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91" r:id="rId31"/>
    <p:sldId id="292" r:id="rId32"/>
    <p:sldId id="293" r:id="rId33"/>
    <p:sldId id="294" r:id="rId34"/>
    <p:sldId id="295"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63585D-517E-433C-8BB4-4536008D970D}" type="datetimeFigureOut">
              <a:rPr lang="en-US" smtClean="0"/>
              <a:t>6/26/2023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84580F-AFBB-46B2-ABBD-BBC05A69B3D7}" type="slidenum">
              <a:rPr lang="en-US" smtClean="0"/>
              <a:t>‹#›</a:t>
            </a:fld>
            <a:endParaRPr lang="en-US"/>
          </a:p>
        </p:txBody>
      </p:sp>
    </p:spTree>
    <p:extLst>
      <p:ext uri="{BB962C8B-B14F-4D97-AF65-F5344CB8AC3E}">
        <p14:creationId xmlns:p14="http://schemas.microsoft.com/office/powerpoint/2010/main" val="437374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1.png"/><Relationship Id="rId3" Type="http://schemas.openxmlformats.org/officeDocument/2006/relationships/image" Target="../media/image7.emf"/><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9.emf"/><Relationship Id="rId10" Type="http://schemas.openxmlformats.org/officeDocument/2006/relationships/image" Target="../media/image18.png"/><Relationship Id="rId4" Type="http://schemas.openxmlformats.org/officeDocument/2006/relationships/image" Target="../media/image8.emf"/><Relationship Id="rId9"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jpe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image" Target="../media/image7.emf"/><Relationship Id="rId7" Type="http://schemas.openxmlformats.org/officeDocument/2006/relationships/image" Target="../media/image34.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4436" y="422122"/>
            <a:ext cx="5402516" cy="16844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84506" y="519021"/>
            <a:ext cx="4177747" cy="1305165"/>
          </a:xfrm>
          <a:prstGeom prst="rect">
            <a:avLst/>
          </a:prstGeom>
          <a:noFill/>
        </p:spPr>
        <p:txBody>
          <a:bodyPr wrap="none" rtlCol="0">
            <a:spAutoFit/>
          </a:bodyPr>
          <a:lstStyle/>
          <a:p>
            <a:pPr>
              <a:lnSpc>
                <a:spcPct val="150000"/>
              </a:lnSpc>
            </a:pPr>
            <a:r>
              <a:rPr lang="en-US" sz="2800" b="1" i="1" dirty="0">
                <a:solidFill>
                  <a:schemeClr val="bg1"/>
                </a:solidFill>
                <a:latin typeface="Tajawal Medium" panose="00000600000000000000" pitchFamily="2" charset="-78"/>
                <a:cs typeface="Tajawal Medium" panose="00000600000000000000" pitchFamily="2" charset="-78"/>
              </a:rPr>
              <a:t>Computer Organization</a:t>
            </a:r>
          </a:p>
          <a:p>
            <a:pPr>
              <a:lnSpc>
                <a:spcPct val="150000"/>
              </a:lnSpc>
            </a:pPr>
            <a:r>
              <a:rPr lang="en-US" sz="2800" dirty="0">
                <a:solidFill>
                  <a:srgbClr val="24A9E1"/>
                </a:solidFill>
                <a:latin typeface="Tajawal Medium" panose="00000600000000000000" pitchFamily="2" charset="-78"/>
                <a:cs typeface="Tajawal Medium" panose="00000600000000000000" pitchFamily="2" charset="-78"/>
              </a:rPr>
              <a:t>Eng. Eman Hamdy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723303" y="3125529"/>
            <a:ext cx="5303348" cy="954107"/>
          </a:xfrm>
          <a:prstGeom prst="rect">
            <a:avLst/>
          </a:prstGeom>
          <a:noFill/>
        </p:spPr>
        <p:txBody>
          <a:bodyPr wrap="square" rtlCol="0">
            <a:spAutoFit/>
          </a:bodyPr>
          <a:lstStyle/>
          <a:p>
            <a:pPr algn="ctr"/>
            <a:r>
              <a:rPr lang="en-US" sz="2800" b="1" i="0" dirty="0">
                <a:solidFill>
                  <a:schemeClr val="bg1"/>
                </a:solidFill>
                <a:latin typeface="Times New Roman" panose="02020603050405020304" pitchFamily="18" charset="0"/>
                <a:cs typeface="Times New Roman" panose="02020603050405020304" pitchFamily="18" charset="0"/>
              </a:rPr>
              <a:t>IT111 - Introduction to Information Technology</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1339032" cy="1610200"/>
          </a:xfrm>
          <a:prstGeom prst="rect">
            <a:avLst/>
          </a:prstGeom>
        </p:spPr>
      </p:pic>
      <p:sp>
        <p:nvSpPr>
          <p:cNvPr id="7" name="TextBox 6"/>
          <p:cNvSpPr txBox="1"/>
          <p:nvPr/>
        </p:nvSpPr>
        <p:spPr>
          <a:xfrm>
            <a:off x="2650377" y="543490"/>
            <a:ext cx="8580619" cy="523220"/>
          </a:xfrm>
          <a:prstGeom prst="rect">
            <a:avLst/>
          </a:prstGeom>
          <a:noFill/>
        </p:spPr>
        <p:txBody>
          <a:bodyPr wrap="none" rtlCol="0">
            <a:spAutoFit/>
          </a:bodyPr>
          <a:lstStyle/>
          <a:p>
            <a:pPr>
              <a:spcAft>
                <a:spcPct val="50000"/>
              </a:spcAft>
              <a:defRPr/>
            </a:pPr>
            <a:r>
              <a:rPr lang="en-US" altLang="en-US" sz="2800" i="0" baseline="0" dirty="0">
                <a:solidFill>
                  <a:schemeClr val="bg1"/>
                </a:solidFill>
                <a:effectLst>
                  <a:outerShdw blurRad="38100" dist="38100" dir="2700000" algn="tl">
                    <a:srgbClr val="C0C0C0"/>
                  </a:outerShdw>
                </a:effectLst>
              </a:rPr>
              <a:t>After studying this chapter, the student should be able to:</a:t>
            </a:r>
          </a:p>
        </p:txBody>
      </p:sp>
      <p:sp>
        <p:nvSpPr>
          <p:cNvPr id="8" name="TextBox 7"/>
          <p:cNvSpPr txBox="1"/>
          <p:nvPr/>
        </p:nvSpPr>
        <p:spPr>
          <a:xfrm>
            <a:off x="280206" y="492217"/>
            <a:ext cx="1683474"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Objective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D3FDEFE-2AC3-1AFF-01A9-000CAA436B04}"/>
              </a:ext>
            </a:extLst>
          </p:cNvPr>
          <p:cNvSpPr txBox="1"/>
          <p:nvPr/>
        </p:nvSpPr>
        <p:spPr>
          <a:xfrm>
            <a:off x="651740" y="2020393"/>
            <a:ext cx="10038672" cy="3108543"/>
          </a:xfrm>
          <a:prstGeom prst="rect">
            <a:avLst/>
          </a:prstGeom>
          <a:noFill/>
        </p:spPr>
        <p:txBody>
          <a:bodyPr wrap="square">
            <a:spAutoFit/>
          </a:bodyPr>
          <a:lstStyle/>
          <a:p>
            <a:pPr>
              <a:spcAft>
                <a:spcPct val="50000"/>
              </a:spcAft>
              <a:buFont typeface="Wingdings" panose="05000000000000000000" pitchFamily="2" charset="2"/>
              <a:buChar char="q"/>
            </a:pPr>
            <a:r>
              <a:rPr lang="en-US" altLang="en-US" sz="2800" i="0" baseline="0" dirty="0"/>
              <a:t> List the three subsystems of a computer.</a:t>
            </a:r>
          </a:p>
          <a:p>
            <a:pPr>
              <a:spcAft>
                <a:spcPct val="50000"/>
              </a:spcAft>
              <a:buFont typeface="Wingdings" panose="05000000000000000000" pitchFamily="2" charset="2"/>
              <a:buChar char="q"/>
            </a:pPr>
            <a:r>
              <a:rPr lang="en-US" altLang="en-US" sz="2800" i="0" baseline="0" dirty="0"/>
              <a:t> Describe the role of the central processing unit (CPU).</a:t>
            </a:r>
          </a:p>
          <a:p>
            <a:pPr>
              <a:spcAft>
                <a:spcPct val="50000"/>
              </a:spcAft>
              <a:buFont typeface="Wingdings" panose="05000000000000000000" pitchFamily="2" charset="2"/>
              <a:buChar char="q"/>
            </a:pPr>
            <a:r>
              <a:rPr lang="en-US" altLang="en-US" sz="2800" i="0" baseline="0" dirty="0"/>
              <a:t>Describe the main memory and its addressing space.</a:t>
            </a:r>
          </a:p>
          <a:p>
            <a:pPr>
              <a:spcAft>
                <a:spcPct val="50000"/>
              </a:spcAft>
              <a:buFont typeface="Wingdings" panose="05000000000000000000" pitchFamily="2" charset="2"/>
              <a:buChar char="q"/>
            </a:pPr>
            <a:r>
              <a:rPr lang="en-US" altLang="en-US" sz="2800" i="0" baseline="0" dirty="0"/>
              <a:t> Define the input/output subsystem.</a:t>
            </a:r>
          </a:p>
          <a:p>
            <a:pPr>
              <a:spcAft>
                <a:spcPct val="50000"/>
              </a:spcAft>
              <a:buFont typeface="Wingdings" panose="05000000000000000000" pitchFamily="2" charset="2"/>
              <a:buChar char="q"/>
            </a:pPr>
            <a:r>
              <a:rPr lang="en-US" altLang="en-US" sz="2800" i="0" baseline="0" dirty="0"/>
              <a:t> Understand the interconnection of subsystems.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10944" cy="523220"/>
          </a:xfrm>
          <a:prstGeom prst="rect">
            <a:avLst/>
          </a:prstGeom>
          <a:noFill/>
        </p:spPr>
        <p:txBody>
          <a:bodyPr wrap="none" rtlCol="0">
            <a:spAutoFit/>
          </a:bodyPr>
          <a:lstStyle/>
          <a:p>
            <a:pPr>
              <a:defRPr/>
            </a:pPr>
            <a:r>
              <a:rPr lang="en-US" altLang="en-US" sz="2800" i="0" baseline="0" dirty="0">
                <a:solidFill>
                  <a:schemeClr val="bg1"/>
                </a:solidFill>
                <a:effectLst>
                  <a:outerShdw blurRad="38100" dist="38100" dir="2700000" algn="tl">
                    <a:srgbClr val="C0C0C0"/>
                  </a:outerShdw>
                </a:effectLst>
                <a:latin typeface="Calibri" panose="020F0502020204030204" pitchFamily="34" charset="0"/>
              </a:rPr>
              <a:t>5-1   INTRODUCTION</a:t>
            </a:r>
          </a:p>
        </p:txBody>
      </p:sp>
      <p:sp>
        <p:nvSpPr>
          <p:cNvPr id="9" name="Rectangle 4">
            <a:extLst>
              <a:ext uri="{FF2B5EF4-FFF2-40B4-BE49-F238E27FC236}">
                <a16:creationId xmlns:a16="http://schemas.microsoft.com/office/drawing/2014/main" id="{8B094C80-27E6-EAFD-CEF3-DD07C591D91A}"/>
              </a:ext>
            </a:extLst>
          </p:cNvPr>
          <p:cNvSpPr>
            <a:spLocks noChangeArrowheads="1"/>
          </p:cNvSpPr>
          <p:nvPr/>
        </p:nvSpPr>
        <p:spPr bwMode="auto">
          <a:xfrm>
            <a:off x="1374495" y="1512324"/>
            <a:ext cx="10216869"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800" b="0" i="0" baseline="0" dirty="0">
                <a:effectLst>
                  <a:outerShdw blurRad="38100" dist="38100" dir="2700000" algn="tl">
                    <a:srgbClr val="C0C0C0"/>
                  </a:outerShdw>
                </a:effectLst>
              </a:rPr>
              <a:t>We can divide the parts that make up a computer into three broad categories or subsystem: </a:t>
            </a:r>
            <a:r>
              <a:rPr lang="en-US" altLang="en-US" sz="2800" i="0" baseline="0" dirty="0">
                <a:solidFill>
                  <a:schemeClr val="folHlink"/>
                </a:solidFill>
                <a:effectLst>
                  <a:outerShdw blurRad="38100" dist="38100" dir="2700000" algn="tl">
                    <a:srgbClr val="C0C0C0"/>
                  </a:outerShdw>
                </a:effectLst>
              </a:rPr>
              <a:t>the central processing unit (CPU),</a:t>
            </a:r>
            <a:r>
              <a:rPr lang="en-US" altLang="en-US" sz="2800" b="0" i="0" baseline="0" dirty="0">
                <a:effectLst>
                  <a:outerShdw blurRad="38100" dist="38100" dir="2700000" algn="tl">
                    <a:srgbClr val="C0C0C0"/>
                  </a:outerShdw>
                </a:effectLst>
              </a:rPr>
              <a:t> </a:t>
            </a:r>
            <a:r>
              <a:rPr lang="en-US" altLang="en-US" sz="2800" i="0" baseline="0" dirty="0">
                <a:solidFill>
                  <a:schemeClr val="folHlink"/>
                </a:solidFill>
                <a:effectLst>
                  <a:outerShdw blurRad="38100" dist="38100" dir="2700000" algn="tl">
                    <a:srgbClr val="C0C0C0"/>
                  </a:outerShdw>
                </a:effectLst>
              </a:rPr>
              <a:t>the main memory</a:t>
            </a:r>
            <a:r>
              <a:rPr lang="en-US" altLang="en-US" sz="2800" b="0" i="0" baseline="0" dirty="0">
                <a:effectLst>
                  <a:outerShdw blurRad="38100" dist="38100" dir="2700000" algn="tl">
                    <a:srgbClr val="C0C0C0"/>
                  </a:outerShdw>
                </a:effectLst>
              </a:rPr>
              <a:t>, and </a:t>
            </a:r>
            <a:r>
              <a:rPr lang="en-US" altLang="en-US" sz="2800" i="0" baseline="0" dirty="0">
                <a:solidFill>
                  <a:schemeClr val="folHlink"/>
                </a:solidFill>
                <a:effectLst>
                  <a:outerShdw blurRad="38100" dist="38100" dir="2700000" algn="tl">
                    <a:srgbClr val="C0C0C0"/>
                  </a:outerShdw>
                </a:effectLst>
              </a:rPr>
              <a:t>the input/output subsystem.</a:t>
            </a:r>
            <a:r>
              <a:rPr lang="en-US" altLang="en-US" sz="2800" b="0" i="0" baseline="0" dirty="0">
                <a:effectLst>
                  <a:outerShdw blurRad="38100" dist="38100" dir="2700000" algn="tl">
                    <a:srgbClr val="C0C0C0"/>
                  </a:outerShdw>
                </a:effectLst>
              </a:rPr>
              <a:t> </a:t>
            </a:r>
          </a:p>
        </p:txBody>
      </p:sp>
      <p:grpSp>
        <p:nvGrpSpPr>
          <p:cNvPr id="10" name="Group 9">
            <a:extLst>
              <a:ext uri="{FF2B5EF4-FFF2-40B4-BE49-F238E27FC236}">
                <a16:creationId xmlns:a16="http://schemas.microsoft.com/office/drawing/2014/main" id="{2088B9E8-A283-7C0C-9F23-8A0BBCD16F1D}"/>
              </a:ext>
            </a:extLst>
          </p:cNvPr>
          <p:cNvGrpSpPr>
            <a:grpSpLocks/>
          </p:cNvGrpSpPr>
          <p:nvPr/>
        </p:nvGrpSpPr>
        <p:grpSpPr bwMode="auto">
          <a:xfrm>
            <a:off x="2927166" y="2970681"/>
            <a:ext cx="6674036" cy="2905200"/>
            <a:chOff x="587375" y="2743200"/>
            <a:chExt cx="8023225" cy="3810000"/>
          </a:xfrm>
        </p:grpSpPr>
        <p:sp>
          <p:nvSpPr>
            <p:cNvPr id="11" name="Text Box 5">
              <a:extLst>
                <a:ext uri="{FF2B5EF4-FFF2-40B4-BE49-F238E27FC236}">
                  <a16:creationId xmlns:a16="http://schemas.microsoft.com/office/drawing/2014/main" id="{5853E05E-A06F-345B-E1E7-757B26E20019}"/>
                </a:ext>
              </a:extLst>
            </p:cNvPr>
            <p:cNvSpPr txBox="1">
              <a:spLocks noChangeArrowheads="1"/>
            </p:cNvSpPr>
            <p:nvPr/>
          </p:nvSpPr>
          <p:spPr bwMode="auto">
            <a:xfrm>
              <a:off x="609600" y="2743200"/>
              <a:ext cx="53355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5.1  </a:t>
              </a:r>
              <a:r>
                <a:rPr lang="en-US" altLang="en-US" sz="2000" i="0" baseline="0"/>
                <a:t>Computer hardware (subsystems)</a:t>
              </a:r>
            </a:p>
          </p:txBody>
        </p:sp>
        <p:pic>
          <p:nvPicPr>
            <p:cNvPr id="12" name="Picture 6">
              <a:extLst>
                <a:ext uri="{FF2B5EF4-FFF2-40B4-BE49-F238E27FC236}">
                  <a16:creationId xmlns:a16="http://schemas.microsoft.com/office/drawing/2014/main" id="{62637FDC-4EB8-3697-A184-01501AAB284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70038" y="3429000"/>
              <a:ext cx="6126162" cy="307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3" name="Straight Connector 5">
              <a:extLst>
                <a:ext uri="{FF2B5EF4-FFF2-40B4-BE49-F238E27FC236}">
                  <a16:creationId xmlns:a16="http://schemas.microsoft.com/office/drawing/2014/main" id="{27F7E941-F3CE-45A6-90F1-BFC15F670D51}"/>
                </a:ext>
              </a:extLst>
            </p:cNvPr>
            <p:cNvCxnSpPr>
              <a:cxnSpLocks noChangeShapeType="1"/>
            </p:cNvCxnSpPr>
            <p:nvPr/>
          </p:nvCxnSpPr>
          <p:spPr bwMode="auto">
            <a:xfrm>
              <a:off x="587375" y="32766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6">
              <a:extLst>
                <a:ext uri="{FF2B5EF4-FFF2-40B4-BE49-F238E27FC236}">
                  <a16:creationId xmlns:a16="http://schemas.microsoft.com/office/drawing/2014/main" id="{0511F74E-9530-8430-4713-8C9C61F400AE}"/>
                </a:ext>
              </a:extLst>
            </p:cNvPr>
            <p:cNvCxnSpPr>
              <a:cxnSpLocks noChangeShapeType="1"/>
            </p:cNvCxnSpPr>
            <p:nvPr/>
          </p:nvCxnSpPr>
          <p:spPr bwMode="auto">
            <a:xfrm>
              <a:off x="587375" y="2743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7">
              <a:extLst>
                <a:ext uri="{FF2B5EF4-FFF2-40B4-BE49-F238E27FC236}">
                  <a16:creationId xmlns:a16="http://schemas.microsoft.com/office/drawing/2014/main" id="{9AEABAE6-BB40-C38A-2D36-6C07F67D2728}"/>
                </a:ext>
              </a:extLst>
            </p:cNvPr>
            <p:cNvCxnSpPr>
              <a:cxnSpLocks noChangeShapeType="1"/>
            </p:cNvCxnSpPr>
            <p:nvPr/>
          </p:nvCxnSpPr>
          <p:spPr bwMode="auto">
            <a:xfrm>
              <a:off x="587375" y="6553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1523351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000" fill="hold"/>
                                        <p:tgtEl>
                                          <p:spTgt spid="10"/>
                                        </p:tgtEl>
                                        <p:attrNameLst>
                                          <p:attrName>ppt_w</p:attrName>
                                        </p:attrNameLst>
                                      </p:cBhvr>
                                      <p:tavLst>
                                        <p:tav tm="0">
                                          <p:val>
                                            <p:fltVal val="0"/>
                                          </p:val>
                                        </p:tav>
                                        <p:tav tm="100000">
                                          <p:val>
                                            <p:strVal val="#ppt_w"/>
                                          </p:val>
                                        </p:tav>
                                      </p:tavLst>
                                    </p:anim>
                                    <p:anim calcmode="lin" valueType="num">
                                      <p:cBhvr>
                                        <p:cTn id="12" dur="1000" fill="hold"/>
                                        <p:tgtEl>
                                          <p:spTgt spid="10"/>
                                        </p:tgtEl>
                                        <p:attrNameLst>
                                          <p:attrName>ppt_h</p:attrName>
                                        </p:attrNameLst>
                                      </p:cBhvr>
                                      <p:tavLst>
                                        <p:tav tm="0">
                                          <p:val>
                                            <p:fltVal val="0"/>
                                          </p:val>
                                        </p:tav>
                                        <p:tav tm="100000">
                                          <p:val>
                                            <p:strVal val="#ppt_h"/>
                                          </p:val>
                                        </p:tav>
                                      </p:tavLst>
                                    </p:anim>
                                    <p:anim calcmode="lin" valueType="num">
                                      <p:cBhvr>
                                        <p:cTn id="13" dur="1000" fill="hold"/>
                                        <p:tgtEl>
                                          <p:spTgt spid="10"/>
                                        </p:tgtEl>
                                        <p:attrNameLst>
                                          <p:attrName>style.rotation</p:attrName>
                                        </p:attrNameLst>
                                      </p:cBhvr>
                                      <p:tavLst>
                                        <p:tav tm="0">
                                          <p:val>
                                            <p:fltVal val="90"/>
                                          </p:val>
                                        </p:tav>
                                        <p:tav tm="100000">
                                          <p:val>
                                            <p:fltVal val="0"/>
                                          </p:val>
                                        </p:tav>
                                      </p:tavLst>
                                    </p:anim>
                                    <p:animEffect transition="in" filter="fade">
                                      <p:cBhvr>
                                        <p:cTn id="1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 Box 3">
            <a:extLst>
              <a:ext uri="{FF2B5EF4-FFF2-40B4-BE49-F238E27FC236}">
                <a16:creationId xmlns:a16="http://schemas.microsoft.com/office/drawing/2014/main" id="{9FA7A649-1C74-D231-3774-243B821ED992}"/>
              </a:ext>
            </a:extLst>
          </p:cNvPr>
          <p:cNvSpPr txBox="1">
            <a:spLocks noChangeArrowheads="1"/>
          </p:cNvSpPr>
          <p:nvPr/>
        </p:nvSpPr>
        <p:spPr bwMode="auto">
          <a:xfrm>
            <a:off x="2292427" y="476770"/>
            <a:ext cx="71326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i="0" baseline="0" dirty="0">
                <a:solidFill>
                  <a:schemeClr val="bg1"/>
                </a:solidFill>
                <a:latin typeface="Calibri" panose="020F0502020204030204" pitchFamily="34" charset="0"/>
              </a:rPr>
              <a:t>5-2   CENTRAL PROCESSING UNIT</a:t>
            </a:r>
          </a:p>
        </p:txBody>
      </p:sp>
      <p:grpSp>
        <p:nvGrpSpPr>
          <p:cNvPr id="10" name="Group 9">
            <a:extLst>
              <a:ext uri="{FF2B5EF4-FFF2-40B4-BE49-F238E27FC236}">
                <a16:creationId xmlns:a16="http://schemas.microsoft.com/office/drawing/2014/main" id="{153F467F-12CA-060F-5F1B-37001A462F0D}"/>
              </a:ext>
            </a:extLst>
          </p:cNvPr>
          <p:cNvGrpSpPr>
            <a:grpSpLocks/>
          </p:cNvGrpSpPr>
          <p:nvPr/>
        </p:nvGrpSpPr>
        <p:grpSpPr bwMode="auto">
          <a:xfrm>
            <a:off x="7075503" y="2086970"/>
            <a:ext cx="4985882" cy="3283178"/>
            <a:chOff x="228600" y="2590800"/>
            <a:chExt cx="8185150" cy="4176713"/>
          </a:xfrm>
        </p:grpSpPr>
        <p:sp>
          <p:nvSpPr>
            <p:cNvPr id="11" name="Text Box 4">
              <a:extLst>
                <a:ext uri="{FF2B5EF4-FFF2-40B4-BE49-F238E27FC236}">
                  <a16:creationId xmlns:a16="http://schemas.microsoft.com/office/drawing/2014/main" id="{454CF60F-C913-BD9C-0756-CCC0A643BB55}"/>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2" name="Text Box 8">
              <a:extLst>
                <a:ext uri="{FF2B5EF4-FFF2-40B4-BE49-F238E27FC236}">
                  <a16:creationId xmlns:a16="http://schemas.microsoft.com/office/drawing/2014/main" id="{A39CD26B-C311-6799-27D7-EF93C8B88048}"/>
                </a:ext>
              </a:extLst>
            </p:cNvPr>
            <p:cNvSpPr txBox="1">
              <a:spLocks noChangeArrowheads="1"/>
            </p:cNvSpPr>
            <p:nvPr/>
          </p:nvSpPr>
          <p:spPr bwMode="auto">
            <a:xfrm>
              <a:off x="309563" y="2590800"/>
              <a:ext cx="4948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5.2  </a:t>
              </a:r>
              <a:r>
                <a:rPr lang="en-US" altLang="en-US" sz="2000" i="0" baseline="0" dirty="0"/>
                <a:t>Central processing unit (CPU)</a:t>
              </a:r>
            </a:p>
          </p:txBody>
        </p:sp>
        <p:cxnSp>
          <p:nvCxnSpPr>
            <p:cNvPr id="13" name="Straight Connector 6">
              <a:extLst>
                <a:ext uri="{FF2B5EF4-FFF2-40B4-BE49-F238E27FC236}">
                  <a16:creationId xmlns:a16="http://schemas.microsoft.com/office/drawing/2014/main" id="{CF5867F3-98D4-A545-5FFE-1539F738F6B2}"/>
                </a:ext>
              </a:extLst>
            </p:cNvPr>
            <p:cNvCxnSpPr>
              <a:cxnSpLocks noChangeShapeType="1"/>
            </p:cNvCxnSpPr>
            <p:nvPr/>
          </p:nvCxnSpPr>
          <p:spPr bwMode="auto">
            <a:xfrm>
              <a:off x="2286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7">
              <a:extLst>
                <a:ext uri="{FF2B5EF4-FFF2-40B4-BE49-F238E27FC236}">
                  <a16:creationId xmlns:a16="http://schemas.microsoft.com/office/drawing/2014/main" id="{CD65C8C9-E9F5-975F-EA4D-C3F83A3F9A5A}"/>
                </a:ext>
              </a:extLst>
            </p:cNvPr>
            <p:cNvCxnSpPr>
              <a:cxnSpLocks noChangeShapeType="1"/>
            </p:cNvCxnSpPr>
            <p:nvPr/>
          </p:nvCxnSpPr>
          <p:spPr bwMode="auto">
            <a:xfrm>
              <a:off x="228600" y="259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8">
              <a:extLst>
                <a:ext uri="{FF2B5EF4-FFF2-40B4-BE49-F238E27FC236}">
                  <a16:creationId xmlns:a16="http://schemas.microsoft.com/office/drawing/2014/main" id="{78F9AD5F-13CF-67A9-F84E-05C737AAE569}"/>
                </a:ext>
              </a:extLst>
            </p:cNvPr>
            <p:cNvCxnSpPr>
              <a:cxnSpLocks noChangeShapeType="1"/>
            </p:cNvCxnSpPr>
            <p:nvPr/>
          </p:nvCxnSpPr>
          <p:spPr bwMode="auto">
            <a:xfrm>
              <a:off x="2286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6" name="Picture 9">
              <a:extLst>
                <a:ext uri="{FF2B5EF4-FFF2-40B4-BE49-F238E27FC236}">
                  <a16:creationId xmlns:a16="http://schemas.microsoft.com/office/drawing/2014/main" id="{8210305B-4161-2649-B45D-7C17F212053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20913" y="3322638"/>
              <a:ext cx="3443287" cy="301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7" name="Rectangle 5">
            <a:extLst>
              <a:ext uri="{FF2B5EF4-FFF2-40B4-BE49-F238E27FC236}">
                <a16:creationId xmlns:a16="http://schemas.microsoft.com/office/drawing/2014/main" id="{F245EEB2-699F-92A0-F0C9-BF1011914D7A}"/>
              </a:ext>
            </a:extLst>
          </p:cNvPr>
          <p:cNvSpPr>
            <a:spLocks noChangeArrowheads="1"/>
          </p:cNvSpPr>
          <p:nvPr/>
        </p:nvSpPr>
        <p:spPr bwMode="auto">
          <a:xfrm>
            <a:off x="83874" y="2219976"/>
            <a:ext cx="6876219" cy="2677656"/>
          </a:xfrm>
          <a:prstGeom prst="rect">
            <a:avLst/>
          </a:prstGeom>
          <a:noFill/>
          <a:ln w="9525">
            <a:noFill/>
            <a:miter lim="800000"/>
            <a:headEnd/>
            <a:tailEnd/>
          </a:ln>
        </p:spPr>
        <p:txBody>
          <a:bodyPr wrap="square" anchor="ctr">
            <a:spAutoFit/>
          </a:bodyPr>
          <a:lstStyle/>
          <a:p>
            <a:pPr algn="just"/>
            <a:r>
              <a:rPr lang="en-US" altLang="zh-CN" sz="2400" dirty="0">
                <a:latin typeface="Comic Sans MS" pitchFamily="66" charset="0"/>
                <a:ea typeface="SimSun" pitchFamily="2" charset="-122"/>
              </a:rPr>
              <a:t>The </a:t>
            </a:r>
            <a:r>
              <a:rPr lang="en-US" altLang="zh-CN" sz="2400" dirty="0">
                <a:solidFill>
                  <a:srgbClr val="009900"/>
                </a:solidFill>
                <a:latin typeface="Comic Sans MS" pitchFamily="66" charset="0"/>
                <a:ea typeface="SimSun" pitchFamily="2" charset="-122"/>
              </a:rPr>
              <a:t>central processing unit (CPU) </a:t>
            </a:r>
            <a:r>
              <a:rPr lang="en-US" altLang="zh-CN" sz="2400" dirty="0">
                <a:latin typeface="Comic Sans MS" pitchFamily="66" charset="0"/>
                <a:ea typeface="SimSun" pitchFamily="2" charset="-122"/>
              </a:rPr>
              <a:t>performs operations on data. In most architectures it has three parts: </a:t>
            </a:r>
          </a:p>
          <a:p>
            <a:pPr algn="just"/>
            <a:endParaRPr lang="en-US" altLang="zh-CN" sz="2400" dirty="0">
              <a:latin typeface="Comic Sans MS" pitchFamily="66" charset="0"/>
              <a:ea typeface="SimSun" pitchFamily="2" charset="-122"/>
            </a:endParaRPr>
          </a:p>
          <a:p>
            <a:pPr lvl="1" algn="just">
              <a:buFont typeface="Arial" pitchFamily="34" charset="0"/>
              <a:buChar char="•"/>
            </a:pPr>
            <a:r>
              <a:rPr lang="en-US" altLang="zh-CN" sz="2400" dirty="0">
                <a:latin typeface="Comic Sans MS" pitchFamily="66" charset="0"/>
                <a:ea typeface="SimSun" pitchFamily="2" charset="-122"/>
              </a:rPr>
              <a:t> </a:t>
            </a:r>
            <a:r>
              <a:rPr lang="en-US" altLang="zh-CN" sz="2400" dirty="0">
                <a:solidFill>
                  <a:srgbClr val="0070C0"/>
                </a:solidFill>
                <a:latin typeface="Comic Sans MS" pitchFamily="66" charset="0"/>
                <a:ea typeface="SimSun" pitchFamily="2" charset="-122"/>
              </a:rPr>
              <a:t>An arithmetic logic unit (ALU)</a:t>
            </a:r>
          </a:p>
          <a:p>
            <a:pPr lvl="1" algn="just">
              <a:buFont typeface="Arial" pitchFamily="34" charset="0"/>
              <a:buChar char="•"/>
            </a:pPr>
            <a:r>
              <a:rPr lang="en-US" altLang="zh-CN" sz="2400" dirty="0">
                <a:latin typeface="Comic Sans MS" pitchFamily="66" charset="0"/>
                <a:ea typeface="SimSun" pitchFamily="2" charset="-122"/>
              </a:rPr>
              <a:t> </a:t>
            </a:r>
            <a:r>
              <a:rPr lang="en-US" altLang="zh-CN" sz="2400" dirty="0">
                <a:solidFill>
                  <a:srgbClr val="0070C0"/>
                </a:solidFill>
                <a:latin typeface="Comic Sans MS" pitchFamily="66" charset="0"/>
                <a:ea typeface="SimSun" pitchFamily="2" charset="-122"/>
              </a:rPr>
              <a:t>A control unit </a:t>
            </a:r>
          </a:p>
          <a:p>
            <a:pPr lvl="1" algn="just">
              <a:buFont typeface="Arial" pitchFamily="34" charset="0"/>
              <a:buChar char="•"/>
            </a:pPr>
            <a:r>
              <a:rPr lang="en-US" altLang="zh-CN" sz="2400" dirty="0">
                <a:latin typeface="Comic Sans MS" pitchFamily="66" charset="0"/>
                <a:ea typeface="SimSun" pitchFamily="2" charset="-122"/>
              </a:rPr>
              <a:t> </a:t>
            </a:r>
            <a:r>
              <a:rPr lang="en-US" altLang="zh-CN" sz="2400" dirty="0">
                <a:solidFill>
                  <a:srgbClr val="0070C0"/>
                </a:solidFill>
                <a:latin typeface="Comic Sans MS" pitchFamily="66" charset="0"/>
                <a:ea typeface="SimSun" pitchFamily="2" charset="-122"/>
              </a:rPr>
              <a:t>A set of registers, fast storage locations.</a:t>
            </a:r>
          </a:p>
        </p:txBody>
      </p:sp>
    </p:spTree>
    <p:extLst>
      <p:ext uri="{BB962C8B-B14F-4D97-AF65-F5344CB8AC3E}">
        <p14:creationId xmlns:p14="http://schemas.microsoft.com/office/powerpoint/2010/main" val="2621025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1000" fill="hold"/>
                                        <p:tgtEl>
                                          <p:spTgt spid="10"/>
                                        </p:tgtEl>
                                        <p:attrNameLst>
                                          <p:attrName>ppt_w</p:attrName>
                                        </p:attrNameLst>
                                      </p:cBhvr>
                                      <p:tavLst>
                                        <p:tav tm="0">
                                          <p:val>
                                            <p:fltVal val="0"/>
                                          </p:val>
                                        </p:tav>
                                        <p:tav tm="100000">
                                          <p:val>
                                            <p:strVal val="#ppt_w"/>
                                          </p:val>
                                        </p:tav>
                                      </p:tavLst>
                                    </p:anim>
                                    <p:anim calcmode="lin" valueType="num">
                                      <p:cBhvr>
                                        <p:cTn id="12" dur="1000" fill="hold"/>
                                        <p:tgtEl>
                                          <p:spTgt spid="10"/>
                                        </p:tgtEl>
                                        <p:attrNameLst>
                                          <p:attrName>ppt_h</p:attrName>
                                        </p:attrNameLst>
                                      </p:cBhvr>
                                      <p:tavLst>
                                        <p:tav tm="0">
                                          <p:val>
                                            <p:fltVal val="0"/>
                                          </p:val>
                                        </p:tav>
                                        <p:tav tm="100000">
                                          <p:val>
                                            <p:strVal val="#ppt_h"/>
                                          </p:val>
                                        </p:tav>
                                      </p:tavLst>
                                    </p:anim>
                                    <p:anim calcmode="lin" valueType="num">
                                      <p:cBhvr>
                                        <p:cTn id="13" dur="1000" fill="hold"/>
                                        <p:tgtEl>
                                          <p:spTgt spid="10"/>
                                        </p:tgtEl>
                                        <p:attrNameLst>
                                          <p:attrName>style.rotation</p:attrName>
                                        </p:attrNameLst>
                                      </p:cBhvr>
                                      <p:tavLst>
                                        <p:tav tm="0">
                                          <p:val>
                                            <p:fltVal val="90"/>
                                          </p:val>
                                        </p:tav>
                                        <p:tav tm="100000">
                                          <p:val>
                                            <p:fltVal val="0"/>
                                          </p:val>
                                        </p:tav>
                                      </p:tavLst>
                                    </p:anim>
                                    <p:animEffect transition="in" filter="fade">
                                      <p:cBhvr>
                                        <p:cTn id="1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 Box 2">
            <a:extLst>
              <a:ext uri="{FF2B5EF4-FFF2-40B4-BE49-F238E27FC236}">
                <a16:creationId xmlns:a16="http://schemas.microsoft.com/office/drawing/2014/main" id="{7A38F009-E66F-C9B5-F413-11C86DDF18B1}"/>
              </a:ext>
            </a:extLst>
          </p:cNvPr>
          <p:cNvSpPr txBox="1">
            <a:spLocks noChangeArrowheads="1"/>
          </p:cNvSpPr>
          <p:nvPr/>
        </p:nvSpPr>
        <p:spPr bwMode="auto">
          <a:xfrm>
            <a:off x="2440788" y="513000"/>
            <a:ext cx="63865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5.2.1  The arithmetic logic unit (ALU)</a:t>
            </a:r>
          </a:p>
        </p:txBody>
      </p:sp>
      <p:sp>
        <p:nvSpPr>
          <p:cNvPr id="10" name="Rectangle 3">
            <a:extLst>
              <a:ext uri="{FF2B5EF4-FFF2-40B4-BE49-F238E27FC236}">
                <a16:creationId xmlns:a16="http://schemas.microsoft.com/office/drawing/2014/main" id="{56F6AB8E-49F7-8724-6DC2-30B1709FF7EF}"/>
              </a:ext>
            </a:extLst>
          </p:cNvPr>
          <p:cNvSpPr>
            <a:spLocks noChangeArrowheads="1"/>
          </p:cNvSpPr>
          <p:nvPr/>
        </p:nvSpPr>
        <p:spPr bwMode="auto">
          <a:xfrm>
            <a:off x="623422" y="1815963"/>
            <a:ext cx="11129307" cy="33499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nSpc>
                <a:spcPct val="150000"/>
              </a:lnSpc>
            </a:pPr>
            <a:r>
              <a:rPr lang="en-GB" b="0" i="0" baseline="0" dirty="0"/>
              <a:t>The </a:t>
            </a:r>
            <a:r>
              <a:rPr lang="en-GB" i="0" baseline="0" dirty="0"/>
              <a:t>arithmetic logic unit (ALU) </a:t>
            </a:r>
            <a:r>
              <a:rPr lang="en-GB" b="0" i="0" baseline="0" dirty="0"/>
              <a:t>performs logic, shift, and arithmetic operations on data.</a:t>
            </a:r>
          </a:p>
          <a:p>
            <a:pPr>
              <a:lnSpc>
                <a:spcPct val="150000"/>
              </a:lnSpc>
            </a:pPr>
            <a:r>
              <a:rPr lang="en-US" baseline="0" dirty="0"/>
              <a:t>Logic operations</a:t>
            </a:r>
          </a:p>
          <a:p>
            <a:pPr>
              <a:lnSpc>
                <a:spcPct val="150000"/>
              </a:lnSpc>
            </a:pPr>
            <a:r>
              <a:rPr lang="en-GB" b="0" i="0" baseline="0" dirty="0"/>
              <a:t>We discussed several logic operations, such as NOT, AND, OR, and XOR, in Chapter 4.</a:t>
            </a:r>
          </a:p>
          <a:p>
            <a:pPr>
              <a:lnSpc>
                <a:spcPct val="150000"/>
              </a:lnSpc>
            </a:pPr>
            <a:r>
              <a:rPr lang="en-GB" b="0" i="0" baseline="0" dirty="0"/>
              <a:t>These operations treat the input data as bit patterns and the result of the operation is also</a:t>
            </a:r>
          </a:p>
          <a:p>
            <a:pPr>
              <a:lnSpc>
                <a:spcPct val="150000"/>
              </a:lnSpc>
            </a:pPr>
            <a:r>
              <a:rPr lang="en-US" b="0" i="0" baseline="0" dirty="0"/>
              <a:t>a bit pattern.</a:t>
            </a:r>
          </a:p>
        </p:txBody>
      </p:sp>
    </p:spTree>
    <p:extLst>
      <p:ext uri="{BB962C8B-B14F-4D97-AF65-F5344CB8AC3E}">
        <p14:creationId xmlns:p14="http://schemas.microsoft.com/office/powerpoint/2010/main" val="2579973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Box 8">
            <a:extLst>
              <a:ext uri="{FF2B5EF4-FFF2-40B4-BE49-F238E27FC236}">
                <a16:creationId xmlns:a16="http://schemas.microsoft.com/office/drawing/2014/main" id="{533261C6-2181-1DE7-1FFC-3A5CD5857443}"/>
              </a:ext>
            </a:extLst>
          </p:cNvPr>
          <p:cNvSpPr txBox="1"/>
          <p:nvPr/>
        </p:nvSpPr>
        <p:spPr>
          <a:xfrm>
            <a:off x="300942" y="1502514"/>
            <a:ext cx="11620981" cy="4468916"/>
          </a:xfrm>
          <a:prstGeom prst="rect">
            <a:avLst/>
          </a:prstGeom>
          <a:noFill/>
        </p:spPr>
        <p:txBody>
          <a:bodyPr wrap="square" rtlCol="0">
            <a:spAutoFit/>
          </a:bodyPr>
          <a:lstStyle/>
          <a:p>
            <a:pPr>
              <a:lnSpc>
                <a:spcPct val="200000"/>
              </a:lnSpc>
            </a:pPr>
            <a:r>
              <a:rPr lang="en-US" sz="2000" b="1" baseline="0" dirty="0"/>
              <a:t>Shift operations</a:t>
            </a:r>
          </a:p>
          <a:p>
            <a:pPr>
              <a:lnSpc>
                <a:spcPct val="200000"/>
              </a:lnSpc>
            </a:pPr>
            <a:r>
              <a:rPr lang="en-GB" sz="2000" b="0" i="0" baseline="0" dirty="0"/>
              <a:t>We discussed two groups of shift operations on data in Chapter 4: logical shift operations and arithmetic shift operations. Logical shift operations are used to shift bit patterns to the left or right, while arithmetic operations are applied to integers. Their main purpose is to divide or multiply integers by two.</a:t>
            </a:r>
          </a:p>
          <a:p>
            <a:pPr>
              <a:lnSpc>
                <a:spcPct val="150000"/>
              </a:lnSpc>
            </a:pPr>
            <a:r>
              <a:rPr lang="en-US" sz="2000" b="1" baseline="0" dirty="0"/>
              <a:t>Arithmetic operation</a:t>
            </a:r>
          </a:p>
          <a:p>
            <a:pPr>
              <a:lnSpc>
                <a:spcPct val="150000"/>
              </a:lnSpc>
            </a:pPr>
            <a:r>
              <a:rPr lang="en-GB" sz="2000" b="0" i="0" baseline="0" dirty="0"/>
              <a:t>We discussed some arithmetic operations on integers and reals on Chapter 4. We mentioned that some operations can be implemented more efficiently in hardware.</a:t>
            </a:r>
            <a:endParaRPr lang="en-US" altLang="en-US" sz="3200" b="0" i="0" baseline="0" dirty="0"/>
          </a:p>
          <a:p>
            <a:pPr>
              <a:lnSpc>
                <a:spcPct val="200000"/>
              </a:lnSpc>
            </a:pPr>
            <a:endParaRPr lang="en-US" sz="2000" dirty="0"/>
          </a:p>
        </p:txBody>
      </p:sp>
      <p:sp>
        <p:nvSpPr>
          <p:cNvPr id="10" name="Text Box 2">
            <a:extLst>
              <a:ext uri="{FF2B5EF4-FFF2-40B4-BE49-F238E27FC236}">
                <a16:creationId xmlns:a16="http://schemas.microsoft.com/office/drawing/2014/main" id="{83CD6171-03C5-9A2A-20E4-C1AF4D08B1CB}"/>
              </a:ext>
            </a:extLst>
          </p:cNvPr>
          <p:cNvSpPr txBox="1">
            <a:spLocks noChangeArrowheads="1"/>
          </p:cNvSpPr>
          <p:nvPr/>
        </p:nvSpPr>
        <p:spPr bwMode="auto">
          <a:xfrm>
            <a:off x="2406278" y="606631"/>
            <a:ext cx="63865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5.2.1  The arithmetic logic unit (ALU)</a:t>
            </a:r>
          </a:p>
        </p:txBody>
      </p:sp>
    </p:spTree>
    <p:extLst>
      <p:ext uri="{BB962C8B-B14F-4D97-AF65-F5344CB8AC3E}">
        <p14:creationId xmlns:p14="http://schemas.microsoft.com/office/powerpoint/2010/main" val="53991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 Box 2">
            <a:extLst>
              <a:ext uri="{FF2B5EF4-FFF2-40B4-BE49-F238E27FC236}">
                <a16:creationId xmlns:a16="http://schemas.microsoft.com/office/drawing/2014/main" id="{1DFA2879-B792-2497-C096-BB355659EA26}"/>
              </a:ext>
            </a:extLst>
          </p:cNvPr>
          <p:cNvSpPr txBox="1">
            <a:spLocks noChangeArrowheads="1"/>
          </p:cNvSpPr>
          <p:nvPr/>
        </p:nvSpPr>
        <p:spPr bwMode="auto">
          <a:xfrm>
            <a:off x="3276600" y="567396"/>
            <a:ext cx="274796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5.2.2  Registers</a:t>
            </a:r>
          </a:p>
        </p:txBody>
      </p:sp>
      <p:sp>
        <p:nvSpPr>
          <p:cNvPr id="10" name="Rectangle 3">
            <a:extLst>
              <a:ext uri="{FF2B5EF4-FFF2-40B4-BE49-F238E27FC236}">
                <a16:creationId xmlns:a16="http://schemas.microsoft.com/office/drawing/2014/main" id="{BC794775-69A8-5926-330E-7CC6BE79E560}"/>
              </a:ext>
            </a:extLst>
          </p:cNvPr>
          <p:cNvSpPr>
            <a:spLocks noChangeArrowheads="1"/>
          </p:cNvSpPr>
          <p:nvPr/>
        </p:nvSpPr>
        <p:spPr bwMode="auto">
          <a:xfrm>
            <a:off x="228600" y="1710525"/>
            <a:ext cx="11734800"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Registers are fast stand-alone storage locations that hold data temporarily. Multiple registers are needed to facilitate the operation of the CPU. Some of these registers are shown in Figure 5.2.</a:t>
            </a:r>
          </a:p>
        </p:txBody>
      </p:sp>
      <p:grpSp>
        <p:nvGrpSpPr>
          <p:cNvPr id="11" name="Group 10">
            <a:extLst>
              <a:ext uri="{FF2B5EF4-FFF2-40B4-BE49-F238E27FC236}">
                <a16:creationId xmlns:a16="http://schemas.microsoft.com/office/drawing/2014/main" id="{2F18D80F-C0F5-0919-9173-948C24C00BBC}"/>
              </a:ext>
            </a:extLst>
          </p:cNvPr>
          <p:cNvGrpSpPr>
            <a:grpSpLocks/>
          </p:cNvGrpSpPr>
          <p:nvPr/>
        </p:nvGrpSpPr>
        <p:grpSpPr bwMode="auto">
          <a:xfrm>
            <a:off x="6096000" y="2855259"/>
            <a:ext cx="4984750" cy="3225945"/>
            <a:chOff x="228600" y="2590800"/>
            <a:chExt cx="8185150" cy="4176713"/>
          </a:xfrm>
        </p:grpSpPr>
        <p:sp>
          <p:nvSpPr>
            <p:cNvPr id="12" name="Text Box 4">
              <a:extLst>
                <a:ext uri="{FF2B5EF4-FFF2-40B4-BE49-F238E27FC236}">
                  <a16:creationId xmlns:a16="http://schemas.microsoft.com/office/drawing/2014/main" id="{11E5CB06-DBE4-D5E4-40BD-9278F1404E66}"/>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3" name="Text Box 8">
              <a:extLst>
                <a:ext uri="{FF2B5EF4-FFF2-40B4-BE49-F238E27FC236}">
                  <a16:creationId xmlns:a16="http://schemas.microsoft.com/office/drawing/2014/main" id="{0E1DF3B1-2C70-12C1-0D54-3A42001427B2}"/>
                </a:ext>
              </a:extLst>
            </p:cNvPr>
            <p:cNvSpPr txBox="1">
              <a:spLocks noChangeArrowheads="1"/>
            </p:cNvSpPr>
            <p:nvPr/>
          </p:nvSpPr>
          <p:spPr bwMode="auto">
            <a:xfrm>
              <a:off x="309563" y="2590800"/>
              <a:ext cx="4948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5.2  </a:t>
              </a:r>
              <a:r>
                <a:rPr lang="en-US" altLang="en-US" sz="2000" i="0" baseline="0"/>
                <a:t>Central processing unit (CPU)</a:t>
              </a:r>
            </a:p>
          </p:txBody>
        </p:sp>
        <p:cxnSp>
          <p:nvCxnSpPr>
            <p:cNvPr id="14" name="Straight Connector 6">
              <a:extLst>
                <a:ext uri="{FF2B5EF4-FFF2-40B4-BE49-F238E27FC236}">
                  <a16:creationId xmlns:a16="http://schemas.microsoft.com/office/drawing/2014/main" id="{956BB8CF-47AD-729F-AB25-783952FDDC28}"/>
                </a:ext>
              </a:extLst>
            </p:cNvPr>
            <p:cNvCxnSpPr>
              <a:cxnSpLocks noChangeShapeType="1"/>
            </p:cNvCxnSpPr>
            <p:nvPr/>
          </p:nvCxnSpPr>
          <p:spPr bwMode="auto">
            <a:xfrm>
              <a:off x="2286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7">
              <a:extLst>
                <a:ext uri="{FF2B5EF4-FFF2-40B4-BE49-F238E27FC236}">
                  <a16:creationId xmlns:a16="http://schemas.microsoft.com/office/drawing/2014/main" id="{31FEECE7-FF9B-1D7A-4DF0-0C09D816C3FB}"/>
                </a:ext>
              </a:extLst>
            </p:cNvPr>
            <p:cNvCxnSpPr>
              <a:cxnSpLocks noChangeShapeType="1"/>
            </p:cNvCxnSpPr>
            <p:nvPr/>
          </p:nvCxnSpPr>
          <p:spPr bwMode="auto">
            <a:xfrm>
              <a:off x="228600" y="259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8">
              <a:extLst>
                <a:ext uri="{FF2B5EF4-FFF2-40B4-BE49-F238E27FC236}">
                  <a16:creationId xmlns:a16="http://schemas.microsoft.com/office/drawing/2014/main" id="{7CCFEFBE-BEBE-F802-5A91-155ED9326D46}"/>
                </a:ext>
              </a:extLst>
            </p:cNvPr>
            <p:cNvCxnSpPr>
              <a:cxnSpLocks noChangeShapeType="1"/>
            </p:cNvCxnSpPr>
            <p:nvPr/>
          </p:nvCxnSpPr>
          <p:spPr bwMode="auto">
            <a:xfrm>
              <a:off x="2286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7" name="Picture 9">
              <a:extLst>
                <a:ext uri="{FF2B5EF4-FFF2-40B4-BE49-F238E27FC236}">
                  <a16:creationId xmlns:a16="http://schemas.microsoft.com/office/drawing/2014/main" id="{A8063A19-8DA2-AE1D-8A23-B6147C1DB554}"/>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20913" y="3322638"/>
              <a:ext cx="3443287" cy="301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8" name="Rectangle 6">
            <a:extLst>
              <a:ext uri="{FF2B5EF4-FFF2-40B4-BE49-F238E27FC236}">
                <a16:creationId xmlns:a16="http://schemas.microsoft.com/office/drawing/2014/main" id="{3972E744-5A64-0D80-852D-50AFBAC0AC7D}"/>
              </a:ext>
            </a:extLst>
          </p:cNvPr>
          <p:cNvSpPr>
            <a:spLocks noChangeArrowheads="1"/>
          </p:cNvSpPr>
          <p:nvPr/>
        </p:nvSpPr>
        <p:spPr bwMode="auto">
          <a:xfrm>
            <a:off x="1051769" y="3279094"/>
            <a:ext cx="4044666" cy="1384995"/>
          </a:xfrm>
          <a:prstGeom prst="rect">
            <a:avLst/>
          </a:prstGeom>
          <a:noFill/>
          <a:ln w="9525">
            <a:noFill/>
            <a:miter lim="800000"/>
            <a:headEnd/>
            <a:tailEnd/>
          </a:ln>
        </p:spPr>
        <p:txBody>
          <a:bodyPr wrap="square">
            <a:spAutoFit/>
          </a:bodyPr>
          <a:lstStyle/>
          <a:p>
            <a:pPr algn="just">
              <a:spcAft>
                <a:spcPts val="0"/>
              </a:spcAft>
              <a:buFont typeface="Wingdings" pitchFamily="2" charset="2"/>
              <a:buChar char="q"/>
            </a:pPr>
            <a:r>
              <a:rPr lang="en-US" sz="2800" dirty="0">
                <a:solidFill>
                  <a:srgbClr val="0070C0"/>
                </a:solidFill>
              </a:rPr>
              <a:t> </a:t>
            </a:r>
            <a:r>
              <a:rPr lang="en-US" sz="2800" baseline="0" dirty="0">
                <a:solidFill>
                  <a:srgbClr val="0070C0"/>
                </a:solidFill>
              </a:rPr>
              <a:t>Data registers</a:t>
            </a:r>
          </a:p>
          <a:p>
            <a:pPr algn="just">
              <a:spcAft>
                <a:spcPts val="0"/>
              </a:spcAft>
              <a:buFont typeface="Wingdings" pitchFamily="2" charset="2"/>
              <a:buChar char="q"/>
            </a:pPr>
            <a:r>
              <a:rPr lang="en-US" sz="2800" baseline="0" dirty="0">
                <a:solidFill>
                  <a:srgbClr val="0070C0"/>
                </a:solidFill>
              </a:rPr>
              <a:t> Instruction register</a:t>
            </a:r>
          </a:p>
          <a:p>
            <a:pPr algn="just">
              <a:spcAft>
                <a:spcPts val="0"/>
              </a:spcAft>
              <a:buFont typeface="Wingdings" pitchFamily="2" charset="2"/>
              <a:buChar char="q"/>
            </a:pPr>
            <a:r>
              <a:rPr lang="en-US" sz="2800" baseline="0" dirty="0">
                <a:solidFill>
                  <a:srgbClr val="0070C0"/>
                </a:solidFill>
              </a:rPr>
              <a:t> Program counter</a:t>
            </a:r>
          </a:p>
        </p:txBody>
      </p:sp>
    </p:spTree>
    <p:extLst>
      <p:ext uri="{BB962C8B-B14F-4D97-AF65-F5344CB8AC3E}">
        <p14:creationId xmlns:p14="http://schemas.microsoft.com/office/powerpoint/2010/main" val="2630513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000" fill="hold"/>
                                        <p:tgtEl>
                                          <p:spTgt spid="11"/>
                                        </p:tgtEl>
                                        <p:attrNameLst>
                                          <p:attrName>ppt_w</p:attrName>
                                        </p:attrNameLst>
                                      </p:cBhvr>
                                      <p:tavLst>
                                        <p:tav tm="0">
                                          <p:val>
                                            <p:fltVal val="0"/>
                                          </p:val>
                                        </p:tav>
                                        <p:tav tm="100000">
                                          <p:val>
                                            <p:strVal val="#ppt_w"/>
                                          </p:val>
                                        </p:tav>
                                      </p:tavLst>
                                    </p:anim>
                                    <p:anim calcmode="lin" valueType="num">
                                      <p:cBhvr>
                                        <p:cTn id="16" dur="1000" fill="hold"/>
                                        <p:tgtEl>
                                          <p:spTgt spid="11"/>
                                        </p:tgtEl>
                                        <p:attrNameLst>
                                          <p:attrName>ppt_h</p:attrName>
                                        </p:attrNameLst>
                                      </p:cBhvr>
                                      <p:tavLst>
                                        <p:tav tm="0">
                                          <p:val>
                                            <p:fltVal val="0"/>
                                          </p:val>
                                        </p:tav>
                                        <p:tav tm="100000">
                                          <p:val>
                                            <p:strVal val="#ppt_h"/>
                                          </p:val>
                                        </p:tav>
                                      </p:tavLst>
                                    </p:anim>
                                    <p:anim calcmode="lin" valueType="num">
                                      <p:cBhvr>
                                        <p:cTn id="17" dur="1000" fill="hold"/>
                                        <p:tgtEl>
                                          <p:spTgt spid="11"/>
                                        </p:tgtEl>
                                        <p:attrNameLst>
                                          <p:attrName>style.rotation</p:attrName>
                                        </p:attrNameLst>
                                      </p:cBhvr>
                                      <p:tavLst>
                                        <p:tav tm="0">
                                          <p:val>
                                            <p:fltVal val="90"/>
                                          </p:val>
                                        </p:tav>
                                        <p:tav tm="100000">
                                          <p:val>
                                            <p:fltVal val="0"/>
                                          </p:val>
                                        </p:tav>
                                      </p:tavLst>
                                    </p:anim>
                                    <p:animEffect transition="in" filter="fade">
                                      <p:cBhvr>
                                        <p:cTn id="1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 Box 2">
            <a:extLst>
              <a:ext uri="{FF2B5EF4-FFF2-40B4-BE49-F238E27FC236}">
                <a16:creationId xmlns:a16="http://schemas.microsoft.com/office/drawing/2014/main" id="{D1471752-9E44-36EE-97A6-3384A582F2D7}"/>
              </a:ext>
            </a:extLst>
          </p:cNvPr>
          <p:cNvSpPr txBox="1">
            <a:spLocks noChangeArrowheads="1"/>
          </p:cNvSpPr>
          <p:nvPr/>
        </p:nvSpPr>
        <p:spPr bwMode="auto">
          <a:xfrm>
            <a:off x="2783681" y="532358"/>
            <a:ext cx="39243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5.2.3  The control unit</a:t>
            </a:r>
          </a:p>
        </p:txBody>
      </p:sp>
      <p:sp>
        <p:nvSpPr>
          <p:cNvPr id="10" name="Rectangle 3">
            <a:extLst>
              <a:ext uri="{FF2B5EF4-FFF2-40B4-BE49-F238E27FC236}">
                <a16:creationId xmlns:a16="http://schemas.microsoft.com/office/drawing/2014/main" id="{9792B647-6AF1-8D38-E2FE-5A18AB0A784A}"/>
              </a:ext>
            </a:extLst>
          </p:cNvPr>
          <p:cNvSpPr>
            <a:spLocks noChangeArrowheads="1"/>
          </p:cNvSpPr>
          <p:nvPr/>
        </p:nvSpPr>
        <p:spPr bwMode="auto">
          <a:xfrm>
            <a:off x="309563" y="1682819"/>
            <a:ext cx="11653837"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third part of any CPU is the control unit. The control unit controls the operation of each subsystem. Controlling is achieved through signals sent from the control unit to other subsystems.</a:t>
            </a:r>
          </a:p>
        </p:txBody>
      </p:sp>
      <p:grpSp>
        <p:nvGrpSpPr>
          <p:cNvPr id="11" name="Group 10">
            <a:extLst>
              <a:ext uri="{FF2B5EF4-FFF2-40B4-BE49-F238E27FC236}">
                <a16:creationId xmlns:a16="http://schemas.microsoft.com/office/drawing/2014/main" id="{F2648917-E3CA-9E64-632A-0C264DC9DCB8}"/>
              </a:ext>
            </a:extLst>
          </p:cNvPr>
          <p:cNvGrpSpPr>
            <a:grpSpLocks/>
          </p:cNvGrpSpPr>
          <p:nvPr/>
        </p:nvGrpSpPr>
        <p:grpSpPr bwMode="auto">
          <a:xfrm>
            <a:off x="2440788" y="3140433"/>
            <a:ext cx="6581292" cy="3051953"/>
            <a:chOff x="228600" y="2590800"/>
            <a:chExt cx="8185150" cy="4176713"/>
          </a:xfrm>
        </p:grpSpPr>
        <p:sp>
          <p:nvSpPr>
            <p:cNvPr id="12" name="Text Box 4">
              <a:extLst>
                <a:ext uri="{FF2B5EF4-FFF2-40B4-BE49-F238E27FC236}">
                  <a16:creationId xmlns:a16="http://schemas.microsoft.com/office/drawing/2014/main" id="{CCF890D3-B99B-6D7F-A75E-8214A4E4CBBD}"/>
                </a:ext>
              </a:extLst>
            </p:cNvPr>
            <p:cNvSpPr txBox="1">
              <a:spLocks noChangeArrowheads="1"/>
            </p:cNvSpPr>
            <p:nvPr/>
          </p:nvSpPr>
          <p:spPr bwMode="auto">
            <a:xfrm>
              <a:off x="8229600" y="6400800"/>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3" name="Text Box 8">
              <a:extLst>
                <a:ext uri="{FF2B5EF4-FFF2-40B4-BE49-F238E27FC236}">
                  <a16:creationId xmlns:a16="http://schemas.microsoft.com/office/drawing/2014/main" id="{83615CCC-5D27-9E5C-F0B5-7DC8AC58F17D}"/>
                </a:ext>
              </a:extLst>
            </p:cNvPr>
            <p:cNvSpPr txBox="1">
              <a:spLocks noChangeArrowheads="1"/>
            </p:cNvSpPr>
            <p:nvPr/>
          </p:nvSpPr>
          <p:spPr bwMode="auto">
            <a:xfrm>
              <a:off x="309563" y="2590800"/>
              <a:ext cx="49482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5.2  </a:t>
              </a:r>
              <a:r>
                <a:rPr lang="en-US" altLang="en-US" sz="2000" i="0" baseline="0"/>
                <a:t>Central processing unit (CPU)</a:t>
              </a:r>
            </a:p>
          </p:txBody>
        </p:sp>
        <p:cxnSp>
          <p:nvCxnSpPr>
            <p:cNvPr id="14" name="Straight Connector 6">
              <a:extLst>
                <a:ext uri="{FF2B5EF4-FFF2-40B4-BE49-F238E27FC236}">
                  <a16:creationId xmlns:a16="http://schemas.microsoft.com/office/drawing/2014/main" id="{268F74C9-6102-C2E0-FF98-F675CE136056}"/>
                </a:ext>
              </a:extLst>
            </p:cNvPr>
            <p:cNvCxnSpPr>
              <a:cxnSpLocks noChangeShapeType="1"/>
            </p:cNvCxnSpPr>
            <p:nvPr/>
          </p:nvCxnSpPr>
          <p:spPr bwMode="auto">
            <a:xfrm>
              <a:off x="2286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5" name="Straight Connector 7">
              <a:extLst>
                <a:ext uri="{FF2B5EF4-FFF2-40B4-BE49-F238E27FC236}">
                  <a16:creationId xmlns:a16="http://schemas.microsoft.com/office/drawing/2014/main" id="{D16858C3-4A50-A9AD-F8DA-1A0045F78E19}"/>
                </a:ext>
              </a:extLst>
            </p:cNvPr>
            <p:cNvCxnSpPr>
              <a:cxnSpLocks noChangeShapeType="1"/>
            </p:cNvCxnSpPr>
            <p:nvPr/>
          </p:nvCxnSpPr>
          <p:spPr bwMode="auto">
            <a:xfrm>
              <a:off x="228600" y="259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Straight Connector 8">
              <a:extLst>
                <a:ext uri="{FF2B5EF4-FFF2-40B4-BE49-F238E27FC236}">
                  <a16:creationId xmlns:a16="http://schemas.microsoft.com/office/drawing/2014/main" id="{EF9B5C35-C0A4-CE06-7E8E-497ED39A5039}"/>
                </a:ext>
              </a:extLst>
            </p:cNvPr>
            <p:cNvCxnSpPr>
              <a:cxnSpLocks noChangeShapeType="1"/>
            </p:cNvCxnSpPr>
            <p:nvPr/>
          </p:nvCxnSpPr>
          <p:spPr bwMode="auto">
            <a:xfrm>
              <a:off x="2286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7" name="Picture 9">
              <a:extLst>
                <a:ext uri="{FF2B5EF4-FFF2-40B4-BE49-F238E27FC236}">
                  <a16:creationId xmlns:a16="http://schemas.microsoft.com/office/drawing/2014/main" id="{8871271B-9AE7-E790-6D97-C0D3BD4889D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220913" y="3322638"/>
              <a:ext cx="3443287" cy="3017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extLst>
      <p:ext uri="{BB962C8B-B14F-4D97-AF65-F5344CB8AC3E}">
        <p14:creationId xmlns:p14="http://schemas.microsoft.com/office/powerpoint/2010/main" val="2171982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000" fill="hold"/>
                                        <p:tgtEl>
                                          <p:spTgt spid="11"/>
                                        </p:tgtEl>
                                        <p:attrNameLst>
                                          <p:attrName>ppt_w</p:attrName>
                                        </p:attrNameLst>
                                      </p:cBhvr>
                                      <p:tavLst>
                                        <p:tav tm="0">
                                          <p:val>
                                            <p:fltVal val="0"/>
                                          </p:val>
                                        </p:tav>
                                        <p:tav tm="100000">
                                          <p:val>
                                            <p:strVal val="#ppt_w"/>
                                          </p:val>
                                        </p:tav>
                                      </p:tavLst>
                                    </p:anim>
                                    <p:anim calcmode="lin" valueType="num">
                                      <p:cBhvr>
                                        <p:cTn id="16" dur="1000" fill="hold"/>
                                        <p:tgtEl>
                                          <p:spTgt spid="11"/>
                                        </p:tgtEl>
                                        <p:attrNameLst>
                                          <p:attrName>ppt_h</p:attrName>
                                        </p:attrNameLst>
                                      </p:cBhvr>
                                      <p:tavLst>
                                        <p:tav tm="0">
                                          <p:val>
                                            <p:fltVal val="0"/>
                                          </p:val>
                                        </p:tav>
                                        <p:tav tm="100000">
                                          <p:val>
                                            <p:strVal val="#ppt_h"/>
                                          </p:val>
                                        </p:tav>
                                      </p:tavLst>
                                    </p:anim>
                                    <p:anim calcmode="lin" valueType="num">
                                      <p:cBhvr>
                                        <p:cTn id="17" dur="1000" fill="hold"/>
                                        <p:tgtEl>
                                          <p:spTgt spid="11"/>
                                        </p:tgtEl>
                                        <p:attrNameLst>
                                          <p:attrName>style.rotation</p:attrName>
                                        </p:attrNameLst>
                                      </p:cBhvr>
                                      <p:tavLst>
                                        <p:tav tm="0">
                                          <p:val>
                                            <p:fltVal val="90"/>
                                          </p:val>
                                        </p:tav>
                                        <p:tav tm="100000">
                                          <p:val>
                                            <p:fltVal val="0"/>
                                          </p:val>
                                        </p:tav>
                                      </p:tavLst>
                                    </p:anim>
                                    <p:animEffect transition="in" filter="fade">
                                      <p:cBhvr>
                                        <p:cTn id="1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 Box 3">
            <a:extLst>
              <a:ext uri="{FF2B5EF4-FFF2-40B4-BE49-F238E27FC236}">
                <a16:creationId xmlns:a16="http://schemas.microsoft.com/office/drawing/2014/main" id="{92AE9E0B-F59F-A2DA-B013-AF4114BC738D}"/>
              </a:ext>
            </a:extLst>
          </p:cNvPr>
          <p:cNvSpPr txBox="1">
            <a:spLocks noChangeArrowheads="1"/>
          </p:cNvSpPr>
          <p:nvPr/>
        </p:nvSpPr>
        <p:spPr bwMode="auto">
          <a:xfrm>
            <a:off x="2713037" y="524435"/>
            <a:ext cx="37179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3200" i="0" baseline="0" dirty="0">
                <a:solidFill>
                  <a:schemeClr val="bg1"/>
                </a:solidFill>
                <a:effectLst>
                  <a:outerShdw blurRad="38100" dist="38100" dir="2700000" algn="tl">
                    <a:srgbClr val="C0C0C0"/>
                  </a:outerShdw>
                </a:effectLst>
                <a:latin typeface="Calibri" panose="020F0502020204030204" pitchFamily="34" charset="0"/>
              </a:rPr>
              <a:t>5-3   MAIN MEMORY</a:t>
            </a:r>
          </a:p>
        </p:txBody>
      </p:sp>
      <p:sp>
        <p:nvSpPr>
          <p:cNvPr id="10" name="Rectangle 5">
            <a:extLst>
              <a:ext uri="{FF2B5EF4-FFF2-40B4-BE49-F238E27FC236}">
                <a16:creationId xmlns:a16="http://schemas.microsoft.com/office/drawing/2014/main" id="{9F78FB1A-DF8F-CA21-CBBC-4B0533D9E378}"/>
              </a:ext>
            </a:extLst>
          </p:cNvPr>
          <p:cNvSpPr>
            <a:spLocks noChangeArrowheads="1"/>
          </p:cNvSpPr>
          <p:nvPr/>
        </p:nvSpPr>
        <p:spPr bwMode="auto">
          <a:xfrm>
            <a:off x="359673" y="1590370"/>
            <a:ext cx="11483942"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marL="457200" indent="-457200" algn="just" eaLnBrk="1" hangingPunct="1">
              <a:buFont typeface="Wingdings" panose="05000000000000000000" pitchFamily="2" charset="2"/>
              <a:buChar char="ü"/>
              <a:defRPr/>
            </a:pPr>
            <a:r>
              <a:rPr lang="en-US" altLang="en-US" sz="2800" b="1" i="0" baseline="0" dirty="0"/>
              <a:t>Main memory </a:t>
            </a:r>
            <a:r>
              <a:rPr lang="en-US" altLang="en-US" sz="2800" b="0" i="0" baseline="0" dirty="0"/>
              <a:t>is the second major subsystem in a computer (Figure 5.3). It consists of a collection of storage locations, each with a unique identifier, called an </a:t>
            </a:r>
            <a:r>
              <a:rPr lang="en-US" altLang="en-US" sz="2800" b="1" i="0" baseline="0" dirty="0"/>
              <a:t>address</a:t>
            </a:r>
            <a:r>
              <a:rPr lang="en-US" altLang="en-US" sz="2800" b="0" i="0" baseline="0" dirty="0"/>
              <a:t>. </a:t>
            </a:r>
            <a:endParaRPr lang="ar-EG" altLang="en-US" sz="2800" b="0" i="0" baseline="0" dirty="0"/>
          </a:p>
          <a:p>
            <a:pPr marL="457200" indent="-457200" algn="just" eaLnBrk="1" hangingPunct="1">
              <a:buFont typeface="Wingdings" panose="05000000000000000000" pitchFamily="2" charset="2"/>
              <a:buChar char="ü"/>
              <a:defRPr/>
            </a:pPr>
            <a:r>
              <a:rPr lang="en-US" altLang="en-US" sz="2800" b="0" i="0" baseline="0" dirty="0"/>
              <a:t>Data is transferred to and from memory in groups of bits called </a:t>
            </a:r>
            <a:r>
              <a:rPr lang="en-US" altLang="en-US" sz="2800" i="0" baseline="0" dirty="0"/>
              <a:t>words</a:t>
            </a:r>
            <a:r>
              <a:rPr lang="en-US" altLang="en-US" sz="2800" b="0" i="0" baseline="0" dirty="0"/>
              <a:t>. </a:t>
            </a:r>
            <a:endParaRPr lang="ar-EG" altLang="en-US" sz="2800" b="0" i="0" baseline="0" dirty="0"/>
          </a:p>
          <a:p>
            <a:pPr marL="457200" indent="-457200" algn="just" eaLnBrk="1" hangingPunct="1">
              <a:buFont typeface="Wingdings" panose="05000000000000000000" pitchFamily="2" charset="2"/>
              <a:buChar char="ü"/>
              <a:defRPr/>
            </a:pPr>
            <a:r>
              <a:rPr lang="en-US" altLang="en-US" sz="2800" b="0" i="0" baseline="0" dirty="0"/>
              <a:t>A </a:t>
            </a:r>
            <a:r>
              <a:rPr lang="en-US" altLang="en-US" sz="2800" b="1" i="0" baseline="0" dirty="0"/>
              <a:t>word</a:t>
            </a:r>
            <a:r>
              <a:rPr lang="en-US" altLang="en-US" sz="2800" b="0" i="0" baseline="0" dirty="0"/>
              <a:t> can be a group of 8 bits, 16 bits, 32 bits, or 64 bits (and growing). If the word is 8 bits, it is referred to as a </a:t>
            </a:r>
            <a:r>
              <a:rPr lang="en-US" altLang="en-US" sz="2800" i="0" baseline="0" dirty="0"/>
              <a:t>byte</a:t>
            </a:r>
            <a:r>
              <a:rPr lang="en-US" altLang="en-US" sz="2800" b="0" i="0" baseline="0" dirty="0"/>
              <a:t>. The term “byte” is so common in computer science that sometimes a 16-bit word is referred to as a 2-byte word, or a 32-bit word is referred to as a 4-byte word.</a:t>
            </a:r>
          </a:p>
        </p:txBody>
      </p:sp>
    </p:spTree>
    <p:extLst>
      <p:ext uri="{BB962C8B-B14F-4D97-AF65-F5344CB8AC3E}">
        <p14:creationId xmlns:p14="http://schemas.microsoft.com/office/powerpoint/2010/main" val="1721437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pSp>
        <p:nvGrpSpPr>
          <p:cNvPr id="9" name="Group 8">
            <a:extLst>
              <a:ext uri="{FF2B5EF4-FFF2-40B4-BE49-F238E27FC236}">
                <a16:creationId xmlns:a16="http://schemas.microsoft.com/office/drawing/2014/main" id="{5D29AE57-8384-9A26-0521-D3A7E2E48BEA}"/>
              </a:ext>
            </a:extLst>
          </p:cNvPr>
          <p:cNvGrpSpPr>
            <a:grpSpLocks/>
          </p:cNvGrpSpPr>
          <p:nvPr/>
        </p:nvGrpSpPr>
        <p:grpSpPr bwMode="auto">
          <a:xfrm>
            <a:off x="2054178" y="1836622"/>
            <a:ext cx="8720138" cy="3886200"/>
            <a:chOff x="152400" y="1066800"/>
            <a:chExt cx="8720138" cy="3886200"/>
          </a:xfrm>
        </p:grpSpPr>
        <p:sp>
          <p:nvSpPr>
            <p:cNvPr id="10" name="Text Box 4">
              <a:extLst>
                <a:ext uri="{FF2B5EF4-FFF2-40B4-BE49-F238E27FC236}">
                  <a16:creationId xmlns:a16="http://schemas.microsoft.com/office/drawing/2014/main" id="{215CAE44-FFB9-CB05-73C1-0EE1D3F65A0E}"/>
                </a:ext>
              </a:extLst>
            </p:cNvPr>
            <p:cNvSpPr txBox="1">
              <a:spLocks noChangeArrowheads="1"/>
            </p:cNvSpPr>
            <p:nvPr/>
          </p:nvSpPr>
          <p:spPr bwMode="auto">
            <a:xfrm>
              <a:off x="457200" y="1066800"/>
              <a:ext cx="3198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5.3  </a:t>
              </a:r>
              <a:r>
                <a:rPr lang="en-US" altLang="en-US" sz="2000" i="0" baseline="0"/>
                <a:t>Main memory</a:t>
              </a:r>
            </a:p>
          </p:txBody>
        </p:sp>
        <p:pic>
          <p:nvPicPr>
            <p:cNvPr id="11" name="Picture 5">
              <a:extLst>
                <a:ext uri="{FF2B5EF4-FFF2-40B4-BE49-F238E27FC236}">
                  <a16:creationId xmlns:a16="http://schemas.microsoft.com/office/drawing/2014/main" id="{7D00B16E-A08F-86BC-7FAD-CE47A6FA877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 y="2311400"/>
              <a:ext cx="8720138" cy="256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 name="Straight Connector 4">
              <a:extLst>
                <a:ext uri="{FF2B5EF4-FFF2-40B4-BE49-F238E27FC236}">
                  <a16:creationId xmlns:a16="http://schemas.microsoft.com/office/drawing/2014/main" id="{404C1F80-54C0-241F-93F2-31B759B35889}"/>
                </a:ext>
              </a:extLst>
            </p:cNvPr>
            <p:cNvCxnSpPr>
              <a:cxnSpLocks noChangeShapeType="1"/>
            </p:cNvCxnSpPr>
            <p:nvPr/>
          </p:nvCxnSpPr>
          <p:spPr bwMode="auto">
            <a:xfrm>
              <a:off x="381000" y="1600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5">
              <a:extLst>
                <a:ext uri="{FF2B5EF4-FFF2-40B4-BE49-F238E27FC236}">
                  <a16:creationId xmlns:a16="http://schemas.microsoft.com/office/drawing/2014/main" id="{3035E461-5359-36BF-E18B-3228F11CF242}"/>
                </a:ext>
              </a:extLst>
            </p:cNvPr>
            <p:cNvCxnSpPr>
              <a:cxnSpLocks noChangeShapeType="1"/>
            </p:cNvCxnSpPr>
            <p:nvPr/>
          </p:nvCxnSpPr>
          <p:spPr bwMode="auto">
            <a:xfrm>
              <a:off x="381000" y="1066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6">
              <a:extLst>
                <a:ext uri="{FF2B5EF4-FFF2-40B4-BE49-F238E27FC236}">
                  <a16:creationId xmlns:a16="http://schemas.microsoft.com/office/drawing/2014/main" id="{5011689C-C29C-F6FA-E3AA-661AFB7DCE5F}"/>
                </a:ext>
              </a:extLst>
            </p:cNvPr>
            <p:cNvCxnSpPr>
              <a:cxnSpLocks noChangeShapeType="1"/>
            </p:cNvCxnSpPr>
            <p:nvPr/>
          </p:nvCxnSpPr>
          <p:spPr bwMode="auto">
            <a:xfrm>
              <a:off x="381000" y="4953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7" name="Text Box 3">
            <a:extLst>
              <a:ext uri="{FF2B5EF4-FFF2-40B4-BE49-F238E27FC236}">
                <a16:creationId xmlns:a16="http://schemas.microsoft.com/office/drawing/2014/main" id="{3CD95C4F-DF69-DA07-BA7B-56BFFFF0B6EF}"/>
              </a:ext>
            </a:extLst>
          </p:cNvPr>
          <p:cNvSpPr txBox="1">
            <a:spLocks noChangeArrowheads="1"/>
          </p:cNvSpPr>
          <p:nvPr/>
        </p:nvSpPr>
        <p:spPr bwMode="auto">
          <a:xfrm>
            <a:off x="2713037" y="524435"/>
            <a:ext cx="282679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3200" i="0" baseline="0" dirty="0">
                <a:solidFill>
                  <a:schemeClr val="bg1"/>
                </a:solidFill>
                <a:effectLst>
                  <a:outerShdw blurRad="38100" dist="38100" dir="2700000" algn="tl">
                    <a:srgbClr val="C0C0C0"/>
                  </a:outerShdw>
                </a:effectLst>
                <a:latin typeface="Calibri" panose="020F0502020204030204" pitchFamily="34" charset="0"/>
              </a:rPr>
              <a:t>MAIN MEMORY</a:t>
            </a:r>
          </a:p>
        </p:txBody>
      </p:sp>
    </p:spTree>
    <p:extLst>
      <p:ext uri="{BB962C8B-B14F-4D97-AF65-F5344CB8AC3E}">
        <p14:creationId xmlns:p14="http://schemas.microsoft.com/office/powerpoint/2010/main" val="3325253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 Box 2">
            <a:extLst>
              <a:ext uri="{FF2B5EF4-FFF2-40B4-BE49-F238E27FC236}">
                <a16:creationId xmlns:a16="http://schemas.microsoft.com/office/drawing/2014/main" id="{EEB82914-646D-B391-6DAA-885331CA47B2}"/>
              </a:ext>
            </a:extLst>
          </p:cNvPr>
          <p:cNvSpPr txBox="1">
            <a:spLocks noChangeArrowheads="1"/>
          </p:cNvSpPr>
          <p:nvPr/>
        </p:nvSpPr>
        <p:spPr bwMode="auto">
          <a:xfrm>
            <a:off x="3206344" y="513000"/>
            <a:ext cx="260379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Address space</a:t>
            </a:r>
          </a:p>
        </p:txBody>
      </p:sp>
      <p:sp>
        <p:nvSpPr>
          <p:cNvPr id="10" name="Rectangle 3">
            <a:extLst>
              <a:ext uri="{FF2B5EF4-FFF2-40B4-BE49-F238E27FC236}">
                <a16:creationId xmlns:a16="http://schemas.microsoft.com/office/drawing/2014/main" id="{74A04B70-6821-0863-D945-A99462A0287B}"/>
              </a:ext>
            </a:extLst>
          </p:cNvPr>
          <p:cNvSpPr>
            <a:spLocks noChangeArrowheads="1"/>
          </p:cNvSpPr>
          <p:nvPr/>
        </p:nvSpPr>
        <p:spPr bwMode="auto">
          <a:xfrm>
            <a:off x="236444" y="1971830"/>
            <a:ext cx="11719112" cy="310854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To access a word in memory requires an identifier. Although programmers use a name to identify a word (or a collection of words), at the hardware level each word is identified by an address. </a:t>
            </a:r>
          </a:p>
          <a:p>
            <a:pPr algn="just"/>
            <a:endParaRPr lang="en-US" altLang="en-US" sz="2800" b="0" i="0" baseline="0" dirty="0"/>
          </a:p>
          <a:p>
            <a:pPr algn="just"/>
            <a:r>
              <a:rPr lang="en-US" altLang="en-US" sz="2800" b="0" i="0" baseline="0" dirty="0"/>
              <a:t>The total number of uniquely identifiable locations in memory is called the </a:t>
            </a:r>
            <a:r>
              <a:rPr lang="en-US" altLang="en-US" sz="2800" i="0" baseline="0" dirty="0"/>
              <a:t>address space</a:t>
            </a:r>
            <a:r>
              <a:rPr lang="en-US" altLang="en-US" sz="2800" b="0" i="0" baseline="0" dirty="0"/>
              <a:t>. For example, a memory with 64 kilobytes and a word size of </a:t>
            </a:r>
          </a:p>
          <a:p>
            <a:pPr algn="just"/>
            <a:r>
              <a:rPr lang="en-US" altLang="en-US" sz="2800" b="0" i="0" baseline="0" dirty="0"/>
              <a:t>1 byte has an address space that ranges from 0 to 65,535.</a:t>
            </a:r>
          </a:p>
        </p:txBody>
      </p:sp>
    </p:spTree>
    <p:extLst>
      <p:ext uri="{BB962C8B-B14F-4D97-AF65-F5344CB8AC3E}">
        <p14:creationId xmlns:p14="http://schemas.microsoft.com/office/powerpoint/2010/main" val="3989316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9" name="Picture 4">
            <a:extLst>
              <a:ext uri="{FF2B5EF4-FFF2-40B4-BE49-F238E27FC236}">
                <a16:creationId xmlns:a16="http://schemas.microsoft.com/office/drawing/2014/main" id="{8B3C910D-A73D-FD29-EE98-BFF6B858ED2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36116" y="1610200"/>
            <a:ext cx="7766050" cy="403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6859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Rectangle 3">
            <a:extLst>
              <a:ext uri="{FF2B5EF4-FFF2-40B4-BE49-F238E27FC236}">
                <a16:creationId xmlns:a16="http://schemas.microsoft.com/office/drawing/2014/main" id="{7EB377B4-15B8-6932-EA94-2FECCDF655D6}"/>
              </a:ext>
            </a:extLst>
          </p:cNvPr>
          <p:cNvSpPr>
            <a:spLocks noChangeArrowheads="1"/>
          </p:cNvSpPr>
          <p:nvPr/>
        </p:nvSpPr>
        <p:spPr bwMode="auto">
          <a:xfrm>
            <a:off x="1425388" y="1447620"/>
            <a:ext cx="85515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b="0" i="0" baseline="0" dirty="0"/>
              <a:t>A computer has 32 MB (megabytes) of memory. </a:t>
            </a:r>
            <a:r>
              <a:rPr lang="en-US" altLang="en-US" b="0" i="0" u="sng" baseline="0" dirty="0">
                <a:solidFill>
                  <a:srgbClr val="FF0000"/>
                </a:solidFill>
              </a:rPr>
              <a:t>How many bits </a:t>
            </a:r>
            <a:r>
              <a:rPr lang="en-US" altLang="en-US" b="0" i="0" baseline="0" dirty="0"/>
              <a:t>are needed to address any single byte in memory?</a:t>
            </a:r>
          </a:p>
        </p:txBody>
      </p:sp>
      <p:sp>
        <p:nvSpPr>
          <p:cNvPr id="10" name="Rectangle 5">
            <a:extLst>
              <a:ext uri="{FF2B5EF4-FFF2-40B4-BE49-F238E27FC236}">
                <a16:creationId xmlns:a16="http://schemas.microsoft.com/office/drawing/2014/main" id="{2DF10D4B-07B9-BB04-0E6A-79275D3570CA}"/>
              </a:ext>
            </a:extLst>
          </p:cNvPr>
          <p:cNvSpPr>
            <a:spLocks noChangeArrowheads="1"/>
          </p:cNvSpPr>
          <p:nvPr/>
        </p:nvSpPr>
        <p:spPr bwMode="auto">
          <a:xfrm>
            <a:off x="1762087" y="2159547"/>
            <a:ext cx="9762041"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i="0" baseline="0" dirty="0">
                <a:solidFill>
                  <a:srgbClr val="FF0000"/>
                </a:solidFill>
              </a:rPr>
              <a:t>Solution</a:t>
            </a:r>
          </a:p>
          <a:p>
            <a:pPr algn="just" eaLnBrk="1" hangingPunct="1">
              <a:defRPr/>
            </a:pPr>
            <a:r>
              <a:rPr lang="en-US" altLang="en-US" b="0" i="0" baseline="0" dirty="0"/>
              <a:t>The memory address space is 32 MB, or </a:t>
            </a:r>
            <a:r>
              <a:rPr lang="en-US" altLang="en-US" b="0" i="0" dirty="0"/>
              <a:t>      </a:t>
            </a:r>
            <a:r>
              <a:rPr lang="en-US" altLang="en-US" b="0" i="0" baseline="0" dirty="0"/>
              <a:t>(</a:t>
            </a:r>
            <a:r>
              <a:rPr lang="en-US" altLang="en-US" b="0" i="0" dirty="0"/>
              <a:t>   </a:t>
            </a:r>
            <a:r>
              <a:rPr lang="en-US" altLang="en-US" b="0" i="0" baseline="0" dirty="0"/>
              <a:t>×</a:t>
            </a:r>
            <a:r>
              <a:rPr lang="en-US" altLang="en-US" b="0" i="0" dirty="0"/>
              <a:t>      </a:t>
            </a:r>
            <a:r>
              <a:rPr lang="en-US" altLang="en-US" b="0" i="0" baseline="0" dirty="0"/>
              <a:t>). This means that we need log</a:t>
            </a:r>
            <a:r>
              <a:rPr lang="en-US" altLang="en-US" b="0" i="0" baseline="-25000" dirty="0"/>
              <a:t>2</a:t>
            </a:r>
            <a:r>
              <a:rPr lang="en-US" altLang="en-US" b="0" i="0" dirty="0"/>
              <a:t>     </a:t>
            </a:r>
            <a:r>
              <a:rPr lang="en-US" altLang="en-US" b="0" i="0" baseline="0" dirty="0"/>
              <a:t>, or </a:t>
            </a:r>
            <a:r>
              <a:rPr lang="en-US" altLang="en-US" i="0" baseline="0" dirty="0">
                <a:solidFill>
                  <a:schemeClr val="hlink"/>
                </a:solidFill>
              </a:rPr>
              <a:t>25 bits</a:t>
            </a:r>
            <a:r>
              <a:rPr lang="en-US" altLang="en-US" b="0" i="0" baseline="0" dirty="0"/>
              <a:t>, to address each byte.</a:t>
            </a:r>
          </a:p>
        </p:txBody>
      </p:sp>
      <p:grpSp>
        <p:nvGrpSpPr>
          <p:cNvPr id="11" name="Group 10">
            <a:extLst>
              <a:ext uri="{FF2B5EF4-FFF2-40B4-BE49-F238E27FC236}">
                <a16:creationId xmlns:a16="http://schemas.microsoft.com/office/drawing/2014/main" id="{D543E2AC-787B-7DC9-F671-F619FB8E25E9}"/>
              </a:ext>
            </a:extLst>
          </p:cNvPr>
          <p:cNvGrpSpPr>
            <a:grpSpLocks/>
          </p:cNvGrpSpPr>
          <p:nvPr/>
        </p:nvGrpSpPr>
        <p:grpSpPr bwMode="auto">
          <a:xfrm>
            <a:off x="1116106" y="3283993"/>
            <a:ext cx="10307938" cy="1154680"/>
            <a:chOff x="152400" y="3124200"/>
            <a:chExt cx="8229600" cy="1154680"/>
          </a:xfrm>
        </p:grpSpPr>
        <p:sp>
          <p:nvSpPr>
            <p:cNvPr id="12" name="Text Box 6">
              <a:extLst>
                <a:ext uri="{FF2B5EF4-FFF2-40B4-BE49-F238E27FC236}">
                  <a16:creationId xmlns:a16="http://schemas.microsoft.com/office/drawing/2014/main" id="{D24150CE-F72F-C95B-906F-A4D7278A2189}"/>
                </a:ext>
              </a:extLst>
            </p:cNvPr>
            <p:cNvSpPr txBox="1">
              <a:spLocks noChangeArrowheads="1"/>
            </p:cNvSpPr>
            <p:nvPr/>
          </p:nvSpPr>
          <p:spPr bwMode="auto">
            <a:xfrm>
              <a:off x="152400" y="3124200"/>
              <a:ext cx="1792288" cy="4572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rgbClr val="FF0000"/>
                  </a:solidFill>
                </a:rPr>
                <a:t>Example 5.2</a:t>
              </a:r>
              <a:endParaRPr lang="en-US" altLang="en-US" sz="2000" baseline="0" dirty="0">
                <a:solidFill>
                  <a:srgbClr val="FF0000"/>
                </a:solidFill>
              </a:endParaRPr>
            </a:p>
          </p:txBody>
        </p:sp>
        <p:sp>
          <p:nvSpPr>
            <p:cNvPr id="13" name="Rectangle 7">
              <a:extLst>
                <a:ext uri="{FF2B5EF4-FFF2-40B4-BE49-F238E27FC236}">
                  <a16:creationId xmlns:a16="http://schemas.microsoft.com/office/drawing/2014/main" id="{2B141C81-5D13-D648-2AB3-1C47FD7E5FE3}"/>
                </a:ext>
              </a:extLst>
            </p:cNvPr>
            <p:cNvSpPr>
              <a:spLocks noChangeArrowheads="1"/>
            </p:cNvSpPr>
            <p:nvPr/>
          </p:nvSpPr>
          <p:spPr bwMode="auto">
            <a:xfrm>
              <a:off x="152400" y="3632549"/>
              <a:ext cx="82296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b="0" i="0" baseline="0" dirty="0"/>
                <a:t>A computer has 128 MB of memory. Each word in this computer is </a:t>
              </a:r>
              <a:r>
                <a:rPr lang="en-US" altLang="en-US" b="0" i="0" baseline="0" dirty="0">
                  <a:solidFill>
                    <a:srgbClr val="FF0000"/>
                  </a:solidFill>
                </a:rPr>
                <a:t>eight bytes</a:t>
              </a:r>
              <a:r>
                <a:rPr lang="en-US" altLang="en-US" b="0" i="0" baseline="0" dirty="0"/>
                <a:t>. </a:t>
              </a:r>
              <a:r>
                <a:rPr lang="en-US" altLang="en-US" b="0" i="0" u="sng" baseline="0" dirty="0">
                  <a:solidFill>
                    <a:srgbClr val="FF0000"/>
                  </a:solidFill>
                </a:rPr>
                <a:t>How many bits </a:t>
              </a:r>
              <a:r>
                <a:rPr lang="en-US" altLang="en-US" b="0" i="0" baseline="0" dirty="0"/>
                <a:t>are needed to address any single word in memory?</a:t>
              </a:r>
            </a:p>
          </p:txBody>
        </p:sp>
      </p:grpSp>
      <p:sp>
        <p:nvSpPr>
          <p:cNvPr id="14" name="Rectangle 8">
            <a:extLst>
              <a:ext uri="{FF2B5EF4-FFF2-40B4-BE49-F238E27FC236}">
                <a16:creationId xmlns:a16="http://schemas.microsoft.com/office/drawing/2014/main" id="{1FDF122C-D164-8E38-A05A-A9E4AC32C112}"/>
              </a:ext>
            </a:extLst>
          </p:cNvPr>
          <p:cNvSpPr>
            <a:spLocks noChangeArrowheads="1"/>
          </p:cNvSpPr>
          <p:nvPr/>
        </p:nvSpPr>
        <p:spPr bwMode="auto">
          <a:xfrm>
            <a:off x="1617927" y="4402727"/>
            <a:ext cx="95331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i="0" baseline="0" dirty="0">
                <a:solidFill>
                  <a:srgbClr val="FF0000"/>
                </a:solidFill>
              </a:rPr>
              <a:t>Solution</a:t>
            </a:r>
          </a:p>
          <a:p>
            <a:pPr algn="just" eaLnBrk="1" hangingPunct="1">
              <a:defRPr/>
            </a:pPr>
            <a:r>
              <a:rPr lang="en-US" altLang="en-US" b="0" i="0" baseline="0" dirty="0"/>
              <a:t>The memory address space is 128 MB, which means</a:t>
            </a:r>
            <a:r>
              <a:rPr lang="en-US" altLang="en-US" b="0" i="0" dirty="0"/>
              <a:t>    </a:t>
            </a:r>
            <a:r>
              <a:rPr lang="en-US" altLang="en-US" b="0" i="0" baseline="0" dirty="0"/>
              <a:t>. However, each word is eight (</a:t>
            </a:r>
            <a:r>
              <a:rPr lang="en-US" altLang="en-US" b="0" i="0" dirty="0"/>
              <a:t>    </a:t>
            </a:r>
            <a:r>
              <a:rPr lang="en-US" altLang="en-US" b="0" i="0" baseline="0" dirty="0"/>
              <a:t>) bytes, which means that we have </a:t>
            </a:r>
            <a:r>
              <a:rPr lang="en-US" altLang="en-US" b="0" i="0" dirty="0"/>
              <a:t>    </a:t>
            </a:r>
            <a:r>
              <a:rPr lang="en-US" altLang="en-US" b="0" i="0" baseline="0" dirty="0"/>
              <a:t>words. This means that we need log</a:t>
            </a:r>
            <a:r>
              <a:rPr lang="en-US" altLang="en-US" b="0" i="0" baseline="-25000" dirty="0"/>
              <a:t>2</a:t>
            </a:r>
            <a:r>
              <a:rPr lang="en-US" altLang="en-US" b="0" i="0" baseline="0" dirty="0"/>
              <a:t> </a:t>
            </a:r>
            <a:r>
              <a:rPr lang="en-US" altLang="en-US" dirty="0"/>
              <a:t>   </a:t>
            </a:r>
            <a:r>
              <a:rPr lang="en-US" altLang="en-US" b="0" i="0" baseline="0" dirty="0"/>
              <a:t>, or </a:t>
            </a:r>
            <a:r>
              <a:rPr lang="en-US" altLang="en-US" i="0" baseline="0" dirty="0">
                <a:solidFill>
                  <a:schemeClr val="hlink"/>
                </a:solidFill>
              </a:rPr>
              <a:t>24 bits</a:t>
            </a:r>
            <a:r>
              <a:rPr lang="en-US" altLang="en-US" b="0" i="0" baseline="0" dirty="0"/>
              <a:t>, to address each word.</a:t>
            </a:r>
          </a:p>
        </p:txBody>
      </p:sp>
      <p:sp>
        <p:nvSpPr>
          <p:cNvPr id="16" name="TextBox 15">
            <a:extLst>
              <a:ext uri="{FF2B5EF4-FFF2-40B4-BE49-F238E27FC236}">
                <a16:creationId xmlns:a16="http://schemas.microsoft.com/office/drawing/2014/main" id="{B145379F-959F-901A-0F8C-89422145278F}"/>
              </a:ext>
            </a:extLst>
          </p:cNvPr>
          <p:cNvSpPr txBox="1"/>
          <p:nvPr/>
        </p:nvSpPr>
        <p:spPr>
          <a:xfrm>
            <a:off x="3973606" y="534027"/>
            <a:ext cx="6225988" cy="584775"/>
          </a:xfrm>
          <a:prstGeom prst="rect">
            <a:avLst/>
          </a:prstGeom>
          <a:noFill/>
        </p:spPr>
        <p:txBody>
          <a:bodyPr wrap="square">
            <a:spAutoFit/>
          </a:bodyPr>
          <a:lstStyle/>
          <a:p>
            <a:r>
              <a:rPr lang="en-US" altLang="en-US" sz="3200" i="0" baseline="0" dirty="0">
                <a:solidFill>
                  <a:schemeClr val="bg1"/>
                </a:solidFill>
              </a:rPr>
              <a:t>Example 5.</a:t>
            </a:r>
            <a:r>
              <a:rPr lang="ar-EG" altLang="en-US" sz="3200" i="0" baseline="0" dirty="0">
                <a:solidFill>
                  <a:schemeClr val="bg1"/>
                </a:solidFill>
              </a:rPr>
              <a:t>1</a:t>
            </a:r>
            <a:endParaRPr lang="en-US" altLang="en-US" sz="3200" baseline="0" dirty="0">
              <a:solidFill>
                <a:schemeClr val="bg1"/>
              </a:solidFill>
            </a:endParaRP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C8E82538-E955-6D28-E59B-05B277FEA3F0}"/>
                  </a:ext>
                </a:extLst>
              </p:cNvPr>
              <p:cNvSpPr txBox="1"/>
              <p:nvPr/>
            </p:nvSpPr>
            <p:spPr>
              <a:xfrm>
                <a:off x="6449977" y="2487881"/>
                <a:ext cx="3862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i="1" smtClean="0">
                              <a:latin typeface="Cambria Math" panose="02040503050406030204" pitchFamily="18" charset="0"/>
                            </a:rPr>
                            <m:t>2</m:t>
                          </m:r>
                          <m:r>
                            <a:rPr lang="en-US" b="0" i="1" smtClean="0">
                              <a:latin typeface="Cambria Math" panose="02040503050406030204" pitchFamily="18" charset="0"/>
                            </a:rPr>
                            <m:t>0</m:t>
                          </m:r>
                        </m:sup>
                      </m:sSup>
                    </m:oMath>
                  </m:oMathPara>
                </a14:m>
                <a:endParaRPr lang="en-US" dirty="0"/>
              </a:p>
            </p:txBody>
          </p:sp>
        </mc:Choice>
        <mc:Fallback xmlns="">
          <p:sp>
            <p:nvSpPr>
              <p:cNvPr id="7" name="TextBox 6">
                <a:extLst>
                  <a:ext uri="{FF2B5EF4-FFF2-40B4-BE49-F238E27FC236}">
                    <a16:creationId xmlns:a16="http://schemas.microsoft.com/office/drawing/2014/main" id="{C8E82538-E955-6D28-E59B-05B277FEA3F0}"/>
                  </a:ext>
                </a:extLst>
              </p:cNvPr>
              <p:cNvSpPr txBox="1">
                <a:spLocks noRot="1" noChangeAspect="1" noMove="1" noResize="1" noEditPoints="1" noAdjustHandles="1" noChangeArrowheads="1" noChangeShapeType="1" noTextEdit="1"/>
              </p:cNvSpPr>
              <p:nvPr/>
            </p:nvSpPr>
            <p:spPr>
              <a:xfrm>
                <a:off x="6449977" y="2487881"/>
                <a:ext cx="386260" cy="276999"/>
              </a:xfrm>
              <a:prstGeom prst="rect">
                <a:avLst/>
              </a:prstGeom>
              <a:blipFill>
                <a:blip r:embed="rId6"/>
                <a:stretch>
                  <a:fillRect l="-12698" t="-4348" r="-7937" b="-6522"/>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CD5268A1-C88A-B36C-7BEF-0003D66E87A2}"/>
                  </a:ext>
                </a:extLst>
              </p:cNvPr>
              <p:cNvSpPr txBox="1"/>
              <p:nvPr/>
            </p:nvSpPr>
            <p:spPr>
              <a:xfrm>
                <a:off x="9813334" y="2515288"/>
                <a:ext cx="386260" cy="2800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i="1" smtClean="0">
                              <a:latin typeface="Cambria Math" panose="02040503050406030204" pitchFamily="18" charset="0"/>
                            </a:rPr>
                            <m:t>2</m:t>
                          </m:r>
                          <m:r>
                            <a:rPr lang="en-US" b="0" i="1" smtClean="0">
                              <a:latin typeface="Cambria Math" panose="02040503050406030204" pitchFamily="18" charset="0"/>
                            </a:rPr>
                            <m:t>5</m:t>
                          </m:r>
                        </m:sup>
                      </m:sSup>
                    </m:oMath>
                  </m:oMathPara>
                </a14:m>
                <a:endParaRPr lang="en-US" dirty="0"/>
              </a:p>
            </p:txBody>
          </p:sp>
        </mc:Choice>
        <mc:Fallback xmlns="">
          <p:sp>
            <p:nvSpPr>
              <p:cNvPr id="8" name="TextBox 7">
                <a:extLst>
                  <a:ext uri="{FF2B5EF4-FFF2-40B4-BE49-F238E27FC236}">
                    <a16:creationId xmlns:a16="http://schemas.microsoft.com/office/drawing/2014/main" id="{CD5268A1-C88A-B36C-7BEF-0003D66E87A2}"/>
                  </a:ext>
                </a:extLst>
              </p:cNvPr>
              <p:cNvSpPr txBox="1">
                <a:spLocks noRot="1" noChangeAspect="1" noMove="1" noResize="1" noEditPoints="1" noAdjustHandles="1" noChangeArrowheads="1" noChangeShapeType="1" noTextEdit="1"/>
              </p:cNvSpPr>
              <p:nvPr/>
            </p:nvSpPr>
            <p:spPr>
              <a:xfrm>
                <a:off x="9813334" y="2515288"/>
                <a:ext cx="386260" cy="280077"/>
              </a:xfrm>
              <a:prstGeom prst="rect">
                <a:avLst/>
              </a:prstGeom>
              <a:blipFill>
                <a:blip r:embed="rId7"/>
                <a:stretch>
                  <a:fillRect l="-14286" t="-6522" r="-7937" b="-652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5" name="TextBox 14">
                <a:extLst>
                  <a:ext uri="{FF2B5EF4-FFF2-40B4-BE49-F238E27FC236}">
                    <a16:creationId xmlns:a16="http://schemas.microsoft.com/office/drawing/2014/main" id="{0980E6C7-6974-9955-4B6E-6A6B4B1C5CD4}"/>
                  </a:ext>
                </a:extLst>
              </p:cNvPr>
              <p:cNvSpPr txBox="1"/>
              <p:nvPr/>
            </p:nvSpPr>
            <p:spPr>
              <a:xfrm>
                <a:off x="6726974" y="4761404"/>
                <a:ext cx="3862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i="1" smtClean="0">
                              <a:latin typeface="Cambria Math" panose="02040503050406030204" pitchFamily="18" charset="0"/>
                            </a:rPr>
                            <m:t>2</m:t>
                          </m:r>
                          <m:r>
                            <a:rPr lang="en-US" b="0" i="1" smtClean="0">
                              <a:latin typeface="Cambria Math" panose="02040503050406030204" pitchFamily="18" charset="0"/>
                            </a:rPr>
                            <m:t>7</m:t>
                          </m:r>
                        </m:sup>
                      </m:sSup>
                    </m:oMath>
                  </m:oMathPara>
                </a14:m>
                <a:endParaRPr lang="en-US" dirty="0"/>
              </a:p>
            </p:txBody>
          </p:sp>
        </mc:Choice>
        <mc:Fallback>
          <p:sp>
            <p:nvSpPr>
              <p:cNvPr id="15" name="TextBox 14">
                <a:extLst>
                  <a:ext uri="{FF2B5EF4-FFF2-40B4-BE49-F238E27FC236}">
                    <a16:creationId xmlns:a16="http://schemas.microsoft.com/office/drawing/2014/main" id="{0980E6C7-6974-9955-4B6E-6A6B4B1C5CD4}"/>
                  </a:ext>
                </a:extLst>
              </p:cNvPr>
              <p:cNvSpPr txBox="1">
                <a:spLocks noRot="1" noChangeAspect="1" noMove="1" noResize="1" noEditPoints="1" noAdjustHandles="1" noChangeArrowheads="1" noChangeShapeType="1" noTextEdit="1"/>
              </p:cNvSpPr>
              <p:nvPr/>
            </p:nvSpPr>
            <p:spPr>
              <a:xfrm>
                <a:off x="6726974" y="4761404"/>
                <a:ext cx="386260" cy="276999"/>
              </a:xfrm>
              <a:prstGeom prst="rect">
                <a:avLst/>
              </a:prstGeom>
              <a:blipFill>
                <a:blip r:embed="rId8"/>
                <a:stretch>
                  <a:fillRect l="-14286" t="-4348" r="-6349" b="-652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7" name="TextBox 16">
                <a:extLst>
                  <a:ext uri="{FF2B5EF4-FFF2-40B4-BE49-F238E27FC236}">
                    <a16:creationId xmlns:a16="http://schemas.microsoft.com/office/drawing/2014/main" id="{D8F555D8-DBFD-055C-7E41-6E7EB4BDE0C4}"/>
                  </a:ext>
                </a:extLst>
              </p:cNvPr>
              <p:cNvSpPr txBox="1"/>
              <p:nvPr/>
            </p:nvSpPr>
            <p:spPr>
              <a:xfrm>
                <a:off x="4231647" y="5024178"/>
                <a:ext cx="3862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i="1" smtClean="0">
                              <a:latin typeface="Cambria Math" panose="02040503050406030204" pitchFamily="18" charset="0"/>
                            </a:rPr>
                            <m:t>2</m:t>
                          </m:r>
                          <m:r>
                            <a:rPr lang="en-US" b="0" i="1" smtClean="0">
                              <a:latin typeface="Cambria Math" panose="02040503050406030204" pitchFamily="18" charset="0"/>
                            </a:rPr>
                            <m:t>4</m:t>
                          </m:r>
                        </m:sup>
                      </m:sSup>
                    </m:oMath>
                  </m:oMathPara>
                </a14:m>
                <a:endParaRPr lang="en-US" dirty="0"/>
              </a:p>
            </p:txBody>
          </p:sp>
        </mc:Choice>
        <mc:Fallback>
          <p:sp>
            <p:nvSpPr>
              <p:cNvPr id="17" name="TextBox 16">
                <a:extLst>
                  <a:ext uri="{FF2B5EF4-FFF2-40B4-BE49-F238E27FC236}">
                    <a16:creationId xmlns:a16="http://schemas.microsoft.com/office/drawing/2014/main" id="{D8F555D8-DBFD-055C-7E41-6E7EB4BDE0C4}"/>
                  </a:ext>
                </a:extLst>
              </p:cNvPr>
              <p:cNvSpPr txBox="1">
                <a:spLocks noRot="1" noChangeAspect="1" noMove="1" noResize="1" noEditPoints="1" noAdjustHandles="1" noChangeArrowheads="1" noChangeShapeType="1" noTextEdit="1"/>
              </p:cNvSpPr>
              <p:nvPr/>
            </p:nvSpPr>
            <p:spPr>
              <a:xfrm>
                <a:off x="4231647" y="5024178"/>
                <a:ext cx="386260" cy="276999"/>
              </a:xfrm>
              <a:prstGeom prst="rect">
                <a:avLst/>
              </a:prstGeom>
              <a:blipFill>
                <a:blip r:embed="rId9"/>
                <a:stretch>
                  <a:fillRect l="-12500" t="-4348" r="-6250" b="-6522"/>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8" name="TextBox 17">
                <a:extLst>
                  <a:ext uri="{FF2B5EF4-FFF2-40B4-BE49-F238E27FC236}">
                    <a16:creationId xmlns:a16="http://schemas.microsoft.com/office/drawing/2014/main" id="{2BFB6735-F269-97E2-4E92-67B89F388B87}"/>
                  </a:ext>
                </a:extLst>
              </p:cNvPr>
              <p:cNvSpPr txBox="1"/>
              <p:nvPr/>
            </p:nvSpPr>
            <p:spPr>
              <a:xfrm>
                <a:off x="8086035" y="5034244"/>
                <a:ext cx="386260"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i="1" smtClean="0">
                              <a:latin typeface="Cambria Math" panose="02040503050406030204" pitchFamily="18" charset="0"/>
                            </a:rPr>
                            <m:t>2</m:t>
                          </m:r>
                          <m:r>
                            <a:rPr lang="en-US" b="0" i="1" smtClean="0">
                              <a:latin typeface="Cambria Math" panose="02040503050406030204" pitchFamily="18" charset="0"/>
                            </a:rPr>
                            <m:t>4</m:t>
                          </m:r>
                        </m:sup>
                      </m:sSup>
                    </m:oMath>
                  </m:oMathPara>
                </a14:m>
                <a:endParaRPr lang="en-US" dirty="0"/>
              </a:p>
            </p:txBody>
          </p:sp>
        </mc:Choice>
        <mc:Fallback>
          <p:sp>
            <p:nvSpPr>
              <p:cNvPr id="18" name="TextBox 17">
                <a:extLst>
                  <a:ext uri="{FF2B5EF4-FFF2-40B4-BE49-F238E27FC236}">
                    <a16:creationId xmlns:a16="http://schemas.microsoft.com/office/drawing/2014/main" id="{2BFB6735-F269-97E2-4E92-67B89F388B87}"/>
                  </a:ext>
                </a:extLst>
              </p:cNvPr>
              <p:cNvSpPr txBox="1">
                <a:spLocks noRot="1" noChangeAspect="1" noMove="1" noResize="1" noEditPoints="1" noAdjustHandles="1" noChangeArrowheads="1" noChangeShapeType="1" noTextEdit="1"/>
              </p:cNvSpPr>
              <p:nvPr/>
            </p:nvSpPr>
            <p:spPr>
              <a:xfrm>
                <a:off x="8086035" y="5034244"/>
                <a:ext cx="386260" cy="276999"/>
              </a:xfrm>
              <a:prstGeom prst="rect">
                <a:avLst/>
              </a:prstGeom>
              <a:blipFill>
                <a:blip r:embed="rId10"/>
                <a:stretch>
                  <a:fillRect l="-12500" t="-4444" r="-6250" b="-6667"/>
                </a:stretch>
              </a:blipFill>
            </p:spPr>
            <p:txBody>
              <a:bodyPr/>
              <a:lstStyle/>
              <a:p>
                <a:r>
                  <a:rPr lang="en-US">
                    <a:noFill/>
                  </a:rPr>
                  <a:t> </a:t>
                </a:r>
              </a:p>
            </p:txBody>
          </p:sp>
        </mc:Fallback>
      </mc:AlternateContent>
      <mc:AlternateContent xmlns:mc="http://schemas.openxmlformats.org/markup-compatibility/2006">
        <mc:Choice xmlns:a14="http://schemas.microsoft.com/office/drawing/2010/main" Requires="a14">
          <p:sp>
            <p:nvSpPr>
              <p:cNvPr id="19" name="TextBox 18">
                <a:extLst>
                  <a:ext uri="{FF2B5EF4-FFF2-40B4-BE49-F238E27FC236}">
                    <a16:creationId xmlns:a16="http://schemas.microsoft.com/office/drawing/2014/main" id="{89C3A618-69D4-BA52-746B-7A9737BF6A54}"/>
                  </a:ext>
                </a:extLst>
              </p:cNvPr>
              <p:cNvSpPr txBox="1"/>
              <p:nvPr/>
            </p:nvSpPr>
            <p:spPr>
              <a:xfrm>
                <a:off x="10119695" y="4747014"/>
                <a:ext cx="288477"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b="0" i="1" smtClean="0">
                              <a:latin typeface="Cambria Math" panose="02040503050406030204" pitchFamily="18" charset="0"/>
                            </a:rPr>
                            <m:t>3</m:t>
                          </m:r>
                        </m:sup>
                      </m:sSup>
                    </m:oMath>
                  </m:oMathPara>
                </a14:m>
                <a:endParaRPr lang="en-US" dirty="0"/>
              </a:p>
            </p:txBody>
          </p:sp>
        </mc:Choice>
        <mc:Fallback>
          <p:sp>
            <p:nvSpPr>
              <p:cNvPr id="19" name="TextBox 18">
                <a:extLst>
                  <a:ext uri="{FF2B5EF4-FFF2-40B4-BE49-F238E27FC236}">
                    <a16:creationId xmlns:a16="http://schemas.microsoft.com/office/drawing/2014/main" id="{89C3A618-69D4-BA52-746B-7A9737BF6A54}"/>
                  </a:ext>
                </a:extLst>
              </p:cNvPr>
              <p:cNvSpPr txBox="1">
                <a:spLocks noRot="1" noChangeAspect="1" noMove="1" noResize="1" noEditPoints="1" noAdjustHandles="1" noChangeArrowheads="1" noChangeShapeType="1" noTextEdit="1"/>
              </p:cNvSpPr>
              <p:nvPr/>
            </p:nvSpPr>
            <p:spPr>
              <a:xfrm>
                <a:off x="10119695" y="4747014"/>
                <a:ext cx="288477" cy="276999"/>
              </a:xfrm>
              <a:prstGeom prst="rect">
                <a:avLst/>
              </a:prstGeom>
              <a:blipFill>
                <a:blip r:embed="rId11"/>
                <a:stretch>
                  <a:fillRect l="-19149" t="-4444" r="-8511" b="-666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0" name="TextBox 19">
                <a:extLst>
                  <a:ext uri="{FF2B5EF4-FFF2-40B4-BE49-F238E27FC236}">
                    <a16:creationId xmlns:a16="http://schemas.microsoft.com/office/drawing/2014/main" id="{90F473AE-2458-69AA-E229-98D55A17CE89}"/>
                  </a:ext>
                </a:extLst>
              </p:cNvPr>
              <p:cNvSpPr txBox="1"/>
              <p:nvPr/>
            </p:nvSpPr>
            <p:spPr>
              <a:xfrm>
                <a:off x="6096000" y="2471356"/>
                <a:ext cx="288477" cy="2800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b="0" i="1" smtClean="0">
                              <a:latin typeface="Cambria Math" panose="02040503050406030204" pitchFamily="18" charset="0"/>
                            </a:rPr>
                            <m:t>5</m:t>
                          </m:r>
                        </m:sup>
                      </m:sSup>
                    </m:oMath>
                  </m:oMathPara>
                </a14:m>
                <a:endParaRPr lang="en-US" dirty="0"/>
              </a:p>
            </p:txBody>
          </p:sp>
        </mc:Choice>
        <mc:Fallback xmlns="">
          <p:sp>
            <p:nvSpPr>
              <p:cNvPr id="20" name="TextBox 19">
                <a:extLst>
                  <a:ext uri="{FF2B5EF4-FFF2-40B4-BE49-F238E27FC236}">
                    <a16:creationId xmlns:a16="http://schemas.microsoft.com/office/drawing/2014/main" id="{90F473AE-2458-69AA-E229-98D55A17CE89}"/>
                  </a:ext>
                </a:extLst>
              </p:cNvPr>
              <p:cNvSpPr txBox="1">
                <a:spLocks noRot="1" noChangeAspect="1" noMove="1" noResize="1" noEditPoints="1" noAdjustHandles="1" noChangeArrowheads="1" noChangeShapeType="1" noTextEdit="1"/>
              </p:cNvSpPr>
              <p:nvPr/>
            </p:nvSpPr>
            <p:spPr>
              <a:xfrm>
                <a:off x="6096000" y="2471356"/>
                <a:ext cx="288477" cy="280077"/>
              </a:xfrm>
              <a:prstGeom prst="rect">
                <a:avLst/>
              </a:prstGeom>
              <a:blipFill>
                <a:blip r:embed="rId12"/>
                <a:stretch>
                  <a:fillRect l="-19149" t="-4348" r="-8511" b="-869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TextBox 20">
                <a:extLst>
                  <a:ext uri="{FF2B5EF4-FFF2-40B4-BE49-F238E27FC236}">
                    <a16:creationId xmlns:a16="http://schemas.microsoft.com/office/drawing/2014/main" id="{F51BB8AF-C49C-94BA-FF19-6FD5D5323355}"/>
                  </a:ext>
                </a:extLst>
              </p:cNvPr>
              <p:cNvSpPr txBox="1"/>
              <p:nvPr/>
            </p:nvSpPr>
            <p:spPr>
              <a:xfrm>
                <a:off x="5676990" y="2464378"/>
                <a:ext cx="288477" cy="280077"/>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sSup>
                        <m:sSupPr>
                          <m:ctrlPr>
                            <a:rPr lang="en-US" i="1" smtClean="0">
                              <a:latin typeface="Cambria Math" panose="02040503050406030204" pitchFamily="18" charset="0"/>
                            </a:rPr>
                          </m:ctrlPr>
                        </m:sSupPr>
                        <m:e>
                          <m:r>
                            <a:rPr lang="en-US" b="0" i="1" smtClean="0">
                              <a:latin typeface="Cambria Math" panose="02040503050406030204" pitchFamily="18" charset="0"/>
                            </a:rPr>
                            <m:t>2</m:t>
                          </m:r>
                        </m:e>
                        <m:sup>
                          <m:r>
                            <a:rPr lang="en-US" b="0" i="1" smtClean="0">
                              <a:latin typeface="Cambria Math" panose="02040503050406030204" pitchFamily="18" charset="0"/>
                            </a:rPr>
                            <m:t>5</m:t>
                          </m:r>
                        </m:sup>
                      </m:sSup>
                    </m:oMath>
                  </m:oMathPara>
                </a14:m>
                <a:endParaRPr lang="en-US" dirty="0"/>
              </a:p>
            </p:txBody>
          </p:sp>
        </mc:Choice>
        <mc:Fallback xmlns="">
          <p:sp>
            <p:nvSpPr>
              <p:cNvPr id="21" name="TextBox 20">
                <a:extLst>
                  <a:ext uri="{FF2B5EF4-FFF2-40B4-BE49-F238E27FC236}">
                    <a16:creationId xmlns:a16="http://schemas.microsoft.com/office/drawing/2014/main" id="{F51BB8AF-C49C-94BA-FF19-6FD5D5323355}"/>
                  </a:ext>
                </a:extLst>
              </p:cNvPr>
              <p:cNvSpPr txBox="1">
                <a:spLocks noRot="1" noChangeAspect="1" noMove="1" noResize="1" noEditPoints="1" noAdjustHandles="1" noChangeArrowheads="1" noChangeShapeType="1" noTextEdit="1"/>
              </p:cNvSpPr>
              <p:nvPr/>
            </p:nvSpPr>
            <p:spPr>
              <a:xfrm>
                <a:off x="5676990" y="2464378"/>
                <a:ext cx="288477" cy="280077"/>
              </a:xfrm>
              <a:prstGeom prst="rect">
                <a:avLst/>
              </a:prstGeom>
              <a:blipFill>
                <a:blip r:embed="rId13"/>
                <a:stretch>
                  <a:fillRect l="-18750" t="-4348" r="-6250" b="-8696"/>
                </a:stretch>
              </a:blipFill>
            </p:spPr>
            <p:txBody>
              <a:bodyPr/>
              <a:lstStyle/>
              <a:p>
                <a:r>
                  <a:rPr lang="en-US">
                    <a:noFill/>
                  </a:rPr>
                  <a:t> </a:t>
                </a:r>
              </a:p>
            </p:txBody>
          </p:sp>
        </mc:Fallback>
      </mc:AlternateContent>
    </p:spTree>
    <p:extLst>
      <p:ext uri="{BB962C8B-B14F-4D97-AF65-F5344CB8AC3E}">
        <p14:creationId xmlns:p14="http://schemas.microsoft.com/office/powerpoint/2010/main" val="3576258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2">
            <a:extLst>
              <a:ext uri="{FF2B5EF4-FFF2-40B4-BE49-F238E27FC236}">
                <a16:creationId xmlns:a16="http://schemas.microsoft.com/office/drawing/2014/main" id="{1562BC80-BD2F-CABA-0DDC-9A1704A73F1C}"/>
              </a:ext>
            </a:extLst>
          </p:cNvPr>
          <p:cNvSpPr txBox="1">
            <a:spLocks noChangeArrowheads="1"/>
          </p:cNvSpPr>
          <p:nvPr/>
        </p:nvSpPr>
        <p:spPr bwMode="auto">
          <a:xfrm>
            <a:off x="2819400" y="465306"/>
            <a:ext cx="341664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 Memory hierarchy</a:t>
            </a:r>
          </a:p>
        </p:txBody>
      </p:sp>
      <p:sp>
        <p:nvSpPr>
          <p:cNvPr id="8" name="Rectangle 3">
            <a:extLst>
              <a:ext uri="{FF2B5EF4-FFF2-40B4-BE49-F238E27FC236}">
                <a16:creationId xmlns:a16="http://schemas.microsoft.com/office/drawing/2014/main" id="{C20FA07D-9D43-41FB-46EA-DFE2A0E194AA}"/>
              </a:ext>
            </a:extLst>
          </p:cNvPr>
          <p:cNvSpPr>
            <a:spLocks noChangeArrowheads="1"/>
          </p:cNvSpPr>
          <p:nvPr/>
        </p:nvSpPr>
        <p:spPr bwMode="auto">
          <a:xfrm>
            <a:off x="337338" y="1586888"/>
            <a:ext cx="11528612"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Computer users need a lot of memory, especially memory that is very fast and inexpensive. This demand is not always possible to satisfy—very fast memory is usually not cheap. A compromise needs to be made. The solution is </a:t>
            </a:r>
            <a:r>
              <a:rPr lang="en-US" altLang="en-US" sz="2800" i="0" baseline="0" dirty="0">
                <a:solidFill>
                  <a:schemeClr val="folHlink"/>
                </a:solidFill>
              </a:rPr>
              <a:t>hierarchical </a:t>
            </a:r>
            <a:r>
              <a:rPr lang="en-US" altLang="en-US" sz="2800" b="0" i="0" baseline="0" dirty="0"/>
              <a:t>levels of memory.</a:t>
            </a:r>
          </a:p>
        </p:txBody>
      </p:sp>
      <p:grpSp>
        <p:nvGrpSpPr>
          <p:cNvPr id="9" name="Group 8">
            <a:extLst>
              <a:ext uri="{FF2B5EF4-FFF2-40B4-BE49-F238E27FC236}">
                <a16:creationId xmlns:a16="http://schemas.microsoft.com/office/drawing/2014/main" id="{7A0A0EF0-33AA-F84A-7620-8D045938731A}"/>
              </a:ext>
            </a:extLst>
          </p:cNvPr>
          <p:cNvGrpSpPr>
            <a:grpSpLocks/>
          </p:cNvGrpSpPr>
          <p:nvPr/>
        </p:nvGrpSpPr>
        <p:grpSpPr bwMode="auto">
          <a:xfrm>
            <a:off x="4954860" y="3000429"/>
            <a:ext cx="6911090" cy="2805189"/>
            <a:chOff x="381000" y="2721008"/>
            <a:chExt cx="8023225" cy="3984592"/>
          </a:xfrm>
        </p:grpSpPr>
        <p:sp>
          <p:nvSpPr>
            <p:cNvPr id="10" name="Text Box 8">
              <a:extLst>
                <a:ext uri="{FF2B5EF4-FFF2-40B4-BE49-F238E27FC236}">
                  <a16:creationId xmlns:a16="http://schemas.microsoft.com/office/drawing/2014/main" id="{399D87F2-A779-FD17-7C86-65DAD356564A}"/>
                </a:ext>
              </a:extLst>
            </p:cNvPr>
            <p:cNvSpPr txBox="1">
              <a:spLocks noChangeArrowheads="1"/>
            </p:cNvSpPr>
            <p:nvPr/>
          </p:nvSpPr>
          <p:spPr bwMode="auto">
            <a:xfrm>
              <a:off x="381000" y="2721008"/>
              <a:ext cx="3706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5.4  </a:t>
              </a:r>
              <a:r>
                <a:rPr lang="en-US" altLang="en-US" sz="2000" i="0" baseline="0" dirty="0"/>
                <a:t>Memory hierarchy</a:t>
              </a:r>
            </a:p>
          </p:txBody>
        </p:sp>
        <p:pic>
          <p:nvPicPr>
            <p:cNvPr id="11" name="Picture 9">
              <a:extLst>
                <a:ext uri="{FF2B5EF4-FFF2-40B4-BE49-F238E27FC236}">
                  <a16:creationId xmlns:a16="http://schemas.microsoft.com/office/drawing/2014/main" id="{A04687B6-8641-985D-C832-6DB1D63E280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57363" y="3581400"/>
              <a:ext cx="5786437" cy="2840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 name="Straight Connector 6">
              <a:extLst>
                <a:ext uri="{FF2B5EF4-FFF2-40B4-BE49-F238E27FC236}">
                  <a16:creationId xmlns:a16="http://schemas.microsoft.com/office/drawing/2014/main" id="{D6A06F47-D99E-95B3-01F4-6D76D48CF987}"/>
                </a:ext>
              </a:extLst>
            </p:cNvPr>
            <p:cNvCxnSpPr>
              <a:cxnSpLocks noChangeShapeType="1"/>
            </p:cNvCxnSpPr>
            <p:nvPr/>
          </p:nvCxnSpPr>
          <p:spPr bwMode="auto">
            <a:xfrm>
              <a:off x="381000" y="33528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8">
              <a:extLst>
                <a:ext uri="{FF2B5EF4-FFF2-40B4-BE49-F238E27FC236}">
                  <a16:creationId xmlns:a16="http://schemas.microsoft.com/office/drawing/2014/main" id="{4282C842-18F4-8F76-0860-841DE548F37A}"/>
                </a:ext>
              </a:extLst>
            </p:cNvPr>
            <p:cNvCxnSpPr>
              <a:cxnSpLocks noChangeShapeType="1"/>
            </p:cNvCxnSpPr>
            <p:nvPr/>
          </p:nvCxnSpPr>
          <p:spPr bwMode="auto">
            <a:xfrm>
              <a:off x="381000" y="6705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1951897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fltVal val="0"/>
                                          </p:val>
                                        </p:tav>
                                        <p:tav tm="100000">
                                          <p:val>
                                            <p:strVal val="#ppt_w"/>
                                          </p:val>
                                        </p:tav>
                                      </p:tavLst>
                                    </p:anim>
                                    <p:anim calcmode="lin" valueType="num">
                                      <p:cBhvr>
                                        <p:cTn id="16" dur="1000" fill="hold"/>
                                        <p:tgtEl>
                                          <p:spTgt spid="9"/>
                                        </p:tgtEl>
                                        <p:attrNameLst>
                                          <p:attrName>ppt_h</p:attrName>
                                        </p:attrNameLst>
                                      </p:cBhvr>
                                      <p:tavLst>
                                        <p:tav tm="0">
                                          <p:val>
                                            <p:fltVal val="0"/>
                                          </p:val>
                                        </p:tav>
                                        <p:tav tm="100000">
                                          <p:val>
                                            <p:strVal val="#ppt_h"/>
                                          </p:val>
                                        </p:tav>
                                      </p:tavLst>
                                    </p:anim>
                                    <p:anim calcmode="lin" valueType="num">
                                      <p:cBhvr>
                                        <p:cTn id="17" dur="1000" fill="hold"/>
                                        <p:tgtEl>
                                          <p:spTgt spid="9"/>
                                        </p:tgtEl>
                                        <p:attrNameLst>
                                          <p:attrName>style.rotation</p:attrName>
                                        </p:attrNameLst>
                                      </p:cBhvr>
                                      <p:tavLst>
                                        <p:tav tm="0">
                                          <p:val>
                                            <p:fltVal val="90"/>
                                          </p:val>
                                        </p:tav>
                                        <p:tav tm="100000">
                                          <p:val>
                                            <p:fltVal val="0"/>
                                          </p:val>
                                        </p:tav>
                                      </p:tavLst>
                                    </p:anim>
                                    <p:animEffect transition="in" filter="fade">
                                      <p:cBhvr>
                                        <p:cTn id="1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2">
            <a:extLst>
              <a:ext uri="{FF2B5EF4-FFF2-40B4-BE49-F238E27FC236}">
                <a16:creationId xmlns:a16="http://schemas.microsoft.com/office/drawing/2014/main" id="{0ADD1BF7-C038-B9A8-CD51-FDCF03247926}"/>
              </a:ext>
            </a:extLst>
          </p:cNvPr>
          <p:cNvSpPr txBox="1">
            <a:spLocks noChangeArrowheads="1"/>
          </p:cNvSpPr>
          <p:nvPr/>
        </p:nvSpPr>
        <p:spPr bwMode="auto">
          <a:xfrm>
            <a:off x="3239371" y="578292"/>
            <a:ext cx="273203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Cache memory</a:t>
            </a:r>
          </a:p>
        </p:txBody>
      </p:sp>
      <p:sp>
        <p:nvSpPr>
          <p:cNvPr id="8" name="Rectangle 3">
            <a:extLst>
              <a:ext uri="{FF2B5EF4-FFF2-40B4-BE49-F238E27FC236}">
                <a16:creationId xmlns:a16="http://schemas.microsoft.com/office/drawing/2014/main" id="{BB283033-5C41-9357-DADE-64904850DB26}"/>
              </a:ext>
            </a:extLst>
          </p:cNvPr>
          <p:cNvSpPr>
            <a:spLocks noChangeArrowheads="1"/>
          </p:cNvSpPr>
          <p:nvPr/>
        </p:nvSpPr>
        <p:spPr bwMode="auto">
          <a:xfrm>
            <a:off x="579118" y="1659014"/>
            <a:ext cx="11033764" cy="138499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Cache memory is faster than main memory but slower than the CPU and its registers. Cache memory, which is normally small in size, is placed between the CPU and main memory (Figure 5.5).</a:t>
            </a:r>
          </a:p>
        </p:txBody>
      </p:sp>
      <p:grpSp>
        <p:nvGrpSpPr>
          <p:cNvPr id="9" name="Group 8">
            <a:extLst>
              <a:ext uri="{FF2B5EF4-FFF2-40B4-BE49-F238E27FC236}">
                <a16:creationId xmlns:a16="http://schemas.microsoft.com/office/drawing/2014/main" id="{1D7F58F8-0BE3-E3BC-A858-C101CA4583D9}"/>
              </a:ext>
            </a:extLst>
          </p:cNvPr>
          <p:cNvGrpSpPr>
            <a:grpSpLocks/>
          </p:cNvGrpSpPr>
          <p:nvPr/>
        </p:nvGrpSpPr>
        <p:grpSpPr bwMode="auto">
          <a:xfrm>
            <a:off x="2154642" y="3128191"/>
            <a:ext cx="8175625" cy="2821053"/>
            <a:chOff x="228600" y="2590800"/>
            <a:chExt cx="8175625" cy="3581400"/>
          </a:xfrm>
        </p:grpSpPr>
        <p:sp>
          <p:nvSpPr>
            <p:cNvPr id="10" name="Text Box 4">
              <a:extLst>
                <a:ext uri="{FF2B5EF4-FFF2-40B4-BE49-F238E27FC236}">
                  <a16:creationId xmlns:a16="http://schemas.microsoft.com/office/drawing/2014/main" id="{B8020135-B8BD-54F1-BE1D-7FBBA4C62830}"/>
                </a:ext>
              </a:extLst>
            </p:cNvPr>
            <p:cNvSpPr txBox="1">
              <a:spLocks noChangeArrowheads="1"/>
            </p:cNvSpPr>
            <p:nvPr/>
          </p:nvSpPr>
          <p:spPr bwMode="auto">
            <a:xfrm>
              <a:off x="228600" y="2590800"/>
              <a:ext cx="3298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5.5  </a:t>
              </a:r>
              <a:r>
                <a:rPr lang="en-US" altLang="en-US" sz="2000" i="0" baseline="0"/>
                <a:t>Cache memory</a:t>
              </a:r>
            </a:p>
          </p:txBody>
        </p:sp>
        <p:pic>
          <p:nvPicPr>
            <p:cNvPr id="11" name="Picture 6">
              <a:extLst>
                <a:ext uri="{FF2B5EF4-FFF2-40B4-BE49-F238E27FC236}">
                  <a16:creationId xmlns:a16="http://schemas.microsoft.com/office/drawing/2014/main" id="{FA7091B7-D3BF-8250-E095-D2F0192AEB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98588" y="3408363"/>
              <a:ext cx="6297612" cy="2687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 name="Straight Connector 6">
              <a:extLst>
                <a:ext uri="{FF2B5EF4-FFF2-40B4-BE49-F238E27FC236}">
                  <a16:creationId xmlns:a16="http://schemas.microsoft.com/office/drawing/2014/main" id="{0674866B-C7FF-17E6-48AD-9188379A9F95}"/>
                </a:ext>
              </a:extLst>
            </p:cNvPr>
            <p:cNvCxnSpPr>
              <a:cxnSpLocks noChangeShapeType="1"/>
            </p:cNvCxnSpPr>
            <p:nvPr/>
          </p:nvCxnSpPr>
          <p:spPr bwMode="auto">
            <a:xfrm>
              <a:off x="381000" y="3124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3" name="Straight Connector 7">
              <a:extLst>
                <a:ext uri="{FF2B5EF4-FFF2-40B4-BE49-F238E27FC236}">
                  <a16:creationId xmlns:a16="http://schemas.microsoft.com/office/drawing/2014/main" id="{755460EB-07DD-9C91-C1E2-2FEB3E437143}"/>
                </a:ext>
              </a:extLst>
            </p:cNvPr>
            <p:cNvCxnSpPr>
              <a:cxnSpLocks noChangeShapeType="1"/>
            </p:cNvCxnSpPr>
            <p:nvPr/>
          </p:nvCxnSpPr>
          <p:spPr bwMode="auto">
            <a:xfrm>
              <a:off x="381000" y="2590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4" name="Straight Connector 8">
              <a:extLst>
                <a:ext uri="{FF2B5EF4-FFF2-40B4-BE49-F238E27FC236}">
                  <a16:creationId xmlns:a16="http://schemas.microsoft.com/office/drawing/2014/main" id="{9BCC42D8-0969-F2BD-ABAA-93113E138620}"/>
                </a:ext>
              </a:extLst>
            </p:cNvPr>
            <p:cNvCxnSpPr>
              <a:cxnSpLocks noChangeShapeType="1"/>
            </p:cNvCxnSpPr>
            <p:nvPr/>
          </p:nvCxnSpPr>
          <p:spPr bwMode="auto">
            <a:xfrm>
              <a:off x="381000" y="6172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extLst>
      <p:ext uri="{BB962C8B-B14F-4D97-AF65-F5344CB8AC3E}">
        <p14:creationId xmlns:p14="http://schemas.microsoft.com/office/powerpoint/2010/main" val="1585430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000" fill="hold"/>
                                        <p:tgtEl>
                                          <p:spTgt spid="9"/>
                                        </p:tgtEl>
                                        <p:attrNameLst>
                                          <p:attrName>ppt_w</p:attrName>
                                        </p:attrNameLst>
                                      </p:cBhvr>
                                      <p:tavLst>
                                        <p:tav tm="0">
                                          <p:val>
                                            <p:fltVal val="0"/>
                                          </p:val>
                                        </p:tav>
                                        <p:tav tm="100000">
                                          <p:val>
                                            <p:strVal val="#ppt_w"/>
                                          </p:val>
                                        </p:tav>
                                      </p:tavLst>
                                    </p:anim>
                                    <p:anim calcmode="lin" valueType="num">
                                      <p:cBhvr>
                                        <p:cTn id="16" dur="1000" fill="hold"/>
                                        <p:tgtEl>
                                          <p:spTgt spid="9"/>
                                        </p:tgtEl>
                                        <p:attrNameLst>
                                          <p:attrName>ppt_h</p:attrName>
                                        </p:attrNameLst>
                                      </p:cBhvr>
                                      <p:tavLst>
                                        <p:tav tm="0">
                                          <p:val>
                                            <p:fltVal val="0"/>
                                          </p:val>
                                        </p:tav>
                                        <p:tav tm="100000">
                                          <p:val>
                                            <p:strVal val="#ppt_h"/>
                                          </p:val>
                                        </p:tav>
                                      </p:tavLst>
                                    </p:anim>
                                    <p:anim calcmode="lin" valueType="num">
                                      <p:cBhvr>
                                        <p:cTn id="17" dur="1000" fill="hold"/>
                                        <p:tgtEl>
                                          <p:spTgt spid="9"/>
                                        </p:tgtEl>
                                        <p:attrNameLst>
                                          <p:attrName>style.rotation</p:attrName>
                                        </p:attrNameLst>
                                      </p:cBhvr>
                                      <p:tavLst>
                                        <p:tav tm="0">
                                          <p:val>
                                            <p:fltVal val="90"/>
                                          </p:val>
                                        </p:tav>
                                        <p:tav tm="100000">
                                          <p:val>
                                            <p:fltVal val="0"/>
                                          </p:val>
                                        </p:tav>
                                      </p:tavLst>
                                    </p:anim>
                                    <p:animEffect transition="in" filter="fade">
                                      <p:cBhvr>
                                        <p:cTn id="18"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10260565" cy="1610200"/>
          </a:xfrm>
          <a:prstGeom prst="rect">
            <a:avLst/>
          </a:prstGeom>
        </p:spPr>
      </p:pic>
      <p:sp>
        <p:nvSpPr>
          <p:cNvPr id="7" name="Text Box 3">
            <a:extLst>
              <a:ext uri="{FF2B5EF4-FFF2-40B4-BE49-F238E27FC236}">
                <a16:creationId xmlns:a16="http://schemas.microsoft.com/office/drawing/2014/main" id="{3237349A-6FE4-72D8-777D-6BE3C7F90371}"/>
              </a:ext>
            </a:extLst>
          </p:cNvPr>
          <p:cNvSpPr txBox="1">
            <a:spLocks noChangeArrowheads="1"/>
          </p:cNvSpPr>
          <p:nvPr/>
        </p:nvSpPr>
        <p:spPr bwMode="auto">
          <a:xfrm>
            <a:off x="2501900" y="476304"/>
            <a:ext cx="7188200"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i="0" baseline="0" dirty="0">
                <a:solidFill>
                  <a:schemeClr val="bg1"/>
                </a:solidFill>
                <a:effectLst>
                  <a:outerShdw blurRad="38100" dist="38100" dir="2700000" algn="tl">
                    <a:srgbClr val="C0C0C0"/>
                  </a:outerShdw>
                </a:effectLst>
                <a:latin typeface="Calibri" panose="020F0502020204030204" pitchFamily="34" charset="0"/>
              </a:rPr>
              <a:t>5-4   INPUT/OUTPUT SUBSYSTEM</a:t>
            </a:r>
          </a:p>
        </p:txBody>
      </p:sp>
      <p:sp>
        <p:nvSpPr>
          <p:cNvPr id="8" name="Rectangle 5">
            <a:extLst>
              <a:ext uri="{FF2B5EF4-FFF2-40B4-BE49-F238E27FC236}">
                <a16:creationId xmlns:a16="http://schemas.microsoft.com/office/drawing/2014/main" id="{6BD2022E-A55F-25A8-829E-F5C9E151E680}"/>
              </a:ext>
            </a:extLst>
          </p:cNvPr>
          <p:cNvSpPr>
            <a:spLocks noChangeArrowheads="1"/>
          </p:cNvSpPr>
          <p:nvPr/>
        </p:nvSpPr>
        <p:spPr bwMode="auto">
          <a:xfrm>
            <a:off x="457199" y="2398484"/>
            <a:ext cx="11268635"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800" b="0" i="0" baseline="0" dirty="0"/>
              <a:t>The third major subsystem in a computer is the collection of devices referred to as the input/output (I/O) subsystem. This subsystem allows a computer to communicate with the outside world, and to store programs and data even when the power is off. Input/output devices can be divided into two broad categories: </a:t>
            </a:r>
            <a:r>
              <a:rPr lang="en-US" altLang="en-US" sz="2800" i="0" baseline="0" dirty="0">
                <a:solidFill>
                  <a:schemeClr val="folHlink"/>
                </a:solidFill>
              </a:rPr>
              <a:t>non-storage</a:t>
            </a:r>
            <a:r>
              <a:rPr lang="en-US" altLang="en-US" sz="2800" b="0" i="0" baseline="0" dirty="0"/>
              <a:t> and </a:t>
            </a:r>
            <a:r>
              <a:rPr lang="en-US" altLang="en-US" sz="2800" i="0" baseline="0" dirty="0">
                <a:solidFill>
                  <a:schemeClr val="folHlink"/>
                </a:solidFill>
              </a:rPr>
              <a:t>storage</a:t>
            </a:r>
            <a:r>
              <a:rPr lang="en-US" altLang="en-US" sz="2800" b="0" i="0" baseline="0" dirty="0"/>
              <a:t> devices.</a:t>
            </a:r>
          </a:p>
        </p:txBody>
      </p:sp>
    </p:spTree>
    <p:extLst>
      <p:ext uri="{BB962C8B-B14F-4D97-AF65-F5344CB8AC3E}">
        <p14:creationId xmlns:p14="http://schemas.microsoft.com/office/powerpoint/2010/main" val="2535200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2">
            <a:extLst>
              <a:ext uri="{FF2B5EF4-FFF2-40B4-BE49-F238E27FC236}">
                <a16:creationId xmlns:a16="http://schemas.microsoft.com/office/drawing/2014/main" id="{C057A547-E170-48BC-1421-58B1017BB7CA}"/>
              </a:ext>
            </a:extLst>
          </p:cNvPr>
          <p:cNvSpPr txBox="1">
            <a:spLocks noChangeArrowheads="1"/>
          </p:cNvSpPr>
          <p:nvPr/>
        </p:nvSpPr>
        <p:spPr bwMode="auto">
          <a:xfrm>
            <a:off x="2362200" y="457200"/>
            <a:ext cx="465931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5.4.1  Non-storage devices</a:t>
            </a:r>
          </a:p>
        </p:txBody>
      </p:sp>
      <p:sp>
        <p:nvSpPr>
          <p:cNvPr id="8" name="Rectangle 3">
            <a:extLst>
              <a:ext uri="{FF2B5EF4-FFF2-40B4-BE49-F238E27FC236}">
                <a16:creationId xmlns:a16="http://schemas.microsoft.com/office/drawing/2014/main" id="{865348AC-CC0E-0F72-10FF-ABA3DC61BFF1}"/>
              </a:ext>
            </a:extLst>
          </p:cNvPr>
          <p:cNvSpPr>
            <a:spLocks noChangeArrowheads="1"/>
          </p:cNvSpPr>
          <p:nvPr/>
        </p:nvSpPr>
        <p:spPr bwMode="auto">
          <a:xfrm>
            <a:off x="380999" y="1676400"/>
            <a:ext cx="10860742"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i="0" baseline="0" dirty="0">
                <a:solidFill>
                  <a:schemeClr val="folHlink"/>
                </a:solidFill>
              </a:rPr>
              <a:t>Non-storage devices</a:t>
            </a:r>
            <a:r>
              <a:rPr lang="en-US" altLang="en-US" sz="2800" b="0" i="0" baseline="0" dirty="0"/>
              <a:t> allow the CPU/memory to communicate with the outside world, but they cannot store information.</a:t>
            </a:r>
          </a:p>
        </p:txBody>
      </p:sp>
      <p:sp>
        <p:nvSpPr>
          <p:cNvPr id="9" name="Rectangle 6">
            <a:extLst>
              <a:ext uri="{FF2B5EF4-FFF2-40B4-BE49-F238E27FC236}">
                <a16:creationId xmlns:a16="http://schemas.microsoft.com/office/drawing/2014/main" id="{FF912567-7472-2877-6A94-45AAF924A564}"/>
              </a:ext>
            </a:extLst>
          </p:cNvPr>
          <p:cNvSpPr>
            <a:spLocks noChangeArrowheads="1"/>
          </p:cNvSpPr>
          <p:nvPr/>
        </p:nvSpPr>
        <p:spPr bwMode="auto">
          <a:xfrm>
            <a:off x="3955854" y="2848768"/>
            <a:ext cx="4114800" cy="1160463"/>
          </a:xfrm>
          <a:prstGeom prst="rect">
            <a:avLst/>
          </a:prstGeom>
          <a:solidFill>
            <a:srgbClr val="CC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spcAft>
                <a:spcPct val="50000"/>
              </a:spcAft>
              <a:buFont typeface="Wingdings" panose="05000000000000000000" pitchFamily="2" charset="2"/>
              <a:buChar char="q"/>
            </a:pPr>
            <a:r>
              <a:rPr lang="en-US" altLang="en-US" sz="2800" i="0" baseline="0" dirty="0">
                <a:solidFill>
                  <a:srgbClr val="660066"/>
                </a:solidFill>
              </a:rPr>
              <a:t> Keyboard and monitor</a:t>
            </a:r>
          </a:p>
          <a:p>
            <a:pPr>
              <a:spcAft>
                <a:spcPct val="50000"/>
              </a:spcAft>
              <a:buFont typeface="Wingdings" panose="05000000000000000000" pitchFamily="2" charset="2"/>
              <a:buChar char="q"/>
            </a:pPr>
            <a:r>
              <a:rPr lang="en-US" altLang="en-US" sz="2800" i="0" baseline="0" dirty="0">
                <a:solidFill>
                  <a:srgbClr val="660066"/>
                </a:solidFill>
              </a:rPr>
              <a:t> Printer</a:t>
            </a:r>
          </a:p>
        </p:txBody>
      </p:sp>
    </p:spTree>
    <p:extLst>
      <p:ext uri="{BB962C8B-B14F-4D97-AF65-F5344CB8AC3E}">
        <p14:creationId xmlns:p14="http://schemas.microsoft.com/office/powerpoint/2010/main" val="32938980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2">
            <a:extLst>
              <a:ext uri="{FF2B5EF4-FFF2-40B4-BE49-F238E27FC236}">
                <a16:creationId xmlns:a16="http://schemas.microsoft.com/office/drawing/2014/main" id="{6514D137-54C4-B72A-51DB-10236C1973EC}"/>
              </a:ext>
            </a:extLst>
          </p:cNvPr>
          <p:cNvSpPr txBox="1">
            <a:spLocks noChangeArrowheads="1"/>
          </p:cNvSpPr>
          <p:nvPr/>
        </p:nvSpPr>
        <p:spPr bwMode="auto">
          <a:xfrm>
            <a:off x="2643187" y="533400"/>
            <a:ext cx="38576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5.4.2  Storage devices</a:t>
            </a:r>
          </a:p>
        </p:txBody>
      </p:sp>
      <p:sp>
        <p:nvSpPr>
          <p:cNvPr id="8" name="Rectangle 3">
            <a:extLst>
              <a:ext uri="{FF2B5EF4-FFF2-40B4-BE49-F238E27FC236}">
                <a16:creationId xmlns:a16="http://schemas.microsoft.com/office/drawing/2014/main" id="{A347B304-2DD8-4EF1-3BFD-4BB9AE13982F}"/>
              </a:ext>
            </a:extLst>
          </p:cNvPr>
          <p:cNvSpPr>
            <a:spLocks noChangeArrowheads="1"/>
          </p:cNvSpPr>
          <p:nvPr/>
        </p:nvSpPr>
        <p:spPr bwMode="auto">
          <a:xfrm>
            <a:off x="354367" y="2005317"/>
            <a:ext cx="11159260" cy="310854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Storage devices, although classified as I/O devices, can store large amounts of information to be retrieved at a later time. They are cheaper than main memory, and their contents are nonvolatile—that is, not erased when the power is turned off. </a:t>
            </a:r>
          </a:p>
          <a:p>
            <a:pPr algn="just"/>
            <a:endParaRPr lang="en-US" altLang="en-US" sz="2800" b="0" i="0" baseline="0" dirty="0"/>
          </a:p>
          <a:p>
            <a:pPr algn="just"/>
            <a:r>
              <a:rPr lang="en-US" altLang="en-US" sz="2800" b="0" i="0" baseline="0" dirty="0"/>
              <a:t>They are sometimes referred to as auxiliary storage devices. We can categorize them as either </a:t>
            </a:r>
            <a:r>
              <a:rPr lang="en-US" altLang="en-US" sz="2800" i="0" baseline="0" dirty="0">
                <a:solidFill>
                  <a:schemeClr val="folHlink"/>
                </a:solidFill>
              </a:rPr>
              <a:t>magnetic</a:t>
            </a:r>
            <a:r>
              <a:rPr lang="en-US" altLang="en-US" sz="2800" b="0" i="0" baseline="0" dirty="0"/>
              <a:t> or </a:t>
            </a:r>
            <a:r>
              <a:rPr lang="en-US" altLang="en-US" sz="2800" i="0" baseline="0" dirty="0">
                <a:solidFill>
                  <a:schemeClr val="folHlink"/>
                </a:solidFill>
              </a:rPr>
              <a:t>optical</a:t>
            </a:r>
            <a:r>
              <a:rPr lang="en-US" altLang="en-US" sz="2800" b="0" i="0" baseline="0" dirty="0"/>
              <a:t>.</a:t>
            </a:r>
          </a:p>
        </p:txBody>
      </p:sp>
    </p:spTree>
    <p:extLst>
      <p:ext uri="{BB962C8B-B14F-4D97-AF65-F5344CB8AC3E}">
        <p14:creationId xmlns:p14="http://schemas.microsoft.com/office/powerpoint/2010/main" val="222518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pSp>
        <p:nvGrpSpPr>
          <p:cNvPr id="7" name="Group 6">
            <a:extLst>
              <a:ext uri="{FF2B5EF4-FFF2-40B4-BE49-F238E27FC236}">
                <a16:creationId xmlns:a16="http://schemas.microsoft.com/office/drawing/2014/main" id="{FCAE7C09-A186-7277-36A7-625540E496B2}"/>
              </a:ext>
            </a:extLst>
          </p:cNvPr>
          <p:cNvGrpSpPr>
            <a:grpSpLocks/>
          </p:cNvGrpSpPr>
          <p:nvPr/>
        </p:nvGrpSpPr>
        <p:grpSpPr bwMode="auto">
          <a:xfrm>
            <a:off x="1874165" y="2204822"/>
            <a:ext cx="8501063" cy="3124200"/>
            <a:chOff x="261938" y="3352800"/>
            <a:chExt cx="8501062" cy="3124200"/>
          </a:xfrm>
        </p:grpSpPr>
        <p:sp>
          <p:nvSpPr>
            <p:cNvPr id="8" name="Text Box 4">
              <a:extLst>
                <a:ext uri="{FF2B5EF4-FFF2-40B4-BE49-F238E27FC236}">
                  <a16:creationId xmlns:a16="http://schemas.microsoft.com/office/drawing/2014/main" id="{F0126C94-B50B-9CE0-5C14-88090841AF77}"/>
                </a:ext>
              </a:extLst>
            </p:cNvPr>
            <p:cNvSpPr txBox="1">
              <a:spLocks noChangeArrowheads="1"/>
            </p:cNvSpPr>
            <p:nvPr/>
          </p:nvSpPr>
          <p:spPr bwMode="auto">
            <a:xfrm>
              <a:off x="304800" y="3352800"/>
              <a:ext cx="340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folHlink"/>
                  </a:solidFill>
                </a:rPr>
                <a:t>Figure 5.6  </a:t>
              </a:r>
              <a:r>
                <a:rPr lang="en-US" altLang="en-US" sz="2000" i="0" baseline="0"/>
                <a:t>A magnetic disk</a:t>
              </a:r>
            </a:p>
          </p:txBody>
        </p:sp>
        <p:pic>
          <p:nvPicPr>
            <p:cNvPr id="9" name="Picture 5">
              <a:extLst>
                <a:ext uri="{FF2B5EF4-FFF2-40B4-BE49-F238E27FC236}">
                  <a16:creationId xmlns:a16="http://schemas.microsoft.com/office/drawing/2014/main" id="{4388AD88-BA05-46A8-BC23-5535643B335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1938" y="4038600"/>
              <a:ext cx="8501062" cy="2316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 name="Straight Connector 4">
              <a:extLst>
                <a:ext uri="{FF2B5EF4-FFF2-40B4-BE49-F238E27FC236}">
                  <a16:creationId xmlns:a16="http://schemas.microsoft.com/office/drawing/2014/main" id="{2A4DE392-FFEF-C682-6FB9-9A56CD8556F0}"/>
                </a:ext>
              </a:extLst>
            </p:cNvPr>
            <p:cNvCxnSpPr>
              <a:cxnSpLocks noChangeShapeType="1"/>
            </p:cNvCxnSpPr>
            <p:nvPr/>
          </p:nvCxnSpPr>
          <p:spPr bwMode="auto">
            <a:xfrm>
              <a:off x="381000" y="3886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 name="Straight Connector 5">
              <a:extLst>
                <a:ext uri="{FF2B5EF4-FFF2-40B4-BE49-F238E27FC236}">
                  <a16:creationId xmlns:a16="http://schemas.microsoft.com/office/drawing/2014/main" id="{1BBDABAF-500C-299D-E535-CEE8C4631FDF}"/>
                </a:ext>
              </a:extLst>
            </p:cNvPr>
            <p:cNvCxnSpPr>
              <a:cxnSpLocks noChangeShapeType="1"/>
            </p:cNvCxnSpPr>
            <p:nvPr/>
          </p:nvCxnSpPr>
          <p:spPr bwMode="auto">
            <a:xfrm>
              <a:off x="381000" y="3352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2" name="Straight Connector 6">
              <a:extLst>
                <a:ext uri="{FF2B5EF4-FFF2-40B4-BE49-F238E27FC236}">
                  <a16:creationId xmlns:a16="http://schemas.microsoft.com/office/drawing/2014/main" id="{822C448F-9942-9CD2-A565-833EC197B71F}"/>
                </a:ext>
              </a:extLst>
            </p:cNvPr>
            <p:cNvCxnSpPr>
              <a:cxnSpLocks noChangeShapeType="1"/>
            </p:cNvCxnSpPr>
            <p:nvPr/>
          </p:nvCxnSpPr>
          <p:spPr bwMode="auto">
            <a:xfrm>
              <a:off x="381000"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
        <p:nvSpPr>
          <p:cNvPr id="13" name="Text Box 2">
            <a:extLst>
              <a:ext uri="{FF2B5EF4-FFF2-40B4-BE49-F238E27FC236}">
                <a16:creationId xmlns:a16="http://schemas.microsoft.com/office/drawing/2014/main" id="{6110BF69-7E99-999A-740D-E751BDC92614}"/>
              </a:ext>
            </a:extLst>
          </p:cNvPr>
          <p:cNvSpPr txBox="1">
            <a:spLocks noChangeArrowheads="1"/>
          </p:cNvSpPr>
          <p:nvPr/>
        </p:nvSpPr>
        <p:spPr bwMode="auto">
          <a:xfrm>
            <a:off x="3204883" y="543162"/>
            <a:ext cx="447943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Magnetic storage devices</a:t>
            </a:r>
          </a:p>
        </p:txBody>
      </p:sp>
    </p:spTree>
    <p:extLst>
      <p:ext uri="{BB962C8B-B14F-4D97-AF65-F5344CB8AC3E}">
        <p14:creationId xmlns:p14="http://schemas.microsoft.com/office/powerpoint/2010/main" val="2841870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 calcmode="lin" valueType="num">
                                      <p:cBhvr>
                                        <p:cTn id="9" dur="1000" fill="hold"/>
                                        <p:tgtEl>
                                          <p:spTgt spid="7"/>
                                        </p:tgtEl>
                                        <p:attrNameLst>
                                          <p:attrName>style.rotation</p:attrName>
                                        </p:attrNameLst>
                                      </p:cBhvr>
                                      <p:tavLst>
                                        <p:tav tm="0">
                                          <p:val>
                                            <p:fltVal val="90"/>
                                          </p:val>
                                        </p:tav>
                                        <p:tav tm="100000">
                                          <p:val>
                                            <p:fltVal val="0"/>
                                          </p:val>
                                        </p:tav>
                                      </p:tavLst>
                                    </p:anim>
                                    <p:animEffect transition="in" filter="fade">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4474"/>
            <a:ext cx="9533101" cy="1610200"/>
          </a:xfrm>
          <a:prstGeom prst="rect">
            <a:avLst/>
          </a:prstGeom>
        </p:spPr>
      </p:pic>
      <p:sp>
        <p:nvSpPr>
          <p:cNvPr id="8" name="Text Box 2">
            <a:extLst>
              <a:ext uri="{FF2B5EF4-FFF2-40B4-BE49-F238E27FC236}">
                <a16:creationId xmlns:a16="http://schemas.microsoft.com/office/drawing/2014/main" id="{5E3ABEA2-2539-32CF-C94B-0EC35FFFF871}"/>
              </a:ext>
            </a:extLst>
          </p:cNvPr>
          <p:cNvSpPr txBox="1">
            <a:spLocks noChangeArrowheads="1"/>
          </p:cNvSpPr>
          <p:nvPr/>
        </p:nvSpPr>
        <p:spPr bwMode="auto">
          <a:xfrm>
            <a:off x="2647610" y="545305"/>
            <a:ext cx="4514506" cy="584775"/>
          </a:xfrm>
          <a:prstGeom prst="rect">
            <a:avLst/>
          </a:prstGeom>
          <a:noFill/>
          <a:ln w="9525">
            <a:noFill/>
            <a:miter lim="800000"/>
            <a:headEnd/>
            <a:tailEnd/>
          </a:ln>
        </p:spPr>
        <p:txBody>
          <a:bodyPr wrap="none">
            <a:spAutoFit/>
          </a:bodyPr>
          <a:lstStyle/>
          <a:p>
            <a:r>
              <a:rPr lang="en-US" sz="3200" b="1" dirty="0">
                <a:solidFill>
                  <a:schemeClr val="bg1"/>
                </a:solidFill>
                <a:latin typeface="Calibri" panose="020F0502020204030204" pitchFamily="34" charset="0"/>
              </a:rPr>
              <a:t>Magnetic Storage devices</a:t>
            </a:r>
          </a:p>
        </p:txBody>
      </p:sp>
      <p:pic>
        <p:nvPicPr>
          <p:cNvPr id="9" name="Picture 8">
            <a:extLst>
              <a:ext uri="{FF2B5EF4-FFF2-40B4-BE49-F238E27FC236}">
                <a16:creationId xmlns:a16="http://schemas.microsoft.com/office/drawing/2014/main" id="{29E40EE9-855B-1624-AFF0-4D3482A04A85}"/>
              </a:ext>
            </a:extLst>
          </p:cNvPr>
          <p:cNvPicPr>
            <a:picLocks noChangeAspect="1"/>
          </p:cNvPicPr>
          <p:nvPr/>
        </p:nvPicPr>
        <p:blipFill>
          <a:blip r:embed="rId6"/>
          <a:stretch>
            <a:fillRect/>
          </a:stretch>
        </p:blipFill>
        <p:spPr>
          <a:xfrm>
            <a:off x="86869" y="1712676"/>
            <a:ext cx="10136379" cy="3092385"/>
          </a:xfrm>
          <a:prstGeom prst="rect">
            <a:avLst/>
          </a:prstGeom>
        </p:spPr>
      </p:pic>
      <p:pic>
        <p:nvPicPr>
          <p:cNvPr id="7" name="Picture 5">
            <a:extLst>
              <a:ext uri="{FF2B5EF4-FFF2-40B4-BE49-F238E27FC236}">
                <a16:creationId xmlns:a16="http://schemas.microsoft.com/office/drawing/2014/main" id="{75121D53-009D-46A9-D8F0-93E3B8443D19}"/>
              </a:ext>
            </a:extLst>
          </p:cNvPr>
          <p:cNvPicPr>
            <a:picLocks noChangeAspect="1" noChangeArrowheads="1"/>
          </p:cNvPicPr>
          <p:nvPr/>
        </p:nvPicPr>
        <p:blipFill>
          <a:blip r:embed="rId7" cstate="print"/>
          <a:srcRect/>
          <a:stretch>
            <a:fillRect/>
          </a:stretch>
        </p:blipFill>
        <p:spPr bwMode="auto">
          <a:xfrm>
            <a:off x="2647610" y="4894555"/>
            <a:ext cx="8653462" cy="1981200"/>
          </a:xfrm>
          <a:prstGeom prst="rect">
            <a:avLst/>
          </a:prstGeom>
          <a:noFill/>
          <a:ln w="9525">
            <a:noFill/>
            <a:miter lim="800000"/>
            <a:headEnd/>
            <a:tailEnd/>
          </a:ln>
        </p:spPr>
      </p:pic>
    </p:spTree>
    <p:extLst>
      <p:ext uri="{BB962C8B-B14F-4D97-AF65-F5344CB8AC3E}">
        <p14:creationId xmlns:p14="http://schemas.microsoft.com/office/powerpoint/2010/main" val="38426223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2">
            <a:extLst>
              <a:ext uri="{FF2B5EF4-FFF2-40B4-BE49-F238E27FC236}">
                <a16:creationId xmlns:a16="http://schemas.microsoft.com/office/drawing/2014/main" id="{E3D8FF42-3A9C-9452-A69C-6550C93AAE7D}"/>
              </a:ext>
            </a:extLst>
          </p:cNvPr>
          <p:cNvSpPr txBox="1">
            <a:spLocks noChangeArrowheads="1"/>
          </p:cNvSpPr>
          <p:nvPr/>
        </p:nvSpPr>
        <p:spPr bwMode="auto">
          <a:xfrm>
            <a:off x="2819400" y="578501"/>
            <a:ext cx="5144357" cy="584775"/>
          </a:xfrm>
          <a:prstGeom prst="rect">
            <a:avLst/>
          </a:prstGeom>
          <a:noFill/>
          <a:ln w="9525">
            <a:noFill/>
            <a:miter lim="800000"/>
            <a:headEnd/>
            <a:tailEnd/>
          </a:ln>
        </p:spPr>
        <p:txBody>
          <a:bodyPr wrap="none">
            <a:spAutoFit/>
          </a:bodyPr>
          <a:lstStyle/>
          <a:p>
            <a:r>
              <a:rPr lang="en-US" sz="3200" dirty="0">
                <a:solidFill>
                  <a:schemeClr val="bg1"/>
                </a:solidFill>
                <a:latin typeface="Comic Sans MS" pitchFamily="66" charset="0"/>
              </a:rPr>
              <a:t>Magnetic Storage devices</a:t>
            </a:r>
          </a:p>
        </p:txBody>
      </p:sp>
      <p:sp>
        <p:nvSpPr>
          <p:cNvPr id="8" name="TextBox 7">
            <a:extLst>
              <a:ext uri="{FF2B5EF4-FFF2-40B4-BE49-F238E27FC236}">
                <a16:creationId xmlns:a16="http://schemas.microsoft.com/office/drawing/2014/main" id="{D645DB78-4621-0452-5C04-B53FBF7614D4}"/>
              </a:ext>
            </a:extLst>
          </p:cNvPr>
          <p:cNvSpPr txBox="1"/>
          <p:nvPr/>
        </p:nvSpPr>
        <p:spPr>
          <a:xfrm>
            <a:off x="1291275" y="1676400"/>
            <a:ext cx="10313537" cy="2677656"/>
          </a:xfrm>
          <a:prstGeom prst="rect">
            <a:avLst/>
          </a:prstGeom>
          <a:noFill/>
        </p:spPr>
        <p:txBody>
          <a:bodyPr wrap="square">
            <a:spAutoFit/>
          </a:bodyPr>
          <a:lstStyle/>
          <a:p>
            <a:pPr algn="l"/>
            <a:r>
              <a:rPr lang="en-US" sz="2400" b="1" i="0" u="none" strike="noStrike" baseline="0" dirty="0">
                <a:latin typeface="BerlingLTStd-Bold"/>
              </a:rPr>
              <a:t>Data access. </a:t>
            </a:r>
            <a:r>
              <a:rPr lang="en-US" sz="2400" b="0" i="0" u="none" strike="noStrike" baseline="0" dirty="0">
                <a:latin typeface="BerlingLTStd-Roman"/>
              </a:rPr>
              <a:t>A magnetic disk is considered a random-access device. In a random-access </a:t>
            </a:r>
            <a:r>
              <a:rPr lang="en-GB" sz="2400" b="0" i="0" u="none" strike="noStrike" baseline="0" dirty="0">
                <a:latin typeface="BerlingLTStd-Roman"/>
              </a:rPr>
              <a:t>device, a data item can be accessed randomly without the need to access all other data items located before it. However, the smallest storage area that can be accessed at one time is a sector. </a:t>
            </a:r>
          </a:p>
          <a:p>
            <a:pPr algn="l"/>
            <a:endParaRPr lang="en-GB" sz="2400" b="0" i="0" u="none" strike="noStrike" baseline="0" dirty="0">
              <a:latin typeface="BerlingLTStd-Roman"/>
            </a:endParaRPr>
          </a:p>
          <a:p>
            <a:pPr algn="l"/>
            <a:r>
              <a:rPr lang="en-GB" sz="2400" b="0" i="0" u="none" strike="noStrike" baseline="0" dirty="0">
                <a:latin typeface="BerlingLTStd-Roman"/>
              </a:rPr>
              <a:t>A block of data can be stored in one or more sectors and retrieved without the need to retrieve the rest of the information on the disk.</a:t>
            </a:r>
            <a:endParaRPr lang="en-US" dirty="0"/>
          </a:p>
        </p:txBody>
      </p:sp>
    </p:spTree>
    <p:extLst>
      <p:ext uri="{BB962C8B-B14F-4D97-AF65-F5344CB8AC3E}">
        <p14:creationId xmlns:p14="http://schemas.microsoft.com/office/powerpoint/2010/main" val="37958390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a:extLst>
              <a:ext uri="{FF2B5EF4-FFF2-40B4-BE49-F238E27FC236}">
                <a16:creationId xmlns:a16="http://schemas.microsoft.com/office/drawing/2014/main" id="{4DA2CC7D-58EF-1AE8-8696-C0498087D7B2}"/>
              </a:ext>
            </a:extLst>
          </p:cNvPr>
          <p:cNvSpPr txBox="1"/>
          <p:nvPr/>
        </p:nvSpPr>
        <p:spPr>
          <a:xfrm>
            <a:off x="429078" y="1658524"/>
            <a:ext cx="11345133" cy="2308324"/>
          </a:xfrm>
          <a:prstGeom prst="rect">
            <a:avLst/>
          </a:prstGeom>
          <a:noFill/>
        </p:spPr>
        <p:txBody>
          <a:bodyPr wrap="square">
            <a:spAutoFit/>
          </a:bodyPr>
          <a:lstStyle/>
          <a:p>
            <a:pPr algn="l"/>
            <a:r>
              <a:rPr lang="en-GB" sz="2400" b="1" i="0" u="none" strike="noStrike" baseline="0" dirty="0">
                <a:latin typeface="BerlingLTStd-Bold"/>
              </a:rPr>
              <a:t>Performance</a:t>
            </a:r>
            <a:r>
              <a:rPr lang="en-GB" sz="2400" b="0" i="0" u="none" strike="noStrike" baseline="0" dirty="0">
                <a:latin typeface="BerlingLTStd-Roman"/>
              </a:rPr>
              <a:t>. The performance of a disk depends on several factors, the most important being the rotational speed, the seek time, and the transfer time. </a:t>
            </a:r>
          </a:p>
          <a:p>
            <a:pPr marL="457200" indent="-457200" algn="l">
              <a:buAutoNum type="alphaLcParenR"/>
            </a:pPr>
            <a:r>
              <a:rPr lang="en-GB" sz="2400" b="0" i="0" u="none" strike="noStrike" baseline="0" dirty="0">
                <a:latin typeface="BerlingLTStd-Roman"/>
              </a:rPr>
              <a:t>The </a:t>
            </a:r>
            <a:r>
              <a:rPr lang="en-GB" sz="2400" b="1" i="0" u="none" strike="noStrike" baseline="0" dirty="0">
                <a:latin typeface="BerlingLTStd-Bold"/>
              </a:rPr>
              <a:t>rotational speed </a:t>
            </a:r>
            <a:r>
              <a:rPr lang="en-GB" sz="2400" b="0" i="0" u="none" strike="noStrike" baseline="0" dirty="0">
                <a:latin typeface="BerlingLTStd-Roman"/>
              </a:rPr>
              <a:t>defines how fast the disk is spinning.</a:t>
            </a:r>
          </a:p>
          <a:p>
            <a:pPr marL="457200" indent="-457200" algn="l">
              <a:buAutoNum type="alphaLcParenR"/>
            </a:pPr>
            <a:r>
              <a:rPr lang="en-GB" sz="2400" b="0" i="0" u="none" strike="noStrike" baseline="0" dirty="0">
                <a:latin typeface="BerlingLTStd-Roman"/>
              </a:rPr>
              <a:t> The </a:t>
            </a:r>
            <a:r>
              <a:rPr lang="en-GB" sz="2400" b="1" i="0" u="none" strike="noStrike" baseline="0" dirty="0">
                <a:latin typeface="BerlingLTStd-Bold"/>
              </a:rPr>
              <a:t>seek time </a:t>
            </a:r>
            <a:r>
              <a:rPr lang="en-GB" sz="2400" b="0" i="0" u="none" strike="noStrike" baseline="0" dirty="0">
                <a:latin typeface="BerlingLTStd-Roman"/>
              </a:rPr>
              <a:t>defines the time to move the read/write head to the desired track where the data is stored. </a:t>
            </a:r>
            <a:endParaRPr lang="en-GB" b="0" i="0" baseline="0" dirty="0">
              <a:latin typeface="BerlingLTStd-Roman"/>
            </a:endParaRPr>
          </a:p>
          <a:p>
            <a:pPr marL="457200" indent="-457200" algn="l">
              <a:buAutoNum type="alphaLcParenR"/>
            </a:pPr>
            <a:r>
              <a:rPr lang="en-GB" sz="2400" b="0" i="0" u="none" strike="noStrike" baseline="0" dirty="0">
                <a:latin typeface="BerlingLTStd-Roman"/>
              </a:rPr>
              <a:t>The </a:t>
            </a:r>
            <a:r>
              <a:rPr lang="en-GB" sz="2400" b="1" i="0" u="none" strike="noStrike" baseline="0" dirty="0">
                <a:latin typeface="BerlingLTStd-Bold"/>
              </a:rPr>
              <a:t>transfer time </a:t>
            </a:r>
            <a:r>
              <a:rPr lang="en-GB" sz="2400" b="0" i="0" u="none" strike="noStrike" baseline="0" dirty="0">
                <a:latin typeface="BerlingLTStd-Roman"/>
              </a:rPr>
              <a:t>defines the time to move data from the disk to the CPU/memory.</a:t>
            </a:r>
            <a:endParaRPr lang="en-US" dirty="0"/>
          </a:p>
        </p:txBody>
      </p:sp>
      <p:sp>
        <p:nvSpPr>
          <p:cNvPr id="8" name="Text Box 2">
            <a:extLst>
              <a:ext uri="{FF2B5EF4-FFF2-40B4-BE49-F238E27FC236}">
                <a16:creationId xmlns:a16="http://schemas.microsoft.com/office/drawing/2014/main" id="{4A0CEB5B-4755-1EC0-6DB7-F10E6112275F}"/>
              </a:ext>
            </a:extLst>
          </p:cNvPr>
          <p:cNvSpPr txBox="1">
            <a:spLocks noChangeArrowheads="1"/>
          </p:cNvSpPr>
          <p:nvPr/>
        </p:nvSpPr>
        <p:spPr bwMode="auto">
          <a:xfrm>
            <a:off x="2819400" y="578501"/>
            <a:ext cx="5144357" cy="584775"/>
          </a:xfrm>
          <a:prstGeom prst="rect">
            <a:avLst/>
          </a:prstGeom>
          <a:noFill/>
          <a:ln w="9525">
            <a:noFill/>
            <a:miter lim="800000"/>
            <a:headEnd/>
            <a:tailEnd/>
          </a:ln>
        </p:spPr>
        <p:txBody>
          <a:bodyPr wrap="none">
            <a:spAutoFit/>
          </a:bodyPr>
          <a:lstStyle/>
          <a:p>
            <a:r>
              <a:rPr lang="en-US" sz="3200" dirty="0">
                <a:solidFill>
                  <a:schemeClr val="bg1"/>
                </a:solidFill>
                <a:latin typeface="Comic Sans MS" pitchFamily="66" charset="0"/>
              </a:rPr>
              <a:t>Magnetic Storage devices</a:t>
            </a:r>
          </a:p>
        </p:txBody>
      </p:sp>
      <p:pic>
        <p:nvPicPr>
          <p:cNvPr id="9" name="Picture 8">
            <a:extLst>
              <a:ext uri="{FF2B5EF4-FFF2-40B4-BE49-F238E27FC236}">
                <a16:creationId xmlns:a16="http://schemas.microsoft.com/office/drawing/2014/main" id="{0D64B5B0-8CCD-B368-7ED5-A021F281219F}"/>
              </a:ext>
            </a:extLst>
          </p:cNvPr>
          <p:cNvPicPr>
            <a:picLocks noChangeAspect="1"/>
          </p:cNvPicPr>
          <p:nvPr/>
        </p:nvPicPr>
        <p:blipFill>
          <a:blip r:embed="rId6"/>
          <a:stretch>
            <a:fillRect/>
          </a:stretch>
        </p:blipFill>
        <p:spPr>
          <a:xfrm>
            <a:off x="8919900" y="4015173"/>
            <a:ext cx="3152775" cy="1933575"/>
          </a:xfrm>
          <a:prstGeom prst="rect">
            <a:avLst/>
          </a:prstGeom>
        </p:spPr>
      </p:pic>
    </p:spTree>
    <p:extLst>
      <p:ext uri="{BB962C8B-B14F-4D97-AF65-F5344CB8AC3E}">
        <p14:creationId xmlns:p14="http://schemas.microsoft.com/office/powerpoint/2010/main" val="93055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7" name="Picture 2" descr="http://www.it-station.co.uk/images/pcguide/hd.jpg">
            <a:extLst>
              <a:ext uri="{FF2B5EF4-FFF2-40B4-BE49-F238E27FC236}">
                <a16:creationId xmlns:a16="http://schemas.microsoft.com/office/drawing/2014/main" id="{E26D324E-A1FE-7A11-D508-71281E78F18C}"/>
              </a:ext>
            </a:extLst>
          </p:cNvPr>
          <p:cNvPicPr>
            <a:picLocks noChangeAspect="1" noChangeArrowheads="1"/>
          </p:cNvPicPr>
          <p:nvPr/>
        </p:nvPicPr>
        <p:blipFill>
          <a:blip r:embed="rId6" cstate="print"/>
          <a:srcRect/>
          <a:stretch>
            <a:fillRect/>
          </a:stretch>
        </p:blipFill>
        <p:spPr bwMode="auto">
          <a:xfrm>
            <a:off x="1370681" y="1904161"/>
            <a:ext cx="3988448" cy="3049678"/>
          </a:xfrm>
          <a:prstGeom prst="rect">
            <a:avLst/>
          </a:prstGeom>
          <a:noFill/>
          <a:ln w="9525">
            <a:noFill/>
            <a:miter lim="800000"/>
            <a:headEnd/>
            <a:tailEnd/>
          </a:ln>
        </p:spPr>
      </p:pic>
      <p:pic>
        <p:nvPicPr>
          <p:cNvPr id="8" name="Picture 4" descr="http://www.pcguide.com/ref/hdd/z_ibm_ultrastar36zx.jpg">
            <a:extLst>
              <a:ext uri="{FF2B5EF4-FFF2-40B4-BE49-F238E27FC236}">
                <a16:creationId xmlns:a16="http://schemas.microsoft.com/office/drawing/2014/main" id="{C08C8EFA-11CA-F6CA-1752-AF1C1F8E482E}"/>
              </a:ext>
            </a:extLst>
          </p:cNvPr>
          <p:cNvPicPr>
            <a:picLocks noChangeAspect="1" noChangeArrowheads="1"/>
          </p:cNvPicPr>
          <p:nvPr/>
        </p:nvPicPr>
        <p:blipFill>
          <a:blip r:embed="rId7" cstate="print"/>
          <a:srcRect/>
          <a:stretch>
            <a:fillRect/>
          </a:stretch>
        </p:blipFill>
        <p:spPr bwMode="auto">
          <a:xfrm>
            <a:off x="7344304" y="1835608"/>
            <a:ext cx="2975425" cy="3267133"/>
          </a:xfrm>
          <a:prstGeom prst="rect">
            <a:avLst/>
          </a:prstGeom>
          <a:noFill/>
          <a:ln w="9525">
            <a:noFill/>
            <a:miter lim="800000"/>
            <a:headEnd/>
            <a:tailEnd/>
          </a:ln>
        </p:spPr>
      </p:pic>
      <p:sp>
        <p:nvSpPr>
          <p:cNvPr id="9" name="Text Box 2">
            <a:extLst>
              <a:ext uri="{FF2B5EF4-FFF2-40B4-BE49-F238E27FC236}">
                <a16:creationId xmlns:a16="http://schemas.microsoft.com/office/drawing/2014/main" id="{A4A6F245-EC16-D94A-2737-564D3A19B0AE}"/>
              </a:ext>
            </a:extLst>
          </p:cNvPr>
          <p:cNvSpPr txBox="1">
            <a:spLocks noChangeArrowheads="1"/>
          </p:cNvSpPr>
          <p:nvPr/>
        </p:nvSpPr>
        <p:spPr bwMode="auto">
          <a:xfrm>
            <a:off x="2819400" y="578501"/>
            <a:ext cx="5144357" cy="584775"/>
          </a:xfrm>
          <a:prstGeom prst="rect">
            <a:avLst/>
          </a:prstGeom>
          <a:noFill/>
          <a:ln w="9525">
            <a:noFill/>
            <a:miter lim="800000"/>
            <a:headEnd/>
            <a:tailEnd/>
          </a:ln>
        </p:spPr>
        <p:txBody>
          <a:bodyPr wrap="none">
            <a:spAutoFit/>
          </a:bodyPr>
          <a:lstStyle/>
          <a:p>
            <a:r>
              <a:rPr lang="en-US" sz="3200" dirty="0">
                <a:solidFill>
                  <a:schemeClr val="bg1"/>
                </a:solidFill>
                <a:latin typeface="Comic Sans MS" pitchFamily="66" charset="0"/>
              </a:rPr>
              <a:t>Magnetic Storage devices</a:t>
            </a:r>
          </a:p>
        </p:txBody>
      </p:sp>
    </p:spTree>
    <p:extLst>
      <p:ext uri="{BB962C8B-B14F-4D97-AF65-F5344CB8AC3E}">
        <p14:creationId xmlns:p14="http://schemas.microsoft.com/office/powerpoint/2010/main" val="20359038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9716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2">
            <a:extLst>
              <a:ext uri="{FF2B5EF4-FFF2-40B4-BE49-F238E27FC236}">
                <a16:creationId xmlns:a16="http://schemas.microsoft.com/office/drawing/2014/main" id="{DB927F5C-60DC-487A-F3B2-C9FC1CBA0C18}"/>
              </a:ext>
            </a:extLst>
          </p:cNvPr>
          <p:cNvSpPr txBox="1">
            <a:spLocks noChangeArrowheads="1"/>
          </p:cNvSpPr>
          <p:nvPr/>
        </p:nvSpPr>
        <p:spPr bwMode="auto">
          <a:xfrm>
            <a:off x="3886200" y="559536"/>
            <a:ext cx="2743059" cy="523220"/>
          </a:xfrm>
          <a:prstGeom prst="rect">
            <a:avLst/>
          </a:prstGeom>
          <a:noFill/>
          <a:ln w="9525">
            <a:noFill/>
            <a:miter lim="800000"/>
            <a:headEnd/>
            <a:tailEnd/>
          </a:ln>
        </p:spPr>
        <p:txBody>
          <a:bodyPr wrap="none">
            <a:spAutoFit/>
          </a:bodyPr>
          <a:lstStyle/>
          <a:p>
            <a:r>
              <a:rPr lang="en-US" sz="2800" dirty="0">
                <a:solidFill>
                  <a:schemeClr val="bg1"/>
                </a:solidFill>
                <a:latin typeface="Comic Sans MS" pitchFamily="66" charset="0"/>
              </a:rPr>
              <a:t>Magnetic tapes</a:t>
            </a:r>
          </a:p>
        </p:txBody>
      </p:sp>
      <p:pic>
        <p:nvPicPr>
          <p:cNvPr id="8" name="Picture 4">
            <a:extLst>
              <a:ext uri="{FF2B5EF4-FFF2-40B4-BE49-F238E27FC236}">
                <a16:creationId xmlns:a16="http://schemas.microsoft.com/office/drawing/2014/main" id="{65177D90-5717-46B1-7895-83FAF71D0D82}"/>
              </a:ext>
            </a:extLst>
          </p:cNvPr>
          <p:cNvPicPr>
            <a:picLocks noChangeAspect="1" noChangeArrowheads="1"/>
          </p:cNvPicPr>
          <p:nvPr/>
        </p:nvPicPr>
        <p:blipFill>
          <a:blip r:embed="rId6" cstate="print"/>
          <a:srcRect/>
          <a:stretch>
            <a:fillRect/>
          </a:stretch>
        </p:blipFill>
        <p:spPr bwMode="auto">
          <a:xfrm>
            <a:off x="2939709" y="3882996"/>
            <a:ext cx="6846606" cy="2062719"/>
          </a:xfrm>
          <a:prstGeom prst="rect">
            <a:avLst/>
          </a:prstGeom>
          <a:noFill/>
          <a:ln w="9525">
            <a:noFill/>
            <a:miter lim="800000"/>
            <a:headEnd/>
            <a:tailEnd/>
          </a:ln>
        </p:spPr>
      </p:pic>
      <p:sp>
        <p:nvSpPr>
          <p:cNvPr id="9" name="Rectangle 3">
            <a:extLst>
              <a:ext uri="{FF2B5EF4-FFF2-40B4-BE49-F238E27FC236}">
                <a16:creationId xmlns:a16="http://schemas.microsoft.com/office/drawing/2014/main" id="{F5D2BF35-8853-719D-88B2-39C2729FC7AA}"/>
              </a:ext>
            </a:extLst>
          </p:cNvPr>
          <p:cNvSpPr>
            <a:spLocks noChangeArrowheads="1"/>
          </p:cNvSpPr>
          <p:nvPr/>
        </p:nvSpPr>
        <p:spPr bwMode="auto">
          <a:xfrm>
            <a:off x="53698" y="1600200"/>
            <a:ext cx="12018977" cy="2308324"/>
          </a:xfrm>
          <a:prstGeom prst="rect">
            <a:avLst/>
          </a:prstGeom>
          <a:noFill/>
          <a:ln w="9525">
            <a:noFill/>
            <a:miter lim="800000"/>
            <a:headEnd/>
            <a:tailEnd/>
          </a:ln>
        </p:spPr>
        <p:txBody>
          <a:bodyPr wrap="square">
            <a:spAutoFit/>
          </a:bodyPr>
          <a:lstStyle/>
          <a:p>
            <a:pPr marL="363538" lvl="4" indent="-276225" eaLnBrk="1" hangingPunct="1">
              <a:buFont typeface="Arial" pitchFamily="34" charset="0"/>
              <a:buChar char="•"/>
            </a:pPr>
            <a:r>
              <a:rPr lang="en-US" altLang="zh-CN" sz="2400" dirty="0">
                <a:latin typeface="BerlingLTStd-Roman"/>
              </a:rPr>
              <a:t>Comes in various sizes.</a:t>
            </a:r>
          </a:p>
          <a:p>
            <a:pPr marL="363538" lvl="4" indent="-276225" eaLnBrk="1" hangingPunct="1">
              <a:buFont typeface="Arial" pitchFamily="34" charset="0"/>
              <a:buChar char="•"/>
            </a:pPr>
            <a:r>
              <a:rPr lang="en-US" altLang="zh-CN" sz="2400" dirty="0">
                <a:latin typeface="BerlingLTStd-Roman"/>
              </a:rPr>
              <a:t>One common type is half inch plastic tape coated with a thick magnetic film.</a:t>
            </a:r>
          </a:p>
          <a:p>
            <a:pPr marL="363538" lvl="4" indent="-276225" eaLnBrk="1" hangingPunct="1">
              <a:buFont typeface="Arial" pitchFamily="34" charset="0"/>
              <a:buChar char="•"/>
            </a:pPr>
            <a:r>
              <a:rPr lang="en-US" altLang="zh-CN" sz="2400" dirty="0">
                <a:latin typeface="BerlingLTStd-Roman"/>
              </a:rPr>
              <a:t>The tape is mounted on the two reels and uses a read/write head that reads or writes information when the tape is passed through it.</a:t>
            </a:r>
          </a:p>
          <a:p>
            <a:pPr marL="87313" lvl="4" eaLnBrk="1" hangingPunct="1"/>
            <a:r>
              <a:rPr lang="en-US" altLang="zh-CN" sz="2400" dirty="0">
                <a:latin typeface="BerlingLTStd-Roman"/>
              </a:rPr>
              <a:t>Surface Organization, Data Access (sequential access),</a:t>
            </a:r>
          </a:p>
          <a:p>
            <a:pPr marL="87313" lvl="4" eaLnBrk="1" hangingPunct="1"/>
            <a:r>
              <a:rPr lang="en-US" altLang="zh-CN" sz="2400" dirty="0">
                <a:latin typeface="BerlingLTStd-Roman"/>
              </a:rPr>
              <a:t>Performance (slower but cheaper, used for backups)</a:t>
            </a:r>
          </a:p>
        </p:txBody>
      </p:sp>
    </p:spTree>
    <p:extLst>
      <p:ext uri="{BB962C8B-B14F-4D97-AF65-F5344CB8AC3E}">
        <p14:creationId xmlns:p14="http://schemas.microsoft.com/office/powerpoint/2010/main" val="13261527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8843" y="5856615"/>
            <a:ext cx="1222425" cy="1096206"/>
          </a:xfrm>
          <a:prstGeom prst="rect">
            <a:avLst/>
          </a:prstGeom>
        </p:spPr>
      </p:pic>
      <p:pic>
        <p:nvPicPr>
          <p:cNvPr id="3" name="Picture 2"/>
          <p:cNvPicPr>
            <a:picLocks noChangeAspect="1"/>
          </p:cNvPicPr>
          <p:nvPr/>
        </p:nvPicPr>
        <p:blipFill>
          <a:blip r:embed="rId3"/>
          <a:stretch>
            <a:fillRect/>
          </a:stretch>
        </p:blipFill>
        <p:spPr>
          <a:xfrm>
            <a:off x="1990857" y="63022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a:extLst>
              <a:ext uri="{FF2B5EF4-FFF2-40B4-BE49-F238E27FC236}">
                <a16:creationId xmlns:a16="http://schemas.microsoft.com/office/drawing/2014/main" id="{E2D7CB75-DC64-B3F6-7382-90DE64C801AC}"/>
              </a:ext>
            </a:extLst>
          </p:cNvPr>
          <p:cNvSpPr txBox="1"/>
          <p:nvPr/>
        </p:nvSpPr>
        <p:spPr>
          <a:xfrm>
            <a:off x="272419" y="1434570"/>
            <a:ext cx="11800256" cy="4467057"/>
          </a:xfrm>
          <a:prstGeom prst="rect">
            <a:avLst/>
          </a:prstGeom>
          <a:noFill/>
        </p:spPr>
        <p:txBody>
          <a:bodyPr wrap="square">
            <a:spAutoFit/>
          </a:bodyPr>
          <a:lstStyle/>
          <a:p>
            <a:pPr algn="just">
              <a:lnSpc>
                <a:spcPct val="150000"/>
              </a:lnSpc>
            </a:pPr>
            <a:r>
              <a:rPr lang="en-GB" sz="2400" b="0" i="0" u="none" strike="noStrike" baseline="0" dirty="0">
                <a:latin typeface="ZapfDingbatsStd"/>
              </a:rPr>
              <a:t>❑ </a:t>
            </a:r>
            <a:r>
              <a:rPr lang="en-GB" sz="2400" b="1" i="0" u="none" strike="noStrike" baseline="0" dirty="0">
                <a:latin typeface="BerlingLTStd-Bold"/>
              </a:rPr>
              <a:t>Surface organization</a:t>
            </a:r>
            <a:r>
              <a:rPr lang="en-GB" sz="2400" b="0" i="0" u="none" strike="noStrike" baseline="0" dirty="0">
                <a:latin typeface="BerlingLTStd-Roman"/>
              </a:rPr>
              <a:t>. The width of the tape is divided into nine tracks, each location on a track storing 1 bit of information. Nine vertical locations can store 8 bits of information related to a byte plus a bit for error detection.</a:t>
            </a:r>
          </a:p>
          <a:p>
            <a:pPr algn="just">
              <a:lnSpc>
                <a:spcPct val="150000"/>
              </a:lnSpc>
            </a:pPr>
            <a:r>
              <a:rPr lang="en-GB" sz="2400" b="0" i="0" u="none" strike="noStrike" baseline="0" dirty="0">
                <a:latin typeface="ZapfDingbatsStd"/>
              </a:rPr>
              <a:t>❑ </a:t>
            </a:r>
            <a:r>
              <a:rPr lang="en-GB" sz="2400" b="1" i="0" u="none" strike="noStrike" baseline="0" dirty="0">
                <a:latin typeface="BerlingLTStd-Bold"/>
              </a:rPr>
              <a:t>Data access. </a:t>
            </a:r>
            <a:r>
              <a:rPr lang="en-GB" sz="2400" b="0" i="0" u="none" strike="noStrike" baseline="0" dirty="0">
                <a:latin typeface="BerlingLTStd-Roman"/>
              </a:rPr>
              <a:t>A magnetic tape is considered a sequential access device. Although the surface may be divided into blocks, there is no addressing mechanism to access each block. To retrieve a specific block on the tape, we need to pass through all the previous blocks.</a:t>
            </a:r>
          </a:p>
          <a:p>
            <a:pPr algn="l">
              <a:lnSpc>
                <a:spcPct val="150000"/>
              </a:lnSpc>
            </a:pPr>
            <a:r>
              <a:rPr lang="en-GB" sz="2400" b="0" i="0" u="none" strike="noStrike" baseline="0" dirty="0">
                <a:latin typeface="ZapfDingbatsStd"/>
              </a:rPr>
              <a:t>❑</a:t>
            </a:r>
            <a:r>
              <a:rPr lang="en-GB" sz="2400" b="1" i="0" u="none" strike="noStrike" baseline="0" dirty="0">
                <a:latin typeface="BerlingLTStd-Bold"/>
              </a:rPr>
              <a:t>Performance</a:t>
            </a:r>
            <a:r>
              <a:rPr lang="en-GB" sz="2400" b="0" i="0" u="none" strike="noStrike" baseline="0" dirty="0">
                <a:latin typeface="BerlingLTStd-Roman"/>
              </a:rPr>
              <a:t>. Although magnetic tape is slower than a magnetic disk, it is cheaper. Today, people use magnetic tape to back up large amounts of data.</a:t>
            </a:r>
            <a:endParaRPr lang="en-US" dirty="0"/>
          </a:p>
        </p:txBody>
      </p:sp>
      <p:sp>
        <p:nvSpPr>
          <p:cNvPr id="8" name="Text Box 2">
            <a:extLst>
              <a:ext uri="{FF2B5EF4-FFF2-40B4-BE49-F238E27FC236}">
                <a16:creationId xmlns:a16="http://schemas.microsoft.com/office/drawing/2014/main" id="{C272E3FD-DCFB-5831-A3DA-FCE9A07C4BF7}"/>
              </a:ext>
            </a:extLst>
          </p:cNvPr>
          <p:cNvSpPr txBox="1">
            <a:spLocks noChangeArrowheads="1"/>
          </p:cNvSpPr>
          <p:nvPr/>
        </p:nvSpPr>
        <p:spPr bwMode="auto">
          <a:xfrm>
            <a:off x="3886200" y="559536"/>
            <a:ext cx="2743059" cy="523220"/>
          </a:xfrm>
          <a:prstGeom prst="rect">
            <a:avLst/>
          </a:prstGeom>
          <a:noFill/>
          <a:ln w="9525">
            <a:noFill/>
            <a:miter lim="800000"/>
            <a:headEnd/>
            <a:tailEnd/>
          </a:ln>
        </p:spPr>
        <p:txBody>
          <a:bodyPr wrap="none">
            <a:spAutoFit/>
          </a:bodyPr>
          <a:lstStyle/>
          <a:p>
            <a:r>
              <a:rPr lang="en-US" sz="2800" dirty="0">
                <a:solidFill>
                  <a:schemeClr val="bg1"/>
                </a:solidFill>
                <a:latin typeface="Comic Sans MS" pitchFamily="66" charset="0"/>
              </a:rPr>
              <a:t>Magnetic tapes</a:t>
            </a:r>
          </a:p>
        </p:txBody>
      </p:sp>
    </p:spTree>
    <p:extLst>
      <p:ext uri="{BB962C8B-B14F-4D97-AF65-F5344CB8AC3E}">
        <p14:creationId xmlns:p14="http://schemas.microsoft.com/office/powerpoint/2010/main" val="41498619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pic>
        <p:nvPicPr>
          <p:cNvPr id="7" name="Picture 6" descr="http://www.oursbiz.com/Products/b/202/Hi-Co-Magnetic-Tape-430864.jpg">
            <a:extLst>
              <a:ext uri="{FF2B5EF4-FFF2-40B4-BE49-F238E27FC236}">
                <a16:creationId xmlns:a16="http://schemas.microsoft.com/office/drawing/2014/main" id="{E8283125-AA80-D466-73CB-0CE7C060054D}"/>
              </a:ext>
            </a:extLst>
          </p:cNvPr>
          <p:cNvPicPr>
            <a:picLocks noChangeAspect="1" noChangeArrowheads="1"/>
          </p:cNvPicPr>
          <p:nvPr/>
        </p:nvPicPr>
        <p:blipFill>
          <a:blip r:embed="rId6" cstate="print"/>
          <a:srcRect/>
          <a:stretch>
            <a:fillRect/>
          </a:stretch>
        </p:blipFill>
        <p:spPr bwMode="auto">
          <a:xfrm>
            <a:off x="5655398" y="1089379"/>
            <a:ext cx="5884862" cy="4419600"/>
          </a:xfrm>
          <a:prstGeom prst="rect">
            <a:avLst/>
          </a:prstGeom>
          <a:noFill/>
          <a:ln w="9525">
            <a:noFill/>
            <a:miter lim="800000"/>
            <a:headEnd/>
            <a:tailEnd/>
          </a:ln>
        </p:spPr>
      </p:pic>
      <p:pic>
        <p:nvPicPr>
          <p:cNvPr id="8" name="Picture 4" descr="http://www.ourmagnet.com/pic/2008514141518.jpg">
            <a:extLst>
              <a:ext uri="{FF2B5EF4-FFF2-40B4-BE49-F238E27FC236}">
                <a16:creationId xmlns:a16="http://schemas.microsoft.com/office/drawing/2014/main" id="{BA12536D-0182-6FB0-E91A-9E21203F6201}"/>
              </a:ext>
            </a:extLst>
          </p:cNvPr>
          <p:cNvPicPr>
            <a:picLocks noChangeAspect="1" noChangeArrowheads="1"/>
          </p:cNvPicPr>
          <p:nvPr/>
        </p:nvPicPr>
        <p:blipFill>
          <a:blip r:embed="rId7" cstate="print"/>
          <a:srcRect/>
          <a:stretch>
            <a:fillRect/>
          </a:stretch>
        </p:blipFill>
        <p:spPr bwMode="auto">
          <a:xfrm>
            <a:off x="1254706" y="1921289"/>
            <a:ext cx="3276600" cy="3276600"/>
          </a:xfrm>
          <a:prstGeom prst="rect">
            <a:avLst/>
          </a:prstGeom>
          <a:noFill/>
          <a:ln w="9525">
            <a:noFill/>
            <a:miter lim="800000"/>
            <a:headEnd/>
            <a:tailEnd/>
          </a:ln>
        </p:spPr>
      </p:pic>
      <p:sp>
        <p:nvSpPr>
          <p:cNvPr id="9" name="Text Box 2">
            <a:extLst>
              <a:ext uri="{FF2B5EF4-FFF2-40B4-BE49-F238E27FC236}">
                <a16:creationId xmlns:a16="http://schemas.microsoft.com/office/drawing/2014/main" id="{8F8B7BBF-4F21-3D36-42A5-4AE699EEE968}"/>
              </a:ext>
            </a:extLst>
          </p:cNvPr>
          <p:cNvSpPr txBox="1">
            <a:spLocks noChangeArrowheads="1"/>
          </p:cNvSpPr>
          <p:nvPr/>
        </p:nvSpPr>
        <p:spPr bwMode="auto">
          <a:xfrm>
            <a:off x="3886200" y="571111"/>
            <a:ext cx="2743059" cy="523220"/>
          </a:xfrm>
          <a:prstGeom prst="rect">
            <a:avLst/>
          </a:prstGeom>
          <a:noFill/>
          <a:ln w="9525">
            <a:noFill/>
            <a:miter lim="800000"/>
            <a:headEnd/>
            <a:tailEnd/>
          </a:ln>
        </p:spPr>
        <p:txBody>
          <a:bodyPr wrap="none">
            <a:spAutoFit/>
          </a:bodyPr>
          <a:lstStyle/>
          <a:p>
            <a:r>
              <a:rPr lang="en-US" sz="2800" dirty="0">
                <a:solidFill>
                  <a:schemeClr val="bg1"/>
                </a:solidFill>
                <a:latin typeface="Comic Sans MS" pitchFamily="66" charset="0"/>
              </a:rPr>
              <a:t>Magnetic tapes</a:t>
            </a:r>
          </a:p>
        </p:txBody>
      </p:sp>
    </p:spTree>
    <p:extLst>
      <p:ext uri="{BB962C8B-B14F-4D97-AF65-F5344CB8AC3E}">
        <p14:creationId xmlns:p14="http://schemas.microsoft.com/office/powerpoint/2010/main" val="28259260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2">
            <a:extLst>
              <a:ext uri="{FF2B5EF4-FFF2-40B4-BE49-F238E27FC236}">
                <a16:creationId xmlns:a16="http://schemas.microsoft.com/office/drawing/2014/main" id="{FFE8B437-EAD8-FBE4-D5CB-1410BCA873C2}"/>
              </a:ext>
            </a:extLst>
          </p:cNvPr>
          <p:cNvSpPr txBox="1">
            <a:spLocks noChangeArrowheads="1"/>
          </p:cNvSpPr>
          <p:nvPr/>
        </p:nvSpPr>
        <p:spPr bwMode="auto">
          <a:xfrm>
            <a:off x="3002280" y="556369"/>
            <a:ext cx="4783682" cy="584775"/>
          </a:xfrm>
          <a:prstGeom prst="rect">
            <a:avLst/>
          </a:prstGeom>
          <a:noFill/>
          <a:ln w="9525">
            <a:noFill/>
            <a:miter lim="800000"/>
            <a:headEnd/>
            <a:tailEnd/>
          </a:ln>
        </p:spPr>
        <p:txBody>
          <a:bodyPr wrap="none">
            <a:spAutoFit/>
          </a:bodyPr>
          <a:lstStyle/>
          <a:p>
            <a:r>
              <a:rPr lang="en-US" sz="3200" dirty="0">
                <a:solidFill>
                  <a:schemeClr val="bg1"/>
                </a:solidFill>
                <a:latin typeface="Comic Sans MS" pitchFamily="66" charset="0"/>
              </a:rPr>
              <a:t>Optical Storage devices</a:t>
            </a:r>
          </a:p>
        </p:txBody>
      </p:sp>
      <p:pic>
        <p:nvPicPr>
          <p:cNvPr id="8" name="Picture 7">
            <a:extLst>
              <a:ext uri="{FF2B5EF4-FFF2-40B4-BE49-F238E27FC236}">
                <a16:creationId xmlns:a16="http://schemas.microsoft.com/office/drawing/2014/main" id="{BBE217DC-1681-3427-8344-DFB475D18ECD}"/>
              </a:ext>
            </a:extLst>
          </p:cNvPr>
          <p:cNvPicPr>
            <a:picLocks noChangeAspect="1"/>
          </p:cNvPicPr>
          <p:nvPr/>
        </p:nvPicPr>
        <p:blipFill>
          <a:blip r:embed="rId6"/>
          <a:stretch>
            <a:fillRect/>
          </a:stretch>
        </p:blipFill>
        <p:spPr>
          <a:xfrm>
            <a:off x="1706880" y="1443379"/>
            <a:ext cx="10134600" cy="4232419"/>
          </a:xfrm>
          <a:prstGeom prst="rect">
            <a:avLst/>
          </a:prstGeom>
        </p:spPr>
      </p:pic>
    </p:spTree>
    <p:extLst>
      <p:ext uri="{BB962C8B-B14F-4D97-AF65-F5344CB8AC3E}">
        <p14:creationId xmlns:p14="http://schemas.microsoft.com/office/powerpoint/2010/main" val="23519466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11575"/>
            <a:ext cx="9533101" cy="1610200"/>
          </a:xfrm>
          <a:prstGeom prst="rect">
            <a:avLst/>
          </a:prstGeom>
        </p:spPr>
      </p:pic>
      <p:sp>
        <p:nvSpPr>
          <p:cNvPr id="7" name="Text Box 2">
            <a:extLst>
              <a:ext uri="{FF2B5EF4-FFF2-40B4-BE49-F238E27FC236}">
                <a16:creationId xmlns:a16="http://schemas.microsoft.com/office/drawing/2014/main" id="{579CC0A0-8594-E2C9-17FC-01E4998FF089}"/>
              </a:ext>
            </a:extLst>
          </p:cNvPr>
          <p:cNvSpPr txBox="1">
            <a:spLocks noChangeArrowheads="1"/>
          </p:cNvSpPr>
          <p:nvPr/>
        </p:nvSpPr>
        <p:spPr bwMode="auto">
          <a:xfrm>
            <a:off x="1829892" y="1559502"/>
            <a:ext cx="573112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5.8  </a:t>
            </a:r>
            <a:r>
              <a:rPr lang="en-US" altLang="en-US" i="0" baseline="0" dirty="0"/>
              <a:t>Creation and use of CD-ROMs</a:t>
            </a:r>
          </a:p>
        </p:txBody>
      </p:sp>
      <p:pic>
        <p:nvPicPr>
          <p:cNvPr id="8" name="Picture 4">
            <a:extLst>
              <a:ext uri="{FF2B5EF4-FFF2-40B4-BE49-F238E27FC236}">
                <a16:creationId xmlns:a16="http://schemas.microsoft.com/office/drawing/2014/main" id="{98F11284-7FBA-10FD-884B-B4172A4E871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691640" y="2204822"/>
            <a:ext cx="4511040" cy="35772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2">
            <a:extLst>
              <a:ext uri="{FF2B5EF4-FFF2-40B4-BE49-F238E27FC236}">
                <a16:creationId xmlns:a16="http://schemas.microsoft.com/office/drawing/2014/main" id="{8A8DC31A-CD56-5C20-3735-F384620BE84A}"/>
              </a:ext>
            </a:extLst>
          </p:cNvPr>
          <p:cNvSpPr txBox="1">
            <a:spLocks noChangeArrowheads="1"/>
          </p:cNvSpPr>
          <p:nvPr/>
        </p:nvSpPr>
        <p:spPr bwMode="auto">
          <a:xfrm>
            <a:off x="3196046" y="703761"/>
            <a:ext cx="4713514" cy="5027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4000" dirty="0">
                <a:solidFill>
                  <a:schemeClr val="bg1"/>
                </a:solidFill>
                <a:latin typeface="Comic Sans MS" pitchFamily="66" charset="0"/>
              </a:rPr>
              <a:t>Optical storage devices</a:t>
            </a:r>
          </a:p>
        </p:txBody>
      </p:sp>
      <p:pic>
        <p:nvPicPr>
          <p:cNvPr id="10" name="Picture 4">
            <a:extLst>
              <a:ext uri="{FF2B5EF4-FFF2-40B4-BE49-F238E27FC236}">
                <a16:creationId xmlns:a16="http://schemas.microsoft.com/office/drawing/2014/main" id="{BB2FFD86-29B0-5DE9-D560-5F3752FF12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763706" y="1610200"/>
            <a:ext cx="3949303" cy="2080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7">
            <a:extLst>
              <a:ext uri="{FF2B5EF4-FFF2-40B4-BE49-F238E27FC236}">
                <a16:creationId xmlns:a16="http://schemas.microsoft.com/office/drawing/2014/main" id="{EBF82EB3-48A4-CEF6-C1BA-4E2BEF4EBB2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70267" y="3643561"/>
            <a:ext cx="3736181" cy="2102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6510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3">
            <a:extLst>
              <a:ext uri="{FF2B5EF4-FFF2-40B4-BE49-F238E27FC236}">
                <a16:creationId xmlns:a16="http://schemas.microsoft.com/office/drawing/2014/main" id="{5770FFD8-595F-F38C-5CFC-A89C448D3A62}"/>
              </a:ext>
            </a:extLst>
          </p:cNvPr>
          <p:cNvSpPr txBox="1">
            <a:spLocks noChangeArrowheads="1"/>
          </p:cNvSpPr>
          <p:nvPr/>
        </p:nvSpPr>
        <p:spPr bwMode="auto">
          <a:xfrm>
            <a:off x="2189623" y="481934"/>
            <a:ext cx="723544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3600" i="0" baseline="0" dirty="0">
                <a:solidFill>
                  <a:schemeClr val="bg1"/>
                </a:solidFill>
                <a:effectLst>
                  <a:outerShdw blurRad="38100" dist="38100" dir="2700000" algn="tl">
                    <a:srgbClr val="C0C0C0"/>
                  </a:outerShdw>
                </a:effectLst>
                <a:latin typeface="Calibri" panose="020F0502020204030204" pitchFamily="34" charset="0"/>
              </a:rPr>
              <a:t>5-5   SUBSYSTEM INTERCONNECTION</a:t>
            </a:r>
          </a:p>
        </p:txBody>
      </p:sp>
      <p:sp>
        <p:nvSpPr>
          <p:cNvPr id="8" name="Rectangle 5">
            <a:extLst>
              <a:ext uri="{FF2B5EF4-FFF2-40B4-BE49-F238E27FC236}">
                <a16:creationId xmlns:a16="http://schemas.microsoft.com/office/drawing/2014/main" id="{E1FD84BF-CA3B-6E6E-90DD-9432EA5887B1}"/>
              </a:ext>
            </a:extLst>
          </p:cNvPr>
          <p:cNvSpPr>
            <a:spLocks noChangeArrowheads="1"/>
          </p:cNvSpPr>
          <p:nvPr/>
        </p:nvSpPr>
        <p:spPr bwMode="auto">
          <a:xfrm>
            <a:off x="356799" y="2204822"/>
            <a:ext cx="1148969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just" eaLnBrk="1" hangingPunct="1">
              <a:defRPr/>
            </a:pPr>
            <a:r>
              <a:rPr lang="en-US" altLang="en-US" sz="2800" b="0" i="0" baseline="0" dirty="0">
                <a:effectLst>
                  <a:outerShdw blurRad="38100" dist="38100" dir="2700000" algn="tl">
                    <a:srgbClr val="C0C0C0"/>
                  </a:outerShdw>
                </a:effectLst>
              </a:rPr>
              <a:t>The previous sections outlined the characteristics of the three subsystems (CPU, main memory, and I/O) in a stand-alone computer. In this section, we explore how these three subsystems are interconnected. The interconnection plays an important role because information needs to be exchanged between the three subsystems.</a:t>
            </a:r>
          </a:p>
        </p:txBody>
      </p:sp>
    </p:spTree>
    <p:extLst>
      <p:ext uri="{BB962C8B-B14F-4D97-AF65-F5344CB8AC3E}">
        <p14:creationId xmlns:p14="http://schemas.microsoft.com/office/powerpoint/2010/main" val="379657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2">
            <a:extLst>
              <a:ext uri="{FF2B5EF4-FFF2-40B4-BE49-F238E27FC236}">
                <a16:creationId xmlns:a16="http://schemas.microsoft.com/office/drawing/2014/main" id="{A35F3DB4-51A6-AFE0-6377-94174B7B0147}"/>
              </a:ext>
            </a:extLst>
          </p:cNvPr>
          <p:cNvSpPr txBox="1">
            <a:spLocks noChangeArrowheads="1"/>
          </p:cNvSpPr>
          <p:nvPr/>
        </p:nvSpPr>
        <p:spPr bwMode="auto">
          <a:xfrm>
            <a:off x="2216150" y="560657"/>
            <a:ext cx="618807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5.5.1  Connecting CPU and memory</a:t>
            </a:r>
          </a:p>
        </p:txBody>
      </p:sp>
      <p:sp>
        <p:nvSpPr>
          <p:cNvPr id="8" name="Rectangle 3">
            <a:extLst>
              <a:ext uri="{FF2B5EF4-FFF2-40B4-BE49-F238E27FC236}">
                <a16:creationId xmlns:a16="http://schemas.microsoft.com/office/drawing/2014/main" id="{5C0C0036-3ED1-EA24-E0DD-29808FD1A991}"/>
              </a:ext>
            </a:extLst>
          </p:cNvPr>
          <p:cNvSpPr>
            <a:spLocks noChangeArrowheads="1"/>
          </p:cNvSpPr>
          <p:nvPr/>
        </p:nvSpPr>
        <p:spPr bwMode="auto">
          <a:xfrm>
            <a:off x="449263" y="1727768"/>
            <a:ext cx="11565931" cy="95410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CPU and memory are normally connected by three groups of connections, each called a </a:t>
            </a:r>
            <a:r>
              <a:rPr lang="en-US" altLang="en-US" sz="2800" i="0" baseline="0" dirty="0">
                <a:solidFill>
                  <a:schemeClr val="folHlink"/>
                </a:solidFill>
              </a:rPr>
              <a:t>bus</a:t>
            </a:r>
            <a:r>
              <a:rPr lang="en-US" altLang="en-US" sz="2800" b="0" i="0" baseline="0" dirty="0"/>
              <a:t>: </a:t>
            </a:r>
            <a:r>
              <a:rPr lang="en-US" altLang="en-US" sz="2800" b="0" baseline="0" dirty="0"/>
              <a:t>data bus</a:t>
            </a:r>
            <a:r>
              <a:rPr lang="en-US" altLang="en-US" sz="2800" b="0" i="0" baseline="0" dirty="0"/>
              <a:t>, </a:t>
            </a:r>
            <a:r>
              <a:rPr lang="en-US" altLang="en-US" sz="2800" b="0" baseline="0" dirty="0"/>
              <a:t>address bus</a:t>
            </a:r>
            <a:r>
              <a:rPr lang="en-US" altLang="en-US" sz="2800" b="0" i="0" baseline="0" dirty="0"/>
              <a:t>, and </a:t>
            </a:r>
            <a:r>
              <a:rPr lang="en-US" altLang="en-US" sz="2800" b="0" baseline="0" dirty="0"/>
              <a:t>control bus</a:t>
            </a:r>
            <a:r>
              <a:rPr lang="en-US" altLang="en-US" sz="2800" b="0" i="0" baseline="0" dirty="0"/>
              <a:t> (Figure 5.12).</a:t>
            </a:r>
          </a:p>
        </p:txBody>
      </p:sp>
      <p:sp>
        <p:nvSpPr>
          <p:cNvPr id="9" name="Text Box 4">
            <a:extLst>
              <a:ext uri="{FF2B5EF4-FFF2-40B4-BE49-F238E27FC236}">
                <a16:creationId xmlns:a16="http://schemas.microsoft.com/office/drawing/2014/main" id="{591DEF82-86AD-F919-ED92-A868B54DFF69}"/>
              </a:ext>
            </a:extLst>
          </p:cNvPr>
          <p:cNvSpPr txBox="1">
            <a:spLocks noChangeArrowheads="1"/>
          </p:cNvSpPr>
          <p:nvPr/>
        </p:nvSpPr>
        <p:spPr bwMode="auto">
          <a:xfrm>
            <a:off x="449263" y="3086100"/>
            <a:ext cx="69992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5.12  </a:t>
            </a:r>
            <a:r>
              <a:rPr lang="en-US" altLang="en-US" sz="2000" i="0" baseline="0" dirty="0"/>
              <a:t>Connecting CPU and memory using three buses</a:t>
            </a:r>
          </a:p>
        </p:txBody>
      </p:sp>
      <p:pic>
        <p:nvPicPr>
          <p:cNvPr id="10" name="Picture 5">
            <a:extLst>
              <a:ext uri="{FF2B5EF4-FFF2-40B4-BE49-F238E27FC236}">
                <a16:creationId xmlns:a16="http://schemas.microsoft.com/office/drawing/2014/main" id="{D0C7A28B-85D3-3686-E313-61A236DCE7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54747" y="3663934"/>
            <a:ext cx="7954962" cy="1846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460457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5801" y="5931488"/>
            <a:ext cx="1038364" cy="931150"/>
          </a:xfrm>
          <a:prstGeom prst="rect">
            <a:avLst/>
          </a:prstGeom>
        </p:spPr>
      </p:pic>
      <p:pic>
        <p:nvPicPr>
          <p:cNvPr id="3" name="Picture 2"/>
          <p:cNvPicPr>
            <a:picLocks noChangeAspect="1"/>
          </p:cNvPicPr>
          <p:nvPr/>
        </p:nvPicPr>
        <p:blipFill>
          <a:blip r:embed="rId3"/>
          <a:stretch>
            <a:fillRect/>
          </a:stretch>
        </p:blipFill>
        <p:spPr>
          <a:xfrm>
            <a:off x="2044679" y="639913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 Box 2">
            <a:extLst>
              <a:ext uri="{FF2B5EF4-FFF2-40B4-BE49-F238E27FC236}">
                <a16:creationId xmlns:a16="http://schemas.microsoft.com/office/drawing/2014/main" id="{1C171EE1-708E-32E5-AAC4-A43E6EA0E3AC}"/>
              </a:ext>
            </a:extLst>
          </p:cNvPr>
          <p:cNvSpPr txBox="1">
            <a:spLocks noChangeArrowheads="1"/>
          </p:cNvSpPr>
          <p:nvPr/>
        </p:nvSpPr>
        <p:spPr bwMode="auto">
          <a:xfrm>
            <a:off x="2514600" y="457200"/>
            <a:ext cx="513715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5.5.2  Connecting I/O devices</a:t>
            </a:r>
          </a:p>
        </p:txBody>
      </p:sp>
      <p:sp>
        <p:nvSpPr>
          <p:cNvPr id="8" name="Rectangle 3">
            <a:extLst>
              <a:ext uri="{FF2B5EF4-FFF2-40B4-BE49-F238E27FC236}">
                <a16:creationId xmlns:a16="http://schemas.microsoft.com/office/drawing/2014/main" id="{DB9FD5CD-D1B0-8940-186D-46C8556AEE1F}"/>
              </a:ext>
            </a:extLst>
          </p:cNvPr>
          <p:cNvSpPr>
            <a:spLocks noChangeArrowheads="1"/>
          </p:cNvSpPr>
          <p:nvPr/>
        </p:nvSpPr>
        <p:spPr bwMode="auto">
          <a:xfrm>
            <a:off x="525973" y="1491292"/>
            <a:ext cx="11420935" cy="445795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marL="457200" indent="-457200" algn="just">
              <a:lnSpc>
                <a:spcPct val="150000"/>
              </a:lnSpc>
              <a:buFont typeface="Wingdings" panose="05000000000000000000" pitchFamily="2" charset="2"/>
              <a:buChar char="ü"/>
            </a:pPr>
            <a:r>
              <a:rPr lang="en-US" altLang="en-US" b="0" i="0" baseline="0" dirty="0"/>
              <a:t>I/O devices cannot be connected directly to the buses that connect the CPU and memory because the nature of I/O devices is different from the nature of CPU and memory. </a:t>
            </a:r>
            <a:endParaRPr lang="ar-EG" altLang="en-US" b="0" i="0" baseline="0" dirty="0"/>
          </a:p>
          <a:p>
            <a:pPr marL="457200" indent="-457200" algn="just">
              <a:lnSpc>
                <a:spcPct val="150000"/>
              </a:lnSpc>
              <a:buFont typeface="Wingdings" panose="05000000000000000000" pitchFamily="2" charset="2"/>
              <a:buChar char="ü"/>
            </a:pPr>
            <a:r>
              <a:rPr lang="en-US" altLang="en-US" b="0" i="0" baseline="0" dirty="0"/>
              <a:t>I/O devices are electromechanical, magnetic, or optical devices, whereas the CPU and memory are electronic devices. </a:t>
            </a:r>
            <a:endParaRPr lang="ar-EG" altLang="en-US" b="0" i="0" baseline="0" dirty="0"/>
          </a:p>
          <a:p>
            <a:pPr marL="457200" indent="-457200" algn="just">
              <a:lnSpc>
                <a:spcPct val="150000"/>
              </a:lnSpc>
              <a:buFont typeface="Wingdings" panose="05000000000000000000" pitchFamily="2" charset="2"/>
              <a:buChar char="ü"/>
            </a:pPr>
            <a:r>
              <a:rPr lang="en-US" altLang="en-US" b="0" i="0" baseline="0" dirty="0"/>
              <a:t>I/O devices also operate at a much slower speed than the CPU/memory. There is a need for some sort of intermediary</a:t>
            </a:r>
            <a:r>
              <a:rPr lang="ar-EG" altLang="en-US" b="0" i="0" baseline="0" dirty="0"/>
              <a:t> </a:t>
            </a:r>
            <a:r>
              <a:rPr lang="en-US" altLang="en-US" b="0" i="0" baseline="0" dirty="0"/>
              <a:t>to handle this difference.</a:t>
            </a:r>
            <a:endParaRPr lang="ar-EG" altLang="en-US" b="0" i="0" baseline="0" dirty="0"/>
          </a:p>
          <a:p>
            <a:pPr marL="457200" indent="-457200" algn="just">
              <a:lnSpc>
                <a:spcPct val="150000"/>
              </a:lnSpc>
              <a:buFont typeface="Wingdings" panose="05000000000000000000" pitchFamily="2" charset="2"/>
              <a:buChar char="ü"/>
            </a:pPr>
            <a:r>
              <a:rPr lang="en-US" altLang="en-US" b="0" i="0" baseline="0" dirty="0"/>
              <a:t>Input/output devices are therefore attached to the buses through input/output controllers or interfaces. There is one specific controller for each input/output device (Figure 5.13).</a:t>
            </a:r>
          </a:p>
        </p:txBody>
      </p:sp>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9" name="Text Box 2">
            <a:extLst>
              <a:ext uri="{FF2B5EF4-FFF2-40B4-BE49-F238E27FC236}">
                <a16:creationId xmlns:a16="http://schemas.microsoft.com/office/drawing/2014/main" id="{CA4729C0-C45E-0C7E-7011-2F07E4587EF6}"/>
              </a:ext>
            </a:extLst>
          </p:cNvPr>
          <p:cNvSpPr txBox="1">
            <a:spLocks noChangeArrowheads="1"/>
          </p:cNvSpPr>
          <p:nvPr/>
        </p:nvSpPr>
        <p:spPr bwMode="auto">
          <a:xfrm>
            <a:off x="2216150" y="560657"/>
            <a:ext cx="525195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 Connecting CPU and memory</a:t>
            </a:r>
          </a:p>
        </p:txBody>
      </p:sp>
    </p:spTree>
    <p:extLst>
      <p:ext uri="{BB962C8B-B14F-4D97-AF65-F5344CB8AC3E}">
        <p14:creationId xmlns:p14="http://schemas.microsoft.com/office/powerpoint/2010/main" val="4203549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 Box 4">
            <a:extLst>
              <a:ext uri="{FF2B5EF4-FFF2-40B4-BE49-F238E27FC236}">
                <a16:creationId xmlns:a16="http://schemas.microsoft.com/office/drawing/2014/main" id="{C3E521DD-BE65-8D02-B680-F504572BE62E}"/>
              </a:ext>
            </a:extLst>
          </p:cNvPr>
          <p:cNvSpPr txBox="1">
            <a:spLocks noChangeArrowheads="1"/>
          </p:cNvSpPr>
          <p:nvPr/>
        </p:nvSpPr>
        <p:spPr bwMode="auto">
          <a:xfrm>
            <a:off x="2072481" y="1589982"/>
            <a:ext cx="5648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folHlink"/>
                </a:solidFill>
              </a:rPr>
              <a:t>Figure 5.13  </a:t>
            </a:r>
            <a:r>
              <a:rPr lang="en-US" altLang="en-US" sz="2000" i="0" baseline="0" dirty="0"/>
              <a:t>Connecting I/O devices to the buses</a:t>
            </a:r>
          </a:p>
        </p:txBody>
      </p:sp>
      <p:pic>
        <p:nvPicPr>
          <p:cNvPr id="8" name="Picture 5">
            <a:extLst>
              <a:ext uri="{FF2B5EF4-FFF2-40B4-BE49-F238E27FC236}">
                <a16:creationId xmlns:a16="http://schemas.microsoft.com/office/drawing/2014/main" id="{825ACEBF-1FFC-C431-C0BA-20EAF21AC34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2481" y="2103258"/>
            <a:ext cx="8047038" cy="346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Text Box 2">
            <a:extLst>
              <a:ext uri="{FF2B5EF4-FFF2-40B4-BE49-F238E27FC236}">
                <a16:creationId xmlns:a16="http://schemas.microsoft.com/office/drawing/2014/main" id="{68A48B50-671C-E9F3-D6E3-9D5BDA663BEB}"/>
              </a:ext>
            </a:extLst>
          </p:cNvPr>
          <p:cNvSpPr txBox="1">
            <a:spLocks noChangeArrowheads="1"/>
          </p:cNvSpPr>
          <p:nvPr/>
        </p:nvSpPr>
        <p:spPr bwMode="auto">
          <a:xfrm>
            <a:off x="2216150" y="560657"/>
            <a:ext cx="525195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 Connecting CPU and memory</a:t>
            </a:r>
          </a:p>
        </p:txBody>
      </p:sp>
    </p:spTree>
    <p:extLst>
      <p:ext uri="{BB962C8B-B14F-4D97-AF65-F5344CB8AC3E}">
        <p14:creationId xmlns:p14="http://schemas.microsoft.com/office/powerpoint/2010/main" val="7787873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a:extLst>
              <a:ext uri="{FF2B5EF4-FFF2-40B4-BE49-F238E27FC236}">
                <a16:creationId xmlns:a16="http://schemas.microsoft.com/office/drawing/2014/main" id="{A0B69778-ABE6-F0E8-216E-1C09D17DCEAA}"/>
              </a:ext>
            </a:extLst>
          </p:cNvPr>
          <p:cNvSpPr txBox="1"/>
          <p:nvPr/>
        </p:nvSpPr>
        <p:spPr>
          <a:xfrm>
            <a:off x="1262952" y="1886896"/>
            <a:ext cx="8353488" cy="2677656"/>
          </a:xfrm>
          <a:prstGeom prst="rect">
            <a:avLst/>
          </a:prstGeom>
          <a:noFill/>
        </p:spPr>
        <p:txBody>
          <a:bodyPr wrap="square">
            <a:spAutoFit/>
          </a:bodyPr>
          <a:lstStyle/>
          <a:p>
            <a:pPr>
              <a:spcAft>
                <a:spcPct val="50000"/>
              </a:spcAft>
              <a:buFont typeface="Wingdings" panose="05000000000000000000" pitchFamily="2" charset="2"/>
              <a:buChar char="q"/>
            </a:pPr>
            <a:r>
              <a:rPr lang="en-US" altLang="en-US" sz="2400" i="0" baseline="0" dirty="0"/>
              <a:t>The three subsystems of a computer.</a:t>
            </a:r>
          </a:p>
          <a:p>
            <a:pPr>
              <a:spcAft>
                <a:spcPct val="50000"/>
              </a:spcAft>
              <a:buFont typeface="Wingdings" panose="05000000000000000000" pitchFamily="2" charset="2"/>
              <a:buChar char="q"/>
            </a:pPr>
            <a:r>
              <a:rPr lang="en-US" altLang="en-US" sz="2400" i="0" baseline="0" dirty="0"/>
              <a:t> Describe the role of the central processing unit (CPU).</a:t>
            </a:r>
          </a:p>
          <a:p>
            <a:pPr>
              <a:spcAft>
                <a:spcPct val="50000"/>
              </a:spcAft>
              <a:buFont typeface="Wingdings" panose="05000000000000000000" pitchFamily="2" charset="2"/>
              <a:buChar char="q"/>
            </a:pPr>
            <a:r>
              <a:rPr lang="en-US" altLang="en-US" sz="2400" i="0" baseline="0" dirty="0"/>
              <a:t>Describe the main memory and its addressing space.</a:t>
            </a:r>
          </a:p>
          <a:p>
            <a:pPr>
              <a:spcAft>
                <a:spcPct val="50000"/>
              </a:spcAft>
              <a:buFont typeface="Wingdings" panose="05000000000000000000" pitchFamily="2" charset="2"/>
              <a:buChar char="q"/>
            </a:pPr>
            <a:r>
              <a:rPr lang="en-US" altLang="en-US" sz="2400" i="0" baseline="0" dirty="0"/>
              <a:t> Define the input/output subsystem.</a:t>
            </a:r>
          </a:p>
          <a:p>
            <a:pPr>
              <a:spcAft>
                <a:spcPct val="50000"/>
              </a:spcAft>
              <a:buFont typeface="Wingdings" panose="05000000000000000000" pitchFamily="2" charset="2"/>
              <a:buChar char="q"/>
            </a:pPr>
            <a:r>
              <a:rPr lang="en-US" altLang="en-US" sz="2400" i="0" baseline="0" dirty="0"/>
              <a:t> Understand the interconnection of subsystems</a:t>
            </a:r>
            <a:endParaRPr lang="en-US" sz="2400" dirty="0"/>
          </a:p>
        </p:txBody>
      </p:sp>
      <p:sp>
        <p:nvSpPr>
          <p:cNvPr id="8" name="TextBox 7">
            <a:extLst>
              <a:ext uri="{FF2B5EF4-FFF2-40B4-BE49-F238E27FC236}">
                <a16:creationId xmlns:a16="http://schemas.microsoft.com/office/drawing/2014/main" id="{0B0DEF7F-DF93-5813-AFD1-1C23107F0868}"/>
              </a:ext>
            </a:extLst>
          </p:cNvPr>
          <p:cNvSpPr txBox="1"/>
          <p:nvPr/>
        </p:nvSpPr>
        <p:spPr>
          <a:xfrm>
            <a:off x="3596640" y="399956"/>
            <a:ext cx="3048000" cy="646331"/>
          </a:xfrm>
          <a:prstGeom prst="rect">
            <a:avLst/>
          </a:prstGeom>
          <a:noFill/>
        </p:spPr>
        <p:txBody>
          <a:bodyPr wrap="square" rtlCol="0">
            <a:spAutoFit/>
          </a:bodyPr>
          <a:lstStyle/>
          <a:p>
            <a:r>
              <a:rPr lang="en-US" sz="5400" dirty="0">
                <a:solidFill>
                  <a:schemeClr val="bg1"/>
                </a:solidFill>
              </a:rPr>
              <a:t>Summary</a:t>
            </a:r>
          </a:p>
        </p:txBody>
      </p:sp>
    </p:spTree>
    <p:extLst>
      <p:ext uri="{BB962C8B-B14F-4D97-AF65-F5344CB8AC3E}">
        <p14:creationId xmlns:p14="http://schemas.microsoft.com/office/powerpoint/2010/main" val="32783728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Rectangle 6">
            <a:extLst>
              <a:ext uri="{FF2B5EF4-FFF2-40B4-BE49-F238E27FC236}">
                <a16:creationId xmlns:a16="http://schemas.microsoft.com/office/drawing/2014/main" id="{E813A3B4-3CB6-3973-223A-AEBF28CACB19}"/>
              </a:ext>
            </a:extLst>
          </p:cNvPr>
          <p:cNvSpPr/>
          <p:nvPr/>
        </p:nvSpPr>
        <p:spPr>
          <a:xfrm>
            <a:off x="1874165" y="2204822"/>
            <a:ext cx="9006840" cy="1631216"/>
          </a:xfrm>
          <a:prstGeom prst="rect">
            <a:avLst/>
          </a:prstGeom>
          <a:noFill/>
        </p:spPr>
        <p:txBody>
          <a:bodyPr wrap="square" lIns="91440" tIns="45720" rIns="91440" bIns="45720">
            <a:spAutoFit/>
          </a:bodyPr>
          <a:lstStyle/>
          <a:p>
            <a:pPr algn="ctr"/>
            <a:r>
              <a:rPr lang="en-US" sz="10000" b="1" cap="none" spc="0" dirty="0">
                <a:ln w="6600">
                  <a:solidFill>
                    <a:schemeClr val="accent2"/>
                  </a:solidFill>
                  <a:prstDash val="solid"/>
                </a:ln>
                <a:solidFill>
                  <a:srgbClr val="FFFFFF"/>
                </a:solidFill>
                <a:effectLst>
                  <a:outerShdw dist="38100" dir="2700000" algn="tl" rotWithShape="0">
                    <a:schemeClr val="accent2"/>
                  </a:outerShdw>
                </a:effectLst>
              </a:rPr>
              <a:t>Thank You</a:t>
            </a:r>
            <a:r>
              <a:rPr lang="ar-EG" sz="10000" b="1" cap="none" spc="0" dirty="0">
                <a:ln w="6600">
                  <a:solidFill>
                    <a:schemeClr val="accent2"/>
                  </a:solidFill>
                  <a:prstDash val="solid"/>
                </a:ln>
                <a:solidFill>
                  <a:srgbClr val="FFFFFF"/>
                </a:solidFill>
                <a:effectLst>
                  <a:outerShdw dist="38100" dir="2700000" algn="tl" rotWithShape="0">
                    <a:schemeClr val="accent2"/>
                  </a:outerShdw>
                </a:effectLst>
                <a:sym typeface="Wingdings" panose="05000000000000000000" pitchFamily="2" charset="2"/>
              </a:rPr>
              <a:t> </a:t>
            </a:r>
            <a:endParaRPr lang="en-US" sz="100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Tree>
    <p:extLst>
      <p:ext uri="{BB962C8B-B14F-4D97-AF65-F5344CB8AC3E}">
        <p14:creationId xmlns:p14="http://schemas.microsoft.com/office/powerpoint/2010/main" val="1220089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760</TotalTime>
  <Words>1754</Words>
  <Application>Microsoft Office PowerPoint</Application>
  <PresentationFormat>Widescreen</PresentationFormat>
  <Paragraphs>130</Paragraphs>
  <Slides>34</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34</vt:i4>
      </vt:variant>
    </vt:vector>
  </HeadingPairs>
  <TitlesOfParts>
    <vt:vector size="46" baseType="lpstr">
      <vt:lpstr>Arial</vt:lpstr>
      <vt:lpstr>BerlingLTStd-Bold</vt:lpstr>
      <vt:lpstr>BerlingLTStd-Roman</vt:lpstr>
      <vt:lpstr>Calibri</vt:lpstr>
      <vt:lpstr>Calibri Light</vt:lpstr>
      <vt:lpstr>Cambria Math</vt:lpstr>
      <vt:lpstr>Comic Sans MS</vt:lpstr>
      <vt:lpstr>Tajawal Medium</vt:lpstr>
      <vt:lpstr>Times New Roman</vt:lpstr>
      <vt:lpstr>Wingdings</vt:lpstr>
      <vt:lpstr>ZapfDingbatsStd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Eman Hamdy</cp:lastModifiedBy>
  <cp:revision>21</cp:revision>
  <dcterms:created xsi:type="dcterms:W3CDTF">2021-08-03T13:03:26Z</dcterms:created>
  <dcterms:modified xsi:type="dcterms:W3CDTF">2023-06-26T17:18:58Z</dcterms:modified>
</cp:coreProperties>
</file>