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8" r:id="rId3"/>
    <p:sldMasterId id="2147483684" r:id="rId4"/>
    <p:sldMasterId id="2147483690" r:id="rId5"/>
  </p:sldMasterIdLst>
  <p:notesMasterIdLst>
    <p:notesMasterId r:id="rId34"/>
  </p:notesMasterIdLst>
  <p:sldIdLst>
    <p:sldId id="257" r:id="rId6"/>
    <p:sldId id="258" r:id="rId7"/>
    <p:sldId id="264" r:id="rId8"/>
    <p:sldId id="265" r:id="rId9"/>
    <p:sldId id="266" r:id="rId10"/>
    <p:sldId id="260" r:id="rId11"/>
    <p:sldId id="267" r:id="rId12"/>
    <p:sldId id="268" r:id="rId13"/>
    <p:sldId id="269" r:id="rId14"/>
    <p:sldId id="32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28" r:id="rId27"/>
    <p:sldId id="281" r:id="rId28"/>
    <p:sldId id="282" r:id="rId29"/>
    <p:sldId id="259" r:id="rId30"/>
    <p:sldId id="283" r:id="rId31"/>
    <p:sldId id="284" r:id="rId32"/>
    <p:sldId id="26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288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F3F4A-10D2-451D-A63F-949502BB2FDC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3BCE7-0A9E-4B6B-A9FE-9359D9B624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62BC53-89FE-4BF1-AE8D-295A36DE8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9ECDB62-43A6-4B9C-B2C2-381CAC588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605BAA-F879-4F45-8D4A-03677238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88582B-43C2-4A6E-AE24-E658A94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ED42B3D-71FA-478A-8CF1-352C954F9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66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87A275-B61C-4A3B-A1A7-AA62611FA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3656D1-D668-4800-8D80-9E99CCB97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9FA9BA-AFCF-4559-9586-A4BB2E824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235E857-B477-45E9-8B6A-8EED464D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0A28A2-8B35-48BF-8E18-C12054043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79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FB29BF-ECA9-48BB-8763-BA6778E1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A5F70A9-457F-454E-803A-9AAC8D8B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9896F49-1DCD-4C33-BC93-BD52EF9C1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F11ED2-15D5-4EFF-8E3E-BD376E29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13E3A79-6000-4689-BF75-D3B203A92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96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39AC57-62F9-4561-B445-C8BB29A8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F756DA-4C9A-4177-86FE-29D85D665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1EE861D-6E65-4508-AFBF-CF5810A2D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86657C2-194E-4247-8E4E-7B48FCEF7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DB5E74-520A-4F43-8CAF-985AFEECA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8A9F7B7-ED69-4BC7-A036-8CE2C2839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43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4FA30-3A01-46B9-A3CA-F4868E16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38565B7-0AA8-4549-A985-EF716F466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A28DED1-A559-4DB3-8C6D-609517088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B860CB7-5072-49DB-93EF-5B3AE27DF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8242C17-A606-4312-A866-8149F22F0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F3F0C1D-83CE-4942-91F4-4DB88F58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1E35CA2-7842-4F45-8430-C3A52C3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ABD082A-9C22-41FC-96E1-D78F711B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98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39DCFF-3B7E-424A-A07F-5DB5109A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ED9C531-B66F-43BD-9D07-2B4CD76B9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DB1FA4E-2962-49D3-B4E1-FF53AC49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FA6E551-BE2D-4EA8-8695-7317EB35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24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B371AF8-957E-429E-B86F-AA36EC0F8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90C4954-C5E9-400E-8140-EF230106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F2C53B-5F22-4FB9-B58C-9782BF60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8320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66048E-4E85-46F5-A73B-AD1283AD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458265-0F32-458C-9011-D6D25F06C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7B68F3B-DC6C-49AF-B2C9-C6BC39691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69FAC2D-1C01-48FC-9DFB-9524F412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5A42781-E0C5-48B0-8CA9-78234076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B752F2-5374-48BD-BCFA-481EF45E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402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1AFD0D-856F-472B-A082-3427E8A16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1B228FD-E4CB-43D9-921F-E2F67B7FA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8F3A71-25EB-4C39-8A6E-E22ADC97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DBC4386-2A5D-4B65-92F5-1B290A6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437299-49D4-40D5-848E-FEFA9E27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004446-CA0B-4F74-B756-ED51E0D6A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889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CA011E-A64F-4854-9B98-1130A6D31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BBAC45C-6C60-44BE-9A73-9E1B4A2B0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EE1451-5B9B-40C9-8ED2-893B53F1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810D484-B480-460A-BDF4-CEAC23775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0422748-000D-49D8-A32F-9584113B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405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BA1E89E-41EF-4813-BC8B-158467CB3B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047644E-EF4D-473D-8088-ACE87BEA2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5F717-B39A-4276-A71B-98FB6F0B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6B796CB-1C16-420D-BF36-6B5CC1B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53CD61E-79C1-4C3E-B027-84273DD5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2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1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5034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4936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656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13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8642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273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088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2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3994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6637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78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72" y="6817892"/>
            <a:ext cx="427293" cy="24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864" y="6807988"/>
            <a:ext cx="11987107" cy="50165"/>
          </a:xfrm>
          <a:custGeom>
            <a:avLst/>
            <a:gdLst/>
            <a:ahLst/>
            <a:cxnLst/>
            <a:rect l="l" t="t" r="r" b="b"/>
            <a:pathLst>
              <a:path w="8990330" h="50165">
                <a:moveTo>
                  <a:pt x="0" y="0"/>
                </a:moveTo>
                <a:lnTo>
                  <a:pt x="8990074" y="0"/>
                </a:lnTo>
              </a:path>
              <a:path w="8990330" h="50165">
                <a:moveTo>
                  <a:pt x="0" y="0"/>
                </a:moveTo>
                <a:lnTo>
                  <a:pt x="0" y="50012"/>
                </a:lnTo>
              </a:path>
              <a:path w="8990330" h="50165">
                <a:moveTo>
                  <a:pt x="8990074" y="50012"/>
                </a:moveTo>
                <a:lnTo>
                  <a:pt x="8990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8" y="6047765"/>
            <a:ext cx="11988800" cy="6705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1871" y="193447"/>
            <a:ext cx="974468" cy="3530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34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311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78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06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1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64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0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34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97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00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D9B314E-68F7-47C9-A340-4B166FF5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9751551-068B-4D01-AEE8-ABEACBCB3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F8CD694-7F49-4673-8FF8-9A05F9BF6B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4FA1-513E-4BD6-9089-7BCBB9BE60C9}" type="datetimeFigureOut">
              <a:rPr lang="ar-EG" smtClean="0"/>
              <a:t>18/08/1444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2CBED53-881F-4CA6-951E-6FA36B2DE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1BF0D5-C07C-4D8C-BE95-EBDCD9759E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08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5957" y="29033"/>
            <a:ext cx="1078399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1388" y="2057527"/>
            <a:ext cx="11169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035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8187" y="413970"/>
            <a:ext cx="104800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585" y="2234945"/>
            <a:ext cx="117788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538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79211" y="80264"/>
            <a:ext cx="143357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3" y="-93134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422125"/>
            <a:ext cx="6601549" cy="19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93324" y="3078835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566840" y="422125"/>
            <a:ext cx="5726484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return &amp; risk concepts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Lecture 6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Prepared by Dr. Walaa Mohamed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601549" y="3078835"/>
            <a:ext cx="5224715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MGM 237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Introduction to Finance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chapter, you should be able to do the following: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LO.1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</a:t>
            </a:r>
            <a:r>
              <a:rPr lang="en-US" sz="20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LO.2 calculate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mean,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variance,</a:t>
            </a:r>
            <a:r>
              <a:rPr lang="en-US" sz="20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covariance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correlation)</a:t>
            </a:r>
            <a:r>
              <a:rPr lang="en-US" sz="2000" spc="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spc="-48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LO.3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investors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LO.4 Calculate Expected Return of a portfolio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LO.5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000" spc="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0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en-US" sz="20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en-US" sz="20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LO.6 calculate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 beta</a:t>
            </a:r>
            <a:r>
              <a:rPr kumimoji="0" lang="en-US" sz="2000" i="0" u="none" strike="noStrike" kern="1200" cap="none" spc="-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LO.7 </a:t>
            </a:r>
            <a:r>
              <a:rPr kumimoji="0" lang="en-US" sz="2000" i="0" u="none" strike="noStrike" kern="1200" cap="none" spc="-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explain</a:t>
            </a:r>
            <a:r>
              <a:rPr kumimoji="0" lang="en-US" sz="2000" i="0" u="none" strike="noStrike" kern="1200" cap="none" spc="3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generating</a:t>
            </a:r>
            <a:r>
              <a:rPr kumimoji="0" lang="en-US" sz="2000" i="0" u="none" strike="noStrike" kern="1200" cap="none" spc="2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kumimoji="0" lang="en-US" sz="2000" i="0" u="none" strike="noStrike" kern="1200" cap="none" spc="1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en-US" sz="2000" i="0" u="none" strike="noStrike" kern="1200" cap="none" spc="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en-US" sz="2000" i="0" u="none" strike="noStrike" kern="1200" cap="none" spc="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i="0" u="none" strike="noStrike" kern="1200" cap="none" spc="-5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endParaRPr lang="en-US" sz="2000" spc="-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LO.8 Market efficiency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0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5141" y="26923"/>
            <a:ext cx="798512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/>
              <a:t>calculate</a:t>
            </a:r>
            <a:r>
              <a:rPr b="1" spc="10" dirty="0"/>
              <a:t> </a:t>
            </a:r>
            <a:r>
              <a:rPr b="1" spc="-5" dirty="0"/>
              <a:t>and</a:t>
            </a:r>
            <a:r>
              <a:rPr b="1" spc="15" dirty="0"/>
              <a:t> </a:t>
            </a:r>
            <a:r>
              <a:rPr b="1" spc="-5" dirty="0"/>
              <a:t>interpret</a:t>
            </a:r>
            <a:r>
              <a:rPr b="1" spc="5" dirty="0"/>
              <a:t> </a:t>
            </a:r>
            <a:r>
              <a:rPr b="1" spc="-5" dirty="0"/>
              <a:t>major</a:t>
            </a:r>
            <a:r>
              <a:rPr b="1" spc="20" dirty="0"/>
              <a:t> </a:t>
            </a:r>
            <a:r>
              <a:rPr b="1" spc="-5" dirty="0"/>
              <a:t>return</a:t>
            </a:r>
            <a:r>
              <a:rPr b="1" spc="5" dirty="0"/>
              <a:t> </a:t>
            </a:r>
            <a:r>
              <a:rPr b="1" spc="-5" dirty="0"/>
              <a:t>measures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610" y="498101"/>
            <a:ext cx="11816862" cy="2556084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"/>
              <a:tabLst>
                <a:tab pos="299720" algn="l"/>
              </a:tabLst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7940">
              <a:lnSpc>
                <a:spcPct val="150000"/>
              </a:lnSpc>
              <a:spcBef>
                <a:spcPts val="3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First,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periodic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income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through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dividends 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payments.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Second,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increase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decrease,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leading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gain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loss.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5"/>
              </a:spcBef>
            </a:pPr>
            <a:endParaRPr sz="12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day,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week,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month,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5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years,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569" y="4186526"/>
            <a:ext cx="11816862" cy="24720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3655" indent="-343535">
              <a:lnSpc>
                <a:spcPct val="150000"/>
              </a:lnSpc>
              <a:spcBef>
                <a:spcPts val="95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ease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illustration,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paid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dividend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was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received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before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reinvesting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for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remainder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960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be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one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20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example,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you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need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three-year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annual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case,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compounding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three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annual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returns:</a:t>
            </a:r>
            <a:r>
              <a:rPr sz="1600"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[(1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1)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×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2)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×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3)]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3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three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annual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7862" y="3429000"/>
            <a:ext cx="199072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8629" y="163449"/>
            <a:ext cx="1078411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spc="-5" dirty="0">
              <a:solidFill>
                <a:srgbClr val="211E1F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8302" y="700316"/>
            <a:ext cx="11563642" cy="1184275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average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easy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known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properties,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deviation.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dispersed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observations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around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mean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statistically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5423" y="2545740"/>
            <a:ext cx="11746522" cy="933588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Geometric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beginning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same.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 portfolio,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even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 flows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into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portfolio,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base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changes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2881" y="4357860"/>
            <a:ext cx="12009120" cy="1225335"/>
          </a:xfrm>
          <a:prstGeom prst="rect">
            <a:avLst/>
          </a:prstGeom>
        </p:spPr>
        <p:txBody>
          <a:bodyPr vert="horz" wrap="square" lIns="0" tIns="118745" rIns="0" bIns="0" rtlCol="0">
            <a:spAutoFit/>
          </a:bodyPr>
          <a:lstStyle/>
          <a:p>
            <a:pPr marL="12700">
              <a:spcBef>
                <a:spcPts val="935"/>
              </a:spcBef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Annualized</a:t>
            </a:r>
            <a:r>
              <a:rPr b="1" i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40"/>
              </a:spcBef>
            </a:pP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annualize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shorter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year,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monthly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12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weekly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compounded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52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a quarterly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4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times. Daily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times.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uncommon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days,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compound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ratio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days.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5425" y="1896340"/>
            <a:ext cx="3819525" cy="85725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38475" y="3867403"/>
            <a:ext cx="5886450" cy="53340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19601" y="5987644"/>
            <a:ext cx="2657475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1" y="11684"/>
            <a:ext cx="8734425" cy="303631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76401" y="3200413"/>
            <a:ext cx="8488553" cy="34348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600" y="784366"/>
            <a:ext cx="11480800" cy="5289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Other Major</a:t>
            </a:r>
            <a:r>
              <a:rPr b="1" spc="10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211E1F"/>
                </a:solidFill>
                <a:latin typeface="Calibri"/>
                <a:cs typeface="Calibri"/>
              </a:rPr>
              <a:t>Return</a:t>
            </a:r>
            <a:r>
              <a:rPr b="1" spc="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Measures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211E1F"/>
                </a:solidFill>
                <a:latin typeface="Calibri"/>
                <a:cs typeface="Calibri"/>
              </a:rPr>
              <a:t>and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their Applications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  <a:buFontTx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Gross</a:t>
            </a:r>
            <a:r>
              <a:rPr b="1" i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Net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5938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gross 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earned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by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manager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prior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deductions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expenses,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custodial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fees,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any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expenses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directly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generation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but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rather related 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Pre-tax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After-tax</a:t>
            </a: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0985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discussed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previously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returns—that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adjustment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has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made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taxes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inflation.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general,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all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unless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otherwise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designated.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5080">
              <a:lnSpc>
                <a:spcPct val="150000"/>
              </a:lnSpc>
              <a:spcBef>
                <a:spcPts val="645"/>
              </a:spcBef>
              <a:tabLst>
                <a:tab pos="355600" algn="l"/>
                <a:tab pos="35623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consists of three components: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real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risk-free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postponing consumption 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), inflation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loss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purchasing power (π),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b="1"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premium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assuming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RP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8812" y="682194"/>
            <a:ext cx="1202318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sz="1600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Individual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population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σ2,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know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),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population’s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distribution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(μ),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812" y="2390012"/>
            <a:ext cx="12023188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finance,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analyzing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data,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rather</a:t>
            </a:r>
            <a:r>
              <a:rPr sz="1600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entire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population.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 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R¯,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observations,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formula: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8812" y="4155186"/>
            <a:ext cx="12023188" cy="14933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b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over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positive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(e.g.,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rates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stocks)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tend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together.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 covariance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means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variables.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05789" y="7111"/>
            <a:ext cx="80257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5" dirty="0"/>
              <a:t>calculate</a:t>
            </a:r>
            <a:r>
              <a:rPr spc="10" dirty="0"/>
              <a:t> </a:t>
            </a:r>
            <a:r>
              <a:rPr spc="-5" dirty="0"/>
              <a:t>and</a:t>
            </a:r>
            <a:r>
              <a:rPr spc="15" dirty="0"/>
              <a:t> </a:t>
            </a:r>
            <a:r>
              <a:rPr spc="-5" dirty="0"/>
              <a:t>interpret</a:t>
            </a:r>
            <a:r>
              <a:rPr spc="15" dirty="0"/>
              <a:t> </a:t>
            </a:r>
            <a:r>
              <a:rPr spc="-5" dirty="0"/>
              <a:t>the</a:t>
            </a:r>
            <a:r>
              <a:rPr dirty="0"/>
              <a:t> </a:t>
            </a:r>
            <a:r>
              <a:rPr spc="-5" dirty="0"/>
              <a:t>mean,</a:t>
            </a:r>
            <a:r>
              <a:rPr spc="5" dirty="0"/>
              <a:t> </a:t>
            </a:r>
            <a:r>
              <a:rPr spc="-5" dirty="0"/>
              <a:t>variance,</a:t>
            </a:r>
            <a:r>
              <a:rPr spc="20" dirty="0"/>
              <a:t> </a:t>
            </a:r>
            <a:r>
              <a:rPr spc="-5" dirty="0"/>
              <a:t>and</a:t>
            </a:r>
            <a:r>
              <a:rPr spc="10" dirty="0"/>
              <a:t> </a:t>
            </a:r>
            <a:r>
              <a:rPr spc="-5" dirty="0"/>
              <a:t>covariance</a:t>
            </a:r>
            <a:r>
              <a:rPr spc="10" dirty="0"/>
              <a:t> </a:t>
            </a:r>
            <a:r>
              <a:rPr spc="-5" dirty="0"/>
              <a:t>(or</a:t>
            </a:r>
            <a:r>
              <a:rPr spc="10" dirty="0"/>
              <a:t> </a:t>
            </a:r>
            <a:r>
              <a:rPr spc="-5" dirty="0"/>
              <a:t>correlation)</a:t>
            </a:r>
            <a:r>
              <a:rPr spc="30" dirty="0"/>
              <a:t> </a:t>
            </a:r>
            <a:r>
              <a:rPr dirty="0"/>
              <a:t>of </a:t>
            </a:r>
            <a:r>
              <a:rPr spc="-484" dirty="0"/>
              <a:t> </a:t>
            </a:r>
            <a:r>
              <a:rPr spc="-5" dirty="0"/>
              <a:t>asset</a:t>
            </a:r>
            <a:r>
              <a:rPr dirty="0"/>
              <a:t> </a:t>
            </a:r>
            <a:r>
              <a:rPr spc="-5" dirty="0"/>
              <a:t>returns</a:t>
            </a:r>
            <a:r>
              <a:rPr dirty="0"/>
              <a:t> </a:t>
            </a:r>
            <a:r>
              <a:rPr spc="-5" dirty="0"/>
              <a:t>based</a:t>
            </a:r>
            <a:r>
              <a:rPr spc="5" dirty="0"/>
              <a:t> </a:t>
            </a:r>
            <a:r>
              <a:rPr spc="-5" dirty="0"/>
              <a:t>on</a:t>
            </a:r>
            <a:r>
              <a:rPr spc="5" dirty="0"/>
              <a:t> </a:t>
            </a:r>
            <a:r>
              <a:rPr spc="-5" dirty="0"/>
              <a:t>historical</a:t>
            </a:r>
            <a:r>
              <a:rPr spc="10" dirty="0"/>
              <a:t> </a:t>
            </a:r>
            <a:r>
              <a:rPr spc="-5" dirty="0"/>
              <a:t>data;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181" y="1782920"/>
            <a:ext cx="2076450" cy="7715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2978" y="3323972"/>
            <a:ext cx="2105025" cy="7619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67200" y="5828143"/>
            <a:ext cx="3657600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0677" y="249428"/>
            <a:ext cx="12051323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standardized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dividing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product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securities.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standardized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co-movement</a:t>
            </a:r>
            <a:r>
              <a:rPr sz="1600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called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as: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0166" y="1908174"/>
            <a:ext cx="11057206" cy="37215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+1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proportional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55600" algn="just">
              <a:lnSpc>
                <a:spcPct val="150000"/>
              </a:lnSpc>
              <a:buFont typeface="Arial MT"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6034" indent="-355600" algn="just">
              <a:lnSpc>
                <a:spcPct val="150000"/>
              </a:lnSpc>
              <a:buFont typeface="Arial MT"/>
              <a:buChar char="•"/>
              <a:tabLst>
                <a:tab pos="3422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–1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5720" indent="-17463" algn="just">
              <a:lnSpc>
                <a:spcPct val="150000"/>
              </a:lnSpc>
              <a:spcBef>
                <a:spcPts val="5"/>
              </a:spcBef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38100" algn="just">
              <a:lnSpc>
                <a:spcPct val="150000"/>
              </a:lnSpc>
              <a:spcBef>
                <a:spcPts val="5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55600" algn="just">
              <a:lnSpc>
                <a:spcPct val="15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 coefficient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 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there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no linear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 between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stocks’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uncorrelated.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interpret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(or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covariance)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that,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tells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you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nothing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value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other.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1" y="1143001"/>
            <a:ext cx="1495425" cy="600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1143001"/>
            <a:ext cx="2286000" cy="5238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600200" y="152400"/>
            <a:ext cx="9067800" cy="6629400"/>
            <a:chOff x="76200" y="152400"/>
            <a:chExt cx="9067800" cy="6629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152400"/>
              <a:ext cx="8915400" cy="1571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" y="1724023"/>
              <a:ext cx="9067799" cy="5057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420943-A1C4-429F-A941-59E4E202D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323557"/>
            <a:ext cx="11830929" cy="641486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How to Calculate Expected Return of a portfolio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calculate the expected return of a portfolio, the investor needs to know the expected return of each of the securities in their portfolio as well as the overall weight of each security in the portfolio. </a:t>
            </a:r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Expected return =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………… + (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</a:t>
            </a:r>
            <a:endParaRPr lang="en-US" b="0" i="0" dirty="0">
              <a:solidFill>
                <a:srgbClr val="212121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weight of each investment in the portfolio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rate of return of each investment in the portfolio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34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8939" y="19889"/>
            <a:ext cx="62433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b="1" spc="-5" dirty="0">
                <a:latin typeface="Calibri"/>
                <a:cs typeface="Calibri"/>
              </a:rPr>
              <a:t>c</a:t>
            </a:r>
            <a:r>
              <a:rPr b="1" spc="-5" dirty="0">
                <a:latin typeface="Calibri"/>
                <a:cs typeface="Calibri"/>
              </a:rPr>
              <a:t>: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lang="en-US" b="1" dirty="0">
                <a:latin typeface="Calibri"/>
                <a:cs typeface="Calibri"/>
              </a:rPr>
              <a:t>Types of investors</a:t>
            </a:r>
            <a:endParaRPr b="1" spc="-5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0166" y="421895"/>
            <a:ext cx="10916529" cy="465640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simply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dislikes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(i.e.,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risk).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σ).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0005" indent="-342900" algn="just">
              <a:lnSpc>
                <a:spcPct val="150000"/>
              </a:lnSpc>
              <a:spcBef>
                <a:spcPts val="334"/>
              </a:spcBef>
              <a:buFont typeface="Arial MT"/>
              <a:buChar char="•"/>
              <a:tabLst>
                <a:tab pos="394970" algn="l"/>
                <a:tab pos="39560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identical,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always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least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risk.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However,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select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despite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averse;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feels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extra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earn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adequate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additional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</a:p>
          <a:p>
            <a:pPr marL="355600" marR="250825" indent="-342900" algn="just">
              <a:lnSpc>
                <a:spcPct val="150000"/>
              </a:lnSpc>
              <a:spcBef>
                <a:spcPts val="33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risk-seeking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(risk-loving)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actually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choose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22605" indent="-342900" algn="just">
              <a:lnSpc>
                <a:spcPct val="150000"/>
              </a:lnSpc>
              <a:spcBef>
                <a:spcPts val="3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risk-neutral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preference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regarding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indifferent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such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78939" y="71054"/>
            <a:ext cx="7866380" cy="78041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spcBef>
                <a:spcPts val="910"/>
              </a:spcBef>
            </a:pP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calculate</a:t>
            </a:r>
            <a:r>
              <a:rPr b="1" spc="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interpret</a:t>
            </a:r>
            <a:r>
              <a:rPr b="1"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portfolio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standard</a:t>
            </a:r>
            <a:r>
              <a:rPr b="1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deviation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395605" indent="-287020">
              <a:spcBef>
                <a:spcPts val="810"/>
              </a:spcBef>
              <a:buFont typeface="Arial MT"/>
              <a:buChar char="•"/>
              <a:tabLst>
                <a:tab pos="395605" algn="l"/>
                <a:tab pos="3962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variance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calculated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474" y="1618311"/>
            <a:ext cx="116058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/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2.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equal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− </a:t>
            </a:r>
            <a:r>
              <a:rPr i="1" spc="-10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1).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marR="4826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Substituting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Cov12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formula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returns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assets,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have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75" y="914400"/>
            <a:ext cx="4819650" cy="4572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3562" y="3505200"/>
            <a:ext cx="5200649" cy="476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1088" y="4343401"/>
            <a:ext cx="5257800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7338" y="304800"/>
            <a:ext cx="9077325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45" y="242774"/>
            <a:ext cx="11648049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g:</a:t>
            </a:r>
            <a:r>
              <a:rPr b="1" spc="-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Describe</a:t>
            </a:r>
            <a:r>
              <a:rPr b="1" spc="1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the</a:t>
            </a:r>
            <a:r>
              <a:rPr b="1" spc="10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effect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on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a </a:t>
            </a:r>
            <a:r>
              <a:rPr b="1" spc="-10" dirty="0">
                <a:latin typeface="Arial"/>
                <a:cs typeface="Arial"/>
              </a:rPr>
              <a:t>portfolio’s</a:t>
            </a:r>
            <a:r>
              <a:rPr b="1" spc="-20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risk</a:t>
            </a:r>
            <a:r>
              <a:rPr b="1" dirty="0">
                <a:latin typeface="Arial"/>
                <a:cs typeface="Arial"/>
              </a:rPr>
              <a:t> of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investing</a:t>
            </a:r>
            <a:r>
              <a:rPr b="1" spc="3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in </a:t>
            </a:r>
            <a:r>
              <a:rPr b="1" spc="-10" dirty="0">
                <a:latin typeface="Arial"/>
                <a:cs typeface="Arial"/>
              </a:rPr>
              <a:t>assets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that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are</a:t>
            </a:r>
          </a:p>
          <a:p>
            <a:pPr marL="12700"/>
            <a:r>
              <a:rPr b="1" spc="-5" dirty="0">
                <a:latin typeface="Arial"/>
                <a:cs typeface="Arial"/>
              </a:rPr>
              <a:t>less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than </a:t>
            </a:r>
            <a:r>
              <a:rPr b="1" spc="-5" dirty="0">
                <a:latin typeface="Arial"/>
                <a:cs typeface="Arial"/>
              </a:rPr>
              <a:t>perfectly correlated.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4745" y="935481"/>
            <a:ext cx="11929403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correlated,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square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root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returns)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equal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to: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0" y="2057527"/>
            <a:ext cx="12084148" cy="4796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0645" indent="-342900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Focusing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greatest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results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+1.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1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zero,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entire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equation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3558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 term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becomes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further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(diversification)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>
              <a:lnSpc>
                <a:spcPct val="150000"/>
              </a:lnSpc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benefit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combining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portfolio.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327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were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eliminated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specific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weights.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Adding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low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decreased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weighted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determinant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 weights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constant.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8468" y="1524001"/>
            <a:ext cx="852487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48" y="0"/>
            <a:ext cx="11844997" cy="678179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7964" y="4541140"/>
            <a:ext cx="10874326" cy="216446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6609" y="104648"/>
            <a:ext cx="12065391" cy="43467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c.</a:t>
            </a:r>
            <a:r>
              <a:rPr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explain systematic</a:t>
            </a:r>
            <a:r>
              <a:rPr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nonsystematic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risk,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including</a:t>
            </a:r>
            <a:r>
              <a:rPr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10" dirty="0">
                <a:solidFill>
                  <a:srgbClr val="FF0000"/>
                </a:solidFill>
                <a:latin typeface="Arial MT"/>
                <a:cs typeface="Arial MT"/>
              </a:rPr>
              <a:t>why</a:t>
            </a:r>
            <a:r>
              <a:rPr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investor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should not</a:t>
            </a:r>
            <a:r>
              <a:rPr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expect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to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/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receive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additional</a:t>
            </a:r>
            <a:r>
              <a:rPr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return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for</a:t>
            </a:r>
            <a:r>
              <a:rPr spc="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bearing</a:t>
            </a:r>
            <a:r>
              <a:rPr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nonsystematic</a:t>
            </a:r>
            <a:r>
              <a:rPr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risk;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>
              <a:spcBef>
                <a:spcPts val="844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spcBef>
                <a:spcPts val="600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also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entire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economy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contrast,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pertains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single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company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industry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also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company-specific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industry-specific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idiosyncratic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483360"/>
            <a:r>
              <a:rPr b="1" spc="-3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Total</a:t>
            </a:r>
            <a:r>
              <a:rPr b="1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variance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=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Systematic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variance +</a:t>
            </a:r>
            <a:r>
              <a:rPr b="1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highlight>
                  <a:srgbClr val="FFFF00"/>
                </a:highlight>
                <a:latin typeface="Calibri"/>
                <a:cs typeface="Calibri"/>
              </a:rPr>
              <a:t> variance</a:t>
            </a:r>
            <a:endParaRPr dirty="0">
              <a:solidFill>
                <a:prstClr val="black"/>
              </a:solidFill>
              <a:highlight>
                <a:srgbClr val="FFFF00"/>
              </a:highlight>
              <a:latin typeface="Calibri"/>
              <a:cs typeface="Calibri"/>
            </a:endParaRPr>
          </a:p>
          <a:p>
            <a:pPr marL="12700"/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(as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measured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unsystematic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5265"/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priced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compensated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holding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portfolios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only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investment’s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receive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nonsystematic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Therefore,</a:t>
            </a:r>
            <a:r>
              <a:rPr spc="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 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investors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well-diversified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/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important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conclusion</a:t>
            </a:r>
            <a:r>
              <a:rPr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capital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theory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equilibrium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security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returns</a:t>
            </a:r>
            <a:r>
              <a:rPr u="heavy" spc="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/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stock’s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portfolio’s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risk,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not</a:t>
            </a:r>
            <a:r>
              <a:rPr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total</a:t>
            </a:r>
            <a:r>
              <a:rPr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measured</a:t>
            </a:r>
            <a:r>
              <a:rPr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u="heavy" spc="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standard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4746" y="179324"/>
            <a:ext cx="11887200" cy="78079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b="1" spc="-10" dirty="0">
                <a:solidFill>
                  <a:srgbClr val="FF0000"/>
                </a:solidFill>
                <a:latin typeface="Arial MT"/>
                <a:cs typeface="Arial MT"/>
              </a:rPr>
              <a:t>explain</a:t>
            </a:r>
            <a:r>
              <a:rPr b="1" spc="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return</a:t>
            </a:r>
            <a:r>
              <a:rPr b="1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generating</a:t>
            </a:r>
            <a:r>
              <a:rPr b="1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models</a:t>
            </a:r>
            <a:r>
              <a:rPr b="1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their</a:t>
            </a:r>
            <a:r>
              <a:rPr b="1" spc="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 MT"/>
                <a:cs typeface="Arial MT"/>
              </a:rPr>
              <a:t>uses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;</a:t>
            </a:r>
            <a:endParaRPr dirty="0">
              <a:solidFill>
                <a:prstClr val="black"/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1390"/>
              </a:spcBef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720"/>
              </a:spcBef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security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certain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parameters.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relevant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return-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level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7874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multi-factor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allows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variable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estimating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 be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built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kinds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macroeconomic,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fundamental,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27965" algn="just">
              <a:lnSpc>
                <a:spcPct val="150000"/>
              </a:lnSpc>
              <a:spcBef>
                <a:spcPts val="10"/>
              </a:spcBef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 economic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security returns.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may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include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economic growth,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 rate,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inflation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rate, productivity,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employment,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consumer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confidence.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Three-Factor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Four-Factor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Like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Fama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French.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389255" algn="just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 Single-Index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simplest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form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return-generating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 is a single-factor linear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model, in which only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most common implementation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 single-index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which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factor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form: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027113" algn="ctr">
              <a:lnSpc>
                <a:spcPct val="150000"/>
              </a:lnSpc>
            </a:pP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i="1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β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].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8939" y="26923"/>
            <a:ext cx="309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calculate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pc="-5" dirty="0">
                <a:solidFill>
                  <a:srgbClr val="FF0000"/>
                </a:solidFill>
                <a:latin typeface="Arial MT"/>
                <a:cs typeface="Arial MT"/>
              </a:rPr>
              <a:t>interpret beta;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610" y="527380"/>
            <a:ext cx="1195753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Calculation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Interpretation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depends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arrive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z="1600"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1600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defined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equation.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610" y="2234946"/>
            <a:ext cx="11957538" cy="40366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292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shown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equation,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sensitive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whole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shows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generally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is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opposite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of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same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market,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sz="1600" u="heavy" spc="4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asset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opposite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risk-free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because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covariance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sz="16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sz="16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movements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market’s</a:t>
            </a:r>
            <a:r>
              <a:rPr sz="16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calculated</a:t>
            </a:r>
            <a:r>
              <a:rPr sz="16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substituting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sz="1600" i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</a:t>
            </a:r>
            <a:r>
              <a:rPr sz="1600" i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sz="1600" i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</a:t>
            </a:r>
            <a:r>
              <a:rPr sz="1600" i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numerator.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Also,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any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itself</a:t>
            </a:r>
            <a:r>
              <a:rPr sz="16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1,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16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sz="16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sz="16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sz="16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16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sz="16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1557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shown,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captures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portion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cannot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eliminated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diversification.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variances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correlations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required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calculation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usually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based 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41237" y="1609343"/>
            <a:ext cx="3238500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7785" y="152401"/>
            <a:ext cx="87219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0677" y="104648"/>
            <a:ext cx="11901268" cy="6385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f.</a:t>
            </a:r>
            <a:r>
              <a:rPr sz="1600" b="1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explain the</a:t>
            </a:r>
            <a:r>
              <a:rPr sz="1600" spc="2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capital</a:t>
            </a:r>
            <a:r>
              <a:rPr sz="160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asset</a:t>
            </a:r>
            <a:r>
              <a:rPr sz="16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pricing model</a:t>
            </a:r>
            <a:r>
              <a:rPr sz="1600" spc="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(CAPM),</a:t>
            </a:r>
            <a:r>
              <a:rPr sz="1600" spc="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including</a:t>
            </a:r>
            <a:r>
              <a:rPr sz="1600" spc="-1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its</a:t>
            </a:r>
            <a:r>
              <a:rPr sz="16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600" spc="-5" dirty="0">
                <a:solidFill>
                  <a:srgbClr val="FF0000"/>
                </a:solidFill>
                <a:latin typeface="Arial MT"/>
                <a:cs typeface="Arial MT"/>
              </a:rPr>
              <a:t>assumptions</a:t>
            </a:r>
            <a:endParaRPr lang="en-US" sz="1600" spc="-5" dirty="0">
              <a:solidFill>
                <a:srgbClr val="FF0000"/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6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most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significant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innovations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portfolio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theory.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simple,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powerful;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intuitive,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profound.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return–beta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precisely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9050" algn="ctr">
              <a:lnSpc>
                <a:spcPct val="150000"/>
              </a:lnSpc>
            </a:pP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1400" i="1" spc="-1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+ 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β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]</a:t>
            </a:r>
          </a:p>
          <a:p>
            <a:pPr marL="12700">
              <a:lnSpc>
                <a:spcPct val="150000"/>
              </a:lnSpc>
              <a:spcBef>
                <a:spcPts val="990"/>
              </a:spcBef>
            </a:pP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Assumptions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 the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44805" indent="-332740">
              <a:lnSpc>
                <a:spcPct val="150000"/>
              </a:lnSpc>
              <a:spcBef>
                <a:spcPts val="720"/>
              </a:spcBef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risk-averse,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utility-maximizing,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individuals.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4986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aversion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utility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maximization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accepted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reflecting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realistic view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world.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Yet,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rationality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questioned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personal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biases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experiences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disrupt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decision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making,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resulting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 suboptimal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frictionless,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including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b="1" i="1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taxes.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0033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frictionless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restrictions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selling.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also assume 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borrowing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lending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risk-free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rate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possible.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9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plan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CAPM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single-period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decisions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basis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one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8812" y="175641"/>
            <a:ext cx="3495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b="1" i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infinitely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divisible.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8812" y="413970"/>
            <a:ext cx="12143415" cy="80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This</a:t>
            </a:r>
            <a:r>
              <a:rPr dirty="0"/>
              <a:t> </a:t>
            </a:r>
            <a:r>
              <a:rPr spc="-5" dirty="0"/>
              <a:t>assumption</a:t>
            </a:r>
            <a:r>
              <a:rPr dirty="0"/>
              <a:t> </a:t>
            </a:r>
            <a:r>
              <a:rPr spc="-5" dirty="0"/>
              <a:t>implies</a:t>
            </a:r>
            <a:r>
              <a:rPr spc="15"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dirty="0"/>
              <a:t>an</a:t>
            </a:r>
            <a:r>
              <a:rPr spc="10" dirty="0"/>
              <a:t> </a:t>
            </a:r>
            <a:r>
              <a:rPr spc="-5" dirty="0"/>
              <a:t>individual</a:t>
            </a:r>
            <a:r>
              <a:rPr spc="20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0" dirty="0"/>
              <a:t>invest</a:t>
            </a:r>
            <a:r>
              <a:rPr spc="5" dirty="0"/>
              <a:t> </a:t>
            </a:r>
            <a:r>
              <a:rPr dirty="0"/>
              <a:t>as</a:t>
            </a:r>
            <a:r>
              <a:rPr spc="-15" dirty="0"/>
              <a:t> little</a:t>
            </a:r>
            <a:r>
              <a:rPr spc="30" dirty="0"/>
              <a:t> </a:t>
            </a:r>
            <a:r>
              <a:rPr spc="-5" dirty="0"/>
              <a:t>or</a:t>
            </a:r>
            <a:r>
              <a:rPr spc="-10" dirty="0"/>
              <a:t> </a:t>
            </a:r>
            <a:r>
              <a:rPr dirty="0"/>
              <a:t>as</a:t>
            </a:r>
            <a:r>
              <a:rPr spc="5" dirty="0"/>
              <a:t> </a:t>
            </a:r>
            <a:r>
              <a:rPr dirty="0"/>
              <a:t>much</a:t>
            </a:r>
            <a:r>
              <a:rPr spc="10" dirty="0"/>
              <a:t> </a:t>
            </a:r>
            <a:r>
              <a:rPr dirty="0"/>
              <a:t>as</a:t>
            </a:r>
            <a:r>
              <a:rPr spc="-5" dirty="0"/>
              <a:t> he</a:t>
            </a:r>
            <a:r>
              <a:rPr spc="10" dirty="0"/>
              <a:t> </a:t>
            </a:r>
            <a:r>
              <a:rPr spc="-5" dirty="0"/>
              <a:t>or</a:t>
            </a:r>
            <a:r>
              <a:rPr spc="5" dirty="0"/>
              <a:t> </a:t>
            </a:r>
            <a:r>
              <a:rPr spc="-5" dirty="0"/>
              <a:t>she</a:t>
            </a:r>
          </a:p>
          <a:p>
            <a:pPr marL="12700">
              <a:lnSpc>
                <a:spcPct val="150000"/>
              </a:lnSpc>
            </a:pPr>
            <a:r>
              <a:rPr spc="-5" dirty="0"/>
              <a:t>wishes</a:t>
            </a:r>
            <a:r>
              <a:rPr spc="-15" dirty="0"/>
              <a:t> </a:t>
            </a:r>
            <a:r>
              <a:rPr dirty="0"/>
              <a:t>in</a:t>
            </a:r>
            <a:r>
              <a:rPr spc="-5" dirty="0"/>
              <a:t> </a:t>
            </a:r>
            <a:r>
              <a:rPr dirty="0"/>
              <a:t>an</a:t>
            </a:r>
            <a:r>
              <a:rPr spc="-15" dirty="0"/>
              <a:t> </a:t>
            </a:r>
            <a:r>
              <a:rPr spc="-5" dirty="0"/>
              <a:t>asset.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8812" y="1554671"/>
            <a:ext cx="11915336" cy="270394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50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takers.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many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large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enough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influence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prices.</a:t>
            </a:r>
            <a:endParaRPr lang="en-US" sz="16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395"/>
              </a:spcBef>
              <a:buFont typeface="Wingdings"/>
              <a:buChar char=""/>
              <a:tabLst>
                <a:tab pos="299720" algn="l"/>
              </a:tabLst>
            </a:pPr>
            <a:r>
              <a:rPr lang="en-US"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homogeneous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expectations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 beliefs.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717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assumption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analyze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using 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probability </a:t>
            </a:r>
            <a:r>
              <a:rPr lang="en-US"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distributions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inputs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future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flows.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addition,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that they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rational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individuals,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arrive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valuations.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780405"/>
            <a:ext cx="12046857" cy="484899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5140" y="93980"/>
            <a:ext cx="13373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i="1" spc="-10" dirty="0">
                <a:solidFill>
                  <a:srgbClr val="FF0000"/>
                </a:solidFill>
                <a:latin typeface="Calibri"/>
                <a:cs typeface="Calibri"/>
              </a:rPr>
              <a:t>Portfolio</a:t>
            </a:r>
            <a:r>
              <a:rPr b="1" i="1" spc="-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srgbClr val="FF0000"/>
                </a:solidFill>
                <a:latin typeface="Calibri"/>
                <a:cs typeface="Calibri"/>
              </a:rPr>
              <a:t>Beta</a:t>
            </a:r>
            <a:endParaRPr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4400" y="381000"/>
            <a:ext cx="7524750" cy="13144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0"/>
            <a:ext cx="12084148" cy="6026009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821814" algn="just">
              <a:lnSpc>
                <a:spcPct val="150000"/>
              </a:lnSpc>
              <a:spcBef>
                <a:spcPts val="965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Describe</a:t>
            </a:r>
            <a:r>
              <a:rPr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 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informationally efficient capital 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one in which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fully, quickly, and rationally reflects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b="1" spc="4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available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security.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statistical concept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 algn="just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academic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might say,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“Given all available information,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unbiased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values,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so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equilibrium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return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necessary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 for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(uncertainty)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regarding its future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cash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flows.”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2827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concept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often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intuitively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“You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can’t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market.”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passive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buying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broad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index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it) because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underperform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due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costs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fees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76835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 investment </a:t>
            </a:r>
            <a:r>
              <a:rPr b="1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positive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risk-adjusted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51765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method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market’s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determine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takes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activity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to cause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reflected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the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disseminated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time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reflect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implications 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6949" y="1"/>
            <a:ext cx="11887200" cy="6254917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743710">
              <a:lnSpc>
                <a:spcPct val="150000"/>
              </a:lnSpc>
              <a:spcBef>
                <a:spcPts val="1190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Distinguish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between</a:t>
            </a:r>
            <a:r>
              <a:rPr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</a:t>
            </a:r>
            <a:r>
              <a:rPr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value and intrinsic</a:t>
            </a:r>
            <a:r>
              <a:rPr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value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3340" indent="-283845" algn="just">
              <a:lnSpc>
                <a:spcPct val="150000"/>
              </a:lnSpc>
              <a:spcBef>
                <a:spcPts val="1270"/>
              </a:spcBef>
              <a:buFont typeface="Arial MT"/>
              <a:buChar char="•"/>
              <a:tabLst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its current price.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fundamental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full</a:t>
            </a:r>
            <a:r>
              <a:rPr b="1" spc="3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knowledge</a:t>
            </a:r>
            <a:r>
              <a:rPr b="1" spc="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asset’s characteristics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willingly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pay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  <a:buFont typeface="Arial MT"/>
              <a:buChar char="•"/>
            </a:pP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25120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example,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bond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 fully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know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understand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bond’s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coupon,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maturity,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default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liquidity,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characteristics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</a:p>
          <a:p>
            <a:pPr>
              <a:lnSpc>
                <a:spcPct val="15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26034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highly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expect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 intrinsic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completely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managers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will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buy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think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they think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 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values</a:t>
            </a:r>
          </a:p>
          <a:p>
            <a:pPr>
              <a:lnSpc>
                <a:spcPct val="15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cannot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certainty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differing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complex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difficult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 is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intrinsic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Furthermore, intrinsic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constantly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changing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(unexpected) 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becomes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6609" y="0"/>
            <a:ext cx="11943471" cy="6563335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347980" algn="ctr">
              <a:lnSpc>
                <a:spcPct val="150000"/>
              </a:lnSpc>
              <a:spcBef>
                <a:spcPts val="1075"/>
              </a:spcBef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Explain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factors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that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affect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market’s</a:t>
            </a:r>
            <a:r>
              <a:rPr b="1" spc="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neither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completely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inefficient.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degree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varies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countries,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types.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 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affect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degree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 efficiency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474345" lvl="1" indent="-229235">
              <a:lnSpc>
                <a:spcPct val="150000"/>
              </a:lnSpc>
              <a:spcBef>
                <a:spcPts val="5"/>
              </a:spcBef>
              <a:buFont typeface="Arial MT"/>
              <a:buAutoNum type="arabicPeriod"/>
              <a:tabLst>
                <a:tab pos="470534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Number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participants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larger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number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investors,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who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market,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429259" lvl="2" indent="-228600" algn="just">
              <a:lnSpc>
                <a:spcPct val="150000"/>
              </a:lnSpc>
              <a:buFont typeface="Symbol"/>
              <a:buChar char=""/>
              <a:tabLst>
                <a:tab pos="7524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number of participants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can vary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through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time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 countries. For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example,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countries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prevent foreigners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trading in their markets,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reducing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429259" lvl="2" algn="just">
              <a:lnSpc>
                <a:spcPct val="150000"/>
              </a:lnSpc>
              <a:tabLst>
                <a:tab pos="7524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374015" lvl="1" indent="-229235">
              <a:lnSpc>
                <a:spcPct val="150000"/>
              </a:lnSpc>
              <a:buFont typeface="Arial MT"/>
              <a:buAutoNum type="arabicPeriod"/>
              <a:tabLst>
                <a:tab pos="470534" algn="l"/>
              </a:tabLst>
            </a:pP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Availability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 more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large, developed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York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Exchange,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plentiful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quite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lvl="2" indent="-229235">
              <a:lnSpc>
                <a:spcPct val="150000"/>
              </a:lnSpc>
              <a:spcBef>
                <a:spcPts val="975"/>
              </a:spcBef>
              <a:buFont typeface="Symbol"/>
              <a:buChar char=""/>
              <a:tabLst>
                <a:tab pos="75247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emerging markets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availability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information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consequently,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>
              <a:lnSpc>
                <a:spcPct val="150000"/>
              </a:lnSpc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relatively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less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55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391160" lvl="2" indent="-228600">
              <a:lnSpc>
                <a:spcPct val="150000"/>
              </a:lnSpc>
              <a:buFont typeface="Symbol"/>
              <a:buChar char=""/>
              <a:tabLst>
                <a:tab pos="803275" algn="l"/>
                <a:tab pos="80454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assets,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currencies,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swaps,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forwards,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mortgages,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money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over-the-counter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(OTC)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markets, may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 less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2542" y="113793"/>
            <a:ext cx="11943470" cy="627607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523240" marR="198755" indent="-228600">
              <a:lnSpc>
                <a:spcPct val="150000"/>
              </a:lnSpc>
              <a:spcBef>
                <a:spcPts val="225"/>
              </a:spcBef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Access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 favor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party over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another.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Therefore,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regulations such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U.S.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Exchange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Commission’s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Regulation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FD (fair disclosure)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require 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firms disclose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same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disclose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</a:t>
            </a:r>
          </a:p>
          <a:p>
            <a:pPr marL="523240" marR="444500" indent="-2286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523875" algn="l"/>
              </a:tabLst>
            </a:pP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material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inside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firm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prohibited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25"/>
              </a:spcBef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356235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Impediments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Arbitrage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buying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simultaneously 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another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buying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assets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continue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until the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prices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Impediments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arbitrage,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such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high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lack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information, will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limit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arbitrage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activity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allow some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inefficiencies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mispricing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assets)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persist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276860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Transaction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costs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analysis,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potential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profi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misvalued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prices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markets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 if,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after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costs, there are no risk-adjusted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returns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based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 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2872" y="0"/>
            <a:ext cx="736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800" i="1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Contrast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weak-form,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semi-strong-form,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 and</a:t>
            </a:r>
            <a:r>
              <a:rPr sz="1800" u="none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dirty="0">
                <a:solidFill>
                  <a:srgbClr val="FF0000"/>
                </a:solidFill>
                <a:latin typeface="Calibri"/>
                <a:cs typeface="Calibri"/>
              </a:rPr>
              <a:t>strong-form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market</a:t>
            </a:r>
            <a:r>
              <a:rPr sz="1800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rgbClr val="FF0000"/>
                </a:solidFill>
                <a:latin typeface="Calibri"/>
                <a:cs typeface="Calibri"/>
              </a:rPr>
              <a:t>efficiency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975" y="759753"/>
            <a:ext cx="11648049" cy="460728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285750" algn="just">
              <a:lnSpc>
                <a:spcPct val="150000"/>
              </a:lnSpc>
              <a:spcBef>
                <a:spcPts val="225"/>
              </a:spcBef>
              <a:tabLst>
                <a:tab pos="294005" algn="l"/>
                <a:tab pos="294640" algn="l"/>
              </a:tabLst>
            </a:pPr>
            <a:r>
              <a:rPr spc="-5" dirty="0">
                <a:latin typeface="Calibri"/>
                <a:cs typeface="Calibri"/>
              </a:rPr>
              <a:t>Professor Eugene</a:t>
            </a:r>
            <a:r>
              <a:rPr dirty="0">
                <a:latin typeface="Calibri"/>
                <a:cs typeface="Calibri"/>
              </a:rPr>
              <a:t> Fama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originally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developed</a:t>
            </a:r>
            <a:r>
              <a:rPr dirty="0">
                <a:latin typeface="Calibri"/>
                <a:cs typeface="Calibri"/>
              </a:rPr>
              <a:t> the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concept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dirty="0">
                <a:latin typeface="Calibri"/>
                <a:cs typeface="Calibri"/>
              </a:rPr>
              <a:t>market </a:t>
            </a:r>
            <a:r>
              <a:rPr spc="-5" dirty="0">
                <a:latin typeface="Calibri"/>
                <a:cs typeface="Calibri"/>
              </a:rPr>
              <a:t>efficiency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and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identified</a:t>
            </a:r>
            <a:r>
              <a:rPr b="1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three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forms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market </a:t>
            </a:r>
            <a:r>
              <a:rPr b="1" dirty="0">
                <a:latin typeface="Calibri"/>
                <a:cs typeface="Calibri"/>
              </a:rPr>
              <a:t>efficiency</a:t>
            </a:r>
            <a:r>
              <a:rPr dirty="0">
                <a:latin typeface="Calibri"/>
                <a:cs typeface="Calibri"/>
              </a:rPr>
              <a:t>.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The difference</a:t>
            </a:r>
            <a:r>
              <a:rPr dirty="0">
                <a:latin typeface="Calibri"/>
                <a:cs typeface="Calibri"/>
              </a:rPr>
              <a:t> among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 that </a:t>
            </a:r>
            <a:r>
              <a:rPr spc="-5" dirty="0">
                <a:latin typeface="Calibri"/>
                <a:cs typeface="Calibri"/>
              </a:rPr>
              <a:t>each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based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different</a:t>
            </a:r>
            <a:r>
              <a:rPr dirty="0">
                <a:latin typeface="Calibri"/>
                <a:cs typeface="Calibri"/>
              </a:rPr>
              <a:t> set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spc="-10" dirty="0">
                <a:latin typeface="Calibri"/>
                <a:cs typeface="Calibri"/>
              </a:rPr>
              <a:t>information</a:t>
            </a:r>
            <a:endParaRPr dirty="0">
              <a:latin typeface="Calibri"/>
              <a:cs typeface="Calibri"/>
            </a:endParaRPr>
          </a:p>
          <a:p>
            <a:pPr algn="just">
              <a:lnSpc>
                <a:spcPct val="150000"/>
              </a:lnSpc>
              <a:spcBef>
                <a:spcPts val="10"/>
              </a:spcBef>
            </a:pPr>
            <a:endParaRPr sz="2050" dirty="0">
              <a:latin typeface="Calibri"/>
              <a:cs typeface="Calibri"/>
            </a:endParaRP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 assumptions about how much information is reﬂected in prices give rise to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types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eﬃciency.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reﬂect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knowledge,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current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publicly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en-US" spc="-6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strong-form</a:t>
            </a:r>
            <a:r>
              <a:rPr lang="en-US" b="1" spc="-55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eﬃcient</a:t>
            </a:r>
            <a:r>
              <a:rPr lang="en-US" b="1" spc="-20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market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such an eﬃcient market, even corporate oﬃcers and other insiders cannot earn above-average,</a:t>
            </a:r>
            <a:r>
              <a:rPr lang="en-US" spc="-2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risk-adjusted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buying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selling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stock.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Even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detailed,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exclusive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 reﬂected in current stock prices according to the strong-form hypothesis. Few markets can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pass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strong-form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insiders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others. As discussed in the previous chapter, that is a reason why U.S. laws prohibit insider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trading,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important,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nonpublic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5083" y="104648"/>
            <a:ext cx="11605846" cy="2472921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semi-strong-form eﬃcient market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all public information, both past and current, is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reﬂected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prices.</a:t>
            </a:r>
            <a:r>
              <a:rPr lang="en-US" sz="1800" spc="-4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U.S.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appears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fairly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example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</a:t>
            </a:r>
            <a:r>
              <a:rPr lang="en-US" sz="1800" spc="-2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strong-form eﬃcient market. News about the economy or individual companies appears to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subsequent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trends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reversals.</a:t>
            </a:r>
          </a:p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weak-form eﬃcient market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market in which prices reﬂect all past market information, such as past prices, price trends, and trading volume. 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3439</Words>
  <Application>Microsoft Office PowerPoint</Application>
  <PresentationFormat>مخصص</PresentationFormat>
  <Paragraphs>167</Paragraphs>
  <Slides>28</Slides>
  <Notes>1</Notes>
  <HiddenSlides>0</HiddenSlides>
  <MMClips>0</MMClips>
  <ScaleCrop>false</ScaleCrop>
  <HeadingPairs>
    <vt:vector size="4" baseType="variant">
      <vt:variant>
        <vt:lpstr>نسق</vt:lpstr>
      </vt:variant>
      <vt:variant>
        <vt:i4>5</vt:i4>
      </vt:variant>
      <vt:variant>
        <vt:lpstr>عناوين الشرائح</vt:lpstr>
      </vt:variant>
      <vt:variant>
        <vt:i4>28</vt:i4>
      </vt:variant>
    </vt:vector>
  </HeadingPairs>
  <TitlesOfParts>
    <vt:vector size="33" baseType="lpstr">
      <vt:lpstr>1_Office Theme</vt:lpstr>
      <vt:lpstr>Office Theme</vt:lpstr>
      <vt:lpstr>2_Office Theme</vt:lpstr>
      <vt:lpstr>3_Office Theme</vt:lpstr>
      <vt:lpstr>4_Office Theme</vt:lpstr>
      <vt:lpstr>عرض تقديمي في PowerPoint</vt:lpstr>
      <vt:lpstr>عرض تقديمي في PowerPoint</vt:lpstr>
      <vt:lpstr> calculate and interpret major return measures</vt:lpstr>
      <vt:lpstr>عرض تقديمي في PowerPoint</vt:lpstr>
      <vt:lpstr>عرض تقديمي في PowerPoint</vt:lpstr>
      <vt:lpstr>عرض تقديمي في PowerPoint</vt:lpstr>
      <vt:lpstr>calculate and interpret the mean, variance, and covariance (or correlation) of  asset returns based on historical data;</vt:lpstr>
      <vt:lpstr>عرض تقديمي في PowerPoint</vt:lpstr>
      <vt:lpstr>عرض تقديمي في PowerPoint</vt:lpstr>
      <vt:lpstr>عرض تقديمي في PowerPoint</vt:lpstr>
      <vt:lpstr>c: Types of investors</vt:lpstr>
      <vt:lpstr>عرض تقديمي في PowerPoint</vt:lpstr>
      <vt:lpstr>عرض تقديمي في PowerPoint</vt:lpstr>
      <vt:lpstr>g: Describe the effect on a portfolio’s risk of investing in assets that are less than perfectly correlated.</vt:lpstr>
      <vt:lpstr>عرض تقديمي في PowerPoint</vt:lpstr>
      <vt:lpstr>عرض تقديمي في PowerPoint</vt:lpstr>
      <vt:lpstr>عرض تقديمي في PowerPoint</vt:lpstr>
      <vt:lpstr>calculate and interpret beta;</vt:lpstr>
      <vt:lpstr>عرض تقديمي في PowerPoint</vt:lpstr>
      <vt:lpstr>عرض تقديمي في PowerPoint</vt:lpstr>
      <vt:lpstr>This assumption implies that an individual can invest as little or as much as he or she wishes in an asset.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 Contrast weak-form, semi-strong-form, and strong-form market efficiency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Maher</cp:lastModifiedBy>
  <cp:revision>3</cp:revision>
  <dcterms:created xsi:type="dcterms:W3CDTF">2022-11-10T00:34:51Z</dcterms:created>
  <dcterms:modified xsi:type="dcterms:W3CDTF">2023-03-10T07:34:22Z</dcterms:modified>
</cp:coreProperties>
</file>