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21"/>
  </p:notesMasterIdLst>
  <p:sldIdLst>
    <p:sldId id="303" r:id="rId6"/>
    <p:sldId id="922" r:id="rId7"/>
    <p:sldId id="850" r:id="rId8"/>
    <p:sldId id="671" r:id="rId9"/>
    <p:sldId id="832" r:id="rId10"/>
    <p:sldId id="838" r:id="rId11"/>
    <p:sldId id="834" r:id="rId12"/>
    <p:sldId id="839" r:id="rId13"/>
    <p:sldId id="847" r:id="rId14"/>
    <p:sldId id="718" r:id="rId15"/>
    <p:sldId id="714" r:id="rId16"/>
    <p:sldId id="716" r:id="rId17"/>
    <p:sldId id="717" r:id="rId18"/>
    <p:sldId id="848"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22"/>
            <p14:sldId id="850"/>
            <p14:sldId id="671"/>
            <p14:sldId id="832"/>
            <p14:sldId id="838"/>
            <p14:sldId id="834"/>
            <p14:sldId id="839"/>
            <p14:sldId id="847"/>
            <p14:sldId id="718"/>
            <p14:sldId id="714"/>
            <p14:sldId id="716"/>
            <p14:sldId id="717"/>
            <p14:sldId id="84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56" d="100"/>
          <a:sy n="56" d="100"/>
        </p:scale>
        <p:origin x="12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81779-ADC1-A51D-F928-5178C32796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35E8CC-6894-5471-D111-B44EF1CCA5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646874-3063-2087-E6AA-3D451F504A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687A9C-6B0F-B1F6-3D4A-2804238F35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36682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DF08D-C58B-54B2-AACB-9212F7F86F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AE70D8-71E3-19BF-404D-AC189ACCEA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684145-41DD-6E78-7F2B-7D5C35F3B7E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1D8D68-8D76-289F-692A-3CD24C0C318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826503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D6E13-F76E-F92D-5C6C-84901C100C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9D26EA-A9CD-37EA-0E26-4A2BFED784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8BAB64-8F49-AE7F-469C-D8A29FA2338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C6228F-5AEA-71F6-272B-560F0D7F8C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108177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C134E-8699-97F5-4CCC-25A0905A95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8376D5-4506-4457-485C-3F23A57971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C63C48-7612-EE70-19DB-671C96F664D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7C5B34-9904-06C3-4276-0AC10BA25D6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11148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756F45-41A1-D5FE-29A6-32634B21EE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037788-B559-65C3-5957-D9B2D2D242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3AE01E-8764-4DF9-5F07-96A5F2CAFD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C395D3-88BE-3CEE-3F06-B56ABA5F579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11997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588D20-892C-0A08-9228-14BFEFC9BC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97ABD9-A182-C887-000E-1A9798543F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E04A71-563B-F11C-007E-5F90369AC8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10B38B-31D7-BABB-5476-BFB1781868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224824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7EF94-CFEA-42EB-A62A-C604C8BDEC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99DC08-C015-51CB-CC55-C29CB8D6E6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7F0271-2D75-89A4-4163-76F972E517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831F46-BAAC-263E-AEA8-A6D1E77A98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310737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BA2412-774E-2698-17D8-A43D37D15F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364032-C852-46CD-CA66-802E70CD1F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9134AA-6C6A-E937-2507-6CC7184B77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A94AF9-A044-DBA6-082C-8420B56219E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3662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EB4B2-6844-4A74-3975-02E5C90EA3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C68F68-AC50-E836-FA1B-E91AE15A0B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320688-5DB5-F2E8-E1B2-C83CEDAA78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369FC5-5966-B8BE-D87A-9893245E2E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13353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D8359-D864-7F4C-187C-AEFCDF6674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5E3FDE-5458-1800-2935-11F6949E93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344F72-DD4B-B529-4820-1E6AA27641D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1F4C9E-6356-BF77-7CB5-AA905A8430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3393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B9D1C1-1AC6-B642-28FD-527CDF11F0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247573-C9C0-6506-D68B-FAA76BD8AF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76291B-4B98-9349-0267-F8EC00A6CB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A33527-71D7-D959-81BB-B1973D9B097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925596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16086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438814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932458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43748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45424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43512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59152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08041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67976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57590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38762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4694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36907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85003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6"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63905864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608948" y="2790334"/>
            <a:ext cx="6479192" cy="147732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Alexandria" charset="0"/>
                <a:ea typeface="+mn-ea"/>
                <a:cs typeface="Times New Roman" panose="02020603050405020304" pitchFamily="18" charset="0"/>
              </a:rPr>
              <a:t>(ماجستير القانون الرقمي)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00B0F0"/>
                </a:solidFill>
                <a:effectLst/>
                <a:uLnTx/>
                <a:uFillTx/>
                <a:latin typeface="Alexandria" charset="0"/>
                <a:ea typeface="+mn-ea"/>
                <a:cs typeface="Times New Roman" panose="02020603050405020304" pitchFamily="18" charset="0"/>
              </a:rPr>
              <a:t>مقرر : قانون تنظيم التكنولوجيا المالية</a:t>
            </a:r>
            <a:endParaRPr kumimoji="0" lang="en-US" sz="4000" b="1" i="0" u="none" strike="noStrike" kern="1200" cap="none" spc="0" normalizeH="0" baseline="0" noProof="0" dirty="0">
              <a:ln>
                <a:noFill/>
              </a:ln>
              <a:solidFill>
                <a:srgbClr val="00B0F0"/>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B0F0"/>
                </a:solidFill>
                <a:effectLst/>
                <a:uLnTx/>
                <a:uFillTx/>
                <a:latin typeface="Alexandria" charset="0"/>
                <a:ea typeface="+mn-ea"/>
                <a:cs typeface="+mn-cs"/>
              </a:rPr>
              <a:t>Financial technology regulation law</a:t>
            </a:r>
            <a:endParaRPr kumimoji="0" lang="en-US" sz="4400" b="1" i="0" u="none" strike="noStrike" kern="1200" cap="none" spc="0" normalizeH="0" baseline="0" noProof="0" dirty="0">
              <a:ln>
                <a:noFill/>
              </a:ln>
              <a:solidFill>
                <a:srgbClr val="00B0F0"/>
              </a:solidFill>
              <a:effectLst/>
              <a:uLnTx/>
              <a:uFillTx/>
              <a:latin typeface="Alexandria" charset="0"/>
              <a:ea typeface="+mn-ea"/>
              <a:cs typeface="+mn-cs"/>
            </a:endParaRPr>
          </a:p>
        </p:txBody>
      </p:sp>
      <p:sp>
        <p:nvSpPr>
          <p:cNvPr id="10" name="Rectangle: Rounded Corners 9"/>
          <p:cNvSpPr/>
          <p:nvPr/>
        </p:nvSpPr>
        <p:spPr>
          <a:xfrm>
            <a:off x="6400800" y="5170862"/>
            <a:ext cx="478091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charset="0"/>
                <a:ea typeface="+mn-ea"/>
              </a:rPr>
              <a:t>المحاضرة التعريفية </a:t>
            </a:r>
            <a:endParaRPr kumimoji="0" lang="en-US" sz="2800" b="1" i="0" u="none" strike="noStrike" kern="1200" cap="none" spc="0" normalizeH="0" baseline="0" noProof="0" dirty="0">
              <a:ln>
                <a:noFill/>
              </a:ln>
              <a:solidFill>
                <a:prstClr val="black"/>
              </a:solidFill>
              <a:effectLst/>
              <a:uLnTx/>
              <a:uFillTx/>
              <a:latin typeface="Alexandria" charset="0"/>
              <a:ea typeface="+mn-ea"/>
            </a:endParaRPr>
          </a:p>
        </p:txBody>
      </p:sp>
      <p:sp>
        <p:nvSpPr>
          <p:cNvPr id="12" name="TextBox 11"/>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Nayel AlOmran</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LAW631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1F477-107D-1860-B818-927BD7E442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CED7C6-B36C-AD21-8A07-70306FED61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2C65A7F-917F-0C37-B42A-BF04638906F5}"/>
              </a:ext>
            </a:extLst>
          </p:cNvPr>
          <p:cNvSpPr txBox="1"/>
          <p:nvPr/>
        </p:nvSpPr>
        <p:spPr>
          <a:xfrm>
            <a:off x="5209697" y="946875"/>
            <a:ext cx="405492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uLnTx/>
                <a:uFillTx/>
                <a:latin typeface="Alexandria Black" pitchFamily="2" charset="-78"/>
                <a:ea typeface="+mn-ea"/>
              </a:rPr>
              <a:t>أهداف المحاضرة</a:t>
            </a:r>
            <a:endParaRPr kumimoji="0" lang="en-US" sz="2800" b="1" i="0" u="none" strike="noStrike" kern="1200" cap="none" spc="0" normalizeH="0" baseline="0" noProof="0" dirty="0">
              <a:ln>
                <a:noFill/>
              </a:ln>
              <a:solidFill>
                <a:prstClr val="black"/>
              </a:solidFill>
              <a:effectLst/>
              <a:uLnTx/>
              <a:uFillTx/>
              <a:latin typeface="Alexandria Black" pitchFamily="2" charset="-78"/>
              <a:ea typeface="+mn-ea"/>
            </a:endParaRPr>
          </a:p>
        </p:txBody>
      </p:sp>
      <p:sp>
        <p:nvSpPr>
          <p:cNvPr id="5" name="Rectangle 4">
            <a:extLst>
              <a:ext uri="{FF2B5EF4-FFF2-40B4-BE49-F238E27FC236}">
                <a16:creationId xmlns:a16="http://schemas.microsoft.com/office/drawing/2014/main" id="{23E4D113-6AF1-CBD7-0F44-9ED163A92F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866FBEA-C658-39D3-AF96-05044F6D6E0C}"/>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1904AA69-522F-BD71-E16B-0F643F274BD4}"/>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2EBAF4B2-7B4D-56E4-16F0-BE07F1136A66}"/>
              </a:ext>
            </a:extLst>
          </p:cNvPr>
          <p:cNvSpPr txBox="1"/>
          <p:nvPr/>
        </p:nvSpPr>
        <p:spPr>
          <a:xfrm>
            <a:off x="762000" y="1863090"/>
            <a:ext cx="10668000" cy="3527119"/>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400" b="1" i="0" u="none" strike="noStrike" kern="1200" cap="none" spc="0" normalizeH="0" baseline="0" noProof="0" dirty="0">
                <a:ln>
                  <a:noFill/>
                </a:ln>
                <a:solidFill>
                  <a:prstClr val="black"/>
                </a:solidFill>
                <a:effectLst/>
                <a:uLnTx/>
                <a:uFillTx/>
                <a:latin typeface="Alexandria" pitchFamily="2" charset="-78"/>
                <a:ea typeface="+mn-ea"/>
              </a:rPr>
              <a:t>بنهاية هذه المحاضرة، سيكون الطالب قادراً على:</a:t>
            </a:r>
          </a:p>
          <a:p>
            <a:pPr marL="342900" marR="0" lvl="0" indent="-342900" algn="r" defTabSz="914400" rtl="1" eaLnBrk="0" fontAlgn="base" latinLnBrk="0" hangingPunct="0">
              <a:lnSpc>
                <a:spcPct val="150000"/>
              </a:lnSpc>
              <a:spcBef>
                <a:spcPct val="20000"/>
              </a:spcBef>
              <a:spcAft>
                <a:spcPct val="0"/>
              </a:spcAft>
              <a:buClrTx/>
              <a:buSzPct val="80000"/>
              <a:buFont typeface="Wingdings" panose="05000000000000000000" pitchFamily="2" charset="2"/>
              <a:buChar char="§"/>
              <a:tabLst/>
              <a:defRPr/>
            </a:pPr>
            <a:r>
              <a:rPr kumimoji="0" lang="ar-AE" altLang="en-US" sz="2400" b="0" i="0" u="none" strike="noStrike" kern="1200" cap="none" spc="0" normalizeH="0" baseline="0" noProof="0" dirty="0">
                <a:ln>
                  <a:noFill/>
                </a:ln>
                <a:solidFill>
                  <a:prstClr val="black"/>
                </a:solidFill>
                <a:effectLst/>
                <a:uLnTx/>
                <a:uFillTx/>
                <a:latin typeface="Alexandria" pitchFamily="2" charset="-78"/>
                <a:ea typeface="+mn-ea"/>
              </a:rPr>
              <a:t>فهم </a:t>
            </a:r>
            <a:r>
              <a:rPr lang="ar-EG" altLang="en-US" sz="2400" dirty="0">
                <a:solidFill>
                  <a:prstClr val="black"/>
                </a:solidFill>
                <a:latin typeface="Alexandria" pitchFamily="2" charset="-78"/>
              </a:rPr>
              <a:t>توصيف مقرر قانون تنظيم ا</a:t>
            </a:r>
            <a:r>
              <a:rPr kumimoji="0" lang="ar-AE" altLang="en-US" sz="2400" b="0" i="0" u="none" strike="noStrike" kern="1200" cap="none" spc="0" normalizeH="0" baseline="0" noProof="0" dirty="0">
                <a:ln>
                  <a:noFill/>
                </a:ln>
                <a:solidFill>
                  <a:prstClr val="black"/>
                </a:solidFill>
                <a:effectLst/>
                <a:uLnTx/>
                <a:uFillTx/>
                <a:latin typeface="Alexandria" pitchFamily="2" charset="-78"/>
                <a:ea typeface="+mn-ea"/>
              </a:rPr>
              <a:t>لتكنولوجيا المالية.</a:t>
            </a:r>
          </a:p>
          <a:p>
            <a:pPr marL="342900" marR="0" lvl="0" indent="-342900" algn="r" defTabSz="914400" rtl="1" eaLnBrk="0" fontAlgn="base" latinLnBrk="0" hangingPunct="0">
              <a:lnSpc>
                <a:spcPct val="150000"/>
              </a:lnSpc>
              <a:spcBef>
                <a:spcPct val="20000"/>
              </a:spcBef>
              <a:spcAft>
                <a:spcPct val="0"/>
              </a:spcAft>
              <a:buClrTx/>
              <a:buSzPct val="80000"/>
              <a:buFont typeface="Wingdings" panose="05000000000000000000" pitchFamily="2" charset="2"/>
              <a:buChar char="§"/>
              <a:tabLst/>
              <a:defRPr/>
            </a:pPr>
            <a:r>
              <a:rPr kumimoji="0" lang="ar-EG" altLang="en-US" sz="2400" b="0" i="0" u="none" strike="noStrike" kern="1200" cap="none" spc="0" normalizeH="0" baseline="0" noProof="0" dirty="0">
                <a:ln>
                  <a:noFill/>
                </a:ln>
                <a:solidFill>
                  <a:prstClr val="black"/>
                </a:solidFill>
                <a:effectLst/>
                <a:uLnTx/>
                <a:uFillTx/>
                <a:latin typeface="Alexandria" pitchFamily="2" charset="-78"/>
                <a:ea typeface="+mn-ea"/>
              </a:rPr>
              <a:t>معرفة موضوعات المقرر</a:t>
            </a:r>
            <a:r>
              <a:rPr kumimoji="0" lang="ar-AE" altLang="en-US" sz="2400" b="0" i="0" u="none" strike="noStrike" kern="1200" cap="none" spc="0" normalizeH="0" baseline="0" noProof="0" dirty="0">
                <a:ln>
                  <a:noFill/>
                </a:ln>
                <a:solidFill>
                  <a:prstClr val="black"/>
                </a:solidFill>
                <a:effectLst/>
                <a:uLnTx/>
                <a:uFillTx/>
                <a:latin typeface="Alexandria" pitchFamily="2" charset="-78"/>
                <a:ea typeface="+mn-ea"/>
              </a:rPr>
              <a:t>.</a:t>
            </a:r>
          </a:p>
          <a:p>
            <a:pPr marL="342900" marR="0" lvl="0" indent="-342900" algn="r" defTabSz="914400" rtl="1" eaLnBrk="0" fontAlgn="base" latinLnBrk="0" hangingPunct="0">
              <a:lnSpc>
                <a:spcPct val="150000"/>
              </a:lnSpc>
              <a:spcBef>
                <a:spcPct val="20000"/>
              </a:spcBef>
              <a:spcAft>
                <a:spcPct val="0"/>
              </a:spcAft>
              <a:buClrTx/>
              <a:buSzPct val="80000"/>
              <a:buFont typeface="Wingdings" panose="05000000000000000000" pitchFamily="2" charset="2"/>
              <a:buChar char="§"/>
              <a:tabLst/>
              <a:defRPr/>
            </a:pPr>
            <a:r>
              <a:rPr kumimoji="0" lang="ar-EG" altLang="en-US" sz="2400" b="0" i="0" u="none" strike="noStrike" kern="1200" cap="none" spc="0" normalizeH="0" baseline="0" noProof="0" dirty="0">
                <a:ln>
                  <a:noFill/>
                </a:ln>
                <a:solidFill>
                  <a:prstClr val="black"/>
                </a:solidFill>
                <a:effectLst/>
                <a:uLnTx/>
                <a:uFillTx/>
                <a:latin typeface="Alexandria" pitchFamily="2" charset="-78"/>
                <a:ea typeface="+mn-ea"/>
              </a:rPr>
              <a:t>استيعاب طريقة وأسلوب الاختبارات. </a:t>
            </a:r>
          </a:p>
          <a:p>
            <a:pPr marL="342900" marR="0" lvl="0" indent="-342900" algn="r" defTabSz="914400" rtl="1" eaLnBrk="0" fontAlgn="base" latinLnBrk="0" hangingPunct="0">
              <a:lnSpc>
                <a:spcPct val="150000"/>
              </a:lnSpc>
              <a:spcBef>
                <a:spcPct val="20000"/>
              </a:spcBef>
              <a:spcAft>
                <a:spcPct val="0"/>
              </a:spcAft>
              <a:buClrTx/>
              <a:buSzPct val="80000"/>
              <a:buFont typeface="Wingdings" panose="05000000000000000000" pitchFamily="2" charset="2"/>
              <a:buChar char="§"/>
              <a:tabLst/>
              <a:defRPr/>
            </a:pPr>
            <a:r>
              <a:rPr kumimoji="0" lang="ar-EG" altLang="en-US" sz="2400" b="0" i="0" u="none" strike="noStrike" kern="1200" cap="none" spc="0" normalizeH="0" baseline="0" noProof="0" dirty="0">
                <a:ln>
                  <a:noFill/>
                </a:ln>
                <a:solidFill>
                  <a:prstClr val="black"/>
                </a:solidFill>
                <a:effectLst/>
                <a:uLnTx/>
                <a:uFillTx/>
                <a:latin typeface="Alexandria" pitchFamily="2" charset="-78"/>
                <a:ea typeface="+mn-ea"/>
              </a:rPr>
              <a:t>التعرف على الفترة الزمنية التعليمية في الفصل الدراسي.</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endParaRPr>
          </a:p>
        </p:txBody>
      </p:sp>
      <p:sp>
        <p:nvSpPr>
          <p:cNvPr id="4" name="TextBox 3">
            <a:extLst>
              <a:ext uri="{FF2B5EF4-FFF2-40B4-BE49-F238E27FC236}">
                <a16:creationId xmlns:a16="http://schemas.microsoft.com/office/drawing/2014/main" id="{85E37BEC-06AB-4C01-E4FD-B7B37045E6D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6995536-C647-CE02-21CF-1B458282D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73491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ED891D-4E7C-5F15-11F8-A514061BD1F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B7E06B-4C04-CA9C-003F-83A5839523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AD576F5-1040-DCF8-FC64-D521B2A95D13}"/>
              </a:ext>
            </a:extLst>
          </p:cNvPr>
          <p:cNvSpPr txBox="1"/>
          <p:nvPr/>
        </p:nvSpPr>
        <p:spPr>
          <a:xfrm>
            <a:off x="4011930" y="968333"/>
            <a:ext cx="547496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معلومات المقرر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055E5410-1292-0B0F-172D-A28471B4EE3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BAEBFDA-23F3-5654-E117-D377FD2C2FB1}"/>
              </a:ext>
            </a:extLst>
          </p:cNvPr>
          <p:cNvSpPr txBox="1"/>
          <p:nvPr/>
        </p:nvSpPr>
        <p:spPr>
          <a:xfrm>
            <a:off x="4834890" y="2138468"/>
            <a:ext cx="6707732" cy="2793842"/>
          </a:xfrm>
          <a:prstGeom prst="rect">
            <a:avLst/>
          </a:prstGeom>
          <a:noFill/>
        </p:spPr>
        <p:txBody>
          <a:bodyPr wrap="squar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اسم المادة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قانون تنظيم التكنولوجيا المالية </a:t>
            </a:r>
          </a:p>
          <a:p>
            <a:pPr marL="0" marR="0" lvl="0" indent="0" algn="r" defTabSz="914400" rtl="0" eaLnBrk="1" fontAlgn="auto" latinLnBrk="0" hangingPunct="1">
              <a:lnSpc>
                <a:spcPct val="150000"/>
              </a:lnSpc>
              <a:spcBef>
                <a:spcPts val="0"/>
              </a:spcBef>
              <a:spcAft>
                <a:spcPts val="0"/>
              </a:spcAft>
              <a:buClrTx/>
              <a:buSzTx/>
              <a:buFontTx/>
              <a:buNone/>
              <a:tabLst/>
              <a:defRPr/>
            </a:pPr>
            <a:r>
              <a:rPr lang="ar-EG" sz="2400" b="1" dirty="0">
                <a:solidFill>
                  <a:prstClr val="black"/>
                </a:solidFill>
                <a:latin typeface="Alexandria regular" pitchFamily="2" charset="-78"/>
              </a:rPr>
              <a:t>اسم البرنامج : </a:t>
            </a:r>
            <a:r>
              <a:rPr lang="ar-EG" sz="2400" dirty="0">
                <a:solidFill>
                  <a:prstClr val="black"/>
                </a:solidFill>
                <a:latin typeface="Alexandria regular" pitchFamily="2" charset="-78"/>
              </a:rPr>
              <a:t>ماجستير القانون الرقمي</a:t>
            </a: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اسم الكلية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العلوم الإنسانية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0" eaLnBrk="1" fontAlgn="auto" latinLnBrk="0" hangingPunct="1">
              <a:lnSpc>
                <a:spcPct val="150000"/>
              </a:lnSpc>
              <a:spcBef>
                <a:spcPts val="0"/>
              </a:spcBef>
              <a:spcAft>
                <a:spcPts val="0"/>
              </a:spcAft>
              <a:buClrTx/>
              <a:buSzTx/>
              <a:buFontTx/>
              <a:buNone/>
              <a:tabLst/>
              <a:defRPr/>
            </a:pPr>
            <a:r>
              <a:rPr lang="en-US" sz="2400" dirty="0">
                <a:solidFill>
                  <a:prstClr val="black"/>
                </a:solidFill>
                <a:latin typeface="Alexandria regular" pitchFamily="2" charset="-78"/>
              </a:rPr>
              <a:t>LAW631 </a:t>
            </a:r>
            <a:r>
              <a:rPr lang="en-US" sz="2400" b="1" dirty="0">
                <a:solidFill>
                  <a:prstClr val="black"/>
                </a:solidFill>
                <a:latin typeface="Alexandria regular" pitchFamily="2" charset="-78"/>
              </a:rPr>
              <a:t>:  </a:t>
            </a:r>
            <a:r>
              <a:rPr lang="ar-EG" sz="2400" b="1" dirty="0">
                <a:solidFill>
                  <a:prstClr val="black"/>
                </a:solidFill>
                <a:latin typeface="Alexandria regular" pitchFamily="2" charset="-78"/>
              </a:rPr>
              <a:t>رقم المادة</a:t>
            </a: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6E5DC504-1704-26F2-6A20-521647DA7A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772B4FBD-0991-525B-A124-84989CDCF5A0}"/>
              </a:ext>
            </a:extLst>
          </p:cNvPr>
          <p:cNvPicPr>
            <a:picLocks noChangeAspect="1"/>
          </p:cNvPicPr>
          <p:nvPr/>
        </p:nvPicPr>
        <p:blipFill>
          <a:blip r:embed="rId4"/>
          <a:stretch>
            <a:fillRect/>
          </a:stretch>
        </p:blipFill>
        <p:spPr>
          <a:xfrm>
            <a:off x="895476" y="2092751"/>
            <a:ext cx="3743325" cy="3609277"/>
          </a:xfrm>
          <a:prstGeom prst="rect">
            <a:avLst/>
          </a:prstGeom>
        </p:spPr>
      </p:pic>
    </p:spTree>
    <p:extLst>
      <p:ext uri="{BB962C8B-B14F-4D97-AF65-F5344CB8AC3E}">
        <p14:creationId xmlns:p14="http://schemas.microsoft.com/office/powerpoint/2010/main" val="23941091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0" y="0"/>
            <a:ext cx="12192000" cy="8220199"/>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mj-cs"/>
              </a:rPr>
              <a:t>مدرس المادة : د.نائل العمران – </a:t>
            </a:r>
            <a:r>
              <a:rPr kumimoji="0" lang="en-US" sz="2800" b="1"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mj-cs"/>
              </a:rPr>
              <a:t>Nayel AlOmran</a:t>
            </a:r>
          </a:p>
          <a:p>
            <a:pPr marL="55245" marR="0" algn="ctr" rtl="1">
              <a:spcBef>
                <a:spcPts val="0"/>
              </a:spcBef>
              <a:spcAft>
                <a:spcPts val="0"/>
              </a:spcAft>
            </a:pPr>
            <a:endParaRPr lang="en-US" sz="32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p>
            <a:pPr marL="55245" marR="0" algn="ctr" rtl="1">
              <a:spcBef>
                <a:spcPts val="0"/>
              </a:spcBef>
              <a:spcAft>
                <a:spcPts val="0"/>
              </a:spcAft>
            </a:pPr>
            <a:r>
              <a:rPr lang="ar-SA" sz="3200" b="1" dirty="0">
                <a:effectLst/>
                <a:latin typeface="Microsoft Sans Serif" panose="020B0604020202020204" pitchFamily="34" charset="0"/>
                <a:ea typeface="Microsoft Sans Serif" panose="020B0604020202020204" pitchFamily="34" charset="0"/>
                <a:cs typeface="Times New Roman" panose="02020603050405020304" pitchFamily="18" charset="0"/>
              </a:rPr>
              <a:t>الدكتور نا</a:t>
            </a:r>
            <a:r>
              <a:rPr lang="ar-AE" sz="3200" b="1" dirty="0">
                <a:effectLst/>
                <a:latin typeface="Microsoft Sans Serif" panose="020B0604020202020204" pitchFamily="34" charset="0"/>
                <a:ea typeface="Microsoft Sans Serif" panose="020B0604020202020204" pitchFamily="34" charset="0"/>
                <a:cs typeface="Times New Roman" panose="02020603050405020304" pitchFamily="18" charset="0"/>
              </a:rPr>
              <a:t>ئ</a:t>
            </a:r>
            <a:r>
              <a:rPr lang="ar-SA" sz="3200" b="1" dirty="0">
                <a:effectLst/>
                <a:latin typeface="Microsoft Sans Serif" panose="020B0604020202020204" pitchFamily="34" charset="0"/>
                <a:ea typeface="Microsoft Sans Serif" panose="020B0604020202020204" pitchFamily="34" charset="0"/>
                <a:cs typeface="Times New Roman" panose="02020603050405020304" pitchFamily="18" charset="0"/>
              </a:rPr>
              <a:t>ل العمران أستاذًا مشاركً متخصصًا في القانون الدستوري والقانون الإداري </a:t>
            </a:r>
            <a:r>
              <a:rPr lang="en-US" sz="3200" b="1" dirty="0">
                <a:effectLst/>
                <a:latin typeface="Times New Roman" panose="02020603050405020304" pitchFamily="18" charset="0"/>
                <a:ea typeface="Microsoft Sans Serif" panose="020B0604020202020204" pitchFamily="34" charset="0"/>
              </a:rPr>
              <a:t>–</a:t>
            </a:r>
            <a:endParaRPr lang="en-US" sz="1200" dirty="0">
              <a:effectLst/>
              <a:latin typeface="Microsoft Sans Serif" panose="020B0604020202020204" pitchFamily="34" charset="0"/>
              <a:ea typeface="Microsoft Sans Serif" panose="020B0604020202020204" pitchFamily="34" charset="0"/>
            </a:endParaRPr>
          </a:p>
          <a:p>
            <a:pPr marL="55245" marR="0" algn="r" rtl="1">
              <a:spcBef>
                <a:spcPts val="0"/>
              </a:spcBef>
              <a:spcAft>
                <a:spcPts val="0"/>
              </a:spcAft>
            </a:pPr>
            <a:r>
              <a:rPr lang="ar-SA" sz="2400" b="1" spc="50" dirty="0">
                <a:effectLst/>
                <a:latin typeface="Microsoft Sans Serif" panose="020B0604020202020204" pitchFamily="34" charset="0"/>
                <a:ea typeface="Microsoft Sans Serif" panose="020B0604020202020204" pitchFamily="34" charset="0"/>
                <a:cs typeface="Times New Roman" panose="02020603050405020304" pitchFamily="18" charset="0"/>
              </a:rPr>
              <a:t> يُعدّ الدكتور نا</a:t>
            </a:r>
            <a:r>
              <a:rPr lang="ar-AE" sz="2400" b="1" spc="50" dirty="0">
                <a:effectLst/>
                <a:latin typeface="Microsoft Sans Serif" panose="020B0604020202020204" pitchFamily="34" charset="0"/>
                <a:ea typeface="Microsoft Sans Serif" panose="020B0604020202020204" pitchFamily="34" charset="0"/>
                <a:cs typeface="Times New Roman" panose="02020603050405020304" pitchFamily="18" charset="0"/>
              </a:rPr>
              <a:t>ئ</a:t>
            </a:r>
            <a:r>
              <a:rPr lang="ar-SA" sz="2400" b="1" spc="50" dirty="0">
                <a:effectLst/>
                <a:latin typeface="Microsoft Sans Serif" panose="020B0604020202020204" pitchFamily="34" charset="0"/>
                <a:ea typeface="Microsoft Sans Serif" panose="020B0604020202020204" pitchFamily="34" charset="0"/>
                <a:cs typeface="Times New Roman" panose="02020603050405020304" pitchFamily="18" charset="0"/>
              </a:rPr>
              <a:t>ل العمران أستاذًا مشاركً متخصصًا في القانون الدستوري والقانون الإداري، ويتمتع بخبرة واسعة في التدريس والبحث العلمي في عدد من الجامعات الدولية ويتمتع بخبرة تقارب 20 سنة. وقد درّس في مجال الدراسات القانونية في عدة مؤسسات للتعليم العالي، وأسهم بشكل فاعل في برامج البكالوريوس والدراسات العليا على حدّ سواء</a:t>
            </a:r>
            <a:r>
              <a:rPr lang="en-US" sz="2400" b="1" spc="50" dirty="0">
                <a:effectLst/>
                <a:latin typeface="Times New Roman" panose="02020603050405020304" pitchFamily="18" charset="0"/>
                <a:ea typeface="Microsoft Sans Serif" panose="020B0604020202020204" pitchFamily="34" charset="0"/>
              </a:rPr>
              <a:t>.</a:t>
            </a:r>
            <a:endParaRPr lang="en-US" sz="1200" dirty="0">
              <a:effectLst/>
              <a:latin typeface="Microsoft Sans Serif" panose="020B0604020202020204" pitchFamily="34" charset="0"/>
              <a:ea typeface="Microsoft Sans Serif" panose="020B0604020202020204" pitchFamily="34" charset="0"/>
            </a:endParaRPr>
          </a:p>
          <a:p>
            <a:pPr marL="54610" marR="0" algn="r" rtl="1">
              <a:spcBef>
                <a:spcPts val="100"/>
              </a:spcBef>
              <a:spcAft>
                <a:spcPts val="0"/>
              </a:spcAft>
            </a:pPr>
            <a:r>
              <a:rPr lang="ar-SA" sz="2400" b="1" spc="50" dirty="0">
                <a:effectLst/>
                <a:latin typeface="Microsoft Sans Serif" panose="020B0604020202020204" pitchFamily="34" charset="0"/>
                <a:ea typeface="Microsoft Sans Serif" panose="020B0604020202020204" pitchFamily="34" charset="0"/>
                <a:cs typeface="Times New Roman" panose="02020603050405020304" pitchFamily="18" charset="0"/>
              </a:rPr>
              <a:t>تشمل محفظته التدريسية مجموعة واسعة من المقررات، مثل: القانون الدستوري، والقانون الإداري، وقانون الأعمال، وأخلاقيات المهنة القانونية، والقانون العام، ومقررات الحوكمة، إضافة إلى مقررات قانونية متخصصة أخرى. كما يمتلك خبرة كبيرة في الإشراف على بحوث طلبة البكالوريوس والدراسات العليا، وتوجيههم في مساراتهم الأكاديمية والمهنية</a:t>
            </a:r>
            <a:r>
              <a:rPr lang="en-US" sz="2400" b="1" spc="50" dirty="0">
                <a:effectLst/>
                <a:latin typeface="Times New Roman" panose="02020603050405020304" pitchFamily="18" charset="0"/>
                <a:ea typeface="Microsoft Sans Serif" panose="020B0604020202020204" pitchFamily="34" charset="0"/>
              </a:rPr>
              <a:t>.</a:t>
            </a:r>
            <a:endParaRPr lang="en-US" sz="1200" dirty="0">
              <a:effectLst/>
              <a:latin typeface="Microsoft Sans Serif" panose="020B0604020202020204" pitchFamily="34" charset="0"/>
              <a:ea typeface="Microsoft Sans Serif" panose="020B0604020202020204" pitchFamily="34" charset="0"/>
            </a:endParaRPr>
          </a:p>
          <a:p>
            <a:pPr marL="54610" marR="0" algn="r" rtl="1">
              <a:spcBef>
                <a:spcPts val="100"/>
              </a:spcBef>
              <a:spcAft>
                <a:spcPts val="0"/>
              </a:spcAft>
            </a:pPr>
            <a:r>
              <a:rPr lang="ar-SA" sz="2400" b="1" spc="50" dirty="0">
                <a:effectLst/>
                <a:latin typeface="Microsoft Sans Serif" panose="020B0604020202020204" pitchFamily="34" charset="0"/>
                <a:ea typeface="Microsoft Sans Serif" panose="020B0604020202020204" pitchFamily="34" charset="0"/>
                <a:cs typeface="Times New Roman" panose="02020603050405020304" pitchFamily="18" charset="0"/>
              </a:rPr>
              <a:t>وعلى صعيد البحث العلمي، يتمتع الدكتور العمران بسجل بحثي قوي وراسخ، حيث نشر على نطاق واسع في مجلات علمية دولية محكّمة ذات معامل تأثير عالٍ، والعديد منها مفهرس في قاعدة بيانات</a:t>
            </a:r>
            <a:r>
              <a:rPr lang="en-US" sz="2400" b="1" spc="50" dirty="0">
                <a:effectLst/>
                <a:latin typeface="Times New Roman" panose="02020603050405020304" pitchFamily="18" charset="0"/>
                <a:ea typeface="Microsoft Sans Serif" panose="020B0604020202020204" pitchFamily="34" charset="0"/>
              </a:rPr>
              <a:t> Scopus </a:t>
            </a:r>
            <a:r>
              <a:rPr lang="ar-SA" sz="2400" b="1" spc="50" dirty="0">
                <a:effectLst/>
                <a:latin typeface="Microsoft Sans Serif" panose="020B0604020202020204" pitchFamily="34" charset="0"/>
                <a:ea typeface="Microsoft Sans Serif" panose="020B0604020202020204" pitchFamily="34" charset="0"/>
                <a:cs typeface="Times New Roman" panose="02020603050405020304" pitchFamily="18" charset="0"/>
              </a:rPr>
              <a:t>وغيرها من قواعد البيانات المرموقة. وتركّز أبحاثه على العدالة الدستورية، والإغفال التشريعي، والمساءلة الإدارية، والإصلاح القانوني، والقانون العام المقارن</a:t>
            </a:r>
            <a:r>
              <a:rPr lang="en-US" sz="2400" b="1" spc="50" dirty="0">
                <a:effectLst/>
                <a:latin typeface="Times New Roman" panose="02020603050405020304" pitchFamily="18" charset="0"/>
                <a:ea typeface="Microsoft Sans Serif" panose="020B0604020202020204" pitchFamily="34" charset="0"/>
              </a:rPr>
              <a:t>.</a:t>
            </a:r>
            <a:endParaRPr lang="en-US" sz="1200" dirty="0">
              <a:effectLst/>
              <a:latin typeface="Microsoft Sans Serif" panose="020B0604020202020204" pitchFamily="34" charset="0"/>
              <a:ea typeface="Microsoft Sans Serif" panose="020B0604020202020204" pitchFamily="34" charset="0"/>
            </a:endParaRPr>
          </a:p>
          <a:p>
            <a:pPr marL="54610" marR="0" algn="r" rtl="1">
              <a:spcBef>
                <a:spcPts val="100"/>
              </a:spcBef>
              <a:spcAft>
                <a:spcPts val="0"/>
              </a:spcAft>
            </a:pPr>
            <a:r>
              <a:rPr lang="ar-SA" sz="2400" b="1" spc="50" dirty="0">
                <a:effectLst/>
                <a:latin typeface="Microsoft Sans Serif" panose="020B0604020202020204" pitchFamily="34" charset="0"/>
                <a:ea typeface="Microsoft Sans Serif" panose="020B0604020202020204" pitchFamily="34" charset="0"/>
                <a:cs typeface="Times New Roman" panose="02020603050405020304" pitchFamily="18" charset="0"/>
              </a:rPr>
              <a:t>وحتى تاريخه، ألّف أكثر من 52 بحثًا علميًا محكّمًا نُشرت في مجلات أكاديمية مرموقة، مما يعكس استمرارية إنتاجه البحثي وانخراطه الفاعل في الساحة الأكاديمية الدولية. وتحظى أعماله باستشهادات واسعة وتسهم في إثراء النقاشات القانونية المعاصرة على المستويين الإقليمي والعالمي</a:t>
            </a:r>
            <a:r>
              <a:rPr lang="en-US" sz="2400" b="1" spc="50" dirty="0">
                <a:effectLst/>
                <a:latin typeface="Times New Roman" panose="02020603050405020304" pitchFamily="18" charset="0"/>
                <a:ea typeface="Microsoft Sans Serif" panose="020B0604020202020204" pitchFamily="34" charset="0"/>
              </a:rPr>
              <a:t>.</a:t>
            </a:r>
            <a:endParaRPr lang="en-US" sz="1200" dirty="0">
              <a:effectLst/>
              <a:latin typeface="Microsoft Sans Serif" panose="020B0604020202020204" pitchFamily="34" charset="0"/>
              <a:ea typeface="Microsoft Sans Serif" panose="020B0604020202020204" pitchFamily="34" charset="0"/>
            </a:endParaRPr>
          </a:p>
          <a:p>
            <a:pPr marL="54610" marR="0" algn="r" rtl="1">
              <a:spcBef>
                <a:spcPts val="100"/>
              </a:spcBef>
              <a:spcAft>
                <a:spcPts val="0"/>
              </a:spcAft>
            </a:pPr>
            <a:r>
              <a:rPr lang="ar-SA" sz="2400" b="1" spc="50" dirty="0">
                <a:effectLst/>
                <a:latin typeface="Microsoft Sans Serif" panose="020B0604020202020204" pitchFamily="34" charset="0"/>
                <a:ea typeface="Microsoft Sans Serif" panose="020B0604020202020204" pitchFamily="34" charset="0"/>
                <a:cs typeface="Times New Roman" panose="02020603050405020304" pitchFamily="18" charset="0"/>
              </a:rPr>
              <a:t>إلى جانب نشاطه الأكاديمي، يشارك الدكتور العمران بفاعلية في المؤتمرات العلمية، وتطوير المناهج، والخدمة المؤسسية، مما يعزز دوره بوصفه باحثًا وأستاذًا وخبيرًا قانونيًا</a:t>
            </a:r>
            <a:r>
              <a:rPr lang="en-US" sz="2400" b="1" spc="50" dirty="0">
                <a:effectLst/>
                <a:latin typeface="Times New Roman" panose="02020603050405020304" pitchFamily="18" charset="0"/>
                <a:ea typeface="Microsoft Sans Serif" panose="020B0604020202020204" pitchFamily="34" charset="0"/>
              </a:rPr>
              <a:t>.</a:t>
            </a:r>
            <a:endParaRPr lang="en-US" sz="1200" dirty="0">
              <a:effectLst/>
              <a:latin typeface="Microsoft Sans Serif" panose="020B0604020202020204" pitchFamily="34" charset="0"/>
              <a:ea typeface="Microsoft Sans Serif" panose="020B0604020202020204" pitchFamily="34" charset="0"/>
            </a:endParaRPr>
          </a:p>
          <a:p>
            <a:pPr marL="54610" marR="0" algn="r" rtl="1">
              <a:spcBef>
                <a:spcPts val="100"/>
              </a:spcBef>
              <a:spcAft>
                <a:spcPts val="0"/>
              </a:spcAft>
            </a:pPr>
            <a:r>
              <a:rPr lang="en-US" sz="2400" dirty="0">
                <a:effectLst/>
                <a:latin typeface="Times New Roman" panose="02020603050405020304" pitchFamily="18" charset="0"/>
                <a:ea typeface="Microsoft Sans Serif" panose="020B0604020202020204" pitchFamily="34" charset="0"/>
              </a:rPr>
              <a:t> </a:t>
            </a:r>
            <a:endParaRPr lang="en-US" sz="1200" dirty="0">
              <a:effectLst/>
              <a:latin typeface="Microsoft Sans Serif" panose="020B0604020202020204" pitchFamily="34" charset="0"/>
              <a:ea typeface="Microsoft Sans Serif"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C8D446-D60D-8217-3858-F942DDEA6C1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3B847E8-0244-C80A-EACA-AC10F3F632B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07979BA-19C3-4A6F-4CB9-52C7E7D0C964}"/>
              </a:ext>
            </a:extLst>
          </p:cNvPr>
          <p:cNvSpPr txBox="1"/>
          <p:nvPr/>
        </p:nvSpPr>
        <p:spPr>
          <a:xfrm>
            <a:off x="3829051" y="1017269"/>
            <a:ext cx="497410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تعريف بالمقرر </a:t>
            </a:r>
          </a:p>
        </p:txBody>
      </p:sp>
      <p:sp>
        <p:nvSpPr>
          <p:cNvPr id="28" name="Rectangle 27">
            <a:extLst>
              <a:ext uri="{FF2B5EF4-FFF2-40B4-BE49-F238E27FC236}">
                <a16:creationId xmlns:a16="http://schemas.microsoft.com/office/drawing/2014/main" id="{0195FF30-7AFF-FCB5-C75B-4B376FAB663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0DC0182-739C-1376-8CDA-C544AB20FF92}"/>
              </a:ext>
            </a:extLst>
          </p:cNvPr>
          <p:cNvSpPr txBox="1"/>
          <p:nvPr/>
        </p:nvSpPr>
        <p:spPr>
          <a:xfrm>
            <a:off x="514350" y="1928593"/>
            <a:ext cx="11304270" cy="419602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يهدف المقرر الى معرفة مفهوم وأهمية ومراحل التكنولوجيا المالية وأدواتها وتطبيقاتها ، بالإضافة الى معرفة وفهم التشريعات والقوانين والأنظمة الخاصة بالتكنولوجيا المالية على المستوى المحلي والدولي ، كما ويركز هذا الم</a:t>
            </a:r>
            <a:r>
              <a:rPr lang="ar-EG" sz="2400" dirty="0">
                <a:solidFill>
                  <a:prstClr val="black"/>
                </a:solidFill>
                <a:latin typeface="Alexandria regular" pitchFamily="2" charset="-78"/>
              </a:rPr>
              <a:t>قرر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على التقنيات المالية الحديثة في الدول العربية وآلية الرقابة عليها، كذلك يتطرق الم</a:t>
            </a:r>
            <a:r>
              <a:rPr lang="ar-EG" sz="2400" dirty="0">
                <a:solidFill>
                  <a:prstClr val="black"/>
                </a:solidFill>
                <a:latin typeface="Alexandria regular" pitchFamily="2" charset="-78"/>
              </a:rPr>
              <a:t>قرر</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الى قانون تنظيم التكنولوجيا المالية في النشاطات غير المصرفية ، بالإضافة الى المنظومة القانونية لدول الخليج العربي في مجال التكنولوجيا المالية والأطر المحفزة للتقنيات المالية في مجال الدفع الالكتروني ، ومستقبل التنظيم القانوني للرقابة على ادوات التكنولوجيا المالية، والتجارب العربية في مجال التكنولوجيا المالية.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0FBCD65-A678-F323-79FD-E374842532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696982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008BB-AF9D-D3EC-A869-4C473162556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A9D0D67-E330-B701-D597-1E60B5F30B8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3186256-9C86-84B7-60CE-D322ADBD65B6}"/>
              </a:ext>
            </a:extLst>
          </p:cNvPr>
          <p:cNvSpPr txBox="1"/>
          <p:nvPr/>
        </p:nvSpPr>
        <p:spPr>
          <a:xfrm>
            <a:off x="4686300" y="674885"/>
            <a:ext cx="4116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الأهداف و نتاجات التعلم</a:t>
            </a:r>
          </a:p>
        </p:txBody>
      </p:sp>
      <p:sp>
        <p:nvSpPr>
          <p:cNvPr id="28" name="Rectangle 27">
            <a:extLst>
              <a:ext uri="{FF2B5EF4-FFF2-40B4-BE49-F238E27FC236}">
                <a16:creationId xmlns:a16="http://schemas.microsoft.com/office/drawing/2014/main" id="{ED2DBF73-E56F-1226-01EF-860687B516F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73513E5-5CF7-CDE5-2D24-AFC25EC63875}"/>
              </a:ext>
            </a:extLst>
          </p:cNvPr>
          <p:cNvSpPr txBox="1"/>
          <p:nvPr/>
        </p:nvSpPr>
        <p:spPr>
          <a:xfrm>
            <a:off x="297180" y="1243824"/>
            <a:ext cx="11532869" cy="5385951"/>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1-</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تطوير قدرات ومعرفة ومهارات الطلبة في التفكير والتحليل والاستنتاج والتطبيق والتقويم في مجال قانون تنظيم التكنولوجيا المالية.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2-</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تشجيع الطلبة على تطوير مهاراتهم وقدراتهم في الابداع بما فيه من ابتكار وتجديد.</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3-</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ادراك مفهوم وتقنيات التكنولوجيا المالية  وأهميتها ومراحلها وانماطها.</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4-</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التعرف على التشريعات والأنظمة والقوانين التي تحكم عمل التكنولوجيا المالية في القطاعات المصرفية وغير المصرفية.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5-</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التعرف على المنظومة القانونية لدول الخليج العربي في مجال التكنولوجيا المالية.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6-</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القاء نظرة على مستقبل التنظيم القانوني للرقابة على ادوات التكنولوجيا المالية.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7-</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التعرف على السياسات المالية الحكومية الدافعة باتجاه تجنب أو قبول اعتماد ادوات التكنولوجيا المالية و خاصة العملات الرقمية.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8-</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التعرف على تعليمات منح التصاريح المتعلقة بممارسة أعمال التقنيات المالية ومتطلباتها.</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9-</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التعرف على الية ترخيص وتنظيم مقدمي خدمات التكنولوجيا المالية والتنظيم القانوني للرقابة على التكنولوجيا المالية.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10-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التعرف على مراحل تطور الرقابة على التكنولوجيا المالية والنظم الرقابية العالمية على التكنولوجيا المالية.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1CB4C68A-C3F7-5F2A-F86D-7AC221D856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043661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AB535D-0637-797F-C952-5766A25F1FD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AF04C83-044B-42EC-066E-D1E8EAD9566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405449D-9AB9-3411-8173-104B17E9F723}"/>
              </a:ext>
            </a:extLst>
          </p:cNvPr>
          <p:cNvSpPr txBox="1"/>
          <p:nvPr/>
        </p:nvSpPr>
        <p:spPr>
          <a:xfrm>
            <a:off x="4377690" y="457716"/>
            <a:ext cx="442546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محتوى المادة الدراسية </a:t>
            </a:r>
          </a:p>
        </p:txBody>
      </p:sp>
      <p:sp>
        <p:nvSpPr>
          <p:cNvPr id="28" name="Rectangle 27">
            <a:extLst>
              <a:ext uri="{FF2B5EF4-FFF2-40B4-BE49-F238E27FC236}">
                <a16:creationId xmlns:a16="http://schemas.microsoft.com/office/drawing/2014/main" id="{A60B298A-7752-0A3C-0206-C8D7D2AB2E8C}"/>
              </a:ext>
            </a:extLst>
          </p:cNvPr>
          <p:cNvSpPr/>
          <p:nvPr/>
        </p:nvSpPr>
        <p:spPr>
          <a:xfrm>
            <a:off x="3150823" y="4119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0DEA48B-09A4-E4E6-A477-56ED4856B188}"/>
              </a:ext>
            </a:extLst>
          </p:cNvPr>
          <p:cNvSpPr txBox="1"/>
          <p:nvPr/>
        </p:nvSpPr>
        <p:spPr>
          <a:xfrm>
            <a:off x="217170" y="1026655"/>
            <a:ext cx="11772900" cy="556383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1-</a:t>
            </a:r>
            <a:r>
              <a:rPr lang="en-US" sz="2400" dirty="0">
                <a:solidFill>
                  <a:prstClr val="black"/>
                </a:solidFill>
                <a:latin typeface="Alexandria regular" pitchFamily="2" charset="-78"/>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مدخل الى التكنولوجيا المالية (المفهوم ، الأهمية ، مراحل دورة التكنولوجيا المالية ، ابتكارات التكنولوجيا المالية،الخدمات المصرفية الإلكترونية، انماط البنوك الإلكترونية ، انواع الخدمات المصرفية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2-</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التقنيات المالية الحديثة في الدول العربية (البنة التحتية الداعمة لحلول التكنولوجيا المالية ، الأطر المحفزة للتكنولوجيا المالية،حوكمة الشركات ، التجارب العربية في مجال التكنولوجيا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3-</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النقد،صور اختزان القيمة ضمن مستحدثات التكنولوجيا المالية (العملات الرقمية المشفرة،محافظ العملات المشفرة،المنصات الرقمية ، البيانات الضخمة ، تعلم الالة ، الذكاء الإصطناعي ، العقود الذكية).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4-</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التنظيم القانوني على التكنولوجيا المالية (مساهمة التنظيم القانوني على التكنولوجيا المالية ، مراحل التنظيم القانوني ، التوازن بين النظم الرقابية و انشطة الابتكار، المنصات الرقمية ، مستقبل التنظيم القانوني ، السياسات المالية الحكومية تجاه العملات الرقمية وادوات التكنولوجيا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5- المنظومة القانونية لدول الخليج العربي للتكنولوجيا المالية ( نظرة عامة، متطلبات التقنية المالية،متطلبات التصريح).</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9C577E5A-7EAA-2D97-D19D-953BCC2E8D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91756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AFBF15-509B-D27F-8D09-8BDDA765EC6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739CAF9-1A5E-9850-9EBB-07F2562412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45D7367-D387-EA12-E75F-1EC69749D9F0}"/>
              </a:ext>
            </a:extLst>
          </p:cNvPr>
          <p:cNvSpPr txBox="1"/>
          <p:nvPr/>
        </p:nvSpPr>
        <p:spPr>
          <a:xfrm>
            <a:off x="2651760" y="859830"/>
            <a:ext cx="61513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محتوى المادة الدراسية </a:t>
            </a:r>
          </a:p>
        </p:txBody>
      </p:sp>
      <p:sp>
        <p:nvSpPr>
          <p:cNvPr id="28" name="Rectangle 27">
            <a:extLst>
              <a:ext uri="{FF2B5EF4-FFF2-40B4-BE49-F238E27FC236}">
                <a16:creationId xmlns:a16="http://schemas.microsoft.com/office/drawing/2014/main" id="{464D31A1-6508-C61D-8D29-C75D64AA62D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D5D24C6-453A-339D-0737-DA0270CE30F5}"/>
              </a:ext>
            </a:extLst>
          </p:cNvPr>
          <p:cNvSpPr txBox="1"/>
          <p:nvPr/>
        </p:nvSpPr>
        <p:spPr>
          <a:xfrm>
            <a:off x="285750" y="1613714"/>
            <a:ext cx="11544299" cy="489364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6-</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الرقابة على التكنولوجيا المالية ( وجهات نظر حول وجود نظم رقابية للتكنولوجيا المالية، النظم الرقابية والابتكار، اعتبارات رقابية، قضايا التنظيم الرقابي،امثلة من النظم الرقابية،النظم الرقابية العالية،مستقبل رقابة التكنولوجيا المالية).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7-</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قانون تنظيم التكنولوجيا المالية في الأنشطة غير المصرفية (دراسة حالة الدول العربية،المملكة العربية السعودية،الإمارات) وبعض من الدول العربية الأخرى.</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8- ترخيص وتنظيم مقدمي خدمات التكنولوجيا المالية (خدمات الدفع) دراسة حالة من الدول  العربية.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9-  واقع التكنولوجيا المالية (التقنية المالية) في الدول العربية  وعلاقتها بالشمول المالي.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10- التكنولوجيا المالية ( التقنية المالية) في الشرق الاوسط: الوصول الى منطقة الشرق الاوسط،الاسواق:الحوافز لإستخدام التكنولوجيا المالية،الشركات الناشئة،البيئة الحاضنة،التحديات،نظرة للمستقبل.</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AF4312FB-E1CE-CEEF-DAFE-675E821EDA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194953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EC534-A435-FB30-4608-4A1ADE7C825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99C4123-2458-EAE0-61A1-6A90C28C5D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F9E1876-DDC3-DC18-2285-417889CD6A8E}"/>
              </a:ext>
            </a:extLst>
          </p:cNvPr>
          <p:cNvSpPr txBox="1"/>
          <p:nvPr/>
        </p:nvSpPr>
        <p:spPr>
          <a:xfrm>
            <a:off x="3150823" y="859830"/>
            <a:ext cx="565233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خطة التدريس </a:t>
            </a:r>
          </a:p>
        </p:txBody>
      </p:sp>
      <p:sp>
        <p:nvSpPr>
          <p:cNvPr id="28" name="Rectangle 27">
            <a:extLst>
              <a:ext uri="{FF2B5EF4-FFF2-40B4-BE49-F238E27FC236}">
                <a16:creationId xmlns:a16="http://schemas.microsoft.com/office/drawing/2014/main" id="{F30353BC-7B73-62F0-E08E-6CE3C2198BB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9B89472-5505-1378-37B1-94A14372F20C}"/>
              </a:ext>
            </a:extLst>
          </p:cNvPr>
          <p:cNvSpPr txBox="1"/>
          <p:nvPr/>
        </p:nvSpPr>
        <p:spPr>
          <a:xfrm>
            <a:off x="2205990" y="1989056"/>
            <a:ext cx="9370125" cy="3785652"/>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يتم تحقيق نتاجات التعلم المستهدفة من خلال النشاطات والاستراتيجيات التدريسية التالية:</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المحاضرات المسجلة.</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حلقات نقاش جماعي. </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اختبارات قصيرة.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7CDBFC94-A3EC-B168-05C3-8A085F8433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417550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E9A440-C949-8517-48CA-8E1800191C4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392C084-B999-A82D-378C-3290D7A656B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12A0BF0-BF8D-C123-8749-34FC19CA2E2E}"/>
              </a:ext>
            </a:extLst>
          </p:cNvPr>
          <p:cNvSpPr txBox="1"/>
          <p:nvPr/>
        </p:nvSpPr>
        <p:spPr>
          <a:xfrm>
            <a:off x="3150823" y="1136132"/>
            <a:ext cx="730350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uLnTx/>
                <a:uFillTx/>
                <a:latin typeface="Alexandria regular" pitchFamily="2" charset="-78"/>
                <a:ea typeface="+mn-ea"/>
              </a:rPr>
              <a:t>الفترة الزمنية التعليمية في الفصل الدراسي </a:t>
            </a:r>
            <a:endParaRPr kumimoji="0" lang="en-US" sz="2800" b="1" i="0" u="none" strike="noStrike" kern="1200" cap="none" spc="0" normalizeH="0" baseline="0" noProof="0" dirty="0">
              <a:ln>
                <a:noFill/>
              </a:ln>
              <a:solidFill>
                <a:prstClr val="black"/>
              </a:solidFill>
              <a:effectLst/>
              <a:uLnTx/>
              <a:uFillTx/>
              <a:latin typeface="Alexandria regular" pitchFamily="2" charset="-78"/>
              <a:ea typeface="+mn-ea"/>
            </a:endParaRPr>
          </a:p>
        </p:txBody>
      </p:sp>
      <p:sp>
        <p:nvSpPr>
          <p:cNvPr id="28" name="Rectangle 27">
            <a:extLst>
              <a:ext uri="{FF2B5EF4-FFF2-40B4-BE49-F238E27FC236}">
                <a16:creationId xmlns:a16="http://schemas.microsoft.com/office/drawing/2014/main" id="{89C98412-CC29-EB7C-4F1F-BA2BB097D45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80AFA48-984A-3D69-B03E-F984EFA39F51}"/>
              </a:ext>
            </a:extLst>
          </p:cNvPr>
          <p:cNvSpPr txBox="1"/>
          <p:nvPr/>
        </p:nvSpPr>
        <p:spPr>
          <a:xfrm>
            <a:off x="1303020" y="2026763"/>
            <a:ext cx="10386218" cy="2932341"/>
          </a:xfrm>
          <a:prstGeom prst="rect">
            <a:avLst/>
          </a:prstGeom>
          <a:noFill/>
        </p:spPr>
        <p:txBody>
          <a:bodyPr wrap="square" rtlCol="0">
            <a:spAutoFit/>
          </a:bodyPr>
          <a:lstStyle/>
          <a:p>
            <a:pPr marL="285750" marR="0" lvl="0" indent="-285750" algn="r"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الأسبوع الأول هو أسبوع توجيهي ، ويتم رفع كل ما يخص الفصل الدراسي علي صفحة المودل.</a:t>
            </a:r>
          </a:p>
          <a:p>
            <a:pPr marL="285750" marR="0" lvl="0" indent="-285750" algn="r"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أوقات المحاضرات : تعتمد أوقات المحاضرات وحلقات النقاش علي توقيت مكة المكرمة لجميع البرامج.</a:t>
            </a:r>
          </a:p>
          <a:p>
            <a:pPr marL="285750" marR="0" lvl="0" indent="-285750" algn="r"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ترفع المحاضرة الأسبوعية علي المنصة التعليمية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Moodle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يوم السبت من كل أسبوع في تمام ال 12 ظهراً، بتوقيت مكة المكرمة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p:txBody>
      </p:sp>
      <p:pic>
        <p:nvPicPr>
          <p:cNvPr id="6" name="Graphic 21">
            <a:extLst>
              <a:ext uri="{FF2B5EF4-FFF2-40B4-BE49-F238E27FC236}">
                <a16:creationId xmlns:a16="http://schemas.microsoft.com/office/drawing/2014/main" id="{F4AE4A03-63C6-3938-F413-A03F1811C5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2563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D38680-85B0-BEE1-CD29-ADBEC89970A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F04A272-96CA-D9AB-7C5B-282613B49EC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72275A1-B7CA-4994-EC14-D84982676906}"/>
              </a:ext>
            </a:extLst>
          </p:cNvPr>
          <p:cNvSpPr txBox="1"/>
          <p:nvPr/>
        </p:nvSpPr>
        <p:spPr>
          <a:xfrm>
            <a:off x="3863340" y="980620"/>
            <a:ext cx="58043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regular" pitchFamily="2" charset="-78"/>
                <a:ea typeface="+mn-ea"/>
              </a:rPr>
              <a:t>حلقات النقاش</a:t>
            </a:r>
            <a:endParaRPr kumimoji="0" lang="en-US" sz="2800" b="1" i="0" u="none" strike="noStrike" kern="1200" cap="none" spc="0" normalizeH="0" baseline="0" noProof="0" dirty="0">
              <a:ln>
                <a:noFill/>
              </a:ln>
              <a:solidFill>
                <a:prstClr val="black"/>
              </a:solidFill>
              <a:effectLst/>
              <a:uLnTx/>
              <a:uFillTx/>
              <a:latin typeface="Alexandria regular" pitchFamily="2" charset="-78"/>
              <a:ea typeface="+mn-ea"/>
            </a:endParaRPr>
          </a:p>
        </p:txBody>
      </p:sp>
      <p:sp>
        <p:nvSpPr>
          <p:cNvPr id="28" name="Rectangle 27">
            <a:extLst>
              <a:ext uri="{FF2B5EF4-FFF2-40B4-BE49-F238E27FC236}">
                <a16:creationId xmlns:a16="http://schemas.microsoft.com/office/drawing/2014/main" id="{669701D7-A478-5CEB-3C08-DBDFA7D32D2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5369181-F34D-D5B1-3A58-21FEF43AA876}"/>
              </a:ext>
            </a:extLst>
          </p:cNvPr>
          <p:cNvSpPr txBox="1"/>
          <p:nvPr/>
        </p:nvSpPr>
        <p:spPr>
          <a:xfrm>
            <a:off x="2228851" y="2673688"/>
            <a:ext cx="9313772" cy="2239844"/>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0" i="0" u="none" strike="noStrike" kern="1200" cap="none" spc="0" normalizeH="0" baseline="0" noProof="0" dirty="0">
                <a:ln>
                  <a:noFill/>
                </a:ln>
                <a:solidFill>
                  <a:prstClr val="black"/>
                </a:solidFill>
                <a:effectLst/>
                <a:uLnTx/>
                <a:uFillTx/>
                <a:latin typeface="Times New Roman" panose="02020603050405020304" pitchFamily="18" charset="0"/>
                <a:ea typeface="+mn-ea"/>
              </a:rPr>
              <a:t>حلقات النقاش وهي حلقات أسبوعية اختيارية للطالب وغرضها مناقشة ما تم طرحه في المحاضرة</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AE" sz="2400" b="0" i="0" u="none" strike="noStrike" kern="1200" cap="none" spc="0" normalizeH="0" baseline="0" noProof="0" dirty="0">
                <a:ln>
                  <a:noFill/>
                </a:ln>
                <a:solidFill>
                  <a:prstClr val="black"/>
                </a:solidFill>
                <a:effectLst/>
                <a:uLnTx/>
                <a:uFillTx/>
                <a:latin typeface="Times New Roman" panose="02020603050405020304" pitchFamily="18" charset="0"/>
                <a:ea typeface="+mn-ea"/>
              </a:rPr>
              <a:t> المسجلة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rPr>
              <a:t>في </a:t>
            </a:r>
            <a:r>
              <a:rPr kumimoji="0" lang="ar-AE" sz="24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الاسبوع.  </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0" i="0" u="none" strike="noStrike" kern="1200" cap="none" spc="0" normalizeH="0" baseline="0" noProof="0" dirty="0">
                <a:ln>
                  <a:noFill/>
                </a:ln>
                <a:solidFill>
                  <a:prstClr val="black"/>
                </a:solidFill>
                <a:effectLst/>
                <a:uLnTx/>
                <a:uFillTx/>
                <a:latin typeface="Times New Roman" panose="02020603050405020304" pitchFamily="18" charset="0"/>
                <a:ea typeface="+mn-ea"/>
              </a:rPr>
              <a:t>على الطالب مراجعة الموعد والمدة الزمنية لكل مقرر حسب الجدول</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rPr>
              <a:t>.</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7EDD9FEA-0CA0-9AAA-9E3C-7943754236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707003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ED03FB-6000-4B4E-849F-F084727913E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7A785F6-680C-EE05-53FF-3472043B28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B9826A1-F140-A948-6E0D-4F197E30F7C0}"/>
              </a:ext>
            </a:extLst>
          </p:cNvPr>
          <p:cNvSpPr txBox="1"/>
          <p:nvPr/>
        </p:nvSpPr>
        <p:spPr>
          <a:xfrm>
            <a:off x="2524264" y="629166"/>
            <a:ext cx="7143474"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uLnTx/>
                <a:uFillTx/>
                <a:latin typeface="Alexandria regular" pitchFamily="2" charset="-78"/>
                <a:ea typeface="+mn-ea"/>
              </a:rPr>
              <a:t>طريقة وأسلوب الاختبارات</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regular" pitchFamily="2" charset="-78"/>
                <a:ea typeface="+mn-ea"/>
              </a:rPr>
              <a:t>الاختبار القصير – اسبوعيا </a:t>
            </a:r>
            <a:endParaRPr kumimoji="0" lang="en-US" sz="2800" b="1" i="0" u="none" strike="noStrike" kern="1200" cap="none" spc="0" normalizeH="0" baseline="0" noProof="0" dirty="0">
              <a:ln>
                <a:noFill/>
              </a:ln>
              <a:solidFill>
                <a:prstClr val="black"/>
              </a:solidFill>
              <a:effectLst/>
              <a:uLnTx/>
              <a:uFillTx/>
              <a:latin typeface="Alexandria regular" pitchFamily="2" charset="-78"/>
              <a:ea typeface="+mn-ea"/>
            </a:endParaRPr>
          </a:p>
        </p:txBody>
      </p:sp>
      <p:sp>
        <p:nvSpPr>
          <p:cNvPr id="28" name="Rectangle 27">
            <a:extLst>
              <a:ext uri="{FF2B5EF4-FFF2-40B4-BE49-F238E27FC236}">
                <a16:creationId xmlns:a16="http://schemas.microsoft.com/office/drawing/2014/main" id="{A07F8ECA-1112-427A-3CA7-EBFE579AF3E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DD7FD9E-01B7-9FAB-FD5E-FE55E6967545}"/>
              </a:ext>
            </a:extLst>
          </p:cNvPr>
          <p:cNvSpPr txBox="1"/>
          <p:nvPr/>
        </p:nvSpPr>
        <p:spPr>
          <a:xfrm>
            <a:off x="400051" y="1890739"/>
            <a:ext cx="11559068" cy="4455835"/>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يرفع  إختبار قصير أسبوعيا ، به أسئلة عامة للطلاب بسيطة ويكون الاختبار بمثابة تدريب على التوقيت وعدد الأسئلة ( أسئلة الاختبار القصير</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MCQ / True &amp; False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أسئلة صوتية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يرفع الاختبار القصير إسبوعياً في نفس موعد رفع المحاضرة يوم السبت من كل أسبوع في تمام الساعة العاشرة مساءً بتوقيت مكة المكرمة و يترك لمدة أسبوع ، ثم يغلق في يوم السبت الذي يليه تمام الساعة التاسعة مساءً بتوقيت مكة المكرمة.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تعد الإجابة علي الاختبار القصير بمثابة الحضور للطالب.</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الإختبار القصير من ٨ درجات  / ٨ اسئلة (بمجموع ٨٠ درجة لعدد 10 أسابيع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فترة السماحية للإختبار القصير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30</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دقيقة من البدء.</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9E1D38F6-8AAE-B41B-86E5-47C1B10924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446942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719AD-F2CC-FE9E-6062-0E43786D523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52F13C6-6A5F-0728-3847-07C42AE2CE1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99037FE-68F6-BC69-1A61-0561EC0C4658}"/>
              </a:ext>
            </a:extLst>
          </p:cNvPr>
          <p:cNvSpPr txBox="1"/>
          <p:nvPr/>
        </p:nvSpPr>
        <p:spPr>
          <a:xfrm>
            <a:off x="4274821" y="822959"/>
            <a:ext cx="480319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regular" pitchFamily="2" charset="-78"/>
                <a:ea typeface="+mn-ea"/>
              </a:rPr>
              <a:t>الاختبار النهائي</a:t>
            </a:r>
            <a:endParaRPr kumimoji="0" lang="en-US" sz="2800" b="1" i="0" u="none" strike="noStrike" kern="1200" cap="none" spc="0" normalizeH="0" baseline="0" noProof="0" dirty="0">
              <a:ln>
                <a:noFill/>
              </a:ln>
              <a:solidFill>
                <a:prstClr val="black"/>
              </a:solidFill>
              <a:effectLst/>
              <a:uLnTx/>
              <a:uFillTx/>
              <a:latin typeface="Alexandria regular" pitchFamily="2" charset="-78"/>
              <a:ea typeface="+mn-ea"/>
            </a:endParaRPr>
          </a:p>
        </p:txBody>
      </p:sp>
      <p:sp>
        <p:nvSpPr>
          <p:cNvPr id="28" name="Rectangle 27">
            <a:extLst>
              <a:ext uri="{FF2B5EF4-FFF2-40B4-BE49-F238E27FC236}">
                <a16:creationId xmlns:a16="http://schemas.microsoft.com/office/drawing/2014/main" id="{D903E398-F54B-0885-88FE-99D2772716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931D96-7787-3643-67F5-018070D18CC2}"/>
              </a:ext>
            </a:extLst>
          </p:cNvPr>
          <p:cNvSpPr txBox="1"/>
          <p:nvPr/>
        </p:nvSpPr>
        <p:spPr>
          <a:xfrm>
            <a:off x="731521" y="2105597"/>
            <a:ext cx="10664190" cy="27938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تاريخه في نهاية الفصل في الاسبوع الثالث عشر.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الإختبار النهائي سيكون من خلال المودل.</a:t>
            </a:r>
          </a:p>
          <a:p>
            <a:pPr lvl="0" algn="just" rtl="1">
              <a:lnSpc>
                <a:spcPct val="150000"/>
              </a:lnSpc>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أسئلة الإختبار النهائي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True &amp; False </a:t>
            </a:r>
            <a:r>
              <a:rPr lang="en-US" sz="2400" dirty="0">
                <a:solidFill>
                  <a:prstClr val="black"/>
                </a:solidFill>
                <a:latin typeface="Alexandria regular" pitchFamily="2" charset="-78"/>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MCQ </a:t>
            </a:r>
            <a:r>
              <a:rPr lang="ar-EG" sz="2400" dirty="0">
                <a:solidFill>
                  <a:prstClr val="black"/>
                </a:solidFill>
                <a:latin typeface="Alexandria regular" pitchFamily="2" charset="-78"/>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أسئلة صوتية.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الإختبار النهائي من ٢٠ درجة ، ومدة  الاختبار 60 دقيقة.</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765837F6-1B44-B99C-6801-962C5A561B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558787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080F3-340E-AD56-AF3E-2569CC79501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76E236E-413F-40C4-EC65-E63E159D45C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4F8A151-D6BC-0549-F683-3F5D00569083}"/>
              </a:ext>
            </a:extLst>
          </p:cNvPr>
          <p:cNvSpPr txBox="1"/>
          <p:nvPr/>
        </p:nvSpPr>
        <p:spPr>
          <a:xfrm>
            <a:off x="1565910" y="859830"/>
            <a:ext cx="821708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المراجع التى يمكن الاسترشاد بها في كامل المقرر  </a:t>
            </a:r>
          </a:p>
        </p:txBody>
      </p:sp>
      <p:sp>
        <p:nvSpPr>
          <p:cNvPr id="28" name="Rectangle 27">
            <a:extLst>
              <a:ext uri="{FF2B5EF4-FFF2-40B4-BE49-F238E27FC236}">
                <a16:creationId xmlns:a16="http://schemas.microsoft.com/office/drawing/2014/main" id="{C4206E31-4B29-561C-FC7D-A698B8E2B32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5E21A5C-6811-4BB4-F41B-087A0B03F54F}"/>
              </a:ext>
            </a:extLst>
          </p:cNvPr>
          <p:cNvSpPr txBox="1"/>
          <p:nvPr/>
        </p:nvSpPr>
        <p:spPr>
          <a:xfrm>
            <a:off x="777240" y="1480008"/>
            <a:ext cx="11052809" cy="464742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التكنولوجيا المالية-جسر القطاع المالي الى المستقبل.د فريد ليان-اتحاد شركات الاستثمار.2019</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الثورة العالمية في التكنولوجيا المالية 2021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wamda.com/research/www.payfort.com</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التنظيم القانوني للرقابة على التكنولوجيا المالية-مجلة المحقق الحلي للعلوم القانونية-العدد الثاني 2022</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التكنولوجيا المالية القوانين و اللوائح-د.محمد سعجونيكلية الحقوق –جامعة الزقازيق-مصر-المجلة القانونية-العدد الثاني 2020</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المنظومة القانونية للتكنولوجيا المالية-د.محمد ابو عيد-كلية الحقوق –جامعة الاسكندرية 2022</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تعليمات تصريح تجربة التقنية المالية-هيئة السوق المالية-المملكة العربية السعودية.2021</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منظور التكنولوجيا المالية-التقرير السنوي لفنتك السعودية2021/2022</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النظام القانوني لشركات التكنولوجياالمالية في الامارات(التكنولوجيا المالية و التحول الرقمي)-مصرف الامارات العربية المتحدة المركزي.2022</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خدمات الدفع –التجربة القطرية.مصرف قطر المركزي2022</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FinTech Law, the case </a:t>
            </a:r>
            <a:r>
              <a:rPr kumimoji="0" lang="en-US" sz="2000" b="0" i="0" u="none" strike="noStrike" kern="1200" cap="none" spc="0" normalizeH="0" baseline="0" noProof="0" dirty="0" err="1">
                <a:ln>
                  <a:noFill/>
                </a:ln>
                <a:solidFill>
                  <a:prstClr val="black"/>
                </a:solidFill>
                <a:effectLst/>
                <a:uLnTx/>
                <a:uFillTx/>
                <a:latin typeface="Alexandria regular" pitchFamily="2" charset="-78"/>
                <a:ea typeface="+mn-ea"/>
                <a:cs typeface="+mj-cs"/>
              </a:rPr>
              <a:t>study,Howelle&amp;Tahyar-Harvard</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en-US" sz="2000" b="0" i="0" u="none" strike="noStrike" kern="1200" cap="none" spc="0" normalizeH="0" baseline="0" noProof="0" dirty="0" err="1">
                <a:ln>
                  <a:noFill/>
                </a:ln>
                <a:solidFill>
                  <a:prstClr val="black"/>
                </a:solidFill>
                <a:effectLst/>
                <a:uLnTx/>
                <a:uFillTx/>
                <a:latin typeface="Alexandria regular" pitchFamily="2" charset="-78"/>
                <a:ea typeface="+mn-ea"/>
                <a:cs typeface="+mj-cs"/>
              </a:rPr>
              <a:t>University,Chris</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Brummer.JD.Pdf,2020</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FinTech Law &amp; Regulation, Andy Lorentz, Thomas Kost, Davis Wright LLP,2022.USA</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FinTech Law &amp;Regulation, Jelena </a:t>
            </a:r>
            <a:r>
              <a:rPr kumimoji="0" lang="en-US" sz="2000" b="0" i="0" u="none" strike="noStrike" kern="1200" cap="none" spc="0" normalizeH="0" baseline="0" noProof="0" dirty="0" err="1">
                <a:ln>
                  <a:noFill/>
                </a:ln>
                <a:solidFill>
                  <a:prstClr val="black"/>
                </a:solidFill>
                <a:effectLst/>
                <a:uLnTx/>
                <a:uFillTx/>
                <a:latin typeface="Alexandria regular" pitchFamily="2" charset="-78"/>
                <a:ea typeface="+mn-ea"/>
                <a:cs typeface="+mj-cs"/>
              </a:rPr>
              <a:t>Madir.Wdword</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en-US" sz="2000" b="0" i="0" u="none" strike="noStrike" kern="1200" cap="none" spc="0" normalizeH="0" baseline="0" noProof="0" dirty="0" err="1">
                <a:ln>
                  <a:noFill/>
                </a:ln>
                <a:solidFill>
                  <a:prstClr val="black"/>
                </a:solidFill>
                <a:effectLst/>
                <a:uLnTx/>
                <a:uFillTx/>
                <a:latin typeface="Alexandria regular" pitchFamily="2" charset="-78"/>
                <a:ea typeface="+mn-ea"/>
                <a:cs typeface="+mj-cs"/>
              </a:rPr>
              <a:t>Elgr</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Bublishing.UK.2019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8F2FC68A-4F41-650D-780F-C60DF2E1BB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310097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8533795" cy="830997"/>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r>
              <a:rPr lang="ar-EG" sz="4800" b="1" dirty="0">
                <a:solidFill>
                  <a:schemeClr val="bg1"/>
                </a:solidFill>
                <a:latin typeface="Alexandria" charset="0"/>
                <a:cs typeface="Alexandria" charset="0"/>
              </a:rPr>
              <a:t>شكرا لكم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d13aca44-ef33-4cf4-9980-7f0b00e6eeb9"/>
    <ds:schemaRef ds:uri="http://purl.org/dc/terms/"/>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AB2ACDF8-4EFA-490F-BF6C-5020202768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9325</TotalTime>
  <Words>1385</Words>
  <Application>Microsoft Office PowerPoint</Application>
  <PresentationFormat>شاشة عريضة</PresentationFormat>
  <Paragraphs>109</Paragraphs>
  <Slides>15</Slides>
  <Notes>13</Notes>
  <HiddenSlides>0</HiddenSlides>
  <MMClips>0</MMClips>
  <ScaleCrop>false</ScaleCrop>
  <HeadingPairs>
    <vt:vector size="6" baseType="variant">
      <vt:variant>
        <vt:lpstr>الخطوط المستخدمة</vt:lpstr>
      </vt:variant>
      <vt:variant>
        <vt:i4>9</vt:i4>
      </vt:variant>
      <vt:variant>
        <vt:lpstr>نسق</vt:lpstr>
      </vt:variant>
      <vt:variant>
        <vt:i4>2</vt:i4>
      </vt:variant>
      <vt:variant>
        <vt:lpstr>عناوين الشرائح</vt:lpstr>
      </vt:variant>
      <vt:variant>
        <vt:i4>15</vt:i4>
      </vt:variant>
    </vt:vector>
  </HeadingPairs>
  <TitlesOfParts>
    <vt:vector size="26" baseType="lpstr">
      <vt:lpstr>Alexandria</vt:lpstr>
      <vt:lpstr>Alexandria Black</vt:lpstr>
      <vt:lpstr>Alexandria regular</vt:lpstr>
      <vt:lpstr>Arial</vt:lpstr>
      <vt:lpstr>Calibri</vt:lpstr>
      <vt:lpstr>Calibri Light</vt:lpstr>
      <vt:lpstr>Microsoft Sans Serif</vt:lpstr>
      <vt:lpstr>Times New Roman</vt:lpstr>
      <vt:lpstr>Wingdings</vt:lpstr>
      <vt:lpstr>Office Theme</vt:lpstr>
      <vt:lpstr>1_Office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94</cp:revision>
  <dcterms:created xsi:type="dcterms:W3CDTF">2023-04-29T09:08:00Z</dcterms:created>
  <dcterms:modified xsi:type="dcterms:W3CDTF">2026-01-30T16:56:43Z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