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8" r:id="rId2"/>
    <p:sldId id="260" r:id="rId3"/>
    <p:sldId id="547" r:id="rId4"/>
    <p:sldId id="500" r:id="rId5"/>
    <p:sldId id="501" r:id="rId6"/>
    <p:sldId id="512" r:id="rId7"/>
    <p:sldId id="513" r:id="rId8"/>
    <p:sldId id="514" r:id="rId9"/>
    <p:sldId id="515" r:id="rId10"/>
    <p:sldId id="516" r:id="rId11"/>
    <p:sldId id="517" r:id="rId12"/>
    <p:sldId id="518" r:id="rId13"/>
    <p:sldId id="539" r:id="rId14"/>
    <p:sldId id="540" r:id="rId15"/>
    <p:sldId id="503" r:id="rId16"/>
    <p:sldId id="555" r:id="rId17"/>
    <p:sldId id="546" r:id="rId18"/>
    <p:sldId id="504" r:id="rId19"/>
    <p:sldId id="505" r:id="rId20"/>
    <p:sldId id="506" r:id="rId21"/>
    <p:sldId id="521" r:id="rId22"/>
    <p:sldId id="541" r:id="rId23"/>
    <p:sldId id="507" r:id="rId24"/>
    <p:sldId id="508" r:id="rId25"/>
    <p:sldId id="509" r:id="rId26"/>
    <p:sldId id="542" r:id="rId27"/>
    <p:sldId id="510" r:id="rId28"/>
    <p:sldId id="545" r:id="rId29"/>
    <p:sldId id="511" r:id="rId30"/>
    <p:sldId id="520" r:id="rId31"/>
    <p:sldId id="522" r:id="rId32"/>
    <p:sldId id="523" r:id="rId33"/>
    <p:sldId id="544" r:id="rId34"/>
    <p:sldId id="524" r:id="rId35"/>
    <p:sldId id="526" r:id="rId36"/>
    <p:sldId id="525" r:id="rId37"/>
    <p:sldId id="552" r:id="rId38"/>
    <p:sldId id="553" r:id="rId39"/>
    <p:sldId id="554" r:id="rId40"/>
    <p:sldId id="499" r:id="rId41"/>
    <p:sldId id="527" r:id="rId42"/>
    <p:sldId id="549" r:id="rId43"/>
    <p:sldId id="543" r:id="rId44"/>
    <p:sldId id="538" r:id="rId45"/>
    <p:sldId id="550" r:id="rId46"/>
    <p:sldId id="551" r:id="rId47"/>
    <p:sldId id="54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png"/><Relationship Id="rId4" Type="http://schemas.openxmlformats.org/officeDocument/2006/relationships/image" Target="../media/image9.emf"/><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jpe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jpe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Network Forensics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a:solidFill>
                  <a:srgbClr val="FF9518"/>
                </a:solidFill>
                <a:latin typeface="Tajawal Medium" panose="00000600000000000000" pitchFamily="2" charset="-78"/>
                <a:cs typeface="Tajawal Medium" panose="00000600000000000000" pitchFamily="2" charset="-78"/>
              </a:rPr>
              <a:t>CYB 770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3070B87F-8445-9E89-6D3B-1D21026FAE7D}"/>
              </a:ext>
            </a:extLst>
          </p:cNvPr>
          <p:cNvSpPr txBox="1"/>
          <p:nvPr/>
        </p:nvSpPr>
        <p:spPr>
          <a:xfrm>
            <a:off x="1493668" y="1885669"/>
            <a:ext cx="6343094" cy="3139321"/>
          </a:xfrm>
          <a:prstGeom prst="rect">
            <a:avLst/>
          </a:prstGeom>
          <a:noFill/>
        </p:spPr>
        <p:txBody>
          <a:bodyPr wrap="square">
            <a:spAutoFit/>
          </a:bodyPr>
          <a:lstStyle/>
          <a:p>
            <a:pPr marL="285750" indent="-285750">
              <a:buFont typeface="Arial" panose="020B0604020202020204" pitchFamily="34" charset="0"/>
              <a:buChar char="•"/>
            </a:pPr>
            <a:r>
              <a:rPr lang="en-US" dirty="0"/>
              <a:t>Overview of the OSI Model</a:t>
            </a:r>
          </a:p>
          <a:p>
            <a:pPr marL="285750" indent="-285750">
              <a:buFont typeface="Arial" panose="020B0604020202020204" pitchFamily="34" charset="0"/>
              <a:buChar char="•"/>
            </a:pPr>
            <a:r>
              <a:rPr lang="en-US" dirty="0"/>
              <a:t>Network Addresses</a:t>
            </a:r>
          </a:p>
          <a:p>
            <a:pPr marL="285750" indent="-285750">
              <a:buFont typeface="Arial" panose="020B0604020202020204" pitchFamily="34" charset="0"/>
              <a:buChar char="•"/>
            </a:pPr>
            <a:r>
              <a:rPr lang="en-US" dirty="0"/>
              <a:t>Log </a:t>
            </a:r>
          </a:p>
          <a:p>
            <a:pPr marL="285750" indent="-285750">
              <a:buFont typeface="Arial" panose="020B0604020202020204" pitchFamily="34" charset="0"/>
              <a:buChar char="•"/>
            </a:pPr>
            <a:r>
              <a:rPr lang="en-US" dirty="0"/>
              <a:t>Gathering Evidence From ARP Table</a:t>
            </a:r>
          </a:p>
          <a:p>
            <a:pPr marL="285750" indent="-285750">
              <a:buFont typeface="Arial" panose="020B0604020202020204" pitchFamily="34" charset="0"/>
              <a:buChar char="•"/>
            </a:pPr>
            <a:r>
              <a:rPr lang="en-US" dirty="0"/>
              <a:t>DHCP logging</a:t>
            </a:r>
          </a:p>
          <a:p>
            <a:pPr marL="285750" indent="-285750">
              <a:buFont typeface="Arial" panose="020B0604020202020204" pitchFamily="34" charset="0"/>
              <a:buChar char="•"/>
            </a:pPr>
            <a:r>
              <a:rPr lang="en-US" dirty="0"/>
              <a:t>Sniffing</a:t>
            </a:r>
          </a:p>
          <a:p>
            <a:pPr marL="285750" indent="-285750">
              <a:buFont typeface="Arial" panose="020B0604020202020204" pitchFamily="34" charset="0"/>
              <a:buChar char="•"/>
            </a:pPr>
            <a:r>
              <a:rPr lang="en-US" dirty="0"/>
              <a:t>Firewall</a:t>
            </a:r>
          </a:p>
          <a:p>
            <a:pPr marL="285750" indent="-285750">
              <a:buFont typeface="Arial" panose="020B0604020202020204" pitchFamily="34" charset="0"/>
              <a:buChar char="•"/>
            </a:pPr>
            <a:r>
              <a:rPr lang="en-US" dirty="0"/>
              <a:t>IDS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828753" cy="830997"/>
          </a:xfrm>
          <a:prstGeom prst="rect">
            <a:avLst/>
          </a:prstGeom>
          <a:noFill/>
        </p:spPr>
        <p:txBody>
          <a:bodyPr wrap="square" rtlCol="0">
            <a:spAutoFit/>
          </a:bodyPr>
          <a:lstStyle/>
          <a:p>
            <a:pPr algn="ctr"/>
            <a:r>
              <a:rPr lang="en-US" sz="2400" dirty="0">
                <a:solidFill>
                  <a:schemeClr val="bg1"/>
                </a:solidFill>
              </a:rPr>
              <a:t>Overview of the OSI Model</a:t>
            </a:r>
          </a:p>
          <a:p>
            <a:pPr algn="ctr"/>
            <a:endParaRPr lang="en-US" sz="2400" dirty="0">
              <a:solidFill>
                <a:schemeClr val="bg1"/>
              </a:solidFill>
            </a:endParaRPr>
          </a:p>
        </p:txBody>
      </p:sp>
    </p:spTree>
    <p:extLst>
      <p:ext uri="{BB962C8B-B14F-4D97-AF65-F5344CB8AC3E}">
        <p14:creationId xmlns:p14="http://schemas.microsoft.com/office/powerpoint/2010/main" val="1823711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15" name="TextBox 14">
            <a:extLst>
              <a:ext uri="{FF2B5EF4-FFF2-40B4-BE49-F238E27FC236}">
                <a16:creationId xmlns:a16="http://schemas.microsoft.com/office/drawing/2014/main" id="{2E121E84-C705-34A9-1B52-423B5B46A4B6}"/>
              </a:ext>
            </a:extLst>
          </p:cNvPr>
          <p:cNvSpPr txBox="1"/>
          <p:nvPr/>
        </p:nvSpPr>
        <p:spPr>
          <a:xfrm>
            <a:off x="1103312" y="1779799"/>
            <a:ext cx="7232820" cy="3046988"/>
          </a:xfrm>
          <a:prstGeom prst="rect">
            <a:avLst/>
          </a:prstGeom>
          <a:noFill/>
        </p:spPr>
        <p:txBody>
          <a:bodyPr wrap="square">
            <a:spAutoFit/>
          </a:bodyPr>
          <a:lstStyle/>
          <a:p>
            <a:pPr marL="285750" indent="-285750">
              <a:buFont typeface="Arial" panose="020B0604020202020204" pitchFamily="34" charset="0"/>
              <a:buChar char="•"/>
            </a:pPr>
            <a:r>
              <a:rPr lang="en-US" sz="2400" dirty="0"/>
              <a:t>In 1984 the International Standards Organization developed the Open Systems Interconnect (OSI) model.</a:t>
            </a:r>
          </a:p>
          <a:p>
            <a:pPr marL="285750" indent="-285750">
              <a:buFont typeface="Arial" panose="020B0604020202020204" pitchFamily="34" charset="0"/>
              <a:buChar char="•"/>
            </a:pPr>
            <a:r>
              <a:rPr lang="en-US" sz="2400" dirty="0"/>
              <a:t>The model is designed to provide order by specifying a specific hierarchy in which each layer builds upon the output of each adjacent layer.</a:t>
            </a:r>
          </a:p>
          <a:p>
            <a:pPr marL="285750" indent="-285750">
              <a:buFont typeface="Arial" panose="020B0604020202020204" pitchFamily="34" charset="0"/>
              <a:buChar char="•"/>
            </a:pPr>
            <a:r>
              <a:rPr lang="en-US" sz="2400" dirty="0"/>
              <a:t>The model is still used today as a guide in describing the operation of a networking   environment.</a:t>
            </a:r>
          </a:p>
        </p:txBody>
      </p:sp>
    </p:spTree>
    <p:extLst>
      <p:ext uri="{BB962C8B-B14F-4D97-AF65-F5344CB8AC3E}">
        <p14:creationId xmlns:p14="http://schemas.microsoft.com/office/powerpoint/2010/main" val="1041087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233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pic>
        <p:nvPicPr>
          <p:cNvPr id="6" name="Picture 2" descr="OSI Model: The 7 Layers of Network Architecture – BMC Software | Blogs">
            <a:extLst>
              <a:ext uri="{FF2B5EF4-FFF2-40B4-BE49-F238E27FC236}">
                <a16:creationId xmlns:a16="http://schemas.microsoft.com/office/drawing/2014/main" id="{4E07D6D2-6059-80A8-3518-D63C71E292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27488" y="1384157"/>
            <a:ext cx="5236082" cy="4618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4095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18" name="TextBox 17">
            <a:extLst>
              <a:ext uri="{FF2B5EF4-FFF2-40B4-BE49-F238E27FC236}">
                <a16:creationId xmlns:a16="http://schemas.microsoft.com/office/drawing/2014/main" id="{04A6E4C0-48CE-98B3-4963-46C576F9DAEF}"/>
              </a:ext>
            </a:extLst>
          </p:cNvPr>
          <p:cNvSpPr txBox="1"/>
          <p:nvPr/>
        </p:nvSpPr>
        <p:spPr>
          <a:xfrm>
            <a:off x="1308894" y="1868674"/>
            <a:ext cx="6343094" cy="2308324"/>
          </a:xfrm>
          <a:prstGeom prst="rect">
            <a:avLst/>
          </a:prstGeom>
          <a:noFill/>
        </p:spPr>
        <p:txBody>
          <a:bodyPr wrap="square">
            <a:spAutoFit/>
          </a:bodyPr>
          <a:lstStyle/>
          <a:p>
            <a:r>
              <a:rPr lang="en-US" sz="2400" b="1" dirty="0"/>
              <a:t>The Physical Layer</a:t>
            </a:r>
          </a:p>
          <a:p>
            <a:pPr marL="285750" indent="-285750">
              <a:buFont typeface="Arial" panose="020B0604020202020204" pitchFamily="34" charset="0"/>
              <a:buChar char="•"/>
            </a:pPr>
            <a:r>
              <a:rPr lang="en-US" sz="2400" dirty="0"/>
              <a:t>Layer 1 is known as the physical Layer. At Layer 1, bit-level communication takes place.</a:t>
            </a:r>
          </a:p>
          <a:p>
            <a:pPr marL="285750" indent="-285750">
              <a:buFont typeface="Arial" panose="020B0604020202020204" pitchFamily="34" charset="0"/>
              <a:buChar char="•"/>
            </a:pPr>
            <a:r>
              <a:rPr lang="en-US" sz="2400" dirty="0"/>
              <a:t>The bits have no defined meaning on the wire, but the physical layer defines how long each bit lasts and how it is transmitted and received. </a:t>
            </a:r>
          </a:p>
        </p:txBody>
      </p:sp>
    </p:spTree>
    <p:extLst>
      <p:ext uri="{BB962C8B-B14F-4D97-AF65-F5344CB8AC3E}">
        <p14:creationId xmlns:p14="http://schemas.microsoft.com/office/powerpoint/2010/main" val="2215495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24113" y="5949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15" name="TextBox 14">
            <a:extLst>
              <a:ext uri="{FF2B5EF4-FFF2-40B4-BE49-F238E27FC236}">
                <a16:creationId xmlns:a16="http://schemas.microsoft.com/office/drawing/2014/main" id="{3E566E1F-F1FD-0029-5413-48707890D0D9}"/>
              </a:ext>
            </a:extLst>
          </p:cNvPr>
          <p:cNvSpPr txBox="1"/>
          <p:nvPr/>
        </p:nvSpPr>
        <p:spPr>
          <a:xfrm>
            <a:off x="953905" y="1860028"/>
            <a:ext cx="7191509" cy="3477875"/>
          </a:xfrm>
          <a:prstGeom prst="rect">
            <a:avLst/>
          </a:prstGeom>
          <a:noFill/>
        </p:spPr>
        <p:txBody>
          <a:bodyPr wrap="square">
            <a:spAutoFit/>
          </a:bodyPr>
          <a:lstStyle/>
          <a:p>
            <a:pPr algn="just"/>
            <a:r>
              <a:rPr lang="en-US" sz="2200" b="1" dirty="0"/>
              <a:t>The Data Link Layer</a:t>
            </a:r>
          </a:p>
          <a:p>
            <a:pPr marL="285750" indent="-285750" algn="just">
              <a:buFont typeface="Arial" panose="020B0604020202020204" pitchFamily="34" charset="0"/>
              <a:buChar char="•"/>
            </a:pPr>
            <a:r>
              <a:rPr lang="en-US" sz="2200" dirty="0"/>
              <a:t>Layer 2 is known as the data link layer.</a:t>
            </a:r>
          </a:p>
          <a:p>
            <a:pPr marL="285750" indent="-285750" algn="just">
              <a:buFont typeface="Arial" panose="020B0604020202020204" pitchFamily="34" charset="0"/>
              <a:buChar char="•"/>
            </a:pPr>
            <a:r>
              <a:rPr lang="en-US" sz="2200" dirty="0"/>
              <a:t>The data link layer is responsible for formatting and organizing the data before sending it to the physical layer.</a:t>
            </a:r>
          </a:p>
          <a:p>
            <a:pPr marL="285750" indent="-285750" algn="just">
              <a:buFont typeface="Arial" panose="020B0604020202020204" pitchFamily="34" charset="0"/>
              <a:buChar char="•"/>
            </a:pPr>
            <a:r>
              <a:rPr lang="en-US" sz="2200" dirty="0"/>
              <a:t>The data link layer organizes the data into frames. A frame is a logical structure in which data can be placed.</a:t>
            </a:r>
          </a:p>
          <a:p>
            <a:pPr marL="285750" indent="-285750" algn="just">
              <a:buFont typeface="Arial" panose="020B0604020202020204" pitchFamily="34" charset="0"/>
              <a:buChar char="•"/>
            </a:pPr>
            <a:r>
              <a:rPr lang="en-US" sz="2200" dirty="0"/>
              <a:t>When a frame reaches the target device, the data link layer is responsible for stripping off the data frame and passing the data packet up to the network layer.</a:t>
            </a:r>
          </a:p>
          <a:p>
            <a:pPr marL="285750" indent="-285750" algn="just">
              <a:buFont typeface="Arial" panose="020B0604020202020204" pitchFamily="34" charset="0"/>
              <a:buChar char="•"/>
            </a:pPr>
            <a:r>
              <a:rPr lang="en-US" sz="2200" dirty="0"/>
              <a:t>The main address is the media access control layer (MAC).</a:t>
            </a:r>
          </a:p>
        </p:txBody>
      </p:sp>
    </p:spTree>
    <p:extLst>
      <p:ext uri="{BB962C8B-B14F-4D97-AF65-F5344CB8AC3E}">
        <p14:creationId xmlns:p14="http://schemas.microsoft.com/office/powerpoint/2010/main" val="614737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5" name="TextBox 14">
            <a:extLst>
              <a:ext uri="{FF2B5EF4-FFF2-40B4-BE49-F238E27FC236}">
                <a16:creationId xmlns:a16="http://schemas.microsoft.com/office/drawing/2014/main" id="{7D7B50DA-74B6-564F-D932-FDCB652DBF5C}"/>
              </a:ext>
            </a:extLst>
          </p:cNvPr>
          <p:cNvSpPr txBox="1"/>
          <p:nvPr/>
        </p:nvSpPr>
        <p:spPr>
          <a:xfrm>
            <a:off x="1318007" y="1868674"/>
            <a:ext cx="6343094" cy="3046988"/>
          </a:xfrm>
          <a:prstGeom prst="rect">
            <a:avLst/>
          </a:prstGeom>
          <a:noFill/>
        </p:spPr>
        <p:txBody>
          <a:bodyPr wrap="square">
            <a:spAutoFit/>
          </a:bodyPr>
          <a:lstStyle/>
          <a:p>
            <a:r>
              <a:rPr lang="en-US" sz="2400" b="1" dirty="0"/>
              <a:t>The Network Layer</a:t>
            </a:r>
          </a:p>
          <a:p>
            <a:pPr marL="285750" indent="-285750">
              <a:buFont typeface="Arial" panose="020B0604020202020204" pitchFamily="34" charset="0"/>
              <a:buChar char="•"/>
            </a:pPr>
            <a:r>
              <a:rPr lang="en-US" sz="2400" dirty="0"/>
              <a:t>Layer 3, the network layer, is concerned with logical addressing and routing.</a:t>
            </a:r>
          </a:p>
          <a:p>
            <a:pPr marL="285750" indent="-285750">
              <a:buFont typeface="Arial" panose="020B0604020202020204" pitchFamily="34" charset="0"/>
              <a:buChar char="•"/>
            </a:pPr>
            <a:r>
              <a:rPr lang="en-US" sz="2400" dirty="0"/>
              <a:t>The network layer is the home of the Internet Protocol (IP), which makes a best effort at delivery of datagrams from their source to their destination.</a:t>
            </a:r>
          </a:p>
          <a:p>
            <a:pPr marL="285750" indent="-285750">
              <a:buFont typeface="Arial" panose="020B0604020202020204" pitchFamily="34" charset="0"/>
              <a:buChar char="•"/>
            </a:pPr>
            <a:r>
              <a:rPr lang="en-US" sz="2400" dirty="0"/>
              <a:t>(IP4  and IP6) </a:t>
            </a:r>
          </a:p>
        </p:txBody>
      </p:sp>
    </p:spTree>
    <p:extLst>
      <p:ext uri="{BB962C8B-B14F-4D97-AF65-F5344CB8AC3E}">
        <p14:creationId xmlns:p14="http://schemas.microsoft.com/office/powerpoint/2010/main" val="2532370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046780" y="1508208"/>
            <a:ext cx="7608163" cy="4351338"/>
          </a:xfrm>
        </p:spPr>
        <p:txBody>
          <a:bodyPr>
            <a:normAutofit/>
          </a:bodyPr>
          <a:lstStyle/>
          <a:p>
            <a:pPr marL="0" indent="0">
              <a:buNone/>
            </a:pPr>
            <a:r>
              <a:rPr lang="en-US" sz="2200" b="1" dirty="0"/>
              <a:t>The Transport Layer</a:t>
            </a:r>
          </a:p>
          <a:p>
            <a:r>
              <a:rPr lang="en-US" sz="2200" dirty="0"/>
              <a:t>Layer 4 is known as the transport layer, and ensures completeness by handling end-to-end error recovery and flow control.</a:t>
            </a:r>
          </a:p>
          <a:p>
            <a:r>
              <a:rPr lang="en-US" sz="2200" dirty="0"/>
              <a:t>Transport-layer protocols include TCP, a connection-oriented protocol.</a:t>
            </a:r>
          </a:p>
          <a:p>
            <a:r>
              <a:rPr lang="en-US" sz="2200" dirty="0"/>
              <a:t>It provides reliable communication through the use of handshaking, acknowledgments, error detection, and session teardown and User Datagram Protocol (UDP), a connectionless protocol. </a:t>
            </a:r>
          </a:p>
          <a:p>
            <a:r>
              <a:rPr lang="en-US" sz="2200" dirty="0"/>
              <a:t>It offers speed and low overhead as its primary advantage</a:t>
            </a:r>
          </a:p>
          <a:p>
            <a:endParaRPr lang="en-US" sz="2200" dirty="0"/>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503288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5" name="TextBox 14">
            <a:extLst>
              <a:ext uri="{FF2B5EF4-FFF2-40B4-BE49-F238E27FC236}">
                <a16:creationId xmlns:a16="http://schemas.microsoft.com/office/drawing/2014/main" id="{FB513065-11B7-C2A3-A1A6-FC822E537270}"/>
              </a:ext>
            </a:extLst>
          </p:cNvPr>
          <p:cNvSpPr txBox="1"/>
          <p:nvPr/>
        </p:nvSpPr>
        <p:spPr>
          <a:xfrm>
            <a:off x="1326839" y="2029179"/>
            <a:ext cx="6343094" cy="2677656"/>
          </a:xfrm>
          <a:prstGeom prst="rect">
            <a:avLst/>
          </a:prstGeom>
          <a:noFill/>
        </p:spPr>
        <p:txBody>
          <a:bodyPr wrap="square">
            <a:spAutoFit/>
          </a:bodyPr>
          <a:lstStyle/>
          <a:p>
            <a:r>
              <a:rPr lang="en-US" sz="2400" b="1" dirty="0"/>
              <a:t>The Session Layer</a:t>
            </a:r>
          </a:p>
          <a:p>
            <a:pPr marL="285750" indent="-285750">
              <a:buFont typeface="Arial" panose="020B0604020202020204" pitchFamily="34" charset="0"/>
              <a:buChar char="•"/>
            </a:pPr>
            <a:r>
              <a:rPr lang="en-US" sz="2400" dirty="0"/>
              <a:t>Layer 5 is known as the session layer. Its functionality is put to use when creating, controlling, or shutting down a TCP session.</a:t>
            </a:r>
          </a:p>
          <a:p>
            <a:pPr marL="285750" indent="-285750">
              <a:buFont typeface="Arial" panose="020B0604020202020204" pitchFamily="34" charset="0"/>
              <a:buChar char="•"/>
            </a:pPr>
            <a:r>
              <a:rPr lang="en-US" sz="2400" dirty="0"/>
              <a:t>Session-layer protocols include items such as Remote Procedure Call and Structured Query Language.</a:t>
            </a:r>
          </a:p>
        </p:txBody>
      </p:sp>
    </p:spTree>
    <p:extLst>
      <p:ext uri="{BB962C8B-B14F-4D97-AF65-F5344CB8AC3E}">
        <p14:creationId xmlns:p14="http://schemas.microsoft.com/office/powerpoint/2010/main" val="1823153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15" name="TextBox 14">
            <a:extLst>
              <a:ext uri="{FF2B5EF4-FFF2-40B4-BE49-F238E27FC236}">
                <a16:creationId xmlns:a16="http://schemas.microsoft.com/office/drawing/2014/main" id="{8335284C-1CAB-F7F8-B3BE-77DCE02810C2}"/>
              </a:ext>
            </a:extLst>
          </p:cNvPr>
          <p:cNvSpPr txBox="1"/>
          <p:nvPr/>
        </p:nvSpPr>
        <p:spPr>
          <a:xfrm>
            <a:off x="1403259" y="2173714"/>
            <a:ext cx="6343094" cy="2677656"/>
          </a:xfrm>
          <a:prstGeom prst="rect">
            <a:avLst/>
          </a:prstGeom>
          <a:noFill/>
        </p:spPr>
        <p:txBody>
          <a:bodyPr wrap="square">
            <a:spAutoFit/>
          </a:bodyPr>
          <a:lstStyle/>
          <a:p>
            <a:r>
              <a:rPr lang="en-US" sz="2400" b="1" dirty="0"/>
              <a:t>The Presentation Layer</a:t>
            </a:r>
          </a:p>
          <a:p>
            <a:pPr marL="285750" indent="-285750">
              <a:buFont typeface="Arial" panose="020B0604020202020204" pitchFamily="34" charset="0"/>
              <a:buChar char="•"/>
            </a:pPr>
            <a:r>
              <a:rPr lang="en-US" sz="2400" dirty="0"/>
              <a:t>Layer 6, the presentation layer, is responsible for taking data that has been passed up from lower levels and put it into a format that application layer programs can understand. </a:t>
            </a:r>
          </a:p>
          <a:p>
            <a:pPr marL="285750" indent="-285750">
              <a:buFont typeface="Arial" panose="020B0604020202020204" pitchFamily="34" charset="0"/>
              <a:buChar char="•"/>
            </a:pPr>
            <a:r>
              <a:rPr lang="en-US" sz="2400" dirty="0"/>
              <a:t>These common formats include ASCII, EBCDIC, and ANSI.</a:t>
            </a:r>
          </a:p>
        </p:txBody>
      </p:sp>
    </p:spTree>
    <p:extLst>
      <p:ext uri="{BB962C8B-B14F-4D97-AF65-F5344CB8AC3E}">
        <p14:creationId xmlns:p14="http://schemas.microsoft.com/office/powerpoint/2010/main" val="1738537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TextBox 14">
            <a:extLst>
              <a:ext uri="{FF2B5EF4-FFF2-40B4-BE49-F238E27FC236}">
                <a16:creationId xmlns:a16="http://schemas.microsoft.com/office/drawing/2014/main" id="{55E8157E-2938-5E86-E4B2-CE32D63ED66D}"/>
              </a:ext>
            </a:extLst>
          </p:cNvPr>
          <p:cNvSpPr txBox="1"/>
          <p:nvPr/>
        </p:nvSpPr>
        <p:spPr>
          <a:xfrm>
            <a:off x="1146017" y="1794043"/>
            <a:ext cx="6620261" cy="3416320"/>
          </a:xfrm>
          <a:prstGeom prst="rect">
            <a:avLst/>
          </a:prstGeom>
          <a:noFill/>
        </p:spPr>
        <p:txBody>
          <a:bodyPr wrap="square">
            <a:spAutoFit/>
          </a:bodyPr>
          <a:lstStyle/>
          <a:p>
            <a:r>
              <a:rPr lang="en-US" sz="2400" b="1" dirty="0"/>
              <a:t>The Application Layer</a:t>
            </a:r>
          </a:p>
          <a:p>
            <a:pPr marL="285750" indent="-285750">
              <a:buFont typeface="Arial" panose="020B0604020202020204" pitchFamily="34" charset="0"/>
              <a:buChar char="•"/>
            </a:pPr>
            <a:r>
              <a:rPr lang="en-US" sz="2400" dirty="0"/>
              <a:t>Layer 7 is known as the application layer. </a:t>
            </a:r>
          </a:p>
          <a:p>
            <a:pPr marL="285750" indent="-285750">
              <a:buFont typeface="Arial" panose="020B0604020202020204" pitchFamily="34" charset="0"/>
              <a:buChar char="•"/>
            </a:pPr>
            <a:r>
              <a:rPr lang="en-US" sz="2400" dirty="0"/>
              <a:t>Recognized as the top layer of the OSI model, this layer serves as the window for application services.</a:t>
            </a:r>
          </a:p>
          <a:p>
            <a:pPr marL="285750" indent="-285750">
              <a:buFont typeface="Arial" panose="020B0604020202020204" pitchFamily="34" charset="0"/>
              <a:buChar char="•"/>
            </a:pPr>
            <a:r>
              <a:rPr lang="en-US" sz="2400" dirty="0"/>
              <a:t>The application layer is one that most users are familiar with as it is the home of e-mail programs, FTP, Telnet, web browsers, office productivity suites, and many other applications.</a:t>
            </a:r>
          </a:p>
        </p:txBody>
      </p:sp>
    </p:spTree>
    <p:extLst>
      <p:ext uri="{BB962C8B-B14F-4D97-AF65-F5344CB8AC3E}">
        <p14:creationId xmlns:p14="http://schemas.microsoft.com/office/powerpoint/2010/main" val="85085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pic>
        <p:nvPicPr>
          <p:cNvPr id="1026" name="Picture 2" descr="Data Communication and Networking - OSI Model Study Notes - EXAMRADAR">
            <a:extLst>
              <a:ext uri="{FF2B5EF4-FFF2-40B4-BE49-F238E27FC236}">
                <a16:creationId xmlns:a16="http://schemas.microsoft.com/office/drawing/2014/main" id="{B4BE57B5-ACCA-E7E5-7754-6C764EDC167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1235" y="1281788"/>
            <a:ext cx="7075503" cy="471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23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pic>
        <p:nvPicPr>
          <p:cNvPr id="2050" name="Picture 2" descr="The OSI Model">
            <a:extLst>
              <a:ext uri="{FF2B5EF4-FFF2-40B4-BE49-F238E27FC236}">
                <a16:creationId xmlns:a16="http://schemas.microsoft.com/office/drawing/2014/main" id="{F3FF4272-9EFF-B0C5-9FCE-5D80E0CDA47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1116" y="1788443"/>
            <a:ext cx="4682023" cy="371589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etwork Layers &amp; Network Layer in OSI Model">
            <a:extLst>
              <a:ext uri="{FF2B5EF4-FFF2-40B4-BE49-F238E27FC236}">
                <a16:creationId xmlns:a16="http://schemas.microsoft.com/office/drawing/2014/main" id="{73A45149-6061-62BC-F876-24C793AB49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3312" y="1804724"/>
            <a:ext cx="5645109" cy="3413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578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124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26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Addresses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5" name="TextBox 14">
            <a:extLst>
              <a:ext uri="{FF2B5EF4-FFF2-40B4-BE49-F238E27FC236}">
                <a16:creationId xmlns:a16="http://schemas.microsoft.com/office/drawing/2014/main" id="{486F0A6E-5D05-25C1-3BE3-6567A606D22A}"/>
              </a:ext>
            </a:extLst>
          </p:cNvPr>
          <p:cNvSpPr txBox="1"/>
          <p:nvPr/>
        </p:nvSpPr>
        <p:spPr>
          <a:xfrm>
            <a:off x="345865" y="1604657"/>
            <a:ext cx="8223351" cy="4154984"/>
          </a:xfrm>
          <a:prstGeom prst="rect">
            <a:avLst/>
          </a:prstGeom>
          <a:noFill/>
        </p:spPr>
        <p:txBody>
          <a:bodyPr wrap="square">
            <a:spAutoFit/>
          </a:bodyPr>
          <a:lstStyle/>
          <a:p>
            <a:r>
              <a:rPr lang="en-US" sz="2400" b="1" dirty="0"/>
              <a:t>IP Address : </a:t>
            </a:r>
          </a:p>
          <a:p>
            <a:pPr marL="342900" indent="-342900">
              <a:buFont typeface="Arial" panose="020B0604020202020204" pitchFamily="34" charset="0"/>
              <a:buChar char="•"/>
            </a:pPr>
            <a:r>
              <a:rPr lang="en-US" sz="2400" dirty="0"/>
              <a:t>An IP address is a unique address that identifies a device on the internet or a local network. IP stands for "Internet Protocol," which is the set of rules governing the format of data sent via the internet or local network.</a:t>
            </a:r>
          </a:p>
          <a:p>
            <a:pPr marL="342900" indent="-342900">
              <a:buFont typeface="Arial" panose="020B0604020202020204" pitchFamily="34" charset="0"/>
              <a:buChar char="•"/>
            </a:pPr>
            <a:r>
              <a:rPr lang="en-US" sz="2400" dirty="0"/>
              <a:t>An IP address is a string of numbers separated by periods. IP addresses are expressed as a set of four numbers — an example address might be 192.158.1.38. Each number in the set can range from 0 to 255. So, the full IP addressing range goes from 0.0.0.0 to 255.255.255.255.</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085416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124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26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Addresses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5" name="TextBox 14">
            <a:extLst>
              <a:ext uri="{FF2B5EF4-FFF2-40B4-BE49-F238E27FC236}">
                <a16:creationId xmlns:a16="http://schemas.microsoft.com/office/drawing/2014/main" id="{486F0A6E-5D05-25C1-3BE3-6567A606D22A}"/>
              </a:ext>
            </a:extLst>
          </p:cNvPr>
          <p:cNvSpPr txBox="1"/>
          <p:nvPr/>
        </p:nvSpPr>
        <p:spPr>
          <a:xfrm>
            <a:off x="345866" y="1604657"/>
            <a:ext cx="6343094" cy="923330"/>
          </a:xfrm>
          <a:prstGeom prst="rect">
            <a:avLst/>
          </a:prstGeom>
          <a:noFill/>
        </p:spPr>
        <p:txBody>
          <a:bodyPr wrap="square">
            <a:spAutoFit/>
          </a:bodyPr>
          <a:lstStyle/>
          <a:p>
            <a:r>
              <a:rPr lang="en-US" dirty="0"/>
              <a:t>Open  :  https://www.iplocation.net/</a:t>
            </a:r>
          </a:p>
          <a:p>
            <a:endParaRPr lang="en-US" dirty="0"/>
          </a:p>
          <a:p>
            <a:r>
              <a:rPr lang="en-US" dirty="0"/>
              <a:t>What is your IP address? </a:t>
            </a:r>
          </a:p>
        </p:txBody>
      </p:sp>
      <p:pic>
        <p:nvPicPr>
          <p:cNvPr id="19" name="Picture 18">
            <a:extLst>
              <a:ext uri="{FF2B5EF4-FFF2-40B4-BE49-F238E27FC236}">
                <a16:creationId xmlns:a16="http://schemas.microsoft.com/office/drawing/2014/main" id="{C593E75C-969A-34A4-9A87-1AAC7FD44351}"/>
              </a:ext>
            </a:extLst>
          </p:cNvPr>
          <p:cNvPicPr>
            <a:picLocks noChangeAspect="1"/>
          </p:cNvPicPr>
          <p:nvPr/>
        </p:nvPicPr>
        <p:blipFill>
          <a:blip r:embed="rId9"/>
          <a:stretch>
            <a:fillRect/>
          </a:stretch>
        </p:blipFill>
        <p:spPr>
          <a:xfrm>
            <a:off x="4090143" y="1551687"/>
            <a:ext cx="6603518" cy="4640704"/>
          </a:xfrm>
          <a:prstGeom prst="rect">
            <a:avLst/>
          </a:prstGeom>
        </p:spPr>
      </p:pic>
    </p:spTree>
    <p:extLst>
      <p:ext uri="{BB962C8B-B14F-4D97-AF65-F5344CB8AC3E}">
        <p14:creationId xmlns:p14="http://schemas.microsoft.com/office/powerpoint/2010/main" val="2787074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828753" cy="830997"/>
          </a:xfrm>
          <a:prstGeom prst="rect">
            <a:avLst/>
          </a:prstGeom>
          <a:noFill/>
        </p:spPr>
        <p:txBody>
          <a:bodyPr wrap="square" rtlCol="0">
            <a:spAutoFit/>
          </a:bodyPr>
          <a:lstStyle/>
          <a:p>
            <a:pPr algn="ctr"/>
            <a:r>
              <a:rPr lang="en-US" sz="2400" dirty="0">
                <a:solidFill>
                  <a:schemeClr val="bg1"/>
                </a:solidFill>
              </a:rPr>
              <a:t>Log</a:t>
            </a:r>
          </a:p>
          <a:p>
            <a:pPr algn="ctr"/>
            <a:endParaRPr lang="en-US" sz="2400" dirty="0">
              <a:solidFill>
                <a:schemeClr val="bg1"/>
              </a:solidFill>
            </a:endParaRPr>
          </a:p>
        </p:txBody>
      </p:sp>
    </p:spTree>
    <p:extLst>
      <p:ext uri="{BB962C8B-B14F-4D97-AF65-F5344CB8AC3E}">
        <p14:creationId xmlns:p14="http://schemas.microsoft.com/office/powerpoint/2010/main" val="38334626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15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6" name="TextBox 5">
            <a:extLst>
              <a:ext uri="{FF2B5EF4-FFF2-40B4-BE49-F238E27FC236}">
                <a16:creationId xmlns:a16="http://schemas.microsoft.com/office/drawing/2014/main" id="{518DE795-75A1-D1AF-59D4-5138A8789BBB}"/>
              </a:ext>
            </a:extLst>
          </p:cNvPr>
          <p:cNvSpPr txBox="1"/>
          <p:nvPr/>
        </p:nvSpPr>
        <p:spPr>
          <a:xfrm>
            <a:off x="976544" y="1905506"/>
            <a:ext cx="6862439" cy="3046988"/>
          </a:xfrm>
          <a:prstGeom prst="rect">
            <a:avLst/>
          </a:prstGeom>
          <a:noFill/>
        </p:spPr>
        <p:txBody>
          <a:bodyPr wrap="square" rtlCol="0">
            <a:spAutoFit/>
          </a:bodyPr>
          <a:lstStyle/>
          <a:p>
            <a:pPr marL="285750" indent="-285750">
              <a:buFont typeface="Arial" panose="020B0604020202020204" pitchFamily="34" charset="0"/>
              <a:buChar char="•"/>
            </a:pPr>
            <a:r>
              <a:rPr lang="en-US" sz="2400" dirty="0"/>
              <a:t>Network Forensic is the implementation of sniffing , recording , acquisition ,and analysis of network traffic and event log to investigate a network security incident. </a:t>
            </a:r>
          </a:p>
          <a:p>
            <a:pPr marL="285750" indent="-285750">
              <a:buFont typeface="Arial" panose="020B0604020202020204" pitchFamily="34" charset="0"/>
              <a:buChar char="•"/>
            </a:pPr>
            <a:r>
              <a:rPr lang="en-US" sz="2400" dirty="0"/>
              <a:t>Recording network traffic involving a lot of resources.</a:t>
            </a:r>
          </a:p>
          <a:p>
            <a:pPr marL="285750" indent="-285750">
              <a:buFont typeface="Arial" panose="020B0604020202020204" pitchFamily="34" charset="0"/>
              <a:buChar char="•"/>
            </a:pPr>
            <a:r>
              <a:rPr lang="en-US" sz="2400" dirty="0"/>
              <a:t>The analysis of recorded data is the most critical and time-consuming task.</a:t>
            </a:r>
          </a:p>
        </p:txBody>
      </p:sp>
    </p:spTree>
    <p:extLst>
      <p:ext uri="{BB962C8B-B14F-4D97-AF65-F5344CB8AC3E}">
        <p14:creationId xmlns:p14="http://schemas.microsoft.com/office/powerpoint/2010/main" val="2980223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5" name="TextBox 14">
            <a:extLst>
              <a:ext uri="{FF2B5EF4-FFF2-40B4-BE49-F238E27FC236}">
                <a16:creationId xmlns:a16="http://schemas.microsoft.com/office/drawing/2014/main" id="{59BD8FB2-6D96-BA38-CC3F-62B992D7DB9B}"/>
              </a:ext>
            </a:extLst>
          </p:cNvPr>
          <p:cNvSpPr txBox="1"/>
          <p:nvPr/>
        </p:nvSpPr>
        <p:spPr>
          <a:xfrm>
            <a:off x="1437182" y="1623926"/>
            <a:ext cx="6343094" cy="3416320"/>
          </a:xfrm>
          <a:prstGeom prst="rect">
            <a:avLst/>
          </a:prstGeom>
          <a:noFill/>
        </p:spPr>
        <p:txBody>
          <a:bodyPr wrap="square">
            <a:spAutoFit/>
          </a:bodyPr>
          <a:lstStyle/>
          <a:p>
            <a:r>
              <a:rPr lang="en-US" sz="2400" dirty="0"/>
              <a:t>Postmortem and Real time analysis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postmortem : is some event already happened. Investigator perform analysis on logs to detect something has already occurred in network/device.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real time analysis:  analysis on an ongoing process. </a:t>
            </a:r>
          </a:p>
        </p:txBody>
      </p:sp>
    </p:spTree>
    <p:extLst>
      <p:ext uri="{BB962C8B-B14F-4D97-AF65-F5344CB8AC3E}">
        <p14:creationId xmlns:p14="http://schemas.microsoft.com/office/powerpoint/2010/main" val="2116248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5" name="TextBox 14">
            <a:extLst>
              <a:ext uri="{FF2B5EF4-FFF2-40B4-BE49-F238E27FC236}">
                <a16:creationId xmlns:a16="http://schemas.microsoft.com/office/drawing/2014/main" id="{9E4B32B2-92A8-A120-E651-9FFB180E7209}"/>
              </a:ext>
            </a:extLst>
          </p:cNvPr>
          <p:cNvSpPr txBox="1"/>
          <p:nvPr/>
        </p:nvSpPr>
        <p:spPr>
          <a:xfrm>
            <a:off x="755921" y="1682087"/>
            <a:ext cx="7504169" cy="1200329"/>
          </a:xfrm>
          <a:prstGeom prst="rect">
            <a:avLst/>
          </a:prstGeom>
          <a:noFill/>
        </p:spPr>
        <p:txBody>
          <a:bodyPr wrap="square">
            <a:spAutoFit/>
          </a:bodyPr>
          <a:lstStyle/>
          <a:p>
            <a:r>
              <a:rPr lang="en-US" sz="2400" dirty="0"/>
              <a:t>Log File : A log, in a computing context, is the automatically produced and time-stamped documentation of events relevant</a:t>
            </a:r>
          </a:p>
        </p:txBody>
      </p:sp>
      <p:sp>
        <p:nvSpPr>
          <p:cNvPr id="19" name="TextBox 18">
            <a:extLst>
              <a:ext uri="{FF2B5EF4-FFF2-40B4-BE49-F238E27FC236}">
                <a16:creationId xmlns:a16="http://schemas.microsoft.com/office/drawing/2014/main" id="{4CD9D48D-3292-E32D-432B-26D08AFCBBDD}"/>
              </a:ext>
            </a:extLst>
          </p:cNvPr>
          <p:cNvSpPr txBox="1"/>
          <p:nvPr/>
        </p:nvSpPr>
        <p:spPr>
          <a:xfrm>
            <a:off x="1429134" y="2726543"/>
            <a:ext cx="6343094" cy="2462213"/>
          </a:xfrm>
          <a:prstGeom prst="rect">
            <a:avLst/>
          </a:prstGeom>
          <a:noFill/>
        </p:spPr>
        <p:txBody>
          <a:bodyPr wrap="square">
            <a:spAutoFit/>
          </a:bodyPr>
          <a:lstStyle/>
          <a:p>
            <a:pPr marL="285750" indent="-285750" algn="just">
              <a:buFont typeface="Arial" panose="020B0604020202020204" pitchFamily="34" charset="0"/>
              <a:buChar char="•"/>
            </a:pPr>
            <a:r>
              <a:rPr lang="en-US" sz="2200" dirty="0"/>
              <a:t>Log files are detailed, text-based records of events within an organization's IT systems. </a:t>
            </a:r>
          </a:p>
          <a:p>
            <a:pPr marL="285750" indent="-285750" algn="just">
              <a:buFont typeface="Arial" panose="020B0604020202020204" pitchFamily="34" charset="0"/>
              <a:buChar char="•"/>
            </a:pPr>
            <a:r>
              <a:rPr lang="en-US" sz="2200" dirty="0"/>
              <a:t>They are generated by a wide variety of devices and applications, among them antimalware, system utilities, firewalls, intrusion detection and prevention systems (</a:t>
            </a:r>
            <a:r>
              <a:rPr lang="en-US" sz="2200" dirty="0" err="1"/>
              <a:t>IDSes</a:t>
            </a:r>
            <a:r>
              <a:rPr lang="en-US" sz="2200" dirty="0"/>
              <a:t>/</a:t>
            </a:r>
            <a:r>
              <a:rPr lang="en-US" sz="2200" dirty="0" err="1"/>
              <a:t>IPSes</a:t>
            </a:r>
            <a:r>
              <a:rPr lang="en-US" sz="2200" dirty="0"/>
              <a:t>), servers, workstations and networking equipment.</a:t>
            </a:r>
          </a:p>
        </p:txBody>
      </p:sp>
    </p:spTree>
    <p:extLst>
      <p:ext uri="{BB962C8B-B14F-4D97-AF65-F5344CB8AC3E}">
        <p14:creationId xmlns:p14="http://schemas.microsoft.com/office/powerpoint/2010/main" val="4243430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18" name="Picture 17">
            <a:extLst>
              <a:ext uri="{FF2B5EF4-FFF2-40B4-BE49-F238E27FC236}">
                <a16:creationId xmlns:a16="http://schemas.microsoft.com/office/drawing/2014/main" id="{8CEF0B64-8B40-A730-1547-374BB914C12C}"/>
              </a:ext>
            </a:extLst>
          </p:cNvPr>
          <p:cNvPicPr>
            <a:picLocks noChangeAspect="1"/>
          </p:cNvPicPr>
          <p:nvPr/>
        </p:nvPicPr>
        <p:blipFill>
          <a:blip r:embed="rId9"/>
          <a:stretch>
            <a:fillRect/>
          </a:stretch>
        </p:blipFill>
        <p:spPr>
          <a:xfrm>
            <a:off x="1200944" y="1653334"/>
            <a:ext cx="5467350" cy="2190750"/>
          </a:xfrm>
          <a:prstGeom prst="rect">
            <a:avLst/>
          </a:prstGeom>
        </p:spPr>
      </p:pic>
    </p:spTree>
    <p:extLst>
      <p:ext uri="{BB962C8B-B14F-4D97-AF65-F5344CB8AC3E}">
        <p14:creationId xmlns:p14="http://schemas.microsoft.com/office/powerpoint/2010/main" val="2190107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861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69633" y="1633538"/>
            <a:ext cx="7193655" cy="4351338"/>
          </a:xfrm>
        </p:spPr>
        <p:txBody>
          <a:bodyPr>
            <a:noAutofit/>
          </a:bodyPr>
          <a:lstStyle/>
          <a:p>
            <a:pPr algn="just"/>
            <a:r>
              <a:rPr lang="en-US" sz="2200" b="1" dirty="0"/>
              <a:t>Log management </a:t>
            </a:r>
            <a:r>
              <a:rPr lang="en-US" sz="2200" dirty="0"/>
              <a:t>is a continuous process of centrally collecting, parsing, storing, analyzing, and disposing of data to provide actionable insights for supporting troubleshooting, performance enhancement, or security monitoring. </a:t>
            </a:r>
          </a:p>
          <a:p>
            <a:pPr algn="just"/>
            <a:r>
              <a:rPr lang="en-US" sz="2200" b="1" dirty="0"/>
              <a:t>Security log management </a:t>
            </a:r>
            <a:r>
              <a:rPr lang="en-US" sz="2200" dirty="0"/>
              <a:t>comprises the generation, transmission, storage, analysis and disposal of security log data, ensuring its confidentiality, integrity and availability.</a:t>
            </a:r>
          </a:p>
          <a:p>
            <a:pPr algn="just"/>
            <a:endParaRPr lang="en-US" sz="2200" dirty="0"/>
          </a:p>
          <a:p>
            <a:pPr marL="0" indent="0" algn="just">
              <a:buNone/>
            </a:pPr>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2996008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861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69633" y="1633538"/>
            <a:ext cx="7193655" cy="4351338"/>
          </a:xfrm>
        </p:spPr>
        <p:txBody>
          <a:bodyPr>
            <a:noAutofit/>
          </a:bodyPr>
          <a:lstStyle/>
          <a:p>
            <a:pPr algn="just"/>
            <a:r>
              <a:rPr lang="en-US" sz="2200" dirty="0"/>
              <a:t>Because logs come from multiple endpoints and different sources and formats, they require </a:t>
            </a:r>
            <a:r>
              <a:rPr lang="en-US" sz="2200" b="1" dirty="0"/>
              <a:t>normalizing</a:t>
            </a:r>
            <a:r>
              <a:rPr lang="en-US" sz="2200" dirty="0"/>
              <a:t>.</a:t>
            </a:r>
          </a:p>
          <a:p>
            <a:pPr algn="just"/>
            <a:r>
              <a:rPr lang="en-US" sz="2200" b="1" dirty="0"/>
              <a:t>Normalizing: </a:t>
            </a:r>
            <a:r>
              <a:rPr lang="en-US" sz="2200" dirty="0"/>
              <a:t> Transforming the information into a uniform format for easy searching, comparison and readability is key. The systems and media used to share and store logs must be highly secure with tightly controlled access.</a:t>
            </a:r>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r>
              <a:rPr lang="en-US" sz="2200" dirty="0"/>
              <a:t>1</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1601790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861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5" name="TextBox 14">
            <a:extLst>
              <a:ext uri="{FF2B5EF4-FFF2-40B4-BE49-F238E27FC236}">
                <a16:creationId xmlns:a16="http://schemas.microsoft.com/office/drawing/2014/main" id="{4D229E9C-85C2-94A8-653F-9123DC2BC867}"/>
              </a:ext>
            </a:extLst>
          </p:cNvPr>
          <p:cNvSpPr txBox="1"/>
          <p:nvPr/>
        </p:nvSpPr>
        <p:spPr>
          <a:xfrm>
            <a:off x="1740023" y="1398401"/>
            <a:ext cx="6450698" cy="4616648"/>
          </a:xfrm>
          <a:prstGeom prst="rect">
            <a:avLst/>
          </a:prstGeom>
          <a:noFill/>
        </p:spPr>
        <p:txBody>
          <a:bodyPr wrap="square">
            <a:spAutoFit/>
          </a:bodyPr>
          <a:lstStyle/>
          <a:p>
            <a:r>
              <a:rPr lang="en-US" sz="2100" dirty="0"/>
              <a:t>Which events should be logged?</a:t>
            </a:r>
          </a:p>
          <a:p>
            <a:pPr marL="285750" indent="-285750">
              <a:buFont typeface="Arial" panose="020B0604020202020204" pitchFamily="34" charset="0"/>
              <a:buChar char="•"/>
            </a:pPr>
            <a:r>
              <a:rPr lang="en-US" sz="2100" dirty="0"/>
              <a:t>authentication successes and failures;</a:t>
            </a:r>
          </a:p>
          <a:p>
            <a:pPr marL="285750" indent="-285750">
              <a:buFont typeface="Arial" panose="020B0604020202020204" pitchFamily="34" charset="0"/>
              <a:buChar char="•"/>
            </a:pPr>
            <a:r>
              <a:rPr lang="en-US" sz="2100" dirty="0"/>
              <a:t>access control successes and failures;</a:t>
            </a:r>
          </a:p>
          <a:p>
            <a:pPr marL="285750" indent="-285750">
              <a:buFont typeface="Arial" panose="020B0604020202020204" pitchFamily="34" charset="0"/>
              <a:buChar char="•"/>
            </a:pPr>
            <a:r>
              <a:rPr lang="en-US" sz="2100" dirty="0"/>
              <a:t>session activity, such as files and applications used, particularly system utilities;</a:t>
            </a:r>
          </a:p>
          <a:p>
            <a:pPr marL="285750" indent="-285750">
              <a:buFont typeface="Arial" panose="020B0604020202020204" pitchFamily="34" charset="0"/>
              <a:buChar char="•"/>
            </a:pPr>
            <a:r>
              <a:rPr lang="en-US" sz="2100" dirty="0"/>
              <a:t>changes in user privileges;</a:t>
            </a:r>
          </a:p>
          <a:p>
            <a:pPr marL="285750" indent="-285750">
              <a:buFont typeface="Arial" panose="020B0604020202020204" pitchFamily="34" charset="0"/>
              <a:buChar char="•"/>
            </a:pPr>
            <a:r>
              <a:rPr lang="en-US" sz="2100" dirty="0"/>
              <a:t>processes starting or stopping;</a:t>
            </a:r>
          </a:p>
          <a:p>
            <a:pPr marL="285750" indent="-285750">
              <a:buFont typeface="Arial" panose="020B0604020202020204" pitchFamily="34" charset="0"/>
              <a:buChar char="•"/>
            </a:pPr>
            <a:r>
              <a:rPr lang="en-US" sz="2100" dirty="0"/>
              <a:t>changes to configuration settings;</a:t>
            </a:r>
          </a:p>
          <a:p>
            <a:pPr marL="285750" indent="-285750">
              <a:buFont typeface="Arial" panose="020B0604020202020204" pitchFamily="34" charset="0"/>
              <a:buChar char="•"/>
            </a:pPr>
            <a:r>
              <a:rPr lang="en-US" sz="2100" dirty="0"/>
              <a:t>software installed or deleted;</a:t>
            </a:r>
          </a:p>
          <a:p>
            <a:pPr marL="285750" indent="-285750">
              <a:buFont typeface="Arial" panose="020B0604020202020204" pitchFamily="34" charset="0"/>
              <a:buChar char="•"/>
            </a:pPr>
            <a:r>
              <a:rPr lang="en-US" sz="2100" dirty="0"/>
              <a:t>devices attached or detached;</a:t>
            </a:r>
          </a:p>
          <a:p>
            <a:pPr marL="285750" indent="-285750">
              <a:buFont typeface="Arial" panose="020B0604020202020204" pitchFamily="34" charset="0"/>
              <a:buChar char="•"/>
            </a:pPr>
            <a:r>
              <a:rPr lang="en-US" sz="2100" dirty="0"/>
              <a:t>system or application errors and alerts; and</a:t>
            </a:r>
          </a:p>
          <a:p>
            <a:pPr marL="285750" indent="-285750">
              <a:buFont typeface="Arial" panose="020B0604020202020204" pitchFamily="34" charset="0"/>
              <a:buChar char="•"/>
            </a:pPr>
            <a:r>
              <a:rPr lang="en-US" sz="2100" dirty="0"/>
              <a:t>alerts from security controls, such as firewalls, </a:t>
            </a:r>
            <a:r>
              <a:rPr lang="en-US" sz="2100" dirty="0" err="1"/>
              <a:t>IDSes</a:t>
            </a:r>
            <a:r>
              <a:rPr lang="en-US" sz="2100" dirty="0"/>
              <a:t> and antimalware.</a:t>
            </a:r>
          </a:p>
          <a:p>
            <a:pPr marL="285750" indent="-285750">
              <a:buFont typeface="Arial" panose="020B0604020202020204" pitchFamily="34" charset="0"/>
              <a:buChar char="•"/>
            </a:pPr>
            <a:endParaRPr lang="en-US" sz="2100" dirty="0"/>
          </a:p>
        </p:txBody>
      </p:sp>
    </p:spTree>
    <p:extLst>
      <p:ext uri="{BB962C8B-B14F-4D97-AF65-F5344CB8AC3E}">
        <p14:creationId xmlns:p14="http://schemas.microsoft.com/office/powerpoint/2010/main" val="3346612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63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Syslog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5" name="TextBox 14">
            <a:extLst>
              <a:ext uri="{FF2B5EF4-FFF2-40B4-BE49-F238E27FC236}">
                <a16:creationId xmlns:a16="http://schemas.microsoft.com/office/drawing/2014/main" id="{2E2429F2-C1DC-0C16-04B6-25F260485577}"/>
              </a:ext>
            </a:extLst>
          </p:cNvPr>
          <p:cNvSpPr txBox="1"/>
          <p:nvPr/>
        </p:nvSpPr>
        <p:spPr>
          <a:xfrm>
            <a:off x="1197376" y="1868674"/>
            <a:ext cx="6343094" cy="3785652"/>
          </a:xfrm>
          <a:prstGeom prst="rect">
            <a:avLst/>
          </a:prstGeom>
          <a:noFill/>
        </p:spPr>
        <p:txBody>
          <a:bodyPr wrap="square">
            <a:spAutoFit/>
          </a:bodyPr>
          <a:lstStyle/>
          <a:p>
            <a:pPr marL="285750" indent="-285750">
              <a:buFont typeface="Arial" panose="020B0604020202020204" pitchFamily="34" charset="0"/>
              <a:buChar char="•"/>
            </a:pPr>
            <a:r>
              <a:rPr lang="en-US" sz="2400" dirty="0"/>
              <a:t>Syslog : is a standard for message logging system event. </a:t>
            </a:r>
          </a:p>
          <a:p>
            <a:pPr marL="285750" indent="-285750">
              <a:buFont typeface="Arial" panose="020B0604020202020204" pitchFamily="34" charset="0"/>
              <a:buChar char="•"/>
            </a:pPr>
            <a:r>
              <a:rPr lang="en-US" sz="2400" dirty="0"/>
              <a:t>syslog protocol and application or </a:t>
            </a:r>
            <a:r>
              <a:rPr lang="en-US" sz="2400" dirty="0" err="1"/>
              <a:t>liberary</a:t>
            </a:r>
            <a:r>
              <a:rPr lang="en-US" sz="2400" dirty="0"/>
              <a:t> sending syslog message.</a:t>
            </a:r>
          </a:p>
          <a:p>
            <a:pPr marL="285750" indent="-285750">
              <a:buFont typeface="Arial" panose="020B0604020202020204" pitchFamily="34" charset="0"/>
              <a:buChar char="•"/>
            </a:pPr>
            <a:r>
              <a:rPr lang="en-US" sz="2400" dirty="0"/>
              <a:t>Each log generator uses the same high-level format.</a:t>
            </a:r>
          </a:p>
          <a:p>
            <a:pPr marL="285750" indent="-285750">
              <a:buFont typeface="Arial" panose="020B0604020202020204" pitchFamily="34" charset="0"/>
              <a:buChar char="•"/>
            </a:pPr>
            <a:r>
              <a:rPr lang="en-US" sz="2400" dirty="0"/>
              <a:t>Syslog provides a simple framework for log entry generation, storage, and transfer, that any OS, security software, or application could use if designed to do so.  </a:t>
            </a:r>
          </a:p>
        </p:txBody>
      </p:sp>
    </p:spTree>
    <p:extLst>
      <p:ext uri="{BB962C8B-B14F-4D97-AF65-F5344CB8AC3E}">
        <p14:creationId xmlns:p14="http://schemas.microsoft.com/office/powerpoint/2010/main" val="268007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63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Syslog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pic>
        <p:nvPicPr>
          <p:cNvPr id="1026" name="Picture 2" descr="Syslog - Definition and Details">
            <a:extLst>
              <a:ext uri="{FF2B5EF4-FFF2-40B4-BE49-F238E27FC236}">
                <a16:creationId xmlns:a16="http://schemas.microsoft.com/office/drawing/2014/main" id="{FB7ABD12-8412-9D2C-5019-CD9B031478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53983" y="1554813"/>
            <a:ext cx="6440611" cy="4310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912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63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Syslog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r>
              <a:rPr lang="en-US" sz="2400" dirty="0"/>
              <a:t>Syslog Format </a:t>
            </a:r>
          </a:p>
          <a:p>
            <a:pPr marL="0" indent="0">
              <a:buNone/>
            </a:pPr>
            <a:r>
              <a:rPr lang="en-US" sz="2400" dirty="0"/>
              <a:t>Message type, known as a facility</a:t>
            </a:r>
          </a:p>
          <a:p>
            <a:pPr marL="0" indent="0">
              <a:buNone/>
            </a:pPr>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pic>
        <p:nvPicPr>
          <p:cNvPr id="6" name="Picture 5">
            <a:extLst>
              <a:ext uri="{FF2B5EF4-FFF2-40B4-BE49-F238E27FC236}">
                <a16:creationId xmlns:a16="http://schemas.microsoft.com/office/drawing/2014/main" id="{7DB0646C-AE40-5C32-4008-99A3EA68AAA1}"/>
              </a:ext>
            </a:extLst>
          </p:cNvPr>
          <p:cNvPicPr>
            <a:picLocks noChangeAspect="1"/>
          </p:cNvPicPr>
          <p:nvPr/>
        </p:nvPicPr>
        <p:blipFill>
          <a:blip r:embed="rId9"/>
          <a:stretch>
            <a:fillRect/>
          </a:stretch>
        </p:blipFill>
        <p:spPr>
          <a:xfrm>
            <a:off x="1765389" y="2702978"/>
            <a:ext cx="7762875" cy="3819525"/>
          </a:xfrm>
          <a:prstGeom prst="rect">
            <a:avLst/>
          </a:prstGeom>
        </p:spPr>
      </p:pic>
    </p:spTree>
    <p:extLst>
      <p:ext uri="{BB962C8B-B14F-4D97-AF65-F5344CB8AC3E}">
        <p14:creationId xmlns:p14="http://schemas.microsoft.com/office/powerpoint/2010/main" val="37773262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828753" cy="830997"/>
          </a:xfrm>
          <a:prstGeom prst="rect">
            <a:avLst/>
          </a:prstGeom>
          <a:noFill/>
        </p:spPr>
        <p:txBody>
          <a:bodyPr wrap="square" rtlCol="0">
            <a:spAutoFit/>
          </a:bodyPr>
          <a:lstStyle/>
          <a:p>
            <a:pPr algn="ctr"/>
            <a:r>
              <a:rPr lang="en-US" sz="2400" dirty="0">
                <a:solidFill>
                  <a:schemeClr val="bg1"/>
                </a:solidFill>
              </a:rPr>
              <a:t>Gathering Evidence From ARP Table</a:t>
            </a:r>
          </a:p>
          <a:p>
            <a:pPr algn="ctr"/>
            <a:endParaRPr lang="en-US" sz="2400" dirty="0">
              <a:solidFill>
                <a:schemeClr val="bg1"/>
              </a:solidFill>
            </a:endParaRPr>
          </a:p>
        </p:txBody>
      </p:sp>
    </p:spTree>
    <p:extLst>
      <p:ext uri="{BB962C8B-B14F-4D97-AF65-F5344CB8AC3E}">
        <p14:creationId xmlns:p14="http://schemas.microsoft.com/office/powerpoint/2010/main" val="22914931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048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Gathering Evidence From ARP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5" name="TextBox 14">
            <a:extLst>
              <a:ext uri="{FF2B5EF4-FFF2-40B4-BE49-F238E27FC236}">
                <a16:creationId xmlns:a16="http://schemas.microsoft.com/office/drawing/2014/main" id="{732703A9-07EB-2FF4-4F72-7139295330B0}"/>
              </a:ext>
            </a:extLst>
          </p:cNvPr>
          <p:cNvSpPr txBox="1"/>
          <p:nvPr/>
        </p:nvSpPr>
        <p:spPr>
          <a:xfrm>
            <a:off x="969147" y="1778767"/>
            <a:ext cx="6343094" cy="3416320"/>
          </a:xfrm>
          <a:prstGeom prst="rect">
            <a:avLst/>
          </a:prstGeom>
          <a:noFill/>
        </p:spPr>
        <p:txBody>
          <a:bodyPr wrap="square">
            <a:spAutoFit/>
          </a:bodyPr>
          <a:lstStyle/>
          <a:p>
            <a:r>
              <a:rPr lang="en-US" sz="2400" b="1" dirty="0"/>
              <a:t>ARP table</a:t>
            </a:r>
          </a:p>
          <a:p>
            <a:r>
              <a:rPr lang="en-US" sz="2400" b="1" dirty="0"/>
              <a:t>ARP : Address Resolution Protocol (ARP)</a:t>
            </a:r>
          </a:p>
          <a:p>
            <a:r>
              <a:rPr lang="en-US" sz="2400" dirty="0"/>
              <a:t>ARP Table is used to keep the record of the IP address and MAC address of the devices (source and destination device). For the communication between two devices, it is necessary that the IP address and the MAC address of the source and the destination device should be stored in an ARP table.</a:t>
            </a:r>
          </a:p>
        </p:txBody>
      </p:sp>
    </p:spTree>
    <p:extLst>
      <p:ext uri="{BB962C8B-B14F-4D97-AF65-F5344CB8AC3E}">
        <p14:creationId xmlns:p14="http://schemas.microsoft.com/office/powerpoint/2010/main" val="912229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048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Gathering Evidence From ARP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1026" name="Picture 2" descr="ARP and CAM Table | Ethical Hacking">
            <a:extLst>
              <a:ext uri="{FF2B5EF4-FFF2-40B4-BE49-F238E27FC236}">
                <a16:creationId xmlns:a16="http://schemas.microsoft.com/office/drawing/2014/main" id="{FEBAB937-8DF7-32E1-4406-35DCC96A91F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84989" y="1440164"/>
            <a:ext cx="8434706" cy="4974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6984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7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DHCP logging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8888" y="1633537"/>
            <a:ext cx="5718479" cy="3837756"/>
          </a:xfrm>
        </p:spPr>
        <p:txBody>
          <a:bodyPr>
            <a:normAutofit fontScale="92500" lnSpcReduction="10000"/>
          </a:bodyPr>
          <a:lstStyle/>
          <a:p>
            <a:r>
              <a:rPr lang="en-US" sz="2400" dirty="0"/>
              <a:t>Dynamic Host Configuration Protocol (DHCP) is a client/server protocol that automatically provides an Internet Protocol (IP) host with its IP address and other related configuration information such as the subnet mask and default gateway</a:t>
            </a:r>
          </a:p>
          <a:p>
            <a:r>
              <a:rPr lang="en-US" sz="2400" dirty="0"/>
              <a:t>To enable enhanced DHCP logging, perform the following steps: </a:t>
            </a:r>
          </a:p>
          <a:p>
            <a:pPr>
              <a:buFont typeface="Wingdings" panose="05000000000000000000" pitchFamily="2" charset="2"/>
              <a:buChar char="q"/>
            </a:pPr>
            <a:r>
              <a:rPr lang="en-US" sz="2400" dirty="0"/>
              <a:t>Start the DHCP administration tool (go to Start, Programs, Administrative Tools, and click DHCP).</a:t>
            </a:r>
          </a:p>
          <a:p>
            <a:r>
              <a:rPr lang="en-US" sz="2400" dirty="0"/>
              <a:t>C:\windows\system32\dhcp</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pic>
        <p:nvPicPr>
          <p:cNvPr id="6" name="Picture 2" descr="62.3. Windows DHCP server | Log Collection Solutions">
            <a:extLst>
              <a:ext uri="{FF2B5EF4-FFF2-40B4-BE49-F238E27FC236}">
                <a16:creationId xmlns:a16="http://schemas.microsoft.com/office/drawing/2014/main" id="{F2371EFC-9065-FD03-EEEE-10E36FC6454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31619" y="1212971"/>
            <a:ext cx="5147287" cy="4016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17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7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DHCP logging</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6" name="Picture 2" descr="Windows Server 2008 R2 Improvements in DHCP (Part 1)">
            <a:extLst>
              <a:ext uri="{FF2B5EF4-FFF2-40B4-BE49-F238E27FC236}">
                <a16:creationId xmlns:a16="http://schemas.microsoft.com/office/drawing/2014/main" id="{EDA0A53E-1EAC-2492-0D14-5BCCEF64CA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7237" y="1320707"/>
            <a:ext cx="11190879" cy="5453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5816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Sniffing</a:t>
            </a:r>
          </a:p>
        </p:txBody>
      </p:sp>
    </p:spTree>
    <p:extLst>
      <p:ext uri="{BB962C8B-B14F-4D97-AF65-F5344CB8AC3E}">
        <p14:creationId xmlns:p14="http://schemas.microsoft.com/office/powerpoint/2010/main" val="33945536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7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32842" y="1544990"/>
            <a:ext cx="7619205" cy="2387818"/>
          </a:xfrm>
        </p:spPr>
        <p:txBody>
          <a:bodyPr>
            <a:normAutofit/>
          </a:bodyPr>
          <a:lstStyle/>
          <a:p>
            <a:r>
              <a:rPr lang="en-US" sz="2400" dirty="0"/>
              <a:t>Sniffers operate at the data link layer of the OSI model.</a:t>
            </a:r>
          </a:p>
          <a:p>
            <a:r>
              <a:rPr lang="en-US" sz="2400" dirty="0"/>
              <a:t>This means they do not have to play by the same rules as applications and services that reside further up the stack. </a:t>
            </a:r>
          </a:p>
          <a:p>
            <a:r>
              <a:rPr lang="en-US" sz="2400" dirty="0"/>
              <a:t>Sniffers can capture everything on the wire and record it for later review.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1026" name="Picture 2" descr="Danube courage Childish Mathematics pencil Available why dogs sniff us  between women's legs - faithfulglobalconnection.com">
            <a:extLst>
              <a:ext uri="{FF2B5EF4-FFF2-40B4-BE49-F238E27FC236}">
                <a16:creationId xmlns:a16="http://schemas.microsoft.com/office/drawing/2014/main" id="{15DF2F28-0C66-7609-CF98-1111D2E511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95227" y="3559589"/>
            <a:ext cx="2850594" cy="1900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1425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7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32842" y="1544990"/>
            <a:ext cx="7619205" cy="4351338"/>
          </a:xfrm>
        </p:spPr>
        <p:txBody>
          <a:bodyPr>
            <a:normAutofit/>
          </a:bodyPr>
          <a:lstStyle/>
          <a:p>
            <a:r>
              <a:rPr lang="en-US" sz="2400" dirty="0"/>
              <a:t>They allow the user to analyze all the data that is contained in the packet. A good sniffer product is </a:t>
            </a:r>
            <a:r>
              <a:rPr lang="en-US" sz="2400" b="1" dirty="0"/>
              <a:t>Wireshark</a:t>
            </a:r>
            <a:r>
              <a:rPr lang="en-US" sz="2400" dirty="0"/>
              <a:t>. </a:t>
            </a:r>
          </a:p>
          <a:p>
            <a:r>
              <a:rPr lang="en-US" sz="2400" dirty="0"/>
              <a:t>Not only is it free to use but it works well in both a Windows and Linux environment.</a:t>
            </a:r>
          </a:p>
          <a:p>
            <a:r>
              <a:rPr lang="en-US" sz="2400" dirty="0"/>
              <a:t>You can find more details about the program at the official site, www.wireshark.com. </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697363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950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Sniffing: Wireshark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p:txBody>
          <a:bodyPr/>
          <a:lstStyle/>
          <a:p>
            <a:endParaRPr lang="en-US"/>
          </a:p>
        </p:txBody>
      </p:sp>
      <p:pic>
        <p:nvPicPr>
          <p:cNvPr id="2054" name="Picture 6" descr="Wireshark Tip 4: Finding Suspicious Traffic in Protocol Hierarchy - YouTube">
            <a:extLst>
              <a:ext uri="{FF2B5EF4-FFF2-40B4-BE49-F238E27FC236}">
                <a16:creationId xmlns:a16="http://schemas.microsoft.com/office/drawing/2014/main" id="{89D8DFBA-5FC7-A453-88DE-9F7E4E5DBE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7830" y="1491951"/>
            <a:ext cx="11704537" cy="5094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305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Firewall</a:t>
            </a:r>
          </a:p>
        </p:txBody>
      </p:sp>
    </p:spTree>
    <p:extLst>
      <p:ext uri="{BB962C8B-B14F-4D97-AF65-F5344CB8AC3E}">
        <p14:creationId xmlns:p14="http://schemas.microsoft.com/office/powerpoint/2010/main" val="3292690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25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396093" cy="4351338"/>
          </a:xfrm>
        </p:spPr>
        <p:txBody>
          <a:bodyPr/>
          <a:lstStyle/>
          <a:p>
            <a:r>
              <a:rPr lang="en-US" dirty="0"/>
              <a:t>Is a software or hardware prevent hacking or few kind of malware from getting to any PC through network or internet.</a:t>
            </a:r>
          </a:p>
          <a:p>
            <a:r>
              <a:rPr lang="en-US" dirty="0"/>
              <a:t>It monitors and filters incoming and outgoing network traffic based on an organization’s previously established security policies. </a:t>
            </a:r>
          </a:p>
          <a:p>
            <a:r>
              <a:rPr lang="en-US" dirty="0"/>
              <a:t>Cisco and Fortinet FortiGate. </a:t>
            </a:r>
          </a:p>
        </p:txBody>
      </p:sp>
    </p:spTree>
    <p:extLst>
      <p:ext uri="{BB962C8B-B14F-4D97-AF65-F5344CB8AC3E}">
        <p14:creationId xmlns:p14="http://schemas.microsoft.com/office/powerpoint/2010/main" val="41854782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25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pic>
        <p:nvPicPr>
          <p:cNvPr id="1026" name="Picture 2" descr="What Is Firewall: Types, How Does It Work &amp; Advantages | Simplilearn">
            <a:extLst>
              <a:ext uri="{FF2B5EF4-FFF2-40B4-BE49-F238E27FC236}">
                <a16:creationId xmlns:a16="http://schemas.microsoft.com/office/drawing/2014/main" id="{C580EFDD-8C1F-95D3-E963-E0EC3CA34E6B}"/>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838200" y="1290812"/>
            <a:ext cx="10515600" cy="4679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0313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IDS</a:t>
            </a:r>
          </a:p>
        </p:txBody>
      </p:sp>
    </p:spTree>
    <p:extLst>
      <p:ext uri="{BB962C8B-B14F-4D97-AF65-F5344CB8AC3E}">
        <p14:creationId xmlns:p14="http://schemas.microsoft.com/office/powerpoint/2010/main" val="25608037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An Intrusion Detection System (IDS) is a system that monitors network traffic for suspicious activity and issues alerts when such activity is discovered. It is a software application that scans a network or a system for the harmful activity or policy breaching.</a:t>
            </a:r>
          </a:p>
        </p:txBody>
      </p:sp>
    </p:spTree>
    <p:extLst>
      <p:ext uri="{BB962C8B-B14F-4D97-AF65-F5344CB8AC3E}">
        <p14:creationId xmlns:p14="http://schemas.microsoft.com/office/powerpoint/2010/main" val="38083411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Intrusion detection involves monitoring network traffic, detecting attempts to gain unauthorized access to a system or resource, and notifying the appropriate individuals so that counteractions can be taken. </a:t>
            </a:r>
          </a:p>
        </p:txBody>
      </p:sp>
    </p:spTree>
    <p:extLst>
      <p:ext uri="{BB962C8B-B14F-4D97-AF65-F5344CB8AC3E}">
        <p14:creationId xmlns:p14="http://schemas.microsoft.com/office/powerpoint/2010/main" val="40316083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pic>
        <p:nvPicPr>
          <p:cNvPr id="2050" name="Picture 2" descr="What is an Intrusion Detection System (IDS)? | IDS Security 2022">
            <a:extLst>
              <a:ext uri="{FF2B5EF4-FFF2-40B4-BE49-F238E27FC236}">
                <a16:creationId xmlns:a16="http://schemas.microsoft.com/office/drawing/2014/main" id="{42C17FC8-CD24-6818-D583-5B15E624133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62952" y="1826825"/>
            <a:ext cx="7090935" cy="380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0387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Having the ability to analyze intrusions and attacks is a powerful tool.</a:t>
            </a:r>
          </a:p>
          <a:p>
            <a:r>
              <a:rPr lang="en-US" dirty="0"/>
              <a:t>There are four types of logs that would be of interest during a forensic investigation—authentication, application, operating system, and network—but the IDS will be of use primarily with network logs.</a:t>
            </a:r>
          </a:p>
        </p:txBody>
      </p:sp>
    </p:spTree>
    <p:extLst>
      <p:ext uri="{BB962C8B-B14F-4D97-AF65-F5344CB8AC3E}">
        <p14:creationId xmlns:p14="http://schemas.microsoft.com/office/powerpoint/2010/main" val="237314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There are many good IDS systems available. Snort is one example of an IDS with wide industry support.</a:t>
            </a:r>
          </a:p>
        </p:txBody>
      </p:sp>
      <p:pic>
        <p:nvPicPr>
          <p:cNvPr id="3074" name="Picture 2" descr="Exploring Snort | Cisco Meraki Blog">
            <a:extLst>
              <a:ext uri="{FF2B5EF4-FFF2-40B4-BE49-F238E27FC236}">
                <a16:creationId xmlns:a16="http://schemas.microsoft.com/office/drawing/2014/main" id="{9B4AFA1D-59F6-6E3B-2E7D-34E7D1A045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80705" y="3256490"/>
            <a:ext cx="2171700" cy="210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39929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25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Finally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Documentation the logs of the network are easy if the network are small </a:t>
            </a:r>
          </a:p>
          <a:p>
            <a:r>
              <a:rPr lang="en-US" dirty="0"/>
              <a:t>If the evidence are in remote location documentation are more complex  because the unavailability of data and timestamp.</a:t>
            </a:r>
          </a:p>
          <a:p>
            <a:r>
              <a:rPr lang="en-US" dirty="0"/>
              <a:t>If remote location it is important to document the detailed information about the collection and location.</a:t>
            </a:r>
          </a:p>
          <a:p>
            <a:endParaRPr lang="en-US" dirty="0"/>
          </a:p>
        </p:txBody>
      </p:sp>
    </p:spTree>
    <p:extLst>
      <p:ext uri="{BB962C8B-B14F-4D97-AF65-F5344CB8AC3E}">
        <p14:creationId xmlns:p14="http://schemas.microsoft.com/office/powerpoint/2010/main" val="42602916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Any </a:t>
            </a:r>
            <a:r>
              <a:rPr lang="en-US" sz="2400" dirty="0" err="1">
                <a:solidFill>
                  <a:schemeClr val="bg1"/>
                </a:solidFill>
              </a:rPr>
              <a:t>quedtion</a:t>
            </a:r>
            <a:r>
              <a:rPr lang="en-US" sz="2400" dirty="0">
                <a:solidFill>
                  <a:schemeClr val="bg1"/>
                </a:solidFill>
              </a:rPr>
              <a:t> </a:t>
            </a:r>
          </a:p>
        </p:txBody>
      </p:sp>
    </p:spTree>
    <p:extLst>
      <p:ext uri="{BB962C8B-B14F-4D97-AF65-F5344CB8AC3E}">
        <p14:creationId xmlns:p14="http://schemas.microsoft.com/office/powerpoint/2010/main" val="4681420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16938</TotalTime>
  <Words>1834</Words>
  <Application>Microsoft Office PowerPoint</Application>
  <PresentationFormat>Widescreen</PresentationFormat>
  <Paragraphs>558</Paragraphs>
  <Slides>47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174</cp:revision>
  <dcterms:created xsi:type="dcterms:W3CDTF">2021-08-03T13:03:26Z</dcterms:created>
  <dcterms:modified xsi:type="dcterms:W3CDTF">2023-01-03T13:38:49Z</dcterms:modified>
</cp:coreProperties>
</file>