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  <p:ext uri="GoogleSlidesCustomDataVersion2">
      <go:slidesCustomData xmlns:go="http://customooxmlschemas.google.com/" r:id="rId15" roundtripDataSignature="AMtx7mgPl+F5sm1SslkuQseim+goPUcnp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customschemas.google.com/relationships/presentationmetadata" Target="metadata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ar-SA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1" name="Google Shape;111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6" name="Google Shape;136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3" name="Google Shape;183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1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2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13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4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8" name="Google Shape;28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7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7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4" name="Google Shape;34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8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9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0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20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4" name="Google Shape;44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21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21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2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2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7" name="Google Shape;57;p22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8" name="Google Shape;58;p22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9" name="Google Shape;59;p22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0" name="Google Shape;60;p2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2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2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2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2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5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5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5" name="Google Shape;75;p25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2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26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26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3" name="Google Shape;83;p2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2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2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27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2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2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2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8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28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5" name="Google Shape;95;p2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2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2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theme" Target="../theme/theme1.xml"/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slideLayout" Target="../slideLayouts/slideLayout18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1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jpg"/><Relationship Id="rId4" Type="http://schemas.openxmlformats.org/officeDocument/2006/relationships/image" Target="../media/image9.png"/><Relationship Id="rId5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jpg"/><Relationship Id="rId4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jpg"/><Relationship Id="rId4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jpg"/><Relationship Id="rId4" Type="http://schemas.openxmlformats.org/officeDocument/2006/relationships/image" Target="../media/image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3.png"/><Relationship Id="rId4" Type="http://schemas.openxmlformats.org/officeDocument/2006/relationships/image" Target="../media/image9.png"/><Relationship Id="rId5" Type="http://schemas.openxmlformats.org/officeDocument/2006/relationships/image" Target="../media/image5.png"/><Relationship Id="rId6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57149" y="439838"/>
            <a:ext cx="11701282" cy="6373711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"/>
          <p:cNvSpPr/>
          <p:nvPr/>
        </p:nvSpPr>
        <p:spPr>
          <a:xfrm>
            <a:off x="6054430" y="312516"/>
            <a:ext cx="5774898" cy="654548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"/>
          <p:cNvSpPr txBox="1"/>
          <p:nvPr/>
        </p:nvSpPr>
        <p:spPr>
          <a:xfrm>
            <a:off x="601884" y="3794396"/>
            <a:ext cx="5389775" cy="12618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SA" sz="28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مقرر الحكومة الرقمية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ar-SA" sz="24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LAW625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4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6" name="Google Shape;106;p1"/>
          <p:cNvSpPr txBox="1"/>
          <p:nvPr/>
        </p:nvSpPr>
        <p:spPr>
          <a:xfrm>
            <a:off x="1108643" y="1937901"/>
            <a:ext cx="4759721" cy="1446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SA" sz="4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ماجستير القانون الرقمي </a:t>
            </a:r>
            <a:endParaRPr b="1" sz="440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ar-SA" sz="44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1" sz="440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7" name="Google Shape;107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1"/>
          <p:cNvSpPr/>
          <p:nvPr/>
        </p:nvSpPr>
        <p:spPr>
          <a:xfrm>
            <a:off x="6200343" y="648181"/>
            <a:ext cx="5628985" cy="5787343"/>
          </a:xfrm>
          <a:prstGeom prst="ellipse">
            <a:avLst/>
          </a:prstGeom>
          <a:blipFill rotWithShape="1">
            <a:blip r:embed="rId5">
              <a:alphaModFix/>
            </a:blip>
            <a:stretch>
              <a:fillRect b="0" l="0" r="0" t="-999"/>
            </a:stretch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5" name="Google Shape;115;p2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sp>
        <p:nvSpPr>
          <p:cNvPr id="116" name="Google Shape;116;p2"/>
          <p:cNvSpPr txBox="1"/>
          <p:nvPr/>
        </p:nvSpPr>
        <p:spPr>
          <a:xfrm>
            <a:off x="6307898" y="2785710"/>
            <a:ext cx="3094117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ar-SA" sz="44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الحكومة الرقمية</a:t>
            </a:r>
            <a:endParaRPr/>
          </a:p>
        </p:txBody>
      </p:sp>
      <p:sp>
        <p:nvSpPr>
          <p:cNvPr id="117" name="Google Shape;117;p2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ar-SA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المحاضرة التعريفية</a:t>
            </a:r>
            <a:endParaRPr b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8" name="Google Shape;118;p2"/>
          <p:cNvSpPr txBox="1"/>
          <p:nvPr/>
        </p:nvSpPr>
        <p:spPr>
          <a:xfrm>
            <a:off x="2870522" y="4802552"/>
            <a:ext cx="450255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000">
                <a:solidFill>
                  <a:srgbClr val="1F386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 Dr. Haytham Eissa Manaa	</a:t>
            </a:r>
            <a:endParaRPr/>
          </a:p>
        </p:txBody>
      </p:sp>
      <p:pic>
        <p:nvPicPr>
          <p:cNvPr id="119" name="Google Shape;119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ar-SA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3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>
            <a:gsLst>
              <a:gs pos="0">
                <a:srgbClr val="262626">
                  <a:alpha val="11764"/>
                </a:srgbClr>
              </a:gs>
              <a:gs pos="10000">
                <a:srgbClr val="262626">
                  <a:alpha val="11764"/>
                </a:srgbClr>
              </a:gs>
              <a:gs pos="100000">
                <a:srgbClr val="262626">
                  <a:alpha val="89803"/>
                </a:srgbClr>
              </a:gs>
            </a:gsLst>
            <a:lin ang="4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3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>
            <a:gsLst>
              <a:gs pos="0">
                <a:srgbClr val="262626">
                  <a:alpha val="11764"/>
                </a:srgbClr>
              </a:gs>
              <a:gs pos="10000">
                <a:srgbClr val="262626">
                  <a:alpha val="11764"/>
                </a:srgbClr>
              </a:gs>
              <a:gs pos="100000">
                <a:srgbClr val="262626">
                  <a:alpha val="89803"/>
                </a:srgbClr>
              </a:gs>
            </a:gsLst>
            <a:lin ang="4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8" name="Google Shape;128;p3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8678" l="0" r="0" t="8679"/>
          <a:stretch/>
        </p:blipFill>
        <p:spPr>
          <a:xfrm>
            <a:off x="1388962" y="1123950"/>
            <a:ext cx="9675278" cy="4488913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sp>
        <p:nvSpPr>
          <p:cNvPr id="129" name="Google Shape;129;p3"/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0" name="Google Shape;130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3"/>
          <p:cNvSpPr/>
          <p:nvPr/>
        </p:nvSpPr>
        <p:spPr>
          <a:xfrm>
            <a:off x="1127760" y="4884389"/>
            <a:ext cx="4747323" cy="12741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ar-SA" sz="1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1-التعريف بالمحاضر          </a:t>
            </a:r>
            <a:r>
              <a:rPr lang="ar-SA" sz="1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2-مضمون المقرر </a:t>
            </a:r>
            <a:endParaRPr/>
          </a:p>
          <a:p>
            <a:pPr indent="0" lvl="0" marL="0" marR="0" rtl="0"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r-SA" sz="1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3 -أهداف المقرر                4- استراتيجية التدريس وأسلوب التقييم</a:t>
            </a:r>
            <a:endParaRPr/>
          </a:p>
          <a:p>
            <a:pPr indent="0" lvl="0" marL="0" marR="0" rtl="0"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r-SA" sz="1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5-المراجع</a:t>
            </a:r>
            <a:endParaRPr/>
          </a:p>
          <a:p>
            <a:pPr indent="0" lvl="0" marL="0" marR="0" rtl="0"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r-SA" sz="1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</a:t>
            </a:r>
            <a:endParaRPr sz="1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2" name="Google Shape;132;p3"/>
          <p:cNvSpPr txBox="1"/>
          <p:nvPr/>
        </p:nvSpPr>
        <p:spPr>
          <a:xfrm>
            <a:off x="6301339" y="1259391"/>
            <a:ext cx="2435282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ar-SA" sz="32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محاور المحاضرة</a:t>
            </a:r>
            <a:endParaRPr b="1" sz="32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3" name="Google Shape;133;p3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4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13924" r="13924" t="0"/>
          <a:stretch/>
        </p:blipFill>
        <p:spPr>
          <a:xfrm>
            <a:off x="2808" y="0"/>
            <a:ext cx="5547685" cy="557348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sp>
        <p:nvSpPr>
          <p:cNvPr id="140" name="Google Shape;140;p4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4"/>
          <p:cNvSpPr/>
          <p:nvPr/>
        </p:nvSpPr>
        <p:spPr>
          <a:xfrm flipH="1" rot="5400000">
            <a:off x="-639822" y="4099490"/>
            <a:ext cx="5573486" cy="2477106"/>
          </a:xfrm>
          <a:prstGeom prst="parallelogram">
            <a:avLst>
              <a:gd fmla="val 100467" name="adj"/>
            </a:avLst>
          </a:prstGeom>
          <a:solidFill>
            <a:srgbClr val="669BBC">
              <a:alpha val="27058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4"/>
          <p:cNvSpPr txBox="1"/>
          <p:nvPr/>
        </p:nvSpPr>
        <p:spPr>
          <a:xfrm>
            <a:off x="3598250" y="2495028"/>
            <a:ext cx="8417320" cy="20313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1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د.هيثم عيسى مناع </a:t>
            </a:r>
            <a:endParaRPr/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1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أستاذ القانون المدني المشارك </a:t>
            </a:r>
            <a:endParaRPr/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1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الحائز على جائزة الدولة المصرية في العلوم القانونية والاقتصادية لعام 2019 </a:t>
            </a:r>
            <a:endParaRPr/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1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عمل في عدد من الجامعات المصرية والعربية </a:t>
            </a:r>
            <a:endParaRPr/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1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باحث في مجال قانون تكنولوجيا المعلومات بفروعه المختلفة </a:t>
            </a:r>
            <a:endParaRPr/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1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قام بنشر عدد من الأبحاث العلمية في مجال علاقة تكنولوجيا المعلومات بالقانون </a:t>
            </a: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1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3" name="Google Shape;143;p4"/>
          <p:cNvSpPr txBox="1"/>
          <p:nvPr/>
        </p:nvSpPr>
        <p:spPr>
          <a:xfrm>
            <a:off x="3598249" y="1599946"/>
            <a:ext cx="7090707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ar-SA" sz="4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1-التعريف بالمحاضر</a:t>
            </a:r>
            <a:endParaRPr b="1" sz="12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4" name="Google Shape;144;p4"/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5" name="Google Shape;145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4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5"/>
          <p:cNvSpPr txBox="1"/>
          <p:nvPr/>
        </p:nvSpPr>
        <p:spPr>
          <a:xfrm>
            <a:off x="4479402" y="1019069"/>
            <a:ext cx="324091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ar-SA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2-مضمون المقرر 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3" name="Google Shape;153;p5"/>
          <p:cNvSpPr txBox="1"/>
          <p:nvPr/>
        </p:nvSpPr>
        <p:spPr>
          <a:xfrm>
            <a:off x="889000" y="2391844"/>
            <a:ext cx="10419466" cy="37902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AutoNum type="arabicPeriod"/>
            </a:pPr>
            <a:r>
              <a:rPr lang="ar-SA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مفهوم الحكومة الرقمية </a:t>
            </a:r>
            <a:endParaRPr sz="16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AutoNum type="arabicPeriod"/>
            </a:pPr>
            <a:r>
              <a:rPr lang="ar-SA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المبادئ الأساسية لتطبيق الحكومة الرقمية </a:t>
            </a:r>
            <a:endParaRPr sz="16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AutoNum type="arabicPeriod"/>
            </a:pPr>
            <a:r>
              <a:rPr lang="ar-SA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تجارب بعض الدول في تطبيق الحكومة الرقمية </a:t>
            </a:r>
            <a:endParaRPr sz="16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AutoNum type="arabicPeriod"/>
            </a:pPr>
            <a:r>
              <a:rPr lang="ar-SA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ماهية الادارة الالكترونية للمرافق العامة </a:t>
            </a:r>
            <a:endParaRPr sz="16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AutoNum type="arabicPeriod"/>
            </a:pPr>
            <a:r>
              <a:rPr lang="ar-SA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أثر الادارة الالكترونية للمرافق العامة على المبادئ التي تحكم سيرها </a:t>
            </a:r>
            <a:endParaRPr sz="16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AutoNum type="arabicPeriod"/>
            </a:pPr>
            <a:r>
              <a:rPr lang="ar-SA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الأحكام العامة للقرار الاداري الالكتروني </a:t>
            </a:r>
            <a:endParaRPr sz="16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AutoNum type="arabicPeriod"/>
            </a:pPr>
            <a:r>
              <a:rPr lang="ar-SA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الأثر القانوني للقرار الإداري الالكتروني </a:t>
            </a:r>
            <a:endParaRPr sz="16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AutoNum type="arabicPeriod"/>
            </a:pPr>
            <a:r>
              <a:rPr lang="ar-SA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ماهية العقد الاداري الالكتروني </a:t>
            </a:r>
            <a:endParaRPr sz="16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AutoNum type="arabicPeriod"/>
            </a:pPr>
            <a:r>
              <a:rPr lang="ar-SA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أساليب إبرام العقد الاداري الالكتروني </a:t>
            </a:r>
            <a:endParaRPr sz="16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10-إثبات العقد الاداري الالكتروني </a:t>
            </a:r>
            <a:endParaRPr sz="180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4" name="Google Shape;154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6"/>
          <p:cNvSpPr txBox="1"/>
          <p:nvPr>
            <p:ph idx="1" type="body"/>
          </p:nvPr>
        </p:nvSpPr>
        <p:spPr>
          <a:xfrm>
            <a:off x="838200" y="960700"/>
            <a:ext cx="10515600" cy="44678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None/>
            </a:pPr>
            <a:r>
              <a:rPr b="1" lang="ar-SA" sz="3900">
                <a:solidFill>
                  <a:srgbClr val="FF0000"/>
                </a:solidFill>
              </a:rPr>
              <a:t>3-أهداف المقرر </a:t>
            </a:r>
            <a:endParaRPr/>
          </a:p>
          <a:p>
            <a:pPr indent="-342900" lvl="0" marL="342900" rtl="1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Noto Sans Symbols"/>
              <a:buChar char="∙"/>
            </a:pPr>
            <a:r>
              <a:rPr lang="ar-SA">
                <a:solidFill>
                  <a:schemeClr val="lt1"/>
                </a:solidFill>
              </a:rPr>
              <a:t>معرفة المفاهيم الأساسية المرتبطة بالحكومة الرقمية </a:t>
            </a:r>
            <a:endParaRPr>
              <a:solidFill>
                <a:schemeClr val="lt1"/>
              </a:solidFill>
            </a:endParaRPr>
          </a:p>
          <a:p>
            <a:pPr indent="-342900" lvl="0" marL="342900" rtl="1" algn="just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Noto Sans Symbols"/>
              <a:buChar char="∙"/>
            </a:pPr>
            <a:r>
              <a:rPr lang="ar-SA">
                <a:solidFill>
                  <a:schemeClr val="lt1"/>
                </a:solidFill>
              </a:rPr>
              <a:t>التمييز بين الأساليب التقليدية والالكترونية في الإدارة </a:t>
            </a:r>
            <a:endParaRPr>
              <a:solidFill>
                <a:schemeClr val="lt1"/>
              </a:solidFill>
            </a:endParaRPr>
          </a:p>
          <a:p>
            <a:pPr indent="-342900" lvl="0" marL="342900" rtl="1" algn="just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Noto Sans Symbols"/>
              <a:buChar char="∙"/>
            </a:pPr>
            <a:r>
              <a:rPr lang="ar-SA">
                <a:solidFill>
                  <a:schemeClr val="lt1"/>
                </a:solidFill>
              </a:rPr>
              <a:t>معرفة  الأسس اللازمة لتطبيق الحكومة الرقمية</a:t>
            </a:r>
            <a:endParaRPr>
              <a:solidFill>
                <a:schemeClr val="lt1"/>
              </a:solidFill>
            </a:endParaRPr>
          </a:p>
          <a:p>
            <a:pPr indent="-342900" lvl="0" marL="342900" rtl="1" algn="just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Noto Sans Symbols"/>
              <a:buChar char="∙"/>
            </a:pPr>
            <a:r>
              <a:rPr lang="ar-SA">
                <a:solidFill>
                  <a:schemeClr val="lt1"/>
                </a:solidFill>
              </a:rPr>
              <a:t>الوقوف على وسائل الادارة الالكترونية التي تستخدمها الحكومة في إنجاز أنشطتها وتحقيق أهدافها</a:t>
            </a:r>
            <a:endParaRPr>
              <a:solidFill>
                <a:schemeClr val="lt1"/>
              </a:solidFill>
            </a:endParaRPr>
          </a:p>
          <a:p>
            <a:pPr indent="-342900" lvl="0" marL="342900" rtl="1" algn="just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Noto Sans Symbols"/>
              <a:buChar char="∙"/>
            </a:pPr>
            <a:r>
              <a:rPr lang="ar-SA">
                <a:solidFill>
                  <a:schemeClr val="lt1"/>
                </a:solidFill>
              </a:rPr>
              <a:t>معرفة المزايا والمخاطر التي تنشأ عن تطبيق الحكومة الرقمية </a:t>
            </a:r>
            <a:endParaRPr>
              <a:solidFill>
                <a:schemeClr val="lt1"/>
              </a:solidFill>
            </a:endParaRPr>
          </a:p>
          <a:p>
            <a:pPr indent="-342900" lvl="0" marL="342900" rtl="1" algn="just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Noto Sans Symbols"/>
              <a:buChar char="∙"/>
            </a:pPr>
            <a:r>
              <a:rPr lang="ar-SA">
                <a:solidFill>
                  <a:schemeClr val="lt1"/>
                </a:solidFill>
              </a:rPr>
              <a:t>تحديد ملامح التنظيم القانوني للحكومة الرقمية الذي يمكن أن يحقق الحماية القانونية للمصالح العامة أو الخاصة.</a:t>
            </a:r>
            <a:endParaRPr>
              <a:solidFill>
                <a:schemeClr val="lt1"/>
              </a:solidFill>
            </a:endParaRPr>
          </a:p>
          <a:p>
            <a:pPr indent="-228600" lvl="0" marL="228600" rtl="1" algn="r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ar-SA">
                <a:solidFill>
                  <a:schemeClr val="lt1"/>
                </a:solidFill>
              </a:rPr>
              <a:t>المقارنة بين التجارب المختلفة للحكومة الرقمية</a:t>
            </a:r>
            <a:endParaRPr>
              <a:solidFill>
                <a:schemeClr val="lt1"/>
              </a:solidFill>
            </a:endParaRPr>
          </a:p>
        </p:txBody>
      </p:sp>
      <p:pic>
        <p:nvPicPr>
          <p:cNvPr id="161" name="Google Shape;161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7"/>
          <p:cNvSpPr/>
          <p:nvPr/>
        </p:nvSpPr>
        <p:spPr>
          <a:xfrm>
            <a:off x="1181062" y="1212844"/>
            <a:ext cx="9345750" cy="4619963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71450" lvl="0" marL="285750" marR="0" rt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71450" lvl="0" marL="285750" marR="0" rt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71450" lvl="0" marL="285750" marR="0" rt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71450" lvl="0" marL="285750" marR="0" rt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1" lang="ar-SA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الأسابيع الدراسية: 13 اسبوع </a:t>
            </a:r>
            <a:endParaRPr/>
          </a:p>
          <a:p>
            <a:pPr indent="-285750" lvl="0" marL="285750" marR="0" rt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1" lang="ar-SA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الأسبوع الأول: محاضرة تعريفية </a:t>
            </a:r>
            <a:endParaRPr/>
          </a:p>
          <a:p>
            <a:pPr indent="-285750" lvl="0" marL="285750" marR="0" rt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1" lang="ar-SA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الأسبوع 2 - الأسبوع 11 : محاضرة مسجلة – حلقة نقاش – اختبار قصير </a:t>
            </a:r>
            <a:endParaRPr/>
          </a:p>
          <a:p>
            <a:pPr indent="-285750" lvl="0" marL="285750" marR="0" rt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1" lang="ar-SA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الأسبوع 12: حلقة نقاش </a:t>
            </a:r>
            <a:endParaRPr/>
          </a:p>
          <a:p>
            <a:pPr indent="-285750" lvl="0" marL="285750" marR="0" rt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1" lang="ar-SA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الأسبوع 13: الاختبارات النهائية</a:t>
            </a:r>
            <a:endParaRPr/>
          </a:p>
          <a:p>
            <a:pPr indent="-171450" lvl="0" marL="285750" marR="0" rt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1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ar-SA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مجموع الدرجات: 100 درجة (80 على الاختبارات القصيرة الأسبوعية+ 20 على الاختبار النهائي) </a:t>
            </a:r>
            <a:endParaRPr/>
          </a:p>
          <a:p>
            <a:pPr indent="0" lvl="0" marL="0" marR="0" rtl="1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الاختبارات القصيرة الأسبوعية: كل اختبار من 8 أسئلة (8 درجات) - يوجد أسئلة صوتية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الاختبار النهائي: 20 درجة </a:t>
            </a:r>
            <a:endParaRPr/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7"/>
          <p:cNvSpPr txBox="1"/>
          <p:nvPr/>
        </p:nvSpPr>
        <p:spPr>
          <a:xfrm>
            <a:off x="1675976" y="1728530"/>
            <a:ext cx="841732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4-استراتيجية التدريس واسلوب التقييم </a:t>
            </a:r>
            <a:endParaRPr sz="28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8" name="Google Shape;168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7"/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70" name="Google Shape;170;p7"/>
          <p:cNvSpPr/>
          <p:nvPr/>
        </p:nvSpPr>
        <p:spPr>
          <a:xfrm flipH="1" rot="10800000">
            <a:off x="-609600" y="603769"/>
            <a:ext cx="9752693" cy="4571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8"/>
          <p:cNvSpPr/>
          <p:nvPr/>
        </p:nvSpPr>
        <p:spPr>
          <a:xfrm>
            <a:off x="1133854" y="1088020"/>
            <a:ext cx="7385113" cy="491924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342900" lvl="0" marL="342900" marR="0" rt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Calibri"/>
              <a:buAutoNum type="arabicPeriod"/>
            </a:pPr>
            <a:r>
              <a:rPr lang="ar-SA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أ.د/ حمدي القبيلات، قانون الإدارة العامة الالكترونية، دار وائل للنشر، عمان، ط1، 2014.</a:t>
            </a:r>
            <a:endParaRPr sz="1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Calibri"/>
              <a:buAutoNum type="arabicPeriod"/>
            </a:pPr>
            <a:r>
              <a:rPr lang="ar-SA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د /سحر قدوري الرفاعي، الحكومة الالكترونية وسبل تطبيقها :مدخل استراتيجي، مجلة اقتصاديات شمال إفريقيا - العدد السابع، 2011</a:t>
            </a:r>
            <a:r>
              <a:rPr lang="ar-SA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، </a:t>
            </a:r>
            <a:r>
              <a:rPr lang="ar-SA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جامعة حسيبة بن بوعلي بالشلف- الجزائر. 305: 328.</a:t>
            </a:r>
            <a:endParaRPr sz="1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Calibri"/>
              <a:buAutoNum type="arabicPeriod"/>
            </a:pPr>
            <a:r>
              <a:rPr lang="ar-SA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خبال حميد و  شول بن شهرة، التحول الى الحكومة الذكية -الفجوة بين التشريع والتكنولوجيا عند التطبيق ، مجلـة الحقوق والعلوم الإنسانية، العدد 3، 2021، 127: 138.</a:t>
            </a:r>
            <a:endParaRPr sz="1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Calibri"/>
              <a:buAutoNum type="arabicPeriod"/>
            </a:pPr>
            <a:r>
              <a:rPr lang="ar-SA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د. فيصل عبد الحافظ الشوابكة ، النظام القانوني للعقد الإداري الإلكتروني،  مجلة الجامعة الإسلامية للدراسات الاقتصادية والإدارية، المجلد الحادي والعشرون، العدد الثاني، ص335 -ص364 يونيو 2013</a:t>
            </a:r>
            <a:endParaRPr sz="1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Calibri"/>
              <a:buAutoNum type="arabicPeriod"/>
            </a:pPr>
            <a:r>
              <a:rPr lang="ar-SA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 د. قيدار عبد القادر صالح ، إبرام العقد الإداري الإلكتروني وإثباته،  مجلة الرافدین للحقوق ، المجلد ١٠، العدد ٣٧ ، السنة ، ٢٠٠٨، 149-184.</a:t>
            </a:r>
            <a:endParaRPr sz="1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Calibri"/>
              <a:buAutoNum type="arabicPeriod"/>
            </a:pPr>
            <a:r>
              <a:rPr lang="ar-SA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ماهر مشعل منيف الفيصل، </a:t>
            </a:r>
            <a:r>
              <a:rPr lang="ar-SA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ar-SA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القرار الإداري الالكتروني كأسلوب حديث من أساليب النشاط الإداري،  رسالة ماجستير، جامعة الشرق الأوسط، 2020.</a:t>
            </a:r>
            <a:endParaRPr sz="1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Calibri"/>
              <a:buAutoNum type="arabicPeriod"/>
            </a:pPr>
            <a:r>
              <a:rPr lang="ar-SA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د/ ماجد ملفي زايد الديجاني، الضوابط القانونية للقرارات الإدارية الالكترونية، مجلة البحوث الفقهية والقانونية، كلية الشريعة والقانون جامعة دمنهور، عدد 41، إبريل 2023.</a:t>
            </a:r>
            <a:endParaRPr sz="1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6" name="Google Shape;176;p8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12315" l="0" r="0" t="12315"/>
          <a:stretch/>
        </p:blipFill>
        <p:spPr>
          <a:xfrm>
            <a:off x="8646288" y="1549486"/>
            <a:ext cx="3009418" cy="2343743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sp>
        <p:nvSpPr>
          <p:cNvPr id="177" name="Google Shape;177;p8"/>
          <p:cNvSpPr txBox="1"/>
          <p:nvPr/>
        </p:nvSpPr>
        <p:spPr>
          <a:xfrm>
            <a:off x="8854633" y="3996751"/>
            <a:ext cx="261587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ar-SA" sz="28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5- المراجع</a:t>
            </a:r>
            <a:endParaRPr b="1" sz="280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8" name="Google Shape;178;p8"/>
          <p:cNvSpPr/>
          <p:nvPr/>
        </p:nvSpPr>
        <p:spPr>
          <a:xfrm flipH="1" rot="10800000">
            <a:off x="-609600" y="556144"/>
            <a:ext cx="9752693" cy="4571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9" name="Google Shape;179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8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  <p:transition advTm="435744"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Google Shape;186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466" y="485415"/>
            <a:ext cx="2758843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9"/>
          <p:cNvSpPr/>
          <p:nvPr/>
        </p:nvSpPr>
        <p:spPr>
          <a:xfrm>
            <a:off x="1340017" y="1410088"/>
            <a:ext cx="9661358" cy="4312207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0" name="Google Shape;190;p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722688" y="2974694"/>
            <a:ext cx="4743450" cy="13877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2023-04-29T09:08:23Z</dcterms:created>
  <dc:creator>start</dc:creator>
</cp:coreProperties>
</file>