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media/image4.svg" ContentType="image/svg+xml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7"/>
  </p:handoutMasterIdLst>
  <p:sldIdLst>
    <p:sldId id="256" r:id="rId3"/>
    <p:sldId id="369" r:id="rId5"/>
    <p:sldId id="380" r:id="rId6"/>
    <p:sldId id="365" r:id="rId7"/>
    <p:sldId id="371" r:id="rId8"/>
    <p:sldId id="370" r:id="rId9"/>
    <p:sldId id="366" r:id="rId10"/>
    <p:sldId id="367" r:id="rId11"/>
    <p:sldId id="373" r:id="rId12"/>
    <p:sldId id="379" r:id="rId13"/>
    <p:sldId id="381" r:id="rId14"/>
    <p:sldId id="382" r:id="rId15"/>
    <p:sldId id="297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 showGuides="1">
      <p:cViewPr varScale="1">
        <p:scale>
          <a:sx n="68" d="100"/>
          <a:sy n="68" d="100"/>
        </p:scale>
        <p:origin x="1162" y="5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  <a:endParaRPr lang="en-US" noProof="0"/>
          </a:p>
          <a:p>
            <a:pPr lvl="1"/>
            <a:r>
              <a:rPr lang="en-US" noProof="0"/>
              <a:t>Second level</a:t>
            </a:r>
            <a:endParaRPr lang="en-US" noProof="0"/>
          </a:p>
          <a:p>
            <a:pPr lvl="2"/>
            <a:r>
              <a:rPr lang="en-US" noProof="0"/>
              <a:t>Third level</a:t>
            </a:r>
            <a:endParaRPr lang="en-US" noProof="0"/>
          </a:p>
          <a:p>
            <a:pPr lvl="3"/>
            <a:r>
              <a:rPr lang="en-US" noProof="0"/>
              <a:t>Fourth level</a:t>
            </a:r>
            <a:endParaRPr lang="en-US" noProof="0"/>
          </a:p>
          <a:p>
            <a:pPr lvl="4"/>
            <a:r>
              <a:rPr lang="en-US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  <a:endParaRPr lang="en-US" sz="8000" dirty="0">
              <a:ln w="3175" cmpd="sng">
                <a:noFill/>
              </a:ln>
              <a:solidFill>
                <a:srgbClr val="A5300F">
                  <a:lumMod val="60000"/>
                  <a:lumOff val="40000"/>
                </a:srgbClr>
              </a:solidFill>
              <a:latin typeface="Arial" panose="020B0604020202020204"/>
            </a:endParaRP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hyperlink" Target="https://www.cambridge.org/eg/academic/subjects/philosophy/philosophy-science/mathematics-and-its-logics-philosophical-essays?format=PB#bookPeopl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5979" y="3428988"/>
            <a:ext cx="41" cy="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-44615"/>
            <a:ext cx="12191998" cy="69026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2" name="Rectangle: Rounded Corners 22"/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6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Overview.              Dr. Israa Lewaa                                     Mathematics 1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9" name="Title 1"/>
          <p:cNvSpPr txBox="1"/>
          <p:nvPr/>
        </p:nvSpPr>
        <p:spPr>
          <a:xfrm>
            <a:off x="188259" y="220981"/>
            <a:ext cx="9324882" cy="1325563"/>
          </a:xfrm>
          <a:prstGeom prst="flowChartAlternateProcess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>
              <a:spcAft>
                <a:spcPts val="0"/>
              </a:spcAft>
            </a:pPr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  <a:endParaRPr lang="en-US" dirty="0"/>
          </a:p>
        </p:txBody>
      </p:sp>
      <p:pic>
        <p:nvPicPr>
          <p:cNvPr id="13" name="Graphic 28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19846" y="6529104"/>
            <a:ext cx="1879649" cy="309233"/>
          </a:xfrm>
          <a:prstGeom prst="rect">
            <a:avLst/>
          </a:prstGeom>
        </p:spPr>
      </p:pic>
      <p:sp>
        <p:nvSpPr>
          <p:cNvPr id="14" name="Rectangle: Rounded Corners 22"/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0400" y="1236749"/>
            <a:ext cx="4700588" cy="42862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36533" y="22860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98572" y="1389219"/>
            <a:ext cx="9664628" cy="409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Dr. Israa Lewaa</a:t>
            </a:r>
            <a:endParaRPr kumimoji="0" lang="en-US" sz="2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 in Statistics and Mathematics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Ph.D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Thesis: “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Statistical data integration Using A latent Class Model”.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35" y="5733419"/>
            <a:ext cx="11156065" cy="9274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36533" y="21336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0483411" cy="8715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47800" y="1360335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  <a:endParaRPr lang="en-US" sz="2800" b="1" i="1" dirty="0">
              <a:solidFill>
                <a:srgbClr val="FF0000"/>
              </a:solidFill>
            </a:endParaRP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  <a:endParaRPr lang="en-US" sz="2400" dirty="0">
              <a:solidFill>
                <a:srgbClr val="0070C0"/>
              </a:solidFill>
            </a:endParaRP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en-US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56353" y="1369463"/>
            <a:ext cx="8059610" cy="475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Credit Hours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  <a:endParaRPr lang="en-US" sz="2000" dirty="0">
              <a:solidFill>
                <a:srgbClr val="002060"/>
              </a:solidFill>
            </a:endParaRPr>
          </a:p>
          <a:p>
            <a:endParaRPr lang="en-US" sz="1600" dirty="0">
              <a:solidFill>
                <a:srgbClr val="002060"/>
              </a:solidFill>
            </a:endParaRPr>
          </a:p>
          <a:p>
            <a:pPr marL="446405" indent="-446405"/>
            <a:r>
              <a:rPr lang="en-US" sz="2000" dirty="0">
                <a:solidFill>
                  <a:srgbClr val="002060"/>
                </a:solidFill>
              </a:rPr>
              <a:t>3 credit hours.  </a:t>
            </a:r>
            <a:endParaRPr lang="en-US" sz="1600" dirty="0">
              <a:solidFill>
                <a:srgbClr val="002060"/>
              </a:solidFill>
            </a:endParaRPr>
          </a:p>
          <a:p>
            <a:pPr lvl="1">
              <a:defRPr/>
            </a:pPr>
            <a:endParaRPr lang="en-US" sz="2000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Required Textbook: </a:t>
            </a:r>
            <a:endParaRPr lang="en-US" sz="2000" b="1" i="1" dirty="0">
              <a:solidFill>
                <a:srgbClr val="002060"/>
              </a:solidFill>
            </a:endParaRP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580" indent="-65405" algn="l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Saha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Essential References:</a:t>
            </a:r>
            <a:endParaRPr lang="en-US" sz="2000" b="1" i="1" dirty="0">
              <a:solidFill>
                <a:srgbClr val="002060"/>
              </a:solidFill>
            </a:endParaRPr>
          </a:p>
          <a:p>
            <a:pPr algn="l" rtl="0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  <a:hlinkClick r:id="rId1"/>
              </a:rPr>
              <a:t>Geoffrey Hellman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002060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00206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</a:rPr>
              <a:t>Learning Resources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7800" y="1593267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  <a:endParaRPr lang="en-US" dirty="0">
              <a:solidFill>
                <a:srgbClr val="212529"/>
              </a:solidFill>
              <a:latin typeface="Open Sans" panose="020B0606030504020204" pitchFamily="34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1" y="1783668"/>
            <a:ext cx="8435802" cy="3848615"/>
          </a:xfrm>
          <a:prstGeom prst="rect">
            <a:avLst/>
          </a:prstGeom>
        </p:spPr>
      </p:pic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pic>
        <p:nvPicPr>
          <p:cNvPr id="16" name="Picture 2" descr="EXAM | University of Lapland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 14"/>
          <p:cNvSpPr>
            <a:spLocks noGrp="1" noChangeArrowheads="1"/>
          </p:cNvSpPr>
          <p:nvPr/>
        </p:nvSpPr>
        <p:spPr>
          <a:xfrm>
            <a:off x="4613370" y="1828800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  <a:endParaRPr lang="en-GB" sz="32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  <a:endParaRPr lang="en-GB" sz="24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  <a:endParaRPr lang="en-GB" sz="24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  <a:endParaRPr lang="ar-SA" sz="2000" b="1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5326" y="1009995"/>
            <a:ext cx="5609474" cy="4808121"/>
          </a:xfrm>
          <a:prstGeom prst="rect">
            <a:avLst/>
          </a:prstGeom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6200" y="1447800"/>
            <a:ext cx="4343400" cy="3441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/>
          <p:cNvSpPr txBox="1"/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7912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36150" y="1226492"/>
            <a:ext cx="1688050" cy="45314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  <a:endParaRPr lang="en-US" sz="2400" b="1" dirty="0">
              <a:solidFill>
                <a:srgbClr val="FFC000"/>
              </a:solidFill>
              <a:cs typeface="Bader" pitchFamily="2" charset="-78"/>
            </a:endParaRP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ym typeface="+mn-ea"/>
              </a:rPr>
              <a:t>رابط حلقة النقاش وموعدها مرفوع على صفحة المودل ستكون حلقة وحيدة كل أسبوع  </a:t>
            </a:r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" y="5867400"/>
            <a:ext cx="12187237" cy="8647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2548</Words>
  <Application>WPS Presentation</Application>
  <PresentationFormat>Widescreen</PresentationFormat>
  <Paragraphs>139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3" baseType="lpstr">
      <vt:lpstr>Arial</vt:lpstr>
      <vt:lpstr>SimSun</vt:lpstr>
      <vt:lpstr>Wingdings</vt:lpstr>
      <vt:lpstr>Wingdings 3</vt:lpstr>
      <vt:lpstr>Arial</vt:lpstr>
      <vt:lpstr>Calibri</vt:lpstr>
      <vt:lpstr>Tajawal Medium</vt:lpstr>
      <vt:lpstr>Segoe Print</vt:lpstr>
      <vt:lpstr>Calibri</vt:lpstr>
      <vt:lpstr>Times New Roman</vt:lpstr>
      <vt:lpstr>Aardvark Cafe</vt:lpstr>
      <vt:lpstr>Open Sans</vt:lpstr>
      <vt:lpstr>Tahoma</vt:lpstr>
      <vt:lpstr>Bader</vt:lpstr>
      <vt:lpstr>Constantia</vt:lpstr>
      <vt:lpstr>Microsoft YaHei</vt:lpstr>
      <vt:lpstr>Arial Unicode MS</vt:lpstr>
      <vt:lpstr>Trebuchet MS</vt:lpstr>
      <vt:lpstr>Aldhabi</vt:lpstr>
      <vt:lpstr>Facet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israalewaa</cp:lastModifiedBy>
  <cp:revision>176</cp:revision>
  <dcterms:created xsi:type="dcterms:W3CDTF">2012-10-04T04:34:00Z</dcterms:created>
  <dcterms:modified xsi:type="dcterms:W3CDTF">2023-09-29T14:56:10Z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6EB880DD16CC477AA12BE27DD5E21761_12</vt:lpwstr>
  </property>
  <property fmtid="{D5CDD505-2E9C-101B-9397-08002B2CF9AE}" pid="3" name="KSOProductBuildVer">
    <vt:lpwstr>1033-12.2.0.13215</vt:lpwstr>
  </property>
</Properties>
</file>