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8" r:id="rId3"/>
    <p:sldId id="288" r:id="rId4"/>
    <p:sldId id="287" r:id="rId5"/>
    <p:sldId id="289" r:id="rId6"/>
    <p:sldId id="290" r:id="rId7"/>
    <p:sldId id="291" r:id="rId8"/>
    <p:sldId id="292" r:id="rId9"/>
    <p:sldId id="294" r:id="rId10"/>
    <p:sldId id="295" r:id="rId11"/>
    <p:sldId id="296" r:id="rId12"/>
    <p:sldId id="297" r:id="rId13"/>
    <p:sldId id="298" r:id="rId14"/>
    <p:sldId id="299" r:id="rId15"/>
    <p:sldId id="300" r:id="rId16"/>
    <p:sldId id="301" r:id="rId17"/>
    <p:sldId id="302" r:id="rId18"/>
    <p:sldId id="303" r:id="rId19"/>
    <p:sldId id="307" r:id="rId20"/>
    <p:sldId id="315" r:id="rId21"/>
    <p:sldId id="317" r:id="rId22"/>
    <p:sldId id="308" r:id="rId23"/>
    <p:sldId id="26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73" d="100"/>
          <a:sy n="73" d="100"/>
        </p:scale>
        <p:origin x="67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21/10/2022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843540"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a:t>
            </a:r>
            <a:r>
              <a:rPr lang="en-US" sz="2800" dirty="0" smtClean="0">
                <a:solidFill>
                  <a:srgbClr val="FF9518"/>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3" y="5284187"/>
            <a:ext cx="5882401" cy="1384993"/>
          </a:xfrm>
          <a:prstGeom prst="rect">
            <a:avLst/>
          </a:prstGeom>
        </p:spPr>
      </p:pic>
      <p:sp>
        <p:nvSpPr>
          <p:cNvPr id="16" name="TextBox 15"/>
          <p:cNvSpPr txBox="1"/>
          <p:nvPr/>
        </p:nvSpPr>
        <p:spPr>
          <a:xfrm>
            <a:off x="4174377" y="5318054"/>
            <a:ext cx="380424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GB" sz="2800" dirty="0">
                <a:solidFill>
                  <a:schemeClr val="bg1"/>
                </a:solidFill>
                <a:latin typeface="Tajawal Medium" panose="00000600000000000000" pitchFamily="2" charset="-78"/>
                <a:cs typeface="Tajawal Medium" panose="00000600000000000000" pitchFamily="2" charset="-78"/>
              </a:rPr>
              <a:t>Strategic Management</a:t>
            </a:r>
          </a:p>
          <a:p>
            <a:r>
              <a:rPr lang="en-GB" sz="2800" dirty="0">
                <a:solidFill>
                  <a:schemeClr val="bg1"/>
                </a:solidFill>
                <a:latin typeface="Tajawal Medium" panose="00000600000000000000" pitchFamily="2" charset="-78"/>
                <a:cs typeface="Tajawal Medium" panose="00000600000000000000" pitchFamily="2" charset="-78"/>
              </a:rPr>
              <a:t>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492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893647"/>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First, let us consider their advantages:</a:t>
            </a:r>
          </a:p>
          <a:p>
            <a:r>
              <a:rPr lang="en-GB" dirty="0"/>
              <a:t>	1. The undiscounted models are simple to use and understand. </a:t>
            </a:r>
          </a:p>
          <a:p>
            <a:r>
              <a:rPr lang="en-GB" dirty="0"/>
              <a:t>	2. All use readily available accounting data to determine the cash flows. </a:t>
            </a:r>
          </a:p>
          <a:p>
            <a:r>
              <a:rPr lang="en-GB" dirty="0"/>
              <a:t>	3. Model output is in terms familiar to business decision makers. </a:t>
            </a:r>
          </a:p>
          <a:p>
            <a:r>
              <a:rPr lang="en-GB" dirty="0"/>
              <a:t>	4. With a few exceptions, model output is on an “absolute” profit/profitability scale and allows 	“absolute” go/no-go decisions. </a:t>
            </a:r>
          </a:p>
          <a:p>
            <a:r>
              <a:rPr lang="en-GB" dirty="0"/>
              <a:t>	5. Some profit models can be amended to account for project risk.</a:t>
            </a:r>
          </a:p>
          <a:p>
            <a:endParaRPr lang="en-GB" b="1" dirty="0"/>
          </a:p>
          <a:p>
            <a:r>
              <a:rPr lang="en-GB" dirty="0"/>
              <a:t>The disadvantages of these models are the following: </a:t>
            </a:r>
          </a:p>
          <a:p>
            <a:r>
              <a:rPr lang="en-GB" dirty="0"/>
              <a:t>	1. These models ignore all nonmonetary factors except risk. </a:t>
            </a:r>
          </a:p>
          <a:p>
            <a:r>
              <a:rPr lang="en-GB" dirty="0"/>
              <a:t>	2. Models that do not include discounting ignore the timing of the cash flows and the time 	value of money. </a:t>
            </a:r>
          </a:p>
          <a:p>
            <a:r>
              <a:rPr lang="en-GB" dirty="0"/>
              <a:t>	3. Models that reduce cash flows to their present value are strongly biased toward the short 	run. </a:t>
            </a:r>
          </a:p>
        </p:txBody>
      </p:sp>
    </p:spTree>
    <p:extLst>
      <p:ext uri="{BB962C8B-B14F-4D97-AF65-F5344CB8AC3E}">
        <p14:creationId xmlns:p14="http://schemas.microsoft.com/office/powerpoint/2010/main" val="991414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302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170646"/>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	5. The internal rate of return model can result in multiple solutions. </a:t>
            </a:r>
          </a:p>
          <a:p>
            <a:r>
              <a:rPr lang="en-GB" dirty="0"/>
              <a:t>	6. All are sensitive to errors in the input data for the early years of the project. </a:t>
            </a:r>
          </a:p>
          <a:p>
            <a:r>
              <a:rPr lang="en-GB" dirty="0"/>
              <a:t>	7. All discounting models are nonlinear, and the effects of changes (or errors) in the variables 	or parameters are generally not obvious to most decision makers. </a:t>
            </a:r>
          </a:p>
          <a:p>
            <a:r>
              <a:rPr lang="en-GB" dirty="0"/>
              <a:t>	8. All these models depend for input on a determination of cash flows, but it is not clear 	exactly how the concept of cash flow is properly defined for the purpose of evaluating 	projects.</a:t>
            </a:r>
          </a:p>
          <a:p>
            <a:r>
              <a:rPr lang="en-GB" dirty="0"/>
              <a:t>In general, the net present value models are preferred to the internal rate of return models. Despite wide use, financial models rarely include nonfinancial outcomes in their benefits and costs.</a:t>
            </a:r>
          </a:p>
          <a:p>
            <a:endParaRPr lang="en-GB" b="1" dirty="0"/>
          </a:p>
          <a:p>
            <a:r>
              <a:rPr lang="en-GB" b="1" i="1" dirty="0"/>
              <a:t>Real Options  </a:t>
            </a:r>
            <a:r>
              <a:rPr lang="en-GB" dirty="0"/>
              <a:t>Recently, a project selection model was developed based on a notion well known in financial markets. When one invests, one foregoes the value of alternative future investments.  </a:t>
            </a:r>
          </a:p>
          <a:p>
            <a:r>
              <a:rPr lang="en-GB" dirty="0"/>
              <a:t>Economists refer to the value of an opportunity foregone as the “opportunity cost” of the investment made.</a:t>
            </a:r>
          </a:p>
          <a:p>
            <a:endParaRPr lang="en-GB" b="1" dirty="0"/>
          </a:p>
        </p:txBody>
      </p:sp>
    </p:spTree>
    <p:extLst>
      <p:ext uri="{BB962C8B-B14F-4D97-AF65-F5344CB8AC3E}">
        <p14:creationId xmlns:p14="http://schemas.microsoft.com/office/powerpoint/2010/main" val="20184765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dirty="0"/>
              <a:t>In an attempt to overcome some of the disadvantages of profitability models, particularly their focus on a single decision criterion, a number of evaluation/selection models that use multiple criteria to evaluate a project have been developed.</a:t>
            </a:r>
            <a:endParaRPr lang="en-GB" b="1" dirty="0"/>
          </a:p>
          <a:p>
            <a:r>
              <a:rPr lang="en-GB" b="1" i="1" dirty="0"/>
              <a:t>Unweighted 0–1 Factor Model </a:t>
            </a:r>
            <a:r>
              <a:rPr lang="en-GB" dirty="0"/>
              <a:t>A set of relevant factors is selected by management and then usually listed in a preprinted form. One or more raters score the project on each factor, depending on whether or not it qualifies for an individual criterion. The criteria for choice are (1) a clear understanding of organizational goals and (2) a good knowledge of the firm’s potential project portfolio. </a:t>
            </a:r>
          </a:p>
          <a:p>
            <a:r>
              <a:rPr lang="en-GB" dirty="0"/>
              <a:t>The main advantage of such a model is that it uses several criteria in the decision process. The major disadvantages are that it assumes all criteria are of equal importance and it allows for no gradation of the degree to which a specific project meets the various criteria.</a:t>
            </a:r>
            <a:endParaRPr lang="en-GB" b="1" dirty="0"/>
          </a:p>
        </p:txBody>
      </p:sp>
    </p:spTree>
    <p:extLst>
      <p:ext uri="{BB962C8B-B14F-4D97-AF65-F5344CB8AC3E}">
        <p14:creationId xmlns:p14="http://schemas.microsoft.com/office/powerpoint/2010/main" val="16760640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29266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b="1" i="1" dirty="0"/>
              <a:t>Unweighted 0–1 Factor Model</a:t>
            </a:r>
            <a:endParaRPr lang="en-GB" b="1" dirty="0"/>
          </a:p>
        </p:txBody>
      </p:sp>
      <p:pic>
        <p:nvPicPr>
          <p:cNvPr id="11" name="Picture 10">
            <a:extLst>
              <a:ext uri="{FF2B5EF4-FFF2-40B4-BE49-F238E27FC236}">
                <a16:creationId xmlns:a16="http://schemas.microsoft.com/office/drawing/2014/main" id="{775A9693-4720-4FDE-9D88-3F99CC1C539A}"/>
              </a:ext>
            </a:extLst>
          </p:cNvPr>
          <p:cNvPicPr>
            <a:picLocks noChangeAspect="1"/>
          </p:cNvPicPr>
          <p:nvPr/>
        </p:nvPicPr>
        <p:blipFill>
          <a:blip r:embed="rId6"/>
          <a:stretch>
            <a:fillRect/>
          </a:stretch>
        </p:blipFill>
        <p:spPr>
          <a:xfrm>
            <a:off x="5010150" y="1720041"/>
            <a:ext cx="5448471" cy="4099733"/>
          </a:xfrm>
          <a:prstGeom prst="rect">
            <a:avLst/>
          </a:prstGeom>
        </p:spPr>
      </p:pic>
    </p:spTree>
    <p:extLst>
      <p:ext uri="{BB962C8B-B14F-4D97-AF65-F5344CB8AC3E}">
        <p14:creationId xmlns:p14="http://schemas.microsoft.com/office/powerpoint/2010/main" val="2588631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78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b="1" i="1" dirty="0"/>
              <a:t>Unweighted Factor Scoring Model </a:t>
            </a:r>
            <a:r>
              <a:rPr lang="en-GB" dirty="0"/>
              <a:t>The second disadvantage of the 0–1 factor model can be dealt with by constructing a simple linear measure of the degree to which the project being evaluated meets each of the criteria contained in the list. Often a five-point scale is used, where 5 is very good, 4 is good, 3 is fair, 2 is poor, 1 is very poor. (Three-, seven-, and 10-point scales are also common.) The column of scores is summed, and those projects with a total score exceeding some critical value are selected. </a:t>
            </a:r>
          </a:p>
          <a:p>
            <a:r>
              <a:rPr lang="en-GB" dirty="0"/>
              <a:t>However, the criticism that the criteria are all assumed to be of equal importance still holds.</a:t>
            </a:r>
          </a:p>
          <a:p>
            <a:endParaRPr lang="en-GB" dirty="0"/>
          </a:p>
          <a:p>
            <a:r>
              <a:rPr lang="en-GB" b="1" i="1" dirty="0"/>
              <a:t>Weighted Factor Scoring Model </a:t>
            </a:r>
            <a:r>
              <a:rPr lang="en-GB" dirty="0"/>
              <a:t>When numeric weights reflecting the relative importance of each individual factor are added, we have a weighted factor scoring model.</a:t>
            </a:r>
          </a:p>
          <a:p>
            <a:endParaRPr lang="en-GB" b="1" i="1" dirty="0"/>
          </a:p>
          <a:p>
            <a:endParaRPr lang="en-GB" b="1" i="1" dirty="0"/>
          </a:p>
          <a:p>
            <a:endParaRPr lang="en-GB" b="1" i="1" dirty="0"/>
          </a:p>
          <a:p>
            <a:endParaRPr lang="en-GB" b="1" i="1" dirty="0"/>
          </a:p>
        </p:txBody>
      </p:sp>
      <p:pic>
        <p:nvPicPr>
          <p:cNvPr id="11" name="Picture 10">
            <a:extLst>
              <a:ext uri="{FF2B5EF4-FFF2-40B4-BE49-F238E27FC236}">
                <a16:creationId xmlns:a16="http://schemas.microsoft.com/office/drawing/2014/main" id="{11A7E050-449A-465D-A7DA-7E7C78D4B274}"/>
              </a:ext>
            </a:extLst>
          </p:cNvPr>
          <p:cNvPicPr>
            <a:picLocks noChangeAspect="1"/>
          </p:cNvPicPr>
          <p:nvPr/>
        </p:nvPicPr>
        <p:blipFill>
          <a:blip r:embed="rId6"/>
          <a:stretch>
            <a:fillRect/>
          </a:stretch>
        </p:blipFill>
        <p:spPr>
          <a:xfrm>
            <a:off x="2133600" y="4801040"/>
            <a:ext cx="6248400" cy="1576830"/>
          </a:xfrm>
          <a:prstGeom prst="rect">
            <a:avLst/>
          </a:prstGeom>
        </p:spPr>
      </p:pic>
    </p:spTree>
    <p:extLst>
      <p:ext uri="{BB962C8B-B14F-4D97-AF65-F5344CB8AC3E}">
        <p14:creationId xmlns:p14="http://schemas.microsoft.com/office/powerpoint/2010/main" val="14365559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492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746958"/>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b="1" i="1" dirty="0"/>
                  <a:t>Weighted Factor Scoring Model</a:t>
                </a:r>
              </a:p>
              <a:p>
                <a:r>
                  <a:rPr lang="en-GB" dirty="0"/>
                  <a:t>The weights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𝑤</m:t>
                        </m:r>
                      </m:e>
                      <m:sub>
                        <m:r>
                          <a:rPr lang="en-US" b="0" i="1" smtClean="0">
                            <a:latin typeface="Cambria Math" panose="02040503050406030204" pitchFamily="18" charset="0"/>
                          </a:rPr>
                          <m:t>𝑗</m:t>
                        </m:r>
                      </m:sub>
                    </m:sSub>
                  </m:oMath>
                </a14:m>
                <a:r>
                  <a:rPr lang="en-GB" dirty="0"/>
                  <a:t> may be generated by any technique that is acceptable to the organization’s policy makers. There are several techniques available to generate such numbers, but the most effective and most widely used is the Delphi technique. It is a technique for developing numeric values that are equivalent to subjective, verbal measures of relative value.</a:t>
                </a:r>
              </a:p>
              <a:p>
                <a:endParaRPr lang="en-GB" b="1" i="1" dirty="0"/>
              </a:p>
              <a:p>
                <a:r>
                  <a:rPr lang="en-GB" b="1" dirty="0"/>
                  <a:t>Scoring models advantages are:</a:t>
                </a:r>
              </a:p>
              <a:p>
                <a:r>
                  <a:rPr lang="en-GB" dirty="0"/>
                  <a:t>	1. These models allow multiple criteria to be used for evaluation and decision making, 	including profit/profitability models and both tangible and intangible criteria. </a:t>
                </a:r>
              </a:p>
              <a:p>
                <a:r>
                  <a:rPr lang="en-GB" dirty="0"/>
                  <a:t>	2. They are structurally simple and therefore easy to understand and use. </a:t>
                </a:r>
              </a:p>
              <a:p>
                <a:r>
                  <a:rPr lang="en-GB" dirty="0"/>
                  <a:t>	3. They are a direct reflection of managerial policy. </a:t>
                </a:r>
              </a:p>
              <a:p>
                <a:r>
                  <a:rPr lang="en-GB" dirty="0"/>
                  <a:t>	4. They are easily altered to accommodate changes in the environment or managerial policy. </a:t>
                </a:r>
              </a:p>
              <a:p>
                <a:r>
                  <a:rPr lang="en-GB" dirty="0"/>
                  <a:t>	5. Weighted scoring models allow for the fact that some criteria are more important than 	others. </a:t>
                </a:r>
              </a:p>
              <a:p>
                <a:endParaRPr lang="en-GB" b="1" i="1" dirty="0"/>
              </a:p>
              <a:p>
                <a:endParaRPr lang="en-GB" b="1" i="1" dirty="0"/>
              </a:p>
              <a:p>
                <a:endParaRPr lang="en-GB" b="1" i="1" dirty="0"/>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5746958"/>
              </a:xfrm>
              <a:prstGeom prst="rect">
                <a:avLst/>
              </a:prstGeom>
              <a:blipFill>
                <a:blip r:embed="rId6"/>
                <a:stretch>
                  <a:fillRect l="-985" t="-848"/>
                </a:stretch>
              </a:blipFill>
            </p:spPr>
            <p:txBody>
              <a:bodyPr/>
              <a:lstStyle/>
              <a:p>
                <a:r>
                  <a:rPr lang="en-GB">
                    <a:noFill/>
                  </a:rPr>
                  <a:t> </a:t>
                </a:r>
              </a:p>
            </p:txBody>
          </p:sp>
        </mc:Fallback>
      </mc:AlternateContent>
    </p:spTree>
    <p:extLst>
      <p:ext uri="{BB962C8B-B14F-4D97-AF65-F5344CB8AC3E}">
        <p14:creationId xmlns:p14="http://schemas.microsoft.com/office/powerpoint/2010/main" val="3520234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447645"/>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dirty="0"/>
              <a:t>	6. These models allow easy sensitivity analysis. The trade-offs between the several criteria are 	readily observable.</a:t>
            </a:r>
          </a:p>
          <a:p>
            <a:endParaRPr lang="en-GB" b="1" i="1" dirty="0"/>
          </a:p>
          <a:p>
            <a:r>
              <a:rPr lang="en-GB" b="1" dirty="0"/>
              <a:t>The disadvantages are: </a:t>
            </a:r>
          </a:p>
          <a:p>
            <a:r>
              <a:rPr lang="en-GB" b="1" dirty="0"/>
              <a:t>	</a:t>
            </a:r>
            <a:r>
              <a:rPr lang="en-GB" dirty="0"/>
              <a:t>1. The output of a scoring model is strictly a relative measure. Project scores do not represent 	the value or “utility” associated with a project and thus do not directly indicate whether or not 	the project should be supported. </a:t>
            </a:r>
          </a:p>
          <a:p>
            <a:r>
              <a:rPr lang="en-GB" dirty="0"/>
              <a:t>	2. In general, scoring models are linear in form and the elements of such models are assumed 	to be independent. </a:t>
            </a:r>
          </a:p>
          <a:p>
            <a:r>
              <a:rPr lang="en-GB" dirty="0"/>
              <a:t>	3. The ease of use of these models is conducive to the inclusion of a large number of criteria, 	most of which have such small weights that they have little impact on the total project score. 	4. Unweighted scoring models assume all criteria are of equal importance, which is almost 	certainly contrary to fact. </a:t>
            </a:r>
          </a:p>
          <a:p>
            <a:endParaRPr lang="en-GB" b="1" i="1" dirty="0"/>
          </a:p>
          <a:p>
            <a:endParaRPr lang="en-GB" b="1" i="1" dirty="0"/>
          </a:p>
          <a:p>
            <a:endParaRPr lang="en-GB" b="1" i="1" dirty="0"/>
          </a:p>
        </p:txBody>
      </p:sp>
    </p:spTree>
    <p:extLst>
      <p:ext uri="{BB962C8B-B14F-4D97-AF65-F5344CB8AC3E}">
        <p14:creationId xmlns:p14="http://schemas.microsoft.com/office/powerpoint/2010/main" val="4119251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dirty="0"/>
              <a:t>	5. To the extent that profit/profitability is included as an element in the scoring model, this 	element has the advantages and disadvantages noted earlier for the profitability models.</a:t>
            </a:r>
          </a:p>
          <a:p>
            <a:endParaRPr lang="en-GB" b="1" i="1" dirty="0"/>
          </a:p>
          <a:p>
            <a:r>
              <a:rPr lang="en-GB" b="1" dirty="0"/>
              <a:t>Window-of-Opportunity Analysis</a:t>
            </a:r>
          </a:p>
          <a:p>
            <a:r>
              <a:rPr lang="en-GB" dirty="0"/>
              <a:t>That one ability to achieve a new technology does not necessarily imply that the new technology is worth implementing, or economically profitable. Given some idea for a new product or process, we can invert this traditional approach by attempting to determine the cost, timing, and performance specifications that must be met by this new technology before any R &amp; D is undertaken. (This is called the window-of-opportunity for the innovation.)</a:t>
            </a:r>
          </a:p>
          <a:p>
            <a:endParaRPr lang="en-GB" b="1" i="1" dirty="0"/>
          </a:p>
          <a:p>
            <a:endParaRPr lang="en-GB" b="1" i="1" dirty="0"/>
          </a:p>
        </p:txBody>
      </p:sp>
    </p:spTree>
    <p:extLst>
      <p:ext uri="{BB962C8B-B14F-4D97-AF65-F5344CB8AC3E}">
        <p14:creationId xmlns:p14="http://schemas.microsoft.com/office/powerpoint/2010/main" val="36449076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2.4 TYPES OF PROJECT SELECTION MODELS</a:t>
            </a:r>
          </a:p>
          <a:p>
            <a:endParaRPr lang="en-GB" dirty="0"/>
          </a:p>
          <a:p>
            <a:r>
              <a:rPr lang="en-GB" b="1" dirty="0"/>
              <a:t>Choosing a Project Selection Model</a:t>
            </a:r>
          </a:p>
          <a:p>
            <a:r>
              <a:rPr lang="en-GB" dirty="0"/>
              <a:t>Selecting the type of model to aid the evaluation/selection process depends on the philosophy and wishes of management.</a:t>
            </a:r>
            <a:endParaRPr lang="en-GB" b="1" dirty="0"/>
          </a:p>
          <a:p>
            <a:r>
              <a:rPr lang="en-GB" dirty="0"/>
              <a:t>We strongly favor weighted scoring models for three fundamental reasons. </a:t>
            </a:r>
          </a:p>
          <a:p>
            <a:r>
              <a:rPr lang="en-GB" dirty="0"/>
              <a:t>	</a:t>
            </a:r>
            <a:r>
              <a:rPr lang="en-GB" u="sng" dirty="0"/>
              <a:t>First, </a:t>
            </a:r>
            <a:r>
              <a:rPr lang="en-GB" dirty="0"/>
              <a:t>they allow the multiple objectives of all organizations to be reflected in the important 	decision about which projects will be supported and which will be rejected. </a:t>
            </a:r>
          </a:p>
          <a:p>
            <a:r>
              <a:rPr lang="en-GB" dirty="0"/>
              <a:t>	</a:t>
            </a:r>
            <a:r>
              <a:rPr lang="en-GB" u="sng" dirty="0"/>
              <a:t>Second, </a:t>
            </a:r>
            <a:r>
              <a:rPr lang="en-GB" dirty="0"/>
              <a:t>scoring models are easily adapted to changes in managerial philosophy or changes in 	the environment. </a:t>
            </a:r>
          </a:p>
          <a:p>
            <a:r>
              <a:rPr lang="en-GB" dirty="0"/>
              <a:t>	</a:t>
            </a:r>
            <a:r>
              <a:rPr lang="en-GB" u="sng" dirty="0"/>
              <a:t>Third</a:t>
            </a:r>
            <a:r>
              <a:rPr lang="en-GB" dirty="0"/>
              <a:t>, they do not suffer from the bias toward the short run that is inherent in profitability 	models that discount future cash flows</a:t>
            </a:r>
            <a:endParaRPr lang="en-GB" b="1" i="1" dirty="0"/>
          </a:p>
          <a:p>
            <a:endParaRPr lang="en-GB" b="1" i="1" dirty="0"/>
          </a:p>
        </p:txBody>
      </p:sp>
    </p:spTree>
    <p:extLst>
      <p:ext uri="{BB962C8B-B14F-4D97-AF65-F5344CB8AC3E}">
        <p14:creationId xmlns:p14="http://schemas.microsoft.com/office/powerpoint/2010/main" val="1964317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2.5 ANALYSIS UNDER UNCERTAINTY — THE MANAGEMENT OF RISK</a:t>
            </a:r>
          </a:p>
          <a:p>
            <a:endParaRPr lang="en-GB" dirty="0"/>
          </a:p>
          <a:p>
            <a:r>
              <a:rPr lang="en-GB" dirty="0"/>
              <a:t>Risk has been interpreted as being unsure about project task durations and/or costs, but uncertainty plagues all aspects of the work on projects and is present in all stages of project life cycles. In this section, we will consider uncertainty as it affects the selection process. </a:t>
            </a:r>
          </a:p>
          <a:p>
            <a:r>
              <a:rPr lang="en-GB" dirty="0"/>
              <a:t>Before proceeding, it is useful to discuss briefly the distinction between two words, “risk” and “uncertainty.” The outcome of any decision depends on two things: </a:t>
            </a:r>
          </a:p>
          <a:p>
            <a:r>
              <a:rPr lang="en-GB" dirty="0"/>
              <a:t>(1) what the decision maker does; and </a:t>
            </a:r>
          </a:p>
          <a:p>
            <a:r>
              <a:rPr lang="en-GB" dirty="0"/>
              <a:t>(2) what nature does—“nature” being the set of exogenous factors that interact with the decision maker’s course of action to produce an outcome. </a:t>
            </a:r>
          </a:p>
          <a:p>
            <a:r>
              <a:rPr lang="en-GB" dirty="0"/>
              <a:t>If the decision maker knows the probability of each and every state of nature and thus of each and every outcome, she can find the expected value of each alternative course of action she has. </a:t>
            </a:r>
          </a:p>
          <a:p>
            <a:r>
              <a:rPr lang="en-GB" dirty="0"/>
              <a:t>The expected value of a specific action is the sum of the values of each outcome associated with the action times the probability that it will occur. . She can select the course of action associated with the best of these expected values. This is decision making under conditions of </a:t>
            </a:r>
            <a:r>
              <a:rPr lang="en-GB" b="1" i="1" u="sng" dirty="0"/>
              <a:t>risk</a:t>
            </a:r>
          </a:p>
          <a:p>
            <a:endParaRPr lang="en-GB" dirty="0"/>
          </a:p>
        </p:txBody>
      </p:sp>
    </p:spTree>
    <p:extLst>
      <p:ext uri="{BB962C8B-B14F-4D97-AF65-F5344CB8AC3E}">
        <p14:creationId xmlns:p14="http://schemas.microsoft.com/office/powerpoint/2010/main" val="2474847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587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170646"/>
          </a:xfrm>
          <a:prstGeom prst="rect">
            <a:avLst/>
          </a:prstGeom>
          <a:noFill/>
        </p:spPr>
        <p:txBody>
          <a:bodyPr wrap="square" rtlCol="0">
            <a:spAutoFit/>
          </a:bodyPr>
          <a:lstStyle/>
          <a:p>
            <a:r>
              <a:rPr lang="en-GB" sz="2400" dirty="0"/>
              <a:t>2.5 ANALYSIS UNDER UNCERTAINTY — THE MANAGEMENT OF RISK</a:t>
            </a:r>
          </a:p>
          <a:p>
            <a:endParaRPr lang="en-GB" dirty="0"/>
          </a:p>
          <a:p>
            <a:r>
              <a:rPr lang="en-GB" dirty="0"/>
              <a:t>If the decision maker’s information is not so complete and she does not know and cannot collect sufficient data to determine the probability of occurrence for some states of nature, she cannot find the expected value for each of her alternative actions. This is decision making under conditions of </a:t>
            </a:r>
            <a:r>
              <a:rPr lang="en-GB" b="1" i="1" u="sng" dirty="0"/>
              <a:t>uncertainty.</a:t>
            </a:r>
          </a:p>
          <a:p>
            <a:endParaRPr lang="en-GB" b="1" i="1" u="sng" dirty="0"/>
          </a:p>
          <a:p>
            <a:r>
              <a:rPr lang="en-GB" dirty="0"/>
              <a:t>When relationships between inputs and outputs in the projects are complex, Monte Carlo simulation can handle such uncertainty by exposing the many possible consequences of embarking on a project. Risk analysis is a method based on such a procedure. With the great availability of microcomputers and user-friendly software, these procedures are becoming very common.</a:t>
            </a:r>
          </a:p>
          <a:p>
            <a:endParaRPr lang="en-GB" dirty="0"/>
          </a:p>
          <a:p>
            <a:r>
              <a:rPr lang="en-GB" b="1" i="1" dirty="0"/>
              <a:t>Risk Analysis and Simulation</a:t>
            </a:r>
          </a:p>
          <a:p>
            <a:r>
              <a:rPr lang="en-GB" dirty="0"/>
              <a:t>While a project manager may be able to reduce uncertainty, it cannot be eliminated. Decisions must be made in the face of the ambiguity that results from uncertain information. Risk analysis does not remove the ambiguity, it simply describes the uncertainties in a way that provides the decision maker with a useful insight into their nature.</a:t>
            </a:r>
            <a:endParaRPr lang="en-GB" b="1" i="1" dirty="0"/>
          </a:p>
          <a:p>
            <a:endParaRPr lang="en-GB" b="1" i="1" u="sng" dirty="0"/>
          </a:p>
        </p:txBody>
      </p:sp>
    </p:spTree>
    <p:extLst>
      <p:ext uri="{BB962C8B-B14F-4D97-AF65-F5344CB8AC3E}">
        <p14:creationId xmlns:p14="http://schemas.microsoft.com/office/powerpoint/2010/main" val="38626120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2.5 ANALYSIS UNDER UNCERTAINTY — THE MANAGEMENT OF RISK</a:t>
            </a:r>
          </a:p>
          <a:p>
            <a:endParaRPr lang="en-GB" dirty="0"/>
          </a:p>
          <a:p>
            <a:r>
              <a:rPr lang="en-GB" b="1" i="1" dirty="0"/>
              <a:t>Risk Analysis and Simulation</a:t>
            </a:r>
          </a:p>
          <a:p>
            <a:r>
              <a:rPr lang="en-GB" dirty="0"/>
              <a:t>To apply risk analysis, one must make assumptions about the probability distributions that characterize key parameters and variables associated with a decision and then use these </a:t>
            </a:r>
          </a:p>
          <a:p>
            <a:r>
              <a:rPr lang="en-GB" dirty="0"/>
              <a:t>to estimate the risk profiles or probability distributions of the outcomes of the decision. This can be done analytically or by Monte Carlo simulation, an easy-to-use technique that is </a:t>
            </a:r>
          </a:p>
          <a:p>
            <a:r>
              <a:rPr lang="en-GB" dirty="0"/>
              <a:t>well-adapted to evaluating the risk in certain situations. </a:t>
            </a:r>
          </a:p>
          <a:p>
            <a:r>
              <a:rPr lang="en-GB" dirty="0"/>
              <a:t>When the decisions involve several input variables or parameters, simulation is highly preferable to the tedious calculations required by analytic methods. </a:t>
            </a:r>
          </a:p>
          <a:p>
            <a:endParaRPr lang="en-GB" dirty="0"/>
          </a:p>
          <a:p>
            <a:r>
              <a:rPr lang="en-GB" b="1" i="1" dirty="0"/>
              <a:t>General Simulation Analysis</a:t>
            </a:r>
          </a:p>
          <a:p>
            <a:r>
              <a:rPr lang="en-GB" dirty="0"/>
              <a:t>The analysis gives a picture of the proposed change in terms of the costs and times that will be affected. The uncertainty associated with each individual element of the process is included. Simulation runs will then indicate the likelihood of achieving various levels of savings. Note also that investigation of the simulation model will expose the major sources of uncertainty in the final cost distributions</a:t>
            </a:r>
          </a:p>
        </p:txBody>
      </p:sp>
    </p:spTree>
    <p:extLst>
      <p:ext uri="{BB962C8B-B14F-4D97-AF65-F5344CB8AC3E}">
        <p14:creationId xmlns:p14="http://schemas.microsoft.com/office/powerpoint/2010/main" val="1281556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2.6 COMMENTS ON THE INFORMATION BASE FOR SELECTION</a:t>
            </a:r>
          </a:p>
          <a:p>
            <a:r>
              <a:rPr lang="en-GB" dirty="0"/>
              <a:t>Our bias in </a:t>
            </a:r>
            <a:r>
              <a:rPr lang="en-GB" dirty="0" err="1"/>
              <a:t>favor</a:t>
            </a:r>
            <a:r>
              <a:rPr lang="en-GB" dirty="0"/>
              <a:t> of weighted scoring models is quite clear and weighted scoring models can be simulated because both the scores and the weights are usually estimates.</a:t>
            </a:r>
          </a:p>
          <a:p>
            <a:r>
              <a:rPr lang="en-GB" dirty="0"/>
              <a:t>The use of any project selection model assumes that the decision-making procedure takes place in a reasonably rational organizational environment. </a:t>
            </a:r>
          </a:p>
          <a:p>
            <a:r>
              <a:rPr lang="en-GB" dirty="0"/>
              <a:t>Three special problems affecting the data used in project selection models are:</a:t>
            </a:r>
            <a:endParaRPr lang="en-GB" sz="2400" dirty="0"/>
          </a:p>
          <a:p>
            <a:r>
              <a:rPr lang="en-GB" b="1" i="1" dirty="0"/>
              <a:t>Accounting Data</a:t>
            </a:r>
          </a:p>
          <a:p>
            <a:r>
              <a:rPr lang="en-GB" dirty="0"/>
              <a:t>Managers can find it useful to reflect on the methods and assumptions used in the preparation of accounting data. Among the most crucial are the following:</a:t>
            </a:r>
          </a:p>
          <a:p>
            <a:pPr marL="342900" indent="-342900">
              <a:buAutoNum type="arabicPeriod"/>
            </a:pPr>
            <a:r>
              <a:rPr lang="en-GB" dirty="0"/>
              <a:t>Cost and revenue data are assumed to vary linearly with associated changes in inputs and outputs.</a:t>
            </a:r>
          </a:p>
          <a:p>
            <a:pPr marL="342900" indent="-342900">
              <a:buAutoNum type="arabicPeriod"/>
            </a:pPr>
            <a:r>
              <a:rPr lang="en-GB" dirty="0"/>
              <a:t>The cost-revenue information that is derived from standard cost analyses may or may not be accurate representations of the cost-revenue structure of the physical system they purport to represent.</a:t>
            </a:r>
          </a:p>
          <a:p>
            <a:pPr marL="342900" indent="-342900">
              <a:buAutoNum type="arabicPeriod"/>
            </a:pPr>
            <a:r>
              <a:rPr lang="en-GB" dirty="0"/>
              <a:t>The data provided by the accounting system may or may not include overhead costs.</a:t>
            </a:r>
          </a:p>
        </p:txBody>
      </p:sp>
    </p:spTree>
    <p:extLst>
      <p:ext uri="{BB962C8B-B14F-4D97-AF65-F5344CB8AC3E}">
        <p14:creationId xmlns:p14="http://schemas.microsoft.com/office/powerpoint/2010/main" val="31286225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2.6 COMMENTS ON THE INFORMATION BASE FOR SELECTION</a:t>
            </a:r>
          </a:p>
          <a:p>
            <a:r>
              <a:rPr lang="en-GB" b="1" i="1" dirty="0"/>
              <a:t>Measurements </a:t>
            </a:r>
          </a:p>
          <a:p>
            <a:r>
              <a:rPr lang="en-GB" dirty="0"/>
              <a:t>To use the scoring methods discussed or to practice risk management in project selection, we need to represent expected project performance for each criterion in numeric form. </a:t>
            </a:r>
          </a:p>
          <a:p>
            <a:r>
              <a:rPr lang="en-GB" i="1" u="sng" dirty="0"/>
              <a:t>Subjective versus Objective </a:t>
            </a:r>
          </a:p>
          <a:p>
            <a:r>
              <a:rPr lang="en-GB" dirty="0"/>
              <a:t>All too often the word</a:t>
            </a:r>
            <a:r>
              <a:rPr lang="en-GB" dirty="0">
                <a:highlight>
                  <a:srgbClr val="00FF00"/>
                </a:highlight>
              </a:rPr>
              <a:t> objective </a:t>
            </a:r>
            <a:r>
              <a:rPr lang="en-GB" dirty="0"/>
              <a:t>is held to be synonymous with </a:t>
            </a:r>
            <a:r>
              <a:rPr lang="en-GB" dirty="0">
                <a:highlight>
                  <a:srgbClr val="00FF00"/>
                </a:highlight>
              </a:rPr>
              <a:t>fact </a:t>
            </a:r>
            <a:r>
              <a:rPr lang="en-GB" dirty="0"/>
              <a:t>and </a:t>
            </a:r>
            <a:r>
              <a:rPr lang="en-GB" dirty="0">
                <a:highlight>
                  <a:srgbClr val="FFFF00"/>
                </a:highlight>
              </a:rPr>
              <a:t>subjective</a:t>
            </a:r>
            <a:r>
              <a:rPr lang="en-GB" dirty="0"/>
              <a:t> is taken to be a synonym for </a:t>
            </a:r>
            <a:r>
              <a:rPr lang="en-GB" dirty="0">
                <a:highlight>
                  <a:srgbClr val="FFFF00"/>
                </a:highlight>
              </a:rPr>
              <a:t>opinion. </a:t>
            </a:r>
            <a:r>
              <a:rPr lang="en-GB" dirty="0"/>
              <a:t>Where fact = true and opinion = false. A measurement taken by reference to an external standard is said to be “objective.” Reference to a standard that is internal to the system is said to be “subjective.” </a:t>
            </a:r>
          </a:p>
          <a:p>
            <a:r>
              <a:rPr lang="en-GB" i="1" u="sng" dirty="0"/>
              <a:t>Quantitative versus Qualitative</a:t>
            </a:r>
          </a:p>
          <a:p>
            <a:r>
              <a:rPr lang="en-GB" dirty="0"/>
              <a:t>The true distinction is that one may apply the </a:t>
            </a:r>
            <a:r>
              <a:rPr lang="en-GB" dirty="0">
                <a:highlight>
                  <a:srgbClr val="FFFF00"/>
                </a:highlight>
              </a:rPr>
              <a:t>law of addition to quantities </a:t>
            </a:r>
            <a:r>
              <a:rPr lang="en-GB" dirty="0"/>
              <a:t>but not to qualities. For example, Water has a volumetric measure and a density measure. The former is quantitative and the latter qualitative. Two one-gallon containers of water poured into one larger container give us two gallons, but the density of the water, before and after joining the two gallons, is still the same</a:t>
            </a:r>
          </a:p>
        </p:txBody>
      </p:sp>
    </p:spTree>
    <p:extLst>
      <p:ext uri="{BB962C8B-B14F-4D97-AF65-F5344CB8AC3E}">
        <p14:creationId xmlns:p14="http://schemas.microsoft.com/office/powerpoint/2010/main" val="2091874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231654"/>
          </a:xfrm>
          <a:prstGeom prst="rect">
            <a:avLst/>
          </a:prstGeom>
          <a:noFill/>
        </p:spPr>
        <p:txBody>
          <a:bodyPr wrap="square" rtlCol="0">
            <a:spAutoFit/>
          </a:bodyPr>
          <a:lstStyle/>
          <a:p>
            <a:r>
              <a:rPr lang="en-GB" sz="2400" dirty="0"/>
              <a:t>2.6 COMMENTS ON THE INFORMATION BASE FOR SELECTION</a:t>
            </a:r>
          </a:p>
          <a:p>
            <a:r>
              <a:rPr lang="en-GB" b="1" i="1" dirty="0"/>
              <a:t>Measurements </a:t>
            </a:r>
          </a:p>
          <a:p>
            <a:r>
              <a:rPr lang="en-GB" i="1" u="sng" dirty="0"/>
              <a:t>Reliable versus Unreliable </a:t>
            </a:r>
          </a:p>
          <a:p>
            <a:r>
              <a:rPr lang="en-GB" dirty="0"/>
              <a:t> A data source is said to be reliable if repetitions of a measurement produce results that vary from one another by less than a prespecified amount. </a:t>
            </a:r>
          </a:p>
          <a:p>
            <a:r>
              <a:rPr lang="en-GB" i="1" u="sng" dirty="0"/>
              <a:t>Valid versus Invalid</a:t>
            </a:r>
          </a:p>
          <a:p>
            <a:r>
              <a:rPr lang="en-GB" dirty="0"/>
              <a:t>Validity measures the extent to which a piece of information actually means what we believe it to mean. A measure may be reliable but not valid. </a:t>
            </a:r>
          </a:p>
          <a:p>
            <a:endParaRPr lang="en-GB" dirty="0"/>
          </a:p>
          <a:p>
            <a:r>
              <a:rPr lang="en-GB" i="1" dirty="0"/>
              <a:t>To be satisfactory when used in the previous project selection models, the measures may be either subjective or objective, quantitative or qualitative, but they must be numeric, reliable, and valid. </a:t>
            </a:r>
          </a:p>
        </p:txBody>
      </p:sp>
    </p:spTree>
    <p:extLst>
      <p:ext uri="{BB962C8B-B14F-4D97-AF65-F5344CB8AC3E}">
        <p14:creationId xmlns:p14="http://schemas.microsoft.com/office/powerpoint/2010/main" val="13672731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569660"/>
          </a:xfrm>
          <a:prstGeom prst="rect">
            <a:avLst/>
          </a:prstGeom>
          <a:noFill/>
        </p:spPr>
        <p:txBody>
          <a:bodyPr wrap="square" rtlCol="0">
            <a:spAutoFit/>
          </a:bodyPr>
          <a:lstStyle/>
          <a:p>
            <a:r>
              <a:rPr lang="en-GB" sz="2400" dirty="0"/>
              <a:t>2.6 COMMENTS ON THE INFORMATION BASE FOR SELECTION</a:t>
            </a:r>
          </a:p>
          <a:p>
            <a:r>
              <a:rPr lang="en-GB" b="1" i="1" dirty="0"/>
              <a:t>Uncertain Information</a:t>
            </a:r>
          </a:p>
          <a:p>
            <a:r>
              <a:rPr lang="en-GB" dirty="0"/>
              <a:t>In the section on weighted scoring models, we noted some useful methods for finding the numeric weights and criteria scores when they take the form of verbal descriptors rather than numbers. These same methods are also useful when estimating the inputs for risk analysis models. </a:t>
            </a:r>
          </a:p>
        </p:txBody>
      </p:sp>
    </p:spTree>
    <p:extLst>
      <p:ext uri="{BB962C8B-B14F-4D97-AF65-F5344CB8AC3E}">
        <p14:creationId xmlns:p14="http://schemas.microsoft.com/office/powerpoint/2010/main" val="17814213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Summary</a:t>
            </a:r>
          </a:p>
          <a:p>
            <a:r>
              <a:rPr lang="en-GB" dirty="0"/>
              <a:t>This chapter initiated our discussion of the project management process by describing procedures for strategically evaluating and selecting projects. We first described the strategic objective of using projects to help achieve the organization’s goals and strategy, and a project portfolio process to help achieve this. We then outlined some criteria for project selection models and then discussed the general nature of these models. The chapter then described the types of models in use and their advantages and disadvantages. Considering the degree of uncertainty associated with many projects, a section was devoted to evaluating the impact of risk and uncertainty. Concluding the discussion, some general comments were made about data requirements and the use of these models. The final section discussed the documentation of the evaluation/selection process via project proposals. The following specific points were made in this chapter: </a:t>
            </a:r>
          </a:p>
          <a:p>
            <a:r>
              <a:rPr lang="en-GB" dirty="0"/>
              <a:t>• The role of projects in achieving the organization’s goals and strategy is critical. </a:t>
            </a:r>
          </a:p>
          <a:p>
            <a:r>
              <a:rPr lang="en-GB" dirty="0"/>
              <a:t>• The eight-step project portfolio process is an effective way to select and manage projects that are tied to the organization’s goals. </a:t>
            </a:r>
          </a:p>
          <a:p>
            <a:r>
              <a:rPr lang="en-GB" dirty="0"/>
              <a:t>• Primary model selection criteria are realism, capability, flexibility, ease of use, and cost.</a:t>
            </a:r>
          </a:p>
        </p:txBody>
      </p:sp>
    </p:spTree>
    <p:extLst>
      <p:ext uri="{BB962C8B-B14F-4D97-AF65-F5344CB8AC3E}">
        <p14:creationId xmlns:p14="http://schemas.microsoft.com/office/powerpoint/2010/main" val="16380249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Summary</a:t>
            </a:r>
          </a:p>
          <a:p>
            <a:r>
              <a:rPr lang="en-GB" dirty="0"/>
              <a:t> • Preparatory steps in using a model include: (1) identifying the firm’s objectives; (2) weighting them relative to each other; and (3) determining the probable impacts of the project on the firm’s competitive abilities. </a:t>
            </a:r>
          </a:p>
          <a:p>
            <a:r>
              <a:rPr lang="en-GB" dirty="0"/>
              <a:t>• Project selection models can generally be classified as either numeric or nonnumeric; numeric models are further subdivided into profitability and scoring categories. </a:t>
            </a:r>
          </a:p>
          <a:p>
            <a:r>
              <a:rPr lang="en-GB" dirty="0"/>
              <a:t>• Nonnumeric models include: (1) the sacred cow; (2) the operating necessity; (3) the competitive necessity; and (4) comparative benefit. </a:t>
            </a:r>
          </a:p>
          <a:p>
            <a:r>
              <a:rPr lang="en-GB" dirty="0"/>
              <a:t>• Profitability models include standard forms such as: (1) payback period; (2) average rate of return; (3) discounted cash flow; (4) internal rate of return; and (5) profitability index. </a:t>
            </a:r>
          </a:p>
          <a:p>
            <a:r>
              <a:rPr lang="en-GB" dirty="0"/>
              <a:t>• Project management maturity measurement is a way of assessing an organization’s ability to conduct projects successfully.</a:t>
            </a:r>
          </a:p>
          <a:p>
            <a:r>
              <a:rPr lang="en-GB" dirty="0"/>
              <a:t>• Scoring models—the authors’ preference—include: (1) the unweighted 0–1 factor model; (2) the unweighted factor scoring model; (3) the weighted factor scoring model; and (4) the constrained weighted factor scoring model. </a:t>
            </a:r>
          </a:p>
        </p:txBody>
      </p:sp>
    </p:spTree>
    <p:extLst>
      <p:ext uri="{BB962C8B-B14F-4D97-AF65-F5344CB8AC3E}">
        <p14:creationId xmlns:p14="http://schemas.microsoft.com/office/powerpoint/2010/main" val="21169608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US" sz="2400" dirty="0"/>
              <a:t>Glossary</a:t>
            </a:r>
          </a:p>
          <a:p>
            <a:r>
              <a:rPr lang="en-GB" b="1" i="1" dirty="0"/>
              <a:t>Decision Support System </a:t>
            </a:r>
            <a:r>
              <a:rPr lang="en-GB" dirty="0"/>
              <a:t>A computer package and data base to aid managers in making decisions. It may include simulation programs, mathematical programming routines, and decision rules. </a:t>
            </a:r>
          </a:p>
          <a:p>
            <a:r>
              <a:rPr lang="en-GB" b="1" i="1" dirty="0"/>
              <a:t>Deterministic</a:t>
            </a:r>
            <a:r>
              <a:rPr lang="en-GB" dirty="0"/>
              <a:t> Predetermined, with no possibility of an alternate outcome. Compare with stochastic. </a:t>
            </a:r>
            <a:r>
              <a:rPr lang="en-GB" b="1" i="1" dirty="0"/>
              <a:t>Expert System </a:t>
            </a:r>
            <a:r>
              <a:rPr lang="en-GB" dirty="0"/>
              <a:t>A computer package that captures the knowledge of recognized experts in an area and can make inferences about a problem based on decision rules and data input to the package. </a:t>
            </a:r>
          </a:p>
          <a:p>
            <a:r>
              <a:rPr lang="en-GB" b="1" i="1" dirty="0"/>
              <a:t>Maturity</a:t>
            </a:r>
            <a:r>
              <a:rPr lang="en-GB" dirty="0"/>
              <a:t> The sophistication and experience of an organization in managing multiple projects. </a:t>
            </a:r>
          </a:p>
          <a:p>
            <a:r>
              <a:rPr lang="en-GB" b="1" i="1" dirty="0"/>
              <a:t>Model</a:t>
            </a:r>
            <a:r>
              <a:rPr lang="en-GB" dirty="0"/>
              <a:t> A way of looking at reality, usually for the purpose of abstracting and simplifying it, to make it understandable in a particular context. </a:t>
            </a:r>
          </a:p>
          <a:p>
            <a:r>
              <a:rPr lang="en-GB" b="1" i="1" dirty="0"/>
              <a:t>Network</a:t>
            </a:r>
            <a:r>
              <a:rPr lang="en-GB" dirty="0"/>
              <a:t> A group of items connected by some common mechanism. </a:t>
            </a:r>
          </a:p>
          <a:p>
            <a:r>
              <a:rPr lang="en-GB" b="1" i="1" dirty="0"/>
              <a:t>Portfolio</a:t>
            </a:r>
            <a:r>
              <a:rPr lang="en-GB" dirty="0"/>
              <a:t> A group or set of projects with varying characteristics. </a:t>
            </a:r>
          </a:p>
          <a:p>
            <a:r>
              <a:rPr lang="en-GB" b="1" i="1" dirty="0"/>
              <a:t>Pro forma </a:t>
            </a:r>
            <a:r>
              <a:rPr lang="en-GB" dirty="0"/>
              <a:t>Projected or anticipated, usually applied to financial data such as balance sheets and income statements. </a:t>
            </a:r>
          </a:p>
          <a:p>
            <a:r>
              <a:rPr lang="en-GB" b="1" i="1" dirty="0"/>
              <a:t>Programming</a:t>
            </a:r>
            <a:r>
              <a:rPr lang="en-GB" dirty="0"/>
              <a:t> An algorithmic methodology for solving a particular type of complex problem, usually conducted on a computer. </a:t>
            </a:r>
          </a:p>
          <a:p>
            <a:endParaRPr lang="en-GB" dirty="0"/>
          </a:p>
        </p:txBody>
      </p:sp>
    </p:spTree>
    <p:extLst>
      <p:ext uri="{BB962C8B-B14F-4D97-AF65-F5344CB8AC3E}">
        <p14:creationId xmlns:p14="http://schemas.microsoft.com/office/powerpoint/2010/main" val="21421951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508653"/>
          </a:xfrm>
          <a:prstGeom prst="rect">
            <a:avLst/>
          </a:prstGeom>
          <a:noFill/>
        </p:spPr>
        <p:txBody>
          <a:bodyPr wrap="square" rtlCol="0">
            <a:spAutoFit/>
          </a:bodyPr>
          <a:lstStyle/>
          <a:p>
            <a:r>
              <a:rPr lang="en-US" sz="2400" dirty="0"/>
              <a:t>Glossary</a:t>
            </a:r>
          </a:p>
          <a:p>
            <a:r>
              <a:rPr lang="en-GB" b="1" i="1" dirty="0"/>
              <a:t>Project portfolio process </a:t>
            </a:r>
            <a:r>
              <a:rPr lang="en-GB" dirty="0"/>
              <a:t>An eight-step procedure for selecting, implementing, and reviewing projects that will help an organization achieve its strategic goals. </a:t>
            </a:r>
          </a:p>
          <a:p>
            <a:r>
              <a:rPr lang="en-GB" b="1" i="1" dirty="0"/>
              <a:t>Risk analysis </a:t>
            </a:r>
            <a:r>
              <a:rPr lang="en-GB" dirty="0"/>
              <a:t>A procedure that uses a distribution of input factors and probabilities and returns a range of outcomes and their probabilities. </a:t>
            </a:r>
          </a:p>
          <a:p>
            <a:r>
              <a:rPr lang="en-GB" b="1" i="1" dirty="0"/>
              <a:t>Sensitivity analysis </a:t>
            </a:r>
            <a:r>
              <a:rPr lang="en-GB" dirty="0"/>
              <a:t>Investigation of the effect on the outcome of changing some parameters or data in the procedure or model. </a:t>
            </a:r>
          </a:p>
          <a:p>
            <a:r>
              <a:rPr lang="en-GB" b="1" i="1" dirty="0"/>
              <a:t>Simulation</a:t>
            </a:r>
            <a:r>
              <a:rPr lang="en-GB" dirty="0"/>
              <a:t> A technique for emulating a process, usually conducted a considerable number of times to understand the process better and measure its outcomes under different policies. </a:t>
            </a:r>
          </a:p>
          <a:p>
            <a:r>
              <a:rPr lang="en-GB" b="1" i="1" dirty="0"/>
              <a:t>Stochastic</a:t>
            </a:r>
            <a:r>
              <a:rPr lang="en-GB" dirty="0"/>
              <a:t> Probabilistic, or not deterministic.</a:t>
            </a:r>
          </a:p>
          <a:p>
            <a:r>
              <a:rPr lang="en-GB" b="1" i="1" dirty="0"/>
              <a:t>Delphi</a:t>
            </a:r>
            <a:r>
              <a:rPr lang="en-GB" dirty="0"/>
              <a:t> A formalized method of group decision making that facilitates drawing on the knowledge of experts in the group.</a:t>
            </a:r>
          </a:p>
        </p:txBody>
      </p:sp>
    </p:spTree>
    <p:extLst>
      <p:ext uri="{BB962C8B-B14F-4D97-AF65-F5344CB8AC3E}">
        <p14:creationId xmlns:p14="http://schemas.microsoft.com/office/powerpoint/2010/main" val="23019782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44575" y="236724"/>
            <a:ext cx="2117887" cy="523220"/>
          </a:xfrm>
          <a:prstGeom prst="rect">
            <a:avLst/>
          </a:prstGeom>
          <a:noFill/>
        </p:spPr>
        <p:txBody>
          <a:bodyPr wrap="none" rtlCol="0">
            <a:spAutoFit/>
          </a:bodyPr>
          <a:lstStyle/>
          <a:p>
            <a:pPr algn="ctr"/>
            <a:r>
              <a:rPr lang="en-US" sz="2800">
                <a:solidFill>
                  <a:schemeClr val="bg1"/>
                </a:solidFill>
                <a:latin typeface="Tajawal Medium" panose="00000600000000000000" pitchFamily="2" charset="-78"/>
                <a:cs typeface="Tajawal Medium" panose="00000600000000000000" pitchFamily="2" charset="-78"/>
              </a:rPr>
              <a:t>Lecture </a:t>
            </a:r>
            <a:r>
              <a:rPr lang="en-US" sz="2800" smtClean="0">
                <a:solidFill>
                  <a:schemeClr val="bg1"/>
                </a:solidFill>
                <a:latin typeface="Tajawal Medium" panose="00000600000000000000" pitchFamily="2" charset="-78"/>
                <a:cs typeface="Tajawal Medium" panose="00000600000000000000" pitchFamily="2" charset="-78"/>
              </a:rPr>
              <a:t>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
        <p:nvSpPr>
          <p:cNvPr id="10" name="TextBox 9">
            <a:extLst>
              <a:ext uri="{FF2B5EF4-FFF2-40B4-BE49-F238E27FC236}">
                <a16:creationId xmlns:a16="http://schemas.microsoft.com/office/drawing/2014/main" id="{FA1E65F7-FFF0-4E0C-A4B9-2981375377BF}"/>
              </a:ext>
            </a:extLst>
          </p:cNvPr>
          <p:cNvSpPr txBox="1"/>
          <p:nvPr/>
        </p:nvSpPr>
        <p:spPr>
          <a:xfrm>
            <a:off x="2517027" y="385596"/>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2665</TotalTime>
  <Words>2451</Words>
  <Application>Microsoft Office PowerPoint</Application>
  <PresentationFormat>Widescreen</PresentationFormat>
  <Paragraphs>216</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Cambria Math</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Abdel Rehim Nader</cp:lastModifiedBy>
  <cp:revision>61</cp:revision>
  <dcterms:created xsi:type="dcterms:W3CDTF">2021-08-03T13:03:26Z</dcterms:created>
  <dcterms:modified xsi:type="dcterms:W3CDTF">2022-10-21T18:23:28Z</dcterms:modified>
</cp:coreProperties>
</file>