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7"/>
  </p:notesMasterIdLst>
  <p:sldIdLst>
    <p:sldId id="480" r:id="rId2"/>
    <p:sldId id="303" r:id="rId3"/>
    <p:sldId id="483" r:id="rId4"/>
    <p:sldId id="484" r:id="rId5"/>
    <p:sldId id="336" r:id="rId6"/>
    <p:sldId id="337" r:id="rId7"/>
    <p:sldId id="343" r:id="rId8"/>
    <p:sldId id="338" r:id="rId9"/>
    <p:sldId id="339" r:id="rId10"/>
    <p:sldId id="265" r:id="rId11"/>
    <p:sldId id="340" r:id="rId12"/>
    <p:sldId id="341" r:id="rId13"/>
    <p:sldId id="345" r:id="rId14"/>
    <p:sldId id="342" r:id="rId15"/>
    <p:sldId id="269" r:id="rId16"/>
    <p:sldId id="347" r:id="rId17"/>
    <p:sldId id="273" r:id="rId18"/>
    <p:sldId id="277" r:id="rId19"/>
    <p:sldId id="275" r:id="rId20"/>
    <p:sldId id="482" r:id="rId21"/>
    <p:sldId id="367" r:id="rId22"/>
    <p:sldId id="279" r:id="rId23"/>
    <p:sldId id="368" r:id="rId24"/>
    <p:sldId id="281" r:id="rId25"/>
    <p:sldId id="283" r:id="rId26"/>
    <p:sldId id="369" r:id="rId27"/>
    <p:sldId id="370" r:id="rId28"/>
    <p:sldId id="382" r:id="rId29"/>
    <p:sldId id="371" r:id="rId30"/>
    <p:sldId id="286" r:id="rId31"/>
    <p:sldId id="287" r:id="rId32"/>
    <p:sldId id="288" r:id="rId33"/>
    <p:sldId id="290" r:id="rId34"/>
    <p:sldId id="298" r:id="rId35"/>
    <p:sldId id="373" r:id="rId36"/>
    <p:sldId id="293" r:id="rId37"/>
    <p:sldId id="294" r:id="rId38"/>
    <p:sldId id="374" r:id="rId39"/>
    <p:sldId id="376" r:id="rId40"/>
    <p:sldId id="377" r:id="rId41"/>
    <p:sldId id="378" r:id="rId42"/>
    <p:sldId id="379" r:id="rId43"/>
    <p:sldId id="381" r:id="rId44"/>
    <p:sldId id="299" r:id="rId45"/>
    <p:sldId id="349" r:id="rId4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483"/>
            <p14:sldId id="484"/>
            <p14:sldId id="336"/>
            <p14:sldId id="337"/>
            <p14:sldId id="343"/>
            <p14:sldId id="338"/>
            <p14:sldId id="339"/>
            <p14:sldId id="265"/>
            <p14:sldId id="340"/>
            <p14:sldId id="341"/>
            <p14:sldId id="345"/>
            <p14:sldId id="342"/>
            <p14:sldId id="269"/>
            <p14:sldId id="347"/>
            <p14:sldId id="273"/>
            <p14:sldId id="277"/>
            <p14:sldId id="275"/>
            <p14:sldId id="482"/>
            <p14:sldId id="367"/>
            <p14:sldId id="279"/>
            <p14:sldId id="368"/>
            <p14:sldId id="281"/>
            <p14:sldId id="283"/>
            <p14:sldId id="369"/>
            <p14:sldId id="370"/>
            <p14:sldId id="382"/>
            <p14:sldId id="371"/>
            <p14:sldId id="286"/>
            <p14:sldId id="287"/>
            <p14:sldId id="288"/>
            <p14:sldId id="290"/>
            <p14:sldId id="298"/>
            <p14:sldId id="373"/>
            <p14:sldId id="293"/>
            <p14:sldId id="294"/>
            <p14:sldId id="374"/>
            <p14:sldId id="376"/>
            <p14:sldId id="377"/>
            <p14:sldId id="378"/>
            <p14:sldId id="379"/>
            <p14:sldId id="381"/>
            <p14:sldId id="29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69" autoAdjust="0"/>
  </p:normalViewPr>
  <p:slideViewPr>
    <p:cSldViewPr snapToGrid="0">
      <p:cViewPr varScale="1">
        <p:scale>
          <a:sx n="74" d="100"/>
          <a:sy n="74" d="100"/>
        </p:scale>
        <p:origin x="101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091136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31451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AECEDD9-1285-E8AC-BF7B-3BAE35835FF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CE48D0D-960A-B043-9A5E-7173B1D59FCA}" type="slidenum">
              <a:rPr lang="en-US" altLang="en-EG"/>
              <a:pPr/>
              <a:t>5</a:t>
            </a:fld>
            <a:endParaRPr lang="en-US" altLang="en-EG"/>
          </a:p>
        </p:txBody>
      </p:sp>
      <p:sp>
        <p:nvSpPr>
          <p:cNvPr id="220162" name="Rectangle 2">
            <a:extLst>
              <a:ext uri="{FF2B5EF4-FFF2-40B4-BE49-F238E27FC236}">
                <a16:creationId xmlns:a16="http://schemas.microsoft.com/office/drawing/2014/main" id="{B5DFDA80-A268-BD42-3AE7-98C17EF8DD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0163" name="Rectangle 3">
            <a:extLst>
              <a:ext uri="{FF2B5EF4-FFF2-40B4-BE49-F238E27FC236}">
                <a16:creationId xmlns:a16="http://schemas.microsoft.com/office/drawing/2014/main" id="{42468804-F5DB-52EA-6F98-40DFF669403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0774E26-87E6-824E-B7B2-0193541F74F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773FD8A-293C-2649-829A-93DF441425B9}" type="slidenum">
              <a:rPr lang="en-US" altLang="en-EG"/>
              <a:pPr/>
              <a:t>6</a:t>
            </a:fld>
            <a:endParaRPr lang="en-US" altLang="en-EG"/>
          </a:p>
        </p:txBody>
      </p:sp>
      <p:sp>
        <p:nvSpPr>
          <p:cNvPr id="222210" name="Rectangle 2">
            <a:extLst>
              <a:ext uri="{FF2B5EF4-FFF2-40B4-BE49-F238E27FC236}">
                <a16:creationId xmlns:a16="http://schemas.microsoft.com/office/drawing/2014/main" id="{8DC2BE13-7DFA-3C32-854C-C120FABDACE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2211" name="Rectangle 3">
            <a:extLst>
              <a:ext uri="{FF2B5EF4-FFF2-40B4-BE49-F238E27FC236}">
                <a16:creationId xmlns:a16="http://schemas.microsoft.com/office/drawing/2014/main" id="{F61786FF-7FF4-F4EA-A647-A9A57BF02AF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838200" y="4343400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2142F27-E89A-E0E3-6C8A-61D86AE2AF20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DEFFE7-8DE5-DB46-8B2E-44F410AC5438}" type="slidenum">
              <a:rPr lang="en-US" altLang="en-EG"/>
              <a:pPr/>
              <a:t>7</a:t>
            </a:fld>
            <a:endParaRPr lang="en-US" altLang="en-EG"/>
          </a:p>
        </p:txBody>
      </p:sp>
      <p:sp>
        <p:nvSpPr>
          <p:cNvPr id="233474" name="Rectangle 2">
            <a:extLst>
              <a:ext uri="{FF2B5EF4-FFF2-40B4-BE49-F238E27FC236}">
                <a16:creationId xmlns:a16="http://schemas.microsoft.com/office/drawing/2014/main" id="{D44B6A2A-C874-5F9B-25B3-83FEBB98084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3475" name="Rectangle 3">
            <a:extLst>
              <a:ext uri="{FF2B5EF4-FFF2-40B4-BE49-F238E27FC236}">
                <a16:creationId xmlns:a16="http://schemas.microsoft.com/office/drawing/2014/main" id="{78B0CE26-B1F4-6588-7602-0E60755CF6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18E1872-7B69-3ADC-E0F5-4A1843D9E54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B16043B-CCEC-DF42-8130-E6D91E4B06CD}" type="slidenum">
              <a:rPr lang="en-US" altLang="en-EG"/>
              <a:pPr/>
              <a:t>8</a:t>
            </a:fld>
            <a:endParaRPr lang="en-US" altLang="en-EG"/>
          </a:p>
        </p:txBody>
      </p:sp>
      <p:sp>
        <p:nvSpPr>
          <p:cNvPr id="224258" name="Rectangle 2">
            <a:extLst>
              <a:ext uri="{FF2B5EF4-FFF2-40B4-BE49-F238E27FC236}">
                <a16:creationId xmlns:a16="http://schemas.microsoft.com/office/drawing/2014/main" id="{73BFE501-E882-ACEC-4BC6-D99511E0100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4260" name="Rectangle 4">
            <a:extLst>
              <a:ext uri="{FF2B5EF4-FFF2-40B4-BE49-F238E27FC236}">
                <a16:creationId xmlns:a16="http://schemas.microsoft.com/office/drawing/2014/main" id="{8AE311F4-5AB6-0543-0D45-350C63EBC25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791A7F9-E3B3-0F25-0D71-55EC41F8CD0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1A127ED-F11B-5C4E-A643-E5060F228B6B}" type="slidenum">
              <a:rPr lang="en-US" altLang="en-EG"/>
              <a:pPr/>
              <a:t>9</a:t>
            </a:fld>
            <a:endParaRPr lang="en-US" altLang="en-EG"/>
          </a:p>
        </p:txBody>
      </p:sp>
      <p:sp>
        <p:nvSpPr>
          <p:cNvPr id="226306" name="Rectangle 2">
            <a:extLst>
              <a:ext uri="{FF2B5EF4-FFF2-40B4-BE49-F238E27FC236}">
                <a16:creationId xmlns:a16="http://schemas.microsoft.com/office/drawing/2014/main" id="{D9642FB4-BBDC-A113-8160-A0B3C17AB7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6307" name="Rectangle 3">
            <a:extLst>
              <a:ext uri="{FF2B5EF4-FFF2-40B4-BE49-F238E27FC236}">
                <a16:creationId xmlns:a16="http://schemas.microsoft.com/office/drawing/2014/main" id="{46BE7B49-2EBC-CEF2-5368-3C401C9276E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A00C85B-352B-4B79-2FE3-8665D80E1F0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ADB8683-BED0-CF44-91AF-BE3823CB74C2}" type="slidenum">
              <a:rPr lang="en-US" altLang="en-EG"/>
              <a:pPr/>
              <a:t>10</a:t>
            </a:fld>
            <a:endParaRPr lang="en-US" altLang="en-EG"/>
          </a:p>
        </p:txBody>
      </p:sp>
      <p:sp>
        <p:nvSpPr>
          <p:cNvPr id="84994" name="Rectangle 2">
            <a:extLst>
              <a:ext uri="{FF2B5EF4-FFF2-40B4-BE49-F238E27FC236}">
                <a16:creationId xmlns:a16="http://schemas.microsoft.com/office/drawing/2014/main" id="{1DFE4F17-8BE0-2F49-7736-44551546430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4995" name="Rectangle 3">
            <a:extLst>
              <a:ext uri="{FF2B5EF4-FFF2-40B4-BE49-F238E27FC236}">
                <a16:creationId xmlns:a16="http://schemas.microsoft.com/office/drawing/2014/main" id="{D9C2DA32-3434-3237-2DBD-976E7256CEF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DF59C9D-3231-57C8-C528-6B40D8D8329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BE829B5-5A4A-2249-AB7B-98C881A4A236}" type="slidenum">
              <a:rPr lang="en-US" altLang="en-EG"/>
              <a:pPr/>
              <a:t>11</a:t>
            </a:fld>
            <a:endParaRPr lang="en-US" altLang="en-EG"/>
          </a:p>
        </p:txBody>
      </p:sp>
      <p:sp>
        <p:nvSpPr>
          <p:cNvPr id="228354" name="Rectangle 2">
            <a:extLst>
              <a:ext uri="{FF2B5EF4-FFF2-40B4-BE49-F238E27FC236}">
                <a16:creationId xmlns:a16="http://schemas.microsoft.com/office/drawing/2014/main" id="{A7F7FE00-E433-7CB8-E3C1-383E7DA414A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8355" name="Rectangle 3">
            <a:extLst>
              <a:ext uri="{FF2B5EF4-FFF2-40B4-BE49-F238E27FC236}">
                <a16:creationId xmlns:a16="http://schemas.microsoft.com/office/drawing/2014/main" id="{B98158EE-C5C0-A7E0-5FF6-6A9C16F46F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766EDEA-E67A-0017-EC72-D1A76F2C437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A460D0F-A3DE-7842-B88F-8D414FC28052}" type="slidenum">
              <a:rPr lang="en-US" altLang="en-EG"/>
              <a:pPr/>
              <a:t>12</a:t>
            </a:fld>
            <a:endParaRPr lang="en-US" altLang="en-EG"/>
          </a:p>
        </p:txBody>
      </p:sp>
      <p:sp>
        <p:nvSpPr>
          <p:cNvPr id="230402" name="Rectangle 2">
            <a:extLst>
              <a:ext uri="{FF2B5EF4-FFF2-40B4-BE49-F238E27FC236}">
                <a16:creationId xmlns:a16="http://schemas.microsoft.com/office/drawing/2014/main" id="{5BC465E3-4740-8059-76C0-93155DB63C8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0404" name="Rectangle 4">
            <a:extLst>
              <a:ext uri="{FF2B5EF4-FFF2-40B4-BE49-F238E27FC236}">
                <a16:creationId xmlns:a16="http://schemas.microsoft.com/office/drawing/2014/main" id="{269856CF-462B-1CE0-5D8B-0C9D067E9C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92F3158-0D1D-AA9D-6EC6-9688FBE080B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008428D-A1B8-DB44-BF2B-C15ED4343653}" type="slidenum">
              <a:rPr lang="en-US" altLang="en-EG"/>
              <a:pPr/>
              <a:t>13</a:t>
            </a:fld>
            <a:endParaRPr lang="en-US" altLang="en-EG"/>
          </a:p>
        </p:txBody>
      </p:sp>
      <p:sp>
        <p:nvSpPr>
          <p:cNvPr id="324610" name="Rectangle 2">
            <a:extLst>
              <a:ext uri="{FF2B5EF4-FFF2-40B4-BE49-F238E27FC236}">
                <a16:creationId xmlns:a16="http://schemas.microsoft.com/office/drawing/2014/main" id="{74727543-0025-DF69-975F-AB5D8CAD103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4611" name="Rectangle 3">
            <a:extLst>
              <a:ext uri="{FF2B5EF4-FFF2-40B4-BE49-F238E27FC236}">
                <a16:creationId xmlns:a16="http://schemas.microsoft.com/office/drawing/2014/main" id="{D00D5BA4-EC71-FD76-09C9-4919870284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DDA029D-0492-C3B0-E8D6-DCB1F8AF13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E483E60-F7C6-1D49-8C66-B2E7CFB0BC86}" type="slidenum">
              <a:rPr lang="en-US" altLang="en-EG"/>
              <a:pPr/>
              <a:t>14</a:t>
            </a:fld>
            <a:endParaRPr lang="en-US" altLang="en-EG"/>
          </a:p>
        </p:txBody>
      </p:sp>
      <p:sp>
        <p:nvSpPr>
          <p:cNvPr id="325634" name="Rectangle 2">
            <a:extLst>
              <a:ext uri="{FF2B5EF4-FFF2-40B4-BE49-F238E27FC236}">
                <a16:creationId xmlns:a16="http://schemas.microsoft.com/office/drawing/2014/main" id="{AB1B753F-FE30-EC63-7CFF-6A6CA6C45E0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5635" name="Rectangle 3">
            <a:extLst>
              <a:ext uri="{FF2B5EF4-FFF2-40B4-BE49-F238E27FC236}">
                <a16:creationId xmlns:a16="http://schemas.microsoft.com/office/drawing/2014/main" id="{16F31870-8A31-EEEC-36FB-0C29E0BE66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644A797-4DE9-C782-FE17-7790DF13375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FF7F422-BF0E-D94D-8476-F26C0F63D75F}" type="slidenum">
              <a:rPr lang="en-US" altLang="en-EG"/>
              <a:pPr/>
              <a:t>15</a:t>
            </a:fld>
            <a:endParaRPr lang="en-US" altLang="en-EG"/>
          </a:p>
        </p:txBody>
      </p:sp>
      <p:sp>
        <p:nvSpPr>
          <p:cNvPr id="93186" name="Rectangle 2">
            <a:extLst>
              <a:ext uri="{FF2B5EF4-FFF2-40B4-BE49-F238E27FC236}">
                <a16:creationId xmlns:a16="http://schemas.microsoft.com/office/drawing/2014/main" id="{BBD161F0-2A9E-759C-C1F9-BA4FD088B244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93187" name="Rectangle 3">
            <a:extLst>
              <a:ext uri="{FF2B5EF4-FFF2-40B4-BE49-F238E27FC236}">
                <a16:creationId xmlns:a16="http://schemas.microsoft.com/office/drawing/2014/main" id="{F28AA0F4-2E2E-FA26-C4D3-D1CF15C7B68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19A31E8-EC30-3C84-9766-296D87DF35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9DD6A62-707E-4740-A08C-BE75B59A6E50}" type="slidenum">
              <a:rPr lang="en-US" altLang="en-EG"/>
              <a:pPr/>
              <a:t>16</a:t>
            </a:fld>
            <a:endParaRPr lang="en-US" altLang="en-EG"/>
          </a:p>
        </p:txBody>
      </p:sp>
      <p:sp>
        <p:nvSpPr>
          <p:cNvPr id="326658" name="Rectangle 2">
            <a:extLst>
              <a:ext uri="{FF2B5EF4-FFF2-40B4-BE49-F238E27FC236}">
                <a16:creationId xmlns:a16="http://schemas.microsoft.com/office/drawing/2014/main" id="{C5ACD3D2-F0DF-4275-DD6F-666FCB7733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6659" name="Rectangle 3">
            <a:extLst>
              <a:ext uri="{FF2B5EF4-FFF2-40B4-BE49-F238E27FC236}">
                <a16:creationId xmlns:a16="http://schemas.microsoft.com/office/drawing/2014/main" id="{572DB49B-8707-4C6B-BBB1-144F82E651C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CE32477-E726-37B4-CD9C-B6410C017C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BF5F0B20-6D12-FB42-96BD-C52D2C58F8FB}" type="slidenum">
              <a:rPr lang="en-US" altLang="en-EG"/>
              <a:pPr/>
              <a:t>17</a:t>
            </a:fld>
            <a:endParaRPr lang="en-US" altLang="en-EG"/>
          </a:p>
        </p:txBody>
      </p:sp>
      <p:sp>
        <p:nvSpPr>
          <p:cNvPr id="101378" name="Rectangle 2">
            <a:extLst>
              <a:ext uri="{FF2B5EF4-FFF2-40B4-BE49-F238E27FC236}">
                <a16:creationId xmlns:a16="http://schemas.microsoft.com/office/drawing/2014/main" id="{805F9FF5-34DC-F8BA-48A4-D4607C1D383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1379" name="Rectangle 3">
            <a:extLst>
              <a:ext uri="{FF2B5EF4-FFF2-40B4-BE49-F238E27FC236}">
                <a16:creationId xmlns:a16="http://schemas.microsoft.com/office/drawing/2014/main" id="{0A04DA97-DEBA-AC16-5363-AD3FA50BB2C0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9EC3CEC-A6BD-0CC5-A608-9D84E363CFB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7B5DEE7-FCEE-534C-9058-1AFA9675139E}" type="slidenum">
              <a:rPr lang="en-US" altLang="en-EG"/>
              <a:pPr/>
              <a:t>18</a:t>
            </a:fld>
            <a:endParaRPr lang="en-US" altLang="en-EG"/>
          </a:p>
        </p:txBody>
      </p:sp>
      <p:sp>
        <p:nvSpPr>
          <p:cNvPr id="109570" name="Rectangle 2">
            <a:extLst>
              <a:ext uri="{FF2B5EF4-FFF2-40B4-BE49-F238E27FC236}">
                <a16:creationId xmlns:a16="http://schemas.microsoft.com/office/drawing/2014/main" id="{3DFB8DEB-60A7-2DCF-7D06-1E8F53EF398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A6385948-2A2D-E8CE-C2BA-3EDEDB8189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0D88BE9-EA01-0DD1-469E-96D5E11F2BD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29DE016-6F1C-9249-A890-2607DD8B5AD9}" type="slidenum">
              <a:rPr lang="en-US" altLang="en-EG"/>
              <a:pPr/>
              <a:t>19</a:t>
            </a:fld>
            <a:endParaRPr lang="en-US" altLang="en-EG"/>
          </a:p>
        </p:txBody>
      </p:sp>
      <p:sp>
        <p:nvSpPr>
          <p:cNvPr id="105474" name="Rectangle 2">
            <a:extLst>
              <a:ext uri="{FF2B5EF4-FFF2-40B4-BE49-F238E27FC236}">
                <a16:creationId xmlns:a16="http://schemas.microsoft.com/office/drawing/2014/main" id="{078D113C-25F8-DED3-1EE6-C9B3CC5B030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5475" name="Rectangle 3">
            <a:extLst>
              <a:ext uri="{FF2B5EF4-FFF2-40B4-BE49-F238E27FC236}">
                <a16:creationId xmlns:a16="http://schemas.microsoft.com/office/drawing/2014/main" id="{35F11EEC-70E8-B692-76F4-D4A3874E73B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33F080F-1AD8-1B3C-2354-70861216F6D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BE7F301-B9C2-4342-AAF8-CF95BE22ABF0}" type="slidenum">
              <a:rPr lang="en-US" altLang="en-EG"/>
              <a:pPr/>
              <a:t>20</a:t>
            </a:fld>
            <a:endParaRPr lang="en-US" altLang="en-EG"/>
          </a:p>
        </p:txBody>
      </p:sp>
      <p:sp>
        <p:nvSpPr>
          <p:cNvPr id="107522" name="Rectangle 2">
            <a:extLst>
              <a:ext uri="{FF2B5EF4-FFF2-40B4-BE49-F238E27FC236}">
                <a16:creationId xmlns:a16="http://schemas.microsoft.com/office/drawing/2014/main" id="{15F5F16A-D15B-E361-58DF-C8FB533AF89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07523" name="Rectangle 3">
            <a:extLst>
              <a:ext uri="{FF2B5EF4-FFF2-40B4-BE49-F238E27FC236}">
                <a16:creationId xmlns:a16="http://schemas.microsoft.com/office/drawing/2014/main" id="{B0379F01-FCA7-68A6-9719-3815321379D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29E1CECA-D752-A403-D333-D89A32E8EAA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5FC516-338B-A344-BC77-B6628434FA23}" type="slidenum">
              <a:rPr lang="en-US" altLang="en-EG"/>
              <a:pPr/>
              <a:t>21</a:t>
            </a:fld>
            <a:endParaRPr lang="en-US" altLang="en-EG"/>
          </a:p>
        </p:txBody>
      </p:sp>
      <p:sp>
        <p:nvSpPr>
          <p:cNvPr id="281602" name="Rectangle 2">
            <a:extLst>
              <a:ext uri="{FF2B5EF4-FFF2-40B4-BE49-F238E27FC236}">
                <a16:creationId xmlns:a16="http://schemas.microsoft.com/office/drawing/2014/main" id="{E792957D-C467-19D1-05FC-C5446B4D78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1603" name="Rectangle 3">
            <a:extLst>
              <a:ext uri="{FF2B5EF4-FFF2-40B4-BE49-F238E27FC236}">
                <a16:creationId xmlns:a16="http://schemas.microsoft.com/office/drawing/2014/main" id="{F4AFB784-B708-0863-7056-9B9793D9591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7ED1B61-ECE6-5B1F-4682-26921A189AE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563832-EFE0-844A-B89D-F50C8759DA86}" type="slidenum">
              <a:rPr lang="en-US" altLang="en-EG"/>
              <a:pPr/>
              <a:t>22</a:t>
            </a:fld>
            <a:endParaRPr lang="en-US" altLang="en-EG"/>
          </a:p>
        </p:txBody>
      </p:sp>
      <p:sp>
        <p:nvSpPr>
          <p:cNvPr id="113666" name="Rectangle 2">
            <a:extLst>
              <a:ext uri="{FF2B5EF4-FFF2-40B4-BE49-F238E27FC236}">
                <a16:creationId xmlns:a16="http://schemas.microsoft.com/office/drawing/2014/main" id="{A89D527E-5454-954B-73A8-F2D13ADA7E5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3667" name="Rectangle 3">
            <a:extLst>
              <a:ext uri="{FF2B5EF4-FFF2-40B4-BE49-F238E27FC236}">
                <a16:creationId xmlns:a16="http://schemas.microsoft.com/office/drawing/2014/main" id="{9493D22E-EC51-5E1C-F19E-6AEF6202A62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845D3B0-B107-F94E-39B4-A276AE9AA63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31BB825-2BE9-1C44-9A20-D3E9F6A6F7AD}" type="slidenum">
              <a:rPr lang="en-US" altLang="en-EG"/>
              <a:pPr/>
              <a:t>23</a:t>
            </a:fld>
            <a:endParaRPr lang="en-US" altLang="en-EG"/>
          </a:p>
        </p:txBody>
      </p:sp>
      <p:sp>
        <p:nvSpPr>
          <p:cNvPr id="283650" name="Rectangle 2">
            <a:extLst>
              <a:ext uri="{FF2B5EF4-FFF2-40B4-BE49-F238E27FC236}">
                <a16:creationId xmlns:a16="http://schemas.microsoft.com/office/drawing/2014/main" id="{D313F6CA-EA59-F563-777C-364F28DF42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3651" name="Rectangle 3">
            <a:extLst>
              <a:ext uri="{FF2B5EF4-FFF2-40B4-BE49-F238E27FC236}">
                <a16:creationId xmlns:a16="http://schemas.microsoft.com/office/drawing/2014/main" id="{C5FDEA02-392F-C2E0-3B34-6B53EF8C87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831263"/>
            <a:ext cx="2973387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0" tIns="0" rIns="19410" bIns="0" anchor="b"/>
          <a:lstStyle>
            <a:lvl1pPr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762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525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287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050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622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194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766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338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r>
              <a:rPr lang="en-US" altLang="en-EG" sz="1000" i="1">
                <a:latin typeface="Times New Roman" panose="02020603050405020304" pitchFamily="18" charset="0"/>
              </a:rPr>
              <a:t>31</a:t>
            </a:r>
          </a:p>
        </p:txBody>
      </p:sp>
      <p:sp>
        <p:nvSpPr>
          <p:cNvPr id="283652" name="Rectangle 4">
            <a:extLst>
              <a:ext uri="{FF2B5EF4-FFF2-40B4-BE49-F238E27FC236}">
                <a16:creationId xmlns:a16="http://schemas.microsoft.com/office/drawing/2014/main" id="{F6F046DE-022D-1DB6-5489-2DD7B1FDF00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3653" name="Rectangle 5">
            <a:extLst>
              <a:ext uri="{FF2B5EF4-FFF2-40B4-BE49-F238E27FC236}">
                <a16:creationId xmlns:a16="http://schemas.microsoft.com/office/drawing/2014/main" id="{3D15F0A7-8263-7906-71AF-CB64EA1DBC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3654" name="Rectangle 6">
            <a:extLst>
              <a:ext uri="{FF2B5EF4-FFF2-40B4-BE49-F238E27FC236}">
                <a16:creationId xmlns:a16="http://schemas.microsoft.com/office/drawing/2014/main" id="{DCAC8481-B49B-A2C5-B2DC-6ED7C1E3348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4850"/>
            <a:ext cx="6172200" cy="3471863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83655" name="Rectangle 7">
            <a:extLst>
              <a:ext uri="{FF2B5EF4-FFF2-40B4-BE49-F238E27FC236}">
                <a16:creationId xmlns:a16="http://schemas.microsoft.com/office/drawing/2014/main" id="{E4A3BE97-3C18-60D8-A205-720AFF530B0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4838"/>
            <a:ext cx="5027613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5435" tIns="48527" rIns="95435" bIns="48527"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D1A195E-EBEE-3ACC-0978-642065A2D54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E658A12-EFA3-6340-AEC4-60C554DEA1D7}" type="slidenum">
              <a:rPr lang="en-US" altLang="en-EG"/>
              <a:pPr/>
              <a:t>24</a:t>
            </a:fld>
            <a:endParaRPr lang="en-US" altLang="en-EG"/>
          </a:p>
        </p:txBody>
      </p:sp>
      <p:sp>
        <p:nvSpPr>
          <p:cNvPr id="117762" name="Rectangle 2">
            <a:extLst>
              <a:ext uri="{FF2B5EF4-FFF2-40B4-BE49-F238E27FC236}">
                <a16:creationId xmlns:a16="http://schemas.microsoft.com/office/drawing/2014/main" id="{D4CDCDCB-E8C3-0B99-3D7B-BDBC904329E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17763" name="Rectangle 3">
            <a:extLst>
              <a:ext uri="{FF2B5EF4-FFF2-40B4-BE49-F238E27FC236}">
                <a16:creationId xmlns:a16="http://schemas.microsoft.com/office/drawing/2014/main" id="{C76302DE-EC3D-E4EF-976D-881FD628A37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B80F814-D558-8D48-EF63-D387FB6CC8B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0E190811-6822-3E4D-B5B8-8120B09A2FDF}" type="slidenum">
              <a:rPr lang="en-US" altLang="en-EG"/>
              <a:pPr/>
              <a:t>25</a:t>
            </a:fld>
            <a:endParaRPr lang="en-US" altLang="en-EG"/>
          </a:p>
        </p:txBody>
      </p:sp>
      <p:sp>
        <p:nvSpPr>
          <p:cNvPr id="121858" name="Rectangle 2">
            <a:extLst>
              <a:ext uri="{FF2B5EF4-FFF2-40B4-BE49-F238E27FC236}">
                <a16:creationId xmlns:a16="http://schemas.microsoft.com/office/drawing/2014/main" id="{D340F961-8DAB-4D1C-81C4-116CEA1DF64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1859" name="Rectangle 3">
            <a:extLst>
              <a:ext uri="{FF2B5EF4-FFF2-40B4-BE49-F238E27FC236}">
                <a16:creationId xmlns:a16="http://schemas.microsoft.com/office/drawing/2014/main" id="{E5054702-C602-CC40-6B36-1B91B9C1CE6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2085358-346B-27CD-8998-B1B8D73469C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7662882-249C-5040-896E-A6F912F2BA9A}" type="slidenum">
              <a:rPr lang="en-US" altLang="en-EG"/>
              <a:pPr/>
              <a:t>26</a:t>
            </a:fld>
            <a:endParaRPr lang="en-US" altLang="en-EG"/>
          </a:p>
        </p:txBody>
      </p:sp>
      <p:sp>
        <p:nvSpPr>
          <p:cNvPr id="285698" name="Rectangle 2">
            <a:extLst>
              <a:ext uri="{FF2B5EF4-FFF2-40B4-BE49-F238E27FC236}">
                <a16:creationId xmlns:a16="http://schemas.microsoft.com/office/drawing/2014/main" id="{07FA5BE7-F4F5-D337-69F6-24A43F46781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5699" name="Rectangle 3">
            <a:extLst>
              <a:ext uri="{FF2B5EF4-FFF2-40B4-BE49-F238E27FC236}">
                <a16:creationId xmlns:a16="http://schemas.microsoft.com/office/drawing/2014/main" id="{F17E56C9-3430-15D8-91FD-5C30BF681F3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1E2E007B-6782-3952-D018-11A491895E0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CC2AEC0-1B56-3F49-91BD-A0649BAF8B70}" type="slidenum">
              <a:rPr lang="en-US" altLang="en-EG"/>
              <a:pPr/>
              <a:t>27</a:t>
            </a:fld>
            <a:endParaRPr lang="en-US" altLang="en-EG"/>
          </a:p>
        </p:txBody>
      </p:sp>
      <p:sp>
        <p:nvSpPr>
          <p:cNvPr id="287746" name="Rectangle 2">
            <a:extLst>
              <a:ext uri="{FF2B5EF4-FFF2-40B4-BE49-F238E27FC236}">
                <a16:creationId xmlns:a16="http://schemas.microsoft.com/office/drawing/2014/main" id="{601F358E-C828-61C6-B90D-1C0CE809F7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7747" name="Rectangle 3">
            <a:extLst>
              <a:ext uri="{FF2B5EF4-FFF2-40B4-BE49-F238E27FC236}">
                <a16:creationId xmlns:a16="http://schemas.microsoft.com/office/drawing/2014/main" id="{6E04F5F1-E587-025C-456B-695AEF5390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831263"/>
            <a:ext cx="2973387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0" tIns="0" rIns="19410" bIns="0" anchor="b"/>
          <a:lstStyle>
            <a:lvl1pPr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762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525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287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050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622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194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766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338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r>
              <a:rPr lang="en-US" altLang="en-EG" sz="1000" i="1">
                <a:latin typeface="Times New Roman" panose="02020603050405020304" pitchFamily="18" charset="0"/>
              </a:rPr>
              <a:t>34</a:t>
            </a:r>
          </a:p>
        </p:txBody>
      </p:sp>
      <p:sp>
        <p:nvSpPr>
          <p:cNvPr id="287748" name="Rectangle 4">
            <a:extLst>
              <a:ext uri="{FF2B5EF4-FFF2-40B4-BE49-F238E27FC236}">
                <a16:creationId xmlns:a16="http://schemas.microsoft.com/office/drawing/2014/main" id="{7AA6E6B7-F9CB-4303-D12C-38BD86B141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7749" name="Rectangle 5">
            <a:extLst>
              <a:ext uri="{FF2B5EF4-FFF2-40B4-BE49-F238E27FC236}">
                <a16:creationId xmlns:a16="http://schemas.microsoft.com/office/drawing/2014/main" id="{A9CBCED3-484D-F68E-BD76-B818447C70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7750" name="Rectangle 6">
            <a:extLst>
              <a:ext uri="{FF2B5EF4-FFF2-40B4-BE49-F238E27FC236}">
                <a16:creationId xmlns:a16="http://schemas.microsoft.com/office/drawing/2014/main" id="{928643AD-6310-3AAB-A994-D123AF9092A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4850"/>
            <a:ext cx="6172200" cy="3471863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87751" name="Rectangle 7">
            <a:extLst>
              <a:ext uri="{FF2B5EF4-FFF2-40B4-BE49-F238E27FC236}">
                <a16:creationId xmlns:a16="http://schemas.microsoft.com/office/drawing/2014/main" id="{107525A5-5E67-D7BB-9877-09D2A36C3D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4838"/>
            <a:ext cx="5027613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5435" tIns="48527" rIns="95435" bIns="48527"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B79EDBA2-2B5D-E5B0-EC4D-9DDA7863545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AADC18-5B38-C44A-BC45-91C688ED6936}" type="slidenum">
              <a:rPr lang="en-US" altLang="en-EG"/>
              <a:pPr/>
              <a:t>28</a:t>
            </a:fld>
            <a:endParaRPr lang="en-US" altLang="en-EG"/>
          </a:p>
        </p:txBody>
      </p:sp>
      <p:sp>
        <p:nvSpPr>
          <p:cNvPr id="327682" name="Rectangle 2">
            <a:extLst>
              <a:ext uri="{FF2B5EF4-FFF2-40B4-BE49-F238E27FC236}">
                <a16:creationId xmlns:a16="http://schemas.microsoft.com/office/drawing/2014/main" id="{31659119-72F2-F8E3-9974-EDE36631A39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683" name="Rectangle 3">
            <a:extLst>
              <a:ext uri="{FF2B5EF4-FFF2-40B4-BE49-F238E27FC236}">
                <a16:creationId xmlns:a16="http://schemas.microsoft.com/office/drawing/2014/main" id="{7F882D21-1B6B-D040-CA0A-5741586C16D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FF93F45-D81E-793E-62C9-0FDDCA22F2D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37D35C3-D292-AD44-A43D-C68F866E8376}" type="slidenum">
              <a:rPr lang="en-US" altLang="en-EG"/>
              <a:pPr/>
              <a:t>29</a:t>
            </a:fld>
            <a:endParaRPr lang="en-US" altLang="en-EG"/>
          </a:p>
        </p:txBody>
      </p:sp>
      <p:sp>
        <p:nvSpPr>
          <p:cNvPr id="289794" name="Rectangle 2">
            <a:extLst>
              <a:ext uri="{FF2B5EF4-FFF2-40B4-BE49-F238E27FC236}">
                <a16:creationId xmlns:a16="http://schemas.microsoft.com/office/drawing/2014/main" id="{373CF503-0540-5147-78DA-12C4E6BEF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9795" name="Rectangle 3">
            <a:extLst>
              <a:ext uri="{FF2B5EF4-FFF2-40B4-BE49-F238E27FC236}">
                <a16:creationId xmlns:a16="http://schemas.microsoft.com/office/drawing/2014/main" id="{1A24823C-E35F-4626-CF58-98060F6872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831263"/>
            <a:ext cx="2973387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0" tIns="0" rIns="19410" bIns="0" anchor="b"/>
          <a:lstStyle>
            <a:lvl1pPr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762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525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287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050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622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194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766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338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r>
              <a:rPr lang="en-US" altLang="en-EG" sz="1000" i="1">
                <a:latin typeface="Times New Roman" panose="02020603050405020304" pitchFamily="18" charset="0"/>
              </a:rPr>
              <a:t>39</a:t>
            </a:r>
          </a:p>
        </p:txBody>
      </p:sp>
      <p:sp>
        <p:nvSpPr>
          <p:cNvPr id="289796" name="Rectangle 4">
            <a:extLst>
              <a:ext uri="{FF2B5EF4-FFF2-40B4-BE49-F238E27FC236}">
                <a16:creationId xmlns:a16="http://schemas.microsoft.com/office/drawing/2014/main" id="{54A234B6-2B52-6334-55B0-5E2EB5B258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9797" name="Rectangle 5">
            <a:extLst>
              <a:ext uri="{FF2B5EF4-FFF2-40B4-BE49-F238E27FC236}">
                <a16:creationId xmlns:a16="http://schemas.microsoft.com/office/drawing/2014/main" id="{0D69EBFF-1F22-0C24-A861-806C1C8AB0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89798" name="Rectangle 6">
            <a:extLst>
              <a:ext uri="{FF2B5EF4-FFF2-40B4-BE49-F238E27FC236}">
                <a16:creationId xmlns:a16="http://schemas.microsoft.com/office/drawing/2014/main" id="{152B1AF5-1345-3FD7-1EC0-34DDB43E7D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4850"/>
            <a:ext cx="6172200" cy="3471863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89799" name="Rectangle 7">
            <a:extLst>
              <a:ext uri="{FF2B5EF4-FFF2-40B4-BE49-F238E27FC236}">
                <a16:creationId xmlns:a16="http://schemas.microsoft.com/office/drawing/2014/main" id="{28020E1C-2A3E-71A0-3056-B0A1AA20F88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4838"/>
            <a:ext cx="5027613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5435" tIns="48527" rIns="95435" bIns="48527"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78606EC6-252C-F2C4-ADEE-7E4A56A06BF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4BC466C-1628-9A47-8367-20B8E2CC96D2}" type="slidenum">
              <a:rPr lang="en-US" altLang="en-EG"/>
              <a:pPr/>
              <a:t>30</a:t>
            </a:fld>
            <a:endParaRPr lang="en-US" altLang="en-EG"/>
          </a:p>
        </p:txBody>
      </p:sp>
      <p:sp>
        <p:nvSpPr>
          <p:cNvPr id="128002" name="Rectangle 2">
            <a:extLst>
              <a:ext uri="{FF2B5EF4-FFF2-40B4-BE49-F238E27FC236}">
                <a16:creationId xmlns:a16="http://schemas.microsoft.com/office/drawing/2014/main" id="{4D12E158-0475-99A9-9F20-197C66A66E4E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28004" name="Rectangle 4">
            <a:extLst>
              <a:ext uri="{FF2B5EF4-FFF2-40B4-BE49-F238E27FC236}">
                <a16:creationId xmlns:a16="http://schemas.microsoft.com/office/drawing/2014/main" id="{EB27F33C-8382-B758-532D-28B7664411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931260CD-9E33-3CD8-152E-D99FDE358D8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1081DF2-732F-0742-8A1F-42364C7D8D73}" type="slidenum">
              <a:rPr lang="en-US" altLang="en-EG"/>
              <a:pPr/>
              <a:t>31</a:t>
            </a:fld>
            <a:endParaRPr lang="en-US" altLang="en-EG"/>
          </a:p>
        </p:txBody>
      </p:sp>
      <p:sp>
        <p:nvSpPr>
          <p:cNvPr id="130050" name="Rectangle 2">
            <a:extLst>
              <a:ext uri="{FF2B5EF4-FFF2-40B4-BE49-F238E27FC236}">
                <a16:creationId xmlns:a16="http://schemas.microsoft.com/office/drawing/2014/main" id="{739FC5A8-BEBB-7D9C-7D5E-13669CDAA16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0051" name="Rectangle 3">
            <a:extLst>
              <a:ext uri="{FF2B5EF4-FFF2-40B4-BE49-F238E27FC236}">
                <a16:creationId xmlns:a16="http://schemas.microsoft.com/office/drawing/2014/main" id="{B5E33BD9-452B-49E0-E108-124917E29DB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CA9FF7F4-B939-E8E3-8790-ABB7FF423D0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DC99E9B-71E2-C24C-958B-0C4F40B72041}" type="slidenum">
              <a:rPr lang="en-US" altLang="en-EG"/>
              <a:pPr/>
              <a:t>32</a:t>
            </a:fld>
            <a:endParaRPr lang="en-US" altLang="en-EG"/>
          </a:p>
        </p:txBody>
      </p:sp>
      <p:sp>
        <p:nvSpPr>
          <p:cNvPr id="132098" name="Rectangle 2">
            <a:extLst>
              <a:ext uri="{FF2B5EF4-FFF2-40B4-BE49-F238E27FC236}">
                <a16:creationId xmlns:a16="http://schemas.microsoft.com/office/drawing/2014/main" id="{EEDE4BE1-00EB-60B0-E602-58828F286A2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2099" name="Rectangle 3">
            <a:extLst>
              <a:ext uri="{FF2B5EF4-FFF2-40B4-BE49-F238E27FC236}">
                <a16:creationId xmlns:a16="http://schemas.microsoft.com/office/drawing/2014/main" id="{75D60647-5C98-D622-AF29-4A06E9F0488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FB874D34-4254-FDEB-784F-AA1AE808154F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5224B8F1-E040-5740-A8A9-493C7EE232EB}" type="slidenum">
              <a:rPr lang="en-US" altLang="en-EG"/>
              <a:pPr/>
              <a:t>33</a:t>
            </a:fld>
            <a:endParaRPr lang="en-US" altLang="en-EG"/>
          </a:p>
        </p:txBody>
      </p:sp>
      <p:sp>
        <p:nvSpPr>
          <p:cNvPr id="136194" name="Rectangle 2">
            <a:extLst>
              <a:ext uri="{FF2B5EF4-FFF2-40B4-BE49-F238E27FC236}">
                <a16:creationId xmlns:a16="http://schemas.microsoft.com/office/drawing/2014/main" id="{05B172F3-2E8E-6BD1-B771-66D6FB0FB6BF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>
            <a:extLst>
              <a:ext uri="{FF2B5EF4-FFF2-40B4-BE49-F238E27FC236}">
                <a16:creationId xmlns:a16="http://schemas.microsoft.com/office/drawing/2014/main" id="{D5E91698-7F70-6690-18B3-49AF4552AAA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56DD12F2-755F-0FDD-C68C-88E283062A87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5D7E124-8BB9-DE41-A2EC-F855FF585E81}" type="slidenum">
              <a:rPr lang="en-US" altLang="en-EG"/>
              <a:pPr/>
              <a:t>34</a:t>
            </a:fld>
            <a:endParaRPr lang="en-US" altLang="en-EG"/>
          </a:p>
        </p:txBody>
      </p:sp>
      <p:sp>
        <p:nvSpPr>
          <p:cNvPr id="152578" name="Rectangle 2">
            <a:extLst>
              <a:ext uri="{FF2B5EF4-FFF2-40B4-BE49-F238E27FC236}">
                <a16:creationId xmlns:a16="http://schemas.microsoft.com/office/drawing/2014/main" id="{5D561C73-3705-69A7-F2C6-237BD2E9E72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2579" name="Rectangle 3">
            <a:extLst>
              <a:ext uri="{FF2B5EF4-FFF2-40B4-BE49-F238E27FC236}">
                <a16:creationId xmlns:a16="http://schemas.microsoft.com/office/drawing/2014/main" id="{985EC1E9-F8F0-5D87-DB0E-F97C8B21519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4E6FA649-19E1-B48C-5E07-26B8192B66E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74FCCE0-AF8C-2C42-AFE7-FCC260B0C1F2}" type="slidenum">
              <a:rPr lang="en-US" altLang="en-EG"/>
              <a:pPr/>
              <a:t>35</a:t>
            </a:fld>
            <a:endParaRPr lang="en-US" altLang="en-EG"/>
          </a:p>
        </p:txBody>
      </p:sp>
      <p:sp>
        <p:nvSpPr>
          <p:cNvPr id="328706" name="Rectangle 2">
            <a:extLst>
              <a:ext uri="{FF2B5EF4-FFF2-40B4-BE49-F238E27FC236}">
                <a16:creationId xmlns:a16="http://schemas.microsoft.com/office/drawing/2014/main" id="{5E6AD45E-5783-7C66-B370-A13112930865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8707" name="Rectangle 3">
            <a:extLst>
              <a:ext uri="{FF2B5EF4-FFF2-40B4-BE49-F238E27FC236}">
                <a16:creationId xmlns:a16="http://schemas.microsoft.com/office/drawing/2014/main" id="{E31916D2-A044-8BCE-C5B5-AC10A841AB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664099AB-02A3-0EF3-D321-442807577F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E47887-3B11-984A-B23C-30651868A868}" type="slidenum">
              <a:rPr lang="en-US" altLang="en-EG"/>
              <a:pPr/>
              <a:t>36</a:t>
            </a:fld>
            <a:endParaRPr lang="en-US" altLang="en-EG"/>
          </a:p>
        </p:txBody>
      </p:sp>
      <p:sp>
        <p:nvSpPr>
          <p:cNvPr id="142338" name="Rectangle 2">
            <a:extLst>
              <a:ext uri="{FF2B5EF4-FFF2-40B4-BE49-F238E27FC236}">
                <a16:creationId xmlns:a16="http://schemas.microsoft.com/office/drawing/2014/main" id="{8491A8AB-D080-1339-AC41-CF50C83A528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2339" name="Rectangle 3">
            <a:extLst>
              <a:ext uri="{FF2B5EF4-FFF2-40B4-BE49-F238E27FC236}">
                <a16:creationId xmlns:a16="http://schemas.microsoft.com/office/drawing/2014/main" id="{1C839097-16C1-E118-5A3A-86F3992D127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D558BD8E-2948-37F1-63F6-651360F6066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66CABFD-D10C-F54A-9F2D-3DDFA4ED5A05}" type="slidenum">
              <a:rPr lang="en-US" altLang="en-EG"/>
              <a:pPr/>
              <a:t>37</a:t>
            </a:fld>
            <a:endParaRPr lang="en-US" altLang="en-EG"/>
          </a:p>
        </p:txBody>
      </p:sp>
      <p:sp>
        <p:nvSpPr>
          <p:cNvPr id="144386" name="Rectangle 2">
            <a:extLst>
              <a:ext uri="{FF2B5EF4-FFF2-40B4-BE49-F238E27FC236}">
                <a16:creationId xmlns:a16="http://schemas.microsoft.com/office/drawing/2014/main" id="{D939ED7D-BBC5-1217-CF84-C2470552876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44387" name="Rectangle 3">
            <a:extLst>
              <a:ext uri="{FF2B5EF4-FFF2-40B4-BE49-F238E27FC236}">
                <a16:creationId xmlns:a16="http://schemas.microsoft.com/office/drawing/2014/main" id="{629D8A92-08AA-33BF-20B9-F41AD99BE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A55F78B1-9AA8-1345-D53B-79D26379FAF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386726C-9983-3A4F-B381-CAB62EDE5477}" type="slidenum">
              <a:rPr lang="en-US" altLang="en-EG"/>
              <a:pPr/>
              <a:t>38</a:t>
            </a:fld>
            <a:endParaRPr lang="en-US" altLang="en-EG"/>
          </a:p>
        </p:txBody>
      </p:sp>
      <p:sp>
        <p:nvSpPr>
          <p:cNvPr id="293890" name="Rectangle 2">
            <a:extLst>
              <a:ext uri="{FF2B5EF4-FFF2-40B4-BE49-F238E27FC236}">
                <a16:creationId xmlns:a16="http://schemas.microsoft.com/office/drawing/2014/main" id="{E10AE27D-61BA-D5DF-4D7B-A1BD302152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93891" name="Rectangle 3">
            <a:extLst>
              <a:ext uri="{FF2B5EF4-FFF2-40B4-BE49-F238E27FC236}">
                <a16:creationId xmlns:a16="http://schemas.microsoft.com/office/drawing/2014/main" id="{D4D9CFE3-BBA9-E989-F4B1-B0A24249F32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831263"/>
            <a:ext cx="2973387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0" tIns="0" rIns="19410" bIns="0" anchor="b"/>
          <a:lstStyle>
            <a:lvl1pPr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762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525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287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050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622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194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766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338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r>
              <a:rPr lang="en-US" altLang="en-EG" sz="1000" i="1">
                <a:latin typeface="Times New Roman" panose="02020603050405020304" pitchFamily="18" charset="0"/>
              </a:rPr>
              <a:t>43</a:t>
            </a:r>
          </a:p>
        </p:txBody>
      </p:sp>
      <p:sp>
        <p:nvSpPr>
          <p:cNvPr id="293892" name="Rectangle 4">
            <a:extLst>
              <a:ext uri="{FF2B5EF4-FFF2-40B4-BE49-F238E27FC236}">
                <a16:creationId xmlns:a16="http://schemas.microsoft.com/office/drawing/2014/main" id="{73CB35AA-9DC2-A299-BD95-4E2015D5C5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93893" name="Rectangle 5">
            <a:extLst>
              <a:ext uri="{FF2B5EF4-FFF2-40B4-BE49-F238E27FC236}">
                <a16:creationId xmlns:a16="http://schemas.microsoft.com/office/drawing/2014/main" id="{16048A5A-06C3-C956-9839-544E9FC5E66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93894" name="Rectangle 6">
            <a:extLst>
              <a:ext uri="{FF2B5EF4-FFF2-40B4-BE49-F238E27FC236}">
                <a16:creationId xmlns:a16="http://schemas.microsoft.com/office/drawing/2014/main" id="{5797F2FE-9DC8-0717-AF44-770CB74E7BC0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4850"/>
            <a:ext cx="6172200" cy="3471863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293895" name="Rectangle 7">
            <a:extLst>
              <a:ext uri="{FF2B5EF4-FFF2-40B4-BE49-F238E27FC236}">
                <a16:creationId xmlns:a16="http://schemas.microsoft.com/office/drawing/2014/main" id="{CC097461-306D-31F0-A141-DC524869638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4838"/>
            <a:ext cx="5027613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5435" tIns="48527" rIns="95435" bIns="48527"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83BDE340-83AE-482E-82DD-E15A5D028EE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53A8605-47EF-754D-942C-21D96A7E115D}" type="slidenum">
              <a:rPr lang="en-US" altLang="en-EG"/>
              <a:pPr/>
              <a:t>39</a:t>
            </a:fld>
            <a:endParaRPr lang="en-US" altLang="en-EG"/>
          </a:p>
        </p:txBody>
      </p:sp>
      <p:sp>
        <p:nvSpPr>
          <p:cNvPr id="297986" name="Rectangle 2">
            <a:extLst>
              <a:ext uri="{FF2B5EF4-FFF2-40B4-BE49-F238E27FC236}">
                <a16:creationId xmlns:a16="http://schemas.microsoft.com/office/drawing/2014/main" id="{76DC43C1-B8AC-3010-4090-8B13DE3FC7D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7987" name="Rectangle 3">
            <a:extLst>
              <a:ext uri="{FF2B5EF4-FFF2-40B4-BE49-F238E27FC236}">
                <a16:creationId xmlns:a16="http://schemas.microsoft.com/office/drawing/2014/main" id="{DB9EAE4C-A44B-8194-166B-75063847058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03CB960C-E76D-560A-B3A9-0E116526AE8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4962907-1B54-6343-BB6D-4E8170A9C0CA}" type="slidenum">
              <a:rPr lang="en-US" altLang="en-EG"/>
              <a:pPr/>
              <a:t>40</a:t>
            </a:fld>
            <a:endParaRPr lang="en-US" altLang="en-EG"/>
          </a:p>
        </p:txBody>
      </p:sp>
      <p:sp>
        <p:nvSpPr>
          <p:cNvPr id="329730" name="Rectangle 2">
            <a:extLst>
              <a:ext uri="{FF2B5EF4-FFF2-40B4-BE49-F238E27FC236}">
                <a16:creationId xmlns:a16="http://schemas.microsoft.com/office/drawing/2014/main" id="{F4D3EB15-F144-ED17-FF04-508928C72BF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9731" name="Rectangle 3">
            <a:extLst>
              <a:ext uri="{FF2B5EF4-FFF2-40B4-BE49-F238E27FC236}">
                <a16:creationId xmlns:a16="http://schemas.microsoft.com/office/drawing/2014/main" id="{BC0D4BD1-1C82-5F70-4C1E-F48C3622CA7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715AD7E-D04E-A2E1-2E88-C1AD94510D6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ACC9127-6A88-3345-A8E9-94ADD40C9806}" type="slidenum">
              <a:rPr lang="en-US" altLang="en-EG"/>
              <a:pPr/>
              <a:t>41</a:t>
            </a:fld>
            <a:endParaRPr lang="en-US" altLang="en-EG"/>
          </a:p>
        </p:txBody>
      </p:sp>
      <p:sp>
        <p:nvSpPr>
          <p:cNvPr id="301058" name="Rectangle 2">
            <a:extLst>
              <a:ext uri="{FF2B5EF4-FFF2-40B4-BE49-F238E27FC236}">
                <a16:creationId xmlns:a16="http://schemas.microsoft.com/office/drawing/2014/main" id="{D2F4B255-D76E-5ACB-E28E-9BE8A1C6A8F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1059" name="Rectangle 3">
            <a:extLst>
              <a:ext uri="{FF2B5EF4-FFF2-40B4-BE49-F238E27FC236}">
                <a16:creationId xmlns:a16="http://schemas.microsoft.com/office/drawing/2014/main" id="{506B2B47-104C-F449-46EE-1FEF03904D3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F6368A4-DCE6-D7C2-E41D-7E881B455CD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50DEC99-B8FB-9446-A8F8-6E3F0E3914A3}" type="slidenum">
              <a:rPr lang="en-US" altLang="en-EG"/>
              <a:pPr/>
              <a:t>42</a:t>
            </a:fld>
            <a:endParaRPr lang="en-US" altLang="en-EG"/>
          </a:p>
        </p:txBody>
      </p:sp>
      <p:sp>
        <p:nvSpPr>
          <p:cNvPr id="303106" name="Rectangle 2">
            <a:extLst>
              <a:ext uri="{FF2B5EF4-FFF2-40B4-BE49-F238E27FC236}">
                <a16:creationId xmlns:a16="http://schemas.microsoft.com/office/drawing/2014/main" id="{40310FEA-2660-5EB6-025A-33590FE327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0"/>
            <a:ext cx="2973387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03107" name="Rectangle 3">
            <a:extLst>
              <a:ext uri="{FF2B5EF4-FFF2-40B4-BE49-F238E27FC236}">
                <a16:creationId xmlns:a16="http://schemas.microsoft.com/office/drawing/2014/main" id="{9A7D784D-8AB5-9BB8-9998-AD52EF8482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4613" y="8831263"/>
            <a:ext cx="2973387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19410" tIns="0" rIns="19410" bIns="0" anchor="b"/>
          <a:lstStyle>
            <a:lvl1pPr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4762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9525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42875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1905000" defTabSz="973138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3622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8194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2766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733800" defTabSz="973138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r" eaLnBrk="0" hangingPunct="0"/>
            <a:r>
              <a:rPr lang="en-US" altLang="en-EG" sz="1000" i="1">
                <a:latin typeface="Times New Roman" panose="02020603050405020304" pitchFamily="18" charset="0"/>
              </a:rPr>
              <a:t>47</a:t>
            </a:r>
          </a:p>
        </p:txBody>
      </p:sp>
      <p:sp>
        <p:nvSpPr>
          <p:cNvPr id="303108" name="Rectangle 4">
            <a:extLst>
              <a:ext uri="{FF2B5EF4-FFF2-40B4-BE49-F238E27FC236}">
                <a16:creationId xmlns:a16="http://schemas.microsoft.com/office/drawing/2014/main" id="{275DD331-0BFE-9D7A-648D-C5CAA58F4D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8831263"/>
            <a:ext cx="2971800" cy="465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03109" name="Rectangle 5">
            <a:extLst>
              <a:ext uri="{FF2B5EF4-FFF2-40B4-BE49-F238E27FC236}">
                <a16:creationId xmlns:a16="http://schemas.microsoft.com/office/drawing/2014/main" id="{13AE6D58-F170-FB4A-31AF-0830996985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2971800" cy="46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03110" name="Rectangle 6">
            <a:extLst>
              <a:ext uri="{FF2B5EF4-FFF2-40B4-BE49-F238E27FC236}">
                <a16:creationId xmlns:a16="http://schemas.microsoft.com/office/drawing/2014/main" id="{8928910E-D0D2-63E6-2614-18C645EE5FB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342900" y="704850"/>
            <a:ext cx="6172200" cy="3471863"/>
          </a:xfrm>
          <a:ln w="12700" cap="flat">
            <a:solidFill>
              <a:schemeClr val="tx1"/>
            </a:solidFill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sp>
      <p:sp>
        <p:nvSpPr>
          <p:cNvPr id="303111" name="Rectangle 7">
            <a:extLst>
              <a:ext uri="{FF2B5EF4-FFF2-40B4-BE49-F238E27FC236}">
                <a16:creationId xmlns:a16="http://schemas.microsoft.com/office/drawing/2014/main" id="{1BA83DDB-ED94-53D1-A5B5-885CB2759FB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4838"/>
            <a:ext cx="5027613" cy="4183062"/>
          </a:xfrm>
          <a:ln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lIns="95435" tIns="48527" rIns="95435" bIns="48527"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E936A46F-76F0-9A84-526A-5A7D91480D5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E52F42F-CFA7-C243-82C3-73EADAD6A71E}" type="slidenum">
              <a:rPr lang="en-US" altLang="en-EG"/>
              <a:pPr/>
              <a:t>43</a:t>
            </a:fld>
            <a:endParaRPr lang="en-US" altLang="en-EG"/>
          </a:p>
        </p:txBody>
      </p:sp>
      <p:sp>
        <p:nvSpPr>
          <p:cNvPr id="307202" name="Rectangle 2">
            <a:extLst>
              <a:ext uri="{FF2B5EF4-FFF2-40B4-BE49-F238E27FC236}">
                <a16:creationId xmlns:a16="http://schemas.microsoft.com/office/drawing/2014/main" id="{20A734B7-995E-322C-E956-B6E97319576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07203" name="Rectangle 3">
            <a:extLst>
              <a:ext uri="{FF2B5EF4-FFF2-40B4-BE49-F238E27FC236}">
                <a16:creationId xmlns:a16="http://schemas.microsoft.com/office/drawing/2014/main" id="{0E642A4B-A53A-3F45-EA18-C3C9ED4F148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>
                <a16:creationId xmlns:a16="http://schemas.microsoft.com/office/drawing/2014/main" id="{3235A0B8-EF4E-F1B4-661A-73B65E9123E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C2DCEFF6-896E-D849-85EC-9AD17B8AA727}" type="slidenum">
              <a:rPr lang="en-US" altLang="en-EG"/>
              <a:pPr/>
              <a:t>44</a:t>
            </a:fld>
            <a:endParaRPr lang="en-US" altLang="en-EG"/>
          </a:p>
        </p:txBody>
      </p:sp>
      <p:sp>
        <p:nvSpPr>
          <p:cNvPr id="154626" name="Rectangle 2">
            <a:extLst>
              <a:ext uri="{FF2B5EF4-FFF2-40B4-BE49-F238E27FC236}">
                <a16:creationId xmlns:a16="http://schemas.microsoft.com/office/drawing/2014/main" id="{F26E43CE-6391-6D36-65CE-62E584FBA8F8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4627" name="Rectangle 3">
            <a:extLst>
              <a:ext uri="{FF2B5EF4-FFF2-40B4-BE49-F238E27FC236}">
                <a16:creationId xmlns:a16="http://schemas.microsoft.com/office/drawing/2014/main" id="{CCA66077-F5A4-7659-F89D-67D2ED0AFC6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914400" y="4416425"/>
            <a:ext cx="5029200" cy="4183063"/>
          </a:xfrm>
        </p:spPr>
        <p:txBody>
          <a:bodyPr/>
          <a:lstStyle/>
          <a:p>
            <a:endParaRPr lang="en-EG" altLang="en-EG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45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A9C165-F0F9-0F63-582A-8F95C00E3F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BFD621-2047-9D98-DB23-31A4F5F35CAA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6C393A-62E9-7258-9216-6AE48CA71BE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8404DE3-32F2-5358-BE91-064E9AFCA0C7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2CF4A58-B687-5B9E-B623-429B75294F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DCC8C3C-99F5-74B0-8820-5C78204C900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11-</a:t>
            </a:r>
            <a:fld id="{DF74F79B-1420-A54F-B402-EE547FD3A981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266471141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>
  <p:cSld name="Title, Text, and 2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35006-448F-264C-1163-9C255ED604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52400"/>
            <a:ext cx="10972800" cy="1143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EG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B9FA4A-506E-B11D-F98D-24D465611CD9}"/>
              </a:ext>
            </a:extLst>
          </p:cNvPr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5C0BA8F-CB19-1DF8-8D50-56BF3BD7C914}"/>
              </a:ext>
            </a:extLst>
          </p:cNvPr>
          <p:cNvSpPr>
            <a:spLocks noGrp="1"/>
          </p:cNvSpPr>
          <p:nvPr>
            <p:ph sz="quarter" idx="2"/>
          </p:nvPr>
        </p:nvSpPr>
        <p:spPr>
          <a:xfrm>
            <a:off x="6197600" y="1600200"/>
            <a:ext cx="5384800" cy="21859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BF0CA6C6-155D-6D03-5634-B6CFD6D40A6B}"/>
              </a:ext>
            </a:extLst>
          </p:cNvPr>
          <p:cNvSpPr>
            <a:spLocks noGrp="1"/>
          </p:cNvSpPr>
          <p:nvPr>
            <p:ph sz="quarter" idx="3"/>
          </p:nvPr>
        </p:nvSpPr>
        <p:spPr>
          <a:xfrm>
            <a:off x="6197600" y="3938589"/>
            <a:ext cx="5384800" cy="218757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EG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5A1E1410-D9AC-9F03-BE8D-00BB3142132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09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52A476A9-6370-8E12-79E9-68C3DA988A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</p:spPr>
        <p:txBody>
          <a:bodyPr/>
          <a:lstStyle>
            <a:lvl1pPr>
              <a:defRPr/>
            </a:lvl1pPr>
          </a:lstStyle>
          <a:p>
            <a:endParaRPr lang="en-US" altLang="en-EG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82EF51F-9191-04AA-8F06-5CF05380E1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28448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US" altLang="en-EG"/>
              <a:t>11-</a:t>
            </a:r>
            <a:fld id="{BF7AB765-540D-F749-8970-A286C9D03BB9}" type="slidenum">
              <a:rPr lang="en-US" altLang="en-EG"/>
              <a:pPr/>
              <a:t>‹#›</a:t>
            </a:fld>
            <a:endParaRPr lang="en-US" altLang="en-EG"/>
          </a:p>
        </p:txBody>
      </p:sp>
    </p:spTree>
    <p:extLst>
      <p:ext uri="{BB962C8B-B14F-4D97-AF65-F5344CB8AC3E}">
        <p14:creationId xmlns:p14="http://schemas.microsoft.com/office/powerpoint/2010/main" val="106158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11/1/2023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7" r:id="rId15"/>
    <p:sldLayoutId id="2147483669" r:id="rId16"/>
    <p:sldLayoutId id="2147483670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3.jp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png"/><Relationship Id="rId5" Type="http://schemas.openxmlformats.org/officeDocument/2006/relationships/image" Target="../media/image6.svg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slide" Target="slide43.xml"/><Relationship Id="rId4" Type="http://schemas.openxmlformats.org/officeDocument/2006/relationships/image" Target="../media/image9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1.emf"/><Relationship Id="rId5" Type="http://schemas.openxmlformats.org/officeDocument/2006/relationships/oleObject" Target="../embeddings/oleObject3.bin"/><Relationship Id="rId4" Type="http://schemas.openxmlformats.org/officeDocument/2006/relationships/image" Target="../media/image10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e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10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5" Type="http://schemas.openxmlformats.org/officeDocument/2006/relationships/slide" Target="slide43.xml"/><Relationship Id="rId4" Type="http://schemas.openxmlformats.org/officeDocument/2006/relationships/image" Target="../media/image13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5" Type="http://schemas.openxmlformats.org/officeDocument/2006/relationships/slide" Target="slide43.xml"/><Relationship Id="rId4" Type="http://schemas.openxmlformats.org/officeDocument/2006/relationships/image" Target="../media/image15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0.bin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8.e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17.em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Relationship Id="rId5" Type="http://schemas.openxmlformats.org/officeDocument/2006/relationships/slide" Target="slide13.xml"/><Relationship Id="rId4" Type="http://schemas.openxmlformats.org/officeDocument/2006/relationships/image" Target="../media/image19.em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slide" Target="slide43.xm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slide" Target="slide45.xml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4.bin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5.emf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5.bin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emf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6.bin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7.bin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8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8.bin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9.emf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9.bin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30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jpg"/><Relationship Id="rId3" Type="http://schemas.openxmlformats.org/officeDocument/2006/relationships/image" Target="../media/image31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svg"/><Relationship Id="rId5" Type="http://schemas.openxmlformats.org/officeDocument/2006/relationships/image" Target="../media/image5.png"/><Relationship Id="rId4" Type="http://schemas.openxmlformats.org/officeDocument/2006/relationships/image" Target="../media/image3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Sara Ahmed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08786" y="2308478"/>
            <a:ext cx="584999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Financing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0" y="63516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4198585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Risk and Return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OUTLINE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3" name="Rectangle 3">
            <a:extLst>
              <a:ext uri="{FF2B5EF4-FFF2-40B4-BE49-F238E27FC236}">
                <a16:creationId xmlns:a16="http://schemas.microsoft.com/office/drawing/2014/main" id="{C35588CA-9A72-2168-1B17-5962FE1A448C}"/>
              </a:ext>
            </a:extLst>
          </p:cNvPr>
          <p:cNvSpPr txBox="1">
            <a:spLocks noChangeArrowheads="1"/>
          </p:cNvSpPr>
          <p:nvPr/>
        </p:nvSpPr>
        <p:spPr>
          <a:xfrm>
            <a:off x="3651225" y="2474069"/>
            <a:ext cx="8229600" cy="47244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1	Expected Returns and Variances 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2	Portfolios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3	Announcements, Surprises, and Expected 	Returns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4	Risk: Systematic and Unsystematic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5	Diversification and Portfolio Risk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6	Systematic Risk and Beta</a:t>
            </a:r>
          </a:p>
          <a:p>
            <a:pPr>
              <a:buFontTx/>
              <a:buNone/>
            </a:pPr>
            <a:r>
              <a:rPr lang="en-US" altLang="en-EG" sz="2400" dirty="0">
                <a:solidFill>
                  <a:schemeClr val="bg1"/>
                </a:solidFill>
              </a:rPr>
              <a:t>7	The Security Market Line</a:t>
            </a:r>
          </a:p>
          <a:p>
            <a:pPr>
              <a:buFontTx/>
              <a:buNone/>
            </a:pPr>
            <a:r>
              <a:rPr lang="en-US" altLang="en-EG" sz="2400">
                <a:solidFill>
                  <a:schemeClr val="bg1"/>
                </a:solidFill>
              </a:rPr>
              <a:t>8</a:t>
            </a:r>
            <a:r>
              <a:rPr lang="en-US" altLang="en-EG" sz="2400" dirty="0">
                <a:solidFill>
                  <a:schemeClr val="bg1"/>
                </a:solidFill>
              </a:rPr>
              <a:t>	The SML and the Cost of Capital: A Preview</a:t>
            </a:r>
          </a:p>
        </p:txBody>
      </p:sp>
    </p:spTree>
    <p:extLst>
      <p:ext uri="{BB962C8B-B14F-4D97-AF65-F5344CB8AC3E}">
        <p14:creationId xmlns:p14="http://schemas.microsoft.com/office/powerpoint/2010/main" val="163219380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Key Concepts and Skills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06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77CE490-F6C6-DC9F-68D8-4E8F99F701BF}"/>
              </a:ext>
            </a:extLst>
          </p:cNvPr>
          <p:cNvSpPr txBox="1">
            <a:spLocks noChangeArrowheads="1"/>
          </p:cNvSpPr>
          <p:nvPr/>
        </p:nvSpPr>
        <p:spPr>
          <a:xfrm>
            <a:off x="3437433" y="2497799"/>
            <a:ext cx="10515600" cy="435133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en-EG" sz="3200">
                <a:solidFill>
                  <a:schemeClr val="bg1"/>
                </a:solidFill>
              </a:rPr>
              <a:t>Know how to calculate expected returns</a:t>
            </a:r>
          </a:p>
          <a:p>
            <a:r>
              <a:rPr lang="en-US" altLang="en-EG" sz="3200">
                <a:solidFill>
                  <a:schemeClr val="bg1"/>
                </a:solidFill>
              </a:rPr>
              <a:t>Understand: </a:t>
            </a:r>
          </a:p>
          <a:p>
            <a:pPr lvl="1"/>
            <a:r>
              <a:rPr lang="en-US" altLang="en-EG" sz="2800">
                <a:solidFill>
                  <a:schemeClr val="bg1"/>
                </a:solidFill>
              </a:rPr>
              <a:t>The impact of diversification</a:t>
            </a:r>
          </a:p>
          <a:p>
            <a:pPr lvl="1"/>
            <a:r>
              <a:rPr lang="en-US" altLang="en-EG" sz="2800">
                <a:solidFill>
                  <a:schemeClr val="bg1"/>
                </a:solidFill>
              </a:rPr>
              <a:t>The systematic risk principle</a:t>
            </a:r>
          </a:p>
          <a:p>
            <a:pPr lvl="1"/>
            <a:r>
              <a:rPr lang="en-US" altLang="en-EG" sz="2800">
                <a:solidFill>
                  <a:schemeClr val="bg1"/>
                </a:solidFill>
              </a:rPr>
              <a:t>The security market line and the risk-return trade-off</a:t>
            </a:r>
            <a:endParaRPr lang="en-US" altLang="en-EG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79890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3992372-A1D7-6B6E-7626-BE439923647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9138" name="Rectangle 2">
            <a:extLst>
              <a:ext uri="{FF2B5EF4-FFF2-40B4-BE49-F238E27FC236}">
                <a16:creationId xmlns:a16="http://schemas.microsoft.com/office/drawing/2014/main" id="{A1508B1E-FA15-142E-6AF4-4EF6200B49A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Expected Returns</a:t>
            </a:r>
          </a:p>
        </p:txBody>
      </p:sp>
      <p:sp>
        <p:nvSpPr>
          <p:cNvPr id="219139" name="Rectangle 3">
            <a:extLst>
              <a:ext uri="{FF2B5EF4-FFF2-40B4-BE49-F238E27FC236}">
                <a16:creationId xmlns:a16="http://schemas.microsoft.com/office/drawing/2014/main" id="{DB90E2A6-E8B2-3AD8-92C1-6E0CB43ABC6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86000" y="1524001"/>
            <a:ext cx="7848600" cy="4906963"/>
          </a:xfrm>
        </p:spPr>
        <p:txBody>
          <a:bodyPr/>
          <a:lstStyle/>
          <a:p>
            <a:r>
              <a:rPr lang="en-US" altLang="en-EG" sz="3600"/>
              <a:t>Expected returns are based on the probabilities of possible outcomes</a:t>
            </a:r>
          </a:p>
          <a:p>
            <a:pPr>
              <a:buFontTx/>
              <a:buNone/>
            </a:pPr>
            <a:endParaRPr lang="en-US" altLang="en-EG" sz="3600"/>
          </a:p>
        </p:txBody>
      </p:sp>
      <p:graphicFrame>
        <p:nvGraphicFramePr>
          <p:cNvPr id="219140" name="Object 4">
            <a:extLst>
              <a:ext uri="{FF2B5EF4-FFF2-40B4-BE49-F238E27FC236}">
                <a16:creationId xmlns:a16="http://schemas.microsoft.com/office/drawing/2014/main" id="{0D3B7C0B-177F-F189-709B-2AE99762B09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810001" y="2743201"/>
          <a:ext cx="4346575" cy="16351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866600" imgH="9944100" progId="Equation.3">
                  <p:embed/>
                </p:oleObj>
              </mc:Choice>
              <mc:Fallback>
                <p:oleObj name="Equation" r:id="rId3" imgW="24866600" imgH="9944100" progId="Equation.3">
                  <p:embed/>
                  <p:pic>
                    <p:nvPicPr>
                      <p:cNvPr id="219140" name="Object 4">
                        <a:extLst>
                          <a:ext uri="{FF2B5EF4-FFF2-40B4-BE49-F238E27FC236}">
                            <a16:creationId xmlns:a16="http://schemas.microsoft.com/office/drawing/2014/main" id="{0D3B7C0B-177F-F189-709B-2AE99762B09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1" y="2743201"/>
                        <a:ext cx="4346575" cy="16351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19141" name="Text Box 5">
            <a:extLst>
              <a:ext uri="{FF2B5EF4-FFF2-40B4-BE49-F238E27FC236}">
                <a16:creationId xmlns:a16="http://schemas.microsoft.com/office/drawing/2014/main" id="{3F96736A-C024-2407-2945-9E7826470F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09800" y="4495800"/>
            <a:ext cx="7924800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2400"/>
              <a:t>Where:</a:t>
            </a:r>
          </a:p>
          <a:p>
            <a:pPr>
              <a:spcBef>
                <a:spcPct val="50000"/>
              </a:spcBef>
            </a:pPr>
            <a:r>
              <a:rPr lang="en-US" altLang="en-EG" sz="2400"/>
              <a:t>	</a:t>
            </a:r>
            <a:r>
              <a:rPr lang="en-US" altLang="en-EG" sz="2400" i="1"/>
              <a:t>p</a:t>
            </a:r>
            <a:r>
              <a:rPr lang="en-US" altLang="en-EG" sz="2400" i="1" baseline="-25000"/>
              <a:t>i </a:t>
            </a:r>
            <a:r>
              <a:rPr lang="en-US" altLang="en-EG" sz="2400" i="1"/>
              <a:t> </a:t>
            </a:r>
            <a:r>
              <a:rPr lang="en-US" altLang="en-EG" sz="2400"/>
              <a:t>= the probability of state “i” occurring</a:t>
            </a:r>
          </a:p>
          <a:p>
            <a:pPr>
              <a:spcBef>
                <a:spcPct val="50000"/>
              </a:spcBef>
            </a:pPr>
            <a:r>
              <a:rPr lang="en-US" altLang="en-EG" sz="2400"/>
              <a:t>	</a:t>
            </a:r>
            <a:r>
              <a:rPr lang="en-US" altLang="en-EG" sz="2400" i="1"/>
              <a:t>R</a:t>
            </a:r>
            <a:r>
              <a:rPr lang="en-US" altLang="en-EG" sz="2400" i="1" baseline="-25000"/>
              <a:t>i</a:t>
            </a:r>
            <a:r>
              <a:rPr lang="en-US" altLang="en-EG" sz="2400"/>
              <a:t> = the expected return on an asset in state i</a:t>
            </a:r>
          </a:p>
        </p:txBody>
      </p:sp>
      <p:sp>
        <p:nvSpPr>
          <p:cNvPr id="219142" name="AutoShape 6">
            <a:hlinkClick r:id="rId5" action="ppaction://hlinksldjump"/>
            <a:extLst>
              <a:ext uri="{FF2B5EF4-FFF2-40B4-BE49-F238E27FC236}">
                <a16:creationId xmlns:a16="http://schemas.microsoft.com/office/drawing/2014/main" id="{6C41C9EE-452D-F2AE-4E67-C17C37E079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19143" name="Text Box 7">
            <a:extLst>
              <a:ext uri="{FF2B5EF4-FFF2-40B4-BE49-F238E27FC236}">
                <a16:creationId xmlns:a16="http://schemas.microsoft.com/office/drawing/2014/main" id="{2968797B-0D4D-6F15-FBEC-83DC1C87C6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A3B2130-EA00-3DDE-F206-614D8482E47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826DA94-2F85-7CBF-B9AA-5628D6E689A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1186" name="Rectangle 2">
            <a:extLst>
              <a:ext uri="{FF2B5EF4-FFF2-40B4-BE49-F238E27FC236}">
                <a16:creationId xmlns:a16="http://schemas.microsoft.com/office/drawing/2014/main" id="{4D8068FE-B09A-94D1-1E1D-E9114FB193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Expected Returns</a:t>
            </a:r>
          </a:p>
        </p:txBody>
      </p:sp>
      <p:graphicFrame>
        <p:nvGraphicFramePr>
          <p:cNvPr id="221188" name="Object 4">
            <a:extLst>
              <a:ext uri="{FF2B5EF4-FFF2-40B4-BE49-F238E27FC236}">
                <a16:creationId xmlns:a16="http://schemas.microsoft.com/office/drawing/2014/main" id="{DCD8BD78-CE8D-A16A-80E8-2BD84D15A123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724400" y="4800600"/>
          <a:ext cx="2971800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866600" imgH="9944100" progId="Equation.3">
                  <p:embed/>
                </p:oleObj>
              </mc:Choice>
              <mc:Fallback>
                <p:oleObj name="Equation" r:id="rId3" imgW="24866600" imgH="9944100" progId="Equation.3">
                  <p:embed/>
                  <p:pic>
                    <p:nvPicPr>
                      <p:cNvPr id="221188" name="Object 4">
                        <a:extLst>
                          <a:ext uri="{FF2B5EF4-FFF2-40B4-BE49-F238E27FC236}">
                            <a16:creationId xmlns:a16="http://schemas.microsoft.com/office/drawing/2014/main" id="{DCD8BD78-CE8D-A16A-80E8-2BD84D15A12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800600"/>
                        <a:ext cx="2971800" cy="118903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21189" name="Object 5">
            <a:extLst>
              <a:ext uri="{FF2B5EF4-FFF2-40B4-BE49-F238E27FC236}">
                <a16:creationId xmlns:a16="http://schemas.microsoft.com/office/drawing/2014/main" id="{AEF20420-37D4-7571-3429-AE139450E62C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2667000" y="1676400"/>
          <a:ext cx="6122988" cy="2667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3187700" imgH="1384300" progId="Excel.Sheet.8">
                  <p:embed/>
                </p:oleObj>
              </mc:Choice>
              <mc:Fallback>
                <p:oleObj name="Worksheet" r:id="rId5" imgW="3187700" imgH="1384300" progId="Excel.Sheet.8">
                  <p:embed/>
                  <p:pic>
                    <p:nvPicPr>
                      <p:cNvPr id="221189" name="Object 5">
                        <a:extLst>
                          <a:ext uri="{FF2B5EF4-FFF2-40B4-BE49-F238E27FC236}">
                            <a16:creationId xmlns:a16="http://schemas.microsoft.com/office/drawing/2014/main" id="{AEF20420-37D4-7571-3429-AE139450E62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1676400"/>
                        <a:ext cx="6122988" cy="26670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1190" name="Line 6">
            <a:extLst>
              <a:ext uri="{FF2B5EF4-FFF2-40B4-BE49-F238E27FC236}">
                <a16:creationId xmlns:a16="http://schemas.microsoft.com/office/drawing/2014/main" id="{BF506A27-5334-AB70-B351-702552C4FCCD}"/>
              </a:ext>
            </a:extLst>
          </p:cNvPr>
          <p:cNvSpPr>
            <a:spLocks noChangeShapeType="1"/>
          </p:cNvSpPr>
          <p:nvPr/>
        </p:nvSpPr>
        <p:spPr bwMode="auto">
          <a:xfrm>
            <a:off x="8763000" y="1676400"/>
            <a:ext cx="0" cy="266700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E7D9BE2-79BA-9158-27D9-632D2D16AEC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089ABB0-CB74-45CB-72FE-F4E41EF5D87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2450" name="Rectangle 2">
            <a:extLst>
              <a:ext uri="{FF2B5EF4-FFF2-40B4-BE49-F238E27FC236}">
                <a16:creationId xmlns:a16="http://schemas.microsoft.com/office/drawing/2014/main" id="{142B0850-8016-2E2F-897E-4235C2F2625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Expected Returns</a:t>
            </a:r>
          </a:p>
        </p:txBody>
      </p:sp>
      <p:graphicFrame>
        <p:nvGraphicFramePr>
          <p:cNvPr id="232451" name="Object 3">
            <a:extLst>
              <a:ext uri="{FF2B5EF4-FFF2-40B4-BE49-F238E27FC236}">
                <a16:creationId xmlns:a16="http://schemas.microsoft.com/office/drawing/2014/main" id="{5ED6C207-34E1-BA37-877B-FD9C3B139C5D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4724400" y="4648200"/>
          <a:ext cx="2971800" cy="11890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4866600" imgH="9944100" progId="Equation.3">
                  <p:embed/>
                </p:oleObj>
              </mc:Choice>
              <mc:Fallback>
                <p:oleObj name="Equation" r:id="rId3" imgW="24866600" imgH="9944100" progId="Equation.3">
                  <p:embed/>
                  <p:pic>
                    <p:nvPicPr>
                      <p:cNvPr id="232451" name="Object 3">
                        <a:extLst>
                          <a:ext uri="{FF2B5EF4-FFF2-40B4-BE49-F238E27FC236}">
                            <a16:creationId xmlns:a16="http://schemas.microsoft.com/office/drawing/2014/main" id="{5ED6C207-34E1-BA37-877B-FD9C3B139C5D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24400" y="4648200"/>
                        <a:ext cx="2971800" cy="118903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2456" name="Object 8">
            <a:extLst>
              <a:ext uri="{FF2B5EF4-FFF2-40B4-BE49-F238E27FC236}">
                <a16:creationId xmlns:a16="http://schemas.microsoft.com/office/drawing/2014/main" id="{84076691-948A-6CFA-250A-57DABFD5D060}"/>
              </a:ext>
            </a:extLst>
          </p:cNvPr>
          <p:cNvGraphicFramePr>
            <a:graphicFrameLocks noGrp="1" noChangeAspect="1"/>
          </p:cNvGraphicFramePr>
          <p:nvPr>
            <p:ph sz="half" idx="1"/>
          </p:nvPr>
        </p:nvGraphicFramePr>
        <p:xfrm>
          <a:off x="1905000" y="1828801"/>
          <a:ext cx="8153400" cy="22256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5" imgW="5092700" imgH="1384300" progId="Excel.Sheet.8">
                  <p:embed/>
                </p:oleObj>
              </mc:Choice>
              <mc:Fallback>
                <p:oleObj name="Worksheet" r:id="rId5" imgW="5092700" imgH="1384300" progId="Excel.Sheet.8">
                  <p:embed/>
                  <p:pic>
                    <p:nvPicPr>
                      <p:cNvPr id="232456" name="Object 8">
                        <a:extLst>
                          <a:ext uri="{FF2B5EF4-FFF2-40B4-BE49-F238E27FC236}">
                            <a16:creationId xmlns:a16="http://schemas.microsoft.com/office/drawing/2014/main" id="{84076691-948A-6CFA-250A-57DABFD5D06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05000" y="1828801"/>
                        <a:ext cx="8153400" cy="22256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C1EADACD-25F8-ACEE-C160-054B7A2A107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7B9CB62-6ACC-5520-8CED-79F5529259A0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3234" name="Rectangle 2">
            <a:extLst>
              <a:ext uri="{FF2B5EF4-FFF2-40B4-BE49-F238E27FC236}">
                <a16:creationId xmlns:a16="http://schemas.microsoft.com/office/drawing/2014/main" id="{EC6BB017-C0DC-088D-5BC5-0F7273286B3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280555" y="423862"/>
            <a:ext cx="8229600" cy="1020763"/>
          </a:xfrm>
          <a:ln/>
        </p:spPr>
        <p:txBody>
          <a:bodyPr/>
          <a:lstStyle/>
          <a:p>
            <a:r>
              <a:rPr lang="en-US" altLang="en-EG" sz="4200" dirty="0"/>
              <a:t>Variance and Standard Deviation</a:t>
            </a:r>
          </a:p>
        </p:txBody>
      </p:sp>
      <p:sp>
        <p:nvSpPr>
          <p:cNvPr id="223235" name="Rectangle 3">
            <a:extLst>
              <a:ext uri="{FF2B5EF4-FFF2-40B4-BE49-F238E27FC236}">
                <a16:creationId xmlns:a16="http://schemas.microsoft.com/office/drawing/2014/main" id="{DCCDB620-4AC1-6AA6-EC18-247C5BB58CEC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447801"/>
            <a:ext cx="8382000" cy="4530725"/>
          </a:xfrm>
        </p:spPr>
        <p:txBody>
          <a:bodyPr/>
          <a:lstStyle/>
          <a:p>
            <a:r>
              <a:rPr lang="en-US" altLang="en-EG" sz="3000" dirty="0"/>
              <a:t>Variance and standard deviation measure the volatility of returns</a:t>
            </a:r>
          </a:p>
          <a:p>
            <a:r>
              <a:rPr lang="en-US" altLang="en-EG" sz="3000" dirty="0"/>
              <a:t>Variance = Weighted average of squared deviations</a:t>
            </a:r>
          </a:p>
          <a:p>
            <a:r>
              <a:rPr lang="en-US" altLang="en-EG" sz="3000" dirty="0"/>
              <a:t>Standard Deviation = Square root of variance</a:t>
            </a:r>
          </a:p>
        </p:txBody>
      </p:sp>
      <p:graphicFrame>
        <p:nvGraphicFramePr>
          <p:cNvPr id="223236" name="Object 4">
            <a:extLst>
              <a:ext uri="{FF2B5EF4-FFF2-40B4-BE49-F238E27FC236}">
                <a16:creationId xmlns:a16="http://schemas.microsoft.com/office/drawing/2014/main" id="{9680E953-6642-6302-0AF6-851F9840200E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81400" y="4495800"/>
          <a:ext cx="5005388" cy="1479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7452300" imgH="9944100" progId="Equation.3">
                  <p:embed/>
                </p:oleObj>
              </mc:Choice>
              <mc:Fallback>
                <p:oleObj name="Equation" r:id="rId3" imgW="37452300" imgH="9944100" progId="Equation.3">
                  <p:embed/>
                  <p:pic>
                    <p:nvPicPr>
                      <p:cNvPr id="223236" name="Object 4">
                        <a:extLst>
                          <a:ext uri="{FF2B5EF4-FFF2-40B4-BE49-F238E27FC236}">
                            <a16:creationId xmlns:a16="http://schemas.microsoft.com/office/drawing/2014/main" id="{9680E953-6642-6302-0AF6-851F9840200E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0" y="4495800"/>
                        <a:ext cx="5005388" cy="14795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2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3237" name="AutoShape 5">
            <a:hlinkClick r:id="rId5" action="ppaction://hlinksldjump"/>
            <a:extLst>
              <a:ext uri="{FF2B5EF4-FFF2-40B4-BE49-F238E27FC236}">
                <a16:creationId xmlns:a16="http://schemas.microsoft.com/office/drawing/2014/main" id="{3A0F3C84-955B-480B-E1EE-80D4F0CFF451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23238" name="Text Box 6">
            <a:extLst>
              <a:ext uri="{FF2B5EF4-FFF2-40B4-BE49-F238E27FC236}">
                <a16:creationId xmlns:a16="http://schemas.microsoft.com/office/drawing/2014/main" id="{456E0C19-A36B-A0C6-E077-C43A881BD61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F7C93DB-F4EC-5CED-A56F-E289E8D0F9C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EC25A04-194A-0553-381C-E3FDCC8D1D0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5282" name="Rectangle 2">
            <a:extLst>
              <a:ext uri="{FF2B5EF4-FFF2-40B4-BE49-F238E27FC236}">
                <a16:creationId xmlns:a16="http://schemas.microsoft.com/office/drawing/2014/main" id="{5AE70DFE-A4ED-6807-A47E-837E325FE7B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25500" y="419100"/>
            <a:ext cx="7924800" cy="1143000"/>
          </a:xfrm>
          <a:ln/>
        </p:spPr>
        <p:txBody>
          <a:bodyPr/>
          <a:lstStyle/>
          <a:p>
            <a:r>
              <a:rPr lang="en-US" altLang="en-EG" sz="4000" dirty="0"/>
              <a:t>Variance &amp; Standard Deviation</a:t>
            </a:r>
          </a:p>
        </p:txBody>
      </p:sp>
      <p:graphicFrame>
        <p:nvGraphicFramePr>
          <p:cNvPr id="225284" name="Object 4">
            <a:extLst>
              <a:ext uri="{FF2B5EF4-FFF2-40B4-BE49-F238E27FC236}">
                <a16:creationId xmlns:a16="http://schemas.microsoft.com/office/drawing/2014/main" id="{F23921C2-2041-D5E0-6C93-DF3D5769B7A5}"/>
              </a:ext>
            </a:extLst>
          </p:cNvPr>
          <p:cNvGraphicFramePr>
            <a:graphicFrameLocks noGrp="1" noChangeAspect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58176671"/>
              </p:ext>
            </p:extLst>
          </p:nvPr>
        </p:nvGraphicFramePr>
        <p:xfrm>
          <a:off x="3005137" y="1282700"/>
          <a:ext cx="6248400" cy="4889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864100" imgH="3810000" progId="Excel.Sheet.8">
                  <p:embed/>
                </p:oleObj>
              </mc:Choice>
              <mc:Fallback>
                <p:oleObj name="Worksheet" r:id="rId3" imgW="4864100" imgH="3810000" progId="Excel.Sheet.8">
                  <p:embed/>
                  <p:pic>
                    <p:nvPicPr>
                      <p:cNvPr id="225284" name="Object 4">
                        <a:extLst>
                          <a:ext uri="{FF2B5EF4-FFF2-40B4-BE49-F238E27FC236}">
                            <a16:creationId xmlns:a16="http://schemas.microsoft.com/office/drawing/2014/main" id="{F23921C2-2041-D5E0-6C93-DF3D5769B7A5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05137" y="1282700"/>
                        <a:ext cx="6248400" cy="488950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065BBD9F-54EA-9808-282E-3A6AB6504AB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DF0339-51C5-D845-5A83-B6009CB8623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3970" name="Rectangle 2">
            <a:extLst>
              <a:ext uri="{FF2B5EF4-FFF2-40B4-BE49-F238E27FC236}">
                <a16:creationId xmlns:a16="http://schemas.microsoft.com/office/drawing/2014/main" id="{3B5065B1-FF5F-D618-4DDF-FAFC613D52D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Portfolios</a:t>
            </a:r>
          </a:p>
        </p:txBody>
      </p:sp>
      <p:sp>
        <p:nvSpPr>
          <p:cNvPr id="83971" name="Rectangle 3">
            <a:extLst>
              <a:ext uri="{FF2B5EF4-FFF2-40B4-BE49-F238E27FC236}">
                <a16:creationId xmlns:a16="http://schemas.microsoft.com/office/drawing/2014/main" id="{6B4ACAD5-05C0-7869-0385-5A62792DC64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Portfolio = collection of assets</a:t>
            </a:r>
          </a:p>
          <a:p>
            <a:r>
              <a:rPr lang="en-US" altLang="en-EG" dirty="0"/>
              <a:t>An asset’s risk and return impact how the stock affects the risk and return of the portfolio</a:t>
            </a:r>
          </a:p>
          <a:p>
            <a:r>
              <a:rPr lang="en-US" altLang="en-EG" dirty="0"/>
              <a:t>The risk-return trade-off for a portfolio is measured by the portfolio </a:t>
            </a:r>
            <a:r>
              <a:rPr lang="en-US" altLang="en-EG"/>
              <a:t>expected return </a:t>
            </a:r>
            <a:r>
              <a:rPr lang="en-US" altLang="en-EG" dirty="0"/>
              <a:t>and standard deviation, just as 	with individual assets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19F7AD-7678-F0DC-8C52-BD888A0B40C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047A76D-71F5-A5E7-40D6-CC4B910B87D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7330" name="Rectangle 2">
            <a:extLst>
              <a:ext uri="{FF2B5EF4-FFF2-40B4-BE49-F238E27FC236}">
                <a16:creationId xmlns:a16="http://schemas.microsoft.com/office/drawing/2014/main" id="{F6A9309F-6D11-F7C5-0DDC-F2EE7E29A96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Portfolio Expected Returns</a:t>
            </a:r>
          </a:p>
        </p:txBody>
      </p:sp>
      <p:sp>
        <p:nvSpPr>
          <p:cNvPr id="227331" name="Rectangle 3">
            <a:extLst>
              <a:ext uri="{FF2B5EF4-FFF2-40B4-BE49-F238E27FC236}">
                <a16:creationId xmlns:a16="http://schemas.microsoft.com/office/drawing/2014/main" id="{BEC974C8-55B9-EAC7-4905-2B69C6AD046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1"/>
            <a:ext cx="7848600" cy="4983163"/>
          </a:xfrm>
        </p:spPr>
        <p:txBody>
          <a:bodyPr/>
          <a:lstStyle/>
          <a:p>
            <a:r>
              <a:rPr lang="en-US" altLang="en-EG"/>
              <a:t>The expected return of a portfolio is the weighted average of the expected returns for each asset in the portfolio</a:t>
            </a:r>
          </a:p>
          <a:p>
            <a:r>
              <a:rPr lang="en-US" altLang="en-EG"/>
              <a:t>Weights </a:t>
            </a:r>
            <a:r>
              <a:rPr lang="en-US" altLang="en-EG" i="1"/>
              <a:t>(w</a:t>
            </a:r>
            <a:r>
              <a:rPr lang="en-US" altLang="en-EG" i="1" baseline="-25000"/>
              <a:t>j</a:t>
            </a:r>
            <a:r>
              <a:rPr lang="en-US" altLang="en-EG" i="1"/>
              <a:t>) =</a:t>
            </a:r>
            <a:r>
              <a:rPr lang="en-US" altLang="en-EG"/>
              <a:t> % of portfolio invested in each asset</a:t>
            </a:r>
            <a:br>
              <a:rPr lang="en-US" altLang="en-EG"/>
            </a:br>
            <a:endParaRPr lang="en-US" altLang="en-EG"/>
          </a:p>
          <a:p>
            <a:endParaRPr lang="en-US" altLang="en-EG" sz="3600"/>
          </a:p>
          <a:p>
            <a:endParaRPr lang="en-US" altLang="en-EG"/>
          </a:p>
          <a:p>
            <a:endParaRPr lang="en-US" altLang="en-EG"/>
          </a:p>
        </p:txBody>
      </p:sp>
      <p:graphicFrame>
        <p:nvGraphicFramePr>
          <p:cNvPr id="227332" name="Object 4">
            <a:extLst>
              <a:ext uri="{FF2B5EF4-FFF2-40B4-BE49-F238E27FC236}">
                <a16:creationId xmlns:a16="http://schemas.microsoft.com/office/drawing/2014/main" id="{73734B6D-AF17-B61F-BB6E-C38BDF7FFEC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81401" y="4038600"/>
          <a:ext cx="5199063" cy="1524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33934400" imgH="10236200" progId="Equation.3">
                  <p:embed/>
                </p:oleObj>
              </mc:Choice>
              <mc:Fallback>
                <p:oleObj name="Equation" r:id="rId3" imgW="33934400" imgH="10236200" progId="Equation.3">
                  <p:embed/>
                  <p:pic>
                    <p:nvPicPr>
                      <p:cNvPr id="227332" name="Object 4">
                        <a:extLst>
                          <a:ext uri="{FF2B5EF4-FFF2-40B4-BE49-F238E27FC236}">
                            <a16:creationId xmlns:a16="http://schemas.microsoft.com/office/drawing/2014/main" id="{73734B6D-AF17-B61F-BB6E-C38BDF7FFEC8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1" y="4038600"/>
                        <a:ext cx="5199063" cy="1524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7333" name="AutoShape 5">
            <a:hlinkClick r:id="rId5" action="ppaction://hlinksldjump"/>
            <a:extLst>
              <a:ext uri="{FF2B5EF4-FFF2-40B4-BE49-F238E27FC236}">
                <a16:creationId xmlns:a16="http://schemas.microsoft.com/office/drawing/2014/main" id="{4C6D3287-16BE-E61B-9A3D-83F239AD1F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27334" name="Text Box 6">
            <a:extLst>
              <a:ext uri="{FF2B5EF4-FFF2-40B4-BE49-F238E27FC236}">
                <a16:creationId xmlns:a16="http://schemas.microsoft.com/office/drawing/2014/main" id="{338E780B-510F-A51B-BC14-FB9FD85CAD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C53D79-6824-018D-5C65-4016AC680FF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FA82B76-3A0E-229E-5088-257E8627322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9378" name="Rectangle 2">
            <a:extLst>
              <a:ext uri="{FF2B5EF4-FFF2-40B4-BE49-F238E27FC236}">
                <a16:creationId xmlns:a16="http://schemas.microsoft.com/office/drawing/2014/main" id="{AA2F6049-A4BE-CF30-C517-C3AA4B451CA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Portfolio Weights</a:t>
            </a:r>
          </a:p>
        </p:txBody>
      </p:sp>
      <p:graphicFrame>
        <p:nvGraphicFramePr>
          <p:cNvPr id="229380" name="Object 4">
            <a:extLst>
              <a:ext uri="{FF2B5EF4-FFF2-40B4-BE49-F238E27FC236}">
                <a16:creationId xmlns:a16="http://schemas.microsoft.com/office/drawing/2014/main" id="{98B9FFDE-8EB0-E99B-E201-D533E0F76FC4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1828800" y="1752600"/>
          <a:ext cx="8229600" cy="34559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3771900" imgH="1587500" progId="Excel.Sheet.8">
                  <p:embed/>
                </p:oleObj>
              </mc:Choice>
              <mc:Fallback>
                <p:oleObj name="Worksheet" r:id="rId3" imgW="3771900" imgH="1587500" progId="Excel.Sheet.8">
                  <p:embed/>
                  <p:pic>
                    <p:nvPicPr>
                      <p:cNvPr id="229380" name="Object 4">
                        <a:extLst>
                          <a:ext uri="{FF2B5EF4-FFF2-40B4-BE49-F238E27FC236}">
                            <a16:creationId xmlns:a16="http://schemas.microsoft.com/office/drawing/2014/main" id="{98B9FFDE-8EB0-E99B-E201-D533E0F76FC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28800" y="1752600"/>
                        <a:ext cx="8229600" cy="3455988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D29703F-6CAF-F9B6-53D2-DB64747DD76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14923CC-F91D-7176-B626-CF0033DE3CD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6548" name="Rectangle 4">
            <a:extLst>
              <a:ext uri="{FF2B5EF4-FFF2-40B4-BE49-F238E27FC236}">
                <a16:creationId xmlns:a16="http://schemas.microsoft.com/office/drawing/2014/main" id="{F8AB6D7C-E77F-781E-F8B9-6BC0967CEC1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544494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Expected Portfolio Return</a:t>
            </a:r>
            <a:br>
              <a:rPr lang="en-US" altLang="en-EG" sz="4000" dirty="0"/>
            </a:br>
            <a:r>
              <a:rPr lang="en-US" altLang="en-EG" sz="3200" dirty="0"/>
              <a:t>Alternative Method</a:t>
            </a:r>
          </a:p>
        </p:txBody>
      </p:sp>
      <p:graphicFrame>
        <p:nvGraphicFramePr>
          <p:cNvPr id="236547" name="Object 3">
            <a:extLst>
              <a:ext uri="{FF2B5EF4-FFF2-40B4-BE49-F238E27FC236}">
                <a16:creationId xmlns:a16="http://schemas.microsoft.com/office/drawing/2014/main" id="{C183C65F-CFC6-72D2-0380-C384DE0763A4}"/>
              </a:ext>
            </a:extLst>
          </p:cNvPr>
          <p:cNvGraphicFramePr>
            <a:graphicFrameLocks noGrp="1" noChangeAspect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989027934"/>
              </p:ext>
            </p:extLst>
          </p:nvPr>
        </p:nvGraphicFramePr>
        <p:xfrm>
          <a:off x="2205037" y="1664476"/>
          <a:ext cx="7848600" cy="19129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6477000" imgH="1574800" progId="Excel.Sheet.8">
                  <p:embed/>
                </p:oleObj>
              </mc:Choice>
              <mc:Fallback>
                <p:oleObj name="Worksheet" r:id="rId3" imgW="6477000" imgH="1574800" progId="Excel.Sheet.8">
                  <p:embed/>
                  <p:pic>
                    <p:nvPicPr>
                      <p:cNvPr id="236547" name="Object 3">
                        <a:extLst>
                          <a:ext uri="{FF2B5EF4-FFF2-40B4-BE49-F238E27FC236}">
                            <a16:creationId xmlns:a16="http://schemas.microsoft.com/office/drawing/2014/main" id="{C183C65F-CFC6-72D2-0380-C384DE0763A4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5037" y="1664476"/>
                        <a:ext cx="7848600" cy="19129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550" name="Text Box 6">
            <a:extLst>
              <a:ext uri="{FF2B5EF4-FFF2-40B4-BE49-F238E27FC236}">
                <a16:creationId xmlns:a16="http://schemas.microsoft.com/office/drawing/2014/main" id="{FE84E90E-C095-B82A-A81F-59349E2FDE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581401"/>
            <a:ext cx="5486400" cy="2378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en-EG" sz="2000"/>
              <a:t>Steps: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EG" sz="2000"/>
              <a:t>Calculate expected portfolio return in each state: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EG" sz="2000"/>
              <a:t>Apply the probabilities of each state to the expected return of the portfolio in that state</a:t>
            </a:r>
          </a:p>
          <a:p>
            <a:pPr>
              <a:spcBef>
                <a:spcPct val="50000"/>
              </a:spcBef>
              <a:buFontTx/>
              <a:buAutoNum type="arabicPeriod"/>
            </a:pPr>
            <a:r>
              <a:rPr lang="en-US" altLang="en-EG" sz="2000"/>
              <a:t>Sum the result of step 2</a:t>
            </a:r>
          </a:p>
        </p:txBody>
      </p:sp>
      <p:graphicFrame>
        <p:nvGraphicFramePr>
          <p:cNvPr id="236551" name="Object 7">
            <a:extLst>
              <a:ext uri="{FF2B5EF4-FFF2-40B4-BE49-F238E27FC236}">
                <a16:creationId xmlns:a16="http://schemas.microsoft.com/office/drawing/2014/main" id="{8E5A3F3B-3D08-30AD-126F-3FA5E5F62809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7848601" y="3962400"/>
          <a:ext cx="2339975" cy="1720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5" imgW="35394900" imgH="26035000" progId="Equation.3">
                  <p:embed/>
                </p:oleObj>
              </mc:Choice>
              <mc:Fallback>
                <p:oleObj name="Equation" r:id="rId5" imgW="35394900" imgH="26035000" progId="Equation.3">
                  <p:embed/>
                  <p:pic>
                    <p:nvPicPr>
                      <p:cNvPr id="236551" name="Object 7">
                        <a:extLst>
                          <a:ext uri="{FF2B5EF4-FFF2-40B4-BE49-F238E27FC236}">
                            <a16:creationId xmlns:a16="http://schemas.microsoft.com/office/drawing/2014/main" id="{8E5A3F3B-3D08-30AD-126F-3FA5E5F62809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848601" y="3962400"/>
                        <a:ext cx="2339975" cy="17208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6553" name="AutoShape 9">
            <a:extLst>
              <a:ext uri="{FF2B5EF4-FFF2-40B4-BE49-F238E27FC236}">
                <a16:creationId xmlns:a16="http://schemas.microsoft.com/office/drawing/2014/main" id="{E8B14338-D0FF-FE03-5E43-DB27DE60A9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91400" y="4191000"/>
            <a:ext cx="304800" cy="228600"/>
          </a:xfrm>
          <a:prstGeom prst="rightArrow">
            <a:avLst>
              <a:gd name="adj1" fmla="val 50000"/>
              <a:gd name="adj2" fmla="val 33333"/>
            </a:avLst>
          </a:prstGeom>
          <a:solidFill>
            <a:srgbClr val="FFCC99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236555" name="AutoShape 11">
            <a:extLst>
              <a:ext uri="{FF2B5EF4-FFF2-40B4-BE49-F238E27FC236}">
                <a16:creationId xmlns:a16="http://schemas.microsoft.com/office/drawing/2014/main" id="{925EFD6A-D5E4-2853-7724-FBD6F290E7F9}"/>
              </a:ext>
            </a:extLst>
          </p:cNvPr>
          <p:cNvSpPr>
            <a:spLocks/>
          </p:cNvSpPr>
          <p:nvPr/>
        </p:nvSpPr>
        <p:spPr bwMode="auto">
          <a:xfrm>
            <a:off x="7543800" y="4876800"/>
            <a:ext cx="152400" cy="1066800"/>
          </a:xfrm>
          <a:prstGeom prst="rightBrace">
            <a:avLst>
              <a:gd name="adj1" fmla="val 58333"/>
              <a:gd name="adj2" fmla="val 50000"/>
            </a:avLst>
          </a:prstGeom>
          <a:noFill/>
          <a:ln w="190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CC99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5AB028-060E-79F5-4881-A96B5AB4D26E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01C2A9C0-4915-CFEF-1D81-8CEBCDFD6AD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1426" name="Rectangle 2">
            <a:extLst>
              <a:ext uri="{FF2B5EF4-FFF2-40B4-BE49-F238E27FC236}">
                <a16:creationId xmlns:a16="http://schemas.microsoft.com/office/drawing/2014/main" id="{1B22358B-4873-31BD-1B11-68A0E09C511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344881" y="706438"/>
            <a:ext cx="8229600" cy="1139825"/>
          </a:xfrm>
          <a:ln/>
        </p:spPr>
        <p:txBody>
          <a:bodyPr>
            <a:normAutofit fontScale="90000"/>
          </a:bodyPr>
          <a:lstStyle/>
          <a:p>
            <a:r>
              <a:rPr lang="en-US" altLang="en-EG" dirty="0"/>
              <a:t>Portfolio Risk</a:t>
            </a:r>
            <a:br>
              <a:rPr lang="en-US" altLang="en-EG" dirty="0"/>
            </a:br>
            <a:r>
              <a:rPr lang="en-US" altLang="en-EG" sz="3600" dirty="0"/>
              <a:t>Variance &amp; Standard Deviation</a:t>
            </a:r>
          </a:p>
        </p:txBody>
      </p:sp>
      <p:sp>
        <p:nvSpPr>
          <p:cNvPr id="231427" name="Rectangle 3">
            <a:extLst>
              <a:ext uri="{FF2B5EF4-FFF2-40B4-BE49-F238E27FC236}">
                <a16:creationId xmlns:a16="http://schemas.microsoft.com/office/drawing/2014/main" id="{072B1A45-9703-1557-27E1-B253A62F2D4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905001"/>
            <a:ext cx="7696200" cy="4530725"/>
          </a:xfrm>
        </p:spPr>
        <p:txBody>
          <a:bodyPr/>
          <a:lstStyle/>
          <a:p>
            <a:r>
              <a:rPr lang="en-US" altLang="en-EG" sz="3600"/>
              <a:t>Portfolio standard deviation is </a:t>
            </a:r>
            <a:r>
              <a:rPr lang="en-US" altLang="en-EG" sz="3600" b="1">
                <a:solidFill>
                  <a:srgbClr val="CC0000"/>
                </a:solidFill>
              </a:rPr>
              <a:t>NOT</a:t>
            </a:r>
            <a:r>
              <a:rPr lang="en-US" altLang="en-EG" sz="3600"/>
              <a:t> a weighted average of the standard deviation of the component securities’ risk</a:t>
            </a:r>
          </a:p>
          <a:p>
            <a:pPr lvl="1"/>
            <a:r>
              <a:rPr lang="en-US" altLang="en-EG" sz="3200"/>
              <a:t>If it were, there would be no benefit to diversification.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AD19BA1-3225-AA3F-D6A1-FF8F067B4DB8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5047B91-0A4D-46E1-25AB-C5B71B7A82D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2162" name="Rectangle 2">
            <a:extLst>
              <a:ext uri="{FF2B5EF4-FFF2-40B4-BE49-F238E27FC236}">
                <a16:creationId xmlns:a16="http://schemas.microsoft.com/office/drawing/2014/main" id="{BE9609A3-18D1-6F80-64B2-453EDE98E73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Portfolio Variance</a:t>
            </a:r>
          </a:p>
        </p:txBody>
      </p:sp>
      <p:sp>
        <p:nvSpPr>
          <p:cNvPr id="92163" name="Rectangle 3">
            <a:extLst>
              <a:ext uri="{FF2B5EF4-FFF2-40B4-BE49-F238E27FC236}">
                <a16:creationId xmlns:a16="http://schemas.microsoft.com/office/drawing/2014/main" id="{DE43C9F4-ACB6-EA8A-63A4-AAE3AAE81A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1"/>
            <a:ext cx="8077200" cy="49831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 dirty="0"/>
              <a:t>Compute portfolio return for each state:</a:t>
            </a:r>
            <a:br>
              <a:rPr lang="en-US" altLang="en-EG" dirty="0"/>
            </a:br>
            <a:r>
              <a:rPr lang="en-US" altLang="en-EG" dirty="0"/>
              <a:t>	</a:t>
            </a:r>
            <a:r>
              <a:rPr lang="en-US" altLang="en-EG" i="1" dirty="0" err="1"/>
              <a:t>R</a:t>
            </a:r>
            <a:r>
              <a:rPr lang="en-US" altLang="en-EG" i="1" baseline="-25000" dirty="0" err="1"/>
              <a:t>P,i</a:t>
            </a:r>
            <a:r>
              <a:rPr lang="en-US" altLang="en-EG" i="1" dirty="0"/>
              <a:t> = w</a:t>
            </a:r>
            <a:r>
              <a:rPr lang="en-US" altLang="en-EG" i="1" baseline="-25000" dirty="0"/>
              <a:t>1</a:t>
            </a:r>
            <a:r>
              <a:rPr lang="en-US" altLang="en-EG" i="1" dirty="0"/>
              <a:t>R</a:t>
            </a:r>
            <a:r>
              <a:rPr lang="en-US" altLang="en-EG" i="1" baseline="-25000" dirty="0"/>
              <a:t>1,i</a:t>
            </a:r>
            <a:r>
              <a:rPr lang="en-US" altLang="en-EG" i="1" dirty="0"/>
              <a:t> + w</a:t>
            </a:r>
            <a:r>
              <a:rPr lang="en-US" altLang="en-EG" i="1" baseline="-25000" dirty="0"/>
              <a:t>2</a:t>
            </a:r>
            <a:r>
              <a:rPr lang="en-US" altLang="en-EG" i="1" dirty="0"/>
              <a:t>R</a:t>
            </a:r>
            <a:r>
              <a:rPr lang="en-US" altLang="en-EG" i="1" baseline="-25000" dirty="0"/>
              <a:t>2,i</a:t>
            </a:r>
            <a:r>
              <a:rPr lang="en-US" altLang="en-EG" i="1" dirty="0"/>
              <a:t> + … + </a:t>
            </a:r>
            <a:r>
              <a:rPr lang="en-US" altLang="en-EG" i="1" dirty="0" err="1"/>
              <a:t>w</a:t>
            </a:r>
            <a:r>
              <a:rPr lang="en-US" altLang="en-EG" i="1" baseline="-25000" dirty="0" err="1"/>
              <a:t>m</a:t>
            </a:r>
            <a:r>
              <a:rPr lang="en-US" altLang="en-EG" i="1" dirty="0" err="1"/>
              <a:t>R</a:t>
            </a:r>
            <a:r>
              <a:rPr lang="en-US" altLang="en-EG" i="1" baseline="-25000" dirty="0" err="1"/>
              <a:t>m,i</a:t>
            </a:r>
            <a:endParaRPr lang="en-US" altLang="en-EG" i="1" dirty="0"/>
          </a:p>
          <a:p>
            <a:pPr>
              <a:lnSpc>
                <a:spcPct val="110000"/>
              </a:lnSpc>
            </a:pPr>
            <a:r>
              <a:rPr lang="en-US" altLang="en-EG" dirty="0"/>
              <a:t>Compute the overall expected portfolio return using the same formula as for an individual asset</a:t>
            </a:r>
          </a:p>
          <a:p>
            <a:r>
              <a:rPr lang="en-US" altLang="en-EG" dirty="0"/>
              <a:t>Compute the portfolio variance and 	standard deviation using the same formulas as for an individual asset</a:t>
            </a:r>
          </a:p>
        </p:txBody>
      </p:sp>
      <p:sp>
        <p:nvSpPr>
          <p:cNvPr id="92164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1EB0BDD2-938F-EE07-F05E-E387B91A0DD2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92165" name="Text Box 5">
            <a:extLst>
              <a:ext uri="{FF2B5EF4-FFF2-40B4-BE49-F238E27FC236}">
                <a16:creationId xmlns:a16="http://schemas.microsoft.com/office/drawing/2014/main" id="{FA3DE02F-492D-EE91-9CB5-6046CA6D11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6F67073-6BCC-AC77-6330-DEA7C2D08F8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9BFC6EE-534B-6E1E-D681-67018B88571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41666" name="Rectangle 2">
            <a:extLst>
              <a:ext uri="{FF2B5EF4-FFF2-40B4-BE49-F238E27FC236}">
                <a16:creationId xmlns:a16="http://schemas.microsoft.com/office/drawing/2014/main" id="{E1A020D6-C892-BB45-1952-A576BF6356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Portfolio Risk</a:t>
            </a:r>
          </a:p>
        </p:txBody>
      </p:sp>
      <p:graphicFrame>
        <p:nvGraphicFramePr>
          <p:cNvPr id="241669" name="Object 5">
            <a:extLst>
              <a:ext uri="{FF2B5EF4-FFF2-40B4-BE49-F238E27FC236}">
                <a16:creationId xmlns:a16="http://schemas.microsoft.com/office/drawing/2014/main" id="{AA922CC9-2F6F-8273-1711-A35DBCAA5B2F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209800" y="1409701"/>
          <a:ext cx="7772400" cy="2466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991100" imgH="1587500" progId="Excel.Sheet.8">
                  <p:embed/>
                </p:oleObj>
              </mc:Choice>
              <mc:Fallback>
                <p:oleObj name="Worksheet" r:id="rId3" imgW="4991100" imgH="1587500" progId="Excel.Sheet.8">
                  <p:embed/>
                  <p:pic>
                    <p:nvPicPr>
                      <p:cNvPr id="241669" name="Object 5">
                        <a:extLst>
                          <a:ext uri="{FF2B5EF4-FFF2-40B4-BE49-F238E27FC236}">
                            <a16:creationId xmlns:a16="http://schemas.microsoft.com/office/drawing/2014/main" id="{AA922CC9-2F6F-8273-1711-A35DBCAA5B2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209800" y="1409701"/>
                        <a:ext cx="7772400" cy="24669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241670" name="Text Box 6">
            <a:extLst>
              <a:ext uri="{FF2B5EF4-FFF2-40B4-BE49-F238E27FC236}">
                <a16:creationId xmlns:a16="http://schemas.microsoft.com/office/drawing/2014/main" id="{2331594D-AEC8-9DB2-A571-0B5E4E73BE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57400" y="3886201"/>
            <a:ext cx="7620000" cy="26257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EG"/>
              <a:t>Calculate Expected Portfolio Return in each state of the economy and overall  (</a:t>
            </a:r>
            <a:r>
              <a:rPr lang="en-US" altLang="en-EG">
                <a:hlinkClick r:id="rId5" action="ppaction://hlinksldjump"/>
              </a:rPr>
              <a:t>Slide 11-12</a:t>
            </a:r>
            <a:r>
              <a:rPr lang="en-US" altLang="en-EG"/>
              <a:t>)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EG"/>
              <a:t>Compute deviation (DEV) of expected portfolio return in each state from total expected portfolio return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EG"/>
              <a:t>Square deviations (DEV^2) found in step 2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EG"/>
              <a:t>Multiply squared deviations from Step 3 times the probability of each state occurring (x p(i)).</a:t>
            </a:r>
          </a:p>
          <a:p>
            <a:pPr>
              <a:lnSpc>
                <a:spcPct val="90000"/>
              </a:lnSpc>
              <a:spcBef>
                <a:spcPct val="50000"/>
              </a:spcBef>
              <a:buFontTx/>
              <a:buAutoNum type="arabicPeriod"/>
            </a:pPr>
            <a:r>
              <a:rPr lang="en-US" altLang="en-EG"/>
              <a:t> The sum of the results from Step 4 = Portfolio Variance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C938C99-EFE7-8C18-A3C0-D433177682B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A1E92AD-6246-9CB0-00A1-F6CE9F7651D0}"/>
              </a:ext>
            </a:extLst>
          </p:cNvPr>
          <p:cNvSpPr/>
          <p:nvPr/>
        </p:nvSpPr>
        <p:spPr>
          <a:xfrm>
            <a:off x="1058883" y="66675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0354" name="Rectangle 2">
            <a:extLst>
              <a:ext uri="{FF2B5EF4-FFF2-40B4-BE49-F238E27FC236}">
                <a16:creationId xmlns:a16="http://schemas.microsoft.com/office/drawing/2014/main" id="{46F148A1-A49E-83ED-AB9B-CAE5F27AF15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168420" y="457234"/>
            <a:ext cx="10515600" cy="1325563"/>
          </a:xfrm>
          <a:ln/>
        </p:spPr>
        <p:txBody>
          <a:bodyPr/>
          <a:lstStyle/>
          <a:p>
            <a:r>
              <a:rPr lang="en-US" altLang="en-EG" sz="4000" dirty="0"/>
              <a:t>Announcements, News and Efficient markets</a:t>
            </a:r>
          </a:p>
        </p:txBody>
      </p:sp>
      <p:sp>
        <p:nvSpPr>
          <p:cNvPr id="100355" name="Rectangle 3">
            <a:extLst>
              <a:ext uri="{FF2B5EF4-FFF2-40B4-BE49-F238E27FC236}">
                <a16:creationId xmlns:a16="http://schemas.microsoft.com/office/drawing/2014/main" id="{D8ACBF69-FFDE-74BE-8228-DE308AE5A2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600200"/>
            <a:ext cx="7848600" cy="4495800"/>
          </a:xfrm>
        </p:spPr>
        <p:txBody>
          <a:bodyPr/>
          <a:lstStyle/>
          <a:p>
            <a:r>
              <a:rPr lang="en-US" altLang="en-EG"/>
              <a:t>Announcements and news contain both expected and surprise components</a:t>
            </a:r>
          </a:p>
          <a:p>
            <a:r>
              <a:rPr lang="en-US" altLang="en-EG"/>
              <a:t>The surprise component affects stock prices </a:t>
            </a:r>
          </a:p>
          <a:p>
            <a:r>
              <a:rPr lang="en-US" altLang="en-EG"/>
              <a:t>Efficient markets result from investors trading on unexpected news</a:t>
            </a:r>
          </a:p>
          <a:p>
            <a:pPr lvl="1"/>
            <a:r>
              <a:rPr lang="en-US" altLang="en-EG"/>
              <a:t>The easier it is to trade on surprises, the more efficient markets should be</a:t>
            </a:r>
          </a:p>
          <a:p>
            <a:r>
              <a:rPr lang="en-US" altLang="en-EG"/>
              <a:t>Efficient markets involve random price changes because we cannot predict surprises</a:t>
            </a:r>
          </a:p>
          <a:p>
            <a:endParaRPr lang="en-US" alt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BD29F87-F0C7-4470-0258-016044EA2BE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E5007B0-F631-2444-5086-C53E64B13CD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8546" name="Rectangle 2">
            <a:extLst>
              <a:ext uri="{FF2B5EF4-FFF2-40B4-BE49-F238E27FC236}">
                <a16:creationId xmlns:a16="http://schemas.microsoft.com/office/drawing/2014/main" id="{4BB9A94E-E1A8-0B03-C449-9481B51A542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Returns</a:t>
            </a:r>
          </a:p>
        </p:txBody>
      </p:sp>
      <p:sp>
        <p:nvSpPr>
          <p:cNvPr id="108547" name="Rectangle 3">
            <a:extLst>
              <a:ext uri="{FF2B5EF4-FFF2-40B4-BE49-F238E27FC236}">
                <a16:creationId xmlns:a16="http://schemas.microsoft.com/office/drawing/2014/main" id="{5EC82B30-B056-5115-88AD-DF11CBAE361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292926" y="1594599"/>
            <a:ext cx="9606148" cy="4953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Total Return = Expected return + unexpected return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			</a:t>
            </a:r>
            <a:r>
              <a:rPr lang="en-US" altLang="en-EG" i="1" dirty="0"/>
              <a:t>R = E(R) + U</a:t>
            </a:r>
            <a:endParaRPr lang="en-US" altLang="en-EG" dirty="0"/>
          </a:p>
          <a:p>
            <a:pPr>
              <a:lnSpc>
                <a:spcPct val="90000"/>
              </a:lnSpc>
            </a:pPr>
            <a:r>
              <a:rPr lang="en-US" altLang="en-EG" dirty="0"/>
              <a:t>Unexpected return (</a:t>
            </a:r>
            <a:r>
              <a:rPr lang="en-US" altLang="en-EG" i="1" dirty="0"/>
              <a:t>U</a:t>
            </a:r>
            <a:r>
              <a:rPr lang="en-US" altLang="en-EG" dirty="0"/>
              <a:t>) = Systematic portion (</a:t>
            </a:r>
            <a:r>
              <a:rPr lang="en-US" altLang="en-EG" i="1" dirty="0"/>
              <a:t>m</a:t>
            </a:r>
            <a:r>
              <a:rPr lang="en-US" altLang="en-EG" dirty="0"/>
              <a:t>) + Unsystematic portion (</a:t>
            </a:r>
            <a:r>
              <a:rPr lang="el-GR" altLang="en-EG" dirty="0">
                <a:cs typeface="Arial" panose="020B0604020202020204" pitchFamily="34" charset="0"/>
              </a:rPr>
              <a:t>ε</a:t>
            </a:r>
            <a:r>
              <a:rPr lang="en-US" altLang="en-EG" i="1" dirty="0"/>
              <a:t>)</a:t>
            </a:r>
            <a:endParaRPr lang="en-US" altLang="en-EG" dirty="0"/>
          </a:p>
          <a:p>
            <a:pPr>
              <a:lnSpc>
                <a:spcPct val="110000"/>
              </a:lnSpc>
            </a:pPr>
            <a:r>
              <a:rPr lang="en-US" altLang="en-EG" dirty="0"/>
              <a:t>Total Return = Expected return   </a:t>
            </a:r>
            <a:r>
              <a:rPr lang="en-US" altLang="en-EG" i="1" dirty="0"/>
              <a:t>E(R)</a:t>
            </a:r>
            <a:r>
              <a:rPr lang="en-US" altLang="en-EG" dirty="0"/>
              <a:t>	 + Systematic portion  </a:t>
            </a:r>
            <a:r>
              <a:rPr lang="en-US" altLang="en-EG" i="1" dirty="0"/>
              <a:t>m</a:t>
            </a:r>
            <a:endParaRPr lang="en-US" altLang="en-EG" dirty="0"/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/>
              <a:t>		+ Unsystematic portion   </a:t>
            </a:r>
            <a:r>
              <a:rPr lang="el-GR" altLang="en-EG" dirty="0">
                <a:cs typeface="Arial" panose="020B0604020202020204" pitchFamily="34" charset="0"/>
              </a:rPr>
              <a:t>ε</a:t>
            </a:r>
            <a:endParaRPr lang="en-US" altLang="en-EG" dirty="0"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>
                <a:cs typeface="Arial" panose="020B0604020202020204" pitchFamily="34" charset="0"/>
              </a:rPr>
              <a:t>				= </a:t>
            </a:r>
            <a:r>
              <a:rPr lang="en-US" altLang="en-EG" i="1" dirty="0">
                <a:cs typeface="Arial" panose="020B0604020202020204" pitchFamily="34" charset="0"/>
              </a:rPr>
              <a:t>E(R) + m + </a:t>
            </a:r>
            <a:r>
              <a:rPr lang="el-GR" altLang="en-EG" dirty="0">
                <a:cs typeface="Arial" panose="020B0604020202020204" pitchFamily="34" charset="0"/>
              </a:rPr>
              <a:t>ε</a:t>
            </a:r>
            <a:endParaRPr lang="en-US" altLang="en-EG" dirty="0"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22B922A-5BD8-C797-E03B-9888D30C211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0568808-503C-CCDB-9F41-88A193169857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4450" name="Rectangle 2">
            <a:extLst>
              <a:ext uri="{FF2B5EF4-FFF2-40B4-BE49-F238E27FC236}">
                <a16:creationId xmlns:a16="http://schemas.microsoft.com/office/drawing/2014/main" id="{69DC1BA1-F7F9-0872-EBB6-81420C1565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Systematic Risk</a:t>
            </a:r>
          </a:p>
        </p:txBody>
      </p:sp>
      <p:sp>
        <p:nvSpPr>
          <p:cNvPr id="104451" name="Rectangle 3">
            <a:extLst>
              <a:ext uri="{FF2B5EF4-FFF2-40B4-BE49-F238E27FC236}">
                <a16:creationId xmlns:a16="http://schemas.microsoft.com/office/drawing/2014/main" id="{9F08923B-051C-4AF3-4847-10FD7AC80BA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sz="3600" dirty="0"/>
              <a:t>Factors that affect a large number of assets</a:t>
            </a:r>
          </a:p>
          <a:p>
            <a:r>
              <a:rPr lang="en-US" altLang="en-EG" sz="3600" dirty="0"/>
              <a:t>“Non-diversifiable risk”</a:t>
            </a:r>
          </a:p>
          <a:p>
            <a:r>
              <a:rPr lang="en-US" altLang="en-EG" sz="3600" dirty="0"/>
              <a:t>“Market risk”</a:t>
            </a:r>
          </a:p>
          <a:p>
            <a:r>
              <a:rPr lang="en-US" altLang="en-EG" sz="3600" dirty="0"/>
              <a:t>Examples: changes in GDP, inflation, interest rates, etc.</a:t>
            </a:r>
          </a:p>
        </p:txBody>
      </p:sp>
      <p:sp>
        <p:nvSpPr>
          <p:cNvPr id="104452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F536A330-0C26-0DDC-9279-FD6DCE4B21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04453" name="Text Box 5">
            <a:extLst>
              <a:ext uri="{FF2B5EF4-FFF2-40B4-BE49-F238E27FC236}">
                <a16:creationId xmlns:a16="http://schemas.microsoft.com/office/drawing/2014/main" id="{A2D57376-B7D3-B212-1CE7-70DD09C817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28B06DA-5253-0CD0-6CDF-B59A43CA2501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40035B2-C9FF-CB33-10C2-6A8F2E1E7F3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6498" name="Rectangle 2">
            <a:extLst>
              <a:ext uri="{FF2B5EF4-FFF2-40B4-BE49-F238E27FC236}">
                <a16:creationId xmlns:a16="http://schemas.microsoft.com/office/drawing/2014/main" id="{E0181F8A-E2D5-5977-A7A0-B18D88B931B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Unsystematic Risk</a:t>
            </a:r>
          </a:p>
        </p:txBody>
      </p:sp>
      <p:sp>
        <p:nvSpPr>
          <p:cNvPr id="106499" name="Rectangle 3">
            <a:extLst>
              <a:ext uri="{FF2B5EF4-FFF2-40B4-BE49-F238E27FC236}">
                <a16:creationId xmlns:a16="http://schemas.microsoft.com/office/drawing/2014/main" id="{2C31B8ED-A89F-103E-4FA5-E81A66E3234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= Diversifiable risk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Risk factors that affect a limited number of assets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Risk that can be eliminated by combining 	assets into portfolios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“Unique risk”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“Asset-specific risk”</a:t>
            </a:r>
          </a:p>
          <a:p>
            <a:pPr>
              <a:lnSpc>
                <a:spcPct val="90000"/>
              </a:lnSpc>
            </a:pPr>
            <a:r>
              <a:rPr lang="en-US" altLang="en-EG" dirty="0"/>
              <a:t>Examples: labor strikes, part shortages, etc.</a:t>
            </a:r>
          </a:p>
        </p:txBody>
      </p:sp>
      <p:sp>
        <p:nvSpPr>
          <p:cNvPr id="106500" name="AutoShape 4">
            <a:hlinkClick r:id="rId3" action="ppaction://hlinksldjump"/>
            <a:extLst>
              <a:ext uri="{FF2B5EF4-FFF2-40B4-BE49-F238E27FC236}">
                <a16:creationId xmlns:a16="http://schemas.microsoft.com/office/drawing/2014/main" id="{3AB897F9-AEF8-E701-9A02-A07629CF763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106501" name="Text Box 5">
            <a:extLst>
              <a:ext uri="{FF2B5EF4-FFF2-40B4-BE49-F238E27FC236}">
                <a16:creationId xmlns:a16="http://schemas.microsoft.com/office/drawing/2014/main" id="{25FABEB9-64AB-0928-F934-68A8FBC072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C093D82-ABF6-4728-421D-BCC854DEEF9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5FDD0AD-758C-B41F-0E6A-474277B9345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0578" name="Rectangle 2">
            <a:extLst>
              <a:ext uri="{FF2B5EF4-FFF2-40B4-BE49-F238E27FC236}">
                <a16:creationId xmlns:a16="http://schemas.microsoft.com/office/drawing/2014/main" id="{3EFEF45A-E9DE-67C4-7D11-FAD65FFEB04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Principle of Diversification</a:t>
            </a:r>
          </a:p>
        </p:txBody>
      </p:sp>
      <p:sp>
        <p:nvSpPr>
          <p:cNvPr id="280579" name="Rectangle 3">
            <a:extLst>
              <a:ext uri="{FF2B5EF4-FFF2-40B4-BE49-F238E27FC236}">
                <a16:creationId xmlns:a16="http://schemas.microsoft.com/office/drawing/2014/main" id="{D800884F-1069-2B1E-17D1-782AB1BDEB7A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295401"/>
            <a:ext cx="7848600" cy="4983163"/>
          </a:xfrm>
        </p:spPr>
        <p:txBody>
          <a:bodyPr/>
          <a:lstStyle/>
          <a:p>
            <a:r>
              <a:rPr lang="en-US" altLang="en-EG"/>
              <a:t>Diversification can substantially reduce risk without an equivalent reduction in expected returns</a:t>
            </a:r>
          </a:p>
          <a:p>
            <a:pPr lvl="1"/>
            <a:r>
              <a:rPr lang="en-US" altLang="en-EG"/>
              <a:t>Reduces the variability of returns</a:t>
            </a:r>
          </a:p>
          <a:p>
            <a:pPr lvl="1"/>
            <a:r>
              <a:rPr lang="en-US" altLang="en-EG"/>
              <a:t>Caused by the offset of worse-than-expected returns from one asset by better-than-expected returns from another</a:t>
            </a:r>
          </a:p>
          <a:p>
            <a:r>
              <a:rPr lang="en-US" altLang="en-EG"/>
              <a:t>Minimum level of risk that cannot be diversified away  = </a:t>
            </a:r>
            <a:r>
              <a:rPr lang="en-US" altLang="en-EG" i="1"/>
              <a:t>systematic portion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BF9719E-ED89-2679-53E2-AFF16395C94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04D6A15-E43A-83E7-DC53-BF1699CB8AC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2642" name="Rectangle 2">
            <a:extLst>
              <a:ext uri="{FF2B5EF4-FFF2-40B4-BE49-F238E27FC236}">
                <a16:creationId xmlns:a16="http://schemas.microsoft.com/office/drawing/2014/main" id="{B73A1D08-128F-2CEF-47E2-DCD2CC31AE2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sz="2800"/>
              <a:t>Standard Deviations of Annual Portfolio Returns</a:t>
            </a:r>
            <a:br>
              <a:rPr lang="en-US" altLang="en-EG" sz="2800"/>
            </a:br>
            <a:r>
              <a:rPr lang="en-US" altLang="en-EG" sz="2800"/>
              <a:t>Table 11.7</a:t>
            </a:r>
          </a:p>
        </p:txBody>
      </p:sp>
      <p:pic>
        <p:nvPicPr>
          <p:cNvPr id="112643" name="Picture 3">
            <a:extLst>
              <a:ext uri="{FF2B5EF4-FFF2-40B4-BE49-F238E27FC236}">
                <a16:creationId xmlns:a16="http://schemas.microsoft.com/office/drawing/2014/main" id="{B8518C65-E53E-203D-B072-1DA90F8E776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9727"/>
          <a:stretch>
            <a:fillRect/>
          </a:stretch>
        </p:blipFill>
        <p:spPr>
          <a:xfrm>
            <a:off x="2362200" y="1371600"/>
            <a:ext cx="7543800" cy="4230688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12644" name="Text Box 4">
            <a:extLst>
              <a:ext uri="{FF2B5EF4-FFF2-40B4-BE49-F238E27FC236}">
                <a16:creationId xmlns:a16="http://schemas.microsoft.com/office/drawing/2014/main" id="{54DFB61E-7FA2-5B9C-33A5-89DF712921E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58000" y="6629400"/>
            <a:ext cx="40386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EG" altLang="en-EG" sz="1600"/>
          </a:p>
        </p:txBody>
      </p:sp>
      <p:sp>
        <p:nvSpPr>
          <p:cNvPr id="112645" name="Text Box 5">
            <a:extLst>
              <a:ext uri="{FF2B5EF4-FFF2-40B4-BE49-F238E27FC236}">
                <a16:creationId xmlns:a16="http://schemas.microsoft.com/office/drawing/2014/main" id="{C2C9956D-D1D4-1D3F-B2B6-C46B77363B2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05600" y="6629400"/>
            <a:ext cx="4191000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sz="1600"/>
              <a:t>  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AC15F67-1A13-A34A-179E-4BE9B58BC05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4FE5371-7338-D613-0F8D-A77A53DAB31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2626" name="Rectangle 2">
            <a:extLst>
              <a:ext uri="{FF2B5EF4-FFF2-40B4-BE49-F238E27FC236}">
                <a16:creationId xmlns:a16="http://schemas.microsoft.com/office/drawing/2014/main" id="{18A25170-EC1A-AEF8-927B-9BAFE1E95236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Portfolio Conclusions</a:t>
            </a:r>
          </a:p>
        </p:txBody>
      </p:sp>
      <p:sp>
        <p:nvSpPr>
          <p:cNvPr id="282627" name="Rectangle 3">
            <a:extLst>
              <a:ext uri="{FF2B5EF4-FFF2-40B4-BE49-F238E27FC236}">
                <a16:creationId xmlns:a16="http://schemas.microsoft.com/office/drawing/2014/main" id="{5DEAE88D-A205-536E-0D46-6A8CF83DD6C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447801"/>
            <a:ext cx="7945438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As more stocks are added, each new stock has a smaller risk-reducing impact on the portfolio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dirty="0">
                <a:latin typeface="Symbol" pitchFamily="2" charset="2"/>
              </a:rPr>
              <a:t>	- </a:t>
            </a:r>
            <a:r>
              <a:rPr lang="en-US" altLang="en-EG" dirty="0" err="1">
                <a:latin typeface="Symbol" pitchFamily="2" charset="2"/>
              </a:rPr>
              <a:t>s</a:t>
            </a:r>
            <a:r>
              <a:rPr lang="en-US" altLang="en-EG" baseline="-25000" dirty="0" err="1"/>
              <a:t>p</a:t>
            </a:r>
            <a:r>
              <a:rPr lang="en-US" altLang="en-EG" dirty="0"/>
              <a:t> falls very slowly after about 40 stocks are included </a:t>
            </a:r>
          </a:p>
          <a:p>
            <a:pPr lvl="1">
              <a:lnSpc>
                <a:spcPct val="90000"/>
              </a:lnSpc>
            </a:pPr>
            <a:r>
              <a:rPr lang="en-US" altLang="en-EG" dirty="0"/>
              <a:t>The lower limit for </a:t>
            </a:r>
            <a:r>
              <a:rPr lang="en-US" altLang="en-EG" dirty="0" err="1">
                <a:latin typeface="Symbol" pitchFamily="2" charset="2"/>
              </a:rPr>
              <a:t>s</a:t>
            </a:r>
            <a:r>
              <a:rPr lang="en-US" altLang="en-EG" baseline="-25000" dirty="0" err="1"/>
              <a:t>p</a:t>
            </a:r>
            <a:r>
              <a:rPr lang="en-US" altLang="en-EG" dirty="0"/>
              <a:t> </a:t>
            </a:r>
            <a:r>
              <a:rPr lang="en-US" altLang="en-EG" dirty="0">
                <a:cs typeface="Arial" panose="020B0604020202020204" pitchFamily="34" charset="0"/>
              </a:rPr>
              <a:t>≈</a:t>
            </a:r>
            <a:r>
              <a:rPr lang="en-US" altLang="en-EG" dirty="0"/>
              <a:t> 20% = </a:t>
            </a:r>
            <a:r>
              <a:rPr lang="en-US" altLang="en-EG" dirty="0" err="1">
                <a:latin typeface="Symbol" pitchFamily="2" charset="2"/>
              </a:rPr>
              <a:t>s</a:t>
            </a:r>
            <a:r>
              <a:rPr lang="en-US" altLang="en-EG" baseline="-25000" dirty="0" err="1"/>
              <a:t>M.</a:t>
            </a:r>
            <a:r>
              <a:rPr lang="en-US" altLang="en-EG" dirty="0"/>
              <a:t> </a:t>
            </a:r>
          </a:p>
          <a:p>
            <a:pPr>
              <a:lnSpc>
                <a:spcPct val="90000"/>
              </a:lnSpc>
              <a:buFont typeface="Wingdings 3" pitchFamily="2" charset="2"/>
              <a:buChar char="Æ"/>
            </a:pPr>
            <a:r>
              <a:rPr lang="en-US" altLang="en-EG" dirty="0"/>
              <a:t>Forming well-diversified portfolios can eliminate about half the risk of owning a single stock.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AE30D3F-09D5-8D3E-C7CD-57D826EEDBF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21DD7DAC-7396-289F-A3FD-F4E049A498D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6738" name="Rectangle 2">
            <a:extLst>
              <a:ext uri="{FF2B5EF4-FFF2-40B4-BE49-F238E27FC236}">
                <a16:creationId xmlns:a16="http://schemas.microsoft.com/office/drawing/2014/main" id="{583B4EE9-039E-971C-0067-66ABB9517AE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38200" y="647700"/>
            <a:ext cx="10515600" cy="1325563"/>
          </a:xfrm>
          <a:ln/>
        </p:spPr>
        <p:txBody>
          <a:bodyPr/>
          <a:lstStyle/>
          <a:p>
            <a:r>
              <a:rPr lang="en-US" altLang="en-EG" sz="3600" dirty="0"/>
              <a:t>Portfolio Diversification</a:t>
            </a:r>
            <a:br>
              <a:rPr lang="en-US" altLang="en-EG" sz="3200" dirty="0"/>
            </a:br>
            <a:r>
              <a:rPr lang="en-US" altLang="en-EG" sz="3200" dirty="0"/>
              <a:t>Figure 11.1</a:t>
            </a:r>
          </a:p>
        </p:txBody>
      </p:sp>
      <p:pic>
        <p:nvPicPr>
          <p:cNvPr id="116739" name="Picture 3">
            <a:extLst>
              <a:ext uri="{FF2B5EF4-FFF2-40B4-BE49-F238E27FC236}">
                <a16:creationId xmlns:a16="http://schemas.microsoft.com/office/drawing/2014/main" id="{39871FE1-B18E-C3A4-DF5F-21F066FE775D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81251" y="1820864"/>
            <a:ext cx="7510463" cy="3768725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CBFBD730-01F1-EEBD-37E0-C3D0D3B98924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AB583D84-77F5-7B7D-5615-34451AE3DBAE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0834" name="Rectangle 2">
            <a:extLst>
              <a:ext uri="{FF2B5EF4-FFF2-40B4-BE49-F238E27FC236}">
                <a16:creationId xmlns:a16="http://schemas.microsoft.com/office/drawing/2014/main" id="{6FA8ED7B-59B6-0DF4-6E86-4DB5AD9F1510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Total Risk = Stand-alone Risk</a:t>
            </a:r>
          </a:p>
        </p:txBody>
      </p:sp>
      <p:sp>
        <p:nvSpPr>
          <p:cNvPr id="120835" name="Rectangle 3">
            <a:extLst>
              <a:ext uri="{FF2B5EF4-FFF2-40B4-BE49-F238E27FC236}">
                <a16:creationId xmlns:a16="http://schemas.microsoft.com/office/drawing/2014/main" id="{205C498A-06AD-4378-CDE9-617262E4047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752600" y="1447801"/>
            <a:ext cx="8686800" cy="5059363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/>
              <a:t>Total risk = Systematic risk + Unsystematic risk</a:t>
            </a:r>
          </a:p>
          <a:p>
            <a:pPr lvl="1"/>
            <a:r>
              <a:rPr lang="en-US" altLang="en-EG"/>
              <a:t>The standard deviation of returns is a measure of total risk</a:t>
            </a:r>
          </a:p>
          <a:p>
            <a:r>
              <a:rPr lang="en-US" altLang="en-EG"/>
              <a:t>For well-diversified portfolios, unsystematic risk is very small</a:t>
            </a:r>
          </a:p>
          <a:p>
            <a:pPr lvl="1">
              <a:buFontTx/>
              <a:buNone/>
            </a:pPr>
            <a:r>
              <a:rPr lang="en-US" altLang="en-EG">
                <a:sym typeface="Wingdings 3" pitchFamily="2" charset="2"/>
              </a:rPr>
              <a:t></a:t>
            </a:r>
            <a:r>
              <a:rPr lang="en-US" altLang="en-EG" sz="3200"/>
              <a:t>Total risk for a diversified portfolio is essentially equivalent to the systematic risk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7BFD447-E0A3-868D-86BC-8468B80AE9E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4CE38C7-55D2-DDB5-F498-BAFE0B15068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4674" name="Rectangle 2">
            <a:extLst>
              <a:ext uri="{FF2B5EF4-FFF2-40B4-BE49-F238E27FC236}">
                <a16:creationId xmlns:a16="http://schemas.microsoft.com/office/drawing/2014/main" id="{299CA9DB-4BE6-9FCB-C199-F4F4C6BDDB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Systematic Risk Principle</a:t>
            </a:r>
          </a:p>
        </p:txBody>
      </p:sp>
      <p:sp>
        <p:nvSpPr>
          <p:cNvPr id="284675" name="Rectangle 3">
            <a:extLst>
              <a:ext uri="{FF2B5EF4-FFF2-40B4-BE49-F238E27FC236}">
                <a16:creationId xmlns:a16="http://schemas.microsoft.com/office/drawing/2014/main" id="{A9805751-35E8-9DF2-336E-28B94AE34D9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447801"/>
            <a:ext cx="8229600" cy="4530725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EG" dirty="0"/>
              <a:t>There is a reward for bearing risk</a:t>
            </a:r>
          </a:p>
          <a:p>
            <a:pPr>
              <a:lnSpc>
                <a:spcPct val="90000"/>
              </a:lnSpc>
            </a:pPr>
            <a:r>
              <a:rPr lang="en-US" altLang="en-EG"/>
              <a:t>There is </a:t>
            </a:r>
            <a:r>
              <a:rPr lang="en-US" altLang="en-EG" u="sng"/>
              <a:t>no</a:t>
            </a:r>
            <a:r>
              <a:rPr lang="en-US" altLang="en-EG"/>
              <a:t> reward for bearing risk unnecessarily</a:t>
            </a:r>
          </a:p>
          <a:p>
            <a:pPr>
              <a:lnSpc>
                <a:spcPct val="90000"/>
              </a:lnSpc>
            </a:pPr>
            <a:endParaRPr lang="en-US" altLang="en-EG" dirty="0"/>
          </a:p>
          <a:p>
            <a:r>
              <a:rPr lang="en-US" altLang="en-EG" dirty="0"/>
              <a:t>The expected return (market required return) on an asset depends </a:t>
            </a:r>
            <a:r>
              <a:rPr lang="en-US" altLang="en-EG" u="sng" dirty="0"/>
              <a:t>only</a:t>
            </a:r>
            <a:r>
              <a:rPr lang="en-US" altLang="en-EG" dirty="0"/>
              <a:t> on that asset’s systematic or market risk.</a:t>
            </a:r>
          </a:p>
        </p:txBody>
      </p:sp>
      <p:sp>
        <p:nvSpPr>
          <p:cNvPr id="284676" name="Text Box 4">
            <a:extLst>
              <a:ext uri="{FF2B5EF4-FFF2-40B4-BE49-F238E27FC236}">
                <a16:creationId xmlns:a16="http://schemas.microsoft.com/office/drawing/2014/main" id="{8B794702-CF18-1535-DC4F-F07B64D4C9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382000" y="6096000"/>
            <a:ext cx="14478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Return to Quick Quiz</a:t>
            </a:r>
          </a:p>
        </p:txBody>
      </p:sp>
      <p:sp>
        <p:nvSpPr>
          <p:cNvPr id="284677" name="AutoShape 5">
            <a:hlinkClick r:id="rId3" action="ppaction://hlinksldjump"/>
            <a:extLst>
              <a:ext uri="{FF2B5EF4-FFF2-40B4-BE49-F238E27FC236}">
                <a16:creationId xmlns:a16="http://schemas.microsoft.com/office/drawing/2014/main" id="{9B21EB35-2A68-E3B3-4DA3-EC1DFAD2C25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24800" y="6248400"/>
            <a:ext cx="381000" cy="381000"/>
          </a:xfrm>
          <a:prstGeom prst="leftArrow">
            <a:avLst>
              <a:gd name="adj1" fmla="val 50000"/>
              <a:gd name="adj2" fmla="val 25000"/>
            </a:avLst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41B83D1-8180-A2F5-F003-B9D69D54C5C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C75C155-A31A-7A1F-601E-2521312ED4C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6722" name="Rectangle 2">
            <a:extLst>
              <a:ext uri="{FF2B5EF4-FFF2-40B4-BE49-F238E27FC236}">
                <a16:creationId xmlns:a16="http://schemas.microsoft.com/office/drawing/2014/main" id="{F3DB40B9-F4E7-C9B8-E182-1C4F0E9052D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1648691" y="400050"/>
            <a:ext cx="8534400" cy="1143000"/>
          </a:xfrm>
          <a:ln/>
        </p:spPr>
        <p:txBody>
          <a:bodyPr/>
          <a:lstStyle/>
          <a:p>
            <a:r>
              <a:rPr lang="en-US" altLang="en-EG" sz="4000" dirty="0"/>
              <a:t>Market Risk for Individual Securities</a:t>
            </a:r>
          </a:p>
        </p:txBody>
      </p:sp>
      <p:sp>
        <p:nvSpPr>
          <p:cNvPr id="286723" name="Rectangle 3">
            <a:extLst>
              <a:ext uri="{FF2B5EF4-FFF2-40B4-BE49-F238E27FC236}">
                <a16:creationId xmlns:a16="http://schemas.microsoft.com/office/drawing/2014/main" id="{6983B14D-3B09-DA74-8243-0640B96BA711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209800" y="1295400"/>
            <a:ext cx="8229600" cy="4800600"/>
          </a:xfrm>
        </p:spPr>
        <p:txBody>
          <a:bodyPr/>
          <a:lstStyle/>
          <a:p>
            <a:r>
              <a:rPr lang="en-US" altLang="en-EG" dirty="0"/>
              <a:t>The contribution of a security to the overall riskiness of a portfolio</a:t>
            </a:r>
          </a:p>
          <a:p>
            <a:r>
              <a:rPr lang="en-US" altLang="en-EG" dirty="0"/>
              <a:t>Relevant for stocks held in well-diversified 	portfolios</a:t>
            </a:r>
          </a:p>
          <a:p>
            <a:r>
              <a:rPr lang="en-US" altLang="en-EG" dirty="0"/>
              <a:t>Measured by a stock’s </a:t>
            </a:r>
            <a:r>
              <a:rPr lang="en-US" altLang="en-EG" u="sng" dirty="0"/>
              <a:t>beta coefficient</a:t>
            </a:r>
          </a:p>
          <a:p>
            <a:r>
              <a:rPr lang="en-US" altLang="en-EG" dirty="0"/>
              <a:t>For stock </a:t>
            </a:r>
            <a:r>
              <a:rPr lang="en-US" altLang="en-EG" dirty="0" err="1"/>
              <a:t>i</a:t>
            </a:r>
            <a:r>
              <a:rPr lang="en-US" altLang="en-EG" dirty="0"/>
              <a:t>, beta is:</a:t>
            </a:r>
          </a:p>
          <a:p>
            <a:pPr>
              <a:buFontTx/>
              <a:buNone/>
            </a:pPr>
            <a:r>
              <a:rPr lang="en-US" altLang="en-EG" b="1" dirty="0">
                <a:solidFill>
                  <a:srgbClr val="CC0000"/>
                </a:solidFill>
              </a:rPr>
              <a:t>		</a:t>
            </a:r>
            <a:r>
              <a:rPr lang="en-US" altLang="en-EG" b="1" i="1" dirty="0">
                <a:sym typeface="Symbol" pitchFamily="2" charset="2"/>
              </a:rPr>
              <a:t></a:t>
            </a:r>
            <a:r>
              <a:rPr lang="en-US" altLang="en-EG" b="1" i="1" baseline="-25000" dirty="0" err="1"/>
              <a:t>i</a:t>
            </a:r>
            <a:r>
              <a:rPr lang="en-US" altLang="en-EG" b="1" i="1" dirty="0"/>
              <a:t> = (</a:t>
            </a:r>
            <a:r>
              <a:rPr lang="en-US" altLang="en-EG" b="1" i="1" dirty="0" err="1">
                <a:latin typeface="Symbol" pitchFamily="2" charset="2"/>
              </a:rPr>
              <a:t>r</a:t>
            </a:r>
            <a:r>
              <a:rPr lang="en-US" altLang="en-EG" b="1" i="1" baseline="-25000" dirty="0" err="1"/>
              <a:t>i,M</a:t>
            </a:r>
            <a:r>
              <a:rPr lang="en-US" altLang="en-EG" b="1" i="1" dirty="0"/>
              <a:t> </a:t>
            </a:r>
            <a:r>
              <a:rPr lang="en-US" altLang="en-EG" b="1" i="1" dirty="0" err="1">
                <a:latin typeface="Symbol" pitchFamily="2" charset="2"/>
              </a:rPr>
              <a:t>s</a:t>
            </a:r>
            <a:r>
              <a:rPr lang="en-US" altLang="en-EG" b="1" i="1" baseline="-25000" dirty="0" err="1"/>
              <a:t>i</a:t>
            </a:r>
            <a:r>
              <a:rPr lang="en-US" altLang="en-EG" b="1" i="1" dirty="0"/>
              <a:t>) / </a:t>
            </a:r>
            <a:r>
              <a:rPr lang="en-US" altLang="en-EG" b="1" i="1" dirty="0" err="1">
                <a:latin typeface="Symbol" pitchFamily="2" charset="2"/>
              </a:rPr>
              <a:t>s</a:t>
            </a:r>
            <a:r>
              <a:rPr lang="en-US" altLang="en-EG" b="1" i="1" baseline="-25000" dirty="0" err="1"/>
              <a:t>M</a:t>
            </a:r>
            <a:r>
              <a:rPr lang="en-US" altLang="en-EG" b="1" i="1" baseline="-25000" dirty="0"/>
              <a:t> </a:t>
            </a:r>
            <a:r>
              <a:rPr lang="en-US" altLang="en-EG" b="1" i="1" dirty="0"/>
              <a:t>= </a:t>
            </a:r>
            <a:r>
              <a:rPr lang="en-US" altLang="en-EG" b="1" i="1" dirty="0" err="1">
                <a:latin typeface="Symbol" pitchFamily="2" charset="2"/>
              </a:rPr>
              <a:t>s</a:t>
            </a:r>
            <a:r>
              <a:rPr lang="en-US" altLang="en-EG" b="1" i="1" baseline="-25000" dirty="0" err="1"/>
              <a:t>iM</a:t>
            </a:r>
            <a:r>
              <a:rPr lang="en-US" altLang="en-EG" b="1" i="1" dirty="0"/>
              <a:t> </a:t>
            </a:r>
            <a:r>
              <a:rPr lang="en-US" altLang="en-EG" b="1" i="1" dirty="0">
                <a:cs typeface="Tahoma" panose="020B0604030504040204" pitchFamily="34" charset="0"/>
              </a:rPr>
              <a:t>/ </a:t>
            </a:r>
            <a:r>
              <a:rPr lang="en-US" altLang="en-EG" b="1" i="1" dirty="0">
                <a:latin typeface="Symbol" pitchFamily="2" charset="2"/>
              </a:rPr>
              <a:t>s</a:t>
            </a:r>
            <a:r>
              <a:rPr lang="en-US" altLang="en-EG" b="1" i="1" baseline="-25000" dirty="0"/>
              <a:t>M</a:t>
            </a:r>
            <a:r>
              <a:rPr lang="en-US" altLang="en-EG" b="1" i="1" baseline="30000" dirty="0"/>
              <a:t>2</a:t>
            </a:r>
            <a:r>
              <a:rPr lang="en-US" altLang="en-EG" b="1" i="1" dirty="0"/>
              <a:t> </a:t>
            </a:r>
          </a:p>
          <a:p>
            <a:r>
              <a:rPr lang="en-US" altLang="en-EG" dirty="0"/>
              <a:t>Measures the stock’s volatility relative to the market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B5A096-89B2-99C1-0E58-BF2E07BDAEC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644B653C-CEEC-250E-94B3-A90CAC7B3BD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1298" name="Rectangle 2">
            <a:extLst>
              <a:ext uri="{FF2B5EF4-FFF2-40B4-BE49-F238E27FC236}">
                <a16:creationId xmlns:a16="http://schemas.microsoft.com/office/drawing/2014/main" id="{58465E6F-640E-6B98-25E5-78DEF3107B6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The Beta Coefficient</a:t>
            </a:r>
          </a:p>
        </p:txBody>
      </p:sp>
      <p:sp>
        <p:nvSpPr>
          <p:cNvPr id="311299" name="Rectangle 3">
            <a:extLst>
              <a:ext uri="{FF2B5EF4-FFF2-40B4-BE49-F238E27FC236}">
                <a16:creationId xmlns:a16="http://schemas.microsoft.com/office/drawing/2014/main" id="{B6F49D47-F0EF-9320-5EFB-2DB1D3D4115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600200"/>
            <a:ext cx="8382000" cy="48006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en-EG" sz="3600" b="1" i="1" dirty="0">
                <a:sym typeface="Symbol" pitchFamily="2" charset="2"/>
              </a:rPr>
              <a:t>		</a:t>
            </a:r>
            <a:r>
              <a:rPr lang="en-US" altLang="en-EG" sz="3600" b="1" i="1" baseline="-25000" dirty="0" err="1"/>
              <a:t>i</a:t>
            </a:r>
            <a:r>
              <a:rPr lang="en-US" altLang="en-EG" sz="3600" b="1" i="1" dirty="0"/>
              <a:t> = (</a:t>
            </a:r>
            <a:r>
              <a:rPr lang="en-US" altLang="en-EG" sz="3600" b="1" i="1" dirty="0" err="1">
                <a:latin typeface="Symbol" pitchFamily="2" charset="2"/>
              </a:rPr>
              <a:t>r</a:t>
            </a:r>
            <a:r>
              <a:rPr lang="en-US" altLang="en-EG" sz="3600" b="1" i="1" baseline="-25000" dirty="0" err="1"/>
              <a:t>i,M</a:t>
            </a:r>
            <a:r>
              <a:rPr lang="en-US" altLang="en-EG" sz="3600" b="1" i="1" dirty="0"/>
              <a:t> </a:t>
            </a:r>
            <a:r>
              <a:rPr lang="en-US" altLang="en-EG" sz="3600" b="1" i="1" dirty="0" err="1">
                <a:latin typeface="Symbol" pitchFamily="2" charset="2"/>
              </a:rPr>
              <a:t>s</a:t>
            </a:r>
            <a:r>
              <a:rPr lang="en-US" altLang="en-EG" sz="3600" b="1" i="1" baseline="-25000" dirty="0" err="1"/>
              <a:t>i</a:t>
            </a:r>
            <a:r>
              <a:rPr lang="en-US" altLang="en-EG" sz="3600" b="1" i="1" dirty="0"/>
              <a:t>) / </a:t>
            </a:r>
            <a:r>
              <a:rPr lang="en-US" altLang="en-EG" sz="3600" b="1" i="1" dirty="0" err="1">
                <a:latin typeface="Symbol" pitchFamily="2" charset="2"/>
              </a:rPr>
              <a:t>s</a:t>
            </a:r>
            <a:r>
              <a:rPr lang="en-US" altLang="en-EG" sz="3600" b="1" i="1" baseline="-25000" dirty="0" err="1"/>
              <a:t>M</a:t>
            </a:r>
            <a:r>
              <a:rPr lang="en-US" altLang="en-EG" sz="3600" b="1" i="1" baseline="-25000" dirty="0"/>
              <a:t> </a:t>
            </a:r>
            <a:r>
              <a:rPr lang="en-US" altLang="en-EG" sz="3600" b="1" i="1" dirty="0"/>
              <a:t>= </a:t>
            </a:r>
            <a:r>
              <a:rPr lang="en-US" altLang="en-EG" sz="3600" b="1" i="1" dirty="0" err="1">
                <a:latin typeface="Symbol" pitchFamily="2" charset="2"/>
              </a:rPr>
              <a:t>s</a:t>
            </a:r>
            <a:r>
              <a:rPr lang="en-US" altLang="en-EG" sz="3600" b="1" i="1" baseline="-25000" dirty="0" err="1"/>
              <a:t>iM</a:t>
            </a:r>
            <a:r>
              <a:rPr lang="en-US" altLang="en-EG" sz="3600" b="1" i="1" dirty="0"/>
              <a:t> </a:t>
            </a:r>
            <a:r>
              <a:rPr lang="en-US" altLang="en-EG" sz="3600" b="1" i="1" dirty="0">
                <a:cs typeface="Tahoma" panose="020B0604030504040204" pitchFamily="34" charset="0"/>
              </a:rPr>
              <a:t>/ </a:t>
            </a:r>
            <a:r>
              <a:rPr lang="en-US" altLang="en-EG" sz="3600" b="1" i="1" dirty="0">
                <a:latin typeface="Symbol" pitchFamily="2" charset="2"/>
              </a:rPr>
              <a:t>s</a:t>
            </a:r>
            <a:r>
              <a:rPr lang="en-US" altLang="en-EG" sz="3600" b="1" i="1" baseline="-25000" dirty="0"/>
              <a:t>M</a:t>
            </a:r>
            <a:r>
              <a:rPr lang="en-US" altLang="en-EG" sz="3600" b="1" i="1" baseline="30000" dirty="0"/>
              <a:t>2</a:t>
            </a:r>
            <a:r>
              <a:rPr lang="en-US" altLang="en-EG" sz="3600" b="1" i="1" dirty="0"/>
              <a:t> </a:t>
            </a:r>
          </a:p>
          <a:p>
            <a:pPr>
              <a:buFontTx/>
              <a:buNone/>
            </a:pPr>
            <a:endParaRPr lang="en-US" altLang="en-EG" sz="3600" b="1" i="1" dirty="0"/>
          </a:p>
          <a:p>
            <a:pPr>
              <a:buFontTx/>
              <a:buNone/>
            </a:pPr>
            <a:r>
              <a:rPr lang="en-US" altLang="en-EG" sz="2400" dirty="0"/>
              <a:t>Where:</a:t>
            </a:r>
          </a:p>
          <a:p>
            <a:pPr>
              <a:buFontTx/>
              <a:buNone/>
            </a:pPr>
            <a:r>
              <a:rPr lang="en-US" altLang="en-EG" sz="2400" dirty="0"/>
              <a:t>	</a:t>
            </a:r>
            <a:r>
              <a:rPr lang="el-GR" altLang="en-EG" sz="2400" dirty="0">
                <a:cs typeface="Arial" panose="020B0604020202020204" pitchFamily="34" charset="0"/>
              </a:rPr>
              <a:t>ρ</a:t>
            </a:r>
            <a:r>
              <a:rPr lang="en-US" altLang="en-EG" sz="2400" baseline="-25000" dirty="0" err="1">
                <a:cs typeface="Arial" panose="020B0604020202020204" pitchFamily="34" charset="0"/>
              </a:rPr>
              <a:t>i,M</a:t>
            </a:r>
            <a:r>
              <a:rPr lang="en-US" altLang="en-EG" sz="2400" dirty="0">
                <a:cs typeface="Arial" panose="020B0604020202020204" pitchFamily="34" charset="0"/>
              </a:rPr>
              <a:t> 	= Correlation coefficient of this asset’s returns </a:t>
            </a:r>
            <a:r>
              <a:rPr lang="en-US" altLang="en-EG" sz="2400">
                <a:cs typeface="Arial" panose="020B0604020202020204" pitchFamily="34" charset="0"/>
              </a:rPr>
              <a:t>with the </a:t>
            </a:r>
            <a:r>
              <a:rPr lang="en-US" altLang="en-EG" sz="2400" dirty="0">
                <a:cs typeface="Arial" panose="020B0604020202020204" pitchFamily="34" charset="0"/>
              </a:rPr>
              <a:t>market	</a:t>
            </a:r>
          </a:p>
          <a:p>
            <a:pPr>
              <a:buFontTx/>
              <a:buNone/>
            </a:pPr>
            <a:r>
              <a:rPr lang="en-US" altLang="en-EG" sz="2400" dirty="0">
                <a:cs typeface="Arial" panose="020B0604020202020204" pitchFamily="34" charset="0"/>
              </a:rPr>
              <a:t>	</a:t>
            </a:r>
            <a:r>
              <a:rPr lang="el-GR" altLang="en-EG" sz="2400" dirty="0">
                <a:cs typeface="Arial" panose="020B0604020202020204" pitchFamily="34" charset="0"/>
              </a:rPr>
              <a:t>σ</a:t>
            </a:r>
            <a:r>
              <a:rPr lang="en-US" altLang="en-EG" sz="2400" baseline="-25000" dirty="0" err="1">
                <a:cs typeface="Arial" panose="020B0604020202020204" pitchFamily="34" charset="0"/>
              </a:rPr>
              <a:t>i</a:t>
            </a:r>
            <a:r>
              <a:rPr lang="en-US" altLang="en-EG" sz="2400" baseline="-25000" dirty="0">
                <a:cs typeface="Arial" panose="020B0604020202020204" pitchFamily="34" charset="0"/>
              </a:rPr>
              <a:t>	</a:t>
            </a:r>
            <a:r>
              <a:rPr lang="en-US" altLang="en-EG" sz="2400" dirty="0">
                <a:cs typeface="Arial" panose="020B0604020202020204" pitchFamily="34" charset="0"/>
              </a:rPr>
              <a:t>= Standard deviation of the asset’s returns</a:t>
            </a:r>
          </a:p>
          <a:p>
            <a:pPr>
              <a:buFontTx/>
              <a:buNone/>
            </a:pPr>
            <a:r>
              <a:rPr lang="en-US" altLang="en-EG" sz="2400" dirty="0">
                <a:cs typeface="Arial" panose="020B0604020202020204" pitchFamily="34" charset="0"/>
              </a:rPr>
              <a:t>	</a:t>
            </a:r>
            <a:r>
              <a:rPr lang="el-GR" altLang="en-EG" sz="2400" dirty="0">
                <a:cs typeface="Arial" panose="020B0604020202020204" pitchFamily="34" charset="0"/>
              </a:rPr>
              <a:t>σ</a:t>
            </a:r>
            <a:r>
              <a:rPr lang="en-US" altLang="en-EG" sz="2400" baseline="-25000" dirty="0">
                <a:cs typeface="Arial" panose="020B0604020202020204" pitchFamily="34" charset="0"/>
              </a:rPr>
              <a:t>M</a:t>
            </a:r>
            <a:r>
              <a:rPr lang="en-US" altLang="en-EG" sz="2400" dirty="0">
                <a:cs typeface="Arial" panose="020B0604020202020204" pitchFamily="34" charset="0"/>
              </a:rPr>
              <a:t>  = Standard deviation of the market’s returns</a:t>
            </a:r>
          </a:p>
          <a:p>
            <a:pPr>
              <a:buFontTx/>
              <a:buNone/>
            </a:pPr>
            <a:r>
              <a:rPr lang="en-US" altLang="en-EG" sz="2400" dirty="0">
                <a:cs typeface="Arial" panose="020B0604020202020204" pitchFamily="34" charset="0"/>
              </a:rPr>
              <a:t>   	</a:t>
            </a:r>
            <a:r>
              <a:rPr lang="el-GR" altLang="en-EG" sz="2400" dirty="0">
                <a:cs typeface="Arial" panose="020B0604020202020204" pitchFamily="34" charset="0"/>
              </a:rPr>
              <a:t>σ</a:t>
            </a:r>
            <a:r>
              <a:rPr lang="en-US" altLang="en-EG" sz="2400" baseline="-25000" dirty="0">
                <a:cs typeface="Arial" panose="020B0604020202020204" pitchFamily="34" charset="0"/>
              </a:rPr>
              <a:t>M</a:t>
            </a:r>
            <a:r>
              <a:rPr lang="en-US" altLang="en-EG" sz="2400" baseline="30000" dirty="0">
                <a:cs typeface="Arial" panose="020B0604020202020204" pitchFamily="34" charset="0"/>
              </a:rPr>
              <a:t>2</a:t>
            </a:r>
            <a:r>
              <a:rPr lang="en-US" altLang="en-EG" sz="2400" dirty="0">
                <a:cs typeface="Arial" panose="020B0604020202020204" pitchFamily="34" charset="0"/>
              </a:rPr>
              <a:t> = Variance of the market’s returns</a:t>
            </a:r>
          </a:p>
          <a:p>
            <a:pPr>
              <a:buFontTx/>
              <a:buNone/>
            </a:pPr>
            <a:r>
              <a:rPr lang="en-US" altLang="en-EG" sz="2400" dirty="0">
                <a:cs typeface="Arial" panose="020B0604020202020204" pitchFamily="34" charset="0"/>
              </a:rPr>
              <a:t>	</a:t>
            </a:r>
            <a:r>
              <a:rPr lang="el-GR" altLang="en-EG" sz="2400" dirty="0">
                <a:cs typeface="Arial" panose="020B0604020202020204" pitchFamily="34" charset="0"/>
              </a:rPr>
              <a:t>σ</a:t>
            </a:r>
            <a:r>
              <a:rPr lang="en-US" altLang="en-EG" sz="2400" baseline="-25000" dirty="0" err="1">
                <a:cs typeface="Arial" panose="020B0604020202020204" pitchFamily="34" charset="0"/>
              </a:rPr>
              <a:t>iM</a:t>
            </a:r>
            <a:r>
              <a:rPr lang="en-US" altLang="en-EG" sz="2400" baseline="-25000" dirty="0">
                <a:cs typeface="Arial" panose="020B0604020202020204" pitchFamily="34" charset="0"/>
              </a:rPr>
              <a:t>  </a:t>
            </a:r>
            <a:r>
              <a:rPr lang="en-US" altLang="en-EG" sz="2400" dirty="0">
                <a:cs typeface="Arial" panose="020B0604020202020204" pitchFamily="34" charset="0"/>
              </a:rPr>
              <a:t>= Covariance of the asset’s returns and the market</a:t>
            </a:r>
            <a:endParaRPr lang="el-GR" altLang="en-EG" sz="2400" dirty="0">
              <a:cs typeface="Arial" panose="020B0604020202020204" pitchFamily="34" charset="0"/>
            </a:endParaRPr>
          </a:p>
          <a:p>
            <a:pPr>
              <a:buFontTx/>
              <a:buNone/>
            </a:pPr>
            <a:endParaRPr lang="el-GR" altLang="en-EG" sz="2400" dirty="0">
              <a:cs typeface="Arial" panose="020B0604020202020204" pitchFamily="34" charset="0"/>
            </a:endParaRPr>
          </a:p>
          <a:p>
            <a:endParaRPr lang="en-US" altLang="en-EG" sz="2000" dirty="0"/>
          </a:p>
        </p:txBody>
      </p:sp>
      <p:sp>
        <p:nvSpPr>
          <p:cNvPr id="311300" name="Text Box 4">
            <a:extLst>
              <a:ext uri="{FF2B5EF4-FFF2-40B4-BE49-F238E27FC236}">
                <a16:creationId xmlns:a16="http://schemas.microsoft.com/office/drawing/2014/main" id="{7287FB7C-E19C-B3DC-54EF-90790DC1F09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72200" y="2459831"/>
            <a:ext cx="4800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 dirty="0">
                <a:hlinkClick r:id="rId3" action="ppaction://hlinksldjump"/>
              </a:rPr>
              <a:t>Slides describing covariance and correlation </a:t>
            </a:r>
            <a:endParaRPr lang="en-US" altLang="en-EG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B03487A-1D52-2EDC-A371-EFF0A693A1A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837A3B9-7D18-36E4-04C5-71003767FFC6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8770" name="Rectangle 2">
            <a:extLst>
              <a:ext uri="{FF2B5EF4-FFF2-40B4-BE49-F238E27FC236}">
                <a16:creationId xmlns:a16="http://schemas.microsoft.com/office/drawing/2014/main" id="{65AAE621-234F-1B5D-EEE2-961F929EABE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Interpretation of beta </a:t>
            </a:r>
          </a:p>
        </p:txBody>
      </p:sp>
      <p:sp>
        <p:nvSpPr>
          <p:cNvPr id="288771" name="Rectangle 3">
            <a:extLst>
              <a:ext uri="{FF2B5EF4-FFF2-40B4-BE49-F238E27FC236}">
                <a16:creationId xmlns:a16="http://schemas.microsoft.com/office/drawing/2014/main" id="{F2FE6FC2-D6B1-7D92-CAB2-73C1C99D1E1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524001"/>
            <a:ext cx="8229600" cy="4530725"/>
          </a:xfrm>
        </p:spPr>
        <p:txBody>
          <a:bodyPr/>
          <a:lstStyle/>
          <a:p>
            <a:r>
              <a:rPr lang="en-US" altLang="en-EG"/>
              <a:t>If </a:t>
            </a:r>
            <a:r>
              <a:rPr lang="en-US" altLang="en-EG">
                <a:sym typeface="Symbol" pitchFamily="2" charset="2"/>
              </a:rPr>
              <a:t> </a:t>
            </a:r>
            <a:r>
              <a:rPr lang="en-US" altLang="en-EG"/>
              <a:t>= 1.0, stock has average risk</a:t>
            </a:r>
          </a:p>
          <a:p>
            <a:r>
              <a:rPr lang="en-US" altLang="en-EG"/>
              <a:t>If </a:t>
            </a:r>
            <a:r>
              <a:rPr lang="en-US" altLang="en-EG">
                <a:sym typeface="Symbol" pitchFamily="2" charset="2"/>
              </a:rPr>
              <a:t> &gt; </a:t>
            </a:r>
            <a:r>
              <a:rPr lang="en-US" altLang="en-EG"/>
              <a:t>1.0, stock is riskier than average</a:t>
            </a:r>
          </a:p>
          <a:p>
            <a:r>
              <a:rPr lang="en-US" altLang="en-EG"/>
              <a:t>If </a:t>
            </a:r>
            <a:r>
              <a:rPr lang="en-US" altLang="en-EG">
                <a:sym typeface="Symbol" pitchFamily="2" charset="2"/>
              </a:rPr>
              <a:t></a:t>
            </a:r>
            <a:r>
              <a:rPr lang="en-US" altLang="en-EG"/>
              <a:t> &lt; 1.0, stock is less risky than average</a:t>
            </a:r>
          </a:p>
          <a:p>
            <a:r>
              <a:rPr lang="en-US" altLang="en-EG"/>
              <a:t>Most stocks have betas in the range of 0.5 	to 1.5</a:t>
            </a:r>
          </a:p>
          <a:p>
            <a:r>
              <a:rPr lang="en-US" altLang="en-EG"/>
              <a:t>Beta of the market = 1.0</a:t>
            </a:r>
          </a:p>
          <a:p>
            <a:r>
              <a:rPr lang="en-US" altLang="en-EG"/>
              <a:t>Beta of a T-Bill = 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CC1658A-A7B3-3763-0B2E-9AD72503C19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2A8A742-2251-99C3-8A37-ED5504806373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6978" name="Rectangle 2">
            <a:extLst>
              <a:ext uri="{FF2B5EF4-FFF2-40B4-BE49-F238E27FC236}">
                <a16:creationId xmlns:a16="http://schemas.microsoft.com/office/drawing/2014/main" id="{62BA32F5-16C4-3C1E-D55F-3D07878C89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2209800" y="609600"/>
            <a:ext cx="7848600" cy="1143000"/>
          </a:xfrm>
          <a:ln/>
        </p:spPr>
        <p:txBody>
          <a:bodyPr/>
          <a:lstStyle/>
          <a:p>
            <a:r>
              <a:rPr lang="en-US" altLang="en-EG" sz="3200"/>
              <a:t>Beta Coefficients for Selected Companies</a:t>
            </a:r>
            <a:br>
              <a:rPr lang="en-US" altLang="en-EG" sz="3200"/>
            </a:br>
            <a:r>
              <a:rPr lang="en-US" altLang="en-EG" sz="3200"/>
              <a:t>Table 11.8</a:t>
            </a:r>
          </a:p>
        </p:txBody>
      </p:sp>
      <p:pic>
        <p:nvPicPr>
          <p:cNvPr id="126982" name="Picture 6">
            <a:extLst>
              <a:ext uri="{FF2B5EF4-FFF2-40B4-BE49-F238E27FC236}">
                <a16:creationId xmlns:a16="http://schemas.microsoft.com/office/drawing/2014/main" id="{8015A62A-85D1-C16D-FE95-11056FB787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250" y="2057400"/>
            <a:ext cx="7315200" cy="335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190A2891-15E4-18F5-49F1-507F71CADF2B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1064A067-9FF4-E7D3-349C-4139AF84F76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9026" name="Rectangle 2">
            <a:extLst>
              <a:ext uri="{FF2B5EF4-FFF2-40B4-BE49-F238E27FC236}">
                <a16:creationId xmlns:a16="http://schemas.microsoft.com/office/drawing/2014/main" id="{FCA8AFE1-B93F-0DE0-C461-EF66E032FD97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Example: Work the Web</a:t>
            </a:r>
          </a:p>
        </p:txBody>
      </p:sp>
      <p:sp>
        <p:nvSpPr>
          <p:cNvPr id="129027" name="Rectangle 3">
            <a:extLst>
              <a:ext uri="{FF2B5EF4-FFF2-40B4-BE49-F238E27FC236}">
                <a16:creationId xmlns:a16="http://schemas.microsoft.com/office/drawing/2014/main" id="{66F55049-3F0E-00BE-7E11-9E5BBB63D93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133600" y="1524001"/>
            <a:ext cx="7848600" cy="4678363"/>
          </a:xfrm>
        </p:spPr>
        <p:txBody>
          <a:bodyPr/>
          <a:lstStyle/>
          <a:p>
            <a:r>
              <a:rPr lang="en-US" altLang="en-EG"/>
              <a:t>Many sites provide betas for companies</a:t>
            </a:r>
          </a:p>
          <a:p>
            <a:r>
              <a:rPr lang="en-US" altLang="en-EG"/>
              <a:t>Yahoo! Finance provides beta, plus a lot of other information under its profile link</a:t>
            </a:r>
          </a:p>
          <a:p>
            <a:r>
              <a:rPr lang="en-US" altLang="en-EG"/>
              <a:t>Click on the Web surfer to go to Yahoo! Finance</a:t>
            </a:r>
          </a:p>
          <a:p>
            <a:pPr lvl="1"/>
            <a:r>
              <a:rPr lang="en-US" altLang="en-EG"/>
              <a:t>Enter a ticker symbol and get a basic quote</a:t>
            </a:r>
          </a:p>
          <a:p>
            <a:pPr lvl="1"/>
            <a:r>
              <a:rPr lang="en-US" altLang="en-EG"/>
              <a:t>Click on key statistics</a:t>
            </a:r>
          </a:p>
          <a:p>
            <a:pPr lvl="1"/>
            <a:r>
              <a:rPr lang="en-US" altLang="en-EG"/>
              <a:t>Beta is reported under stock price history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8C87807-12F0-D816-0088-4CEB68F5FC7C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15F4D4B-499E-C3A4-CB73-88156C971F2F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1074" name="Rectangle 2">
            <a:extLst>
              <a:ext uri="{FF2B5EF4-FFF2-40B4-BE49-F238E27FC236}">
                <a16:creationId xmlns:a16="http://schemas.microsoft.com/office/drawing/2014/main" id="{3CF079E6-85B1-FADF-375D-A5BE2644D0E1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90600" y="571500"/>
            <a:ext cx="8229600" cy="1295400"/>
          </a:xfrm>
          <a:ln/>
        </p:spPr>
        <p:txBody>
          <a:bodyPr/>
          <a:lstStyle/>
          <a:p>
            <a:r>
              <a:rPr lang="en-US" altLang="en-EG" sz="4000" dirty="0"/>
              <a:t>Quick Quiz:</a:t>
            </a:r>
            <a:br>
              <a:rPr lang="en-US" altLang="en-EG" sz="4000" dirty="0"/>
            </a:br>
            <a:r>
              <a:rPr lang="en-US" altLang="en-EG" sz="4000" dirty="0"/>
              <a:t>Total vs. Systematic Risk</a:t>
            </a:r>
          </a:p>
        </p:txBody>
      </p:sp>
      <p:sp>
        <p:nvSpPr>
          <p:cNvPr id="131075" name="Rectangle 3">
            <a:extLst>
              <a:ext uri="{FF2B5EF4-FFF2-40B4-BE49-F238E27FC236}">
                <a16:creationId xmlns:a16="http://schemas.microsoft.com/office/drawing/2014/main" id="{0404257D-B4EC-E87F-4D7E-E454061A36A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1981200" y="1866900"/>
            <a:ext cx="8229600" cy="4648200"/>
          </a:xfrm>
        </p:spPr>
        <p:txBody>
          <a:bodyPr/>
          <a:lstStyle/>
          <a:p>
            <a:r>
              <a:rPr lang="en-US" altLang="en-EG" sz="3000" dirty="0"/>
              <a:t>Consider the following information:</a:t>
            </a:r>
          </a:p>
          <a:p>
            <a:pPr lvl="1">
              <a:buFontTx/>
              <a:buNone/>
            </a:pPr>
            <a:r>
              <a:rPr lang="en-US" altLang="en-EG" dirty="0"/>
              <a:t>   			Standard Deviation		Beta</a:t>
            </a:r>
          </a:p>
          <a:p>
            <a:pPr lvl="1">
              <a:buFontTx/>
              <a:buNone/>
            </a:pPr>
            <a:r>
              <a:rPr lang="en-US" altLang="en-EG" dirty="0"/>
              <a:t>	Security C		20%			1.25</a:t>
            </a:r>
          </a:p>
          <a:p>
            <a:pPr lvl="1">
              <a:buFontTx/>
              <a:buNone/>
            </a:pPr>
            <a:r>
              <a:rPr lang="en-US" altLang="en-EG" dirty="0"/>
              <a:t>	Security K		30%			0.95</a:t>
            </a:r>
          </a:p>
          <a:p>
            <a:endParaRPr lang="en-US" altLang="en-EG" sz="3000" dirty="0"/>
          </a:p>
          <a:p>
            <a:r>
              <a:rPr lang="en-US" altLang="en-EG" sz="3000" dirty="0"/>
              <a:t>Which security has more total risk?</a:t>
            </a:r>
          </a:p>
          <a:p>
            <a:r>
              <a:rPr lang="en-US" altLang="en-EG" sz="3000" dirty="0"/>
              <a:t>Which security has more systematic risk?</a:t>
            </a:r>
          </a:p>
          <a:p>
            <a:r>
              <a:rPr lang="en-US" altLang="en-EG" sz="3000" dirty="0"/>
              <a:t>Which security should have the higher expected return?</a:t>
            </a:r>
          </a:p>
        </p:txBody>
      </p:sp>
      <p:sp>
        <p:nvSpPr>
          <p:cNvPr id="131076" name="Line 4">
            <a:extLst>
              <a:ext uri="{FF2B5EF4-FFF2-40B4-BE49-F238E27FC236}">
                <a16:creationId xmlns:a16="http://schemas.microsoft.com/office/drawing/2014/main" id="{98AADCFC-E69C-5F98-119B-B04665B27919}"/>
              </a:ext>
            </a:extLst>
          </p:cNvPr>
          <p:cNvSpPr>
            <a:spLocks noChangeShapeType="1"/>
          </p:cNvSpPr>
          <p:nvPr/>
        </p:nvSpPr>
        <p:spPr bwMode="auto">
          <a:xfrm>
            <a:off x="2819400" y="2667000"/>
            <a:ext cx="64008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en-EG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FA42C56-F77E-80FA-BE33-381059A602E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4D44449-1DA4-14BC-2AEB-78B02C5B9A2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5170" name="Rectangle 2">
            <a:extLst>
              <a:ext uri="{FF2B5EF4-FFF2-40B4-BE49-F238E27FC236}">
                <a16:creationId xmlns:a16="http://schemas.microsoft.com/office/drawing/2014/main" id="{9B7C623F-D7EC-A32A-49CE-15E1731F7B83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Beta and the Risk Premium</a:t>
            </a:r>
          </a:p>
        </p:txBody>
      </p:sp>
      <p:sp>
        <p:nvSpPr>
          <p:cNvPr id="135171" name="Rectangle 3">
            <a:extLst>
              <a:ext uri="{FF2B5EF4-FFF2-40B4-BE49-F238E27FC236}">
                <a16:creationId xmlns:a16="http://schemas.microsoft.com/office/drawing/2014/main" id="{8C8A919A-4930-A877-07BA-D41C967C6BE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Risk premium = E(R ) – R</a:t>
            </a:r>
            <a:r>
              <a:rPr lang="en-US" altLang="en-EG" baseline="-25000" dirty="0"/>
              <a:t>f</a:t>
            </a:r>
            <a:r>
              <a:rPr lang="en-US" altLang="en-EG" dirty="0"/>
              <a:t> </a:t>
            </a:r>
          </a:p>
          <a:p>
            <a:r>
              <a:rPr lang="en-US" altLang="en-EG" dirty="0"/>
              <a:t>The higher the beta, the greater the risk premium should be</a:t>
            </a:r>
          </a:p>
          <a:p>
            <a:r>
              <a:rPr lang="en-US" altLang="en-EG" dirty="0"/>
              <a:t>Can we define the relationship between the risk premium and beta so that we can estimate the expected return?</a:t>
            </a:r>
          </a:p>
          <a:p>
            <a:pPr lvl="1"/>
            <a:r>
              <a:rPr lang="en-US" altLang="en-EG" dirty="0"/>
              <a:t>YES!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8E53D0A-3DBC-9646-A3FF-FFFF76D1C55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FBE555BC-CA02-2820-3BF3-7481C8075EB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1554" name="Rectangle 2">
            <a:extLst>
              <a:ext uri="{FF2B5EF4-FFF2-40B4-BE49-F238E27FC236}">
                <a16:creationId xmlns:a16="http://schemas.microsoft.com/office/drawing/2014/main" id="{E4DD77F0-6C05-BF77-E258-E2E080FD9CB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SML and Equilibrium</a:t>
            </a:r>
          </a:p>
        </p:txBody>
      </p:sp>
      <p:pic>
        <p:nvPicPr>
          <p:cNvPr id="151555" name="Picture 3">
            <a:extLst>
              <a:ext uri="{FF2B5EF4-FFF2-40B4-BE49-F238E27FC236}">
                <a16:creationId xmlns:a16="http://schemas.microsoft.com/office/drawing/2014/main" id="{E26E48AB-F417-79E9-74EC-0D77FE6A452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376489" y="1673225"/>
            <a:ext cx="7354887" cy="41211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151556" name="Text Box 4">
            <a:extLst>
              <a:ext uri="{FF2B5EF4-FFF2-40B4-BE49-F238E27FC236}">
                <a16:creationId xmlns:a16="http://schemas.microsoft.com/office/drawing/2014/main" id="{AF5D6010-09AB-4F4C-4C10-D05AF5CBCF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876800" y="6096001"/>
            <a:ext cx="175260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en-EG"/>
              <a:t>Figure 11.4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0C1793B-650F-745A-2F57-AE217A0041F5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5D5E22F2-3407-94CA-6110-D50327045C49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1842" name="Rectangle 2">
            <a:extLst>
              <a:ext uri="{FF2B5EF4-FFF2-40B4-BE49-F238E27FC236}">
                <a16:creationId xmlns:a16="http://schemas.microsoft.com/office/drawing/2014/main" id="{4A9BE11D-F126-919E-FB6F-D031CD976538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57201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Reward-to-Risk Ratio</a:t>
            </a:r>
          </a:p>
        </p:txBody>
      </p:sp>
      <p:sp>
        <p:nvSpPr>
          <p:cNvPr id="291843" name="Rectangle 3">
            <a:extLst>
              <a:ext uri="{FF2B5EF4-FFF2-40B4-BE49-F238E27FC236}">
                <a16:creationId xmlns:a16="http://schemas.microsoft.com/office/drawing/2014/main" id="{2F168830-5DEA-2D18-D436-1484EB12A8B4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524001"/>
            <a:ext cx="8382000" cy="4530725"/>
          </a:xfrm>
        </p:spPr>
        <p:txBody>
          <a:bodyPr/>
          <a:lstStyle/>
          <a:p>
            <a:r>
              <a:rPr lang="en-US" altLang="en-EG"/>
              <a:t>Reward-to-Risk Ratio:</a:t>
            </a:r>
          </a:p>
          <a:p>
            <a:endParaRPr lang="en-US" altLang="en-EG"/>
          </a:p>
          <a:p>
            <a:endParaRPr lang="en-US" altLang="en-EG"/>
          </a:p>
          <a:p>
            <a:r>
              <a:rPr lang="en-US" altLang="en-EG"/>
              <a:t>= Slope of line on graph</a:t>
            </a:r>
          </a:p>
          <a:p>
            <a:r>
              <a:rPr lang="en-US" altLang="en-EG"/>
              <a:t>In equilibrium, ratio should be the same for all assets</a:t>
            </a:r>
          </a:p>
          <a:p>
            <a:r>
              <a:rPr lang="en-US" altLang="en-EG"/>
              <a:t>When E(R) is plotted against </a:t>
            </a:r>
            <a:r>
              <a:rPr lang="el-GR" altLang="en-EG">
                <a:cs typeface="Arial" panose="020B0604020202020204" pitchFamily="34" charset="0"/>
              </a:rPr>
              <a:t>β</a:t>
            </a:r>
            <a:r>
              <a:rPr lang="en-US" altLang="en-EG">
                <a:cs typeface="Arial" panose="020B0604020202020204" pitchFamily="34" charset="0"/>
              </a:rPr>
              <a:t> for all assets, the result should be a straight line</a:t>
            </a:r>
            <a:endParaRPr lang="en-US" altLang="en-EG"/>
          </a:p>
        </p:txBody>
      </p:sp>
      <p:graphicFrame>
        <p:nvGraphicFramePr>
          <p:cNvPr id="291844" name="Object 4">
            <a:extLst>
              <a:ext uri="{FF2B5EF4-FFF2-40B4-BE49-F238E27FC236}">
                <a16:creationId xmlns:a16="http://schemas.microsoft.com/office/drawing/2014/main" id="{75770C47-12EF-5F68-E115-4353F345B80A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6400800" y="1676401"/>
          <a:ext cx="2286000" cy="13255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18135600" imgH="10528300" progId="Equation.3">
                  <p:embed/>
                </p:oleObj>
              </mc:Choice>
              <mc:Fallback>
                <p:oleObj name="Equation" r:id="rId3" imgW="18135600" imgH="10528300" progId="Equation.3">
                  <p:embed/>
                  <p:pic>
                    <p:nvPicPr>
                      <p:cNvPr id="291844" name="Object 4">
                        <a:extLst>
                          <a:ext uri="{FF2B5EF4-FFF2-40B4-BE49-F238E27FC236}">
                            <a16:creationId xmlns:a16="http://schemas.microsoft.com/office/drawing/2014/main" id="{75770C47-12EF-5F68-E115-4353F345B80A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00800" y="1676401"/>
                        <a:ext cx="2286000" cy="1325563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98046621-93A9-8E98-0543-7DD86A630F6F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8CE7F63-9232-B65E-BDE1-991942FB067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1314" name="Rectangle 2">
            <a:extLst>
              <a:ext uri="{FF2B5EF4-FFF2-40B4-BE49-F238E27FC236}">
                <a16:creationId xmlns:a16="http://schemas.microsoft.com/office/drawing/2014/main" id="{84759A25-149D-1C14-DE3B-2D8CBC6F443A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 dirty="0"/>
              <a:t>Market Equilibrium</a:t>
            </a:r>
          </a:p>
        </p:txBody>
      </p:sp>
      <p:sp>
        <p:nvSpPr>
          <p:cNvPr id="141315" name="Rectangle 3">
            <a:extLst>
              <a:ext uri="{FF2B5EF4-FFF2-40B4-BE49-F238E27FC236}">
                <a16:creationId xmlns:a16="http://schemas.microsoft.com/office/drawing/2014/main" id="{B58E4337-6208-08CA-BF71-B1BA1BE9500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en-EG" dirty="0"/>
              <a:t>In equilibrium, all assets and portfolios must have the same reward-to-risk ratio</a:t>
            </a:r>
          </a:p>
          <a:p>
            <a:r>
              <a:rPr lang="en-US" altLang="en-EG" dirty="0"/>
              <a:t>Each ratio must equal the reward-to-risk ratio for the market</a:t>
            </a:r>
          </a:p>
          <a:p>
            <a:endParaRPr lang="en-US" altLang="en-EG" dirty="0"/>
          </a:p>
          <a:p>
            <a:endParaRPr lang="en-US" altLang="en-EG" dirty="0"/>
          </a:p>
        </p:txBody>
      </p:sp>
      <p:graphicFrame>
        <p:nvGraphicFramePr>
          <p:cNvPr id="141316" name="Object 4">
            <a:extLst>
              <a:ext uri="{FF2B5EF4-FFF2-40B4-BE49-F238E27FC236}">
                <a16:creationId xmlns:a16="http://schemas.microsoft.com/office/drawing/2014/main" id="{D9F3940A-FD6C-13D5-098A-C5EEA6597E63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581401" y="4038601"/>
          <a:ext cx="5229225" cy="14827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2418000" imgH="10236200" progId="Equation.3">
                  <p:embed/>
                </p:oleObj>
              </mc:Choice>
              <mc:Fallback>
                <p:oleObj name="Equation" r:id="rId3" imgW="42418000" imgH="10236200" progId="Equation.3">
                  <p:embed/>
                  <p:pic>
                    <p:nvPicPr>
                      <p:cNvPr id="141316" name="Object 4">
                        <a:extLst>
                          <a:ext uri="{FF2B5EF4-FFF2-40B4-BE49-F238E27FC236}">
                            <a16:creationId xmlns:a16="http://schemas.microsoft.com/office/drawing/2014/main" id="{D9F3940A-FD6C-13D5-098A-C5EEA6597E63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81401" y="4038601"/>
                        <a:ext cx="5229225" cy="14827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52567AC8-B375-366E-8443-28A84A150E0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DE1A496B-85FE-BF9A-5DDB-102A56B08194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3362" name="Rectangle 2">
            <a:extLst>
              <a:ext uri="{FF2B5EF4-FFF2-40B4-BE49-F238E27FC236}">
                <a16:creationId xmlns:a16="http://schemas.microsoft.com/office/drawing/2014/main" id="{D43BA17B-6331-8F6B-8E0F-A4DFE775E805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Security Market Line</a:t>
            </a:r>
          </a:p>
        </p:txBody>
      </p:sp>
      <p:sp>
        <p:nvSpPr>
          <p:cNvPr id="143363" name="Rectangle 3">
            <a:extLst>
              <a:ext uri="{FF2B5EF4-FFF2-40B4-BE49-F238E27FC236}">
                <a16:creationId xmlns:a16="http://schemas.microsoft.com/office/drawing/2014/main" id="{24B703F7-E86C-D866-C99D-3A6018BF013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057400" y="1371601"/>
            <a:ext cx="8077200" cy="4983163"/>
          </a:xfrm>
        </p:spPr>
        <p:txBody>
          <a:bodyPr/>
          <a:lstStyle/>
          <a:p>
            <a:pPr>
              <a:lnSpc>
                <a:spcPct val="110000"/>
              </a:lnSpc>
            </a:pPr>
            <a:r>
              <a:rPr lang="en-US" altLang="en-EG"/>
              <a:t>The security market line (SML) is the representation of market equilibrium</a:t>
            </a:r>
          </a:p>
          <a:p>
            <a:pPr>
              <a:lnSpc>
                <a:spcPct val="90000"/>
              </a:lnSpc>
            </a:pPr>
            <a:r>
              <a:rPr lang="en-US" altLang="en-EG"/>
              <a:t>The slope of the SML = reward-to-risk ratio: 	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i="1"/>
              <a:t>			(E(R</a:t>
            </a:r>
            <a:r>
              <a:rPr lang="en-US" altLang="en-EG" i="1" baseline="-25000"/>
              <a:t>M</a:t>
            </a:r>
            <a:r>
              <a:rPr lang="en-US" altLang="en-EG" i="1"/>
              <a:t>) – R</a:t>
            </a:r>
            <a:r>
              <a:rPr lang="en-US" altLang="en-EG" i="1" baseline="-25000"/>
              <a:t>f</a:t>
            </a:r>
            <a:r>
              <a:rPr lang="en-US" altLang="en-EG" i="1"/>
              <a:t>) / </a:t>
            </a:r>
            <a:r>
              <a:rPr lang="en-US" altLang="en-EG" i="1">
                <a:sym typeface="Symbol" pitchFamily="2" charset="2"/>
              </a:rPr>
              <a:t></a:t>
            </a:r>
            <a:r>
              <a:rPr lang="en-US" altLang="en-EG" i="1" baseline="-25000">
                <a:sym typeface="Symbol" pitchFamily="2" charset="2"/>
              </a:rPr>
              <a:t>M</a:t>
            </a:r>
            <a:endParaRPr lang="en-US" altLang="en-EG" i="1">
              <a:sym typeface="Symbol" pitchFamily="2" charset="2"/>
            </a:endParaRPr>
          </a:p>
          <a:p>
            <a:pPr>
              <a:lnSpc>
                <a:spcPct val="110000"/>
              </a:lnSpc>
            </a:pPr>
            <a:r>
              <a:rPr lang="en-US" altLang="en-EG">
                <a:sym typeface="Symbol" pitchFamily="2" charset="2"/>
              </a:rPr>
              <a:t>Slope = E(R</a:t>
            </a:r>
            <a:r>
              <a:rPr lang="en-US" altLang="en-EG" baseline="-25000">
                <a:sym typeface="Symbol" pitchFamily="2" charset="2"/>
              </a:rPr>
              <a:t>M</a:t>
            </a:r>
            <a:r>
              <a:rPr lang="en-US" altLang="en-EG">
                <a:sym typeface="Symbol" pitchFamily="2" charset="2"/>
              </a:rPr>
              <a:t>) – R</a:t>
            </a:r>
            <a:r>
              <a:rPr lang="en-US" altLang="en-EG" baseline="-25000">
                <a:sym typeface="Symbol" pitchFamily="2" charset="2"/>
              </a:rPr>
              <a:t>f</a:t>
            </a:r>
            <a:r>
              <a:rPr lang="en-US" altLang="en-EG">
                <a:sym typeface="Symbol" pitchFamily="2" charset="2"/>
              </a:rPr>
              <a:t> = market risk premium</a:t>
            </a:r>
          </a:p>
          <a:p>
            <a:pPr lvl="1">
              <a:lnSpc>
                <a:spcPct val="110000"/>
              </a:lnSpc>
            </a:pPr>
            <a:r>
              <a:rPr lang="en-US" altLang="en-EG"/>
              <a:t>Since </a:t>
            </a:r>
            <a:r>
              <a:rPr lang="en-US" altLang="en-EG">
                <a:sym typeface="Symbol" pitchFamily="2" charset="2"/>
              </a:rPr>
              <a:t> of the market is always 1.0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C0E085-B329-6765-D87F-E3279995CFB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3C6B893F-AAF1-F863-E80D-5BC96F975865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2866" name="Rectangle 2">
            <a:extLst>
              <a:ext uri="{FF2B5EF4-FFF2-40B4-BE49-F238E27FC236}">
                <a16:creationId xmlns:a16="http://schemas.microsoft.com/office/drawing/2014/main" id="{B9E0B606-BA41-3D21-A516-F5B43E28771F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23900" y="43815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The SML and Required Return</a:t>
            </a:r>
          </a:p>
        </p:txBody>
      </p:sp>
      <p:sp>
        <p:nvSpPr>
          <p:cNvPr id="292867" name="Rectangle 3">
            <a:extLst>
              <a:ext uri="{FF2B5EF4-FFF2-40B4-BE49-F238E27FC236}">
                <a16:creationId xmlns:a16="http://schemas.microsoft.com/office/drawing/2014/main" id="{326E0999-FF61-BE1F-42CC-BBA981AFD9BE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057400" y="1371600"/>
            <a:ext cx="8305800" cy="4953000"/>
          </a:xfrm>
        </p:spPr>
        <p:txBody>
          <a:bodyPr/>
          <a:lstStyle/>
          <a:p>
            <a:r>
              <a:rPr lang="en-US" altLang="en-EG"/>
              <a:t>The Security Market Line (SML) is part of the Capital Asset Pricing Model (CAPM)                                                       </a:t>
            </a:r>
          </a:p>
          <a:p>
            <a:pPr>
              <a:lnSpc>
                <a:spcPct val="90000"/>
              </a:lnSpc>
              <a:buFontTx/>
              <a:buNone/>
            </a:pPr>
            <a:r>
              <a:rPr lang="en-US" altLang="en-EG" sz="3600"/>
              <a:t>	</a:t>
            </a:r>
          </a:p>
          <a:p>
            <a:pPr>
              <a:lnSpc>
                <a:spcPct val="90000"/>
              </a:lnSpc>
            </a:pPr>
            <a:endParaRPr lang="en-US" altLang="en-EG"/>
          </a:p>
          <a:p>
            <a:pPr>
              <a:lnSpc>
                <a:spcPct val="90000"/>
              </a:lnSpc>
            </a:pPr>
            <a:endParaRPr lang="en-US" altLang="en-EG"/>
          </a:p>
          <a:p>
            <a:pPr>
              <a:lnSpc>
                <a:spcPct val="90000"/>
              </a:lnSpc>
            </a:pPr>
            <a:endParaRPr lang="en-US" altLang="en-EG" i="1"/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i="1"/>
              <a:t>R</a:t>
            </a:r>
            <a:r>
              <a:rPr lang="en-US" altLang="en-EG" i="1" baseline="-25000"/>
              <a:t>f</a:t>
            </a:r>
            <a:r>
              <a:rPr lang="en-US" altLang="en-EG" i="1"/>
              <a:t> </a:t>
            </a:r>
            <a:r>
              <a:rPr lang="en-US" altLang="en-EG"/>
              <a:t>= Risk-free rate (T-Bill or T-Bond)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i="1"/>
              <a:t>R</a:t>
            </a:r>
            <a:r>
              <a:rPr lang="en-US" altLang="en-EG" i="1" baseline="-25000"/>
              <a:t>M</a:t>
            </a:r>
            <a:r>
              <a:rPr lang="en-US" altLang="en-EG"/>
              <a:t> = Market return </a:t>
            </a:r>
            <a:r>
              <a:rPr lang="en-US" altLang="en-EG">
                <a:cs typeface="Arial" panose="020B0604020202020204" pitchFamily="34" charset="0"/>
              </a:rPr>
              <a:t>≈ S&amp;P 500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i="1"/>
              <a:t>RP</a:t>
            </a:r>
            <a:r>
              <a:rPr lang="en-US" altLang="en-EG" i="1" baseline="-25000"/>
              <a:t>M</a:t>
            </a:r>
            <a:r>
              <a:rPr lang="en-US" altLang="en-EG" i="1"/>
              <a:t> </a:t>
            </a:r>
            <a:r>
              <a:rPr lang="en-US" altLang="en-EG"/>
              <a:t>= Market risk premium = </a:t>
            </a:r>
            <a:r>
              <a:rPr lang="en-US" altLang="en-EG" i="1"/>
              <a:t>E(R</a:t>
            </a:r>
            <a:r>
              <a:rPr lang="en-US" altLang="en-EG" i="1" baseline="-25000"/>
              <a:t>M</a:t>
            </a:r>
            <a:r>
              <a:rPr lang="en-US" altLang="en-EG" i="1"/>
              <a:t>)</a:t>
            </a:r>
            <a:r>
              <a:rPr lang="en-US" altLang="en-EG" i="1" baseline="-25000"/>
              <a:t> </a:t>
            </a:r>
            <a:r>
              <a:rPr lang="en-US" altLang="en-EG" i="1"/>
              <a:t>– R</a:t>
            </a:r>
            <a:r>
              <a:rPr lang="en-US" altLang="en-EG" i="1" baseline="-25000"/>
              <a:t>f</a:t>
            </a:r>
          </a:p>
          <a:p>
            <a:pPr lvl="1">
              <a:lnSpc>
                <a:spcPct val="90000"/>
              </a:lnSpc>
              <a:buFontTx/>
              <a:buNone/>
            </a:pPr>
            <a:r>
              <a:rPr lang="en-US" altLang="en-EG" i="1"/>
              <a:t>E(R</a:t>
            </a:r>
            <a:r>
              <a:rPr lang="en-US" altLang="en-EG" i="1" baseline="-25000"/>
              <a:t>i</a:t>
            </a:r>
            <a:r>
              <a:rPr lang="en-US" altLang="en-EG" i="1"/>
              <a:t>)</a:t>
            </a:r>
            <a:r>
              <a:rPr lang="en-US" altLang="en-EG"/>
              <a:t> = “Required Return”</a:t>
            </a:r>
          </a:p>
        </p:txBody>
      </p:sp>
      <p:graphicFrame>
        <p:nvGraphicFramePr>
          <p:cNvPr id="292869" name="Object 5">
            <a:extLst>
              <a:ext uri="{FF2B5EF4-FFF2-40B4-BE49-F238E27FC236}">
                <a16:creationId xmlns:a16="http://schemas.microsoft.com/office/drawing/2014/main" id="{A2332A1D-217E-AAC9-0292-FFA495A65E20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3733800" y="2590801"/>
          <a:ext cx="4800600" cy="10699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935900" imgH="10236200" progId="Equation.3">
                  <p:embed/>
                </p:oleObj>
              </mc:Choice>
              <mc:Fallback>
                <p:oleObj name="Equation" r:id="rId3" imgW="45935900" imgH="10236200" progId="Equation.3">
                  <p:embed/>
                  <p:pic>
                    <p:nvPicPr>
                      <p:cNvPr id="292869" name="Object 5">
                        <a:extLst>
                          <a:ext uri="{FF2B5EF4-FFF2-40B4-BE49-F238E27FC236}">
                            <a16:creationId xmlns:a16="http://schemas.microsoft.com/office/drawing/2014/main" id="{A2332A1D-217E-AAC9-0292-FFA495A65E2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3800" y="2590801"/>
                        <a:ext cx="4800600" cy="106997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8E741745-F1CD-BBFB-4744-EBC4D23034E2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B685296F-BD10-E40E-A4EE-2F18B2CDABE8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6962" name="Rectangle 2">
            <a:extLst>
              <a:ext uri="{FF2B5EF4-FFF2-40B4-BE49-F238E27FC236}">
                <a16:creationId xmlns:a16="http://schemas.microsoft.com/office/drawing/2014/main" id="{BAB76A43-E21A-1DD2-55A4-F278D4CB7CF9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Capital Asset Pricing Model</a:t>
            </a:r>
          </a:p>
        </p:txBody>
      </p:sp>
      <p:sp>
        <p:nvSpPr>
          <p:cNvPr id="296963" name="Rectangle 3">
            <a:extLst>
              <a:ext uri="{FF2B5EF4-FFF2-40B4-BE49-F238E27FC236}">
                <a16:creationId xmlns:a16="http://schemas.microsoft.com/office/drawing/2014/main" id="{0B73E8FA-25DA-3C23-5E5E-01B06E3E219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447801"/>
            <a:ext cx="8001000" cy="4983163"/>
          </a:xfrm>
        </p:spPr>
        <p:txBody>
          <a:bodyPr/>
          <a:lstStyle/>
          <a:p>
            <a:r>
              <a:rPr lang="en-US" altLang="en-EG"/>
              <a:t>The capital asset pricing model (CAPM) defines the relationship between risk and return</a:t>
            </a:r>
          </a:p>
          <a:p>
            <a:pPr>
              <a:buFontTx/>
              <a:buNone/>
            </a:pPr>
            <a:r>
              <a:rPr lang="en-US" altLang="en-EG"/>
              <a:t>		     </a:t>
            </a:r>
            <a:r>
              <a:rPr lang="en-US" altLang="en-EG" sz="3600" i="1"/>
              <a:t>E(R</a:t>
            </a:r>
            <a:r>
              <a:rPr lang="en-US" altLang="en-EG" sz="3600" i="1" baseline="-25000"/>
              <a:t>A</a:t>
            </a:r>
            <a:r>
              <a:rPr lang="en-US" altLang="en-EG" sz="3600" i="1"/>
              <a:t>) = R</a:t>
            </a:r>
            <a:r>
              <a:rPr lang="en-US" altLang="en-EG" sz="3600" i="1" baseline="-25000"/>
              <a:t>f</a:t>
            </a:r>
            <a:r>
              <a:rPr lang="en-US" altLang="en-EG" sz="3600" i="1"/>
              <a:t> + </a:t>
            </a:r>
            <a:r>
              <a:rPr lang="en-US" altLang="en-EG" sz="3600" i="1">
                <a:sym typeface="Symbol" pitchFamily="2" charset="2"/>
              </a:rPr>
              <a:t>(E(R</a:t>
            </a:r>
            <a:r>
              <a:rPr lang="en-US" altLang="en-EG" sz="3600" i="1" baseline="-25000">
                <a:sym typeface="Symbol" pitchFamily="2" charset="2"/>
              </a:rPr>
              <a:t>M</a:t>
            </a:r>
            <a:r>
              <a:rPr lang="en-US" altLang="en-EG" sz="3600" i="1">
                <a:sym typeface="Symbol" pitchFamily="2" charset="2"/>
              </a:rPr>
              <a:t>) – R</a:t>
            </a:r>
            <a:r>
              <a:rPr lang="en-US" altLang="en-EG" sz="3600" i="1" baseline="-25000">
                <a:sym typeface="Symbol" pitchFamily="2" charset="2"/>
              </a:rPr>
              <a:t>f</a:t>
            </a:r>
            <a:r>
              <a:rPr lang="en-US" altLang="en-EG" sz="3600" i="1">
                <a:sym typeface="Symbol" pitchFamily="2" charset="2"/>
              </a:rPr>
              <a:t>)</a:t>
            </a:r>
            <a:r>
              <a:rPr lang="el-GR" altLang="en-EG" sz="3600" i="1">
                <a:cs typeface="Arial" panose="020B0604020202020204" pitchFamily="34" charset="0"/>
                <a:sym typeface="Symbol" pitchFamily="2" charset="2"/>
              </a:rPr>
              <a:t>β</a:t>
            </a:r>
            <a:r>
              <a:rPr lang="en-US" altLang="en-EG" sz="3600" i="1" baseline="-25000">
                <a:cs typeface="Arial" panose="020B0604020202020204" pitchFamily="34" charset="0"/>
                <a:sym typeface="Symbol" pitchFamily="2" charset="2"/>
              </a:rPr>
              <a:t>A</a:t>
            </a:r>
            <a:endParaRPr lang="el-GR" altLang="en-EG" sz="3600" i="1">
              <a:cs typeface="Arial" panose="020B0604020202020204" pitchFamily="34" charset="0"/>
              <a:sym typeface="Symbol" pitchFamily="2" charset="2"/>
            </a:endParaRPr>
          </a:p>
          <a:p>
            <a:endParaRPr lang="en-US" altLang="en-EG" sz="3600" i="1">
              <a:sym typeface="Symbol" pitchFamily="2" charset="2"/>
            </a:endParaRPr>
          </a:p>
          <a:p>
            <a:r>
              <a:rPr lang="en-US" altLang="en-EG">
                <a:sym typeface="Symbol" pitchFamily="2" charset="2"/>
              </a:rPr>
              <a:t>If an asset’s systematic risk () is known,  CAPM can be used to determine its expected return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7F4B6F6-82BD-4070-F3BD-24274B0948E6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91938AD-650E-575F-D8B4-E28D86C8E81A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9010" name="Rectangle 2">
            <a:extLst>
              <a:ext uri="{FF2B5EF4-FFF2-40B4-BE49-F238E27FC236}">
                <a16:creationId xmlns:a16="http://schemas.microsoft.com/office/drawing/2014/main" id="{CB7E5C70-5927-9686-BEAD-233487302B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SML example</a:t>
            </a:r>
          </a:p>
        </p:txBody>
      </p:sp>
      <p:graphicFrame>
        <p:nvGraphicFramePr>
          <p:cNvPr id="299011" name="Object 3">
            <a:extLst>
              <a:ext uri="{FF2B5EF4-FFF2-40B4-BE49-F238E27FC236}">
                <a16:creationId xmlns:a16="http://schemas.microsoft.com/office/drawing/2014/main" id="{F87F963A-8FF8-6B1C-454E-F3DAC0C489AB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2438400" y="1371601"/>
          <a:ext cx="8229600" cy="41814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3" imgW="4279900" imgH="2171700" progId="Excel.Sheet.8">
                  <p:embed/>
                </p:oleObj>
              </mc:Choice>
              <mc:Fallback>
                <p:oleObj name="Worksheet" r:id="rId3" imgW="4279900" imgH="2171700" progId="Excel.Sheet.8">
                  <p:embed/>
                  <p:pic>
                    <p:nvPicPr>
                      <p:cNvPr id="299011" name="Object 3">
                        <a:extLst>
                          <a:ext uri="{FF2B5EF4-FFF2-40B4-BE49-F238E27FC236}">
                            <a16:creationId xmlns:a16="http://schemas.microsoft.com/office/drawing/2014/main" id="{F87F963A-8FF8-6B1C-454E-F3DAC0C489AB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1371601"/>
                        <a:ext cx="8229600" cy="418147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9AAA01E-E18E-5EC6-EB5A-FB6EC5537BD7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EDD9554-F7EF-5972-E2D7-D77FD55540AC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0034" name="Rectangle 2">
            <a:extLst>
              <a:ext uri="{FF2B5EF4-FFF2-40B4-BE49-F238E27FC236}">
                <a16:creationId xmlns:a16="http://schemas.microsoft.com/office/drawing/2014/main" id="{4079DBB0-196D-8680-AFD5-B4E3D45E09B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870857" y="509871"/>
            <a:ext cx="10972800" cy="1143000"/>
          </a:xfrm>
          <a:ln/>
        </p:spPr>
        <p:txBody>
          <a:bodyPr/>
          <a:lstStyle/>
          <a:p>
            <a:r>
              <a:rPr lang="en-US" altLang="en-EG" sz="4000" dirty="0"/>
              <a:t>Factors Affecting Required Return</a:t>
            </a:r>
          </a:p>
        </p:txBody>
      </p:sp>
      <p:sp>
        <p:nvSpPr>
          <p:cNvPr id="300035" name="Rectangle 3">
            <a:extLst>
              <a:ext uri="{FF2B5EF4-FFF2-40B4-BE49-F238E27FC236}">
                <a16:creationId xmlns:a16="http://schemas.microsoft.com/office/drawing/2014/main" id="{9AF47AB6-231A-5709-388B-4FA8331D61FB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2438400" y="2971800"/>
            <a:ext cx="7543800" cy="3276600"/>
          </a:xfrm>
        </p:spPr>
        <p:txBody>
          <a:bodyPr/>
          <a:lstStyle/>
          <a:p>
            <a:r>
              <a:rPr lang="en-US" altLang="en-EG" i="1" dirty="0"/>
              <a:t>R</a:t>
            </a:r>
            <a:r>
              <a:rPr lang="en-US" altLang="en-EG" i="1" baseline="-25000" dirty="0"/>
              <a:t>f</a:t>
            </a:r>
            <a:r>
              <a:rPr lang="en-US" altLang="en-EG" i="1" dirty="0"/>
              <a:t> 	</a:t>
            </a:r>
            <a:r>
              <a:rPr lang="en-US" altLang="en-EG" dirty="0"/>
              <a:t>measures the</a:t>
            </a:r>
            <a:r>
              <a:rPr lang="en-US" altLang="en-EG" i="1" dirty="0"/>
              <a:t> </a:t>
            </a:r>
            <a:r>
              <a:rPr lang="en-US" altLang="en-EG" dirty="0"/>
              <a:t>pure time value of 	money</a:t>
            </a:r>
          </a:p>
          <a:p>
            <a:r>
              <a:rPr lang="en-US" altLang="en-EG" i="1" dirty="0"/>
              <a:t>RP</a:t>
            </a:r>
            <a:r>
              <a:rPr lang="en-US" altLang="en-EG" i="1" baseline="-25000" dirty="0"/>
              <a:t>M</a:t>
            </a:r>
            <a:r>
              <a:rPr lang="en-US" altLang="en-EG" i="1" dirty="0"/>
              <a:t> = (E(R</a:t>
            </a:r>
            <a:r>
              <a:rPr lang="en-US" altLang="en-EG" i="1" baseline="-25000" dirty="0"/>
              <a:t>M</a:t>
            </a:r>
            <a:r>
              <a:rPr lang="en-US" altLang="en-EG" i="1" dirty="0"/>
              <a:t>)-R</a:t>
            </a:r>
            <a:r>
              <a:rPr lang="en-US" altLang="en-EG" i="1" baseline="-25000" dirty="0"/>
              <a:t>f</a:t>
            </a:r>
            <a:r>
              <a:rPr lang="en-US" altLang="en-EG" i="1" dirty="0"/>
              <a:t>) </a:t>
            </a:r>
            <a:r>
              <a:rPr lang="en-US" altLang="en-EG" dirty="0"/>
              <a:t>measures the reward for bearing systematic risk</a:t>
            </a:r>
          </a:p>
          <a:p>
            <a:r>
              <a:rPr lang="en-US" altLang="en-EG" i="1" dirty="0">
                <a:sym typeface="Symbol" pitchFamily="2" charset="2"/>
              </a:rPr>
              <a:t></a:t>
            </a:r>
            <a:r>
              <a:rPr lang="en-US" altLang="en-EG" i="1" baseline="-25000" dirty="0" err="1">
                <a:sym typeface="Symbol" pitchFamily="2" charset="2"/>
              </a:rPr>
              <a:t>i</a:t>
            </a:r>
            <a:r>
              <a:rPr lang="en-US" altLang="en-EG" dirty="0"/>
              <a:t>  measures the amount of systematic risk </a:t>
            </a:r>
          </a:p>
          <a:p>
            <a:pPr lvl="1"/>
            <a:endParaRPr lang="en-US" altLang="en-EG" dirty="0"/>
          </a:p>
        </p:txBody>
      </p:sp>
      <p:graphicFrame>
        <p:nvGraphicFramePr>
          <p:cNvPr id="300036" name="Object 4">
            <a:extLst>
              <a:ext uri="{FF2B5EF4-FFF2-40B4-BE49-F238E27FC236}">
                <a16:creationId xmlns:a16="http://schemas.microsoft.com/office/drawing/2014/main" id="{CBEC4FFD-90B2-A361-E58F-0239398A5FA1}"/>
              </a:ext>
            </a:extLst>
          </p:cNvPr>
          <p:cNvGraphicFramePr>
            <a:graphicFrameLocks noGrp="1" noChangeAspect="1"/>
          </p:cNvGraphicFramePr>
          <p:nvPr>
            <p:ph sz="half" idx="2"/>
          </p:nvPr>
        </p:nvGraphicFramePr>
        <p:xfrm>
          <a:off x="2667000" y="1600200"/>
          <a:ext cx="6629400" cy="717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45935900" imgH="4978400" progId="Equation.3">
                  <p:embed/>
                </p:oleObj>
              </mc:Choice>
              <mc:Fallback>
                <p:oleObj name="Equation" r:id="rId3" imgW="45935900" imgH="4978400" progId="Equation.3">
                  <p:embed/>
                  <p:pic>
                    <p:nvPicPr>
                      <p:cNvPr id="300036" name="Object 4">
                        <a:extLst>
                          <a:ext uri="{FF2B5EF4-FFF2-40B4-BE49-F238E27FC236}">
                            <a16:creationId xmlns:a16="http://schemas.microsoft.com/office/drawing/2014/main" id="{CBEC4FFD-90B2-A361-E58F-0239398A5FA1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67000" y="1600200"/>
                        <a:ext cx="6629400" cy="7175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28575">
                            <a:solidFill>
                              <a:srgbClr val="CC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361081D1-5DBF-C13A-6762-FCA9D1040E5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3F62AD4-3D08-3F63-7E5A-A1618C7A3D6D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2082" name="Rectangle 2">
            <a:extLst>
              <a:ext uri="{FF2B5EF4-FFF2-40B4-BE49-F238E27FC236}">
                <a16:creationId xmlns:a16="http://schemas.microsoft.com/office/drawing/2014/main" id="{9353A945-3D1B-F056-BD2E-244679CBB55C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923925" y="620160"/>
            <a:ext cx="6858000" cy="841375"/>
          </a:xfrm>
          <a:ln/>
        </p:spPr>
        <p:txBody>
          <a:bodyPr/>
          <a:lstStyle/>
          <a:p>
            <a:r>
              <a:rPr lang="en-US" altLang="en-EG" dirty="0"/>
              <a:t>Portfolio Beta</a:t>
            </a:r>
          </a:p>
        </p:txBody>
      </p:sp>
      <p:sp>
        <p:nvSpPr>
          <p:cNvPr id="302083" name="Rectangle 3">
            <a:extLst>
              <a:ext uri="{FF2B5EF4-FFF2-40B4-BE49-F238E27FC236}">
                <a16:creationId xmlns:a16="http://schemas.microsoft.com/office/drawing/2014/main" id="{18234052-553B-FD86-B654-7E96761A345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7400" y="1295401"/>
            <a:ext cx="8305800" cy="45217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0488" tIns="44450" rIns="90488" bIns="44450">
            <a:spAutoFit/>
          </a:bodyPr>
          <a:lstStyle>
            <a:lvl1pPr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tabLst>
                <a:tab pos="511175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0" hangingPunct="0"/>
            <a:r>
              <a:rPr lang="el-GR" altLang="en-EG" sz="3200">
                <a:cs typeface="Arial" panose="020B0604020202020204" pitchFamily="34" charset="0"/>
              </a:rPr>
              <a:t>β</a:t>
            </a:r>
            <a:r>
              <a:rPr lang="en-US" altLang="en-EG" sz="3200" baseline="-25000"/>
              <a:t>p</a:t>
            </a:r>
            <a:r>
              <a:rPr lang="en-US" altLang="en-EG" sz="3200"/>
              <a:t>	= Weighted average of the Betas of the 	   assets in the portfolio</a:t>
            </a:r>
          </a:p>
          <a:p>
            <a:pPr eaLnBrk="0" hangingPunct="0"/>
            <a:r>
              <a:rPr lang="en-US" altLang="en-EG" sz="3200"/>
              <a:t>Weights (</a:t>
            </a:r>
            <a:r>
              <a:rPr lang="en-US" altLang="en-EG" sz="3200" i="1"/>
              <a:t>w</a:t>
            </a:r>
            <a:r>
              <a:rPr lang="en-US" altLang="en-EG" sz="3200" i="1" baseline="-25000"/>
              <a:t>i</a:t>
            </a:r>
            <a:r>
              <a:rPr lang="en-US" altLang="en-EG" sz="3200" i="1"/>
              <a:t>)</a:t>
            </a:r>
            <a:r>
              <a:rPr lang="en-US" altLang="en-EG" sz="3200"/>
              <a:t> = % of portfolio invested in 			asset i</a:t>
            </a:r>
          </a:p>
          <a:p>
            <a:pPr eaLnBrk="0" hangingPunct="0"/>
            <a:endParaRPr lang="en-US" altLang="en-EG" sz="3200"/>
          </a:p>
          <a:p>
            <a:pPr eaLnBrk="0" hangingPunct="0"/>
            <a:endParaRPr lang="en-US" altLang="en-EG" sz="3200"/>
          </a:p>
          <a:p>
            <a:pPr eaLnBrk="0" hangingPunct="0"/>
            <a:endParaRPr lang="en-US" altLang="en-EG" sz="3200" b="1"/>
          </a:p>
          <a:p>
            <a:pPr eaLnBrk="0" hangingPunct="0"/>
            <a:r>
              <a:rPr lang="en-US" altLang="en-EG" sz="3200" b="1"/>
              <a:t>	</a:t>
            </a:r>
          </a:p>
          <a:p>
            <a:pPr eaLnBrk="0" hangingPunct="0"/>
            <a:r>
              <a:rPr lang="en-US" altLang="en-EG" sz="3200" b="1"/>
              <a:t>	</a:t>
            </a:r>
          </a:p>
        </p:txBody>
      </p:sp>
      <p:graphicFrame>
        <p:nvGraphicFramePr>
          <p:cNvPr id="302084" name="Object 4">
            <a:extLst>
              <a:ext uri="{FF2B5EF4-FFF2-40B4-BE49-F238E27FC236}">
                <a16:creationId xmlns:a16="http://schemas.microsoft.com/office/drawing/2014/main" id="{3D30E492-98D1-ECFA-27E9-99841FFB4C8F}"/>
              </a:ext>
            </a:extLst>
          </p:cNvPr>
          <p:cNvGraphicFramePr>
            <a:graphicFrameLocks noGrp="1" noChangeAspect="1"/>
          </p:cNvGraphicFramePr>
          <p:nvPr>
            <p:ph idx="1"/>
          </p:nvPr>
        </p:nvGraphicFramePr>
        <p:xfrm>
          <a:off x="4191000" y="3625851"/>
          <a:ext cx="3276600" cy="15478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21069300" imgH="9944100" progId="Equation.3">
                  <p:embed/>
                </p:oleObj>
              </mc:Choice>
              <mc:Fallback>
                <p:oleObj name="Equation" r:id="rId3" imgW="21069300" imgH="9944100" progId="Equation.3">
                  <p:embed/>
                  <p:pic>
                    <p:nvPicPr>
                      <p:cNvPr id="302084" name="Object 4">
                        <a:extLst>
                          <a:ext uri="{FF2B5EF4-FFF2-40B4-BE49-F238E27FC236}">
                            <a16:creationId xmlns:a16="http://schemas.microsoft.com/office/drawing/2014/main" id="{3D30E492-98D1-ECFA-27E9-99841FFB4C8F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91000" y="3625851"/>
                        <a:ext cx="3276600" cy="154781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C7C43F1-46E2-7B5D-4992-72807C694559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06563646-A34E-7033-1099-1BA74B5169DB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6178" name="Rectangle 2">
            <a:extLst>
              <a:ext uri="{FF2B5EF4-FFF2-40B4-BE49-F238E27FC236}">
                <a16:creationId xmlns:a16="http://schemas.microsoft.com/office/drawing/2014/main" id="{3218BB4A-135F-C9EF-0EFA-BB968256EF04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ln/>
        </p:spPr>
        <p:txBody>
          <a:bodyPr/>
          <a:lstStyle/>
          <a:p>
            <a:r>
              <a:rPr lang="en-US" altLang="en-EG"/>
              <a:t>Quick Quiz</a:t>
            </a:r>
          </a:p>
        </p:txBody>
      </p:sp>
      <p:sp>
        <p:nvSpPr>
          <p:cNvPr id="306179" name="Rectangle 3">
            <a:extLst>
              <a:ext uri="{FF2B5EF4-FFF2-40B4-BE49-F238E27FC236}">
                <a16:creationId xmlns:a16="http://schemas.microsoft.com/office/drawing/2014/main" id="{D5929E3E-583E-3C94-76B5-6E971E560F2F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xfrm>
            <a:off x="2209800" y="1295401"/>
            <a:ext cx="7696200" cy="5059363"/>
          </a:xfrm>
        </p:spPr>
        <p:txBody>
          <a:bodyPr/>
          <a:lstStyle/>
          <a:p>
            <a:pPr marL="609600" indent="-609600">
              <a:buFontTx/>
              <a:buAutoNum type="arabicPeriod"/>
            </a:pPr>
            <a:r>
              <a:rPr lang="en-US" altLang="en-EG" dirty="0"/>
              <a:t>How do you compute the expected return and standard deviation:</a:t>
            </a:r>
          </a:p>
          <a:p>
            <a:pPr marL="990600" lvl="1" indent="-533400">
              <a:buFontTx/>
              <a:buChar char="•"/>
            </a:pPr>
            <a:r>
              <a:rPr lang="en-US" altLang="en-EG" dirty="0"/>
              <a:t>For an individual asset? </a:t>
            </a:r>
            <a:r>
              <a:rPr lang="en-US" altLang="en-EG" sz="2000" dirty="0"/>
              <a:t>(</a:t>
            </a:r>
            <a:r>
              <a:rPr lang="en-US" altLang="en-EG" dirty="0"/>
              <a:t>For a portfolio? </a:t>
            </a:r>
          </a:p>
          <a:p>
            <a:pPr marL="990600" lvl="1" indent="-533400">
              <a:buFontTx/>
              <a:buChar char="•"/>
            </a:pPr>
            <a:r>
              <a:rPr lang="en-US" altLang="en-EG" dirty="0"/>
              <a:t>What is the difference between systematic and unsystematic risk? </a:t>
            </a:r>
          </a:p>
          <a:p>
            <a:pPr marL="990600" lvl="1" indent="-533400">
              <a:buFontTx/>
              <a:buChar char="•"/>
            </a:pPr>
            <a:r>
              <a:rPr lang="en-US" altLang="en-EG" dirty="0"/>
              <a:t>What type of risk is relevant for determining the expected return?   </a:t>
            </a:r>
            <a:endParaRPr lang="en-US" altLang="en-EG" sz="20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80C52C2-F198-3CCC-7C9E-FD0EBC62705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D077E8B-D46C-DEB3-3532-C1597D5F71F1}"/>
              </a:ext>
            </a:extLst>
          </p:cNvPr>
          <p:cNvSpPr/>
          <p:nvPr/>
        </p:nvSpPr>
        <p:spPr>
          <a:xfrm>
            <a:off x="762000" y="647700"/>
            <a:ext cx="10734675" cy="5524500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3602" name="Rectangle 2">
            <a:extLst>
              <a:ext uri="{FF2B5EF4-FFF2-40B4-BE49-F238E27FC236}">
                <a16:creationId xmlns:a16="http://schemas.microsoft.com/office/drawing/2014/main" id="{8E677DFE-83D0-A8C3-16DB-BACF4AD92D1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>
          <a:xfrm>
            <a:off x="762000" y="495300"/>
            <a:ext cx="10972800" cy="1143000"/>
          </a:xfrm>
          <a:ln/>
        </p:spPr>
        <p:txBody>
          <a:bodyPr/>
          <a:lstStyle/>
          <a:p>
            <a:r>
              <a:rPr lang="en-US" altLang="en-EG" dirty="0"/>
              <a:t>Quick Quiz</a:t>
            </a:r>
          </a:p>
        </p:txBody>
      </p:sp>
      <p:sp>
        <p:nvSpPr>
          <p:cNvPr id="153603" name="Rectangle 3">
            <a:extLst>
              <a:ext uri="{FF2B5EF4-FFF2-40B4-BE49-F238E27FC236}">
                <a16:creationId xmlns:a16="http://schemas.microsoft.com/office/drawing/2014/main" id="{31FDF8E4-4C02-B7F3-5620-6635D4A18F97}"/>
              </a:ext>
            </a:extLst>
          </p:cNvPr>
          <p:cNvSpPr>
            <a:spLocks noGrp="1" noChangeArrowheads="1"/>
          </p:cNvSpPr>
          <p:nvPr>
            <p:ph type="body" sz="half" idx="1"/>
          </p:nvPr>
        </p:nvSpPr>
        <p:spPr>
          <a:xfrm>
            <a:off x="1981200" y="1371600"/>
            <a:ext cx="8229600" cy="4648200"/>
          </a:xfrm>
        </p:spPr>
        <p:txBody>
          <a:bodyPr/>
          <a:lstStyle/>
          <a:p>
            <a:pPr marL="609600" indent="-609600">
              <a:buNone/>
            </a:pPr>
            <a:r>
              <a:rPr lang="en-US" altLang="en-EG"/>
              <a:t>4.	Consider an asset with a beta of 1.2, a risk-free rate of 5%, and a market return of 13%.</a:t>
            </a:r>
          </a:p>
          <a:p>
            <a:pPr marL="990600" lvl="1" indent="-533400"/>
            <a:r>
              <a:rPr lang="en-US" altLang="en-EG" sz="2600"/>
              <a:t>What is the reward-to-risk ratio in equilibrium?</a:t>
            </a:r>
          </a:p>
          <a:p>
            <a:pPr marL="1371600" lvl="2" indent="-457200"/>
            <a:endParaRPr lang="en-US" altLang="en-EG"/>
          </a:p>
          <a:p>
            <a:pPr marL="990600" lvl="1" indent="-533400"/>
            <a:endParaRPr lang="en-US" altLang="en-EG"/>
          </a:p>
          <a:p>
            <a:pPr marL="990600" lvl="1" indent="-533400"/>
            <a:endParaRPr lang="en-US" altLang="en-EG" sz="2600"/>
          </a:p>
          <a:p>
            <a:pPr marL="990600" lvl="1" indent="-533400"/>
            <a:endParaRPr lang="en-US" altLang="en-EG" sz="2600"/>
          </a:p>
          <a:p>
            <a:pPr marL="990600" lvl="1" indent="-533400"/>
            <a:endParaRPr lang="en-US" altLang="en-EG" sz="2600"/>
          </a:p>
          <a:p>
            <a:pPr marL="990600" lvl="1" indent="-533400"/>
            <a:r>
              <a:rPr lang="en-US" altLang="en-EG" sz="2600"/>
              <a:t>What is the expected return on the asset?</a:t>
            </a:r>
          </a:p>
          <a:p>
            <a:pPr marL="1371600" lvl="2" indent="-457200"/>
            <a:r>
              <a:rPr lang="en-US" altLang="en-EG"/>
              <a:t>E(R) = 5% + (13% - 5%)* 1.2 = 14.6%</a:t>
            </a:r>
          </a:p>
        </p:txBody>
      </p:sp>
      <p:graphicFrame>
        <p:nvGraphicFramePr>
          <p:cNvPr id="153606" name="Object 6">
            <a:extLst>
              <a:ext uri="{FF2B5EF4-FFF2-40B4-BE49-F238E27FC236}">
                <a16:creationId xmlns:a16="http://schemas.microsoft.com/office/drawing/2014/main" id="{5C65B3B6-6B58-E750-FA4B-2608ABD11ED0}"/>
              </a:ext>
            </a:extLst>
          </p:cNvPr>
          <p:cNvGraphicFramePr>
            <a:graphicFrameLocks noGrp="1" noChangeAspect="1"/>
          </p:cNvGraphicFramePr>
          <p:nvPr>
            <p:ph sz="quarter" idx="3"/>
          </p:nvPr>
        </p:nvGraphicFramePr>
        <p:xfrm>
          <a:off x="3505200" y="3048000"/>
          <a:ext cx="5410200" cy="16081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Equation" r:id="rId3" imgW="69926200" imgH="20777200" progId="Equation.3">
                  <p:embed/>
                </p:oleObj>
              </mc:Choice>
              <mc:Fallback>
                <p:oleObj name="Equation" r:id="rId3" imgW="69926200" imgH="20777200" progId="Equation.3">
                  <p:embed/>
                  <p:pic>
                    <p:nvPicPr>
                      <p:cNvPr id="153606" name="Object 6">
                        <a:extLst>
                          <a:ext uri="{FF2B5EF4-FFF2-40B4-BE49-F238E27FC236}">
                            <a16:creationId xmlns:a16="http://schemas.microsoft.com/office/drawing/2014/main" id="{5C65B3B6-6B58-E750-FA4B-2608ABD11ED0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505200" y="3048000"/>
                        <a:ext cx="5410200" cy="16081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1EF8064B-1CA8-6E60-815F-CAA753439ECA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694</TotalTime>
  <Words>2013</Words>
  <Application>Microsoft Office PowerPoint</Application>
  <PresentationFormat>Widescreen</PresentationFormat>
  <Paragraphs>321</Paragraphs>
  <Slides>45</Slides>
  <Notes>45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45</vt:i4>
      </vt:variant>
    </vt:vector>
  </HeadingPairs>
  <TitlesOfParts>
    <vt:vector size="54" baseType="lpstr">
      <vt:lpstr>Arial</vt:lpstr>
      <vt:lpstr>Calibri</vt:lpstr>
      <vt:lpstr>Calibri Light</vt:lpstr>
      <vt:lpstr>Symbol</vt:lpstr>
      <vt:lpstr>Times New Roman</vt:lpstr>
      <vt:lpstr>Wingdings 3</vt:lpstr>
      <vt:lpstr>Office Theme</vt:lpstr>
      <vt:lpstr>Equation</vt:lpstr>
      <vt:lpstr>Worksheet</vt:lpstr>
      <vt:lpstr>PowerPoint Presentation</vt:lpstr>
      <vt:lpstr>PowerPoint Presentation</vt:lpstr>
      <vt:lpstr>PowerPoint Presentation</vt:lpstr>
      <vt:lpstr>PowerPoint Presentation</vt:lpstr>
      <vt:lpstr>Expected Returns</vt:lpstr>
      <vt:lpstr>Example: Expected Returns</vt:lpstr>
      <vt:lpstr>Example: Expected Returns</vt:lpstr>
      <vt:lpstr>Variance and Standard Deviation</vt:lpstr>
      <vt:lpstr>Variance &amp; Standard Deviation</vt:lpstr>
      <vt:lpstr>Portfolios</vt:lpstr>
      <vt:lpstr>Portfolio Expected Returns</vt:lpstr>
      <vt:lpstr>Example: Portfolio Weights</vt:lpstr>
      <vt:lpstr>Expected Portfolio Return Alternative Method</vt:lpstr>
      <vt:lpstr>Portfolio Risk Variance &amp; Standard Deviation</vt:lpstr>
      <vt:lpstr>Portfolio Variance</vt:lpstr>
      <vt:lpstr>Portfolio Risk</vt:lpstr>
      <vt:lpstr>Announcements, News and Efficient markets</vt:lpstr>
      <vt:lpstr>Returns</vt:lpstr>
      <vt:lpstr>Systematic Risk</vt:lpstr>
      <vt:lpstr>Unsystematic Risk</vt:lpstr>
      <vt:lpstr>The Principle of Diversification</vt:lpstr>
      <vt:lpstr>Standard Deviations of Annual Portfolio Returns Table 11.7</vt:lpstr>
      <vt:lpstr>Portfolio Conclusions</vt:lpstr>
      <vt:lpstr>Portfolio Diversification Figure 11.1</vt:lpstr>
      <vt:lpstr>Total Risk = Stand-alone Risk</vt:lpstr>
      <vt:lpstr>Systematic Risk Principle</vt:lpstr>
      <vt:lpstr>Market Risk for Individual Securities</vt:lpstr>
      <vt:lpstr>The Beta Coefficient</vt:lpstr>
      <vt:lpstr>Interpretation of beta </vt:lpstr>
      <vt:lpstr>Beta Coefficients for Selected Companies Table 11.8</vt:lpstr>
      <vt:lpstr>Example: Work the Web</vt:lpstr>
      <vt:lpstr>Quick Quiz: Total vs. Systematic Risk</vt:lpstr>
      <vt:lpstr>Beta and the Risk Premium</vt:lpstr>
      <vt:lpstr>SML and Equilibrium</vt:lpstr>
      <vt:lpstr>Reward-to-Risk Ratio</vt:lpstr>
      <vt:lpstr>Market Equilibrium</vt:lpstr>
      <vt:lpstr>Security Market Line</vt:lpstr>
      <vt:lpstr>The SML and Required Return</vt:lpstr>
      <vt:lpstr>Capital Asset Pricing Model</vt:lpstr>
      <vt:lpstr>SML example</vt:lpstr>
      <vt:lpstr>Factors Affecting Required Return</vt:lpstr>
      <vt:lpstr>Portfolio Beta</vt:lpstr>
      <vt:lpstr>Quick Quiz</vt:lpstr>
      <vt:lpstr>Quick Quiz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TABARAK</cp:lastModifiedBy>
  <cp:revision>28</cp:revision>
  <dcterms:created xsi:type="dcterms:W3CDTF">2023-04-29T09:08:23Z</dcterms:created>
  <dcterms:modified xsi:type="dcterms:W3CDTF">2023-11-01T08:16:44Z</dcterms:modified>
</cp:coreProperties>
</file>