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4"/>
  </p:notesMasterIdLst>
  <p:sldIdLst>
    <p:sldId id="480" r:id="rId2"/>
    <p:sldId id="423" r:id="rId3"/>
    <p:sldId id="752" r:id="rId4"/>
    <p:sldId id="738" r:id="rId5"/>
    <p:sldId id="739" r:id="rId6"/>
    <p:sldId id="772" r:id="rId7"/>
    <p:sldId id="740" r:id="rId8"/>
    <p:sldId id="773" r:id="rId9"/>
    <p:sldId id="741" r:id="rId10"/>
    <p:sldId id="742" r:id="rId11"/>
    <p:sldId id="743" r:id="rId12"/>
    <p:sldId id="744" r:id="rId13"/>
    <p:sldId id="745" r:id="rId14"/>
    <p:sldId id="746" r:id="rId15"/>
    <p:sldId id="747" r:id="rId16"/>
    <p:sldId id="748" r:id="rId17"/>
    <p:sldId id="749" r:id="rId18"/>
    <p:sldId id="750" r:id="rId19"/>
    <p:sldId id="751" r:id="rId20"/>
    <p:sldId id="753" r:id="rId21"/>
    <p:sldId id="754" r:id="rId22"/>
    <p:sldId id="755" r:id="rId23"/>
    <p:sldId id="756" r:id="rId24"/>
    <p:sldId id="757" r:id="rId25"/>
    <p:sldId id="758" r:id="rId26"/>
    <p:sldId id="759" r:id="rId27"/>
    <p:sldId id="760" r:id="rId28"/>
    <p:sldId id="761" r:id="rId29"/>
    <p:sldId id="762" r:id="rId30"/>
    <p:sldId id="763" r:id="rId31"/>
    <p:sldId id="764" r:id="rId32"/>
    <p:sldId id="765" r:id="rId33"/>
    <p:sldId id="766" r:id="rId34"/>
    <p:sldId id="767" r:id="rId35"/>
    <p:sldId id="768" r:id="rId36"/>
    <p:sldId id="769" r:id="rId37"/>
    <p:sldId id="771" r:id="rId38"/>
    <p:sldId id="770" r:id="rId39"/>
    <p:sldId id="774" r:id="rId40"/>
    <p:sldId id="775" r:id="rId41"/>
    <p:sldId id="776" r:id="rId42"/>
    <p:sldId id="482" r:id="rId43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F2D"/>
    <a:srgbClr val="FFFFEF"/>
    <a:srgbClr val="E4F6F8"/>
    <a:srgbClr val="C2F0FE"/>
    <a:srgbClr val="BF2B0D"/>
    <a:srgbClr val="FDE7F9"/>
    <a:srgbClr val="FAC2EF"/>
    <a:srgbClr val="FFFFFF"/>
    <a:srgbClr val="E5EBF7"/>
    <a:srgbClr val="3C8D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03" autoAdjust="0"/>
    <p:restoredTop sz="95407" autoAdjust="0"/>
  </p:normalViewPr>
  <p:slideViewPr>
    <p:cSldViewPr snapToGrid="0">
      <p:cViewPr varScale="1">
        <p:scale>
          <a:sx n="58" d="100"/>
          <a:sy n="58" d="100"/>
        </p:scale>
        <p:origin x="90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l">
              <a:defRPr sz="1100"/>
            </a:lvl1pPr>
          </a:lstStyle>
          <a:p>
            <a:fld id="{92DC589F-3831-482C-91A5-0DCE814FE469}" type="datetimeFigureOut">
              <a:rPr lang="ar-EG" smtClean="0"/>
              <a:t>29/12/1445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35075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830" tIns="43414" rIns="86830" bIns="43414" rtlCol="0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86830" tIns="43414" rIns="86830" bIns="434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l">
              <a:defRPr sz="1100"/>
            </a:lvl1pPr>
          </a:lstStyle>
          <a:p>
            <a:fld id="{4564744E-F86A-4A14-A8DF-900B4E2170B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755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1pPr>
    <a:lvl2pPr marL="258036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2pPr>
    <a:lvl3pPr marL="516072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3pPr>
    <a:lvl4pPr marL="774108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4pPr>
    <a:lvl5pPr marL="1032145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5pPr>
    <a:lvl6pPr marL="1290181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6pPr>
    <a:lvl7pPr marL="1548217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7pPr>
    <a:lvl8pPr marL="1806253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8pPr>
    <a:lvl9pPr marL="206429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771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5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69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3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00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25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054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115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51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133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748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84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911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05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54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ccountingcoach.com/blog/what-is-a-fixed-cost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Prepared by Dr. Emad Zaher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973" y="2400405"/>
            <a:ext cx="60494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Accounting for Managers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77973" y="5727392"/>
            <a:ext cx="7003679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 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(Cost behavior &amp;cost management systems)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64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MGM341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88B58C-D7FB-907D-2F33-1C3CA0E82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99" y="362612"/>
            <a:ext cx="10005848" cy="64633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ea typeface="Source Sans Pro" charset="0"/>
              </a:rPr>
              <a:t>Chapter (1) Introduction to Financial Accounting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AB3B34-1616-878B-5F36-3E18A334A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6" name="COB/LO">
            <a:extLst>
              <a:ext uri="{FF2B5EF4-FFF2-40B4-BE49-F238E27FC236}">
                <a16:creationId xmlns:a16="http://schemas.microsoft.com/office/drawing/2014/main" id="{C2C1EB59-F99F-8AE1-924F-B3FA70BB99DB}"/>
              </a:ext>
            </a:extLst>
          </p:cNvPr>
          <p:cNvSpPr txBox="1">
            <a:spLocks/>
          </p:cNvSpPr>
          <p:nvPr/>
        </p:nvSpPr>
        <p:spPr>
          <a:xfrm>
            <a:off x="505473" y="1008943"/>
            <a:ext cx="11564608" cy="47639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tabLst/>
              <a:defRPr sz="3000" b="0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 typeface="Arial"/>
              <a:buNone/>
              <a:tabLst/>
              <a:defRPr sz="2800" b="0" i="0" kern="120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marR="0" lvl="1" indent="-5080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Learning outcomes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Identify the value chain.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2600" b="1" dirty="0">
                <a:solidFill>
                  <a:srgbClr val="0070C0"/>
                </a:solidFill>
              </a:rPr>
              <a:t>Lo 2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Describe the core differences between cost ,expense ,&amp;loss.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Explain the different cost classifications.</a:t>
            </a:r>
          </a:p>
          <a:p>
            <a:pPr>
              <a:lnSpc>
                <a:spcPct val="100000"/>
              </a:lnSpc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State the product cost versus period cost.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Describe manufacturing cost in the income statement.</a:t>
            </a:r>
          </a:p>
          <a:p>
            <a:pPr marL="992188" indent="-992188">
              <a:lnSpc>
                <a:spcPct val="10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LO</a:t>
            </a:r>
            <a:r>
              <a:rPr lang="en-US" sz="2600" b="1" dirty="0">
                <a:solidFill>
                  <a:srgbClr val="0070C0"/>
                </a:solidFill>
              </a:rPr>
              <a:t> 6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    Explain  the types of inventories in the manufacturing industry.</a:t>
            </a:r>
          </a:p>
          <a:p>
            <a:pPr marL="898525" indent="-898525">
              <a:lnSpc>
                <a:spcPct val="10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LO</a:t>
            </a:r>
            <a:r>
              <a:rPr lang="en-US" sz="2800" b="1" dirty="0">
                <a:solidFill>
                  <a:srgbClr val="0070C0"/>
                </a:solidFill>
              </a:rPr>
              <a:t> 7</a:t>
            </a:r>
            <a:r>
              <a:rPr lang="en-US" sz="1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    </a:t>
            </a:r>
            <a:r>
              <a:rPr lang="ar-EG" sz="16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   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Explain  the cost statement and computing the cost of goods     manufactured.</a:t>
            </a:r>
          </a:p>
          <a:p>
            <a:pPr marR="0" lvl="0" fontAlgn="auto">
              <a:lnSpc>
                <a:spcPct val="15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09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>
            <a:extLst>
              <a:ext uri="{FF2B5EF4-FFF2-40B4-BE49-F238E27FC236}">
                <a16:creationId xmlns:a16="http://schemas.microsoft.com/office/drawing/2014/main" id="{D53091DC-C708-F8D3-2292-5AAEAD5E1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4" name="AutoShape 4">
            <a:extLst>
              <a:ext uri="{FF2B5EF4-FFF2-40B4-BE49-F238E27FC236}">
                <a16:creationId xmlns:a16="http://schemas.microsoft.com/office/drawing/2014/main" id="{FCB2A54E-4417-DCE2-0BCC-00B998C3AF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79757" y="826825"/>
            <a:ext cx="3863715" cy="484083"/>
          </a:xfrm>
          <a:solidFill>
            <a:srgbClr val="0070C0"/>
          </a:solidFill>
          <a:ln>
            <a:solidFill>
              <a:srgbClr val="000066"/>
            </a:solidFill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Value Chain</a:t>
            </a:r>
          </a:p>
        </p:txBody>
      </p:sp>
      <p:sp>
        <p:nvSpPr>
          <p:cNvPr id="45" name="AutoShape 14">
            <a:extLst>
              <a:ext uri="{FF2B5EF4-FFF2-40B4-BE49-F238E27FC236}">
                <a16:creationId xmlns:a16="http://schemas.microsoft.com/office/drawing/2014/main" id="{E3864687-498F-8957-B9D3-EC88F87A6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6557" y="3242872"/>
            <a:ext cx="1600200" cy="1371600"/>
          </a:xfrm>
          <a:prstGeom prst="octagon">
            <a:avLst>
              <a:gd name="adj" fmla="val 29287"/>
            </a:avLst>
          </a:prstGeom>
          <a:solidFill>
            <a:srgbClr val="FFC000"/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 marL="342900" indent="-342900" defTabSz="460375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defTabSz="460375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defTabSz="460375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defTabSz="460375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defTabSz="460375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defTabSz="4603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defTabSz="4603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defTabSz="4603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defTabSz="4603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00"/>
              </a:buClr>
              <a:buSzPct val="75000"/>
              <a:buFont typeface="Monotype Sorts" panose="01010601010101010101" pitchFamily="2" charset="2"/>
              <a:buNone/>
            </a:pPr>
            <a:r>
              <a:rPr lang="en-US" altLang="en-US" b="1" dirty="0">
                <a:solidFill>
                  <a:srgbClr val="000066"/>
                </a:solidFill>
                <a:latin typeface="Verdana" panose="020B0604030504040204" pitchFamily="34" charset="0"/>
              </a:rPr>
              <a:t>Customer </a:t>
            </a:r>
          </a:p>
          <a:p>
            <a:pPr algn="ctr" eaLnBrk="1" hangingPunct="1">
              <a:buClr>
                <a:srgbClr val="FFFF00"/>
              </a:buClr>
              <a:buSzPct val="75000"/>
              <a:buFont typeface="Monotype Sorts" panose="01010601010101010101" pitchFamily="2" charset="2"/>
              <a:buNone/>
            </a:pPr>
            <a:r>
              <a:rPr lang="en-US" altLang="en-US" b="1" dirty="0">
                <a:solidFill>
                  <a:srgbClr val="000066"/>
                </a:solidFill>
                <a:latin typeface="Verdana" panose="020B0604030504040204" pitchFamily="34" charset="0"/>
              </a:rPr>
              <a:t>Focus</a:t>
            </a:r>
          </a:p>
        </p:txBody>
      </p:sp>
      <p:sp>
        <p:nvSpPr>
          <p:cNvPr id="46" name="AutoShape 15">
            <a:extLst>
              <a:ext uri="{FF2B5EF4-FFF2-40B4-BE49-F238E27FC236}">
                <a16:creationId xmlns:a16="http://schemas.microsoft.com/office/drawing/2014/main" id="{ABF27B74-C97C-371B-18A7-3D30533CF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7957" y="1490272"/>
            <a:ext cx="2057400" cy="13716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Research </a:t>
            </a:r>
          </a:p>
          <a:p>
            <a:pPr algn="ctr" eaLnBrk="0" hangingPunct="0">
              <a:defRPr/>
            </a:pPr>
            <a:r>
              <a:rPr lang="en-US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and </a:t>
            </a:r>
          </a:p>
          <a:p>
            <a:pPr algn="ctr" eaLnBrk="0" hangingPunct="0">
              <a:defRPr/>
            </a:pPr>
            <a:r>
              <a:rPr lang="en-US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Development</a:t>
            </a:r>
          </a:p>
        </p:txBody>
      </p:sp>
      <p:sp>
        <p:nvSpPr>
          <p:cNvPr id="47" name="AutoShape 16">
            <a:extLst>
              <a:ext uri="{FF2B5EF4-FFF2-40B4-BE49-F238E27FC236}">
                <a16:creationId xmlns:a16="http://schemas.microsoft.com/office/drawing/2014/main" id="{18C6C493-5697-4E81-BC31-F002C9C91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1157" y="1795072"/>
            <a:ext cx="1905000" cy="17526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Product</a:t>
            </a:r>
          </a:p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And</a:t>
            </a:r>
          </a:p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Service</a:t>
            </a:r>
          </a:p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Process</a:t>
            </a:r>
          </a:p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Design</a:t>
            </a:r>
          </a:p>
        </p:txBody>
      </p:sp>
      <p:sp>
        <p:nvSpPr>
          <p:cNvPr id="48" name="AutoShape 17">
            <a:extLst>
              <a:ext uri="{FF2B5EF4-FFF2-40B4-BE49-F238E27FC236}">
                <a16:creationId xmlns:a16="http://schemas.microsoft.com/office/drawing/2014/main" id="{7180F5ED-48D7-6376-CFDA-E9ED546B7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7357" y="4462072"/>
            <a:ext cx="1676400" cy="15240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Production</a:t>
            </a:r>
          </a:p>
        </p:txBody>
      </p:sp>
      <p:sp>
        <p:nvSpPr>
          <p:cNvPr id="49" name="AutoShape 18">
            <a:extLst>
              <a:ext uri="{FF2B5EF4-FFF2-40B4-BE49-F238E27FC236}">
                <a16:creationId xmlns:a16="http://schemas.microsoft.com/office/drawing/2014/main" id="{1BEDA9D0-B2B1-5FB0-31E2-D830AB711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357" y="4995472"/>
            <a:ext cx="1752600" cy="15240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Marketing</a:t>
            </a:r>
          </a:p>
        </p:txBody>
      </p:sp>
      <p:sp>
        <p:nvSpPr>
          <p:cNvPr id="50" name="AutoShape 19">
            <a:extLst>
              <a:ext uri="{FF2B5EF4-FFF2-40B4-BE49-F238E27FC236}">
                <a16:creationId xmlns:a16="http://schemas.microsoft.com/office/drawing/2014/main" id="{EB98E583-38EE-3C4D-A437-661AADD2D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7157" y="4462072"/>
            <a:ext cx="1676400" cy="15240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Distribution</a:t>
            </a:r>
          </a:p>
        </p:txBody>
      </p:sp>
      <p:sp>
        <p:nvSpPr>
          <p:cNvPr id="51" name="AutoShape 20">
            <a:extLst>
              <a:ext uri="{FF2B5EF4-FFF2-40B4-BE49-F238E27FC236}">
                <a16:creationId xmlns:a16="http://schemas.microsoft.com/office/drawing/2014/main" id="{A18DE690-A9CA-C076-E178-8196C6850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0957" y="1871272"/>
            <a:ext cx="1981200" cy="1600200"/>
          </a:xfrm>
          <a:prstGeom prst="octagon">
            <a:avLst>
              <a:gd name="adj" fmla="val 2928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00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A80000"/>
                </a:solidFill>
                <a:latin typeface="Baskerville Old Face" panose="02020602080505020303" pitchFamily="18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tx1"/>
                </a:solidFill>
                <a:latin typeface="Verdana" panose="020B0604030504040204" pitchFamily="34" charset="0"/>
              </a:rPr>
              <a:t>Service</a:t>
            </a:r>
          </a:p>
        </p:txBody>
      </p:sp>
      <p:pic>
        <p:nvPicPr>
          <p:cNvPr id="52" name="Picture 22" descr="j0336837">
            <a:extLst>
              <a:ext uri="{FF2B5EF4-FFF2-40B4-BE49-F238E27FC236}">
                <a16:creationId xmlns:a16="http://schemas.microsoft.com/office/drawing/2014/main" id="{3B10264C-67E6-C945-4C66-97D08A8079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757" y="3454010"/>
            <a:ext cx="1219200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4" descr="j0336837">
            <a:extLst>
              <a:ext uri="{FF2B5EF4-FFF2-40B4-BE49-F238E27FC236}">
                <a16:creationId xmlns:a16="http://schemas.microsoft.com/office/drawing/2014/main" id="{F1223EED-B50A-E9F5-C8C5-1EBC425F20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157" y="3530210"/>
            <a:ext cx="1219200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Line 50">
            <a:extLst>
              <a:ext uri="{FF2B5EF4-FFF2-40B4-BE49-F238E27FC236}">
                <a16:creationId xmlns:a16="http://schemas.microsoft.com/office/drawing/2014/main" id="{269F5655-080C-8A4B-5AF7-4F4C9134169C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4757" y="4690672"/>
            <a:ext cx="0" cy="304800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Line 51">
            <a:extLst>
              <a:ext uri="{FF2B5EF4-FFF2-40B4-BE49-F238E27FC236}">
                <a16:creationId xmlns:a16="http://schemas.microsoft.com/office/drawing/2014/main" id="{58983043-74CA-60BF-631A-AE877032813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4757" y="2938072"/>
            <a:ext cx="0" cy="304800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Line 52">
            <a:extLst>
              <a:ext uri="{FF2B5EF4-FFF2-40B4-BE49-F238E27FC236}">
                <a16:creationId xmlns:a16="http://schemas.microsoft.com/office/drawing/2014/main" id="{0D9923F6-B5BE-8168-BF25-582DE988F5D5}"/>
              </a:ext>
            </a:extLst>
          </p:cNvPr>
          <p:cNvSpPr>
            <a:spLocks noChangeShapeType="1"/>
          </p:cNvSpPr>
          <p:nvPr/>
        </p:nvSpPr>
        <p:spPr bwMode="auto">
          <a:xfrm rot="21215245" flipH="1">
            <a:off x="4027357" y="4300147"/>
            <a:ext cx="1293813" cy="461963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Line 53">
            <a:extLst>
              <a:ext uri="{FF2B5EF4-FFF2-40B4-BE49-F238E27FC236}">
                <a16:creationId xmlns:a16="http://schemas.microsoft.com/office/drawing/2014/main" id="{77397D92-6D6E-1104-5077-300EC661C105}"/>
              </a:ext>
            </a:extLst>
          </p:cNvPr>
          <p:cNvSpPr>
            <a:spLocks noChangeShapeType="1"/>
          </p:cNvSpPr>
          <p:nvPr/>
        </p:nvSpPr>
        <p:spPr bwMode="auto">
          <a:xfrm rot="21087870" flipH="1">
            <a:off x="6770557" y="3166672"/>
            <a:ext cx="1143000" cy="381000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Line 54">
            <a:extLst>
              <a:ext uri="{FF2B5EF4-FFF2-40B4-BE49-F238E27FC236}">
                <a16:creationId xmlns:a16="http://schemas.microsoft.com/office/drawing/2014/main" id="{EE5D8EBD-3442-52BD-AE7D-2A41F01FE60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179757" y="3014272"/>
            <a:ext cx="1143000" cy="533400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55">
            <a:extLst>
              <a:ext uri="{FF2B5EF4-FFF2-40B4-BE49-F238E27FC236}">
                <a16:creationId xmlns:a16="http://schemas.microsoft.com/office/drawing/2014/main" id="{3661589F-D48B-05BA-5F06-065C92D28A1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922957" y="4233472"/>
            <a:ext cx="1143000" cy="533400"/>
          </a:xfrm>
          <a:prstGeom prst="line">
            <a:avLst/>
          </a:prstGeom>
          <a:noFill/>
          <a:ln w="76200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60" name="Picture 66" descr="C:\Documents and Settings\Anna\Application Data\Microsoft\Media Catalog\Downloaded Clips\cl83\j0329930.wmf">
            <a:extLst>
              <a:ext uri="{FF2B5EF4-FFF2-40B4-BE49-F238E27FC236}">
                <a16:creationId xmlns:a16="http://schemas.microsoft.com/office/drawing/2014/main" id="{50CFEEFD-618C-EBB0-E637-75356FE6F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957" y="5300272"/>
            <a:ext cx="10668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7" descr="C:\Documents and Settings\Anna\Application Data\Microsoft\Media Catalog\Downloaded Clips\cl83\j0329930.wmf">
            <a:extLst>
              <a:ext uri="{FF2B5EF4-FFF2-40B4-BE49-F238E27FC236}">
                <a16:creationId xmlns:a16="http://schemas.microsoft.com/office/drawing/2014/main" id="{B0B9CB27-7641-2CAA-5B35-E22655030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557" y="5300272"/>
            <a:ext cx="10668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8" descr="C:\Documents and Settings\Anna\Application Data\Microsoft\Media Catalog\Downloaded Clips\cl83\j0329930.wmf">
            <a:extLst>
              <a:ext uri="{FF2B5EF4-FFF2-40B4-BE49-F238E27FC236}">
                <a16:creationId xmlns:a16="http://schemas.microsoft.com/office/drawing/2014/main" id="{E88CD209-00D4-50CA-A079-74C74162E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957" y="2134797"/>
            <a:ext cx="8382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0" descr="C:\Documents and Settings\Anna\Application Data\Microsoft\Media Catalog\Downloaded Clips\cl83\j0329930.wmf">
            <a:extLst>
              <a:ext uri="{FF2B5EF4-FFF2-40B4-BE49-F238E27FC236}">
                <a16:creationId xmlns:a16="http://schemas.microsoft.com/office/drawing/2014/main" id="{27863A80-C40B-3C49-759F-2C49B4D70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157" y="2284022"/>
            <a:ext cx="9144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E26C97-C94F-EF14-1360-8A28B9B8BB4A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16248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5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 autoUpdateAnimBg="0"/>
      <p:bldP spid="46" grpId="0" animBg="1" autoUpdateAnimBg="0"/>
      <p:bldP spid="47" grpId="0" animBg="1" autoUpdateAnimBg="0"/>
      <p:bldP spid="48" grpId="0" animBg="1" autoUpdateAnimBg="0"/>
      <p:bldP spid="49" grpId="0" animBg="1" autoUpdateAnimBg="0"/>
      <p:bldP spid="50" grpId="0" animBg="1" autoUpdateAnimBg="0"/>
      <p:bldP spid="51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05F7655-3F68-B608-C42D-9518891CC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89"/>
            <a:ext cx="12192000" cy="684431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9126E64-454E-CD18-637D-EEAAF647D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2450" y="37576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Group 1">
            <a:extLst>
              <a:ext uri="{FF2B5EF4-FFF2-40B4-BE49-F238E27FC236}">
                <a16:creationId xmlns:a16="http://schemas.microsoft.com/office/drawing/2014/main" id="{912B01CD-4A62-2799-F756-F166E3B66AAC}"/>
              </a:ext>
            </a:extLst>
          </p:cNvPr>
          <p:cNvGrpSpPr>
            <a:grpSpLocks/>
          </p:cNvGrpSpPr>
          <p:nvPr/>
        </p:nvGrpSpPr>
        <p:grpSpPr bwMode="auto">
          <a:xfrm>
            <a:off x="3023274" y="4160557"/>
            <a:ext cx="5608320" cy="498475"/>
            <a:chOff x="2444" y="5625"/>
            <a:chExt cx="6628" cy="784"/>
          </a:xfrm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3B87980F-0BFA-215E-23D9-32C335689B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389" y="2680"/>
              <a:ext cx="738" cy="6628"/>
            </a:xfrm>
            <a:prstGeom prst="leftBrace">
              <a:avLst>
                <a:gd name="adj1" fmla="val 0"/>
                <a:gd name="adj2" fmla="val 50000"/>
              </a:avLst>
            </a:prstGeom>
            <a:noFill/>
            <a:ln w="2857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AutoShape 2">
              <a:extLst>
                <a:ext uri="{FF2B5EF4-FFF2-40B4-BE49-F238E27FC236}">
                  <a16:creationId xmlns:a16="http://schemas.microsoft.com/office/drawing/2014/main" id="{2A804548-C0F7-326A-8085-52CEE690E4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0" y="5955"/>
              <a:ext cx="0" cy="454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Rectangle 5">
            <a:extLst>
              <a:ext uri="{FF2B5EF4-FFF2-40B4-BE49-F238E27FC236}">
                <a16:creationId xmlns:a16="http://schemas.microsoft.com/office/drawing/2014/main" id="{B568F1E2-84FD-7796-F0D7-D6E98D151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53" y="3320673"/>
            <a:ext cx="5250241" cy="800219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      Cost Classifications</a:t>
            </a:r>
            <a:endParaRPr kumimoji="0" lang="en-US" altLang="en-US" b="0" i="0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C1B840-098C-55E9-FAE8-380C004C4F82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sp>
        <p:nvSpPr>
          <p:cNvPr id="3" name="Rectangle 1031">
            <a:extLst>
              <a:ext uri="{FF2B5EF4-FFF2-40B4-BE49-F238E27FC236}">
                <a16:creationId xmlns:a16="http://schemas.microsoft.com/office/drawing/2014/main" id="{AD6F1288-7DED-3160-E31F-F04AB6B72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991" y="4889188"/>
            <a:ext cx="2953539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Cost behavior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 1031">
            <a:extLst>
              <a:ext uri="{FF2B5EF4-FFF2-40B4-BE49-F238E27FC236}">
                <a16:creationId xmlns:a16="http://schemas.microsoft.com/office/drawing/2014/main" id="{D29167D7-41FF-F82F-43F0-471264521F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7554" y="4843534"/>
            <a:ext cx="3610047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Manufacturing Cost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031">
            <a:extLst>
              <a:ext uri="{FF2B5EF4-FFF2-40B4-BE49-F238E27FC236}">
                <a16:creationId xmlns:a16="http://schemas.microsoft.com/office/drawing/2014/main" id="{A7839D4A-6781-9395-AAD7-476CA3CF2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08" y="4843534"/>
            <a:ext cx="2514600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Cost Object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031">
            <a:extLst>
              <a:ext uri="{FF2B5EF4-FFF2-40B4-BE49-F238E27FC236}">
                <a16:creationId xmlns:a16="http://schemas.microsoft.com/office/drawing/2014/main" id="{2D0EF44E-7F89-F187-9A8B-B3D335652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579" y="1082051"/>
            <a:ext cx="2514600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Cost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031">
            <a:extLst>
              <a:ext uri="{FF2B5EF4-FFF2-40B4-BE49-F238E27FC236}">
                <a16:creationId xmlns:a16="http://schemas.microsoft.com/office/drawing/2014/main" id="{5945F2E1-9532-D131-9F70-505F3ADDC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579" y="1800347"/>
            <a:ext cx="2514600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Expense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031">
            <a:extLst>
              <a:ext uri="{FF2B5EF4-FFF2-40B4-BE49-F238E27FC236}">
                <a16:creationId xmlns:a16="http://schemas.microsoft.com/office/drawing/2014/main" id="{94643555-AAA3-221C-F7EE-F44B9625E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579" y="2545781"/>
            <a:ext cx="2514600" cy="554062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Loss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angle 1031">
            <a:extLst>
              <a:ext uri="{FF2B5EF4-FFF2-40B4-BE49-F238E27FC236}">
                <a16:creationId xmlns:a16="http://schemas.microsoft.com/office/drawing/2014/main" id="{BC342DA4-574A-CA2B-AE7C-6B9DB7B16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6081" y="1087240"/>
            <a:ext cx="9077498" cy="483017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b="1" dirty="0"/>
              <a:t>Resources consumed for long term benefit to gain product or service</a:t>
            </a:r>
          </a:p>
        </p:txBody>
      </p:sp>
      <p:sp>
        <p:nvSpPr>
          <p:cNvPr id="17" name="Rectangle 1031">
            <a:extLst>
              <a:ext uri="{FF2B5EF4-FFF2-40B4-BE49-F238E27FC236}">
                <a16:creationId xmlns:a16="http://schemas.microsoft.com/office/drawing/2014/main" id="{BDCF6E98-AF07-4342-FC46-D5E99FEBE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6081" y="1788525"/>
            <a:ext cx="9077498" cy="483017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b="1" dirty="0"/>
              <a:t>Resources consumed for short term benefit to achieve revenue.</a:t>
            </a:r>
          </a:p>
        </p:txBody>
      </p:sp>
      <p:sp>
        <p:nvSpPr>
          <p:cNvPr id="18" name="Rectangle 1031">
            <a:extLst>
              <a:ext uri="{FF2B5EF4-FFF2-40B4-BE49-F238E27FC236}">
                <a16:creationId xmlns:a16="http://schemas.microsoft.com/office/drawing/2014/main" id="{3ACB9185-987F-6BAD-BB56-4E8D5969A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6081" y="2556883"/>
            <a:ext cx="9077498" cy="483017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b="1" dirty="0"/>
              <a:t>Resources consumed without any benefit</a:t>
            </a:r>
          </a:p>
        </p:txBody>
      </p:sp>
    </p:spTree>
    <p:extLst>
      <p:ext uri="{BB962C8B-B14F-4D97-AF65-F5344CB8AC3E}">
        <p14:creationId xmlns:p14="http://schemas.microsoft.com/office/powerpoint/2010/main" val="252757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1DCD358-9219-A0DF-1E99-8E2538A2A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E95A915-1235-633C-A608-F5A74A78C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926436"/>
              </p:ext>
            </p:extLst>
          </p:nvPr>
        </p:nvGraphicFramePr>
        <p:xfrm>
          <a:off x="1221447" y="2721244"/>
          <a:ext cx="8192376" cy="231481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096188">
                  <a:extLst>
                    <a:ext uri="{9D8B030D-6E8A-4147-A177-3AD203B41FA5}">
                      <a16:colId xmlns:a16="http://schemas.microsoft.com/office/drawing/2014/main" val="157787957"/>
                    </a:ext>
                  </a:extLst>
                </a:gridCol>
                <a:gridCol w="4096188">
                  <a:extLst>
                    <a:ext uri="{9D8B030D-6E8A-4147-A177-3AD203B41FA5}">
                      <a16:colId xmlns:a16="http://schemas.microsoft.com/office/drawing/2014/main" val="1354454686"/>
                    </a:ext>
                  </a:extLst>
                </a:gridCol>
              </a:tblGrid>
              <a:tr h="487222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cost  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cost  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3152807"/>
                  </a:ext>
                </a:extLst>
              </a:tr>
              <a:tr h="426319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cost can be traced directly to cost object.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cost can not be easily traced to cost object.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350398"/>
                  </a:ext>
                </a:extLst>
              </a:tr>
              <a:tr h="426319">
                <a:tc>
                  <a:txBody>
                    <a:bodyPr/>
                    <a:lstStyle/>
                    <a:p>
                      <a:pPr algn="justLow" rtl="0">
                        <a:spcBef>
                          <a:spcPts val="1200"/>
                        </a:spcBef>
                      </a:pPr>
                      <a:r>
                        <a:rPr lang="en-US" sz="1800" b="1" u="sng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8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0">
                        <a:spcBef>
                          <a:spcPts val="1200"/>
                        </a:spcBef>
                      </a:pPr>
                      <a:r>
                        <a:rPr lang="en-US" sz="1800" b="1" u="sng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5900208"/>
                  </a:ext>
                </a:extLst>
              </a:tr>
              <a:tr h="852638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the </a:t>
                      </a:r>
                      <a:r>
                        <a:rPr lang="en-US" sz="18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cans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for bottles can be easily traced to drink.</a:t>
                      </a:r>
                    </a:p>
                    <a:p>
                      <a:pPr algn="justLow" rtl="0"/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 salaries of supervisors who oversee production of other products.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9936824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8442A245-31F5-8877-B32B-093A7A0EC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1447" y="1059251"/>
            <a:ext cx="7397897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1985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n-US" altLang="en-US" sz="2800" b="1" i="0" strike="noStrike" cap="none" normalizeH="0" baseline="0" dirty="0">
                <a:ln>
                  <a:noFill/>
                </a:ln>
                <a:solidFill>
                  <a:srgbClr val="BB1F2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(1) Cost Object:</a:t>
            </a:r>
            <a:endParaRPr kumimoji="0" lang="en-US" altLang="en-US" b="0" i="0" strike="noStrike" cap="none" normalizeH="0" baseline="0" dirty="0">
              <a:ln>
                <a:noFill/>
              </a:ln>
              <a:solidFill>
                <a:srgbClr val="BB1F2D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 object is anything you desire to measure its cost.</a:t>
            </a: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n-US" altLang="en-US" sz="16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</a:t>
            </a:r>
            <a:r>
              <a:rPr lang="en-US" altLang="en-US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en-US" altLang="en-US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Products, services, activities, Department.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290EA1-B132-A6CE-A41E-35BEADFFED1C}"/>
              </a:ext>
            </a:extLst>
          </p:cNvPr>
          <p:cNvSpPr txBox="1"/>
          <p:nvPr/>
        </p:nvSpPr>
        <p:spPr>
          <a:xfrm>
            <a:off x="1095323" y="5036063"/>
            <a:ext cx="6198432" cy="124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n-US" altLang="en-US" sz="2400" b="1" i="0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kumimoji="0" lang="en-US" altLang="en-US" sz="24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98563" algn="l"/>
              </a:tabLs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Direct cost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traced (assigned)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cost object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98563" algn="l"/>
              </a:tabLs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Indirect cost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allocated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cost object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BD10AA-11F1-B182-9B19-6CC1197ACC55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8FA3FC-293B-E9CF-67F1-A13C7B0F1A21}"/>
              </a:ext>
            </a:extLst>
          </p:cNvPr>
          <p:cNvSpPr txBox="1"/>
          <p:nvPr/>
        </p:nvSpPr>
        <p:spPr>
          <a:xfrm>
            <a:off x="6575367" y="5051505"/>
            <a:ext cx="4962698" cy="124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n-US" altLang="en-US" sz="2400" b="1" i="0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kumimoji="0" lang="en-US" altLang="en-US" sz="24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98563" algn="l"/>
              </a:tabLs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kumimoji="0" lang="en-US" altLang="en-US" sz="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assignment</a:t>
            </a:r>
            <a:r>
              <a:rPr kumimoji="0" lang="en-US" altLang="en-US" sz="5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includes tracing direct cost and allocating indirect cost.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4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22C3C61-CBC2-0EB9-920D-686FDAF9E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692"/>
            <a:ext cx="12192000" cy="6844311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2F95FA12-8A5A-3563-2630-1598AAF949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949677"/>
            <a:ext cx="8229600" cy="438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Cost materiality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Availability of information-gathering technology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Operational design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4FC86EE-0C92-8753-1EB0-D759C284CF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43551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2060"/>
                </a:solidFill>
              </a:rPr>
              <a:t>Factors Affecting Direct/Indirect Cost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199085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95AA9E01-6B26-655C-CC28-AE2004894D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074E01B-CBDB-7445-CFC3-202B62BEEB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861" y="839450"/>
            <a:ext cx="9918915" cy="57628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800E9E-2CA9-A7CF-74BE-EBF6C41EC482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2476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6109ED-E553-90A6-BC98-6EA8A8E3E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65A3AB55-DD6A-A6F9-0DC4-E106BEBC6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" r="3847"/>
          <a:stretch>
            <a:fillRect/>
          </a:stretch>
        </p:blipFill>
        <p:spPr bwMode="auto">
          <a:xfrm>
            <a:off x="1361768" y="1462549"/>
            <a:ext cx="7315200" cy="477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F0274C2-2B42-9146-B1ED-0FCCDBB882E5}"/>
              </a:ext>
            </a:extLst>
          </p:cNvPr>
          <p:cNvSpPr txBox="1">
            <a:spLocks/>
          </p:cNvSpPr>
          <p:nvPr/>
        </p:nvSpPr>
        <p:spPr>
          <a:xfrm>
            <a:off x="693174" y="6250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rgbClr val="002060"/>
                </a:solidFill>
              </a:rPr>
              <a:t>Relevant Range Visualized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BBE5B1-C1F3-445D-ADAF-C2CF5C8BBBB4}"/>
              </a:ext>
            </a:extLst>
          </p:cNvPr>
          <p:cNvSpPr txBox="1"/>
          <p:nvPr/>
        </p:nvSpPr>
        <p:spPr>
          <a:xfrm>
            <a:off x="8369712" y="1462549"/>
            <a:ext cx="3637934" cy="3892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Relevant range </a:t>
            </a:r>
            <a:r>
              <a:rPr lang="en-US" b="1" dirty="0">
                <a:latin typeface="Arial" panose="020B0604020202020204" pitchFamily="34" charset="0"/>
                <a:cs typeface="Times New Roman" panose="02020603050405020304" pitchFamily="18" charset="0"/>
              </a:rPr>
              <a:t>usually refers to a normal range of volume or normal amount of activity in which the total amount of a company’s </a:t>
            </a:r>
            <a:r>
              <a:rPr lang="en-US" b="1" dirty="0">
                <a:latin typeface="Arial" panose="020B0604020202020204" pitchFamily="34" charset="0"/>
                <a:cs typeface="Times New Roman" panose="02020603050405020304" pitchFamily="18" charset="0"/>
                <a:hlinkClick r:id="rId4" tooltip="What is a fixed cost?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fixed costs</a:t>
            </a:r>
            <a:r>
              <a:rPr lang="en-US" b="1" dirty="0">
                <a:latin typeface="Arial" panose="020B0604020202020204" pitchFamily="34" charset="0"/>
                <a:cs typeface="Times New Roman" panose="02020603050405020304" pitchFamily="18" charset="0"/>
              </a:rPr>
              <a:t> will not change as the volume or amount of activity changes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B49DEF-F3EA-D85D-B946-0BBF183E3139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81232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8033AEE-E4F8-DF3C-FE60-983A6CD6D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4A7F1FD-B732-E288-6E6E-D159A95779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465963"/>
              </p:ext>
            </p:extLst>
          </p:nvPr>
        </p:nvGraphicFramePr>
        <p:xfrm>
          <a:off x="895776" y="1601885"/>
          <a:ext cx="10890698" cy="4800600"/>
        </p:xfrm>
        <a:graphic>
          <a:graphicData uri="http://schemas.openxmlformats.org/drawingml/2006/table">
            <a:tbl>
              <a:tblPr firstRow="1" firstCol="1" bandRow="1"/>
              <a:tblGrid>
                <a:gridCol w="2553610">
                  <a:extLst>
                    <a:ext uri="{9D8B030D-6E8A-4147-A177-3AD203B41FA5}">
                      <a16:colId xmlns:a16="http://schemas.microsoft.com/office/drawing/2014/main" val="2440376456"/>
                    </a:ext>
                  </a:extLst>
                </a:gridCol>
                <a:gridCol w="328668">
                  <a:extLst>
                    <a:ext uri="{9D8B030D-6E8A-4147-A177-3AD203B41FA5}">
                      <a16:colId xmlns:a16="http://schemas.microsoft.com/office/drawing/2014/main" val="457073756"/>
                    </a:ext>
                  </a:extLst>
                </a:gridCol>
                <a:gridCol w="3010009">
                  <a:extLst>
                    <a:ext uri="{9D8B030D-6E8A-4147-A177-3AD203B41FA5}">
                      <a16:colId xmlns:a16="http://schemas.microsoft.com/office/drawing/2014/main" val="4251506405"/>
                    </a:ext>
                  </a:extLst>
                </a:gridCol>
                <a:gridCol w="422865">
                  <a:extLst>
                    <a:ext uri="{9D8B030D-6E8A-4147-A177-3AD203B41FA5}">
                      <a16:colId xmlns:a16="http://schemas.microsoft.com/office/drawing/2014/main" val="3137304578"/>
                    </a:ext>
                  </a:extLst>
                </a:gridCol>
                <a:gridCol w="4575546">
                  <a:extLst>
                    <a:ext uri="{9D8B030D-6E8A-4147-A177-3AD203B41FA5}">
                      <a16:colId xmlns:a16="http://schemas.microsoft.com/office/drawing/2014/main" val="242837643"/>
                    </a:ext>
                  </a:extLst>
                </a:gridCol>
              </a:tblGrid>
              <a:tr h="741805"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(Factory)  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2CC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Overhead</a:t>
                      </a:r>
                      <a:endParaRPr lang="en-US" sz="2400" dirty="0">
                        <a:effectLst/>
                        <a:highlight>
                          <a:srgbClr val="FFF2CC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748509"/>
                  </a:ext>
                </a:extLst>
              </a:tr>
              <a:tr h="305058">
                <a:tc>
                  <a:txBody>
                    <a:bodyPr/>
                    <a:lstStyle/>
                    <a:p>
                      <a:pPr algn="ctr" rtl="0"/>
                      <a:r>
                        <a:rPr lang="en-US" sz="23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↓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3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↓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3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↓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749735"/>
                  </a:ext>
                </a:extLst>
              </a:tr>
              <a:tr h="3538970">
                <a:tc>
                  <a:txBody>
                    <a:bodyPr/>
                    <a:lstStyle/>
                    <a:p>
                      <a:pPr algn="l" rtl="0">
                        <a:lnSpc>
                          <a:spcPct val="150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Are the acquisition costs of all material that become part of the cost object.</a:t>
                      </a:r>
                    </a:p>
                    <a:p>
                      <a:pPr marL="342900" indent="-342900" algn="l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Lumber</a:t>
                      </a:r>
                    </a:p>
                    <a:p>
                      <a:pPr marL="342900" indent="-342900" algn="l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Steel</a:t>
                      </a:r>
                    </a:p>
                    <a:p>
                      <a:pPr marL="342900" indent="-342900" algn="l" rtl="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Tires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Spokes</a:t>
                      </a:r>
                    </a:p>
                    <a:p>
                      <a:pPr marL="342900" indent="-342900" algn="l" defTabSz="914400" rtl="0" eaLnBrk="1" latinLnBrk="0" hangingPunct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200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Handelbars</a:t>
                      </a:r>
                      <a:endParaRPr lang="en-US" sz="2000" b="1" kern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50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Such as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wages for production workers 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  benefits for persons who </a:t>
                      </a:r>
                      <a:r>
                        <a:rPr lang="en-US" sz="2000" b="1" u="non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work </a:t>
                      </a:r>
                      <a:r>
                        <a:rPr lang="en-US" sz="20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Directly</a:t>
                      </a:r>
                      <a:r>
                        <a:rPr lang="en-US" sz="2000" b="1" u="non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on manufactured product.</a:t>
                      </a:r>
                      <a:endParaRPr lang="en-US" sz="2000" u="none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includes </a:t>
                      </a:r>
                      <a:r>
                        <a:rPr lang="en-US" sz="20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all indirect 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costs such as: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marL="342900" lvl="0" indent="-342900" algn="justLow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material 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Glue-Screws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justLow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labor (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Service workers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justLow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rent.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justLow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utilities.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justLow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Salary of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plant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Manager &amp; Supervisors.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l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Depreciation for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plant assets.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  <a:p>
                      <a:pPr marL="342900" lvl="0" indent="-342900" algn="l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Maintenance for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Equipment.</a:t>
                      </a:r>
                    </a:p>
                    <a:p>
                      <a:pPr marL="342900" lvl="0" indent="-342900" algn="l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Property tax of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building.</a:t>
                      </a:r>
                    </a:p>
                    <a:p>
                      <a:pPr marL="342900" lvl="0" indent="-342900" algn="l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 rtl="0">
                        <a:buFont typeface="Symbol" panose="05050102010706020507" pitchFamily="18" charset="2"/>
                        <a:buChar char=""/>
                        <a:tabLst>
                          <a:tab pos="286385" algn="l"/>
                        </a:tabLst>
                      </a:pP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L-Mohanad Bold" pitchFamily="2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288026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2B505BE-09EF-FDC1-0E6A-18B807BA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548" y="792486"/>
            <a:ext cx="1122515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9263" marR="0" lvl="0" indent="-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3. Classification of Manufacturing Cost(</a:t>
            </a:r>
            <a:r>
              <a:rPr kumimoji="0" lang="en-US" altLang="en-US" sz="2400" b="0" i="0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Product cost</a:t>
            </a:r>
            <a:r>
              <a:rPr kumimoji="0" lang="en-US" altLang="en-US" sz="2400" b="0" i="0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)-    (</a:t>
            </a:r>
            <a:r>
              <a:rPr kumimoji="0" lang="en-US" altLang="en-US" sz="2400" b="0" i="0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Inventoriable cost</a:t>
            </a:r>
            <a:r>
              <a:rPr kumimoji="0" lang="en-US" altLang="en-US" sz="2400" b="0" i="0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) </a:t>
            </a:r>
            <a:endParaRPr kumimoji="0" lang="en-US" altLang="en-US" sz="16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DAF8EC88-1C2B-7178-55D9-79B35D8EB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898" y="211994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5750" algn="l"/>
              </a:tabLst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5750" algn="l"/>
              </a:tabLst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7172A9-9528-BDAE-1BD3-FD197E283BB6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9410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142468-2FEB-3F51-9D4A-3F4C47966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7281CA68-33A7-1A26-B523-2DE758D0699D}"/>
              </a:ext>
            </a:extLst>
          </p:cNvPr>
          <p:cNvSpPr txBox="1">
            <a:spLocks/>
          </p:cNvSpPr>
          <p:nvPr/>
        </p:nvSpPr>
        <p:spPr>
          <a:xfrm>
            <a:off x="955352" y="1417819"/>
            <a:ext cx="9612713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FF0000"/>
                </a:solidFill>
              </a:rPr>
              <a:t>Manufacturing consists of activities and processes that convert raw materials into finished goods.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altLang="en-US" dirty="0"/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E2A192B8-4ADB-5BE7-5903-1C46A7833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8772" y="2557560"/>
            <a:ext cx="2823628" cy="1685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" name="Picture 17">
            <a:extLst>
              <a:ext uri="{FF2B5EF4-FFF2-40B4-BE49-F238E27FC236}">
                <a16:creationId xmlns:a16="http://schemas.microsoft.com/office/drawing/2014/main" id="{ADFD0596-194C-E3BF-5548-5B0D7617E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4306" y="2589733"/>
            <a:ext cx="2812007" cy="167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7" name="Picture 18">
            <a:extLst>
              <a:ext uri="{FF2B5EF4-FFF2-40B4-BE49-F238E27FC236}">
                <a16:creationId xmlns:a16="http://schemas.microsoft.com/office/drawing/2014/main" id="{A2725ABB-86E1-6520-0E91-6EC30FF3E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4483821"/>
            <a:ext cx="2819400" cy="191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68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D3E84D3-1257-D86A-0696-F5331B327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8B1CBCF0-3E49-15F2-643F-310D89D7FE64}"/>
              </a:ext>
            </a:extLst>
          </p:cNvPr>
          <p:cNvSpPr txBox="1">
            <a:spLocks/>
          </p:cNvSpPr>
          <p:nvPr/>
        </p:nvSpPr>
        <p:spPr>
          <a:xfrm>
            <a:off x="579385" y="1048256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Manufacturing Costs</a:t>
            </a:r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68A8C816-69C0-A6C2-1A22-DC3925137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677" y="828490"/>
            <a:ext cx="2823628" cy="1685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B39E09-AC38-507E-70F9-D941E97F0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695" y="1914353"/>
            <a:ext cx="8693649" cy="411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5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6B8221-2797-5FAC-D8EF-510E07CA2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985F30-B46B-2C8D-93CB-EC323E846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254" y="1819048"/>
            <a:ext cx="9093458" cy="4042106"/>
          </a:xfrm>
          <a:prstGeom prst="rect">
            <a:avLst/>
          </a:prstGeom>
        </p:spPr>
      </p:pic>
      <p:sp>
        <p:nvSpPr>
          <p:cNvPr id="5" name="Title ">
            <a:extLst>
              <a:ext uri="{FF2B5EF4-FFF2-40B4-BE49-F238E27FC236}">
                <a16:creationId xmlns:a16="http://schemas.microsoft.com/office/drawing/2014/main" id="{9B10A6EA-1829-4AFE-576B-70961E726C01}"/>
              </a:ext>
            </a:extLst>
          </p:cNvPr>
          <p:cNvSpPr txBox="1">
            <a:spLocks/>
          </p:cNvSpPr>
          <p:nvPr/>
        </p:nvSpPr>
        <p:spPr>
          <a:xfrm>
            <a:off x="669326" y="821960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Manufacturing Costs</a:t>
            </a:r>
            <a:endParaRPr lang="en-US" sz="4000" b="1" dirty="0">
              <a:solidFill>
                <a:schemeClr val="accent1"/>
              </a:solidFill>
              <a:latin typeface="Calibri" panose="020F0502020204030204" pitchFamily="34" charset="0"/>
              <a:ea typeface="Source Sans Pro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80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3187CF0-3165-C05C-D20F-060F85C4F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6F3F2AF3-BA09-6E36-56ED-7C9777ECADA1}"/>
              </a:ext>
            </a:extLst>
          </p:cNvPr>
          <p:cNvSpPr txBox="1">
            <a:spLocks/>
          </p:cNvSpPr>
          <p:nvPr/>
        </p:nvSpPr>
        <p:spPr>
          <a:xfrm>
            <a:off x="1065221" y="805034"/>
            <a:ext cx="4622202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Manufacturing Costs</a:t>
            </a:r>
          </a:p>
        </p:txBody>
      </p:sp>
      <p:pic>
        <p:nvPicPr>
          <p:cNvPr id="5" name="Picture 17">
            <a:extLst>
              <a:ext uri="{FF2B5EF4-FFF2-40B4-BE49-F238E27FC236}">
                <a16:creationId xmlns:a16="http://schemas.microsoft.com/office/drawing/2014/main" id="{3E45BEC4-2568-8E00-69E9-905B5BC79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3323" y="612099"/>
            <a:ext cx="2812007" cy="167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31BF56-8DC2-B63E-BC08-F4CB67AA2D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5221" y="1523635"/>
            <a:ext cx="8742422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3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33EA8-CB4A-0B6D-712A-B6922E8EF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CE551244-0C5F-97F2-5F37-1BD78F2A8244}"/>
              </a:ext>
            </a:extLst>
          </p:cNvPr>
          <p:cNvSpPr txBox="1">
            <a:spLocks/>
          </p:cNvSpPr>
          <p:nvPr/>
        </p:nvSpPr>
        <p:spPr>
          <a:xfrm>
            <a:off x="834217" y="1151744"/>
            <a:ext cx="5071907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Manufacturing Costs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F5B553-F27A-B784-2038-547524C7C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856" y="1798075"/>
            <a:ext cx="8791194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3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BC1B58C-9DE9-8ECE-60C6-2B8820661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1C890B-CCEB-8287-1D07-5D1AF75F9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558" y="915911"/>
            <a:ext cx="10268262" cy="542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F7F8D421-F303-5BA7-879D-4A7983456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7E8A68C5-9CBB-FC46-E6F0-355D19C06942}"/>
              </a:ext>
            </a:extLst>
          </p:cNvPr>
          <p:cNvSpPr txBox="1">
            <a:spLocks/>
          </p:cNvSpPr>
          <p:nvPr/>
        </p:nvSpPr>
        <p:spPr>
          <a:xfrm>
            <a:off x="2692998" y="1121764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Product Versus Period Costs</a:t>
            </a:r>
          </a:p>
        </p:txBody>
      </p:sp>
      <p:cxnSp>
        <p:nvCxnSpPr>
          <p:cNvPr id="5" name="Elbow Connector 2">
            <a:extLst>
              <a:ext uri="{FF2B5EF4-FFF2-40B4-BE49-F238E27FC236}">
                <a16:creationId xmlns:a16="http://schemas.microsoft.com/office/drawing/2014/main" id="{7F36D40B-9BD5-7B42-1AA1-C413062C74BB}"/>
              </a:ext>
            </a:extLst>
          </p:cNvPr>
          <p:cNvCxnSpPr/>
          <p:nvPr/>
        </p:nvCxnSpPr>
        <p:spPr>
          <a:xfrm rot="5400000">
            <a:off x="4113269" y="1031392"/>
            <a:ext cx="490597" cy="2177677"/>
          </a:xfrm>
          <a:prstGeom prst="bentConnector3">
            <a:avLst/>
          </a:prstGeom>
          <a:ln w="381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Elbow Connector 10">
            <a:extLst>
              <a:ext uri="{FF2B5EF4-FFF2-40B4-BE49-F238E27FC236}">
                <a16:creationId xmlns:a16="http://schemas.microsoft.com/office/drawing/2014/main" id="{B18D2A96-3D06-FA2B-EBE5-25F0DAC5DFAD}"/>
              </a:ext>
            </a:extLst>
          </p:cNvPr>
          <p:cNvCxnSpPr/>
          <p:nvPr/>
        </p:nvCxnSpPr>
        <p:spPr>
          <a:xfrm rot="16200000" flipH="1">
            <a:off x="6400309" y="924109"/>
            <a:ext cx="488517" cy="2394323"/>
          </a:xfrm>
          <a:prstGeom prst="bentConnector3">
            <a:avLst/>
          </a:prstGeom>
          <a:ln w="381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LOBL">
            <a:extLst>
              <a:ext uri="{FF2B5EF4-FFF2-40B4-BE49-F238E27FC236}">
                <a16:creationId xmlns:a16="http://schemas.microsoft.com/office/drawing/2014/main" id="{41249EB1-1E77-6742-D698-6733E2F7605B}"/>
              </a:ext>
            </a:extLst>
          </p:cNvPr>
          <p:cNvSpPr txBox="1">
            <a:spLocks/>
          </p:cNvSpPr>
          <p:nvPr/>
        </p:nvSpPr>
        <p:spPr>
          <a:xfrm>
            <a:off x="1511508" y="2472366"/>
            <a:ext cx="3276600" cy="91232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b="1"/>
              <a:t>Product Costs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400"/>
              <a:t>Manufacturing Costs</a:t>
            </a:r>
            <a:endParaRPr lang="en-US" altLang="en-US" sz="2000" dirty="0"/>
          </a:p>
        </p:txBody>
      </p:sp>
      <p:sp>
        <p:nvSpPr>
          <p:cNvPr id="8" name="LOBL">
            <a:extLst>
              <a:ext uri="{FF2B5EF4-FFF2-40B4-BE49-F238E27FC236}">
                <a16:creationId xmlns:a16="http://schemas.microsoft.com/office/drawing/2014/main" id="{15A3D127-B102-A919-DB92-8A90A0656B19}"/>
              </a:ext>
            </a:extLst>
          </p:cNvPr>
          <p:cNvSpPr txBox="1">
            <a:spLocks/>
          </p:cNvSpPr>
          <p:nvPr/>
        </p:nvSpPr>
        <p:spPr>
          <a:xfrm>
            <a:off x="6127229" y="2422399"/>
            <a:ext cx="3429000" cy="9144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b="1"/>
              <a:t>Period Costs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400"/>
              <a:t>Non-Manufacturing Costs</a:t>
            </a:r>
            <a:endParaRPr lang="en-US" altLang="en-US" sz="2000" dirty="0"/>
          </a:p>
        </p:txBody>
      </p:sp>
      <p:sp>
        <p:nvSpPr>
          <p:cNvPr id="9" name="LOBL">
            <a:extLst>
              <a:ext uri="{FF2B5EF4-FFF2-40B4-BE49-F238E27FC236}">
                <a16:creationId xmlns:a16="http://schemas.microsoft.com/office/drawing/2014/main" id="{966A39DA-2E18-B141-CDDE-9DF7AFD33A82}"/>
              </a:ext>
            </a:extLst>
          </p:cNvPr>
          <p:cNvSpPr txBox="1">
            <a:spLocks/>
          </p:cNvSpPr>
          <p:nvPr/>
        </p:nvSpPr>
        <p:spPr>
          <a:xfrm>
            <a:off x="1511508" y="3473315"/>
            <a:ext cx="3276600" cy="516155"/>
          </a:xfrm>
          <a:prstGeom prst="rect">
            <a:avLst/>
          </a:prstGeom>
          <a:solidFill>
            <a:srgbClr val="C5E6F4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Direct Materials</a:t>
            </a:r>
          </a:p>
        </p:txBody>
      </p:sp>
      <p:sp>
        <p:nvSpPr>
          <p:cNvPr id="10" name="LOBL">
            <a:extLst>
              <a:ext uri="{FF2B5EF4-FFF2-40B4-BE49-F238E27FC236}">
                <a16:creationId xmlns:a16="http://schemas.microsoft.com/office/drawing/2014/main" id="{11E901AC-ED85-98F3-EED8-1DE18FCA7725}"/>
              </a:ext>
            </a:extLst>
          </p:cNvPr>
          <p:cNvSpPr txBox="1">
            <a:spLocks/>
          </p:cNvSpPr>
          <p:nvPr/>
        </p:nvSpPr>
        <p:spPr>
          <a:xfrm>
            <a:off x="1498391" y="4088957"/>
            <a:ext cx="3276600" cy="516155"/>
          </a:xfrm>
          <a:prstGeom prst="rect">
            <a:avLst/>
          </a:prstGeom>
          <a:solidFill>
            <a:srgbClr val="C5E6F4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Direct Labor</a:t>
            </a:r>
          </a:p>
        </p:txBody>
      </p:sp>
      <p:sp>
        <p:nvSpPr>
          <p:cNvPr id="11" name="LOBL">
            <a:extLst>
              <a:ext uri="{FF2B5EF4-FFF2-40B4-BE49-F238E27FC236}">
                <a16:creationId xmlns:a16="http://schemas.microsoft.com/office/drawing/2014/main" id="{6CA27FD5-50B8-0D5E-E792-DF1C08AB70CF}"/>
              </a:ext>
            </a:extLst>
          </p:cNvPr>
          <p:cNvSpPr txBox="1">
            <a:spLocks/>
          </p:cNvSpPr>
          <p:nvPr/>
        </p:nvSpPr>
        <p:spPr>
          <a:xfrm>
            <a:off x="1498391" y="4672306"/>
            <a:ext cx="3276600" cy="1504669"/>
          </a:xfrm>
          <a:prstGeom prst="rect">
            <a:avLst/>
          </a:prstGeom>
          <a:solidFill>
            <a:srgbClr val="C5E6F4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2200" b="1" dirty="0"/>
              <a:t>Manufacturing Overhead</a:t>
            </a:r>
          </a:p>
          <a:p>
            <a:pPr marL="457200" algn="l" rtl="0">
              <a:lnSpc>
                <a:spcPct val="100000"/>
              </a:lnSpc>
              <a:spcBef>
                <a:spcPts val="0"/>
              </a:spcBef>
            </a:pPr>
            <a:r>
              <a:rPr lang="en-US" sz="2200" dirty="0"/>
              <a:t>Indirect materials</a:t>
            </a:r>
          </a:p>
          <a:p>
            <a:pPr marL="457200" algn="l" rtl="0">
              <a:lnSpc>
                <a:spcPct val="100000"/>
              </a:lnSpc>
              <a:spcBef>
                <a:spcPts val="0"/>
              </a:spcBef>
            </a:pPr>
            <a:r>
              <a:rPr lang="en-US" sz="2200" dirty="0"/>
              <a:t>Indirect labor</a:t>
            </a:r>
          </a:p>
          <a:p>
            <a:pPr marL="457200" algn="l" rtl="0">
              <a:lnSpc>
                <a:spcPct val="100000"/>
              </a:lnSpc>
              <a:spcBef>
                <a:spcPts val="0"/>
              </a:spcBef>
            </a:pPr>
            <a:r>
              <a:rPr lang="en-US" sz="2200" dirty="0"/>
              <a:t>Other indirect costs</a:t>
            </a:r>
            <a:endParaRPr lang="en-US" altLang="en-US" sz="2200" dirty="0"/>
          </a:p>
        </p:txBody>
      </p:sp>
      <p:sp>
        <p:nvSpPr>
          <p:cNvPr id="12" name="LOBL">
            <a:extLst>
              <a:ext uri="{FF2B5EF4-FFF2-40B4-BE49-F238E27FC236}">
                <a16:creationId xmlns:a16="http://schemas.microsoft.com/office/drawing/2014/main" id="{D6284D14-0B01-CE92-B0BF-C8CB3DEA1E53}"/>
              </a:ext>
            </a:extLst>
          </p:cNvPr>
          <p:cNvSpPr txBox="1">
            <a:spLocks/>
          </p:cNvSpPr>
          <p:nvPr/>
        </p:nvSpPr>
        <p:spPr>
          <a:xfrm>
            <a:off x="6034792" y="3429000"/>
            <a:ext cx="3429000" cy="516155"/>
          </a:xfrm>
          <a:prstGeom prst="rect">
            <a:avLst/>
          </a:prstGeom>
          <a:solidFill>
            <a:srgbClr val="AAF8D1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Marketing Expenses</a:t>
            </a:r>
          </a:p>
        </p:txBody>
      </p:sp>
      <p:sp>
        <p:nvSpPr>
          <p:cNvPr id="13" name="LOBL">
            <a:extLst>
              <a:ext uri="{FF2B5EF4-FFF2-40B4-BE49-F238E27FC236}">
                <a16:creationId xmlns:a16="http://schemas.microsoft.com/office/drawing/2014/main" id="{C5462868-F6BC-A27B-7B80-190706B519E5}"/>
              </a:ext>
            </a:extLst>
          </p:cNvPr>
          <p:cNvSpPr txBox="1">
            <a:spLocks/>
          </p:cNvSpPr>
          <p:nvPr/>
        </p:nvSpPr>
        <p:spPr>
          <a:xfrm>
            <a:off x="6034792" y="5802754"/>
            <a:ext cx="3429000" cy="516155"/>
          </a:xfrm>
          <a:prstGeom prst="rect">
            <a:avLst/>
          </a:prstGeom>
          <a:solidFill>
            <a:srgbClr val="AAF8D1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Research&amp; Development</a:t>
            </a:r>
          </a:p>
        </p:txBody>
      </p:sp>
      <p:sp>
        <p:nvSpPr>
          <p:cNvPr id="14" name="LOBL">
            <a:extLst>
              <a:ext uri="{FF2B5EF4-FFF2-40B4-BE49-F238E27FC236}">
                <a16:creationId xmlns:a16="http://schemas.microsoft.com/office/drawing/2014/main" id="{28C1D93E-C223-397A-6F6A-2267DF69DE42}"/>
              </a:ext>
            </a:extLst>
          </p:cNvPr>
          <p:cNvSpPr txBox="1">
            <a:spLocks/>
          </p:cNvSpPr>
          <p:nvPr/>
        </p:nvSpPr>
        <p:spPr>
          <a:xfrm>
            <a:off x="6053412" y="4036366"/>
            <a:ext cx="3429000" cy="516155"/>
          </a:xfrm>
          <a:prstGeom prst="rect">
            <a:avLst/>
          </a:prstGeom>
          <a:solidFill>
            <a:srgbClr val="AAF8D1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Selling Expenses</a:t>
            </a:r>
          </a:p>
        </p:txBody>
      </p:sp>
      <p:sp>
        <p:nvSpPr>
          <p:cNvPr id="15" name="LOBL">
            <a:extLst>
              <a:ext uri="{FF2B5EF4-FFF2-40B4-BE49-F238E27FC236}">
                <a16:creationId xmlns:a16="http://schemas.microsoft.com/office/drawing/2014/main" id="{F5D3D6FC-87B8-5C3C-71DA-9814F10698C4}"/>
              </a:ext>
            </a:extLst>
          </p:cNvPr>
          <p:cNvSpPr txBox="1">
            <a:spLocks/>
          </p:cNvSpPr>
          <p:nvPr/>
        </p:nvSpPr>
        <p:spPr>
          <a:xfrm>
            <a:off x="6034792" y="4605112"/>
            <a:ext cx="3429000" cy="516155"/>
          </a:xfrm>
          <a:prstGeom prst="rect">
            <a:avLst/>
          </a:prstGeom>
          <a:solidFill>
            <a:srgbClr val="AAF8D1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Administrative Expenses</a:t>
            </a:r>
          </a:p>
        </p:txBody>
      </p:sp>
      <p:sp>
        <p:nvSpPr>
          <p:cNvPr id="16" name="LOBL">
            <a:extLst>
              <a:ext uri="{FF2B5EF4-FFF2-40B4-BE49-F238E27FC236}">
                <a16:creationId xmlns:a16="http://schemas.microsoft.com/office/drawing/2014/main" id="{5FECBA99-0065-57A6-1B01-959B40741449}"/>
              </a:ext>
            </a:extLst>
          </p:cNvPr>
          <p:cNvSpPr txBox="1">
            <a:spLocks/>
          </p:cNvSpPr>
          <p:nvPr/>
        </p:nvSpPr>
        <p:spPr>
          <a:xfrm>
            <a:off x="6012072" y="5212478"/>
            <a:ext cx="3429000" cy="516155"/>
          </a:xfrm>
          <a:prstGeom prst="rect">
            <a:avLst/>
          </a:prstGeom>
          <a:solidFill>
            <a:srgbClr val="AAF8D1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en-US" sz="2200" b="1" dirty="0"/>
              <a:t>General Expenses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1FC25-F4AA-C8A9-2937-890C3B13DFEA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7759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725B751-E1BA-B0BC-5313-919E7C2F2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8882297-9A93-08DB-6116-0CD36ABB5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247463"/>
              </p:ext>
            </p:extLst>
          </p:nvPr>
        </p:nvGraphicFramePr>
        <p:xfrm>
          <a:off x="1573965" y="2294841"/>
          <a:ext cx="7585023" cy="42672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239705">
                  <a:extLst>
                    <a:ext uri="{9D8B030D-6E8A-4147-A177-3AD203B41FA5}">
                      <a16:colId xmlns:a16="http://schemas.microsoft.com/office/drawing/2014/main" val="2712991318"/>
                    </a:ext>
                  </a:extLst>
                </a:gridCol>
                <a:gridCol w="719774">
                  <a:extLst>
                    <a:ext uri="{9D8B030D-6E8A-4147-A177-3AD203B41FA5}">
                      <a16:colId xmlns:a16="http://schemas.microsoft.com/office/drawing/2014/main" val="127872652"/>
                    </a:ext>
                  </a:extLst>
                </a:gridCol>
                <a:gridCol w="1625544">
                  <a:extLst>
                    <a:ext uri="{9D8B030D-6E8A-4147-A177-3AD203B41FA5}">
                      <a16:colId xmlns:a16="http://schemas.microsoft.com/office/drawing/2014/main" val="1761118519"/>
                    </a:ext>
                  </a:extLst>
                </a:gridCol>
              </a:tblGrid>
              <a:tr h="343548">
                <a:tc gridSpan="2">
                  <a:txBody>
                    <a:bodyPr/>
                    <a:lstStyle/>
                    <a:p>
                      <a:pPr algn="ctr" rtl="1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938930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Lumber 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10.000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5676584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Glue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800</a:t>
                      </a:r>
                      <a:endParaRPr lang="en-US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355201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Screws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404775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Supervisors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</a:t>
                      </a:r>
                      <a:endParaRPr lang="en-US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9865091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Others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0513757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 Rent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70.000</a:t>
                      </a:r>
                      <a:endParaRPr lang="en-US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180711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 utilities 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383913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Depreciation of factory equipment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21.000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184595"/>
                  </a:ext>
                </a:extLst>
              </a:tr>
              <a:tr h="3435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Salaries (Factory) 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80.000</a:t>
                      </a:r>
                      <a:endParaRPr lang="en-US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36366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7D183ED-77E6-2A6E-24A3-D1EBC74FAA1D}"/>
              </a:ext>
            </a:extLst>
          </p:cNvPr>
          <p:cNvSpPr txBox="1"/>
          <p:nvPr/>
        </p:nvSpPr>
        <p:spPr>
          <a:xfrm>
            <a:off x="948752" y="1463844"/>
            <a:ext cx="1065425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Low" rtl="0"/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Classify the Following items in to direct material, direct labor or factory overhead.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1579B2-443E-6070-227B-5337FF2BB919}"/>
              </a:ext>
            </a:extLst>
          </p:cNvPr>
          <p:cNvSpPr txBox="1"/>
          <p:nvPr/>
        </p:nvSpPr>
        <p:spPr>
          <a:xfrm>
            <a:off x="468305" y="879069"/>
            <a:ext cx="106542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algn="justLow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- 1</a:t>
            </a:r>
            <a:endParaRPr lang="en-US" sz="32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685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D73093-CED7-F17F-93FA-A54AC2F0D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3DBC86C-0169-7A46-845C-AC50E696D9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167752"/>
              </p:ext>
            </p:extLst>
          </p:nvPr>
        </p:nvGraphicFramePr>
        <p:xfrm>
          <a:off x="1289154" y="1484025"/>
          <a:ext cx="9099029" cy="428718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612461">
                  <a:extLst>
                    <a:ext uri="{9D8B030D-6E8A-4147-A177-3AD203B41FA5}">
                      <a16:colId xmlns:a16="http://schemas.microsoft.com/office/drawing/2014/main" val="2477143516"/>
                    </a:ext>
                  </a:extLst>
                </a:gridCol>
                <a:gridCol w="1427454">
                  <a:extLst>
                    <a:ext uri="{9D8B030D-6E8A-4147-A177-3AD203B41FA5}">
                      <a16:colId xmlns:a16="http://schemas.microsoft.com/office/drawing/2014/main" val="2962295488"/>
                    </a:ext>
                  </a:extLst>
                </a:gridCol>
                <a:gridCol w="1427454">
                  <a:extLst>
                    <a:ext uri="{9D8B030D-6E8A-4147-A177-3AD203B41FA5}">
                      <a16:colId xmlns:a16="http://schemas.microsoft.com/office/drawing/2014/main" val="2969857649"/>
                    </a:ext>
                  </a:extLst>
                </a:gridCol>
                <a:gridCol w="1631660">
                  <a:extLst>
                    <a:ext uri="{9D8B030D-6E8A-4147-A177-3AD203B41FA5}">
                      <a16:colId xmlns:a16="http://schemas.microsoft.com/office/drawing/2014/main" val="3031194075"/>
                    </a:ext>
                  </a:extLst>
                </a:gridCol>
              </a:tblGrid>
              <a:tr h="857437"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item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1F2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1F2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1F2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 overhead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1F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427859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Lumber 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6908742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Glue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970515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Screws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165450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Supervisors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227437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 Rent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950186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Factory utilities 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353944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Depreciation of factory equipment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3538281"/>
                  </a:ext>
                </a:extLst>
              </a:tr>
              <a:tr h="4287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Salaries 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√</a:t>
                      </a:r>
                      <a:endParaRPr lang="en-US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379777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CB6DBCC-EA9D-E061-154D-5DB0A48A8C79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403272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B5283F-1EAA-6909-5A5E-3AFBF93A9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69E2C6F1-6305-B3D5-A6D4-35211259AB62}"/>
              </a:ext>
            </a:extLst>
          </p:cNvPr>
          <p:cNvSpPr txBox="1">
            <a:spLocks/>
          </p:cNvSpPr>
          <p:nvPr/>
        </p:nvSpPr>
        <p:spPr>
          <a:xfrm>
            <a:off x="865413" y="1162988"/>
            <a:ext cx="9717644" cy="1219200"/>
          </a:xfrm>
          <a:prstGeom prst="rect">
            <a:avLst/>
          </a:prstGeom>
        </p:spPr>
        <p:txBody>
          <a:bodyPr/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1200"/>
              </a:spcBef>
              <a:buNone/>
              <a:defRPr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- 2</a:t>
            </a: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Suppose you started your own snowboard factory,. Here are some of the costs that your snowboard factory would incur.  Assign the following costs:</a:t>
            </a:r>
          </a:p>
          <a:p>
            <a:pPr marL="574675" marR="0" lvl="1" indent="-346075" algn="r" defTabSz="914400" rtl="1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3A3D7F1-C131-D2EC-0B87-4D5FB5885B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330227"/>
              </p:ext>
            </p:extLst>
          </p:nvPr>
        </p:nvGraphicFramePr>
        <p:xfrm>
          <a:off x="865413" y="2767755"/>
          <a:ext cx="8739849" cy="3186345"/>
        </p:xfrm>
        <a:graphic>
          <a:graphicData uri="http://schemas.openxmlformats.org/drawingml/2006/table">
            <a:tbl>
              <a:tblPr/>
              <a:tblGrid>
                <a:gridCol w="3782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87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8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678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4711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Product Costs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Cost Item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Direct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Materials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Direct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Labor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Manufacturing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Overhead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Period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Costs</a:t>
                      </a:r>
                      <a:endParaRPr lang="en-US" sz="2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2100" b="1" u="none" strike="noStrike" dirty="0">
                          <a:effectLst/>
                        </a:rPr>
                        <a:t>1. Material cost (€30 per board) 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X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US" sz="2100" b="1" u="none" strike="noStrike" dirty="0">
                          <a:effectLst/>
                        </a:rPr>
                        <a:t>2. Labor costs (€40 per board)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X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l" fontAlgn="t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Depreciation on factory </a:t>
                      </a:r>
                    </a:p>
                    <a:p>
                      <a:pPr marL="287338" indent="0" algn="l" fontAlgn="t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equipment (€25,000 per year)</a:t>
                      </a:r>
                    </a:p>
                  </a:txBody>
                  <a:tcPr marL="4233" marR="4233" marT="27432" marB="2743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X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Property taxes on factory</a:t>
                      </a:r>
                      <a:r>
                        <a:rPr lang="en-US" sz="21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building (€6,000 per year)</a:t>
                      </a:r>
                    </a:p>
                  </a:txBody>
                  <a:tcPr marL="4233" marR="4233" marT="27432" marB="2743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039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B04E3B-8F62-9E36-7301-72566CEFB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7ACCCC-B267-67DA-834B-3206A1393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479841"/>
              </p:ext>
            </p:extLst>
          </p:nvPr>
        </p:nvGraphicFramePr>
        <p:xfrm>
          <a:off x="1517754" y="1432810"/>
          <a:ext cx="8739849" cy="4521369"/>
        </p:xfrm>
        <a:graphic>
          <a:graphicData uri="http://schemas.openxmlformats.org/drawingml/2006/table">
            <a:tbl>
              <a:tblPr/>
              <a:tblGrid>
                <a:gridCol w="3782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87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8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678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0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4711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Product Costs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Cost Item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Direct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Materials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Direct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Labor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Manufacturing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0070C0"/>
                          </a:solidFill>
                          <a:effectLst/>
                        </a:rPr>
                        <a:t>Overhead</a:t>
                      </a:r>
                      <a:endParaRPr lang="en-US" sz="2100" b="1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Period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Costs</a:t>
                      </a:r>
                      <a:endParaRPr lang="en-US" sz="2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 algn="l" fontAlgn="b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Advertising costs (€60,000 per year)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 algn="l" fontAlgn="b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Sales commissions (€20 per board)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 algn="l" fontAlgn="b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Maintenance salaries (factory facilities, €45,000 per year)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 algn="l" fontAlgn="b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Salary of plant manager (€70,000 per year)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7338" indent="-287338" algn="l" fontAlgn="b"/>
                      <a:r>
                        <a:rPr lang="en-US" sz="21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Cost of shipping boards (€8 per board)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dirty="0"/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r" defTabSz="914400" rtl="1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538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11F2164-C9AB-E79D-BA34-2539E13C3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625" y="6844"/>
            <a:ext cx="12192000" cy="6844311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3C680722-7754-6556-8CC7-DDAAA31D4BC4}"/>
              </a:ext>
            </a:extLst>
          </p:cNvPr>
          <p:cNvSpPr txBox="1">
            <a:spLocks/>
          </p:cNvSpPr>
          <p:nvPr/>
        </p:nvSpPr>
        <p:spPr>
          <a:xfrm>
            <a:off x="721323" y="1373802"/>
            <a:ext cx="10242299" cy="9177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</a:rPr>
              <a:t>If the factory produces 10,000 snowboards the first year, what would be the </a:t>
            </a:r>
            <a:r>
              <a:rPr lang="en-US" altLang="en-US" b="1" dirty="0">
                <a:solidFill>
                  <a:srgbClr val="002060"/>
                </a:solidFill>
              </a:rPr>
              <a:t>total manufacturing costs</a:t>
            </a:r>
            <a:r>
              <a:rPr lang="en-US" altLang="en-US" b="1" dirty="0">
                <a:solidFill>
                  <a:srgbClr val="C00000"/>
                </a:solidFill>
              </a:rPr>
              <a:t>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marL="574675" lvl="1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</a:pPr>
            <a:endParaRPr lang="en-US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36B6CE-CD7A-6205-7669-74E050831258}"/>
              </a:ext>
            </a:extLst>
          </p:cNvPr>
          <p:cNvSpPr/>
          <p:nvPr/>
        </p:nvSpPr>
        <p:spPr>
          <a:xfrm>
            <a:off x="1813547" y="2475238"/>
            <a:ext cx="8137453" cy="3429000"/>
          </a:xfrm>
          <a:prstGeom prst="rect">
            <a:avLst/>
          </a:prstGeom>
          <a:solidFill>
            <a:srgbClr val="FAF5C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435E25-2B52-7BA9-EB19-A34056FFB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289643"/>
              </p:ext>
            </p:extLst>
          </p:nvPr>
        </p:nvGraphicFramePr>
        <p:xfrm>
          <a:off x="1967408" y="2485870"/>
          <a:ext cx="7809928" cy="32491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11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4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200" b="1" u="none" strike="noStrike" dirty="0">
                          <a:effectLst/>
                        </a:rPr>
                        <a:t>Cost Number and Item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914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200" b="1" u="none" strike="noStrike" dirty="0">
                          <a:effectLst/>
                        </a:rPr>
                        <a:t>Manufacturing Cost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44" marR="91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1. Material cost (€30 × 10,000)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€300,000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2. Labor cost (€40 × 10,000)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400,000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3. Depreciation on factory equipment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25,000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4. Property taxes on factory building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6,000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7. Maintenance salaries (factory facilities)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45,000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u="none" strike="noStrike" dirty="0">
                          <a:effectLst/>
                        </a:rPr>
                        <a:t>8. Salary of plant manager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2880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effectLst/>
                        </a:rPr>
                        <a:t>70,000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2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Total manufacturing costs </a:t>
                      </a:r>
                      <a:endParaRPr lang="en-US" sz="22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0" marR="4233" marT="27432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2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€846,000</a:t>
                      </a:r>
                      <a:endParaRPr lang="en-US" sz="22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640080" marT="27432" marB="2743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7EA6E89A-9456-6A67-B3A8-F999E488BCB4}"/>
              </a:ext>
            </a:extLst>
          </p:cNvPr>
          <p:cNvSpPr/>
          <p:nvPr/>
        </p:nvSpPr>
        <p:spPr>
          <a:xfrm>
            <a:off x="2036831" y="2960388"/>
            <a:ext cx="7816705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0E27DE-DCFF-3CEF-0AC7-00A40081B55D}"/>
              </a:ext>
            </a:extLst>
          </p:cNvPr>
          <p:cNvSpPr/>
          <p:nvPr/>
        </p:nvSpPr>
        <p:spPr>
          <a:xfrm>
            <a:off x="2036831" y="3345334"/>
            <a:ext cx="7595334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05F4C0-D3A6-E070-B8C2-335FF181887E}"/>
              </a:ext>
            </a:extLst>
          </p:cNvPr>
          <p:cNvSpPr/>
          <p:nvPr/>
        </p:nvSpPr>
        <p:spPr>
          <a:xfrm>
            <a:off x="2036831" y="3739706"/>
            <a:ext cx="7588106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E1C4DA-6104-3A81-184A-4F0A0BB3706C}"/>
              </a:ext>
            </a:extLst>
          </p:cNvPr>
          <p:cNvSpPr/>
          <p:nvPr/>
        </p:nvSpPr>
        <p:spPr>
          <a:xfrm>
            <a:off x="2036832" y="4120706"/>
            <a:ext cx="7611282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E21139C-6D00-0D69-F37D-F0DBCE13CBE2}"/>
              </a:ext>
            </a:extLst>
          </p:cNvPr>
          <p:cNvSpPr/>
          <p:nvPr/>
        </p:nvSpPr>
        <p:spPr>
          <a:xfrm>
            <a:off x="2036832" y="4522970"/>
            <a:ext cx="7611282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615C60-09CA-3A05-E43A-2D2B1503483D}"/>
              </a:ext>
            </a:extLst>
          </p:cNvPr>
          <p:cNvSpPr/>
          <p:nvPr/>
        </p:nvSpPr>
        <p:spPr>
          <a:xfrm>
            <a:off x="2036832" y="4893338"/>
            <a:ext cx="7611282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B84D38A-2090-A745-D297-4B9ECE359B8A}"/>
              </a:ext>
            </a:extLst>
          </p:cNvPr>
          <p:cNvSpPr/>
          <p:nvPr/>
        </p:nvSpPr>
        <p:spPr>
          <a:xfrm>
            <a:off x="7948536" y="5339906"/>
            <a:ext cx="1699577" cy="346364"/>
          </a:xfrm>
          <a:prstGeom prst="rect">
            <a:avLst/>
          </a:prstGeom>
          <a:solidFill>
            <a:srgbClr val="FAF5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39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9ABEC163-5944-F869-A439-E0D91FF6C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1CC2E5FD-E486-36EC-6A16-B5DBB26A0F47}"/>
              </a:ext>
            </a:extLst>
          </p:cNvPr>
          <p:cNvSpPr txBox="1">
            <a:spLocks/>
          </p:cNvSpPr>
          <p:nvPr/>
        </p:nvSpPr>
        <p:spPr>
          <a:xfrm>
            <a:off x="1704707" y="1330029"/>
            <a:ext cx="8534400" cy="1873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sz="2200" b="1" dirty="0"/>
              <a:t>A bicycle company has these costs: tires, salaries of employees who put </a:t>
            </a:r>
            <a:r>
              <a:rPr lang="en-US" sz="2200" b="1" dirty="0">
                <a:solidFill>
                  <a:srgbClr val="FF0000"/>
                </a:solidFill>
              </a:rPr>
              <a:t>tires</a:t>
            </a:r>
            <a:r>
              <a:rPr lang="en-US" sz="2200" b="1" dirty="0"/>
              <a:t> on the wheels, factory depreciation, advertising expenditures, </a:t>
            </a:r>
            <a:r>
              <a:rPr lang="en-US" sz="2200" b="1" dirty="0">
                <a:solidFill>
                  <a:srgbClr val="FF0000"/>
                </a:solidFill>
              </a:rPr>
              <a:t>lubricants</a:t>
            </a:r>
            <a:r>
              <a:rPr lang="en-US" sz="2200" b="1" dirty="0"/>
              <a:t>, </a:t>
            </a:r>
            <a:r>
              <a:rPr lang="en-US" sz="2200" b="1" dirty="0">
                <a:solidFill>
                  <a:srgbClr val="FF0000"/>
                </a:solidFill>
              </a:rPr>
              <a:t>spokes</a:t>
            </a:r>
            <a:r>
              <a:rPr lang="en-US" sz="2200" b="1" dirty="0"/>
              <a:t>, </a:t>
            </a:r>
            <a:r>
              <a:rPr lang="en-US" sz="2200" b="1" dirty="0">
                <a:solidFill>
                  <a:srgbClr val="FF0000"/>
                </a:solidFill>
              </a:rPr>
              <a:t>salary</a:t>
            </a:r>
            <a:r>
              <a:rPr lang="en-US" sz="2200" b="1" dirty="0"/>
              <a:t> of factory manager, salary of accountant, </a:t>
            </a:r>
            <a:r>
              <a:rPr lang="en-US" sz="2200" b="1" dirty="0">
                <a:solidFill>
                  <a:srgbClr val="FF0000"/>
                </a:solidFill>
              </a:rPr>
              <a:t>handlebars</a:t>
            </a:r>
            <a:r>
              <a:rPr lang="en-US" sz="2200" b="1" dirty="0"/>
              <a:t>, and salaries of factory maintenance employees. </a:t>
            </a:r>
            <a:r>
              <a:rPr lang="en-US" sz="2200" b="1" dirty="0">
                <a:solidFill>
                  <a:srgbClr val="002060"/>
                </a:solidFill>
              </a:rPr>
              <a:t>Classify</a:t>
            </a:r>
            <a:r>
              <a:rPr lang="en-US" sz="2200" b="1" dirty="0"/>
              <a:t> each cost as direct materials, direct labor,  overhead, or a period cost.</a:t>
            </a:r>
            <a:endParaRPr lang="en-US" altLang="en-US" sz="2200" b="1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endParaRPr lang="en-US" altLang="en-US" sz="2200" dirty="0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E13EEC64-9625-D66C-26C5-5C18CF2C2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883" y="900427"/>
            <a:ext cx="8534400" cy="646331"/>
          </a:xfrm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- 3</a:t>
            </a:r>
            <a:endParaRPr lang="en-US" sz="1800" b="1" dirty="0">
              <a:solidFill>
                <a:srgbClr val="00206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020F58-7946-BC0F-12BE-9E0DB18E0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1283" y="3256294"/>
            <a:ext cx="2590800" cy="476250"/>
          </a:xfrm>
          <a:prstGeom prst="rect">
            <a:avLst/>
          </a:prstGeom>
          <a:solidFill>
            <a:srgbClr val="FCF5C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0488" tIns="44450" rIns="90488" bIns="44450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1pPr>
            <a:lvl2pPr marL="6858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3pPr>
            <a:lvl4pPr marL="15430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4pPr>
            <a:lvl5pPr marL="20002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9pPr>
          </a:lstStyle>
          <a:p>
            <a:pPr algn="ctr"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200" dirty="0">
                <a:solidFill>
                  <a:schemeClr val="tx1"/>
                </a:solidFill>
                <a:latin typeface="+mn-lt"/>
              </a:rPr>
              <a:t>Direct Materials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4B398A-8E45-1A12-D954-FB874047B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083" y="3789694"/>
            <a:ext cx="2667000" cy="122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109728" rIns="90488" bIns="4445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Tires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Spokes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Handlebars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5BB592-5172-D604-243F-A8BC5D7FC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0683" y="3256294"/>
            <a:ext cx="2590800" cy="476250"/>
          </a:xfrm>
          <a:prstGeom prst="rect">
            <a:avLst/>
          </a:prstGeom>
          <a:solidFill>
            <a:srgbClr val="FCF5C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0488" tIns="44450" rIns="90488" bIns="44450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1pPr>
            <a:lvl2pPr marL="6858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3pPr>
            <a:lvl4pPr marL="15430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4pPr>
            <a:lvl5pPr marL="20002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9pPr>
          </a:lstStyle>
          <a:p>
            <a:pPr algn="ctr"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200" dirty="0">
                <a:solidFill>
                  <a:schemeClr val="tx1"/>
                </a:solidFill>
                <a:latin typeface="+mn-lt"/>
              </a:rPr>
              <a:t>Direct Labor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09FA20-6A83-249F-0E0C-EFDB7428E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0083" y="3256294"/>
            <a:ext cx="2590800" cy="476250"/>
          </a:xfrm>
          <a:prstGeom prst="rect">
            <a:avLst/>
          </a:prstGeom>
          <a:solidFill>
            <a:srgbClr val="FCF5C9"/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0488" tIns="44450" rIns="90488" bIns="44450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1pPr>
            <a:lvl2pPr marL="6858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3pPr>
            <a:lvl4pPr marL="15430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4pPr>
            <a:lvl5pPr marL="2000250" indent="-1714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9pPr>
          </a:lstStyle>
          <a:p>
            <a:pPr algn="ctr"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2200" dirty="0">
                <a:solidFill>
                  <a:schemeClr val="tx1"/>
                </a:solidFill>
                <a:latin typeface="+mn-lt"/>
              </a:rPr>
              <a:t>Overhead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714E1E-C973-BD78-382E-F9528CFE1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4483" y="3789694"/>
            <a:ext cx="2667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109728" rIns="90488" bIns="4445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Salaries of employees who put tires on the wheels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F18BF0-A27B-5140-B381-DDFA33031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3882" y="3789694"/>
            <a:ext cx="3214143" cy="2214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109728" rIns="90488" bIns="4445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Factory depreciation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Factory lubricants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Factory manager salary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buClr>
                <a:srgbClr val="99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200" b="1" dirty="0"/>
              <a:t>Factory maintenance employees salary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AF1869E-EA8B-16E9-7DA1-742207322072}"/>
              </a:ext>
            </a:extLst>
          </p:cNvPr>
          <p:cNvSpPr/>
          <p:nvPr/>
        </p:nvSpPr>
        <p:spPr>
          <a:xfrm>
            <a:off x="2003683" y="5267730"/>
            <a:ext cx="4800600" cy="6647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square" bIns="64008" anchor="ctr" anchorCtr="0">
            <a:spAutoFit/>
          </a:bodyPr>
          <a:lstStyle/>
          <a:p>
            <a:pPr algn="ctr"/>
            <a:r>
              <a:rPr lang="en-US" b="1" dirty="0">
                <a:latin typeface="Liberation Sans" panose="020B0604020202020204" pitchFamily="34" charset="0"/>
              </a:rPr>
              <a:t>Advertising expenditures </a:t>
            </a:r>
            <a:r>
              <a:rPr lang="en-US" dirty="0">
                <a:latin typeface="Liberation Sans" panose="020B0604020202020204" pitchFamily="34" charset="0"/>
              </a:rPr>
              <a:t>and salary of accountant are </a:t>
            </a:r>
            <a:r>
              <a:rPr lang="en-US" b="1" dirty="0">
                <a:latin typeface="Liberation Sans" panose="020B0604020202020204" pitchFamily="34" charset="0"/>
              </a:rPr>
              <a:t>period costs</a:t>
            </a:r>
            <a:r>
              <a:rPr lang="en-US" dirty="0">
                <a:latin typeface="Liberation Sans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06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bldLvl="2"/>
      <p:bldP spid="11" grpId="0" build="p" bldLvl="2"/>
      <p:bldP spid="12" grpId="0" build="p" bldLvl="2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01D834F-3F66-A428-1DB3-DAC3279424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9566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26D1DF-E3BE-796D-202A-38B919553151}"/>
              </a:ext>
            </a:extLst>
          </p:cNvPr>
          <p:cNvSpPr txBox="1"/>
          <p:nvPr/>
        </p:nvSpPr>
        <p:spPr>
          <a:xfrm>
            <a:off x="644575" y="1026482"/>
            <a:ext cx="10403176" cy="52060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rtl="0">
              <a:spcAft>
                <a:spcPts val="0"/>
              </a:spcAft>
            </a:pPr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Assume that you have the following cost data for the period ended Dec.31.2023 about one of manufacturing company which produces plastic products: </a:t>
            </a:r>
          </a:p>
          <a:p>
            <a:pPr marL="457200" algn="just" rtl="0">
              <a:lnSpc>
                <a:spcPct val="115000"/>
              </a:lnSpc>
            </a:pPr>
            <a:r>
              <a:rPr lang="en-US" sz="2400" dirty="0"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Material costs L.E. 100,000 (60% direct)</a:t>
            </a:r>
            <a:endParaRPr lang="en-US" dirty="0"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>
              <a:lnSpc>
                <a:spcPct val="115000"/>
              </a:lnSpc>
            </a:pPr>
            <a:r>
              <a:rPr lang="en-US" sz="2400" dirty="0"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Labor costs L.E. 60,000 ( L.E. 45,000 direct)</a:t>
            </a:r>
            <a:endParaRPr lang="en-US" dirty="0"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>
              <a:lnSpc>
                <a:spcPct val="115000"/>
              </a:lnSpc>
            </a:pPr>
            <a:r>
              <a:rPr lang="en-US" sz="2400" dirty="0"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Other Factory overhead L.E. 11250 </a:t>
            </a:r>
            <a:r>
              <a:rPr lang="en-US" sz="24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- selling expenses L.E 27000 -R&amp;D L.E 6750</a:t>
            </a:r>
            <a:endParaRPr lang="en-US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 rtl="0">
              <a:lnSpc>
                <a:spcPct val="150000"/>
              </a:lnSpc>
            </a:pPr>
            <a:r>
              <a:rPr lang="en-US" sz="5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 </a:t>
            </a:r>
            <a:endParaRPr lang="en-US" sz="16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just" rtl="0"/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1. prime cost equal…………..    </a:t>
            </a:r>
            <a:r>
              <a:rPr lang="ar-SA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.............</a:t>
            </a:r>
            <a:endParaRPr lang="en-US" b="1" dirty="0">
              <a:solidFill>
                <a:srgbClr val="0070C0"/>
              </a:solidFill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l" rtl="0"/>
            <a:r>
              <a:rPr lang="en-US" sz="20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    a) 108000            b) 104000                  c)105000                   d) 102000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 rtl="0"/>
            <a:r>
              <a:rPr lang="en-US" sz="6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 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just" rtl="0"/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2</a:t>
            </a:r>
            <a:r>
              <a:rPr lang="en-US" sz="2400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. conversion cost of the item produced equal…………</a:t>
            </a:r>
            <a:r>
              <a:rPr lang="ar-SA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.</a:t>
            </a:r>
            <a:endParaRPr lang="en-US" dirty="0">
              <a:solidFill>
                <a:srgbClr val="0070C0"/>
              </a:solidFill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l" rtl="0"/>
            <a:r>
              <a:rPr lang="en-US" sz="20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     a)111250            b) 110300                  c)112150                   d) 103400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 rtl="0"/>
            <a:r>
              <a:rPr lang="en-US" sz="6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 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just" rtl="0"/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3</a:t>
            </a:r>
            <a:r>
              <a:rPr lang="en-US" sz="2400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. The amount of period cost equal ………</a:t>
            </a:r>
            <a:r>
              <a:rPr lang="ar-SA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..</a:t>
            </a:r>
            <a:endParaRPr lang="en-US" dirty="0">
              <a:solidFill>
                <a:srgbClr val="0070C0"/>
              </a:solidFill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l" rtl="0"/>
            <a:r>
              <a:rPr lang="en-US" sz="2000" b="1" dirty="0"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     a)</a:t>
            </a:r>
            <a:r>
              <a:rPr lang="en-US" sz="20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32450             b) 30500                     c)</a:t>
            </a:r>
            <a:r>
              <a:rPr lang="en-US" sz="20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33750</a:t>
            </a:r>
            <a:r>
              <a:rPr lang="en-US" sz="20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                    d) 33570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457200" algn="just" rtl="0"/>
            <a:r>
              <a:rPr lang="en-US" sz="6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 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just" rtl="0"/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4</a:t>
            </a:r>
            <a:r>
              <a:rPr lang="en-US" sz="2400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. product cost equal ……………….</a:t>
            </a:r>
            <a:r>
              <a:rPr lang="ar-SA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..</a:t>
            </a:r>
            <a:endParaRPr lang="en-US" dirty="0">
              <a:solidFill>
                <a:srgbClr val="0070C0"/>
              </a:solidFill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lvl="0" algn="l" rtl="0">
              <a:spcAft>
                <a:spcPts val="1000"/>
              </a:spcAft>
            </a:pPr>
            <a:r>
              <a:rPr lang="en-US" sz="20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     a)171000            b) 157300                 c)161200                     d) </a:t>
            </a:r>
            <a:r>
              <a:rPr lang="en-US" sz="20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171250</a:t>
            </a:r>
            <a:endParaRPr lang="en-US" sz="14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96A8BB-656C-0B2C-8480-877002D26013}"/>
              </a:ext>
            </a:extLst>
          </p:cNvPr>
          <p:cNvSpPr txBox="1"/>
          <p:nvPr/>
        </p:nvSpPr>
        <p:spPr>
          <a:xfrm>
            <a:off x="4488807" y="333089"/>
            <a:ext cx="60935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- 4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772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04E5EF5-96F1-1A3A-B8D9-B05AF85EA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E51AD0-8E39-7DA1-3C0D-6AFFA9D90D7F}"/>
              </a:ext>
            </a:extLst>
          </p:cNvPr>
          <p:cNvSpPr txBox="1"/>
          <p:nvPr/>
        </p:nvSpPr>
        <p:spPr>
          <a:xfrm>
            <a:off x="749508" y="891262"/>
            <a:ext cx="10343213" cy="56866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rtl="0"/>
            <a:r>
              <a:rPr lang="en-US" sz="2000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1- What is the prime cost of the item produced? </a:t>
            </a:r>
          </a:p>
          <a:p>
            <a:pPr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     Prime cost = Direct materials+ Direct Labor</a:t>
            </a:r>
          </a:p>
          <a:p>
            <a:pPr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     Prime cost = (60% * 100,000) + 45,000+0 </a:t>
            </a:r>
          </a:p>
          <a:p>
            <a:pPr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     Prime cost= 60,000 + 45,000 =  105.000</a:t>
            </a:r>
          </a:p>
          <a:p>
            <a:pPr algn="just" rtl="0">
              <a:spcBef>
                <a:spcPts val="1200"/>
              </a:spcBef>
            </a:pPr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2- What is the conversion cost of the item produced? </a:t>
            </a:r>
            <a:endParaRPr lang="en-US" sz="2000" dirty="0">
              <a:solidFill>
                <a:srgbClr val="0070C0"/>
              </a:solidFill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        Conversion cost = Direct Labor + Manufacturing overhead .</a:t>
            </a:r>
          </a:p>
          <a:p>
            <a:pPr algn="just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        Conversion cost=       45,000      + (40,000 + 15,000 + 11,250) = </a:t>
            </a:r>
            <a:r>
              <a:rPr lang="en-US" sz="2400" b="1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111,250</a:t>
            </a:r>
            <a:endParaRPr lang="en-US" sz="2000" dirty="0"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algn="just" rtl="0">
              <a:spcBef>
                <a:spcPts val="1200"/>
              </a:spcBef>
            </a:pPr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3 - What is the period cost of the item produced? </a:t>
            </a:r>
            <a:endParaRPr lang="en-US" sz="2000" dirty="0">
              <a:solidFill>
                <a:srgbClr val="0070C0"/>
              </a:solidFill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marL="685800" algn="just" rtl="0">
              <a:lnSpc>
                <a:spcPct val="115000"/>
              </a:lnSpc>
            </a:pPr>
            <a:r>
              <a:rPr lang="en-US" sz="800" b="1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 </a:t>
            </a:r>
            <a:endParaRPr lang="en-US" sz="16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marL="342900" lvl="0" indent="-342900" algn="just" rtl="0">
              <a:buFont typeface="Times New Roman" panose="02020603050405020304" pitchFamily="18" charset="0"/>
              <a:buChar char="-"/>
            </a:pPr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Period cost = selling expenses + R &amp; D</a:t>
            </a:r>
            <a:endParaRPr lang="en-US" sz="1600" dirty="0"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marL="342900" lvl="0" indent="-342900" algn="just" rtl="0">
              <a:buFont typeface="Times New Roman" panose="02020603050405020304" pitchFamily="18" charset="0"/>
              <a:buChar char="-"/>
            </a:pPr>
            <a:endParaRPr lang="en-US" sz="2000" dirty="0"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marL="457200" algn="just" rtl="0">
              <a:spcAft>
                <a:spcPts val="1000"/>
              </a:spcAft>
            </a:pPr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Period cost =       27.000       +          6.750 –  </a:t>
            </a:r>
            <a:r>
              <a:rPr lang="en-US" sz="2000" b="1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33750</a:t>
            </a:r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</a:t>
            </a:r>
            <a:endParaRPr lang="en-US" sz="16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algn="just" rtl="0">
              <a:spcBef>
                <a:spcPts val="1200"/>
              </a:spcBef>
            </a:pPr>
            <a:r>
              <a:rPr lang="en-US" sz="2400" b="1" dirty="0">
                <a:solidFill>
                  <a:srgbClr val="0070C0"/>
                </a:solidFill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4 - What is the product cost of the item produced? </a:t>
            </a:r>
            <a:endParaRPr lang="en-US" sz="2000" dirty="0">
              <a:solidFill>
                <a:srgbClr val="0070C0"/>
              </a:solidFill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  <a:p>
            <a:pPr marL="285750"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Product costs = Direct material + Direct labor + Manu. Overhead</a:t>
            </a:r>
          </a:p>
          <a:p>
            <a:pPr marL="285750"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Product costs = 60.000 + 45.000 + (40.000 + 15.000 + 11.250) </a:t>
            </a:r>
          </a:p>
          <a:p>
            <a:pPr marL="285750" algn="l" rtl="0"/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Products costs = </a:t>
            </a:r>
            <a:r>
              <a:rPr lang="en-US" sz="2000" b="1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171.250</a:t>
            </a:r>
            <a:r>
              <a:rPr lang="en-US" sz="2000" dirty="0">
                <a:effectLst/>
                <a:latin typeface="Calibri Bold" panose="020F0702030404030204" pitchFamily="34" charset="0"/>
                <a:ea typeface="Times New Roman" panose="02020603050405020304" pitchFamily="18" charset="0"/>
                <a:cs typeface="Calibri Bold" panose="020F0702030404030204" pitchFamily="34" charset="0"/>
              </a:rPr>
              <a:t> </a:t>
            </a:r>
            <a:endParaRPr lang="en-US" sz="1800" dirty="0">
              <a:effectLst/>
              <a:latin typeface="Calibri Bold" panose="020F0702030404030204" pitchFamily="34" charset="0"/>
              <a:ea typeface="Times New Roman" panose="02020603050405020304" pitchFamily="18" charset="0"/>
              <a:cs typeface="Calibri Bold" panose="020F07020304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0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FB663-2D37-777F-3216-3388AD9FE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">
            <a:extLst>
              <a:ext uri="{FF2B5EF4-FFF2-40B4-BE49-F238E27FC236}">
                <a16:creationId xmlns:a16="http://schemas.microsoft.com/office/drawing/2014/main" id="{F670C228-6DDA-7FE1-B04C-B0AEE3A8DDB5}"/>
              </a:ext>
            </a:extLst>
          </p:cNvPr>
          <p:cNvSpPr txBox="1">
            <a:spLocks/>
          </p:cNvSpPr>
          <p:nvPr/>
        </p:nvSpPr>
        <p:spPr>
          <a:xfrm>
            <a:off x="498036" y="1488704"/>
            <a:ext cx="10468366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Manufacturing Costs in Financial Statements</a:t>
            </a:r>
          </a:p>
        </p:txBody>
      </p:sp>
      <p:sp>
        <p:nvSpPr>
          <p:cNvPr id="5" name="LOBL">
            <a:extLst>
              <a:ext uri="{FF2B5EF4-FFF2-40B4-BE49-F238E27FC236}">
                <a16:creationId xmlns:a16="http://schemas.microsoft.com/office/drawing/2014/main" id="{37E74C15-6C4E-D309-0D7F-BBA614A813D0}"/>
              </a:ext>
            </a:extLst>
          </p:cNvPr>
          <p:cNvSpPr txBox="1">
            <a:spLocks/>
          </p:cNvSpPr>
          <p:nvPr/>
        </p:nvSpPr>
        <p:spPr>
          <a:xfrm>
            <a:off x="1465019" y="2580807"/>
            <a:ext cx="8534400" cy="2133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en-US" sz="17600" b="1" dirty="0">
                <a:solidFill>
                  <a:srgbClr val="990000"/>
                </a:solidFill>
              </a:rPr>
              <a:t>Income Statement</a:t>
            </a:r>
            <a:endParaRPr lang="en-US" altLang="en-US" sz="17600" dirty="0">
              <a:solidFill>
                <a:srgbClr val="990000"/>
              </a:solidFill>
            </a:endParaRPr>
          </a:p>
          <a:p>
            <a:pPr marL="0" indent="0" algn="l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en-US" sz="11200" dirty="0"/>
              <a:t>Under a </a:t>
            </a:r>
            <a:r>
              <a:rPr lang="en-US" altLang="en-US" sz="11200" b="1" dirty="0"/>
              <a:t>periodic inventory system</a:t>
            </a:r>
            <a:r>
              <a:rPr lang="en-US" altLang="en-US" sz="11200" dirty="0"/>
              <a:t>, the income statements of a merchandiser and a manufacturer differ in the </a:t>
            </a:r>
            <a:r>
              <a:rPr lang="en-US" altLang="en-US" sz="11200" b="1" dirty="0"/>
              <a:t>cost of goods sold</a:t>
            </a:r>
            <a:r>
              <a:rPr lang="en-US" altLang="en-US" sz="11200" dirty="0"/>
              <a:t> section.</a:t>
            </a:r>
          </a:p>
          <a:p>
            <a:pPr marL="0" indent="0" algn="l">
              <a:lnSpc>
                <a:spcPct val="100000"/>
              </a:lnSpc>
              <a:spcBef>
                <a:spcPts val="3600"/>
              </a:spcBef>
              <a:buFont typeface="Arial" panose="020B0604020202020204" pitchFamily="34" charset="0"/>
              <a:buNone/>
            </a:pPr>
            <a:r>
              <a:rPr lang="en-US" altLang="en-US" sz="17600" b="1" dirty="0">
                <a:latin typeface="Liberation Sans" panose="020B0604020202020204" pitchFamily="34" charset="0"/>
              </a:rPr>
              <a:t>                 “COGS”</a:t>
            </a:r>
            <a:endParaRPr lang="en-US" altLang="en-US" sz="17600" b="1" dirty="0"/>
          </a:p>
          <a:p>
            <a:pPr marL="574675" lvl="1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5641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C55C33B-6D63-E40C-5BBA-B30C47D24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2F9C81-A1A7-37C7-4B84-6C933959B843}"/>
              </a:ext>
            </a:extLst>
          </p:cNvPr>
          <p:cNvSpPr/>
          <p:nvPr/>
        </p:nvSpPr>
        <p:spPr>
          <a:xfrm>
            <a:off x="2212711" y="2139220"/>
            <a:ext cx="1889256" cy="12573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Beginning Inventory</a:t>
            </a:r>
          </a:p>
        </p:txBody>
      </p:sp>
      <p:sp>
        <p:nvSpPr>
          <p:cNvPr id="5" name="Title ">
            <a:extLst>
              <a:ext uri="{FF2B5EF4-FFF2-40B4-BE49-F238E27FC236}">
                <a16:creationId xmlns:a16="http://schemas.microsoft.com/office/drawing/2014/main" id="{AF887E60-4018-05C8-244C-16430F189C7B}"/>
              </a:ext>
            </a:extLst>
          </p:cNvPr>
          <p:cNvSpPr txBox="1">
            <a:spLocks/>
          </p:cNvSpPr>
          <p:nvPr/>
        </p:nvSpPr>
        <p:spPr>
          <a:xfrm>
            <a:off x="2063405" y="881920"/>
            <a:ext cx="86058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Income Statement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F57E48-1D31-B36F-2701-6858CC227ED7}"/>
              </a:ext>
            </a:extLst>
          </p:cNvPr>
          <p:cNvSpPr/>
          <p:nvPr/>
        </p:nvSpPr>
        <p:spPr>
          <a:xfrm>
            <a:off x="4457851" y="2139220"/>
            <a:ext cx="1889256" cy="1257300"/>
          </a:xfrm>
          <a:prstGeom prst="rect">
            <a:avLst/>
          </a:prstGeom>
          <a:solidFill>
            <a:srgbClr val="FFD1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Cost of Goods </a:t>
            </a:r>
            <a:r>
              <a:rPr lang="en-US" sz="2100" b="1" dirty="0">
                <a:solidFill>
                  <a:srgbClr val="990000"/>
                </a:solidFill>
              </a:rPr>
              <a:t>Purchased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2F5B64-1DD7-5704-9A9D-557FCCF00C00}"/>
              </a:ext>
            </a:extLst>
          </p:cNvPr>
          <p:cNvSpPr/>
          <p:nvPr/>
        </p:nvSpPr>
        <p:spPr>
          <a:xfrm>
            <a:off x="6699751" y="2139220"/>
            <a:ext cx="1889256" cy="12573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Ending</a:t>
            </a:r>
          </a:p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Inventory</a:t>
            </a:r>
            <a:endParaRPr lang="en-US" sz="2100" b="1" dirty="0">
              <a:solidFill>
                <a:srgbClr val="99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892F48-809F-6CC6-1DB1-224383F78D3E}"/>
              </a:ext>
            </a:extLst>
          </p:cNvPr>
          <p:cNvSpPr/>
          <p:nvPr/>
        </p:nvSpPr>
        <p:spPr>
          <a:xfrm>
            <a:off x="2211043" y="4653820"/>
            <a:ext cx="1889256" cy="12573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Beginning</a:t>
            </a:r>
          </a:p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Finished Goods</a:t>
            </a:r>
          </a:p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 Inventory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14801C-ACDA-F8D5-7D13-64DD276BC8F8}"/>
              </a:ext>
            </a:extLst>
          </p:cNvPr>
          <p:cNvSpPr/>
          <p:nvPr/>
        </p:nvSpPr>
        <p:spPr>
          <a:xfrm>
            <a:off x="4456183" y="4653820"/>
            <a:ext cx="1889256" cy="1257300"/>
          </a:xfrm>
          <a:prstGeom prst="rect">
            <a:avLst/>
          </a:prstGeom>
          <a:solidFill>
            <a:srgbClr val="FFD1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Cost of Goods </a:t>
            </a:r>
            <a:r>
              <a:rPr lang="en-US" sz="2100" b="1" dirty="0">
                <a:solidFill>
                  <a:srgbClr val="990000"/>
                </a:solidFill>
              </a:rPr>
              <a:t>Manufactured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083AC2-8FE6-29EE-D74A-5CE4579E03A6}"/>
              </a:ext>
            </a:extLst>
          </p:cNvPr>
          <p:cNvSpPr/>
          <p:nvPr/>
        </p:nvSpPr>
        <p:spPr>
          <a:xfrm>
            <a:off x="6698083" y="4653820"/>
            <a:ext cx="1889256" cy="12573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Ending</a:t>
            </a:r>
          </a:p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Finished Goods Inventory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A86426-17CB-EBD4-47EB-6685E33150AD}"/>
              </a:ext>
            </a:extLst>
          </p:cNvPr>
          <p:cNvSpPr/>
          <p:nvPr/>
        </p:nvSpPr>
        <p:spPr>
          <a:xfrm>
            <a:off x="8779987" y="3395632"/>
            <a:ext cx="1889256" cy="1257300"/>
          </a:xfrm>
          <a:prstGeom prst="rect">
            <a:avLst/>
          </a:prstGeom>
          <a:solidFill>
            <a:srgbClr val="BB1F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Cost of </a:t>
            </a:r>
          </a:p>
          <a:p>
            <a:pPr algn="ctr"/>
            <a:r>
              <a:rPr lang="en-US" sz="2200" b="1" dirty="0">
                <a:solidFill>
                  <a:schemeClr val="bg1"/>
                </a:solidFill>
              </a:rPr>
              <a:t>Goods Sold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C5867A-617D-F848-7781-15B109F0B582}"/>
              </a:ext>
            </a:extLst>
          </p:cNvPr>
          <p:cNvSpPr/>
          <p:nvPr/>
        </p:nvSpPr>
        <p:spPr>
          <a:xfrm>
            <a:off x="4110727" y="21392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D2277DA-A53B-2F9D-038E-AD33B20F25A8}"/>
              </a:ext>
            </a:extLst>
          </p:cNvPr>
          <p:cNvSpPr/>
          <p:nvPr/>
        </p:nvSpPr>
        <p:spPr>
          <a:xfrm>
            <a:off x="4110727" y="46538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A8A185-985F-369E-B6AA-E9DAAF2BE7AB}"/>
              </a:ext>
            </a:extLst>
          </p:cNvPr>
          <p:cNvSpPr/>
          <p:nvPr/>
        </p:nvSpPr>
        <p:spPr>
          <a:xfrm>
            <a:off x="6351096" y="21392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7C5EDF-8BB4-21A0-3AEF-C1F73CBD94EF}"/>
              </a:ext>
            </a:extLst>
          </p:cNvPr>
          <p:cNvSpPr/>
          <p:nvPr/>
        </p:nvSpPr>
        <p:spPr>
          <a:xfrm>
            <a:off x="6351096" y="46538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BE19F13-C56F-00B2-E1FE-30EE33A9923E}"/>
              </a:ext>
            </a:extLst>
          </p:cNvPr>
          <p:cNvSpPr/>
          <p:nvPr/>
        </p:nvSpPr>
        <p:spPr>
          <a:xfrm>
            <a:off x="8587476" y="21392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ECBBA4-9B69-3AF8-E922-5F58CB602074}"/>
              </a:ext>
            </a:extLst>
          </p:cNvPr>
          <p:cNvSpPr/>
          <p:nvPr/>
        </p:nvSpPr>
        <p:spPr>
          <a:xfrm>
            <a:off x="8587476" y="4653820"/>
            <a:ext cx="339799" cy="1257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2100" b="1" dirty="0">
                <a:solidFill>
                  <a:schemeClr val="tx1"/>
                </a:solidFill>
              </a:rPr>
              <a:t>=</a:t>
            </a:r>
          </a:p>
        </p:txBody>
      </p:sp>
      <p:cxnSp>
        <p:nvCxnSpPr>
          <p:cNvPr id="18" name="Elbow Connector 7">
            <a:extLst>
              <a:ext uri="{FF2B5EF4-FFF2-40B4-BE49-F238E27FC236}">
                <a16:creationId xmlns:a16="http://schemas.microsoft.com/office/drawing/2014/main" id="{18289119-5524-232D-A43A-5F98AD50C9F9}"/>
              </a:ext>
            </a:extLst>
          </p:cNvPr>
          <p:cNvCxnSpPr>
            <a:stCxn id="16" idx="3"/>
            <a:endCxn id="11" idx="0"/>
          </p:cNvCxnSpPr>
          <p:nvPr/>
        </p:nvCxnSpPr>
        <p:spPr>
          <a:xfrm>
            <a:off x="8927275" y="2767870"/>
            <a:ext cx="797340" cy="627762"/>
          </a:xfrm>
          <a:prstGeom prst="bentConnector2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33">
            <a:extLst>
              <a:ext uri="{FF2B5EF4-FFF2-40B4-BE49-F238E27FC236}">
                <a16:creationId xmlns:a16="http://schemas.microsoft.com/office/drawing/2014/main" id="{7D32D33D-CE69-3A51-00B3-BDFA23B6D6F4}"/>
              </a:ext>
            </a:extLst>
          </p:cNvPr>
          <p:cNvCxnSpPr>
            <a:stCxn id="17" idx="3"/>
            <a:endCxn id="11" idx="2"/>
          </p:cNvCxnSpPr>
          <p:nvPr/>
        </p:nvCxnSpPr>
        <p:spPr>
          <a:xfrm flipV="1">
            <a:off x="8927275" y="4652932"/>
            <a:ext cx="797340" cy="629538"/>
          </a:xfrm>
          <a:prstGeom prst="bentConnector2">
            <a:avLst/>
          </a:prstGeom>
          <a:ln w="38100">
            <a:solidFill>
              <a:srgbClr val="99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F09D5A07-A8C3-C4FA-795C-5FB97CD70782}"/>
              </a:ext>
            </a:extLst>
          </p:cNvPr>
          <p:cNvSpPr txBox="1"/>
          <p:nvPr/>
        </p:nvSpPr>
        <p:spPr>
          <a:xfrm>
            <a:off x="4394527" y="1660756"/>
            <a:ext cx="2021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Merchandiser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804A20-74D7-1571-E0F8-CED1042D125A}"/>
              </a:ext>
            </a:extLst>
          </p:cNvPr>
          <p:cNvSpPr txBox="1"/>
          <p:nvPr/>
        </p:nvSpPr>
        <p:spPr>
          <a:xfrm>
            <a:off x="4394527" y="4175356"/>
            <a:ext cx="2021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Manufacturer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896B42-53D7-2DD5-78CD-C6AC4FD35D57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65036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3C817FBE-C506-FB65-FE7C-A28C0AFA0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A5CCE0A-E17D-F07D-1C1F-CE8D6B09B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459" y="1499015"/>
            <a:ext cx="9773587" cy="37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48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3457929-1122-1DE6-CF8B-1596E118D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FF17F0-D913-2131-6314-AA8935F5B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321" y="1150432"/>
            <a:ext cx="9653666" cy="5430249"/>
          </a:xfrm>
          <a:prstGeom prst="rect">
            <a:avLst/>
          </a:prstGeom>
        </p:spPr>
      </p:pic>
      <p:sp>
        <p:nvSpPr>
          <p:cNvPr id="6" name="Title ">
            <a:extLst>
              <a:ext uri="{FF2B5EF4-FFF2-40B4-BE49-F238E27FC236}">
                <a16:creationId xmlns:a16="http://schemas.microsoft.com/office/drawing/2014/main" id="{96A9DB70-5098-5F57-ADD4-6471CFB987F1}"/>
              </a:ext>
            </a:extLst>
          </p:cNvPr>
          <p:cNvSpPr txBox="1">
            <a:spLocks/>
          </p:cNvSpPr>
          <p:nvPr/>
        </p:nvSpPr>
        <p:spPr>
          <a:xfrm>
            <a:off x="2797923" y="487614"/>
            <a:ext cx="8605838" cy="5355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Computing cost of goods manufactured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F12E02-EE3B-F4B5-8BB4-4FC00D9050DF}"/>
              </a:ext>
            </a:extLst>
          </p:cNvPr>
          <p:cNvSpPr txBox="1"/>
          <p:nvPr/>
        </p:nvSpPr>
        <p:spPr>
          <a:xfrm>
            <a:off x="0" y="6451045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6571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E7A2C1A-E1A6-3B43-CE59-D7C4E667D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AD8E34-4D7B-35FD-801B-EEA2738F21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19909"/>
              </p:ext>
            </p:extLst>
          </p:nvPr>
        </p:nvGraphicFramePr>
        <p:xfrm>
          <a:off x="1499017" y="1828800"/>
          <a:ext cx="8574374" cy="201634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768623">
                  <a:extLst>
                    <a:ext uri="{9D8B030D-6E8A-4147-A177-3AD203B41FA5}">
                      <a16:colId xmlns:a16="http://schemas.microsoft.com/office/drawing/2014/main" val="24473602"/>
                    </a:ext>
                  </a:extLst>
                </a:gridCol>
                <a:gridCol w="805751">
                  <a:extLst>
                    <a:ext uri="{9D8B030D-6E8A-4147-A177-3AD203B41FA5}">
                      <a16:colId xmlns:a16="http://schemas.microsoft.com/office/drawing/2014/main" val="903586059"/>
                    </a:ext>
                  </a:extLst>
                </a:gridCol>
              </a:tblGrid>
              <a:tr h="40326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24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goods manufactured   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4257669"/>
                  </a:ext>
                </a:extLst>
              </a:tr>
              <a:tr h="40326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 Beginning finished goods inventory   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4556324"/>
                  </a:ext>
                </a:extLst>
              </a:tr>
              <a:tr h="40326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2400" dirty="0">
                          <a:solidFill>
                            <a:srgbClr val="C4591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goods available for sale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5016127"/>
                  </a:ext>
                </a:extLst>
              </a:tr>
              <a:tr h="40326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 Ending finished goods inventory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(xx)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973401"/>
                  </a:ext>
                </a:extLst>
              </a:tr>
              <a:tr h="403269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Cost of good sold (COGS)   </a:t>
                      </a:r>
                      <a:endParaRPr lang="en-US" sz="24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04873"/>
                  </a:ext>
                </a:extLst>
              </a:tr>
            </a:tbl>
          </a:graphicData>
        </a:graphic>
      </p:graphicFrame>
      <p:sp>
        <p:nvSpPr>
          <p:cNvPr id="5" name="Title ">
            <a:extLst>
              <a:ext uri="{FF2B5EF4-FFF2-40B4-BE49-F238E27FC236}">
                <a16:creationId xmlns:a16="http://schemas.microsoft.com/office/drawing/2014/main" id="{50C962AB-7A5A-52EF-5486-EE72ABE4D143}"/>
              </a:ext>
            </a:extLst>
          </p:cNvPr>
          <p:cNvSpPr txBox="1">
            <a:spLocks/>
          </p:cNvSpPr>
          <p:nvPr/>
        </p:nvSpPr>
        <p:spPr>
          <a:xfrm>
            <a:off x="2860382" y="3845145"/>
            <a:ext cx="8605838" cy="5355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Computing gross profit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746E36E-32B6-BBEE-E410-721ADF7FB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441371"/>
              </p:ext>
            </p:extLst>
          </p:nvPr>
        </p:nvGraphicFramePr>
        <p:xfrm>
          <a:off x="1499017" y="4407108"/>
          <a:ext cx="8574374" cy="10972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768623">
                  <a:extLst>
                    <a:ext uri="{9D8B030D-6E8A-4147-A177-3AD203B41FA5}">
                      <a16:colId xmlns:a16="http://schemas.microsoft.com/office/drawing/2014/main" val="2681147370"/>
                    </a:ext>
                  </a:extLst>
                </a:gridCol>
                <a:gridCol w="805751">
                  <a:extLst>
                    <a:ext uri="{9D8B030D-6E8A-4147-A177-3AD203B41FA5}">
                      <a16:colId xmlns:a16="http://schemas.microsoft.com/office/drawing/2014/main" val="1784735926"/>
                    </a:ext>
                  </a:extLst>
                </a:gridCol>
              </a:tblGrid>
              <a:tr h="31618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Sales   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6931779"/>
                  </a:ext>
                </a:extLst>
              </a:tr>
              <a:tr h="31618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 </a:t>
                      </a: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goods sold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(xx)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1272301"/>
                  </a:ext>
                </a:extLst>
              </a:tr>
              <a:tr h="31618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Gross Profit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491136"/>
                  </a:ext>
                </a:extLst>
              </a:tr>
            </a:tbl>
          </a:graphicData>
        </a:graphic>
      </p:graphicFrame>
      <p:sp>
        <p:nvSpPr>
          <p:cNvPr id="7" name="Title ">
            <a:extLst>
              <a:ext uri="{FF2B5EF4-FFF2-40B4-BE49-F238E27FC236}">
                <a16:creationId xmlns:a16="http://schemas.microsoft.com/office/drawing/2014/main" id="{EE1F440C-52CB-2E08-528D-17B6085CE4D2}"/>
              </a:ext>
            </a:extLst>
          </p:cNvPr>
          <p:cNvSpPr txBox="1">
            <a:spLocks/>
          </p:cNvSpPr>
          <p:nvPr/>
        </p:nvSpPr>
        <p:spPr>
          <a:xfrm>
            <a:off x="2860382" y="1284592"/>
            <a:ext cx="8605838" cy="5355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Computing cost of goods sold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7C7776-093D-64DE-110E-5E0518EF6AFA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97710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B0B480A-6E53-7C1F-18A6-3000E8936D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2A412CD1-D1E6-A707-D040-D8E7A158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974" y="1081226"/>
            <a:ext cx="8763000" cy="701731"/>
          </a:xfr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ea typeface="Source Sans Pro" charset="0"/>
              </a:rPr>
              <a:t>DO IT! 5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8FA7BA-2FEE-90B3-0D10-35522FF6BCDA}"/>
              </a:ext>
            </a:extLst>
          </p:cNvPr>
          <p:cNvSpPr/>
          <p:nvPr/>
        </p:nvSpPr>
        <p:spPr>
          <a:xfrm>
            <a:off x="1563974" y="1821305"/>
            <a:ext cx="8990371" cy="3854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200" b="1" dirty="0"/>
              <a:t>The following information is available for Kim Ltd. (amounts are in thousands).                                                                        </a:t>
            </a:r>
            <a:r>
              <a:rPr lang="en-US" sz="2200" b="1" dirty="0">
                <a:solidFill>
                  <a:srgbClr val="C00000"/>
                </a:solidFill>
              </a:rPr>
              <a:t>March 1</a:t>
            </a:r>
            <a:r>
              <a:rPr lang="en-US" sz="2200" b="1" dirty="0"/>
              <a:t>   </a:t>
            </a:r>
            <a:r>
              <a:rPr lang="en-US" sz="2200" b="1" dirty="0">
                <a:solidFill>
                  <a:srgbClr val="C00000"/>
                </a:solidFill>
              </a:rPr>
              <a:t>March 31</a:t>
            </a:r>
          </a:p>
          <a:p>
            <a:pPr marL="228600">
              <a:lnSpc>
                <a:spcPct val="120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200" b="1" dirty="0"/>
              <a:t>Raw materials inventory 		        $12,000 	  $10,000</a:t>
            </a:r>
          </a:p>
          <a:p>
            <a:pPr marL="228600" algn="l">
              <a:lnSpc>
                <a:spcPct val="120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200" b="1" dirty="0"/>
              <a:t>Work in process inventory 		              2,500 	        4,000</a:t>
            </a:r>
          </a:p>
          <a:p>
            <a:pPr marL="228600">
              <a:lnSpc>
                <a:spcPct val="120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200" b="1" dirty="0"/>
              <a:t>Materials purchased in March 	$90,000</a:t>
            </a:r>
          </a:p>
          <a:p>
            <a:pPr marL="228600" algn="l">
              <a:lnSpc>
                <a:spcPct val="120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200" b="1" dirty="0"/>
              <a:t>Direct labor in March 	75,000</a:t>
            </a:r>
          </a:p>
          <a:p>
            <a:pPr marL="228600" algn="l">
              <a:lnSpc>
                <a:spcPct val="120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200" b="1" dirty="0"/>
              <a:t>Manufacturing overhead in March 	220,000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n-US" sz="2200" b="1" dirty="0">
                <a:solidFill>
                  <a:srgbClr val="0070C0"/>
                </a:solidFill>
              </a:rPr>
              <a:t>Compute the cost of goods manufactured for the month of March 2020.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C37B598-9F5C-160D-D789-BDDCA5FAB86C}"/>
              </a:ext>
            </a:extLst>
          </p:cNvPr>
          <p:cNvCxnSpPr/>
          <p:nvPr/>
        </p:nvCxnSpPr>
        <p:spPr bwMode="auto">
          <a:xfrm>
            <a:off x="8780114" y="2735705"/>
            <a:ext cx="1089660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3E87-5A45-C53E-7C11-767A6A75F256}"/>
              </a:ext>
            </a:extLst>
          </p:cNvPr>
          <p:cNvCxnSpPr/>
          <p:nvPr/>
        </p:nvCxnSpPr>
        <p:spPr bwMode="auto">
          <a:xfrm>
            <a:off x="7523612" y="2735705"/>
            <a:ext cx="1089660" cy="0"/>
          </a:xfrm>
          <a:prstGeom prst="line">
            <a:avLst/>
          </a:prstGeom>
          <a:solidFill>
            <a:schemeClr val="accent1"/>
          </a:solidFill>
          <a:ln w="1905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69EAD3D-7D9A-B7CE-8BB6-6340F92C89DD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4513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D2023C-5FBB-4F70-A68F-EC07DA11C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03B625-D167-95AE-5A71-3F3C031F3764}"/>
              </a:ext>
            </a:extLst>
          </p:cNvPr>
          <p:cNvSpPr/>
          <p:nvPr/>
        </p:nvSpPr>
        <p:spPr>
          <a:xfrm>
            <a:off x="1118312" y="817112"/>
            <a:ext cx="8382000" cy="58415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Cost of Goods Manufactured Schedule</a:t>
            </a:r>
          </a:p>
          <a:p>
            <a:pPr algn="ctr"/>
            <a:r>
              <a:rPr lang="en-US" sz="2000" b="1" dirty="0"/>
              <a:t>For the Month Ended March 31, 2020</a:t>
            </a:r>
          </a:p>
          <a:p>
            <a:pPr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Direct materials</a:t>
            </a:r>
          </a:p>
          <a:p>
            <a:pPr indent="228600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Raw materials, March 1 	$ 12,000</a:t>
            </a:r>
          </a:p>
          <a:p>
            <a:pPr indent="228600"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Raw materials purchases 	90,000</a:t>
            </a:r>
          </a:p>
          <a:p>
            <a:pPr indent="228600"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>
                <a:solidFill>
                  <a:srgbClr val="0070C0"/>
                </a:solidFill>
              </a:rPr>
              <a:t>Total raw materials available for use 	102,000</a:t>
            </a:r>
          </a:p>
          <a:p>
            <a:pPr indent="228600"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Less: Raw materials, March 31 	10,000</a:t>
            </a:r>
          </a:p>
          <a:p>
            <a:pPr indent="228600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>
                <a:solidFill>
                  <a:srgbClr val="C00000"/>
                </a:solidFill>
              </a:rPr>
              <a:t>Direct materials used 		$ 92,000</a:t>
            </a:r>
          </a:p>
          <a:p>
            <a:pPr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Direct labor 		75,000</a:t>
            </a:r>
          </a:p>
          <a:p>
            <a:pPr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Manufacturing overhead 		220,000</a:t>
            </a:r>
          </a:p>
          <a:p>
            <a:pPr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>
                <a:solidFill>
                  <a:srgbClr val="C00000"/>
                </a:solidFill>
              </a:rPr>
              <a:t>Total manufacturing costs 			387,000</a:t>
            </a:r>
          </a:p>
          <a:p>
            <a:pPr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+ Work in process, March 1 			$ 2,500</a:t>
            </a:r>
          </a:p>
          <a:p>
            <a:pPr algn="l"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/>
              <a:t>Less: Work in process, March 31 			4,000</a:t>
            </a:r>
          </a:p>
          <a:p>
            <a:pPr>
              <a:lnSpc>
                <a:spcPct val="95000"/>
              </a:lnSpc>
              <a:spcBef>
                <a:spcPts val="600"/>
              </a:spcBef>
              <a:tabLst>
                <a:tab pos="5375275" algn="r"/>
                <a:tab pos="6629400" algn="r"/>
                <a:tab pos="7889875" algn="r"/>
              </a:tabLst>
            </a:pPr>
            <a:r>
              <a:rPr lang="en-US" sz="2400" b="1" dirty="0">
                <a:solidFill>
                  <a:srgbClr val="C00000"/>
                </a:solidFill>
              </a:rPr>
              <a:t>Cost of goods manufactured 			$385,500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69E391-D05E-FFB7-B9E1-FA3635147414}"/>
              </a:ext>
            </a:extLst>
          </p:cNvPr>
          <p:cNvSpPr txBox="1"/>
          <p:nvPr/>
        </p:nvSpPr>
        <p:spPr>
          <a:xfrm>
            <a:off x="9077498" y="1799536"/>
            <a:ext cx="297595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b="1" dirty="0">
                <a:solidFill>
                  <a:srgbClr val="FF0000"/>
                </a:solidFill>
                <a:effectLst/>
                <a:latin typeface="Liberation Sans"/>
                <a:ea typeface="Times New Roman" panose="02020603050405020304" pitchFamily="18" charset="0"/>
                <a:cs typeface="Arial" panose="020B0604020202020204" pitchFamily="34" charset="0"/>
              </a:rPr>
              <a:t>In case of automation</a:t>
            </a:r>
            <a:r>
              <a:rPr lang="en-US" sz="2400" b="1" dirty="0">
                <a:effectLst/>
                <a:latin typeface="Liberation Sans"/>
                <a:ea typeface="Times New Roman" panose="02020603050405020304" pitchFamily="18" charset="0"/>
                <a:cs typeface="Arial" panose="020B0604020202020204" pitchFamily="34" charset="0"/>
              </a:rPr>
              <a:t>, direct labor is declined from the components of product cost</a:t>
            </a:r>
            <a:endParaRPr lang="en-US" sz="2400" b="1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67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3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F2633-C7FC-D722-294F-67D4FF59C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40462F-F366-9253-8920-0F367248C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004343"/>
            <a:ext cx="9623685" cy="48540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E03E0D-9584-3869-A45B-0E9F74716BA6}"/>
              </a:ext>
            </a:extLst>
          </p:cNvPr>
          <p:cNvSpPr txBox="1"/>
          <p:nvPr/>
        </p:nvSpPr>
        <p:spPr>
          <a:xfrm>
            <a:off x="2716079" y="497259"/>
            <a:ext cx="6207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- 6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lang="en-US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2BE200-958F-488A-143B-C934D951D990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7372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02C74D-49B3-61DB-5212-5A96597CB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F0A6C0-D162-E11B-9B60-2D7A7B1B46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115" y="836908"/>
            <a:ext cx="9368851" cy="54399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843A523-2845-BA68-EA07-217A303AECFC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05338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2C8C8C-748B-FE4F-F144-C4011EF17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58B2BBE-75B3-7475-3094-B1D85DB01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188840"/>
              </p:ext>
            </p:extLst>
          </p:nvPr>
        </p:nvGraphicFramePr>
        <p:xfrm>
          <a:off x="944380" y="957505"/>
          <a:ext cx="8919148" cy="49987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178416">
                  <a:extLst>
                    <a:ext uri="{9D8B030D-6E8A-4147-A177-3AD203B41FA5}">
                      <a16:colId xmlns:a16="http://schemas.microsoft.com/office/drawing/2014/main" val="3824979366"/>
                    </a:ext>
                  </a:extLst>
                </a:gridCol>
                <a:gridCol w="1434630">
                  <a:extLst>
                    <a:ext uri="{9D8B030D-6E8A-4147-A177-3AD203B41FA5}">
                      <a16:colId xmlns:a16="http://schemas.microsoft.com/office/drawing/2014/main" val="2078595074"/>
                    </a:ext>
                  </a:extLst>
                </a:gridCol>
                <a:gridCol w="1306102">
                  <a:extLst>
                    <a:ext uri="{9D8B030D-6E8A-4147-A177-3AD203B41FA5}">
                      <a16:colId xmlns:a16="http://schemas.microsoft.com/office/drawing/2014/main" val="2096704108"/>
                    </a:ext>
                  </a:extLst>
                </a:gridCol>
              </a:tblGrid>
              <a:tr h="555046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2023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Ending of 2023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092892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inventory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1326160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Work-in-process inventory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8594175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Finished goods inventory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4362667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Purchase of direct material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8485161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manufacturing labor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365257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manufacturing labor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65979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Plant insurance 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4732410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Depreciation of equipment (plant)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891511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l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Repair and maintenance …. Plant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0426518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Marketing distribution and customer service cost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1158615"/>
                  </a:ext>
                </a:extLst>
              </a:tr>
              <a:tr h="277523">
                <a:tc>
                  <a:txBody>
                    <a:bodyPr/>
                    <a:lstStyle/>
                    <a:p>
                      <a:pPr algn="l" rtl="0"/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212137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A737D88-36D3-2913-0CD5-1B2BC43B0B86}"/>
              </a:ext>
            </a:extLst>
          </p:cNvPr>
          <p:cNvSpPr txBox="1"/>
          <p:nvPr/>
        </p:nvSpPr>
        <p:spPr>
          <a:xfrm>
            <a:off x="804895" y="5956225"/>
            <a:ext cx="8229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/>
            <a:r>
              <a:rPr lang="en-US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Required: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Compute the cost of goods manufactured for 2023.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AE8B24-FD00-0906-06BD-8CDC3D837A81}"/>
              </a:ext>
            </a:extLst>
          </p:cNvPr>
          <p:cNvSpPr txBox="1"/>
          <p:nvPr/>
        </p:nvSpPr>
        <p:spPr>
          <a:xfrm>
            <a:off x="2556204" y="434285"/>
            <a:ext cx="6207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- 7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7274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EEF7C7-42AA-9F94-C396-CE2637B18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83FC8EB-F846-0AD9-EEA1-5B757F2134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195156"/>
              </p:ext>
            </p:extLst>
          </p:nvPr>
        </p:nvGraphicFramePr>
        <p:xfrm>
          <a:off x="1029748" y="972131"/>
          <a:ext cx="8409482" cy="54864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236704">
                  <a:extLst>
                    <a:ext uri="{9D8B030D-6E8A-4147-A177-3AD203B41FA5}">
                      <a16:colId xmlns:a16="http://schemas.microsoft.com/office/drawing/2014/main" val="1388725494"/>
                    </a:ext>
                  </a:extLst>
                </a:gridCol>
                <a:gridCol w="1086389">
                  <a:extLst>
                    <a:ext uri="{9D8B030D-6E8A-4147-A177-3AD203B41FA5}">
                      <a16:colId xmlns:a16="http://schemas.microsoft.com/office/drawing/2014/main" val="2919898413"/>
                    </a:ext>
                  </a:extLst>
                </a:gridCol>
                <a:gridCol w="1086389">
                  <a:extLst>
                    <a:ext uri="{9D8B030D-6E8A-4147-A177-3AD203B41FA5}">
                      <a16:colId xmlns:a16="http://schemas.microsoft.com/office/drawing/2014/main" val="1828444360"/>
                    </a:ext>
                  </a:extLst>
                </a:gridCol>
              </a:tblGrid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inventory (Jan. 1)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6398255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+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8925729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Purchase of direct material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3295884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available for use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522466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ar-EG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ـــ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8174307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l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ending inventory (Dec. 31.2023)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(26000)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2640944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used  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71.000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072459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l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Direct manufacturing labor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661938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i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Indirect manufacturing cost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61355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Indirect labor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0960601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Plant insurance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187429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Depreciation-plant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029809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Repair and maintenance-plant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935375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manufacturing cost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135000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60382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work-in process inv.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305975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ar-EG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ـــ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718005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Ending work-in-process inv.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(20000)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3040820"/>
                  </a:ext>
                </a:extLst>
              </a:tr>
              <a:tr h="264419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goods manufactured   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tabLst>
                          <a:tab pos="335280" algn="ctr"/>
                        </a:tabLs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136000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6602" marR="66602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534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12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EC41C1-7910-7C4A-469D-C3B50D698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A68869-E1AA-95EA-C0E7-3C69C3A61C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281" y="976393"/>
            <a:ext cx="9353863" cy="503694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B69F2B-4119-1C42-FCE9-FBCC7A5B650F}"/>
              </a:ext>
            </a:extLst>
          </p:cNvPr>
          <p:cNvSpPr txBox="1"/>
          <p:nvPr/>
        </p:nvSpPr>
        <p:spPr>
          <a:xfrm>
            <a:off x="2530099" y="453173"/>
            <a:ext cx="6207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- 8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lang="en-US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8C9AA3-0AD5-38CE-BC68-55E1E39AD4F0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95442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23C0B7-7763-4564-0702-B83B5B351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ED5170E-326A-A1FD-853D-153C50594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868340"/>
              </p:ext>
            </p:extLst>
          </p:nvPr>
        </p:nvGraphicFramePr>
        <p:xfrm>
          <a:off x="1768331" y="882666"/>
          <a:ext cx="7980103" cy="58521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796247">
                  <a:extLst>
                    <a:ext uri="{9D8B030D-6E8A-4147-A177-3AD203B41FA5}">
                      <a16:colId xmlns:a16="http://schemas.microsoft.com/office/drawing/2014/main" val="4075390008"/>
                    </a:ext>
                  </a:extLst>
                </a:gridCol>
                <a:gridCol w="1183856">
                  <a:extLst>
                    <a:ext uri="{9D8B030D-6E8A-4147-A177-3AD203B41FA5}">
                      <a16:colId xmlns:a16="http://schemas.microsoft.com/office/drawing/2014/main" val="3923618869"/>
                    </a:ext>
                  </a:extLst>
                </a:gridCol>
              </a:tblGrid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inventory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00564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+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338681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Purchase of direct material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3874897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available for use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386799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ar-SA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ـــ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884488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l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ending inventory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(30000)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72232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used  </a:t>
                      </a:r>
                      <a:endParaRPr lang="en-US" sz="24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8933334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+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526582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l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manufacturing labor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0053757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+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176822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manufacturing cost: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3367836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manufacturing cost incurred </a:t>
                      </a:r>
                      <a:endParaRPr lang="en-US" sz="24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230000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0329475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work-in process inv.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692713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ar-SA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ـــ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11739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Ending work-in-process inv.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(40000)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989034"/>
                  </a:ext>
                </a:extLst>
              </a:tr>
              <a:tr h="264946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goods manufactured   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190000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90529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22B841E-23F3-D1E8-446E-CD83CED2BA16}"/>
              </a:ext>
            </a:extLst>
          </p:cNvPr>
          <p:cNvSpPr txBox="1"/>
          <p:nvPr/>
        </p:nvSpPr>
        <p:spPr>
          <a:xfrm>
            <a:off x="3183757" y="352344"/>
            <a:ext cx="6093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 of goods manufactured</a:t>
            </a:r>
            <a:endParaRPr lang="en-US" sz="2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359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057C40-6ADA-05C1-92E3-DED8FF4E7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2CCF103-2931-EE5D-D1A0-61796855FF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964551"/>
              </p:ext>
            </p:extLst>
          </p:nvPr>
        </p:nvGraphicFramePr>
        <p:xfrm>
          <a:off x="1214203" y="2014806"/>
          <a:ext cx="7402273" cy="10972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110523">
                  <a:extLst>
                    <a:ext uri="{9D8B030D-6E8A-4147-A177-3AD203B41FA5}">
                      <a16:colId xmlns:a16="http://schemas.microsoft.com/office/drawing/2014/main" val="2565186536"/>
                    </a:ext>
                  </a:extLst>
                </a:gridCol>
                <a:gridCol w="1291750">
                  <a:extLst>
                    <a:ext uri="{9D8B030D-6E8A-4147-A177-3AD203B41FA5}">
                      <a16:colId xmlns:a16="http://schemas.microsoft.com/office/drawing/2014/main" val="14253670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material used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3056082"/>
                  </a:ext>
                </a:extLst>
              </a:tr>
              <a:tr h="218440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manufacturing labor 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50674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2F2F2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2F2F2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prime cost</a:t>
                      </a:r>
                      <a:endParaRPr lang="en-US" sz="2000" dirty="0">
                        <a:effectLst/>
                        <a:highlight>
                          <a:srgbClr val="F2F2F2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2F2F2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170000</a:t>
                      </a:r>
                      <a:endParaRPr lang="en-US" sz="2000" dirty="0">
                        <a:effectLst/>
                        <a:highlight>
                          <a:srgbClr val="F2F2F2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07273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B64718-4146-FC30-C0FD-E21CFEE107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012462"/>
              </p:ext>
            </p:extLst>
          </p:nvPr>
        </p:nvGraphicFramePr>
        <p:xfrm>
          <a:off x="1214203" y="3560260"/>
          <a:ext cx="7402273" cy="10972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110523">
                  <a:extLst>
                    <a:ext uri="{9D8B030D-6E8A-4147-A177-3AD203B41FA5}">
                      <a16:colId xmlns:a16="http://schemas.microsoft.com/office/drawing/2014/main" val="956982021"/>
                    </a:ext>
                  </a:extLst>
                </a:gridCol>
                <a:gridCol w="1291750">
                  <a:extLst>
                    <a:ext uri="{9D8B030D-6E8A-4147-A177-3AD203B41FA5}">
                      <a16:colId xmlns:a16="http://schemas.microsoft.com/office/drawing/2014/main" val="16697195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labor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3651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Indirect manufacturing overhead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60000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821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Conversion cost</a:t>
                      </a:r>
                      <a:endParaRPr lang="en-US" sz="2400" dirty="0">
                        <a:effectLst/>
                        <a:highlight>
                          <a:srgbClr val="D9D9D9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160000</a:t>
                      </a:r>
                      <a:endParaRPr lang="en-US" sz="2400" dirty="0">
                        <a:effectLst/>
                        <a:highlight>
                          <a:srgbClr val="D9D9D9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407654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693CD48-ABD5-AE96-39FF-632B1B4BA429}"/>
              </a:ext>
            </a:extLst>
          </p:cNvPr>
          <p:cNvSpPr txBox="1"/>
          <p:nvPr/>
        </p:nvSpPr>
        <p:spPr>
          <a:xfrm>
            <a:off x="1214202" y="1367471"/>
            <a:ext cx="6093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 cost </a:t>
            </a:r>
            <a:endParaRPr lang="en-US" sz="2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6A95BA-3100-F21F-F220-88F0E4AB8965}"/>
              </a:ext>
            </a:extLst>
          </p:cNvPr>
          <p:cNvSpPr txBox="1"/>
          <p:nvPr/>
        </p:nvSpPr>
        <p:spPr>
          <a:xfrm>
            <a:off x="911307" y="3037040"/>
            <a:ext cx="6093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Conversion cost</a:t>
            </a:r>
            <a:endParaRPr lang="en-US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FAB60D-05B9-F0F5-E80B-56069A39FEE5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95184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5100448-E573-47B1-0EE5-D7E15A721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DB3A56D-712A-37A7-BF5D-6124E70A9D17}"/>
              </a:ext>
            </a:extLst>
          </p:cNvPr>
          <p:cNvSpPr txBox="1"/>
          <p:nvPr/>
        </p:nvSpPr>
        <p:spPr>
          <a:xfrm>
            <a:off x="723671" y="1002504"/>
            <a:ext cx="10250129" cy="5294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 indent="-270510"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b="1" dirty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Use the following information to answer the next tow questions   : </a:t>
            </a:r>
            <a:endParaRPr lang="en-US" sz="4000" dirty="0">
              <a:solidFill>
                <a:srgbClr val="C00000"/>
              </a:solidFill>
              <a:effectLst/>
              <a:latin typeface="Arabic Typesetting" panose="03020402040406030203" pitchFamily="66" charset="-78"/>
              <a:ea typeface="Calibri" panose="020F0502020204030204" pitchFamily="34" charset="0"/>
              <a:cs typeface="Arabic Typesetting" panose="03020402040406030203" pitchFamily="66" charset="-78"/>
            </a:endParaRPr>
          </a:p>
          <a:p>
            <a:pPr marL="90170" indent="-270510" algn="l" rtl="0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	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estimated unit costs for a company using absorption ( full ) costing and planning to produce and sell at a level of 20.000 units per month are as follows </a:t>
            </a:r>
          </a:p>
          <a:p>
            <a:pPr marL="90170" indent="-270510" algn="l" rtl="0"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	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Prime cost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52 ( Direct materials L.E 32 )</a:t>
            </a:r>
          </a:p>
          <a:p>
            <a:pPr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overhead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21 ( Fixed manufacturing overhead L.E 6 ) </a:t>
            </a:r>
          </a:p>
          <a:p>
            <a:pPr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selling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4 </a:t>
            </a:r>
          </a:p>
          <a:p>
            <a:pPr marL="90170" indent="-270510"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1.  </a:t>
            </a:r>
            <a:r>
              <a:rPr lang="en-US" sz="2400" b="1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Estimated conversion costs per unit are  </a:t>
            </a:r>
            <a:r>
              <a:rPr lang="en-US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: </a:t>
            </a:r>
            <a:endParaRPr lang="en-US" sz="4000" dirty="0">
              <a:effectLst/>
              <a:latin typeface="Arabic Typesetting" panose="03020402040406030203" pitchFamily="66" charset="-78"/>
              <a:ea typeface="Calibri" panose="020F0502020204030204" pitchFamily="34" charset="0"/>
              <a:cs typeface="Arabic Typesetting" panose="03020402040406030203" pitchFamily="66" charset="-78"/>
            </a:endParaRPr>
          </a:p>
          <a:p>
            <a:pPr marL="276860" indent="637540"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L.E 35 		b ) L.E 41		c ) L.E 48 		d ) L.E 67	 </a:t>
            </a:r>
          </a:p>
          <a:p>
            <a:pPr marL="90170" indent="-270510"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2.  </a:t>
            </a:r>
            <a:r>
              <a:rPr lang="en-US" sz="2400" b="1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Estimated total variable costs per unit are   : </a:t>
            </a:r>
            <a:endParaRPr lang="en-US" sz="4000" b="1" dirty="0">
              <a:solidFill>
                <a:srgbClr val="002060"/>
              </a:solidFill>
              <a:effectLst/>
              <a:latin typeface="Arabic Typesetting" panose="03020402040406030203" pitchFamily="66" charset="-78"/>
              <a:ea typeface="Calibri" panose="020F0502020204030204" pitchFamily="34" charset="0"/>
              <a:cs typeface="Arabic Typesetting" panose="03020402040406030203" pitchFamily="66" charset="-78"/>
            </a:endParaRPr>
          </a:p>
          <a:p>
            <a:pPr marL="276860" indent="637540" algn="l" rtl="0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L.E 38 		b ) L.E 18		c ) L.E 71 		d ) L.E 70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0DAE0E-2781-9805-A938-B3CAEF65EBDF}"/>
              </a:ext>
            </a:extLst>
          </p:cNvPr>
          <p:cNvSpPr txBox="1"/>
          <p:nvPr/>
        </p:nvSpPr>
        <p:spPr>
          <a:xfrm>
            <a:off x="2435234" y="448636"/>
            <a:ext cx="6207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- 9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7A426D-778C-3504-4C9A-3A6808E21218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334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4BB1C0-9E00-46F0-4277-5D975191D7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639C93-653A-F7C1-78FD-9FAD0C00D9FA}"/>
              </a:ext>
            </a:extLst>
          </p:cNvPr>
          <p:cNvSpPr txBox="1"/>
          <p:nvPr/>
        </p:nvSpPr>
        <p:spPr>
          <a:xfrm>
            <a:off x="742335" y="1256513"/>
            <a:ext cx="10707329" cy="3973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Prime cost</a:t>
            </a:r>
            <a:r>
              <a:rPr lang="en-US" sz="2400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 </a:t>
            </a:r>
            <a:r>
              <a:rPr lang="en-US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= Direct materials+ Direct Labor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l" rtl="0">
              <a:lnSpc>
                <a:spcPct val="150000"/>
              </a:lnSpc>
            </a:pPr>
            <a:r>
              <a:rPr lang="en-US" sz="24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 labor = Prime cost – Direct material</a:t>
            </a:r>
          </a:p>
          <a:p>
            <a:pPr algn="l" rt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Direct labor = 52 - 32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20 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 cost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Direct Labor + Manufacturing overhead 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Conversion cost= 20 + 21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41</a:t>
            </a:r>
          </a:p>
          <a:p>
            <a:pPr algn="l" rtl="0">
              <a:lnSpc>
                <a:spcPct val="150000"/>
              </a:lnSpc>
            </a:pP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lvl="0" algn="l" rtl="0">
              <a:lnSpc>
                <a:spcPct val="80000"/>
              </a:lnSpc>
            </a:pPr>
            <a:r>
              <a:rPr lang="en-US" sz="24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2. </a:t>
            </a:r>
            <a:r>
              <a:rPr lang="en-US" sz="2400" b="1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Estimated total variable costs per unit</a:t>
            </a:r>
            <a:r>
              <a:rPr lang="en-US" sz="24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=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l" rtl="0">
              <a:lnSpc>
                <a:spcPct val="115000"/>
              </a:lnSpc>
            </a:pPr>
            <a:r>
              <a:rPr lang="en-US" sz="2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 material + direct labor +Variable overhead + Variable Selling</a:t>
            </a:r>
          </a:p>
          <a:p>
            <a:pPr algn="ctr" rtl="0">
              <a:lnSpc>
                <a:spcPct val="115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=32+20+15+ 4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L.E 71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C7823F-261F-34EF-3CDD-D04F52EA55E9}"/>
              </a:ext>
            </a:extLst>
          </p:cNvPr>
          <p:cNvSpPr txBox="1"/>
          <p:nvPr/>
        </p:nvSpPr>
        <p:spPr>
          <a:xfrm>
            <a:off x="149579" y="6402223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69681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F3A4126-7259-E6FD-8F02-0E97C94CE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6BF577-1229-3A92-576A-84125E897608}"/>
              </a:ext>
            </a:extLst>
          </p:cNvPr>
          <p:cNvSpPr txBox="1"/>
          <p:nvPr/>
        </p:nvSpPr>
        <p:spPr>
          <a:xfrm>
            <a:off x="1041861" y="1187040"/>
            <a:ext cx="10861963" cy="4416594"/>
          </a:xfrm>
          <a:prstGeom prst="rect">
            <a:avLst/>
          </a:prstGeom>
          <a:solidFill>
            <a:srgbClr val="002060">
              <a:alpha val="4000"/>
            </a:srgbClr>
          </a:solidFill>
        </p:spPr>
        <p:txBody>
          <a:bodyPr wrap="square">
            <a:spAutoFit/>
          </a:bodyPr>
          <a:lstStyle/>
          <a:p>
            <a:pPr lvl="0" algn="just" rtl="0"/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 assignment is the process of tracing direct cost and allocating indirect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 to a cost object.</a:t>
            </a:r>
            <a:r>
              <a:rPr lang="en-US" sz="5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Total manufacturing cost contains all types of manufacturing and non-manufacturing costs.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False</a:t>
            </a:r>
            <a:endParaRPr lang="en-US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9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 are resources consumed for a short term benefit to gain product or service.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ar-EG" sz="5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828675" algn="l"/>
              </a:tabLst>
            </a:pPr>
            <a:r>
              <a:rPr lang="ar-EG" sz="2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Total Conversion costs include all direct manufacturing cost only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algn="just">
              <a:tabLst>
                <a:tab pos="714375" algn="l"/>
              </a:tabLst>
            </a:pPr>
            <a:r>
              <a:rPr lang="ar-EG" sz="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tabLst>
                <a:tab pos="885825" algn="l"/>
              </a:tabLst>
            </a:pPr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False</a:t>
            </a:r>
            <a:endParaRPr lang="en-US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tabLst>
                <a:tab pos="771525" algn="l"/>
              </a:tabLs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Product cost are called as manufacturing overhead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ar-EG" sz="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876300" algn="l"/>
              </a:tabLst>
            </a:pPr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False</a:t>
            </a:r>
            <a:endParaRPr lang="en-US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Conversion costs are the sum of direct labor and manufacturing overhead</a:t>
            </a:r>
          </a:p>
          <a:p>
            <a:pPr lvl="0" algn="just"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True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CFBD84-BBD2-150B-8727-F77BAEDBC646}"/>
              </a:ext>
            </a:extLst>
          </p:cNvPr>
          <p:cNvSpPr txBox="1"/>
          <p:nvPr/>
        </p:nvSpPr>
        <p:spPr>
          <a:xfrm>
            <a:off x="5153891" y="455413"/>
            <a:ext cx="15468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IT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857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25749</TotalTime>
  <Words>2391</Words>
  <Application>Microsoft Office PowerPoint</Application>
  <PresentationFormat>Widescreen</PresentationFormat>
  <Paragraphs>560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61" baseType="lpstr">
      <vt:lpstr>Alexandria</vt:lpstr>
      <vt:lpstr>Arabic Typesetting</vt:lpstr>
      <vt:lpstr>Arial</vt:lpstr>
      <vt:lpstr>Arial Black</vt:lpstr>
      <vt:lpstr>Calibri</vt:lpstr>
      <vt:lpstr>Calibri Bold</vt:lpstr>
      <vt:lpstr>Calibri Light</vt:lpstr>
      <vt:lpstr>Comic Sans MS</vt:lpstr>
      <vt:lpstr>Constantia</vt:lpstr>
      <vt:lpstr>Liberation Sans</vt:lpstr>
      <vt:lpstr>Monotype Sorts</vt:lpstr>
      <vt:lpstr>Sakkal Majalla</vt:lpstr>
      <vt:lpstr>Source Sans Pro</vt:lpstr>
      <vt:lpstr>Symbol</vt:lpstr>
      <vt:lpstr>Times New Roman</vt:lpstr>
      <vt:lpstr>Verdana</vt:lpstr>
      <vt:lpstr>Wingdings</vt:lpstr>
      <vt:lpstr>Wingdings 2</vt:lpstr>
      <vt:lpstr>Office Theme</vt:lpstr>
      <vt:lpstr>PowerPoint Presentation</vt:lpstr>
      <vt:lpstr>Chapter (1) Introduction to Financial Accounting</vt:lpstr>
      <vt:lpstr>The Value Chain</vt:lpstr>
      <vt:lpstr>PowerPoint Presentation</vt:lpstr>
      <vt:lpstr>PowerPoint Presentation</vt:lpstr>
      <vt:lpstr>Factors Affecting Direct/Indirect Cost Classification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IT - 3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IT!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Dr.Emad Zaher</cp:lastModifiedBy>
  <cp:revision>1053</cp:revision>
  <cp:lastPrinted>2021-04-19T13:59:41Z</cp:lastPrinted>
  <dcterms:created xsi:type="dcterms:W3CDTF">2020-10-26T19:32:15Z</dcterms:created>
  <dcterms:modified xsi:type="dcterms:W3CDTF">2024-07-05T12:16:45Z</dcterms:modified>
</cp:coreProperties>
</file>