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303" r:id="rId2"/>
    <p:sldId id="363" r:id="rId3"/>
    <p:sldId id="365" r:id="rId4"/>
    <p:sldId id="449" r:id="rId5"/>
    <p:sldId id="450" r:id="rId6"/>
    <p:sldId id="451" r:id="rId7"/>
    <p:sldId id="501" r:id="rId8"/>
    <p:sldId id="502" r:id="rId9"/>
    <p:sldId id="503" r:id="rId10"/>
    <p:sldId id="504" r:id="rId11"/>
    <p:sldId id="505" r:id="rId12"/>
    <p:sldId id="506" r:id="rId13"/>
    <p:sldId id="507" r:id="rId14"/>
    <p:sldId id="454" r:id="rId15"/>
    <p:sldId id="515" r:id="rId16"/>
    <p:sldId id="455" r:id="rId17"/>
    <p:sldId id="516" r:id="rId18"/>
    <p:sldId id="456" r:id="rId19"/>
    <p:sldId id="508" r:id="rId20"/>
    <p:sldId id="457" r:id="rId21"/>
    <p:sldId id="458" r:id="rId22"/>
    <p:sldId id="459" r:id="rId23"/>
    <p:sldId id="462" r:id="rId24"/>
    <p:sldId id="511" r:id="rId25"/>
    <p:sldId id="464" r:id="rId26"/>
    <p:sldId id="468" r:id="rId27"/>
    <p:sldId id="512" r:id="rId28"/>
    <p:sldId id="472" r:id="rId29"/>
    <p:sldId id="513" r:id="rId30"/>
    <p:sldId id="471" r:id="rId31"/>
    <p:sldId id="514" r:id="rId32"/>
    <p:sldId id="402"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63"/>
            <p14:sldId id="365"/>
            <p14:sldId id="449"/>
            <p14:sldId id="450"/>
            <p14:sldId id="451"/>
            <p14:sldId id="501"/>
            <p14:sldId id="502"/>
            <p14:sldId id="503"/>
            <p14:sldId id="504"/>
            <p14:sldId id="505"/>
            <p14:sldId id="506"/>
            <p14:sldId id="507"/>
            <p14:sldId id="454"/>
            <p14:sldId id="515"/>
            <p14:sldId id="455"/>
            <p14:sldId id="516"/>
            <p14:sldId id="456"/>
            <p14:sldId id="508"/>
            <p14:sldId id="457"/>
            <p14:sldId id="458"/>
            <p14:sldId id="459"/>
            <p14:sldId id="462"/>
            <p14:sldId id="511"/>
            <p14:sldId id="464"/>
            <p14:sldId id="468"/>
            <p14:sldId id="512"/>
            <p14:sldId id="472"/>
            <p14:sldId id="513"/>
            <p14:sldId id="471"/>
            <p14:sldId id="514"/>
            <p14:sldId id="402"/>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126" y="-2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6/21/2023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482303" y="2606857"/>
            <a:ext cx="5109091"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Fundamentals of </a:t>
            </a:r>
          </a:p>
          <a:p>
            <a:r>
              <a:rPr lang="en-US" sz="4000" b="1" dirty="0">
                <a:solidFill>
                  <a:schemeClr val="bg1"/>
                </a:solidFill>
                <a:latin typeface="Tajawal Medium" panose="00000600000000000000" pitchFamily="2" charset="-78"/>
                <a:cs typeface="Tajawal Medium" panose="00000600000000000000" pitchFamily="2" charset="-78"/>
              </a:rPr>
              <a:t>Risk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3</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PMG510</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Course Outlines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0" name="Title 1"/>
          <p:cNvSpPr txBox="1"/>
          <p:nvPr/>
        </p:nvSpPr>
        <p:spPr>
          <a:xfrm>
            <a:off x="1872570" y="1685495"/>
            <a:ext cx="7762875" cy="3690651"/>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Origins of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Representation of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Enterprise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Levels of risk management sophistication</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Principles of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Implementing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Project Risk Management Planning</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Calibri Light"/>
              <a:ea typeface="+mj-ea"/>
              <a:cs typeface="+mj-cs"/>
            </a:endParaRPr>
          </a:p>
        </p:txBody>
      </p:sp>
    </p:spTree>
    <p:extLst>
      <p:ext uri="{BB962C8B-B14F-4D97-AF65-F5344CB8AC3E}">
        <p14:creationId xmlns:p14="http://schemas.microsoft.com/office/powerpoint/2010/main" val="32390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p:cNvSpPr txBox="1"/>
          <p:nvPr/>
        </p:nvSpPr>
        <p:spPr>
          <a:xfrm>
            <a:off x="1509310" y="1433736"/>
            <a:ext cx="9155017" cy="5078313"/>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Organizations realized that purchasing </a:t>
            </a:r>
            <a:r>
              <a:rPr lang="en-US" sz="2000" b="1" dirty="0">
                <a:solidFill>
                  <a:srgbClr val="000000"/>
                </a:solidFill>
                <a:latin typeface="Times New Roman" panose="02020603050405020304" pitchFamily="18" charset="0"/>
                <a:cs typeface="Times New Roman" panose="02020603050405020304" pitchFamily="18" charset="0"/>
              </a:rPr>
              <a:t>insurance was insufficient </a:t>
            </a:r>
            <a:r>
              <a:rPr lang="en-US" sz="2000" dirty="0">
                <a:solidFill>
                  <a:srgbClr val="000000"/>
                </a:solidFill>
                <a:latin typeface="Times New Roman" panose="02020603050405020304" pitchFamily="18" charset="0"/>
                <a:cs typeface="Times New Roman" panose="02020603050405020304" pitchFamily="18" charset="0"/>
              </a:rPr>
              <a:t>if there was </a:t>
            </a:r>
            <a:r>
              <a:rPr lang="en-US" sz="2000" b="1" dirty="0">
                <a:solidFill>
                  <a:srgbClr val="000000"/>
                </a:solidFill>
                <a:latin typeface="Times New Roman" panose="02020603050405020304" pitchFamily="18" charset="0"/>
                <a:cs typeface="Times New Roman" panose="02020603050405020304" pitchFamily="18" charset="0"/>
              </a:rPr>
              <a:t>inadequate attention</a:t>
            </a:r>
            <a:r>
              <a:rPr lang="en-US" sz="2000" dirty="0">
                <a:solidFill>
                  <a:srgbClr val="000000"/>
                </a:solidFill>
                <a:latin typeface="Times New Roman" panose="02020603050405020304" pitchFamily="18" charset="0"/>
                <a:cs typeface="Times New Roman" panose="02020603050405020304" pitchFamily="18" charset="0"/>
              </a:rPr>
              <a:t> to the protection of property and people.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Insurance buyers therefore became </a:t>
            </a:r>
            <a:r>
              <a:rPr lang="en-US" sz="2000" b="1" dirty="0">
                <a:solidFill>
                  <a:srgbClr val="000000"/>
                </a:solidFill>
                <a:latin typeface="Times New Roman" panose="02020603050405020304" pitchFamily="18" charset="0"/>
                <a:cs typeface="Times New Roman" panose="02020603050405020304" pitchFamily="18" charset="0"/>
              </a:rPr>
              <a:t>concerned with the quality of property protection</a:t>
            </a:r>
            <a:r>
              <a:rPr lang="en-US" sz="2000" dirty="0">
                <a:solidFill>
                  <a:srgbClr val="000000"/>
                </a:solidFill>
                <a:latin typeface="Times New Roman" panose="02020603050405020304" pitchFamily="18" charset="0"/>
                <a:cs typeface="Times New Roman" panose="02020603050405020304" pitchFamily="18" charset="0"/>
              </a:rPr>
              <a:t>, the standards </a:t>
            </a:r>
            <a:r>
              <a:rPr lang="en-US" sz="2000" b="1" dirty="0">
                <a:solidFill>
                  <a:srgbClr val="000000"/>
                </a:solidFill>
                <a:latin typeface="Times New Roman" panose="02020603050405020304" pitchFamily="18" charset="0"/>
                <a:cs typeface="Times New Roman" panose="02020603050405020304" pitchFamily="18" charset="0"/>
              </a:rPr>
              <a:t>of health and safety</a:t>
            </a:r>
            <a:r>
              <a:rPr lang="en-US" sz="2000" dirty="0">
                <a:solidFill>
                  <a:srgbClr val="000000"/>
                </a:solidFill>
                <a:latin typeface="Times New Roman" panose="02020603050405020304" pitchFamily="18" charset="0"/>
                <a:cs typeface="Times New Roman" panose="02020603050405020304" pitchFamily="18" charset="0"/>
              </a:rPr>
              <a:t>, product liability issues and other risk control concerns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combined approach </a:t>
            </a:r>
            <a:r>
              <a:rPr lang="en-US" sz="2000" b="1" dirty="0">
                <a:solidFill>
                  <a:srgbClr val="000000"/>
                </a:solidFill>
                <a:latin typeface="Times New Roman" panose="02020603050405020304" pitchFamily="18" charset="0"/>
                <a:cs typeface="Times New Roman" panose="02020603050405020304" pitchFamily="18" charset="0"/>
              </a:rPr>
              <a:t>to risk financing and risk control </a:t>
            </a:r>
            <a:r>
              <a:rPr lang="en-US" sz="2000" dirty="0">
                <a:solidFill>
                  <a:srgbClr val="000000"/>
                </a:solidFill>
                <a:latin typeface="Times New Roman" panose="02020603050405020304" pitchFamily="18" charset="0"/>
                <a:cs typeface="Times New Roman" panose="02020603050405020304" pitchFamily="18" charset="0"/>
              </a:rPr>
              <a:t>developed in Europe during the 1970s and the concept </a:t>
            </a:r>
            <a:r>
              <a:rPr lang="en-US" sz="2000" b="1" dirty="0">
                <a:solidFill>
                  <a:srgbClr val="000000"/>
                </a:solidFill>
                <a:latin typeface="Times New Roman" panose="02020603050405020304" pitchFamily="18" charset="0"/>
                <a:cs typeface="Times New Roman" panose="02020603050405020304" pitchFamily="18" charset="0"/>
              </a:rPr>
              <a:t>of total cost of risk became important</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this approach became established, it also became obvious that there were many risks facing organizations </a:t>
            </a:r>
            <a:r>
              <a:rPr lang="en-US" sz="2000" b="1" dirty="0">
                <a:solidFill>
                  <a:srgbClr val="000000"/>
                </a:solidFill>
                <a:latin typeface="Times New Roman" panose="02020603050405020304" pitchFamily="18" charset="0"/>
                <a:cs typeface="Times New Roman" panose="02020603050405020304" pitchFamily="18" charset="0"/>
              </a:rPr>
              <a:t>that were not insurable</a:t>
            </a:r>
            <a:r>
              <a:rPr lang="en-US" sz="2000" dirty="0">
                <a:solidFill>
                  <a:srgbClr val="000000"/>
                </a:solidFill>
                <a:latin typeface="Times New Roman" panose="02020603050405020304" pitchFamily="18" charset="0"/>
                <a:cs typeface="Times New Roman" panose="02020603050405020304" pitchFamily="18" charset="0"/>
              </a:rPr>
              <a:t>. The tools and techniques of risk management were then applied to other </a:t>
            </a:r>
            <a:r>
              <a:rPr lang="en-US" sz="2000" b="1" dirty="0">
                <a:solidFill>
                  <a:srgbClr val="000000"/>
                </a:solidFill>
                <a:latin typeface="Times New Roman" panose="02020603050405020304" pitchFamily="18" charset="0"/>
                <a:cs typeface="Times New Roman" panose="02020603050405020304" pitchFamily="18" charset="0"/>
              </a:rPr>
              <a:t>disciplines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8842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0" name="TextBox 9"/>
          <p:cNvSpPr txBox="1"/>
          <p:nvPr/>
        </p:nvSpPr>
        <p:spPr>
          <a:xfrm>
            <a:off x="1814262" y="1685495"/>
            <a:ext cx="10023945" cy="1077218"/>
          </a:xfrm>
          <a:prstGeom prst="rect">
            <a:avLst/>
          </a:prstGeom>
          <a:noFill/>
        </p:spPr>
        <p:txBody>
          <a:bodyPr wrap="square">
            <a:spAutoFit/>
          </a:bodyPr>
          <a:lstStyle/>
          <a:p>
            <a:pPr>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a:t>
            </a:r>
            <a:r>
              <a:rPr lang="en-US" sz="2400" b="1" u="sng" dirty="0" err="1">
                <a:solidFill>
                  <a:srgbClr val="5B9BD5">
                    <a:lumMod val="75000"/>
                  </a:srgbClr>
                </a:solidFill>
                <a:latin typeface="Times New Roman" panose="02020603050405020304" pitchFamily="18" charset="0"/>
                <a:cs typeface="Times New Roman" panose="02020603050405020304" pitchFamily="18" charset="0"/>
              </a:rPr>
              <a:t>rigins</a:t>
            </a:r>
            <a:r>
              <a:rPr lang="en-US" sz="2400" b="1" u="sng" dirty="0">
                <a:solidFill>
                  <a:srgbClr val="5B9BD5">
                    <a:lumMod val="75000"/>
                  </a:srgbClr>
                </a:solidFill>
                <a:latin typeface="Times New Roman" panose="02020603050405020304" pitchFamily="18" charset="0"/>
                <a:cs typeface="Times New Roman" panose="02020603050405020304" pitchFamily="18" charset="0"/>
              </a:rPr>
              <a:t> of Risk Management</a:t>
            </a:r>
            <a:r>
              <a:rPr lang="en-US" sz="2400" dirty="0">
                <a:solidFill>
                  <a:srgbClr val="002060"/>
                </a:solidFill>
                <a:latin typeface="Times New Roman" panose="02020603050405020304" pitchFamily="18" charset="0"/>
                <a:cs typeface="Times New Roman" panose="02020603050405020304" pitchFamily="18" charset="0"/>
              </a:rPr>
              <a:t>: </a:t>
            </a:r>
            <a:endParaRPr lang="ar-EG" sz="2400" dirty="0">
              <a:solidFill>
                <a:srgbClr val="002060"/>
              </a:solidFill>
              <a:latin typeface="Times New Roman" panose="02020603050405020304" pitchFamily="18" charset="0"/>
              <a:cs typeface="Times New Roman" panose="02020603050405020304" pitchFamily="18" charset="0"/>
            </a:endParaRPr>
          </a:p>
          <a:p>
            <a:pPr>
              <a:defRPr/>
            </a:pPr>
            <a:r>
              <a:rPr lang="en-US" sz="2000"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Definitions of risk management </a:t>
            </a:r>
            <a:r>
              <a:rPr lang="en-US" sz="2000" b="1" u="sng"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sz="2000" b="1" u="sng"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sz="2000" b="1" u="sng"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11" name="Table 7"/>
          <p:cNvGraphicFramePr>
            <a:graphicFrameLocks noGrp="1"/>
          </p:cNvGraphicFramePr>
          <p:nvPr>
            <p:extLst>
              <p:ext uri="{D42A27DB-BD31-4B8C-83A1-F6EECF244321}">
                <p14:modId xmlns:p14="http://schemas.microsoft.com/office/powerpoint/2010/main" val="1855589220"/>
              </p:ext>
            </p:extLst>
          </p:nvPr>
        </p:nvGraphicFramePr>
        <p:xfrm>
          <a:off x="1640316" y="2489811"/>
          <a:ext cx="8120629" cy="3413760"/>
        </p:xfrm>
        <a:graphic>
          <a:graphicData uri="http://schemas.openxmlformats.org/drawingml/2006/table">
            <a:tbl>
              <a:tblPr firstRow="1" bandRow="1"/>
              <a:tblGrid>
                <a:gridCol w="1620278">
                  <a:extLst>
                    <a:ext uri="{9D8B030D-6E8A-4147-A177-3AD203B41FA5}">
                      <a16:colId xmlns:a16="http://schemas.microsoft.com/office/drawing/2014/main" xmlns="" val="20000"/>
                    </a:ext>
                  </a:extLst>
                </a:gridCol>
                <a:gridCol w="6500351">
                  <a:extLst>
                    <a:ext uri="{9D8B030D-6E8A-4147-A177-3AD203B41FA5}">
                      <a16:colId xmlns:a16="http://schemas.microsoft.com/office/drawing/2014/main" xmlns="" val="20001"/>
                    </a:ext>
                  </a:extLst>
                </a:gridCol>
              </a:tblGrid>
              <a:tr h="340062">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800" b="1" kern="1200" dirty="0">
                          <a:solidFill>
                            <a:schemeClr val="lt1"/>
                          </a:solidFill>
                          <a:effectLst>
                            <a:outerShdw blurRad="38100" dist="38100" dir="2700000" algn="tl">
                              <a:srgbClr val="000000">
                                <a:alpha val="43137"/>
                              </a:srgbClr>
                            </a:outerShdw>
                          </a:effectLst>
                        </a:rPr>
                        <a:t>Organization</a:t>
                      </a:r>
                      <a:r>
                        <a:rPr lang="en-US" sz="1800" dirty="0">
                          <a:effectLst>
                            <a:outerShdw blurRad="38100" dist="38100" dir="2700000" algn="tl">
                              <a:srgbClr val="000000">
                                <a:alpha val="43137"/>
                              </a:srgbClr>
                            </a:outerShdw>
                          </a:effectLst>
                        </a:rPr>
                        <a:t> </a:t>
                      </a:r>
                    </a:p>
                  </a:txBody>
                  <a:tcPr>
                    <a:lnL>
                      <a:noFill/>
                    </a:lnL>
                    <a:lnR>
                      <a:noFill/>
                    </a:lnR>
                    <a:lnT w="25400" cmpd="sng">
                      <a:solidFill>
                        <a:sysClr val="windowText" lastClr="000000"/>
                      </a:solidFill>
                    </a:lnT>
                    <a:lnB w="25400" cmpd="sng">
                      <a:solidFill>
                        <a:sysClr val="windowText" lastClr="000000"/>
                      </a:solidFill>
                    </a:lnB>
                    <a:lnTlToBr w="12700" cmpd="sng">
                      <a:noFill/>
                      <a:prstDash val="solid"/>
                    </a:lnTlToBr>
                    <a:lnBlToTr w="12700" cmpd="sng">
                      <a:noFill/>
                      <a:prstDash val="solid"/>
                    </a:lnBlToTr>
                    <a:solidFill>
                      <a:srgbClr val="A5A5A5"/>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800" b="1" kern="1200" dirty="0">
                          <a:solidFill>
                            <a:schemeClr val="lt1"/>
                          </a:solidFill>
                          <a:effectLst>
                            <a:outerShdw blurRad="38100" dist="38100" dir="2700000" algn="tl">
                              <a:srgbClr val="000000">
                                <a:alpha val="43137"/>
                              </a:srgbClr>
                            </a:outerShdw>
                          </a:effectLst>
                        </a:rPr>
                        <a:t>Definition of risk management</a:t>
                      </a:r>
                      <a:r>
                        <a:rPr lang="en-US" sz="1800" dirty="0">
                          <a:effectLst>
                            <a:outerShdw blurRad="38100" dist="38100" dir="2700000" algn="tl">
                              <a:srgbClr val="000000">
                                <a:alpha val="43137"/>
                              </a:srgbClr>
                            </a:outerShdw>
                          </a:effectLst>
                        </a:rPr>
                        <a:t> </a:t>
                      </a:r>
                    </a:p>
                  </a:txBody>
                  <a:tcPr>
                    <a:lnL>
                      <a:noFill/>
                    </a:lnL>
                    <a:lnR>
                      <a:noFill/>
                    </a:lnR>
                    <a:lnT w="25400" cmpd="sng">
                      <a:solidFill>
                        <a:sysClr val="windowText" lastClr="000000"/>
                      </a:solidFill>
                    </a:lnT>
                    <a:lnB w="25400" cmpd="sng">
                      <a:solidFill>
                        <a:sysClr val="windowText" lastClr="000000"/>
                      </a:solidFill>
                    </a:lnB>
                    <a:lnTlToBr w="12700" cmpd="sng">
                      <a:noFill/>
                      <a:prstDash val="solid"/>
                    </a:lnTlToBr>
                    <a:lnBlToTr w="12700" cmpd="sng">
                      <a:noFill/>
                      <a:prstDash val="solid"/>
                    </a:lnBlToTr>
                    <a:solidFill>
                      <a:srgbClr val="A5A5A5"/>
                    </a:solidFill>
                  </a:tcPr>
                </a:tc>
                <a:extLst>
                  <a:ext uri="{0D108BD9-81ED-4DB2-BD59-A6C34878D82A}">
                    <a16:rowId xmlns:a16="http://schemas.microsoft.com/office/drawing/2014/main" xmlns="" val="10000"/>
                  </a:ext>
                </a:extLst>
              </a:tr>
              <a:tr h="76513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ISO Guide 73</a:t>
                      </a:r>
                      <a:br>
                        <a:rPr lang="en-US" sz="1600" b="0" kern="1200" dirty="0">
                          <a:solidFill>
                            <a:schemeClr val="dk1"/>
                          </a:solidFill>
                          <a:effectLst/>
                        </a:rPr>
                      </a:br>
                      <a:r>
                        <a:rPr lang="en-US" sz="1600" b="0" kern="1200" dirty="0">
                          <a:solidFill>
                            <a:schemeClr val="dk1"/>
                          </a:solidFill>
                          <a:effectLst/>
                        </a:rPr>
                        <a:t>BS 31100</a:t>
                      </a:r>
                      <a:r>
                        <a:rPr lang="en-US" sz="1600" dirty="0"/>
                        <a:t> </a:t>
                      </a:r>
                    </a:p>
                  </a:txBody>
                  <a:tcPr>
                    <a:lnL>
                      <a:noFill/>
                    </a:lnL>
                    <a:lnR>
                      <a:noFill/>
                    </a:lnR>
                    <a:lnT w="25400" cmpd="sng">
                      <a:solidFill>
                        <a:sysClr val="windowText" lastClr="000000"/>
                      </a:solidFill>
                    </a:lnT>
                    <a:lnB>
                      <a:no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Co-ordinated activities to direct and control an organization with regard to risk</a:t>
                      </a:r>
                      <a:r>
                        <a:rPr lang="en-US" sz="1600" dirty="0"/>
                        <a:t> </a:t>
                      </a:r>
                      <a:br>
                        <a:rPr lang="en-US" sz="1600" dirty="0"/>
                      </a:br>
                      <a:endParaRPr lang="en-US" sz="1600" dirty="0"/>
                    </a:p>
                  </a:txBody>
                  <a:tcPr>
                    <a:lnL>
                      <a:noFill/>
                    </a:lnL>
                    <a:lnR>
                      <a:noFill/>
                    </a:lnR>
                    <a:lnT w="25400" cmpd="sng">
                      <a:solidFill>
                        <a:sysClr val="windowText" lastClr="000000"/>
                      </a:solidFill>
                    </a:lnT>
                    <a:lnB>
                      <a:noFill/>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xmlns="" val="10001"/>
                  </a:ext>
                </a:extLst>
              </a:tr>
              <a:tr h="76513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Institute of Risk</a:t>
                      </a:r>
                      <a:br>
                        <a:rPr lang="en-US" sz="1600" b="0" kern="1200" dirty="0">
                          <a:solidFill>
                            <a:schemeClr val="dk1"/>
                          </a:solidFill>
                          <a:effectLst/>
                        </a:rPr>
                      </a:br>
                      <a:r>
                        <a:rPr lang="en-US" sz="1600" b="0" kern="1200" dirty="0">
                          <a:solidFill>
                            <a:schemeClr val="dk1"/>
                          </a:solidFill>
                          <a:effectLst/>
                        </a:rPr>
                        <a:t>Management (IRM)</a:t>
                      </a:r>
                      <a:r>
                        <a:rPr lang="en-US" sz="1600" dirty="0"/>
                        <a:t> </a:t>
                      </a:r>
                    </a:p>
                  </a:txBody>
                  <a:tcPr>
                    <a:lnL>
                      <a:noFill/>
                    </a:lnL>
                    <a:lnR>
                      <a:noFill/>
                    </a:lnR>
                    <a:lnT>
                      <a:noFill/>
                    </a:lnT>
                    <a:lnB>
                      <a:no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Process which aims to help organizations understand, evaluate and take action on all their risks with a view to increasing the probability of success and reducing the likelihood of failure</a:t>
                      </a:r>
                      <a:r>
                        <a:rPr lang="en-US" sz="1600" dirty="0"/>
                        <a:t> </a:t>
                      </a:r>
                    </a:p>
                  </a:txBody>
                  <a:tcPr>
                    <a:lnL>
                      <a:noFill/>
                    </a:lnL>
                    <a:lnR>
                      <a:noFill/>
                    </a:lnR>
                    <a:lnT>
                      <a:noFill/>
                    </a:lnT>
                    <a:lnB>
                      <a:no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xmlns="" val="10002"/>
                  </a:ext>
                </a:extLst>
              </a:tr>
              <a:tr h="76513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dirty="0"/>
                        <a:t>HM Treasury</a:t>
                      </a:r>
                    </a:p>
                  </a:txBody>
                  <a:tcPr>
                    <a:lnL>
                      <a:noFill/>
                    </a:lnL>
                    <a:lnR>
                      <a:noFill/>
                    </a:lnR>
                    <a:lnT>
                      <a:noFill/>
                    </a:lnT>
                    <a:lnB>
                      <a:no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All the processes involved in identifying, assessing and judging risks, assigning ownership, taking actions to mitigate or anticipate them, and monitoring and reviewing progress</a:t>
                      </a:r>
                      <a:r>
                        <a:rPr lang="en-US" sz="1600" dirty="0"/>
                        <a:t> </a:t>
                      </a:r>
                    </a:p>
                  </a:txBody>
                  <a:tcPr>
                    <a:lnL>
                      <a:noFill/>
                    </a:lnL>
                    <a:lnR>
                      <a:noFill/>
                    </a:lnR>
                    <a:lnT>
                      <a:noFill/>
                    </a:lnT>
                    <a:lnB>
                      <a:noFill/>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xmlns="" val="10003"/>
                  </a:ext>
                </a:extLst>
              </a:tr>
              <a:tr h="53843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London School of</a:t>
                      </a:r>
                      <a:br>
                        <a:rPr lang="en-US" sz="1600" b="0" kern="1200" dirty="0">
                          <a:solidFill>
                            <a:schemeClr val="dk1"/>
                          </a:solidFill>
                          <a:effectLst/>
                        </a:rPr>
                      </a:br>
                      <a:r>
                        <a:rPr lang="en-US" sz="1600" b="0" kern="1200" dirty="0">
                          <a:solidFill>
                            <a:schemeClr val="dk1"/>
                          </a:solidFill>
                          <a:effectLst/>
                        </a:rPr>
                        <a:t>Economics</a:t>
                      </a:r>
                      <a:r>
                        <a:rPr lang="en-US" sz="1600" dirty="0"/>
                        <a:t> </a:t>
                      </a:r>
                    </a:p>
                  </a:txBody>
                  <a:tcPr>
                    <a:lnL>
                      <a:noFill/>
                    </a:lnL>
                    <a:lnR>
                      <a:noFill/>
                    </a:lnR>
                    <a:lnT>
                      <a:noFill/>
                    </a:lnT>
                    <a:lnB w="254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dirty="0"/>
                        <a:t>Selection of those risks a business should take and those which should be avoided or mitigated, followed by action to avoid or reduce risk</a:t>
                      </a:r>
                    </a:p>
                  </a:txBody>
                  <a:tcPr>
                    <a:lnL>
                      <a:noFill/>
                    </a:lnL>
                    <a:lnR>
                      <a:noFill/>
                    </a:lnR>
                    <a:lnT>
                      <a:noFill/>
                    </a:lnT>
                    <a:lnB w="254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xmlns="" val="10004"/>
                  </a:ext>
                </a:extLst>
              </a:tr>
            </a:tbl>
          </a:graphicData>
        </a:graphic>
      </p:graphicFrame>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1175784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0" name="TextBox 9"/>
          <p:cNvSpPr txBox="1"/>
          <p:nvPr/>
        </p:nvSpPr>
        <p:spPr>
          <a:xfrm>
            <a:off x="1814262" y="1685495"/>
            <a:ext cx="10023945"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Simple Representation of Risk Management:</a:t>
            </a:r>
          </a:p>
        </p:txBody>
      </p:sp>
      <p:sp>
        <p:nvSpPr>
          <p:cNvPr id="12" name="TextBox 11"/>
          <p:cNvSpPr txBox="1"/>
          <p:nvPr/>
        </p:nvSpPr>
        <p:spPr>
          <a:xfrm>
            <a:off x="1423126" y="2354376"/>
            <a:ext cx="8976797" cy="3416320"/>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Risk management </a:t>
            </a: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has well-established stages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that make up </a:t>
            </a: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risk management process</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These stages build into valuable risk management </a:t>
            </a: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activities</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each of which makes an important contribution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This basic explanation of the risk management process is referred to as </a:t>
            </a: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8Rs and 4Ts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of hazard risk management. The activities associated with risk management </a:t>
            </a:r>
            <a:r>
              <a:rPr kumimoji="0" lang="en-US" sz="1800" b="0" i="0" u="none" strike="noStrike" kern="0" cap="none" spc="0" normalizeH="0" baseline="0" noProof="0" dirty="0">
                <a:ln>
                  <a:noFill/>
                </a:ln>
                <a:solidFill>
                  <a:srgbClr val="000000"/>
                </a:solidFill>
                <a:effectLst/>
                <a:uLnTx/>
                <a:uFillTx/>
                <a:latin typeface="SabonLTStd-Roman"/>
              </a:rPr>
              <a:t>are as follows: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
            </a:r>
            <a:br>
              <a:rPr kumimoji="0" lang="en-US" sz="1800" b="0" i="0" u="none" strike="noStrike" kern="0" cap="none" spc="0" normalizeH="0" baseline="0" noProof="0" dirty="0">
                <a:ln>
                  <a:noFill/>
                </a:ln>
                <a:solidFill>
                  <a:prstClr val="black"/>
                </a:solidFill>
                <a:effectLst/>
                <a:uLnTx/>
                <a:uFillTx/>
              </a:rPr>
            </a:br>
            <a:endParaRPr kumimoji="0" lang="en-US" sz="1800" b="0" i="0" u="none" strike="noStrike" kern="0" cap="none" spc="0" normalizeH="0" baseline="0" noProof="0" dirty="0">
              <a:ln>
                <a:noFill/>
              </a:ln>
              <a:solidFill>
                <a:prstClr val="black"/>
              </a:solidFill>
              <a:effectLst/>
              <a:uLnTx/>
              <a:uFillTx/>
            </a:endParaRP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297449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0" name="TextBox 9"/>
          <p:cNvSpPr txBox="1"/>
          <p:nvPr/>
        </p:nvSpPr>
        <p:spPr>
          <a:xfrm>
            <a:off x="1814262" y="1685495"/>
            <a:ext cx="10023945"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Simple Representation of Risk Management:</a:t>
            </a:r>
          </a:p>
        </p:txBody>
      </p:sp>
      <p:graphicFrame>
        <p:nvGraphicFramePr>
          <p:cNvPr id="11" name="Table 7"/>
          <p:cNvGraphicFramePr>
            <a:graphicFrameLocks noGrp="1"/>
          </p:cNvGraphicFramePr>
          <p:nvPr>
            <p:extLst>
              <p:ext uri="{D42A27DB-BD31-4B8C-83A1-F6EECF244321}">
                <p14:modId xmlns:p14="http://schemas.microsoft.com/office/powerpoint/2010/main" val="2631088018"/>
              </p:ext>
            </p:extLst>
          </p:nvPr>
        </p:nvGraphicFramePr>
        <p:xfrm>
          <a:off x="1657503" y="2219006"/>
          <a:ext cx="8876993" cy="3326761"/>
        </p:xfrm>
        <a:graphic>
          <a:graphicData uri="http://schemas.openxmlformats.org/drawingml/2006/table">
            <a:tbl>
              <a:tblPr firstRow="1" bandRow="1"/>
              <a:tblGrid>
                <a:gridCol w="4076684">
                  <a:extLst>
                    <a:ext uri="{9D8B030D-6E8A-4147-A177-3AD203B41FA5}">
                      <a16:colId xmlns:a16="http://schemas.microsoft.com/office/drawing/2014/main" xmlns="" val="20000"/>
                    </a:ext>
                  </a:extLst>
                </a:gridCol>
                <a:gridCol w="4800309">
                  <a:extLst>
                    <a:ext uri="{9D8B030D-6E8A-4147-A177-3AD203B41FA5}">
                      <a16:colId xmlns:a16="http://schemas.microsoft.com/office/drawing/2014/main" xmlns="" val="20001"/>
                    </a:ext>
                  </a:extLst>
                </a:gridCol>
              </a:tblGrid>
              <a:tr h="671954">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285750" indent="-285750">
                        <a:lnSpc>
                          <a:spcPct val="150000"/>
                        </a:lnSpc>
                        <a:buFont typeface="Wingdings" panose="05000000000000000000" pitchFamily="2" charset="2"/>
                        <a:buChar char="Ø"/>
                      </a:pPr>
                      <a:r>
                        <a:rPr lang="en-US" sz="2000" kern="1200" dirty="0">
                          <a:solidFill>
                            <a:schemeClr val="tx1"/>
                          </a:solidFill>
                          <a:latin typeface="Times New Roman" panose="02020603050405020304" pitchFamily="18" charset="0"/>
                          <a:ea typeface="+mn-ea"/>
                          <a:cs typeface="Times New Roman" panose="02020603050405020304" pitchFamily="18" charset="0"/>
                        </a:rPr>
                        <a:t>Recognition</a:t>
                      </a:r>
                      <a:r>
                        <a:rPr lang="en-US" sz="2000" dirty="0">
                          <a:solidFill>
                            <a:schemeClr val="tx1"/>
                          </a:solidFill>
                          <a:latin typeface="Times New Roman" panose="02020603050405020304" pitchFamily="18" charset="0"/>
                          <a:cs typeface="Times New Roman" panose="02020603050405020304" pitchFamily="18" charset="0"/>
                        </a:rPr>
                        <a:t> of risks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285750" indent="-285750">
                        <a:lnSpc>
                          <a:spcPct val="150000"/>
                        </a:lnSpc>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Rating of risks;</a:t>
                      </a:r>
                      <a:endParaRPr lang="en-US" sz="2000" dirty="0">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129405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Ranking against risk criteria</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Responding to significant risks; </a:t>
                      </a:r>
                    </a:p>
                    <a:p>
                      <a:pPr marL="0" indent="0">
                        <a:lnSpc>
                          <a:spcPct val="150000"/>
                        </a:lnSpc>
                        <a:buFont typeface="Wingdings" panose="05000000000000000000" pitchFamily="2" charset="2"/>
                        <a:buNone/>
                      </a:pPr>
                      <a:r>
                        <a:rPr lang="en-US" sz="2000" b="1" dirty="0">
                          <a:solidFill>
                            <a:srgbClr val="FF0000"/>
                          </a:solidFill>
                          <a:latin typeface="Times New Roman" panose="02020603050405020304" pitchFamily="18" charset="0"/>
                          <a:cs typeface="Times New Roman" panose="02020603050405020304" pitchFamily="18" charset="0"/>
                        </a:rPr>
                        <a:t>(Tolerate – Treat – Transfer – Terminate)</a:t>
                      </a:r>
                      <a:endParaRPr lang="en-US" sz="2000" dirty="0">
                        <a:solidFill>
                          <a:srgbClr val="FF0000"/>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68037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Resourcing controls;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Reaction (and event) planning;</a:t>
                      </a:r>
                      <a:endParaRPr lang="en-US" sz="2000" dirty="0">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68037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Reporting of risk performance</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Reviewing the risk management system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bl>
          </a:graphicData>
        </a:graphic>
      </p:graphicFrame>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640222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200000"/>
              </a:lnSpc>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Recognition of risks</a:t>
            </a:r>
            <a:r>
              <a:rPr lang="en-US" sz="2000" dirty="0">
                <a:solidFill>
                  <a:srgbClr val="000000"/>
                </a:solidFill>
                <a:latin typeface="Times New Roman" panose="02020603050405020304" pitchFamily="18" charset="0"/>
                <a:cs typeface="Times New Roman" panose="02020603050405020304" pitchFamily="18" charset="0"/>
              </a:rPr>
              <a:t> - The first step is identifying the risks and their nature and the potential circumstance that could come from the risk.</a:t>
            </a:r>
          </a:p>
          <a:p>
            <a:pPr marL="285750" indent="-285750">
              <a:lnSpc>
                <a:spcPct val="200000"/>
              </a:lnSpc>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Rating of risks </a:t>
            </a:r>
            <a:r>
              <a:rPr lang="en-US" sz="2000" dirty="0">
                <a:solidFill>
                  <a:srgbClr val="000000"/>
                </a:solidFill>
                <a:latin typeface="Times New Roman" panose="02020603050405020304" pitchFamily="18" charset="0"/>
                <a:cs typeface="Times New Roman" panose="02020603050405020304" pitchFamily="18" charset="0"/>
              </a:rPr>
              <a:t>- The risk needs to be evaluated based of the magnitude and likelihood of it occurring so the full risk profile is understood.</a:t>
            </a:r>
          </a:p>
          <a:p>
            <a:pPr marL="285750" indent="-285750">
              <a:lnSpc>
                <a:spcPct val="200000"/>
              </a:lnSpc>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Ranking against risk criteria </a:t>
            </a:r>
            <a:r>
              <a:rPr lang="en-US" sz="2000" dirty="0">
                <a:solidFill>
                  <a:srgbClr val="000000"/>
                </a:solidFill>
                <a:latin typeface="Times New Roman" panose="02020603050405020304" pitchFamily="18" charset="0"/>
                <a:cs typeface="Times New Roman" panose="02020603050405020304" pitchFamily="18" charset="0"/>
              </a:rPr>
              <a:t>- The risk then must be ranked based on the level of risk it has compared to the risk criteria/appetite of the organization.</a:t>
            </a:r>
          </a:p>
          <a:p>
            <a:pPr marL="285750" indent="-285750">
              <a:lnSpc>
                <a:spcPct val="200000"/>
              </a:lnSpc>
              <a:buFont typeface="Arial" panose="020B0604020202020204" pitchFamily="34" charset="0"/>
              <a:buChar char="•"/>
            </a:pP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2856099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578714"/>
            <a:ext cx="9345750" cy="4360195"/>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200000"/>
              </a:lnSpc>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Responding to significant risks </a:t>
            </a:r>
            <a:r>
              <a:rPr lang="en-US" sz="2000" dirty="0">
                <a:solidFill>
                  <a:srgbClr val="000000"/>
                </a:solidFill>
                <a:latin typeface="Times New Roman" panose="02020603050405020304" pitchFamily="18" charset="0"/>
                <a:cs typeface="Times New Roman" panose="02020603050405020304" pitchFamily="18" charset="0"/>
              </a:rPr>
              <a:t>- An organization must respond appropriately and make decisions on what action to take by either tolerating, treating, transferring, or terminating the risk.</a:t>
            </a:r>
          </a:p>
          <a:p>
            <a:pPr marL="285750" indent="-285750">
              <a:lnSpc>
                <a:spcPct val="200000"/>
              </a:lnSpc>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Resourcing controls </a:t>
            </a:r>
            <a:r>
              <a:rPr lang="en-US" sz="2000" dirty="0">
                <a:solidFill>
                  <a:srgbClr val="000000"/>
                </a:solidFill>
                <a:latin typeface="Times New Roman" panose="02020603050405020304" pitchFamily="18" charset="0"/>
                <a:cs typeface="Times New Roman" panose="02020603050405020304" pitchFamily="18" charset="0"/>
              </a:rPr>
              <a:t>- This involves making arrangements to introduce and sustain control activities to work against the risk.</a:t>
            </a:r>
          </a:p>
          <a:p>
            <a:pPr marL="285750" indent="-285750">
              <a:lnSpc>
                <a:spcPct val="200000"/>
              </a:lnSpc>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Reaction planning </a:t>
            </a:r>
            <a:r>
              <a:rPr lang="en-US" sz="2000" dirty="0">
                <a:solidFill>
                  <a:srgbClr val="000000"/>
                </a:solidFill>
                <a:latin typeface="Times New Roman" panose="02020603050405020304" pitchFamily="18" charset="0"/>
                <a:cs typeface="Times New Roman" panose="02020603050405020304" pitchFamily="18" charset="0"/>
              </a:rPr>
              <a:t>- Also called event management, this includes disaster recovery if the worst case scenario occurs or business continuity planning.</a:t>
            </a:r>
          </a:p>
          <a:p>
            <a:pPr marL="285750" indent="-285750">
              <a:lnSpc>
                <a:spcPct val="200000"/>
              </a:lnSpc>
              <a:buFont typeface="Arial" panose="020B0604020202020204" pitchFamily="34" charset="0"/>
              <a:buChar char="•"/>
            </a:pP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3146032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200000"/>
              </a:lnSpc>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Reporting of risk performance - </a:t>
            </a:r>
            <a:r>
              <a:rPr lang="en-US" sz="2000" dirty="0">
                <a:solidFill>
                  <a:srgbClr val="000000"/>
                </a:solidFill>
                <a:latin typeface="Times New Roman" panose="02020603050405020304" pitchFamily="18" charset="0"/>
                <a:cs typeface="Times New Roman" panose="02020603050405020304" pitchFamily="18" charset="0"/>
              </a:rPr>
              <a:t>The risk should be monitored for risk performance/actions and communicating on risk issues by the risk architecture of the organization.</a:t>
            </a:r>
          </a:p>
          <a:p>
            <a:pPr marL="285750" indent="-285750">
              <a:lnSpc>
                <a:spcPct val="200000"/>
              </a:lnSpc>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Reviewing the risk management system </a:t>
            </a:r>
            <a:r>
              <a:rPr lang="en-US" sz="2000" dirty="0">
                <a:solidFill>
                  <a:srgbClr val="000000"/>
                </a:solidFill>
                <a:latin typeface="Times New Roman" panose="02020603050405020304" pitchFamily="18" charset="0"/>
                <a:cs typeface="Times New Roman" panose="02020603050405020304" pitchFamily="18" charset="0"/>
              </a:rPr>
              <a:t>- The risk must be reviewed including an internal audit procedure or arrangements to review and update the risk architecture, strategy, and protocols.</a:t>
            </a:r>
          </a:p>
          <a:p>
            <a:pPr marL="285750" indent="-285750">
              <a:lnSpc>
                <a:spcPct val="200000"/>
              </a:lnSpc>
              <a:buFont typeface="Arial" panose="020B0604020202020204" pitchFamily="34" charset="0"/>
              <a:buChar char="•"/>
            </a:pP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231381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200000"/>
              </a:lnSpc>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Tolerate</a:t>
            </a:r>
            <a:r>
              <a:rPr lang="en-US" sz="2000" dirty="0">
                <a:solidFill>
                  <a:srgbClr val="000000"/>
                </a:solidFill>
                <a:latin typeface="Times New Roman" panose="02020603050405020304" pitchFamily="18" charset="0"/>
                <a:cs typeface="Times New Roman" panose="02020603050405020304" pitchFamily="18" charset="0"/>
              </a:rPr>
              <a:t> - An organization can choose to tolerate a risk, and essentially do nothing about it, if it is decided the risk does not need further attention.</a:t>
            </a:r>
          </a:p>
          <a:p>
            <a:pPr marL="285750" indent="-285750">
              <a:lnSpc>
                <a:spcPct val="200000"/>
              </a:lnSpc>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Treat</a:t>
            </a:r>
            <a:r>
              <a:rPr lang="en-US" sz="2000" dirty="0">
                <a:solidFill>
                  <a:srgbClr val="000000"/>
                </a:solidFill>
                <a:latin typeface="Times New Roman" panose="02020603050405020304" pitchFamily="18" charset="0"/>
                <a:cs typeface="Times New Roman" panose="02020603050405020304" pitchFamily="18" charset="0"/>
              </a:rPr>
              <a:t> - An organization can treat a risk by making and following a treatment plan to lower the chances of the risk. An example of a flooding risk to a house would be to make a retaining wall to lower the risk of flooding.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
        <p:nvSpPr>
          <p:cNvPr id="9" name="TextBox 8">
            <a:extLst>
              <a:ext uri="{FF2B5EF4-FFF2-40B4-BE49-F238E27FC236}">
                <a16:creationId xmlns:a16="http://schemas.microsoft.com/office/drawing/2014/main" xmlns="" id="{1FB010C5-C410-4027-B335-80715A197880}"/>
              </a:ext>
            </a:extLst>
          </p:cNvPr>
          <p:cNvSpPr txBox="1"/>
          <p:nvPr/>
        </p:nvSpPr>
        <p:spPr>
          <a:xfrm>
            <a:off x="1814262" y="1685495"/>
            <a:ext cx="10023945"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The 4Ts: Typically seen as part of the Responding area of the 8Rs</a:t>
            </a:r>
          </a:p>
        </p:txBody>
      </p:sp>
    </p:spTree>
    <p:extLst>
      <p:ext uri="{BB962C8B-B14F-4D97-AF65-F5344CB8AC3E}">
        <p14:creationId xmlns:p14="http://schemas.microsoft.com/office/powerpoint/2010/main" val="58337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200000"/>
              </a:lnSpc>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Transfer</a:t>
            </a:r>
            <a:r>
              <a:rPr lang="en-US" sz="2000" dirty="0">
                <a:solidFill>
                  <a:srgbClr val="000000"/>
                </a:solidFill>
                <a:latin typeface="Times New Roman" panose="02020603050405020304" pitchFamily="18" charset="0"/>
                <a:cs typeface="Times New Roman" panose="02020603050405020304" pitchFamily="18" charset="0"/>
              </a:rPr>
              <a:t> - An organization can transfer the risk to someone else, like insurance or a third party, to lower the personal risk of the event.</a:t>
            </a:r>
          </a:p>
          <a:p>
            <a:pPr marL="285750" indent="-285750">
              <a:lnSpc>
                <a:spcPct val="200000"/>
              </a:lnSpc>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Terminate</a:t>
            </a:r>
            <a:r>
              <a:rPr lang="en-US" sz="2000" dirty="0">
                <a:solidFill>
                  <a:srgbClr val="000000"/>
                </a:solidFill>
                <a:latin typeface="Times New Roman" panose="02020603050405020304" pitchFamily="18" charset="0"/>
                <a:cs typeface="Times New Roman" panose="02020603050405020304" pitchFamily="18" charset="0"/>
              </a:rPr>
              <a:t> - An organization can terminate a risk by removing any attachment to the risk. Again, an example over the risk of a house flooding would be to move to a house that has no risk of flooding, thus terminating the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
        <p:nvSpPr>
          <p:cNvPr id="9" name="TextBox 8">
            <a:extLst>
              <a:ext uri="{FF2B5EF4-FFF2-40B4-BE49-F238E27FC236}">
                <a16:creationId xmlns:a16="http://schemas.microsoft.com/office/drawing/2014/main" xmlns="" id="{1FB010C5-C410-4027-B335-80715A197880}"/>
              </a:ext>
            </a:extLst>
          </p:cNvPr>
          <p:cNvSpPr txBox="1"/>
          <p:nvPr/>
        </p:nvSpPr>
        <p:spPr>
          <a:xfrm>
            <a:off x="1814262" y="1685495"/>
            <a:ext cx="10023945"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The 4Ts: Typically seen as part of the Responding area of the 8Rs</a:t>
            </a:r>
          </a:p>
        </p:txBody>
      </p:sp>
    </p:spTree>
    <p:extLst>
      <p:ext uri="{BB962C8B-B14F-4D97-AF65-F5344CB8AC3E}">
        <p14:creationId xmlns:p14="http://schemas.microsoft.com/office/powerpoint/2010/main" val="4222888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pic>
        <p:nvPicPr>
          <p:cNvPr id="4" name="Picture 3">
            <a:extLst>
              <a:ext uri="{FF2B5EF4-FFF2-40B4-BE49-F238E27FC236}">
                <a16:creationId xmlns:a16="http://schemas.microsoft.com/office/drawing/2014/main" xmlns="" id="{77BB5A29-24E5-4F64-A72C-B6B84FE376ED}"/>
              </a:ext>
            </a:extLst>
          </p:cNvPr>
          <p:cNvPicPr>
            <a:picLocks noChangeAspect="1"/>
          </p:cNvPicPr>
          <p:nvPr/>
        </p:nvPicPr>
        <p:blipFill>
          <a:blip r:embed="rId8"/>
          <a:stretch>
            <a:fillRect/>
          </a:stretch>
        </p:blipFill>
        <p:spPr>
          <a:xfrm>
            <a:off x="2601748" y="1612734"/>
            <a:ext cx="7321397" cy="4593643"/>
          </a:xfrm>
          <a:prstGeom prst="rect">
            <a:avLst/>
          </a:prstGeom>
        </p:spPr>
      </p:pic>
    </p:spTree>
    <p:extLst>
      <p:ext uri="{BB962C8B-B14F-4D97-AF65-F5344CB8AC3E}">
        <p14:creationId xmlns:p14="http://schemas.microsoft.com/office/powerpoint/2010/main" val="70934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pic>
        <p:nvPicPr>
          <p:cNvPr id="4" name="Picture 3">
            <a:extLst>
              <a:ext uri="{FF2B5EF4-FFF2-40B4-BE49-F238E27FC236}">
                <a16:creationId xmlns:a16="http://schemas.microsoft.com/office/drawing/2014/main" xmlns="" id="{5EA06F7A-1E57-42D7-A3C9-69E537B23967}"/>
              </a:ext>
            </a:extLst>
          </p:cNvPr>
          <p:cNvPicPr>
            <a:picLocks noChangeAspect="1"/>
          </p:cNvPicPr>
          <p:nvPr/>
        </p:nvPicPr>
        <p:blipFill>
          <a:blip r:embed="rId8"/>
          <a:stretch>
            <a:fillRect/>
          </a:stretch>
        </p:blipFill>
        <p:spPr>
          <a:xfrm>
            <a:off x="2447778" y="1625060"/>
            <a:ext cx="7829482" cy="5010515"/>
          </a:xfrm>
          <a:prstGeom prst="rect">
            <a:avLst/>
          </a:prstGeom>
        </p:spPr>
      </p:pic>
    </p:spTree>
    <p:extLst>
      <p:ext uri="{BB962C8B-B14F-4D97-AF65-F5344CB8AC3E}">
        <p14:creationId xmlns:p14="http://schemas.microsoft.com/office/powerpoint/2010/main" val="7213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6780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200000"/>
              </a:lnSpc>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At first, an </a:t>
            </a:r>
            <a:r>
              <a:rPr lang="en-US" sz="2000" b="1" dirty="0">
                <a:solidFill>
                  <a:srgbClr val="000000"/>
                </a:solidFill>
                <a:latin typeface="Times New Roman" panose="02020603050405020304" pitchFamily="18" charset="0"/>
                <a:cs typeface="Times New Roman" panose="02020603050405020304" pitchFamily="18" charset="0"/>
              </a:rPr>
              <a:t>organization may be unaware </a:t>
            </a:r>
            <a:r>
              <a:rPr lang="en-US" sz="2000" dirty="0">
                <a:solidFill>
                  <a:srgbClr val="000000"/>
                </a:solidFill>
                <a:latin typeface="Times New Roman" panose="02020603050405020304" pitchFamily="18" charset="0"/>
                <a:cs typeface="Times New Roman" panose="02020603050405020304" pitchFamily="18" charset="0"/>
              </a:rPr>
              <a:t>of the </a:t>
            </a:r>
            <a:r>
              <a:rPr lang="en-US" sz="2000" b="1" dirty="0">
                <a:solidFill>
                  <a:srgbClr val="000000"/>
                </a:solidFill>
                <a:latin typeface="Times New Roman" panose="02020603050405020304" pitchFamily="18" charset="0"/>
                <a:cs typeface="Times New Roman" panose="02020603050405020304" pitchFamily="18" charset="0"/>
              </a:rPr>
              <a:t>legal and contractual obligations</a:t>
            </a:r>
            <a:r>
              <a:rPr lang="en-US" sz="2000" dirty="0">
                <a:solidFill>
                  <a:srgbClr val="000000"/>
                </a:solidFill>
                <a:latin typeface="Times New Roman" panose="02020603050405020304" pitchFamily="18" charset="0"/>
                <a:cs typeface="Times New Roman" panose="02020603050405020304" pitchFamily="18" charset="0"/>
              </a:rPr>
              <a:t> that it faces. In that case, it will be necessary to </a:t>
            </a:r>
            <a:r>
              <a:rPr lang="en-US" sz="2000" b="1" u="sng" dirty="0">
                <a:solidFill>
                  <a:srgbClr val="FF0000"/>
                </a:solidFill>
                <a:latin typeface="Times New Roman" panose="02020603050405020304" pitchFamily="18" charset="0"/>
                <a:cs typeface="Times New Roman" panose="02020603050405020304" pitchFamily="18" charset="0"/>
              </a:rPr>
              <a:t>inform</a:t>
            </a:r>
            <a:r>
              <a:rPr lang="en-US" sz="2000" dirty="0">
                <a:solidFill>
                  <a:srgbClr val="000000"/>
                </a:solidFill>
                <a:latin typeface="Times New Roman" panose="02020603050405020304" pitchFamily="18" charset="0"/>
                <a:cs typeface="Times New Roman" panose="02020603050405020304" pitchFamily="18" charset="0"/>
              </a:rPr>
              <a:t> the organization of its obligations in relation to the risk</a:t>
            </a:r>
            <a:r>
              <a:rPr lang="en-US" sz="2000" dirty="0" smtClean="0">
                <a:solidFill>
                  <a:srgbClr val="000000"/>
                </a:solidFill>
                <a:latin typeface="Times New Roman" panose="02020603050405020304" pitchFamily="18" charset="0"/>
                <a:cs typeface="Times New Roman" panose="02020603050405020304" pitchFamily="18" charset="0"/>
              </a:rPr>
              <a:t>.</a:t>
            </a:r>
          </a:p>
          <a:p>
            <a:pPr marL="342900" lvl="0" indent="-342900" algn="just">
              <a:lnSpc>
                <a:spcPct val="200000"/>
              </a:lnSpc>
              <a:buFont typeface="Wingdings" panose="05000000000000000000" pitchFamily="2" charset="2"/>
              <a:buChar char="§"/>
            </a:pPr>
            <a:r>
              <a:rPr lang="en-US" sz="2000" b="1" u="sng" dirty="0" smtClean="0">
                <a:solidFill>
                  <a:srgbClr val="FF0000"/>
                </a:solidFill>
                <a:latin typeface="Times New Roman" panose="02020603050405020304" pitchFamily="18" charset="0"/>
                <a:cs typeface="Times New Roman" panose="02020603050405020304" pitchFamily="18" charset="0"/>
              </a:rPr>
              <a:t>Risk identification stage </a:t>
            </a:r>
            <a:r>
              <a:rPr lang="en-US" sz="2000" b="1" u="sng" dirty="0" smtClean="0">
                <a:solidFill>
                  <a:srgbClr val="FF0000"/>
                </a:solidFill>
                <a:latin typeface="Times New Roman" panose="02020603050405020304" pitchFamily="18" charset="0"/>
                <a:cs typeface="Times New Roman" panose="02020603050405020304" pitchFamily="18" charset="0"/>
              </a:rPr>
              <a:t> </a:t>
            </a:r>
            <a:endParaRPr lang="en-US" sz="2000" b="1" u="sng" dirty="0">
              <a:solidFill>
                <a:srgbClr val="FF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2" name="TextBox 11"/>
          <p:cNvSpPr txBox="1"/>
          <p:nvPr/>
        </p:nvSpPr>
        <p:spPr>
          <a:xfrm>
            <a:off x="1922226" y="1750345"/>
            <a:ext cx="10023945"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77670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6780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200000"/>
              </a:lnSpc>
              <a:buFont typeface="Wingdings" panose="05000000000000000000" pitchFamily="2" charset="2"/>
              <a:buChar char="§"/>
            </a:pPr>
            <a:r>
              <a:rPr lang="en-US" sz="2000" dirty="0" smtClean="0">
                <a:solidFill>
                  <a:srgbClr val="000000"/>
                </a:solidFill>
                <a:latin typeface="Times New Roman" panose="02020603050405020304" pitchFamily="18" charset="0"/>
                <a:cs typeface="Times New Roman" panose="02020603050405020304" pitchFamily="18" charset="0"/>
              </a:rPr>
              <a:t>As </a:t>
            </a:r>
            <a:r>
              <a:rPr lang="en-US" sz="2000" dirty="0">
                <a:solidFill>
                  <a:srgbClr val="000000"/>
                </a:solidFill>
                <a:latin typeface="Times New Roman" panose="02020603050405020304" pitchFamily="18" charset="0"/>
                <a:cs typeface="Times New Roman" panose="02020603050405020304" pitchFamily="18" charset="0"/>
              </a:rPr>
              <a:t>the level of sophistication develops, the organization will become aware of the need to comply with obligations and the more general need for improved risk management. Once it is aware of obligations, there will be a need for the organization to </a:t>
            </a:r>
            <a:r>
              <a:rPr lang="en-US" sz="2000" b="1" dirty="0">
                <a:solidFill>
                  <a:srgbClr val="FF0000"/>
                </a:solidFill>
                <a:latin typeface="Times New Roman" panose="02020603050405020304" pitchFamily="18" charset="0"/>
                <a:cs typeface="Times New Roman" panose="02020603050405020304" pitchFamily="18" charset="0"/>
              </a:rPr>
              <a:t>reform</a:t>
            </a:r>
            <a:r>
              <a:rPr lang="en-US" sz="2000" dirty="0">
                <a:solidFill>
                  <a:srgbClr val="000000"/>
                </a:solidFill>
                <a:latin typeface="Times New Roman" panose="02020603050405020304" pitchFamily="18" charset="0"/>
                <a:cs typeface="Times New Roman" panose="02020603050405020304" pitchFamily="18" charset="0"/>
              </a:rPr>
              <a:t> in response to the hazard risks</a:t>
            </a:r>
            <a:r>
              <a:rPr lang="en-US" sz="2000" dirty="0" smtClean="0">
                <a:solidFill>
                  <a:srgbClr val="000000"/>
                </a:solidFill>
                <a:latin typeface="Times New Roman" panose="02020603050405020304" pitchFamily="18" charset="0"/>
                <a:cs typeface="Times New Roman" panose="02020603050405020304" pitchFamily="18" charset="0"/>
              </a:rPr>
              <a:t>.</a:t>
            </a:r>
          </a:p>
          <a:p>
            <a:pPr marL="342900" lvl="0" indent="-342900" algn="just">
              <a:lnSpc>
                <a:spcPct val="200000"/>
              </a:lnSpc>
              <a:buFont typeface="Wingdings" panose="05000000000000000000" pitchFamily="2" charset="2"/>
              <a:buChar char="§"/>
            </a:pPr>
            <a:r>
              <a:rPr lang="en-US" sz="2000" b="1" u="sng" dirty="0" smtClean="0">
                <a:solidFill>
                  <a:srgbClr val="FF0000"/>
                </a:solidFill>
                <a:latin typeface="Times New Roman" panose="02020603050405020304" pitchFamily="18" charset="0"/>
                <a:cs typeface="Times New Roman" panose="02020603050405020304" pitchFamily="18" charset="0"/>
              </a:rPr>
              <a:t>Risk Treatment or mitigation stage</a:t>
            </a:r>
            <a:r>
              <a:rPr lang="en-US" sz="2000" b="1" u="sng" dirty="0" smtClean="0">
                <a:solidFill>
                  <a:srgbClr val="FF0000"/>
                </a:solidFill>
                <a:latin typeface="Times New Roman" panose="02020603050405020304" pitchFamily="18" charset="0"/>
                <a:cs typeface="Times New Roman" panose="02020603050405020304" pitchFamily="18" charset="0"/>
              </a:rPr>
              <a:t> </a:t>
            </a:r>
            <a:endParaRPr lang="en-US" sz="2000" b="1" u="sng" dirty="0">
              <a:solidFill>
                <a:srgbClr val="FF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2" name="TextBox 11"/>
          <p:cNvSpPr txBox="1"/>
          <p:nvPr/>
        </p:nvSpPr>
        <p:spPr>
          <a:xfrm>
            <a:off x="1922226" y="1750345"/>
            <a:ext cx="10023945"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1465613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6780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200000"/>
              </a:lnSpc>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As the organization  responds to the risk, it will seek to </a:t>
            </a:r>
            <a:r>
              <a:rPr lang="en-US" sz="2000" b="1" dirty="0">
                <a:solidFill>
                  <a:srgbClr val="FF0000"/>
                </a:solidFill>
                <a:latin typeface="Times New Roman" panose="02020603050405020304" pitchFamily="18" charset="0"/>
                <a:cs typeface="Times New Roman" panose="02020603050405020304" pitchFamily="18" charset="0"/>
              </a:rPr>
              <a:t>conform</a:t>
            </a:r>
            <a:r>
              <a:rPr lang="en-US" sz="2000" dirty="0">
                <a:solidFill>
                  <a:srgbClr val="000000"/>
                </a:solidFill>
                <a:latin typeface="Times New Roman" panose="02020603050405020304" pitchFamily="18" charset="0"/>
                <a:cs typeface="Times New Roman" panose="02020603050405020304" pitchFamily="18" charset="0"/>
              </a:rPr>
              <a:t> to </a:t>
            </a:r>
            <a:r>
              <a:rPr lang="en-US" sz="2000" b="1" u="sng" dirty="0">
                <a:solidFill>
                  <a:srgbClr val="000000"/>
                </a:solidFill>
                <a:latin typeface="Times New Roman" panose="02020603050405020304" pitchFamily="18" charset="0"/>
                <a:cs typeface="Times New Roman" panose="02020603050405020304" pitchFamily="18" charset="0"/>
              </a:rPr>
              <a:t>the appropriate risk control standards</a:t>
            </a:r>
            <a:r>
              <a:rPr lang="en-US" sz="2000" dirty="0" smtClean="0">
                <a:solidFill>
                  <a:srgbClr val="000000"/>
                </a:solidFill>
                <a:latin typeface="Times New Roman" panose="02020603050405020304" pitchFamily="18" charset="0"/>
                <a:cs typeface="Times New Roman" panose="02020603050405020304" pitchFamily="18" charset="0"/>
              </a:rPr>
              <a:t>. (Insuring </a:t>
            </a:r>
            <a:r>
              <a:rPr lang="ar-JO" sz="2000" dirty="0" smtClean="0">
                <a:solidFill>
                  <a:srgbClr val="000000"/>
                </a:solidFill>
                <a:latin typeface="Times New Roman" panose="02020603050405020304" pitchFamily="18" charset="0"/>
                <a:cs typeface="Times New Roman" panose="02020603050405020304" pitchFamily="18" charset="0"/>
              </a:rPr>
              <a:t> </a:t>
            </a:r>
            <a:r>
              <a:rPr lang="en-US" sz="2000" dirty="0" smtClean="0">
                <a:solidFill>
                  <a:srgbClr val="000000"/>
                </a:solidFill>
                <a:latin typeface="Times New Roman" panose="02020603050405020304" pitchFamily="18" charset="0"/>
                <a:cs typeface="Times New Roman" panose="02020603050405020304" pitchFamily="18" charset="0"/>
              </a:rPr>
              <a:t>the adherence and commitment to the controls adopted )</a:t>
            </a:r>
          </a:p>
          <a:p>
            <a:pPr marL="342900" lvl="0" indent="-342900" algn="just">
              <a:lnSpc>
                <a:spcPct val="200000"/>
              </a:lnSpc>
              <a:buFont typeface="Wingdings" panose="05000000000000000000" pitchFamily="2" charset="2"/>
              <a:buChar char="§"/>
            </a:pPr>
            <a:r>
              <a:rPr lang="en-US" sz="2000" dirty="0" smtClean="0">
                <a:solidFill>
                  <a:srgbClr val="000000"/>
                </a:solidFill>
                <a:latin typeface="Times New Roman" panose="02020603050405020304" pitchFamily="18" charset="0"/>
                <a:cs typeface="Times New Roman" panose="02020603050405020304" pitchFamily="18" charset="0"/>
              </a:rPr>
              <a:t>Or the organization will comply to the regulations levied </a:t>
            </a:r>
            <a:r>
              <a:rPr lang="en-US" sz="2000" dirty="0" smtClean="0">
                <a:solidFill>
                  <a:srgbClr val="000000"/>
                </a:solidFill>
                <a:latin typeface="Times New Roman" panose="02020603050405020304" pitchFamily="18" charset="0"/>
                <a:cs typeface="Times New Roman" panose="02020603050405020304" pitchFamily="18" charset="0"/>
              </a:rPr>
              <a:t>from the authorities.</a:t>
            </a: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2" name="TextBox 11"/>
          <p:cNvSpPr txBox="1"/>
          <p:nvPr/>
        </p:nvSpPr>
        <p:spPr>
          <a:xfrm>
            <a:off x="1922226" y="1750345"/>
            <a:ext cx="10023945"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2191350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6780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200000"/>
              </a:lnSpc>
              <a:buFont typeface="Wingdings" panose="05000000000000000000" pitchFamily="2" charset="2"/>
              <a:buChar char="§"/>
            </a:pPr>
            <a:r>
              <a:rPr lang="en-US" sz="2000" dirty="0" smtClean="0">
                <a:solidFill>
                  <a:srgbClr val="000000"/>
                </a:solidFill>
                <a:latin typeface="Times New Roman" panose="02020603050405020304" pitchFamily="18" charset="0"/>
                <a:cs typeface="Times New Roman" panose="02020603050405020304" pitchFamily="18" charset="0"/>
              </a:rPr>
              <a:t>After </a:t>
            </a:r>
            <a:r>
              <a:rPr lang="en-US" sz="2000" dirty="0">
                <a:solidFill>
                  <a:srgbClr val="000000"/>
                </a:solidFill>
                <a:latin typeface="Times New Roman" panose="02020603050405020304" pitchFamily="18" charset="0"/>
                <a:cs typeface="Times New Roman" panose="02020603050405020304" pitchFamily="18" charset="0"/>
              </a:rPr>
              <a:t>this stage, the organization may realize that there are benefits to be obtained from the risk. The organization will then have the ability to </a:t>
            </a:r>
            <a:r>
              <a:rPr lang="en-US" sz="2000" b="1" dirty="0">
                <a:solidFill>
                  <a:srgbClr val="FF0000"/>
                </a:solidFill>
                <a:latin typeface="Times New Roman" panose="02020603050405020304" pitchFamily="18" charset="0"/>
                <a:cs typeface="Times New Roman" panose="02020603050405020304" pitchFamily="18" charset="0"/>
              </a:rPr>
              <a:t>perform</a:t>
            </a:r>
            <a:r>
              <a:rPr lang="en-US" sz="2000" dirty="0">
                <a:solidFill>
                  <a:srgbClr val="000000"/>
                </a:solidFill>
                <a:latin typeface="Times New Roman" panose="02020603050405020304" pitchFamily="18" charset="0"/>
                <a:cs typeface="Times New Roman" panose="02020603050405020304" pitchFamily="18" charset="0"/>
              </a:rPr>
              <a:t> and view the risk as an opportunity risk, as illustrated in next Figure</a:t>
            </a:r>
            <a:r>
              <a:rPr lang="en-US" sz="2000" dirty="0" smtClean="0">
                <a:solidFill>
                  <a:srgbClr val="000000"/>
                </a:solidFill>
                <a:latin typeface="Times New Roman" panose="02020603050405020304" pitchFamily="18" charset="0"/>
                <a:cs typeface="Times New Roman" panose="02020603050405020304" pitchFamily="18" charset="0"/>
              </a:rPr>
              <a:t>.</a:t>
            </a:r>
          </a:p>
          <a:p>
            <a:pPr marL="342900" lvl="0" indent="-342900" algn="just">
              <a:lnSpc>
                <a:spcPct val="200000"/>
              </a:lnSpc>
              <a:buFont typeface="Wingdings" panose="05000000000000000000" pitchFamily="2" charset="2"/>
              <a:buChar char="§"/>
            </a:pPr>
            <a:r>
              <a:rPr lang="en-US" sz="2000" dirty="0" smtClean="0">
                <a:solidFill>
                  <a:srgbClr val="000000"/>
                </a:solidFill>
                <a:latin typeface="Times New Roman" panose="02020603050405020304" pitchFamily="18" charset="0"/>
                <a:cs typeface="Times New Roman" panose="02020603050405020304" pitchFamily="18" charset="0"/>
              </a:rPr>
              <a:t>A proactive approach that convert the threats to opportunities.</a:t>
            </a: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2" name="TextBox 11"/>
          <p:cNvSpPr txBox="1"/>
          <p:nvPr/>
        </p:nvSpPr>
        <p:spPr>
          <a:xfrm>
            <a:off x="1922226" y="1750345"/>
            <a:ext cx="10023945"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1687189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pic>
        <p:nvPicPr>
          <p:cNvPr id="13" name="Picture 12"/>
          <p:cNvPicPr>
            <a:picLocks noChangeAspect="1"/>
          </p:cNvPicPr>
          <p:nvPr/>
        </p:nvPicPr>
        <p:blipFill>
          <a:blip r:embed="rId8"/>
          <a:stretch>
            <a:fillRect/>
          </a:stretch>
        </p:blipFill>
        <p:spPr>
          <a:xfrm>
            <a:off x="3346248" y="1519513"/>
            <a:ext cx="5133109" cy="4975838"/>
          </a:xfrm>
          <a:prstGeom prst="rect">
            <a:avLst/>
          </a:prstGeom>
        </p:spPr>
      </p:pic>
      <p:sp>
        <p:nvSpPr>
          <p:cNvPr id="14" name="TextBox 13">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3206562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pic>
        <p:nvPicPr>
          <p:cNvPr id="4" name="Picture 3">
            <a:extLst>
              <a:ext uri="{FF2B5EF4-FFF2-40B4-BE49-F238E27FC236}">
                <a16:creationId xmlns:a16="http://schemas.microsoft.com/office/drawing/2014/main" xmlns="" id="{79A5707D-7E3D-48BF-AE3A-8E1A7305C46C}"/>
              </a:ext>
            </a:extLst>
          </p:cNvPr>
          <p:cNvPicPr>
            <a:picLocks noChangeAspect="1"/>
          </p:cNvPicPr>
          <p:nvPr/>
        </p:nvPicPr>
        <p:blipFill>
          <a:blip r:embed="rId8"/>
          <a:stretch>
            <a:fillRect/>
          </a:stretch>
        </p:blipFill>
        <p:spPr>
          <a:xfrm>
            <a:off x="2542183" y="1663015"/>
            <a:ext cx="7286557" cy="5119811"/>
          </a:xfrm>
          <a:prstGeom prst="rect">
            <a:avLst/>
          </a:prstGeom>
        </p:spPr>
      </p:pic>
    </p:spTree>
    <p:extLst>
      <p:ext uri="{BB962C8B-B14F-4D97-AF65-F5344CB8AC3E}">
        <p14:creationId xmlns:p14="http://schemas.microsoft.com/office/powerpoint/2010/main" val="3056689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6780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200000"/>
              </a:lnSpc>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Although the </a:t>
            </a:r>
            <a:r>
              <a:rPr lang="en-US" sz="2000" b="1" dirty="0">
                <a:solidFill>
                  <a:srgbClr val="000000"/>
                </a:solidFill>
                <a:latin typeface="Times New Roman" panose="02020603050405020304" pitchFamily="18" charset="0"/>
                <a:cs typeface="Times New Roman" panose="02020603050405020304" pitchFamily="18" charset="0"/>
              </a:rPr>
              <a:t>four levels of risk management </a:t>
            </a:r>
            <a:r>
              <a:rPr lang="en-US" sz="2000" dirty="0">
                <a:solidFill>
                  <a:srgbClr val="000000"/>
                </a:solidFill>
                <a:latin typeface="Times New Roman" panose="02020603050405020304" pitchFamily="18" charset="0"/>
                <a:cs typeface="Times New Roman" panose="02020603050405020304" pitchFamily="18" charset="0"/>
              </a:rPr>
              <a:t>sophistication represent an improved approach to risk management, there is a danger that organizations will become obsessed with risk management to the point that important decisions are not taken.</a:t>
            </a:r>
          </a:p>
          <a:p>
            <a:pPr lvl="0" algn="just">
              <a:lnSpc>
                <a:spcPct val="200000"/>
              </a:lnSpc>
            </a:pPr>
            <a:r>
              <a:rPr lang="en-US" sz="2000" dirty="0">
                <a:solidFill>
                  <a:srgbClr val="000000"/>
                </a:solidFill>
                <a:latin typeface="Times New Roman" panose="02020603050405020304" pitchFamily="18" charset="0"/>
                <a:cs typeface="Times New Roman" panose="02020603050405020304" pitchFamily="18" charset="0"/>
              </a:rPr>
              <a:t> At this point, it may be said that </a:t>
            </a:r>
            <a:r>
              <a:rPr lang="en-US" sz="2000" b="1" dirty="0">
                <a:solidFill>
                  <a:srgbClr val="000000"/>
                </a:solidFill>
                <a:latin typeface="Times New Roman" panose="02020603050405020304" pitchFamily="18" charset="0"/>
                <a:cs typeface="Times New Roman" panose="02020603050405020304" pitchFamily="18" charset="0"/>
              </a:rPr>
              <a:t>too much attention and concern about risk </a:t>
            </a:r>
            <a:r>
              <a:rPr lang="en-US" sz="2000" dirty="0">
                <a:solidFill>
                  <a:srgbClr val="000000"/>
                </a:solidFill>
                <a:latin typeface="Times New Roman" panose="02020603050405020304" pitchFamily="18" charset="0"/>
                <a:cs typeface="Times New Roman" panose="02020603050405020304" pitchFamily="18" charset="0"/>
              </a:rPr>
              <a:t>and risk management will cause the organization to </a:t>
            </a:r>
            <a:r>
              <a:rPr lang="en-US" sz="2000" b="1" u="sng" dirty="0">
                <a:solidFill>
                  <a:srgbClr val="FF0000"/>
                </a:solidFill>
                <a:latin typeface="Times New Roman" panose="02020603050405020304" pitchFamily="18" charset="0"/>
                <a:cs typeface="Times New Roman" panose="02020603050405020304" pitchFamily="18" charset="0"/>
              </a:rPr>
              <a:t>deform</a:t>
            </a:r>
            <a:r>
              <a:rPr lang="en-US" sz="2000" dirty="0">
                <a:solidFill>
                  <a:srgbClr val="000000"/>
                </a:solidFill>
                <a:latin typeface="Times New Roman" panose="02020603050405020304" pitchFamily="18" charset="0"/>
                <a:cs typeface="Times New Roman" panose="02020603050405020304" pitchFamily="18" charset="0"/>
              </a:rPr>
              <a:t> its operations. </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2" name="TextBox 11"/>
          <p:cNvSpPr txBox="1"/>
          <p:nvPr/>
        </p:nvSpPr>
        <p:spPr>
          <a:xfrm>
            <a:off x="1922226" y="1750345"/>
            <a:ext cx="10023945"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2764884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364043" y="166780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200000"/>
              </a:lnSpc>
            </a:pPr>
            <a:r>
              <a:rPr lang="en-US" sz="2000" b="1" u="sng" dirty="0">
                <a:solidFill>
                  <a:srgbClr val="000000"/>
                </a:solidFill>
                <a:latin typeface="Times New Roman" panose="02020603050405020304" pitchFamily="18" charset="0"/>
                <a:cs typeface="Times New Roman" panose="02020603050405020304" pitchFamily="18" charset="0"/>
              </a:rPr>
              <a:t>In summary</a:t>
            </a:r>
            <a:r>
              <a:rPr lang="en-US" sz="2000" dirty="0">
                <a:solidFill>
                  <a:srgbClr val="000000"/>
                </a:solidFill>
                <a:latin typeface="Times New Roman" panose="02020603050405020304" pitchFamily="18" charset="0"/>
                <a:cs typeface="Times New Roman" panose="02020603050405020304" pitchFamily="18" charset="0"/>
              </a:rPr>
              <a:t>:</a:t>
            </a:r>
          </a:p>
          <a:p>
            <a:pPr marL="342900" lvl="0" indent="-342900" algn="just">
              <a:lnSpc>
                <a:spcPct val="200000"/>
              </a:lnSpc>
              <a:buFont typeface="+mj-lt"/>
              <a:buAutoNum type="arabicPeriod"/>
            </a:pPr>
            <a:r>
              <a:rPr lang="en-US" dirty="0">
                <a:solidFill>
                  <a:prstClr val="black"/>
                </a:solidFill>
              </a:rPr>
              <a:t>      </a:t>
            </a:r>
            <a:r>
              <a:rPr lang="en-US" sz="2000" dirty="0">
                <a:solidFill>
                  <a:srgbClr val="000000"/>
                </a:solidFill>
                <a:latin typeface="Times New Roman" panose="02020603050405020304" pitchFamily="18" charset="0"/>
                <a:cs typeface="Times New Roman" panose="02020603050405020304" pitchFamily="18" charset="0"/>
              </a:rPr>
              <a:t>unaware of obligations – INFORM;</a:t>
            </a:r>
          </a:p>
          <a:p>
            <a:pPr marL="342900" lvl="0" indent="-342900" algn="just">
              <a:lnSpc>
                <a:spcPct val="200000"/>
              </a:lnSpc>
              <a:buFont typeface="+mj-lt"/>
              <a:buAutoNum type="arabicPeriod"/>
            </a:pPr>
            <a:r>
              <a:rPr lang="en-US" sz="2000" dirty="0">
                <a:solidFill>
                  <a:srgbClr val="000000"/>
                </a:solidFill>
                <a:latin typeface="Times New Roman" panose="02020603050405020304" pitchFamily="18" charset="0"/>
                <a:cs typeface="Times New Roman" panose="02020603050405020304" pitchFamily="18" charset="0"/>
              </a:rPr>
              <a:t>      awareness of non-compliance – REFORM;</a:t>
            </a:r>
          </a:p>
          <a:p>
            <a:pPr marL="342900" lvl="0" indent="-342900" algn="just">
              <a:lnSpc>
                <a:spcPct val="200000"/>
              </a:lnSpc>
              <a:buFont typeface="+mj-lt"/>
              <a:buAutoNum type="arabicPeriod"/>
            </a:pPr>
            <a:r>
              <a:rPr lang="en-US" sz="2000" dirty="0">
                <a:solidFill>
                  <a:srgbClr val="000000"/>
                </a:solidFill>
                <a:latin typeface="Times New Roman" panose="02020603050405020304" pitchFamily="18" charset="0"/>
                <a:cs typeface="Times New Roman" panose="02020603050405020304" pitchFamily="18" charset="0"/>
              </a:rPr>
              <a:t>      actions to ensure compliance – CONFORM;   </a:t>
            </a:r>
          </a:p>
          <a:p>
            <a:pPr marL="342900" lvl="0" indent="-342900" algn="just">
              <a:lnSpc>
                <a:spcPct val="200000"/>
              </a:lnSpc>
              <a:buFont typeface="+mj-lt"/>
              <a:buAutoNum type="arabicPeriod"/>
            </a:pPr>
            <a:r>
              <a:rPr lang="en-US" sz="2000" dirty="0">
                <a:solidFill>
                  <a:srgbClr val="000000"/>
                </a:solidFill>
                <a:latin typeface="Times New Roman" panose="02020603050405020304" pitchFamily="18" charset="0"/>
                <a:cs typeface="Times New Roman" panose="02020603050405020304" pitchFamily="18" charset="0"/>
              </a:rPr>
              <a:t>      achieve business opportunities – PERFORM;</a:t>
            </a:r>
          </a:p>
          <a:p>
            <a:pPr marL="342900" lvl="0" indent="-342900" algn="just">
              <a:lnSpc>
                <a:spcPct val="200000"/>
              </a:lnSpc>
              <a:buFont typeface="+mj-lt"/>
              <a:buAutoNum type="arabicPeriod"/>
            </a:pPr>
            <a:r>
              <a:rPr lang="en-US" sz="2000" dirty="0">
                <a:solidFill>
                  <a:srgbClr val="000000"/>
                </a:solidFill>
                <a:latin typeface="Times New Roman" panose="02020603050405020304" pitchFamily="18" charset="0"/>
                <a:cs typeface="Times New Roman" panose="02020603050405020304" pitchFamily="18" charset="0"/>
              </a:rPr>
              <a:t>      inactivity caused by obsession – DEFORM    </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2" name="TextBox 11"/>
          <p:cNvSpPr txBox="1"/>
          <p:nvPr/>
        </p:nvSpPr>
        <p:spPr>
          <a:xfrm>
            <a:off x="1922226" y="1750345"/>
            <a:ext cx="10023945"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2710739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364043" y="166780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200000"/>
              </a:lnSpc>
            </a:pPr>
            <a:r>
              <a:rPr lang="en-US" sz="2000" dirty="0">
                <a:solidFill>
                  <a:prstClr val="black"/>
                </a:solidFill>
                <a:latin typeface="Times New Roman" panose="02020603050405020304" pitchFamily="18" charset="0"/>
                <a:cs typeface="Times New Roman" panose="02020603050405020304" pitchFamily="18" charset="0"/>
              </a:rPr>
              <a:t>As the level of </a:t>
            </a:r>
            <a:r>
              <a:rPr lang="en-US" sz="2000" b="1" dirty="0">
                <a:solidFill>
                  <a:prstClr val="black"/>
                </a:solidFill>
                <a:latin typeface="Times New Roman" panose="02020603050405020304" pitchFamily="18" charset="0"/>
                <a:cs typeface="Times New Roman" panose="02020603050405020304" pitchFamily="18" charset="0"/>
              </a:rPr>
              <a:t>sophistication increases </a:t>
            </a:r>
            <a:r>
              <a:rPr lang="en-US" sz="2000" dirty="0">
                <a:solidFill>
                  <a:prstClr val="black"/>
                </a:solidFill>
                <a:latin typeface="Times New Roman" panose="02020603050405020304" pitchFamily="18" charset="0"/>
                <a:cs typeface="Times New Roman" panose="02020603050405020304" pitchFamily="18" charset="0"/>
              </a:rPr>
              <a:t>and risk management professionals become aware of the alternative approaches to risk management, they should value the contribution that can be made by other approaches. </a:t>
            </a:r>
          </a:p>
          <a:p>
            <a:pPr marL="342900" lvl="0" indent="-342900" algn="just">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2" name="TextBox 11"/>
          <p:cNvSpPr txBox="1"/>
          <p:nvPr/>
        </p:nvSpPr>
        <p:spPr>
          <a:xfrm>
            <a:off x="1922226" y="1750345"/>
            <a:ext cx="10023945"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486093" y="498147"/>
            <a:ext cx="6492654" cy="523220"/>
          </a:xfrm>
          <a:prstGeom prst="rect">
            <a:avLst/>
          </a:prstGeom>
          <a:noFill/>
        </p:spPr>
        <p:txBody>
          <a:bodyPr wrap="square" rtlCol="0">
            <a:spAutoFit/>
          </a:bodyPr>
          <a:lstStyle/>
          <a:p>
            <a:pPr lvl="0"/>
            <a:r>
              <a:rPr lang="en-US" sz="2800" dirty="0">
                <a:solidFill>
                  <a:prstClr val="white"/>
                </a:solidFill>
                <a:latin typeface="Times New Roman" panose="02020603050405020304" pitchFamily="18" charset="0"/>
                <a:cs typeface="Times New Roman" panose="02020603050405020304" pitchFamily="18" charset="0"/>
              </a:rPr>
              <a:t>Chapter 4        Scope of Risk Management</a:t>
            </a:r>
          </a:p>
        </p:txBody>
      </p:sp>
    </p:spTree>
    <p:extLst>
      <p:ext uri="{BB962C8B-B14F-4D97-AF65-F5344CB8AC3E}">
        <p14:creationId xmlns:p14="http://schemas.microsoft.com/office/powerpoint/2010/main" val="2105483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364043" y="166780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r>
              <a:rPr lang="en-US" b="1" dirty="0">
                <a:solidFill>
                  <a:prstClr val="black"/>
                </a:solidFill>
              </a:rPr>
              <a:t>It is suggested that a successful risk management initiative (and framework) will be:</a:t>
            </a:r>
          </a:p>
          <a:p>
            <a:pPr marL="342900" lvl="0" indent="-342900" algn="just">
              <a:lnSpc>
                <a:spcPct val="150000"/>
              </a:lnSpc>
              <a:buFont typeface="+mj-lt"/>
              <a:buAutoNum type="arabicPeriod"/>
            </a:pPr>
            <a:r>
              <a:rPr lang="en-US" b="1" dirty="0">
                <a:solidFill>
                  <a:prstClr val="black"/>
                </a:solidFill>
              </a:rPr>
              <a:t>P</a:t>
            </a:r>
            <a:r>
              <a:rPr lang="en-US" dirty="0">
                <a:solidFill>
                  <a:prstClr val="black"/>
                </a:solidFill>
              </a:rPr>
              <a:t>roportionate to the level of risk within the organization;</a:t>
            </a:r>
          </a:p>
          <a:p>
            <a:pPr marL="342900" lvl="0" indent="-342900" algn="just">
              <a:lnSpc>
                <a:spcPct val="150000"/>
              </a:lnSpc>
              <a:buFont typeface="+mj-lt"/>
              <a:buAutoNum type="arabicPeriod"/>
            </a:pPr>
            <a:r>
              <a:rPr lang="en-US" b="1" dirty="0">
                <a:solidFill>
                  <a:prstClr val="black"/>
                </a:solidFill>
              </a:rPr>
              <a:t>A</a:t>
            </a:r>
            <a:r>
              <a:rPr lang="en-US" dirty="0">
                <a:solidFill>
                  <a:prstClr val="black"/>
                </a:solidFill>
              </a:rPr>
              <a:t>ligned with other business activities;</a:t>
            </a:r>
          </a:p>
          <a:p>
            <a:pPr marL="342900" lvl="0" indent="-342900" algn="just">
              <a:lnSpc>
                <a:spcPct val="150000"/>
              </a:lnSpc>
              <a:buFont typeface="+mj-lt"/>
              <a:buAutoNum type="arabicPeriod"/>
            </a:pPr>
            <a:r>
              <a:rPr lang="en-US" b="1" dirty="0">
                <a:solidFill>
                  <a:prstClr val="black"/>
                </a:solidFill>
              </a:rPr>
              <a:t>C</a:t>
            </a:r>
            <a:r>
              <a:rPr lang="en-US" dirty="0">
                <a:solidFill>
                  <a:prstClr val="black"/>
                </a:solidFill>
              </a:rPr>
              <a:t>omprehensive, systematic and structured;</a:t>
            </a:r>
          </a:p>
          <a:p>
            <a:pPr marL="342900" lvl="0" indent="-342900" algn="just">
              <a:lnSpc>
                <a:spcPct val="150000"/>
              </a:lnSpc>
              <a:buFont typeface="+mj-lt"/>
              <a:buAutoNum type="arabicPeriod"/>
            </a:pPr>
            <a:r>
              <a:rPr lang="en-US" b="1" dirty="0">
                <a:solidFill>
                  <a:prstClr val="black"/>
                </a:solidFill>
              </a:rPr>
              <a:t>E</a:t>
            </a:r>
            <a:r>
              <a:rPr lang="en-US" dirty="0">
                <a:solidFill>
                  <a:prstClr val="black"/>
                </a:solidFill>
              </a:rPr>
              <a:t>mbedded within business procedures and protocols;</a:t>
            </a:r>
          </a:p>
          <a:p>
            <a:pPr marL="342900" lvl="0" indent="-342900" algn="just">
              <a:lnSpc>
                <a:spcPct val="150000"/>
              </a:lnSpc>
              <a:buFont typeface="+mj-lt"/>
              <a:buAutoNum type="arabicPeriod"/>
            </a:pPr>
            <a:r>
              <a:rPr lang="en-US" dirty="0">
                <a:solidFill>
                  <a:prstClr val="black"/>
                </a:solidFill>
              </a:rPr>
              <a:t> </a:t>
            </a:r>
            <a:r>
              <a:rPr lang="en-US" b="1" dirty="0">
                <a:solidFill>
                  <a:prstClr val="black"/>
                </a:solidFill>
              </a:rPr>
              <a:t>D</a:t>
            </a:r>
            <a:r>
              <a:rPr lang="en-US" dirty="0">
                <a:solidFill>
                  <a:prstClr val="black"/>
                </a:solidFill>
              </a:rPr>
              <a:t>ynamic, iterative and responsive to change.</a:t>
            </a:r>
          </a:p>
          <a:p>
            <a:pPr marL="342900" lvl="0" indent="-342900" algn="just">
              <a:lnSpc>
                <a:spcPct val="150000"/>
              </a:lnSpc>
              <a:buFont typeface="Wingdings" panose="05000000000000000000" pitchFamily="2" charset="2"/>
              <a:buChar char="§"/>
            </a:pPr>
            <a:r>
              <a:rPr lang="en-US" dirty="0">
                <a:solidFill>
                  <a:prstClr val="black"/>
                </a:solidFill>
              </a:rPr>
              <a:t>This provides the acronym </a:t>
            </a:r>
            <a:r>
              <a:rPr lang="en-US" b="1" dirty="0">
                <a:solidFill>
                  <a:prstClr val="black"/>
                </a:solidFill>
              </a:rPr>
              <a:t>PACED</a:t>
            </a:r>
            <a:r>
              <a:rPr lang="en-US" dirty="0">
                <a:solidFill>
                  <a:prstClr val="black"/>
                </a:solidFill>
              </a:rPr>
              <a:t> and provides a very good set of principles that are the foundations of a successful approach to risk management within any organization. </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1" name="TextBox 10"/>
          <p:cNvSpPr txBox="1"/>
          <p:nvPr/>
        </p:nvSpPr>
        <p:spPr>
          <a:xfrm>
            <a:off x="2324559" y="282703"/>
            <a:ext cx="6621137" cy="954107"/>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p:cNvSpPr txBox="1"/>
          <p:nvPr/>
        </p:nvSpPr>
        <p:spPr>
          <a:xfrm>
            <a:off x="1803247" y="1667803"/>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Tree>
    <p:extLst>
      <p:ext uri="{BB962C8B-B14F-4D97-AF65-F5344CB8AC3E}">
        <p14:creationId xmlns:p14="http://schemas.microsoft.com/office/powerpoint/2010/main" val="3615488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1" name="TextBox 10"/>
          <p:cNvSpPr txBox="1"/>
          <p:nvPr/>
        </p:nvSpPr>
        <p:spPr>
          <a:xfrm>
            <a:off x="2324559" y="282703"/>
            <a:ext cx="6621137" cy="954107"/>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pic>
        <p:nvPicPr>
          <p:cNvPr id="4" name="Picture 3">
            <a:extLst>
              <a:ext uri="{FF2B5EF4-FFF2-40B4-BE49-F238E27FC236}">
                <a16:creationId xmlns:a16="http://schemas.microsoft.com/office/drawing/2014/main" xmlns="" id="{3C239A10-8927-4614-8F4D-9F832B4F4422}"/>
              </a:ext>
            </a:extLst>
          </p:cNvPr>
          <p:cNvPicPr>
            <a:picLocks noChangeAspect="1"/>
          </p:cNvPicPr>
          <p:nvPr/>
        </p:nvPicPr>
        <p:blipFill>
          <a:blip r:embed="rId8"/>
          <a:stretch>
            <a:fillRect/>
          </a:stretch>
        </p:blipFill>
        <p:spPr>
          <a:xfrm>
            <a:off x="2324559" y="1519511"/>
            <a:ext cx="7366107" cy="5101102"/>
          </a:xfrm>
          <a:prstGeom prst="rect">
            <a:avLst/>
          </a:prstGeom>
        </p:spPr>
      </p:pic>
    </p:spTree>
    <p:extLst>
      <p:ext uri="{BB962C8B-B14F-4D97-AF65-F5344CB8AC3E}">
        <p14:creationId xmlns:p14="http://schemas.microsoft.com/office/powerpoint/2010/main" val="2167383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364043" y="167419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200000"/>
              </a:lnSpc>
              <a:buFont typeface="+mj-lt"/>
              <a:buAutoNum type="arabicPeriod"/>
            </a:pPr>
            <a:r>
              <a:rPr lang="en-US" sz="2000" b="1" dirty="0">
                <a:solidFill>
                  <a:prstClr val="black"/>
                </a:solidFill>
                <a:latin typeface="Times New Roman" panose="02020603050405020304" pitchFamily="18" charset="0"/>
                <a:cs typeface="Times New Roman" panose="02020603050405020304" pitchFamily="18" charset="0"/>
              </a:rPr>
              <a:t>M</a:t>
            </a:r>
            <a:r>
              <a:rPr lang="en-US" sz="2000" dirty="0">
                <a:solidFill>
                  <a:prstClr val="black"/>
                </a:solidFill>
                <a:latin typeface="Times New Roman" panose="02020603050405020304" pitchFamily="18" charset="0"/>
                <a:cs typeface="Times New Roman" panose="02020603050405020304" pitchFamily="18" charset="0"/>
              </a:rPr>
              <a:t>andatory obligations placed on the organization;</a:t>
            </a:r>
          </a:p>
          <a:p>
            <a:pPr marL="342900" lvl="0" indent="-342900" algn="just">
              <a:lnSpc>
                <a:spcPct val="200000"/>
              </a:lnSpc>
              <a:buFont typeface="+mj-lt"/>
              <a:buAutoNum type="arabicPeriod"/>
            </a:pPr>
            <a:r>
              <a:rPr lang="en-US" sz="2000" b="1" dirty="0">
                <a:solidFill>
                  <a:prstClr val="black"/>
                </a:solidFill>
                <a:latin typeface="Times New Roman" panose="02020603050405020304" pitchFamily="18" charset="0"/>
                <a:cs typeface="Times New Roman" panose="02020603050405020304" pitchFamily="18" charset="0"/>
              </a:rPr>
              <a:t>A</a:t>
            </a:r>
            <a:r>
              <a:rPr lang="en-US" sz="2000" dirty="0">
                <a:solidFill>
                  <a:prstClr val="black"/>
                </a:solidFill>
                <a:latin typeface="Times New Roman" panose="02020603050405020304" pitchFamily="18" charset="0"/>
                <a:cs typeface="Times New Roman" panose="02020603050405020304" pitchFamily="18" charset="0"/>
              </a:rPr>
              <a:t>ssurance regarding the management of significant risks;</a:t>
            </a:r>
          </a:p>
          <a:p>
            <a:pPr marL="342900" lvl="0" indent="-342900" algn="just">
              <a:lnSpc>
                <a:spcPct val="200000"/>
              </a:lnSpc>
              <a:buFont typeface="+mj-lt"/>
              <a:buAutoNum type="arabicPeriod"/>
            </a:pPr>
            <a:r>
              <a:rPr lang="en-US" sz="2000" b="1" dirty="0">
                <a:solidFill>
                  <a:prstClr val="black"/>
                </a:solidFill>
                <a:latin typeface="Times New Roman" panose="02020603050405020304" pitchFamily="18" charset="0"/>
                <a:cs typeface="Times New Roman" panose="02020603050405020304" pitchFamily="18" charset="0"/>
              </a:rPr>
              <a:t>D</a:t>
            </a:r>
            <a:r>
              <a:rPr lang="en-US" sz="2000" dirty="0">
                <a:solidFill>
                  <a:prstClr val="black"/>
                </a:solidFill>
                <a:latin typeface="Times New Roman" panose="02020603050405020304" pitchFamily="18" charset="0"/>
                <a:cs typeface="Times New Roman" panose="02020603050405020304" pitchFamily="18" charset="0"/>
              </a:rPr>
              <a:t>ecisions that pay full regard to risk considerations;</a:t>
            </a:r>
          </a:p>
          <a:p>
            <a:pPr marL="342900" lvl="0" indent="-342900" algn="just">
              <a:lnSpc>
                <a:spcPct val="200000"/>
              </a:lnSpc>
              <a:buFont typeface="+mj-lt"/>
              <a:buAutoNum type="arabicPeriod"/>
            </a:pPr>
            <a:r>
              <a:rPr lang="en-US" sz="2000" b="1" dirty="0">
                <a:solidFill>
                  <a:prstClr val="black"/>
                </a:solidFill>
                <a:latin typeface="Times New Roman" panose="02020603050405020304" pitchFamily="18" charset="0"/>
                <a:cs typeface="Times New Roman" panose="02020603050405020304" pitchFamily="18" charset="0"/>
              </a:rPr>
              <a:t>E</a:t>
            </a:r>
            <a:r>
              <a:rPr lang="en-US" sz="2000" dirty="0">
                <a:solidFill>
                  <a:prstClr val="black"/>
                </a:solidFill>
                <a:latin typeface="Times New Roman" panose="02020603050405020304" pitchFamily="18" charset="0"/>
                <a:cs typeface="Times New Roman" panose="02020603050405020304" pitchFamily="18" charset="0"/>
              </a:rPr>
              <a:t>ffective and </a:t>
            </a:r>
            <a:r>
              <a:rPr lang="en-US" sz="2000" b="1" dirty="0">
                <a:solidFill>
                  <a:prstClr val="black"/>
                </a:solidFill>
                <a:latin typeface="Times New Roman" panose="02020603050405020304" pitchFamily="18" charset="0"/>
                <a:cs typeface="Times New Roman" panose="02020603050405020304" pitchFamily="18" charset="0"/>
              </a:rPr>
              <a:t>E</a:t>
            </a:r>
            <a:r>
              <a:rPr lang="en-US" sz="2000" dirty="0">
                <a:solidFill>
                  <a:prstClr val="black"/>
                </a:solidFill>
                <a:latin typeface="Times New Roman" panose="02020603050405020304" pitchFamily="18" charset="0"/>
                <a:cs typeface="Times New Roman" panose="02020603050405020304" pitchFamily="18" charset="0"/>
              </a:rPr>
              <a:t>fficient core processes</a:t>
            </a:r>
          </a:p>
          <a:p>
            <a:pPr lvl="0" algn="just"/>
            <a:endParaRPr lang="en-US" dirty="0">
              <a:solidFill>
                <a:prstClr val="black"/>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1" name="TextBox 10"/>
          <p:cNvSpPr txBox="1"/>
          <p:nvPr/>
        </p:nvSpPr>
        <p:spPr>
          <a:xfrm>
            <a:off x="2324559" y="282703"/>
            <a:ext cx="6621137" cy="954107"/>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p:cNvSpPr txBox="1"/>
          <p:nvPr/>
        </p:nvSpPr>
        <p:spPr>
          <a:xfrm>
            <a:off x="1838127" y="1898635"/>
            <a:ext cx="8397582" cy="461665"/>
          </a:xfrm>
          <a:prstGeom prst="rect">
            <a:avLst/>
          </a:prstGeom>
          <a:noFill/>
        </p:spPr>
        <p:txBody>
          <a:bodyPr wrap="square">
            <a:spAutoFit/>
          </a:bodyPr>
          <a:lstStyle/>
          <a:p>
            <a:pPr lvl="0" algn="just"/>
            <a:r>
              <a:rPr lang="en-US" sz="2400" b="1" dirty="0">
                <a:solidFill>
                  <a:srgbClr val="0070C0"/>
                </a:solidFill>
              </a:rPr>
              <a:t>What it should deliver by risk management</a:t>
            </a:r>
          </a:p>
        </p:txBody>
      </p:sp>
    </p:spTree>
    <p:extLst>
      <p:ext uri="{BB962C8B-B14F-4D97-AF65-F5344CB8AC3E}">
        <p14:creationId xmlns:p14="http://schemas.microsoft.com/office/powerpoint/2010/main" val="2238845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364043" y="167419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1" name="TextBox 10"/>
          <p:cNvSpPr txBox="1"/>
          <p:nvPr/>
        </p:nvSpPr>
        <p:spPr>
          <a:xfrm>
            <a:off x="2324559" y="282703"/>
            <a:ext cx="6621137" cy="954107"/>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graphicFrame>
        <p:nvGraphicFramePr>
          <p:cNvPr id="13" name="Table 9"/>
          <p:cNvGraphicFramePr>
            <a:graphicFrameLocks noGrp="1"/>
          </p:cNvGraphicFramePr>
          <p:nvPr>
            <p:extLst>
              <p:ext uri="{D42A27DB-BD31-4B8C-83A1-F6EECF244321}">
                <p14:modId xmlns:p14="http://schemas.microsoft.com/office/powerpoint/2010/main" val="3885951569"/>
              </p:ext>
            </p:extLst>
          </p:nvPr>
        </p:nvGraphicFramePr>
        <p:xfrm>
          <a:off x="1643063" y="1913166"/>
          <a:ext cx="8856732" cy="3647535"/>
        </p:xfrm>
        <a:graphic>
          <a:graphicData uri="http://schemas.openxmlformats.org/drawingml/2006/table">
            <a:tbl>
              <a:tblPr firstRow="1" bandRow="1">
                <a:tableStyleId>{616DA210-FB5B-4158-B5E0-FEB733F419BA}</a:tableStyleId>
              </a:tblPr>
              <a:tblGrid>
                <a:gridCol w="1624473">
                  <a:extLst>
                    <a:ext uri="{9D8B030D-6E8A-4147-A177-3AD203B41FA5}">
                      <a16:colId xmlns:a16="http://schemas.microsoft.com/office/drawing/2014/main" xmlns="" val="20000"/>
                    </a:ext>
                  </a:extLst>
                </a:gridCol>
                <a:gridCol w="7232259">
                  <a:extLst>
                    <a:ext uri="{9D8B030D-6E8A-4147-A177-3AD203B41FA5}">
                      <a16:colId xmlns:a16="http://schemas.microsoft.com/office/drawing/2014/main" xmlns="" val="20001"/>
                    </a:ext>
                  </a:extLst>
                </a:gridCol>
              </a:tblGrid>
              <a:tr h="416861">
                <a:tc>
                  <a:txBody>
                    <a:bodyPr/>
                    <a:lstStyle/>
                    <a:p>
                      <a:r>
                        <a:rPr lang="en-US" sz="1800" b="1" kern="1200" dirty="0">
                          <a:solidFill>
                            <a:schemeClr val="dk1"/>
                          </a:solidFill>
                          <a:effectLst/>
                        </a:rPr>
                        <a:t>Objective</a:t>
                      </a:r>
                      <a:endParaRPr lang="en-US" dirty="0"/>
                    </a:p>
                  </a:txBody>
                  <a:tcPr/>
                </a:tc>
                <a:tc>
                  <a:txBody>
                    <a:bodyPr/>
                    <a:lstStyle/>
                    <a:p>
                      <a:r>
                        <a:rPr lang="en-US" sz="1800" b="1" kern="1200" dirty="0">
                          <a:solidFill>
                            <a:schemeClr val="dk1"/>
                          </a:solidFill>
                          <a:effectLst/>
                        </a:rPr>
                        <a:t>Description</a:t>
                      </a:r>
                      <a:endParaRPr lang="en-US" dirty="0"/>
                    </a:p>
                  </a:txBody>
                  <a:tcPr/>
                </a:tc>
                <a:extLst>
                  <a:ext uri="{0D108BD9-81ED-4DB2-BD59-A6C34878D82A}">
                    <a16:rowId xmlns:a16="http://schemas.microsoft.com/office/drawing/2014/main" xmlns="" val="10000"/>
                  </a:ext>
                </a:extLst>
              </a:tr>
              <a:tr h="729507">
                <a:tc>
                  <a:txBody>
                    <a:bodyPr/>
                    <a:lstStyle/>
                    <a:p>
                      <a:r>
                        <a:rPr lang="en-US" dirty="0"/>
                        <a:t>Mandatory</a:t>
                      </a:r>
                    </a:p>
                  </a:txBody>
                  <a:tcPr/>
                </a:tc>
                <a:tc>
                  <a:txBody>
                    <a:bodyPr/>
                    <a:lstStyle/>
                    <a:p>
                      <a:r>
                        <a:rPr lang="en-US" sz="1800" b="0" kern="1200" dirty="0">
                          <a:solidFill>
                            <a:schemeClr val="dk1"/>
                          </a:solidFill>
                          <a:effectLst/>
                        </a:rPr>
                        <a:t>The basic objective for any risk management initiative is to ensure conformity with applicable rules, regulations and mandatory obligations.</a:t>
                      </a:r>
                      <a:endParaRPr lang="en-US" dirty="0"/>
                    </a:p>
                  </a:txBody>
                  <a:tcPr/>
                </a:tc>
                <a:extLst>
                  <a:ext uri="{0D108BD9-81ED-4DB2-BD59-A6C34878D82A}">
                    <a16:rowId xmlns:a16="http://schemas.microsoft.com/office/drawing/2014/main" xmlns="" val="10001"/>
                  </a:ext>
                </a:extLst>
              </a:tr>
              <a:tr h="729507">
                <a:tc>
                  <a:txBody>
                    <a:bodyPr/>
                    <a:lstStyle/>
                    <a:p>
                      <a:r>
                        <a:rPr lang="en-US" dirty="0"/>
                        <a:t>Assurance</a:t>
                      </a:r>
                    </a:p>
                  </a:txBody>
                  <a:tcPr/>
                </a:tc>
                <a:tc>
                  <a:txBody>
                    <a:bodyPr/>
                    <a:lstStyle/>
                    <a:p>
                      <a:r>
                        <a:rPr lang="en-US" dirty="0"/>
                        <a:t>The board and audit committee of an organization will require assurance that risk management and internal control activities comply with </a:t>
                      </a:r>
                      <a:r>
                        <a:rPr lang="en-US" b="1" dirty="0"/>
                        <a:t>PACED</a:t>
                      </a:r>
                      <a:r>
                        <a:rPr lang="en-US" dirty="0"/>
                        <a:t>.</a:t>
                      </a:r>
                    </a:p>
                  </a:txBody>
                  <a:tcPr/>
                </a:tc>
                <a:extLst>
                  <a:ext uri="{0D108BD9-81ED-4DB2-BD59-A6C34878D82A}">
                    <a16:rowId xmlns:a16="http://schemas.microsoft.com/office/drawing/2014/main" xmlns="" val="10002"/>
                  </a:ext>
                </a:extLst>
              </a:tr>
              <a:tr h="729507">
                <a:tc>
                  <a:txBody>
                    <a:bodyPr/>
                    <a:lstStyle/>
                    <a:p>
                      <a:r>
                        <a:rPr lang="en-US" dirty="0"/>
                        <a:t>Decision making </a:t>
                      </a:r>
                    </a:p>
                  </a:txBody>
                  <a:tcPr/>
                </a:tc>
                <a:tc>
                  <a:txBody>
                    <a:bodyPr/>
                    <a:lstStyle/>
                    <a:p>
                      <a:r>
                        <a:rPr lang="en-US" dirty="0"/>
                        <a:t>Risk management activities should ensure that appropriate risk-based information is available to support decision making.</a:t>
                      </a:r>
                    </a:p>
                  </a:txBody>
                  <a:tcPr/>
                </a:tc>
                <a:extLst>
                  <a:ext uri="{0D108BD9-81ED-4DB2-BD59-A6C34878D82A}">
                    <a16:rowId xmlns:a16="http://schemas.microsoft.com/office/drawing/2014/main" xmlns="" val="10003"/>
                  </a:ext>
                </a:extLst>
              </a:tr>
              <a:tr h="1042153">
                <a:tc>
                  <a:txBody>
                    <a:bodyPr/>
                    <a:lstStyle/>
                    <a:p>
                      <a:r>
                        <a:rPr lang="en-US" dirty="0"/>
                        <a:t>Effective and</a:t>
                      </a:r>
                      <a:br>
                        <a:rPr lang="en-US" dirty="0"/>
                      </a:br>
                      <a:r>
                        <a:rPr lang="en-US" dirty="0"/>
                        <a:t>efficient core</a:t>
                      </a:r>
                      <a:br>
                        <a:rPr lang="en-US" dirty="0"/>
                      </a:br>
                      <a:r>
                        <a:rPr lang="en-US" dirty="0"/>
                        <a:t>processes</a:t>
                      </a:r>
                    </a:p>
                  </a:txBody>
                  <a:tcPr/>
                </a:tc>
                <a:tc>
                  <a:txBody>
                    <a:bodyPr/>
                    <a:lstStyle/>
                    <a:p>
                      <a:r>
                        <a:rPr lang="en-US" dirty="0"/>
                        <a:t>Risk management considerations will assist with achieving effective and efficient strategy, tactics, operations and compliance to ensure the best outcome with reduced volatility of results. </a:t>
                      </a:r>
                    </a:p>
                  </a:txBody>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453548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1" name="TextBox 10"/>
          <p:cNvSpPr txBox="1"/>
          <p:nvPr/>
        </p:nvSpPr>
        <p:spPr>
          <a:xfrm>
            <a:off x="2324559" y="282703"/>
            <a:ext cx="6621137" cy="954107"/>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pic>
        <p:nvPicPr>
          <p:cNvPr id="4" name="Picture 3">
            <a:extLst>
              <a:ext uri="{FF2B5EF4-FFF2-40B4-BE49-F238E27FC236}">
                <a16:creationId xmlns:a16="http://schemas.microsoft.com/office/drawing/2014/main" xmlns="" id="{464EDB0D-407B-4832-9FB5-CE1E6ABBF517}"/>
              </a:ext>
            </a:extLst>
          </p:cNvPr>
          <p:cNvPicPr>
            <a:picLocks noChangeAspect="1"/>
          </p:cNvPicPr>
          <p:nvPr/>
        </p:nvPicPr>
        <p:blipFill>
          <a:blip r:embed="rId8"/>
          <a:stretch>
            <a:fillRect/>
          </a:stretch>
        </p:blipFill>
        <p:spPr>
          <a:xfrm>
            <a:off x="513410" y="2171703"/>
            <a:ext cx="11165179" cy="3025576"/>
          </a:xfrm>
          <a:prstGeom prst="rect">
            <a:avLst/>
          </a:prstGeom>
        </p:spPr>
      </p:pic>
    </p:spTree>
    <p:extLst>
      <p:ext uri="{BB962C8B-B14F-4D97-AF65-F5344CB8AC3E}">
        <p14:creationId xmlns:p14="http://schemas.microsoft.com/office/powerpoint/2010/main" val="3665009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364043" y="167419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1" name="TextBox 10"/>
          <p:cNvSpPr txBox="1"/>
          <p:nvPr/>
        </p:nvSpPr>
        <p:spPr>
          <a:xfrm>
            <a:off x="2324559" y="282703"/>
            <a:ext cx="6621137" cy="954107"/>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pic>
        <p:nvPicPr>
          <p:cNvPr id="4" name="Picture 3">
            <a:extLst>
              <a:ext uri="{FF2B5EF4-FFF2-40B4-BE49-F238E27FC236}">
                <a16:creationId xmlns:a16="http://schemas.microsoft.com/office/drawing/2014/main" xmlns="" id="{DCBF809F-8D95-410C-9997-8D6DF3A13FAD}"/>
              </a:ext>
            </a:extLst>
          </p:cNvPr>
          <p:cNvPicPr>
            <a:picLocks noChangeAspect="1"/>
          </p:cNvPicPr>
          <p:nvPr/>
        </p:nvPicPr>
        <p:blipFill>
          <a:blip r:embed="rId8"/>
          <a:stretch>
            <a:fillRect/>
          </a:stretch>
        </p:blipFill>
        <p:spPr>
          <a:xfrm>
            <a:off x="1632681" y="1913166"/>
            <a:ext cx="8808473" cy="3552821"/>
          </a:xfrm>
          <a:prstGeom prst="rect">
            <a:avLst/>
          </a:prstGeom>
        </p:spPr>
      </p:pic>
    </p:spTree>
    <p:extLst>
      <p:ext uri="{BB962C8B-B14F-4D97-AF65-F5344CB8AC3E}">
        <p14:creationId xmlns:p14="http://schemas.microsoft.com/office/powerpoint/2010/main" val="1966956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364043" y="167419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1" name="TextBox 10"/>
          <p:cNvSpPr txBox="1"/>
          <p:nvPr/>
        </p:nvSpPr>
        <p:spPr>
          <a:xfrm>
            <a:off x="2324559" y="282703"/>
            <a:ext cx="6621137" cy="954107"/>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p:cNvSpPr txBox="1"/>
          <p:nvPr/>
        </p:nvSpPr>
        <p:spPr>
          <a:xfrm>
            <a:off x="1771923" y="1710977"/>
            <a:ext cx="8397582"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Benefits for Implementing risk management:</a:t>
            </a:r>
          </a:p>
        </p:txBody>
      </p:sp>
      <p:sp>
        <p:nvSpPr>
          <p:cNvPr id="13" name="TextBox 12"/>
          <p:cNvSpPr txBox="1"/>
          <p:nvPr/>
        </p:nvSpPr>
        <p:spPr>
          <a:xfrm>
            <a:off x="1687815" y="2349473"/>
            <a:ext cx="8481690" cy="3416320"/>
          </a:xfrm>
          <a:prstGeom prst="rect">
            <a:avLst/>
          </a:prstGeom>
          <a:noFill/>
        </p:spPr>
        <p:txBody>
          <a:bodyPr wrap="square">
            <a:spAutoFit/>
          </a:bodyPr>
          <a:lstStyle/>
          <a:p>
            <a:pPr marL="342900" marR="0" lvl="0" indent="-342900" defTabSz="914400" eaLnBrk="1" fontAlgn="auto" latinLnBrk="0" hangingPunct="1">
              <a:lnSpc>
                <a:spcPct val="150000"/>
              </a:lnSpc>
              <a:spcBef>
                <a:spcPts val="0"/>
              </a:spcBef>
              <a:spcAft>
                <a:spcPts val="0"/>
              </a:spcAft>
              <a:buClrTx/>
              <a:buSzTx/>
              <a:buFont typeface="+mj-lt"/>
              <a:buAutoNum type="arabicPeriod"/>
              <a:tabLst/>
              <a:defRPr/>
            </a:pPr>
            <a:r>
              <a:rPr kumimoji="0" lang="en-US" sz="18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Financial benefits </a:t>
            </a: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arising from better allocation of funds, monitoring of expenditure and reduced exposure to fraud;</a:t>
            </a:r>
          </a:p>
          <a:p>
            <a:pPr marL="342900" marR="0" lvl="0" indent="-342900" defTabSz="914400" eaLnBrk="1" fontAlgn="auto" latinLnBrk="0" hangingPunct="1">
              <a:lnSpc>
                <a:spcPct val="150000"/>
              </a:lnSpc>
              <a:spcBef>
                <a:spcPts val="0"/>
              </a:spcBef>
              <a:spcAft>
                <a:spcPts val="0"/>
              </a:spcAft>
              <a:buClrTx/>
              <a:buSzTx/>
              <a:buFont typeface="+mj-lt"/>
              <a:buAutoNum type="arabicPeriod"/>
              <a:tabLst/>
              <a:defRPr/>
            </a:pPr>
            <a:r>
              <a:rPr kumimoji="0" lang="en-US" sz="18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Infrastructure benefits </a:t>
            </a: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have included fewer failures of the IT systems and reduced staff absence rates;</a:t>
            </a:r>
          </a:p>
          <a:p>
            <a:pPr marL="342900" marR="0" lvl="0" indent="-342900" defTabSz="914400" eaLnBrk="1" fontAlgn="auto" latinLnBrk="0" hangingPunct="1">
              <a:lnSpc>
                <a:spcPct val="150000"/>
              </a:lnSpc>
              <a:spcBef>
                <a:spcPts val="0"/>
              </a:spcBef>
              <a:spcAft>
                <a:spcPts val="0"/>
              </a:spcAft>
              <a:buClrTx/>
              <a:buSzTx/>
              <a:buFont typeface="+mj-lt"/>
              <a:buAutoNum type="arabicPeriod"/>
              <a:tabLst/>
              <a:defRPr/>
            </a:pPr>
            <a:r>
              <a:rPr kumimoji="0" lang="en-US" sz="18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Reputational benefits from </a:t>
            </a: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ethical sourcing policies and use of organic food in the restaurant, as well as successful niche productions in the theatre; </a:t>
            </a:r>
          </a:p>
          <a:p>
            <a:pPr marL="342900" marR="0" lvl="0" indent="-342900" defTabSz="914400" eaLnBrk="1" fontAlgn="auto" latinLnBrk="0" hangingPunct="1">
              <a:lnSpc>
                <a:spcPct val="150000"/>
              </a:lnSpc>
              <a:spcBef>
                <a:spcPts val="0"/>
              </a:spcBef>
              <a:spcAft>
                <a:spcPts val="0"/>
              </a:spcAft>
              <a:buClrTx/>
              <a:buSzTx/>
              <a:buFont typeface="+mj-lt"/>
              <a:buAutoNum type="arabicPeriod"/>
              <a:tabLst/>
              <a:defRPr/>
            </a:pPr>
            <a:r>
              <a:rPr kumimoji="0" lang="en-US" sz="18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Marketplace benefits resulting </a:t>
            </a: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89 per cent occupancy rates, up from 83 per cent three years ago, as well as increased spend in the theatre by patrons.</a:t>
            </a:r>
          </a:p>
        </p:txBody>
      </p:sp>
    </p:spTree>
    <p:extLst>
      <p:ext uri="{BB962C8B-B14F-4D97-AF65-F5344CB8AC3E}">
        <p14:creationId xmlns:p14="http://schemas.microsoft.com/office/powerpoint/2010/main" val="996983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364043" y="1674193"/>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1" name="TextBox 10"/>
          <p:cNvSpPr txBox="1"/>
          <p:nvPr/>
        </p:nvSpPr>
        <p:spPr>
          <a:xfrm>
            <a:off x="2324559" y="282703"/>
            <a:ext cx="6621137" cy="954107"/>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p:cNvSpPr txBox="1"/>
          <p:nvPr/>
        </p:nvSpPr>
        <p:spPr>
          <a:xfrm>
            <a:off x="1771923" y="1710977"/>
            <a:ext cx="8397582" cy="461665"/>
          </a:xfrm>
          <a:prstGeom prst="rect">
            <a:avLst/>
          </a:prstGeom>
          <a:noFill/>
        </p:spPr>
        <p:txBody>
          <a:bodyPr wrap="square">
            <a:spAutoFit/>
          </a:bodyPr>
          <a:lstStyle/>
          <a:p>
            <a:pPr lvl="0"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p:cNvSpPr txBox="1"/>
          <p:nvPr/>
        </p:nvSpPr>
        <p:spPr>
          <a:xfrm>
            <a:off x="1676519" y="2018796"/>
            <a:ext cx="8295340" cy="4062651"/>
          </a:xfrm>
          <a:prstGeom prst="rect">
            <a:avLst/>
          </a:prstGeom>
          <a:noFill/>
        </p:spPr>
        <p:txBody>
          <a:bodyPr wrap="square">
            <a:spAutoFit/>
          </a:bodyPr>
          <a:lstStyle/>
          <a:p>
            <a:pPr marL="285750" marR="0" lvl="0" indent="-285750" defTabSz="91440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Using the structure of the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FIRM</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risk scorecard, an organization will be able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demonstrate the benefits that it has obtained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from a risk management initiative.</a:t>
            </a:r>
          </a:p>
          <a:p>
            <a:pPr marL="285750" marR="0" lvl="0" indent="-285750" defTabSz="91440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likely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the following benefits will have been delivered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a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theatre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that has been pursuing a structured proactive enterprise risk management approach for about three years: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862350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Rectangle 1"/>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8" name="Rectangle 2"/>
          <p:cNvSpPr>
            <a:spLocks noChangeArrowheads="1"/>
          </p:cNvSpPr>
          <p:nvPr/>
        </p:nvSpPr>
        <p:spPr bwMode="auto">
          <a:xfrm>
            <a:off x="838200" y="34305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cs typeface="Arial" charset="0"/>
              </a:rPr>
              <a:t/>
            </a:r>
            <a:br>
              <a:rPr kumimoji="0" lang="en-US" altLang="en-US" sz="1800" b="0" i="0" u="none" strike="noStrike" cap="none" normalizeH="0" baseline="0">
                <a:ln>
                  <a:noFill/>
                </a:ln>
                <a:solidFill>
                  <a:schemeClr val="tx1"/>
                </a:solidFill>
                <a:effectLst/>
                <a:latin typeface="Arial" charset="0"/>
                <a:cs typeface="Arial" charset="0"/>
              </a:rPr>
            </a:br>
            <a:endParaRPr kumimoji="0" lang="en-US" altLang="en-US" sz="1800" b="0" i="0" u="none" strike="noStrike" cap="none" normalizeH="0" baseline="0">
              <a:ln>
                <a:noFill/>
              </a:ln>
              <a:solidFill>
                <a:schemeClr val="tx1"/>
              </a:solidFill>
              <a:effectLst/>
              <a:latin typeface="Arial" charset="0"/>
              <a:cs typeface="Arial" charset="0"/>
            </a:endParaRPr>
          </a:p>
        </p:txBody>
      </p:sp>
      <p:sp>
        <p:nvSpPr>
          <p:cNvPr id="11" name="TextBox 10"/>
          <p:cNvSpPr txBox="1"/>
          <p:nvPr/>
        </p:nvSpPr>
        <p:spPr>
          <a:xfrm>
            <a:off x="2324559" y="282703"/>
            <a:ext cx="6621137" cy="954107"/>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pic>
        <p:nvPicPr>
          <p:cNvPr id="4" name="Picture 3">
            <a:extLst>
              <a:ext uri="{FF2B5EF4-FFF2-40B4-BE49-F238E27FC236}">
                <a16:creationId xmlns:a16="http://schemas.microsoft.com/office/drawing/2014/main" xmlns="" id="{B0E0A3EA-91E0-4690-951A-7BA1A272DB9B}"/>
              </a:ext>
            </a:extLst>
          </p:cNvPr>
          <p:cNvPicPr>
            <a:picLocks noChangeAspect="1"/>
          </p:cNvPicPr>
          <p:nvPr/>
        </p:nvPicPr>
        <p:blipFill>
          <a:blip r:embed="rId8"/>
          <a:stretch>
            <a:fillRect/>
          </a:stretch>
        </p:blipFill>
        <p:spPr>
          <a:xfrm>
            <a:off x="2571750" y="1520650"/>
            <a:ext cx="7048500" cy="5114925"/>
          </a:xfrm>
          <a:prstGeom prst="rect">
            <a:avLst/>
          </a:prstGeom>
        </p:spPr>
      </p:pic>
    </p:spTree>
    <p:extLst>
      <p:ext uri="{BB962C8B-B14F-4D97-AF65-F5344CB8AC3E}">
        <p14:creationId xmlns:p14="http://schemas.microsoft.com/office/powerpoint/2010/main" val="1985969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038464052"/>
              </p:ext>
            </p:extLst>
          </p:nvPr>
        </p:nvGraphicFramePr>
        <p:xfrm>
          <a:off x="1549779" y="1768018"/>
          <a:ext cx="9219096" cy="7558836"/>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mn-lt"/>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Verdana"/>
                        <a:ea typeface="+mn-ea"/>
                        <a:cs typeface="+mn-cs"/>
                      </a:endParaRPr>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xmlns="" val="10000"/>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1"/>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2"/>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3"/>
                  </a:ext>
                </a:extLst>
              </a:tr>
              <a:tr h="621304">
                <a:tc>
                  <a:txBody>
                    <a:bodyPr/>
                    <a:lstStyle/>
                    <a:p>
                      <a:pPr>
                        <a:lnSpc>
                          <a:spcPct val="150000"/>
                        </a:lnSpc>
                      </a:pPr>
                      <a:endParaRPr lang="ar-JO" sz="2400" dirty="0"/>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73130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1091</TotalTime>
  <Words>1789</Words>
  <Application>Microsoft Office PowerPoint</Application>
  <PresentationFormat>Custom</PresentationFormat>
  <Paragraphs>230</Paragraphs>
  <Slides>33</Slides>
  <Notes>1</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Student</cp:lastModifiedBy>
  <cp:revision>160</cp:revision>
  <dcterms:created xsi:type="dcterms:W3CDTF">2023-04-29T09:08:23Z</dcterms:created>
  <dcterms:modified xsi:type="dcterms:W3CDTF">2023-06-21T16:15:59Z</dcterms:modified>
</cp:coreProperties>
</file>