
<file path=[Content_Types].xml><?xml version="1.0" encoding="utf-8"?>
<Types xmlns="http://schemas.openxmlformats.org/package/2006/content-types">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sldIdLst>
    <p:sldId id="277" r:id="rId2"/>
    <p:sldId id="278" r:id="rId3"/>
    <p:sldId id="279" r:id="rId4"/>
    <p:sldId id="280" r:id="rId5"/>
    <p:sldId id="281" r:id="rId6"/>
    <p:sldId id="264" r:id="rId7"/>
    <p:sldId id="266" r:id="rId8"/>
    <p:sldId id="265" r:id="rId9"/>
    <p:sldId id="295" r:id="rId10"/>
    <p:sldId id="284" r:id="rId11"/>
    <p:sldId id="288" r:id="rId12"/>
    <p:sldId id="286" r:id="rId13"/>
    <p:sldId id="292" r:id="rId14"/>
    <p:sldId id="285" r:id="rId15"/>
    <p:sldId id="293" r:id="rId16"/>
    <p:sldId id="289" r:id="rId17"/>
    <p:sldId id="272" r:id="rId18"/>
    <p:sldId id="275" r:id="rId19"/>
    <p:sldId id="276" r:id="rId20"/>
    <p:sldId id="268" r:id="rId21"/>
    <p:sldId id="274" r:id="rId22"/>
    <p:sldId id="282" r:id="rId23"/>
  </p:sldIdLst>
  <p:sldSz cx="9144000" cy="5143500" type="screen16x9"/>
  <p:notesSz cx="5143500" cy="9144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05"/>
    <p:restoredTop sz="91427"/>
  </p:normalViewPr>
  <p:slideViewPr>
    <p:cSldViewPr snapToGrid="0">
      <p:cViewPr varScale="1">
        <p:scale>
          <a:sx n="130" d="100"/>
          <a:sy n="130" d="100"/>
        </p:scale>
        <p:origin x="35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46257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E9B591-6EE9-AF89-B5FA-7E59EB5AD59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11D3BC2-7790-D6D7-0688-C163ACFFD85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8250A3-67E1-4EA1-4CCF-60CF40F2429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F5E89E3-3259-814A-E2C5-75F5AA368DDC}"/>
              </a:ext>
            </a:extLst>
          </p:cNvPr>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97799958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94CCF1-CFA1-C904-840A-ABE02F92E3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A5E7E8E-3E92-E87B-5B81-3B116F2FAE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F20D3BB-1678-21F2-EF41-9ED20279109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A9B0BD2-AC22-5531-D35B-46B047328E70}"/>
              </a:ext>
            </a:extLst>
          </p:cNvPr>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24905761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362122-53F0-E72C-3770-E07776C46B8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1755FC-1545-3944-6E51-79B613B76EA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CA8A19-B393-17C7-23ED-47B4CD288E96}"/>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7E8E70A2-F452-374D-1743-5354C12B1313}"/>
              </a:ext>
            </a:extLst>
          </p:cNvPr>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42875255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74E279-327A-5C9E-8E4B-00639019AF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B20F562-B89B-3D6B-8A3F-438E6BA00D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E70B73F-77C4-ABE8-C63A-EE23766CBCCC}"/>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54617B7-C5FA-B240-4A45-21C7E4AC440D}"/>
              </a:ext>
            </a:extLst>
          </p:cNvPr>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6320304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933263-1EE9-1C5C-937D-834967782A7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54C9F6D-9B72-5987-2ABE-71CAFA113AB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D2730D0-8007-CF0E-DC2C-B981CEEEC368}"/>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CA1A210A-BBF6-CCCA-A5A1-C6FD106F43B8}"/>
              </a:ext>
            </a:extLst>
          </p:cNvPr>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7749635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D492D-4150-80A5-4747-FD69FC58726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94C68A-A45A-E20E-3572-F1651F626E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FC8DDDA-D095-4F3C-5678-FDE3F20B9DBE}"/>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8A11037-EDEF-D8E0-2054-00BC4403FF3C}"/>
              </a:ext>
            </a:extLst>
          </p:cNvPr>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36535839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E7D415-23DA-8CF7-F621-656F6C1AC3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797710-2A9B-4F25-5523-046ABD6BB9C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2E9CC82-1264-A620-6C9E-8C441ED4F03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846B33-AF42-573D-A290-9FD66AD495AF}"/>
              </a:ext>
            </a:extLst>
          </p:cNvPr>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7242261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81AB2A-A1C2-7D15-FBDA-1789B84B0BD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E3366B4-90E9-DF81-A2BA-D91DC322507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0DFFF7F-549B-F01C-3471-7A2D4F8982D1}"/>
              </a:ext>
            </a:extLst>
          </p:cNvPr>
          <p:cNvSpPr>
            <a:spLocks noGrp="1"/>
          </p:cNvSpPr>
          <p:nvPr>
            <p:ph type="body" idx="1"/>
          </p:nvPr>
        </p:nvSpPr>
        <p:spPr/>
        <p:txBody>
          <a:bodyPr/>
          <a:lstStyle/>
          <a:p>
            <a:pPr algn="r" rtl="1"/>
            <a:r>
              <a:rPr lang="ar-SA" dirty="0"/>
              <a:t>نعرض نتائج موديلات </a:t>
            </a:r>
            <a:r>
              <a:rPr lang="ar-SA" b="1" dirty="0"/>
              <a:t>الماشين ليرننغ</a:t>
            </a:r>
            <a:r>
              <a:rPr lang="ar-SA" dirty="0"/>
              <a:t> (</a:t>
            </a:r>
            <a:r>
              <a:rPr lang="en-US" dirty="0"/>
              <a:t>Machine Learning).</a:t>
            </a:r>
          </a:p>
          <a:p>
            <a:pPr algn="r" rtl="1"/>
            <a:br>
              <a:rPr lang="en-US" dirty="0"/>
            </a:br>
            <a:r>
              <a:rPr lang="ar-SA" dirty="0"/>
              <a:t>اللي لاحظناه إن أغلب موديلات الـ</a:t>
            </a:r>
            <a:r>
              <a:rPr lang="en-US" dirty="0"/>
              <a:t>ML </a:t>
            </a:r>
            <a:r>
              <a:rPr lang="ar-SA" dirty="0"/>
              <a:t>جابت أداء عالي جدًا، لكن الفرق الحقيقي يظهر لما نركز على </a:t>
            </a:r>
            <a:r>
              <a:rPr lang="ar-SA" b="1" dirty="0"/>
              <a:t>إف ون</a:t>
            </a:r>
            <a:r>
              <a:rPr lang="ar-SA" dirty="0"/>
              <a:t> (</a:t>
            </a:r>
            <a:r>
              <a:rPr lang="en-US" dirty="0"/>
              <a:t>F1-Score) </a:t>
            </a:r>
            <a:r>
              <a:rPr lang="ar-SA" dirty="0"/>
              <a:t>ومعاه </a:t>
            </a:r>
            <a:r>
              <a:rPr lang="ar-SA" b="1" dirty="0"/>
              <a:t>آر أو سي-إيه يو سي</a:t>
            </a:r>
            <a:r>
              <a:rPr lang="ar-SA" dirty="0"/>
              <a:t> (</a:t>
            </a:r>
            <a:r>
              <a:rPr lang="en-US" dirty="0"/>
              <a:t>ROC-AUC).</a:t>
            </a:r>
          </a:p>
          <a:p>
            <a:pPr algn="r" rtl="1"/>
            <a:endParaRPr lang="en-US" dirty="0"/>
          </a:p>
          <a:p>
            <a:pPr algn="r" rtl="1"/>
            <a:r>
              <a:rPr lang="ar-SA" dirty="0"/>
              <a:t>الموديلات الخطية زي </a:t>
            </a:r>
            <a:r>
              <a:rPr lang="ar-SA" b="1" dirty="0"/>
              <a:t>لوجستك رِقريشن</a:t>
            </a:r>
            <a:r>
              <a:rPr lang="ar-SA" dirty="0"/>
              <a:t> (</a:t>
            </a:r>
            <a:r>
              <a:rPr lang="en-US" dirty="0"/>
              <a:t>Logistic Regression) </a:t>
            </a:r>
            <a:r>
              <a:rPr lang="ar-SA" dirty="0"/>
              <a:t>كانت ممتازة وسريعة لأنها تشتغل كويس مع </a:t>
            </a:r>
            <a:r>
              <a:rPr lang="ar-SA" b="1" dirty="0"/>
              <a:t>تي إف-آي دي إف</a:t>
            </a:r>
            <a:r>
              <a:rPr lang="ar-SA" dirty="0"/>
              <a:t> (</a:t>
            </a:r>
            <a:r>
              <a:rPr lang="en-US" dirty="0"/>
              <a:t>TF-IDF).</a:t>
            </a:r>
            <a:br>
              <a:rPr lang="en-US" dirty="0"/>
            </a:br>
            <a:endParaRPr lang="en-US" dirty="0"/>
          </a:p>
          <a:p>
            <a:pPr algn="r" rtl="1"/>
            <a:r>
              <a:rPr lang="ar-SA" dirty="0"/>
              <a:t>لكن أفضل موديل عندنا في الـ</a:t>
            </a:r>
            <a:r>
              <a:rPr lang="en-US" dirty="0"/>
              <a:t>ML </a:t>
            </a:r>
            <a:r>
              <a:rPr lang="ar-SA" dirty="0"/>
              <a:t>كان </a:t>
            </a:r>
            <a:r>
              <a:rPr lang="ar-SA" b="1" dirty="0"/>
              <a:t>إكس جي بوست</a:t>
            </a:r>
            <a:r>
              <a:rPr lang="ar-SA" dirty="0"/>
              <a:t> (</a:t>
            </a:r>
            <a:r>
              <a:rPr lang="en-US" dirty="0" err="1"/>
              <a:t>XGBoost</a:t>
            </a:r>
            <a:r>
              <a:rPr lang="en-US" dirty="0"/>
              <a:t>)، </a:t>
            </a:r>
            <a:r>
              <a:rPr lang="ar-SA" dirty="0"/>
              <a:t>لأنه أعطى أعلى نتائج بشكل عام.</a:t>
            </a:r>
            <a:endParaRPr lang="en-US" dirty="0"/>
          </a:p>
          <a:p>
            <a:pPr algn="r" rtl="1"/>
            <a:endParaRPr lang="en-US" dirty="0"/>
          </a:p>
          <a:p>
            <a:pPr algn="r" rtl="1"/>
            <a:r>
              <a:rPr lang="ar-SA" dirty="0"/>
              <a:t> وسبب تفوقه إنه يعتمد على </a:t>
            </a:r>
            <a:r>
              <a:rPr lang="ar-SA" b="1" dirty="0"/>
              <a:t>بوستنغ</a:t>
            </a:r>
            <a:r>
              <a:rPr lang="ar-SA" dirty="0"/>
              <a:t> (</a:t>
            </a:r>
            <a:r>
              <a:rPr lang="en-US" dirty="0"/>
              <a:t>Boosting)، </a:t>
            </a:r>
            <a:r>
              <a:rPr lang="ar-SA" dirty="0"/>
              <a:t>يعني يحسّن الأخطاء خطوة بخطوة،</a:t>
            </a:r>
            <a:endParaRPr lang="en-US" dirty="0"/>
          </a:p>
          <a:p>
            <a:pPr algn="r" rtl="1"/>
            <a:r>
              <a:rPr lang="ar-SA" dirty="0"/>
              <a:t> فطلع الفصل بين الأخبار الحقيقية والمزيفة قوي جدًا.</a:t>
            </a:r>
          </a:p>
        </p:txBody>
      </p:sp>
      <p:sp>
        <p:nvSpPr>
          <p:cNvPr id="4" name="Slide Number Placeholder 3">
            <a:extLst>
              <a:ext uri="{FF2B5EF4-FFF2-40B4-BE49-F238E27FC236}">
                <a16:creationId xmlns:a16="http://schemas.microsoft.com/office/drawing/2014/main" id="{5600834E-E9C9-A451-3EFF-79A7445F795C}"/>
              </a:ext>
            </a:extLst>
          </p:cNvPr>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37552199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7C67D-260D-E771-F731-479FBA22407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316802-D344-12A6-9FDB-E5BC3F1F2F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DD660D-04FF-CB1C-2EEA-DE9F5826287B}"/>
              </a:ext>
            </a:extLst>
          </p:cNvPr>
          <p:cNvSpPr>
            <a:spLocks noGrp="1"/>
          </p:cNvSpPr>
          <p:nvPr>
            <p:ph type="body" idx="1"/>
          </p:nvPr>
        </p:nvSpPr>
        <p:spPr/>
        <p:txBody>
          <a:bodyPr/>
          <a:lstStyle/>
          <a:p>
            <a:pPr algn="r" rtl="1"/>
            <a:r>
              <a:rPr lang="ar-SA" dirty="0"/>
              <a:t>هنا ركزنا على أفضل </a:t>
            </a:r>
            <a:r>
              <a:rPr lang="en-US" dirty="0"/>
              <a:t>ML </a:t>
            </a:r>
            <a:r>
              <a:rPr lang="ar-SA" dirty="0"/>
              <a:t>وهو </a:t>
            </a:r>
            <a:r>
              <a:rPr lang="ar-SA" b="1" dirty="0"/>
              <a:t>إكس جي بوست</a:t>
            </a:r>
            <a:r>
              <a:rPr lang="ar-SA" dirty="0"/>
              <a:t>.</a:t>
            </a:r>
            <a:br>
              <a:rPr lang="ar-SA" dirty="0"/>
            </a:br>
            <a:r>
              <a:rPr lang="ar-SA" dirty="0"/>
              <a:t>سبب تفوقه إنه </a:t>
            </a:r>
            <a:r>
              <a:rPr lang="en-US" dirty="0"/>
              <a:t>boosting: </a:t>
            </a:r>
            <a:r>
              <a:rPr lang="ar-SA" dirty="0"/>
              <a:t>كل مرحلة تجي تصلّح أخطاء اللي قبلها، فيطلع الفصل أقوى.</a:t>
            </a:r>
            <a:br>
              <a:rPr lang="ar-SA" dirty="0"/>
            </a:br>
            <a:r>
              <a:rPr lang="ar-SA" dirty="0"/>
              <a:t>وتحت عندنا </a:t>
            </a:r>
            <a:r>
              <a:rPr lang="ar-SA" b="1" dirty="0"/>
              <a:t>كونفيوجن ماتريكس</a:t>
            </a:r>
            <a:r>
              <a:rPr lang="ar-SA" dirty="0"/>
              <a:t> (</a:t>
            </a:r>
            <a:r>
              <a:rPr lang="en-US" dirty="0"/>
              <a:t>Confusion Matrix) </a:t>
            </a:r>
            <a:r>
              <a:rPr lang="ar-SA" dirty="0"/>
              <a:t>تبين كم خبر اتصنف صح وكم غلط، وواضح إن الأخطاء قليلة جدًا.</a:t>
            </a:r>
            <a:endParaRPr lang="en-US" dirty="0"/>
          </a:p>
        </p:txBody>
      </p:sp>
      <p:sp>
        <p:nvSpPr>
          <p:cNvPr id="4" name="Slide Number Placeholder 3">
            <a:extLst>
              <a:ext uri="{FF2B5EF4-FFF2-40B4-BE49-F238E27FC236}">
                <a16:creationId xmlns:a16="http://schemas.microsoft.com/office/drawing/2014/main" id="{DD16B3C0-416E-D1EE-088A-6F037A776739}"/>
              </a:ext>
            </a:extLst>
          </p:cNvPr>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214148503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8A5FCE-8D78-9A81-DBBC-C572E0153C4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62C8FC2-44FD-1B19-41C1-540E8841E05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E9BF441-052B-643C-169C-2C835851021A}"/>
              </a:ext>
            </a:extLst>
          </p:cNvPr>
          <p:cNvSpPr>
            <a:spLocks noGrp="1"/>
          </p:cNvSpPr>
          <p:nvPr>
            <p:ph type="body" idx="1"/>
          </p:nvPr>
        </p:nvSpPr>
        <p:spPr/>
        <p:txBody>
          <a:bodyPr/>
          <a:lstStyle/>
          <a:p>
            <a:pPr algn="r" rtl="1"/>
            <a:r>
              <a:rPr lang="ar-SA" dirty="0"/>
              <a:t>“بعد ما أخذنا خط أساس قوي من الماشين ليرننغ، رحنا للخطوة اللي بعدها: الديب ليرننغ، لأننا نبغى النموذج يفهم سياق الكلام وتسلسل الجملة، مو بس تكرار الكلمات.”</a:t>
            </a:r>
          </a:p>
          <a:p>
            <a:pPr algn="r" rtl="1"/>
            <a:br>
              <a:rPr lang="ar-SA" dirty="0"/>
            </a:br>
            <a:endParaRPr lang="ar-SA" dirty="0"/>
          </a:p>
          <a:p>
            <a:pPr algn="r" rtl="1"/>
            <a:r>
              <a:rPr lang="en-US" dirty="0"/>
              <a:t>“</a:t>
            </a:r>
            <a:r>
              <a:rPr lang="ar-SA" dirty="0"/>
              <a:t>نتائج </a:t>
            </a:r>
            <a:r>
              <a:rPr lang="ar-SA" b="1" dirty="0"/>
              <a:t>الديب ليرننغ</a:t>
            </a:r>
            <a:r>
              <a:rPr lang="ar-SA" dirty="0"/>
              <a:t> (</a:t>
            </a:r>
            <a:r>
              <a:rPr lang="en-US" dirty="0"/>
              <a:t>Deep Learning).</a:t>
            </a:r>
            <a:br>
              <a:rPr lang="en-US" dirty="0"/>
            </a:br>
            <a:r>
              <a:rPr lang="ar-SA" dirty="0"/>
              <a:t>هنا النماذج صارت تتعامل مع النص بشكل أعمق لأنها تشوف ترتيب الكلمات وسياقها، مو بس تكرارها.</a:t>
            </a:r>
            <a:endParaRPr lang="en-US" dirty="0"/>
          </a:p>
          <a:p>
            <a:pPr algn="r" rtl="1"/>
            <a:endParaRPr lang="ar-SA" dirty="0"/>
          </a:p>
          <a:p>
            <a:pPr algn="r" rtl="1"/>
            <a:r>
              <a:rPr lang="ar-SA" dirty="0"/>
              <a:t>اللي شفناه إن </a:t>
            </a:r>
            <a:r>
              <a:rPr lang="ar-SA" b="1" dirty="0"/>
              <a:t>باي إل إس تي إم</a:t>
            </a:r>
            <a:r>
              <a:rPr lang="ar-SA" dirty="0"/>
              <a:t> (</a:t>
            </a:r>
            <a:r>
              <a:rPr lang="en-US" dirty="0" err="1"/>
              <a:t>BiLSTM</a:t>
            </a:r>
            <a:r>
              <a:rPr lang="en-US" dirty="0"/>
              <a:t>) </a:t>
            </a:r>
            <a:r>
              <a:rPr lang="ar-SA" dirty="0"/>
              <a:t>كان الأفضل بين موديلات الـ</a:t>
            </a:r>
            <a:r>
              <a:rPr lang="en-US" dirty="0"/>
              <a:t>DL، </a:t>
            </a:r>
            <a:r>
              <a:rPr lang="ar-SA" dirty="0"/>
              <a:t>لأنه يقرأ الجملة قدّام وورا، </a:t>
            </a:r>
            <a:endParaRPr lang="en-US" dirty="0"/>
          </a:p>
          <a:p>
            <a:pPr algn="r" rtl="1"/>
            <a:r>
              <a:rPr lang="ar-SA" dirty="0"/>
              <a:t>فيفهم السياق أحسن، وهذا انعكس على ارتفاع الدقة و</a:t>
            </a:r>
            <a:r>
              <a:rPr lang="ar-SA" b="1" dirty="0"/>
              <a:t>إف ون</a:t>
            </a:r>
            <a:r>
              <a:rPr lang="ar-SA" dirty="0"/>
              <a:t>.</a:t>
            </a:r>
            <a:br>
              <a:rPr lang="ar-SA" dirty="0"/>
            </a:br>
            <a:r>
              <a:rPr lang="ar-SA" dirty="0"/>
              <a:t>وبعده يجي </a:t>
            </a:r>
            <a:r>
              <a:rPr lang="ar-SA" b="1" dirty="0"/>
              <a:t>سي إن إن ون دي</a:t>
            </a:r>
            <a:r>
              <a:rPr lang="ar-SA" dirty="0"/>
              <a:t> (</a:t>
            </a:r>
            <a:r>
              <a:rPr lang="en-US" dirty="0"/>
              <a:t>CNN-1D) </a:t>
            </a:r>
            <a:r>
              <a:rPr lang="ar-SA" dirty="0"/>
              <a:t>أو النموذج الهجين حسب المقارنة، لأن </a:t>
            </a:r>
            <a:r>
              <a:rPr lang="en-US" dirty="0"/>
              <a:t>CNN </a:t>
            </a:r>
            <a:r>
              <a:rPr lang="ar-SA" dirty="0"/>
              <a:t>قوي في التقاط عبارات قصيرة وأنماط متكررة داخل الأخبار.</a:t>
            </a:r>
            <a:endParaRPr lang="en-US" dirty="0"/>
          </a:p>
          <a:p>
            <a:pPr algn="r" rtl="1"/>
            <a:endParaRPr lang="ar-SA" dirty="0"/>
          </a:p>
          <a:p>
            <a:pPr algn="r" rtl="1"/>
            <a:r>
              <a:rPr lang="ar-SA" dirty="0"/>
              <a:t>وبشكل عام نتائج الـ</a:t>
            </a:r>
            <a:r>
              <a:rPr lang="en-US" dirty="0"/>
              <a:t>DL </a:t>
            </a:r>
            <a:r>
              <a:rPr lang="ar-SA" dirty="0"/>
              <a:t>كانت قوية لأن </a:t>
            </a:r>
            <a:r>
              <a:rPr lang="ar-SA" b="1" dirty="0"/>
              <a:t>الإمبيدنغز</a:t>
            </a:r>
            <a:r>
              <a:rPr lang="ar-SA" dirty="0"/>
              <a:t> (</a:t>
            </a:r>
            <a:r>
              <a:rPr lang="en-US" dirty="0"/>
              <a:t>Embeddings) </a:t>
            </a:r>
            <a:r>
              <a:rPr lang="ar-SA" dirty="0"/>
              <a:t>مع الشبكات التسلسلية ساعدت النموذج يلتقط المعنى والتسلسل، وهذا يفرق كثير في النصوص الإخبارية.”</a:t>
            </a:r>
          </a:p>
          <a:p>
            <a:pPr algn="r" rtl="1"/>
            <a:endParaRPr lang="en-US" dirty="0"/>
          </a:p>
          <a:p>
            <a:endParaRPr lang="en-US" dirty="0"/>
          </a:p>
        </p:txBody>
      </p:sp>
      <p:sp>
        <p:nvSpPr>
          <p:cNvPr id="4" name="Slide Number Placeholder 3">
            <a:extLst>
              <a:ext uri="{FF2B5EF4-FFF2-40B4-BE49-F238E27FC236}">
                <a16:creationId xmlns:a16="http://schemas.microsoft.com/office/drawing/2014/main" id="{F70BCCAD-BD3E-286E-007F-25DF311231D8}"/>
              </a:ext>
            </a:extLst>
          </p:cNvPr>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20266628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111106-4BF2-8201-E1C7-2FDF519F470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3B2EAA8-E99D-2A22-65BB-E86715A9AB7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6D6902-76C7-A228-6ED8-B877FFC1458A}"/>
              </a:ext>
            </a:extLst>
          </p:cNvPr>
          <p:cNvSpPr>
            <a:spLocks noGrp="1"/>
          </p:cNvSpPr>
          <p:nvPr>
            <p:ph type="body" idx="1"/>
          </p:nvPr>
        </p:nvSpPr>
        <p:spPr/>
        <p:txBody>
          <a:bodyPr/>
          <a:lstStyle/>
          <a:p>
            <a:pPr algn="r" rtl="1"/>
            <a:r>
              <a:rPr lang="ar-SA" dirty="0"/>
              <a:t>هنا أفضل </a:t>
            </a:r>
            <a:r>
              <a:rPr lang="en-US" dirty="0"/>
              <a:t>DL </a:t>
            </a:r>
            <a:r>
              <a:rPr lang="ar-SA" dirty="0"/>
              <a:t>وهو </a:t>
            </a:r>
            <a:r>
              <a:rPr lang="en-US" b="1" dirty="0" err="1"/>
              <a:t>BiLSTM</a:t>
            </a:r>
            <a:r>
              <a:rPr lang="en-US" dirty="0"/>
              <a:t>.</a:t>
            </a:r>
            <a:br>
              <a:rPr lang="en-US" dirty="0"/>
            </a:br>
            <a:r>
              <a:rPr lang="ar-SA" dirty="0"/>
              <a:t>ليش؟ لأنه يقرأ النص من اتجاهين، فيطلع فهمه للسياق أقوى.</a:t>
            </a:r>
            <a:br>
              <a:rPr lang="ar-SA" dirty="0"/>
            </a:br>
            <a:r>
              <a:rPr lang="ar-SA" dirty="0"/>
              <a:t>والكيرف حق الدقة يورّي إن التدريب والتحقق ارتفعوا واستقروا، يعني التعلّم كان واضح ومستقر وما فيه تذبذب قوي.”</a:t>
            </a:r>
            <a:endParaRPr lang="en-US" dirty="0"/>
          </a:p>
        </p:txBody>
      </p:sp>
      <p:sp>
        <p:nvSpPr>
          <p:cNvPr id="4" name="Slide Number Placeholder 3">
            <a:extLst>
              <a:ext uri="{FF2B5EF4-FFF2-40B4-BE49-F238E27FC236}">
                <a16:creationId xmlns:a16="http://schemas.microsoft.com/office/drawing/2014/main" id="{BFBD16BD-BAF6-F0B0-B28D-FAE7593A5329}"/>
              </a:ext>
            </a:extLst>
          </p:cNvPr>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33076399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A0E0CE-0A4B-5AF6-DFA3-3EB7BAC8C15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F9C069D-0AFB-C3EA-49A5-529EEFBD84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91F831-15A6-6085-2F60-4B49351D8AD6}"/>
              </a:ext>
            </a:extLst>
          </p:cNvPr>
          <p:cNvSpPr>
            <a:spLocks noGrp="1"/>
          </p:cNvSpPr>
          <p:nvPr>
            <p:ph type="body" idx="1"/>
          </p:nvPr>
        </p:nvSpPr>
        <p:spPr/>
        <p:txBody>
          <a:bodyPr/>
          <a:lstStyle/>
          <a:p>
            <a:pPr algn="r" rtl="1"/>
            <a:r>
              <a:rPr lang="ar-SA" dirty="0"/>
              <a:t>“وبعد الديب ليرننغ، انتقلنا للترانسفورمرز لأننا نحتاج فهم سياقي أقوى: الكلمة معناها يتحدد من الجملة كلها.”</a:t>
            </a:r>
          </a:p>
          <a:p>
            <a:pPr algn="r" rtl="1"/>
            <a:endParaRPr lang="ar-SA" dirty="0"/>
          </a:p>
          <a:p>
            <a:pPr algn="r" rtl="1"/>
            <a:r>
              <a:rPr lang="ar-SA" dirty="0"/>
              <a:t>نتائج </a:t>
            </a:r>
            <a:r>
              <a:rPr lang="ar-SA" b="1" dirty="0"/>
              <a:t>الترانسفورمرز</a:t>
            </a:r>
            <a:r>
              <a:rPr lang="ar-SA" dirty="0"/>
              <a:t> بعد الفاين تيوننغ (</a:t>
            </a:r>
            <a:r>
              <a:rPr lang="en-US" dirty="0"/>
              <a:t>Fine-Tuning</a:t>
            </a:r>
            <a:endParaRPr lang="ar-SA" dirty="0"/>
          </a:p>
          <a:p>
            <a:pPr algn="r" rtl="1"/>
            <a:r>
              <a:rPr lang="en-US" dirty="0"/>
              <a:t>). </a:t>
            </a:r>
            <a:r>
              <a:rPr lang="ar-SA" dirty="0"/>
              <a:t>جرّبنا </a:t>
            </a:r>
            <a:r>
              <a:rPr lang="ar-SA" b="1" dirty="0"/>
              <a:t>بيرت</a:t>
            </a:r>
            <a:r>
              <a:rPr lang="ar-SA" dirty="0"/>
              <a:t> (</a:t>
            </a:r>
            <a:r>
              <a:rPr lang="en-US" dirty="0"/>
              <a:t>BERT) </a:t>
            </a:r>
            <a:r>
              <a:rPr lang="ar-SA" dirty="0"/>
              <a:t>و</a:t>
            </a:r>
            <a:r>
              <a:rPr lang="ar-SA" b="1" dirty="0"/>
              <a:t>دِستِل بيرت</a:t>
            </a:r>
            <a:r>
              <a:rPr lang="ar-SA" dirty="0"/>
              <a:t> (</a:t>
            </a:r>
            <a:r>
              <a:rPr lang="en-US" dirty="0" err="1"/>
              <a:t>DistilBERT</a:t>
            </a:r>
            <a:r>
              <a:rPr lang="en-US" dirty="0"/>
              <a:t>).</a:t>
            </a:r>
            <a:endParaRPr lang="ar-SA" dirty="0"/>
          </a:p>
          <a:p>
            <a:pPr algn="r" rtl="1"/>
            <a:br>
              <a:rPr lang="en-US" dirty="0"/>
            </a:br>
            <a:r>
              <a:rPr lang="ar-SA" dirty="0"/>
              <a:t>نتائجهم كانت من أعلى النتائج عندنا، </a:t>
            </a:r>
          </a:p>
          <a:p>
            <a:pPr algn="r" rtl="1"/>
            <a:br>
              <a:rPr lang="en-US" dirty="0"/>
            </a:br>
            <a:r>
              <a:rPr lang="ar-SA" dirty="0"/>
              <a:t>وبالنسبة للبراميترز، ثبتنا </a:t>
            </a:r>
            <a:r>
              <a:rPr lang="en-US" dirty="0"/>
              <a:t>Max length = 128، </a:t>
            </a:r>
            <a:r>
              <a:rPr lang="ar-SA" dirty="0"/>
              <a:t>والليرننغ ريت = 2</a:t>
            </a:r>
            <a:r>
              <a:rPr lang="en-US" dirty="0"/>
              <a:t>e-5 </a:t>
            </a:r>
            <a:r>
              <a:rPr lang="ar-SA" dirty="0"/>
              <a:t>لأنه لازم يكون منخفض في المحولات، و</a:t>
            </a:r>
            <a:r>
              <a:rPr lang="en-US" dirty="0"/>
              <a:t>Epochs = 4، </a:t>
            </a:r>
            <a:r>
              <a:rPr lang="ar-SA" dirty="0"/>
              <a:t>واستخدمنا </a:t>
            </a:r>
            <a:r>
              <a:rPr lang="en-US" dirty="0" err="1"/>
              <a:t>AdamW</a:t>
            </a:r>
            <a:r>
              <a:rPr lang="en-US" dirty="0"/>
              <a:t>، </a:t>
            </a:r>
            <a:r>
              <a:rPr lang="ar-SA" dirty="0"/>
              <a:t>وفعلنا </a:t>
            </a:r>
            <a:r>
              <a:rPr lang="en-US" dirty="0"/>
              <a:t>Mixed precision </a:t>
            </a:r>
            <a:r>
              <a:rPr lang="ar-SA" dirty="0"/>
              <a:t>عشان التدريب يصير أسرع.”.</a:t>
            </a:r>
          </a:p>
        </p:txBody>
      </p:sp>
      <p:sp>
        <p:nvSpPr>
          <p:cNvPr id="4" name="Slide Number Placeholder 3">
            <a:extLst>
              <a:ext uri="{FF2B5EF4-FFF2-40B4-BE49-F238E27FC236}">
                <a16:creationId xmlns:a16="http://schemas.microsoft.com/office/drawing/2014/main" id="{825BB31A-A102-FCCB-AACB-CB59D68D0A4B}"/>
              </a:ext>
            </a:extLst>
          </p:cNvPr>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333887335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D020C-B846-0EA5-4D42-FF179BCB99C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DDB818C-62A3-536E-1B6D-CCC300BF2FB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DAB1380-6E42-A718-9EAF-EF1D0F6AD798}"/>
              </a:ext>
            </a:extLst>
          </p:cNvPr>
          <p:cNvSpPr>
            <a:spLocks noGrp="1"/>
          </p:cNvSpPr>
          <p:nvPr>
            <p:ph type="body" idx="1"/>
          </p:nvPr>
        </p:nvSpPr>
        <p:spPr/>
        <p:txBody>
          <a:bodyPr/>
          <a:lstStyle/>
          <a:p>
            <a:pPr algn="r" rtl="1"/>
            <a:r>
              <a:rPr lang="ar-SA" dirty="0"/>
              <a:t>“هنا أفضل موديل في الترانسفورمرز وهو </a:t>
            </a:r>
            <a:r>
              <a:rPr lang="en-US" b="1" dirty="0" err="1"/>
              <a:t>DistilBERT</a:t>
            </a:r>
            <a:r>
              <a:rPr lang="en-US" dirty="0"/>
              <a:t>.</a:t>
            </a:r>
            <a:endParaRPr lang="ar-SA" dirty="0"/>
          </a:p>
          <a:p>
            <a:pPr algn="r" rtl="1"/>
            <a:br>
              <a:rPr lang="en-US" dirty="0"/>
            </a:br>
            <a:r>
              <a:rPr lang="ar-SA" dirty="0"/>
              <a:t>هو أخف من بيرت بس أداءه قوي جدًا، يعني يعطي توازن ممتاز بين الدقة والسرعة.</a:t>
            </a:r>
          </a:p>
          <a:p>
            <a:pPr algn="r" rtl="1"/>
            <a:br>
              <a:rPr lang="ar-SA" dirty="0"/>
            </a:br>
            <a:r>
              <a:rPr lang="ar-SA" dirty="0"/>
              <a:t>والكيرف يورّي إن الأداء تحسن واستقر بسرعة، وهذا يعكس فاين تيوننغ ناجح.”</a:t>
            </a:r>
            <a:endParaRPr lang="en-US" dirty="0"/>
          </a:p>
        </p:txBody>
      </p:sp>
      <p:sp>
        <p:nvSpPr>
          <p:cNvPr id="4" name="Slide Number Placeholder 3">
            <a:extLst>
              <a:ext uri="{FF2B5EF4-FFF2-40B4-BE49-F238E27FC236}">
                <a16:creationId xmlns:a16="http://schemas.microsoft.com/office/drawing/2014/main" id="{7C9F2BB6-BC94-33D4-E95E-36E928B01E32}"/>
              </a:ext>
            </a:extLst>
          </p:cNvPr>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38023497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F95330-095D-769B-F713-EBCF4AF6548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FC93C8-9FCB-2F03-3D5E-999830E75B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0A6CF4B-118D-AA82-A7DB-FF497E19AD4D}"/>
              </a:ext>
            </a:extLst>
          </p:cNvPr>
          <p:cNvSpPr>
            <a:spLocks noGrp="1"/>
          </p:cNvSpPr>
          <p:nvPr>
            <p:ph type="body" idx="1"/>
          </p:nvPr>
        </p:nvSpPr>
        <p:spPr/>
        <p:txBody>
          <a:bodyPr/>
          <a:lstStyle/>
          <a:p>
            <a:pPr algn="r" rtl="1"/>
            <a:endParaRPr lang="ar-SA" dirty="0"/>
          </a:p>
          <a:p>
            <a:pPr algn="r" rtl="1"/>
            <a:r>
              <a:rPr lang="ar-SA" dirty="0"/>
              <a:t>ولما نجمع النظرة: نلاحظ إن الـ</a:t>
            </a:r>
            <a:r>
              <a:rPr lang="en-US" dirty="0"/>
              <a:t>ML </a:t>
            </a:r>
            <a:r>
              <a:rPr lang="ar-SA" dirty="0"/>
              <a:t>أعطانا </a:t>
            </a:r>
            <a:r>
              <a:rPr lang="en-US" dirty="0"/>
              <a:t>baseline </a:t>
            </a:r>
            <a:r>
              <a:rPr lang="ar-SA" dirty="0"/>
              <a:t>ممتاز وسريع، والـ</a:t>
            </a:r>
            <a:r>
              <a:rPr lang="en-US" dirty="0"/>
              <a:t>DL </a:t>
            </a:r>
            <a:r>
              <a:rPr lang="ar-SA" dirty="0"/>
              <a:t>رفع فهم السياق التسلسلي، والـ</a:t>
            </a:r>
            <a:r>
              <a:rPr lang="en-US" dirty="0"/>
              <a:t>Transformers </a:t>
            </a:r>
            <a:r>
              <a:rPr lang="ar-SA" dirty="0"/>
              <a:t>أعطت أقوى فهم سياقي شامل للنص.”</a:t>
            </a:r>
          </a:p>
          <a:p>
            <a:pPr algn="r" rtl="1"/>
            <a:endParaRPr lang="ar-SA" dirty="0"/>
          </a:p>
          <a:p>
            <a:pPr algn="r" rtl="1"/>
            <a:r>
              <a:rPr lang="ar-SA" dirty="0"/>
              <a:t>“هنا جمعنا كل الموديلات في مقارنة وحدة باستخدام </a:t>
            </a:r>
            <a:r>
              <a:rPr lang="ar-SA" b="1" dirty="0"/>
              <a:t>إف ون</a:t>
            </a:r>
            <a:r>
              <a:rPr lang="ar-SA" dirty="0"/>
              <a:t> لأنه يوازن بين </a:t>
            </a:r>
            <a:r>
              <a:rPr lang="en-US" dirty="0"/>
              <a:t>Precision </a:t>
            </a:r>
            <a:r>
              <a:rPr lang="ar-SA" dirty="0"/>
              <a:t>و</a:t>
            </a:r>
            <a:r>
              <a:rPr lang="en-US" dirty="0"/>
              <a:t>Recall.</a:t>
            </a:r>
            <a:br>
              <a:rPr lang="en-US" dirty="0"/>
            </a:br>
            <a:r>
              <a:rPr lang="ar-SA" dirty="0"/>
              <a:t>نلاحظ الأعلى كانوا </a:t>
            </a:r>
            <a:r>
              <a:rPr lang="en-US" dirty="0" err="1"/>
              <a:t>BiLSTM</a:t>
            </a:r>
            <a:r>
              <a:rPr lang="en-US" dirty="0"/>
              <a:t> </a:t>
            </a:r>
            <a:r>
              <a:rPr lang="ar-SA" dirty="0"/>
              <a:t>ثم </a:t>
            </a:r>
            <a:r>
              <a:rPr lang="en-US" dirty="0" err="1"/>
              <a:t>DistilBERT</a:t>
            </a:r>
            <a:r>
              <a:rPr lang="en-US" dirty="0"/>
              <a:t> </a:t>
            </a:r>
            <a:r>
              <a:rPr lang="ar-SA" dirty="0"/>
              <a:t>ثم </a:t>
            </a:r>
            <a:r>
              <a:rPr lang="en-US" dirty="0"/>
              <a:t>BERT، </a:t>
            </a:r>
            <a:r>
              <a:rPr lang="ar-SA" dirty="0"/>
              <a:t>وبعدها </a:t>
            </a:r>
            <a:r>
              <a:rPr lang="en-US" dirty="0"/>
              <a:t>CNN-1D، </a:t>
            </a:r>
            <a:r>
              <a:rPr lang="ar-SA" dirty="0"/>
              <a:t>وبعدها أفضل </a:t>
            </a:r>
            <a:r>
              <a:rPr lang="en-US" dirty="0"/>
              <a:t>ML </a:t>
            </a:r>
            <a:r>
              <a:rPr lang="ar-SA" dirty="0"/>
              <a:t>وهو </a:t>
            </a:r>
            <a:r>
              <a:rPr lang="en-US" dirty="0" err="1"/>
              <a:t>XGBoost</a:t>
            </a:r>
            <a:r>
              <a:rPr lang="en-US" dirty="0"/>
              <a:t>.</a:t>
            </a:r>
            <a:br>
              <a:rPr lang="en-US" dirty="0"/>
            </a:br>
            <a:r>
              <a:rPr lang="ar-SA" dirty="0"/>
              <a:t>الخلاصة: كل ما النموذج فهم السياق أكثر، الأداء صار أعلى.”</a:t>
            </a:r>
          </a:p>
          <a:p>
            <a:endParaRPr lang="en-US" dirty="0"/>
          </a:p>
        </p:txBody>
      </p:sp>
      <p:sp>
        <p:nvSpPr>
          <p:cNvPr id="4" name="Slide Number Placeholder 3">
            <a:extLst>
              <a:ext uri="{FF2B5EF4-FFF2-40B4-BE49-F238E27FC236}">
                <a16:creationId xmlns:a16="http://schemas.microsoft.com/office/drawing/2014/main" id="{94619D5B-F354-08BD-AF71-E7BDB3E4D9A7}"/>
              </a:ext>
            </a:extLst>
          </p:cNvPr>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211835334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96220F-27F4-27CD-4FD3-00C203B5BCB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F53C6DE-CCA0-1EE5-49D1-CB2FCFFAF0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DFB2E3-70E5-853D-D3C3-FD5901E87449}"/>
              </a:ext>
            </a:extLst>
          </p:cNvPr>
          <p:cNvSpPr>
            <a:spLocks noGrp="1"/>
          </p:cNvSpPr>
          <p:nvPr>
            <p:ph type="body" idx="1"/>
          </p:nvPr>
        </p:nvSpPr>
        <p:spPr/>
        <p:txBody>
          <a:bodyPr/>
          <a:lstStyle/>
          <a:p>
            <a:pPr algn="r" rtl="1"/>
            <a:r>
              <a:rPr lang="ar-SA" dirty="0"/>
              <a:t>ليش ما اعتمدتوا على </a:t>
            </a:r>
            <a:r>
              <a:rPr lang="en-US" dirty="0"/>
              <a:t>Accuracy </a:t>
            </a:r>
            <a:r>
              <a:rPr lang="ar-SA" dirty="0"/>
              <a:t>فقط؟</a:t>
            </a:r>
            <a:br>
              <a:rPr lang="ar-SA" dirty="0"/>
            </a:br>
            <a:r>
              <a:rPr lang="ar-SA" b="1" dirty="0"/>
              <a:t>جواب:</a:t>
            </a:r>
            <a:r>
              <a:rPr lang="ar-SA" dirty="0"/>
              <a:t> “لأن </a:t>
            </a:r>
            <a:r>
              <a:rPr lang="en-US" dirty="0"/>
              <a:t>Accuracy </a:t>
            </a:r>
            <a:r>
              <a:rPr lang="ar-SA" dirty="0"/>
              <a:t>ممكن تعطي انطباع عالي حتى لو النموذج يضيع نوع معيّن من الأخبار. عشان كذا ركزنا على </a:t>
            </a:r>
            <a:r>
              <a:rPr lang="en-US" dirty="0"/>
              <a:t>F1 </a:t>
            </a:r>
            <a:r>
              <a:rPr lang="ar-SA" dirty="0"/>
              <a:t>مع </a:t>
            </a:r>
            <a:r>
              <a:rPr lang="en-US" dirty="0"/>
              <a:t>Precision </a:t>
            </a:r>
            <a:r>
              <a:rPr lang="ar-SA" dirty="0"/>
              <a:t>و</a:t>
            </a:r>
            <a:r>
              <a:rPr lang="en-US" dirty="0"/>
              <a:t>Recall.”</a:t>
            </a:r>
          </a:p>
          <a:p>
            <a:pPr algn="r" rtl="1"/>
            <a:r>
              <a:rPr lang="ar-SA" b="1" dirty="0"/>
              <a:t>سؤال:</a:t>
            </a:r>
            <a:r>
              <a:rPr lang="ar-SA" dirty="0"/>
              <a:t> ليش </a:t>
            </a:r>
            <a:r>
              <a:rPr lang="en-US" dirty="0"/>
              <a:t>ROC-AUC </a:t>
            </a:r>
            <a:r>
              <a:rPr lang="ar-SA" dirty="0"/>
              <a:t>مهم؟</a:t>
            </a:r>
            <a:br>
              <a:rPr lang="ar-SA" dirty="0"/>
            </a:br>
            <a:r>
              <a:rPr lang="ar-SA" b="1" dirty="0"/>
              <a:t>جواب:</a:t>
            </a:r>
            <a:r>
              <a:rPr lang="ar-SA" dirty="0"/>
              <a:t> “لأنه يقيس قدرة الفصل بين </a:t>
            </a:r>
            <a:r>
              <a:rPr lang="en-US" dirty="0"/>
              <a:t>True </a:t>
            </a:r>
            <a:r>
              <a:rPr lang="ar-SA" dirty="0"/>
              <a:t>و</a:t>
            </a:r>
            <a:r>
              <a:rPr lang="en-US" dirty="0"/>
              <a:t>Fake </a:t>
            </a:r>
            <a:r>
              <a:rPr lang="ar-SA" dirty="0"/>
              <a:t>عبر عتبات متعددة، يعني جودة النموذج في التمييز بشكل عام.”</a:t>
            </a:r>
          </a:p>
          <a:p>
            <a:pPr marL="0" algn="r" defTabSz="914400" rtl="1" eaLnBrk="1" latinLnBrk="0" hangingPunct="1"/>
            <a:endParaRPr lang="en-US" dirty="0"/>
          </a:p>
        </p:txBody>
      </p:sp>
      <p:sp>
        <p:nvSpPr>
          <p:cNvPr id="4" name="Slide Number Placeholder 3">
            <a:extLst>
              <a:ext uri="{FF2B5EF4-FFF2-40B4-BE49-F238E27FC236}">
                <a16:creationId xmlns:a16="http://schemas.microsoft.com/office/drawing/2014/main" id="{527A865C-7C4E-2755-3375-DAFEF9AEB473}"/>
              </a:ext>
            </a:extLst>
          </p:cNvPr>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6261648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27549-6F28-ECB0-6290-5128E3D23B8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738AC6E-8D51-9CF4-1D63-76F506AB0A0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AB21C8-7938-CB80-1559-8F762D657C2B}"/>
              </a:ext>
            </a:extLst>
          </p:cNvPr>
          <p:cNvSpPr>
            <a:spLocks noGrp="1"/>
          </p:cNvSpPr>
          <p:nvPr>
            <p:ph type="body" idx="1"/>
          </p:nvPr>
        </p:nvSpPr>
        <p:spPr/>
        <p:txBody>
          <a:bodyPr/>
          <a:lstStyle/>
          <a:p>
            <a:pPr algn="r" rtl="1"/>
            <a:r>
              <a:rPr lang="ar-SA" dirty="0"/>
              <a:t>**“في الخلاصة، بحثنا قدّم مقارنة واضحة بين نماذج الـ </a:t>
            </a:r>
            <a:r>
              <a:rPr lang="en-US" dirty="0"/>
              <a:t>Machine Learning </a:t>
            </a:r>
            <a:r>
              <a:rPr lang="ar-SA" dirty="0"/>
              <a:t>و </a:t>
            </a:r>
            <a:r>
              <a:rPr lang="en-US" dirty="0"/>
              <a:t>Deep Learning </a:t>
            </a:r>
            <a:r>
              <a:rPr lang="ar-SA" dirty="0"/>
              <a:t>و </a:t>
            </a:r>
            <a:r>
              <a:rPr lang="en-US" dirty="0"/>
              <a:t>Large Language Models </a:t>
            </a:r>
            <a:r>
              <a:rPr lang="ar-SA" dirty="0"/>
              <a:t>داخل إطار واحد موحّد.</a:t>
            </a:r>
            <a:endParaRPr lang="en-US" dirty="0"/>
          </a:p>
          <a:p>
            <a:pPr algn="r" rtl="1"/>
            <a:endParaRPr lang="ar-SA" dirty="0"/>
          </a:p>
          <a:p>
            <a:pPr algn="r" rtl="1"/>
            <a:r>
              <a:rPr lang="ar-SA" dirty="0"/>
              <a:t>لاحظنا إن نماذج </a:t>
            </a:r>
            <a:r>
              <a:rPr lang="en-US" dirty="0"/>
              <a:t>ML، </a:t>
            </a:r>
            <a:r>
              <a:rPr lang="ar-SA" dirty="0"/>
              <a:t>وخاصة </a:t>
            </a:r>
            <a:r>
              <a:rPr lang="en-US" dirty="0" err="1"/>
              <a:t>XGBoost</a:t>
            </a:r>
            <a:r>
              <a:rPr lang="en-US" dirty="0"/>
              <a:t>، </a:t>
            </a:r>
            <a:r>
              <a:rPr lang="ar-SA" dirty="0"/>
              <a:t>قدمت أداء ممتاز من ناحية السرعة والسهولة في الفهم، لكنها تظل محدودة في قدرتها على فهم السياق العميق للنص.</a:t>
            </a:r>
            <a:endParaRPr lang="en-US" dirty="0"/>
          </a:p>
          <a:p>
            <a:pPr algn="r" rtl="1"/>
            <a:endParaRPr lang="ar-SA" dirty="0"/>
          </a:p>
          <a:p>
            <a:pPr algn="r" rtl="1"/>
            <a:r>
              <a:rPr lang="ar-SA" dirty="0"/>
              <a:t>أما نماذج الـ </a:t>
            </a:r>
            <a:r>
              <a:rPr lang="en-US" dirty="0"/>
              <a:t>Deep Learning </a:t>
            </a:r>
            <a:r>
              <a:rPr lang="ar-SA" dirty="0"/>
              <a:t>مثل الـ </a:t>
            </a:r>
            <a:r>
              <a:rPr lang="en-US" dirty="0" err="1"/>
              <a:t>BiLSTM</a:t>
            </a:r>
            <a:r>
              <a:rPr lang="en-US" dirty="0"/>
              <a:t> </a:t>
            </a:r>
            <a:r>
              <a:rPr lang="ar-SA" dirty="0"/>
              <a:t>والـ </a:t>
            </a:r>
            <a:r>
              <a:rPr lang="en-US" dirty="0"/>
              <a:t>CNN-1D </a:t>
            </a:r>
            <a:r>
              <a:rPr lang="ar-SA" dirty="0"/>
              <a:t>فقدمت أداء أعلى لأنها تقدر تفهم العلاقات التسلسلية والسياقية داخل الخبر.</a:t>
            </a:r>
            <a:endParaRPr lang="en-US" dirty="0"/>
          </a:p>
          <a:p>
            <a:pPr algn="r" rtl="1"/>
            <a:endParaRPr lang="ar-SA" dirty="0"/>
          </a:p>
          <a:p>
            <a:pPr algn="r" rtl="1"/>
            <a:r>
              <a:rPr lang="ar-SA" dirty="0"/>
              <a:t>ومع ذلك، أفضل أداء كان من نماذج الـ </a:t>
            </a:r>
            <a:r>
              <a:rPr lang="en-US" dirty="0"/>
              <a:t>Transformers، </a:t>
            </a:r>
            <a:r>
              <a:rPr lang="ar-SA" dirty="0"/>
              <a:t>وتحديدًا </a:t>
            </a:r>
            <a:r>
              <a:rPr lang="en-US" dirty="0"/>
              <a:t>BERT </a:t>
            </a:r>
            <a:r>
              <a:rPr lang="ar-SA" dirty="0"/>
              <a:t>و</a:t>
            </a:r>
            <a:r>
              <a:rPr lang="en-US" dirty="0" err="1"/>
              <a:t>DistilBERT</a:t>
            </a:r>
            <a:r>
              <a:rPr lang="en-US" dirty="0"/>
              <a:t>، </a:t>
            </a:r>
            <a:r>
              <a:rPr lang="ar-SA" dirty="0"/>
              <a:t>لأنها تتعامل مع اللغة بشكل أعمق وتعطي تمثيل دلالي قوي، وهذا اللي جعل نتائجها قريبة من الكمال.</a:t>
            </a:r>
            <a:endParaRPr lang="en-US" dirty="0"/>
          </a:p>
          <a:p>
            <a:pPr algn="r" rtl="1"/>
            <a:endParaRPr lang="ar-SA" dirty="0"/>
          </a:p>
          <a:p>
            <a:pPr algn="r" rtl="1"/>
            <a:r>
              <a:rPr lang="ar-SA" dirty="0"/>
              <a:t>وفي النهاية، البحث يوضح نقطة مهمة وهي إن اختيار النموذج ما يعتمد فقط على الدقة… لازم نراعي عوامل مثل تكلفة التشغيل، الموارد المتاحة، وتعقيد البيانات. وهذا كله يؤكد أهمية عمل اختبارات إضافية على بيانات أكثر تنوعًا قبل تطبيق أي نموذج في الواقع.”**</a:t>
            </a:r>
          </a:p>
          <a:p>
            <a:pPr algn="r" rtl="1"/>
            <a:endParaRPr lang="en-US" dirty="0"/>
          </a:p>
        </p:txBody>
      </p:sp>
      <p:sp>
        <p:nvSpPr>
          <p:cNvPr id="4" name="Slide Number Placeholder 3">
            <a:extLst>
              <a:ext uri="{FF2B5EF4-FFF2-40B4-BE49-F238E27FC236}">
                <a16:creationId xmlns:a16="http://schemas.microsoft.com/office/drawing/2014/main" id="{BF4DCA09-6B62-90C3-7F4E-1AC2E357465C}"/>
              </a:ext>
            </a:extLst>
          </p:cNvPr>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146395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3154FF-1DD3-E5BB-BAD5-97BAF2F31F5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94BDC61-49E5-A951-ED44-3BAEF49B531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78F00EA-E124-EEF3-D72D-B141F272401C}"/>
              </a:ext>
            </a:extLst>
          </p:cNvPr>
          <p:cNvSpPr>
            <a:spLocks noGrp="1"/>
          </p:cNvSpPr>
          <p:nvPr>
            <p:ph type="body" idx="1"/>
          </p:nvPr>
        </p:nvSpPr>
        <p:spPr/>
        <p:txBody>
          <a:bodyPr/>
          <a:lstStyle/>
          <a:p>
            <a:pPr algn="r" rtl="1"/>
            <a:r>
              <a:rPr lang="ar-SA" dirty="0"/>
              <a:t>**“بالنسبة للعمل المستقبلي، في عدة مسارات ممكن تطور البحث بشكل كبير.</a:t>
            </a:r>
            <a:endParaRPr lang="en-US" dirty="0"/>
          </a:p>
          <a:p>
            <a:pPr algn="r" rtl="1"/>
            <a:endParaRPr lang="ar-SA" dirty="0"/>
          </a:p>
          <a:p>
            <a:pPr algn="r" rtl="1"/>
            <a:r>
              <a:rPr lang="ar-SA" dirty="0"/>
              <a:t>أولًا: نحتاج نختبر النماذج على بيانات أكبر وأكثر تنوعًا، لأن الأخبار الزائفة تتغيّر من مجال لآخر ومن لغة للثانية، ولازم نتأكد إن النماذج قادرة تعمم بشكل قوي.</a:t>
            </a:r>
            <a:endParaRPr lang="en-US" dirty="0"/>
          </a:p>
          <a:p>
            <a:pPr algn="r" rtl="1"/>
            <a:endParaRPr lang="ar-SA" dirty="0"/>
          </a:p>
          <a:p>
            <a:pPr algn="r" rtl="1"/>
            <a:r>
              <a:rPr lang="ar-SA" dirty="0"/>
              <a:t>ثانيًا: نقطة مهمة جدًا هي قابلية التفسير.</a:t>
            </a:r>
          </a:p>
          <a:p>
            <a:pPr algn="r" rtl="1"/>
            <a:r>
              <a:rPr lang="ar-SA" dirty="0"/>
              <a:t>النماذج العميقة والـ </a:t>
            </a:r>
            <a:r>
              <a:rPr lang="en-US" dirty="0"/>
              <a:t>Transformers </a:t>
            </a:r>
            <a:r>
              <a:rPr lang="ar-SA" dirty="0"/>
              <a:t>تقدم أداء عالي، لكن تظل ‘صندوق أسود’.</a:t>
            </a:r>
            <a:endParaRPr lang="en-US" dirty="0"/>
          </a:p>
          <a:p>
            <a:pPr algn="r" rtl="1"/>
            <a:endParaRPr lang="ar-SA" dirty="0"/>
          </a:p>
          <a:p>
            <a:pPr algn="r" rtl="1"/>
            <a:r>
              <a:rPr lang="ar-SA" dirty="0"/>
              <a:t>وهذا الشي مهم جدًا لو بنطبق الأنظمة في مجالات حساسة مثل الإعلام أو الجهات التنظيمية.</a:t>
            </a:r>
            <a:endParaRPr lang="en-US" dirty="0"/>
          </a:p>
          <a:p>
            <a:pPr algn="r" rtl="1"/>
            <a:endParaRPr lang="ar-SA" dirty="0"/>
          </a:p>
          <a:p>
            <a:pPr algn="r" rtl="1"/>
            <a:r>
              <a:rPr lang="ar-SA" dirty="0"/>
              <a:t>ثالثًا: في المستقبل المفروض ندمج أنواع بيانات مختلفة — مو بس نصوص.</a:t>
            </a:r>
            <a:endParaRPr lang="en-US" dirty="0"/>
          </a:p>
          <a:p>
            <a:pPr algn="r" rtl="1"/>
            <a:endParaRPr lang="ar-SA" dirty="0"/>
          </a:p>
          <a:p>
            <a:pPr algn="r" rtl="1"/>
            <a:r>
              <a:rPr lang="ar-SA" dirty="0"/>
              <a:t>صور، فيديو، وحتى إشارات من شبكات التواصل تساعد في كشف الأخبار الزائفة بدقة أعلى لأنها غالبًا تكون متعددة الوسائط في الواقع.</a:t>
            </a:r>
            <a:endParaRPr lang="en-US" dirty="0"/>
          </a:p>
          <a:p>
            <a:pPr algn="r" rtl="1"/>
            <a:endParaRPr lang="ar-SA" dirty="0"/>
          </a:p>
          <a:p>
            <a:pPr algn="r" rtl="1"/>
            <a:r>
              <a:rPr lang="ar-SA" dirty="0"/>
              <a:t>وأخيرًا، من المهم البحث عن نماذج </a:t>
            </a:r>
            <a:r>
              <a:rPr lang="en-US" dirty="0"/>
              <a:t>Transformer </a:t>
            </a:r>
            <a:r>
              <a:rPr lang="ar-SA" dirty="0"/>
              <a:t>أخف وأسرع من </a:t>
            </a:r>
            <a:r>
              <a:rPr lang="en-US" dirty="0"/>
              <a:t>BERT، </a:t>
            </a:r>
            <a:r>
              <a:rPr lang="ar-SA" dirty="0"/>
              <a:t>بحيث نحقق توازن بين الأداء العالي والتكلفة المنخفضة، ونقدر ننشرها بسهولة في الاستخدامات الواقعية.”**</a:t>
            </a:r>
          </a:p>
          <a:p>
            <a:pPr algn="r" rtl="1"/>
            <a:endParaRPr lang="en-US" dirty="0"/>
          </a:p>
        </p:txBody>
      </p:sp>
      <p:sp>
        <p:nvSpPr>
          <p:cNvPr id="4" name="Slide Number Placeholder 3">
            <a:extLst>
              <a:ext uri="{FF2B5EF4-FFF2-40B4-BE49-F238E27FC236}">
                <a16:creationId xmlns:a16="http://schemas.microsoft.com/office/drawing/2014/main" id="{75D27684-AEC3-4283-8BA8-45C6FE87B572}"/>
              </a:ext>
            </a:extLst>
          </p:cNvPr>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35338125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F437F4-78F7-C29D-52E3-8740BF068EB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FFE1CE6-7611-09D0-C060-B28A782AB0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BD177F6-5E84-56CD-43E4-A44FE47D409F}"/>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325D79B8-D621-A7CA-9551-4CB86F77DB0E}"/>
              </a:ext>
            </a:extLst>
          </p:cNvPr>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28556278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79FD07-0723-4A55-D237-39E45464112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4C42852-D933-DA81-ECFD-37A692E056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C522D7F-B64F-4BEA-CA6F-F974E27FEAD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E905FF4D-ED7A-38BF-5B93-02775030BDB9}"/>
              </a:ext>
            </a:extLst>
          </p:cNvPr>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51031310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hyperlink" Target="https://www.kaggle.com/datasets/rahulogoel/isot-fake-news-dataset" TargetMode="External"/><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taticPath"/>
          <p:cNvSpPr/>
          <p:nvPr/>
        </p:nvSpPr>
        <p:spPr>
          <a:xfrm>
            <a:off x="2056019" y="-1222724"/>
            <a:ext cx="5032058" cy="5032058"/>
          </a:xfrm>
          <a:prstGeom prst="ellipse">
            <a:avLst/>
          </a:prstGeom>
          <a:solidFill>
            <a:srgbClr val="4990E2">
              <a:alpha val="10000"/>
            </a:srgbClr>
          </a:solidFill>
          <a:ln/>
        </p:spPr>
        <p:txBody>
          <a:bodyPr/>
          <a:lstStyle/>
          <a:p>
            <a:endParaRPr lang="en-SA"/>
          </a:p>
        </p:txBody>
      </p:sp>
      <p:sp>
        <p:nvSpPr>
          <p:cNvPr id="3" name="Title"/>
          <p:cNvSpPr/>
          <p:nvPr/>
        </p:nvSpPr>
        <p:spPr>
          <a:xfrm>
            <a:off x="762000" y="1865065"/>
            <a:ext cx="7620000" cy="939784"/>
          </a:xfrm>
          <a:prstGeom prst="rect">
            <a:avLst/>
          </a:prstGeom>
          <a:noFill/>
          <a:ln/>
        </p:spPr>
        <p:txBody>
          <a:bodyPr wrap="square" rtlCol="0" anchor="ctr"/>
          <a:lstStyle/>
          <a:p>
            <a:pPr marL="0" indent="0" algn="ctr">
              <a:buNone/>
            </a:pPr>
            <a:r>
              <a:rPr lang="en-US" sz="1940" b="1" dirty="0">
                <a:solidFill>
                  <a:srgbClr val="000000"/>
                </a:solidFill>
                <a:latin typeface="OpenSans-Bold" pitchFamily="34" charset="0"/>
                <a:ea typeface="OpenSans-Bold" pitchFamily="34" charset="-122"/>
                <a:cs typeface="OpenSans-Bold" pitchFamily="34" charset="-120"/>
              </a:rPr>
              <a:t>A Comparative Study of Fake News Detection Using Machine Learning, Deep Learning, and Large Language Models</a:t>
            </a:r>
            <a:endParaRPr lang="en-US" sz="1940" dirty="0"/>
          </a:p>
        </p:txBody>
      </p:sp>
      <p:sp>
        <p:nvSpPr>
          <p:cNvPr id="4" name="StaticPath"/>
          <p:cNvSpPr/>
          <p:nvPr/>
        </p:nvSpPr>
        <p:spPr>
          <a:xfrm>
            <a:off x="7190137" y="3357658"/>
            <a:ext cx="2394585" cy="2394585"/>
          </a:xfrm>
          <a:prstGeom prst="ellipse">
            <a:avLst/>
          </a:prstGeom>
          <a:solidFill>
            <a:srgbClr val="000000">
              <a:alpha val="0"/>
            </a:srgbClr>
          </a:solidFill>
          <a:ln w="423333">
            <a:solidFill>
              <a:srgbClr val="4990E2"/>
            </a:solidFill>
            <a:prstDash val="solid"/>
          </a:ln>
        </p:spPr>
        <p:txBody>
          <a:bodyPr/>
          <a:lstStyle/>
          <a:p>
            <a:endParaRPr lang="en-SA"/>
          </a:p>
        </p:txBody>
      </p:sp>
      <p:sp>
        <p:nvSpPr>
          <p:cNvPr id="5" name="StaticPath"/>
          <p:cNvSpPr/>
          <p:nvPr/>
        </p:nvSpPr>
        <p:spPr>
          <a:xfrm>
            <a:off x="-957929" y="-1222724"/>
            <a:ext cx="1991678" cy="1991677"/>
          </a:xfrm>
          <a:prstGeom prst="ellipse">
            <a:avLst/>
          </a:prstGeom>
          <a:solidFill>
            <a:srgbClr val="000000">
              <a:alpha val="0"/>
            </a:srgbClr>
          </a:solidFill>
          <a:ln w="423333">
            <a:solidFill>
              <a:srgbClr val="4990E2"/>
            </a:solidFill>
            <a:prstDash val="solid"/>
          </a:ln>
        </p:spPr>
        <p:txBody>
          <a:bodyPr/>
          <a:lstStyle/>
          <a:p>
            <a:endParaRPr lang="en-SA"/>
          </a:p>
        </p:txBody>
      </p:sp>
      <p:sp>
        <p:nvSpPr>
          <p:cNvPr id="6" name="StaticPath"/>
          <p:cNvSpPr/>
          <p:nvPr/>
        </p:nvSpPr>
        <p:spPr>
          <a:xfrm>
            <a:off x="303609" y="4340114"/>
            <a:ext cx="571500" cy="571500"/>
          </a:xfrm>
          <a:prstGeom prst="ellipse">
            <a:avLst/>
          </a:prstGeom>
          <a:solidFill>
            <a:srgbClr val="000000"/>
          </a:solidFill>
          <a:ln/>
        </p:spPr>
        <p:txBody>
          <a:bodyPr/>
          <a:lstStyle/>
          <a:p>
            <a:endParaRPr lang="en-SA"/>
          </a:p>
        </p:txBody>
      </p:sp>
      <p:sp>
        <p:nvSpPr>
          <p:cNvPr id="7" name="StaticPath"/>
          <p:cNvSpPr/>
          <p:nvPr/>
        </p:nvSpPr>
        <p:spPr>
          <a:xfrm>
            <a:off x="939165" y="4348163"/>
            <a:ext cx="571500" cy="571500"/>
          </a:xfrm>
          <a:prstGeom prst="ellipse">
            <a:avLst/>
          </a:prstGeom>
          <a:solidFill>
            <a:srgbClr val="000000"/>
          </a:solidFill>
          <a:ln/>
        </p:spPr>
        <p:txBody>
          <a:bodyPr/>
          <a:lstStyle/>
          <a:p>
            <a:endParaRPr lang="en-SA"/>
          </a:p>
        </p:txBody>
      </p:sp>
      <p:sp>
        <p:nvSpPr>
          <p:cNvPr id="8" name="StaticPath"/>
          <p:cNvSpPr/>
          <p:nvPr/>
        </p:nvSpPr>
        <p:spPr>
          <a:xfrm>
            <a:off x="620268" y="4338923"/>
            <a:ext cx="571500" cy="571500"/>
          </a:xfrm>
          <a:prstGeom prst="ellipse">
            <a:avLst/>
          </a:prstGeom>
          <a:solidFill>
            <a:srgbClr val="4990E2"/>
          </a:solidFill>
          <a:ln/>
        </p:spPr>
        <p:txBody>
          <a:bodyPr/>
          <a:lstStyle/>
          <a:p>
            <a:endParaRPr lang="en-SA"/>
          </a:p>
        </p:txBody>
      </p:sp>
      <p:sp>
        <p:nvSpPr>
          <p:cNvPr id="9" name="StaticText"/>
          <p:cNvSpPr/>
          <p:nvPr/>
        </p:nvSpPr>
        <p:spPr>
          <a:xfrm>
            <a:off x="2512933" y="3688985"/>
            <a:ext cx="4438317" cy="1537002"/>
          </a:xfrm>
          <a:prstGeom prst="rect">
            <a:avLst/>
          </a:prstGeom>
          <a:noFill/>
          <a:ln/>
        </p:spPr>
        <p:txBody>
          <a:bodyPr wrap="square" rtlCol="0" anchor="ctr"/>
          <a:lstStyle/>
          <a:p>
            <a:pPr marL="0" indent="0" algn="ctr">
              <a:buNone/>
            </a:pPr>
            <a:r>
              <a:rPr lang="en-US" sz="1400">
                <a:solidFill>
                  <a:srgbClr val="333333"/>
                </a:solidFill>
                <a:latin typeface="OpenSans-Regular" pitchFamily="34" charset="0"/>
                <a:ea typeface="OpenSans-Regular" pitchFamily="34" charset="-122"/>
                <a:cs typeface="OpenSans-Regular" pitchFamily="34" charset="-120"/>
              </a:rPr>
              <a:t>Prepared By 
Name: Rayan Shukri  	ID No.:  251000636 
Name: Sultan Hassan  	ID No.: 251002896 
Subervized by
Wesam Ahmed 
</a:t>
            </a:r>
            <a:endParaRPr lang="en-US" sz="1400"/>
          </a:p>
        </p:txBody>
      </p:sp>
      <p:pic>
        <p:nvPicPr>
          <p:cNvPr id="10" name="StaticImage" descr="preencoded.png"/>
          <p:cNvPicPr>
            <a:picLocks noChangeAspect="1"/>
          </p:cNvPicPr>
          <p:nvPr/>
        </p:nvPicPr>
        <p:blipFill>
          <a:blip r:embed="rId3"/>
          <a:stretch>
            <a:fillRect/>
          </a:stretch>
        </p:blipFill>
        <p:spPr>
          <a:xfrm>
            <a:off x="6951250" y="-276368"/>
            <a:ext cx="1789557" cy="1353788"/>
          </a:xfrm>
          <a:prstGeom prst="rect">
            <a:avLst/>
          </a:prstGeom>
        </p:spPr>
      </p:pic>
      <p:pic>
        <p:nvPicPr>
          <p:cNvPr id="11" name="Picture 10" descr="Close-up of a magnifying glass on a blue background&#10;&#10;AI-generated content may be incorrect.">
            <a:extLst>
              <a:ext uri="{FF2B5EF4-FFF2-40B4-BE49-F238E27FC236}">
                <a16:creationId xmlns:a16="http://schemas.microsoft.com/office/drawing/2014/main" id="{CBBA38CD-8B23-1BE5-F0B8-56FB1D77B76A}"/>
              </a:ext>
            </a:extLst>
          </p:cNvPr>
          <p:cNvPicPr>
            <a:picLocks noChangeAspect="1"/>
          </p:cNvPicPr>
          <p:nvPr/>
        </p:nvPicPr>
        <p:blipFill>
          <a:blip r:embed="rId4">
            <a:alphaModFix amt="57000"/>
            <a:extLst>
              <a:ext uri="{BEBA8EAE-BF5A-486C-A8C5-ECC9F3942E4B}">
                <a14:imgProps xmlns:a14="http://schemas.microsoft.com/office/drawing/2010/main">
                  <a14:imgLayer r:embed="rId5">
                    <a14:imgEffect>
                      <a14:sharpenSoften amount="-2000"/>
                    </a14:imgEffect>
                    <a14:imgEffect>
                      <a14:brightnessContrast contrast="1000"/>
                    </a14:imgEffect>
                  </a14:imgLayer>
                </a14:imgProps>
              </a:ext>
            </a:extLst>
          </a:blip>
          <a:stretch>
            <a:fillRect/>
          </a:stretch>
        </p:blipFill>
        <p:spPr>
          <a:xfrm>
            <a:off x="3002911" y="134520"/>
            <a:ext cx="3001448" cy="1692817"/>
          </a:xfrm>
          <a:prstGeom prst="rect">
            <a:avLst/>
          </a:prstGeom>
        </p:spPr>
      </p:pic>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p:cNvSpPr/>
          <p:nvPr/>
        </p:nvSpPr>
        <p:spPr>
          <a:xfrm>
            <a:off x="1190625" y="357188"/>
            <a:ext cx="5715000" cy="306562"/>
          </a:xfrm>
          <a:prstGeom prst="rect">
            <a:avLst/>
          </a:prstGeom>
          <a:noFill/>
          <a:ln/>
        </p:spPr>
        <p:txBody>
          <a:bodyPr wrap="square" rtlCol="0" anchor="ctr"/>
          <a:lstStyle/>
          <a:p>
            <a:pPr>
              <a:lnSpc>
                <a:spcPts val="2940"/>
              </a:lnSpc>
            </a:pPr>
            <a:r>
              <a:rPr lang="en-US" sz="2000" b="1" dirty="0">
                <a:solidFill>
                  <a:schemeClr val="accent1">
                    <a:lumMod val="75000"/>
                  </a:schemeClr>
                </a:solidFill>
                <a:ea typeface="Montserrat Bold"/>
                <a:cs typeface="Montserrat Bold"/>
                <a:sym typeface="Montserrat Bold"/>
              </a:rPr>
              <a:t>Presentation Outline</a:t>
            </a:r>
          </a:p>
        </p:txBody>
      </p:sp>
      <p:sp>
        <p:nvSpPr>
          <p:cNvPr id="4" name="Subtitle 1"/>
          <p:cNvSpPr/>
          <p:nvPr/>
        </p:nvSpPr>
        <p:spPr>
          <a:xfrm>
            <a:off x="928686" y="2189692"/>
            <a:ext cx="5238750" cy="1620308"/>
          </a:xfrm>
          <a:prstGeom prst="rect">
            <a:avLst/>
          </a:prstGeom>
          <a:noFill/>
          <a:ln/>
        </p:spPr>
        <p:txBody>
          <a:bodyPr wrap="square" rtlCol="0" anchor="ctr"/>
          <a:lstStyle/>
          <a:p>
            <a:pPr marL="342900" indent="-342900">
              <a:lnSpc>
                <a:spcPct val="150000"/>
              </a:lnSpc>
              <a:buFont typeface="+mj-lt"/>
              <a:buAutoNum type="arabicPeriod"/>
            </a:pPr>
            <a:r>
              <a:rPr lang="en-US" b="1" dirty="0">
                <a:solidFill>
                  <a:srgbClr val="000000"/>
                </a:solidFill>
                <a:ea typeface="OpenSans-Bold" pitchFamily="34" charset="-122"/>
                <a:cs typeface="OpenSans-Bold" pitchFamily="34" charset="-120"/>
              </a:rPr>
              <a:t>Introduction</a:t>
            </a:r>
          </a:p>
          <a:p>
            <a:pPr marL="342900" indent="-342900" algn="l">
              <a:lnSpc>
                <a:spcPct val="150000"/>
              </a:lnSpc>
              <a:buFont typeface="+mj-lt"/>
              <a:buAutoNum type="arabicPeriod"/>
            </a:pPr>
            <a:r>
              <a:rPr lang="en-US" b="1" dirty="0">
                <a:solidFill>
                  <a:srgbClr val="000000"/>
                </a:solidFill>
                <a:ea typeface="OpenSans-Bold" pitchFamily="34" charset="-122"/>
                <a:cs typeface="OpenSans-Bold" pitchFamily="34" charset="-120"/>
              </a:rPr>
              <a:t>Problem Statements </a:t>
            </a:r>
          </a:p>
          <a:p>
            <a:pPr marL="342900" indent="-342900" algn="l">
              <a:lnSpc>
                <a:spcPct val="150000"/>
              </a:lnSpc>
              <a:buFont typeface="+mj-lt"/>
              <a:buAutoNum type="arabicPeriod"/>
            </a:pPr>
            <a:r>
              <a:rPr lang="en-US" b="1" dirty="0">
                <a:solidFill>
                  <a:srgbClr val="000000"/>
                </a:solidFill>
                <a:ea typeface="OpenSans-Bold" pitchFamily="34" charset="-122"/>
                <a:cs typeface="OpenSans-Bold" pitchFamily="34" charset="-120"/>
              </a:rPr>
              <a:t>Contribution</a:t>
            </a:r>
          </a:p>
          <a:p>
            <a:pPr marL="342900" indent="-342900" algn="l">
              <a:lnSpc>
                <a:spcPct val="150000"/>
              </a:lnSpc>
              <a:buFont typeface="+mj-lt"/>
              <a:buAutoNum type="arabicPeriod"/>
            </a:pPr>
            <a:r>
              <a:rPr lang="en-US" b="1" dirty="0">
                <a:solidFill>
                  <a:srgbClr val="000000"/>
                </a:solidFill>
                <a:ea typeface="OpenSans-Bold" pitchFamily="34" charset="-122"/>
                <a:cs typeface="OpenSans-Bold" pitchFamily="34" charset="-120"/>
              </a:rPr>
              <a:t>Related work</a:t>
            </a:r>
          </a:p>
          <a:p>
            <a:pPr marL="342900" indent="-342900" algn="l">
              <a:lnSpc>
                <a:spcPct val="150000"/>
              </a:lnSpc>
              <a:buFont typeface="+mj-lt"/>
              <a:buAutoNum type="arabicPeriod"/>
            </a:pPr>
            <a:r>
              <a:rPr lang="en-US" b="1" dirty="0">
                <a:solidFill>
                  <a:srgbClr val="000000"/>
                </a:solidFill>
                <a:ea typeface="OpenSans-Bold" pitchFamily="34" charset="-122"/>
                <a:cs typeface="OpenSans-Bold" pitchFamily="34" charset="-120"/>
              </a:rPr>
              <a:t>Proposed framework</a:t>
            </a:r>
          </a:p>
          <a:p>
            <a:pPr marL="342900" indent="-342900" algn="l">
              <a:lnSpc>
                <a:spcPct val="150000"/>
              </a:lnSpc>
              <a:buFont typeface="+mj-lt"/>
              <a:buAutoNum type="arabicPeriod"/>
            </a:pPr>
            <a:r>
              <a:rPr lang="en-US" b="1" dirty="0">
                <a:solidFill>
                  <a:srgbClr val="000000"/>
                </a:solidFill>
                <a:ea typeface="OpenSans-Bold" pitchFamily="34" charset="-122"/>
                <a:cs typeface="OpenSans-Bold" pitchFamily="34" charset="-120"/>
              </a:rPr>
              <a:t>Results and Analysis</a:t>
            </a:r>
          </a:p>
          <a:p>
            <a:pPr marL="342900" indent="-342900">
              <a:lnSpc>
                <a:spcPct val="150000"/>
              </a:lnSpc>
              <a:buFont typeface="+mj-lt"/>
              <a:buAutoNum type="arabicPeriod"/>
            </a:pPr>
            <a:r>
              <a:rPr lang="en-US" b="1" dirty="0">
                <a:ea typeface="Poppins Bold"/>
                <a:cs typeface="Poppins Bold"/>
                <a:sym typeface="Poppins Bold"/>
              </a:rPr>
              <a:t>Conclusion and future work</a:t>
            </a:r>
          </a:p>
          <a:p>
            <a:pPr marL="342900" indent="-342900" algn="l">
              <a:lnSpc>
                <a:spcPct val="150000"/>
              </a:lnSpc>
              <a:buFont typeface="+mj-lt"/>
              <a:buAutoNum type="arabicPeriod"/>
            </a:pPr>
            <a:r>
              <a:rPr lang="en-US" b="1" dirty="0">
                <a:solidFill>
                  <a:srgbClr val="000000"/>
                </a:solidFill>
                <a:ea typeface="OpenSans-Bold" pitchFamily="34" charset="-122"/>
                <a:cs typeface="OpenSans-Bold" pitchFamily="34" charset="-120"/>
              </a:rPr>
              <a:t> References</a:t>
            </a:r>
          </a:p>
          <a:p>
            <a:pPr algn="l">
              <a:lnSpc>
                <a:spcPct val="150000"/>
              </a:lnSpc>
            </a:pPr>
            <a:endParaRPr lang="en-US" b="1" dirty="0">
              <a:solidFill>
                <a:srgbClr val="000000"/>
              </a:solidFill>
              <a:latin typeface="OpenSans-Bold" pitchFamily="34" charset="0"/>
              <a:ea typeface="OpenSans-Bold" pitchFamily="34" charset="-122"/>
              <a:cs typeface="OpenSans-Bold" pitchFamily="34" charset="-120"/>
            </a:endParaRPr>
          </a:p>
        </p:txBody>
      </p:sp>
      <p:sp>
        <p:nvSpPr>
          <p:cNvPr id="9" name="Paragraph 3"/>
          <p:cNvSpPr/>
          <p:nvPr/>
        </p:nvSpPr>
        <p:spPr>
          <a:xfrm>
            <a:off x="714375" y="4000500"/>
            <a:ext cx="5238750" cy="518970"/>
          </a:xfrm>
          <a:prstGeom prst="rect">
            <a:avLst/>
          </a:prstGeom>
          <a:noFill/>
          <a:ln/>
        </p:spPr>
        <p:txBody>
          <a:bodyPr wrap="square" rtlCol="0" anchor="ctr"/>
          <a:lstStyle/>
          <a:p>
            <a:pPr marL="0" indent="0" algn="l">
              <a:buNone/>
            </a:pPr>
            <a:endParaRPr lang="en-US" sz="1071"/>
          </a:p>
        </p:txBody>
      </p:sp>
      <p:sp>
        <p:nvSpPr>
          <p:cNvPr id="10" name="StaticPath"/>
          <p:cNvSpPr/>
          <p:nvPr/>
        </p:nvSpPr>
        <p:spPr>
          <a:xfrm>
            <a:off x="-1309687" y="3810000"/>
            <a:ext cx="1737360" cy="1737360"/>
          </a:xfrm>
          <a:prstGeom prst="ellipse">
            <a:avLst/>
          </a:prstGeom>
          <a:solidFill>
            <a:srgbClr val="000000">
              <a:alpha val="0"/>
            </a:srgbClr>
          </a:solidFill>
          <a:ln w="211667">
            <a:solidFill>
              <a:srgbClr val="4990E2"/>
            </a:solidFill>
            <a:prstDash val="solid"/>
          </a:ln>
        </p:spPr>
        <p:txBody>
          <a:bodyPr/>
          <a:lstStyle/>
          <a:p>
            <a:endParaRPr lang="en-SA"/>
          </a:p>
        </p:txBody>
      </p:sp>
      <p:sp>
        <p:nvSpPr>
          <p:cNvPr id="11" name="StaticPath"/>
          <p:cNvSpPr/>
          <p:nvPr/>
        </p:nvSpPr>
        <p:spPr>
          <a:xfrm>
            <a:off x="285750" y="204788"/>
            <a:ext cx="482918" cy="482917"/>
          </a:xfrm>
          <a:prstGeom prst="ellipse">
            <a:avLst/>
          </a:prstGeom>
          <a:solidFill>
            <a:srgbClr val="000000"/>
          </a:solidFill>
          <a:ln/>
        </p:spPr>
        <p:txBody>
          <a:bodyPr/>
          <a:lstStyle/>
          <a:p>
            <a:endParaRPr lang="en-SA"/>
          </a:p>
        </p:txBody>
      </p:sp>
      <p:sp>
        <p:nvSpPr>
          <p:cNvPr id="5" name="StaticPath">
            <a:extLst>
              <a:ext uri="{FF2B5EF4-FFF2-40B4-BE49-F238E27FC236}">
                <a16:creationId xmlns:a16="http://schemas.microsoft.com/office/drawing/2014/main" id="{DE7F0937-FBBE-0F9E-8DCA-549B8C8F7324}"/>
              </a:ext>
            </a:extLst>
          </p:cNvPr>
          <p:cNvSpPr/>
          <p:nvPr/>
        </p:nvSpPr>
        <p:spPr>
          <a:xfrm>
            <a:off x="7406638" y="0"/>
            <a:ext cx="1737361" cy="5143500"/>
          </a:xfrm>
          <a:prstGeom prst="rect">
            <a:avLst/>
          </a:prstGeom>
          <a:solidFill>
            <a:srgbClr val="4990E2"/>
          </a:solidFill>
          <a:ln/>
        </p:spPr>
        <p:txBody>
          <a:bodyPr/>
          <a:lstStyle/>
          <a:p>
            <a:endParaRPr lang="en-SA"/>
          </a:p>
        </p:txBody>
      </p:sp>
      <p:sp>
        <p:nvSpPr>
          <p:cNvPr id="6" name="TextBox 5">
            <a:extLst>
              <a:ext uri="{FF2B5EF4-FFF2-40B4-BE49-F238E27FC236}">
                <a16:creationId xmlns:a16="http://schemas.microsoft.com/office/drawing/2014/main" id="{B2BE5C6A-04D0-0B54-D199-4460D684D7A1}"/>
              </a:ext>
            </a:extLst>
          </p:cNvPr>
          <p:cNvSpPr txBox="1"/>
          <p:nvPr/>
        </p:nvSpPr>
        <p:spPr>
          <a:xfrm rot="5400000">
            <a:off x="6690580" y="2072222"/>
            <a:ext cx="3169476" cy="854721"/>
          </a:xfrm>
          <a:prstGeom prst="rect">
            <a:avLst/>
          </a:prstGeom>
          <a:noFill/>
        </p:spPr>
        <p:txBody>
          <a:bodyPr wrap="square">
            <a:spAutoFit/>
          </a:bodyPr>
          <a:lstStyle/>
          <a:p>
            <a:pPr algn="ctr">
              <a:lnSpc>
                <a:spcPts val="6767"/>
              </a:lnSpc>
            </a:pPr>
            <a:r>
              <a:rPr lang="en-US" sz="3200" b="1" dirty="0">
                <a:solidFill>
                  <a:schemeClr val="bg2"/>
                </a:solidFill>
                <a:latin typeface="Poppins Bold"/>
                <a:ea typeface="Poppins Bold"/>
                <a:cs typeface="Poppins Bold"/>
                <a:sym typeface="Poppins Bold"/>
              </a:rPr>
              <a:t>AGENDA</a:t>
            </a:r>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49E97E-5461-2D93-2EC5-77B1800FC29B}"/>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A8FF5A45-E227-CBEF-90C0-FB1D52856DBA}"/>
              </a:ext>
            </a:extLst>
          </p:cNvPr>
          <p:cNvSpPr/>
          <p:nvPr/>
        </p:nvSpPr>
        <p:spPr>
          <a:xfrm>
            <a:off x="1190625" y="357188"/>
            <a:ext cx="5715000" cy="306562"/>
          </a:xfrm>
          <a:prstGeom prst="rect">
            <a:avLst/>
          </a:prstGeom>
          <a:noFill/>
          <a:ln/>
        </p:spPr>
        <p:txBody>
          <a:bodyPr wrap="square" rtlCol="0" anchor="ctr"/>
          <a:lstStyle/>
          <a:p>
            <a:r>
              <a:rPr lang="en-US" sz="2400" b="1" dirty="0">
                <a:solidFill>
                  <a:schemeClr val="accent1"/>
                </a:solidFill>
                <a:ea typeface="OpenSans-Bold" pitchFamily="34" charset="-122"/>
                <a:cs typeface="OpenSans-Bold" pitchFamily="34" charset="-120"/>
              </a:rPr>
              <a:t>Introduction</a:t>
            </a:r>
            <a:endParaRPr lang="en-US" sz="2000" dirty="0">
              <a:solidFill>
                <a:schemeClr val="accent1"/>
              </a:solidFill>
            </a:endParaRPr>
          </a:p>
        </p:txBody>
      </p:sp>
      <p:sp>
        <p:nvSpPr>
          <p:cNvPr id="4" name="Subtitle 1">
            <a:extLst>
              <a:ext uri="{FF2B5EF4-FFF2-40B4-BE49-F238E27FC236}">
                <a16:creationId xmlns:a16="http://schemas.microsoft.com/office/drawing/2014/main" id="{FEF15C38-B8EE-82F8-5C94-80CF0F60C4D0}"/>
              </a:ext>
            </a:extLst>
          </p:cNvPr>
          <p:cNvSpPr/>
          <p:nvPr/>
        </p:nvSpPr>
        <p:spPr>
          <a:xfrm>
            <a:off x="874243" y="2450663"/>
            <a:ext cx="5238750" cy="242173"/>
          </a:xfrm>
          <a:prstGeom prst="rect">
            <a:avLst/>
          </a:prstGeom>
          <a:noFill/>
          <a:ln/>
        </p:spPr>
        <p:txBody>
          <a:bodyPr wrap="square" lIns="91440" tIns="45720" rIns="91440" bIns="45720" rtlCol="0" anchor="ctr"/>
          <a:lstStyle/>
          <a:p>
            <a:pPr>
              <a:lnSpc>
                <a:spcPct val="150000"/>
              </a:lnSpc>
            </a:pPr>
            <a:endParaRPr lang="en-US" sz="1600" b="1" dirty="0"/>
          </a:p>
          <a:p>
            <a:pPr>
              <a:lnSpc>
                <a:spcPct val="150000"/>
              </a:lnSpc>
            </a:pPr>
            <a:r>
              <a:rPr lang="en-US" sz="1600" b="1" dirty="0"/>
              <a:t>What is Fake News?</a:t>
            </a:r>
            <a:endParaRPr lang="en-US" sz="1600" dirty="0">
              <a:ea typeface="+mn-lt"/>
              <a:cs typeface="+mn-lt"/>
            </a:endParaRPr>
          </a:p>
          <a:p>
            <a:pPr marL="285750" indent="-285750">
              <a:lnSpc>
                <a:spcPct val="150000"/>
              </a:lnSpc>
              <a:buFont typeface="Arial"/>
              <a:buChar char="•"/>
            </a:pPr>
            <a:r>
              <a:rPr lang="en-US" sz="1600" dirty="0">
                <a:ea typeface="+mn-lt"/>
                <a:cs typeface="+mn-lt"/>
              </a:rPr>
              <a:t>Fake news = false or misleading content presented as</a:t>
            </a:r>
          </a:p>
          <a:p>
            <a:pPr>
              <a:lnSpc>
                <a:spcPct val="150000"/>
              </a:lnSpc>
            </a:pPr>
            <a:r>
              <a:rPr lang="en-US" sz="1600" dirty="0">
                <a:ea typeface="+mn-lt"/>
                <a:cs typeface="+mn-lt"/>
              </a:rPr>
              <a:t>       real news.</a:t>
            </a:r>
            <a:endParaRPr lang="en-US" dirty="0">
              <a:ea typeface="+mn-lt"/>
              <a:cs typeface="+mn-lt"/>
            </a:endParaRPr>
          </a:p>
          <a:p>
            <a:pPr marL="285750" indent="-285750">
              <a:lnSpc>
                <a:spcPct val="150000"/>
              </a:lnSpc>
              <a:buFont typeface="Arial"/>
              <a:buChar char="•"/>
            </a:pPr>
            <a:r>
              <a:rPr lang="en-US" sz="1600" i="1" dirty="0">
                <a:ea typeface="+mn-lt"/>
                <a:cs typeface="+mn-lt"/>
              </a:rPr>
              <a:t>Goal:</a:t>
            </a:r>
            <a:r>
              <a:rPr lang="en-US" sz="1600" dirty="0">
                <a:ea typeface="+mn-lt"/>
                <a:cs typeface="+mn-lt"/>
              </a:rPr>
              <a:t> influence opinions or serve political/financial interests.</a:t>
            </a:r>
            <a:endParaRPr lang="en-US" dirty="0">
              <a:ea typeface="Calibri" panose="020F0502020204030204"/>
              <a:cs typeface="Calibri" panose="020F0502020204030204"/>
            </a:endParaRPr>
          </a:p>
          <a:p>
            <a:pPr marL="285750" indent="-285750">
              <a:lnSpc>
                <a:spcPct val="150000"/>
              </a:lnSpc>
              <a:buFont typeface="Arial"/>
              <a:buChar char="•"/>
            </a:pPr>
            <a:r>
              <a:rPr lang="en-US" sz="1600" dirty="0">
                <a:ea typeface="+mn-lt"/>
                <a:cs typeface="+mn-lt"/>
              </a:rPr>
              <a:t>Social media algorithms amplify and accelerate its spread.</a:t>
            </a:r>
            <a:endParaRPr lang="en-US" dirty="0">
              <a:ea typeface="Calibri" panose="020F0502020204030204"/>
              <a:cs typeface="Calibri" panose="020F0502020204030204"/>
            </a:endParaRPr>
          </a:p>
          <a:p>
            <a:pPr marL="285750" indent="-285750">
              <a:lnSpc>
                <a:spcPct val="150000"/>
              </a:lnSpc>
              <a:buFont typeface="Arial"/>
              <a:buChar char="•"/>
            </a:pPr>
            <a:r>
              <a:rPr lang="en-US" sz="1600" i="1" dirty="0">
                <a:ea typeface="+mn-lt"/>
                <a:cs typeface="+mn-lt"/>
              </a:rPr>
              <a:t>Example: </a:t>
            </a:r>
            <a:r>
              <a:rPr lang="en-US" sz="1600" dirty="0">
                <a:ea typeface="+mn-lt"/>
                <a:cs typeface="+mn-lt"/>
              </a:rPr>
              <a:t>COVID-19 misinformation caused real-world harm.</a:t>
            </a:r>
            <a:endParaRPr lang="en-US" sz="1600" dirty="0"/>
          </a:p>
          <a:p>
            <a:pPr>
              <a:lnSpc>
                <a:spcPct val="150000"/>
              </a:lnSpc>
            </a:pPr>
            <a:r>
              <a:rPr lang="en-US" sz="1600" b="1" dirty="0"/>
              <a:t>Role of AI:</a:t>
            </a:r>
            <a:endParaRPr lang="en-US" sz="1600" dirty="0">
              <a:ea typeface="Calibri"/>
              <a:cs typeface="Calibri"/>
            </a:endParaRPr>
          </a:p>
          <a:p>
            <a:pPr>
              <a:lnSpc>
                <a:spcPct val="150000"/>
              </a:lnSpc>
            </a:pPr>
            <a:r>
              <a:rPr lang="en-US" sz="1600" dirty="0"/>
              <a:t>Enhances accuracy, scalability, and adaptability.</a:t>
            </a:r>
            <a:endParaRPr lang="en-US" dirty="0">
              <a:ea typeface="Calibri"/>
              <a:cs typeface="Calibri"/>
            </a:endParaRPr>
          </a:p>
        </p:txBody>
      </p:sp>
      <p:sp>
        <p:nvSpPr>
          <p:cNvPr id="9" name="Paragraph 3">
            <a:extLst>
              <a:ext uri="{FF2B5EF4-FFF2-40B4-BE49-F238E27FC236}">
                <a16:creationId xmlns:a16="http://schemas.microsoft.com/office/drawing/2014/main" id="{0CF9872E-8730-E7C0-7263-02D577EE3A99}"/>
              </a:ext>
            </a:extLst>
          </p:cNvPr>
          <p:cNvSpPr/>
          <p:nvPr/>
        </p:nvSpPr>
        <p:spPr>
          <a:xfrm>
            <a:off x="714375" y="4000500"/>
            <a:ext cx="5238750" cy="518970"/>
          </a:xfrm>
          <a:prstGeom prst="rect">
            <a:avLst/>
          </a:prstGeom>
          <a:noFill/>
          <a:ln/>
        </p:spPr>
        <p:txBody>
          <a:bodyPr wrap="square" rtlCol="0" anchor="ctr"/>
          <a:lstStyle/>
          <a:p>
            <a:pPr marL="0" indent="0" algn="l">
              <a:buNone/>
            </a:pPr>
            <a:endParaRPr lang="en-US" sz="1071"/>
          </a:p>
        </p:txBody>
      </p:sp>
      <p:sp>
        <p:nvSpPr>
          <p:cNvPr id="10" name="StaticPath">
            <a:extLst>
              <a:ext uri="{FF2B5EF4-FFF2-40B4-BE49-F238E27FC236}">
                <a16:creationId xmlns:a16="http://schemas.microsoft.com/office/drawing/2014/main" id="{99F88EE4-A0B3-97BD-737D-03DAD2C07FD8}"/>
              </a:ext>
            </a:extLst>
          </p:cNvPr>
          <p:cNvSpPr/>
          <p:nvPr/>
        </p:nvSpPr>
        <p:spPr>
          <a:xfrm>
            <a:off x="-1309687" y="3810000"/>
            <a:ext cx="1737360" cy="1737360"/>
          </a:xfrm>
          <a:prstGeom prst="ellipse">
            <a:avLst/>
          </a:prstGeom>
          <a:solidFill>
            <a:srgbClr val="000000">
              <a:alpha val="0"/>
            </a:srgbClr>
          </a:solidFill>
          <a:ln w="211667">
            <a:solidFill>
              <a:srgbClr val="4990E2"/>
            </a:solidFill>
            <a:prstDash val="solid"/>
          </a:ln>
        </p:spPr>
        <p:txBody>
          <a:bodyPr/>
          <a:lstStyle/>
          <a:p>
            <a:endParaRPr lang="en-SA"/>
          </a:p>
        </p:txBody>
      </p:sp>
      <p:sp>
        <p:nvSpPr>
          <p:cNvPr id="11" name="StaticPath">
            <a:extLst>
              <a:ext uri="{FF2B5EF4-FFF2-40B4-BE49-F238E27FC236}">
                <a16:creationId xmlns:a16="http://schemas.microsoft.com/office/drawing/2014/main" id="{34EFFFE6-9E48-7198-4118-6EBCD0A9B5AE}"/>
              </a:ext>
            </a:extLst>
          </p:cNvPr>
          <p:cNvSpPr/>
          <p:nvPr/>
        </p:nvSpPr>
        <p:spPr>
          <a:xfrm>
            <a:off x="285750" y="204788"/>
            <a:ext cx="482918" cy="482917"/>
          </a:xfrm>
          <a:prstGeom prst="ellipse">
            <a:avLst/>
          </a:prstGeom>
          <a:solidFill>
            <a:srgbClr val="000000"/>
          </a:solidFill>
          <a:ln/>
        </p:spPr>
        <p:txBody>
          <a:bodyPr/>
          <a:lstStyle/>
          <a:p>
            <a:endParaRPr lang="en-SA"/>
          </a:p>
        </p:txBody>
      </p:sp>
      <p:sp>
        <p:nvSpPr>
          <p:cNvPr id="5" name="StaticPath">
            <a:extLst>
              <a:ext uri="{FF2B5EF4-FFF2-40B4-BE49-F238E27FC236}">
                <a16:creationId xmlns:a16="http://schemas.microsoft.com/office/drawing/2014/main" id="{2C84B110-B323-D413-207B-9B8260DAE66A}"/>
              </a:ext>
            </a:extLst>
          </p:cNvPr>
          <p:cNvSpPr/>
          <p:nvPr/>
        </p:nvSpPr>
        <p:spPr>
          <a:xfrm>
            <a:off x="7406638" y="0"/>
            <a:ext cx="1737361" cy="5143500"/>
          </a:xfrm>
          <a:prstGeom prst="rect">
            <a:avLst/>
          </a:prstGeom>
          <a:solidFill>
            <a:srgbClr val="4990E2"/>
          </a:solidFill>
          <a:ln/>
        </p:spPr>
        <p:txBody>
          <a:bodyPr/>
          <a:lstStyle/>
          <a:p>
            <a:endParaRPr lang="en-SA"/>
          </a:p>
        </p:txBody>
      </p:sp>
      <p:sp>
        <p:nvSpPr>
          <p:cNvPr id="6" name="TextBox 5">
            <a:extLst>
              <a:ext uri="{FF2B5EF4-FFF2-40B4-BE49-F238E27FC236}">
                <a16:creationId xmlns:a16="http://schemas.microsoft.com/office/drawing/2014/main" id="{7C5DF878-BE68-1E48-B945-E4489F298897}"/>
              </a:ext>
            </a:extLst>
          </p:cNvPr>
          <p:cNvSpPr txBox="1"/>
          <p:nvPr/>
        </p:nvSpPr>
        <p:spPr>
          <a:xfrm rot="5400000">
            <a:off x="6690580" y="2058692"/>
            <a:ext cx="3169476" cy="881780"/>
          </a:xfrm>
          <a:prstGeom prst="rect">
            <a:avLst/>
          </a:prstGeom>
          <a:noFill/>
        </p:spPr>
        <p:txBody>
          <a:bodyPr wrap="square">
            <a:spAutoFit/>
          </a:bodyPr>
          <a:lstStyle/>
          <a:p>
            <a:pPr algn="ctr">
              <a:lnSpc>
                <a:spcPts val="6767"/>
              </a:lnSpc>
            </a:pPr>
            <a:r>
              <a:rPr lang="en-US" sz="3200" b="1" dirty="0">
                <a:solidFill>
                  <a:schemeClr val="bg2"/>
                </a:solidFill>
                <a:latin typeface="Poppins Bold"/>
                <a:ea typeface="Poppins Bold"/>
                <a:cs typeface="Poppins Bold"/>
                <a:sym typeface="Poppins Bold"/>
              </a:rPr>
              <a:t>BACKGROUND</a:t>
            </a:r>
            <a:endParaRPr lang="en-US" sz="4000" b="1" dirty="0">
              <a:solidFill>
                <a:schemeClr val="bg2"/>
              </a:solidFill>
              <a:latin typeface="Poppins Bold"/>
              <a:ea typeface="Poppins Bold"/>
              <a:cs typeface="Poppins Bold"/>
              <a:sym typeface="Poppins Bold"/>
            </a:endParaRPr>
          </a:p>
        </p:txBody>
      </p:sp>
      <p:pic>
        <p:nvPicPr>
          <p:cNvPr id="7" name="Picture 6" descr="A magnifying glass with words&#10;&#10;AI-generated content may be incorrect.">
            <a:extLst>
              <a:ext uri="{FF2B5EF4-FFF2-40B4-BE49-F238E27FC236}">
                <a16:creationId xmlns:a16="http://schemas.microsoft.com/office/drawing/2014/main" id="{C60CD7D1-3BD2-262B-8C8F-694CE8D0CDDF}"/>
              </a:ext>
            </a:extLst>
          </p:cNvPr>
          <p:cNvPicPr>
            <a:picLocks noChangeAspect="1"/>
          </p:cNvPicPr>
          <p:nvPr/>
        </p:nvPicPr>
        <p:blipFill>
          <a:blip r:embed="rId3"/>
          <a:stretch>
            <a:fillRect/>
          </a:stretch>
        </p:blipFill>
        <p:spPr>
          <a:xfrm>
            <a:off x="5664125" y="133374"/>
            <a:ext cx="1663457" cy="1663457"/>
          </a:xfrm>
          <a:prstGeom prst="rect">
            <a:avLst/>
          </a:prstGeom>
        </p:spPr>
      </p:pic>
    </p:spTree>
    <p:extLst>
      <p:ext uri="{BB962C8B-B14F-4D97-AF65-F5344CB8AC3E}">
        <p14:creationId xmlns:p14="http://schemas.microsoft.com/office/powerpoint/2010/main" val="366374627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85AE1F-8ACF-4DFA-D498-0158B9EDF2AD}"/>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A8847ED1-8AC6-5505-7D55-3339EE848ADA}"/>
              </a:ext>
            </a:extLst>
          </p:cNvPr>
          <p:cNvSpPr/>
          <p:nvPr/>
        </p:nvSpPr>
        <p:spPr>
          <a:xfrm>
            <a:off x="1190625" y="357188"/>
            <a:ext cx="5715000" cy="306562"/>
          </a:xfrm>
          <a:prstGeom prst="rect">
            <a:avLst/>
          </a:prstGeom>
          <a:noFill/>
          <a:ln/>
        </p:spPr>
        <p:txBody>
          <a:bodyPr wrap="square" rtlCol="0" anchor="ctr"/>
          <a:lstStyle/>
          <a:p>
            <a:r>
              <a:rPr lang="en-US" sz="2400" b="1" dirty="0">
                <a:solidFill>
                  <a:schemeClr val="accent1"/>
                </a:solidFill>
                <a:ea typeface="OpenSans-Bold" pitchFamily="34" charset="-122"/>
              </a:rPr>
              <a:t>Problem Statement</a:t>
            </a:r>
            <a:endParaRPr lang="en-US" sz="2000" dirty="0">
              <a:solidFill>
                <a:schemeClr val="accent1"/>
              </a:solidFill>
            </a:endParaRPr>
          </a:p>
        </p:txBody>
      </p:sp>
      <p:sp>
        <p:nvSpPr>
          <p:cNvPr id="4" name="Subtitle 1">
            <a:extLst>
              <a:ext uri="{FF2B5EF4-FFF2-40B4-BE49-F238E27FC236}">
                <a16:creationId xmlns:a16="http://schemas.microsoft.com/office/drawing/2014/main" id="{5A3F2AA9-25BE-33C9-4B1F-6EBBB4DAB3D3}"/>
              </a:ext>
            </a:extLst>
          </p:cNvPr>
          <p:cNvSpPr/>
          <p:nvPr/>
        </p:nvSpPr>
        <p:spPr>
          <a:xfrm>
            <a:off x="768668" y="2089951"/>
            <a:ext cx="5238750" cy="242173"/>
          </a:xfrm>
          <a:prstGeom prst="rect">
            <a:avLst/>
          </a:prstGeom>
          <a:noFill/>
          <a:ln/>
        </p:spPr>
        <p:txBody>
          <a:bodyPr wrap="square" rtlCol="0" anchor="ctr"/>
          <a:lstStyle/>
          <a:p>
            <a:pPr>
              <a:lnSpc>
                <a:spcPct val="150000"/>
              </a:lnSpc>
            </a:pPr>
            <a:endParaRPr lang="en-US" sz="1400"/>
          </a:p>
        </p:txBody>
      </p:sp>
      <p:sp>
        <p:nvSpPr>
          <p:cNvPr id="9" name="Paragraph 3">
            <a:extLst>
              <a:ext uri="{FF2B5EF4-FFF2-40B4-BE49-F238E27FC236}">
                <a16:creationId xmlns:a16="http://schemas.microsoft.com/office/drawing/2014/main" id="{408C4D41-53E5-EA30-962C-852A644CC8A1}"/>
              </a:ext>
            </a:extLst>
          </p:cNvPr>
          <p:cNvSpPr/>
          <p:nvPr/>
        </p:nvSpPr>
        <p:spPr>
          <a:xfrm>
            <a:off x="768668" y="3198222"/>
            <a:ext cx="5238750" cy="518970"/>
          </a:xfrm>
          <a:prstGeom prst="rect">
            <a:avLst/>
          </a:prstGeom>
          <a:noFill/>
          <a:ln/>
        </p:spPr>
        <p:txBody>
          <a:bodyPr wrap="square" rtlCol="0" anchor="ctr"/>
          <a:lstStyle/>
          <a:p>
            <a:endParaRPr lang="en-US" sz="1200"/>
          </a:p>
        </p:txBody>
      </p:sp>
      <p:sp>
        <p:nvSpPr>
          <p:cNvPr id="10" name="StaticPath">
            <a:extLst>
              <a:ext uri="{FF2B5EF4-FFF2-40B4-BE49-F238E27FC236}">
                <a16:creationId xmlns:a16="http://schemas.microsoft.com/office/drawing/2014/main" id="{2C77FEDA-A205-8CAA-4B11-722B58FC9C29}"/>
              </a:ext>
            </a:extLst>
          </p:cNvPr>
          <p:cNvSpPr/>
          <p:nvPr/>
        </p:nvSpPr>
        <p:spPr>
          <a:xfrm>
            <a:off x="-1309687" y="3810000"/>
            <a:ext cx="1737360" cy="1737360"/>
          </a:xfrm>
          <a:prstGeom prst="ellipse">
            <a:avLst/>
          </a:prstGeom>
          <a:solidFill>
            <a:srgbClr val="000000">
              <a:alpha val="0"/>
            </a:srgbClr>
          </a:solidFill>
          <a:ln w="211667">
            <a:solidFill>
              <a:srgbClr val="4990E2"/>
            </a:solidFill>
            <a:prstDash val="solid"/>
          </a:ln>
        </p:spPr>
        <p:txBody>
          <a:bodyPr/>
          <a:lstStyle/>
          <a:p>
            <a:endParaRPr lang="en-SA"/>
          </a:p>
        </p:txBody>
      </p:sp>
      <p:sp>
        <p:nvSpPr>
          <p:cNvPr id="11" name="StaticPath">
            <a:extLst>
              <a:ext uri="{FF2B5EF4-FFF2-40B4-BE49-F238E27FC236}">
                <a16:creationId xmlns:a16="http://schemas.microsoft.com/office/drawing/2014/main" id="{35EC4E74-CDEE-8C32-E9E9-44B962A4D2CA}"/>
              </a:ext>
            </a:extLst>
          </p:cNvPr>
          <p:cNvSpPr/>
          <p:nvPr/>
        </p:nvSpPr>
        <p:spPr>
          <a:xfrm>
            <a:off x="285750" y="204788"/>
            <a:ext cx="482918" cy="482917"/>
          </a:xfrm>
          <a:prstGeom prst="ellipse">
            <a:avLst/>
          </a:prstGeom>
          <a:solidFill>
            <a:srgbClr val="000000"/>
          </a:solidFill>
          <a:ln/>
        </p:spPr>
        <p:txBody>
          <a:bodyPr/>
          <a:lstStyle/>
          <a:p>
            <a:endParaRPr lang="en-SA"/>
          </a:p>
        </p:txBody>
      </p:sp>
      <p:sp>
        <p:nvSpPr>
          <p:cNvPr id="5" name="TextBox 4">
            <a:extLst>
              <a:ext uri="{FF2B5EF4-FFF2-40B4-BE49-F238E27FC236}">
                <a16:creationId xmlns:a16="http://schemas.microsoft.com/office/drawing/2014/main" id="{45D5953F-32E9-BD33-3A06-FC9B3A32A466}"/>
              </a:ext>
            </a:extLst>
          </p:cNvPr>
          <p:cNvSpPr txBox="1"/>
          <p:nvPr/>
        </p:nvSpPr>
        <p:spPr>
          <a:xfrm>
            <a:off x="833339" y="1008948"/>
            <a:ext cx="5464628" cy="35394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lgn="just">
              <a:buFont typeface="Arial" panose="020B0604020202020204" pitchFamily="34" charset="0"/>
              <a:buChar char="•"/>
            </a:pPr>
            <a:r>
              <a:rPr lang="en-US" sz="1600" dirty="0"/>
              <a:t>Significant rise in online misinformation has led to diverse AI-based detection systems (ML, DL, LLMs).</a:t>
            </a:r>
          </a:p>
          <a:p>
            <a:pPr marL="285750" indent="-285750" algn="just">
              <a:buFont typeface="Arial" panose="020B0604020202020204" pitchFamily="34" charset="0"/>
              <a:buChar char="•"/>
            </a:pPr>
            <a:endParaRPr lang="en-US" sz="1600" dirty="0"/>
          </a:p>
          <a:p>
            <a:pPr marL="285750" indent="-285750" algn="just">
              <a:buFont typeface="Arial" panose="020B0604020202020204" pitchFamily="34" charset="0"/>
              <a:buChar char="•"/>
            </a:pPr>
            <a:r>
              <a:rPr lang="en-US" sz="1600" dirty="0"/>
              <a:t>Existing studies lack </a:t>
            </a:r>
            <a:r>
              <a:rPr lang="en-US" sz="1600" b="1" dirty="0"/>
              <a:t>fair cross-comparisons</a:t>
            </a:r>
            <a:r>
              <a:rPr lang="en-US" sz="1600" dirty="0"/>
              <a:t> using the same datasets and evaluation metrics.</a:t>
            </a:r>
          </a:p>
          <a:p>
            <a:pPr marL="285750" indent="-285750" algn="just">
              <a:buFont typeface="Arial" panose="020B0604020202020204" pitchFamily="34" charset="0"/>
              <a:buChar char="•"/>
            </a:pPr>
            <a:endParaRPr lang="en-US" sz="1600" dirty="0"/>
          </a:p>
          <a:p>
            <a:pPr marL="285750" indent="-285750" algn="just">
              <a:buFont typeface="Arial" panose="020B0604020202020204" pitchFamily="34" charset="0"/>
              <a:buChar char="•"/>
            </a:pPr>
            <a:r>
              <a:rPr lang="en-US" sz="1600" dirty="0"/>
              <a:t>Most recent work focuses on </a:t>
            </a:r>
            <a:r>
              <a:rPr lang="en-US" sz="1600" b="1" dirty="0"/>
              <a:t>one modeling paradigm</a:t>
            </a:r>
            <a:r>
              <a:rPr lang="en-US" sz="1600" dirty="0"/>
              <a:t>, making comparisons difficult.</a:t>
            </a:r>
          </a:p>
          <a:p>
            <a:pPr marL="285750" indent="-285750" algn="just">
              <a:buFont typeface="Arial" panose="020B0604020202020204" pitchFamily="34" charset="0"/>
              <a:buChar char="•"/>
            </a:pPr>
            <a:endParaRPr lang="en-US" sz="1600" dirty="0"/>
          </a:p>
          <a:p>
            <a:pPr marL="285750" indent="-285750" algn="just">
              <a:buFont typeface="Arial" panose="020B0604020202020204" pitchFamily="34" charset="0"/>
              <a:buChar char="•"/>
            </a:pPr>
            <a:r>
              <a:rPr lang="en-US" sz="1600" dirty="0"/>
              <a:t>Variations in preprocessing and feature representation reduce </a:t>
            </a:r>
            <a:r>
              <a:rPr lang="en-US" sz="1600" b="1" dirty="0"/>
              <a:t>reproducibility</a:t>
            </a:r>
            <a:r>
              <a:rPr lang="en-US" sz="1600" dirty="0"/>
              <a:t>.</a:t>
            </a:r>
          </a:p>
          <a:p>
            <a:pPr marL="285750" indent="-285750" algn="just">
              <a:buFont typeface="Arial" panose="020B0604020202020204" pitchFamily="34" charset="0"/>
              <a:buChar char="•"/>
            </a:pPr>
            <a:endParaRPr lang="en-US" sz="1600" dirty="0"/>
          </a:p>
          <a:p>
            <a:pPr marL="285750" indent="-285750" algn="just">
              <a:buFont typeface="Arial" panose="020B0604020202020204" pitchFamily="34" charset="0"/>
              <a:buChar char="•"/>
            </a:pPr>
            <a:r>
              <a:rPr lang="en-US" sz="1600" dirty="0"/>
              <a:t>This research provides a </a:t>
            </a:r>
            <a:r>
              <a:rPr lang="en-US" sz="1600" b="1" dirty="0"/>
              <a:t>unified comparison</a:t>
            </a:r>
            <a:r>
              <a:rPr lang="en-US" sz="1600" dirty="0"/>
              <a:t> of ML, DL, and LLMs under identical conditions for fake news detection.</a:t>
            </a:r>
          </a:p>
        </p:txBody>
      </p:sp>
      <p:sp>
        <p:nvSpPr>
          <p:cNvPr id="6" name="StaticPath">
            <a:extLst>
              <a:ext uri="{FF2B5EF4-FFF2-40B4-BE49-F238E27FC236}">
                <a16:creationId xmlns:a16="http://schemas.microsoft.com/office/drawing/2014/main" id="{56B16845-A6CA-7F5A-A6AB-7B00C063BD44}"/>
              </a:ext>
            </a:extLst>
          </p:cNvPr>
          <p:cNvSpPr/>
          <p:nvPr/>
        </p:nvSpPr>
        <p:spPr>
          <a:xfrm>
            <a:off x="7406638" y="0"/>
            <a:ext cx="1737361" cy="5143500"/>
          </a:xfrm>
          <a:prstGeom prst="rect">
            <a:avLst/>
          </a:prstGeom>
          <a:solidFill>
            <a:srgbClr val="4990E2"/>
          </a:solidFill>
          <a:ln/>
        </p:spPr>
        <p:txBody>
          <a:bodyPr/>
          <a:lstStyle/>
          <a:p>
            <a:endParaRPr lang="en-SA"/>
          </a:p>
        </p:txBody>
      </p:sp>
      <p:sp>
        <p:nvSpPr>
          <p:cNvPr id="7" name="TextBox 6">
            <a:extLst>
              <a:ext uri="{FF2B5EF4-FFF2-40B4-BE49-F238E27FC236}">
                <a16:creationId xmlns:a16="http://schemas.microsoft.com/office/drawing/2014/main" id="{33694DB9-CEC5-E975-0B84-5E6696BCE6B3}"/>
              </a:ext>
            </a:extLst>
          </p:cNvPr>
          <p:cNvSpPr txBox="1"/>
          <p:nvPr/>
        </p:nvSpPr>
        <p:spPr>
          <a:xfrm rot="5400000">
            <a:off x="6595467" y="2153804"/>
            <a:ext cx="3359701" cy="881780"/>
          </a:xfrm>
          <a:prstGeom prst="rect">
            <a:avLst/>
          </a:prstGeom>
          <a:noFill/>
        </p:spPr>
        <p:txBody>
          <a:bodyPr wrap="square">
            <a:spAutoFit/>
          </a:bodyPr>
          <a:lstStyle/>
          <a:p>
            <a:pPr algn="ctr">
              <a:lnSpc>
                <a:spcPts val="6767"/>
              </a:lnSpc>
            </a:pPr>
            <a:r>
              <a:rPr lang="en-US" sz="3200" b="1" dirty="0">
                <a:solidFill>
                  <a:schemeClr val="bg2"/>
                </a:solidFill>
                <a:latin typeface="Poppins Bold"/>
                <a:ea typeface="Poppins Bold"/>
                <a:cs typeface="Poppins Bold"/>
                <a:sym typeface="Poppins Bold"/>
              </a:rPr>
              <a:t>BACKGROUND</a:t>
            </a:r>
            <a:endParaRPr lang="en-US" sz="4000" b="1" dirty="0">
              <a:solidFill>
                <a:schemeClr val="bg2"/>
              </a:solidFill>
              <a:latin typeface="Poppins Bold"/>
              <a:ea typeface="Poppins Bold"/>
              <a:cs typeface="Poppins Bold"/>
              <a:sym typeface="Poppins Bold"/>
            </a:endParaRPr>
          </a:p>
        </p:txBody>
      </p:sp>
    </p:spTree>
    <p:extLst>
      <p:ext uri="{BB962C8B-B14F-4D97-AF65-F5344CB8AC3E}">
        <p14:creationId xmlns:p14="http://schemas.microsoft.com/office/powerpoint/2010/main" val="23030956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D9023B-22C0-95C3-99B9-4BB9E5C2AFC5}"/>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2ACC4C69-CAAF-5500-2F1E-A25E422A0ECA}"/>
              </a:ext>
            </a:extLst>
          </p:cNvPr>
          <p:cNvSpPr/>
          <p:nvPr/>
        </p:nvSpPr>
        <p:spPr>
          <a:xfrm>
            <a:off x="1059656" y="446246"/>
            <a:ext cx="5715000" cy="306562"/>
          </a:xfrm>
          <a:prstGeom prst="rect">
            <a:avLst/>
          </a:prstGeom>
          <a:noFill/>
          <a:ln/>
        </p:spPr>
        <p:txBody>
          <a:bodyPr wrap="square" rtlCol="0" anchor="ctr"/>
          <a:lstStyle/>
          <a:p>
            <a:r>
              <a:rPr lang="en-US" sz="2400" b="1" dirty="0">
                <a:solidFill>
                  <a:schemeClr val="accent1"/>
                </a:solidFill>
                <a:ea typeface="Montserrat Bold"/>
                <a:cs typeface="Montserrat Bold"/>
                <a:sym typeface="Montserrat Bold"/>
              </a:rPr>
              <a:t>KEY RESEARCH CONTRIBUTIONS</a:t>
            </a:r>
          </a:p>
          <a:p>
            <a:endParaRPr lang="en-US" sz="1899" dirty="0"/>
          </a:p>
        </p:txBody>
      </p:sp>
      <p:sp>
        <p:nvSpPr>
          <p:cNvPr id="9" name="Paragraph 3">
            <a:extLst>
              <a:ext uri="{FF2B5EF4-FFF2-40B4-BE49-F238E27FC236}">
                <a16:creationId xmlns:a16="http://schemas.microsoft.com/office/drawing/2014/main" id="{5911F2A0-7168-4480-3B29-E8E6176C9A92}"/>
              </a:ext>
            </a:extLst>
          </p:cNvPr>
          <p:cNvSpPr/>
          <p:nvPr/>
        </p:nvSpPr>
        <p:spPr>
          <a:xfrm>
            <a:off x="714375" y="4000500"/>
            <a:ext cx="5238750" cy="518970"/>
          </a:xfrm>
          <a:prstGeom prst="rect">
            <a:avLst/>
          </a:prstGeom>
          <a:noFill/>
          <a:ln/>
        </p:spPr>
        <p:txBody>
          <a:bodyPr wrap="square" rtlCol="0" anchor="ctr"/>
          <a:lstStyle/>
          <a:p>
            <a:pPr marL="0" indent="0" algn="l">
              <a:buNone/>
            </a:pPr>
            <a:endParaRPr lang="en-US" sz="1071"/>
          </a:p>
        </p:txBody>
      </p:sp>
      <p:sp>
        <p:nvSpPr>
          <p:cNvPr id="10" name="StaticPath">
            <a:extLst>
              <a:ext uri="{FF2B5EF4-FFF2-40B4-BE49-F238E27FC236}">
                <a16:creationId xmlns:a16="http://schemas.microsoft.com/office/drawing/2014/main" id="{144F2D13-D4EF-A7BA-26FA-B28178BFE507}"/>
              </a:ext>
            </a:extLst>
          </p:cNvPr>
          <p:cNvSpPr/>
          <p:nvPr/>
        </p:nvSpPr>
        <p:spPr>
          <a:xfrm>
            <a:off x="-1309687" y="3810000"/>
            <a:ext cx="1737360" cy="1737360"/>
          </a:xfrm>
          <a:prstGeom prst="ellipse">
            <a:avLst/>
          </a:prstGeom>
          <a:solidFill>
            <a:srgbClr val="000000">
              <a:alpha val="0"/>
            </a:srgbClr>
          </a:solidFill>
          <a:ln w="211667">
            <a:solidFill>
              <a:srgbClr val="4990E2"/>
            </a:solidFill>
            <a:prstDash val="solid"/>
          </a:ln>
        </p:spPr>
        <p:txBody>
          <a:bodyPr/>
          <a:lstStyle/>
          <a:p>
            <a:endParaRPr lang="en-SA"/>
          </a:p>
        </p:txBody>
      </p:sp>
      <p:sp>
        <p:nvSpPr>
          <p:cNvPr id="11" name="StaticPath">
            <a:extLst>
              <a:ext uri="{FF2B5EF4-FFF2-40B4-BE49-F238E27FC236}">
                <a16:creationId xmlns:a16="http://schemas.microsoft.com/office/drawing/2014/main" id="{D49EB720-AD3E-1476-822D-35C00905C768}"/>
              </a:ext>
            </a:extLst>
          </p:cNvPr>
          <p:cNvSpPr/>
          <p:nvPr/>
        </p:nvSpPr>
        <p:spPr>
          <a:xfrm>
            <a:off x="285750" y="204788"/>
            <a:ext cx="482918" cy="482917"/>
          </a:xfrm>
          <a:prstGeom prst="ellipse">
            <a:avLst/>
          </a:prstGeom>
          <a:solidFill>
            <a:srgbClr val="000000"/>
          </a:solidFill>
          <a:ln/>
        </p:spPr>
        <p:txBody>
          <a:bodyPr/>
          <a:lstStyle/>
          <a:p>
            <a:endParaRPr lang="en-SA"/>
          </a:p>
        </p:txBody>
      </p:sp>
      <p:sp>
        <p:nvSpPr>
          <p:cNvPr id="5" name="TextBox 4">
            <a:extLst>
              <a:ext uri="{FF2B5EF4-FFF2-40B4-BE49-F238E27FC236}">
                <a16:creationId xmlns:a16="http://schemas.microsoft.com/office/drawing/2014/main" id="{DE5B3CC4-5508-C578-C856-E2EC0AD5BBBF}"/>
              </a:ext>
            </a:extLst>
          </p:cNvPr>
          <p:cNvSpPr txBox="1"/>
          <p:nvPr/>
        </p:nvSpPr>
        <p:spPr>
          <a:xfrm>
            <a:off x="914400" y="1281793"/>
            <a:ext cx="5464628" cy="331654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US" sz="1600" dirty="0"/>
              <a:t>1- Implement and evaluate ML, DL, and LLMs for fake news detection.</a:t>
            </a:r>
          </a:p>
          <a:p>
            <a:pPr algn="just"/>
            <a:endParaRPr lang="en-US" sz="1600" dirty="0"/>
          </a:p>
          <a:p>
            <a:pPr algn="just"/>
            <a:r>
              <a:rPr lang="en-US" sz="1600" dirty="0"/>
              <a:t>2- Apply all models on the same datasets and compare with standard metrics.</a:t>
            </a:r>
          </a:p>
          <a:p>
            <a:pPr algn="just"/>
            <a:endParaRPr lang="en-US" sz="1600" dirty="0"/>
          </a:p>
          <a:p>
            <a:pPr algn="just"/>
            <a:r>
              <a:rPr lang="en-US" sz="1600" dirty="0"/>
              <a:t>3- Assess strengths and weaknesses in performance, robustness, and generalization.</a:t>
            </a:r>
          </a:p>
          <a:p>
            <a:pPr algn="just"/>
            <a:endParaRPr lang="en-US" sz="1600" dirty="0"/>
          </a:p>
          <a:p>
            <a:pPr algn="just"/>
            <a:r>
              <a:rPr lang="en-US" sz="1600" dirty="0"/>
              <a:t>4- Present findings to guide future researches and development.</a:t>
            </a:r>
            <a:endParaRPr lang="en-US" sz="1600" dirty="0">
              <a:ea typeface="Calibri"/>
              <a:cs typeface="Calibri"/>
            </a:endParaRPr>
          </a:p>
          <a:p>
            <a:pPr algn="just"/>
            <a:endParaRPr lang="en-US" sz="1200" dirty="0">
              <a:latin typeface="Times New Roman"/>
              <a:cs typeface="Times New Roman"/>
            </a:endParaRPr>
          </a:p>
          <a:p>
            <a:pPr>
              <a:lnSpc>
                <a:spcPct val="150000"/>
              </a:lnSpc>
            </a:pPr>
            <a:endParaRPr lang="en-US" sz="1600" dirty="0">
              <a:ea typeface="Calibri"/>
              <a:cs typeface="Calibri"/>
            </a:endParaRPr>
          </a:p>
        </p:txBody>
      </p:sp>
      <p:sp>
        <p:nvSpPr>
          <p:cNvPr id="4" name="StaticPath">
            <a:extLst>
              <a:ext uri="{FF2B5EF4-FFF2-40B4-BE49-F238E27FC236}">
                <a16:creationId xmlns:a16="http://schemas.microsoft.com/office/drawing/2014/main" id="{512509E8-C3D6-94F0-A17C-D2680A938EED}"/>
              </a:ext>
            </a:extLst>
          </p:cNvPr>
          <p:cNvSpPr/>
          <p:nvPr/>
        </p:nvSpPr>
        <p:spPr>
          <a:xfrm>
            <a:off x="7406638" y="0"/>
            <a:ext cx="1737361" cy="5143500"/>
          </a:xfrm>
          <a:prstGeom prst="rect">
            <a:avLst/>
          </a:prstGeom>
          <a:solidFill>
            <a:srgbClr val="4990E2"/>
          </a:solidFill>
          <a:ln/>
        </p:spPr>
        <p:txBody>
          <a:bodyPr/>
          <a:lstStyle/>
          <a:p>
            <a:endParaRPr lang="en-SA"/>
          </a:p>
        </p:txBody>
      </p:sp>
      <p:sp>
        <p:nvSpPr>
          <p:cNvPr id="6" name="TextBox 5">
            <a:extLst>
              <a:ext uri="{FF2B5EF4-FFF2-40B4-BE49-F238E27FC236}">
                <a16:creationId xmlns:a16="http://schemas.microsoft.com/office/drawing/2014/main" id="{321DDF0F-11DB-BE99-7173-695E827B8CA5}"/>
              </a:ext>
            </a:extLst>
          </p:cNvPr>
          <p:cNvSpPr txBox="1"/>
          <p:nvPr/>
        </p:nvSpPr>
        <p:spPr>
          <a:xfrm rot="5400000">
            <a:off x="6433568" y="2329233"/>
            <a:ext cx="3683500" cy="854721"/>
          </a:xfrm>
          <a:prstGeom prst="rect">
            <a:avLst/>
          </a:prstGeom>
          <a:noFill/>
        </p:spPr>
        <p:txBody>
          <a:bodyPr wrap="square">
            <a:spAutoFit/>
          </a:bodyPr>
          <a:lstStyle/>
          <a:p>
            <a:pPr>
              <a:lnSpc>
                <a:spcPts val="6767"/>
              </a:lnSpc>
            </a:pPr>
            <a:r>
              <a:rPr lang="en-US" sz="3200" b="1" dirty="0">
                <a:solidFill>
                  <a:schemeClr val="bg2"/>
                </a:solidFill>
                <a:latin typeface="Poppins Bold"/>
                <a:ea typeface="Poppins Bold"/>
                <a:cs typeface="Poppins Bold"/>
                <a:sym typeface="Poppins Bold"/>
              </a:rPr>
              <a:t>CONTRIBUTIONS</a:t>
            </a:r>
          </a:p>
        </p:txBody>
      </p:sp>
    </p:spTree>
    <p:extLst>
      <p:ext uri="{BB962C8B-B14F-4D97-AF65-F5344CB8AC3E}">
        <p14:creationId xmlns:p14="http://schemas.microsoft.com/office/powerpoint/2010/main" val="332171804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078F1-7389-E825-CDEF-F69EFFC6EE7B}"/>
            </a:ext>
          </a:extLst>
        </p:cNvPr>
        <p:cNvGrpSpPr/>
        <p:nvPr/>
      </p:nvGrpSpPr>
      <p:grpSpPr>
        <a:xfrm>
          <a:off x="0" y="0"/>
          <a:ext cx="0" cy="0"/>
          <a:chOff x="0" y="0"/>
          <a:chExt cx="0" cy="0"/>
        </a:xfrm>
      </p:grpSpPr>
      <p:sp>
        <p:nvSpPr>
          <p:cNvPr id="4" name="StaticPath">
            <a:extLst>
              <a:ext uri="{FF2B5EF4-FFF2-40B4-BE49-F238E27FC236}">
                <a16:creationId xmlns:a16="http://schemas.microsoft.com/office/drawing/2014/main" id="{8D24D38A-2032-E55A-AB52-5774A2E60311}"/>
              </a:ext>
            </a:extLst>
          </p:cNvPr>
          <p:cNvSpPr/>
          <p:nvPr/>
        </p:nvSpPr>
        <p:spPr>
          <a:xfrm>
            <a:off x="7406638" y="0"/>
            <a:ext cx="1737361" cy="5143500"/>
          </a:xfrm>
          <a:prstGeom prst="rect">
            <a:avLst/>
          </a:prstGeom>
          <a:solidFill>
            <a:srgbClr val="4990E2"/>
          </a:solidFill>
          <a:ln/>
        </p:spPr>
        <p:txBody>
          <a:bodyPr/>
          <a:lstStyle/>
          <a:p>
            <a:endParaRPr lang="en-SA"/>
          </a:p>
        </p:txBody>
      </p:sp>
      <p:sp>
        <p:nvSpPr>
          <p:cNvPr id="22" name="Title">
            <a:extLst>
              <a:ext uri="{FF2B5EF4-FFF2-40B4-BE49-F238E27FC236}">
                <a16:creationId xmlns:a16="http://schemas.microsoft.com/office/drawing/2014/main" id="{C5FCC362-E38E-2187-546F-0930CF8FB267}"/>
              </a:ext>
            </a:extLst>
          </p:cNvPr>
          <p:cNvSpPr/>
          <p:nvPr/>
        </p:nvSpPr>
        <p:spPr>
          <a:xfrm>
            <a:off x="1092748" y="323763"/>
            <a:ext cx="5715000" cy="306562"/>
          </a:xfrm>
          <a:prstGeom prst="rect">
            <a:avLst/>
          </a:prstGeom>
          <a:noFill/>
          <a:ln/>
        </p:spPr>
        <p:txBody>
          <a:bodyPr wrap="square" rtlCol="0" anchor="ctr"/>
          <a:lstStyle/>
          <a:p>
            <a:pPr>
              <a:lnSpc>
                <a:spcPts val="3150"/>
              </a:lnSpc>
            </a:pPr>
            <a:r>
              <a:rPr lang="en-US" sz="2000" b="1" dirty="0">
                <a:solidFill>
                  <a:schemeClr val="accent1"/>
                </a:solidFill>
                <a:ea typeface="Montserrat Bold"/>
                <a:cs typeface="Montserrat Bold"/>
                <a:sym typeface="Montserrat Bold"/>
              </a:rPr>
              <a:t>Table 1 .Comparative Analysis of Related Work</a:t>
            </a:r>
          </a:p>
        </p:txBody>
      </p:sp>
      <p:sp>
        <p:nvSpPr>
          <p:cNvPr id="3" name="TextBox 2">
            <a:extLst>
              <a:ext uri="{FF2B5EF4-FFF2-40B4-BE49-F238E27FC236}">
                <a16:creationId xmlns:a16="http://schemas.microsoft.com/office/drawing/2014/main" id="{5F1D0B3C-6B07-0B9F-E821-14EA78F2F368}"/>
              </a:ext>
            </a:extLst>
          </p:cNvPr>
          <p:cNvSpPr txBox="1"/>
          <p:nvPr/>
        </p:nvSpPr>
        <p:spPr>
          <a:xfrm rot="5400000">
            <a:off x="6366989" y="2210193"/>
            <a:ext cx="3763836" cy="854721"/>
          </a:xfrm>
          <a:prstGeom prst="rect">
            <a:avLst/>
          </a:prstGeom>
          <a:noFill/>
        </p:spPr>
        <p:txBody>
          <a:bodyPr wrap="square">
            <a:spAutoFit/>
          </a:bodyPr>
          <a:lstStyle/>
          <a:p>
            <a:pPr algn="ctr">
              <a:lnSpc>
                <a:spcPts val="6767"/>
              </a:lnSpc>
            </a:pPr>
            <a:r>
              <a:rPr lang="en-US" sz="3200" b="1" dirty="0">
                <a:solidFill>
                  <a:schemeClr val="bg1"/>
                </a:solidFill>
                <a:latin typeface="Poppins Bold"/>
                <a:ea typeface="Poppins Bold"/>
                <a:cs typeface="Poppins Bold"/>
                <a:sym typeface="Poppins Bold"/>
              </a:rPr>
              <a:t>LITERATURE REVIEW</a:t>
            </a:r>
          </a:p>
        </p:txBody>
      </p:sp>
      <p:graphicFrame>
        <p:nvGraphicFramePr>
          <p:cNvPr id="5" name="Table 4">
            <a:extLst>
              <a:ext uri="{FF2B5EF4-FFF2-40B4-BE49-F238E27FC236}">
                <a16:creationId xmlns:a16="http://schemas.microsoft.com/office/drawing/2014/main" id="{4E313BF5-C545-7C0B-7D54-863E34BCF68C}"/>
              </a:ext>
            </a:extLst>
          </p:cNvPr>
          <p:cNvGraphicFramePr>
            <a:graphicFrameLocks noGrp="1"/>
          </p:cNvGraphicFramePr>
          <p:nvPr>
            <p:extLst>
              <p:ext uri="{D42A27DB-BD31-4B8C-83A1-F6EECF244321}">
                <p14:modId xmlns:p14="http://schemas.microsoft.com/office/powerpoint/2010/main" val="909639694"/>
              </p:ext>
            </p:extLst>
          </p:nvPr>
        </p:nvGraphicFramePr>
        <p:xfrm>
          <a:off x="910720" y="1105443"/>
          <a:ext cx="6443095" cy="3708084"/>
        </p:xfrm>
        <a:graphic>
          <a:graphicData uri="http://schemas.openxmlformats.org/drawingml/2006/table">
            <a:tbl>
              <a:tblPr firstRow="1" bandRow="1">
                <a:tableStyleId>{5C22544A-7EE6-4342-B048-85BDC9FD1C3A}</a:tableStyleId>
              </a:tblPr>
              <a:tblGrid>
                <a:gridCol w="1140371">
                  <a:extLst>
                    <a:ext uri="{9D8B030D-6E8A-4147-A177-3AD203B41FA5}">
                      <a16:colId xmlns:a16="http://schemas.microsoft.com/office/drawing/2014/main" val="20000"/>
                    </a:ext>
                  </a:extLst>
                </a:gridCol>
                <a:gridCol w="1197390">
                  <a:extLst>
                    <a:ext uri="{9D8B030D-6E8A-4147-A177-3AD203B41FA5}">
                      <a16:colId xmlns:a16="http://schemas.microsoft.com/office/drawing/2014/main" val="20001"/>
                    </a:ext>
                  </a:extLst>
                </a:gridCol>
                <a:gridCol w="1311426">
                  <a:extLst>
                    <a:ext uri="{9D8B030D-6E8A-4147-A177-3AD203B41FA5}">
                      <a16:colId xmlns:a16="http://schemas.microsoft.com/office/drawing/2014/main" val="20002"/>
                    </a:ext>
                  </a:extLst>
                </a:gridCol>
                <a:gridCol w="1425463">
                  <a:extLst>
                    <a:ext uri="{9D8B030D-6E8A-4147-A177-3AD203B41FA5}">
                      <a16:colId xmlns:a16="http://schemas.microsoft.com/office/drawing/2014/main" val="20003"/>
                    </a:ext>
                  </a:extLst>
                </a:gridCol>
                <a:gridCol w="1368445">
                  <a:extLst>
                    <a:ext uri="{9D8B030D-6E8A-4147-A177-3AD203B41FA5}">
                      <a16:colId xmlns:a16="http://schemas.microsoft.com/office/drawing/2014/main" val="20004"/>
                    </a:ext>
                  </a:extLst>
                </a:gridCol>
              </a:tblGrid>
              <a:tr h="498426">
                <a:tc>
                  <a:txBody>
                    <a:bodyPr/>
                    <a:lstStyle/>
                    <a:p>
                      <a:pPr algn="ctr">
                        <a:defRPr sz="1600" b="1"/>
                      </a:pPr>
                      <a:r>
                        <a:rPr sz="1400" dirty="0">
                          <a:solidFill>
                            <a:schemeClr val="bg1"/>
                          </a:solidFill>
                        </a:rPr>
                        <a:t>Study</a:t>
                      </a:r>
                    </a:p>
                  </a:txBody>
                  <a:tcPr anchor="ctr"/>
                </a:tc>
                <a:tc>
                  <a:txBody>
                    <a:bodyPr/>
                    <a:lstStyle/>
                    <a:p>
                      <a:pPr algn="ctr">
                        <a:defRPr sz="1600" b="1"/>
                      </a:pPr>
                      <a:r>
                        <a:rPr sz="1400" dirty="0">
                          <a:solidFill>
                            <a:schemeClr val="bg1"/>
                          </a:solidFill>
                        </a:rPr>
                        <a:t>Model</a:t>
                      </a:r>
                    </a:p>
                  </a:txBody>
                  <a:tcPr anchor="ctr"/>
                </a:tc>
                <a:tc>
                  <a:txBody>
                    <a:bodyPr/>
                    <a:lstStyle/>
                    <a:p>
                      <a:pPr algn="ctr">
                        <a:defRPr sz="1600" b="1"/>
                      </a:pPr>
                      <a:r>
                        <a:rPr sz="1400" dirty="0">
                          <a:solidFill>
                            <a:schemeClr val="bg1"/>
                          </a:solidFill>
                        </a:rPr>
                        <a:t>Dataset</a:t>
                      </a:r>
                    </a:p>
                  </a:txBody>
                  <a:tcPr anchor="ctr"/>
                </a:tc>
                <a:tc>
                  <a:txBody>
                    <a:bodyPr/>
                    <a:lstStyle/>
                    <a:p>
                      <a:pPr algn="ctr">
                        <a:defRPr sz="1600" b="1"/>
                      </a:pPr>
                      <a:r>
                        <a:rPr sz="1400" dirty="0">
                          <a:solidFill>
                            <a:schemeClr val="bg1"/>
                          </a:solidFill>
                        </a:rPr>
                        <a:t>Key Findings</a:t>
                      </a:r>
                    </a:p>
                  </a:txBody>
                  <a:tcPr anchor="ctr"/>
                </a:tc>
                <a:tc>
                  <a:txBody>
                    <a:bodyPr/>
                    <a:lstStyle/>
                    <a:p>
                      <a:pPr algn="ctr">
                        <a:defRPr sz="1600" b="1"/>
                      </a:pPr>
                      <a:r>
                        <a:rPr sz="1400" dirty="0">
                          <a:solidFill>
                            <a:schemeClr val="bg1"/>
                          </a:solidFill>
                        </a:rPr>
                        <a:t>Limitations/Gaps</a:t>
                      </a:r>
                    </a:p>
                  </a:txBody>
                  <a:tcPr anchor="ctr"/>
                </a:tc>
                <a:extLst>
                  <a:ext uri="{0D108BD9-81ED-4DB2-BD59-A6C34878D82A}">
                    <a16:rowId xmlns:a16="http://schemas.microsoft.com/office/drawing/2014/main" val="10000"/>
                  </a:ext>
                </a:extLst>
              </a:tr>
              <a:tr h="1063308">
                <a:tc>
                  <a:txBody>
                    <a:bodyPr/>
                    <a:lstStyle/>
                    <a:p>
                      <a:pPr algn="ctr">
                        <a:defRPr sz="1300" b="1"/>
                      </a:pPr>
                      <a:r>
                        <a:rPr sz="1200" dirty="0"/>
                        <a:t>Hansraj et al. [1]</a:t>
                      </a:r>
                    </a:p>
                    <a:p>
                      <a:pPr algn="ctr">
                        <a:defRPr sz="1300" b="1"/>
                      </a:pPr>
                      <a:r>
                        <a:rPr sz="1200" dirty="0"/>
                        <a:t>(2021)</a:t>
                      </a:r>
                    </a:p>
                  </a:txBody>
                  <a:tcPr anchor="ctr"/>
                </a:tc>
                <a:tc>
                  <a:txBody>
                    <a:bodyPr/>
                    <a:lstStyle/>
                    <a:p>
                      <a:pPr algn="ctr">
                        <a:defRPr sz="1300"/>
                      </a:pPr>
                      <a:r>
                        <a:rPr sz="1200"/>
                        <a:t>Ensemble:</a:t>
                      </a:r>
                    </a:p>
                    <a:p>
                      <a:pPr algn="ctr">
                        <a:defRPr sz="1300"/>
                      </a:pPr>
                      <a:r>
                        <a:rPr sz="1200"/>
                        <a:t>LR, SVM,</a:t>
                      </a:r>
                    </a:p>
                    <a:p>
                      <a:pPr algn="ctr">
                        <a:defRPr sz="1300"/>
                      </a:pPr>
                      <a:r>
                        <a:rPr sz="1200"/>
                        <a:t>LDA, SGD,</a:t>
                      </a:r>
                    </a:p>
                    <a:p>
                      <a:pPr algn="ctr">
                        <a:defRPr sz="1300"/>
                      </a:pPr>
                      <a:r>
                        <a:rPr sz="1200"/>
                        <a:t>Ridge</a:t>
                      </a:r>
                    </a:p>
                  </a:txBody>
                  <a:tcPr anchor="ctr"/>
                </a:tc>
                <a:tc>
                  <a:txBody>
                    <a:bodyPr/>
                    <a:lstStyle/>
                    <a:p>
                      <a:pPr algn="ctr">
                        <a:defRPr sz="1300"/>
                      </a:pPr>
                      <a:r>
                        <a:rPr sz="1200"/>
                        <a:t>LIAR,</a:t>
                      </a:r>
                    </a:p>
                    <a:p>
                      <a:pPr algn="ctr">
                        <a:defRPr sz="1300"/>
                      </a:pPr>
                      <a:r>
                        <a:rPr sz="1200"/>
                        <a:t>ISOT</a:t>
                      </a:r>
                    </a:p>
                  </a:txBody>
                  <a:tcPr anchor="ctr"/>
                </a:tc>
                <a:tc>
                  <a:txBody>
                    <a:bodyPr/>
                    <a:lstStyle/>
                    <a:p>
                      <a:pPr algn="ctr">
                        <a:defRPr sz="1300"/>
                      </a:pPr>
                      <a:r>
                        <a:rPr sz="1200"/>
                        <a:t>ISOT: F1=0.984,</a:t>
                      </a:r>
                    </a:p>
                    <a:p>
                      <a:pPr algn="ctr">
                        <a:defRPr sz="1300"/>
                      </a:pPr>
                      <a:r>
                        <a:rPr sz="1200"/>
                        <a:t>Acc=0.985</a:t>
                      </a:r>
                    </a:p>
                    <a:p>
                      <a:pPr algn="ctr">
                        <a:defRPr sz="1300"/>
                      </a:pPr>
                      <a:r>
                        <a:rPr sz="1200"/>
                        <a:t>LIAR: F1=0.682,</a:t>
                      </a:r>
                    </a:p>
                    <a:p>
                      <a:pPr algn="ctr">
                        <a:defRPr sz="1300"/>
                      </a:pPr>
                      <a:r>
                        <a:rPr sz="1200"/>
                        <a:t>Acc=0.681</a:t>
                      </a:r>
                    </a:p>
                  </a:txBody>
                  <a:tcPr anchor="ctr"/>
                </a:tc>
                <a:tc>
                  <a:txBody>
                    <a:bodyPr/>
                    <a:lstStyle/>
                    <a:p>
                      <a:pPr algn="ctr">
                        <a:defRPr sz="1300"/>
                      </a:pPr>
                      <a:r>
                        <a:rPr sz="1200"/>
                        <a:t>Lower accuracy on</a:t>
                      </a:r>
                    </a:p>
                    <a:p>
                      <a:pPr algn="ctr">
                        <a:defRPr sz="1300"/>
                      </a:pPr>
                      <a:r>
                        <a:rPr sz="1200"/>
                        <a:t>short claims; limited</a:t>
                      </a:r>
                    </a:p>
                    <a:p>
                      <a:pPr algn="ctr">
                        <a:defRPr sz="1300"/>
                      </a:pPr>
                      <a:r>
                        <a:rPr sz="1200"/>
                        <a:t>contextual/social signals</a:t>
                      </a:r>
                    </a:p>
                  </a:txBody>
                  <a:tcPr anchor="ctr"/>
                </a:tc>
                <a:extLst>
                  <a:ext uri="{0D108BD9-81ED-4DB2-BD59-A6C34878D82A}">
                    <a16:rowId xmlns:a16="http://schemas.microsoft.com/office/drawing/2014/main" val="10001"/>
                  </a:ext>
                </a:extLst>
              </a:tr>
              <a:tr h="1063308">
                <a:tc>
                  <a:txBody>
                    <a:bodyPr/>
                    <a:lstStyle/>
                    <a:p>
                      <a:pPr algn="ctr">
                        <a:defRPr sz="1300" b="1"/>
                      </a:pPr>
                      <a:r>
                        <a:rPr sz="1200" dirty="0" err="1"/>
                        <a:t>Ajik</a:t>
                      </a:r>
                      <a:r>
                        <a:rPr sz="1200" dirty="0"/>
                        <a:t> et al. [2]</a:t>
                      </a:r>
                    </a:p>
                    <a:p>
                      <a:pPr algn="ctr">
                        <a:defRPr sz="1300" b="1"/>
                      </a:pPr>
                      <a:r>
                        <a:rPr sz="1200" dirty="0"/>
                        <a:t>(2023)</a:t>
                      </a:r>
                    </a:p>
                  </a:txBody>
                  <a:tcPr anchor="ctr"/>
                </a:tc>
                <a:tc>
                  <a:txBody>
                    <a:bodyPr/>
                    <a:lstStyle/>
                    <a:p>
                      <a:pPr algn="ctr">
                        <a:defRPr sz="1300"/>
                      </a:pPr>
                      <a:r>
                        <a:rPr sz="1200" dirty="0"/>
                        <a:t>Optimized</a:t>
                      </a:r>
                    </a:p>
                    <a:p>
                      <a:pPr algn="ctr">
                        <a:defRPr sz="1300"/>
                      </a:pPr>
                      <a:r>
                        <a:rPr sz="1200" dirty="0"/>
                        <a:t>CNN + LSTM</a:t>
                      </a:r>
                    </a:p>
                  </a:txBody>
                  <a:tcPr anchor="ctr"/>
                </a:tc>
                <a:tc>
                  <a:txBody>
                    <a:bodyPr/>
                    <a:lstStyle/>
                    <a:p>
                      <a:pPr algn="ctr">
                        <a:defRPr sz="1300"/>
                      </a:pPr>
                      <a:r>
                        <a:rPr sz="1200" dirty="0" err="1"/>
                        <a:t>FakeNewsNet</a:t>
                      </a:r>
                      <a:r>
                        <a:rPr sz="1200" dirty="0"/>
                        <a:t>,</a:t>
                      </a:r>
                    </a:p>
                    <a:p>
                      <a:pPr algn="ctr">
                        <a:defRPr sz="1300"/>
                      </a:pPr>
                      <a:r>
                        <a:rPr sz="1200" dirty="0"/>
                        <a:t>ISOT</a:t>
                      </a:r>
                    </a:p>
                  </a:txBody>
                  <a:tcPr anchor="ctr"/>
                </a:tc>
                <a:tc>
                  <a:txBody>
                    <a:bodyPr/>
                    <a:lstStyle/>
                    <a:p>
                      <a:pPr algn="ctr">
                        <a:defRPr sz="1300"/>
                      </a:pPr>
                      <a:r>
                        <a:rPr sz="1200"/>
                        <a:t>Accuracy: 94.6%</a:t>
                      </a:r>
                    </a:p>
                    <a:p>
                      <a:pPr algn="ctr">
                        <a:defRPr sz="1300"/>
                      </a:pPr>
                      <a:r>
                        <a:rPr sz="1200"/>
                        <a:t>(FakeNewsNet),</a:t>
                      </a:r>
                    </a:p>
                    <a:p>
                      <a:pPr algn="ctr">
                        <a:defRPr sz="1300"/>
                      </a:pPr>
                      <a:r>
                        <a:rPr sz="1200"/>
                        <a:t>~96.1% (ISOT)</a:t>
                      </a:r>
                    </a:p>
                  </a:txBody>
                  <a:tcPr anchor="ctr"/>
                </a:tc>
                <a:tc>
                  <a:txBody>
                    <a:bodyPr/>
                    <a:lstStyle/>
                    <a:p>
                      <a:pPr algn="ctr">
                        <a:defRPr sz="1300"/>
                      </a:pPr>
                      <a:r>
                        <a:rPr sz="1200"/>
                        <a:t>Computationally</a:t>
                      </a:r>
                    </a:p>
                    <a:p>
                      <a:pPr algn="ctr">
                        <a:defRPr sz="1300"/>
                      </a:pPr>
                      <a:r>
                        <a:rPr sz="1200"/>
                        <a:t>expensive; requires</a:t>
                      </a:r>
                    </a:p>
                    <a:p>
                      <a:pPr algn="ctr">
                        <a:defRPr sz="1300"/>
                      </a:pPr>
                      <a:r>
                        <a:rPr sz="1200"/>
                        <a:t>large labeled data</a:t>
                      </a:r>
                    </a:p>
                  </a:txBody>
                  <a:tcPr anchor="ctr"/>
                </a:tc>
                <a:extLst>
                  <a:ext uri="{0D108BD9-81ED-4DB2-BD59-A6C34878D82A}">
                    <a16:rowId xmlns:a16="http://schemas.microsoft.com/office/drawing/2014/main" val="10002"/>
                  </a:ext>
                </a:extLst>
              </a:tr>
              <a:tr h="1063308">
                <a:tc>
                  <a:txBody>
                    <a:bodyPr/>
                    <a:lstStyle/>
                    <a:p>
                      <a:pPr algn="ctr">
                        <a:defRPr sz="1300" b="1"/>
                      </a:pPr>
                      <a:r>
                        <a:rPr sz="1200"/>
                        <a:t>Huang et al. [3]</a:t>
                      </a:r>
                    </a:p>
                    <a:p>
                      <a:pPr algn="ctr">
                        <a:defRPr sz="1300" b="1"/>
                      </a:pPr>
                      <a:r>
                        <a:rPr sz="1200"/>
                        <a:t>(2025)</a:t>
                      </a:r>
                    </a:p>
                  </a:txBody>
                  <a:tcPr anchor="ctr"/>
                </a:tc>
                <a:tc>
                  <a:txBody>
                    <a:bodyPr/>
                    <a:lstStyle/>
                    <a:p>
                      <a:pPr algn="ctr">
                        <a:defRPr sz="1300"/>
                      </a:pPr>
                      <a:r>
                        <a:rPr sz="1200"/>
                        <a:t>Hybrid:</a:t>
                      </a:r>
                    </a:p>
                    <a:p>
                      <a:pPr algn="ctr">
                        <a:defRPr sz="1300"/>
                      </a:pPr>
                      <a:r>
                        <a:rPr sz="1200"/>
                        <a:t>Transformer +</a:t>
                      </a:r>
                    </a:p>
                    <a:p>
                      <a:pPr algn="ctr">
                        <a:defRPr sz="1300"/>
                      </a:pPr>
                      <a:r>
                        <a:rPr sz="1200"/>
                        <a:t>BiGRU +</a:t>
                      </a:r>
                    </a:p>
                    <a:p>
                      <a:pPr algn="ctr">
                        <a:defRPr sz="1300"/>
                      </a:pPr>
                      <a:r>
                        <a:rPr sz="1200"/>
                        <a:t>Bayesian Opt.</a:t>
                      </a:r>
                    </a:p>
                  </a:txBody>
                  <a:tcPr anchor="ctr"/>
                </a:tc>
                <a:tc>
                  <a:txBody>
                    <a:bodyPr/>
                    <a:lstStyle/>
                    <a:p>
                      <a:pPr algn="ctr">
                        <a:defRPr sz="1300"/>
                      </a:pPr>
                      <a:r>
                        <a:rPr sz="1200" dirty="0"/>
                        <a:t>Kaggle Fake News</a:t>
                      </a:r>
                    </a:p>
                    <a:p>
                      <a:pPr algn="ctr">
                        <a:defRPr sz="1300"/>
                      </a:pPr>
                      <a:r>
                        <a:rPr sz="1200" dirty="0"/>
                        <a:t>(~5,000, balanced)</a:t>
                      </a:r>
                    </a:p>
                  </a:txBody>
                  <a:tcPr anchor="ctr"/>
                </a:tc>
                <a:tc>
                  <a:txBody>
                    <a:bodyPr/>
                    <a:lstStyle/>
                    <a:p>
                      <a:pPr algn="ctr">
                        <a:defRPr sz="1300"/>
                      </a:pPr>
                      <a:r>
                        <a:rPr sz="1200" dirty="0"/>
                        <a:t>Test: 99.67%</a:t>
                      </a:r>
                    </a:p>
                    <a:p>
                      <a:pPr algn="ctr">
                        <a:defRPr sz="1300"/>
                      </a:pPr>
                      <a:r>
                        <a:rPr sz="1200" dirty="0"/>
                        <a:t>(</a:t>
                      </a:r>
                      <a:r>
                        <a:rPr sz="1200" dirty="0" err="1"/>
                        <a:t>Transformer+BiGRU</a:t>
                      </a:r>
                      <a:r>
                        <a:rPr sz="1200" dirty="0"/>
                        <a:t>)</a:t>
                      </a:r>
                    </a:p>
                    <a:p>
                      <a:pPr algn="ctr">
                        <a:defRPr sz="1300"/>
                      </a:pPr>
                      <a:r>
                        <a:rPr sz="1200" dirty="0"/>
                        <a:t>+0.06% robustness</a:t>
                      </a:r>
                    </a:p>
                    <a:p>
                      <a:pPr algn="ctr">
                        <a:defRPr sz="1300"/>
                      </a:pPr>
                      <a:r>
                        <a:rPr sz="1200" dirty="0"/>
                        <a:t>with Bayesian opt</a:t>
                      </a:r>
                    </a:p>
                  </a:txBody>
                  <a:tcPr anchor="ctr"/>
                </a:tc>
                <a:tc>
                  <a:txBody>
                    <a:bodyPr/>
                    <a:lstStyle/>
                    <a:p>
                      <a:pPr algn="ctr">
                        <a:defRPr sz="1300"/>
                      </a:pPr>
                      <a:r>
                        <a:rPr sz="1200" dirty="0"/>
                        <a:t>Small dataset risk</a:t>
                      </a:r>
                    </a:p>
                    <a:p>
                      <a:pPr algn="ctr">
                        <a:defRPr sz="1300"/>
                      </a:pPr>
                      <a:r>
                        <a:rPr sz="1200" dirty="0"/>
                        <a:t>(overfitting); no</a:t>
                      </a:r>
                    </a:p>
                    <a:p>
                      <a:pPr algn="ctr">
                        <a:defRPr sz="1300"/>
                      </a:pPr>
                      <a:r>
                        <a:rPr sz="1200" dirty="0"/>
                        <a:t>multilingual or</a:t>
                      </a:r>
                    </a:p>
                    <a:p>
                      <a:pPr algn="ctr">
                        <a:defRPr sz="1300"/>
                      </a:pPr>
                      <a:r>
                        <a:rPr sz="1200" dirty="0"/>
                        <a:t>multimodal testing</a:t>
                      </a:r>
                    </a:p>
                  </a:txBody>
                  <a:tcPr anchor="ctr"/>
                </a:tc>
                <a:extLst>
                  <a:ext uri="{0D108BD9-81ED-4DB2-BD59-A6C34878D82A}">
                    <a16:rowId xmlns:a16="http://schemas.microsoft.com/office/drawing/2014/main" val="10003"/>
                  </a:ext>
                </a:extLst>
              </a:tr>
            </a:tbl>
          </a:graphicData>
        </a:graphic>
      </p:graphicFrame>
      <p:sp>
        <p:nvSpPr>
          <p:cNvPr id="6" name="Rectangle 5">
            <a:extLst>
              <a:ext uri="{FF2B5EF4-FFF2-40B4-BE49-F238E27FC236}">
                <a16:creationId xmlns:a16="http://schemas.microsoft.com/office/drawing/2014/main" id="{1E070F99-9855-34D8-049B-48B0CACCBB52}"/>
              </a:ext>
            </a:extLst>
          </p:cNvPr>
          <p:cNvSpPr/>
          <p:nvPr/>
        </p:nvSpPr>
        <p:spPr>
          <a:xfrm>
            <a:off x="0" y="1638762"/>
            <a:ext cx="910720" cy="1046497"/>
          </a:xfrm>
          <a:prstGeom prst="rect">
            <a:avLst/>
          </a:prstGeom>
          <a:solidFill>
            <a:srgbClr val="4F81BD"/>
          </a:solidFill>
          <a:ln>
            <a:solidFill>
              <a:srgbClr val="D2C696"/>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800" b="1"/>
            </a:pPr>
            <a:r>
              <a:rPr sz="1400" dirty="0">
                <a:solidFill>
                  <a:schemeClr val="bg1"/>
                </a:solidFill>
              </a:rPr>
              <a:t>Machine</a:t>
            </a:r>
            <a:br>
              <a:rPr sz="1400" dirty="0">
                <a:solidFill>
                  <a:schemeClr val="bg1"/>
                </a:solidFill>
              </a:rPr>
            </a:br>
            <a:r>
              <a:rPr sz="1400" dirty="0">
                <a:solidFill>
                  <a:schemeClr val="bg1"/>
                </a:solidFill>
              </a:rPr>
              <a:t>Learning</a:t>
            </a:r>
            <a:br>
              <a:rPr sz="1400" dirty="0">
                <a:solidFill>
                  <a:schemeClr val="bg1"/>
                </a:solidFill>
              </a:rPr>
            </a:br>
            <a:endParaRPr sz="1400" dirty="0">
              <a:solidFill>
                <a:schemeClr val="bg1"/>
              </a:solidFill>
            </a:endParaRPr>
          </a:p>
        </p:txBody>
      </p:sp>
      <p:sp>
        <p:nvSpPr>
          <p:cNvPr id="11" name="Rectangle 10">
            <a:extLst>
              <a:ext uri="{FF2B5EF4-FFF2-40B4-BE49-F238E27FC236}">
                <a16:creationId xmlns:a16="http://schemas.microsoft.com/office/drawing/2014/main" id="{0648FE03-3E49-1B41-83F8-4CE17315B709}"/>
              </a:ext>
            </a:extLst>
          </p:cNvPr>
          <p:cNvSpPr/>
          <p:nvPr/>
        </p:nvSpPr>
        <p:spPr>
          <a:xfrm>
            <a:off x="-5117" y="2686993"/>
            <a:ext cx="910720" cy="1046497"/>
          </a:xfrm>
          <a:prstGeom prst="rect">
            <a:avLst/>
          </a:prstGeom>
          <a:solidFill>
            <a:srgbClr val="4F81BD"/>
          </a:solidFill>
          <a:ln>
            <a:solidFill>
              <a:srgbClr val="D2C696"/>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800" b="1"/>
            </a:pPr>
            <a:r>
              <a:rPr lang="en-US" sz="1400" dirty="0">
                <a:solidFill>
                  <a:schemeClr val="bg1"/>
                </a:solidFill>
              </a:rPr>
              <a:t>Deep</a:t>
            </a:r>
            <a:br>
              <a:rPr sz="1400" dirty="0">
                <a:solidFill>
                  <a:schemeClr val="bg1"/>
                </a:solidFill>
              </a:rPr>
            </a:br>
            <a:r>
              <a:rPr sz="1400" dirty="0">
                <a:solidFill>
                  <a:schemeClr val="bg1"/>
                </a:solidFill>
              </a:rPr>
              <a:t>Learning</a:t>
            </a:r>
            <a:br>
              <a:rPr sz="1400" dirty="0">
                <a:solidFill>
                  <a:schemeClr val="bg1"/>
                </a:solidFill>
              </a:rPr>
            </a:br>
            <a:endParaRPr sz="1400" dirty="0">
              <a:solidFill>
                <a:schemeClr val="bg1"/>
              </a:solidFill>
            </a:endParaRPr>
          </a:p>
        </p:txBody>
      </p:sp>
      <p:sp>
        <p:nvSpPr>
          <p:cNvPr id="12" name="Rectangle 11">
            <a:extLst>
              <a:ext uri="{FF2B5EF4-FFF2-40B4-BE49-F238E27FC236}">
                <a16:creationId xmlns:a16="http://schemas.microsoft.com/office/drawing/2014/main" id="{6CDA7A69-06CD-E914-9B61-A3F407CEEF7E}"/>
              </a:ext>
            </a:extLst>
          </p:cNvPr>
          <p:cNvSpPr/>
          <p:nvPr/>
        </p:nvSpPr>
        <p:spPr>
          <a:xfrm>
            <a:off x="-5117" y="3746025"/>
            <a:ext cx="910720" cy="1046497"/>
          </a:xfrm>
          <a:prstGeom prst="rect">
            <a:avLst/>
          </a:prstGeom>
          <a:solidFill>
            <a:srgbClr val="4F81BD"/>
          </a:solidFill>
          <a:ln>
            <a:solidFill>
              <a:srgbClr val="D2C696"/>
            </a:solidFill>
          </a:ln>
        </p:spPr>
        <p:style>
          <a:lnRef idx="1">
            <a:schemeClr val="accent1"/>
          </a:lnRef>
          <a:fillRef idx="3">
            <a:schemeClr val="accent1"/>
          </a:fillRef>
          <a:effectRef idx="2">
            <a:schemeClr val="accent1"/>
          </a:effectRef>
          <a:fontRef idx="minor">
            <a:schemeClr val="lt1"/>
          </a:fontRef>
        </p:style>
        <p:txBody>
          <a:bodyPr rtlCol="0" anchor="ctr"/>
          <a:lstStyle/>
          <a:p>
            <a:pPr algn="ctr">
              <a:defRPr sz="1800" b="1"/>
            </a:pPr>
            <a:r>
              <a:rPr lang="en-US" sz="1400" dirty="0">
                <a:solidFill>
                  <a:schemeClr val="bg1"/>
                </a:solidFill>
              </a:rPr>
              <a:t>Larg</a:t>
            </a:r>
          </a:p>
          <a:p>
            <a:pPr algn="ctr">
              <a:defRPr sz="1800" b="1"/>
            </a:pPr>
            <a:r>
              <a:rPr lang="en-US" sz="1400" dirty="0">
                <a:solidFill>
                  <a:schemeClr val="bg1"/>
                </a:solidFill>
              </a:rPr>
              <a:t>Language</a:t>
            </a:r>
          </a:p>
          <a:p>
            <a:pPr algn="ctr">
              <a:defRPr sz="1800" b="1"/>
            </a:pPr>
            <a:r>
              <a:rPr lang="en-US" sz="1400" dirty="0">
                <a:solidFill>
                  <a:schemeClr val="bg1"/>
                </a:solidFill>
              </a:rPr>
              <a:t>Model</a:t>
            </a:r>
            <a:endParaRPr sz="1400" dirty="0">
              <a:solidFill>
                <a:schemeClr val="bg1"/>
              </a:solidFill>
            </a:endParaRPr>
          </a:p>
        </p:txBody>
      </p:sp>
    </p:spTree>
    <p:extLst>
      <p:ext uri="{BB962C8B-B14F-4D97-AF65-F5344CB8AC3E}">
        <p14:creationId xmlns:p14="http://schemas.microsoft.com/office/powerpoint/2010/main" val="111186722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E56CD26-25B2-D9BC-E72D-6AD8E78A4C29}"/>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61CF5779-9CD3-C3A4-E842-C8D5EE65198B}"/>
              </a:ext>
            </a:extLst>
          </p:cNvPr>
          <p:cNvSpPr/>
          <p:nvPr/>
        </p:nvSpPr>
        <p:spPr>
          <a:xfrm>
            <a:off x="921509" y="256944"/>
            <a:ext cx="5715000" cy="306562"/>
          </a:xfrm>
          <a:prstGeom prst="rect">
            <a:avLst/>
          </a:prstGeom>
          <a:noFill/>
          <a:ln/>
        </p:spPr>
        <p:txBody>
          <a:bodyPr wrap="square" rtlCol="0" anchor="ctr"/>
          <a:lstStyle/>
          <a:p>
            <a:r>
              <a:rPr lang="en-US" b="1" dirty="0">
                <a:solidFill>
                  <a:schemeClr val="accent1">
                    <a:lumMod val="75000"/>
                  </a:schemeClr>
                </a:solidFill>
              </a:rPr>
              <a:t>Fake News Detection Dataset</a:t>
            </a:r>
          </a:p>
        </p:txBody>
      </p:sp>
      <p:sp>
        <p:nvSpPr>
          <p:cNvPr id="11" name="StaticPath">
            <a:extLst>
              <a:ext uri="{FF2B5EF4-FFF2-40B4-BE49-F238E27FC236}">
                <a16:creationId xmlns:a16="http://schemas.microsoft.com/office/drawing/2014/main" id="{F4022BCE-7BC0-B7CC-C558-BF157A788031}"/>
              </a:ext>
            </a:extLst>
          </p:cNvPr>
          <p:cNvSpPr/>
          <p:nvPr/>
        </p:nvSpPr>
        <p:spPr>
          <a:xfrm>
            <a:off x="285750" y="204788"/>
            <a:ext cx="482918" cy="482917"/>
          </a:xfrm>
          <a:prstGeom prst="ellipse">
            <a:avLst/>
          </a:prstGeom>
          <a:solidFill>
            <a:srgbClr val="000000"/>
          </a:solidFill>
          <a:ln/>
        </p:spPr>
        <p:txBody>
          <a:bodyPr/>
          <a:lstStyle/>
          <a:p>
            <a:endParaRPr lang="en-SA" sz="1600">
              <a:solidFill>
                <a:schemeClr val="accent1"/>
              </a:solidFill>
            </a:endParaRPr>
          </a:p>
        </p:txBody>
      </p:sp>
      <p:sp>
        <p:nvSpPr>
          <p:cNvPr id="18" name="Rounded Rectangle 17">
            <a:extLst>
              <a:ext uri="{FF2B5EF4-FFF2-40B4-BE49-F238E27FC236}">
                <a16:creationId xmlns:a16="http://schemas.microsoft.com/office/drawing/2014/main" id="{73940831-A12C-F92E-E453-5B7C72CD172B}"/>
              </a:ext>
            </a:extLst>
          </p:cNvPr>
          <p:cNvSpPr/>
          <p:nvPr/>
        </p:nvSpPr>
        <p:spPr>
          <a:xfrm>
            <a:off x="151653" y="785691"/>
            <a:ext cx="4572000" cy="1366382"/>
          </a:xfrm>
          <a:prstGeom prst="roundRect">
            <a:avLst/>
          </a:prstGeom>
          <a:solidFill>
            <a:schemeClr val="accent1">
              <a:alpha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tx1"/>
                </a:solidFill>
              </a:rPr>
              <a:t>This dataset, sourced from Kaggle, contains English news articles classified as </a:t>
            </a:r>
            <a:r>
              <a:rPr lang="en-US" sz="1400" i="1" dirty="0">
                <a:solidFill>
                  <a:schemeClr val="tx1"/>
                </a:solidFill>
              </a:rPr>
              <a:t>real</a:t>
            </a:r>
            <a:r>
              <a:rPr lang="en-US" sz="1400" dirty="0">
                <a:solidFill>
                  <a:schemeClr val="tx1"/>
                </a:solidFill>
              </a:rPr>
              <a:t> or </a:t>
            </a:r>
            <a:r>
              <a:rPr lang="en-US" sz="1400" i="1" dirty="0">
                <a:solidFill>
                  <a:schemeClr val="tx1"/>
                </a:solidFill>
              </a:rPr>
              <a:t>fake</a:t>
            </a:r>
            <a:r>
              <a:rPr lang="en-US" sz="1400" dirty="0">
                <a:solidFill>
                  <a:schemeClr val="tx1"/>
                </a:solidFill>
              </a:rPr>
              <a:t>. It is widely used as a benchmark dataset for training and evaluating machine learning, deep learning, and transformer-based models in fake news detection research.</a:t>
            </a:r>
          </a:p>
        </p:txBody>
      </p:sp>
      <p:sp>
        <p:nvSpPr>
          <p:cNvPr id="19" name="Rounded Rectangle 18">
            <a:extLst>
              <a:ext uri="{FF2B5EF4-FFF2-40B4-BE49-F238E27FC236}">
                <a16:creationId xmlns:a16="http://schemas.microsoft.com/office/drawing/2014/main" id="{042E84F9-B2BD-DE43-E6D6-25D63459436B}"/>
              </a:ext>
            </a:extLst>
          </p:cNvPr>
          <p:cNvSpPr/>
          <p:nvPr/>
        </p:nvSpPr>
        <p:spPr>
          <a:xfrm>
            <a:off x="163788" y="2601052"/>
            <a:ext cx="4572000" cy="741721"/>
          </a:xfrm>
          <a:prstGeom prst="roundRect">
            <a:avLst/>
          </a:prstGeom>
          <a:solidFill>
            <a:schemeClr val="accent1">
              <a:alpha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600" dirty="0">
                <a:solidFill>
                  <a:schemeClr val="tx1">
                    <a:lumMod val="85000"/>
                    <a:lumOff val="15000"/>
                  </a:schemeClr>
                </a:solidFill>
              </a:rPr>
              <a:t>https://</a:t>
            </a:r>
            <a:r>
              <a:rPr lang="en-US" sz="1600" dirty="0" err="1">
                <a:solidFill>
                  <a:schemeClr val="tx1">
                    <a:lumMod val="85000"/>
                    <a:lumOff val="15000"/>
                  </a:schemeClr>
                </a:solidFill>
              </a:rPr>
              <a:t>www.kaggle.com</a:t>
            </a:r>
            <a:r>
              <a:rPr lang="en-US" sz="1600" dirty="0">
                <a:solidFill>
                  <a:schemeClr val="tx1">
                    <a:lumMod val="85000"/>
                    <a:lumOff val="15000"/>
                  </a:schemeClr>
                </a:solidFill>
              </a:rPr>
              <a:t>/datasets/</a:t>
            </a:r>
            <a:r>
              <a:rPr lang="en-US" sz="1600" dirty="0" err="1">
                <a:solidFill>
                  <a:schemeClr val="tx1">
                    <a:lumMod val="85000"/>
                    <a:lumOff val="15000"/>
                  </a:schemeClr>
                </a:solidFill>
              </a:rPr>
              <a:t>rahulogoel</a:t>
            </a:r>
            <a:r>
              <a:rPr lang="en-US" sz="1600" dirty="0">
                <a:solidFill>
                  <a:schemeClr val="tx1">
                    <a:lumMod val="85000"/>
                    <a:lumOff val="15000"/>
                  </a:schemeClr>
                </a:solidFill>
              </a:rPr>
              <a:t>/</a:t>
            </a:r>
            <a:r>
              <a:rPr lang="en-US" sz="1600" dirty="0" err="1">
                <a:solidFill>
                  <a:schemeClr val="tx1">
                    <a:lumMod val="85000"/>
                    <a:lumOff val="15000"/>
                  </a:schemeClr>
                </a:solidFill>
              </a:rPr>
              <a:t>isot</a:t>
            </a:r>
            <a:r>
              <a:rPr lang="en-US" sz="1600" dirty="0">
                <a:solidFill>
                  <a:schemeClr val="tx1">
                    <a:lumMod val="85000"/>
                    <a:lumOff val="15000"/>
                  </a:schemeClr>
                </a:solidFill>
              </a:rPr>
              <a:t>-fake-news-dataset</a:t>
            </a:r>
          </a:p>
        </p:txBody>
      </p:sp>
      <p:sp>
        <p:nvSpPr>
          <p:cNvPr id="23" name="Rounded Rectangle 22">
            <a:extLst>
              <a:ext uri="{FF2B5EF4-FFF2-40B4-BE49-F238E27FC236}">
                <a16:creationId xmlns:a16="http://schemas.microsoft.com/office/drawing/2014/main" id="{03961D91-AAAC-6ACD-2967-8C19B22EB293}"/>
              </a:ext>
            </a:extLst>
          </p:cNvPr>
          <p:cNvSpPr/>
          <p:nvPr/>
        </p:nvSpPr>
        <p:spPr>
          <a:xfrm>
            <a:off x="96597" y="3916388"/>
            <a:ext cx="4639191" cy="1096521"/>
          </a:xfrm>
          <a:prstGeom prst="roundRect">
            <a:avLst/>
          </a:prstGeom>
          <a:solidFill>
            <a:schemeClr val="accent1">
              <a:alpha val="25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sz="1400" b="1" dirty="0">
                <a:solidFill>
                  <a:schemeClr val="tx1">
                    <a:lumMod val="85000"/>
                    <a:lumOff val="15000"/>
                  </a:schemeClr>
                </a:solidFill>
              </a:rPr>
              <a:t>Title: </a:t>
            </a:r>
            <a:r>
              <a:rPr lang="en-US" sz="1400" dirty="0">
                <a:solidFill>
                  <a:schemeClr val="tx1">
                    <a:lumMod val="85000"/>
                    <a:lumOff val="15000"/>
                  </a:schemeClr>
                </a:solidFill>
              </a:rPr>
              <a:t>News Headline Text       </a:t>
            </a:r>
            <a:r>
              <a:rPr lang="en-US" sz="1400" b="1" dirty="0">
                <a:solidFill>
                  <a:schemeClr val="tx1">
                    <a:lumMod val="85000"/>
                    <a:lumOff val="15000"/>
                  </a:schemeClr>
                </a:solidFill>
              </a:rPr>
              <a:t>Text: </a:t>
            </a:r>
            <a:r>
              <a:rPr lang="en-US" sz="1400" dirty="0">
                <a:solidFill>
                  <a:schemeClr val="tx1">
                    <a:lumMod val="85000"/>
                    <a:lumOff val="15000"/>
                  </a:schemeClr>
                </a:solidFill>
              </a:rPr>
              <a:t>Full News Article Content</a:t>
            </a:r>
          </a:p>
          <a:p>
            <a:r>
              <a:rPr lang="en-US" sz="1400" b="1" dirty="0">
                <a:solidFill>
                  <a:schemeClr val="tx1">
                    <a:lumMod val="85000"/>
                    <a:lumOff val="15000"/>
                  </a:schemeClr>
                </a:solidFill>
              </a:rPr>
              <a:t>Subject: </a:t>
            </a:r>
            <a:r>
              <a:rPr lang="en-US" sz="1400" dirty="0">
                <a:solidFill>
                  <a:schemeClr val="tx1">
                    <a:lumMod val="85000"/>
                    <a:lumOff val="15000"/>
                  </a:schemeClr>
                </a:solidFill>
              </a:rPr>
              <a:t>News Category </a:t>
            </a:r>
            <a:r>
              <a:rPr lang="en-US" sz="1400" b="1" dirty="0">
                <a:solidFill>
                  <a:schemeClr val="tx1">
                    <a:lumMod val="85000"/>
                    <a:lumOff val="15000"/>
                  </a:schemeClr>
                </a:solidFill>
              </a:rPr>
              <a:t>         Date: </a:t>
            </a:r>
            <a:r>
              <a:rPr lang="en-US" sz="1400" dirty="0">
                <a:solidFill>
                  <a:schemeClr val="tx1">
                    <a:lumMod val="85000"/>
                    <a:lumOff val="15000"/>
                  </a:schemeClr>
                </a:solidFill>
              </a:rPr>
              <a:t>Publication Date</a:t>
            </a:r>
          </a:p>
          <a:p>
            <a:r>
              <a:rPr lang="en-US" sz="1400" b="1" dirty="0">
                <a:solidFill>
                  <a:schemeClr val="tx1">
                    <a:lumMod val="85000"/>
                    <a:lumOff val="15000"/>
                  </a:schemeClr>
                </a:solidFill>
              </a:rPr>
              <a:t>Label: </a:t>
            </a:r>
            <a:r>
              <a:rPr lang="en-US" sz="1400" dirty="0">
                <a:solidFill>
                  <a:schemeClr val="tx1">
                    <a:lumMod val="85000"/>
                    <a:lumOff val="15000"/>
                  </a:schemeClr>
                </a:solidFill>
              </a:rPr>
              <a:t>Binary class (real / fake)</a:t>
            </a:r>
          </a:p>
        </p:txBody>
      </p:sp>
      <p:sp>
        <p:nvSpPr>
          <p:cNvPr id="24" name="Rounded Rectangle 23">
            <a:extLst>
              <a:ext uri="{FF2B5EF4-FFF2-40B4-BE49-F238E27FC236}">
                <a16:creationId xmlns:a16="http://schemas.microsoft.com/office/drawing/2014/main" id="{EEE9C0E0-ED60-E8B7-5387-F2D328CBBA6B}"/>
              </a:ext>
            </a:extLst>
          </p:cNvPr>
          <p:cNvSpPr/>
          <p:nvPr/>
        </p:nvSpPr>
        <p:spPr>
          <a:xfrm>
            <a:off x="4938454" y="2288031"/>
            <a:ext cx="2395219" cy="2724878"/>
          </a:xfrm>
          <a:prstGeom prst="roundRect">
            <a:avLst/>
          </a:prstGeom>
          <a:solidFill>
            <a:schemeClr val="accent1">
              <a:alpha val="21711"/>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nSpc>
                <a:spcPct val="150000"/>
              </a:lnSpc>
            </a:pPr>
            <a:r>
              <a:rPr lang="en-US" sz="1400" b="1" dirty="0">
                <a:solidFill>
                  <a:schemeClr val="tx1"/>
                </a:solidFill>
              </a:rPr>
              <a:t>Total Articles:</a:t>
            </a:r>
            <a:r>
              <a:rPr lang="en-US" sz="1400" dirty="0">
                <a:solidFill>
                  <a:schemeClr val="tx1"/>
                </a:solidFill>
              </a:rPr>
              <a:t> ~44,900</a:t>
            </a:r>
          </a:p>
          <a:p>
            <a:pPr>
              <a:lnSpc>
                <a:spcPct val="150000"/>
              </a:lnSpc>
            </a:pPr>
            <a:r>
              <a:rPr lang="en-US" sz="1400" b="1" dirty="0">
                <a:solidFill>
                  <a:schemeClr val="tx1"/>
                </a:solidFill>
              </a:rPr>
              <a:t>Files:</a:t>
            </a:r>
            <a:r>
              <a:rPr lang="en-US" sz="1400" dirty="0">
                <a:solidFill>
                  <a:schemeClr val="tx1"/>
                </a:solidFill>
              </a:rPr>
              <a:t> </a:t>
            </a:r>
            <a:r>
              <a:rPr lang="en-US" sz="1400" dirty="0" err="1">
                <a:solidFill>
                  <a:schemeClr val="tx1"/>
                </a:solidFill>
              </a:rPr>
              <a:t>True.csv</a:t>
            </a:r>
            <a:r>
              <a:rPr lang="en-US" sz="1400" dirty="0">
                <a:solidFill>
                  <a:schemeClr val="tx1"/>
                </a:solidFill>
              </a:rPr>
              <a:t>, </a:t>
            </a:r>
            <a:r>
              <a:rPr lang="en-US" sz="1400" dirty="0" err="1">
                <a:solidFill>
                  <a:schemeClr val="tx1"/>
                </a:solidFill>
              </a:rPr>
              <a:t>Fake.csv</a:t>
            </a:r>
            <a:endParaRPr lang="en-US" sz="1400" dirty="0">
              <a:solidFill>
                <a:schemeClr val="tx1"/>
              </a:solidFill>
            </a:endParaRPr>
          </a:p>
          <a:p>
            <a:r>
              <a:rPr lang="en-US" sz="1400" b="1" dirty="0">
                <a:solidFill>
                  <a:schemeClr val="tx1"/>
                </a:solidFill>
              </a:rPr>
              <a:t>Original Columns:</a:t>
            </a:r>
            <a:r>
              <a:rPr lang="en-US" sz="1400" dirty="0">
                <a:solidFill>
                  <a:schemeClr val="tx1"/>
                </a:solidFill>
              </a:rPr>
              <a:t> </a:t>
            </a:r>
          </a:p>
          <a:p>
            <a:r>
              <a:rPr lang="en-US" sz="1400" dirty="0">
                <a:solidFill>
                  <a:schemeClr val="tx1"/>
                </a:solidFill>
              </a:rPr>
              <a:t>title, text, subject, date</a:t>
            </a:r>
          </a:p>
          <a:p>
            <a:pPr>
              <a:lnSpc>
                <a:spcPct val="150000"/>
              </a:lnSpc>
            </a:pPr>
            <a:r>
              <a:rPr lang="en-US" sz="1400" b="1" dirty="0">
                <a:solidFill>
                  <a:schemeClr val="tx1"/>
                </a:solidFill>
              </a:rPr>
              <a:t>Target Label:</a:t>
            </a:r>
          </a:p>
          <a:p>
            <a:r>
              <a:rPr lang="en-US" sz="1400" dirty="0">
                <a:solidFill>
                  <a:schemeClr val="tx1"/>
                </a:solidFill>
              </a:rPr>
              <a:t>Created during preprocessing (True / fake)</a:t>
            </a:r>
          </a:p>
          <a:p>
            <a:r>
              <a:rPr lang="en-US" sz="1400" dirty="0">
                <a:solidFill>
                  <a:schemeClr val="tx1"/>
                </a:solidFill>
              </a:rPr>
              <a:t>Fake = 0 True =1</a:t>
            </a:r>
          </a:p>
          <a:p>
            <a:pPr>
              <a:lnSpc>
                <a:spcPct val="150000"/>
              </a:lnSpc>
            </a:pPr>
            <a:r>
              <a:rPr lang="en-US" sz="1400" b="1" dirty="0">
                <a:solidFill>
                  <a:schemeClr val="tx1"/>
                </a:solidFill>
              </a:rPr>
              <a:t>Format:</a:t>
            </a:r>
            <a:r>
              <a:rPr lang="en-US" sz="1400" dirty="0">
                <a:solidFill>
                  <a:schemeClr val="tx1"/>
                </a:solidFill>
              </a:rPr>
              <a:t> CSV</a:t>
            </a:r>
          </a:p>
        </p:txBody>
      </p:sp>
      <p:sp>
        <p:nvSpPr>
          <p:cNvPr id="27" name="StaticPath">
            <a:extLst>
              <a:ext uri="{FF2B5EF4-FFF2-40B4-BE49-F238E27FC236}">
                <a16:creationId xmlns:a16="http://schemas.microsoft.com/office/drawing/2014/main" id="{7EC91489-2975-8268-FC88-6EB4D0ACFB66}"/>
              </a:ext>
            </a:extLst>
          </p:cNvPr>
          <p:cNvSpPr/>
          <p:nvPr/>
        </p:nvSpPr>
        <p:spPr>
          <a:xfrm>
            <a:off x="6305278" y="-305174"/>
            <a:ext cx="1737360" cy="1737360"/>
          </a:xfrm>
          <a:prstGeom prst="ellipse">
            <a:avLst/>
          </a:prstGeom>
          <a:solidFill>
            <a:srgbClr val="000000">
              <a:alpha val="0"/>
            </a:srgbClr>
          </a:solidFill>
          <a:ln w="211667">
            <a:solidFill>
              <a:srgbClr val="4990E2"/>
            </a:solidFill>
            <a:prstDash val="solid"/>
          </a:ln>
        </p:spPr>
        <p:txBody>
          <a:bodyPr/>
          <a:lstStyle/>
          <a:p>
            <a:endParaRPr lang="en-SA" sz="1600"/>
          </a:p>
        </p:txBody>
      </p:sp>
      <p:sp>
        <p:nvSpPr>
          <p:cNvPr id="29" name="TextBox 28">
            <a:extLst>
              <a:ext uri="{FF2B5EF4-FFF2-40B4-BE49-F238E27FC236}">
                <a16:creationId xmlns:a16="http://schemas.microsoft.com/office/drawing/2014/main" id="{959A0975-1F7C-DCD7-CB76-704D210053F9}"/>
              </a:ext>
            </a:extLst>
          </p:cNvPr>
          <p:cNvSpPr txBox="1"/>
          <p:nvPr/>
        </p:nvSpPr>
        <p:spPr>
          <a:xfrm>
            <a:off x="1465578" y="2191805"/>
            <a:ext cx="1518173" cy="615553"/>
          </a:xfrm>
          <a:prstGeom prst="rect">
            <a:avLst/>
          </a:prstGeom>
          <a:noFill/>
        </p:spPr>
        <p:txBody>
          <a:bodyPr wrap="none" rtlCol="0">
            <a:spAutoFit/>
          </a:bodyPr>
          <a:lstStyle/>
          <a:p>
            <a:r>
              <a:rPr lang="en-US" sz="1600" b="1" dirty="0"/>
              <a:t>Dataset Source</a:t>
            </a:r>
          </a:p>
          <a:p>
            <a:endParaRPr lang="en-SA" dirty="0"/>
          </a:p>
        </p:txBody>
      </p:sp>
      <p:sp>
        <p:nvSpPr>
          <p:cNvPr id="31" name="TextBox 30">
            <a:extLst>
              <a:ext uri="{FF2B5EF4-FFF2-40B4-BE49-F238E27FC236}">
                <a16:creationId xmlns:a16="http://schemas.microsoft.com/office/drawing/2014/main" id="{A85C4E5B-2422-7B36-CF58-F9B63FEB3031}"/>
              </a:ext>
            </a:extLst>
          </p:cNvPr>
          <p:cNvSpPr txBox="1"/>
          <p:nvPr/>
        </p:nvSpPr>
        <p:spPr>
          <a:xfrm>
            <a:off x="-61336" y="3506188"/>
            <a:ext cx="4572000" cy="338554"/>
          </a:xfrm>
          <a:prstGeom prst="rect">
            <a:avLst/>
          </a:prstGeom>
          <a:noFill/>
        </p:spPr>
        <p:txBody>
          <a:bodyPr wrap="square">
            <a:spAutoFit/>
          </a:bodyPr>
          <a:lstStyle/>
          <a:p>
            <a:pPr algn="ctr">
              <a:buNone/>
            </a:pPr>
            <a:r>
              <a:rPr lang="en-US" sz="1600" b="1" dirty="0">
                <a:solidFill>
                  <a:schemeClr val="tx1"/>
                </a:solidFill>
              </a:rPr>
              <a:t>Columns Included</a:t>
            </a:r>
          </a:p>
        </p:txBody>
      </p:sp>
      <p:sp>
        <p:nvSpPr>
          <p:cNvPr id="33" name="TextBox 32">
            <a:extLst>
              <a:ext uri="{FF2B5EF4-FFF2-40B4-BE49-F238E27FC236}">
                <a16:creationId xmlns:a16="http://schemas.microsoft.com/office/drawing/2014/main" id="{39B15CD9-800A-9AEA-567E-EE3AFE301CE0}"/>
              </a:ext>
            </a:extLst>
          </p:cNvPr>
          <p:cNvSpPr txBox="1"/>
          <p:nvPr/>
        </p:nvSpPr>
        <p:spPr>
          <a:xfrm>
            <a:off x="3874250" y="1868731"/>
            <a:ext cx="4572000" cy="338554"/>
          </a:xfrm>
          <a:prstGeom prst="rect">
            <a:avLst/>
          </a:prstGeom>
          <a:noFill/>
        </p:spPr>
        <p:txBody>
          <a:bodyPr wrap="square">
            <a:spAutoFit/>
          </a:bodyPr>
          <a:lstStyle/>
          <a:p>
            <a:pPr algn="ctr"/>
            <a:r>
              <a:rPr lang="en-US" sz="1600" b="1" dirty="0">
                <a:solidFill>
                  <a:schemeClr val="tx1"/>
                </a:solidFill>
              </a:rPr>
              <a:t>Key Details</a:t>
            </a:r>
          </a:p>
        </p:txBody>
      </p:sp>
      <p:sp>
        <p:nvSpPr>
          <p:cNvPr id="4" name="StaticPath">
            <a:extLst>
              <a:ext uri="{FF2B5EF4-FFF2-40B4-BE49-F238E27FC236}">
                <a16:creationId xmlns:a16="http://schemas.microsoft.com/office/drawing/2014/main" id="{95FF7449-9E5F-4387-BEDB-0BBB9F74CEA7}"/>
              </a:ext>
            </a:extLst>
          </p:cNvPr>
          <p:cNvSpPr/>
          <p:nvPr/>
        </p:nvSpPr>
        <p:spPr>
          <a:xfrm>
            <a:off x="7406638" y="0"/>
            <a:ext cx="1737361" cy="5143500"/>
          </a:xfrm>
          <a:prstGeom prst="rect">
            <a:avLst/>
          </a:prstGeom>
          <a:solidFill>
            <a:srgbClr val="4990E2"/>
          </a:solidFill>
          <a:ln/>
        </p:spPr>
        <p:txBody>
          <a:bodyPr/>
          <a:lstStyle/>
          <a:p>
            <a:endParaRPr lang="en-SA"/>
          </a:p>
        </p:txBody>
      </p:sp>
      <p:sp>
        <p:nvSpPr>
          <p:cNvPr id="5" name="TextBox 4">
            <a:extLst>
              <a:ext uri="{FF2B5EF4-FFF2-40B4-BE49-F238E27FC236}">
                <a16:creationId xmlns:a16="http://schemas.microsoft.com/office/drawing/2014/main" id="{637856BC-7541-C4E5-8CD8-BDA6D139B2C3}"/>
              </a:ext>
            </a:extLst>
          </p:cNvPr>
          <p:cNvSpPr txBox="1"/>
          <p:nvPr/>
        </p:nvSpPr>
        <p:spPr>
          <a:xfrm rot="5400000">
            <a:off x="6589959" y="2159312"/>
            <a:ext cx="3370717" cy="881780"/>
          </a:xfrm>
          <a:prstGeom prst="rect">
            <a:avLst/>
          </a:prstGeom>
          <a:noFill/>
        </p:spPr>
        <p:txBody>
          <a:bodyPr wrap="square">
            <a:spAutoFit/>
          </a:bodyPr>
          <a:lstStyle/>
          <a:p>
            <a:pPr algn="ctr">
              <a:lnSpc>
                <a:spcPts val="6767"/>
              </a:lnSpc>
            </a:pPr>
            <a:r>
              <a:rPr lang="en-US" sz="3200" b="1" dirty="0">
                <a:solidFill>
                  <a:schemeClr val="bg2"/>
                </a:solidFill>
                <a:latin typeface="Poppins Bold"/>
                <a:ea typeface="Poppins Bold"/>
                <a:cs typeface="Poppins Bold"/>
                <a:sym typeface="Poppins Bold"/>
              </a:rPr>
              <a:t>METHODOLOGY</a:t>
            </a:r>
            <a:endParaRPr lang="en-US" sz="4000" b="1" dirty="0">
              <a:solidFill>
                <a:schemeClr val="bg2"/>
              </a:solidFill>
              <a:latin typeface="Poppins Bold"/>
              <a:ea typeface="Poppins Bold"/>
              <a:cs typeface="Poppins Bold"/>
              <a:sym typeface="Poppins Bold"/>
            </a:endParaRPr>
          </a:p>
        </p:txBody>
      </p:sp>
    </p:spTree>
    <p:extLst>
      <p:ext uri="{BB962C8B-B14F-4D97-AF65-F5344CB8AC3E}">
        <p14:creationId xmlns:p14="http://schemas.microsoft.com/office/powerpoint/2010/main" val="2333090299"/>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7694DA-864A-2E55-D72A-32803D3034CD}"/>
            </a:ext>
          </a:extLst>
        </p:cNvPr>
        <p:cNvGrpSpPr/>
        <p:nvPr/>
      </p:nvGrpSpPr>
      <p:grpSpPr>
        <a:xfrm>
          <a:off x="0" y="0"/>
          <a:ext cx="0" cy="0"/>
          <a:chOff x="0" y="0"/>
          <a:chExt cx="0" cy="0"/>
        </a:xfrm>
      </p:grpSpPr>
      <p:pic>
        <p:nvPicPr>
          <p:cNvPr id="16" name="Picture 15">
            <a:extLst>
              <a:ext uri="{FF2B5EF4-FFF2-40B4-BE49-F238E27FC236}">
                <a16:creationId xmlns:a16="http://schemas.microsoft.com/office/drawing/2014/main" id="{CDF74417-223C-B0CD-D621-09AC3E96028C}"/>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r="3061"/>
          <a:stretch>
            <a:fillRect/>
          </a:stretch>
        </p:blipFill>
        <p:spPr bwMode="auto">
          <a:xfrm>
            <a:off x="0" y="1155546"/>
            <a:ext cx="7404087" cy="3783166"/>
          </a:xfrm>
          <a:prstGeom prst="rect">
            <a:avLst/>
          </a:prstGeom>
          <a:ln>
            <a:noFill/>
          </a:ln>
          <a:extLst>
            <a:ext uri="{53640926-AAD7-44D8-BBD7-CCE9431645EC}">
              <a14:shadowObscured xmlns:a14="http://schemas.microsoft.com/office/drawing/2010/main"/>
            </a:ext>
          </a:extLst>
        </p:spPr>
      </p:pic>
      <p:sp>
        <p:nvSpPr>
          <p:cNvPr id="2" name="StaticPath">
            <a:extLst>
              <a:ext uri="{FF2B5EF4-FFF2-40B4-BE49-F238E27FC236}">
                <a16:creationId xmlns:a16="http://schemas.microsoft.com/office/drawing/2014/main" id="{28D28483-4FF2-D20D-7906-DD8576487BDE}"/>
              </a:ext>
            </a:extLst>
          </p:cNvPr>
          <p:cNvSpPr/>
          <p:nvPr/>
        </p:nvSpPr>
        <p:spPr>
          <a:xfrm>
            <a:off x="7406638" y="0"/>
            <a:ext cx="1737361" cy="5143500"/>
          </a:xfrm>
          <a:prstGeom prst="rect">
            <a:avLst/>
          </a:prstGeom>
          <a:solidFill>
            <a:srgbClr val="4990E2"/>
          </a:solidFill>
          <a:ln/>
        </p:spPr>
        <p:txBody>
          <a:bodyPr/>
          <a:lstStyle/>
          <a:p>
            <a:endParaRPr lang="en-SA"/>
          </a:p>
        </p:txBody>
      </p:sp>
      <p:sp>
        <p:nvSpPr>
          <p:cNvPr id="3" name="Title">
            <a:extLst>
              <a:ext uri="{FF2B5EF4-FFF2-40B4-BE49-F238E27FC236}">
                <a16:creationId xmlns:a16="http://schemas.microsoft.com/office/drawing/2014/main" id="{0C0624EC-81EE-967A-E5FE-F7CD2246C50D}"/>
              </a:ext>
            </a:extLst>
          </p:cNvPr>
          <p:cNvSpPr/>
          <p:nvPr/>
        </p:nvSpPr>
        <p:spPr>
          <a:xfrm>
            <a:off x="960001" y="292965"/>
            <a:ext cx="5715000" cy="306562"/>
          </a:xfrm>
          <a:prstGeom prst="rect">
            <a:avLst/>
          </a:prstGeom>
          <a:noFill/>
          <a:ln/>
        </p:spPr>
        <p:txBody>
          <a:bodyPr wrap="square" rtlCol="0" anchor="ctr"/>
          <a:lstStyle/>
          <a:p>
            <a:pPr algn="just">
              <a:lnSpc>
                <a:spcPts val="3749"/>
              </a:lnSpc>
            </a:pPr>
            <a:r>
              <a:rPr lang="en-US" sz="2400" b="1" dirty="0">
                <a:solidFill>
                  <a:schemeClr val="accent1"/>
                </a:solidFill>
                <a:ea typeface="Montserrat Bold"/>
                <a:cs typeface="Montserrat Bold"/>
                <a:sym typeface="Montserrat Bold"/>
              </a:rPr>
              <a:t>PROPOSED FRAMEWORK ARCHITECTURE</a:t>
            </a:r>
          </a:p>
        </p:txBody>
      </p:sp>
      <p:sp>
        <p:nvSpPr>
          <p:cNvPr id="5" name="Paragraph 1">
            <a:extLst>
              <a:ext uri="{FF2B5EF4-FFF2-40B4-BE49-F238E27FC236}">
                <a16:creationId xmlns:a16="http://schemas.microsoft.com/office/drawing/2014/main" id="{274B51D7-5F27-D5EB-E272-099F3688C3B8}"/>
              </a:ext>
            </a:extLst>
          </p:cNvPr>
          <p:cNvSpPr/>
          <p:nvPr/>
        </p:nvSpPr>
        <p:spPr>
          <a:xfrm>
            <a:off x="714375" y="1571625"/>
            <a:ext cx="5563934" cy="691944"/>
          </a:xfrm>
          <a:prstGeom prst="rect">
            <a:avLst/>
          </a:prstGeom>
          <a:noFill/>
          <a:ln/>
        </p:spPr>
        <p:txBody>
          <a:bodyPr wrap="square" rtlCol="0" anchor="ctr"/>
          <a:lstStyle/>
          <a:p>
            <a:pPr marL="0" indent="0" algn="l">
              <a:buNone/>
            </a:pPr>
            <a:endParaRPr lang="en-US" sz="1071"/>
          </a:p>
        </p:txBody>
      </p:sp>
      <p:sp>
        <p:nvSpPr>
          <p:cNvPr id="11" name="StaticPath">
            <a:extLst>
              <a:ext uri="{FF2B5EF4-FFF2-40B4-BE49-F238E27FC236}">
                <a16:creationId xmlns:a16="http://schemas.microsoft.com/office/drawing/2014/main" id="{F77CD1DB-7713-6B01-BBF7-4581EC45064A}"/>
              </a:ext>
            </a:extLst>
          </p:cNvPr>
          <p:cNvSpPr/>
          <p:nvPr/>
        </p:nvSpPr>
        <p:spPr>
          <a:xfrm>
            <a:off x="285750" y="204788"/>
            <a:ext cx="482918" cy="482917"/>
          </a:xfrm>
          <a:prstGeom prst="ellipse">
            <a:avLst/>
          </a:prstGeom>
          <a:solidFill>
            <a:srgbClr val="000000"/>
          </a:solidFill>
          <a:ln/>
        </p:spPr>
        <p:txBody>
          <a:bodyPr/>
          <a:lstStyle/>
          <a:p>
            <a:endParaRPr lang="en-SA"/>
          </a:p>
        </p:txBody>
      </p:sp>
      <p:sp>
        <p:nvSpPr>
          <p:cNvPr id="15" name="TextBox 14">
            <a:extLst>
              <a:ext uri="{FF2B5EF4-FFF2-40B4-BE49-F238E27FC236}">
                <a16:creationId xmlns:a16="http://schemas.microsoft.com/office/drawing/2014/main" id="{BC06411C-7064-031E-A3B0-01442DCDE9AE}"/>
              </a:ext>
            </a:extLst>
          </p:cNvPr>
          <p:cNvSpPr txBox="1"/>
          <p:nvPr/>
        </p:nvSpPr>
        <p:spPr>
          <a:xfrm rot="5400000">
            <a:off x="6518349" y="2230922"/>
            <a:ext cx="3513937" cy="881780"/>
          </a:xfrm>
          <a:prstGeom prst="rect">
            <a:avLst/>
          </a:prstGeom>
          <a:noFill/>
        </p:spPr>
        <p:txBody>
          <a:bodyPr wrap="square">
            <a:spAutoFit/>
          </a:bodyPr>
          <a:lstStyle/>
          <a:p>
            <a:pPr algn="ctr">
              <a:lnSpc>
                <a:spcPts val="6767"/>
              </a:lnSpc>
            </a:pPr>
            <a:r>
              <a:rPr lang="en-US" sz="3200" b="1" dirty="0">
                <a:solidFill>
                  <a:schemeClr val="bg2"/>
                </a:solidFill>
                <a:latin typeface="Poppins Bold"/>
                <a:ea typeface="Poppins Bold"/>
                <a:cs typeface="Poppins Bold"/>
                <a:sym typeface="Poppins Bold"/>
              </a:rPr>
              <a:t>METHODOLOGY</a:t>
            </a:r>
            <a:endParaRPr lang="en-US" sz="4000" b="1" dirty="0">
              <a:solidFill>
                <a:schemeClr val="bg2"/>
              </a:solidFill>
              <a:latin typeface="Poppins Bold"/>
              <a:ea typeface="Poppins Bold"/>
              <a:cs typeface="Poppins Bold"/>
              <a:sym typeface="Poppins Bold"/>
            </a:endParaRPr>
          </a:p>
        </p:txBody>
      </p:sp>
      <p:sp>
        <p:nvSpPr>
          <p:cNvPr id="6" name="TextBox 5">
            <a:extLst>
              <a:ext uri="{FF2B5EF4-FFF2-40B4-BE49-F238E27FC236}">
                <a16:creationId xmlns:a16="http://schemas.microsoft.com/office/drawing/2014/main" id="{F45F424F-02AB-651D-F4F4-EEC3730CBFFC}"/>
              </a:ext>
            </a:extLst>
          </p:cNvPr>
          <p:cNvSpPr txBox="1"/>
          <p:nvPr/>
        </p:nvSpPr>
        <p:spPr>
          <a:xfrm>
            <a:off x="1210342" y="4621498"/>
            <a:ext cx="4572000" cy="278602"/>
          </a:xfrm>
          <a:prstGeom prst="rect">
            <a:avLst/>
          </a:prstGeom>
          <a:noFill/>
        </p:spPr>
        <p:txBody>
          <a:bodyPr wrap="square">
            <a:spAutoFit/>
          </a:bodyPr>
          <a:lstStyle/>
          <a:p>
            <a:pPr algn="ctr">
              <a:lnSpc>
                <a:spcPct val="150000"/>
              </a:lnSpc>
              <a:buNone/>
            </a:pPr>
            <a:r>
              <a:rPr lang="en-US" sz="900" b="1" dirty="0">
                <a:solidFill>
                  <a:schemeClr val="accent1">
                    <a:lumMod val="75000"/>
                  </a:schemeClr>
                </a:solidFill>
                <a:ea typeface="Times New Roman" panose="02020603050405020304" pitchFamily="18" charset="0"/>
              </a:rPr>
              <a:t>Figure 1:</a:t>
            </a:r>
            <a:r>
              <a:rPr lang="en-US" sz="900" dirty="0">
                <a:solidFill>
                  <a:schemeClr val="accent1">
                    <a:lumMod val="75000"/>
                  </a:schemeClr>
                </a:solidFill>
                <a:ea typeface="Times New Roman" panose="02020603050405020304" pitchFamily="18" charset="0"/>
              </a:rPr>
              <a:t> Framework</a:t>
            </a:r>
            <a:endParaRPr lang="en-SA" sz="900" dirty="0">
              <a:solidFill>
                <a:schemeClr val="accent1">
                  <a:lumMod val="75000"/>
                </a:schemeClr>
              </a:solidFill>
              <a:ea typeface="Times New Roman" panose="02020603050405020304" pitchFamily="18" charset="0"/>
            </a:endParaRPr>
          </a:p>
        </p:txBody>
      </p:sp>
    </p:spTree>
    <p:extLst>
      <p:ext uri="{BB962C8B-B14F-4D97-AF65-F5344CB8AC3E}">
        <p14:creationId xmlns:p14="http://schemas.microsoft.com/office/powerpoint/2010/main" val="307078179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9A1F2-D51F-4D77-F098-6011A57C68BC}"/>
            </a:ext>
          </a:extLst>
        </p:cNvPr>
        <p:cNvGrpSpPr/>
        <p:nvPr/>
      </p:nvGrpSpPr>
      <p:grpSpPr>
        <a:xfrm>
          <a:off x="0" y="0"/>
          <a:ext cx="0" cy="0"/>
          <a:chOff x="0" y="0"/>
          <a:chExt cx="0" cy="0"/>
        </a:xfrm>
      </p:grpSpPr>
      <p:sp>
        <p:nvSpPr>
          <p:cNvPr id="2" name="StaticPath">
            <a:extLst>
              <a:ext uri="{FF2B5EF4-FFF2-40B4-BE49-F238E27FC236}">
                <a16:creationId xmlns:a16="http://schemas.microsoft.com/office/drawing/2014/main" id="{1975B5D7-8511-775E-1DB0-0796EEB61E61}"/>
              </a:ext>
            </a:extLst>
          </p:cNvPr>
          <p:cNvSpPr/>
          <p:nvPr/>
        </p:nvSpPr>
        <p:spPr>
          <a:xfrm>
            <a:off x="7406638" y="0"/>
            <a:ext cx="1737361" cy="5143500"/>
          </a:xfrm>
          <a:prstGeom prst="rect">
            <a:avLst/>
          </a:prstGeom>
          <a:solidFill>
            <a:srgbClr val="4990E2"/>
          </a:solidFill>
          <a:ln/>
        </p:spPr>
        <p:txBody>
          <a:bodyPr/>
          <a:lstStyle/>
          <a:p>
            <a:endParaRPr lang="en-SA"/>
          </a:p>
        </p:txBody>
      </p:sp>
      <p:sp>
        <p:nvSpPr>
          <p:cNvPr id="3" name="Title">
            <a:extLst>
              <a:ext uri="{FF2B5EF4-FFF2-40B4-BE49-F238E27FC236}">
                <a16:creationId xmlns:a16="http://schemas.microsoft.com/office/drawing/2014/main" id="{299D0667-7C06-4792-AB4F-3AD896EAF780}"/>
              </a:ext>
            </a:extLst>
          </p:cNvPr>
          <p:cNvSpPr/>
          <p:nvPr/>
        </p:nvSpPr>
        <p:spPr>
          <a:xfrm>
            <a:off x="960001" y="292965"/>
            <a:ext cx="5715000" cy="306562"/>
          </a:xfrm>
          <a:prstGeom prst="rect">
            <a:avLst/>
          </a:prstGeom>
          <a:noFill/>
          <a:ln/>
        </p:spPr>
        <p:txBody>
          <a:bodyPr wrap="square" rtlCol="0" anchor="ctr"/>
          <a:lstStyle/>
          <a:p>
            <a:r>
              <a:rPr lang="en-US" b="1" dirty="0">
                <a:solidFill>
                  <a:schemeClr val="accent1">
                    <a:lumMod val="75000"/>
                  </a:schemeClr>
                </a:solidFill>
              </a:rPr>
              <a:t>Word Cloud Visualization</a:t>
            </a:r>
          </a:p>
        </p:txBody>
      </p:sp>
      <p:sp>
        <p:nvSpPr>
          <p:cNvPr id="11" name="StaticPath">
            <a:extLst>
              <a:ext uri="{FF2B5EF4-FFF2-40B4-BE49-F238E27FC236}">
                <a16:creationId xmlns:a16="http://schemas.microsoft.com/office/drawing/2014/main" id="{909B5349-9327-8490-37F1-AE8304EE5811}"/>
              </a:ext>
            </a:extLst>
          </p:cNvPr>
          <p:cNvSpPr/>
          <p:nvPr/>
        </p:nvSpPr>
        <p:spPr>
          <a:xfrm>
            <a:off x="285750" y="204788"/>
            <a:ext cx="482918" cy="482917"/>
          </a:xfrm>
          <a:prstGeom prst="ellipse">
            <a:avLst/>
          </a:prstGeom>
          <a:solidFill>
            <a:srgbClr val="000000"/>
          </a:solidFill>
          <a:ln/>
        </p:spPr>
        <p:txBody>
          <a:bodyPr/>
          <a:lstStyle/>
          <a:p>
            <a:endParaRPr lang="en-SA"/>
          </a:p>
        </p:txBody>
      </p:sp>
      <p:sp>
        <p:nvSpPr>
          <p:cNvPr id="15" name="TextBox 14">
            <a:extLst>
              <a:ext uri="{FF2B5EF4-FFF2-40B4-BE49-F238E27FC236}">
                <a16:creationId xmlns:a16="http://schemas.microsoft.com/office/drawing/2014/main" id="{F110DDFA-E00E-6340-A098-A0C571172E45}"/>
              </a:ext>
            </a:extLst>
          </p:cNvPr>
          <p:cNvSpPr txBox="1"/>
          <p:nvPr/>
        </p:nvSpPr>
        <p:spPr>
          <a:xfrm rot="5400000">
            <a:off x="6578942" y="2170329"/>
            <a:ext cx="3392751" cy="881780"/>
          </a:xfrm>
          <a:prstGeom prst="rect">
            <a:avLst/>
          </a:prstGeom>
          <a:noFill/>
        </p:spPr>
        <p:txBody>
          <a:bodyPr wrap="square">
            <a:spAutoFit/>
          </a:bodyPr>
          <a:lstStyle/>
          <a:p>
            <a:pPr algn="ctr">
              <a:lnSpc>
                <a:spcPts val="6767"/>
              </a:lnSpc>
            </a:pPr>
            <a:r>
              <a:rPr lang="en-US" sz="3200" b="1" dirty="0">
                <a:solidFill>
                  <a:schemeClr val="bg2"/>
                </a:solidFill>
                <a:latin typeface="Poppins Bold"/>
                <a:ea typeface="Poppins Bold"/>
                <a:cs typeface="Poppins Bold"/>
                <a:sym typeface="Poppins Bold"/>
              </a:rPr>
              <a:t>METHODOLOGY</a:t>
            </a:r>
            <a:endParaRPr lang="en-US" sz="4000" b="1" dirty="0">
              <a:solidFill>
                <a:schemeClr val="bg2"/>
              </a:solidFill>
              <a:latin typeface="Poppins Bold"/>
              <a:ea typeface="Poppins Bold"/>
              <a:cs typeface="Poppins Bold"/>
              <a:sym typeface="Poppins Bold"/>
            </a:endParaRPr>
          </a:p>
        </p:txBody>
      </p:sp>
      <p:sp>
        <p:nvSpPr>
          <p:cNvPr id="8" name="TextBox 7">
            <a:extLst>
              <a:ext uri="{FF2B5EF4-FFF2-40B4-BE49-F238E27FC236}">
                <a16:creationId xmlns:a16="http://schemas.microsoft.com/office/drawing/2014/main" id="{BED0C7DB-E10E-D00D-C804-3ABB6442D3F0}"/>
              </a:ext>
            </a:extLst>
          </p:cNvPr>
          <p:cNvSpPr txBox="1"/>
          <p:nvPr/>
        </p:nvSpPr>
        <p:spPr>
          <a:xfrm>
            <a:off x="960000" y="777111"/>
            <a:ext cx="6334879" cy="830997"/>
          </a:xfrm>
          <a:prstGeom prst="rect">
            <a:avLst/>
          </a:prstGeom>
          <a:noFill/>
        </p:spPr>
        <p:txBody>
          <a:bodyPr wrap="square">
            <a:spAutoFit/>
          </a:bodyPr>
          <a:lstStyle/>
          <a:p>
            <a:pPr>
              <a:defRPr sz="1600">
                <a:solidFill>
                  <a:srgbClr val="000000"/>
                </a:solidFill>
              </a:defRPr>
            </a:pPr>
            <a:r>
              <a:rPr lang="en-US" dirty="0">
                <a:solidFill>
                  <a:schemeClr val="accent1">
                    <a:lumMod val="75000"/>
                  </a:schemeClr>
                </a:solidFill>
              </a:rPr>
              <a:t>The word cloud highlights the most frequent terms in the Fake News subset, providing a quick qualitative view of dominant topics and language patterns.</a:t>
            </a:r>
          </a:p>
        </p:txBody>
      </p:sp>
      <p:pic>
        <p:nvPicPr>
          <p:cNvPr id="9" name="drawing">
            <a:extLst>
              <a:ext uri="{FF2B5EF4-FFF2-40B4-BE49-F238E27FC236}">
                <a16:creationId xmlns:a16="http://schemas.microsoft.com/office/drawing/2014/main" id="{315CA7AE-C904-F9B6-0A6A-30FC36EEE8C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1701377"/>
            <a:ext cx="3487292" cy="1740745"/>
          </a:xfrm>
          <a:prstGeom prst="rect">
            <a:avLst/>
          </a:prstGeom>
        </p:spPr>
      </p:pic>
      <p:pic>
        <p:nvPicPr>
          <p:cNvPr id="10" name="drawing">
            <a:extLst>
              <a:ext uri="{FF2B5EF4-FFF2-40B4-BE49-F238E27FC236}">
                <a16:creationId xmlns:a16="http://schemas.microsoft.com/office/drawing/2014/main" id="{E3058B55-F97D-21E9-60FA-F377BE0E97F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87292" y="3314914"/>
            <a:ext cx="3891834" cy="1740745"/>
          </a:xfrm>
          <a:prstGeom prst="rect">
            <a:avLst/>
          </a:prstGeom>
        </p:spPr>
      </p:pic>
      <p:sp>
        <p:nvSpPr>
          <p:cNvPr id="12" name="TextBox 11">
            <a:extLst>
              <a:ext uri="{FF2B5EF4-FFF2-40B4-BE49-F238E27FC236}">
                <a16:creationId xmlns:a16="http://schemas.microsoft.com/office/drawing/2014/main" id="{0062CC29-583C-881F-788F-4982345B5A87}"/>
              </a:ext>
            </a:extLst>
          </p:cNvPr>
          <p:cNvSpPr txBox="1"/>
          <p:nvPr/>
        </p:nvSpPr>
        <p:spPr>
          <a:xfrm>
            <a:off x="-922557" y="3442122"/>
            <a:ext cx="5410200" cy="278602"/>
          </a:xfrm>
          <a:prstGeom prst="rect">
            <a:avLst/>
          </a:prstGeom>
          <a:noFill/>
        </p:spPr>
        <p:txBody>
          <a:bodyPr wrap="square">
            <a:spAutoFit/>
          </a:bodyPr>
          <a:lstStyle/>
          <a:p>
            <a:pPr algn="ctr">
              <a:lnSpc>
                <a:spcPct val="150000"/>
              </a:lnSpc>
              <a:buNone/>
            </a:pPr>
            <a:r>
              <a:rPr lang="en-US" sz="900" b="1" dirty="0">
                <a:solidFill>
                  <a:schemeClr val="accent1">
                    <a:lumMod val="75000"/>
                  </a:schemeClr>
                </a:solidFill>
                <a:effectLst/>
                <a:ea typeface="Times New Roman" panose="02020603050405020304" pitchFamily="18" charset="0"/>
              </a:rPr>
              <a:t>Figure 2:</a:t>
            </a:r>
            <a:r>
              <a:rPr lang="en-US" sz="900" dirty="0">
                <a:solidFill>
                  <a:schemeClr val="accent1">
                    <a:lumMod val="75000"/>
                  </a:schemeClr>
                </a:solidFill>
                <a:effectLst/>
                <a:ea typeface="Times New Roman" panose="02020603050405020304" pitchFamily="18" charset="0"/>
              </a:rPr>
              <a:t> word cloud </a:t>
            </a:r>
            <a:r>
              <a:rPr lang="en-US" sz="900" b="1" dirty="0">
                <a:solidFill>
                  <a:schemeClr val="accent1">
                    <a:lumMod val="75000"/>
                  </a:schemeClr>
                </a:solidFill>
                <a:effectLst/>
                <a:ea typeface="Times New Roman" panose="02020603050405020304" pitchFamily="18" charset="0"/>
              </a:rPr>
              <a:t>True</a:t>
            </a:r>
            <a:r>
              <a:rPr lang="en-US" sz="900" dirty="0">
                <a:solidFill>
                  <a:schemeClr val="accent1">
                    <a:lumMod val="75000"/>
                  </a:schemeClr>
                </a:solidFill>
                <a:effectLst/>
                <a:ea typeface="Times New Roman" panose="02020603050405020304" pitchFamily="18" charset="0"/>
              </a:rPr>
              <a:t> dataset </a:t>
            </a:r>
            <a:endParaRPr lang="en-SA" sz="900" dirty="0">
              <a:solidFill>
                <a:schemeClr val="accent1">
                  <a:lumMod val="75000"/>
                </a:schemeClr>
              </a:solidFill>
              <a:effectLst/>
              <a:ea typeface="Times New Roman" panose="02020603050405020304" pitchFamily="18" charset="0"/>
            </a:endParaRPr>
          </a:p>
        </p:txBody>
      </p:sp>
      <p:sp>
        <p:nvSpPr>
          <p:cNvPr id="13" name="TextBox 12">
            <a:extLst>
              <a:ext uri="{FF2B5EF4-FFF2-40B4-BE49-F238E27FC236}">
                <a16:creationId xmlns:a16="http://schemas.microsoft.com/office/drawing/2014/main" id="{04FE6A25-7656-0CC4-F8FB-F450A4611E04}"/>
              </a:ext>
            </a:extLst>
          </p:cNvPr>
          <p:cNvSpPr txBox="1"/>
          <p:nvPr/>
        </p:nvSpPr>
        <p:spPr>
          <a:xfrm>
            <a:off x="2951610" y="3036312"/>
            <a:ext cx="5410200" cy="278602"/>
          </a:xfrm>
          <a:prstGeom prst="rect">
            <a:avLst/>
          </a:prstGeom>
          <a:noFill/>
        </p:spPr>
        <p:txBody>
          <a:bodyPr wrap="square">
            <a:spAutoFit/>
          </a:bodyPr>
          <a:lstStyle/>
          <a:p>
            <a:pPr algn="ctr">
              <a:lnSpc>
                <a:spcPct val="150000"/>
              </a:lnSpc>
              <a:buNone/>
            </a:pPr>
            <a:r>
              <a:rPr lang="en-US" sz="900" b="1" dirty="0">
                <a:solidFill>
                  <a:schemeClr val="accent1">
                    <a:lumMod val="75000"/>
                  </a:schemeClr>
                </a:solidFill>
                <a:effectLst/>
                <a:ea typeface="Times New Roman" panose="02020603050405020304" pitchFamily="18" charset="0"/>
              </a:rPr>
              <a:t>Figure </a:t>
            </a:r>
            <a:r>
              <a:rPr lang="en-US" sz="900" b="1" dirty="0">
                <a:solidFill>
                  <a:schemeClr val="accent1">
                    <a:lumMod val="75000"/>
                  </a:schemeClr>
                </a:solidFill>
                <a:ea typeface="Times New Roman" panose="02020603050405020304" pitchFamily="18" charset="0"/>
              </a:rPr>
              <a:t>3</a:t>
            </a:r>
            <a:r>
              <a:rPr lang="en-US" sz="900" b="1" dirty="0">
                <a:solidFill>
                  <a:schemeClr val="accent1">
                    <a:lumMod val="75000"/>
                  </a:schemeClr>
                </a:solidFill>
                <a:effectLst/>
                <a:ea typeface="Times New Roman" panose="02020603050405020304" pitchFamily="18" charset="0"/>
              </a:rPr>
              <a:t>:</a:t>
            </a:r>
            <a:r>
              <a:rPr lang="en-US" sz="900" dirty="0">
                <a:solidFill>
                  <a:schemeClr val="accent1">
                    <a:lumMod val="75000"/>
                  </a:schemeClr>
                </a:solidFill>
                <a:ea typeface="Times New Roman" panose="02020603050405020304" pitchFamily="18" charset="0"/>
              </a:rPr>
              <a:t> word cloud </a:t>
            </a:r>
            <a:r>
              <a:rPr lang="en-US" sz="900" b="1" dirty="0">
                <a:solidFill>
                  <a:schemeClr val="accent1">
                    <a:lumMod val="75000"/>
                  </a:schemeClr>
                </a:solidFill>
                <a:ea typeface="Times New Roman" panose="02020603050405020304" pitchFamily="18" charset="0"/>
              </a:rPr>
              <a:t>Fake</a:t>
            </a:r>
            <a:r>
              <a:rPr lang="en-US" sz="900" dirty="0">
                <a:solidFill>
                  <a:schemeClr val="accent1">
                    <a:lumMod val="75000"/>
                  </a:schemeClr>
                </a:solidFill>
                <a:ea typeface="Times New Roman" panose="02020603050405020304" pitchFamily="18" charset="0"/>
              </a:rPr>
              <a:t> dataset</a:t>
            </a:r>
            <a:endParaRPr lang="en-SA" sz="900" dirty="0">
              <a:solidFill>
                <a:schemeClr val="accent1">
                  <a:lumMod val="75000"/>
                </a:schemeClr>
              </a:solidFill>
              <a:effectLst/>
              <a:ea typeface="Times New Roman" panose="02020603050405020304" pitchFamily="18" charset="0"/>
            </a:endParaRPr>
          </a:p>
        </p:txBody>
      </p:sp>
    </p:spTree>
    <p:extLst>
      <p:ext uri="{BB962C8B-B14F-4D97-AF65-F5344CB8AC3E}">
        <p14:creationId xmlns:p14="http://schemas.microsoft.com/office/powerpoint/2010/main" val="134661263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2B8E5F-1300-8609-3445-E7251D26DE67}"/>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45314053-CB2D-BD39-F406-52580DEA8FD5}"/>
              </a:ext>
            </a:extLst>
          </p:cNvPr>
          <p:cNvSpPr/>
          <p:nvPr/>
        </p:nvSpPr>
        <p:spPr>
          <a:xfrm>
            <a:off x="1190625" y="357188"/>
            <a:ext cx="5715000" cy="287941"/>
          </a:xfrm>
          <a:prstGeom prst="rect">
            <a:avLst/>
          </a:prstGeom>
          <a:noFill/>
          <a:ln/>
        </p:spPr>
        <p:txBody>
          <a:bodyPr wrap="square" rtlCol="0" anchor="ctr"/>
          <a:lstStyle/>
          <a:p>
            <a:pPr>
              <a:lnSpc>
                <a:spcPts val="6767"/>
              </a:lnSpc>
            </a:pPr>
            <a:endParaRPr lang="en-US" b="1" dirty="0">
              <a:solidFill>
                <a:srgbClr val="29A9E1"/>
              </a:solidFill>
              <a:latin typeface="Poppins Bold"/>
              <a:ea typeface="Poppins Bold"/>
              <a:cs typeface="Poppins Bold"/>
              <a:sym typeface="Poppins Bold"/>
            </a:endParaRPr>
          </a:p>
        </p:txBody>
      </p:sp>
      <p:sp>
        <p:nvSpPr>
          <p:cNvPr id="4" name="TextBox 3">
            <a:extLst>
              <a:ext uri="{FF2B5EF4-FFF2-40B4-BE49-F238E27FC236}">
                <a16:creationId xmlns:a16="http://schemas.microsoft.com/office/drawing/2014/main" id="{5E7B1E45-4BEC-5B35-2A2E-611CE63E45AE}"/>
              </a:ext>
            </a:extLst>
          </p:cNvPr>
          <p:cNvSpPr txBox="1"/>
          <p:nvPr/>
        </p:nvSpPr>
        <p:spPr>
          <a:xfrm>
            <a:off x="-269926" y="-7755"/>
            <a:ext cx="7676564" cy="461665"/>
          </a:xfrm>
          <a:prstGeom prst="rect">
            <a:avLst/>
          </a:prstGeom>
          <a:noFill/>
        </p:spPr>
        <p:txBody>
          <a:bodyPr wrap="square" rtlCol="0">
            <a:spAutoFit/>
          </a:bodyPr>
          <a:lstStyle/>
          <a:p>
            <a:pPr algn="ctr"/>
            <a:r>
              <a:rPr lang="en-US" sz="2400" b="1" dirty="0">
                <a:solidFill>
                  <a:schemeClr val="accent1">
                    <a:lumMod val="50000"/>
                  </a:schemeClr>
                </a:solidFill>
                <a:cs typeface="Times New Roman" panose="02020603050405020304" pitchFamily="18" charset="0"/>
              </a:rPr>
              <a:t>Machine Learning Models Configuration &amp; Evaluation</a:t>
            </a:r>
          </a:p>
        </p:txBody>
      </p:sp>
      <p:sp>
        <p:nvSpPr>
          <p:cNvPr id="15" name="StaticPath">
            <a:extLst>
              <a:ext uri="{FF2B5EF4-FFF2-40B4-BE49-F238E27FC236}">
                <a16:creationId xmlns:a16="http://schemas.microsoft.com/office/drawing/2014/main" id="{59D92FBD-859A-E647-E728-1C88161C7DF5}"/>
              </a:ext>
            </a:extLst>
          </p:cNvPr>
          <p:cNvSpPr/>
          <p:nvPr/>
        </p:nvSpPr>
        <p:spPr>
          <a:xfrm>
            <a:off x="7406638" y="0"/>
            <a:ext cx="1737361" cy="5143500"/>
          </a:xfrm>
          <a:prstGeom prst="rect">
            <a:avLst/>
          </a:prstGeom>
          <a:solidFill>
            <a:srgbClr val="4990E2"/>
          </a:solidFill>
          <a:ln/>
        </p:spPr>
        <p:txBody>
          <a:bodyPr/>
          <a:lstStyle/>
          <a:p>
            <a:endParaRPr lang="en-SA"/>
          </a:p>
        </p:txBody>
      </p:sp>
      <p:sp>
        <p:nvSpPr>
          <p:cNvPr id="19" name="TextBox 18">
            <a:extLst>
              <a:ext uri="{FF2B5EF4-FFF2-40B4-BE49-F238E27FC236}">
                <a16:creationId xmlns:a16="http://schemas.microsoft.com/office/drawing/2014/main" id="{470D9D26-842A-3F08-2CCD-381C15CE16E3}"/>
              </a:ext>
            </a:extLst>
          </p:cNvPr>
          <p:cNvSpPr txBox="1"/>
          <p:nvPr/>
        </p:nvSpPr>
        <p:spPr>
          <a:xfrm rot="5400000">
            <a:off x="6090821" y="2270626"/>
            <a:ext cx="4393656" cy="854721"/>
          </a:xfrm>
          <a:prstGeom prst="rect">
            <a:avLst/>
          </a:prstGeom>
          <a:noFill/>
        </p:spPr>
        <p:txBody>
          <a:bodyPr wrap="square">
            <a:spAutoFit/>
          </a:bodyPr>
          <a:lstStyle/>
          <a:p>
            <a:pPr algn="ctr">
              <a:lnSpc>
                <a:spcPts val="6767"/>
              </a:lnSpc>
            </a:pPr>
            <a:r>
              <a:rPr lang="en-US" sz="3200" b="1" dirty="0">
                <a:solidFill>
                  <a:schemeClr val="bg2"/>
                </a:solidFill>
                <a:latin typeface="Poppins Bold"/>
                <a:ea typeface="Poppins Bold"/>
                <a:cs typeface="Poppins Bold"/>
                <a:sym typeface="Poppins Bold"/>
              </a:rPr>
              <a:t>RESULTS &amp; ANALYSIS</a:t>
            </a:r>
            <a:endParaRPr lang="en-US" sz="4000" b="1" dirty="0">
              <a:solidFill>
                <a:schemeClr val="bg2"/>
              </a:solidFill>
              <a:latin typeface="Poppins Bold"/>
              <a:ea typeface="Poppins Bold"/>
              <a:cs typeface="Poppins Bold"/>
              <a:sym typeface="Poppins Bold"/>
            </a:endParaRPr>
          </a:p>
        </p:txBody>
      </p:sp>
      <p:sp>
        <p:nvSpPr>
          <p:cNvPr id="5" name="TextBox 4">
            <a:extLst>
              <a:ext uri="{FF2B5EF4-FFF2-40B4-BE49-F238E27FC236}">
                <a16:creationId xmlns:a16="http://schemas.microsoft.com/office/drawing/2014/main" id="{B9D057E9-BEFA-7620-B4C8-F7884701C84F}"/>
              </a:ext>
            </a:extLst>
          </p:cNvPr>
          <p:cNvSpPr txBox="1"/>
          <p:nvPr/>
        </p:nvSpPr>
        <p:spPr>
          <a:xfrm>
            <a:off x="1179742" y="573666"/>
            <a:ext cx="5410200" cy="276999"/>
          </a:xfrm>
          <a:prstGeom prst="rect">
            <a:avLst/>
          </a:prstGeom>
          <a:solidFill>
            <a:schemeClr val="accent1">
              <a:lumMod val="60000"/>
              <a:lumOff val="40000"/>
            </a:schemeClr>
          </a:solidFill>
          <a:ln>
            <a:solidFill>
              <a:schemeClr val="accent1">
                <a:lumMod val="60000"/>
                <a:lumOff val="40000"/>
              </a:schemeClr>
            </a:solidFill>
          </a:ln>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1200" b="1" dirty="0">
                <a:solidFill>
                  <a:schemeClr val="accent1">
                    <a:lumMod val="50000"/>
                  </a:schemeClr>
                </a:solidFill>
                <a:cs typeface="Arial" panose="020B0604020202020204" pitchFamily="34" charset="0"/>
              </a:rPr>
              <a:t>Performance Metrics of ML Models</a:t>
            </a:r>
          </a:p>
        </p:txBody>
      </p:sp>
      <p:graphicFrame>
        <p:nvGraphicFramePr>
          <p:cNvPr id="8" name="Table 7">
            <a:extLst>
              <a:ext uri="{FF2B5EF4-FFF2-40B4-BE49-F238E27FC236}">
                <a16:creationId xmlns:a16="http://schemas.microsoft.com/office/drawing/2014/main" id="{A43B294F-A944-DA8E-C24F-D6260DA73F60}"/>
              </a:ext>
            </a:extLst>
          </p:cNvPr>
          <p:cNvGraphicFramePr>
            <a:graphicFrameLocks noGrp="1"/>
          </p:cNvGraphicFramePr>
          <p:nvPr>
            <p:extLst>
              <p:ext uri="{D42A27DB-BD31-4B8C-83A1-F6EECF244321}">
                <p14:modId xmlns:p14="http://schemas.microsoft.com/office/powerpoint/2010/main" val="4257321637"/>
              </p:ext>
            </p:extLst>
          </p:nvPr>
        </p:nvGraphicFramePr>
        <p:xfrm>
          <a:off x="437200" y="915491"/>
          <a:ext cx="6583997" cy="1813560"/>
        </p:xfrm>
        <a:graphic>
          <a:graphicData uri="http://schemas.openxmlformats.org/drawingml/2006/table">
            <a:tbl>
              <a:tblPr firstRow="1" firstCol="1" bandRow="1">
                <a:tableStyleId>{22838BEF-8BB2-4498-84A7-C5851F593DF1}</a:tableStyleId>
              </a:tblPr>
              <a:tblGrid>
                <a:gridCol w="1442400">
                  <a:extLst>
                    <a:ext uri="{9D8B030D-6E8A-4147-A177-3AD203B41FA5}">
                      <a16:colId xmlns:a16="http://schemas.microsoft.com/office/drawing/2014/main" val="485319129"/>
                    </a:ext>
                  </a:extLst>
                </a:gridCol>
                <a:gridCol w="838178">
                  <a:extLst>
                    <a:ext uri="{9D8B030D-6E8A-4147-A177-3AD203B41FA5}">
                      <a16:colId xmlns:a16="http://schemas.microsoft.com/office/drawing/2014/main" val="934680786"/>
                    </a:ext>
                  </a:extLst>
                </a:gridCol>
                <a:gridCol w="1030946">
                  <a:extLst>
                    <a:ext uri="{9D8B030D-6E8A-4147-A177-3AD203B41FA5}">
                      <a16:colId xmlns:a16="http://schemas.microsoft.com/office/drawing/2014/main" val="3146718080"/>
                    </a:ext>
                  </a:extLst>
                </a:gridCol>
                <a:gridCol w="1085617">
                  <a:extLst>
                    <a:ext uri="{9D8B030D-6E8A-4147-A177-3AD203B41FA5}">
                      <a16:colId xmlns:a16="http://schemas.microsoft.com/office/drawing/2014/main" val="3420112978"/>
                    </a:ext>
                  </a:extLst>
                </a:gridCol>
                <a:gridCol w="1093428">
                  <a:extLst>
                    <a:ext uri="{9D8B030D-6E8A-4147-A177-3AD203B41FA5}">
                      <a16:colId xmlns:a16="http://schemas.microsoft.com/office/drawing/2014/main" val="986835120"/>
                    </a:ext>
                  </a:extLst>
                </a:gridCol>
                <a:gridCol w="1093428">
                  <a:extLst>
                    <a:ext uri="{9D8B030D-6E8A-4147-A177-3AD203B41FA5}">
                      <a16:colId xmlns:a16="http://schemas.microsoft.com/office/drawing/2014/main" val="4084993918"/>
                    </a:ext>
                  </a:extLst>
                </a:gridCol>
              </a:tblGrid>
              <a:tr h="236401">
                <a:tc>
                  <a:txBody>
                    <a:bodyPr/>
                    <a:lstStyle/>
                    <a:p>
                      <a:pPr algn="ctr">
                        <a:buNone/>
                      </a:pPr>
                      <a:r>
                        <a:rPr lang="en-US" sz="1100"/>
                        <a:t>Model</a:t>
                      </a:r>
                    </a:p>
                  </a:txBody>
                  <a:tcPr anchor="ctr"/>
                </a:tc>
                <a:tc>
                  <a:txBody>
                    <a:bodyPr/>
                    <a:lstStyle/>
                    <a:p>
                      <a:pPr algn="ctr">
                        <a:buNone/>
                      </a:pPr>
                      <a:r>
                        <a:rPr lang="en-US" sz="1100"/>
                        <a:t>Accuracy</a:t>
                      </a:r>
                    </a:p>
                  </a:txBody>
                  <a:tcPr anchor="ctr"/>
                </a:tc>
                <a:tc>
                  <a:txBody>
                    <a:bodyPr/>
                    <a:lstStyle/>
                    <a:p>
                      <a:pPr algn="ctr">
                        <a:buNone/>
                      </a:pPr>
                      <a:r>
                        <a:rPr lang="en-US" sz="1100"/>
                        <a:t>Precision</a:t>
                      </a:r>
                    </a:p>
                  </a:txBody>
                  <a:tcPr anchor="ctr"/>
                </a:tc>
                <a:tc>
                  <a:txBody>
                    <a:bodyPr/>
                    <a:lstStyle/>
                    <a:p>
                      <a:pPr algn="ctr">
                        <a:buNone/>
                      </a:pPr>
                      <a:r>
                        <a:rPr lang="en-US" sz="1100"/>
                        <a:t>Recall</a:t>
                      </a:r>
                    </a:p>
                  </a:txBody>
                  <a:tcPr anchor="ctr"/>
                </a:tc>
                <a:tc>
                  <a:txBody>
                    <a:bodyPr/>
                    <a:lstStyle/>
                    <a:p>
                      <a:pPr algn="ctr">
                        <a:buNone/>
                      </a:pPr>
                      <a:r>
                        <a:rPr lang="en-US" sz="1100"/>
                        <a:t>F1-Score</a:t>
                      </a:r>
                    </a:p>
                  </a:txBody>
                  <a:tcPr anchor="ctr"/>
                </a:tc>
                <a:tc>
                  <a:txBody>
                    <a:bodyPr/>
                    <a:lstStyle/>
                    <a:p>
                      <a:pPr algn="ctr">
                        <a:buNone/>
                      </a:pPr>
                      <a:r>
                        <a:rPr lang="en-US" sz="1100"/>
                        <a:t>ROC-AUC</a:t>
                      </a:r>
                    </a:p>
                  </a:txBody>
                  <a:tcPr anchor="ctr"/>
                </a:tc>
                <a:extLst>
                  <a:ext uri="{0D108BD9-81ED-4DB2-BD59-A6C34878D82A}">
                    <a16:rowId xmlns:a16="http://schemas.microsoft.com/office/drawing/2014/main" val="4120473131"/>
                  </a:ext>
                </a:extLst>
              </a:tr>
              <a:tr h="236401">
                <a:tc>
                  <a:txBody>
                    <a:bodyPr/>
                    <a:lstStyle/>
                    <a:p>
                      <a:pPr algn="ctr">
                        <a:buNone/>
                      </a:pPr>
                      <a:r>
                        <a:rPr lang="en-US" sz="1100"/>
                        <a:t>Logistic Regression</a:t>
                      </a:r>
                    </a:p>
                  </a:txBody>
                  <a:tcPr anchor="ctr"/>
                </a:tc>
                <a:tc>
                  <a:txBody>
                    <a:bodyPr/>
                    <a:lstStyle/>
                    <a:p>
                      <a:pPr algn="ctr">
                        <a:buNone/>
                      </a:pPr>
                      <a:r>
                        <a:rPr lang="en-SA" sz="1100"/>
                        <a:t>0.984657</a:t>
                      </a:r>
                    </a:p>
                  </a:txBody>
                  <a:tcPr anchor="ctr"/>
                </a:tc>
                <a:tc>
                  <a:txBody>
                    <a:bodyPr/>
                    <a:lstStyle/>
                    <a:p>
                      <a:pPr algn="ctr">
                        <a:buNone/>
                      </a:pPr>
                      <a:r>
                        <a:rPr lang="en-SA" sz="1100"/>
                        <a:t>0.985778</a:t>
                      </a:r>
                    </a:p>
                  </a:txBody>
                  <a:tcPr anchor="ctr"/>
                </a:tc>
                <a:tc>
                  <a:txBody>
                    <a:bodyPr/>
                    <a:lstStyle/>
                    <a:p>
                      <a:pPr algn="ctr">
                        <a:buNone/>
                      </a:pPr>
                      <a:r>
                        <a:rPr lang="en-SA" sz="1100"/>
                        <a:t>0.980640</a:t>
                      </a:r>
                    </a:p>
                  </a:txBody>
                  <a:tcPr anchor="ctr"/>
                </a:tc>
                <a:tc>
                  <a:txBody>
                    <a:bodyPr/>
                    <a:lstStyle/>
                    <a:p>
                      <a:pPr algn="ctr">
                        <a:buNone/>
                      </a:pPr>
                      <a:r>
                        <a:rPr lang="en-SA" sz="1100"/>
                        <a:t>0.983203</a:t>
                      </a:r>
                    </a:p>
                  </a:txBody>
                  <a:tcPr anchor="ctr"/>
                </a:tc>
                <a:tc>
                  <a:txBody>
                    <a:bodyPr/>
                    <a:lstStyle/>
                    <a:p>
                      <a:pPr algn="ctr">
                        <a:buNone/>
                      </a:pPr>
                      <a:r>
                        <a:rPr lang="en-SA" sz="1100"/>
                        <a:t>0.998521</a:t>
                      </a:r>
                    </a:p>
                  </a:txBody>
                  <a:tcPr anchor="ctr"/>
                </a:tc>
                <a:extLst>
                  <a:ext uri="{0D108BD9-81ED-4DB2-BD59-A6C34878D82A}">
                    <a16:rowId xmlns:a16="http://schemas.microsoft.com/office/drawing/2014/main" val="3531922398"/>
                  </a:ext>
                </a:extLst>
              </a:tr>
              <a:tr h="236401">
                <a:tc>
                  <a:txBody>
                    <a:bodyPr/>
                    <a:lstStyle/>
                    <a:p>
                      <a:pPr algn="ctr">
                        <a:buNone/>
                      </a:pPr>
                      <a:r>
                        <a:rPr lang="en-US" sz="1100" dirty="0"/>
                        <a:t>Passive Aggressive</a:t>
                      </a:r>
                    </a:p>
                  </a:txBody>
                  <a:tcPr anchor="ctr"/>
                </a:tc>
                <a:tc>
                  <a:txBody>
                    <a:bodyPr/>
                    <a:lstStyle/>
                    <a:p>
                      <a:pPr algn="ctr">
                        <a:buNone/>
                      </a:pPr>
                      <a:r>
                        <a:rPr lang="en-SA" sz="1100"/>
                        <a:t>0.994545</a:t>
                      </a:r>
                    </a:p>
                  </a:txBody>
                  <a:tcPr anchor="ctr"/>
                </a:tc>
                <a:tc>
                  <a:txBody>
                    <a:bodyPr/>
                    <a:lstStyle/>
                    <a:p>
                      <a:pPr algn="ctr">
                        <a:buNone/>
                      </a:pPr>
                      <a:r>
                        <a:rPr lang="en-SA" sz="1100"/>
                        <a:t>0.994411</a:t>
                      </a:r>
                    </a:p>
                  </a:txBody>
                  <a:tcPr anchor="ctr"/>
                </a:tc>
                <a:tc>
                  <a:txBody>
                    <a:bodyPr/>
                    <a:lstStyle/>
                    <a:p>
                      <a:pPr algn="ctr">
                        <a:buNone/>
                      </a:pPr>
                      <a:r>
                        <a:rPr lang="en-SA" sz="1100"/>
                        <a:t>0.993671</a:t>
                      </a:r>
                    </a:p>
                  </a:txBody>
                  <a:tcPr anchor="ctr"/>
                </a:tc>
                <a:tc>
                  <a:txBody>
                    <a:bodyPr/>
                    <a:lstStyle/>
                    <a:p>
                      <a:pPr algn="ctr">
                        <a:buNone/>
                      </a:pPr>
                      <a:r>
                        <a:rPr lang="en-SA" sz="1100"/>
                        <a:t>0.994041</a:t>
                      </a:r>
                    </a:p>
                  </a:txBody>
                  <a:tcPr anchor="ctr"/>
                </a:tc>
                <a:tc>
                  <a:txBody>
                    <a:bodyPr/>
                    <a:lstStyle/>
                    <a:p>
                      <a:pPr algn="ctr">
                        <a:buNone/>
                      </a:pPr>
                      <a:r>
                        <a:rPr lang="en-SA" sz="1100"/>
                        <a:t>—</a:t>
                      </a:r>
                    </a:p>
                  </a:txBody>
                  <a:tcPr anchor="ctr"/>
                </a:tc>
                <a:extLst>
                  <a:ext uri="{0D108BD9-81ED-4DB2-BD59-A6C34878D82A}">
                    <a16:rowId xmlns:a16="http://schemas.microsoft.com/office/drawing/2014/main" val="2428107908"/>
                  </a:ext>
                </a:extLst>
              </a:tr>
              <a:tr h="236401">
                <a:tc>
                  <a:txBody>
                    <a:bodyPr/>
                    <a:lstStyle/>
                    <a:p>
                      <a:pPr algn="ctr">
                        <a:buNone/>
                      </a:pPr>
                      <a:r>
                        <a:rPr lang="en-US" sz="1100"/>
                        <a:t>Decision Tree</a:t>
                      </a:r>
                    </a:p>
                  </a:txBody>
                  <a:tcPr anchor="ctr"/>
                </a:tc>
                <a:tc>
                  <a:txBody>
                    <a:bodyPr/>
                    <a:lstStyle/>
                    <a:p>
                      <a:pPr algn="ctr">
                        <a:buNone/>
                      </a:pPr>
                      <a:r>
                        <a:rPr lang="en-SA" sz="1100"/>
                        <a:t>0.995909</a:t>
                      </a:r>
                    </a:p>
                  </a:txBody>
                  <a:tcPr anchor="ctr"/>
                </a:tc>
                <a:tc>
                  <a:txBody>
                    <a:bodyPr/>
                    <a:lstStyle/>
                    <a:p>
                      <a:pPr algn="ctr">
                        <a:buNone/>
                      </a:pPr>
                      <a:r>
                        <a:rPr lang="en-SA" sz="1100"/>
                        <a:t>0.995164</a:t>
                      </a:r>
                    </a:p>
                  </a:txBody>
                  <a:tcPr anchor="ctr"/>
                </a:tc>
                <a:tc>
                  <a:txBody>
                    <a:bodyPr/>
                    <a:lstStyle/>
                    <a:p>
                      <a:pPr algn="ctr">
                        <a:buNone/>
                      </a:pPr>
                      <a:r>
                        <a:rPr lang="en-SA" sz="1100"/>
                        <a:t>0.995905</a:t>
                      </a:r>
                    </a:p>
                  </a:txBody>
                  <a:tcPr anchor="ctr"/>
                </a:tc>
                <a:tc>
                  <a:txBody>
                    <a:bodyPr/>
                    <a:lstStyle/>
                    <a:p>
                      <a:pPr algn="ctr">
                        <a:buNone/>
                      </a:pPr>
                      <a:r>
                        <a:rPr lang="en-SA" sz="1100"/>
                        <a:t>0.995534</a:t>
                      </a:r>
                    </a:p>
                  </a:txBody>
                  <a:tcPr anchor="ctr"/>
                </a:tc>
                <a:tc>
                  <a:txBody>
                    <a:bodyPr/>
                    <a:lstStyle/>
                    <a:p>
                      <a:pPr algn="ctr">
                        <a:buNone/>
                      </a:pPr>
                      <a:r>
                        <a:rPr lang="en-SA" sz="1100"/>
                        <a:t>0.998430</a:t>
                      </a:r>
                    </a:p>
                  </a:txBody>
                  <a:tcPr anchor="ctr"/>
                </a:tc>
                <a:extLst>
                  <a:ext uri="{0D108BD9-81ED-4DB2-BD59-A6C34878D82A}">
                    <a16:rowId xmlns:a16="http://schemas.microsoft.com/office/drawing/2014/main" val="2008326981"/>
                  </a:ext>
                </a:extLst>
              </a:tr>
              <a:tr h="236401">
                <a:tc>
                  <a:txBody>
                    <a:bodyPr/>
                    <a:lstStyle/>
                    <a:p>
                      <a:pPr algn="ctr">
                        <a:buNone/>
                      </a:pPr>
                      <a:r>
                        <a:rPr lang="en-US" sz="1100"/>
                        <a:t>Random Forest</a:t>
                      </a:r>
                    </a:p>
                  </a:txBody>
                  <a:tcPr anchor="ctr"/>
                </a:tc>
                <a:tc>
                  <a:txBody>
                    <a:bodyPr/>
                    <a:lstStyle/>
                    <a:p>
                      <a:pPr algn="ctr">
                        <a:buNone/>
                      </a:pPr>
                      <a:r>
                        <a:rPr lang="en-SA" sz="1100"/>
                        <a:t>0.986021</a:t>
                      </a:r>
                    </a:p>
                  </a:txBody>
                  <a:tcPr anchor="ctr"/>
                </a:tc>
                <a:tc>
                  <a:txBody>
                    <a:bodyPr/>
                    <a:lstStyle/>
                    <a:p>
                      <a:pPr algn="ctr">
                        <a:buNone/>
                      </a:pPr>
                      <a:r>
                        <a:rPr lang="en-SA" sz="1100"/>
                        <a:t>0.995057</a:t>
                      </a:r>
                    </a:p>
                  </a:txBody>
                  <a:tcPr anchor="ctr"/>
                </a:tc>
                <a:tc>
                  <a:txBody>
                    <a:bodyPr/>
                    <a:lstStyle/>
                    <a:p>
                      <a:pPr algn="ctr">
                        <a:buNone/>
                      </a:pPr>
                      <a:r>
                        <a:rPr lang="en-SA" sz="1100"/>
                        <a:t>0.974311</a:t>
                      </a:r>
                    </a:p>
                  </a:txBody>
                  <a:tcPr anchor="ctr"/>
                </a:tc>
                <a:tc>
                  <a:txBody>
                    <a:bodyPr/>
                    <a:lstStyle/>
                    <a:p>
                      <a:pPr algn="ctr">
                        <a:buNone/>
                      </a:pPr>
                      <a:r>
                        <a:rPr lang="en-SA" sz="1100"/>
                        <a:t>0.984575</a:t>
                      </a:r>
                    </a:p>
                  </a:txBody>
                  <a:tcPr anchor="ctr"/>
                </a:tc>
                <a:tc>
                  <a:txBody>
                    <a:bodyPr/>
                    <a:lstStyle/>
                    <a:p>
                      <a:pPr algn="ctr">
                        <a:buNone/>
                      </a:pPr>
                      <a:r>
                        <a:rPr lang="en-SA" sz="1100"/>
                        <a:t>0.999235</a:t>
                      </a:r>
                    </a:p>
                  </a:txBody>
                  <a:tcPr anchor="ctr"/>
                </a:tc>
                <a:extLst>
                  <a:ext uri="{0D108BD9-81ED-4DB2-BD59-A6C34878D82A}">
                    <a16:rowId xmlns:a16="http://schemas.microsoft.com/office/drawing/2014/main" val="2505498349"/>
                  </a:ext>
                </a:extLst>
              </a:tr>
              <a:tr h="236401">
                <a:tc>
                  <a:txBody>
                    <a:bodyPr/>
                    <a:lstStyle/>
                    <a:p>
                      <a:pPr algn="ctr">
                        <a:buNone/>
                      </a:pPr>
                      <a:r>
                        <a:rPr lang="en-US" sz="1100"/>
                        <a:t>Gradient Boosting</a:t>
                      </a:r>
                    </a:p>
                  </a:txBody>
                  <a:tcPr anchor="ctr"/>
                </a:tc>
                <a:tc>
                  <a:txBody>
                    <a:bodyPr/>
                    <a:lstStyle/>
                    <a:p>
                      <a:pPr algn="ctr">
                        <a:buNone/>
                      </a:pPr>
                      <a:r>
                        <a:rPr lang="en-SA" sz="1100"/>
                        <a:t>0.996761</a:t>
                      </a:r>
                    </a:p>
                  </a:txBody>
                  <a:tcPr anchor="ctr"/>
                </a:tc>
                <a:tc>
                  <a:txBody>
                    <a:bodyPr/>
                    <a:lstStyle/>
                    <a:p>
                      <a:pPr algn="ctr">
                        <a:buNone/>
                      </a:pPr>
                      <a:r>
                        <a:rPr lang="en-SA" sz="1100"/>
                        <a:t>0.996648</a:t>
                      </a:r>
                    </a:p>
                  </a:txBody>
                  <a:tcPr anchor="ctr"/>
                </a:tc>
                <a:tc>
                  <a:txBody>
                    <a:bodyPr/>
                    <a:lstStyle/>
                    <a:p>
                      <a:pPr algn="ctr">
                        <a:buNone/>
                      </a:pPr>
                      <a:r>
                        <a:rPr lang="en-SA" sz="1100" dirty="0"/>
                        <a:t>0.996277</a:t>
                      </a:r>
                    </a:p>
                  </a:txBody>
                  <a:tcPr anchor="ctr"/>
                </a:tc>
                <a:tc>
                  <a:txBody>
                    <a:bodyPr/>
                    <a:lstStyle/>
                    <a:p>
                      <a:pPr algn="ctr">
                        <a:buNone/>
                      </a:pPr>
                      <a:r>
                        <a:rPr lang="en-SA" sz="1100"/>
                        <a:t>0.996462</a:t>
                      </a:r>
                    </a:p>
                  </a:txBody>
                  <a:tcPr anchor="ctr"/>
                </a:tc>
                <a:tc>
                  <a:txBody>
                    <a:bodyPr/>
                    <a:lstStyle/>
                    <a:p>
                      <a:pPr algn="ctr">
                        <a:buNone/>
                      </a:pPr>
                      <a:r>
                        <a:rPr lang="en-SA" sz="1100"/>
                        <a:t>0.999106</a:t>
                      </a:r>
                    </a:p>
                  </a:txBody>
                  <a:tcPr anchor="ctr"/>
                </a:tc>
                <a:extLst>
                  <a:ext uri="{0D108BD9-81ED-4DB2-BD59-A6C34878D82A}">
                    <a16:rowId xmlns:a16="http://schemas.microsoft.com/office/drawing/2014/main" val="2853107406"/>
                  </a:ext>
                </a:extLst>
              </a:tr>
              <a:tr h="236401">
                <a:tc>
                  <a:txBody>
                    <a:bodyPr/>
                    <a:lstStyle/>
                    <a:p>
                      <a:pPr algn="ctr">
                        <a:buNone/>
                      </a:pPr>
                      <a:r>
                        <a:rPr lang="en-US" sz="1100"/>
                        <a:t>XGBoost</a:t>
                      </a:r>
                    </a:p>
                  </a:txBody>
                  <a:tcPr anchor="ctr"/>
                </a:tc>
                <a:tc>
                  <a:txBody>
                    <a:bodyPr/>
                    <a:lstStyle/>
                    <a:p>
                      <a:pPr algn="ctr">
                        <a:buNone/>
                      </a:pPr>
                      <a:r>
                        <a:rPr lang="en-SA" sz="1100"/>
                        <a:t>0.997613</a:t>
                      </a:r>
                    </a:p>
                  </a:txBody>
                  <a:tcPr anchor="ctr"/>
                </a:tc>
                <a:tc>
                  <a:txBody>
                    <a:bodyPr/>
                    <a:lstStyle/>
                    <a:p>
                      <a:pPr algn="ctr">
                        <a:buNone/>
                      </a:pPr>
                      <a:r>
                        <a:rPr lang="en-SA" sz="1100"/>
                        <a:t>0.997394</a:t>
                      </a:r>
                    </a:p>
                  </a:txBody>
                  <a:tcPr anchor="ctr"/>
                </a:tc>
                <a:tc>
                  <a:txBody>
                    <a:bodyPr/>
                    <a:lstStyle/>
                    <a:p>
                      <a:pPr algn="ctr">
                        <a:buNone/>
                      </a:pPr>
                      <a:r>
                        <a:rPr lang="en-SA" sz="1100"/>
                        <a:t>0.997394</a:t>
                      </a:r>
                    </a:p>
                  </a:txBody>
                  <a:tcPr anchor="ctr"/>
                </a:tc>
                <a:tc>
                  <a:txBody>
                    <a:bodyPr/>
                    <a:lstStyle/>
                    <a:p>
                      <a:pPr algn="ctr">
                        <a:buNone/>
                      </a:pPr>
                      <a:r>
                        <a:rPr lang="en-SA" sz="1100"/>
                        <a:t>0.997394</a:t>
                      </a:r>
                    </a:p>
                  </a:txBody>
                  <a:tcPr anchor="ctr"/>
                </a:tc>
                <a:tc>
                  <a:txBody>
                    <a:bodyPr/>
                    <a:lstStyle/>
                    <a:p>
                      <a:pPr algn="ctr">
                        <a:buNone/>
                      </a:pPr>
                      <a:r>
                        <a:rPr lang="en-SA" sz="1100" dirty="0"/>
                        <a:t>0.999762</a:t>
                      </a:r>
                    </a:p>
                  </a:txBody>
                  <a:tcPr anchor="ctr"/>
                </a:tc>
                <a:extLst>
                  <a:ext uri="{0D108BD9-81ED-4DB2-BD59-A6C34878D82A}">
                    <a16:rowId xmlns:a16="http://schemas.microsoft.com/office/drawing/2014/main" val="1590031997"/>
                  </a:ext>
                </a:extLst>
              </a:tr>
            </a:tbl>
          </a:graphicData>
        </a:graphic>
      </p:graphicFrame>
      <p:sp>
        <p:nvSpPr>
          <p:cNvPr id="12" name="TextBox 11">
            <a:extLst>
              <a:ext uri="{FF2B5EF4-FFF2-40B4-BE49-F238E27FC236}">
                <a16:creationId xmlns:a16="http://schemas.microsoft.com/office/drawing/2014/main" id="{275A8BCA-26D3-CC9F-E621-E2C4F27C3CFE}"/>
              </a:ext>
            </a:extLst>
          </p:cNvPr>
          <p:cNvSpPr txBox="1"/>
          <p:nvPr/>
        </p:nvSpPr>
        <p:spPr>
          <a:xfrm>
            <a:off x="1217138" y="2799612"/>
            <a:ext cx="5410200" cy="276999"/>
          </a:xfrm>
          <a:prstGeom prst="rect">
            <a:avLst/>
          </a:prstGeom>
          <a:solidFill>
            <a:schemeClr val="accent1">
              <a:lumMod val="60000"/>
              <a:lumOff val="40000"/>
            </a:schemeClr>
          </a:solidFill>
          <a:ln>
            <a:solidFill>
              <a:schemeClr val="accent1">
                <a:lumMod val="60000"/>
                <a:lumOff val="40000"/>
              </a:schemeClr>
            </a:solidFill>
          </a:ln>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1200" b="1" dirty="0">
                <a:solidFill>
                  <a:schemeClr val="accent1">
                    <a:lumMod val="50000"/>
                  </a:schemeClr>
                </a:solidFill>
                <a:cs typeface="Arial" panose="020B0604020202020204" pitchFamily="34" charset="0"/>
              </a:rPr>
              <a:t>Models Parameters</a:t>
            </a:r>
          </a:p>
        </p:txBody>
      </p:sp>
      <p:graphicFrame>
        <p:nvGraphicFramePr>
          <p:cNvPr id="16" name="Table 15">
            <a:extLst>
              <a:ext uri="{FF2B5EF4-FFF2-40B4-BE49-F238E27FC236}">
                <a16:creationId xmlns:a16="http://schemas.microsoft.com/office/drawing/2014/main" id="{CAD789F1-919A-B664-757E-1A8CDF821352}"/>
              </a:ext>
            </a:extLst>
          </p:cNvPr>
          <p:cNvGraphicFramePr>
            <a:graphicFrameLocks noGrp="1"/>
          </p:cNvGraphicFramePr>
          <p:nvPr>
            <p:extLst>
              <p:ext uri="{D42A27DB-BD31-4B8C-83A1-F6EECF244321}">
                <p14:modId xmlns:p14="http://schemas.microsoft.com/office/powerpoint/2010/main" val="682343673"/>
              </p:ext>
            </p:extLst>
          </p:nvPr>
        </p:nvGraphicFramePr>
        <p:xfrm>
          <a:off x="437200" y="3176345"/>
          <a:ext cx="6606393" cy="1903135"/>
        </p:xfrm>
        <a:graphic>
          <a:graphicData uri="http://schemas.openxmlformats.org/drawingml/2006/table">
            <a:tbl>
              <a:tblPr firstRow="1" firstCol="1" bandRow="1">
                <a:tableStyleId>{22838BEF-8BB2-4498-84A7-C5851F593DF1}</a:tableStyleId>
              </a:tblPr>
              <a:tblGrid>
                <a:gridCol w="1394592">
                  <a:extLst>
                    <a:ext uri="{9D8B030D-6E8A-4147-A177-3AD203B41FA5}">
                      <a16:colId xmlns:a16="http://schemas.microsoft.com/office/drawing/2014/main" val="485319129"/>
                    </a:ext>
                  </a:extLst>
                </a:gridCol>
                <a:gridCol w="961128">
                  <a:extLst>
                    <a:ext uri="{9D8B030D-6E8A-4147-A177-3AD203B41FA5}">
                      <a16:colId xmlns:a16="http://schemas.microsoft.com/office/drawing/2014/main" val="934680786"/>
                    </a:ext>
                  </a:extLst>
                </a:gridCol>
                <a:gridCol w="949073">
                  <a:extLst>
                    <a:ext uri="{9D8B030D-6E8A-4147-A177-3AD203B41FA5}">
                      <a16:colId xmlns:a16="http://schemas.microsoft.com/office/drawing/2014/main" val="3146718080"/>
                    </a:ext>
                  </a:extLst>
                </a:gridCol>
                <a:gridCol w="1429452">
                  <a:extLst>
                    <a:ext uri="{9D8B030D-6E8A-4147-A177-3AD203B41FA5}">
                      <a16:colId xmlns:a16="http://schemas.microsoft.com/office/drawing/2014/main" val="3420112978"/>
                    </a:ext>
                  </a:extLst>
                </a:gridCol>
                <a:gridCol w="1872148">
                  <a:extLst>
                    <a:ext uri="{9D8B030D-6E8A-4147-A177-3AD203B41FA5}">
                      <a16:colId xmlns:a16="http://schemas.microsoft.com/office/drawing/2014/main" val="4084993918"/>
                    </a:ext>
                  </a:extLst>
                </a:gridCol>
              </a:tblGrid>
              <a:tr h="232212">
                <a:tc>
                  <a:txBody>
                    <a:bodyPr/>
                    <a:lstStyle/>
                    <a:p>
                      <a:pPr algn="ctr">
                        <a:buNone/>
                      </a:pPr>
                      <a:r>
                        <a:rPr lang="en-US" sz="1100" dirty="0"/>
                        <a:t>Model</a:t>
                      </a:r>
                    </a:p>
                  </a:txBody>
                  <a:tcPr anchor="ctr"/>
                </a:tc>
                <a:tc>
                  <a:txBody>
                    <a:bodyPr/>
                    <a:lstStyle/>
                    <a:p>
                      <a:pPr algn="ctr">
                        <a:buNone/>
                      </a:pPr>
                      <a:r>
                        <a:rPr lang="en-US" sz="1100"/>
                        <a:t>Data Split</a:t>
                      </a:r>
                    </a:p>
                  </a:txBody>
                  <a:tcPr anchor="ctr"/>
                </a:tc>
                <a:tc>
                  <a:txBody>
                    <a:bodyPr/>
                    <a:lstStyle/>
                    <a:p>
                      <a:pPr algn="ctr">
                        <a:buNone/>
                      </a:pPr>
                      <a:r>
                        <a:rPr lang="en-US" sz="1100"/>
                        <a:t>Optimization</a:t>
                      </a:r>
                    </a:p>
                  </a:txBody>
                  <a:tcPr anchor="ctr"/>
                </a:tc>
                <a:tc>
                  <a:txBody>
                    <a:bodyPr/>
                    <a:lstStyle/>
                    <a:p>
                      <a:pPr algn="ctr">
                        <a:buNone/>
                      </a:pPr>
                      <a:r>
                        <a:rPr lang="en-US" sz="1100" dirty="0"/>
                        <a:t>Text Representation</a:t>
                      </a:r>
                    </a:p>
                  </a:txBody>
                  <a:tcPr anchor="ctr"/>
                </a:tc>
                <a:tc>
                  <a:txBody>
                    <a:bodyPr/>
                    <a:lstStyle/>
                    <a:p>
                      <a:pPr algn="ctr">
                        <a:buNone/>
                      </a:pPr>
                      <a:r>
                        <a:rPr lang="en-US" sz="1100" dirty="0"/>
                        <a:t>Key Settings</a:t>
                      </a:r>
                    </a:p>
                  </a:txBody>
                  <a:tcPr anchor="ctr"/>
                </a:tc>
                <a:extLst>
                  <a:ext uri="{0D108BD9-81ED-4DB2-BD59-A6C34878D82A}">
                    <a16:rowId xmlns:a16="http://schemas.microsoft.com/office/drawing/2014/main" val="4120473131"/>
                  </a:ext>
                </a:extLst>
              </a:tr>
              <a:tr h="382467">
                <a:tc>
                  <a:txBody>
                    <a:bodyPr/>
                    <a:lstStyle/>
                    <a:p>
                      <a:pPr algn="ctr">
                        <a:buNone/>
                      </a:pPr>
                      <a:r>
                        <a:rPr lang="en-US" sz="1050" dirty="0"/>
                        <a:t>Logistic Regression</a:t>
                      </a:r>
                    </a:p>
                  </a:txBody>
                  <a:tcPr anchor="ctr"/>
                </a:tc>
                <a:tc>
                  <a:txBody>
                    <a:bodyPr/>
                    <a:lstStyle/>
                    <a:p>
                      <a:pPr algn="ctr">
                        <a:buNone/>
                      </a:pPr>
                      <a:r>
                        <a:rPr lang="en-SA" sz="900" dirty="0"/>
                        <a:t>70 / 15 / 15</a:t>
                      </a:r>
                    </a:p>
                  </a:txBody>
                  <a:tcPr anchor="ctr"/>
                </a:tc>
                <a:tc>
                  <a:txBody>
                    <a:bodyPr/>
                    <a:lstStyle/>
                    <a:p>
                      <a:pPr algn="ctr">
                        <a:buNone/>
                      </a:pPr>
                      <a:r>
                        <a:rPr lang="en-US" sz="900"/>
                        <a:t>None</a:t>
                      </a:r>
                    </a:p>
                  </a:txBody>
                  <a:tcPr anchor="ctr"/>
                </a:tc>
                <a:tc>
                  <a:txBody>
                    <a:bodyPr/>
                    <a:lstStyle/>
                    <a:p>
                      <a:pPr algn="ctr">
                        <a:buNone/>
                      </a:pPr>
                      <a:r>
                        <a:rPr lang="en-US" sz="900" dirty="0"/>
                        <a:t>TF-IDF (3k features)</a:t>
                      </a:r>
                    </a:p>
                  </a:txBody>
                  <a:tcPr anchor="ctr"/>
                </a:tc>
                <a:tc>
                  <a:txBody>
                    <a:bodyPr/>
                    <a:lstStyle/>
                    <a:p>
                      <a:pPr algn="ctr">
                        <a:buNone/>
                      </a:pPr>
                      <a:r>
                        <a:rPr lang="en-US" sz="900" dirty="0"/>
                        <a:t>C = 0.3, </a:t>
                      </a:r>
                      <a:r>
                        <a:rPr lang="en-US" sz="900" dirty="0" err="1"/>
                        <a:t>max_iter</a:t>
                      </a:r>
                      <a:r>
                        <a:rPr lang="en-US" sz="900" dirty="0"/>
                        <a:t> = 3000,</a:t>
                      </a:r>
                    </a:p>
                    <a:p>
                      <a:pPr algn="ctr">
                        <a:buNone/>
                      </a:pPr>
                      <a:r>
                        <a:rPr lang="en-US" sz="900" dirty="0"/>
                        <a:t> class weight = balanced</a:t>
                      </a:r>
                    </a:p>
                  </a:txBody>
                  <a:tcPr anchor="ctr"/>
                </a:tc>
                <a:extLst>
                  <a:ext uri="{0D108BD9-81ED-4DB2-BD59-A6C34878D82A}">
                    <a16:rowId xmlns:a16="http://schemas.microsoft.com/office/drawing/2014/main" val="3531922398"/>
                  </a:ext>
                </a:extLst>
              </a:tr>
              <a:tr h="232212">
                <a:tc>
                  <a:txBody>
                    <a:bodyPr/>
                    <a:lstStyle/>
                    <a:p>
                      <a:pPr algn="ctr">
                        <a:buNone/>
                      </a:pPr>
                      <a:r>
                        <a:rPr lang="en-US" sz="1050"/>
                        <a:t>Passive Aggressive</a:t>
                      </a:r>
                    </a:p>
                  </a:txBody>
                  <a:tcPr anchor="ctr"/>
                </a:tc>
                <a:tc>
                  <a:txBody>
                    <a:bodyPr/>
                    <a:lstStyle/>
                    <a:p>
                      <a:pPr algn="ctr">
                        <a:buNone/>
                      </a:pPr>
                      <a:r>
                        <a:rPr lang="en-SA" sz="900"/>
                        <a:t>70 / 15 / 15</a:t>
                      </a:r>
                    </a:p>
                  </a:txBody>
                  <a:tcPr anchor="ctr"/>
                </a:tc>
                <a:tc>
                  <a:txBody>
                    <a:bodyPr/>
                    <a:lstStyle/>
                    <a:p>
                      <a:pPr algn="ctr">
                        <a:buNone/>
                      </a:pPr>
                      <a:r>
                        <a:rPr lang="en-US" sz="900"/>
                        <a:t>None</a:t>
                      </a:r>
                    </a:p>
                  </a:txBody>
                  <a:tcPr anchor="ctr"/>
                </a:tc>
                <a:tc>
                  <a:txBody>
                    <a:bodyPr/>
                    <a:lstStyle/>
                    <a:p>
                      <a:pPr algn="ctr">
                        <a:buNone/>
                      </a:pPr>
                      <a:r>
                        <a:rPr lang="en-US" sz="900"/>
                        <a:t>TF-IDF (3k features)</a:t>
                      </a:r>
                    </a:p>
                  </a:txBody>
                  <a:tcPr anchor="ctr"/>
                </a:tc>
                <a:tc>
                  <a:txBody>
                    <a:bodyPr/>
                    <a:lstStyle/>
                    <a:p>
                      <a:pPr algn="ctr">
                        <a:buNone/>
                      </a:pPr>
                      <a:r>
                        <a:rPr lang="en-US" sz="900"/>
                        <a:t>C = 0.3, loss = hinge, max_iter = 500</a:t>
                      </a:r>
                    </a:p>
                  </a:txBody>
                  <a:tcPr anchor="ctr"/>
                </a:tc>
                <a:extLst>
                  <a:ext uri="{0D108BD9-81ED-4DB2-BD59-A6C34878D82A}">
                    <a16:rowId xmlns:a16="http://schemas.microsoft.com/office/drawing/2014/main" val="2428107908"/>
                  </a:ext>
                </a:extLst>
              </a:tr>
              <a:tr h="255748">
                <a:tc>
                  <a:txBody>
                    <a:bodyPr/>
                    <a:lstStyle/>
                    <a:p>
                      <a:pPr algn="ctr">
                        <a:buNone/>
                      </a:pPr>
                      <a:r>
                        <a:rPr lang="en-US" sz="1050"/>
                        <a:t>Decision Tree</a:t>
                      </a:r>
                    </a:p>
                  </a:txBody>
                  <a:tcPr anchor="ctr"/>
                </a:tc>
                <a:tc>
                  <a:txBody>
                    <a:bodyPr/>
                    <a:lstStyle/>
                    <a:p>
                      <a:pPr algn="ctr">
                        <a:buNone/>
                      </a:pPr>
                      <a:r>
                        <a:rPr lang="en-SA" sz="900"/>
                        <a:t>70 / 15 / 15</a:t>
                      </a:r>
                    </a:p>
                  </a:txBody>
                  <a:tcPr anchor="ctr"/>
                </a:tc>
                <a:tc>
                  <a:txBody>
                    <a:bodyPr/>
                    <a:lstStyle/>
                    <a:p>
                      <a:pPr algn="ctr">
                        <a:buNone/>
                      </a:pPr>
                      <a:r>
                        <a:rPr lang="en-US" sz="900"/>
                        <a:t>None</a:t>
                      </a:r>
                    </a:p>
                  </a:txBody>
                  <a:tcPr anchor="ctr"/>
                </a:tc>
                <a:tc>
                  <a:txBody>
                    <a:bodyPr/>
                    <a:lstStyle/>
                    <a:p>
                      <a:pPr algn="ctr">
                        <a:buNone/>
                      </a:pPr>
                      <a:r>
                        <a:rPr lang="en-US" sz="900"/>
                        <a:t>TF-IDF (3k features)</a:t>
                      </a:r>
                    </a:p>
                  </a:txBody>
                  <a:tcPr anchor="ctr"/>
                </a:tc>
                <a:tc>
                  <a:txBody>
                    <a:bodyPr/>
                    <a:lstStyle/>
                    <a:p>
                      <a:pPr algn="ctr">
                        <a:buNone/>
                      </a:pPr>
                      <a:r>
                        <a:rPr lang="en-US" sz="900" dirty="0" err="1"/>
                        <a:t>max_depth</a:t>
                      </a:r>
                      <a:r>
                        <a:rPr lang="en-US" sz="900" dirty="0"/>
                        <a:t> = 8, min leaf = 20</a:t>
                      </a:r>
                    </a:p>
                  </a:txBody>
                  <a:tcPr anchor="ctr"/>
                </a:tc>
                <a:extLst>
                  <a:ext uri="{0D108BD9-81ED-4DB2-BD59-A6C34878D82A}">
                    <a16:rowId xmlns:a16="http://schemas.microsoft.com/office/drawing/2014/main" val="2008326981"/>
                  </a:ext>
                </a:extLst>
              </a:tr>
              <a:tr h="232212">
                <a:tc>
                  <a:txBody>
                    <a:bodyPr/>
                    <a:lstStyle/>
                    <a:p>
                      <a:pPr algn="ctr">
                        <a:buNone/>
                      </a:pPr>
                      <a:r>
                        <a:rPr lang="en-US" sz="1050"/>
                        <a:t>Random Forest</a:t>
                      </a:r>
                    </a:p>
                  </a:txBody>
                  <a:tcPr anchor="ctr"/>
                </a:tc>
                <a:tc>
                  <a:txBody>
                    <a:bodyPr/>
                    <a:lstStyle/>
                    <a:p>
                      <a:pPr algn="ctr">
                        <a:buNone/>
                      </a:pPr>
                      <a:r>
                        <a:rPr lang="en-SA" sz="900"/>
                        <a:t>70 / 15 / 15</a:t>
                      </a:r>
                    </a:p>
                  </a:txBody>
                  <a:tcPr anchor="ctr"/>
                </a:tc>
                <a:tc>
                  <a:txBody>
                    <a:bodyPr/>
                    <a:lstStyle/>
                    <a:p>
                      <a:pPr algn="ctr">
                        <a:buNone/>
                      </a:pPr>
                      <a:r>
                        <a:rPr lang="en-US" sz="900"/>
                        <a:t>None</a:t>
                      </a:r>
                    </a:p>
                  </a:txBody>
                  <a:tcPr anchor="ctr"/>
                </a:tc>
                <a:tc>
                  <a:txBody>
                    <a:bodyPr/>
                    <a:lstStyle/>
                    <a:p>
                      <a:pPr algn="ctr">
                        <a:buNone/>
                      </a:pPr>
                      <a:r>
                        <a:rPr lang="en-US" sz="900"/>
                        <a:t>TF-IDF (3k features)</a:t>
                      </a:r>
                    </a:p>
                  </a:txBody>
                  <a:tcPr anchor="ctr"/>
                </a:tc>
                <a:tc>
                  <a:txBody>
                    <a:bodyPr/>
                    <a:lstStyle/>
                    <a:p>
                      <a:pPr algn="ctr">
                        <a:buNone/>
                      </a:pPr>
                      <a:r>
                        <a:rPr lang="en-US" sz="900"/>
                        <a:t>trees = 150, max_depth = 12</a:t>
                      </a:r>
                    </a:p>
                  </a:txBody>
                  <a:tcPr anchor="ctr"/>
                </a:tc>
                <a:extLst>
                  <a:ext uri="{0D108BD9-81ED-4DB2-BD59-A6C34878D82A}">
                    <a16:rowId xmlns:a16="http://schemas.microsoft.com/office/drawing/2014/main" val="2505498349"/>
                  </a:ext>
                </a:extLst>
              </a:tr>
              <a:tr h="232212">
                <a:tc>
                  <a:txBody>
                    <a:bodyPr/>
                    <a:lstStyle/>
                    <a:p>
                      <a:pPr algn="ctr">
                        <a:buNone/>
                      </a:pPr>
                      <a:r>
                        <a:rPr lang="en-US" sz="1050"/>
                        <a:t>Gradient Boosting</a:t>
                      </a:r>
                    </a:p>
                  </a:txBody>
                  <a:tcPr anchor="ctr"/>
                </a:tc>
                <a:tc>
                  <a:txBody>
                    <a:bodyPr/>
                    <a:lstStyle/>
                    <a:p>
                      <a:pPr algn="ctr">
                        <a:buNone/>
                      </a:pPr>
                      <a:r>
                        <a:rPr lang="en-SA" sz="900"/>
                        <a:t>70 / 15 / 15</a:t>
                      </a:r>
                    </a:p>
                  </a:txBody>
                  <a:tcPr anchor="ctr"/>
                </a:tc>
                <a:tc>
                  <a:txBody>
                    <a:bodyPr/>
                    <a:lstStyle/>
                    <a:p>
                      <a:pPr algn="ctr">
                        <a:buNone/>
                      </a:pPr>
                      <a:r>
                        <a:rPr lang="en-US" sz="900"/>
                        <a:t>None</a:t>
                      </a:r>
                    </a:p>
                  </a:txBody>
                  <a:tcPr anchor="ctr"/>
                </a:tc>
                <a:tc>
                  <a:txBody>
                    <a:bodyPr/>
                    <a:lstStyle/>
                    <a:p>
                      <a:pPr algn="ctr">
                        <a:buNone/>
                      </a:pPr>
                      <a:r>
                        <a:rPr lang="en-US" sz="900"/>
                        <a:t>TF-IDF (3k features)</a:t>
                      </a:r>
                    </a:p>
                  </a:txBody>
                  <a:tcPr anchor="ctr"/>
                </a:tc>
                <a:tc>
                  <a:txBody>
                    <a:bodyPr/>
                    <a:lstStyle/>
                    <a:p>
                      <a:pPr algn="ctr">
                        <a:buNone/>
                      </a:pPr>
                      <a:r>
                        <a:rPr lang="en-US" sz="900"/>
                        <a:t>trees = 150, lr = 0.05</a:t>
                      </a:r>
                    </a:p>
                  </a:txBody>
                  <a:tcPr anchor="ctr"/>
                </a:tc>
                <a:extLst>
                  <a:ext uri="{0D108BD9-81ED-4DB2-BD59-A6C34878D82A}">
                    <a16:rowId xmlns:a16="http://schemas.microsoft.com/office/drawing/2014/main" val="2853107406"/>
                  </a:ext>
                </a:extLst>
              </a:tr>
              <a:tr h="232212">
                <a:tc>
                  <a:txBody>
                    <a:bodyPr/>
                    <a:lstStyle/>
                    <a:p>
                      <a:pPr algn="ctr">
                        <a:buNone/>
                      </a:pPr>
                      <a:r>
                        <a:rPr lang="en-US" sz="1050"/>
                        <a:t>XGBoost</a:t>
                      </a:r>
                    </a:p>
                  </a:txBody>
                  <a:tcPr anchor="ctr"/>
                </a:tc>
                <a:tc>
                  <a:txBody>
                    <a:bodyPr/>
                    <a:lstStyle/>
                    <a:p>
                      <a:pPr algn="ctr">
                        <a:buNone/>
                      </a:pPr>
                      <a:r>
                        <a:rPr lang="en-SA" sz="900"/>
                        <a:t>70 / 15 / 15</a:t>
                      </a:r>
                    </a:p>
                  </a:txBody>
                  <a:tcPr anchor="ctr"/>
                </a:tc>
                <a:tc>
                  <a:txBody>
                    <a:bodyPr/>
                    <a:lstStyle/>
                    <a:p>
                      <a:pPr algn="ctr">
                        <a:buNone/>
                      </a:pPr>
                      <a:r>
                        <a:rPr lang="en-US" sz="900"/>
                        <a:t>None</a:t>
                      </a:r>
                    </a:p>
                  </a:txBody>
                  <a:tcPr anchor="ctr"/>
                </a:tc>
                <a:tc>
                  <a:txBody>
                    <a:bodyPr/>
                    <a:lstStyle/>
                    <a:p>
                      <a:pPr algn="ctr">
                        <a:buNone/>
                      </a:pPr>
                      <a:r>
                        <a:rPr lang="en-US" sz="900"/>
                        <a:t>TF-IDF (3k features)</a:t>
                      </a:r>
                    </a:p>
                  </a:txBody>
                  <a:tcPr anchor="ctr"/>
                </a:tc>
                <a:tc>
                  <a:txBody>
                    <a:bodyPr/>
                    <a:lstStyle/>
                    <a:p>
                      <a:pPr algn="ctr">
                        <a:buNone/>
                      </a:pPr>
                      <a:r>
                        <a:rPr lang="en-US" sz="900" dirty="0"/>
                        <a:t>trees = 200, max depth = 4, </a:t>
                      </a:r>
                      <a:r>
                        <a:rPr lang="en-US" sz="900" dirty="0" err="1"/>
                        <a:t>lr</a:t>
                      </a:r>
                      <a:r>
                        <a:rPr lang="en-US" sz="900" dirty="0"/>
                        <a:t> = 0.1</a:t>
                      </a:r>
                    </a:p>
                  </a:txBody>
                  <a:tcPr anchor="ctr"/>
                </a:tc>
                <a:extLst>
                  <a:ext uri="{0D108BD9-81ED-4DB2-BD59-A6C34878D82A}">
                    <a16:rowId xmlns:a16="http://schemas.microsoft.com/office/drawing/2014/main" val="1590031997"/>
                  </a:ext>
                </a:extLst>
              </a:tr>
            </a:tbl>
          </a:graphicData>
        </a:graphic>
      </p:graphicFrame>
    </p:spTree>
    <p:extLst>
      <p:ext uri="{BB962C8B-B14F-4D97-AF65-F5344CB8AC3E}">
        <p14:creationId xmlns:p14="http://schemas.microsoft.com/office/powerpoint/2010/main" val="30527769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9AFC00-4E9C-E249-35A9-393B47D830CD}"/>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765B9122-B209-67A5-D6C1-9D95473DCCA9}"/>
              </a:ext>
            </a:extLst>
          </p:cNvPr>
          <p:cNvSpPr/>
          <p:nvPr/>
        </p:nvSpPr>
        <p:spPr>
          <a:xfrm>
            <a:off x="1190625" y="357188"/>
            <a:ext cx="5715000" cy="287941"/>
          </a:xfrm>
          <a:prstGeom prst="rect">
            <a:avLst/>
          </a:prstGeom>
          <a:noFill/>
          <a:ln/>
        </p:spPr>
        <p:txBody>
          <a:bodyPr wrap="square" rtlCol="0" anchor="ctr"/>
          <a:lstStyle/>
          <a:p>
            <a:pPr marL="0" algn="r" defTabSz="914400" rtl="1" eaLnBrk="1" latinLnBrk="0" hangingPunct="1">
              <a:lnSpc>
                <a:spcPts val="6767"/>
              </a:lnSpc>
            </a:pPr>
            <a:endParaRPr lang="en-US" b="1" dirty="0">
              <a:solidFill>
                <a:srgbClr val="29A9E1"/>
              </a:solidFill>
              <a:latin typeface="Poppins Bold"/>
              <a:ea typeface="Poppins Bold"/>
              <a:cs typeface="Poppins Bold"/>
              <a:sym typeface="Poppins Bold"/>
            </a:endParaRPr>
          </a:p>
        </p:txBody>
      </p:sp>
      <p:sp>
        <p:nvSpPr>
          <p:cNvPr id="11" name="StaticPath">
            <a:extLst>
              <a:ext uri="{FF2B5EF4-FFF2-40B4-BE49-F238E27FC236}">
                <a16:creationId xmlns:a16="http://schemas.microsoft.com/office/drawing/2014/main" id="{3769E149-7FC6-A1C8-265F-4C66E11A6676}"/>
              </a:ext>
            </a:extLst>
          </p:cNvPr>
          <p:cNvSpPr/>
          <p:nvPr/>
        </p:nvSpPr>
        <p:spPr>
          <a:xfrm>
            <a:off x="285750" y="204788"/>
            <a:ext cx="482918" cy="482917"/>
          </a:xfrm>
          <a:prstGeom prst="ellipse">
            <a:avLst/>
          </a:prstGeom>
          <a:solidFill>
            <a:srgbClr val="000000"/>
          </a:solidFill>
          <a:ln/>
        </p:spPr>
        <p:txBody>
          <a:bodyPr/>
          <a:lstStyle/>
          <a:p>
            <a:endParaRPr lang="en-SA"/>
          </a:p>
        </p:txBody>
      </p:sp>
      <p:sp>
        <p:nvSpPr>
          <p:cNvPr id="4" name="TextBox 3">
            <a:extLst>
              <a:ext uri="{FF2B5EF4-FFF2-40B4-BE49-F238E27FC236}">
                <a16:creationId xmlns:a16="http://schemas.microsoft.com/office/drawing/2014/main" id="{E07EBE6A-DB20-EE88-E15E-7948D56716BD}"/>
              </a:ext>
            </a:extLst>
          </p:cNvPr>
          <p:cNvSpPr txBox="1"/>
          <p:nvPr/>
        </p:nvSpPr>
        <p:spPr>
          <a:xfrm>
            <a:off x="1190625" y="275190"/>
            <a:ext cx="3661708" cy="369332"/>
          </a:xfrm>
          <a:prstGeom prst="rect">
            <a:avLst/>
          </a:prstGeom>
          <a:noFill/>
        </p:spPr>
        <p:txBody>
          <a:bodyPr wrap="none" rtlCol="0">
            <a:spAutoFit/>
          </a:bodyPr>
          <a:lstStyle/>
          <a:p>
            <a:r>
              <a:rPr lang="en-US" b="1" dirty="0">
                <a:solidFill>
                  <a:schemeClr val="accent1">
                    <a:lumMod val="75000"/>
                  </a:schemeClr>
                </a:solidFill>
                <a:cs typeface="Times New Roman" panose="02020603050405020304" pitchFamily="18" charset="0"/>
              </a:rPr>
              <a:t>The model with the Best score in ML</a:t>
            </a:r>
            <a:endParaRPr lang="en-US" sz="2000" b="1" dirty="0">
              <a:solidFill>
                <a:schemeClr val="accent1">
                  <a:lumMod val="75000"/>
                </a:schemeClr>
              </a:solidFill>
              <a:ea typeface="Poppins Bold"/>
              <a:cs typeface="Calibri" panose="020F0502020204030204" pitchFamily="34" charset="0"/>
              <a:sym typeface="Poppins Bold"/>
            </a:endParaRPr>
          </a:p>
        </p:txBody>
      </p:sp>
      <p:sp>
        <p:nvSpPr>
          <p:cNvPr id="10" name="StaticPath">
            <a:extLst>
              <a:ext uri="{FF2B5EF4-FFF2-40B4-BE49-F238E27FC236}">
                <a16:creationId xmlns:a16="http://schemas.microsoft.com/office/drawing/2014/main" id="{B08EC712-9BD2-D3BF-B6F5-797B67C7F9CA}"/>
              </a:ext>
            </a:extLst>
          </p:cNvPr>
          <p:cNvSpPr/>
          <p:nvPr/>
        </p:nvSpPr>
        <p:spPr>
          <a:xfrm>
            <a:off x="-1568132" y="3960161"/>
            <a:ext cx="1737360" cy="1737360"/>
          </a:xfrm>
          <a:prstGeom prst="ellipse">
            <a:avLst/>
          </a:prstGeom>
          <a:solidFill>
            <a:srgbClr val="000000">
              <a:alpha val="0"/>
            </a:srgbClr>
          </a:solidFill>
          <a:ln w="211667">
            <a:solidFill>
              <a:srgbClr val="4990E2"/>
            </a:solidFill>
            <a:prstDash val="solid"/>
          </a:ln>
        </p:spPr>
        <p:txBody>
          <a:bodyPr/>
          <a:lstStyle/>
          <a:p>
            <a:pPr marL="0" algn="r" defTabSz="914400" rtl="1" eaLnBrk="1" latinLnBrk="0" hangingPunct="1"/>
            <a:endParaRPr lang="en-SA"/>
          </a:p>
        </p:txBody>
      </p:sp>
      <p:sp>
        <p:nvSpPr>
          <p:cNvPr id="7" name="StaticPath">
            <a:extLst>
              <a:ext uri="{FF2B5EF4-FFF2-40B4-BE49-F238E27FC236}">
                <a16:creationId xmlns:a16="http://schemas.microsoft.com/office/drawing/2014/main" id="{B422A0EB-90BB-197A-7CC5-0206FF918841}"/>
              </a:ext>
            </a:extLst>
          </p:cNvPr>
          <p:cNvSpPr/>
          <p:nvPr/>
        </p:nvSpPr>
        <p:spPr>
          <a:xfrm>
            <a:off x="7406638" y="0"/>
            <a:ext cx="1737361" cy="5143500"/>
          </a:xfrm>
          <a:prstGeom prst="rect">
            <a:avLst/>
          </a:prstGeom>
          <a:solidFill>
            <a:srgbClr val="4990E2"/>
          </a:solidFill>
          <a:ln/>
        </p:spPr>
        <p:txBody>
          <a:bodyPr/>
          <a:lstStyle/>
          <a:p>
            <a:endParaRPr lang="en-SA"/>
          </a:p>
        </p:txBody>
      </p:sp>
      <p:sp>
        <p:nvSpPr>
          <p:cNvPr id="8" name="TextBox 7">
            <a:extLst>
              <a:ext uri="{FF2B5EF4-FFF2-40B4-BE49-F238E27FC236}">
                <a16:creationId xmlns:a16="http://schemas.microsoft.com/office/drawing/2014/main" id="{5D473004-6A3C-2331-3020-4ED5C1D6BDA3}"/>
              </a:ext>
            </a:extLst>
          </p:cNvPr>
          <p:cNvSpPr txBox="1"/>
          <p:nvPr/>
        </p:nvSpPr>
        <p:spPr>
          <a:xfrm rot="5400000">
            <a:off x="6125544" y="2212112"/>
            <a:ext cx="4457676" cy="854721"/>
          </a:xfrm>
          <a:prstGeom prst="rect">
            <a:avLst/>
          </a:prstGeom>
          <a:noFill/>
        </p:spPr>
        <p:txBody>
          <a:bodyPr wrap="square">
            <a:spAutoFit/>
          </a:bodyPr>
          <a:lstStyle/>
          <a:p>
            <a:pPr algn="ctr">
              <a:lnSpc>
                <a:spcPts val="6767"/>
              </a:lnSpc>
            </a:pPr>
            <a:r>
              <a:rPr lang="en-US" sz="3200" b="1" dirty="0">
                <a:solidFill>
                  <a:schemeClr val="bg2"/>
                </a:solidFill>
                <a:latin typeface="Poppins Bold"/>
                <a:ea typeface="Poppins Bold"/>
                <a:cs typeface="Poppins Bold"/>
                <a:sym typeface="Poppins Bold"/>
              </a:rPr>
              <a:t>RESULTS &amp; ANALYSIS</a:t>
            </a:r>
            <a:endParaRPr lang="en-US" sz="4000" b="1" dirty="0">
              <a:solidFill>
                <a:schemeClr val="bg2"/>
              </a:solidFill>
              <a:latin typeface="Poppins Bold"/>
              <a:ea typeface="Poppins Bold"/>
              <a:cs typeface="Poppins Bold"/>
              <a:sym typeface="Poppins Bold"/>
            </a:endParaRPr>
          </a:p>
        </p:txBody>
      </p:sp>
      <p:sp>
        <p:nvSpPr>
          <p:cNvPr id="12" name="TextBox 11">
            <a:extLst>
              <a:ext uri="{FF2B5EF4-FFF2-40B4-BE49-F238E27FC236}">
                <a16:creationId xmlns:a16="http://schemas.microsoft.com/office/drawing/2014/main" id="{9AD24EEA-C9D1-50DA-CDE5-DEF1EE206F21}"/>
              </a:ext>
            </a:extLst>
          </p:cNvPr>
          <p:cNvSpPr txBox="1"/>
          <p:nvPr/>
        </p:nvSpPr>
        <p:spPr>
          <a:xfrm>
            <a:off x="285750" y="1846045"/>
            <a:ext cx="6879429" cy="954107"/>
          </a:xfrm>
          <a:prstGeom prst="rect">
            <a:avLst/>
          </a:prstGeom>
          <a:noFill/>
        </p:spPr>
        <p:txBody>
          <a:bodyPr wrap="square">
            <a:spAutoFit/>
          </a:bodyPr>
          <a:lstStyle/>
          <a:p>
            <a:r>
              <a:rPr lang="en-US" sz="1400" b="1" dirty="0" err="1">
                <a:solidFill>
                  <a:schemeClr val="accent1">
                    <a:lumMod val="75000"/>
                  </a:schemeClr>
                </a:solidFill>
                <a:latin typeface="Calibri" pitchFamily="34" charset="0"/>
                <a:ea typeface="Calibri" pitchFamily="34" charset="-122"/>
                <a:cs typeface="Calibri" pitchFamily="34" charset="-120"/>
              </a:rPr>
              <a:t>XGBoost</a:t>
            </a:r>
            <a:r>
              <a:rPr lang="en-US" sz="1400" dirty="0">
                <a:solidFill>
                  <a:schemeClr val="accent1">
                    <a:lumMod val="75000"/>
                  </a:schemeClr>
                </a:solidFill>
                <a:latin typeface="Calibri" pitchFamily="34" charset="0"/>
                <a:ea typeface="Calibri" pitchFamily="34" charset="-122"/>
                <a:cs typeface="Calibri" pitchFamily="34" charset="-120"/>
              </a:rPr>
              <a:t> achieved the highest test accuracy (</a:t>
            </a:r>
            <a:r>
              <a:rPr lang="en-US" sz="1400" b="1" dirty="0">
                <a:solidFill>
                  <a:schemeClr val="accent1">
                    <a:lumMod val="75000"/>
                  </a:schemeClr>
                </a:solidFill>
                <a:latin typeface="Calibri" pitchFamily="34" charset="0"/>
                <a:ea typeface="Calibri" pitchFamily="34" charset="-122"/>
                <a:cs typeface="Calibri" pitchFamily="34" charset="-120"/>
              </a:rPr>
              <a:t>0.9976</a:t>
            </a:r>
            <a:r>
              <a:rPr lang="en-US" sz="1400" dirty="0">
                <a:solidFill>
                  <a:schemeClr val="accent1">
                    <a:lumMod val="75000"/>
                  </a:schemeClr>
                </a:solidFill>
                <a:latin typeface="Calibri" pitchFamily="34" charset="0"/>
                <a:ea typeface="Calibri" pitchFamily="34" charset="-122"/>
                <a:cs typeface="Calibri" pitchFamily="34" charset="-120"/>
              </a:rPr>
              <a:t>) and F1-score (</a:t>
            </a:r>
            <a:r>
              <a:rPr lang="en-US" sz="1400" b="1" dirty="0">
                <a:solidFill>
                  <a:schemeClr val="accent1">
                    <a:lumMod val="75000"/>
                  </a:schemeClr>
                </a:solidFill>
                <a:latin typeface="Calibri" pitchFamily="34" charset="0"/>
                <a:ea typeface="Calibri" pitchFamily="34" charset="-122"/>
                <a:cs typeface="Calibri" pitchFamily="34" charset="-120"/>
              </a:rPr>
              <a:t>0.9974</a:t>
            </a:r>
            <a:r>
              <a:rPr lang="en-US" sz="1400" dirty="0">
                <a:solidFill>
                  <a:schemeClr val="accent1">
                    <a:lumMod val="75000"/>
                  </a:schemeClr>
                </a:solidFill>
                <a:latin typeface="Calibri" pitchFamily="34" charset="0"/>
                <a:ea typeface="Calibri" pitchFamily="34" charset="-122"/>
                <a:cs typeface="Calibri" pitchFamily="34" charset="-120"/>
              </a:rPr>
              <a:t>) among all machine learning models. Its boosted tree ensemble effectively captures non-linear feature interactions within the TF–IDF space, leading to superior discrimination performance (ROC–AUC ≈ 0.9998).</a:t>
            </a:r>
            <a:endParaRPr lang="en-US" sz="1400" dirty="0">
              <a:solidFill>
                <a:schemeClr val="accent1">
                  <a:lumMod val="75000"/>
                </a:schemeClr>
              </a:solidFill>
            </a:endParaRPr>
          </a:p>
        </p:txBody>
      </p:sp>
      <p:sp>
        <p:nvSpPr>
          <p:cNvPr id="14" name="Shape 6">
            <a:extLst>
              <a:ext uri="{FF2B5EF4-FFF2-40B4-BE49-F238E27FC236}">
                <a16:creationId xmlns:a16="http://schemas.microsoft.com/office/drawing/2014/main" id="{C8CED5E3-8BDA-FB19-1CFC-13AB78B13020}"/>
              </a:ext>
            </a:extLst>
          </p:cNvPr>
          <p:cNvSpPr/>
          <p:nvPr/>
        </p:nvSpPr>
        <p:spPr>
          <a:xfrm>
            <a:off x="2846070" y="778158"/>
            <a:ext cx="2560320" cy="411480"/>
          </a:xfrm>
          <a:prstGeom prst="roundRect">
            <a:avLst/>
          </a:prstGeom>
          <a:solidFill>
            <a:srgbClr val="E9F2F4"/>
          </a:solidFill>
          <a:ln w="12700">
            <a:solidFill>
              <a:srgbClr val="2F8F9D"/>
            </a:solidFill>
            <a:prstDash val="solid"/>
          </a:ln>
        </p:spPr>
        <p:txBody>
          <a:bodyPr/>
          <a:lstStyle/>
          <a:p>
            <a:endParaRPr lang="en-SA"/>
          </a:p>
        </p:txBody>
      </p:sp>
      <p:sp>
        <p:nvSpPr>
          <p:cNvPr id="15" name="Text 7">
            <a:extLst>
              <a:ext uri="{FF2B5EF4-FFF2-40B4-BE49-F238E27FC236}">
                <a16:creationId xmlns:a16="http://schemas.microsoft.com/office/drawing/2014/main" id="{AF1950F7-2BDD-A903-E482-A5F708E6B8C3}"/>
              </a:ext>
            </a:extLst>
          </p:cNvPr>
          <p:cNvSpPr/>
          <p:nvPr/>
        </p:nvSpPr>
        <p:spPr>
          <a:xfrm>
            <a:off x="2846070" y="823878"/>
            <a:ext cx="2560320" cy="320040"/>
          </a:xfrm>
          <a:prstGeom prst="rect">
            <a:avLst/>
          </a:prstGeom>
          <a:noFill/>
          <a:ln/>
        </p:spPr>
        <p:txBody>
          <a:bodyPr wrap="square" rtlCol="0" anchor="ctr"/>
          <a:lstStyle/>
          <a:p>
            <a:pPr marL="0" indent="0" algn="ctr">
              <a:buNone/>
            </a:pPr>
            <a:r>
              <a:rPr lang="en-US" sz="1400" b="1" dirty="0">
                <a:solidFill>
                  <a:srgbClr val="1F4E5A"/>
                </a:solidFill>
                <a:latin typeface="Calibri" pitchFamily="34" charset="0"/>
                <a:ea typeface="Calibri" pitchFamily="34" charset="-122"/>
                <a:cs typeface="Calibri" pitchFamily="34" charset="-120"/>
              </a:rPr>
              <a:t>Machine Learning</a:t>
            </a:r>
            <a:endParaRPr lang="en-US" sz="1400" dirty="0"/>
          </a:p>
        </p:txBody>
      </p:sp>
      <p:sp>
        <p:nvSpPr>
          <p:cNvPr id="16" name="Shape 9">
            <a:extLst>
              <a:ext uri="{FF2B5EF4-FFF2-40B4-BE49-F238E27FC236}">
                <a16:creationId xmlns:a16="http://schemas.microsoft.com/office/drawing/2014/main" id="{EE3C18C1-7F39-5ABB-4C11-6FCD52703E89}"/>
              </a:ext>
            </a:extLst>
          </p:cNvPr>
          <p:cNvSpPr/>
          <p:nvPr/>
        </p:nvSpPr>
        <p:spPr>
          <a:xfrm>
            <a:off x="285750" y="1432684"/>
            <a:ext cx="3840480" cy="411480"/>
          </a:xfrm>
          <a:prstGeom prst="roundRect">
            <a:avLst/>
          </a:prstGeom>
          <a:solidFill>
            <a:srgbClr val="2F80ED">
              <a:alpha val="85000"/>
            </a:srgbClr>
          </a:solidFill>
          <a:ln w="12700">
            <a:solidFill>
              <a:srgbClr val="2F80ED"/>
            </a:solidFill>
            <a:prstDash val="solid"/>
          </a:ln>
          <a:effectLst>
            <a:outerShdw blurRad="25400" dist="12700" dir="2700000" algn="bl" rotWithShape="0">
              <a:srgbClr val="000000">
                <a:alpha val="12000"/>
              </a:srgbClr>
            </a:outerShdw>
          </a:effectLst>
        </p:spPr>
        <p:txBody>
          <a:bodyPr/>
          <a:lstStyle/>
          <a:p>
            <a:endParaRPr lang="en-SA"/>
          </a:p>
        </p:txBody>
      </p:sp>
      <p:sp>
        <p:nvSpPr>
          <p:cNvPr id="17" name="Text 10">
            <a:extLst>
              <a:ext uri="{FF2B5EF4-FFF2-40B4-BE49-F238E27FC236}">
                <a16:creationId xmlns:a16="http://schemas.microsoft.com/office/drawing/2014/main" id="{C735E10C-4258-236F-84F3-1A3EFC6F923C}"/>
              </a:ext>
            </a:extLst>
          </p:cNvPr>
          <p:cNvSpPr/>
          <p:nvPr/>
        </p:nvSpPr>
        <p:spPr>
          <a:xfrm>
            <a:off x="377190" y="1496692"/>
            <a:ext cx="3657600" cy="292608"/>
          </a:xfrm>
          <a:prstGeom prst="rect">
            <a:avLst/>
          </a:prstGeom>
          <a:noFill/>
          <a:ln/>
        </p:spPr>
        <p:txBody>
          <a:bodyPr wrap="square" rtlCol="0" anchor="ctr"/>
          <a:lstStyle/>
          <a:p>
            <a:pPr marL="0" indent="0">
              <a:buNone/>
            </a:pPr>
            <a:r>
              <a:rPr lang="en-US" sz="1600" b="1" dirty="0">
                <a:solidFill>
                  <a:srgbClr val="FFFFFF"/>
                </a:solidFill>
                <a:latin typeface="Calibri" pitchFamily="34" charset="0"/>
                <a:ea typeface="Calibri" pitchFamily="34" charset="-122"/>
                <a:cs typeface="Calibri" pitchFamily="34" charset="-120"/>
              </a:rPr>
              <a:t>Best: XGBoost</a:t>
            </a:r>
            <a:endParaRPr lang="en-US" sz="1600" dirty="0"/>
          </a:p>
        </p:txBody>
      </p:sp>
      <p:pic>
        <p:nvPicPr>
          <p:cNvPr id="19" name="Picture 18">
            <a:extLst>
              <a:ext uri="{FF2B5EF4-FFF2-40B4-BE49-F238E27FC236}">
                <a16:creationId xmlns:a16="http://schemas.microsoft.com/office/drawing/2014/main" id="{0D1BF834-E00A-6B2A-C5A3-8B62E5DCE88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5799" t="5592" r="6244" b="3670"/>
          <a:stretch>
            <a:fillRect/>
          </a:stretch>
        </p:blipFill>
        <p:spPr bwMode="auto">
          <a:xfrm>
            <a:off x="2598689" y="2727291"/>
            <a:ext cx="2594071" cy="2141019"/>
          </a:xfrm>
          <a:prstGeom prst="rect">
            <a:avLst/>
          </a:prstGeom>
          <a:ln>
            <a:noFill/>
          </a:ln>
          <a:extLst>
            <a:ext uri="{53640926-AAD7-44D8-BBD7-CCE9431645EC}">
              <a14:shadowObscured xmlns:a14="http://schemas.microsoft.com/office/drawing/2010/main"/>
            </a:ext>
          </a:extLst>
        </p:spPr>
      </p:pic>
      <p:sp>
        <p:nvSpPr>
          <p:cNvPr id="21" name="TextBox 20">
            <a:extLst>
              <a:ext uri="{FF2B5EF4-FFF2-40B4-BE49-F238E27FC236}">
                <a16:creationId xmlns:a16="http://schemas.microsoft.com/office/drawing/2014/main" id="{799E7568-BFB6-192A-27D6-2D12E78076A4}"/>
              </a:ext>
            </a:extLst>
          </p:cNvPr>
          <p:cNvSpPr txBox="1"/>
          <p:nvPr/>
        </p:nvSpPr>
        <p:spPr>
          <a:xfrm>
            <a:off x="1190625" y="4841619"/>
            <a:ext cx="5410200" cy="278602"/>
          </a:xfrm>
          <a:prstGeom prst="rect">
            <a:avLst/>
          </a:prstGeom>
          <a:noFill/>
        </p:spPr>
        <p:txBody>
          <a:bodyPr wrap="square">
            <a:spAutoFit/>
          </a:bodyPr>
          <a:lstStyle/>
          <a:p>
            <a:pPr algn="ctr">
              <a:lnSpc>
                <a:spcPct val="150000"/>
              </a:lnSpc>
              <a:buNone/>
            </a:pPr>
            <a:r>
              <a:rPr lang="en-US" sz="900" b="1" dirty="0">
                <a:solidFill>
                  <a:schemeClr val="accent1">
                    <a:lumMod val="75000"/>
                  </a:schemeClr>
                </a:solidFill>
                <a:effectLst/>
                <a:ea typeface="Times New Roman" panose="02020603050405020304" pitchFamily="18" charset="0"/>
              </a:rPr>
              <a:t>Figure 4:</a:t>
            </a:r>
            <a:r>
              <a:rPr lang="en-US" sz="900" dirty="0">
                <a:solidFill>
                  <a:schemeClr val="accent1">
                    <a:lumMod val="75000"/>
                  </a:schemeClr>
                </a:solidFill>
                <a:effectLst/>
                <a:ea typeface="Times New Roman" panose="02020603050405020304" pitchFamily="18" charset="0"/>
              </a:rPr>
              <a:t> Best ML Model Confusion Matrix</a:t>
            </a:r>
            <a:endParaRPr lang="en-SA" sz="900" dirty="0">
              <a:solidFill>
                <a:schemeClr val="accent1">
                  <a:lumMod val="75000"/>
                </a:schemeClr>
              </a:solidFill>
              <a:effectLst/>
              <a:ea typeface="Times New Roman" panose="02020603050405020304" pitchFamily="18" charset="0"/>
            </a:endParaRPr>
          </a:p>
        </p:txBody>
      </p:sp>
    </p:spTree>
    <p:extLst>
      <p:ext uri="{BB962C8B-B14F-4D97-AF65-F5344CB8AC3E}">
        <p14:creationId xmlns:p14="http://schemas.microsoft.com/office/powerpoint/2010/main" val="319466783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E762D3-A76C-C45F-39CF-2F0B67F8FA0C}"/>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D9CD6EAB-AA06-BCAF-C6C0-C5C5B465B140}"/>
              </a:ext>
            </a:extLst>
          </p:cNvPr>
          <p:cNvSpPr/>
          <p:nvPr/>
        </p:nvSpPr>
        <p:spPr>
          <a:xfrm>
            <a:off x="1190625" y="357188"/>
            <a:ext cx="5715000" cy="287941"/>
          </a:xfrm>
          <a:prstGeom prst="rect">
            <a:avLst/>
          </a:prstGeom>
          <a:noFill/>
          <a:ln/>
        </p:spPr>
        <p:txBody>
          <a:bodyPr wrap="square" rtlCol="0" anchor="ctr"/>
          <a:lstStyle/>
          <a:p>
            <a:pPr>
              <a:lnSpc>
                <a:spcPts val="6767"/>
              </a:lnSpc>
            </a:pPr>
            <a:endParaRPr lang="en-US" b="1" dirty="0">
              <a:solidFill>
                <a:srgbClr val="29A9E1"/>
              </a:solidFill>
              <a:latin typeface="Poppins Bold"/>
              <a:ea typeface="Poppins Bold"/>
              <a:cs typeface="Poppins Bold"/>
              <a:sym typeface="Poppins Bold"/>
            </a:endParaRPr>
          </a:p>
        </p:txBody>
      </p:sp>
      <p:sp>
        <p:nvSpPr>
          <p:cNvPr id="4" name="TextBox 3">
            <a:extLst>
              <a:ext uri="{FF2B5EF4-FFF2-40B4-BE49-F238E27FC236}">
                <a16:creationId xmlns:a16="http://schemas.microsoft.com/office/drawing/2014/main" id="{68E75B86-D06D-6445-13A5-CE8CB9E94C43}"/>
              </a:ext>
            </a:extLst>
          </p:cNvPr>
          <p:cNvSpPr txBox="1"/>
          <p:nvPr/>
        </p:nvSpPr>
        <p:spPr>
          <a:xfrm>
            <a:off x="-269926" y="-7755"/>
            <a:ext cx="7676564" cy="461665"/>
          </a:xfrm>
          <a:prstGeom prst="rect">
            <a:avLst/>
          </a:prstGeom>
          <a:noFill/>
        </p:spPr>
        <p:txBody>
          <a:bodyPr wrap="square" rtlCol="0">
            <a:spAutoFit/>
          </a:bodyPr>
          <a:lstStyle/>
          <a:p>
            <a:pPr algn="ctr"/>
            <a:r>
              <a:rPr lang="en-US" sz="2400" b="1" dirty="0">
                <a:solidFill>
                  <a:schemeClr val="accent1">
                    <a:lumMod val="50000"/>
                  </a:schemeClr>
                </a:solidFill>
                <a:cs typeface="Times New Roman" panose="02020603050405020304" pitchFamily="18" charset="0"/>
              </a:rPr>
              <a:t>Deep Learning Models Configuration &amp; Evaluation</a:t>
            </a:r>
          </a:p>
        </p:txBody>
      </p:sp>
      <p:sp>
        <p:nvSpPr>
          <p:cNvPr id="15" name="StaticPath">
            <a:extLst>
              <a:ext uri="{FF2B5EF4-FFF2-40B4-BE49-F238E27FC236}">
                <a16:creationId xmlns:a16="http://schemas.microsoft.com/office/drawing/2014/main" id="{A9FCA318-8C5D-D9D5-31F5-7CA4F98C9F37}"/>
              </a:ext>
            </a:extLst>
          </p:cNvPr>
          <p:cNvSpPr/>
          <p:nvPr/>
        </p:nvSpPr>
        <p:spPr>
          <a:xfrm>
            <a:off x="7406638" y="0"/>
            <a:ext cx="1737361" cy="5143500"/>
          </a:xfrm>
          <a:prstGeom prst="rect">
            <a:avLst/>
          </a:prstGeom>
          <a:solidFill>
            <a:srgbClr val="4990E2"/>
          </a:solidFill>
          <a:ln/>
        </p:spPr>
        <p:txBody>
          <a:bodyPr/>
          <a:lstStyle/>
          <a:p>
            <a:endParaRPr lang="en-SA"/>
          </a:p>
        </p:txBody>
      </p:sp>
      <p:sp>
        <p:nvSpPr>
          <p:cNvPr id="19" name="TextBox 18">
            <a:extLst>
              <a:ext uri="{FF2B5EF4-FFF2-40B4-BE49-F238E27FC236}">
                <a16:creationId xmlns:a16="http://schemas.microsoft.com/office/drawing/2014/main" id="{0222DDF7-3D64-009B-AE79-BD4CDDA3BE15}"/>
              </a:ext>
            </a:extLst>
          </p:cNvPr>
          <p:cNvSpPr txBox="1"/>
          <p:nvPr/>
        </p:nvSpPr>
        <p:spPr>
          <a:xfrm rot="5400000">
            <a:off x="6106173" y="2255388"/>
            <a:ext cx="4457676" cy="854721"/>
          </a:xfrm>
          <a:prstGeom prst="rect">
            <a:avLst/>
          </a:prstGeom>
          <a:noFill/>
        </p:spPr>
        <p:txBody>
          <a:bodyPr wrap="square">
            <a:spAutoFit/>
          </a:bodyPr>
          <a:lstStyle/>
          <a:p>
            <a:pPr algn="ctr">
              <a:lnSpc>
                <a:spcPts val="6767"/>
              </a:lnSpc>
            </a:pPr>
            <a:r>
              <a:rPr lang="en-US" sz="3200" b="1" dirty="0">
                <a:solidFill>
                  <a:schemeClr val="bg2"/>
                </a:solidFill>
                <a:latin typeface="Poppins Bold"/>
                <a:ea typeface="Poppins Bold"/>
                <a:cs typeface="Poppins Bold"/>
                <a:sym typeface="Poppins Bold"/>
              </a:rPr>
              <a:t>RESULTS &amp; ANALYSIS</a:t>
            </a:r>
            <a:endParaRPr lang="en-US" sz="4000" b="1" dirty="0">
              <a:solidFill>
                <a:schemeClr val="bg2"/>
              </a:solidFill>
              <a:latin typeface="Poppins Bold"/>
              <a:ea typeface="Poppins Bold"/>
              <a:cs typeface="Poppins Bold"/>
              <a:sym typeface="Poppins Bold"/>
            </a:endParaRPr>
          </a:p>
        </p:txBody>
      </p:sp>
      <p:sp>
        <p:nvSpPr>
          <p:cNvPr id="5" name="TextBox 4">
            <a:extLst>
              <a:ext uri="{FF2B5EF4-FFF2-40B4-BE49-F238E27FC236}">
                <a16:creationId xmlns:a16="http://schemas.microsoft.com/office/drawing/2014/main" id="{453BBCE3-E756-580D-45DB-550EBE08E852}"/>
              </a:ext>
            </a:extLst>
          </p:cNvPr>
          <p:cNvSpPr txBox="1"/>
          <p:nvPr/>
        </p:nvSpPr>
        <p:spPr>
          <a:xfrm>
            <a:off x="1179742" y="573666"/>
            <a:ext cx="5410200" cy="276999"/>
          </a:xfrm>
          <a:prstGeom prst="rect">
            <a:avLst/>
          </a:prstGeom>
          <a:solidFill>
            <a:schemeClr val="accent1">
              <a:lumMod val="60000"/>
              <a:lumOff val="4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wrap="square">
            <a:spAutoFit/>
          </a:bodyPr>
          <a:lstStyle/>
          <a:p>
            <a:pPr algn="ctr"/>
            <a:r>
              <a:rPr lang="en-US" sz="1200" b="1" dirty="0">
                <a:solidFill>
                  <a:schemeClr val="accent1">
                    <a:lumMod val="50000"/>
                  </a:schemeClr>
                </a:solidFill>
                <a:cs typeface="Arial" panose="020B0604020202020204" pitchFamily="34" charset="0"/>
              </a:rPr>
              <a:t>Performance Metrics of DL Models</a:t>
            </a:r>
          </a:p>
        </p:txBody>
      </p:sp>
      <p:graphicFrame>
        <p:nvGraphicFramePr>
          <p:cNvPr id="8" name="Table 7">
            <a:extLst>
              <a:ext uri="{FF2B5EF4-FFF2-40B4-BE49-F238E27FC236}">
                <a16:creationId xmlns:a16="http://schemas.microsoft.com/office/drawing/2014/main" id="{BACB6811-A12A-E574-FA06-CE2E0B6BF0E1}"/>
              </a:ext>
            </a:extLst>
          </p:cNvPr>
          <p:cNvGraphicFramePr>
            <a:graphicFrameLocks noGrp="1"/>
          </p:cNvGraphicFramePr>
          <p:nvPr>
            <p:extLst>
              <p:ext uri="{D42A27DB-BD31-4B8C-83A1-F6EECF244321}">
                <p14:modId xmlns:p14="http://schemas.microsoft.com/office/powerpoint/2010/main" val="2009704699"/>
              </p:ext>
            </p:extLst>
          </p:nvPr>
        </p:nvGraphicFramePr>
        <p:xfrm>
          <a:off x="437200" y="915491"/>
          <a:ext cx="6680358" cy="1295400"/>
        </p:xfrm>
        <a:graphic>
          <a:graphicData uri="http://schemas.openxmlformats.org/drawingml/2006/table">
            <a:tbl>
              <a:tblPr firstRow="1" firstCol="1" bandRow="1">
                <a:tableStyleId>{22838BEF-8BB2-4498-84A7-C5851F593DF1}</a:tableStyleId>
              </a:tblPr>
              <a:tblGrid>
                <a:gridCol w="1275845">
                  <a:extLst>
                    <a:ext uri="{9D8B030D-6E8A-4147-A177-3AD203B41FA5}">
                      <a16:colId xmlns:a16="http://schemas.microsoft.com/office/drawing/2014/main" val="485319129"/>
                    </a:ext>
                  </a:extLst>
                </a:gridCol>
                <a:gridCol w="1038110">
                  <a:extLst>
                    <a:ext uri="{9D8B030D-6E8A-4147-A177-3AD203B41FA5}">
                      <a16:colId xmlns:a16="http://schemas.microsoft.com/office/drawing/2014/main" val="934680786"/>
                    </a:ext>
                  </a:extLst>
                </a:gridCol>
                <a:gridCol w="1046035">
                  <a:extLst>
                    <a:ext uri="{9D8B030D-6E8A-4147-A177-3AD203B41FA5}">
                      <a16:colId xmlns:a16="http://schemas.microsoft.com/office/drawing/2014/main" val="3146718080"/>
                    </a:ext>
                  </a:extLst>
                </a:gridCol>
                <a:gridCol w="1101506">
                  <a:extLst>
                    <a:ext uri="{9D8B030D-6E8A-4147-A177-3AD203B41FA5}">
                      <a16:colId xmlns:a16="http://schemas.microsoft.com/office/drawing/2014/main" val="3420112978"/>
                    </a:ext>
                  </a:extLst>
                </a:gridCol>
                <a:gridCol w="1109431">
                  <a:extLst>
                    <a:ext uri="{9D8B030D-6E8A-4147-A177-3AD203B41FA5}">
                      <a16:colId xmlns:a16="http://schemas.microsoft.com/office/drawing/2014/main" val="1869590120"/>
                    </a:ext>
                  </a:extLst>
                </a:gridCol>
                <a:gridCol w="1109431">
                  <a:extLst>
                    <a:ext uri="{9D8B030D-6E8A-4147-A177-3AD203B41FA5}">
                      <a16:colId xmlns:a16="http://schemas.microsoft.com/office/drawing/2014/main" val="4084993918"/>
                    </a:ext>
                  </a:extLst>
                </a:gridCol>
              </a:tblGrid>
              <a:tr h="236401">
                <a:tc>
                  <a:txBody>
                    <a:bodyPr/>
                    <a:lstStyle/>
                    <a:p>
                      <a:pPr algn="ctr">
                        <a:buNone/>
                      </a:pPr>
                      <a:r>
                        <a:rPr lang="en-US" sz="1100"/>
                        <a:t>Model</a:t>
                      </a:r>
                    </a:p>
                  </a:txBody>
                  <a:tcPr anchor="ctr"/>
                </a:tc>
                <a:tc>
                  <a:txBody>
                    <a:bodyPr/>
                    <a:lstStyle/>
                    <a:p>
                      <a:pPr algn="ctr">
                        <a:buNone/>
                      </a:pPr>
                      <a:r>
                        <a:rPr lang="en-US" sz="1100"/>
                        <a:t>Accuracy</a:t>
                      </a:r>
                    </a:p>
                  </a:txBody>
                  <a:tcPr anchor="ctr"/>
                </a:tc>
                <a:tc>
                  <a:txBody>
                    <a:bodyPr/>
                    <a:lstStyle/>
                    <a:p>
                      <a:pPr algn="ctr">
                        <a:buNone/>
                      </a:pPr>
                      <a:r>
                        <a:rPr lang="en-US" sz="1100"/>
                        <a:t>Precision</a:t>
                      </a:r>
                    </a:p>
                  </a:txBody>
                  <a:tcPr anchor="ctr"/>
                </a:tc>
                <a:tc>
                  <a:txBody>
                    <a:bodyPr/>
                    <a:lstStyle/>
                    <a:p>
                      <a:pPr algn="ctr">
                        <a:buNone/>
                      </a:pPr>
                      <a:r>
                        <a:rPr lang="en-US" sz="1100"/>
                        <a:t>Recall</a:t>
                      </a:r>
                    </a:p>
                  </a:txBody>
                  <a:tcPr anchor="ctr"/>
                </a:tc>
                <a:tc>
                  <a:txBody>
                    <a:bodyPr/>
                    <a:lstStyle/>
                    <a:p>
                      <a:pPr algn="ctr">
                        <a:buNone/>
                      </a:pPr>
                      <a:r>
                        <a:rPr lang="en-US" sz="1100"/>
                        <a:t>F1-Score</a:t>
                      </a:r>
                    </a:p>
                  </a:txBody>
                  <a:tcPr anchor="ctr"/>
                </a:tc>
                <a:tc>
                  <a:txBody>
                    <a:bodyPr/>
                    <a:lstStyle/>
                    <a:p>
                      <a:pPr algn="ctr">
                        <a:buNone/>
                      </a:pPr>
                      <a:r>
                        <a:rPr lang="en-US" sz="1100"/>
                        <a:t>ROC-AUC</a:t>
                      </a:r>
                    </a:p>
                  </a:txBody>
                  <a:tcPr anchor="ctr"/>
                </a:tc>
                <a:extLst>
                  <a:ext uri="{0D108BD9-81ED-4DB2-BD59-A6C34878D82A}">
                    <a16:rowId xmlns:a16="http://schemas.microsoft.com/office/drawing/2014/main" val="4120473131"/>
                  </a:ext>
                </a:extLst>
              </a:tr>
              <a:tr h="236401">
                <a:tc>
                  <a:txBody>
                    <a:bodyPr/>
                    <a:lstStyle/>
                    <a:p>
                      <a:pPr algn="ctr">
                        <a:buNone/>
                      </a:pPr>
                      <a:r>
                        <a:rPr lang="en-US" sz="1100"/>
                        <a:t>LSTM</a:t>
                      </a:r>
                    </a:p>
                  </a:txBody>
                  <a:tcPr anchor="ctr"/>
                </a:tc>
                <a:tc>
                  <a:txBody>
                    <a:bodyPr/>
                    <a:lstStyle/>
                    <a:p>
                      <a:pPr algn="ctr">
                        <a:buNone/>
                      </a:pPr>
                      <a:r>
                        <a:rPr lang="en-SA" sz="1100"/>
                        <a:t>0.986192</a:t>
                      </a:r>
                    </a:p>
                  </a:txBody>
                  <a:tcPr anchor="ctr"/>
                </a:tc>
                <a:tc>
                  <a:txBody>
                    <a:bodyPr/>
                    <a:lstStyle/>
                    <a:p>
                      <a:pPr algn="ctr">
                        <a:buNone/>
                      </a:pPr>
                      <a:r>
                        <a:rPr lang="en-SA" sz="1100"/>
                        <a:t>0.988883</a:t>
                      </a:r>
                    </a:p>
                  </a:txBody>
                  <a:tcPr anchor="ctr"/>
                </a:tc>
                <a:tc>
                  <a:txBody>
                    <a:bodyPr/>
                    <a:lstStyle/>
                    <a:p>
                      <a:pPr algn="ctr">
                        <a:buNone/>
                      </a:pPr>
                      <a:r>
                        <a:rPr lang="en-SA" sz="1100"/>
                        <a:t>0.984672</a:t>
                      </a:r>
                    </a:p>
                  </a:txBody>
                  <a:tcPr anchor="ctr"/>
                </a:tc>
                <a:tc>
                  <a:txBody>
                    <a:bodyPr/>
                    <a:lstStyle/>
                    <a:p>
                      <a:pPr algn="ctr">
                        <a:buNone/>
                      </a:pPr>
                      <a:r>
                        <a:rPr lang="en-SA" sz="1100"/>
                        <a:t>0.986773</a:t>
                      </a:r>
                    </a:p>
                  </a:txBody>
                  <a:tcPr anchor="ctr"/>
                </a:tc>
                <a:tc>
                  <a:txBody>
                    <a:bodyPr/>
                    <a:lstStyle/>
                    <a:p>
                      <a:pPr algn="ctr">
                        <a:buNone/>
                      </a:pPr>
                      <a:r>
                        <a:rPr lang="en-SA" sz="1100"/>
                        <a:t>0.997522</a:t>
                      </a:r>
                    </a:p>
                  </a:txBody>
                  <a:tcPr anchor="ctr"/>
                </a:tc>
                <a:extLst>
                  <a:ext uri="{0D108BD9-81ED-4DB2-BD59-A6C34878D82A}">
                    <a16:rowId xmlns:a16="http://schemas.microsoft.com/office/drawing/2014/main" val="3531922398"/>
                  </a:ext>
                </a:extLst>
              </a:tr>
              <a:tr h="236401">
                <a:tc>
                  <a:txBody>
                    <a:bodyPr/>
                    <a:lstStyle/>
                    <a:p>
                      <a:pPr algn="ctr">
                        <a:buNone/>
                      </a:pPr>
                      <a:r>
                        <a:rPr lang="en-US" sz="1100" dirty="0" err="1"/>
                        <a:t>BiLSTM</a:t>
                      </a:r>
                      <a:endParaRPr lang="en-US" sz="1100" dirty="0"/>
                    </a:p>
                  </a:txBody>
                  <a:tcPr anchor="ctr"/>
                </a:tc>
                <a:tc>
                  <a:txBody>
                    <a:bodyPr/>
                    <a:lstStyle/>
                    <a:p>
                      <a:pPr algn="ctr">
                        <a:buNone/>
                      </a:pPr>
                      <a:r>
                        <a:rPr lang="en-SA" sz="1100"/>
                        <a:t>0.999852</a:t>
                      </a:r>
                    </a:p>
                  </a:txBody>
                  <a:tcPr anchor="ctr"/>
                </a:tc>
                <a:tc>
                  <a:txBody>
                    <a:bodyPr/>
                    <a:lstStyle/>
                    <a:p>
                      <a:pPr algn="ctr">
                        <a:buNone/>
                      </a:pPr>
                      <a:r>
                        <a:rPr lang="en-SA" sz="1100"/>
                        <a:t>1.000000</a:t>
                      </a:r>
                    </a:p>
                  </a:txBody>
                  <a:tcPr anchor="ctr"/>
                </a:tc>
                <a:tc>
                  <a:txBody>
                    <a:bodyPr/>
                    <a:lstStyle/>
                    <a:p>
                      <a:pPr algn="ctr">
                        <a:buNone/>
                      </a:pPr>
                      <a:r>
                        <a:rPr lang="en-SA" sz="1100"/>
                        <a:t>0.999716</a:t>
                      </a:r>
                    </a:p>
                  </a:txBody>
                  <a:tcPr anchor="ctr"/>
                </a:tc>
                <a:tc>
                  <a:txBody>
                    <a:bodyPr/>
                    <a:lstStyle/>
                    <a:p>
                      <a:pPr algn="ctr">
                        <a:buNone/>
                      </a:pPr>
                      <a:r>
                        <a:rPr lang="en-SA" sz="1100"/>
                        <a:t>0.999858</a:t>
                      </a:r>
                    </a:p>
                  </a:txBody>
                  <a:tcPr anchor="ctr"/>
                </a:tc>
                <a:tc>
                  <a:txBody>
                    <a:bodyPr/>
                    <a:lstStyle/>
                    <a:p>
                      <a:pPr algn="ctr">
                        <a:buNone/>
                      </a:pPr>
                      <a:r>
                        <a:rPr lang="en-SA" sz="1100"/>
                        <a:t>0.999999</a:t>
                      </a:r>
                    </a:p>
                  </a:txBody>
                  <a:tcPr anchor="ctr"/>
                </a:tc>
                <a:extLst>
                  <a:ext uri="{0D108BD9-81ED-4DB2-BD59-A6C34878D82A}">
                    <a16:rowId xmlns:a16="http://schemas.microsoft.com/office/drawing/2014/main" val="2428107908"/>
                  </a:ext>
                </a:extLst>
              </a:tr>
              <a:tr h="236401">
                <a:tc>
                  <a:txBody>
                    <a:bodyPr/>
                    <a:lstStyle/>
                    <a:p>
                      <a:pPr algn="ctr">
                        <a:buNone/>
                      </a:pPr>
                      <a:r>
                        <a:rPr lang="en-US" sz="1100"/>
                        <a:t>CNN-1D</a:t>
                      </a:r>
                    </a:p>
                  </a:txBody>
                  <a:tcPr anchor="ctr"/>
                </a:tc>
                <a:tc>
                  <a:txBody>
                    <a:bodyPr/>
                    <a:lstStyle/>
                    <a:p>
                      <a:pPr algn="ctr">
                        <a:buNone/>
                      </a:pPr>
                      <a:r>
                        <a:rPr lang="en-SA" sz="1100"/>
                        <a:t>0.998070</a:t>
                      </a:r>
                    </a:p>
                  </a:txBody>
                  <a:tcPr anchor="ctr"/>
                </a:tc>
                <a:tc>
                  <a:txBody>
                    <a:bodyPr/>
                    <a:lstStyle/>
                    <a:p>
                      <a:pPr algn="ctr">
                        <a:buNone/>
                      </a:pPr>
                      <a:r>
                        <a:rPr lang="en-SA" sz="1100"/>
                        <a:t>0.998863</a:t>
                      </a:r>
                    </a:p>
                  </a:txBody>
                  <a:tcPr anchor="ctr"/>
                </a:tc>
                <a:tc>
                  <a:txBody>
                    <a:bodyPr/>
                    <a:lstStyle/>
                    <a:p>
                      <a:pPr algn="ctr">
                        <a:buNone/>
                      </a:pPr>
                      <a:r>
                        <a:rPr lang="en-SA" sz="1100"/>
                        <a:t>0.997445</a:t>
                      </a:r>
                    </a:p>
                  </a:txBody>
                  <a:tcPr anchor="ctr"/>
                </a:tc>
                <a:tc>
                  <a:txBody>
                    <a:bodyPr/>
                    <a:lstStyle/>
                    <a:p>
                      <a:pPr algn="ctr">
                        <a:buNone/>
                      </a:pPr>
                      <a:r>
                        <a:rPr lang="en-SA" sz="1100"/>
                        <a:t>0.998154</a:t>
                      </a:r>
                    </a:p>
                  </a:txBody>
                  <a:tcPr anchor="ctr"/>
                </a:tc>
                <a:tc>
                  <a:txBody>
                    <a:bodyPr/>
                    <a:lstStyle/>
                    <a:p>
                      <a:pPr algn="ctr">
                        <a:buNone/>
                      </a:pPr>
                      <a:r>
                        <a:rPr lang="en-SA" sz="1100"/>
                        <a:t>0.999963</a:t>
                      </a:r>
                    </a:p>
                  </a:txBody>
                  <a:tcPr anchor="ctr"/>
                </a:tc>
                <a:extLst>
                  <a:ext uri="{0D108BD9-81ED-4DB2-BD59-A6C34878D82A}">
                    <a16:rowId xmlns:a16="http://schemas.microsoft.com/office/drawing/2014/main" val="2008326981"/>
                  </a:ext>
                </a:extLst>
              </a:tr>
              <a:tr h="236401">
                <a:tc>
                  <a:txBody>
                    <a:bodyPr/>
                    <a:lstStyle/>
                    <a:p>
                      <a:pPr algn="ctr">
                        <a:buNone/>
                      </a:pPr>
                      <a:r>
                        <a:rPr lang="en-US" sz="1100"/>
                        <a:t>Hybrid CNN–LSTM</a:t>
                      </a:r>
                    </a:p>
                  </a:txBody>
                  <a:tcPr anchor="ctr"/>
                </a:tc>
                <a:tc>
                  <a:txBody>
                    <a:bodyPr/>
                    <a:lstStyle/>
                    <a:p>
                      <a:pPr algn="ctr">
                        <a:buNone/>
                      </a:pPr>
                      <a:r>
                        <a:rPr lang="en-SA" sz="1100"/>
                        <a:t>0.994358</a:t>
                      </a:r>
                    </a:p>
                  </a:txBody>
                  <a:tcPr anchor="ctr"/>
                </a:tc>
                <a:tc>
                  <a:txBody>
                    <a:bodyPr/>
                    <a:lstStyle/>
                    <a:p>
                      <a:pPr algn="ctr">
                        <a:buNone/>
                      </a:pPr>
                      <a:r>
                        <a:rPr lang="en-SA" sz="1100"/>
                        <a:t>0.994888</a:t>
                      </a:r>
                    </a:p>
                  </a:txBody>
                  <a:tcPr anchor="ctr"/>
                </a:tc>
                <a:tc>
                  <a:txBody>
                    <a:bodyPr/>
                    <a:lstStyle/>
                    <a:p>
                      <a:pPr algn="ctr">
                        <a:buNone/>
                      </a:pPr>
                      <a:r>
                        <a:rPr lang="en-SA" sz="1100"/>
                        <a:t>0.994323</a:t>
                      </a:r>
                    </a:p>
                  </a:txBody>
                  <a:tcPr anchor="ctr"/>
                </a:tc>
                <a:tc>
                  <a:txBody>
                    <a:bodyPr/>
                    <a:lstStyle/>
                    <a:p>
                      <a:pPr algn="ctr">
                        <a:buNone/>
                      </a:pPr>
                      <a:r>
                        <a:rPr lang="en-SA" sz="1100"/>
                        <a:t>0.994605</a:t>
                      </a:r>
                    </a:p>
                  </a:txBody>
                  <a:tcPr anchor="ctr"/>
                </a:tc>
                <a:tc>
                  <a:txBody>
                    <a:bodyPr/>
                    <a:lstStyle/>
                    <a:p>
                      <a:pPr algn="ctr">
                        <a:buNone/>
                      </a:pPr>
                      <a:r>
                        <a:rPr lang="en-SA" sz="1100" dirty="0"/>
                        <a:t>0.999517</a:t>
                      </a:r>
                    </a:p>
                  </a:txBody>
                  <a:tcPr anchor="ctr"/>
                </a:tc>
                <a:extLst>
                  <a:ext uri="{0D108BD9-81ED-4DB2-BD59-A6C34878D82A}">
                    <a16:rowId xmlns:a16="http://schemas.microsoft.com/office/drawing/2014/main" val="2505498349"/>
                  </a:ext>
                </a:extLst>
              </a:tr>
            </a:tbl>
          </a:graphicData>
        </a:graphic>
      </p:graphicFrame>
      <p:sp>
        <p:nvSpPr>
          <p:cNvPr id="12" name="TextBox 11">
            <a:extLst>
              <a:ext uri="{FF2B5EF4-FFF2-40B4-BE49-F238E27FC236}">
                <a16:creationId xmlns:a16="http://schemas.microsoft.com/office/drawing/2014/main" id="{1954AEAC-7B23-DD71-27DB-CC1F83E3B84A}"/>
              </a:ext>
            </a:extLst>
          </p:cNvPr>
          <p:cNvSpPr txBox="1"/>
          <p:nvPr/>
        </p:nvSpPr>
        <p:spPr>
          <a:xfrm>
            <a:off x="1115538" y="2288044"/>
            <a:ext cx="5410200" cy="276999"/>
          </a:xfrm>
          <a:prstGeom prst="rect">
            <a:avLst/>
          </a:prstGeom>
          <a:solidFill>
            <a:schemeClr val="accent1">
              <a:lumMod val="60000"/>
              <a:lumOff val="40000"/>
            </a:schemeClr>
          </a:solidFill>
          <a:ln>
            <a:solidFill>
              <a:schemeClr val="accent1">
                <a:lumMod val="60000"/>
                <a:lumOff val="40000"/>
              </a:schemeClr>
            </a:solidFill>
          </a:ln>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1200" b="1" dirty="0">
                <a:solidFill>
                  <a:schemeClr val="accent1">
                    <a:lumMod val="50000"/>
                  </a:schemeClr>
                </a:solidFill>
                <a:cs typeface="Arial" panose="020B0604020202020204" pitchFamily="34" charset="0"/>
              </a:rPr>
              <a:t>Models Parameters</a:t>
            </a:r>
          </a:p>
        </p:txBody>
      </p:sp>
      <p:graphicFrame>
        <p:nvGraphicFramePr>
          <p:cNvPr id="16" name="Table 15">
            <a:extLst>
              <a:ext uri="{FF2B5EF4-FFF2-40B4-BE49-F238E27FC236}">
                <a16:creationId xmlns:a16="http://schemas.microsoft.com/office/drawing/2014/main" id="{B061A86F-98C0-B328-FB46-F3AF8B3DEF6A}"/>
              </a:ext>
            </a:extLst>
          </p:cNvPr>
          <p:cNvGraphicFramePr>
            <a:graphicFrameLocks noGrp="1"/>
          </p:cNvGraphicFramePr>
          <p:nvPr>
            <p:extLst>
              <p:ext uri="{D42A27DB-BD31-4B8C-83A1-F6EECF244321}">
                <p14:modId xmlns:p14="http://schemas.microsoft.com/office/powerpoint/2010/main" val="524816112"/>
              </p:ext>
            </p:extLst>
          </p:nvPr>
        </p:nvGraphicFramePr>
        <p:xfrm>
          <a:off x="163039" y="2649816"/>
          <a:ext cx="7193278" cy="2396593"/>
        </p:xfrm>
        <a:graphic>
          <a:graphicData uri="http://schemas.openxmlformats.org/drawingml/2006/table">
            <a:tbl>
              <a:tblPr firstRow="1" firstCol="1" bandRow="1">
                <a:tableStyleId>{22838BEF-8BB2-4498-84A7-C5851F593DF1}</a:tableStyleId>
              </a:tblPr>
              <a:tblGrid>
                <a:gridCol w="744934">
                  <a:extLst>
                    <a:ext uri="{9D8B030D-6E8A-4147-A177-3AD203B41FA5}">
                      <a16:colId xmlns:a16="http://schemas.microsoft.com/office/drawing/2014/main" val="485319129"/>
                    </a:ext>
                  </a:extLst>
                </a:gridCol>
                <a:gridCol w="533239">
                  <a:extLst>
                    <a:ext uri="{9D8B030D-6E8A-4147-A177-3AD203B41FA5}">
                      <a16:colId xmlns:a16="http://schemas.microsoft.com/office/drawing/2014/main" val="934680786"/>
                    </a:ext>
                  </a:extLst>
                </a:gridCol>
                <a:gridCol w="1055595">
                  <a:extLst>
                    <a:ext uri="{9D8B030D-6E8A-4147-A177-3AD203B41FA5}">
                      <a16:colId xmlns:a16="http://schemas.microsoft.com/office/drawing/2014/main" val="114810814"/>
                    </a:ext>
                  </a:extLst>
                </a:gridCol>
                <a:gridCol w="565885">
                  <a:extLst>
                    <a:ext uri="{9D8B030D-6E8A-4147-A177-3AD203B41FA5}">
                      <a16:colId xmlns:a16="http://schemas.microsoft.com/office/drawing/2014/main" val="3146718080"/>
                    </a:ext>
                  </a:extLst>
                </a:gridCol>
                <a:gridCol w="1403831">
                  <a:extLst>
                    <a:ext uri="{9D8B030D-6E8A-4147-A177-3AD203B41FA5}">
                      <a16:colId xmlns:a16="http://schemas.microsoft.com/office/drawing/2014/main" val="3839200408"/>
                    </a:ext>
                  </a:extLst>
                </a:gridCol>
                <a:gridCol w="2024130">
                  <a:extLst>
                    <a:ext uri="{9D8B030D-6E8A-4147-A177-3AD203B41FA5}">
                      <a16:colId xmlns:a16="http://schemas.microsoft.com/office/drawing/2014/main" val="3420112978"/>
                    </a:ext>
                  </a:extLst>
                </a:gridCol>
                <a:gridCol w="865664">
                  <a:extLst>
                    <a:ext uri="{9D8B030D-6E8A-4147-A177-3AD203B41FA5}">
                      <a16:colId xmlns:a16="http://schemas.microsoft.com/office/drawing/2014/main" val="4084993918"/>
                    </a:ext>
                  </a:extLst>
                </a:gridCol>
              </a:tblGrid>
              <a:tr h="0">
                <a:tc>
                  <a:txBody>
                    <a:bodyPr/>
                    <a:lstStyle/>
                    <a:p>
                      <a:pPr algn="ctr">
                        <a:buNone/>
                      </a:pPr>
                      <a:r>
                        <a:rPr lang="en-US" sz="800" b="1" cap="all" spc="60" dirty="0">
                          <a:solidFill>
                            <a:schemeClr val="tx1"/>
                          </a:solidFill>
                        </a:rPr>
                        <a:t>Model</a:t>
                      </a:r>
                    </a:p>
                  </a:txBody>
                  <a:tcPr marL="81165" marR="81165" marT="81165" marB="81165" anchor="ctr"/>
                </a:tc>
                <a:tc>
                  <a:txBody>
                    <a:bodyPr/>
                    <a:lstStyle/>
                    <a:p>
                      <a:pPr algn="ctr">
                        <a:buNone/>
                      </a:pPr>
                      <a:r>
                        <a:rPr lang="en-US" sz="800" b="1" cap="all" spc="60">
                          <a:solidFill>
                            <a:schemeClr val="tx1"/>
                          </a:solidFill>
                        </a:rPr>
                        <a:t>Data Split</a:t>
                      </a:r>
                    </a:p>
                  </a:txBody>
                  <a:tcPr marL="81165" marR="81165" marT="81165" marB="81165" anchor="ctr"/>
                </a:tc>
                <a:tc>
                  <a:txBody>
                    <a:bodyPr/>
                    <a:lstStyle/>
                    <a:p>
                      <a:pPr algn="ctr">
                        <a:buNone/>
                      </a:pPr>
                      <a:r>
                        <a:rPr lang="en-US" sz="800" b="1" cap="all" spc="60" dirty="0">
                          <a:solidFill>
                            <a:schemeClr val="tx1"/>
                          </a:solidFill>
                        </a:rPr>
                        <a:t>Embedding</a:t>
                      </a:r>
                    </a:p>
                  </a:txBody>
                  <a:tcPr marL="81165" marR="81165" marT="81165" marB="81165" anchor="ctr"/>
                </a:tc>
                <a:tc>
                  <a:txBody>
                    <a:bodyPr/>
                    <a:lstStyle/>
                    <a:p>
                      <a:pPr algn="ctr">
                        <a:buNone/>
                      </a:pPr>
                      <a:r>
                        <a:rPr lang="en-US" sz="800" b="1" cap="all" spc="60">
                          <a:solidFill>
                            <a:schemeClr val="tx1"/>
                          </a:solidFill>
                        </a:rPr>
                        <a:t>Input Length</a:t>
                      </a:r>
                    </a:p>
                  </a:txBody>
                  <a:tcPr marL="81165" marR="81165" marT="81165" marB="81165" anchor="ctr"/>
                </a:tc>
                <a:tc>
                  <a:txBody>
                    <a:bodyPr/>
                    <a:lstStyle/>
                    <a:p>
                      <a:pPr algn="ctr">
                        <a:buNone/>
                      </a:pPr>
                      <a:r>
                        <a:rPr lang="en-US" sz="800" b="1" cap="all" spc="60">
                          <a:solidFill>
                            <a:schemeClr val="tx1"/>
                          </a:solidFill>
                        </a:rPr>
                        <a:t>Architecture (Short)</a:t>
                      </a:r>
                    </a:p>
                  </a:txBody>
                  <a:tcPr marL="81165" marR="81165" marT="81165" marB="81165" anchor="ctr"/>
                </a:tc>
                <a:tc>
                  <a:txBody>
                    <a:bodyPr/>
                    <a:lstStyle/>
                    <a:p>
                      <a:pPr algn="ctr">
                        <a:buNone/>
                      </a:pPr>
                      <a:r>
                        <a:rPr lang="en-US" sz="800" b="1" cap="all" spc="60">
                          <a:solidFill>
                            <a:schemeClr val="tx1"/>
                          </a:solidFill>
                        </a:rPr>
                        <a:t>Training Setup</a:t>
                      </a:r>
                    </a:p>
                  </a:txBody>
                  <a:tcPr marL="81165" marR="81165" marT="81165" marB="81165" anchor="ctr"/>
                </a:tc>
                <a:tc>
                  <a:txBody>
                    <a:bodyPr/>
                    <a:lstStyle/>
                    <a:p>
                      <a:pPr algn="ctr">
                        <a:buNone/>
                      </a:pPr>
                      <a:r>
                        <a:rPr lang="en-US" sz="800" b="1" cap="all" spc="60" dirty="0">
                          <a:solidFill>
                            <a:schemeClr val="tx1"/>
                          </a:solidFill>
                        </a:rPr>
                        <a:t>Metrics Reported</a:t>
                      </a:r>
                    </a:p>
                  </a:txBody>
                  <a:tcPr marL="81165" marR="81165" marT="81165" marB="81165" anchor="ctr"/>
                </a:tc>
                <a:extLst>
                  <a:ext uri="{0D108BD9-81ED-4DB2-BD59-A6C34878D82A}">
                    <a16:rowId xmlns:a16="http://schemas.microsoft.com/office/drawing/2014/main" val="4120473131"/>
                  </a:ext>
                </a:extLst>
              </a:tr>
              <a:tr h="0">
                <a:tc>
                  <a:txBody>
                    <a:bodyPr/>
                    <a:lstStyle/>
                    <a:p>
                      <a:pPr algn="ctr">
                        <a:buNone/>
                      </a:pPr>
                      <a:r>
                        <a:rPr lang="en-US" sz="800" b="1" cap="none" spc="0" dirty="0">
                          <a:solidFill>
                            <a:schemeClr val="tx1"/>
                          </a:solidFill>
                        </a:rPr>
                        <a:t>LSTM</a:t>
                      </a:r>
                      <a:endParaRPr lang="en-US" sz="800" cap="none" spc="0" dirty="0">
                        <a:solidFill>
                          <a:schemeClr val="tx1"/>
                        </a:solidFill>
                      </a:endParaRPr>
                    </a:p>
                  </a:txBody>
                  <a:tcPr marL="8618" marR="8618" marT="4309" marB="54110" anchor="ctr"/>
                </a:tc>
                <a:tc>
                  <a:txBody>
                    <a:bodyPr/>
                    <a:lstStyle/>
                    <a:p>
                      <a:pPr algn="ctr">
                        <a:buNone/>
                      </a:pPr>
                      <a:r>
                        <a:rPr lang="en-SA" sz="700" cap="none" spc="0">
                          <a:solidFill>
                            <a:schemeClr val="tx1"/>
                          </a:solidFill>
                        </a:rPr>
                        <a:t>70/15/15</a:t>
                      </a:r>
                    </a:p>
                  </a:txBody>
                  <a:tcPr marL="8618" marR="8618" marT="4309" marB="54110" anchor="ctr"/>
                </a:tc>
                <a:tc>
                  <a:txBody>
                    <a:bodyPr/>
                    <a:lstStyle/>
                    <a:p>
                      <a:pPr algn="ctr">
                        <a:buNone/>
                      </a:pPr>
                      <a:r>
                        <a:rPr lang="en-US" sz="700" cap="none" spc="0">
                          <a:solidFill>
                            <a:schemeClr val="tx1"/>
                          </a:solidFill>
                        </a:rPr>
                        <a:t>Trainable Embedding (64d), vocab capped at 30k</a:t>
                      </a:r>
                    </a:p>
                  </a:txBody>
                  <a:tcPr marL="8618" marR="8618" marT="4309" marB="54110" anchor="ctr"/>
                </a:tc>
                <a:tc>
                  <a:txBody>
                    <a:bodyPr/>
                    <a:lstStyle/>
                    <a:p>
                      <a:pPr algn="ctr">
                        <a:buNone/>
                      </a:pPr>
                      <a:r>
                        <a:rPr lang="en-SA" sz="700" cap="none" spc="0">
                          <a:solidFill>
                            <a:schemeClr val="tx1"/>
                          </a:solidFill>
                        </a:rPr>
                        <a:t>200</a:t>
                      </a:r>
                    </a:p>
                  </a:txBody>
                  <a:tcPr marL="8618" marR="8618" marT="4309" marB="54110" anchor="ctr"/>
                </a:tc>
                <a:tc>
                  <a:txBody>
                    <a:bodyPr/>
                    <a:lstStyle/>
                    <a:p>
                      <a:pPr algn="ctr">
                        <a:buNone/>
                      </a:pPr>
                      <a:r>
                        <a:rPr lang="en-US" sz="700" cap="none" spc="0" dirty="0">
                          <a:solidFill>
                            <a:schemeClr val="tx1"/>
                          </a:solidFill>
                        </a:rPr>
                        <a:t>Emb→ LSTM(64) → Dense(32) → Dropout(0.3) → Sigmoid</a:t>
                      </a:r>
                    </a:p>
                  </a:txBody>
                  <a:tcPr marL="8618" marR="8618" marT="4309" marB="54110" anchor="ctr"/>
                </a:tc>
                <a:tc>
                  <a:txBody>
                    <a:bodyPr/>
                    <a:lstStyle/>
                    <a:p>
                      <a:pPr algn="ctr">
                        <a:buNone/>
                      </a:pPr>
                      <a:r>
                        <a:rPr lang="en-US" sz="700" cap="none" spc="0">
                          <a:solidFill>
                            <a:schemeClr val="tx1"/>
                          </a:solidFill>
                        </a:rPr>
                        <a:t>Adam(lr=1e-3), </a:t>
                      </a:r>
                      <a:r>
                        <a:rPr lang="en-US" sz="700" b="1" cap="none" spc="0">
                          <a:solidFill>
                            <a:schemeClr val="tx1"/>
                          </a:solidFill>
                        </a:rPr>
                        <a:t>epochs=10</a:t>
                      </a:r>
                      <a:r>
                        <a:rPr lang="en-US" sz="700" cap="none" spc="0">
                          <a:solidFill>
                            <a:schemeClr val="tx1"/>
                          </a:solidFill>
                        </a:rPr>
                        <a:t>, </a:t>
                      </a:r>
                      <a:r>
                        <a:rPr lang="en-US" sz="700" b="1" cap="none" spc="0">
                          <a:solidFill>
                            <a:schemeClr val="tx1"/>
                          </a:solidFill>
                        </a:rPr>
                        <a:t>batch=32</a:t>
                      </a:r>
                      <a:r>
                        <a:rPr lang="en-US" sz="700" cap="none" spc="0">
                          <a:solidFill>
                            <a:schemeClr val="tx1"/>
                          </a:solidFill>
                        </a:rPr>
                        <a:t>, EarlyStopping(patience=3), ReduceLROnPlateau(factor=0.5, patience=2)</a:t>
                      </a:r>
                    </a:p>
                  </a:txBody>
                  <a:tcPr marL="8618" marR="8618" marT="4309" marB="54110" anchor="ctr"/>
                </a:tc>
                <a:tc>
                  <a:txBody>
                    <a:bodyPr/>
                    <a:lstStyle/>
                    <a:p>
                      <a:pPr algn="ctr">
                        <a:buNone/>
                      </a:pPr>
                      <a:r>
                        <a:rPr lang="en-US" sz="700" cap="none" spc="0" dirty="0">
                          <a:solidFill>
                            <a:schemeClr val="tx1"/>
                          </a:solidFill>
                        </a:rPr>
                        <a:t>Acc, </a:t>
                      </a:r>
                      <a:r>
                        <a:rPr lang="en-US" sz="700" cap="none" spc="0" dirty="0" err="1">
                          <a:solidFill>
                            <a:schemeClr val="tx1"/>
                          </a:solidFill>
                        </a:rPr>
                        <a:t>Prec</a:t>
                      </a:r>
                      <a:r>
                        <a:rPr lang="en-US" sz="700" cap="none" spc="0" dirty="0">
                          <a:solidFill>
                            <a:schemeClr val="tx1"/>
                          </a:solidFill>
                        </a:rPr>
                        <a:t>, Rec, F1, ROC-AUC</a:t>
                      </a:r>
                    </a:p>
                  </a:txBody>
                  <a:tcPr marL="8618" marR="8618" marT="4309" marB="54110" anchor="ctr"/>
                </a:tc>
                <a:extLst>
                  <a:ext uri="{0D108BD9-81ED-4DB2-BD59-A6C34878D82A}">
                    <a16:rowId xmlns:a16="http://schemas.microsoft.com/office/drawing/2014/main" val="3531922398"/>
                  </a:ext>
                </a:extLst>
              </a:tr>
              <a:tr h="535006">
                <a:tc>
                  <a:txBody>
                    <a:bodyPr/>
                    <a:lstStyle/>
                    <a:p>
                      <a:pPr algn="ctr">
                        <a:buNone/>
                      </a:pPr>
                      <a:r>
                        <a:rPr lang="en-US" sz="800" b="1" cap="none" spc="0" dirty="0" err="1">
                          <a:solidFill>
                            <a:schemeClr val="tx1"/>
                          </a:solidFill>
                        </a:rPr>
                        <a:t>BiLSTM</a:t>
                      </a:r>
                      <a:endParaRPr lang="en-US" sz="800" cap="none" spc="0" dirty="0">
                        <a:solidFill>
                          <a:schemeClr val="tx1"/>
                        </a:solidFill>
                      </a:endParaRPr>
                    </a:p>
                  </a:txBody>
                  <a:tcPr marL="8618" marR="8618" marT="4309" marB="54110" anchor="ctr"/>
                </a:tc>
                <a:tc>
                  <a:txBody>
                    <a:bodyPr/>
                    <a:lstStyle/>
                    <a:p>
                      <a:pPr algn="ctr">
                        <a:buNone/>
                      </a:pPr>
                      <a:r>
                        <a:rPr lang="en-SA" sz="700" cap="none" spc="0">
                          <a:solidFill>
                            <a:schemeClr val="tx1"/>
                          </a:solidFill>
                        </a:rPr>
                        <a:t>70/15/15</a:t>
                      </a:r>
                    </a:p>
                  </a:txBody>
                  <a:tcPr marL="8618" marR="8618" marT="4309" marB="54110" anchor="ctr"/>
                </a:tc>
                <a:tc>
                  <a:txBody>
                    <a:bodyPr/>
                    <a:lstStyle/>
                    <a:p>
                      <a:pPr algn="ctr">
                        <a:buNone/>
                      </a:pPr>
                      <a:r>
                        <a:rPr lang="en-US" sz="700" cap="none" spc="0">
                          <a:solidFill>
                            <a:schemeClr val="tx1"/>
                          </a:solidFill>
                        </a:rPr>
                        <a:t>Trainable Embedding (64d), vocab capped at 30k</a:t>
                      </a:r>
                    </a:p>
                  </a:txBody>
                  <a:tcPr marL="8618" marR="8618" marT="4309" marB="54110" anchor="ctr"/>
                </a:tc>
                <a:tc>
                  <a:txBody>
                    <a:bodyPr/>
                    <a:lstStyle/>
                    <a:p>
                      <a:pPr algn="ctr">
                        <a:buNone/>
                      </a:pPr>
                      <a:r>
                        <a:rPr lang="en-SA" sz="700" cap="none" spc="0">
                          <a:solidFill>
                            <a:schemeClr val="tx1"/>
                          </a:solidFill>
                        </a:rPr>
                        <a:t>200</a:t>
                      </a:r>
                    </a:p>
                  </a:txBody>
                  <a:tcPr marL="8618" marR="8618" marT="4309" marB="54110" anchor="ctr"/>
                </a:tc>
                <a:tc>
                  <a:txBody>
                    <a:bodyPr/>
                    <a:lstStyle/>
                    <a:p>
                      <a:pPr algn="ctr">
                        <a:buNone/>
                      </a:pPr>
                      <a:r>
                        <a:rPr lang="en-US" sz="700" cap="none" spc="0" dirty="0">
                          <a:solidFill>
                            <a:schemeClr val="tx1"/>
                          </a:solidFill>
                        </a:rPr>
                        <a:t>Emb→ </a:t>
                      </a:r>
                      <a:r>
                        <a:rPr lang="en-US" sz="700" cap="none" spc="0" dirty="0" err="1">
                          <a:solidFill>
                            <a:schemeClr val="tx1"/>
                          </a:solidFill>
                        </a:rPr>
                        <a:t>BiLSTM</a:t>
                      </a:r>
                      <a:r>
                        <a:rPr lang="en-US" sz="700" cap="none" spc="0" dirty="0">
                          <a:solidFill>
                            <a:schemeClr val="tx1"/>
                          </a:solidFill>
                        </a:rPr>
                        <a:t>(64, dropout=0.3) → Dense(64, L2=1e-4) → Dropout(0.4) → Sigmoid</a:t>
                      </a:r>
                    </a:p>
                  </a:txBody>
                  <a:tcPr marL="8618" marR="8618" marT="4309" marB="54110" anchor="ctr"/>
                </a:tc>
                <a:tc>
                  <a:txBody>
                    <a:bodyPr/>
                    <a:lstStyle/>
                    <a:p>
                      <a:pPr algn="ctr">
                        <a:buNone/>
                      </a:pPr>
                      <a:r>
                        <a:rPr lang="en-US" sz="700" cap="none" spc="0" dirty="0" err="1">
                          <a:solidFill>
                            <a:schemeClr val="tx1"/>
                          </a:solidFill>
                        </a:rPr>
                        <a:t>POCOptimizer</a:t>
                      </a:r>
                      <a:r>
                        <a:rPr lang="en-US" sz="700" cap="none" spc="0" dirty="0">
                          <a:solidFill>
                            <a:schemeClr val="tx1"/>
                          </a:solidFill>
                        </a:rPr>
                        <a:t>(</a:t>
                      </a:r>
                      <a:r>
                        <a:rPr lang="en-US" sz="700" cap="none" spc="0" dirty="0" err="1">
                          <a:solidFill>
                            <a:schemeClr val="tx1"/>
                          </a:solidFill>
                        </a:rPr>
                        <a:t>lr</a:t>
                      </a:r>
                      <a:r>
                        <a:rPr lang="en-US" sz="700" cap="none" spc="0" dirty="0">
                          <a:solidFill>
                            <a:schemeClr val="tx1"/>
                          </a:solidFill>
                        </a:rPr>
                        <a:t>=1e-3), </a:t>
                      </a:r>
                      <a:r>
                        <a:rPr lang="en-US" sz="700" b="1" cap="none" spc="0" dirty="0">
                          <a:solidFill>
                            <a:schemeClr val="tx1"/>
                          </a:solidFill>
                        </a:rPr>
                        <a:t>epochs=10</a:t>
                      </a:r>
                      <a:r>
                        <a:rPr lang="en-US" sz="700" cap="none" spc="0" dirty="0">
                          <a:solidFill>
                            <a:schemeClr val="tx1"/>
                          </a:solidFill>
                        </a:rPr>
                        <a:t>, </a:t>
                      </a:r>
                      <a:r>
                        <a:rPr lang="en-US" sz="700" b="1" cap="none" spc="0" dirty="0">
                          <a:solidFill>
                            <a:schemeClr val="tx1"/>
                          </a:solidFill>
                        </a:rPr>
                        <a:t>batch=128</a:t>
                      </a:r>
                      <a:r>
                        <a:rPr lang="en-US" sz="700" cap="none" spc="0" dirty="0">
                          <a:solidFill>
                            <a:schemeClr val="tx1"/>
                          </a:solidFill>
                        </a:rPr>
                        <a:t>, </a:t>
                      </a:r>
                      <a:r>
                        <a:rPr lang="en-US" sz="700" cap="none" spc="0" dirty="0" err="1">
                          <a:solidFill>
                            <a:schemeClr val="tx1"/>
                          </a:solidFill>
                        </a:rPr>
                        <a:t>EarlyStopping</a:t>
                      </a:r>
                      <a:r>
                        <a:rPr lang="en-US" sz="700" cap="none" spc="0" dirty="0">
                          <a:solidFill>
                            <a:schemeClr val="tx1"/>
                          </a:solidFill>
                        </a:rPr>
                        <a:t>(patience=3), </a:t>
                      </a:r>
                      <a:r>
                        <a:rPr lang="en-US" sz="700" cap="none" spc="0" dirty="0" err="1">
                          <a:solidFill>
                            <a:schemeClr val="tx1"/>
                          </a:solidFill>
                        </a:rPr>
                        <a:t>ReduceLROnPlateau</a:t>
                      </a:r>
                      <a:r>
                        <a:rPr lang="en-US" sz="700" cap="none" spc="0" dirty="0">
                          <a:solidFill>
                            <a:schemeClr val="tx1"/>
                          </a:solidFill>
                        </a:rPr>
                        <a:t>(factor=0.5, patience=2)</a:t>
                      </a:r>
                    </a:p>
                  </a:txBody>
                  <a:tcPr marL="8618" marR="8618" marT="4309" marB="54110" anchor="ctr"/>
                </a:tc>
                <a:tc>
                  <a:txBody>
                    <a:bodyPr/>
                    <a:lstStyle/>
                    <a:p>
                      <a:pPr algn="ctr">
                        <a:buNone/>
                      </a:pPr>
                      <a:r>
                        <a:rPr lang="en-US" sz="700" cap="none" spc="0">
                          <a:solidFill>
                            <a:schemeClr val="tx1"/>
                          </a:solidFill>
                        </a:rPr>
                        <a:t>Acc, Prec, Rec, F1, ROC-AUC</a:t>
                      </a:r>
                    </a:p>
                  </a:txBody>
                  <a:tcPr marL="8618" marR="8618" marT="4309" marB="54110" anchor="ctr"/>
                </a:tc>
                <a:extLst>
                  <a:ext uri="{0D108BD9-81ED-4DB2-BD59-A6C34878D82A}">
                    <a16:rowId xmlns:a16="http://schemas.microsoft.com/office/drawing/2014/main" val="2428107908"/>
                  </a:ext>
                </a:extLst>
              </a:tr>
              <a:tr h="241080">
                <a:tc>
                  <a:txBody>
                    <a:bodyPr/>
                    <a:lstStyle/>
                    <a:p>
                      <a:pPr algn="ctr">
                        <a:buNone/>
                      </a:pPr>
                      <a:r>
                        <a:rPr lang="en-US" sz="800" b="1" cap="none" spc="0" dirty="0">
                          <a:solidFill>
                            <a:schemeClr val="tx1"/>
                          </a:solidFill>
                        </a:rPr>
                        <a:t>CNN-1D</a:t>
                      </a:r>
                      <a:endParaRPr lang="en-US" sz="800" cap="none" spc="0" dirty="0">
                        <a:solidFill>
                          <a:schemeClr val="tx1"/>
                        </a:solidFill>
                      </a:endParaRPr>
                    </a:p>
                  </a:txBody>
                  <a:tcPr marL="8618" marR="8618" marT="4309" marB="54110" anchor="ctr"/>
                </a:tc>
                <a:tc>
                  <a:txBody>
                    <a:bodyPr/>
                    <a:lstStyle/>
                    <a:p>
                      <a:pPr algn="ctr">
                        <a:buNone/>
                      </a:pPr>
                      <a:r>
                        <a:rPr lang="en-SA" sz="700" cap="none" spc="0">
                          <a:solidFill>
                            <a:schemeClr val="tx1"/>
                          </a:solidFill>
                        </a:rPr>
                        <a:t>70/15/15</a:t>
                      </a:r>
                    </a:p>
                  </a:txBody>
                  <a:tcPr marL="8618" marR="8618" marT="4309" marB="54110" anchor="ctr"/>
                </a:tc>
                <a:tc>
                  <a:txBody>
                    <a:bodyPr/>
                    <a:lstStyle/>
                    <a:p>
                      <a:pPr algn="ctr">
                        <a:buNone/>
                      </a:pPr>
                      <a:r>
                        <a:rPr lang="en-US" sz="700" cap="none" spc="0">
                          <a:solidFill>
                            <a:schemeClr val="tx1"/>
                          </a:solidFill>
                        </a:rPr>
                        <a:t>Trainable Embedding (64d), vocab capped at 30k</a:t>
                      </a:r>
                    </a:p>
                  </a:txBody>
                  <a:tcPr marL="8618" marR="8618" marT="4309" marB="54110" anchor="ctr"/>
                </a:tc>
                <a:tc>
                  <a:txBody>
                    <a:bodyPr/>
                    <a:lstStyle/>
                    <a:p>
                      <a:pPr algn="ctr">
                        <a:buNone/>
                      </a:pPr>
                      <a:r>
                        <a:rPr lang="en-SA" sz="700" cap="none" spc="0">
                          <a:solidFill>
                            <a:schemeClr val="tx1"/>
                          </a:solidFill>
                        </a:rPr>
                        <a:t>200</a:t>
                      </a:r>
                    </a:p>
                  </a:txBody>
                  <a:tcPr marL="8618" marR="8618" marT="4309" marB="54110" anchor="ctr"/>
                </a:tc>
                <a:tc>
                  <a:txBody>
                    <a:bodyPr/>
                    <a:lstStyle/>
                    <a:p>
                      <a:pPr algn="ctr">
                        <a:buNone/>
                      </a:pPr>
                      <a:r>
                        <a:rPr lang="en-US" sz="700" cap="none" spc="0" dirty="0">
                          <a:solidFill>
                            <a:schemeClr val="tx1"/>
                          </a:solidFill>
                        </a:rPr>
                        <a:t>Emb → Conv1D(64,k=5,L2=1e-4) → </a:t>
                      </a:r>
                      <a:r>
                        <a:rPr lang="en-US" sz="700" cap="none" spc="0" dirty="0" err="1">
                          <a:solidFill>
                            <a:schemeClr val="tx1"/>
                          </a:solidFill>
                        </a:rPr>
                        <a:t>BatchNorm</a:t>
                      </a:r>
                      <a:r>
                        <a:rPr lang="en-US" sz="700" cap="none" spc="0" dirty="0">
                          <a:solidFill>
                            <a:schemeClr val="tx1"/>
                          </a:solidFill>
                        </a:rPr>
                        <a:t> → </a:t>
                      </a:r>
                      <a:r>
                        <a:rPr lang="en-US" sz="700" cap="none" spc="0" dirty="0" err="1">
                          <a:solidFill>
                            <a:schemeClr val="tx1"/>
                          </a:solidFill>
                        </a:rPr>
                        <a:t>GlobalMaxPool</a:t>
                      </a:r>
                      <a:r>
                        <a:rPr lang="en-US" sz="700" cap="none" spc="0" dirty="0">
                          <a:solidFill>
                            <a:schemeClr val="tx1"/>
                          </a:solidFill>
                        </a:rPr>
                        <a:t> → Dropout(0.5) → Dense(64,L2=1e-4) → Dropout(0.4) → Sigmoid</a:t>
                      </a:r>
                    </a:p>
                  </a:txBody>
                  <a:tcPr marL="8618" marR="8618" marT="4309" marB="54110" anchor="ctr"/>
                </a:tc>
                <a:tc>
                  <a:txBody>
                    <a:bodyPr/>
                    <a:lstStyle/>
                    <a:p>
                      <a:pPr algn="ctr">
                        <a:buNone/>
                      </a:pPr>
                      <a:r>
                        <a:rPr lang="en-US" sz="700" cap="none" spc="0">
                          <a:solidFill>
                            <a:schemeClr val="tx1"/>
                          </a:solidFill>
                        </a:rPr>
                        <a:t>POCOptimizer(lr=1e-3), </a:t>
                      </a:r>
                      <a:r>
                        <a:rPr lang="en-US" sz="700" b="1" cap="none" spc="0">
                          <a:solidFill>
                            <a:schemeClr val="tx1"/>
                          </a:solidFill>
                        </a:rPr>
                        <a:t>epochs=10</a:t>
                      </a:r>
                      <a:r>
                        <a:rPr lang="en-US" sz="700" cap="none" spc="0">
                          <a:solidFill>
                            <a:schemeClr val="tx1"/>
                          </a:solidFill>
                        </a:rPr>
                        <a:t>, </a:t>
                      </a:r>
                      <a:r>
                        <a:rPr lang="en-US" sz="700" b="1" cap="none" spc="0">
                          <a:solidFill>
                            <a:schemeClr val="tx1"/>
                          </a:solidFill>
                        </a:rPr>
                        <a:t>batch=128</a:t>
                      </a:r>
                      <a:r>
                        <a:rPr lang="en-US" sz="700" cap="none" spc="0">
                          <a:solidFill>
                            <a:schemeClr val="tx1"/>
                          </a:solidFill>
                        </a:rPr>
                        <a:t>, EarlyStopping(patience=3), ReduceLROnPlateau(factor=0.5, patience=2)</a:t>
                      </a:r>
                    </a:p>
                  </a:txBody>
                  <a:tcPr marL="8618" marR="8618" marT="4309" marB="54110" anchor="ctr"/>
                </a:tc>
                <a:tc>
                  <a:txBody>
                    <a:bodyPr/>
                    <a:lstStyle/>
                    <a:p>
                      <a:pPr algn="ctr">
                        <a:buNone/>
                      </a:pPr>
                      <a:r>
                        <a:rPr lang="en-US" sz="700" cap="none" spc="0">
                          <a:solidFill>
                            <a:schemeClr val="tx1"/>
                          </a:solidFill>
                        </a:rPr>
                        <a:t>Acc, Prec, Rec, F1, ROC-AUC</a:t>
                      </a:r>
                    </a:p>
                  </a:txBody>
                  <a:tcPr marL="8618" marR="8618" marT="4309" marB="54110" anchor="ctr"/>
                </a:tc>
                <a:extLst>
                  <a:ext uri="{0D108BD9-81ED-4DB2-BD59-A6C34878D82A}">
                    <a16:rowId xmlns:a16="http://schemas.microsoft.com/office/drawing/2014/main" val="2008326981"/>
                  </a:ext>
                </a:extLst>
              </a:tr>
              <a:tr h="535006">
                <a:tc>
                  <a:txBody>
                    <a:bodyPr/>
                    <a:lstStyle/>
                    <a:p>
                      <a:pPr algn="ctr">
                        <a:buNone/>
                      </a:pPr>
                      <a:r>
                        <a:rPr lang="en-US" sz="800" b="1" cap="none" spc="0" dirty="0">
                          <a:solidFill>
                            <a:schemeClr val="tx1"/>
                          </a:solidFill>
                        </a:rPr>
                        <a:t>Hybrid CNN–LSTM</a:t>
                      </a:r>
                      <a:endParaRPr lang="en-US" sz="800" cap="none" spc="0" dirty="0">
                        <a:solidFill>
                          <a:schemeClr val="tx1"/>
                        </a:solidFill>
                      </a:endParaRPr>
                    </a:p>
                  </a:txBody>
                  <a:tcPr marL="8618" marR="8618" marT="4309" marB="54110" anchor="ctr"/>
                </a:tc>
                <a:tc>
                  <a:txBody>
                    <a:bodyPr/>
                    <a:lstStyle/>
                    <a:p>
                      <a:pPr algn="ctr">
                        <a:buNone/>
                      </a:pPr>
                      <a:r>
                        <a:rPr lang="en-SA" sz="700" cap="none" spc="0">
                          <a:solidFill>
                            <a:schemeClr val="tx1"/>
                          </a:solidFill>
                        </a:rPr>
                        <a:t>70/15/15</a:t>
                      </a:r>
                    </a:p>
                  </a:txBody>
                  <a:tcPr marL="8618" marR="8618" marT="4309" marB="54110" anchor="ctr"/>
                </a:tc>
                <a:tc>
                  <a:txBody>
                    <a:bodyPr/>
                    <a:lstStyle/>
                    <a:p>
                      <a:pPr algn="ctr">
                        <a:buNone/>
                      </a:pPr>
                      <a:r>
                        <a:rPr lang="en-US" sz="700" cap="none" spc="0">
                          <a:solidFill>
                            <a:schemeClr val="tx1"/>
                          </a:solidFill>
                        </a:rPr>
                        <a:t>Trainable Embedding (64d), vocab capped at 30k</a:t>
                      </a:r>
                    </a:p>
                  </a:txBody>
                  <a:tcPr marL="8618" marR="8618" marT="4309" marB="54110" anchor="ctr"/>
                </a:tc>
                <a:tc>
                  <a:txBody>
                    <a:bodyPr/>
                    <a:lstStyle/>
                    <a:p>
                      <a:pPr algn="ctr">
                        <a:buNone/>
                      </a:pPr>
                      <a:r>
                        <a:rPr lang="en-SA" sz="700" cap="none" spc="0">
                          <a:solidFill>
                            <a:schemeClr val="tx1"/>
                          </a:solidFill>
                        </a:rPr>
                        <a:t>200</a:t>
                      </a:r>
                    </a:p>
                  </a:txBody>
                  <a:tcPr marL="8618" marR="8618" marT="4309" marB="54110" anchor="ctr"/>
                </a:tc>
                <a:tc>
                  <a:txBody>
                    <a:bodyPr/>
                    <a:lstStyle/>
                    <a:p>
                      <a:pPr algn="ctr">
                        <a:buNone/>
                      </a:pPr>
                      <a:r>
                        <a:rPr lang="en-US" sz="700" cap="none" spc="0" dirty="0">
                          <a:solidFill>
                            <a:schemeClr val="tx1"/>
                          </a:solidFill>
                        </a:rPr>
                        <a:t>Emb→ </a:t>
                      </a:r>
                      <a:r>
                        <a:rPr lang="en-US" sz="700" cap="none" spc="0" dirty="0" err="1">
                          <a:solidFill>
                            <a:schemeClr val="tx1"/>
                          </a:solidFill>
                        </a:rPr>
                        <a:t>SpatialDropout</a:t>
                      </a:r>
                      <a:r>
                        <a:rPr lang="en-US" sz="700" cap="none" spc="0" dirty="0">
                          <a:solidFill>
                            <a:schemeClr val="tx1"/>
                          </a:solidFill>
                        </a:rPr>
                        <a:t>(0.2) → Conv1D(64,k=5,same,L2=1e-4) → </a:t>
                      </a:r>
                      <a:r>
                        <a:rPr lang="en-US" sz="700" cap="none" spc="0" dirty="0" err="1">
                          <a:solidFill>
                            <a:schemeClr val="tx1"/>
                          </a:solidFill>
                        </a:rPr>
                        <a:t>BatchNorm</a:t>
                      </a:r>
                      <a:r>
                        <a:rPr lang="en-US" sz="700" cap="none" spc="0" dirty="0">
                          <a:solidFill>
                            <a:schemeClr val="tx1"/>
                          </a:solidFill>
                        </a:rPr>
                        <a:t> → LSTM(64, dropout=0.3, </a:t>
                      </a:r>
                      <a:r>
                        <a:rPr lang="en-US" sz="700" cap="none" spc="0" dirty="0" err="1">
                          <a:solidFill>
                            <a:schemeClr val="tx1"/>
                          </a:solidFill>
                        </a:rPr>
                        <a:t>rec_dropout</a:t>
                      </a:r>
                      <a:r>
                        <a:rPr lang="en-US" sz="700" cap="none" spc="0" dirty="0">
                          <a:solidFill>
                            <a:schemeClr val="tx1"/>
                          </a:solidFill>
                        </a:rPr>
                        <a:t>=0.1) → Dense(32,L2=1e-4) → Dropout(0.4) → Sigmoid</a:t>
                      </a:r>
                    </a:p>
                  </a:txBody>
                  <a:tcPr marL="8618" marR="8618" marT="4309" marB="54110" anchor="ctr"/>
                </a:tc>
                <a:tc>
                  <a:txBody>
                    <a:bodyPr/>
                    <a:lstStyle/>
                    <a:p>
                      <a:pPr algn="ctr">
                        <a:buNone/>
                      </a:pPr>
                      <a:r>
                        <a:rPr lang="en-US" sz="700" cap="none" spc="0">
                          <a:solidFill>
                            <a:schemeClr val="tx1"/>
                          </a:solidFill>
                        </a:rPr>
                        <a:t>POCOptimizer(lr=1e-3), </a:t>
                      </a:r>
                      <a:r>
                        <a:rPr lang="en-US" sz="700" b="1" cap="none" spc="0">
                          <a:solidFill>
                            <a:schemeClr val="tx1"/>
                          </a:solidFill>
                        </a:rPr>
                        <a:t>epochs=12</a:t>
                      </a:r>
                      <a:r>
                        <a:rPr lang="en-US" sz="700" cap="none" spc="0">
                          <a:solidFill>
                            <a:schemeClr val="tx1"/>
                          </a:solidFill>
                        </a:rPr>
                        <a:t>, </a:t>
                      </a:r>
                      <a:r>
                        <a:rPr lang="en-US" sz="700" b="1" cap="none" spc="0">
                          <a:solidFill>
                            <a:schemeClr val="tx1"/>
                          </a:solidFill>
                        </a:rPr>
                        <a:t>batch=64</a:t>
                      </a:r>
                      <a:r>
                        <a:rPr lang="en-US" sz="700" cap="none" spc="0">
                          <a:solidFill>
                            <a:schemeClr val="tx1"/>
                          </a:solidFill>
                        </a:rPr>
                        <a:t>, EarlyStopping(patience=4), ReduceLROnPlateau(factor=0.5, patience=2)</a:t>
                      </a:r>
                    </a:p>
                  </a:txBody>
                  <a:tcPr marL="8618" marR="8618" marT="4309" marB="54110" anchor="ctr"/>
                </a:tc>
                <a:tc>
                  <a:txBody>
                    <a:bodyPr/>
                    <a:lstStyle/>
                    <a:p>
                      <a:pPr algn="ctr">
                        <a:buNone/>
                      </a:pPr>
                      <a:r>
                        <a:rPr lang="en-US" sz="700" cap="none" spc="0" dirty="0">
                          <a:solidFill>
                            <a:schemeClr val="tx1"/>
                          </a:solidFill>
                        </a:rPr>
                        <a:t>Acc, </a:t>
                      </a:r>
                      <a:r>
                        <a:rPr lang="en-US" sz="700" cap="none" spc="0" dirty="0" err="1">
                          <a:solidFill>
                            <a:schemeClr val="tx1"/>
                          </a:solidFill>
                        </a:rPr>
                        <a:t>Prec</a:t>
                      </a:r>
                      <a:r>
                        <a:rPr lang="en-US" sz="700" cap="none" spc="0" dirty="0">
                          <a:solidFill>
                            <a:schemeClr val="tx1"/>
                          </a:solidFill>
                        </a:rPr>
                        <a:t>, Rec, F1, ROC-AUC</a:t>
                      </a:r>
                    </a:p>
                  </a:txBody>
                  <a:tcPr marL="8618" marR="8618" marT="4309" marB="54110" anchor="ctr"/>
                </a:tc>
                <a:extLst>
                  <a:ext uri="{0D108BD9-81ED-4DB2-BD59-A6C34878D82A}">
                    <a16:rowId xmlns:a16="http://schemas.microsoft.com/office/drawing/2014/main" val="2505498349"/>
                  </a:ext>
                </a:extLst>
              </a:tr>
            </a:tbl>
          </a:graphicData>
        </a:graphic>
      </p:graphicFrame>
    </p:spTree>
    <p:extLst>
      <p:ext uri="{BB962C8B-B14F-4D97-AF65-F5344CB8AC3E}">
        <p14:creationId xmlns:p14="http://schemas.microsoft.com/office/powerpoint/2010/main" val="870928145"/>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1A489B-8085-81F6-788B-40A4DD3D3D44}"/>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3EEE58C4-1D4A-768E-B78E-4A89CF7ED985}"/>
              </a:ext>
            </a:extLst>
          </p:cNvPr>
          <p:cNvSpPr/>
          <p:nvPr/>
        </p:nvSpPr>
        <p:spPr>
          <a:xfrm>
            <a:off x="1190625" y="357188"/>
            <a:ext cx="5715000" cy="287941"/>
          </a:xfrm>
          <a:prstGeom prst="rect">
            <a:avLst/>
          </a:prstGeom>
          <a:noFill/>
          <a:ln/>
        </p:spPr>
        <p:txBody>
          <a:bodyPr wrap="square" rtlCol="0" anchor="ctr"/>
          <a:lstStyle/>
          <a:p>
            <a:pPr marL="0" algn="r" defTabSz="914400" rtl="1" eaLnBrk="1" latinLnBrk="0" hangingPunct="1">
              <a:lnSpc>
                <a:spcPts val="6767"/>
              </a:lnSpc>
            </a:pPr>
            <a:endParaRPr lang="en-US" b="1" dirty="0">
              <a:solidFill>
                <a:srgbClr val="29A9E1"/>
              </a:solidFill>
              <a:latin typeface="Poppins Bold"/>
              <a:ea typeface="Poppins Bold"/>
              <a:cs typeface="Poppins Bold"/>
              <a:sym typeface="Poppins Bold"/>
            </a:endParaRPr>
          </a:p>
        </p:txBody>
      </p:sp>
      <p:sp>
        <p:nvSpPr>
          <p:cNvPr id="11" name="StaticPath">
            <a:extLst>
              <a:ext uri="{FF2B5EF4-FFF2-40B4-BE49-F238E27FC236}">
                <a16:creationId xmlns:a16="http://schemas.microsoft.com/office/drawing/2014/main" id="{E4E1AAA0-A966-08D7-291C-BCA8DD044FCC}"/>
              </a:ext>
            </a:extLst>
          </p:cNvPr>
          <p:cNvSpPr/>
          <p:nvPr/>
        </p:nvSpPr>
        <p:spPr>
          <a:xfrm>
            <a:off x="285750" y="204788"/>
            <a:ext cx="482918" cy="482917"/>
          </a:xfrm>
          <a:prstGeom prst="ellipse">
            <a:avLst/>
          </a:prstGeom>
          <a:solidFill>
            <a:srgbClr val="000000"/>
          </a:solidFill>
          <a:ln/>
        </p:spPr>
        <p:txBody>
          <a:bodyPr/>
          <a:lstStyle/>
          <a:p>
            <a:endParaRPr lang="en-SA"/>
          </a:p>
        </p:txBody>
      </p:sp>
      <p:sp>
        <p:nvSpPr>
          <p:cNvPr id="4" name="TextBox 3">
            <a:extLst>
              <a:ext uri="{FF2B5EF4-FFF2-40B4-BE49-F238E27FC236}">
                <a16:creationId xmlns:a16="http://schemas.microsoft.com/office/drawing/2014/main" id="{0B0011FA-A984-41B1-2647-8DA8C1D58AC0}"/>
              </a:ext>
            </a:extLst>
          </p:cNvPr>
          <p:cNvSpPr txBox="1"/>
          <p:nvPr/>
        </p:nvSpPr>
        <p:spPr>
          <a:xfrm>
            <a:off x="1190625" y="275797"/>
            <a:ext cx="3605602" cy="369332"/>
          </a:xfrm>
          <a:prstGeom prst="rect">
            <a:avLst/>
          </a:prstGeom>
          <a:noFill/>
        </p:spPr>
        <p:txBody>
          <a:bodyPr wrap="none" rtlCol="0">
            <a:spAutoFit/>
          </a:bodyPr>
          <a:lstStyle/>
          <a:p>
            <a:r>
              <a:rPr lang="en-US" b="1" dirty="0">
                <a:solidFill>
                  <a:schemeClr val="accent1">
                    <a:lumMod val="75000"/>
                  </a:schemeClr>
                </a:solidFill>
                <a:cs typeface="Times New Roman" panose="02020603050405020304" pitchFamily="18" charset="0"/>
              </a:rPr>
              <a:t>The model with the Best score in DL</a:t>
            </a:r>
            <a:endParaRPr lang="en-US" sz="2000" b="1" dirty="0">
              <a:solidFill>
                <a:schemeClr val="accent1">
                  <a:lumMod val="75000"/>
                </a:schemeClr>
              </a:solidFill>
              <a:ea typeface="Poppins Bold"/>
              <a:cs typeface="Calibri" panose="020F0502020204030204" pitchFamily="34" charset="0"/>
              <a:sym typeface="Poppins Bold"/>
            </a:endParaRPr>
          </a:p>
        </p:txBody>
      </p:sp>
      <p:sp>
        <p:nvSpPr>
          <p:cNvPr id="10" name="StaticPath">
            <a:extLst>
              <a:ext uri="{FF2B5EF4-FFF2-40B4-BE49-F238E27FC236}">
                <a16:creationId xmlns:a16="http://schemas.microsoft.com/office/drawing/2014/main" id="{B0BA9AFA-418A-4DC2-586B-74B18B6F06F6}"/>
              </a:ext>
            </a:extLst>
          </p:cNvPr>
          <p:cNvSpPr/>
          <p:nvPr/>
        </p:nvSpPr>
        <p:spPr>
          <a:xfrm>
            <a:off x="-1568132" y="3960161"/>
            <a:ext cx="1737360" cy="1737360"/>
          </a:xfrm>
          <a:prstGeom prst="ellipse">
            <a:avLst/>
          </a:prstGeom>
          <a:solidFill>
            <a:srgbClr val="000000">
              <a:alpha val="0"/>
            </a:srgbClr>
          </a:solidFill>
          <a:ln w="211667">
            <a:solidFill>
              <a:srgbClr val="4990E2"/>
            </a:solidFill>
            <a:prstDash val="solid"/>
          </a:ln>
        </p:spPr>
        <p:txBody>
          <a:bodyPr/>
          <a:lstStyle/>
          <a:p>
            <a:pPr marL="0" algn="r" defTabSz="914400" rtl="1" eaLnBrk="1" latinLnBrk="0" hangingPunct="1"/>
            <a:endParaRPr lang="en-SA"/>
          </a:p>
        </p:txBody>
      </p:sp>
      <p:sp>
        <p:nvSpPr>
          <p:cNvPr id="7" name="StaticPath">
            <a:extLst>
              <a:ext uri="{FF2B5EF4-FFF2-40B4-BE49-F238E27FC236}">
                <a16:creationId xmlns:a16="http://schemas.microsoft.com/office/drawing/2014/main" id="{79E98673-8A91-79CA-328B-0CB7DC148E69}"/>
              </a:ext>
            </a:extLst>
          </p:cNvPr>
          <p:cNvSpPr/>
          <p:nvPr/>
        </p:nvSpPr>
        <p:spPr>
          <a:xfrm>
            <a:off x="7406639" y="23279"/>
            <a:ext cx="1737361" cy="5143500"/>
          </a:xfrm>
          <a:prstGeom prst="rect">
            <a:avLst/>
          </a:prstGeom>
          <a:solidFill>
            <a:srgbClr val="4990E2"/>
          </a:solidFill>
          <a:ln/>
        </p:spPr>
        <p:txBody>
          <a:bodyPr/>
          <a:lstStyle/>
          <a:p>
            <a:endParaRPr lang="en-SA"/>
          </a:p>
        </p:txBody>
      </p:sp>
      <p:sp>
        <p:nvSpPr>
          <p:cNvPr id="8" name="TextBox 7">
            <a:extLst>
              <a:ext uri="{FF2B5EF4-FFF2-40B4-BE49-F238E27FC236}">
                <a16:creationId xmlns:a16="http://schemas.microsoft.com/office/drawing/2014/main" id="{A8C27150-7EF5-F5A9-8063-1BAFFDF5DA61}"/>
              </a:ext>
            </a:extLst>
          </p:cNvPr>
          <p:cNvSpPr txBox="1"/>
          <p:nvPr/>
        </p:nvSpPr>
        <p:spPr>
          <a:xfrm rot="5400000">
            <a:off x="6181155" y="2274068"/>
            <a:ext cx="4434397" cy="854721"/>
          </a:xfrm>
          <a:prstGeom prst="rect">
            <a:avLst/>
          </a:prstGeom>
          <a:noFill/>
        </p:spPr>
        <p:txBody>
          <a:bodyPr wrap="square">
            <a:spAutoFit/>
          </a:bodyPr>
          <a:lstStyle/>
          <a:p>
            <a:pPr algn="ctr">
              <a:lnSpc>
                <a:spcPts val="6767"/>
              </a:lnSpc>
            </a:pPr>
            <a:r>
              <a:rPr lang="en-US" sz="3200" b="1" dirty="0">
                <a:solidFill>
                  <a:schemeClr val="bg2"/>
                </a:solidFill>
                <a:latin typeface="Poppins Bold"/>
                <a:ea typeface="Poppins Bold"/>
                <a:cs typeface="Poppins Bold"/>
                <a:sym typeface="Poppins Bold"/>
              </a:rPr>
              <a:t>RESULTS &amp; ANALYSIS</a:t>
            </a:r>
            <a:endParaRPr lang="en-US" sz="4000" b="1" dirty="0">
              <a:solidFill>
                <a:schemeClr val="bg2"/>
              </a:solidFill>
              <a:latin typeface="Poppins Bold"/>
              <a:ea typeface="Poppins Bold"/>
              <a:cs typeface="Poppins Bold"/>
              <a:sym typeface="Poppins Bold"/>
            </a:endParaRPr>
          </a:p>
        </p:txBody>
      </p:sp>
      <p:sp>
        <p:nvSpPr>
          <p:cNvPr id="12" name="TextBox 11">
            <a:extLst>
              <a:ext uri="{FF2B5EF4-FFF2-40B4-BE49-F238E27FC236}">
                <a16:creationId xmlns:a16="http://schemas.microsoft.com/office/drawing/2014/main" id="{62F11842-5915-EFF6-D35C-AE73165B5092}"/>
              </a:ext>
            </a:extLst>
          </p:cNvPr>
          <p:cNvSpPr txBox="1"/>
          <p:nvPr/>
        </p:nvSpPr>
        <p:spPr>
          <a:xfrm>
            <a:off x="285750" y="1846045"/>
            <a:ext cx="6879429" cy="954107"/>
          </a:xfrm>
          <a:prstGeom prst="rect">
            <a:avLst/>
          </a:prstGeom>
          <a:noFill/>
        </p:spPr>
        <p:txBody>
          <a:bodyPr wrap="square">
            <a:spAutoFit/>
          </a:bodyPr>
          <a:lstStyle/>
          <a:p>
            <a:r>
              <a:rPr lang="en-US" sz="1400" b="1" dirty="0" err="1">
                <a:solidFill>
                  <a:schemeClr val="accent1">
                    <a:lumMod val="75000"/>
                  </a:schemeClr>
                </a:solidFill>
                <a:latin typeface="Calibri" pitchFamily="34" charset="0"/>
                <a:ea typeface="Calibri" pitchFamily="34" charset="-122"/>
                <a:cs typeface="Calibri" pitchFamily="34" charset="-120"/>
              </a:rPr>
              <a:t>BiLSTM</a:t>
            </a:r>
            <a:r>
              <a:rPr lang="en-US" sz="1400" dirty="0">
                <a:solidFill>
                  <a:schemeClr val="accent1">
                    <a:lumMod val="75000"/>
                  </a:schemeClr>
                </a:solidFill>
                <a:latin typeface="Calibri" pitchFamily="34" charset="0"/>
                <a:ea typeface="Calibri" pitchFamily="34" charset="-122"/>
                <a:cs typeface="Calibri" pitchFamily="34" charset="-120"/>
              </a:rPr>
              <a:t> obtained the best deep learning performance with a test accuracy of </a:t>
            </a:r>
            <a:r>
              <a:rPr lang="en-US" sz="1400" b="1" dirty="0">
                <a:solidFill>
                  <a:schemeClr val="accent1">
                    <a:lumMod val="75000"/>
                  </a:schemeClr>
                </a:solidFill>
                <a:latin typeface="Calibri" pitchFamily="34" charset="0"/>
                <a:ea typeface="Calibri" pitchFamily="34" charset="-122"/>
                <a:cs typeface="Calibri" pitchFamily="34" charset="-120"/>
              </a:rPr>
              <a:t>0.9999</a:t>
            </a:r>
            <a:r>
              <a:rPr lang="en-US" sz="1400" dirty="0">
                <a:solidFill>
                  <a:schemeClr val="accent1">
                    <a:lumMod val="75000"/>
                  </a:schemeClr>
                </a:solidFill>
                <a:latin typeface="Calibri" pitchFamily="34" charset="0"/>
                <a:ea typeface="Calibri" pitchFamily="34" charset="-122"/>
                <a:cs typeface="Calibri" pitchFamily="34" charset="-120"/>
              </a:rPr>
              <a:t> and an F1-score of </a:t>
            </a:r>
            <a:r>
              <a:rPr lang="en-US" sz="1400" b="1" dirty="0">
                <a:solidFill>
                  <a:schemeClr val="accent1">
                    <a:lumMod val="75000"/>
                  </a:schemeClr>
                </a:solidFill>
                <a:latin typeface="Calibri" pitchFamily="34" charset="0"/>
                <a:ea typeface="Calibri" pitchFamily="34" charset="-122"/>
                <a:cs typeface="Calibri" pitchFamily="34" charset="-120"/>
              </a:rPr>
              <a:t>0.9999</a:t>
            </a:r>
            <a:r>
              <a:rPr lang="en-US" sz="1400" dirty="0">
                <a:solidFill>
                  <a:schemeClr val="accent1">
                    <a:lumMod val="75000"/>
                  </a:schemeClr>
                </a:solidFill>
                <a:latin typeface="Calibri" pitchFamily="34" charset="0"/>
                <a:ea typeface="Calibri" pitchFamily="34" charset="-122"/>
                <a:cs typeface="Calibri" pitchFamily="34" charset="-120"/>
              </a:rPr>
              <a:t>. By processing text in both forward and backward directions, it captures richer contextual dependencies, yielding near-perfect separability on the test set (ROC–AUC ≈ 1.0000).</a:t>
            </a:r>
            <a:endParaRPr lang="en-US" sz="1400" dirty="0">
              <a:solidFill>
                <a:schemeClr val="accent1">
                  <a:lumMod val="75000"/>
                </a:schemeClr>
              </a:solidFill>
            </a:endParaRPr>
          </a:p>
        </p:txBody>
      </p:sp>
      <p:sp>
        <p:nvSpPr>
          <p:cNvPr id="14" name="Shape 6">
            <a:extLst>
              <a:ext uri="{FF2B5EF4-FFF2-40B4-BE49-F238E27FC236}">
                <a16:creationId xmlns:a16="http://schemas.microsoft.com/office/drawing/2014/main" id="{314BE289-EB5D-C9CC-7905-ABB95D6C1DE6}"/>
              </a:ext>
            </a:extLst>
          </p:cNvPr>
          <p:cNvSpPr/>
          <p:nvPr/>
        </p:nvSpPr>
        <p:spPr>
          <a:xfrm>
            <a:off x="2846070" y="778158"/>
            <a:ext cx="2560320" cy="411480"/>
          </a:xfrm>
          <a:prstGeom prst="roundRect">
            <a:avLst/>
          </a:prstGeom>
          <a:solidFill>
            <a:srgbClr val="E9F2F4"/>
          </a:solidFill>
          <a:ln w="12700">
            <a:solidFill>
              <a:srgbClr val="2F8F9D"/>
            </a:solidFill>
            <a:prstDash val="solid"/>
          </a:ln>
        </p:spPr>
        <p:txBody>
          <a:bodyPr/>
          <a:lstStyle/>
          <a:p>
            <a:endParaRPr lang="en-SA"/>
          </a:p>
        </p:txBody>
      </p:sp>
      <p:sp>
        <p:nvSpPr>
          <p:cNvPr id="15" name="Text 7">
            <a:extLst>
              <a:ext uri="{FF2B5EF4-FFF2-40B4-BE49-F238E27FC236}">
                <a16:creationId xmlns:a16="http://schemas.microsoft.com/office/drawing/2014/main" id="{EBF86C61-6D37-0DB1-A4DE-C894F1853197}"/>
              </a:ext>
            </a:extLst>
          </p:cNvPr>
          <p:cNvSpPr/>
          <p:nvPr/>
        </p:nvSpPr>
        <p:spPr>
          <a:xfrm>
            <a:off x="2846070" y="823878"/>
            <a:ext cx="2560320" cy="320040"/>
          </a:xfrm>
          <a:prstGeom prst="rect">
            <a:avLst/>
          </a:prstGeom>
          <a:noFill/>
          <a:ln/>
        </p:spPr>
        <p:txBody>
          <a:bodyPr wrap="square" rtlCol="0" anchor="ctr"/>
          <a:lstStyle/>
          <a:p>
            <a:pPr marL="0" indent="0" algn="ctr">
              <a:buNone/>
            </a:pPr>
            <a:r>
              <a:rPr lang="en-US" sz="1400" b="1" dirty="0">
                <a:solidFill>
                  <a:srgbClr val="1F4E5A"/>
                </a:solidFill>
                <a:latin typeface="Calibri" pitchFamily="34" charset="0"/>
                <a:ea typeface="Calibri" pitchFamily="34" charset="-122"/>
                <a:cs typeface="Calibri" pitchFamily="34" charset="-120"/>
              </a:rPr>
              <a:t>Deep Learning</a:t>
            </a:r>
            <a:endParaRPr lang="en-US" sz="1400" dirty="0"/>
          </a:p>
        </p:txBody>
      </p:sp>
      <p:sp>
        <p:nvSpPr>
          <p:cNvPr id="16" name="Shape 9">
            <a:extLst>
              <a:ext uri="{FF2B5EF4-FFF2-40B4-BE49-F238E27FC236}">
                <a16:creationId xmlns:a16="http://schemas.microsoft.com/office/drawing/2014/main" id="{595E7008-4C6A-87FF-1A88-A26786CCBDD4}"/>
              </a:ext>
            </a:extLst>
          </p:cNvPr>
          <p:cNvSpPr/>
          <p:nvPr/>
        </p:nvSpPr>
        <p:spPr>
          <a:xfrm>
            <a:off x="285750" y="1432684"/>
            <a:ext cx="3840480" cy="411480"/>
          </a:xfrm>
          <a:prstGeom prst="roundRect">
            <a:avLst/>
          </a:prstGeom>
          <a:solidFill>
            <a:srgbClr val="2F80ED">
              <a:alpha val="85000"/>
            </a:srgbClr>
          </a:solidFill>
          <a:ln w="12700">
            <a:solidFill>
              <a:srgbClr val="2F80ED"/>
            </a:solidFill>
            <a:prstDash val="solid"/>
          </a:ln>
          <a:effectLst>
            <a:outerShdw blurRad="25400" dist="12700" dir="2700000" algn="bl" rotWithShape="0">
              <a:srgbClr val="000000">
                <a:alpha val="12000"/>
              </a:srgbClr>
            </a:outerShdw>
          </a:effectLst>
        </p:spPr>
        <p:txBody>
          <a:bodyPr/>
          <a:lstStyle/>
          <a:p>
            <a:endParaRPr lang="en-SA"/>
          </a:p>
        </p:txBody>
      </p:sp>
      <p:sp>
        <p:nvSpPr>
          <p:cNvPr id="17" name="Text 10">
            <a:extLst>
              <a:ext uri="{FF2B5EF4-FFF2-40B4-BE49-F238E27FC236}">
                <a16:creationId xmlns:a16="http://schemas.microsoft.com/office/drawing/2014/main" id="{281EB9F0-F0D0-D6F2-06AB-7CBC06599726}"/>
              </a:ext>
            </a:extLst>
          </p:cNvPr>
          <p:cNvSpPr/>
          <p:nvPr/>
        </p:nvSpPr>
        <p:spPr>
          <a:xfrm>
            <a:off x="377190" y="1496692"/>
            <a:ext cx="3657600" cy="292608"/>
          </a:xfrm>
          <a:prstGeom prst="rect">
            <a:avLst/>
          </a:prstGeom>
          <a:noFill/>
          <a:ln/>
        </p:spPr>
        <p:txBody>
          <a:bodyPr wrap="square" rtlCol="0" anchor="ctr"/>
          <a:lstStyle/>
          <a:p>
            <a:r>
              <a:rPr lang="en-US" sz="1600" b="1" dirty="0">
                <a:solidFill>
                  <a:srgbClr val="FFFFFF"/>
                </a:solidFill>
                <a:latin typeface="Calibri" pitchFamily="34" charset="0"/>
                <a:ea typeface="Calibri" pitchFamily="34" charset="-122"/>
                <a:cs typeface="Calibri" pitchFamily="34" charset="-120"/>
              </a:rPr>
              <a:t>Best: </a:t>
            </a:r>
            <a:r>
              <a:rPr lang="en-US" sz="1600" b="1" dirty="0" err="1">
                <a:solidFill>
                  <a:srgbClr val="FFFFFF"/>
                </a:solidFill>
                <a:latin typeface="Calibri" pitchFamily="34" charset="0"/>
                <a:ea typeface="Calibri" pitchFamily="34" charset="-122"/>
                <a:cs typeface="Calibri" pitchFamily="34" charset="-120"/>
              </a:rPr>
              <a:t>BiLSTM</a:t>
            </a:r>
            <a:endParaRPr lang="en-US" sz="1600" dirty="0"/>
          </a:p>
        </p:txBody>
      </p:sp>
      <p:sp>
        <p:nvSpPr>
          <p:cNvPr id="21" name="TextBox 20">
            <a:extLst>
              <a:ext uri="{FF2B5EF4-FFF2-40B4-BE49-F238E27FC236}">
                <a16:creationId xmlns:a16="http://schemas.microsoft.com/office/drawing/2014/main" id="{CAC7056C-0980-6D7B-BD4C-52169C9B7E45}"/>
              </a:ext>
            </a:extLst>
          </p:cNvPr>
          <p:cNvSpPr txBox="1"/>
          <p:nvPr/>
        </p:nvSpPr>
        <p:spPr>
          <a:xfrm>
            <a:off x="1190625" y="4841619"/>
            <a:ext cx="5410200" cy="278602"/>
          </a:xfrm>
          <a:prstGeom prst="rect">
            <a:avLst/>
          </a:prstGeom>
          <a:noFill/>
        </p:spPr>
        <p:txBody>
          <a:bodyPr wrap="square">
            <a:spAutoFit/>
          </a:bodyPr>
          <a:lstStyle/>
          <a:p>
            <a:pPr algn="ctr">
              <a:lnSpc>
                <a:spcPct val="150000"/>
              </a:lnSpc>
              <a:buNone/>
            </a:pPr>
            <a:r>
              <a:rPr lang="en-US" sz="900" b="1" dirty="0">
                <a:solidFill>
                  <a:schemeClr val="accent1">
                    <a:lumMod val="75000"/>
                  </a:schemeClr>
                </a:solidFill>
                <a:effectLst/>
                <a:ea typeface="Times New Roman" panose="02020603050405020304" pitchFamily="18" charset="0"/>
              </a:rPr>
              <a:t>Figure </a:t>
            </a:r>
            <a:r>
              <a:rPr lang="en-US" sz="900" b="1" dirty="0">
                <a:solidFill>
                  <a:schemeClr val="accent1">
                    <a:lumMod val="75000"/>
                  </a:schemeClr>
                </a:solidFill>
                <a:ea typeface="Times New Roman" panose="02020603050405020304" pitchFamily="18" charset="0"/>
              </a:rPr>
              <a:t>5</a:t>
            </a:r>
            <a:r>
              <a:rPr lang="en-US" sz="900" b="1" dirty="0">
                <a:solidFill>
                  <a:schemeClr val="accent1">
                    <a:lumMod val="75000"/>
                  </a:schemeClr>
                </a:solidFill>
                <a:effectLst/>
                <a:ea typeface="Times New Roman" panose="02020603050405020304" pitchFamily="18" charset="0"/>
              </a:rPr>
              <a:t>:</a:t>
            </a:r>
            <a:r>
              <a:rPr lang="en-US" sz="900" dirty="0">
                <a:solidFill>
                  <a:schemeClr val="accent1">
                    <a:lumMod val="75000"/>
                  </a:schemeClr>
                </a:solidFill>
                <a:effectLst/>
                <a:ea typeface="Times New Roman" panose="02020603050405020304" pitchFamily="18" charset="0"/>
              </a:rPr>
              <a:t> Best DL Model Accuracy Curve</a:t>
            </a:r>
            <a:endParaRPr lang="en-SA" sz="900" dirty="0">
              <a:solidFill>
                <a:schemeClr val="accent1">
                  <a:lumMod val="75000"/>
                </a:schemeClr>
              </a:solidFill>
              <a:effectLst/>
              <a:ea typeface="Times New Roman" panose="02020603050405020304" pitchFamily="18" charset="0"/>
            </a:endParaRPr>
          </a:p>
        </p:txBody>
      </p:sp>
      <p:pic>
        <p:nvPicPr>
          <p:cNvPr id="2" name="Picture 1">
            <a:extLst>
              <a:ext uri="{FF2B5EF4-FFF2-40B4-BE49-F238E27FC236}">
                <a16:creationId xmlns:a16="http://schemas.microsoft.com/office/drawing/2014/main" id="{5C5327DC-7813-C04B-98DD-9888C962C23A}"/>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660" t="6170" r="6727" b="3381"/>
          <a:stretch>
            <a:fillRect/>
          </a:stretch>
        </p:blipFill>
        <p:spPr bwMode="auto">
          <a:xfrm>
            <a:off x="2712085" y="2836413"/>
            <a:ext cx="2367280" cy="196894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8764365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BDC203-BD10-0268-06B0-2924D1826D26}"/>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0902FEC4-FFC6-BDCD-2A1D-306BCFE7D338}"/>
              </a:ext>
            </a:extLst>
          </p:cNvPr>
          <p:cNvSpPr/>
          <p:nvPr/>
        </p:nvSpPr>
        <p:spPr>
          <a:xfrm>
            <a:off x="1190625" y="357188"/>
            <a:ext cx="5715000" cy="287941"/>
          </a:xfrm>
          <a:prstGeom prst="rect">
            <a:avLst/>
          </a:prstGeom>
          <a:noFill/>
          <a:ln/>
        </p:spPr>
        <p:txBody>
          <a:bodyPr wrap="square" rtlCol="0" anchor="ctr"/>
          <a:lstStyle/>
          <a:p>
            <a:pPr>
              <a:lnSpc>
                <a:spcPts val="6767"/>
              </a:lnSpc>
            </a:pPr>
            <a:endParaRPr lang="en-US" b="1" dirty="0">
              <a:solidFill>
                <a:srgbClr val="29A9E1"/>
              </a:solidFill>
              <a:latin typeface="Poppins Bold"/>
              <a:ea typeface="Poppins Bold"/>
              <a:cs typeface="Poppins Bold"/>
              <a:sym typeface="Poppins Bold"/>
            </a:endParaRPr>
          </a:p>
        </p:txBody>
      </p:sp>
      <p:sp>
        <p:nvSpPr>
          <p:cNvPr id="4" name="TextBox 3">
            <a:extLst>
              <a:ext uri="{FF2B5EF4-FFF2-40B4-BE49-F238E27FC236}">
                <a16:creationId xmlns:a16="http://schemas.microsoft.com/office/drawing/2014/main" id="{F4B4DC46-897C-443C-E96D-75543E717D96}"/>
              </a:ext>
            </a:extLst>
          </p:cNvPr>
          <p:cNvSpPr txBox="1"/>
          <p:nvPr/>
        </p:nvSpPr>
        <p:spPr>
          <a:xfrm>
            <a:off x="-269926" y="86826"/>
            <a:ext cx="7676564" cy="369332"/>
          </a:xfrm>
          <a:prstGeom prst="rect">
            <a:avLst/>
          </a:prstGeom>
          <a:noFill/>
        </p:spPr>
        <p:txBody>
          <a:bodyPr wrap="square" rtlCol="0">
            <a:spAutoFit/>
          </a:bodyPr>
          <a:lstStyle/>
          <a:p>
            <a:pPr algn="ctr"/>
            <a:r>
              <a:rPr lang="en-US" b="1" dirty="0">
                <a:solidFill>
                  <a:schemeClr val="accent1">
                    <a:lumMod val="50000"/>
                  </a:schemeClr>
                </a:solidFill>
                <a:cs typeface="Times New Roman" panose="02020603050405020304" pitchFamily="18" charset="0"/>
              </a:rPr>
              <a:t>Large Language Models : Fine-Tuning Setup and Evaluation</a:t>
            </a:r>
          </a:p>
        </p:txBody>
      </p:sp>
      <p:sp>
        <p:nvSpPr>
          <p:cNvPr id="15" name="StaticPath">
            <a:extLst>
              <a:ext uri="{FF2B5EF4-FFF2-40B4-BE49-F238E27FC236}">
                <a16:creationId xmlns:a16="http://schemas.microsoft.com/office/drawing/2014/main" id="{6E26B215-7814-0DF0-FBAC-74140D78356C}"/>
              </a:ext>
            </a:extLst>
          </p:cNvPr>
          <p:cNvSpPr/>
          <p:nvPr/>
        </p:nvSpPr>
        <p:spPr>
          <a:xfrm>
            <a:off x="7406638" y="0"/>
            <a:ext cx="1737361" cy="5143500"/>
          </a:xfrm>
          <a:prstGeom prst="rect">
            <a:avLst/>
          </a:prstGeom>
          <a:solidFill>
            <a:srgbClr val="4990E2"/>
          </a:solidFill>
          <a:ln/>
        </p:spPr>
        <p:txBody>
          <a:bodyPr/>
          <a:lstStyle/>
          <a:p>
            <a:endParaRPr lang="en-SA"/>
          </a:p>
        </p:txBody>
      </p:sp>
      <p:sp>
        <p:nvSpPr>
          <p:cNvPr id="19" name="TextBox 18">
            <a:extLst>
              <a:ext uri="{FF2B5EF4-FFF2-40B4-BE49-F238E27FC236}">
                <a16:creationId xmlns:a16="http://schemas.microsoft.com/office/drawing/2014/main" id="{A5201955-48A8-5B01-E70D-9831CDA797FD}"/>
              </a:ext>
            </a:extLst>
          </p:cNvPr>
          <p:cNvSpPr txBox="1"/>
          <p:nvPr/>
        </p:nvSpPr>
        <p:spPr>
          <a:xfrm rot="5400000">
            <a:off x="6151897" y="2217990"/>
            <a:ext cx="4457676" cy="854721"/>
          </a:xfrm>
          <a:prstGeom prst="rect">
            <a:avLst/>
          </a:prstGeom>
          <a:noFill/>
        </p:spPr>
        <p:txBody>
          <a:bodyPr wrap="square">
            <a:spAutoFit/>
          </a:bodyPr>
          <a:lstStyle/>
          <a:p>
            <a:pPr algn="ctr">
              <a:lnSpc>
                <a:spcPts val="6767"/>
              </a:lnSpc>
            </a:pPr>
            <a:r>
              <a:rPr lang="en-US" sz="3200" b="1" dirty="0">
                <a:solidFill>
                  <a:schemeClr val="bg2"/>
                </a:solidFill>
                <a:latin typeface="Poppins Bold"/>
                <a:ea typeface="Poppins Bold"/>
                <a:cs typeface="Poppins Bold"/>
                <a:sym typeface="Poppins Bold"/>
              </a:rPr>
              <a:t>RESULTS &amp; ANALYSIS</a:t>
            </a:r>
            <a:endParaRPr lang="en-US" sz="4000" b="1" dirty="0">
              <a:solidFill>
                <a:schemeClr val="bg2"/>
              </a:solidFill>
              <a:latin typeface="Poppins Bold"/>
              <a:ea typeface="Poppins Bold"/>
              <a:cs typeface="Poppins Bold"/>
              <a:sym typeface="Poppins Bold"/>
            </a:endParaRPr>
          </a:p>
        </p:txBody>
      </p:sp>
      <p:sp>
        <p:nvSpPr>
          <p:cNvPr id="5" name="TextBox 4">
            <a:extLst>
              <a:ext uri="{FF2B5EF4-FFF2-40B4-BE49-F238E27FC236}">
                <a16:creationId xmlns:a16="http://schemas.microsoft.com/office/drawing/2014/main" id="{A351B5B0-FBF1-A80B-D83A-7B24387104ED}"/>
              </a:ext>
            </a:extLst>
          </p:cNvPr>
          <p:cNvSpPr txBox="1"/>
          <p:nvPr/>
        </p:nvSpPr>
        <p:spPr>
          <a:xfrm>
            <a:off x="1179742" y="1010546"/>
            <a:ext cx="5410200" cy="276999"/>
          </a:xfrm>
          <a:prstGeom prst="rect">
            <a:avLst/>
          </a:prstGeom>
          <a:solidFill>
            <a:schemeClr val="accent1">
              <a:lumMod val="60000"/>
              <a:lumOff val="40000"/>
            </a:schemeClr>
          </a:solidFill>
          <a:ln>
            <a:solidFill>
              <a:schemeClr val="accent1">
                <a:lumMod val="60000"/>
                <a:lumOff val="40000"/>
              </a:schemeClr>
            </a:solidFill>
          </a:ln>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1200" b="1" dirty="0">
                <a:solidFill>
                  <a:schemeClr val="accent1">
                    <a:lumMod val="50000"/>
                  </a:schemeClr>
                </a:solidFill>
                <a:cs typeface="Arial" panose="020B0604020202020204" pitchFamily="34" charset="0"/>
              </a:rPr>
              <a:t>Performance Metrics of LLM Models</a:t>
            </a:r>
          </a:p>
        </p:txBody>
      </p:sp>
      <p:graphicFrame>
        <p:nvGraphicFramePr>
          <p:cNvPr id="8" name="Table 7">
            <a:extLst>
              <a:ext uri="{FF2B5EF4-FFF2-40B4-BE49-F238E27FC236}">
                <a16:creationId xmlns:a16="http://schemas.microsoft.com/office/drawing/2014/main" id="{9D4A26B1-68BF-1DCC-B790-763D2886F2C2}"/>
              </a:ext>
            </a:extLst>
          </p:cNvPr>
          <p:cNvGraphicFramePr>
            <a:graphicFrameLocks noGrp="1"/>
          </p:cNvGraphicFramePr>
          <p:nvPr>
            <p:extLst>
              <p:ext uri="{D42A27DB-BD31-4B8C-83A1-F6EECF244321}">
                <p14:modId xmlns:p14="http://schemas.microsoft.com/office/powerpoint/2010/main" val="4182198412"/>
              </p:ext>
            </p:extLst>
          </p:nvPr>
        </p:nvGraphicFramePr>
        <p:xfrm>
          <a:off x="437200" y="1352371"/>
          <a:ext cx="6583997" cy="777240"/>
        </p:xfrm>
        <a:graphic>
          <a:graphicData uri="http://schemas.openxmlformats.org/drawingml/2006/table">
            <a:tbl>
              <a:tblPr firstRow="1" firstCol="1" bandRow="1">
                <a:tableStyleId>{22838BEF-8BB2-4498-84A7-C5851F593DF1}</a:tableStyleId>
              </a:tblPr>
              <a:tblGrid>
                <a:gridCol w="1355364">
                  <a:extLst>
                    <a:ext uri="{9D8B030D-6E8A-4147-A177-3AD203B41FA5}">
                      <a16:colId xmlns:a16="http://schemas.microsoft.com/office/drawing/2014/main" val="485319129"/>
                    </a:ext>
                  </a:extLst>
                </a:gridCol>
                <a:gridCol w="925214">
                  <a:extLst>
                    <a:ext uri="{9D8B030D-6E8A-4147-A177-3AD203B41FA5}">
                      <a16:colId xmlns:a16="http://schemas.microsoft.com/office/drawing/2014/main" val="934680786"/>
                    </a:ext>
                  </a:extLst>
                </a:gridCol>
                <a:gridCol w="1030946">
                  <a:extLst>
                    <a:ext uri="{9D8B030D-6E8A-4147-A177-3AD203B41FA5}">
                      <a16:colId xmlns:a16="http://schemas.microsoft.com/office/drawing/2014/main" val="3146718080"/>
                    </a:ext>
                  </a:extLst>
                </a:gridCol>
                <a:gridCol w="1085617">
                  <a:extLst>
                    <a:ext uri="{9D8B030D-6E8A-4147-A177-3AD203B41FA5}">
                      <a16:colId xmlns:a16="http://schemas.microsoft.com/office/drawing/2014/main" val="3420112978"/>
                    </a:ext>
                  </a:extLst>
                </a:gridCol>
                <a:gridCol w="1093428">
                  <a:extLst>
                    <a:ext uri="{9D8B030D-6E8A-4147-A177-3AD203B41FA5}">
                      <a16:colId xmlns:a16="http://schemas.microsoft.com/office/drawing/2014/main" val="632269787"/>
                    </a:ext>
                  </a:extLst>
                </a:gridCol>
                <a:gridCol w="1093428">
                  <a:extLst>
                    <a:ext uri="{9D8B030D-6E8A-4147-A177-3AD203B41FA5}">
                      <a16:colId xmlns:a16="http://schemas.microsoft.com/office/drawing/2014/main" val="4084993918"/>
                    </a:ext>
                  </a:extLst>
                </a:gridCol>
              </a:tblGrid>
              <a:tr h="236401">
                <a:tc>
                  <a:txBody>
                    <a:bodyPr/>
                    <a:lstStyle/>
                    <a:p>
                      <a:pPr algn="ctr">
                        <a:buNone/>
                      </a:pPr>
                      <a:r>
                        <a:rPr lang="en-US" sz="1100"/>
                        <a:t>Model</a:t>
                      </a:r>
                    </a:p>
                  </a:txBody>
                  <a:tcPr anchor="ctr"/>
                </a:tc>
                <a:tc>
                  <a:txBody>
                    <a:bodyPr/>
                    <a:lstStyle/>
                    <a:p>
                      <a:pPr algn="ctr">
                        <a:buNone/>
                      </a:pPr>
                      <a:r>
                        <a:rPr lang="en-US" sz="1100"/>
                        <a:t>Accuracy</a:t>
                      </a:r>
                    </a:p>
                  </a:txBody>
                  <a:tcPr anchor="ctr"/>
                </a:tc>
                <a:tc>
                  <a:txBody>
                    <a:bodyPr/>
                    <a:lstStyle/>
                    <a:p>
                      <a:pPr algn="ctr">
                        <a:buNone/>
                      </a:pPr>
                      <a:r>
                        <a:rPr lang="en-US" sz="1100"/>
                        <a:t>Precision</a:t>
                      </a:r>
                    </a:p>
                  </a:txBody>
                  <a:tcPr anchor="ctr"/>
                </a:tc>
                <a:tc>
                  <a:txBody>
                    <a:bodyPr/>
                    <a:lstStyle/>
                    <a:p>
                      <a:pPr algn="ctr">
                        <a:buNone/>
                      </a:pPr>
                      <a:r>
                        <a:rPr lang="en-US" sz="1100"/>
                        <a:t>Recall</a:t>
                      </a:r>
                    </a:p>
                  </a:txBody>
                  <a:tcPr anchor="ctr"/>
                </a:tc>
                <a:tc>
                  <a:txBody>
                    <a:bodyPr/>
                    <a:lstStyle/>
                    <a:p>
                      <a:pPr algn="ctr">
                        <a:buNone/>
                      </a:pPr>
                      <a:r>
                        <a:rPr lang="en-US" sz="1100"/>
                        <a:t>F1-Score</a:t>
                      </a:r>
                    </a:p>
                  </a:txBody>
                  <a:tcPr anchor="ctr"/>
                </a:tc>
                <a:tc>
                  <a:txBody>
                    <a:bodyPr/>
                    <a:lstStyle/>
                    <a:p>
                      <a:pPr algn="ctr">
                        <a:buNone/>
                      </a:pPr>
                      <a:r>
                        <a:rPr lang="en-US" sz="1100"/>
                        <a:t>ROC-AUC</a:t>
                      </a:r>
                    </a:p>
                  </a:txBody>
                  <a:tcPr anchor="ctr"/>
                </a:tc>
                <a:extLst>
                  <a:ext uri="{0D108BD9-81ED-4DB2-BD59-A6C34878D82A}">
                    <a16:rowId xmlns:a16="http://schemas.microsoft.com/office/drawing/2014/main" val="4120473131"/>
                  </a:ext>
                </a:extLst>
              </a:tr>
              <a:tr h="236401">
                <a:tc>
                  <a:txBody>
                    <a:bodyPr/>
                    <a:lstStyle/>
                    <a:p>
                      <a:pPr algn="ctr">
                        <a:buNone/>
                      </a:pPr>
                      <a:r>
                        <a:rPr lang="en-US" sz="1100"/>
                        <a:t>DistilBERT</a:t>
                      </a:r>
                    </a:p>
                  </a:txBody>
                  <a:tcPr anchor="ctr"/>
                </a:tc>
                <a:tc>
                  <a:txBody>
                    <a:bodyPr/>
                    <a:lstStyle/>
                    <a:p>
                      <a:pPr algn="ctr">
                        <a:buNone/>
                      </a:pPr>
                      <a:r>
                        <a:rPr lang="en-SA" sz="1100" dirty="0"/>
                        <a:t>0.999148</a:t>
                      </a:r>
                    </a:p>
                  </a:txBody>
                  <a:tcPr anchor="ctr"/>
                </a:tc>
                <a:tc>
                  <a:txBody>
                    <a:bodyPr/>
                    <a:lstStyle/>
                    <a:p>
                      <a:pPr algn="ctr">
                        <a:buNone/>
                      </a:pPr>
                      <a:r>
                        <a:rPr lang="en-SA" sz="1100"/>
                        <a:t>0.998142</a:t>
                      </a:r>
                    </a:p>
                  </a:txBody>
                  <a:tcPr anchor="ctr"/>
                </a:tc>
                <a:tc>
                  <a:txBody>
                    <a:bodyPr/>
                    <a:lstStyle/>
                    <a:p>
                      <a:pPr algn="ctr">
                        <a:buNone/>
                      </a:pPr>
                      <a:r>
                        <a:rPr lang="en-SA" sz="1100"/>
                        <a:t>1.000000</a:t>
                      </a:r>
                    </a:p>
                  </a:txBody>
                  <a:tcPr anchor="ctr"/>
                </a:tc>
                <a:tc>
                  <a:txBody>
                    <a:bodyPr/>
                    <a:lstStyle/>
                    <a:p>
                      <a:pPr algn="ctr">
                        <a:buNone/>
                      </a:pPr>
                      <a:r>
                        <a:rPr lang="en-SA" sz="1100"/>
                        <a:t>0.999070</a:t>
                      </a:r>
                    </a:p>
                  </a:txBody>
                  <a:tcPr anchor="ctr"/>
                </a:tc>
                <a:tc>
                  <a:txBody>
                    <a:bodyPr/>
                    <a:lstStyle/>
                    <a:p>
                      <a:pPr algn="ctr">
                        <a:buNone/>
                      </a:pPr>
                      <a:r>
                        <a:rPr lang="en-SA" sz="1100"/>
                        <a:t>0.999994</a:t>
                      </a:r>
                    </a:p>
                  </a:txBody>
                  <a:tcPr anchor="ctr"/>
                </a:tc>
                <a:extLst>
                  <a:ext uri="{0D108BD9-81ED-4DB2-BD59-A6C34878D82A}">
                    <a16:rowId xmlns:a16="http://schemas.microsoft.com/office/drawing/2014/main" val="2428107908"/>
                  </a:ext>
                </a:extLst>
              </a:tr>
              <a:tr h="236401">
                <a:tc>
                  <a:txBody>
                    <a:bodyPr/>
                    <a:lstStyle/>
                    <a:p>
                      <a:pPr algn="ctr">
                        <a:buNone/>
                      </a:pPr>
                      <a:r>
                        <a:rPr lang="en-US" sz="1100"/>
                        <a:t>BERT</a:t>
                      </a:r>
                    </a:p>
                  </a:txBody>
                  <a:tcPr anchor="ctr"/>
                </a:tc>
                <a:tc>
                  <a:txBody>
                    <a:bodyPr/>
                    <a:lstStyle/>
                    <a:p>
                      <a:pPr algn="ctr">
                        <a:buNone/>
                      </a:pPr>
                      <a:r>
                        <a:rPr lang="en-SA" sz="1100"/>
                        <a:t>0.998977</a:t>
                      </a:r>
                    </a:p>
                  </a:txBody>
                  <a:tcPr anchor="ctr"/>
                </a:tc>
                <a:tc>
                  <a:txBody>
                    <a:bodyPr/>
                    <a:lstStyle/>
                    <a:p>
                      <a:pPr algn="ctr">
                        <a:buNone/>
                      </a:pPr>
                      <a:r>
                        <a:rPr lang="en-SA" sz="1100"/>
                        <a:t>0.998141</a:t>
                      </a:r>
                    </a:p>
                  </a:txBody>
                  <a:tcPr anchor="ctr"/>
                </a:tc>
                <a:tc>
                  <a:txBody>
                    <a:bodyPr/>
                    <a:lstStyle/>
                    <a:p>
                      <a:pPr algn="ctr">
                        <a:buNone/>
                      </a:pPr>
                      <a:r>
                        <a:rPr lang="en-SA" sz="1100"/>
                        <a:t>0.999628</a:t>
                      </a:r>
                    </a:p>
                  </a:txBody>
                  <a:tcPr anchor="ctr"/>
                </a:tc>
                <a:tc>
                  <a:txBody>
                    <a:bodyPr/>
                    <a:lstStyle/>
                    <a:p>
                      <a:pPr algn="ctr">
                        <a:buNone/>
                      </a:pPr>
                      <a:r>
                        <a:rPr lang="en-SA" sz="1100"/>
                        <a:t>0.998884</a:t>
                      </a:r>
                    </a:p>
                  </a:txBody>
                  <a:tcPr anchor="ctr"/>
                </a:tc>
                <a:tc>
                  <a:txBody>
                    <a:bodyPr/>
                    <a:lstStyle/>
                    <a:p>
                      <a:pPr algn="ctr">
                        <a:buNone/>
                      </a:pPr>
                      <a:r>
                        <a:rPr lang="en-SA" sz="1100" dirty="0"/>
                        <a:t>0.999754</a:t>
                      </a:r>
                    </a:p>
                  </a:txBody>
                  <a:tcPr anchor="ctr"/>
                </a:tc>
                <a:extLst>
                  <a:ext uri="{0D108BD9-81ED-4DB2-BD59-A6C34878D82A}">
                    <a16:rowId xmlns:a16="http://schemas.microsoft.com/office/drawing/2014/main" val="2008326981"/>
                  </a:ext>
                </a:extLst>
              </a:tr>
            </a:tbl>
          </a:graphicData>
        </a:graphic>
      </p:graphicFrame>
      <p:sp>
        <p:nvSpPr>
          <p:cNvPr id="12" name="TextBox 11">
            <a:extLst>
              <a:ext uri="{FF2B5EF4-FFF2-40B4-BE49-F238E27FC236}">
                <a16:creationId xmlns:a16="http://schemas.microsoft.com/office/drawing/2014/main" id="{12D30DF7-2F0D-ACD4-2FF6-6C5C435A392C}"/>
              </a:ext>
            </a:extLst>
          </p:cNvPr>
          <p:cNvSpPr txBox="1"/>
          <p:nvPr/>
        </p:nvSpPr>
        <p:spPr>
          <a:xfrm>
            <a:off x="1179742" y="2240825"/>
            <a:ext cx="5410200" cy="276999"/>
          </a:xfrm>
          <a:prstGeom prst="rect">
            <a:avLst/>
          </a:prstGeom>
          <a:solidFill>
            <a:schemeClr val="accent1">
              <a:lumMod val="60000"/>
              <a:lumOff val="40000"/>
            </a:schemeClr>
          </a:solidFill>
          <a:ln>
            <a:solidFill>
              <a:schemeClr val="accent1">
                <a:lumMod val="60000"/>
                <a:lumOff val="40000"/>
              </a:schemeClr>
            </a:solidFill>
          </a:ln>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n-US" sz="1200" b="1" dirty="0">
                <a:solidFill>
                  <a:schemeClr val="accent1">
                    <a:lumMod val="50000"/>
                  </a:schemeClr>
                </a:solidFill>
                <a:cs typeface="Arial" panose="020B0604020202020204" pitchFamily="34" charset="0"/>
              </a:rPr>
              <a:t>Models Parameters</a:t>
            </a:r>
          </a:p>
        </p:txBody>
      </p:sp>
      <p:graphicFrame>
        <p:nvGraphicFramePr>
          <p:cNvPr id="2" name="Table 1">
            <a:extLst>
              <a:ext uri="{FF2B5EF4-FFF2-40B4-BE49-F238E27FC236}">
                <a16:creationId xmlns:a16="http://schemas.microsoft.com/office/drawing/2014/main" id="{E59F5280-842D-8112-7D43-66AADEC811A4}"/>
              </a:ext>
            </a:extLst>
          </p:cNvPr>
          <p:cNvGraphicFramePr>
            <a:graphicFrameLocks noGrp="1"/>
          </p:cNvGraphicFramePr>
          <p:nvPr>
            <p:extLst>
              <p:ext uri="{D42A27DB-BD31-4B8C-83A1-F6EECF244321}">
                <p14:modId xmlns:p14="http://schemas.microsoft.com/office/powerpoint/2010/main" val="2258556103"/>
              </p:ext>
            </p:extLst>
          </p:nvPr>
        </p:nvGraphicFramePr>
        <p:xfrm>
          <a:off x="427677" y="2645350"/>
          <a:ext cx="6593520" cy="1623852"/>
        </p:xfrm>
        <a:graphic>
          <a:graphicData uri="http://schemas.openxmlformats.org/drawingml/2006/table">
            <a:tbl>
              <a:tblPr firstRow="1" bandRow="1">
                <a:tableStyleId>{22838BEF-8BB2-4498-84A7-C5851F593DF1}</a:tableStyleId>
              </a:tblPr>
              <a:tblGrid>
                <a:gridCol w="1059355">
                  <a:extLst>
                    <a:ext uri="{9D8B030D-6E8A-4147-A177-3AD203B41FA5}">
                      <a16:colId xmlns:a16="http://schemas.microsoft.com/office/drawing/2014/main" val="3915108889"/>
                    </a:ext>
                  </a:extLst>
                </a:gridCol>
                <a:gridCol w="772160">
                  <a:extLst>
                    <a:ext uri="{9D8B030D-6E8A-4147-A177-3AD203B41FA5}">
                      <a16:colId xmlns:a16="http://schemas.microsoft.com/office/drawing/2014/main" val="1999383119"/>
                    </a:ext>
                  </a:extLst>
                </a:gridCol>
                <a:gridCol w="690880">
                  <a:extLst>
                    <a:ext uri="{9D8B030D-6E8A-4147-A177-3AD203B41FA5}">
                      <a16:colId xmlns:a16="http://schemas.microsoft.com/office/drawing/2014/main" val="3624679452"/>
                    </a:ext>
                  </a:extLst>
                </a:gridCol>
                <a:gridCol w="670560">
                  <a:extLst>
                    <a:ext uri="{9D8B030D-6E8A-4147-A177-3AD203B41FA5}">
                      <a16:colId xmlns:a16="http://schemas.microsoft.com/office/drawing/2014/main" val="3463476024"/>
                    </a:ext>
                  </a:extLst>
                </a:gridCol>
                <a:gridCol w="751840">
                  <a:extLst>
                    <a:ext uri="{9D8B030D-6E8A-4147-A177-3AD203B41FA5}">
                      <a16:colId xmlns:a16="http://schemas.microsoft.com/office/drawing/2014/main" val="3330191641"/>
                    </a:ext>
                  </a:extLst>
                </a:gridCol>
                <a:gridCol w="1788160">
                  <a:extLst>
                    <a:ext uri="{9D8B030D-6E8A-4147-A177-3AD203B41FA5}">
                      <a16:colId xmlns:a16="http://schemas.microsoft.com/office/drawing/2014/main" val="2252612524"/>
                    </a:ext>
                  </a:extLst>
                </a:gridCol>
                <a:gridCol w="860565">
                  <a:extLst>
                    <a:ext uri="{9D8B030D-6E8A-4147-A177-3AD203B41FA5}">
                      <a16:colId xmlns:a16="http://schemas.microsoft.com/office/drawing/2014/main" val="995419420"/>
                    </a:ext>
                  </a:extLst>
                </a:gridCol>
              </a:tblGrid>
              <a:tr h="300765">
                <a:tc>
                  <a:txBody>
                    <a:bodyPr/>
                    <a:lstStyle/>
                    <a:p>
                      <a:pPr algn="ctr" fontAlgn="ctr">
                        <a:buNone/>
                      </a:pPr>
                      <a:r>
                        <a:rPr lang="en-US" sz="1000" b="1" u="none" strike="noStrike" dirty="0">
                          <a:effectLst/>
                        </a:rPr>
                        <a:t>Model</a:t>
                      </a:r>
                      <a:endParaRPr lang="en-US" sz="1000" b="1" i="0" u="none" strike="noStrike" dirty="0">
                        <a:effectLst/>
                        <a:latin typeface="+mn-lt"/>
                      </a:endParaRPr>
                    </a:p>
                  </a:txBody>
                  <a:tcPr marL="73923" marR="73923" marT="36962" marB="36962" anchor="ctr"/>
                </a:tc>
                <a:tc>
                  <a:txBody>
                    <a:bodyPr/>
                    <a:lstStyle/>
                    <a:p>
                      <a:pPr algn="ctr" fontAlgn="ctr">
                        <a:buNone/>
                      </a:pPr>
                      <a:r>
                        <a:rPr lang="en-US" sz="1000" b="1" u="none" strike="noStrike">
                          <a:effectLst/>
                        </a:rPr>
                        <a:t>Data Split</a:t>
                      </a:r>
                      <a:endParaRPr lang="en-US" sz="1000" b="1" i="0" u="none" strike="noStrike">
                        <a:effectLst/>
                        <a:latin typeface="+mn-lt"/>
                      </a:endParaRPr>
                    </a:p>
                  </a:txBody>
                  <a:tcPr marL="73923" marR="73923" marT="36962" marB="36962" anchor="ctr"/>
                </a:tc>
                <a:tc>
                  <a:txBody>
                    <a:bodyPr/>
                    <a:lstStyle/>
                    <a:p>
                      <a:pPr algn="ctr" fontAlgn="ctr">
                        <a:buNone/>
                      </a:pPr>
                      <a:r>
                        <a:rPr lang="en-US" sz="1000" b="1" u="none" strike="noStrike">
                          <a:effectLst/>
                        </a:rPr>
                        <a:t>Max Length</a:t>
                      </a:r>
                      <a:endParaRPr lang="en-US" sz="1000" b="1" i="0" u="none" strike="noStrike">
                        <a:effectLst/>
                        <a:latin typeface="+mn-lt"/>
                      </a:endParaRPr>
                    </a:p>
                  </a:txBody>
                  <a:tcPr marL="73923" marR="73923" marT="36962" marB="36962" anchor="ctr"/>
                </a:tc>
                <a:tc>
                  <a:txBody>
                    <a:bodyPr/>
                    <a:lstStyle/>
                    <a:p>
                      <a:pPr algn="ctr" fontAlgn="ctr">
                        <a:buNone/>
                      </a:pPr>
                      <a:r>
                        <a:rPr lang="en-US" sz="1000" b="1" u="none" strike="noStrike">
                          <a:effectLst/>
                        </a:rPr>
                        <a:t>Learning Rate</a:t>
                      </a:r>
                      <a:endParaRPr lang="en-US" sz="1000" b="1" i="0" u="none" strike="noStrike">
                        <a:effectLst/>
                        <a:latin typeface="+mn-lt"/>
                      </a:endParaRPr>
                    </a:p>
                  </a:txBody>
                  <a:tcPr marL="73923" marR="73923" marT="36962" marB="36962" anchor="ctr"/>
                </a:tc>
                <a:tc>
                  <a:txBody>
                    <a:bodyPr/>
                    <a:lstStyle/>
                    <a:p>
                      <a:pPr algn="ctr" fontAlgn="ctr">
                        <a:buNone/>
                      </a:pPr>
                      <a:r>
                        <a:rPr lang="en-US" sz="1000" b="1" u="none" strike="noStrike" dirty="0">
                          <a:effectLst/>
                        </a:rPr>
                        <a:t>Epochs</a:t>
                      </a:r>
                      <a:endParaRPr lang="en-US" sz="1000" b="1" i="0" u="none" strike="noStrike" dirty="0">
                        <a:effectLst/>
                        <a:latin typeface="+mn-lt"/>
                      </a:endParaRPr>
                    </a:p>
                  </a:txBody>
                  <a:tcPr marL="73923" marR="73923" marT="36962" marB="36962" anchor="ctr"/>
                </a:tc>
                <a:tc>
                  <a:txBody>
                    <a:bodyPr/>
                    <a:lstStyle/>
                    <a:p>
                      <a:pPr algn="ctr" fontAlgn="ctr">
                        <a:buNone/>
                      </a:pPr>
                      <a:r>
                        <a:rPr lang="en-US" sz="1000" b="1" u="none" strike="noStrike">
                          <a:effectLst/>
                        </a:rPr>
                        <a:t>Key Regularization / Tricks</a:t>
                      </a:r>
                      <a:endParaRPr lang="en-US" sz="1000" b="1" i="0" u="none" strike="noStrike">
                        <a:effectLst/>
                        <a:latin typeface="+mn-lt"/>
                      </a:endParaRPr>
                    </a:p>
                  </a:txBody>
                  <a:tcPr marL="73923" marR="73923" marT="36962" marB="36962" anchor="ctr"/>
                </a:tc>
                <a:tc>
                  <a:txBody>
                    <a:bodyPr/>
                    <a:lstStyle/>
                    <a:p>
                      <a:pPr algn="ctr" fontAlgn="ctr">
                        <a:buNone/>
                      </a:pPr>
                      <a:r>
                        <a:rPr lang="en-US" sz="1000" b="1" u="none" strike="noStrike" dirty="0">
                          <a:effectLst/>
                        </a:rPr>
                        <a:t>Metric</a:t>
                      </a:r>
                      <a:endParaRPr lang="en-US" sz="1000" b="1" i="0" u="none" strike="noStrike" dirty="0">
                        <a:effectLst/>
                        <a:latin typeface="+mn-lt"/>
                      </a:endParaRPr>
                    </a:p>
                  </a:txBody>
                  <a:tcPr marL="73923" marR="73923" marT="36962" marB="36962" anchor="ctr"/>
                </a:tc>
                <a:extLst>
                  <a:ext uri="{0D108BD9-81ED-4DB2-BD59-A6C34878D82A}">
                    <a16:rowId xmlns:a16="http://schemas.microsoft.com/office/drawing/2014/main" val="311522045"/>
                  </a:ext>
                </a:extLst>
              </a:tr>
              <a:tr h="422055">
                <a:tc>
                  <a:txBody>
                    <a:bodyPr/>
                    <a:lstStyle/>
                    <a:p>
                      <a:pPr algn="ctr" fontAlgn="ctr">
                        <a:buNone/>
                      </a:pPr>
                      <a:r>
                        <a:rPr lang="en-US" sz="1000" b="1" u="none" strike="noStrike" dirty="0" err="1">
                          <a:effectLst/>
                        </a:rPr>
                        <a:t>DistilBERT</a:t>
                      </a:r>
                      <a:r>
                        <a:rPr lang="en-US" sz="1000" b="1" u="none" strike="noStrike" dirty="0">
                          <a:effectLst/>
                        </a:rPr>
                        <a:t>-base-uncased</a:t>
                      </a:r>
                      <a:endParaRPr lang="en-US" sz="1000" b="1" i="0" u="none" strike="noStrike" dirty="0">
                        <a:effectLst/>
                        <a:latin typeface="+mn-lt"/>
                      </a:endParaRPr>
                    </a:p>
                  </a:txBody>
                  <a:tcPr marL="73923" marR="73923" marT="36962" marB="36962" anchor="ctr"/>
                </a:tc>
                <a:tc>
                  <a:txBody>
                    <a:bodyPr/>
                    <a:lstStyle/>
                    <a:p>
                      <a:pPr algn="ctr" fontAlgn="ctr">
                        <a:buNone/>
                      </a:pPr>
                      <a:r>
                        <a:rPr lang="en-US" sz="900" b="0" u="none" strike="noStrike">
                          <a:effectLst/>
                        </a:rPr>
                        <a:t>70 / 15 / 15</a:t>
                      </a:r>
                      <a:endParaRPr lang="en-US" sz="900" b="0" i="0" u="none" strike="noStrike">
                        <a:effectLst/>
                        <a:latin typeface="+mn-lt"/>
                      </a:endParaRPr>
                    </a:p>
                  </a:txBody>
                  <a:tcPr marL="73923" marR="73923" marT="36962" marB="36962" anchor="ctr"/>
                </a:tc>
                <a:tc>
                  <a:txBody>
                    <a:bodyPr/>
                    <a:lstStyle/>
                    <a:p>
                      <a:pPr algn="ctr" fontAlgn="ctr">
                        <a:buNone/>
                      </a:pPr>
                      <a:r>
                        <a:rPr lang="en-US" sz="900" b="0" u="none" strike="noStrike">
                          <a:effectLst/>
                        </a:rPr>
                        <a:t>128</a:t>
                      </a:r>
                      <a:endParaRPr lang="en-US" sz="900" b="0" i="0" u="none" strike="noStrike">
                        <a:effectLst/>
                        <a:latin typeface="+mn-lt"/>
                      </a:endParaRPr>
                    </a:p>
                  </a:txBody>
                  <a:tcPr marL="73923" marR="73923" marT="36962" marB="36962" anchor="ctr"/>
                </a:tc>
                <a:tc>
                  <a:txBody>
                    <a:bodyPr/>
                    <a:lstStyle/>
                    <a:p>
                      <a:pPr algn="ctr" fontAlgn="ctr">
                        <a:buNone/>
                      </a:pPr>
                      <a:r>
                        <a:rPr lang="en-US" sz="900" b="0" u="none" strike="noStrike">
                          <a:effectLst/>
                        </a:rPr>
                        <a:t>2e-5</a:t>
                      </a:r>
                      <a:endParaRPr lang="en-US" sz="900" b="0" i="0" u="none" strike="noStrike">
                        <a:effectLst/>
                        <a:latin typeface="+mn-lt"/>
                      </a:endParaRPr>
                    </a:p>
                  </a:txBody>
                  <a:tcPr marL="73923" marR="73923" marT="36962" marB="36962" anchor="ctr"/>
                </a:tc>
                <a:tc>
                  <a:txBody>
                    <a:bodyPr/>
                    <a:lstStyle/>
                    <a:p>
                      <a:pPr algn="ctr" fontAlgn="ctr">
                        <a:buNone/>
                      </a:pPr>
                      <a:r>
                        <a:rPr lang="en-US" sz="900" b="0" u="none" strike="noStrike">
                          <a:effectLst/>
                        </a:rPr>
                        <a:t>4</a:t>
                      </a:r>
                      <a:endParaRPr lang="en-US" sz="900" b="0" i="0" u="none" strike="noStrike">
                        <a:effectLst/>
                        <a:latin typeface="+mn-lt"/>
                      </a:endParaRPr>
                    </a:p>
                  </a:txBody>
                  <a:tcPr marL="73923" marR="73923" marT="36962" marB="36962" anchor="ctr"/>
                </a:tc>
                <a:tc>
                  <a:txBody>
                    <a:bodyPr/>
                    <a:lstStyle/>
                    <a:p>
                      <a:pPr algn="ctr" fontAlgn="ctr">
                        <a:buNone/>
                      </a:pPr>
                      <a:r>
                        <a:rPr lang="en-US" sz="900" b="0" u="none" strike="noStrike" dirty="0" err="1">
                          <a:effectLst/>
                        </a:rPr>
                        <a:t>AdamW</a:t>
                      </a:r>
                      <a:r>
                        <a:rPr lang="en-US" sz="900" b="0" u="none" strike="noStrike" dirty="0">
                          <a:effectLst/>
                        </a:rPr>
                        <a:t> optimizer, mixed precision (AMP/</a:t>
                      </a:r>
                      <a:r>
                        <a:rPr lang="en-US" sz="900" b="0" u="none" strike="noStrike" dirty="0" err="1">
                          <a:effectLst/>
                        </a:rPr>
                        <a:t>GradScaler</a:t>
                      </a:r>
                      <a:r>
                        <a:rPr lang="en-US" sz="900" b="0" u="none" strike="noStrike" dirty="0">
                          <a:effectLst/>
                        </a:rPr>
                        <a:t>), </a:t>
                      </a:r>
                      <a:r>
                        <a:rPr lang="en-US" sz="900" b="0" u="none" strike="noStrike" dirty="0" err="1">
                          <a:effectLst/>
                        </a:rPr>
                        <a:t>BCEWithLogitsLoss</a:t>
                      </a:r>
                      <a:r>
                        <a:rPr lang="en-US" sz="900" b="0" u="none" strike="noStrike" dirty="0">
                          <a:effectLst/>
                        </a:rPr>
                        <a:t>, sigmoid + threshold=0.5</a:t>
                      </a:r>
                      <a:endParaRPr lang="en-US" sz="900" b="0" i="0" u="none" strike="noStrike" dirty="0">
                        <a:effectLst/>
                        <a:latin typeface="+mn-lt"/>
                      </a:endParaRPr>
                    </a:p>
                  </a:txBody>
                  <a:tcPr marL="73923" marR="73923" marT="36962" marB="36962" anchor="ctr"/>
                </a:tc>
                <a:tc>
                  <a:txBody>
                    <a:bodyPr/>
                    <a:lstStyle/>
                    <a:p>
                      <a:pPr algn="ctr" fontAlgn="ctr">
                        <a:buNone/>
                      </a:pPr>
                      <a:r>
                        <a:rPr lang="en-US" sz="900" b="0" u="none" strike="noStrike">
                          <a:effectLst/>
                        </a:rPr>
                        <a:t>Accuracy, Precision, Recall, F1, ROC-AUC</a:t>
                      </a:r>
                      <a:endParaRPr lang="en-US" sz="900" b="0" i="0" u="none" strike="noStrike">
                        <a:effectLst/>
                        <a:latin typeface="+mn-lt"/>
                      </a:endParaRPr>
                    </a:p>
                  </a:txBody>
                  <a:tcPr marL="73923" marR="73923" marT="36962" marB="36962" anchor="ctr"/>
                </a:tc>
                <a:extLst>
                  <a:ext uri="{0D108BD9-81ED-4DB2-BD59-A6C34878D82A}">
                    <a16:rowId xmlns:a16="http://schemas.microsoft.com/office/drawing/2014/main" val="3706271681"/>
                  </a:ext>
                </a:extLst>
              </a:tr>
              <a:tr h="616469">
                <a:tc>
                  <a:txBody>
                    <a:bodyPr/>
                    <a:lstStyle/>
                    <a:p>
                      <a:pPr algn="ctr" fontAlgn="ctr">
                        <a:buNone/>
                      </a:pPr>
                      <a:r>
                        <a:rPr lang="en-US" sz="1000" b="1" u="none" strike="noStrike" dirty="0">
                          <a:effectLst/>
                        </a:rPr>
                        <a:t>BERT-base-uncased</a:t>
                      </a:r>
                      <a:endParaRPr lang="en-US" sz="1000" b="1" i="0" u="none" strike="noStrike" dirty="0">
                        <a:effectLst/>
                        <a:latin typeface="+mn-lt"/>
                      </a:endParaRPr>
                    </a:p>
                  </a:txBody>
                  <a:tcPr marL="73923" marR="73923" marT="36962" marB="36962" anchor="ctr"/>
                </a:tc>
                <a:tc>
                  <a:txBody>
                    <a:bodyPr/>
                    <a:lstStyle/>
                    <a:p>
                      <a:pPr algn="ctr" fontAlgn="ctr">
                        <a:buNone/>
                      </a:pPr>
                      <a:r>
                        <a:rPr lang="en-US" sz="900" b="0" u="none" strike="noStrike">
                          <a:effectLst/>
                        </a:rPr>
                        <a:t>70 / 15 / 15</a:t>
                      </a:r>
                      <a:endParaRPr lang="en-US" sz="900" b="0" i="0" u="none" strike="noStrike">
                        <a:effectLst/>
                        <a:latin typeface="+mn-lt"/>
                      </a:endParaRPr>
                    </a:p>
                  </a:txBody>
                  <a:tcPr marL="73923" marR="73923" marT="36962" marB="36962" anchor="ctr"/>
                </a:tc>
                <a:tc>
                  <a:txBody>
                    <a:bodyPr/>
                    <a:lstStyle/>
                    <a:p>
                      <a:pPr algn="ctr" fontAlgn="ctr">
                        <a:buNone/>
                      </a:pPr>
                      <a:r>
                        <a:rPr lang="en-US" sz="900" b="0" u="none" strike="noStrike">
                          <a:effectLst/>
                        </a:rPr>
                        <a:t>128</a:t>
                      </a:r>
                      <a:endParaRPr lang="en-US" sz="900" b="0" i="0" u="none" strike="noStrike">
                        <a:effectLst/>
                        <a:latin typeface="+mn-lt"/>
                      </a:endParaRPr>
                    </a:p>
                  </a:txBody>
                  <a:tcPr marL="73923" marR="73923" marT="36962" marB="36962" anchor="ctr"/>
                </a:tc>
                <a:tc>
                  <a:txBody>
                    <a:bodyPr/>
                    <a:lstStyle/>
                    <a:p>
                      <a:pPr algn="ctr" fontAlgn="ctr">
                        <a:buNone/>
                      </a:pPr>
                      <a:r>
                        <a:rPr lang="en-US" sz="900" b="0" u="none" strike="noStrike">
                          <a:effectLst/>
                        </a:rPr>
                        <a:t>2e-5</a:t>
                      </a:r>
                      <a:endParaRPr lang="en-US" sz="900" b="0" i="0" u="none" strike="noStrike">
                        <a:effectLst/>
                        <a:latin typeface="+mn-lt"/>
                      </a:endParaRPr>
                    </a:p>
                  </a:txBody>
                  <a:tcPr marL="73923" marR="73923" marT="36962" marB="36962" anchor="ctr"/>
                </a:tc>
                <a:tc>
                  <a:txBody>
                    <a:bodyPr/>
                    <a:lstStyle/>
                    <a:p>
                      <a:pPr algn="ctr" fontAlgn="ctr">
                        <a:buNone/>
                      </a:pPr>
                      <a:r>
                        <a:rPr lang="en-US" sz="900" b="0" u="none" strike="noStrike">
                          <a:effectLst/>
                        </a:rPr>
                        <a:t>4</a:t>
                      </a:r>
                      <a:endParaRPr lang="en-US" sz="900" b="0" i="0" u="none" strike="noStrike">
                        <a:effectLst/>
                        <a:latin typeface="+mn-lt"/>
                      </a:endParaRPr>
                    </a:p>
                  </a:txBody>
                  <a:tcPr marL="73923" marR="73923" marT="36962" marB="36962" anchor="ctr"/>
                </a:tc>
                <a:tc>
                  <a:txBody>
                    <a:bodyPr/>
                    <a:lstStyle/>
                    <a:p>
                      <a:pPr algn="ctr" fontAlgn="ctr">
                        <a:buNone/>
                      </a:pPr>
                      <a:r>
                        <a:rPr lang="en-US" sz="900" b="0" u="none" strike="noStrike" dirty="0" err="1">
                          <a:effectLst/>
                        </a:rPr>
                        <a:t>AdamW</a:t>
                      </a:r>
                      <a:r>
                        <a:rPr lang="en-US" sz="900" b="0" u="none" strike="noStrike" dirty="0">
                          <a:effectLst/>
                        </a:rPr>
                        <a:t> optimizer, mixed precision (AMP/</a:t>
                      </a:r>
                      <a:r>
                        <a:rPr lang="en-US" sz="900" b="0" u="none" strike="noStrike" dirty="0" err="1">
                          <a:effectLst/>
                        </a:rPr>
                        <a:t>GradScaler</a:t>
                      </a:r>
                      <a:r>
                        <a:rPr lang="en-US" sz="900" b="0" u="none" strike="noStrike" dirty="0">
                          <a:effectLst/>
                        </a:rPr>
                        <a:t>), </a:t>
                      </a:r>
                      <a:r>
                        <a:rPr lang="en-US" sz="900" b="0" u="none" strike="noStrike" dirty="0" err="1">
                          <a:effectLst/>
                        </a:rPr>
                        <a:t>BCEWithLogitsLoss</a:t>
                      </a:r>
                      <a:r>
                        <a:rPr lang="en-US" sz="900" b="0" u="none" strike="noStrike" dirty="0">
                          <a:effectLst/>
                        </a:rPr>
                        <a:t>, sigmoid + threshold=0.5</a:t>
                      </a:r>
                      <a:endParaRPr lang="en-US" sz="900" b="0" i="0" u="none" strike="noStrike" dirty="0">
                        <a:effectLst/>
                        <a:latin typeface="+mn-lt"/>
                      </a:endParaRPr>
                    </a:p>
                  </a:txBody>
                  <a:tcPr marL="73923" marR="73923" marT="36962" marB="36962" anchor="ctr"/>
                </a:tc>
                <a:tc>
                  <a:txBody>
                    <a:bodyPr/>
                    <a:lstStyle/>
                    <a:p>
                      <a:pPr algn="ctr" fontAlgn="ctr">
                        <a:buNone/>
                      </a:pPr>
                      <a:r>
                        <a:rPr lang="en-US" sz="900" b="0" u="none" strike="noStrike" dirty="0">
                          <a:effectLst/>
                        </a:rPr>
                        <a:t>Accuracy, Precision, Recall, F1, ROC-AUC</a:t>
                      </a:r>
                      <a:endParaRPr lang="en-US" sz="900" b="0" i="0" u="none" strike="noStrike" dirty="0">
                        <a:effectLst/>
                        <a:latin typeface="+mn-lt"/>
                      </a:endParaRPr>
                    </a:p>
                  </a:txBody>
                  <a:tcPr marL="73923" marR="73923" marT="36962" marB="36962" anchor="ctr"/>
                </a:tc>
                <a:extLst>
                  <a:ext uri="{0D108BD9-81ED-4DB2-BD59-A6C34878D82A}">
                    <a16:rowId xmlns:a16="http://schemas.microsoft.com/office/drawing/2014/main" val="3228121254"/>
                  </a:ext>
                </a:extLst>
              </a:tr>
            </a:tbl>
          </a:graphicData>
        </a:graphic>
      </p:graphicFrame>
    </p:spTree>
    <p:extLst>
      <p:ext uri="{BB962C8B-B14F-4D97-AF65-F5344CB8AC3E}">
        <p14:creationId xmlns:p14="http://schemas.microsoft.com/office/powerpoint/2010/main" val="170642260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0A1B80-325D-5FA8-A33A-FB035836824F}"/>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CD43EA6C-0F92-A3EB-7FF2-02D5A3796363}"/>
              </a:ext>
            </a:extLst>
          </p:cNvPr>
          <p:cNvSpPr/>
          <p:nvPr/>
        </p:nvSpPr>
        <p:spPr>
          <a:xfrm>
            <a:off x="1190625" y="357188"/>
            <a:ext cx="5715000" cy="287941"/>
          </a:xfrm>
          <a:prstGeom prst="rect">
            <a:avLst/>
          </a:prstGeom>
          <a:noFill/>
          <a:ln/>
        </p:spPr>
        <p:txBody>
          <a:bodyPr wrap="square" rtlCol="0" anchor="ctr"/>
          <a:lstStyle/>
          <a:p>
            <a:pPr marL="0" algn="r" defTabSz="914400" rtl="1" eaLnBrk="1" latinLnBrk="0" hangingPunct="1">
              <a:lnSpc>
                <a:spcPts val="6767"/>
              </a:lnSpc>
            </a:pPr>
            <a:endParaRPr lang="en-US" b="1" dirty="0">
              <a:solidFill>
                <a:srgbClr val="29A9E1"/>
              </a:solidFill>
              <a:latin typeface="Poppins Bold"/>
              <a:ea typeface="Poppins Bold"/>
              <a:cs typeface="Poppins Bold"/>
              <a:sym typeface="Poppins Bold"/>
            </a:endParaRPr>
          </a:p>
        </p:txBody>
      </p:sp>
      <p:sp>
        <p:nvSpPr>
          <p:cNvPr id="11" name="StaticPath">
            <a:extLst>
              <a:ext uri="{FF2B5EF4-FFF2-40B4-BE49-F238E27FC236}">
                <a16:creationId xmlns:a16="http://schemas.microsoft.com/office/drawing/2014/main" id="{13063223-3E8E-0C57-F372-BADC72C99BA3}"/>
              </a:ext>
            </a:extLst>
          </p:cNvPr>
          <p:cNvSpPr/>
          <p:nvPr/>
        </p:nvSpPr>
        <p:spPr>
          <a:xfrm>
            <a:off x="285750" y="204788"/>
            <a:ext cx="482918" cy="482917"/>
          </a:xfrm>
          <a:prstGeom prst="ellipse">
            <a:avLst/>
          </a:prstGeom>
          <a:solidFill>
            <a:srgbClr val="000000"/>
          </a:solidFill>
          <a:ln/>
        </p:spPr>
        <p:txBody>
          <a:bodyPr/>
          <a:lstStyle/>
          <a:p>
            <a:endParaRPr lang="en-SA"/>
          </a:p>
        </p:txBody>
      </p:sp>
      <p:sp>
        <p:nvSpPr>
          <p:cNvPr id="4" name="TextBox 3">
            <a:extLst>
              <a:ext uri="{FF2B5EF4-FFF2-40B4-BE49-F238E27FC236}">
                <a16:creationId xmlns:a16="http://schemas.microsoft.com/office/drawing/2014/main" id="{433BE180-0308-F8BC-6CB5-6E9F2219A77A}"/>
              </a:ext>
            </a:extLst>
          </p:cNvPr>
          <p:cNvSpPr txBox="1"/>
          <p:nvPr/>
        </p:nvSpPr>
        <p:spPr>
          <a:xfrm>
            <a:off x="1190625" y="308438"/>
            <a:ext cx="3759491" cy="369332"/>
          </a:xfrm>
          <a:prstGeom prst="rect">
            <a:avLst/>
          </a:prstGeom>
          <a:noFill/>
        </p:spPr>
        <p:txBody>
          <a:bodyPr wrap="none" rtlCol="0">
            <a:spAutoFit/>
          </a:bodyPr>
          <a:lstStyle/>
          <a:p>
            <a:r>
              <a:rPr lang="en-US" b="1" dirty="0">
                <a:solidFill>
                  <a:schemeClr val="accent1">
                    <a:lumMod val="75000"/>
                  </a:schemeClr>
                </a:solidFill>
                <a:cs typeface="Times New Roman" panose="02020603050405020304" pitchFamily="18" charset="0"/>
              </a:rPr>
              <a:t>The model with the Best score in LLM</a:t>
            </a:r>
            <a:endParaRPr lang="en-US" sz="2000" b="1" dirty="0">
              <a:solidFill>
                <a:schemeClr val="accent1">
                  <a:lumMod val="75000"/>
                </a:schemeClr>
              </a:solidFill>
              <a:ea typeface="Poppins Bold"/>
              <a:cs typeface="Calibri" panose="020F0502020204030204" pitchFamily="34" charset="0"/>
              <a:sym typeface="Poppins Bold"/>
            </a:endParaRPr>
          </a:p>
        </p:txBody>
      </p:sp>
      <p:sp>
        <p:nvSpPr>
          <p:cNvPr id="10" name="StaticPath">
            <a:extLst>
              <a:ext uri="{FF2B5EF4-FFF2-40B4-BE49-F238E27FC236}">
                <a16:creationId xmlns:a16="http://schemas.microsoft.com/office/drawing/2014/main" id="{CC0677C6-EE1E-B380-1E9B-0D521DCDCAD7}"/>
              </a:ext>
            </a:extLst>
          </p:cNvPr>
          <p:cNvSpPr/>
          <p:nvPr/>
        </p:nvSpPr>
        <p:spPr>
          <a:xfrm>
            <a:off x="-1568132" y="3960161"/>
            <a:ext cx="1737360" cy="1737360"/>
          </a:xfrm>
          <a:prstGeom prst="ellipse">
            <a:avLst/>
          </a:prstGeom>
          <a:solidFill>
            <a:srgbClr val="000000">
              <a:alpha val="0"/>
            </a:srgbClr>
          </a:solidFill>
          <a:ln w="211667">
            <a:solidFill>
              <a:srgbClr val="4990E2"/>
            </a:solidFill>
            <a:prstDash val="solid"/>
          </a:ln>
        </p:spPr>
        <p:txBody>
          <a:bodyPr/>
          <a:lstStyle/>
          <a:p>
            <a:pPr marL="0" algn="r" defTabSz="914400" rtl="1" eaLnBrk="1" latinLnBrk="0" hangingPunct="1"/>
            <a:endParaRPr lang="en-SA"/>
          </a:p>
        </p:txBody>
      </p:sp>
      <p:sp>
        <p:nvSpPr>
          <p:cNvPr id="7" name="StaticPath">
            <a:extLst>
              <a:ext uri="{FF2B5EF4-FFF2-40B4-BE49-F238E27FC236}">
                <a16:creationId xmlns:a16="http://schemas.microsoft.com/office/drawing/2014/main" id="{2DC9DBE2-5445-A1A6-3858-59D01DC2C832}"/>
              </a:ext>
            </a:extLst>
          </p:cNvPr>
          <p:cNvSpPr/>
          <p:nvPr/>
        </p:nvSpPr>
        <p:spPr>
          <a:xfrm>
            <a:off x="7406638" y="0"/>
            <a:ext cx="1737361" cy="5143500"/>
          </a:xfrm>
          <a:prstGeom prst="rect">
            <a:avLst/>
          </a:prstGeom>
          <a:solidFill>
            <a:srgbClr val="4990E2"/>
          </a:solidFill>
          <a:ln/>
        </p:spPr>
        <p:txBody>
          <a:bodyPr/>
          <a:lstStyle/>
          <a:p>
            <a:endParaRPr lang="en-SA"/>
          </a:p>
        </p:txBody>
      </p:sp>
      <p:sp>
        <p:nvSpPr>
          <p:cNvPr id="8" name="TextBox 7">
            <a:extLst>
              <a:ext uri="{FF2B5EF4-FFF2-40B4-BE49-F238E27FC236}">
                <a16:creationId xmlns:a16="http://schemas.microsoft.com/office/drawing/2014/main" id="{7EC59B86-4450-33BB-4329-4F6AD910520C}"/>
              </a:ext>
            </a:extLst>
          </p:cNvPr>
          <p:cNvSpPr txBox="1"/>
          <p:nvPr/>
        </p:nvSpPr>
        <p:spPr>
          <a:xfrm rot="5400000">
            <a:off x="6110611" y="2247724"/>
            <a:ext cx="4457676" cy="854721"/>
          </a:xfrm>
          <a:prstGeom prst="rect">
            <a:avLst/>
          </a:prstGeom>
          <a:noFill/>
        </p:spPr>
        <p:txBody>
          <a:bodyPr wrap="square">
            <a:spAutoFit/>
          </a:bodyPr>
          <a:lstStyle/>
          <a:p>
            <a:pPr algn="ctr">
              <a:lnSpc>
                <a:spcPts val="6767"/>
              </a:lnSpc>
            </a:pPr>
            <a:r>
              <a:rPr lang="en-US" sz="3200" b="1" dirty="0">
                <a:solidFill>
                  <a:schemeClr val="bg2"/>
                </a:solidFill>
                <a:latin typeface="Poppins Bold"/>
                <a:ea typeface="Poppins Bold"/>
                <a:cs typeface="Poppins Bold"/>
                <a:sym typeface="Poppins Bold"/>
              </a:rPr>
              <a:t>RESULTS &amp; ANALYSIS</a:t>
            </a:r>
            <a:endParaRPr lang="en-US" sz="4000" b="1" dirty="0">
              <a:solidFill>
                <a:schemeClr val="bg2"/>
              </a:solidFill>
              <a:latin typeface="Poppins Bold"/>
              <a:ea typeface="Poppins Bold"/>
              <a:cs typeface="Poppins Bold"/>
              <a:sym typeface="Poppins Bold"/>
            </a:endParaRPr>
          </a:p>
        </p:txBody>
      </p:sp>
      <p:sp>
        <p:nvSpPr>
          <p:cNvPr id="12" name="TextBox 11">
            <a:extLst>
              <a:ext uri="{FF2B5EF4-FFF2-40B4-BE49-F238E27FC236}">
                <a16:creationId xmlns:a16="http://schemas.microsoft.com/office/drawing/2014/main" id="{75780AAD-7088-A692-5EFD-DB4537FF65A8}"/>
              </a:ext>
            </a:extLst>
          </p:cNvPr>
          <p:cNvSpPr txBox="1"/>
          <p:nvPr/>
        </p:nvSpPr>
        <p:spPr>
          <a:xfrm>
            <a:off x="285750" y="1846045"/>
            <a:ext cx="6879429" cy="954107"/>
          </a:xfrm>
          <a:prstGeom prst="rect">
            <a:avLst/>
          </a:prstGeom>
          <a:noFill/>
        </p:spPr>
        <p:txBody>
          <a:bodyPr wrap="square">
            <a:spAutoFit/>
          </a:bodyPr>
          <a:lstStyle/>
          <a:p>
            <a:r>
              <a:rPr lang="en-US" sz="1400" b="1" dirty="0" err="1">
                <a:solidFill>
                  <a:schemeClr val="accent1">
                    <a:lumMod val="75000"/>
                  </a:schemeClr>
                </a:solidFill>
                <a:latin typeface="Calibri" pitchFamily="34" charset="0"/>
                <a:ea typeface="Calibri" pitchFamily="34" charset="-122"/>
                <a:cs typeface="Calibri" pitchFamily="34" charset="-120"/>
              </a:rPr>
              <a:t>DistilBERT</a:t>
            </a:r>
            <a:r>
              <a:rPr lang="en-US" sz="1400" dirty="0">
                <a:solidFill>
                  <a:schemeClr val="accent1">
                    <a:lumMod val="75000"/>
                  </a:schemeClr>
                </a:solidFill>
                <a:latin typeface="Calibri" pitchFamily="34" charset="0"/>
                <a:ea typeface="Calibri" pitchFamily="34" charset="-122"/>
                <a:cs typeface="Calibri" pitchFamily="34" charset="-120"/>
              </a:rPr>
              <a:t> delivered the strongest transformer-based result with a test accuracy of </a:t>
            </a:r>
            <a:r>
              <a:rPr lang="en-US" sz="1400" b="1" dirty="0">
                <a:solidFill>
                  <a:schemeClr val="accent1">
                    <a:lumMod val="75000"/>
                  </a:schemeClr>
                </a:solidFill>
                <a:latin typeface="Calibri" pitchFamily="34" charset="0"/>
                <a:ea typeface="Calibri" pitchFamily="34" charset="-122"/>
                <a:cs typeface="Calibri" pitchFamily="34" charset="-120"/>
              </a:rPr>
              <a:t>0.9991</a:t>
            </a:r>
            <a:r>
              <a:rPr lang="en-US" sz="1400" dirty="0">
                <a:solidFill>
                  <a:schemeClr val="accent1">
                    <a:lumMod val="75000"/>
                  </a:schemeClr>
                </a:solidFill>
                <a:latin typeface="Calibri" pitchFamily="34" charset="0"/>
                <a:ea typeface="Calibri" pitchFamily="34" charset="-122"/>
                <a:cs typeface="Calibri" pitchFamily="34" charset="-120"/>
              </a:rPr>
              <a:t> and an F1-score of </a:t>
            </a:r>
            <a:r>
              <a:rPr lang="en-US" sz="1400" b="1" dirty="0">
                <a:solidFill>
                  <a:schemeClr val="accent1">
                    <a:lumMod val="75000"/>
                  </a:schemeClr>
                </a:solidFill>
                <a:latin typeface="Calibri" pitchFamily="34" charset="0"/>
                <a:ea typeface="Calibri" pitchFamily="34" charset="-122"/>
                <a:cs typeface="Calibri" pitchFamily="34" charset="-120"/>
              </a:rPr>
              <a:t>0.9991</a:t>
            </a:r>
            <a:r>
              <a:rPr lang="en-US" sz="1400" dirty="0">
                <a:solidFill>
                  <a:schemeClr val="accent1">
                    <a:lumMod val="75000"/>
                  </a:schemeClr>
                </a:solidFill>
                <a:latin typeface="Calibri" pitchFamily="34" charset="0"/>
                <a:ea typeface="Calibri" pitchFamily="34" charset="-122"/>
                <a:cs typeface="Calibri" pitchFamily="34" charset="-120"/>
              </a:rPr>
              <a:t>. Fine-tuning a pretrained contextual encoder enables robust semantic representation of news content, resulting in extremely high classification reliability (ROC–AUC ≈ 0.99999).</a:t>
            </a:r>
            <a:endParaRPr lang="en-US" sz="1400" dirty="0">
              <a:solidFill>
                <a:schemeClr val="accent1">
                  <a:lumMod val="75000"/>
                </a:schemeClr>
              </a:solidFill>
            </a:endParaRPr>
          </a:p>
        </p:txBody>
      </p:sp>
      <p:sp>
        <p:nvSpPr>
          <p:cNvPr id="14" name="Shape 6">
            <a:extLst>
              <a:ext uri="{FF2B5EF4-FFF2-40B4-BE49-F238E27FC236}">
                <a16:creationId xmlns:a16="http://schemas.microsoft.com/office/drawing/2014/main" id="{CEF33D18-3817-24B3-2B85-0A589CF15B4B}"/>
              </a:ext>
            </a:extLst>
          </p:cNvPr>
          <p:cNvSpPr/>
          <p:nvPr/>
        </p:nvSpPr>
        <p:spPr>
          <a:xfrm>
            <a:off x="2846070" y="778158"/>
            <a:ext cx="2560320" cy="411480"/>
          </a:xfrm>
          <a:prstGeom prst="roundRect">
            <a:avLst/>
          </a:prstGeom>
          <a:solidFill>
            <a:srgbClr val="E9F2F4"/>
          </a:solidFill>
          <a:ln w="12700">
            <a:solidFill>
              <a:srgbClr val="2F8F9D"/>
            </a:solidFill>
            <a:prstDash val="solid"/>
          </a:ln>
        </p:spPr>
        <p:txBody>
          <a:bodyPr/>
          <a:lstStyle/>
          <a:p>
            <a:endParaRPr lang="en-SA"/>
          </a:p>
        </p:txBody>
      </p:sp>
      <p:sp>
        <p:nvSpPr>
          <p:cNvPr id="15" name="Text 7">
            <a:extLst>
              <a:ext uri="{FF2B5EF4-FFF2-40B4-BE49-F238E27FC236}">
                <a16:creationId xmlns:a16="http://schemas.microsoft.com/office/drawing/2014/main" id="{B6536D1E-89F9-5ACD-BE82-E62A75B4ABC2}"/>
              </a:ext>
            </a:extLst>
          </p:cNvPr>
          <p:cNvSpPr/>
          <p:nvPr/>
        </p:nvSpPr>
        <p:spPr>
          <a:xfrm>
            <a:off x="2846070" y="823878"/>
            <a:ext cx="2560320" cy="320040"/>
          </a:xfrm>
          <a:prstGeom prst="rect">
            <a:avLst/>
          </a:prstGeom>
          <a:noFill/>
          <a:ln/>
        </p:spPr>
        <p:txBody>
          <a:bodyPr wrap="square" rtlCol="0" anchor="ctr"/>
          <a:lstStyle/>
          <a:p>
            <a:pPr marL="0" indent="0" algn="ctr">
              <a:buNone/>
            </a:pPr>
            <a:r>
              <a:rPr lang="en-US" sz="1400" b="1" dirty="0">
                <a:solidFill>
                  <a:srgbClr val="1F4E5A"/>
                </a:solidFill>
                <a:latin typeface="Calibri" pitchFamily="34" charset="0"/>
                <a:ea typeface="Calibri" pitchFamily="34" charset="-122"/>
                <a:cs typeface="Calibri" pitchFamily="34" charset="-120"/>
              </a:rPr>
              <a:t>Large Language Model</a:t>
            </a:r>
            <a:endParaRPr lang="en-US" sz="1400" dirty="0"/>
          </a:p>
        </p:txBody>
      </p:sp>
      <p:sp>
        <p:nvSpPr>
          <p:cNvPr id="16" name="Shape 9">
            <a:extLst>
              <a:ext uri="{FF2B5EF4-FFF2-40B4-BE49-F238E27FC236}">
                <a16:creationId xmlns:a16="http://schemas.microsoft.com/office/drawing/2014/main" id="{C44113AE-5E99-70F4-F3E3-2C6F2CF28296}"/>
              </a:ext>
            </a:extLst>
          </p:cNvPr>
          <p:cNvSpPr/>
          <p:nvPr/>
        </p:nvSpPr>
        <p:spPr>
          <a:xfrm>
            <a:off x="285750" y="1432684"/>
            <a:ext cx="3840480" cy="411480"/>
          </a:xfrm>
          <a:prstGeom prst="roundRect">
            <a:avLst/>
          </a:prstGeom>
          <a:solidFill>
            <a:srgbClr val="2F80ED">
              <a:alpha val="85000"/>
            </a:srgbClr>
          </a:solidFill>
          <a:ln w="12700">
            <a:solidFill>
              <a:srgbClr val="2F80ED"/>
            </a:solidFill>
            <a:prstDash val="solid"/>
          </a:ln>
          <a:effectLst>
            <a:outerShdw blurRad="25400" dist="12700" dir="2700000" algn="bl" rotWithShape="0">
              <a:srgbClr val="000000">
                <a:alpha val="12000"/>
              </a:srgbClr>
            </a:outerShdw>
          </a:effectLst>
        </p:spPr>
        <p:txBody>
          <a:bodyPr/>
          <a:lstStyle/>
          <a:p>
            <a:endParaRPr lang="en-SA"/>
          </a:p>
        </p:txBody>
      </p:sp>
      <p:sp>
        <p:nvSpPr>
          <p:cNvPr id="17" name="Text 10">
            <a:extLst>
              <a:ext uri="{FF2B5EF4-FFF2-40B4-BE49-F238E27FC236}">
                <a16:creationId xmlns:a16="http://schemas.microsoft.com/office/drawing/2014/main" id="{290F09B0-81A9-B1EE-FE22-01EAC1E35E29}"/>
              </a:ext>
            </a:extLst>
          </p:cNvPr>
          <p:cNvSpPr/>
          <p:nvPr/>
        </p:nvSpPr>
        <p:spPr>
          <a:xfrm>
            <a:off x="377190" y="1496692"/>
            <a:ext cx="3657600" cy="292608"/>
          </a:xfrm>
          <a:prstGeom prst="rect">
            <a:avLst/>
          </a:prstGeom>
          <a:noFill/>
          <a:ln/>
        </p:spPr>
        <p:txBody>
          <a:bodyPr wrap="square" rtlCol="0" anchor="ctr"/>
          <a:lstStyle/>
          <a:p>
            <a:r>
              <a:rPr lang="en-US" sz="1600" b="1" dirty="0">
                <a:solidFill>
                  <a:srgbClr val="FFFFFF"/>
                </a:solidFill>
                <a:latin typeface="Calibri" pitchFamily="34" charset="0"/>
                <a:ea typeface="Calibri" pitchFamily="34" charset="-122"/>
                <a:cs typeface="Calibri" pitchFamily="34" charset="-120"/>
              </a:rPr>
              <a:t>Best: </a:t>
            </a:r>
            <a:r>
              <a:rPr lang="en-US" sz="1600" b="1" dirty="0" err="1">
                <a:solidFill>
                  <a:srgbClr val="FFFFFF"/>
                </a:solidFill>
                <a:latin typeface="Calibri" pitchFamily="34" charset="0"/>
                <a:ea typeface="Calibri" pitchFamily="34" charset="-122"/>
                <a:cs typeface="Calibri" pitchFamily="34" charset="-120"/>
              </a:rPr>
              <a:t>DistilBERT</a:t>
            </a:r>
            <a:endParaRPr lang="en-US" sz="1600" dirty="0"/>
          </a:p>
        </p:txBody>
      </p:sp>
      <p:sp>
        <p:nvSpPr>
          <p:cNvPr id="21" name="TextBox 20">
            <a:extLst>
              <a:ext uri="{FF2B5EF4-FFF2-40B4-BE49-F238E27FC236}">
                <a16:creationId xmlns:a16="http://schemas.microsoft.com/office/drawing/2014/main" id="{C9C2F996-2BE7-B064-2573-5FB8495219F7}"/>
              </a:ext>
            </a:extLst>
          </p:cNvPr>
          <p:cNvSpPr txBox="1"/>
          <p:nvPr/>
        </p:nvSpPr>
        <p:spPr>
          <a:xfrm>
            <a:off x="1190625" y="4841619"/>
            <a:ext cx="5410200" cy="278602"/>
          </a:xfrm>
          <a:prstGeom prst="rect">
            <a:avLst/>
          </a:prstGeom>
          <a:noFill/>
        </p:spPr>
        <p:txBody>
          <a:bodyPr wrap="square">
            <a:spAutoFit/>
          </a:bodyPr>
          <a:lstStyle/>
          <a:p>
            <a:pPr algn="ctr">
              <a:lnSpc>
                <a:spcPct val="150000"/>
              </a:lnSpc>
              <a:buNone/>
            </a:pPr>
            <a:r>
              <a:rPr lang="en-US" sz="900" b="1" dirty="0">
                <a:solidFill>
                  <a:schemeClr val="accent1">
                    <a:lumMod val="75000"/>
                  </a:schemeClr>
                </a:solidFill>
                <a:effectLst/>
                <a:ea typeface="Times New Roman" panose="02020603050405020304" pitchFamily="18" charset="0"/>
              </a:rPr>
              <a:t>Figure 6:</a:t>
            </a:r>
            <a:r>
              <a:rPr lang="en-US" sz="900" dirty="0">
                <a:solidFill>
                  <a:schemeClr val="accent1">
                    <a:lumMod val="75000"/>
                  </a:schemeClr>
                </a:solidFill>
                <a:effectLst/>
                <a:ea typeface="Times New Roman" panose="02020603050405020304" pitchFamily="18" charset="0"/>
              </a:rPr>
              <a:t> Best LLM Model Accuracy Curve</a:t>
            </a:r>
            <a:endParaRPr lang="en-SA" sz="900" dirty="0">
              <a:solidFill>
                <a:schemeClr val="accent1">
                  <a:lumMod val="75000"/>
                </a:schemeClr>
              </a:solidFill>
              <a:effectLst/>
              <a:ea typeface="Times New Roman" panose="02020603050405020304" pitchFamily="18" charset="0"/>
            </a:endParaRPr>
          </a:p>
        </p:txBody>
      </p:sp>
      <p:pic>
        <p:nvPicPr>
          <p:cNvPr id="5" name="Picture 4">
            <a:extLst>
              <a:ext uri="{FF2B5EF4-FFF2-40B4-BE49-F238E27FC236}">
                <a16:creationId xmlns:a16="http://schemas.microsoft.com/office/drawing/2014/main" id="{9B36CA43-D995-7434-57F2-F398B4ABE51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3853" t="4081" r="8221" b="3446"/>
          <a:stretch>
            <a:fillRect/>
          </a:stretch>
        </p:blipFill>
        <p:spPr bwMode="auto">
          <a:xfrm>
            <a:off x="2579191" y="2800151"/>
            <a:ext cx="2808321" cy="1968944"/>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41969756"/>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06435D-69BE-6945-63CD-911AB78F550B}"/>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75A0EE46-AA02-C3AE-7DC7-2E621FC919BA}"/>
              </a:ext>
            </a:extLst>
          </p:cNvPr>
          <p:cNvSpPr/>
          <p:nvPr/>
        </p:nvSpPr>
        <p:spPr>
          <a:xfrm>
            <a:off x="1190625" y="357188"/>
            <a:ext cx="5715000" cy="287941"/>
          </a:xfrm>
          <a:prstGeom prst="rect">
            <a:avLst/>
          </a:prstGeom>
          <a:noFill/>
          <a:ln/>
        </p:spPr>
        <p:txBody>
          <a:bodyPr wrap="square" rtlCol="0" anchor="ctr"/>
          <a:lstStyle/>
          <a:p>
            <a:pPr marL="0" algn="l" defTabSz="914400" rtl="0" eaLnBrk="1" latinLnBrk="0" hangingPunct="1">
              <a:lnSpc>
                <a:spcPts val="6767"/>
              </a:lnSpc>
            </a:pPr>
            <a:endParaRPr lang="en-US" b="1" dirty="0">
              <a:solidFill>
                <a:srgbClr val="29A9E1"/>
              </a:solidFill>
              <a:latin typeface="Poppins Bold"/>
              <a:ea typeface="Poppins Bold"/>
              <a:cs typeface="Poppins Bold"/>
              <a:sym typeface="Poppins Bold"/>
            </a:endParaRPr>
          </a:p>
        </p:txBody>
      </p:sp>
      <p:sp>
        <p:nvSpPr>
          <p:cNvPr id="11" name="StaticPath">
            <a:extLst>
              <a:ext uri="{FF2B5EF4-FFF2-40B4-BE49-F238E27FC236}">
                <a16:creationId xmlns:a16="http://schemas.microsoft.com/office/drawing/2014/main" id="{93A50626-58C3-C842-FC69-45323CFF6B7F}"/>
              </a:ext>
            </a:extLst>
          </p:cNvPr>
          <p:cNvSpPr/>
          <p:nvPr/>
        </p:nvSpPr>
        <p:spPr>
          <a:xfrm>
            <a:off x="285750" y="204788"/>
            <a:ext cx="482918" cy="482917"/>
          </a:xfrm>
          <a:prstGeom prst="ellipse">
            <a:avLst/>
          </a:prstGeom>
          <a:solidFill>
            <a:srgbClr val="000000"/>
          </a:solidFill>
          <a:ln/>
        </p:spPr>
        <p:txBody>
          <a:bodyPr/>
          <a:lstStyle/>
          <a:p>
            <a:endParaRPr lang="en-SA"/>
          </a:p>
        </p:txBody>
      </p:sp>
      <p:pic>
        <p:nvPicPr>
          <p:cNvPr id="6" name="Picture 5" descr="A graph of a performance bar">
            <a:extLst>
              <a:ext uri="{FF2B5EF4-FFF2-40B4-BE49-F238E27FC236}">
                <a16:creationId xmlns:a16="http://schemas.microsoft.com/office/drawing/2014/main" id="{3A7DC857-41C5-2655-348A-C3532E087C78}"/>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859" r="1907" b="4672"/>
          <a:stretch>
            <a:fillRect/>
          </a:stretch>
        </p:blipFill>
        <p:spPr bwMode="auto">
          <a:xfrm>
            <a:off x="169228" y="1003519"/>
            <a:ext cx="7117723" cy="3599913"/>
          </a:xfrm>
          <a:prstGeom prst="rect">
            <a:avLst/>
          </a:prstGeom>
          <a:ln>
            <a:noFill/>
          </a:ln>
          <a:extLst>
            <a:ext uri="{53640926-AAD7-44D8-BBD7-CCE9431645EC}">
              <a14:shadowObscured xmlns:a14="http://schemas.microsoft.com/office/drawing/2010/main"/>
            </a:ext>
          </a:extLst>
        </p:spPr>
      </p:pic>
      <p:sp>
        <p:nvSpPr>
          <p:cNvPr id="10" name="StaticPath">
            <a:extLst>
              <a:ext uri="{FF2B5EF4-FFF2-40B4-BE49-F238E27FC236}">
                <a16:creationId xmlns:a16="http://schemas.microsoft.com/office/drawing/2014/main" id="{A79E30DF-6DEB-5794-D0F8-7712DC2ED1C1}"/>
              </a:ext>
            </a:extLst>
          </p:cNvPr>
          <p:cNvSpPr/>
          <p:nvPr/>
        </p:nvSpPr>
        <p:spPr>
          <a:xfrm>
            <a:off x="-1568132" y="3960161"/>
            <a:ext cx="1737360" cy="1737360"/>
          </a:xfrm>
          <a:prstGeom prst="ellipse">
            <a:avLst/>
          </a:prstGeom>
          <a:solidFill>
            <a:srgbClr val="000000">
              <a:alpha val="0"/>
            </a:srgbClr>
          </a:solidFill>
          <a:ln w="211667">
            <a:solidFill>
              <a:srgbClr val="4990E2"/>
            </a:solidFill>
            <a:prstDash val="solid"/>
          </a:ln>
        </p:spPr>
        <p:txBody>
          <a:bodyPr/>
          <a:lstStyle/>
          <a:p>
            <a:pPr marL="0" algn="r" defTabSz="914400" rtl="1" eaLnBrk="1" latinLnBrk="0" hangingPunct="1"/>
            <a:endParaRPr lang="en-SA"/>
          </a:p>
        </p:txBody>
      </p:sp>
      <p:sp>
        <p:nvSpPr>
          <p:cNvPr id="7" name="StaticPath">
            <a:extLst>
              <a:ext uri="{FF2B5EF4-FFF2-40B4-BE49-F238E27FC236}">
                <a16:creationId xmlns:a16="http://schemas.microsoft.com/office/drawing/2014/main" id="{6591A79F-464A-5EEB-BFB1-FCFA61671399}"/>
              </a:ext>
            </a:extLst>
          </p:cNvPr>
          <p:cNvSpPr/>
          <p:nvPr/>
        </p:nvSpPr>
        <p:spPr>
          <a:xfrm>
            <a:off x="7406638" y="0"/>
            <a:ext cx="1737361" cy="5143500"/>
          </a:xfrm>
          <a:prstGeom prst="rect">
            <a:avLst/>
          </a:prstGeom>
          <a:solidFill>
            <a:srgbClr val="4990E2"/>
          </a:solidFill>
          <a:ln/>
        </p:spPr>
        <p:txBody>
          <a:bodyPr/>
          <a:lstStyle/>
          <a:p>
            <a:endParaRPr lang="en-SA"/>
          </a:p>
        </p:txBody>
      </p:sp>
      <p:sp>
        <p:nvSpPr>
          <p:cNvPr id="8" name="TextBox 7">
            <a:extLst>
              <a:ext uri="{FF2B5EF4-FFF2-40B4-BE49-F238E27FC236}">
                <a16:creationId xmlns:a16="http://schemas.microsoft.com/office/drawing/2014/main" id="{F8729459-583D-0BBE-9866-F260F4DAE819}"/>
              </a:ext>
            </a:extLst>
          </p:cNvPr>
          <p:cNvSpPr txBox="1"/>
          <p:nvPr/>
        </p:nvSpPr>
        <p:spPr>
          <a:xfrm rot="5400000">
            <a:off x="6125544" y="2324722"/>
            <a:ext cx="4457676" cy="854721"/>
          </a:xfrm>
          <a:prstGeom prst="rect">
            <a:avLst/>
          </a:prstGeom>
          <a:noFill/>
        </p:spPr>
        <p:txBody>
          <a:bodyPr wrap="square">
            <a:spAutoFit/>
          </a:bodyPr>
          <a:lstStyle/>
          <a:p>
            <a:pPr algn="ctr">
              <a:lnSpc>
                <a:spcPts val="6767"/>
              </a:lnSpc>
            </a:pPr>
            <a:r>
              <a:rPr lang="en-US" sz="3200" b="1" dirty="0">
                <a:solidFill>
                  <a:schemeClr val="bg2"/>
                </a:solidFill>
                <a:latin typeface="Poppins Bold"/>
                <a:ea typeface="Poppins Bold"/>
                <a:cs typeface="Poppins Bold"/>
                <a:sym typeface="Poppins Bold"/>
              </a:rPr>
              <a:t>RESULTS &amp; ANALYSIS</a:t>
            </a:r>
            <a:endParaRPr lang="en-US" sz="4000" b="1" dirty="0">
              <a:solidFill>
                <a:schemeClr val="bg2"/>
              </a:solidFill>
              <a:latin typeface="Poppins Bold"/>
              <a:ea typeface="Poppins Bold"/>
              <a:cs typeface="Poppins Bold"/>
              <a:sym typeface="Poppins Bold"/>
            </a:endParaRPr>
          </a:p>
        </p:txBody>
      </p:sp>
      <p:sp>
        <p:nvSpPr>
          <p:cNvPr id="5" name="TextBox 4">
            <a:extLst>
              <a:ext uri="{FF2B5EF4-FFF2-40B4-BE49-F238E27FC236}">
                <a16:creationId xmlns:a16="http://schemas.microsoft.com/office/drawing/2014/main" id="{E802B63B-7206-62B8-31DF-5A140479ECC3}"/>
              </a:ext>
            </a:extLst>
          </p:cNvPr>
          <p:cNvSpPr txBox="1"/>
          <p:nvPr/>
        </p:nvSpPr>
        <p:spPr>
          <a:xfrm>
            <a:off x="999993" y="204788"/>
            <a:ext cx="6096264" cy="646331"/>
          </a:xfrm>
          <a:prstGeom prst="rect">
            <a:avLst/>
          </a:prstGeom>
          <a:noFill/>
        </p:spPr>
        <p:txBody>
          <a:bodyPr wrap="square">
            <a:spAutoFit/>
          </a:bodyPr>
          <a:lstStyle/>
          <a:p>
            <a:r>
              <a:rPr lang="en-US" sz="1800" b="1" dirty="0">
                <a:solidFill>
                  <a:schemeClr val="accent1">
                    <a:lumMod val="75000"/>
                  </a:schemeClr>
                </a:solidFill>
              </a:rPr>
              <a:t>Performance Comparison Across ML, DL, and Transformer Models</a:t>
            </a:r>
          </a:p>
        </p:txBody>
      </p:sp>
      <p:sp>
        <p:nvSpPr>
          <p:cNvPr id="14" name="TextBox 13">
            <a:extLst>
              <a:ext uri="{FF2B5EF4-FFF2-40B4-BE49-F238E27FC236}">
                <a16:creationId xmlns:a16="http://schemas.microsoft.com/office/drawing/2014/main" id="{FDD32F88-8F95-9DFD-841F-1C5FE9CD226C}"/>
              </a:ext>
            </a:extLst>
          </p:cNvPr>
          <p:cNvSpPr txBox="1"/>
          <p:nvPr/>
        </p:nvSpPr>
        <p:spPr>
          <a:xfrm>
            <a:off x="1190625" y="4841619"/>
            <a:ext cx="5410200" cy="278602"/>
          </a:xfrm>
          <a:prstGeom prst="rect">
            <a:avLst/>
          </a:prstGeom>
          <a:noFill/>
        </p:spPr>
        <p:txBody>
          <a:bodyPr wrap="square">
            <a:spAutoFit/>
          </a:bodyPr>
          <a:lstStyle/>
          <a:p>
            <a:pPr algn="ctr">
              <a:lnSpc>
                <a:spcPct val="150000"/>
              </a:lnSpc>
              <a:buNone/>
            </a:pPr>
            <a:r>
              <a:rPr lang="en-US" sz="900" b="1" dirty="0">
                <a:solidFill>
                  <a:schemeClr val="accent1">
                    <a:lumMod val="75000"/>
                  </a:schemeClr>
                </a:solidFill>
                <a:effectLst/>
                <a:ea typeface="Times New Roman" panose="02020603050405020304" pitchFamily="18" charset="0"/>
              </a:rPr>
              <a:t>Figure 7:</a:t>
            </a:r>
            <a:r>
              <a:rPr lang="en-US" sz="900" dirty="0">
                <a:solidFill>
                  <a:schemeClr val="accent1">
                    <a:lumMod val="75000"/>
                  </a:schemeClr>
                </a:solidFill>
                <a:effectLst/>
                <a:ea typeface="Times New Roman" panose="02020603050405020304" pitchFamily="18" charset="0"/>
              </a:rPr>
              <a:t> Model Performance Comparison</a:t>
            </a:r>
            <a:endParaRPr lang="en-SA" sz="900" dirty="0">
              <a:solidFill>
                <a:schemeClr val="accent1">
                  <a:lumMod val="75000"/>
                </a:schemeClr>
              </a:solidFill>
              <a:effectLst/>
              <a:ea typeface="Times New Roman" panose="02020603050405020304" pitchFamily="18" charset="0"/>
            </a:endParaRPr>
          </a:p>
        </p:txBody>
      </p:sp>
    </p:spTree>
    <p:extLst>
      <p:ext uri="{BB962C8B-B14F-4D97-AF65-F5344CB8AC3E}">
        <p14:creationId xmlns:p14="http://schemas.microsoft.com/office/powerpoint/2010/main" val="265995541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0A0E52-B28D-7F4A-260A-B0B2B919F246}"/>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2DCB48FA-6693-20FF-1A7C-AE641436AC6C}"/>
              </a:ext>
            </a:extLst>
          </p:cNvPr>
          <p:cNvSpPr/>
          <p:nvPr/>
        </p:nvSpPr>
        <p:spPr>
          <a:xfrm>
            <a:off x="1190625" y="357188"/>
            <a:ext cx="5715000" cy="287941"/>
          </a:xfrm>
          <a:prstGeom prst="rect">
            <a:avLst/>
          </a:prstGeom>
          <a:noFill/>
          <a:ln/>
        </p:spPr>
        <p:txBody>
          <a:bodyPr wrap="square" rtlCol="0" anchor="ctr"/>
          <a:lstStyle/>
          <a:p>
            <a:pPr marL="0" algn="l" defTabSz="914400" rtl="0" eaLnBrk="1" latinLnBrk="0" hangingPunct="1">
              <a:lnSpc>
                <a:spcPts val="6767"/>
              </a:lnSpc>
            </a:pPr>
            <a:endParaRPr lang="en-US" b="1" dirty="0">
              <a:solidFill>
                <a:srgbClr val="29A9E1"/>
              </a:solidFill>
              <a:latin typeface="Poppins Bold"/>
              <a:ea typeface="Poppins Bold"/>
              <a:cs typeface="Poppins Bold"/>
              <a:sym typeface="Poppins Bold"/>
            </a:endParaRPr>
          </a:p>
        </p:txBody>
      </p:sp>
      <p:sp>
        <p:nvSpPr>
          <p:cNvPr id="11" name="StaticPath">
            <a:extLst>
              <a:ext uri="{FF2B5EF4-FFF2-40B4-BE49-F238E27FC236}">
                <a16:creationId xmlns:a16="http://schemas.microsoft.com/office/drawing/2014/main" id="{A5BCBE4F-851D-3EB4-552D-C9DE08874764}"/>
              </a:ext>
            </a:extLst>
          </p:cNvPr>
          <p:cNvSpPr/>
          <p:nvPr/>
        </p:nvSpPr>
        <p:spPr>
          <a:xfrm>
            <a:off x="285750" y="204788"/>
            <a:ext cx="482918" cy="482917"/>
          </a:xfrm>
          <a:prstGeom prst="ellipse">
            <a:avLst/>
          </a:prstGeom>
          <a:solidFill>
            <a:srgbClr val="000000"/>
          </a:solidFill>
          <a:ln/>
        </p:spPr>
        <p:txBody>
          <a:bodyPr/>
          <a:lstStyle/>
          <a:p>
            <a:endParaRPr lang="en-SA"/>
          </a:p>
        </p:txBody>
      </p:sp>
      <p:sp>
        <p:nvSpPr>
          <p:cNvPr id="4" name="TextBox 3">
            <a:extLst>
              <a:ext uri="{FF2B5EF4-FFF2-40B4-BE49-F238E27FC236}">
                <a16:creationId xmlns:a16="http://schemas.microsoft.com/office/drawing/2014/main" id="{95B9860A-C4DF-7E3B-F06B-D87DA76B76B2}"/>
              </a:ext>
            </a:extLst>
          </p:cNvPr>
          <p:cNvSpPr txBox="1"/>
          <p:nvPr/>
        </p:nvSpPr>
        <p:spPr>
          <a:xfrm>
            <a:off x="1054198" y="246191"/>
            <a:ext cx="3075201" cy="400110"/>
          </a:xfrm>
          <a:prstGeom prst="rect">
            <a:avLst/>
          </a:prstGeom>
          <a:noFill/>
        </p:spPr>
        <p:txBody>
          <a:bodyPr wrap="none" rtlCol="0">
            <a:spAutoFit/>
          </a:bodyPr>
          <a:lstStyle/>
          <a:p>
            <a:r>
              <a:rPr lang="en-US" b="1" dirty="0">
                <a:solidFill>
                  <a:schemeClr val="accent1">
                    <a:lumMod val="75000"/>
                  </a:schemeClr>
                </a:solidFill>
              </a:rPr>
              <a:t>Model Performance Heatmap</a:t>
            </a:r>
            <a:r>
              <a:rPr lang="en-SA" sz="2000" b="1" dirty="0">
                <a:solidFill>
                  <a:schemeClr val="accent1">
                    <a:lumMod val="75000"/>
                  </a:schemeClr>
                </a:solidFill>
              </a:rPr>
              <a:t> </a:t>
            </a:r>
            <a:endParaRPr lang="en-US" sz="2000" b="1" dirty="0">
              <a:solidFill>
                <a:schemeClr val="accent1">
                  <a:lumMod val="75000"/>
                </a:schemeClr>
              </a:solidFill>
              <a:ea typeface="Poppins Bold"/>
              <a:cs typeface="Poppins Bold"/>
              <a:sym typeface="Poppins Bold"/>
            </a:endParaRPr>
          </a:p>
        </p:txBody>
      </p:sp>
      <p:pic>
        <p:nvPicPr>
          <p:cNvPr id="5" name="Picture 4">
            <a:extLst>
              <a:ext uri="{FF2B5EF4-FFF2-40B4-BE49-F238E27FC236}">
                <a16:creationId xmlns:a16="http://schemas.microsoft.com/office/drawing/2014/main" id="{F4AA256B-BA9D-DD2E-D12E-E7CEB63BC68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483" b="-1"/>
          <a:stretch>
            <a:fillRect/>
          </a:stretch>
        </p:blipFill>
        <p:spPr bwMode="auto">
          <a:xfrm>
            <a:off x="169228" y="878934"/>
            <a:ext cx="6951880" cy="3995306"/>
          </a:xfrm>
          <a:prstGeom prst="rect">
            <a:avLst/>
          </a:prstGeom>
          <a:ln>
            <a:noFill/>
          </a:ln>
          <a:extLst>
            <a:ext uri="{53640926-AAD7-44D8-BBD7-CCE9431645EC}">
              <a14:shadowObscured xmlns:a14="http://schemas.microsoft.com/office/drawing/2010/main"/>
            </a:ext>
          </a:extLst>
        </p:spPr>
      </p:pic>
      <p:sp>
        <p:nvSpPr>
          <p:cNvPr id="10" name="StaticPath">
            <a:extLst>
              <a:ext uri="{FF2B5EF4-FFF2-40B4-BE49-F238E27FC236}">
                <a16:creationId xmlns:a16="http://schemas.microsoft.com/office/drawing/2014/main" id="{A77CA6CF-C3B1-9D4D-69BF-881F81E897D1}"/>
              </a:ext>
            </a:extLst>
          </p:cNvPr>
          <p:cNvSpPr/>
          <p:nvPr/>
        </p:nvSpPr>
        <p:spPr>
          <a:xfrm>
            <a:off x="-1568132" y="3960161"/>
            <a:ext cx="1737360" cy="1737360"/>
          </a:xfrm>
          <a:prstGeom prst="ellipse">
            <a:avLst/>
          </a:prstGeom>
          <a:solidFill>
            <a:srgbClr val="000000">
              <a:alpha val="0"/>
            </a:srgbClr>
          </a:solidFill>
          <a:ln w="211667">
            <a:solidFill>
              <a:srgbClr val="4990E2"/>
            </a:solidFill>
            <a:prstDash val="solid"/>
          </a:ln>
        </p:spPr>
        <p:txBody>
          <a:bodyPr/>
          <a:lstStyle/>
          <a:p>
            <a:pPr marL="0" algn="r" defTabSz="914400" rtl="1" eaLnBrk="1" latinLnBrk="0" hangingPunct="1"/>
            <a:endParaRPr lang="en-SA"/>
          </a:p>
        </p:txBody>
      </p:sp>
      <p:sp>
        <p:nvSpPr>
          <p:cNvPr id="6" name="StaticPath">
            <a:extLst>
              <a:ext uri="{FF2B5EF4-FFF2-40B4-BE49-F238E27FC236}">
                <a16:creationId xmlns:a16="http://schemas.microsoft.com/office/drawing/2014/main" id="{468FAD33-B542-0202-1C55-046723B66A0B}"/>
              </a:ext>
            </a:extLst>
          </p:cNvPr>
          <p:cNvSpPr/>
          <p:nvPr/>
        </p:nvSpPr>
        <p:spPr>
          <a:xfrm>
            <a:off x="7406638" y="0"/>
            <a:ext cx="1737361" cy="5143500"/>
          </a:xfrm>
          <a:prstGeom prst="rect">
            <a:avLst/>
          </a:prstGeom>
          <a:solidFill>
            <a:srgbClr val="4990E2"/>
          </a:solidFill>
          <a:ln/>
        </p:spPr>
        <p:txBody>
          <a:bodyPr/>
          <a:lstStyle/>
          <a:p>
            <a:endParaRPr lang="en-SA"/>
          </a:p>
        </p:txBody>
      </p:sp>
      <p:sp>
        <p:nvSpPr>
          <p:cNvPr id="8" name="TextBox 7">
            <a:extLst>
              <a:ext uri="{FF2B5EF4-FFF2-40B4-BE49-F238E27FC236}">
                <a16:creationId xmlns:a16="http://schemas.microsoft.com/office/drawing/2014/main" id="{2AE8885F-AA7D-8BD3-7B92-6F1550767A35}"/>
              </a:ext>
            </a:extLst>
          </p:cNvPr>
          <p:cNvSpPr txBox="1"/>
          <p:nvPr/>
        </p:nvSpPr>
        <p:spPr>
          <a:xfrm rot="5400000">
            <a:off x="6074945" y="2208474"/>
            <a:ext cx="4557293" cy="854721"/>
          </a:xfrm>
          <a:prstGeom prst="rect">
            <a:avLst/>
          </a:prstGeom>
          <a:noFill/>
        </p:spPr>
        <p:txBody>
          <a:bodyPr wrap="square">
            <a:spAutoFit/>
          </a:bodyPr>
          <a:lstStyle/>
          <a:p>
            <a:pPr algn="ctr">
              <a:lnSpc>
                <a:spcPts val="6767"/>
              </a:lnSpc>
            </a:pPr>
            <a:r>
              <a:rPr lang="en-US" sz="3200" b="1" dirty="0">
                <a:solidFill>
                  <a:schemeClr val="bg2"/>
                </a:solidFill>
                <a:latin typeface="Poppins Bold"/>
                <a:ea typeface="Poppins Bold"/>
                <a:cs typeface="Poppins Bold"/>
                <a:sym typeface="Poppins Bold"/>
              </a:rPr>
              <a:t>RESULTS &amp; ANALYSIS</a:t>
            </a:r>
            <a:endParaRPr lang="en-US" sz="4000" b="1" dirty="0">
              <a:solidFill>
                <a:schemeClr val="bg2"/>
              </a:solidFill>
              <a:latin typeface="Poppins Bold"/>
              <a:ea typeface="Poppins Bold"/>
              <a:cs typeface="Poppins Bold"/>
              <a:sym typeface="Poppins Bold"/>
            </a:endParaRPr>
          </a:p>
        </p:txBody>
      </p:sp>
      <p:sp>
        <p:nvSpPr>
          <p:cNvPr id="2" name="TextBox 1">
            <a:extLst>
              <a:ext uri="{FF2B5EF4-FFF2-40B4-BE49-F238E27FC236}">
                <a16:creationId xmlns:a16="http://schemas.microsoft.com/office/drawing/2014/main" id="{A431A62D-49F0-0B27-4843-A9058BD7D10C}"/>
              </a:ext>
            </a:extLst>
          </p:cNvPr>
          <p:cNvSpPr txBox="1"/>
          <p:nvPr/>
        </p:nvSpPr>
        <p:spPr>
          <a:xfrm>
            <a:off x="1190625" y="4841619"/>
            <a:ext cx="5410200" cy="278602"/>
          </a:xfrm>
          <a:prstGeom prst="rect">
            <a:avLst/>
          </a:prstGeom>
          <a:noFill/>
        </p:spPr>
        <p:txBody>
          <a:bodyPr wrap="square">
            <a:spAutoFit/>
          </a:bodyPr>
          <a:lstStyle/>
          <a:p>
            <a:pPr algn="ctr">
              <a:lnSpc>
                <a:spcPct val="150000"/>
              </a:lnSpc>
              <a:buNone/>
            </a:pPr>
            <a:r>
              <a:rPr lang="en-US" sz="900" b="1" dirty="0">
                <a:solidFill>
                  <a:schemeClr val="accent1">
                    <a:lumMod val="75000"/>
                  </a:schemeClr>
                </a:solidFill>
                <a:effectLst/>
                <a:ea typeface="Times New Roman" panose="02020603050405020304" pitchFamily="18" charset="0"/>
              </a:rPr>
              <a:t>Figure </a:t>
            </a:r>
            <a:r>
              <a:rPr lang="en-US" sz="900" b="1" dirty="0">
                <a:solidFill>
                  <a:schemeClr val="accent1">
                    <a:lumMod val="75000"/>
                  </a:schemeClr>
                </a:solidFill>
                <a:ea typeface="Times New Roman" panose="02020603050405020304" pitchFamily="18" charset="0"/>
              </a:rPr>
              <a:t>8</a:t>
            </a:r>
            <a:r>
              <a:rPr lang="en-US" sz="900" b="1" dirty="0">
                <a:solidFill>
                  <a:schemeClr val="accent1">
                    <a:lumMod val="75000"/>
                  </a:schemeClr>
                </a:solidFill>
                <a:effectLst/>
                <a:ea typeface="Times New Roman" panose="02020603050405020304" pitchFamily="18" charset="0"/>
              </a:rPr>
              <a:t>:</a:t>
            </a:r>
            <a:r>
              <a:rPr lang="en-US" sz="900" dirty="0">
                <a:solidFill>
                  <a:schemeClr val="accent1">
                    <a:lumMod val="75000"/>
                  </a:schemeClr>
                </a:solidFill>
                <a:effectLst/>
                <a:ea typeface="Times New Roman" panose="02020603050405020304" pitchFamily="18" charset="0"/>
              </a:rPr>
              <a:t> Model Performance Heatmap</a:t>
            </a:r>
            <a:endParaRPr lang="en-SA" sz="900" dirty="0">
              <a:solidFill>
                <a:schemeClr val="accent1">
                  <a:lumMod val="75000"/>
                </a:schemeClr>
              </a:solidFill>
              <a:effectLst/>
              <a:ea typeface="Times New Roman" panose="02020603050405020304" pitchFamily="18" charset="0"/>
            </a:endParaRPr>
          </a:p>
        </p:txBody>
      </p:sp>
    </p:spTree>
    <p:extLst>
      <p:ext uri="{BB962C8B-B14F-4D97-AF65-F5344CB8AC3E}">
        <p14:creationId xmlns:p14="http://schemas.microsoft.com/office/powerpoint/2010/main" val="33908577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A8B21A-11FD-2B2D-EBE7-6C454097308E}"/>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E91EE653-7531-E6C7-552F-0E951EDB4D6C}"/>
              </a:ext>
            </a:extLst>
          </p:cNvPr>
          <p:cNvSpPr/>
          <p:nvPr/>
        </p:nvSpPr>
        <p:spPr>
          <a:xfrm>
            <a:off x="1190625" y="357188"/>
            <a:ext cx="5715000" cy="287941"/>
          </a:xfrm>
          <a:prstGeom prst="rect">
            <a:avLst/>
          </a:prstGeom>
          <a:noFill/>
          <a:ln/>
        </p:spPr>
        <p:txBody>
          <a:bodyPr wrap="square" rtlCol="0" anchor="ctr"/>
          <a:lstStyle/>
          <a:p>
            <a:pPr marL="0" algn="r" defTabSz="914400" rtl="1" eaLnBrk="1" latinLnBrk="0" hangingPunct="1">
              <a:lnSpc>
                <a:spcPts val="6767"/>
              </a:lnSpc>
            </a:pPr>
            <a:endParaRPr lang="en-US" b="1" dirty="0">
              <a:solidFill>
                <a:srgbClr val="29A9E1"/>
              </a:solidFill>
              <a:latin typeface="Poppins Bold"/>
              <a:ea typeface="Poppins Bold"/>
              <a:cs typeface="Poppins Bold"/>
              <a:sym typeface="Poppins Bold"/>
            </a:endParaRPr>
          </a:p>
        </p:txBody>
      </p:sp>
      <p:sp>
        <p:nvSpPr>
          <p:cNvPr id="11" name="StaticPath">
            <a:extLst>
              <a:ext uri="{FF2B5EF4-FFF2-40B4-BE49-F238E27FC236}">
                <a16:creationId xmlns:a16="http://schemas.microsoft.com/office/drawing/2014/main" id="{9682B5C0-83E0-B03D-0AA2-9A2E74969E63}"/>
              </a:ext>
            </a:extLst>
          </p:cNvPr>
          <p:cNvSpPr/>
          <p:nvPr/>
        </p:nvSpPr>
        <p:spPr>
          <a:xfrm>
            <a:off x="285750" y="204788"/>
            <a:ext cx="482918" cy="482917"/>
          </a:xfrm>
          <a:prstGeom prst="ellipse">
            <a:avLst/>
          </a:prstGeom>
          <a:solidFill>
            <a:srgbClr val="000000"/>
          </a:solidFill>
          <a:ln/>
        </p:spPr>
        <p:txBody>
          <a:bodyPr/>
          <a:lstStyle/>
          <a:p>
            <a:endParaRPr lang="en-SA"/>
          </a:p>
        </p:txBody>
      </p:sp>
      <p:sp>
        <p:nvSpPr>
          <p:cNvPr id="4" name="TextBox 3">
            <a:extLst>
              <a:ext uri="{FF2B5EF4-FFF2-40B4-BE49-F238E27FC236}">
                <a16:creationId xmlns:a16="http://schemas.microsoft.com/office/drawing/2014/main" id="{A059AD27-E12F-5BB4-8996-9C9E7FCDE52C}"/>
              </a:ext>
            </a:extLst>
          </p:cNvPr>
          <p:cNvSpPr txBox="1"/>
          <p:nvPr/>
        </p:nvSpPr>
        <p:spPr>
          <a:xfrm>
            <a:off x="1190625" y="204788"/>
            <a:ext cx="1598386" cy="506292"/>
          </a:xfrm>
          <a:prstGeom prst="rect">
            <a:avLst/>
          </a:prstGeom>
          <a:noFill/>
        </p:spPr>
        <p:txBody>
          <a:bodyPr wrap="none" rtlCol="0">
            <a:spAutoFit/>
          </a:bodyPr>
          <a:lstStyle/>
          <a:p>
            <a:pPr>
              <a:lnSpc>
                <a:spcPct val="150000"/>
              </a:lnSpc>
            </a:pPr>
            <a:r>
              <a:rPr lang="en-US" sz="2000" b="1" dirty="0">
                <a:solidFill>
                  <a:schemeClr val="accent1"/>
                </a:solidFill>
                <a:ea typeface="Poppins Bold"/>
                <a:cs typeface="Poppins Bold"/>
                <a:sym typeface="Poppins Bold"/>
              </a:rPr>
              <a:t>CONCLUSION</a:t>
            </a:r>
          </a:p>
        </p:txBody>
      </p:sp>
      <p:sp>
        <p:nvSpPr>
          <p:cNvPr id="10" name="StaticPath">
            <a:extLst>
              <a:ext uri="{FF2B5EF4-FFF2-40B4-BE49-F238E27FC236}">
                <a16:creationId xmlns:a16="http://schemas.microsoft.com/office/drawing/2014/main" id="{0675C912-60C7-94E5-E5DD-86445D960FA8}"/>
              </a:ext>
            </a:extLst>
          </p:cNvPr>
          <p:cNvSpPr/>
          <p:nvPr/>
        </p:nvSpPr>
        <p:spPr>
          <a:xfrm>
            <a:off x="-1568132" y="3960161"/>
            <a:ext cx="1737360" cy="1737360"/>
          </a:xfrm>
          <a:prstGeom prst="ellipse">
            <a:avLst/>
          </a:prstGeom>
          <a:solidFill>
            <a:srgbClr val="000000">
              <a:alpha val="0"/>
            </a:srgbClr>
          </a:solidFill>
          <a:ln w="211667">
            <a:solidFill>
              <a:srgbClr val="4990E2"/>
            </a:solidFill>
            <a:prstDash val="solid"/>
          </a:ln>
        </p:spPr>
        <p:txBody>
          <a:bodyPr/>
          <a:lstStyle/>
          <a:p>
            <a:pPr marL="0" algn="r" defTabSz="914400" rtl="1" eaLnBrk="1" latinLnBrk="0" hangingPunct="1"/>
            <a:endParaRPr lang="en-SA"/>
          </a:p>
        </p:txBody>
      </p:sp>
      <p:sp>
        <p:nvSpPr>
          <p:cNvPr id="6" name="StaticPath">
            <a:extLst>
              <a:ext uri="{FF2B5EF4-FFF2-40B4-BE49-F238E27FC236}">
                <a16:creationId xmlns:a16="http://schemas.microsoft.com/office/drawing/2014/main" id="{E32EC081-B9FB-5CA4-1E27-5C83A5AD5C0D}"/>
              </a:ext>
            </a:extLst>
          </p:cNvPr>
          <p:cNvSpPr/>
          <p:nvPr/>
        </p:nvSpPr>
        <p:spPr>
          <a:xfrm>
            <a:off x="7400991" y="13589"/>
            <a:ext cx="1737361" cy="5143500"/>
          </a:xfrm>
          <a:prstGeom prst="rect">
            <a:avLst/>
          </a:prstGeom>
          <a:solidFill>
            <a:srgbClr val="4990E2"/>
          </a:solidFill>
          <a:ln/>
        </p:spPr>
        <p:txBody>
          <a:bodyPr/>
          <a:lstStyle/>
          <a:p>
            <a:endParaRPr lang="en-SA"/>
          </a:p>
        </p:txBody>
      </p:sp>
      <p:sp>
        <p:nvSpPr>
          <p:cNvPr id="8" name="TextBox 7">
            <a:extLst>
              <a:ext uri="{FF2B5EF4-FFF2-40B4-BE49-F238E27FC236}">
                <a16:creationId xmlns:a16="http://schemas.microsoft.com/office/drawing/2014/main" id="{CEE358E7-DCDA-D363-D77B-E8436ACA0B22}"/>
              </a:ext>
            </a:extLst>
          </p:cNvPr>
          <p:cNvSpPr txBox="1"/>
          <p:nvPr/>
        </p:nvSpPr>
        <p:spPr>
          <a:xfrm rot="5400000">
            <a:off x="6015927" y="2203480"/>
            <a:ext cx="4829922" cy="832536"/>
          </a:xfrm>
          <a:prstGeom prst="rect">
            <a:avLst/>
          </a:prstGeom>
          <a:noFill/>
        </p:spPr>
        <p:txBody>
          <a:bodyPr wrap="square">
            <a:spAutoFit/>
          </a:bodyPr>
          <a:lstStyle/>
          <a:p>
            <a:pPr>
              <a:lnSpc>
                <a:spcPts val="6767"/>
              </a:lnSpc>
            </a:pPr>
            <a:r>
              <a:rPr lang="en-US" sz="2400" b="1" dirty="0">
                <a:solidFill>
                  <a:schemeClr val="bg2"/>
                </a:solidFill>
                <a:latin typeface="Poppins Bold"/>
                <a:ea typeface="Poppins Bold"/>
                <a:cs typeface="Poppins Bold"/>
                <a:sym typeface="Poppins Bold"/>
              </a:rPr>
              <a:t>CONCLUSION &amp; FUTURE WORK</a:t>
            </a:r>
          </a:p>
        </p:txBody>
      </p:sp>
      <p:sp>
        <p:nvSpPr>
          <p:cNvPr id="2" name="TextBox 1">
            <a:extLst>
              <a:ext uri="{FF2B5EF4-FFF2-40B4-BE49-F238E27FC236}">
                <a16:creationId xmlns:a16="http://schemas.microsoft.com/office/drawing/2014/main" id="{9FFFC101-BFD4-3447-E672-A3375BCF6E13}"/>
              </a:ext>
            </a:extLst>
          </p:cNvPr>
          <p:cNvSpPr txBox="1"/>
          <p:nvPr/>
        </p:nvSpPr>
        <p:spPr>
          <a:xfrm>
            <a:off x="664594" y="1058963"/>
            <a:ext cx="6261010" cy="3785652"/>
          </a:xfrm>
          <a:prstGeom prst="rect">
            <a:avLst/>
          </a:prstGeom>
          <a:noFill/>
        </p:spPr>
        <p:txBody>
          <a:bodyPr wrap="square">
            <a:spAutoFit/>
          </a:bodyPr>
          <a:lstStyle/>
          <a:p>
            <a:pPr marL="285750" indent="-285750">
              <a:buFont typeface="Arial" panose="020B0604020202020204" pitchFamily="34" charset="0"/>
              <a:buChar char="•"/>
            </a:pPr>
            <a:r>
              <a:rPr lang="en-US" sz="1600" dirty="0"/>
              <a:t>This study compared </a:t>
            </a:r>
            <a:r>
              <a:rPr lang="en-US" sz="1600" b="1" dirty="0"/>
              <a:t>machine learning, deep learning, and large language models</a:t>
            </a:r>
            <a:r>
              <a:rPr lang="en-US" sz="1600" dirty="0"/>
              <a:t> for fake news detection using a unified framework.</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b="1" dirty="0"/>
              <a:t>Ensemble ML models</a:t>
            </a:r>
            <a:r>
              <a:rPr lang="en-US" sz="1600" dirty="0"/>
              <a:t>, particularly </a:t>
            </a:r>
            <a:r>
              <a:rPr lang="en-US" sz="1600" b="1" dirty="0" err="1"/>
              <a:t>XGBoost</a:t>
            </a:r>
            <a:r>
              <a:rPr lang="en-US" sz="1600" dirty="0"/>
              <a:t>, achieved strong performance with high efficiency and interpretability.</a:t>
            </a:r>
          </a:p>
          <a:p>
            <a:pPr marL="285750" indent="-285750">
              <a:buFont typeface="Arial" panose="020B0604020202020204" pitchFamily="34" charset="0"/>
              <a:buChar char="•"/>
            </a:pPr>
            <a:endParaRPr lang="en-US" sz="1600" b="1" dirty="0"/>
          </a:p>
          <a:p>
            <a:pPr marL="285750" indent="-285750">
              <a:buFont typeface="Arial" panose="020B0604020202020204" pitchFamily="34" charset="0"/>
              <a:buChar char="•"/>
            </a:pPr>
            <a:r>
              <a:rPr lang="en-US" sz="1600" b="1" dirty="0"/>
              <a:t>Deep learning models</a:t>
            </a:r>
            <a:r>
              <a:rPr lang="en-US" sz="1600" dirty="0"/>
              <a:t> such as </a:t>
            </a:r>
            <a:r>
              <a:rPr lang="en-US" sz="1600" b="1" dirty="0" err="1"/>
              <a:t>BiLSTM</a:t>
            </a:r>
            <a:r>
              <a:rPr lang="en-US" sz="1600" b="1" dirty="0"/>
              <a:t> and CNN-1D</a:t>
            </a:r>
            <a:r>
              <a:rPr lang="en-US" sz="1600" dirty="0"/>
              <a:t> improved results by capturing sequential and contextual information.</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b="1" dirty="0"/>
              <a:t>Transformer-based models (BERT, </a:t>
            </a:r>
            <a:r>
              <a:rPr lang="en-US" sz="1600" b="1" dirty="0" err="1"/>
              <a:t>DistilBERT</a:t>
            </a:r>
            <a:r>
              <a:rPr lang="en-US" sz="1600" b="1" dirty="0"/>
              <a:t>)</a:t>
            </a:r>
            <a:r>
              <a:rPr lang="en-US" sz="1600" dirty="0"/>
              <a:t> delivered near-perfect performance, demonstrating superior semantic representation.</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The findings highlight that </a:t>
            </a:r>
            <a:r>
              <a:rPr lang="en-US" sz="1600" b="1" dirty="0"/>
              <a:t>model choice should consider accuracy, computational cost, and data complexity</a:t>
            </a:r>
            <a:r>
              <a:rPr lang="en-US" sz="1600" dirty="0"/>
              <a:t>, with generalization requiring further validation on diverse datasets.</a:t>
            </a:r>
          </a:p>
        </p:txBody>
      </p:sp>
    </p:spTree>
    <p:extLst>
      <p:ext uri="{BB962C8B-B14F-4D97-AF65-F5344CB8AC3E}">
        <p14:creationId xmlns:p14="http://schemas.microsoft.com/office/powerpoint/2010/main" val="63374124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20A7CA-4428-3861-19A0-D5FAF83FBD94}"/>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A80A62DB-6858-C745-A12C-D8A5909E4CCC}"/>
              </a:ext>
            </a:extLst>
          </p:cNvPr>
          <p:cNvSpPr/>
          <p:nvPr/>
        </p:nvSpPr>
        <p:spPr>
          <a:xfrm>
            <a:off x="1190625" y="357188"/>
            <a:ext cx="5715000" cy="287941"/>
          </a:xfrm>
          <a:prstGeom prst="rect">
            <a:avLst/>
          </a:prstGeom>
          <a:noFill/>
          <a:ln/>
        </p:spPr>
        <p:txBody>
          <a:bodyPr wrap="square" rtlCol="0" anchor="ctr"/>
          <a:lstStyle/>
          <a:p>
            <a:pPr marL="0" algn="r" defTabSz="914400" rtl="1" eaLnBrk="1" latinLnBrk="0" hangingPunct="1">
              <a:lnSpc>
                <a:spcPts val="6767"/>
              </a:lnSpc>
            </a:pPr>
            <a:endParaRPr lang="en-US" b="1" dirty="0">
              <a:solidFill>
                <a:srgbClr val="29A9E1"/>
              </a:solidFill>
              <a:latin typeface="Poppins Bold"/>
              <a:ea typeface="Poppins Bold"/>
              <a:cs typeface="Poppins Bold"/>
              <a:sym typeface="Poppins Bold"/>
            </a:endParaRPr>
          </a:p>
        </p:txBody>
      </p:sp>
      <p:sp>
        <p:nvSpPr>
          <p:cNvPr id="11" name="StaticPath">
            <a:extLst>
              <a:ext uri="{FF2B5EF4-FFF2-40B4-BE49-F238E27FC236}">
                <a16:creationId xmlns:a16="http://schemas.microsoft.com/office/drawing/2014/main" id="{FF03B188-0C8C-67E1-A52E-675D4966CE25}"/>
              </a:ext>
            </a:extLst>
          </p:cNvPr>
          <p:cNvSpPr/>
          <p:nvPr/>
        </p:nvSpPr>
        <p:spPr>
          <a:xfrm>
            <a:off x="285750" y="204788"/>
            <a:ext cx="482918" cy="482917"/>
          </a:xfrm>
          <a:prstGeom prst="ellipse">
            <a:avLst/>
          </a:prstGeom>
          <a:solidFill>
            <a:srgbClr val="000000"/>
          </a:solidFill>
          <a:ln/>
        </p:spPr>
        <p:txBody>
          <a:bodyPr/>
          <a:lstStyle/>
          <a:p>
            <a:endParaRPr lang="en-SA"/>
          </a:p>
        </p:txBody>
      </p:sp>
      <p:sp>
        <p:nvSpPr>
          <p:cNvPr id="4" name="TextBox 3">
            <a:extLst>
              <a:ext uri="{FF2B5EF4-FFF2-40B4-BE49-F238E27FC236}">
                <a16:creationId xmlns:a16="http://schemas.microsoft.com/office/drawing/2014/main" id="{67EA8A70-443F-695B-876F-A3FE665BBB5C}"/>
              </a:ext>
            </a:extLst>
          </p:cNvPr>
          <p:cNvSpPr txBox="1"/>
          <p:nvPr/>
        </p:nvSpPr>
        <p:spPr>
          <a:xfrm>
            <a:off x="1190625" y="204788"/>
            <a:ext cx="1516697" cy="506292"/>
          </a:xfrm>
          <a:prstGeom prst="rect">
            <a:avLst/>
          </a:prstGeom>
          <a:noFill/>
        </p:spPr>
        <p:txBody>
          <a:bodyPr wrap="none" rtlCol="0">
            <a:spAutoFit/>
          </a:bodyPr>
          <a:lstStyle/>
          <a:p>
            <a:pPr>
              <a:lnSpc>
                <a:spcPct val="150000"/>
              </a:lnSpc>
            </a:pPr>
            <a:r>
              <a:rPr lang="en-US" sz="2000" b="1" dirty="0">
                <a:solidFill>
                  <a:schemeClr val="accent1"/>
                </a:solidFill>
                <a:ea typeface="Poppins Bold"/>
                <a:cs typeface="Poppins Bold"/>
                <a:sym typeface="Poppins Bold"/>
              </a:rPr>
              <a:t>Future Work</a:t>
            </a:r>
          </a:p>
        </p:txBody>
      </p:sp>
      <p:sp>
        <p:nvSpPr>
          <p:cNvPr id="10" name="StaticPath">
            <a:extLst>
              <a:ext uri="{FF2B5EF4-FFF2-40B4-BE49-F238E27FC236}">
                <a16:creationId xmlns:a16="http://schemas.microsoft.com/office/drawing/2014/main" id="{E0A34ECB-70A6-7A77-AADE-08517CBE8775}"/>
              </a:ext>
            </a:extLst>
          </p:cNvPr>
          <p:cNvSpPr/>
          <p:nvPr/>
        </p:nvSpPr>
        <p:spPr>
          <a:xfrm>
            <a:off x="-1568132" y="3960161"/>
            <a:ext cx="1737360" cy="1737360"/>
          </a:xfrm>
          <a:prstGeom prst="ellipse">
            <a:avLst/>
          </a:prstGeom>
          <a:solidFill>
            <a:srgbClr val="000000">
              <a:alpha val="0"/>
            </a:srgbClr>
          </a:solidFill>
          <a:ln w="211667">
            <a:solidFill>
              <a:srgbClr val="4990E2"/>
            </a:solidFill>
            <a:prstDash val="solid"/>
          </a:ln>
        </p:spPr>
        <p:txBody>
          <a:bodyPr/>
          <a:lstStyle/>
          <a:p>
            <a:pPr marL="0" algn="r" defTabSz="914400" rtl="1" eaLnBrk="1" latinLnBrk="0" hangingPunct="1"/>
            <a:endParaRPr lang="en-SA"/>
          </a:p>
        </p:txBody>
      </p:sp>
      <p:sp>
        <p:nvSpPr>
          <p:cNvPr id="6" name="StaticPath">
            <a:extLst>
              <a:ext uri="{FF2B5EF4-FFF2-40B4-BE49-F238E27FC236}">
                <a16:creationId xmlns:a16="http://schemas.microsoft.com/office/drawing/2014/main" id="{ED3B2E69-6EAA-9E58-3248-A9891E47C140}"/>
              </a:ext>
            </a:extLst>
          </p:cNvPr>
          <p:cNvSpPr/>
          <p:nvPr/>
        </p:nvSpPr>
        <p:spPr>
          <a:xfrm>
            <a:off x="7400991" y="13589"/>
            <a:ext cx="1737361" cy="5143500"/>
          </a:xfrm>
          <a:prstGeom prst="rect">
            <a:avLst/>
          </a:prstGeom>
          <a:solidFill>
            <a:srgbClr val="4990E2"/>
          </a:solidFill>
          <a:ln/>
        </p:spPr>
        <p:txBody>
          <a:bodyPr/>
          <a:lstStyle/>
          <a:p>
            <a:endParaRPr lang="en-SA"/>
          </a:p>
        </p:txBody>
      </p:sp>
      <p:sp>
        <p:nvSpPr>
          <p:cNvPr id="8" name="TextBox 7">
            <a:extLst>
              <a:ext uri="{FF2B5EF4-FFF2-40B4-BE49-F238E27FC236}">
                <a16:creationId xmlns:a16="http://schemas.microsoft.com/office/drawing/2014/main" id="{78489602-7625-3CDB-77D6-80D05036BFA0}"/>
              </a:ext>
            </a:extLst>
          </p:cNvPr>
          <p:cNvSpPr txBox="1"/>
          <p:nvPr/>
        </p:nvSpPr>
        <p:spPr>
          <a:xfrm rot="5400000">
            <a:off x="5934008" y="2243941"/>
            <a:ext cx="4993761" cy="832536"/>
          </a:xfrm>
          <a:prstGeom prst="rect">
            <a:avLst/>
          </a:prstGeom>
          <a:noFill/>
        </p:spPr>
        <p:txBody>
          <a:bodyPr wrap="square">
            <a:spAutoFit/>
          </a:bodyPr>
          <a:lstStyle/>
          <a:p>
            <a:pPr>
              <a:lnSpc>
                <a:spcPts val="6767"/>
              </a:lnSpc>
            </a:pPr>
            <a:r>
              <a:rPr lang="en-US" sz="2400" b="1" dirty="0">
                <a:solidFill>
                  <a:schemeClr val="bg2"/>
                </a:solidFill>
                <a:latin typeface="Poppins Bold"/>
                <a:ea typeface="Poppins Bold"/>
                <a:cs typeface="Poppins Bold"/>
                <a:sym typeface="Poppins Bold"/>
              </a:rPr>
              <a:t>CONCLUSION &amp; FUTURE WORK</a:t>
            </a:r>
          </a:p>
        </p:txBody>
      </p:sp>
      <p:sp>
        <p:nvSpPr>
          <p:cNvPr id="9" name="TextBox 8">
            <a:extLst>
              <a:ext uri="{FF2B5EF4-FFF2-40B4-BE49-F238E27FC236}">
                <a16:creationId xmlns:a16="http://schemas.microsoft.com/office/drawing/2014/main" id="{0815C623-D83C-0DCA-87BC-B37E52A1318A}"/>
              </a:ext>
            </a:extLst>
          </p:cNvPr>
          <p:cNvSpPr txBox="1"/>
          <p:nvPr/>
        </p:nvSpPr>
        <p:spPr>
          <a:xfrm>
            <a:off x="666000" y="1058400"/>
            <a:ext cx="6024648" cy="3539430"/>
          </a:xfrm>
          <a:prstGeom prst="rect">
            <a:avLst/>
          </a:prstGeom>
          <a:noFill/>
        </p:spPr>
        <p:txBody>
          <a:bodyPr wrap="square">
            <a:spAutoFit/>
          </a:bodyPr>
          <a:lstStyle/>
          <a:p>
            <a:pPr marL="285750" indent="-285750">
              <a:buFont typeface="Arial" panose="020B0604020202020204" pitchFamily="34" charset="0"/>
              <a:buChar char="•"/>
            </a:pPr>
            <a:r>
              <a:rPr lang="en-US" sz="1600" dirty="0"/>
              <a:t>Future research should focus on </a:t>
            </a:r>
            <a:r>
              <a:rPr lang="en-US" sz="1600" b="1" dirty="0"/>
              <a:t>improving generalization and robustness</a:t>
            </a:r>
            <a:r>
              <a:rPr lang="en-US" sz="1600" dirty="0"/>
              <a:t> by evaluating models on larger, more diverse fake news datasets across multiple domains and languages.</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Greater emphasis should be placed on </a:t>
            </a:r>
            <a:r>
              <a:rPr lang="en-US" sz="1600" b="1" dirty="0"/>
              <a:t>model interpretability</a:t>
            </a:r>
            <a:r>
              <a:rPr lang="en-US" sz="1600" dirty="0"/>
              <a:t>, particularly for deep learning and transformer-based models, to support deployment in </a:t>
            </a:r>
            <a:r>
              <a:rPr lang="en-US" sz="1600" b="1" dirty="0"/>
              <a:t>regulatory and journalistic contexts</a:t>
            </a:r>
            <a:r>
              <a:rPr lang="en-US" sz="1600" dirty="0"/>
              <a:t>.</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Incorporating </a:t>
            </a:r>
            <a:r>
              <a:rPr lang="en-US" sz="1600" b="1" dirty="0"/>
              <a:t>multimodal data</a:t>
            </a:r>
            <a:r>
              <a:rPr lang="en-US" sz="1600" dirty="0"/>
              <a:t> (e.g., images, videos, and social network signals) may further enhance detection accuracy.</a:t>
            </a:r>
          </a:p>
          <a:p>
            <a:pPr marL="285750" indent="-285750">
              <a:buFont typeface="Arial" panose="020B0604020202020204" pitchFamily="34" charset="0"/>
              <a:buChar char="•"/>
            </a:pPr>
            <a:endParaRPr lang="en-US" sz="1600" dirty="0"/>
          </a:p>
          <a:p>
            <a:pPr marL="285750" indent="-285750">
              <a:buFont typeface="Arial" panose="020B0604020202020204" pitchFamily="34" charset="0"/>
              <a:buChar char="•"/>
            </a:pPr>
            <a:r>
              <a:rPr lang="en-US" sz="1600" dirty="0"/>
              <a:t>Exploring </a:t>
            </a:r>
            <a:r>
              <a:rPr lang="en-US" sz="1600" b="1" dirty="0"/>
              <a:t>lightweight transformer architectures and efficient fine-tuning strategies</a:t>
            </a:r>
            <a:r>
              <a:rPr lang="en-US" sz="1600" dirty="0"/>
              <a:t> can balance performance with computational efficiency, enabling scalable real-world deployment.</a:t>
            </a:r>
          </a:p>
        </p:txBody>
      </p:sp>
    </p:spTree>
    <p:extLst>
      <p:ext uri="{BB962C8B-B14F-4D97-AF65-F5344CB8AC3E}">
        <p14:creationId xmlns:p14="http://schemas.microsoft.com/office/powerpoint/2010/main" val="2992650943"/>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B6DDF-313E-2192-61D5-A8B5F063D2A3}"/>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86EF4CDA-456B-937F-9F0C-E0E87AEB4EE3}"/>
              </a:ext>
            </a:extLst>
          </p:cNvPr>
          <p:cNvSpPr/>
          <p:nvPr/>
        </p:nvSpPr>
        <p:spPr>
          <a:xfrm>
            <a:off x="1190625" y="357188"/>
            <a:ext cx="5715000" cy="287941"/>
          </a:xfrm>
          <a:prstGeom prst="rect">
            <a:avLst/>
          </a:prstGeom>
          <a:noFill/>
          <a:ln/>
        </p:spPr>
        <p:txBody>
          <a:bodyPr wrap="square" rtlCol="0" anchor="ctr"/>
          <a:lstStyle/>
          <a:p>
            <a:r>
              <a:rPr lang="en-US" b="1" dirty="0">
                <a:solidFill>
                  <a:schemeClr val="accent1"/>
                </a:solidFill>
              </a:rPr>
              <a:t>References</a:t>
            </a:r>
            <a:endParaRPr lang="en-SA" b="1" dirty="0">
              <a:solidFill>
                <a:schemeClr val="accent1"/>
              </a:solidFill>
            </a:endParaRPr>
          </a:p>
        </p:txBody>
      </p:sp>
      <p:sp>
        <p:nvSpPr>
          <p:cNvPr id="8" name="Subtitle 3">
            <a:extLst>
              <a:ext uri="{FF2B5EF4-FFF2-40B4-BE49-F238E27FC236}">
                <a16:creationId xmlns:a16="http://schemas.microsoft.com/office/drawing/2014/main" id="{57634377-04CC-A232-2BC3-43EE69B7299B}"/>
              </a:ext>
            </a:extLst>
          </p:cNvPr>
          <p:cNvSpPr/>
          <p:nvPr/>
        </p:nvSpPr>
        <p:spPr>
          <a:xfrm>
            <a:off x="1911290" y="4104736"/>
            <a:ext cx="5238750" cy="238411"/>
          </a:xfrm>
          <a:prstGeom prst="rect">
            <a:avLst/>
          </a:prstGeom>
          <a:noFill/>
          <a:ln/>
        </p:spPr>
        <p:txBody>
          <a:bodyPr wrap="square" rtlCol="0" anchor="ctr"/>
          <a:lstStyle/>
          <a:p>
            <a:pPr marL="0" indent="0" algn="l">
              <a:buNone/>
            </a:pPr>
            <a:endParaRPr lang="en-US" sz="1477"/>
          </a:p>
        </p:txBody>
      </p:sp>
      <p:sp>
        <p:nvSpPr>
          <p:cNvPr id="9" name="Paragraph 3">
            <a:extLst>
              <a:ext uri="{FF2B5EF4-FFF2-40B4-BE49-F238E27FC236}">
                <a16:creationId xmlns:a16="http://schemas.microsoft.com/office/drawing/2014/main" id="{005A755F-6EFB-6969-351B-0F0049528573}"/>
              </a:ext>
            </a:extLst>
          </p:cNvPr>
          <p:cNvSpPr/>
          <p:nvPr/>
        </p:nvSpPr>
        <p:spPr>
          <a:xfrm>
            <a:off x="665798" y="4493169"/>
            <a:ext cx="5238750" cy="537924"/>
          </a:xfrm>
          <a:prstGeom prst="rect">
            <a:avLst/>
          </a:prstGeom>
          <a:noFill/>
          <a:ln/>
        </p:spPr>
        <p:txBody>
          <a:bodyPr wrap="square" rtlCol="0" anchor="ctr"/>
          <a:lstStyle/>
          <a:p>
            <a:pPr marL="0" indent="0" algn="l">
              <a:buNone/>
            </a:pPr>
            <a:endParaRPr lang="en-US" sz="1111"/>
          </a:p>
        </p:txBody>
      </p:sp>
      <p:sp>
        <p:nvSpPr>
          <p:cNvPr id="10" name="StaticPath">
            <a:extLst>
              <a:ext uri="{FF2B5EF4-FFF2-40B4-BE49-F238E27FC236}">
                <a16:creationId xmlns:a16="http://schemas.microsoft.com/office/drawing/2014/main" id="{B32B69EB-E252-A754-D9BC-EA736624BE52}"/>
              </a:ext>
            </a:extLst>
          </p:cNvPr>
          <p:cNvSpPr/>
          <p:nvPr/>
        </p:nvSpPr>
        <p:spPr>
          <a:xfrm>
            <a:off x="-1309687" y="3810000"/>
            <a:ext cx="1737360" cy="1737360"/>
          </a:xfrm>
          <a:prstGeom prst="ellipse">
            <a:avLst/>
          </a:prstGeom>
          <a:solidFill>
            <a:srgbClr val="000000">
              <a:alpha val="0"/>
            </a:srgbClr>
          </a:solidFill>
          <a:ln w="211667">
            <a:solidFill>
              <a:srgbClr val="4990E2"/>
            </a:solidFill>
            <a:prstDash val="solid"/>
          </a:ln>
        </p:spPr>
        <p:txBody>
          <a:bodyPr/>
          <a:lstStyle/>
          <a:p>
            <a:endParaRPr lang="en-SA"/>
          </a:p>
        </p:txBody>
      </p:sp>
      <p:sp>
        <p:nvSpPr>
          <p:cNvPr id="11" name="StaticPath">
            <a:extLst>
              <a:ext uri="{FF2B5EF4-FFF2-40B4-BE49-F238E27FC236}">
                <a16:creationId xmlns:a16="http://schemas.microsoft.com/office/drawing/2014/main" id="{24EE7B53-F2F8-CF17-C39D-F25DEFD0E67A}"/>
              </a:ext>
            </a:extLst>
          </p:cNvPr>
          <p:cNvSpPr/>
          <p:nvPr/>
        </p:nvSpPr>
        <p:spPr>
          <a:xfrm>
            <a:off x="285750" y="204788"/>
            <a:ext cx="482918" cy="482917"/>
          </a:xfrm>
          <a:prstGeom prst="ellipse">
            <a:avLst/>
          </a:prstGeom>
          <a:solidFill>
            <a:srgbClr val="000000"/>
          </a:solidFill>
          <a:ln/>
        </p:spPr>
        <p:txBody>
          <a:bodyPr/>
          <a:lstStyle/>
          <a:p>
            <a:endParaRPr lang="en-SA"/>
          </a:p>
        </p:txBody>
      </p:sp>
      <p:sp>
        <p:nvSpPr>
          <p:cNvPr id="4" name="TextBox 3">
            <a:extLst>
              <a:ext uri="{FF2B5EF4-FFF2-40B4-BE49-F238E27FC236}">
                <a16:creationId xmlns:a16="http://schemas.microsoft.com/office/drawing/2014/main" id="{79B65CA3-4E7E-7A1A-61D7-3EF572799245}"/>
              </a:ext>
            </a:extLst>
          </p:cNvPr>
          <p:cNvSpPr txBox="1"/>
          <p:nvPr/>
        </p:nvSpPr>
        <p:spPr>
          <a:xfrm>
            <a:off x="662400" y="1058400"/>
            <a:ext cx="6570310" cy="34778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0955" indent="-6350" algn="just"/>
            <a:r>
              <a:rPr lang="en-US" sz="1100" dirty="0">
                <a:solidFill>
                  <a:srgbClr val="222222"/>
                </a:solidFill>
                <a:ea typeface="Calibri"/>
                <a:cs typeface="Times New Roman"/>
              </a:rPr>
              <a:t>[1] </a:t>
            </a:r>
            <a:r>
              <a:rPr lang="en-US" sz="1100" dirty="0" err="1">
                <a:solidFill>
                  <a:srgbClr val="222222"/>
                </a:solidFill>
                <a:ea typeface="Calibri"/>
                <a:cs typeface="Times New Roman"/>
              </a:rPr>
              <a:t>Hansrajh</a:t>
            </a:r>
            <a:r>
              <a:rPr lang="en-US" sz="1100" dirty="0">
                <a:solidFill>
                  <a:srgbClr val="222222"/>
                </a:solidFill>
                <a:ea typeface="Calibri"/>
                <a:cs typeface="Times New Roman"/>
              </a:rPr>
              <a:t>, A., </a:t>
            </a:r>
            <a:r>
              <a:rPr lang="en-US" sz="1100" dirty="0" err="1">
                <a:solidFill>
                  <a:srgbClr val="222222"/>
                </a:solidFill>
                <a:ea typeface="Calibri"/>
                <a:cs typeface="Times New Roman"/>
              </a:rPr>
              <a:t>Adeliyi</a:t>
            </a:r>
            <a:r>
              <a:rPr lang="en-US" sz="1100" dirty="0">
                <a:solidFill>
                  <a:srgbClr val="222222"/>
                </a:solidFill>
                <a:ea typeface="Calibri"/>
                <a:cs typeface="Times New Roman"/>
              </a:rPr>
              <a:t>, T. T., &amp; Wing, J. (2021). Detection of online fake news </a:t>
            </a:r>
            <a:r>
              <a:rPr lang="en-US" sz="1100" dirty="0" err="1">
                <a:solidFill>
                  <a:srgbClr val="222222"/>
                </a:solidFill>
                <a:ea typeface="Calibri"/>
                <a:cs typeface="Times New Roman"/>
              </a:rPr>
              <a:t>usingblending</a:t>
            </a:r>
            <a:r>
              <a:rPr lang="en-US" sz="1100" dirty="0">
                <a:solidFill>
                  <a:srgbClr val="222222"/>
                </a:solidFill>
                <a:ea typeface="Calibri"/>
                <a:cs typeface="Times New Roman"/>
              </a:rPr>
              <a:t> ensemble learning. Scientific Programming, 2021, 1–14. </a:t>
            </a:r>
          </a:p>
          <a:p>
            <a:pPr marL="20955" indent="-6350" algn="just"/>
            <a:endParaRPr lang="en-US" sz="1100" dirty="0">
              <a:solidFill>
                <a:srgbClr val="222222"/>
              </a:solidFill>
              <a:ea typeface="Calibri"/>
              <a:cs typeface="Times New Roman"/>
            </a:endParaRPr>
          </a:p>
          <a:p>
            <a:pPr marL="20955" indent="-6350" algn="just"/>
            <a:r>
              <a:rPr lang="en-US" sz="1100" dirty="0">
                <a:solidFill>
                  <a:srgbClr val="222222"/>
                </a:solidFill>
                <a:ea typeface="Calibri"/>
                <a:cs typeface="Times New Roman"/>
              </a:rPr>
              <a:t>[2] </a:t>
            </a:r>
            <a:r>
              <a:rPr lang="en-US" sz="1100" dirty="0" err="1">
                <a:solidFill>
                  <a:srgbClr val="222222"/>
                </a:solidFill>
                <a:ea typeface="Calibri"/>
                <a:cs typeface="Times New Roman"/>
              </a:rPr>
              <a:t>Ajik</a:t>
            </a:r>
            <a:r>
              <a:rPr lang="en-US" sz="1100" dirty="0">
                <a:solidFill>
                  <a:srgbClr val="222222"/>
                </a:solidFill>
                <a:ea typeface="Calibri"/>
                <a:cs typeface="Times New Roman"/>
              </a:rPr>
              <a:t>, E. D., </a:t>
            </a:r>
            <a:r>
              <a:rPr lang="en-US" sz="1100" dirty="0" err="1">
                <a:solidFill>
                  <a:srgbClr val="222222"/>
                </a:solidFill>
                <a:ea typeface="Calibri"/>
                <a:cs typeface="Times New Roman"/>
              </a:rPr>
              <a:t>Obuandike</a:t>
            </a:r>
            <a:r>
              <a:rPr lang="en-US" sz="1100" dirty="0">
                <a:solidFill>
                  <a:srgbClr val="222222"/>
                </a:solidFill>
                <a:ea typeface="Calibri"/>
                <a:cs typeface="Times New Roman"/>
              </a:rPr>
              <a:t>, G. N., &amp; </a:t>
            </a:r>
            <a:r>
              <a:rPr lang="en-US" sz="1100" dirty="0" err="1">
                <a:solidFill>
                  <a:srgbClr val="222222"/>
                </a:solidFill>
                <a:ea typeface="Calibri"/>
                <a:cs typeface="Times New Roman"/>
              </a:rPr>
              <a:t>Echobu</a:t>
            </a:r>
            <a:r>
              <a:rPr lang="en-US" sz="1100" dirty="0">
                <a:solidFill>
                  <a:srgbClr val="222222"/>
                </a:solidFill>
                <a:ea typeface="Calibri"/>
                <a:cs typeface="Times New Roman"/>
              </a:rPr>
              <a:t>, F. O. (2023). Fake news detection </a:t>
            </a:r>
            <a:r>
              <a:rPr lang="en-US" sz="1100" dirty="0" err="1">
                <a:solidFill>
                  <a:srgbClr val="222222"/>
                </a:solidFill>
                <a:ea typeface="Calibri"/>
                <a:cs typeface="Times New Roman"/>
              </a:rPr>
              <a:t>usingoptimized</a:t>
            </a:r>
            <a:r>
              <a:rPr lang="en-US" sz="1100" dirty="0">
                <a:solidFill>
                  <a:srgbClr val="222222"/>
                </a:solidFill>
                <a:ea typeface="Calibri"/>
                <a:cs typeface="Times New Roman"/>
              </a:rPr>
              <a:t> CNN and LSTM techniques. Journal of Information Systems </a:t>
            </a:r>
            <a:r>
              <a:rPr lang="en-US" sz="1100" dirty="0" err="1">
                <a:solidFill>
                  <a:srgbClr val="222222"/>
                </a:solidFill>
                <a:ea typeface="Calibri"/>
                <a:cs typeface="Times New Roman"/>
              </a:rPr>
              <a:t>andInformatics</a:t>
            </a:r>
            <a:r>
              <a:rPr lang="en-US" sz="1100" dirty="0">
                <a:solidFill>
                  <a:srgbClr val="222222"/>
                </a:solidFill>
                <a:ea typeface="Calibri"/>
                <a:cs typeface="Times New Roman"/>
              </a:rPr>
              <a:t>, 5(3), 1044–1056. </a:t>
            </a:r>
            <a:endParaRPr lang="en-US" sz="1100" dirty="0">
              <a:ea typeface="Calibri"/>
              <a:cs typeface="Calibri"/>
            </a:endParaRPr>
          </a:p>
          <a:p>
            <a:pPr marL="20955" indent="-6350" algn="just"/>
            <a:endParaRPr lang="en-US" sz="1100" dirty="0">
              <a:solidFill>
                <a:srgbClr val="222222"/>
              </a:solidFill>
              <a:ea typeface="Calibri"/>
              <a:cs typeface="Times New Roman"/>
            </a:endParaRPr>
          </a:p>
          <a:p>
            <a:pPr marL="20955" indent="-6350" algn="just"/>
            <a:r>
              <a:rPr lang="en-US" sz="1100" dirty="0">
                <a:solidFill>
                  <a:srgbClr val="222222"/>
                </a:solidFill>
                <a:ea typeface="Calibri"/>
                <a:cs typeface="Times New Roman"/>
              </a:rPr>
              <a:t>[3] Huang, T., Xu, Z., Yu, P., Yi, J., &amp; Xu, X. (2025). A hybrid transformer model for </a:t>
            </a:r>
            <a:r>
              <a:rPr lang="en-US" sz="1100" dirty="0" err="1">
                <a:solidFill>
                  <a:srgbClr val="222222"/>
                </a:solidFill>
                <a:ea typeface="Calibri"/>
                <a:cs typeface="Times New Roman"/>
              </a:rPr>
              <a:t>fakenews</a:t>
            </a:r>
            <a:r>
              <a:rPr lang="en-US" sz="1100" dirty="0">
                <a:solidFill>
                  <a:srgbClr val="222222"/>
                </a:solidFill>
                <a:ea typeface="Calibri"/>
                <a:cs typeface="Times New Roman"/>
              </a:rPr>
              <a:t> detection: Leveraging Bayesian optimization and bidirectional recurrent </a:t>
            </a:r>
            <a:r>
              <a:rPr lang="en-US" sz="1100" dirty="0" err="1">
                <a:solidFill>
                  <a:srgbClr val="222222"/>
                </a:solidFill>
                <a:ea typeface="Calibri"/>
                <a:cs typeface="Times New Roman"/>
              </a:rPr>
              <a:t>unit.arXiv</a:t>
            </a:r>
            <a:r>
              <a:rPr lang="en-US" sz="1100" dirty="0">
                <a:solidFill>
                  <a:srgbClr val="222222"/>
                </a:solidFill>
                <a:ea typeface="Calibri"/>
                <a:cs typeface="Times New Roman"/>
              </a:rPr>
              <a:t> preprint arXiv:2502.09097.</a:t>
            </a:r>
            <a:endParaRPr lang="en-US" sz="1100" dirty="0">
              <a:ea typeface="Calibri"/>
              <a:cs typeface="Calibri"/>
            </a:endParaRPr>
          </a:p>
          <a:p>
            <a:pPr marL="20955" indent="-6350" algn="just"/>
            <a:endParaRPr lang="en-US" sz="1100" dirty="0">
              <a:ea typeface="Calibri"/>
              <a:cs typeface="Times New Roman"/>
            </a:endParaRPr>
          </a:p>
          <a:p>
            <a:pPr marL="20955" indent="-6350" algn="just"/>
            <a:r>
              <a:rPr lang="en-US" sz="1100" dirty="0">
                <a:ea typeface="Calibri"/>
                <a:cs typeface="Times New Roman"/>
              </a:rPr>
              <a:t>[4] </a:t>
            </a:r>
            <a:r>
              <a:rPr lang="en-US" sz="1100" dirty="0">
                <a:solidFill>
                  <a:srgbClr val="222222"/>
                </a:solidFill>
                <a:ea typeface="Calibri"/>
                <a:cs typeface="Times New Roman"/>
              </a:rPr>
              <a:t>Hakim, K. B. A., &amp; </a:t>
            </a:r>
            <a:r>
              <a:rPr lang="en-US" sz="1100" dirty="0" err="1">
                <a:solidFill>
                  <a:srgbClr val="222222"/>
                </a:solidFill>
                <a:ea typeface="Calibri"/>
                <a:cs typeface="Times New Roman"/>
              </a:rPr>
              <a:t>Easwaramoorthy</a:t>
            </a:r>
            <a:r>
              <a:rPr lang="en-US" sz="1100" dirty="0">
                <a:solidFill>
                  <a:srgbClr val="222222"/>
                </a:solidFill>
                <a:ea typeface="Calibri"/>
                <a:cs typeface="Times New Roman"/>
              </a:rPr>
              <a:t>, S. V. (2024). Impact of Fake News on Social </a:t>
            </a:r>
            <a:r>
              <a:rPr lang="en-US" sz="1100" dirty="0" err="1">
                <a:solidFill>
                  <a:srgbClr val="222222"/>
                </a:solidFill>
                <a:ea typeface="Calibri"/>
                <a:cs typeface="Times New Roman"/>
              </a:rPr>
              <a:t>MediaTowards</a:t>
            </a:r>
            <a:r>
              <a:rPr lang="en-US" sz="1100" dirty="0">
                <a:solidFill>
                  <a:srgbClr val="222222"/>
                </a:solidFill>
                <a:ea typeface="Calibri"/>
                <a:cs typeface="Times New Roman"/>
              </a:rPr>
              <a:t> Public Users of Different Age Groups. </a:t>
            </a:r>
            <a:r>
              <a:rPr lang="en-US" sz="1100" i="1" dirty="0" err="1">
                <a:solidFill>
                  <a:srgbClr val="222222"/>
                </a:solidFill>
                <a:ea typeface="Calibri"/>
                <a:cs typeface="Times New Roman"/>
              </a:rPr>
              <a:t>arXiv</a:t>
            </a:r>
            <a:r>
              <a:rPr lang="en-US" sz="1100" i="1" dirty="0">
                <a:solidFill>
                  <a:srgbClr val="222222"/>
                </a:solidFill>
                <a:ea typeface="Calibri"/>
                <a:cs typeface="Times New Roman"/>
              </a:rPr>
              <a:t> preprint arXiv:2411.05638</a:t>
            </a:r>
            <a:r>
              <a:rPr lang="en-US" sz="1100" dirty="0">
                <a:solidFill>
                  <a:srgbClr val="222222"/>
                </a:solidFill>
                <a:ea typeface="Calibri"/>
                <a:cs typeface="Times New Roman"/>
              </a:rPr>
              <a:t>.</a:t>
            </a:r>
            <a:endParaRPr lang="en-US" sz="1100" dirty="0">
              <a:ea typeface="Calibri"/>
              <a:cs typeface="Times New Roman"/>
            </a:endParaRPr>
          </a:p>
          <a:p>
            <a:pPr marL="20955" indent="-6350" algn="just"/>
            <a:endParaRPr lang="en-US" sz="1100" dirty="0">
              <a:ea typeface="Calibri"/>
              <a:cs typeface="Times New Roman"/>
            </a:endParaRPr>
          </a:p>
          <a:p>
            <a:pPr marL="20955" indent="-6350" algn="just"/>
            <a:r>
              <a:rPr lang="en-US" sz="1100" dirty="0">
                <a:ea typeface="Calibri"/>
                <a:cs typeface="Times New Roman"/>
              </a:rPr>
              <a:t>[5] </a:t>
            </a:r>
            <a:r>
              <a:rPr lang="en-US" sz="1100" dirty="0" err="1">
                <a:solidFill>
                  <a:srgbClr val="222222"/>
                </a:solidFill>
                <a:ea typeface="Calibri"/>
                <a:cs typeface="Times New Roman"/>
              </a:rPr>
              <a:t>Surjatmodjo</a:t>
            </a:r>
            <a:r>
              <a:rPr lang="en-US" sz="1100" dirty="0">
                <a:solidFill>
                  <a:srgbClr val="222222"/>
                </a:solidFill>
                <a:ea typeface="Calibri"/>
                <a:cs typeface="Times New Roman"/>
              </a:rPr>
              <a:t>, D., </a:t>
            </a:r>
            <a:r>
              <a:rPr lang="en-US" sz="1100" dirty="0" err="1">
                <a:solidFill>
                  <a:srgbClr val="222222"/>
                </a:solidFill>
                <a:ea typeface="Calibri"/>
                <a:cs typeface="Times New Roman"/>
              </a:rPr>
              <a:t>Unde</a:t>
            </a:r>
            <a:r>
              <a:rPr lang="en-US" sz="1100" dirty="0">
                <a:solidFill>
                  <a:srgbClr val="222222"/>
                </a:solidFill>
                <a:ea typeface="Calibri"/>
                <a:cs typeface="Times New Roman"/>
              </a:rPr>
              <a:t>, A. A., </a:t>
            </a:r>
            <a:r>
              <a:rPr lang="en-US" sz="1100" dirty="0" err="1">
                <a:solidFill>
                  <a:srgbClr val="222222"/>
                </a:solidFill>
                <a:ea typeface="Calibri"/>
                <a:cs typeface="Times New Roman"/>
              </a:rPr>
              <a:t>Cangara</a:t>
            </a:r>
            <a:r>
              <a:rPr lang="en-US" sz="1100" dirty="0">
                <a:solidFill>
                  <a:srgbClr val="222222"/>
                </a:solidFill>
                <a:ea typeface="Calibri"/>
                <a:cs typeface="Times New Roman"/>
              </a:rPr>
              <a:t>, H., &amp; Sonni, A. F. (2024). Information pandemic: acritical review of disinformation spread on social media and its implications for </a:t>
            </a:r>
            <a:r>
              <a:rPr lang="en-US" sz="1100" dirty="0" err="1">
                <a:solidFill>
                  <a:srgbClr val="222222"/>
                </a:solidFill>
                <a:ea typeface="Calibri"/>
                <a:cs typeface="Times New Roman"/>
              </a:rPr>
              <a:t>stateresilience</a:t>
            </a:r>
            <a:r>
              <a:rPr lang="en-US" sz="1100" dirty="0">
                <a:solidFill>
                  <a:srgbClr val="222222"/>
                </a:solidFill>
                <a:ea typeface="Calibri"/>
                <a:cs typeface="Times New Roman"/>
              </a:rPr>
              <a:t>. </a:t>
            </a:r>
            <a:r>
              <a:rPr lang="en-US" sz="1100" i="1" dirty="0">
                <a:solidFill>
                  <a:srgbClr val="222222"/>
                </a:solidFill>
                <a:ea typeface="Calibri"/>
                <a:cs typeface="Times New Roman"/>
              </a:rPr>
              <a:t>Social Sciences</a:t>
            </a:r>
            <a:r>
              <a:rPr lang="en-US" sz="1100" dirty="0">
                <a:solidFill>
                  <a:srgbClr val="222222"/>
                </a:solidFill>
                <a:ea typeface="Calibri"/>
                <a:cs typeface="Times New Roman"/>
              </a:rPr>
              <a:t>, </a:t>
            </a:r>
            <a:r>
              <a:rPr lang="en-US" sz="1100" i="1" dirty="0">
                <a:solidFill>
                  <a:srgbClr val="222222"/>
                </a:solidFill>
                <a:ea typeface="Calibri"/>
                <a:cs typeface="Times New Roman"/>
              </a:rPr>
              <a:t>13</a:t>
            </a:r>
            <a:r>
              <a:rPr lang="en-US" sz="1100" dirty="0">
                <a:solidFill>
                  <a:srgbClr val="222222"/>
                </a:solidFill>
                <a:ea typeface="Calibri"/>
                <a:cs typeface="Times New Roman"/>
              </a:rPr>
              <a:t>(8), 418.</a:t>
            </a:r>
            <a:endParaRPr lang="en-US" sz="1100" dirty="0">
              <a:ea typeface="Calibri"/>
              <a:cs typeface="Times New Roman"/>
            </a:endParaRPr>
          </a:p>
          <a:p>
            <a:pPr marL="20955" indent="-6350" algn="just"/>
            <a:endParaRPr lang="en-US" sz="1100" dirty="0">
              <a:ea typeface="Calibri"/>
              <a:cs typeface="Times New Roman"/>
            </a:endParaRPr>
          </a:p>
          <a:p>
            <a:pPr marL="20955" indent="-6350" algn="just"/>
            <a:r>
              <a:rPr lang="en-US" sz="1100" dirty="0">
                <a:ea typeface="Calibri"/>
                <a:cs typeface="Times New Roman"/>
              </a:rPr>
              <a:t>[6] </a:t>
            </a:r>
            <a:r>
              <a:rPr lang="en-US" sz="1100" dirty="0">
                <a:solidFill>
                  <a:srgbClr val="222222"/>
                </a:solidFill>
                <a:ea typeface="Calibri"/>
                <a:cs typeface="Times New Roman"/>
              </a:rPr>
              <a:t>Chen, J. A., Chung, W. C., Hung, C. L., &amp; Wu, C. Y. (2025). Identifying Disinformation on </a:t>
            </a:r>
            <a:r>
              <a:rPr lang="en-US" sz="1100" dirty="0" err="1">
                <a:solidFill>
                  <a:srgbClr val="222222"/>
                </a:solidFill>
                <a:ea typeface="Calibri"/>
                <a:cs typeface="Times New Roman"/>
              </a:rPr>
              <a:t>theExtended</a:t>
            </a:r>
            <a:r>
              <a:rPr lang="en-US" sz="1100" dirty="0">
                <a:solidFill>
                  <a:srgbClr val="222222"/>
                </a:solidFill>
                <a:ea typeface="Calibri"/>
                <a:cs typeface="Times New Roman"/>
              </a:rPr>
              <a:t> Impacts of COVID-19: Methodological Investigation Using a Fuzzy Ranking Ensemble </a:t>
            </a:r>
            <a:r>
              <a:rPr lang="en-US" sz="1100" dirty="0" err="1">
                <a:solidFill>
                  <a:srgbClr val="222222"/>
                </a:solidFill>
                <a:ea typeface="Calibri"/>
                <a:cs typeface="Times New Roman"/>
              </a:rPr>
              <a:t>ofNatural</a:t>
            </a:r>
            <a:r>
              <a:rPr lang="en-US" sz="1100" dirty="0">
                <a:solidFill>
                  <a:srgbClr val="222222"/>
                </a:solidFill>
                <a:ea typeface="Calibri"/>
                <a:cs typeface="Times New Roman"/>
              </a:rPr>
              <a:t> Language Processing Models. </a:t>
            </a:r>
            <a:r>
              <a:rPr lang="en-US" sz="1100" i="1" dirty="0">
                <a:solidFill>
                  <a:srgbClr val="222222"/>
                </a:solidFill>
                <a:ea typeface="Calibri"/>
                <a:cs typeface="Times New Roman"/>
              </a:rPr>
              <a:t>Journal of Medical Internet Research</a:t>
            </a:r>
            <a:r>
              <a:rPr lang="en-US" sz="1100" dirty="0">
                <a:solidFill>
                  <a:srgbClr val="222222"/>
                </a:solidFill>
                <a:ea typeface="Calibri"/>
                <a:cs typeface="Times New Roman"/>
              </a:rPr>
              <a:t>, </a:t>
            </a:r>
            <a:r>
              <a:rPr lang="en-US" sz="1100" i="1" dirty="0">
                <a:solidFill>
                  <a:srgbClr val="222222"/>
                </a:solidFill>
                <a:ea typeface="Calibri"/>
                <a:cs typeface="Times New Roman"/>
              </a:rPr>
              <a:t>27</a:t>
            </a:r>
            <a:r>
              <a:rPr lang="en-US" sz="1100" dirty="0">
                <a:solidFill>
                  <a:srgbClr val="222222"/>
                </a:solidFill>
                <a:ea typeface="Calibri"/>
                <a:cs typeface="Times New Roman"/>
              </a:rPr>
              <a:t>, e73601.</a:t>
            </a:r>
            <a:endParaRPr lang="en-US" sz="1100" dirty="0">
              <a:ea typeface="Calibri"/>
              <a:cs typeface="Times New Roman"/>
            </a:endParaRPr>
          </a:p>
          <a:p>
            <a:pPr marL="20955" indent="-6350" algn="just"/>
            <a:endParaRPr lang="en-US" sz="1100" dirty="0">
              <a:latin typeface="Times New Roman"/>
              <a:ea typeface="Calibri"/>
              <a:cs typeface="Times New Roman"/>
            </a:endParaRPr>
          </a:p>
          <a:p>
            <a:pPr marL="20955" indent="-6350" algn="just"/>
            <a:endParaRPr lang="en-US" sz="1100" dirty="0">
              <a:solidFill>
                <a:srgbClr val="222222"/>
              </a:solidFill>
              <a:latin typeface="Times New Roman"/>
              <a:ea typeface="Calibri"/>
              <a:cs typeface="Times New Roman"/>
            </a:endParaRPr>
          </a:p>
        </p:txBody>
      </p:sp>
      <p:sp>
        <p:nvSpPr>
          <p:cNvPr id="5" name="StaticPath">
            <a:extLst>
              <a:ext uri="{FF2B5EF4-FFF2-40B4-BE49-F238E27FC236}">
                <a16:creationId xmlns:a16="http://schemas.microsoft.com/office/drawing/2014/main" id="{C688952F-4C28-E81B-676B-82D02445DC76}"/>
              </a:ext>
            </a:extLst>
          </p:cNvPr>
          <p:cNvSpPr/>
          <p:nvPr/>
        </p:nvSpPr>
        <p:spPr>
          <a:xfrm>
            <a:off x="7406638" y="0"/>
            <a:ext cx="1737361" cy="5143500"/>
          </a:xfrm>
          <a:prstGeom prst="rect">
            <a:avLst/>
          </a:prstGeom>
          <a:solidFill>
            <a:srgbClr val="4990E2"/>
          </a:solidFill>
          <a:ln/>
        </p:spPr>
        <p:txBody>
          <a:bodyPr/>
          <a:lstStyle/>
          <a:p>
            <a:endParaRPr lang="en-SA"/>
          </a:p>
        </p:txBody>
      </p:sp>
      <p:sp>
        <p:nvSpPr>
          <p:cNvPr id="6" name="TextBox 5">
            <a:extLst>
              <a:ext uri="{FF2B5EF4-FFF2-40B4-BE49-F238E27FC236}">
                <a16:creationId xmlns:a16="http://schemas.microsoft.com/office/drawing/2014/main" id="{13B2B734-8C71-7A8A-1531-37785D640BC1}"/>
              </a:ext>
            </a:extLst>
          </p:cNvPr>
          <p:cNvSpPr txBox="1"/>
          <p:nvPr/>
        </p:nvSpPr>
        <p:spPr>
          <a:xfrm rot="5400000">
            <a:off x="6690580" y="2076100"/>
            <a:ext cx="3169476" cy="846963"/>
          </a:xfrm>
          <a:prstGeom prst="rect">
            <a:avLst/>
          </a:prstGeom>
          <a:noFill/>
        </p:spPr>
        <p:txBody>
          <a:bodyPr wrap="square">
            <a:spAutoFit/>
          </a:bodyPr>
          <a:lstStyle/>
          <a:p>
            <a:pPr algn="ctr">
              <a:lnSpc>
                <a:spcPts val="6767"/>
              </a:lnSpc>
            </a:pPr>
            <a:r>
              <a:rPr lang="en-US" sz="2800" b="1" dirty="0">
                <a:solidFill>
                  <a:schemeClr val="bg2"/>
                </a:solidFill>
                <a:latin typeface="Poppins Bold"/>
                <a:ea typeface="Poppins Bold"/>
                <a:cs typeface="Poppins Bold"/>
                <a:sym typeface="Poppins Bold"/>
              </a:rPr>
              <a:t>REFERENCES</a:t>
            </a:r>
            <a:endParaRPr lang="en-US" sz="3600" b="1" dirty="0">
              <a:solidFill>
                <a:schemeClr val="bg2"/>
              </a:solidFill>
              <a:latin typeface="Poppins Bold"/>
              <a:ea typeface="Poppins Bold"/>
              <a:cs typeface="Poppins Bold"/>
              <a:sym typeface="Poppins Bold"/>
            </a:endParaRPr>
          </a:p>
        </p:txBody>
      </p:sp>
    </p:spTree>
    <p:extLst>
      <p:ext uri="{BB962C8B-B14F-4D97-AF65-F5344CB8AC3E}">
        <p14:creationId xmlns:p14="http://schemas.microsoft.com/office/powerpoint/2010/main" val="4006482497"/>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3EC7B-2133-DCEA-B73C-BFE1F8A17867}"/>
            </a:ext>
          </a:extLst>
        </p:cNvPr>
        <p:cNvGrpSpPr/>
        <p:nvPr/>
      </p:nvGrpSpPr>
      <p:grpSpPr>
        <a:xfrm>
          <a:off x="0" y="0"/>
          <a:ext cx="0" cy="0"/>
          <a:chOff x="0" y="0"/>
          <a:chExt cx="0" cy="0"/>
        </a:xfrm>
      </p:grpSpPr>
      <p:sp>
        <p:nvSpPr>
          <p:cNvPr id="3" name="Title">
            <a:extLst>
              <a:ext uri="{FF2B5EF4-FFF2-40B4-BE49-F238E27FC236}">
                <a16:creationId xmlns:a16="http://schemas.microsoft.com/office/drawing/2014/main" id="{0691BE1D-B0D4-6C00-5B19-AFB086A92DBB}"/>
              </a:ext>
            </a:extLst>
          </p:cNvPr>
          <p:cNvSpPr/>
          <p:nvPr/>
        </p:nvSpPr>
        <p:spPr>
          <a:xfrm>
            <a:off x="1190625" y="357188"/>
            <a:ext cx="5715000" cy="287941"/>
          </a:xfrm>
          <a:prstGeom prst="rect">
            <a:avLst/>
          </a:prstGeom>
          <a:noFill/>
          <a:ln/>
        </p:spPr>
        <p:txBody>
          <a:bodyPr wrap="square" rtlCol="0" anchor="ctr"/>
          <a:lstStyle/>
          <a:p>
            <a:r>
              <a:rPr lang="en-US" b="1" dirty="0">
                <a:solidFill>
                  <a:schemeClr val="accent1"/>
                </a:solidFill>
              </a:rPr>
              <a:t>References</a:t>
            </a:r>
            <a:endParaRPr lang="en-SA" b="1" dirty="0">
              <a:solidFill>
                <a:schemeClr val="accent1"/>
              </a:solidFill>
            </a:endParaRPr>
          </a:p>
        </p:txBody>
      </p:sp>
      <p:sp>
        <p:nvSpPr>
          <p:cNvPr id="8" name="Subtitle 3">
            <a:extLst>
              <a:ext uri="{FF2B5EF4-FFF2-40B4-BE49-F238E27FC236}">
                <a16:creationId xmlns:a16="http://schemas.microsoft.com/office/drawing/2014/main" id="{AC9B825C-060C-E8CE-8F84-131386B6D8EF}"/>
              </a:ext>
            </a:extLst>
          </p:cNvPr>
          <p:cNvSpPr/>
          <p:nvPr/>
        </p:nvSpPr>
        <p:spPr>
          <a:xfrm>
            <a:off x="1911290" y="4104736"/>
            <a:ext cx="5238750" cy="238411"/>
          </a:xfrm>
          <a:prstGeom prst="rect">
            <a:avLst/>
          </a:prstGeom>
          <a:noFill/>
          <a:ln/>
        </p:spPr>
        <p:txBody>
          <a:bodyPr wrap="square" rtlCol="0" anchor="ctr"/>
          <a:lstStyle/>
          <a:p>
            <a:pPr marL="0" indent="0" algn="l">
              <a:buNone/>
            </a:pPr>
            <a:endParaRPr lang="en-US" sz="1477"/>
          </a:p>
        </p:txBody>
      </p:sp>
      <p:sp>
        <p:nvSpPr>
          <p:cNvPr id="9" name="Paragraph 3">
            <a:extLst>
              <a:ext uri="{FF2B5EF4-FFF2-40B4-BE49-F238E27FC236}">
                <a16:creationId xmlns:a16="http://schemas.microsoft.com/office/drawing/2014/main" id="{8F804E00-D361-D211-F4F4-4A3D432655D1}"/>
              </a:ext>
            </a:extLst>
          </p:cNvPr>
          <p:cNvSpPr/>
          <p:nvPr/>
        </p:nvSpPr>
        <p:spPr>
          <a:xfrm>
            <a:off x="665798" y="4493169"/>
            <a:ext cx="5238750" cy="537924"/>
          </a:xfrm>
          <a:prstGeom prst="rect">
            <a:avLst/>
          </a:prstGeom>
          <a:noFill/>
          <a:ln/>
        </p:spPr>
        <p:txBody>
          <a:bodyPr wrap="square" rtlCol="0" anchor="ctr"/>
          <a:lstStyle/>
          <a:p>
            <a:pPr marL="0" indent="0" algn="l">
              <a:buNone/>
            </a:pPr>
            <a:endParaRPr lang="en-US" sz="1111"/>
          </a:p>
        </p:txBody>
      </p:sp>
      <p:sp>
        <p:nvSpPr>
          <p:cNvPr id="10" name="StaticPath">
            <a:extLst>
              <a:ext uri="{FF2B5EF4-FFF2-40B4-BE49-F238E27FC236}">
                <a16:creationId xmlns:a16="http://schemas.microsoft.com/office/drawing/2014/main" id="{09F5EB15-6265-EDFE-163A-3D363D72BB77}"/>
              </a:ext>
            </a:extLst>
          </p:cNvPr>
          <p:cNvSpPr/>
          <p:nvPr/>
        </p:nvSpPr>
        <p:spPr>
          <a:xfrm>
            <a:off x="-1309687" y="3810000"/>
            <a:ext cx="1737360" cy="1737360"/>
          </a:xfrm>
          <a:prstGeom prst="ellipse">
            <a:avLst/>
          </a:prstGeom>
          <a:solidFill>
            <a:srgbClr val="000000">
              <a:alpha val="0"/>
            </a:srgbClr>
          </a:solidFill>
          <a:ln w="211667">
            <a:solidFill>
              <a:srgbClr val="4990E2"/>
            </a:solidFill>
            <a:prstDash val="solid"/>
          </a:ln>
        </p:spPr>
        <p:txBody>
          <a:bodyPr/>
          <a:lstStyle/>
          <a:p>
            <a:endParaRPr lang="en-SA"/>
          </a:p>
        </p:txBody>
      </p:sp>
      <p:sp>
        <p:nvSpPr>
          <p:cNvPr id="11" name="StaticPath">
            <a:extLst>
              <a:ext uri="{FF2B5EF4-FFF2-40B4-BE49-F238E27FC236}">
                <a16:creationId xmlns:a16="http://schemas.microsoft.com/office/drawing/2014/main" id="{7BB93DD5-D646-BC18-A65E-9F8959B36BBD}"/>
              </a:ext>
            </a:extLst>
          </p:cNvPr>
          <p:cNvSpPr/>
          <p:nvPr/>
        </p:nvSpPr>
        <p:spPr>
          <a:xfrm>
            <a:off x="285750" y="204788"/>
            <a:ext cx="482918" cy="482917"/>
          </a:xfrm>
          <a:prstGeom prst="ellipse">
            <a:avLst/>
          </a:prstGeom>
          <a:solidFill>
            <a:srgbClr val="000000"/>
          </a:solidFill>
          <a:ln/>
        </p:spPr>
        <p:txBody>
          <a:bodyPr/>
          <a:lstStyle/>
          <a:p>
            <a:endParaRPr lang="en-SA"/>
          </a:p>
        </p:txBody>
      </p:sp>
      <p:sp>
        <p:nvSpPr>
          <p:cNvPr id="4" name="TextBox 3">
            <a:extLst>
              <a:ext uri="{FF2B5EF4-FFF2-40B4-BE49-F238E27FC236}">
                <a16:creationId xmlns:a16="http://schemas.microsoft.com/office/drawing/2014/main" id="{C495224F-2B89-2283-D80B-4EF81E0710EE}"/>
              </a:ext>
            </a:extLst>
          </p:cNvPr>
          <p:cNvSpPr txBox="1"/>
          <p:nvPr/>
        </p:nvSpPr>
        <p:spPr>
          <a:xfrm>
            <a:off x="662400" y="1058400"/>
            <a:ext cx="6570310" cy="34778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0955" indent="-6350" algn="just"/>
            <a:endParaRPr lang="en-US" sz="1100" i="1" dirty="0">
              <a:solidFill>
                <a:srgbClr val="222222"/>
              </a:solidFill>
              <a:ea typeface="Calibri"/>
              <a:cs typeface="Times New Roman"/>
            </a:endParaRPr>
          </a:p>
          <a:p>
            <a:pPr marL="20955" indent="-6350" algn="just"/>
            <a:r>
              <a:rPr lang="en-US" sz="1100" dirty="0">
                <a:ea typeface="Calibri"/>
                <a:cs typeface="Times New Roman"/>
              </a:rPr>
              <a:t>[7] </a:t>
            </a:r>
            <a:r>
              <a:rPr lang="en-US" sz="1100" dirty="0">
                <a:solidFill>
                  <a:srgbClr val="222222"/>
                </a:solidFill>
                <a:ea typeface="Calibri"/>
                <a:cs typeface="Times New Roman"/>
              </a:rPr>
              <a:t>Alghamdi, J., Lin, Y., &amp; Luo, S. (2023). Towards COVID-19 fake news detection </a:t>
            </a:r>
            <a:r>
              <a:rPr lang="en-US" sz="1100" dirty="0" err="1">
                <a:solidFill>
                  <a:srgbClr val="222222"/>
                </a:solidFill>
                <a:ea typeface="Calibri"/>
                <a:cs typeface="Times New Roman"/>
              </a:rPr>
              <a:t>usingtransformer</a:t>
            </a:r>
            <a:r>
              <a:rPr lang="en-US" sz="1100" dirty="0">
                <a:solidFill>
                  <a:srgbClr val="222222"/>
                </a:solidFill>
                <a:ea typeface="Calibri"/>
                <a:cs typeface="Times New Roman"/>
              </a:rPr>
              <a:t>-based models. </a:t>
            </a:r>
            <a:r>
              <a:rPr lang="en-US" sz="1100" i="1" dirty="0">
                <a:solidFill>
                  <a:srgbClr val="222222"/>
                </a:solidFill>
                <a:ea typeface="Calibri"/>
                <a:cs typeface="Times New Roman"/>
              </a:rPr>
              <a:t>Knowledge-Based Systems</a:t>
            </a:r>
            <a:r>
              <a:rPr lang="en-US" sz="1100" dirty="0">
                <a:solidFill>
                  <a:srgbClr val="222222"/>
                </a:solidFill>
                <a:ea typeface="Calibri"/>
                <a:cs typeface="Times New Roman"/>
              </a:rPr>
              <a:t>, </a:t>
            </a:r>
            <a:r>
              <a:rPr lang="en-US" sz="1100" i="1" dirty="0">
                <a:solidFill>
                  <a:srgbClr val="222222"/>
                </a:solidFill>
                <a:ea typeface="Calibri"/>
                <a:cs typeface="Times New Roman"/>
              </a:rPr>
              <a:t>274</a:t>
            </a:r>
            <a:r>
              <a:rPr lang="en-US" sz="1100" dirty="0">
                <a:solidFill>
                  <a:srgbClr val="222222"/>
                </a:solidFill>
                <a:ea typeface="Calibri"/>
                <a:cs typeface="Times New Roman"/>
              </a:rPr>
              <a:t>, 110642.</a:t>
            </a:r>
            <a:endParaRPr lang="en-US" sz="1100" dirty="0">
              <a:ea typeface="Calibri"/>
              <a:cs typeface="Times New Roman"/>
            </a:endParaRPr>
          </a:p>
          <a:p>
            <a:pPr marL="20955" indent="-6350" algn="just"/>
            <a:endParaRPr lang="en-US" sz="1100" dirty="0">
              <a:ea typeface="Calibri"/>
              <a:cs typeface="Times New Roman"/>
            </a:endParaRPr>
          </a:p>
          <a:p>
            <a:pPr marL="20955" indent="-6350" algn="just"/>
            <a:r>
              <a:rPr lang="en-US" sz="1100" dirty="0">
                <a:ea typeface="Calibri"/>
                <a:cs typeface="Times New Roman"/>
              </a:rPr>
              <a:t>[8] </a:t>
            </a:r>
            <a:r>
              <a:rPr lang="en-US" sz="1100" dirty="0">
                <a:solidFill>
                  <a:srgbClr val="222222"/>
                </a:solidFill>
                <a:ea typeface="Calibri"/>
                <a:cs typeface="Times New Roman"/>
              </a:rPr>
              <a:t>Allcott, H., &amp; Gentzkow, M. (2017). Social media and fake news in the 2016 election. </a:t>
            </a:r>
            <a:r>
              <a:rPr lang="en-US" sz="1100" i="1" dirty="0">
                <a:solidFill>
                  <a:srgbClr val="222222"/>
                </a:solidFill>
                <a:ea typeface="Calibri"/>
                <a:cs typeface="Times New Roman"/>
              </a:rPr>
              <a:t>Journal </a:t>
            </a:r>
            <a:r>
              <a:rPr lang="en-US" sz="1100" i="1" dirty="0" err="1">
                <a:solidFill>
                  <a:srgbClr val="222222"/>
                </a:solidFill>
                <a:ea typeface="Calibri"/>
                <a:cs typeface="Times New Roman"/>
              </a:rPr>
              <a:t>ofeconomic</a:t>
            </a:r>
            <a:r>
              <a:rPr lang="en-US" sz="1100" i="1" dirty="0">
                <a:solidFill>
                  <a:srgbClr val="222222"/>
                </a:solidFill>
                <a:ea typeface="Calibri"/>
                <a:cs typeface="Times New Roman"/>
              </a:rPr>
              <a:t> perspectives</a:t>
            </a:r>
            <a:r>
              <a:rPr lang="en-US" sz="1100" dirty="0">
                <a:solidFill>
                  <a:srgbClr val="222222"/>
                </a:solidFill>
                <a:ea typeface="Calibri"/>
                <a:cs typeface="Times New Roman"/>
              </a:rPr>
              <a:t>, </a:t>
            </a:r>
            <a:r>
              <a:rPr lang="en-US" sz="1100" i="1" dirty="0">
                <a:solidFill>
                  <a:srgbClr val="222222"/>
                </a:solidFill>
                <a:ea typeface="Calibri"/>
                <a:cs typeface="Times New Roman"/>
              </a:rPr>
              <a:t>31</a:t>
            </a:r>
            <a:r>
              <a:rPr lang="en-US" sz="1100" dirty="0">
                <a:solidFill>
                  <a:srgbClr val="222222"/>
                </a:solidFill>
                <a:ea typeface="Calibri"/>
                <a:cs typeface="Times New Roman"/>
              </a:rPr>
              <a:t>(2), 211-236.</a:t>
            </a:r>
          </a:p>
          <a:p>
            <a:pPr marL="20955" indent="-6350" algn="just"/>
            <a:endParaRPr lang="en-US" sz="1100" dirty="0">
              <a:ea typeface="Calibri"/>
              <a:cs typeface="Times New Roman"/>
            </a:endParaRPr>
          </a:p>
          <a:p>
            <a:pPr marL="20955" indent="-6350" algn="just"/>
            <a:r>
              <a:rPr lang="en-US" sz="1100" dirty="0">
                <a:ea typeface="Calibri"/>
                <a:cs typeface="Times New Roman"/>
              </a:rPr>
              <a:t>[8] </a:t>
            </a:r>
            <a:r>
              <a:rPr lang="en-US" sz="1100" dirty="0">
                <a:solidFill>
                  <a:srgbClr val="222222"/>
                </a:solidFill>
                <a:ea typeface="Calibri"/>
                <a:cs typeface="Times New Roman"/>
              </a:rPr>
              <a:t>Allcott, H., &amp; Gentzkow, M. (2017). Social media and fake news in the 2016 election. </a:t>
            </a:r>
            <a:r>
              <a:rPr lang="en-US" sz="1100" i="1" dirty="0">
                <a:solidFill>
                  <a:srgbClr val="222222"/>
                </a:solidFill>
                <a:ea typeface="Calibri"/>
                <a:cs typeface="Times New Roman"/>
              </a:rPr>
              <a:t>Journal </a:t>
            </a:r>
            <a:r>
              <a:rPr lang="en-US" sz="1100" i="1" dirty="0" err="1">
                <a:solidFill>
                  <a:srgbClr val="222222"/>
                </a:solidFill>
                <a:ea typeface="Calibri"/>
                <a:cs typeface="Times New Roman"/>
              </a:rPr>
              <a:t>ofeconomic</a:t>
            </a:r>
            <a:r>
              <a:rPr lang="en-US" sz="1100" i="1" dirty="0">
                <a:solidFill>
                  <a:srgbClr val="222222"/>
                </a:solidFill>
                <a:ea typeface="Calibri"/>
                <a:cs typeface="Times New Roman"/>
              </a:rPr>
              <a:t> perspectives</a:t>
            </a:r>
            <a:r>
              <a:rPr lang="en-US" sz="1100" dirty="0">
                <a:solidFill>
                  <a:srgbClr val="222222"/>
                </a:solidFill>
                <a:ea typeface="Calibri"/>
                <a:cs typeface="Times New Roman"/>
              </a:rPr>
              <a:t>, </a:t>
            </a:r>
            <a:r>
              <a:rPr lang="en-US" sz="1100" i="1" dirty="0">
                <a:solidFill>
                  <a:srgbClr val="222222"/>
                </a:solidFill>
                <a:ea typeface="Calibri"/>
                <a:cs typeface="Times New Roman"/>
              </a:rPr>
              <a:t>31</a:t>
            </a:r>
            <a:r>
              <a:rPr lang="en-US" sz="1100" dirty="0">
                <a:solidFill>
                  <a:srgbClr val="222222"/>
                </a:solidFill>
                <a:ea typeface="Calibri"/>
                <a:cs typeface="Times New Roman"/>
              </a:rPr>
              <a:t>(2), 211-236.</a:t>
            </a:r>
          </a:p>
          <a:p>
            <a:pPr marL="20955" indent="-6350" algn="just"/>
            <a:endParaRPr lang="en-US" sz="1100" i="1" dirty="0">
              <a:solidFill>
                <a:srgbClr val="222222"/>
              </a:solidFill>
              <a:ea typeface="Calibri"/>
              <a:cs typeface="Times New Roman"/>
            </a:endParaRPr>
          </a:p>
          <a:p>
            <a:r>
              <a:rPr lang="en-US" sz="1100" i="1" dirty="0">
                <a:solidFill>
                  <a:srgbClr val="222222"/>
                </a:solidFill>
                <a:cs typeface="Times New Roman"/>
              </a:rPr>
              <a:t>[9] Pulido, C. M., </a:t>
            </a:r>
            <a:r>
              <a:rPr lang="en-US" sz="1100" i="1" dirty="0" err="1">
                <a:solidFill>
                  <a:srgbClr val="222222"/>
                </a:solidFill>
                <a:cs typeface="Times New Roman"/>
              </a:rPr>
              <a:t>Villarejo</a:t>
            </a:r>
            <a:r>
              <a:rPr lang="en-US" sz="1100" i="1" dirty="0">
                <a:solidFill>
                  <a:srgbClr val="222222"/>
                </a:solidFill>
                <a:cs typeface="Times New Roman"/>
              </a:rPr>
              <a:t>-Carballido, B., Redondo-Sama, G., &amp; Gómez, A. (2020). COVID-19 infodemic: More retweets for science-based information on coronavirus than for false information. International sociology, 35(4), 377-392.</a:t>
            </a:r>
          </a:p>
          <a:p>
            <a:endParaRPr lang="en-SA" sz="1100" i="1" dirty="0">
              <a:solidFill>
                <a:srgbClr val="222222"/>
              </a:solidFill>
              <a:cs typeface="Times New Roman"/>
            </a:endParaRPr>
          </a:p>
          <a:p>
            <a:r>
              <a:rPr lang="en-US" sz="1100" i="1" dirty="0">
                <a:solidFill>
                  <a:srgbClr val="222222"/>
                </a:solidFill>
                <a:cs typeface="Times New Roman"/>
              </a:rPr>
              <a:t>[10] Lazer, D. M., Baum, M. A., </a:t>
            </a:r>
            <a:r>
              <a:rPr lang="en-US" sz="1100" i="1" dirty="0" err="1">
                <a:solidFill>
                  <a:srgbClr val="222222"/>
                </a:solidFill>
                <a:cs typeface="Times New Roman"/>
              </a:rPr>
              <a:t>Benkler</a:t>
            </a:r>
            <a:r>
              <a:rPr lang="en-US" sz="1100" i="1" dirty="0">
                <a:solidFill>
                  <a:srgbClr val="222222"/>
                </a:solidFill>
                <a:cs typeface="Times New Roman"/>
              </a:rPr>
              <a:t>, Y., Berinsky, A. J., Greenhill, K. M., Menczer, F., ... &amp; </a:t>
            </a:r>
            <a:r>
              <a:rPr lang="en-US" sz="1100" i="1" dirty="0" err="1">
                <a:solidFill>
                  <a:srgbClr val="222222"/>
                </a:solidFill>
                <a:cs typeface="Times New Roman"/>
              </a:rPr>
              <a:t>Zittrain</a:t>
            </a:r>
            <a:r>
              <a:rPr lang="en-US" sz="1100" i="1" dirty="0">
                <a:solidFill>
                  <a:srgbClr val="222222"/>
                </a:solidFill>
                <a:cs typeface="Times New Roman"/>
              </a:rPr>
              <a:t>, J. L. (2018). The science of fake news. Science, 359(6380), 1094-1096.</a:t>
            </a:r>
            <a:endParaRPr lang="en-SA" sz="1100" i="1" dirty="0">
              <a:solidFill>
                <a:srgbClr val="222222"/>
              </a:solidFill>
              <a:cs typeface="Times New Roman"/>
            </a:endParaRPr>
          </a:p>
          <a:p>
            <a:pPr marL="20955" indent="-6350" algn="just"/>
            <a:endParaRPr lang="en-US" sz="1100" i="1" dirty="0">
              <a:solidFill>
                <a:srgbClr val="222222"/>
              </a:solidFill>
              <a:ea typeface="Calibri"/>
              <a:cs typeface="Times New Roman"/>
            </a:endParaRPr>
          </a:p>
          <a:p>
            <a:pPr marL="20955" indent="-6350" algn="just"/>
            <a:r>
              <a:rPr lang="en-US" sz="1100" i="1" dirty="0">
                <a:solidFill>
                  <a:srgbClr val="222222"/>
                </a:solidFill>
                <a:ea typeface="Calibri"/>
                <a:cs typeface="Times New Roman"/>
              </a:rPr>
              <a:t>[11] ISOT fake news dataset. Kaggle.  </a:t>
            </a:r>
            <a:r>
              <a:rPr lang="en-US" sz="1100" i="1" dirty="0">
                <a:solidFill>
                  <a:srgbClr val="222222"/>
                </a:solidFill>
                <a:ea typeface="Calibri"/>
                <a:cs typeface="Times New Roman"/>
                <a:hlinkClick r:id="rId3">
                  <a:extLst>
                    <a:ext uri="{A12FA001-AC4F-418D-AE19-62706E023703}">
                      <ahyp:hlinkClr xmlns:ahyp="http://schemas.microsoft.com/office/drawing/2018/hyperlinkcolor" val="tx"/>
                    </a:ext>
                  </a:extLst>
                </a:hlinkClick>
              </a:rPr>
              <a:t>https://www.kaggle.com/datasets/rahulogoel/isot-fake-news-dataset</a:t>
            </a:r>
            <a:r>
              <a:rPr lang="en-US" sz="1100" i="1" dirty="0">
                <a:solidFill>
                  <a:srgbClr val="222222"/>
                </a:solidFill>
                <a:ea typeface="Calibri"/>
                <a:cs typeface="Times New Roman"/>
              </a:rPr>
              <a:t> last accessed on </a:t>
            </a:r>
            <a:r>
              <a:rPr lang="en-US" sz="1100" i="1" dirty="0">
                <a:solidFill>
                  <a:srgbClr val="222222"/>
                </a:solidFill>
                <a:cs typeface="Times New Roman"/>
              </a:rPr>
              <a:t>14/12/2025</a:t>
            </a:r>
            <a:r>
              <a:rPr lang="en-SA" sz="1100" i="1" dirty="0">
                <a:solidFill>
                  <a:srgbClr val="222222"/>
                </a:solidFill>
                <a:cs typeface="Times New Roman"/>
              </a:rPr>
              <a:t> </a:t>
            </a:r>
            <a:endParaRPr lang="en-US" sz="1100" i="1" dirty="0">
              <a:solidFill>
                <a:srgbClr val="222222"/>
              </a:solidFill>
              <a:cs typeface="Times New Roman"/>
            </a:endParaRPr>
          </a:p>
          <a:p>
            <a:pPr marL="20955" indent="-6350" algn="just"/>
            <a:endParaRPr lang="en-US" sz="1100" dirty="0">
              <a:solidFill>
                <a:srgbClr val="222222"/>
              </a:solidFill>
              <a:latin typeface="Times New Roman"/>
              <a:ea typeface="Calibri"/>
              <a:cs typeface="Times New Roman"/>
            </a:endParaRPr>
          </a:p>
        </p:txBody>
      </p:sp>
      <p:sp>
        <p:nvSpPr>
          <p:cNvPr id="5" name="StaticPath">
            <a:extLst>
              <a:ext uri="{FF2B5EF4-FFF2-40B4-BE49-F238E27FC236}">
                <a16:creationId xmlns:a16="http://schemas.microsoft.com/office/drawing/2014/main" id="{02022CA8-E847-6AA6-72D8-189DEDC600A2}"/>
              </a:ext>
            </a:extLst>
          </p:cNvPr>
          <p:cNvSpPr/>
          <p:nvPr/>
        </p:nvSpPr>
        <p:spPr>
          <a:xfrm>
            <a:off x="7406638" y="0"/>
            <a:ext cx="1737361" cy="5143500"/>
          </a:xfrm>
          <a:prstGeom prst="rect">
            <a:avLst/>
          </a:prstGeom>
          <a:solidFill>
            <a:srgbClr val="4990E2"/>
          </a:solidFill>
          <a:ln/>
        </p:spPr>
        <p:txBody>
          <a:bodyPr/>
          <a:lstStyle/>
          <a:p>
            <a:endParaRPr lang="en-SA"/>
          </a:p>
        </p:txBody>
      </p:sp>
      <p:sp>
        <p:nvSpPr>
          <p:cNvPr id="6" name="TextBox 5">
            <a:extLst>
              <a:ext uri="{FF2B5EF4-FFF2-40B4-BE49-F238E27FC236}">
                <a16:creationId xmlns:a16="http://schemas.microsoft.com/office/drawing/2014/main" id="{B33D6BB9-0763-F5B0-6FBE-82F5BF7DCEBA}"/>
              </a:ext>
            </a:extLst>
          </p:cNvPr>
          <p:cNvSpPr txBox="1"/>
          <p:nvPr/>
        </p:nvSpPr>
        <p:spPr>
          <a:xfrm rot="5400000">
            <a:off x="6690580" y="2076100"/>
            <a:ext cx="3169476" cy="846963"/>
          </a:xfrm>
          <a:prstGeom prst="rect">
            <a:avLst/>
          </a:prstGeom>
          <a:noFill/>
        </p:spPr>
        <p:txBody>
          <a:bodyPr wrap="square">
            <a:spAutoFit/>
          </a:bodyPr>
          <a:lstStyle/>
          <a:p>
            <a:pPr algn="ctr">
              <a:lnSpc>
                <a:spcPts val="6767"/>
              </a:lnSpc>
            </a:pPr>
            <a:r>
              <a:rPr lang="en-US" sz="2800" b="1" dirty="0">
                <a:solidFill>
                  <a:schemeClr val="bg2"/>
                </a:solidFill>
                <a:latin typeface="Poppins Bold"/>
                <a:ea typeface="Poppins Bold"/>
                <a:cs typeface="Poppins Bold"/>
                <a:sym typeface="Poppins Bold"/>
              </a:rPr>
              <a:t>REFERENCES</a:t>
            </a:r>
            <a:endParaRPr lang="en-US" sz="3600" b="1" dirty="0">
              <a:solidFill>
                <a:schemeClr val="bg2"/>
              </a:solidFill>
              <a:latin typeface="Poppins Bold"/>
              <a:ea typeface="Poppins Bold"/>
              <a:cs typeface="Poppins Bold"/>
              <a:sym typeface="Poppins Bold"/>
            </a:endParaRPr>
          </a:p>
        </p:txBody>
      </p:sp>
    </p:spTree>
    <p:extLst>
      <p:ext uri="{BB962C8B-B14F-4D97-AF65-F5344CB8AC3E}">
        <p14:creationId xmlns:p14="http://schemas.microsoft.com/office/powerpoint/2010/main" val="409354768"/>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taticPath">
            <a:extLst>
              <a:ext uri="{FF2B5EF4-FFF2-40B4-BE49-F238E27FC236}">
                <a16:creationId xmlns:a16="http://schemas.microsoft.com/office/drawing/2014/main" id="{87E46945-5F47-A683-A304-DFA6775E799A}"/>
              </a:ext>
            </a:extLst>
          </p:cNvPr>
          <p:cNvSpPr/>
          <p:nvPr/>
        </p:nvSpPr>
        <p:spPr>
          <a:xfrm>
            <a:off x="4300206" y="0"/>
            <a:ext cx="4843794" cy="5143500"/>
          </a:xfrm>
          <a:prstGeom prst="rect">
            <a:avLst/>
          </a:prstGeom>
          <a:solidFill>
            <a:srgbClr val="4990E2"/>
          </a:solidFill>
          <a:ln/>
        </p:spPr>
        <p:txBody>
          <a:bodyPr/>
          <a:lstStyle/>
          <a:p>
            <a:endParaRPr lang="en-SA">
              <a:solidFill>
                <a:schemeClr val="accent1">
                  <a:lumMod val="50000"/>
                </a:schemeClr>
              </a:solidFill>
            </a:endParaRPr>
          </a:p>
        </p:txBody>
      </p:sp>
      <p:sp>
        <p:nvSpPr>
          <p:cNvPr id="2" name="StaticPath"/>
          <p:cNvSpPr/>
          <p:nvPr/>
        </p:nvSpPr>
        <p:spPr>
          <a:xfrm>
            <a:off x="-842581" y="437150"/>
            <a:ext cx="4014788" cy="4014788"/>
          </a:xfrm>
          <a:prstGeom prst="ellipse">
            <a:avLst/>
          </a:prstGeom>
          <a:solidFill>
            <a:srgbClr val="4990E2">
              <a:alpha val="10000"/>
            </a:srgbClr>
          </a:solidFill>
          <a:ln/>
        </p:spPr>
        <p:txBody>
          <a:bodyPr/>
          <a:lstStyle/>
          <a:p>
            <a:endParaRPr lang="en-SA"/>
          </a:p>
        </p:txBody>
      </p:sp>
      <p:sp>
        <p:nvSpPr>
          <p:cNvPr id="3" name="Title"/>
          <p:cNvSpPr/>
          <p:nvPr/>
        </p:nvSpPr>
        <p:spPr>
          <a:xfrm>
            <a:off x="285417" y="2160080"/>
            <a:ext cx="3467148" cy="1590770"/>
          </a:xfrm>
          <a:prstGeom prst="rect">
            <a:avLst/>
          </a:prstGeom>
          <a:noFill/>
          <a:ln/>
        </p:spPr>
        <p:txBody>
          <a:bodyPr wrap="square" rtlCol="0" anchor="ctr"/>
          <a:lstStyle/>
          <a:p>
            <a:pPr marL="0" indent="0" algn="l">
              <a:buNone/>
            </a:pPr>
            <a:r>
              <a:rPr lang="en-US" sz="4562" b="1">
                <a:solidFill>
                  <a:srgbClr val="000000"/>
                </a:solidFill>
                <a:latin typeface="OpenSans-Bold" pitchFamily="34" charset="0"/>
                <a:ea typeface="OpenSans-Bold" pitchFamily="34" charset="-122"/>
                <a:cs typeface="OpenSans-Bold" pitchFamily="34" charset="-120"/>
              </a:rPr>
              <a:t>Thank You!</a:t>
            </a:r>
            <a:endParaRPr lang="en-US" sz="4562"/>
          </a:p>
        </p:txBody>
      </p:sp>
      <p:sp>
        <p:nvSpPr>
          <p:cNvPr id="4" name="StaticPath"/>
          <p:cNvSpPr/>
          <p:nvPr/>
        </p:nvSpPr>
        <p:spPr>
          <a:xfrm>
            <a:off x="6677739" y="195072"/>
            <a:ext cx="911543" cy="911543"/>
          </a:xfrm>
          <a:prstGeom prst="ellipse">
            <a:avLst/>
          </a:prstGeom>
          <a:solidFill>
            <a:srgbClr val="000000"/>
          </a:solidFill>
          <a:ln/>
        </p:spPr>
        <p:txBody>
          <a:bodyPr/>
          <a:lstStyle/>
          <a:p>
            <a:endParaRPr lang="en-SA"/>
          </a:p>
        </p:txBody>
      </p:sp>
      <p:sp>
        <p:nvSpPr>
          <p:cNvPr id="5" name="StaticPath"/>
          <p:cNvSpPr/>
          <p:nvPr/>
        </p:nvSpPr>
        <p:spPr>
          <a:xfrm>
            <a:off x="7963376" y="4002548"/>
            <a:ext cx="677228" cy="677228"/>
          </a:xfrm>
          <a:prstGeom prst="ellipse">
            <a:avLst/>
          </a:prstGeom>
          <a:solidFill>
            <a:srgbClr val="4990E2"/>
          </a:solidFill>
          <a:ln/>
        </p:spPr>
        <p:txBody>
          <a:bodyPr/>
          <a:lstStyle/>
          <a:p>
            <a:endParaRPr lang="en-SA"/>
          </a:p>
        </p:txBody>
      </p:sp>
      <p:sp>
        <p:nvSpPr>
          <p:cNvPr id="6" name="StaticPath"/>
          <p:cNvSpPr/>
          <p:nvPr/>
        </p:nvSpPr>
        <p:spPr>
          <a:xfrm>
            <a:off x="-1162717" y="-991076"/>
            <a:ext cx="2514600" cy="2514600"/>
          </a:xfrm>
          <a:prstGeom prst="ellipse">
            <a:avLst/>
          </a:prstGeom>
          <a:solidFill>
            <a:srgbClr val="000000">
              <a:alpha val="0"/>
            </a:srgbClr>
          </a:solidFill>
          <a:ln w="423333">
            <a:solidFill>
              <a:srgbClr val="4990E2"/>
            </a:solidFill>
            <a:prstDash val="solid"/>
          </a:ln>
        </p:spPr>
        <p:txBody>
          <a:bodyPr/>
          <a:lstStyle/>
          <a:p>
            <a:endParaRPr lang="en-SA"/>
          </a:p>
        </p:txBody>
      </p:sp>
      <p:sp>
        <p:nvSpPr>
          <p:cNvPr id="7" name="Text"/>
          <p:cNvSpPr/>
          <p:nvPr/>
        </p:nvSpPr>
        <p:spPr>
          <a:xfrm>
            <a:off x="5193649" y="2192369"/>
            <a:ext cx="2810589" cy="1883569"/>
          </a:xfrm>
          <a:prstGeom prst="rect">
            <a:avLst/>
          </a:prstGeom>
          <a:noFill/>
          <a:ln/>
        </p:spPr>
        <p:txBody>
          <a:bodyPr wrap="square" rtlCol="0" anchor="ctr"/>
          <a:lstStyle/>
          <a:p>
            <a:pPr marL="0" indent="0" algn="l">
              <a:buNone/>
            </a:pPr>
            <a:endParaRPr lang="en-US" sz="1667"/>
          </a:p>
        </p:txBody>
      </p:sp>
      <p:sp>
        <p:nvSpPr>
          <p:cNvPr id="8" name="Question"/>
          <p:cNvSpPr/>
          <p:nvPr/>
        </p:nvSpPr>
        <p:spPr>
          <a:xfrm>
            <a:off x="5408343" y="1518428"/>
            <a:ext cx="2381250" cy="285226"/>
          </a:xfrm>
          <a:prstGeom prst="rect">
            <a:avLst/>
          </a:prstGeom>
          <a:noFill/>
          <a:ln/>
        </p:spPr>
        <p:txBody>
          <a:bodyPr wrap="square" rtlCol="0" anchor="ctr"/>
          <a:lstStyle/>
          <a:p>
            <a:pPr marL="0" indent="0" algn="ctr">
              <a:buNone/>
            </a:pPr>
            <a:endParaRPr lang="en-US" sz="1767"/>
          </a:p>
        </p:txBody>
      </p:sp>
      <p:sp>
        <p:nvSpPr>
          <p:cNvPr id="9" name="Freeform 15">
            <a:extLst>
              <a:ext uri="{FF2B5EF4-FFF2-40B4-BE49-F238E27FC236}">
                <a16:creationId xmlns:a16="http://schemas.microsoft.com/office/drawing/2014/main" id="{CB8F2B85-2E1C-6C7F-65D2-82CC038BE9E0}"/>
              </a:ext>
            </a:extLst>
          </p:cNvPr>
          <p:cNvSpPr/>
          <p:nvPr/>
        </p:nvSpPr>
        <p:spPr>
          <a:xfrm>
            <a:off x="4678274" y="1430783"/>
            <a:ext cx="4369658" cy="1964716"/>
          </a:xfrm>
          <a:custGeom>
            <a:avLst/>
            <a:gdLst/>
            <a:ahLst/>
            <a:cxnLst/>
            <a:rect l="l" t="t" r="r" b="b"/>
            <a:pathLst>
              <a:path w="4369658" h="1964716">
                <a:moveTo>
                  <a:pt x="0" y="0"/>
                </a:moveTo>
                <a:lnTo>
                  <a:pt x="4369658" y="0"/>
                </a:lnTo>
                <a:lnTo>
                  <a:pt x="4369658" y="1964716"/>
                </a:lnTo>
                <a:lnTo>
                  <a:pt x="0" y="1964716"/>
                </a:lnTo>
                <a:lnTo>
                  <a:pt x="0" y="0"/>
                </a:lnTo>
                <a:close/>
              </a:path>
            </a:pathLst>
          </a:custGeom>
          <a:blipFill>
            <a:blip r:embed="rId3"/>
            <a:stretch>
              <a:fillRect/>
            </a:stretch>
          </a:blipFill>
        </p:spPr>
        <p:txBody>
          <a:bodyPr/>
          <a:lstStyle/>
          <a:p>
            <a:endParaRPr lang="ar-SA"/>
          </a:p>
        </p:txBody>
      </p:sp>
    </p:spTree>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2000">
        <p159:morph option="byObject"/>
      </p:transition>
    </mc:Choice>
    <mc:Fallback xmlns="">
      <p:transition spd="slow">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13643</TotalTime>
  <Words>3286</Words>
  <Application>Microsoft Office PowerPoint</Application>
  <PresentationFormat>On-screen Show (16:9)</PresentationFormat>
  <Paragraphs>468</Paragraphs>
  <Slides>22</Slides>
  <Notes>22</Notes>
  <HiddenSlides>0</HiddenSlides>
  <MMClips>0</MMClips>
  <ScaleCrop>false</ScaleCrop>
  <HeadingPairs>
    <vt:vector size="4" baseType="variant">
      <vt:variant>
        <vt:lpstr>Theme</vt:lpstr>
      </vt:variant>
      <vt:variant>
        <vt:i4>1</vt:i4>
      </vt:variant>
      <vt:variant>
        <vt:lpstr>Slide Titles</vt:lpstr>
      </vt:variant>
      <vt:variant>
        <vt:i4>22</vt:i4>
      </vt:variant>
    </vt:vector>
  </HeadingPairs>
  <TitlesOfParts>
    <vt:vector size="23"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Rayan Shukri</cp:lastModifiedBy>
  <cp:revision>50</cp:revision>
  <dcterms:created xsi:type="dcterms:W3CDTF">2025-08-17T16:28:47Z</dcterms:created>
  <dcterms:modified xsi:type="dcterms:W3CDTF">2025-12-25T19:04:48Z</dcterms:modified>
</cp:coreProperties>
</file>