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6" r:id="rId5"/>
  </p:sldMasterIdLst>
  <p:notesMasterIdLst>
    <p:notesMasterId r:id="rId68"/>
  </p:notesMasterIdLst>
  <p:sldIdLst>
    <p:sldId id="649" r:id="rId6"/>
    <p:sldId id="303" r:id="rId7"/>
    <p:sldId id="620" r:id="rId8"/>
    <p:sldId id="543" r:id="rId9"/>
    <p:sldId id="618" r:id="rId10"/>
    <p:sldId id="584" r:id="rId11"/>
    <p:sldId id="622" r:id="rId12"/>
    <p:sldId id="621" r:id="rId13"/>
    <p:sldId id="623" r:id="rId14"/>
    <p:sldId id="624" r:id="rId15"/>
    <p:sldId id="625" r:id="rId16"/>
    <p:sldId id="626" r:id="rId17"/>
    <p:sldId id="628" r:id="rId18"/>
    <p:sldId id="627" r:id="rId19"/>
    <p:sldId id="629" r:id="rId20"/>
    <p:sldId id="630" r:id="rId21"/>
    <p:sldId id="631" r:id="rId22"/>
    <p:sldId id="632" r:id="rId23"/>
    <p:sldId id="634" r:id="rId24"/>
    <p:sldId id="635" r:id="rId25"/>
    <p:sldId id="636" r:id="rId26"/>
    <p:sldId id="589" r:id="rId27"/>
    <p:sldId id="590" r:id="rId28"/>
    <p:sldId id="591" r:id="rId29"/>
    <p:sldId id="578" r:id="rId30"/>
    <p:sldId id="579" r:id="rId31"/>
    <p:sldId id="581" r:id="rId32"/>
    <p:sldId id="592" r:id="rId33"/>
    <p:sldId id="637" r:id="rId34"/>
    <p:sldId id="638" r:id="rId35"/>
    <p:sldId id="640" r:id="rId36"/>
    <p:sldId id="586" r:id="rId37"/>
    <p:sldId id="587" r:id="rId38"/>
    <p:sldId id="588" r:id="rId39"/>
    <p:sldId id="585" r:id="rId40"/>
    <p:sldId id="641" r:id="rId41"/>
    <p:sldId id="597" r:id="rId42"/>
    <p:sldId id="598" r:id="rId43"/>
    <p:sldId id="642" r:id="rId44"/>
    <p:sldId id="595" r:id="rId45"/>
    <p:sldId id="596" r:id="rId46"/>
    <p:sldId id="643" r:id="rId47"/>
    <p:sldId id="600" r:id="rId48"/>
    <p:sldId id="614" r:id="rId49"/>
    <p:sldId id="601" r:id="rId50"/>
    <p:sldId id="615" r:id="rId51"/>
    <p:sldId id="616" r:id="rId52"/>
    <p:sldId id="617" r:id="rId53"/>
    <p:sldId id="602" r:id="rId54"/>
    <p:sldId id="644" r:id="rId55"/>
    <p:sldId id="645" r:id="rId56"/>
    <p:sldId id="604" r:id="rId57"/>
    <p:sldId id="639" r:id="rId58"/>
    <p:sldId id="605" r:id="rId59"/>
    <p:sldId id="606" r:id="rId60"/>
    <p:sldId id="607" r:id="rId61"/>
    <p:sldId id="646" r:id="rId62"/>
    <p:sldId id="647" r:id="rId63"/>
    <p:sldId id="610" r:id="rId64"/>
    <p:sldId id="648" r:id="rId65"/>
    <p:sldId id="611" r:id="rId66"/>
    <p:sldId id="349" r:id="rId6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49"/>
            <p14:sldId id="303"/>
            <p14:sldId id="620"/>
            <p14:sldId id="543"/>
            <p14:sldId id="618"/>
            <p14:sldId id="584"/>
            <p14:sldId id="622"/>
            <p14:sldId id="621"/>
            <p14:sldId id="623"/>
            <p14:sldId id="624"/>
            <p14:sldId id="625"/>
            <p14:sldId id="626"/>
            <p14:sldId id="628"/>
            <p14:sldId id="627"/>
            <p14:sldId id="629"/>
            <p14:sldId id="630"/>
            <p14:sldId id="631"/>
            <p14:sldId id="632"/>
            <p14:sldId id="634"/>
            <p14:sldId id="635"/>
            <p14:sldId id="636"/>
            <p14:sldId id="589"/>
            <p14:sldId id="590"/>
            <p14:sldId id="591"/>
            <p14:sldId id="578"/>
            <p14:sldId id="579"/>
            <p14:sldId id="581"/>
            <p14:sldId id="592"/>
            <p14:sldId id="637"/>
            <p14:sldId id="638"/>
            <p14:sldId id="640"/>
            <p14:sldId id="586"/>
            <p14:sldId id="587"/>
            <p14:sldId id="588"/>
            <p14:sldId id="585"/>
            <p14:sldId id="641"/>
            <p14:sldId id="597"/>
            <p14:sldId id="598"/>
            <p14:sldId id="642"/>
            <p14:sldId id="595"/>
            <p14:sldId id="596"/>
            <p14:sldId id="643"/>
            <p14:sldId id="600"/>
            <p14:sldId id="614"/>
            <p14:sldId id="601"/>
            <p14:sldId id="615"/>
            <p14:sldId id="616"/>
            <p14:sldId id="617"/>
            <p14:sldId id="602"/>
            <p14:sldId id="644"/>
            <p14:sldId id="645"/>
            <p14:sldId id="604"/>
            <p14:sldId id="639"/>
            <p14:sldId id="605"/>
            <p14:sldId id="606"/>
            <p14:sldId id="607"/>
            <p14:sldId id="646"/>
            <p14:sldId id="647"/>
            <p14:sldId id="610"/>
            <p14:sldId id="648"/>
            <p14:sldId id="61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159" autoAdjust="0"/>
    <p:restoredTop sz="93738" autoAdjust="0"/>
  </p:normalViewPr>
  <p:slideViewPr>
    <p:cSldViewPr snapToGrid="0">
      <p:cViewPr varScale="1">
        <p:scale>
          <a:sx n="64" d="100"/>
          <a:sy n="64" d="100"/>
        </p:scale>
        <p:origin x="930"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notesMaster" Target="notesMasters/notesMaster1.xml"/><Relationship Id="rId7" Type="http://schemas.openxmlformats.org/officeDocument/2006/relationships/slide" Target="slides/slide2.xml"/><Relationship Id="rId71"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slide" Target="slides/slide61.xml"/><Relationship Id="rId5" Type="http://schemas.openxmlformats.org/officeDocument/2006/relationships/slideMaster" Target="slideMasters/slideMaster2.xml"/><Relationship Id="rId61" Type="http://schemas.openxmlformats.org/officeDocument/2006/relationships/slide" Target="slides/slide56.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469075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fld id="{E387BDE8-AC59-4C88-BE04-4CFEB456BFCB}" type="slidenum">
              <a:rPr kumimoji="0" lang="ar-JO" altLang="en-US" sz="1200">
                <a:cs typeface="Times New Roman" panose="02020603050405020304" pitchFamily="18" charset="0"/>
              </a:rPr>
              <a:pPr/>
              <a:t>18</a:t>
            </a:fld>
            <a:endParaRPr kumimoji="0" lang="en-US" altLang="en-US" sz="1200">
              <a:cs typeface="Times New Roman" panose="02020603050405020304" pitchFamily="18" charset="0"/>
            </a:endParaRPr>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JO" altLang="en-US"/>
          </a:p>
        </p:txBody>
      </p:sp>
    </p:spTree>
    <p:extLst>
      <p:ext uri="{BB962C8B-B14F-4D97-AF65-F5344CB8AC3E}">
        <p14:creationId xmlns:p14="http://schemas.microsoft.com/office/powerpoint/2010/main" val="5361166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fld id="{E387BDE8-AC59-4C88-BE04-4CFEB456BFCB}" type="slidenum">
              <a:rPr kumimoji="0" lang="ar-JO" altLang="en-US" sz="1200">
                <a:cs typeface="Times New Roman" panose="02020603050405020304" pitchFamily="18" charset="0"/>
              </a:rPr>
              <a:pPr/>
              <a:t>19</a:t>
            </a:fld>
            <a:endParaRPr kumimoji="0" lang="en-US" altLang="en-US" sz="1200">
              <a:cs typeface="Times New Roman" panose="02020603050405020304" pitchFamily="18" charset="0"/>
            </a:endParaRPr>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JO" altLang="en-US"/>
          </a:p>
        </p:txBody>
      </p:sp>
    </p:spTree>
    <p:extLst>
      <p:ext uri="{BB962C8B-B14F-4D97-AF65-F5344CB8AC3E}">
        <p14:creationId xmlns:p14="http://schemas.microsoft.com/office/powerpoint/2010/main" val="33242761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fld id="{E387BDE8-AC59-4C88-BE04-4CFEB456BFCB}" type="slidenum">
              <a:rPr kumimoji="0" lang="ar-JO" altLang="en-US" sz="1200">
                <a:cs typeface="Times New Roman" panose="02020603050405020304" pitchFamily="18" charset="0"/>
              </a:rPr>
              <a:pPr/>
              <a:t>25</a:t>
            </a:fld>
            <a:endParaRPr kumimoji="0" lang="en-US" altLang="en-US" sz="1200">
              <a:cs typeface="Times New Roman" panose="02020603050405020304" pitchFamily="18" charset="0"/>
            </a:endParaRPr>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JO" altLang="en-US"/>
          </a:p>
        </p:txBody>
      </p:sp>
    </p:spTree>
    <p:extLst>
      <p:ext uri="{BB962C8B-B14F-4D97-AF65-F5344CB8AC3E}">
        <p14:creationId xmlns:p14="http://schemas.microsoft.com/office/powerpoint/2010/main" val="42732350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fld id="{26EF991C-C52C-4D7F-83F0-898ED63262A4}" type="slidenum">
              <a:rPr kumimoji="0" lang="ar-JO" altLang="en-US" sz="1200">
                <a:cs typeface="Times New Roman" panose="02020603050405020304" pitchFamily="18" charset="0"/>
              </a:rPr>
              <a:pPr/>
              <a:t>27</a:t>
            </a:fld>
            <a:endParaRPr kumimoji="0" lang="en-US" altLang="en-US" sz="1200">
              <a:cs typeface="Times New Roman" panose="02020603050405020304" pitchFamily="18" charset="0"/>
            </a:endParaRPr>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JO" altLang="en-US"/>
          </a:p>
        </p:txBody>
      </p:sp>
    </p:spTree>
    <p:extLst>
      <p:ext uri="{BB962C8B-B14F-4D97-AF65-F5344CB8AC3E}">
        <p14:creationId xmlns:p14="http://schemas.microsoft.com/office/powerpoint/2010/main" val="9091398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fld id="{E387BDE8-AC59-4C88-BE04-4CFEB456BFCB}" type="slidenum">
              <a:rPr kumimoji="0" lang="ar-JO" altLang="en-US" sz="1200">
                <a:cs typeface="Times New Roman" panose="02020603050405020304" pitchFamily="18" charset="0"/>
              </a:rPr>
              <a:pPr/>
              <a:t>31</a:t>
            </a:fld>
            <a:endParaRPr kumimoji="0" lang="en-US" altLang="en-US" sz="1200">
              <a:cs typeface="Times New Roman" panose="02020603050405020304" pitchFamily="18" charset="0"/>
            </a:endParaRPr>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JO" altLang="en-US"/>
          </a:p>
        </p:txBody>
      </p:sp>
    </p:spTree>
    <p:extLst>
      <p:ext uri="{BB962C8B-B14F-4D97-AF65-F5344CB8AC3E}">
        <p14:creationId xmlns:p14="http://schemas.microsoft.com/office/powerpoint/2010/main" val="21482989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fld id="{E387BDE8-AC59-4C88-BE04-4CFEB456BFCB}" type="slidenum">
              <a:rPr kumimoji="0" lang="ar-JO" altLang="en-US" sz="1200">
                <a:cs typeface="Times New Roman" panose="02020603050405020304" pitchFamily="18" charset="0"/>
              </a:rPr>
              <a:pPr/>
              <a:t>36</a:t>
            </a:fld>
            <a:endParaRPr kumimoji="0" lang="en-US" altLang="en-US" sz="1200">
              <a:cs typeface="Times New Roman" panose="02020603050405020304" pitchFamily="18" charset="0"/>
            </a:endParaRPr>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JO" altLang="en-US"/>
          </a:p>
        </p:txBody>
      </p:sp>
    </p:spTree>
    <p:extLst>
      <p:ext uri="{BB962C8B-B14F-4D97-AF65-F5344CB8AC3E}">
        <p14:creationId xmlns:p14="http://schemas.microsoft.com/office/powerpoint/2010/main" val="18248583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fld id="{E387BDE8-AC59-4C88-BE04-4CFEB456BFCB}" type="slidenum">
              <a:rPr kumimoji="0" lang="ar-JO" altLang="en-US" sz="1200">
                <a:cs typeface="Times New Roman" panose="02020603050405020304" pitchFamily="18" charset="0"/>
              </a:rPr>
              <a:pPr/>
              <a:t>39</a:t>
            </a:fld>
            <a:endParaRPr kumimoji="0" lang="en-US" altLang="en-US" sz="1200">
              <a:cs typeface="Times New Roman" panose="02020603050405020304" pitchFamily="18" charset="0"/>
            </a:endParaRPr>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JO" altLang="en-US"/>
          </a:p>
        </p:txBody>
      </p:sp>
    </p:spTree>
    <p:extLst>
      <p:ext uri="{BB962C8B-B14F-4D97-AF65-F5344CB8AC3E}">
        <p14:creationId xmlns:p14="http://schemas.microsoft.com/office/powerpoint/2010/main" val="16078793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fld id="{E387BDE8-AC59-4C88-BE04-4CFEB456BFCB}" type="slidenum">
              <a:rPr kumimoji="0" lang="ar-JO" altLang="en-US" sz="1200">
                <a:cs typeface="Times New Roman" panose="02020603050405020304" pitchFamily="18" charset="0"/>
              </a:rPr>
              <a:pPr/>
              <a:t>42</a:t>
            </a:fld>
            <a:endParaRPr kumimoji="0" lang="en-US" altLang="en-US" sz="1200">
              <a:cs typeface="Times New Roman" panose="02020603050405020304" pitchFamily="18" charset="0"/>
            </a:endParaRPr>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JO" altLang="en-US"/>
          </a:p>
        </p:txBody>
      </p:sp>
    </p:spTree>
    <p:extLst>
      <p:ext uri="{BB962C8B-B14F-4D97-AF65-F5344CB8AC3E}">
        <p14:creationId xmlns:p14="http://schemas.microsoft.com/office/powerpoint/2010/main" val="8504817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fld id="{E387BDE8-AC59-4C88-BE04-4CFEB456BFCB}" type="slidenum">
              <a:rPr kumimoji="0" lang="ar-JO" altLang="en-US" sz="1200">
                <a:cs typeface="Times New Roman" panose="02020603050405020304" pitchFamily="18" charset="0"/>
              </a:rPr>
              <a:pPr/>
              <a:t>50</a:t>
            </a:fld>
            <a:endParaRPr kumimoji="0" lang="en-US" altLang="en-US" sz="1200">
              <a:cs typeface="Times New Roman" panose="02020603050405020304" pitchFamily="18" charset="0"/>
            </a:endParaRPr>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JO" altLang="en-US"/>
          </a:p>
        </p:txBody>
      </p:sp>
    </p:spTree>
    <p:extLst>
      <p:ext uri="{BB962C8B-B14F-4D97-AF65-F5344CB8AC3E}">
        <p14:creationId xmlns:p14="http://schemas.microsoft.com/office/powerpoint/2010/main" val="28921392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fld id="{E387BDE8-AC59-4C88-BE04-4CFEB456BFCB}" type="slidenum">
              <a:rPr kumimoji="0" lang="ar-JO" altLang="en-US" sz="1200">
                <a:cs typeface="Times New Roman" panose="02020603050405020304" pitchFamily="18" charset="0"/>
              </a:rPr>
              <a:pPr/>
              <a:t>51</a:t>
            </a:fld>
            <a:endParaRPr kumimoji="0" lang="en-US" altLang="en-US" sz="1200">
              <a:cs typeface="Times New Roman" panose="02020603050405020304" pitchFamily="18" charset="0"/>
            </a:endParaRPr>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JO" altLang="en-US"/>
          </a:p>
        </p:txBody>
      </p:sp>
    </p:spTree>
    <p:extLst>
      <p:ext uri="{BB962C8B-B14F-4D97-AF65-F5344CB8AC3E}">
        <p14:creationId xmlns:p14="http://schemas.microsoft.com/office/powerpoint/2010/main" val="26005734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239448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473760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109593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120189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944483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60190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614872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082152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5251056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31276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4325852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928254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6999526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27575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298013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888041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98061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image" Target="../media/image1.png"/><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theme" Target="../theme/theme2.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8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5/23/2024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244105"/>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1" r:id="rId14"/>
    <p:sldLayoutId id="2147483682" r:id="rId15"/>
    <p:sldLayoutId id="2147483683"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7.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8.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3.xml"/><Relationship Id="rId5" Type="http://schemas.openxmlformats.org/officeDocument/2006/relationships/image" Target="../media/image14.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p:cNvSpPr/>
          <p:nvPr/>
        </p:nvSpPr>
        <p:spPr>
          <a:xfrm>
            <a:off x="194617" y="59198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rgbClr val="000000"/>
                </a:solidFill>
                <a:latin typeface="Times New Roman" panose="02020603050405020304" pitchFamily="18" charset="0"/>
                <a:cs typeface="Times New Roman" panose="02020603050405020304" pitchFamily="18" charset="0"/>
              </a:rPr>
              <a:t>المحاضرة </a:t>
            </a:r>
            <a:r>
              <a:rPr lang="ar-JO" sz="2800" b="1" dirty="0" smtClean="0">
                <a:solidFill>
                  <a:srgbClr val="000000"/>
                </a:solidFill>
                <a:latin typeface="Times New Roman" panose="02020603050405020304" pitchFamily="18" charset="0"/>
                <a:cs typeface="Times New Roman" panose="02020603050405020304" pitchFamily="18" charset="0"/>
              </a:rPr>
              <a:t>الأولى</a:t>
            </a:r>
            <a:endParaRPr lang="en-US" sz="2800" b="1" dirty="0">
              <a:solidFill>
                <a:srgbClr val="000000"/>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EAC7E7D5-B182-1A2B-2941-F6581858BA19}"/>
              </a:ext>
            </a:extLst>
          </p:cNvPr>
          <p:cNvSpPr txBox="1"/>
          <p:nvPr/>
        </p:nvSpPr>
        <p:spPr>
          <a:xfrm>
            <a:off x="3361" y="2358283"/>
            <a:ext cx="5825075" cy="754694"/>
          </a:xfrm>
          <a:prstGeom prst="rect">
            <a:avLst/>
          </a:prstGeom>
          <a:noFill/>
        </p:spPr>
        <p:txBody>
          <a:bodyPr wrap="square" rtlCol="0">
            <a:spAutoFit/>
          </a:bodyPr>
          <a:lstStyle/>
          <a:p>
            <a:pPr algn="ctr" rtl="1">
              <a:lnSpc>
                <a:spcPct val="150000"/>
              </a:lnSpc>
            </a:pPr>
            <a:r>
              <a:rPr lang="ar-JO" sz="3200" b="1" dirty="0" smtClean="0">
                <a:cs typeface="+mj-cs"/>
              </a:rPr>
              <a:t>خطة </a:t>
            </a:r>
            <a:r>
              <a:rPr lang="ar-EG" sz="3200" b="1" dirty="0" smtClean="0">
                <a:cs typeface="+mj-cs"/>
              </a:rPr>
              <a:t>المشروع </a:t>
            </a:r>
            <a:r>
              <a:rPr lang="ar-EG" sz="3200" b="1" dirty="0">
                <a:cs typeface="+mj-cs"/>
              </a:rPr>
              <a:t>البحثي</a:t>
            </a:r>
            <a:endParaRPr lang="en-US" sz="3200" b="1" dirty="0">
              <a:cs typeface="+mj-cs"/>
            </a:endParaRPr>
          </a:p>
        </p:txBody>
      </p:sp>
      <p:sp>
        <p:nvSpPr>
          <p:cNvPr id="8" name="TextBox 7">
            <a:extLst>
              <a:ext uri="{FF2B5EF4-FFF2-40B4-BE49-F238E27FC236}">
                <a16:creationId xmlns:a16="http://schemas.microsoft.com/office/drawing/2014/main" id="{8C520B7F-7764-8B81-C7C7-A7440DA2CCAF}"/>
              </a:ext>
            </a:extLst>
          </p:cNvPr>
          <p:cNvSpPr txBox="1"/>
          <p:nvPr/>
        </p:nvSpPr>
        <p:spPr>
          <a:xfrm>
            <a:off x="82252" y="5396635"/>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Asma Abuanzeh</a:t>
            </a:r>
          </a:p>
        </p:txBody>
      </p:sp>
      <p:sp>
        <p:nvSpPr>
          <p:cNvPr id="9" name="TextBox 8">
            <a:extLst>
              <a:ext uri="{FF2B5EF4-FFF2-40B4-BE49-F238E27FC236}">
                <a16:creationId xmlns:a16="http://schemas.microsoft.com/office/drawing/2014/main" id="{8F2D6F91-78DB-C333-FFAC-FF52CB9F2DF3}"/>
              </a:ext>
            </a:extLst>
          </p:cNvPr>
          <p:cNvSpPr txBox="1"/>
          <p:nvPr/>
        </p:nvSpPr>
        <p:spPr>
          <a:xfrm>
            <a:off x="82252" y="5092409"/>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spTree>
    <p:extLst>
      <p:ext uri="{BB962C8B-B14F-4D97-AF65-F5344CB8AC3E}">
        <p14:creationId xmlns:p14="http://schemas.microsoft.com/office/powerpoint/2010/main" val="415818568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151643" y="2351346"/>
            <a:ext cx="4449698" cy="669542"/>
          </a:xfrm>
          <a:prstGeom prst="rect">
            <a:avLst/>
          </a:prstGeom>
          <a:noFill/>
        </p:spPr>
        <p:txBody>
          <a:bodyPr wrap="square" rtlCol="0">
            <a:spAutoFit/>
          </a:bodyPr>
          <a:lstStyle/>
          <a:p>
            <a:pPr algn="ctr" rtl="1">
              <a:lnSpc>
                <a:spcPct val="150000"/>
              </a:lnSpc>
            </a:pPr>
            <a:r>
              <a:rPr lang="ar-JO" sz="2800" b="1" dirty="0">
                <a:cs typeface="+mj-cs"/>
              </a:rPr>
              <a:t>أساسيات إعداد الخطة البحثية</a:t>
            </a:r>
            <a:endParaRPr lang="en-US" sz="2800" b="1" dirty="0">
              <a:cs typeface="+mj-cs"/>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800" b="1" dirty="0">
                <a:solidFill>
                  <a:prstClr val="black"/>
                </a:solidFill>
                <a:latin typeface="Times New Roman" panose="02020603050405020304" pitchFamily="18" charset="0"/>
                <a:cs typeface="Times New Roman" panose="02020603050405020304" pitchFamily="18" charset="0"/>
              </a:rPr>
              <a:t>المحاضرة </a:t>
            </a:r>
            <a:r>
              <a:rPr lang="ar-JO" sz="2800" b="1" dirty="0" smtClean="0">
                <a:solidFill>
                  <a:prstClr val="black"/>
                </a:solidFill>
                <a:latin typeface="Times New Roman" panose="02020603050405020304" pitchFamily="18" charset="0"/>
                <a:cs typeface="Times New Roman" panose="02020603050405020304" pitchFamily="18" charset="0"/>
              </a:rPr>
              <a:t>الأولى</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930337"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JO" sz="2000" dirty="0" smtClean="0">
                <a:solidFill>
                  <a:prstClr val="black"/>
                </a:solidFill>
                <a:latin typeface="Times New Roman" panose="02020603050405020304" pitchFamily="18" charset="0"/>
                <a:cs typeface="Times New Roman" panose="02020603050405020304" pitchFamily="18" charset="0"/>
              </a:rPr>
              <a:t>خطة المشروع البحثي</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Asma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Abuanzeh</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5138" lvl="0" indent="-404813" algn="just" rtl="1">
              <a:lnSpc>
                <a:spcPct val="150000"/>
              </a:lnSpc>
              <a:buFont typeface="Arial" panose="020B0604020202020204" pitchFamily="34" charset="0"/>
              <a:buChar char="•"/>
              <a:defRPr/>
            </a:pPr>
            <a:r>
              <a:rPr lang="ar-JO" sz="2400" dirty="0" smtClean="0">
                <a:solidFill>
                  <a:prstClr val="black"/>
                </a:solidFill>
                <a:cs typeface="Times New Roman" panose="02020603050405020304" pitchFamily="18" charset="0"/>
              </a:rPr>
              <a:t>تعريف </a:t>
            </a:r>
            <a:r>
              <a:rPr lang="ar-JO" sz="2400" dirty="0">
                <a:solidFill>
                  <a:prstClr val="black"/>
                </a:solidFill>
                <a:cs typeface="Times New Roman" panose="02020603050405020304" pitchFamily="18" charset="0"/>
              </a:rPr>
              <a:t>خطة البحث.</a:t>
            </a:r>
          </a:p>
          <a:p>
            <a:pPr marL="465138" lvl="0" indent="-404813" algn="just" rtl="1">
              <a:lnSpc>
                <a:spcPct val="150000"/>
              </a:lnSpc>
              <a:buFont typeface="Arial" panose="020B0604020202020204" pitchFamily="34" charset="0"/>
              <a:buChar char="•"/>
              <a:defRPr/>
            </a:pPr>
            <a:r>
              <a:rPr lang="ar-JO" sz="2400" dirty="0" smtClean="0">
                <a:solidFill>
                  <a:prstClr val="black"/>
                </a:solidFill>
                <a:cs typeface="Times New Roman" panose="02020603050405020304" pitchFamily="18" charset="0"/>
              </a:rPr>
              <a:t>أهمية </a:t>
            </a:r>
            <a:r>
              <a:rPr lang="ar-JO" sz="2400" dirty="0">
                <a:solidFill>
                  <a:prstClr val="black"/>
                </a:solidFill>
                <a:cs typeface="Times New Roman" panose="02020603050405020304" pitchFamily="18" charset="0"/>
              </a:rPr>
              <a:t>خطة البحث.</a:t>
            </a:r>
          </a:p>
          <a:p>
            <a:pPr marL="465138" lvl="0" indent="-404813" algn="just" rtl="1">
              <a:lnSpc>
                <a:spcPct val="150000"/>
              </a:lnSpc>
              <a:buFont typeface="Arial" panose="020B0604020202020204" pitchFamily="34" charset="0"/>
              <a:buChar char="•"/>
              <a:defRPr/>
            </a:pPr>
            <a:r>
              <a:rPr lang="ar-JO" sz="2400" dirty="0" smtClean="0">
                <a:solidFill>
                  <a:prstClr val="black"/>
                </a:solidFill>
                <a:cs typeface="Times New Roman" panose="02020603050405020304" pitchFamily="18" charset="0"/>
              </a:rPr>
              <a:t>المبادئ </a:t>
            </a:r>
            <a:r>
              <a:rPr lang="ar-JO" sz="2400" dirty="0">
                <a:solidFill>
                  <a:prstClr val="black"/>
                </a:solidFill>
                <a:cs typeface="Times New Roman" panose="02020603050405020304" pitchFamily="18" charset="0"/>
              </a:rPr>
              <a:t>والأسس التي يتوجب على الباحث أتباعها لدى إعداد خطة البحث.</a:t>
            </a:r>
          </a:p>
          <a:p>
            <a:pPr marL="465138" lvl="0" indent="-404813" algn="just" rtl="1">
              <a:lnSpc>
                <a:spcPct val="150000"/>
              </a:lnSpc>
              <a:buFont typeface="Arial" panose="020B0604020202020204" pitchFamily="34" charset="0"/>
              <a:buChar char="•"/>
              <a:defRPr/>
            </a:pPr>
            <a:r>
              <a:rPr lang="ar-JO" sz="2400" dirty="0" smtClean="0">
                <a:solidFill>
                  <a:prstClr val="black"/>
                </a:solidFill>
                <a:cs typeface="Times New Roman" panose="02020603050405020304" pitchFamily="18" charset="0"/>
              </a:rPr>
              <a:t>نصائح </a:t>
            </a:r>
            <a:r>
              <a:rPr lang="ar-JO" sz="2400" dirty="0">
                <a:solidFill>
                  <a:prstClr val="black"/>
                </a:solidFill>
                <a:cs typeface="Times New Roman" panose="02020603050405020304" pitchFamily="18" charset="0"/>
              </a:rPr>
              <a:t>وإرشادات لإعداد خطة بحث متميزة .</a:t>
            </a:r>
          </a:p>
          <a:p>
            <a:pPr marL="465138" lvl="0" indent="-404813" algn="just" rtl="1">
              <a:lnSpc>
                <a:spcPct val="150000"/>
              </a:lnSpc>
              <a:buFont typeface="Arial" panose="020B0604020202020204" pitchFamily="34" charset="0"/>
              <a:buChar char="•"/>
              <a:defRPr/>
            </a:pPr>
            <a:r>
              <a:rPr lang="ar-JO" sz="2400" dirty="0" smtClean="0">
                <a:solidFill>
                  <a:prstClr val="black"/>
                </a:solidFill>
                <a:cs typeface="Times New Roman" panose="02020603050405020304" pitchFamily="18" charset="0"/>
              </a:rPr>
              <a:t>أهم </a:t>
            </a:r>
            <a:r>
              <a:rPr lang="ar-JO" sz="2400" dirty="0">
                <a:solidFill>
                  <a:prstClr val="black"/>
                </a:solidFill>
                <a:cs typeface="Times New Roman" panose="02020603050405020304" pitchFamily="18" charset="0"/>
              </a:rPr>
              <a:t>عناصر خطة البحث</a:t>
            </a: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محتويات المحاضرة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192933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0325" marR="0" lvl="0" indent="0" algn="just" defTabSz="914400" rtl="1" eaLnBrk="1" fontAlgn="auto" latinLnBrk="0" hangingPunct="1">
              <a:lnSpc>
                <a:spcPct val="100000"/>
              </a:lnSpc>
              <a:spcBef>
                <a:spcPts val="0"/>
              </a:spcBef>
              <a:spcAft>
                <a:spcPts val="0"/>
              </a:spcAft>
              <a:buClrTx/>
              <a:buSzTx/>
              <a:buFontTx/>
              <a:buNone/>
              <a:tabLst/>
              <a:defRPr/>
            </a:pPr>
            <a:r>
              <a:rPr kumimoji="0" lang="ar-JO" sz="2400" b="1" i="0" u="sng"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rPr>
              <a:t>في نهاية هذه المحاضرة، ستكون قادرًا على:-</a:t>
            </a:r>
          </a:p>
          <a:p>
            <a:pPr marL="465138" marR="0" lvl="0" indent="-404813"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a:p>
            <a:pPr marL="465138" lvl="0" indent="-404813" algn="just" rtl="1">
              <a:buFont typeface="Arial" panose="020B0604020202020204" pitchFamily="34" charset="0"/>
              <a:buChar char="•"/>
              <a:defRPr/>
            </a:pPr>
            <a:r>
              <a:rPr lang="ar-JO" sz="2400" dirty="0" smtClean="0">
                <a:solidFill>
                  <a:prstClr val="black"/>
                </a:solidFill>
                <a:cs typeface="Times New Roman" panose="02020603050405020304" pitchFamily="18" charset="0"/>
              </a:rPr>
              <a:t>فهم خطة </a:t>
            </a:r>
            <a:r>
              <a:rPr lang="ar-JO" sz="2400" dirty="0">
                <a:solidFill>
                  <a:prstClr val="black"/>
                </a:solidFill>
                <a:cs typeface="Times New Roman" panose="02020603050405020304" pitchFamily="18" charset="0"/>
              </a:rPr>
              <a:t>البحث </a:t>
            </a:r>
            <a:r>
              <a:rPr lang="ar-JO" sz="2400" dirty="0" smtClean="0">
                <a:solidFill>
                  <a:prstClr val="black"/>
                </a:solidFill>
                <a:cs typeface="Times New Roman" panose="02020603050405020304" pitchFamily="18" charset="0"/>
              </a:rPr>
              <a:t>وأهدافها</a:t>
            </a:r>
          </a:p>
          <a:p>
            <a:pPr marL="465138" lvl="0" indent="-404813" algn="just" rtl="1">
              <a:buFont typeface="Arial" panose="020B0604020202020204" pitchFamily="34" charset="0"/>
              <a:buChar char="•"/>
              <a:defRPr/>
            </a:pPr>
            <a:r>
              <a:rPr lang="ar-JO" sz="2400" dirty="0" smtClean="0">
                <a:solidFill>
                  <a:prstClr val="black"/>
                </a:solidFill>
                <a:cs typeface="Times New Roman" panose="02020603050405020304" pitchFamily="18" charset="0"/>
              </a:rPr>
              <a:t>التعرف على كيفية اعداد خطة بحث متميزة</a:t>
            </a:r>
          </a:p>
          <a:p>
            <a:pPr marL="465138" lvl="0" indent="-404813" algn="just" rtl="1">
              <a:buFont typeface="Arial" panose="020B0604020202020204" pitchFamily="34" charset="0"/>
              <a:buChar char="•"/>
              <a:defRPr/>
            </a:pPr>
            <a:r>
              <a:rPr lang="ar-JO" sz="2400" dirty="0" smtClean="0">
                <a:solidFill>
                  <a:prstClr val="black"/>
                </a:solidFill>
                <a:cs typeface="Times New Roman" panose="02020603050405020304" pitchFamily="18" charset="0"/>
              </a:rPr>
              <a:t>صياغة </a:t>
            </a:r>
            <a:r>
              <a:rPr lang="ar-JO" sz="2400" dirty="0">
                <a:solidFill>
                  <a:prstClr val="black"/>
                </a:solidFill>
                <a:cs typeface="Times New Roman" panose="02020603050405020304" pitchFamily="18" charset="0"/>
              </a:rPr>
              <a:t>أهداف البحث </a:t>
            </a:r>
            <a:r>
              <a:rPr lang="ar-JO" sz="2400" dirty="0" smtClean="0">
                <a:solidFill>
                  <a:prstClr val="black"/>
                </a:solidFill>
                <a:cs typeface="Times New Roman" panose="02020603050405020304" pitchFamily="18" charset="0"/>
              </a:rPr>
              <a:t>وأهميتها</a:t>
            </a:r>
          </a:p>
          <a:p>
            <a:pPr marL="465138" lvl="0" indent="-404813" algn="just" rtl="1">
              <a:buFont typeface="Arial" panose="020B0604020202020204" pitchFamily="34" charset="0"/>
              <a:buChar char="•"/>
              <a:defRPr/>
            </a:pPr>
            <a:r>
              <a:rPr lang="ar-JO" sz="2400" dirty="0" smtClean="0">
                <a:solidFill>
                  <a:prstClr val="black"/>
                </a:solidFill>
                <a:cs typeface="Times New Roman" panose="02020603050405020304" pitchFamily="18" charset="0"/>
              </a:rPr>
              <a:t>فهم أنواع وفرضيات البحث</a:t>
            </a:r>
          </a:p>
          <a:p>
            <a:pPr marL="465138" lvl="0" indent="-404813" algn="just" rtl="1">
              <a:buFont typeface="Arial" panose="020B0604020202020204" pitchFamily="34" charset="0"/>
              <a:buChar char="•"/>
              <a:defRPr/>
            </a:pPr>
            <a:r>
              <a:rPr lang="ar-JO" sz="2400" dirty="0" smtClean="0">
                <a:solidFill>
                  <a:prstClr val="black"/>
                </a:solidFill>
                <a:cs typeface="Times New Roman" panose="02020603050405020304" pitchFamily="18" charset="0"/>
              </a:rPr>
              <a:t>مراحل </a:t>
            </a:r>
            <a:r>
              <a:rPr lang="ar-JO" sz="2400" dirty="0">
                <a:solidFill>
                  <a:prstClr val="black"/>
                </a:solidFill>
                <a:cs typeface="Times New Roman" panose="02020603050405020304" pitchFamily="18" charset="0"/>
              </a:rPr>
              <a:t>عملية </a:t>
            </a:r>
            <a:r>
              <a:rPr lang="ar-JO" sz="2400" dirty="0" smtClean="0">
                <a:solidFill>
                  <a:prstClr val="black"/>
                </a:solidFill>
                <a:cs typeface="Times New Roman" panose="02020603050405020304" pitchFamily="18" charset="0"/>
              </a:rPr>
              <a:t>البحث</a:t>
            </a:r>
          </a:p>
          <a:p>
            <a:pPr marL="465138" lvl="0" indent="-404813" algn="just" rtl="1">
              <a:buFont typeface="Arial" panose="020B0604020202020204" pitchFamily="34" charset="0"/>
              <a:buChar char="•"/>
              <a:defRPr/>
            </a:pPr>
            <a:r>
              <a:rPr lang="ar-JO" sz="2400" dirty="0" smtClean="0">
                <a:solidFill>
                  <a:prstClr val="black"/>
                </a:solidFill>
                <a:cs typeface="Times New Roman" panose="02020603050405020304" pitchFamily="18" charset="0"/>
              </a:rPr>
              <a:t>صياغة </a:t>
            </a:r>
            <a:r>
              <a:rPr lang="ar-JO" sz="2400" dirty="0">
                <a:solidFill>
                  <a:prstClr val="black"/>
                </a:solidFill>
                <a:cs typeface="Times New Roman" panose="02020603050405020304" pitchFamily="18" charset="0"/>
              </a:rPr>
              <a:t>عنوان </a:t>
            </a:r>
            <a:r>
              <a:rPr lang="ar-JO" sz="2400" dirty="0" smtClean="0">
                <a:solidFill>
                  <a:prstClr val="black"/>
                </a:solidFill>
                <a:cs typeface="Times New Roman" panose="02020603050405020304" pitchFamily="18" charset="0"/>
              </a:rPr>
              <a:t>البحث</a:t>
            </a:r>
          </a:p>
          <a:p>
            <a:pPr marL="465138" lvl="0" indent="-404813" algn="just" rtl="1">
              <a:buFont typeface="Arial" panose="020B0604020202020204" pitchFamily="34" charset="0"/>
              <a:buChar char="•"/>
              <a:defRPr/>
            </a:pPr>
            <a:r>
              <a:rPr lang="ar-JO" sz="2400" dirty="0" smtClean="0">
                <a:solidFill>
                  <a:prstClr val="black"/>
                </a:solidFill>
                <a:cs typeface="Times New Roman" panose="02020603050405020304" pitchFamily="18" charset="0"/>
              </a:rPr>
              <a:t>كتابة </a:t>
            </a:r>
            <a:r>
              <a:rPr lang="ar-JO" sz="2400" dirty="0">
                <a:solidFill>
                  <a:prstClr val="black"/>
                </a:solidFill>
                <a:cs typeface="Times New Roman" panose="02020603050405020304" pitchFamily="18" charset="0"/>
              </a:rPr>
              <a:t>وتلخيص الدراسات </a:t>
            </a:r>
            <a:r>
              <a:rPr lang="ar-JO" sz="2400" dirty="0" smtClean="0">
                <a:solidFill>
                  <a:prstClr val="black"/>
                </a:solidFill>
                <a:cs typeface="Times New Roman" panose="02020603050405020304" pitchFamily="18" charset="0"/>
              </a:rPr>
              <a:t>السابقة</a:t>
            </a: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محتويات المحاضرة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54602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0325" marR="0" lvl="0" indent="0" algn="just" defTabSz="914400" rtl="1" eaLnBrk="1" fontAlgn="auto" latinLnBrk="0" hangingPunct="1">
              <a:lnSpc>
                <a:spcPct val="100000"/>
              </a:lnSpc>
              <a:spcBef>
                <a:spcPts val="0"/>
              </a:spcBef>
              <a:spcAft>
                <a:spcPts val="0"/>
              </a:spcAft>
              <a:buClrTx/>
              <a:buSzTx/>
              <a:buFontTx/>
              <a:buNone/>
              <a:tabLst/>
              <a:defRPr/>
            </a:pPr>
            <a:r>
              <a:rPr kumimoji="0" lang="ar-JO" sz="2400" b="1" i="0" u="sng"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rPr>
              <a:t>في نهاية هذه المحاضرة، ستكون قادرًا على:-</a:t>
            </a:r>
          </a:p>
          <a:p>
            <a:pPr marL="465138" marR="0" lvl="0" indent="-404813"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a:p>
            <a:pPr marL="465138" lvl="0" indent="-404813" algn="just" rtl="1">
              <a:buFont typeface="Arial" panose="020B0604020202020204" pitchFamily="34" charset="0"/>
              <a:buChar char="•"/>
              <a:defRPr/>
            </a:pPr>
            <a:r>
              <a:rPr lang="ar-JO" sz="2400" dirty="0" smtClean="0">
                <a:solidFill>
                  <a:prstClr val="black"/>
                </a:solidFill>
                <a:cs typeface="Times New Roman" panose="02020603050405020304" pitchFamily="18" charset="0"/>
              </a:rPr>
              <a:t>صياغة </a:t>
            </a:r>
            <a:r>
              <a:rPr lang="ar-JO" sz="2400" dirty="0">
                <a:solidFill>
                  <a:prstClr val="black"/>
                </a:solidFill>
                <a:cs typeface="Times New Roman" panose="02020603050405020304" pitchFamily="18" charset="0"/>
              </a:rPr>
              <a:t>بيان المشكلة وأسئلة </a:t>
            </a:r>
            <a:r>
              <a:rPr lang="ar-JO" sz="2400" dirty="0" smtClean="0">
                <a:solidFill>
                  <a:prstClr val="black"/>
                </a:solidFill>
                <a:cs typeface="Times New Roman" panose="02020603050405020304" pitchFamily="18" charset="0"/>
              </a:rPr>
              <a:t>البحث</a:t>
            </a:r>
          </a:p>
          <a:p>
            <a:pPr marL="465138" lvl="0" indent="-404813" algn="just" rtl="1">
              <a:buFont typeface="Arial" panose="020B0604020202020204" pitchFamily="34" charset="0"/>
              <a:buChar char="•"/>
              <a:defRPr/>
            </a:pPr>
            <a:r>
              <a:rPr lang="ar-JO" sz="2400" dirty="0" smtClean="0">
                <a:solidFill>
                  <a:prstClr val="black"/>
                </a:solidFill>
                <a:cs typeface="Times New Roman" panose="02020603050405020304" pitchFamily="18" charset="0"/>
              </a:rPr>
              <a:t>أهمية </a:t>
            </a:r>
            <a:r>
              <a:rPr lang="ar-JO" sz="2400" dirty="0">
                <a:solidFill>
                  <a:prstClr val="black"/>
                </a:solidFill>
                <a:cs typeface="Times New Roman" panose="02020603050405020304" pitchFamily="18" charset="0"/>
              </a:rPr>
              <a:t>تحديد طريقة </a:t>
            </a:r>
            <a:r>
              <a:rPr lang="ar-JO" sz="2400" dirty="0" smtClean="0">
                <a:solidFill>
                  <a:prstClr val="black"/>
                </a:solidFill>
                <a:cs typeface="Times New Roman" panose="02020603050405020304" pitchFamily="18" charset="0"/>
              </a:rPr>
              <a:t>البحث</a:t>
            </a:r>
          </a:p>
          <a:p>
            <a:pPr marL="465138" lvl="0" indent="-404813" algn="just" rtl="1">
              <a:buFont typeface="Arial" panose="020B0604020202020204" pitchFamily="34" charset="0"/>
              <a:buChar char="•"/>
              <a:defRPr/>
            </a:pPr>
            <a:r>
              <a:rPr lang="ar-JO" sz="2400" dirty="0">
                <a:solidFill>
                  <a:prstClr val="black"/>
                </a:solidFill>
                <a:cs typeface="Times New Roman" panose="02020603050405020304" pitchFamily="18" charset="0"/>
              </a:rPr>
              <a:t>القدرة على كتابة المراجعة الأدبية للدراسة</a:t>
            </a:r>
            <a:r>
              <a:rPr lang="ar-JO" sz="2400" dirty="0" smtClean="0">
                <a:solidFill>
                  <a:prstClr val="black"/>
                </a:solidFill>
                <a:cs typeface="Times New Roman" panose="02020603050405020304" pitchFamily="18" charset="0"/>
              </a:rPr>
              <a:t>.</a:t>
            </a:r>
          </a:p>
          <a:p>
            <a:pPr marL="465138" lvl="0" indent="-404813" algn="just" rtl="1">
              <a:buFont typeface="Arial" panose="020B0604020202020204" pitchFamily="34" charset="0"/>
              <a:buChar char="•"/>
              <a:defRPr/>
            </a:pPr>
            <a:r>
              <a:rPr lang="ar-JO" sz="2400" dirty="0" smtClean="0">
                <a:solidFill>
                  <a:prstClr val="black"/>
                </a:solidFill>
                <a:cs typeface="Times New Roman" panose="02020603050405020304" pitchFamily="18" charset="0"/>
              </a:rPr>
              <a:t>القدرة </a:t>
            </a:r>
            <a:r>
              <a:rPr lang="ar-JO" sz="2400" dirty="0">
                <a:solidFill>
                  <a:prstClr val="black"/>
                </a:solidFill>
                <a:cs typeface="Times New Roman" panose="02020603050405020304" pitchFamily="18" charset="0"/>
              </a:rPr>
              <a:t>على صياغة حدود الدراسة</a:t>
            </a:r>
            <a:r>
              <a:rPr lang="ar-JO" sz="2400" dirty="0" smtClean="0">
                <a:solidFill>
                  <a:prstClr val="black"/>
                </a:solidFill>
                <a:cs typeface="Times New Roman" panose="02020603050405020304" pitchFamily="18" charset="0"/>
              </a:rPr>
              <a:t>.</a:t>
            </a:r>
          </a:p>
          <a:p>
            <a:pPr marL="465138" lvl="0" indent="-404813" algn="just" rtl="1">
              <a:buFont typeface="Arial" panose="020B0604020202020204" pitchFamily="34" charset="0"/>
              <a:buChar char="•"/>
              <a:defRPr/>
            </a:pPr>
            <a:r>
              <a:rPr lang="ar-JO" sz="2400" dirty="0" smtClean="0">
                <a:solidFill>
                  <a:prstClr val="black"/>
                </a:solidFill>
                <a:cs typeface="Times New Roman" panose="02020603050405020304" pitchFamily="18" charset="0"/>
              </a:rPr>
              <a:t>القدرة </a:t>
            </a:r>
            <a:r>
              <a:rPr lang="ar-JO" sz="2400" dirty="0">
                <a:solidFill>
                  <a:prstClr val="black"/>
                </a:solidFill>
                <a:cs typeface="Times New Roman" panose="02020603050405020304" pitchFamily="18" charset="0"/>
              </a:rPr>
              <a:t>على إنشاء الهيكل العام لإطار البحث.</a:t>
            </a:r>
            <a:endParaRPr kumimoji="0" lang="ar-JO"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محتويات المحاضرة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503951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buClr>
                <a:srgbClr val="0AAED4"/>
              </a:buClr>
              <a:buSzPct val="135000"/>
              <a:defRPr/>
            </a:pPr>
            <a:r>
              <a:rPr lang="ar-JO" altLang="en-US" sz="2400" dirty="0" smtClean="0">
                <a:solidFill>
                  <a:prstClr val="black"/>
                </a:solidFill>
                <a:latin typeface="Times New Roman" panose="02020603050405020304" pitchFamily="18" charset="0"/>
                <a:cs typeface="Times New Roman" panose="02020603050405020304" pitchFamily="18" charset="0"/>
              </a:rPr>
              <a:t> </a:t>
            </a:r>
            <a:endParaRPr lang="ar-JO" altLang="en-US" sz="2400" dirty="0">
              <a:solidFill>
                <a:prstClr val="black"/>
              </a:solidFill>
              <a:latin typeface="Times New Roman" panose="02020603050405020304" pitchFamily="18" charset="0"/>
              <a:cs typeface="Times New Roman" panose="02020603050405020304" pitchFamily="18" charset="0"/>
            </a:endParaRPr>
          </a:p>
          <a:p>
            <a:pPr lvl="0" algn="justLow" rtl="1">
              <a:lnSpc>
                <a:spcPct val="150000"/>
              </a:lnSpc>
              <a:buClr>
                <a:srgbClr val="0AAED4"/>
              </a:buClr>
              <a:buSzPct val="135000"/>
              <a:defRPr/>
            </a:pPr>
            <a:r>
              <a:rPr lang="ar-JO" altLang="en-US" sz="2400" dirty="0">
                <a:solidFill>
                  <a:prstClr val="black"/>
                </a:solidFill>
                <a:latin typeface="Times New Roman" panose="02020603050405020304" pitchFamily="18" charset="0"/>
                <a:cs typeface="Times New Roman" panose="02020603050405020304" pitchFamily="18" charset="0"/>
              </a:rPr>
              <a:t>تعد خطة البحث العلمي وعناصرها ركنًا أساسيًا من أركان نجاح البحث العلمي، حيث تعكس مكونات وعناصر خطة البحث العلمي صورة متكاملة عن جودة البحث الذي قام به الباحث العلمي ومدى دقة المعلومات الواردة ضمن بحثه، حيث يُعَد البحث العلمي من أرقى واعظم الأنشطة التي يقوم بها الباحث في مسيرته العلمية، </a:t>
            </a:r>
            <a:r>
              <a:rPr lang="ar-JO" altLang="en-US" sz="2400" dirty="0" smtClean="0">
                <a:solidFill>
                  <a:prstClr val="black"/>
                </a:solidFill>
                <a:latin typeface="Times New Roman" panose="02020603050405020304" pitchFamily="18" charset="0"/>
                <a:cs typeface="Times New Roman" panose="02020603050405020304" pitchFamily="18" charset="0"/>
              </a:rPr>
              <a:t>فهو تحقيق </a:t>
            </a:r>
            <a:r>
              <a:rPr lang="ar-JO" altLang="en-US" sz="2400" dirty="0">
                <a:solidFill>
                  <a:prstClr val="black"/>
                </a:solidFill>
                <a:latin typeface="Times New Roman" panose="02020603050405020304" pitchFamily="18" charset="0"/>
                <a:cs typeface="Times New Roman" panose="02020603050405020304" pitchFamily="18" charset="0"/>
              </a:rPr>
              <a:t>علمي أو نقدي يسعى الباحث العلمي من خلاله إلى تفسير واكتشاف العديد من الحقائق، بالإضافة إلى السعي وراء اكتساب المعارف الجديدة في العديد من المجالات والتخصصات.</a:t>
            </a:r>
          </a:p>
          <a:p>
            <a:pPr lvl="0" algn="justLow" rtl="1">
              <a:lnSpc>
                <a:spcPct val="150000"/>
              </a:lnSpc>
              <a:buClr>
                <a:srgbClr val="0AAED4"/>
              </a:buClr>
              <a:buSzPct val="135000"/>
              <a:defRPr/>
            </a:pPr>
            <a:r>
              <a:rPr lang="ar-JO" altLang="en-US" sz="2400" dirty="0" smtClean="0">
                <a:solidFill>
                  <a:prstClr val="black"/>
                </a:solidFill>
                <a:latin typeface="Times New Roman" panose="02020603050405020304" pitchFamily="18" charset="0"/>
                <a:cs typeface="Times New Roman" panose="02020603050405020304" pitchFamily="18" charset="0"/>
              </a:rPr>
              <a:t> </a:t>
            </a:r>
            <a:endParaRPr lang="ar-JO" altLang="en-US" sz="2400" dirty="0">
              <a:solidFill>
                <a:prstClr val="black"/>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مقدمة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293006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buClr>
                <a:srgbClr val="0AAED4"/>
              </a:buClr>
              <a:buSzPct val="135000"/>
              <a:defRPr/>
            </a:pPr>
            <a:r>
              <a:rPr lang="ar-JO" altLang="en-US" sz="2400" dirty="0" smtClean="0">
                <a:solidFill>
                  <a:prstClr val="black"/>
                </a:solidFill>
                <a:latin typeface="Times New Roman" panose="02020603050405020304" pitchFamily="18" charset="0"/>
                <a:cs typeface="Times New Roman" panose="02020603050405020304" pitchFamily="18" charset="0"/>
              </a:rPr>
              <a:t> كما يعتبر </a:t>
            </a:r>
            <a:r>
              <a:rPr lang="ar-JO" altLang="en-US" sz="2400" dirty="0">
                <a:solidFill>
                  <a:prstClr val="black"/>
                </a:solidFill>
                <a:latin typeface="Times New Roman" panose="02020603050405020304" pitchFamily="18" charset="0"/>
                <a:cs typeface="Times New Roman" panose="02020603050405020304" pitchFamily="18" charset="0"/>
              </a:rPr>
              <a:t>البحث العلمي عملية مستمرة تشتمل على العديد من العناصر الهامة بدايةً من اهتمام الباحث وإحساسه بالمشكلة</a:t>
            </a:r>
            <a:r>
              <a:rPr lang="ar-JO" altLang="en-US" sz="2400" dirty="0" smtClean="0">
                <a:solidFill>
                  <a:prstClr val="black"/>
                </a:solidFill>
                <a:latin typeface="Times New Roman" panose="02020603050405020304" pitchFamily="18" charset="0"/>
                <a:cs typeface="Times New Roman" panose="02020603050405020304" pitchFamily="18" charset="0"/>
              </a:rPr>
              <a:t>، </a:t>
            </a:r>
            <a:r>
              <a:rPr lang="ar-JO" altLang="en-US" sz="2400" dirty="0">
                <a:solidFill>
                  <a:prstClr val="black"/>
                </a:solidFill>
                <a:latin typeface="Times New Roman" panose="02020603050405020304" pitchFamily="18" charset="0"/>
                <a:cs typeface="Times New Roman" panose="02020603050405020304" pitchFamily="18" charset="0"/>
              </a:rPr>
              <a:t>وصولاً إلى الحصول على أفضل النتائج والحلول لتلك </a:t>
            </a:r>
            <a:r>
              <a:rPr lang="ar-JO" altLang="en-US" sz="2400" dirty="0" smtClean="0">
                <a:solidFill>
                  <a:prstClr val="black"/>
                </a:solidFill>
                <a:latin typeface="Times New Roman" panose="02020603050405020304" pitchFamily="18" charset="0"/>
                <a:cs typeface="Times New Roman" panose="02020603050405020304" pitchFamily="18" charset="0"/>
              </a:rPr>
              <a:t>المشكلة.</a:t>
            </a:r>
            <a:endParaRPr lang="ar-JO" altLang="en-US" sz="2400" dirty="0">
              <a:solidFill>
                <a:prstClr val="black"/>
              </a:solidFill>
              <a:latin typeface="Times New Roman" panose="02020603050405020304" pitchFamily="18" charset="0"/>
              <a:cs typeface="Times New Roman" panose="02020603050405020304" pitchFamily="18" charset="0"/>
            </a:endParaRPr>
          </a:p>
          <a:p>
            <a:pPr lvl="0" algn="justLow" rtl="1">
              <a:lnSpc>
                <a:spcPct val="150000"/>
              </a:lnSpc>
              <a:buClr>
                <a:srgbClr val="0AAED4"/>
              </a:buClr>
              <a:buSzPct val="135000"/>
              <a:defRPr/>
            </a:pPr>
            <a:r>
              <a:rPr lang="ar-JO" altLang="en-US" sz="2400" dirty="0">
                <a:solidFill>
                  <a:prstClr val="black"/>
                </a:solidFill>
                <a:latin typeface="Times New Roman" panose="02020603050405020304" pitchFamily="18" charset="0"/>
                <a:cs typeface="Times New Roman" panose="02020603050405020304" pitchFamily="18" charset="0"/>
              </a:rPr>
              <a:t>ومن أهم عناصر كتابة البحث العلمي هي خطة البحث العلمي التي تكون بمثابة الدليل الإرشادي للباحث في جميع مراحل كتابة البحث العلمي، لذلك يجب على جميع الباحثين وطلاب الماجستير والدكتوراه أن يكونوا على دراية كاملة عن كيفية كتابة خطة البحث العلمي.</a:t>
            </a: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مقدمة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046073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buClr>
                <a:srgbClr val="0AAED4"/>
              </a:buClr>
              <a:buSzPct val="135000"/>
              <a:defRPr/>
            </a:pPr>
            <a:r>
              <a:rPr lang="ar-JO" altLang="en-US" sz="2400" b="1" dirty="0" smtClean="0">
                <a:solidFill>
                  <a:prstClr val="black"/>
                </a:solidFill>
                <a:latin typeface="Times New Roman" panose="02020603050405020304" pitchFamily="18" charset="0"/>
                <a:cs typeface="Times New Roman" panose="02020603050405020304" pitchFamily="18" charset="0"/>
              </a:rPr>
              <a:t>يمكن </a:t>
            </a:r>
            <a:r>
              <a:rPr lang="ar-JO" altLang="en-US" sz="2400" b="1" dirty="0">
                <a:solidFill>
                  <a:prstClr val="black"/>
                </a:solidFill>
                <a:latin typeface="Times New Roman" panose="02020603050405020304" pitchFamily="18" charset="0"/>
                <a:cs typeface="Times New Roman" panose="02020603050405020304" pitchFamily="18" charset="0"/>
              </a:rPr>
              <a:t>تعريف خطة البحث على أنها </a:t>
            </a:r>
            <a:r>
              <a:rPr lang="ar-JO" altLang="en-US" sz="2400" dirty="0">
                <a:solidFill>
                  <a:prstClr val="black"/>
                </a:solidFill>
                <a:latin typeface="Times New Roman" panose="02020603050405020304" pitchFamily="18" charset="0"/>
                <a:cs typeface="Times New Roman" panose="02020603050405020304" pitchFamily="18" charset="0"/>
              </a:rPr>
              <a:t>" تقرير وافٍ يقوم بكتابته الباحث بعد استكمال التقصي الكامل حول الدراسات السابقة في نفس مجال بحثه، ويوضح هذا التقرير أهمية المشكلة وما هو الغرض من عرض هذه المشكلة والمجهود المبذول في مواجهة هذه المشكلة، وتوضيح أبعاد وحدود المشكلة، و اختبارات الفروض، واختيار العينة، وذكر أهم المصطلحات الرئيسية التي ذكرها الباحث في البحث العلمي الخاص به </a:t>
            </a:r>
            <a:r>
              <a:rPr lang="ar-JO" altLang="en-US" sz="2400" dirty="0" smtClean="0">
                <a:solidFill>
                  <a:prstClr val="black"/>
                </a:solidFill>
                <a:latin typeface="Times New Roman" panose="02020603050405020304" pitchFamily="18" charset="0"/>
                <a:cs typeface="Times New Roman" panose="02020603050405020304" pitchFamily="18" charset="0"/>
              </a:rPr>
              <a:t>".</a:t>
            </a:r>
            <a:endParaRPr lang="ar-JO" altLang="en-US" sz="2400" dirty="0">
              <a:solidFill>
                <a:prstClr val="black"/>
              </a:solidFill>
              <a:latin typeface="Times New Roman" panose="02020603050405020304" pitchFamily="18" charset="0"/>
              <a:cs typeface="Times New Roman" panose="02020603050405020304" pitchFamily="18" charset="0"/>
            </a:endParaRPr>
          </a:p>
          <a:p>
            <a:pPr lvl="0" algn="justLow" rtl="1">
              <a:lnSpc>
                <a:spcPct val="150000"/>
              </a:lnSpc>
              <a:buClr>
                <a:srgbClr val="0AAED4"/>
              </a:buClr>
              <a:buSzPct val="135000"/>
              <a:defRPr/>
            </a:pPr>
            <a:r>
              <a:rPr lang="ar-JO" altLang="en-US" sz="2400" dirty="0">
                <a:solidFill>
                  <a:prstClr val="black"/>
                </a:solidFill>
                <a:latin typeface="Times New Roman" panose="02020603050405020304" pitchFamily="18" charset="0"/>
                <a:cs typeface="Times New Roman" panose="02020603050405020304" pitchFamily="18" charset="0"/>
              </a:rPr>
              <a:t> </a:t>
            </a:r>
            <a:r>
              <a:rPr lang="ar-JO" altLang="en-US" sz="2400" b="1" dirty="0">
                <a:solidFill>
                  <a:prstClr val="black"/>
                </a:solidFill>
                <a:latin typeface="Times New Roman" panose="02020603050405020304" pitchFamily="18" charset="0"/>
                <a:cs typeface="Times New Roman" panose="02020603050405020304" pitchFamily="18" charset="0"/>
              </a:rPr>
              <a:t>كما يمكن تعريف خطة البحث العلمي على انها </a:t>
            </a:r>
            <a:r>
              <a:rPr lang="ar-JO" altLang="en-US" sz="2400" dirty="0">
                <a:solidFill>
                  <a:prstClr val="black"/>
                </a:solidFill>
                <a:latin typeface="Times New Roman" panose="02020603050405020304" pitchFamily="18" charset="0"/>
                <a:cs typeface="Times New Roman" panose="02020603050405020304" pitchFamily="18" charset="0"/>
              </a:rPr>
              <a:t>" وصف تفصيلي لدراسة مقترحة تُصَمَمْ لعرض مشكلة معينة وتتضمن وصفاً تفصيلياً لمنهجية البحث المتبعة في جمع العينات وتحليل البيانات واشتقاق النتائج البحثية اللازمة، وعرض الزمن المقترح للانتهاء من كل خطوة من خطوات البحث العلمي</a:t>
            </a:r>
            <a:r>
              <a:rPr lang="ar-JO" altLang="en-US" sz="2400" dirty="0" smtClean="0">
                <a:solidFill>
                  <a:prstClr val="black"/>
                </a:solidFill>
                <a:latin typeface="Times New Roman" panose="02020603050405020304" pitchFamily="18" charset="0"/>
                <a:cs typeface="Times New Roman" panose="02020603050405020304" pitchFamily="18" charset="0"/>
              </a:rPr>
              <a:t>.".</a:t>
            </a:r>
            <a:endParaRPr lang="ar-JO" altLang="en-US" sz="2400" dirty="0">
              <a:solidFill>
                <a:prstClr val="black"/>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تعريف خطة 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924012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buClr>
                <a:srgbClr val="0AAED4"/>
              </a:buClr>
              <a:buSzPct val="135000"/>
              <a:defRPr/>
            </a:pPr>
            <a:r>
              <a:rPr lang="ar-JO" altLang="en-US" sz="2400" dirty="0" smtClean="0">
                <a:solidFill>
                  <a:prstClr val="black"/>
                </a:solidFill>
                <a:latin typeface="Times New Roman" panose="02020603050405020304" pitchFamily="18" charset="0"/>
                <a:cs typeface="Times New Roman" panose="02020603050405020304" pitchFamily="18" charset="0"/>
              </a:rPr>
              <a:t>اي انها </a:t>
            </a:r>
            <a:r>
              <a:rPr lang="ar-JO" altLang="en-US" sz="2400" dirty="0">
                <a:solidFill>
                  <a:prstClr val="black"/>
                </a:solidFill>
                <a:latin typeface="Times New Roman" panose="02020603050405020304" pitchFamily="18" charset="0"/>
                <a:cs typeface="Times New Roman" panose="02020603050405020304" pitchFamily="18" charset="0"/>
              </a:rPr>
              <a:t>الخطوط العريضة التي يسترشد بها الباحث عند تنفيذ البحث، </a:t>
            </a:r>
            <a:r>
              <a:rPr lang="ar-JO" altLang="en-US" sz="2400" dirty="0" smtClean="0">
                <a:solidFill>
                  <a:prstClr val="black"/>
                </a:solidFill>
                <a:latin typeface="Times New Roman" panose="02020603050405020304" pitchFamily="18" charset="0"/>
                <a:cs typeface="Times New Roman" panose="02020603050405020304" pitchFamily="18" charset="0"/>
              </a:rPr>
              <a:t>وعملية تخطيط </a:t>
            </a:r>
            <a:r>
              <a:rPr lang="ar-JO" altLang="en-US" sz="2400" dirty="0">
                <a:solidFill>
                  <a:prstClr val="black"/>
                </a:solidFill>
                <a:latin typeface="Times New Roman" panose="02020603050405020304" pitchFamily="18" charset="0"/>
                <a:cs typeface="Times New Roman" panose="02020603050405020304" pitchFamily="18" charset="0"/>
              </a:rPr>
              <a:t>للبحث قبل تنفيذه لتحديد جميع جوانبه وأهميته وأهدافه ومصادر معلوماته وكيفية جمع المعلومات كما تخطط أيضا للتنفيذ من حيث عرض وتحليل المعلومات وتبويب </a:t>
            </a:r>
            <a:r>
              <a:rPr lang="ar-JO" altLang="en-US" sz="2400" dirty="0" smtClean="0">
                <a:solidFill>
                  <a:prstClr val="black"/>
                </a:solidFill>
                <a:latin typeface="Times New Roman" panose="02020603050405020304" pitchFamily="18" charset="0"/>
                <a:cs typeface="Times New Roman" panose="02020603050405020304" pitchFamily="18" charset="0"/>
              </a:rPr>
              <a:t>البحث</a:t>
            </a:r>
          </a:p>
          <a:p>
            <a:pPr lvl="0" algn="justLow" rtl="1">
              <a:lnSpc>
                <a:spcPct val="150000"/>
              </a:lnSpc>
              <a:buClr>
                <a:srgbClr val="0AAED4"/>
              </a:buClr>
              <a:buSzPct val="135000"/>
              <a:defRPr/>
            </a:pPr>
            <a:r>
              <a:rPr lang="ar-JO" altLang="en-US" sz="2400" dirty="0" smtClean="0">
                <a:solidFill>
                  <a:prstClr val="black"/>
                </a:solidFill>
                <a:latin typeface="Times New Roman" panose="02020603050405020304" pitchFamily="18" charset="0"/>
                <a:cs typeface="Times New Roman" panose="02020603050405020304" pitchFamily="18" charset="0"/>
              </a:rPr>
              <a:t>.</a:t>
            </a:r>
          </a:p>
          <a:p>
            <a:pPr lvl="0" algn="justLow" rtl="1">
              <a:lnSpc>
                <a:spcPct val="150000"/>
              </a:lnSpc>
              <a:buClr>
                <a:srgbClr val="0AAED4"/>
              </a:buClr>
              <a:buSzPct val="135000"/>
              <a:defRPr/>
            </a:pPr>
            <a:r>
              <a:rPr lang="ar-JO" altLang="en-US" sz="2400" b="1" dirty="0">
                <a:solidFill>
                  <a:prstClr val="black"/>
                </a:solidFill>
                <a:latin typeface="Times New Roman" panose="02020603050405020304" pitchFamily="18" charset="0"/>
                <a:cs typeface="Times New Roman" panose="02020603050405020304" pitchFamily="18" charset="0"/>
              </a:rPr>
              <a:t>وعليه فإن خطة البحث تمثل الخطوات والقواعد التي يلتزم بها الباحث أثناء عملية البحث.</a:t>
            </a: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تعريف خطة 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117934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98103"/>
            <a:ext cx="10812720" cy="4257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buClr>
                <a:srgbClr val="0AAED4"/>
              </a:buClr>
              <a:buSzPct val="135000"/>
              <a:defRPr/>
            </a:pPr>
            <a:r>
              <a:rPr lang="ar-JO" altLang="en-US" sz="2400" dirty="0">
                <a:solidFill>
                  <a:prstClr val="black"/>
                </a:solidFill>
                <a:latin typeface="Times New Roman" panose="02020603050405020304" pitchFamily="18" charset="0"/>
                <a:cs typeface="Times New Roman" panose="02020603050405020304" pitchFamily="18" charset="0"/>
              </a:rPr>
              <a:t>تكمن أهمية خطة البحث العلمي في أنها توجه الدراسة، وتجعلنا نقرر ما يجب فعله، وكيف ومتى نفعله، كما تساعد خطة البحث العلمي الباحث على وضع أهداف الدراسة، وتحديد طبيعتها وتحديد المفاهيم التي سيتم تناولها داخل متن الدراسة</a:t>
            </a:r>
            <a:r>
              <a:rPr lang="ar-JO" altLang="en-US" sz="2400" dirty="0" smtClean="0">
                <a:solidFill>
                  <a:prstClr val="black"/>
                </a:solidFill>
                <a:latin typeface="Times New Roman" panose="02020603050405020304" pitchFamily="18" charset="0"/>
                <a:cs typeface="Times New Roman" panose="02020603050405020304" pitchFamily="18" charset="0"/>
              </a:rPr>
              <a:t>.</a:t>
            </a:r>
          </a:p>
          <a:p>
            <a:pPr lvl="0" algn="justLow" rtl="1">
              <a:buClr>
                <a:srgbClr val="0AAED4"/>
              </a:buClr>
              <a:buSzPct val="135000"/>
              <a:defRPr/>
            </a:pPr>
            <a:endParaRPr lang="ar-JO" altLang="en-US" sz="2400" dirty="0">
              <a:solidFill>
                <a:prstClr val="black"/>
              </a:solidFill>
              <a:latin typeface="Times New Roman" panose="02020603050405020304" pitchFamily="18" charset="0"/>
              <a:cs typeface="Times New Roman" panose="02020603050405020304" pitchFamily="18" charset="0"/>
            </a:endParaRPr>
          </a:p>
          <a:p>
            <a:pPr lvl="0" algn="justLow" rtl="1">
              <a:buClr>
                <a:srgbClr val="0AAED4"/>
              </a:buClr>
              <a:buSzPct val="135000"/>
              <a:defRPr/>
            </a:pPr>
            <a:r>
              <a:rPr lang="ar-JO" altLang="en-US" sz="2400" b="1" u="sng" dirty="0" smtClean="0">
                <a:solidFill>
                  <a:prstClr val="black"/>
                </a:solidFill>
                <a:latin typeface="Times New Roman" panose="02020603050405020304" pitchFamily="18" charset="0"/>
                <a:cs typeface="Times New Roman" panose="02020603050405020304" pitchFamily="18" charset="0"/>
              </a:rPr>
              <a:t>ويمكن </a:t>
            </a:r>
            <a:r>
              <a:rPr lang="ar-JO" altLang="en-US" sz="2400" b="1" u="sng" dirty="0">
                <a:solidFill>
                  <a:prstClr val="black"/>
                </a:solidFill>
                <a:latin typeface="Times New Roman" panose="02020603050405020304" pitchFamily="18" charset="0"/>
                <a:cs typeface="Times New Roman" panose="02020603050405020304" pitchFamily="18" charset="0"/>
              </a:rPr>
              <a:t>تلخيص أهمية خطة البحث العلمي في مجموعة من النقاط الهامة وهي كالآتي</a:t>
            </a:r>
            <a:r>
              <a:rPr lang="ar-JO" altLang="en-US" sz="2400" b="1" u="sng" dirty="0" smtClean="0">
                <a:solidFill>
                  <a:prstClr val="black"/>
                </a:solidFill>
                <a:latin typeface="Times New Roman" panose="02020603050405020304" pitchFamily="18" charset="0"/>
                <a:cs typeface="Times New Roman" panose="02020603050405020304" pitchFamily="18" charset="0"/>
              </a:rPr>
              <a:t>:</a:t>
            </a:r>
          </a:p>
          <a:p>
            <a:pPr lvl="0" algn="justLow" rtl="1">
              <a:buClr>
                <a:srgbClr val="0AAED4"/>
              </a:buClr>
              <a:buSzPct val="135000"/>
              <a:defRPr/>
            </a:pPr>
            <a:endParaRPr lang="ar-JO" altLang="en-US" sz="2400" b="1" u="sng" dirty="0">
              <a:solidFill>
                <a:prstClr val="black"/>
              </a:solidFill>
              <a:latin typeface="Times New Roman" panose="02020603050405020304" pitchFamily="18" charset="0"/>
              <a:cs typeface="Times New Roman" panose="02020603050405020304" pitchFamily="18" charset="0"/>
            </a:endParaRP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تحديد سير البحث العلمي وآلية إنجازه ومراحل البحث الأساسية.</a:t>
            </a: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وضع الهيكل العام للدراسة والتقييم بعد الانتهاء.</a:t>
            </a: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تساعد خطة البحث العلمي على إتاحة خارطة طريق للباحث العلمي يسير </a:t>
            </a:r>
            <a:r>
              <a:rPr lang="ar-JO" altLang="en-US" sz="2400" dirty="0" smtClean="0">
                <a:solidFill>
                  <a:prstClr val="black"/>
                </a:solidFill>
                <a:latin typeface="Times New Roman" panose="02020603050405020304" pitchFamily="18" charset="0"/>
                <a:cs typeface="Times New Roman" panose="02020603050405020304" pitchFamily="18" charset="0"/>
              </a:rPr>
              <a:t>عليها، فتعمل </a:t>
            </a:r>
            <a:r>
              <a:rPr lang="ar-JO" altLang="en-US" sz="2400" dirty="0">
                <a:solidFill>
                  <a:prstClr val="black"/>
                </a:solidFill>
                <a:latin typeface="Times New Roman" panose="02020603050405020304" pitchFamily="18" charset="0"/>
                <a:cs typeface="Times New Roman" panose="02020603050405020304" pitchFamily="18" charset="0"/>
              </a:rPr>
              <a:t>على توجيهه بشكل جيَّد إلى الأمور التي يجب أن يلتزم بها لتحقيق </a:t>
            </a:r>
            <a:r>
              <a:rPr lang="ar-JO" altLang="en-US" sz="2400" dirty="0" smtClean="0">
                <a:solidFill>
                  <a:prstClr val="black"/>
                </a:solidFill>
                <a:latin typeface="Times New Roman" panose="02020603050405020304" pitchFamily="18" charset="0"/>
                <a:cs typeface="Times New Roman" panose="02020603050405020304" pitchFamily="18" charset="0"/>
              </a:rPr>
              <a:t>جميع </a:t>
            </a:r>
            <a:r>
              <a:rPr lang="ar-JO" altLang="en-US" sz="2400" dirty="0">
                <a:solidFill>
                  <a:prstClr val="black"/>
                </a:solidFill>
                <a:latin typeface="Times New Roman" panose="02020603050405020304" pitchFamily="18" charset="0"/>
                <a:cs typeface="Times New Roman" panose="02020603050405020304" pitchFamily="18" charset="0"/>
              </a:rPr>
              <a:t>أهدافه ونتائجه من خلال </a:t>
            </a:r>
            <a:r>
              <a:rPr lang="ar-JO" altLang="en-US" sz="2400" dirty="0" smtClean="0">
                <a:solidFill>
                  <a:prstClr val="black"/>
                </a:solidFill>
                <a:latin typeface="Times New Roman" panose="02020603050405020304" pitchFamily="18" charset="0"/>
                <a:cs typeface="Times New Roman" panose="02020603050405020304" pitchFamily="18" charset="0"/>
              </a:rPr>
              <a:t>دراسته.</a:t>
            </a:r>
            <a:endParaRPr lang="ar-JO" altLang="en-US" sz="2400" dirty="0">
              <a:solidFill>
                <a:prstClr val="black"/>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أهمية</a:t>
            </a:r>
            <a:r>
              <a:rPr lang="ar-EG" sz="2800" b="1" dirty="0" smtClean="0">
                <a:latin typeface="Times New Roman" panose="02020603050405020304" pitchFamily="18" charset="0"/>
                <a:cs typeface="Times New Roman" panose="02020603050405020304" pitchFamily="18" charset="0"/>
              </a:rPr>
              <a:t> </a:t>
            </a:r>
            <a:r>
              <a:rPr lang="ar-EG" sz="2800" b="1" dirty="0">
                <a:latin typeface="Times New Roman" panose="02020603050405020304" pitchFamily="18" charset="0"/>
                <a:cs typeface="Times New Roman" panose="02020603050405020304" pitchFamily="18" charset="0"/>
              </a:rPr>
              <a:t>خطة 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41550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buClr>
                <a:srgbClr val="0AAED4"/>
              </a:buClr>
              <a:buSzPct val="135000"/>
              <a:buFont typeface="Arial" panose="020B0604020202020204" pitchFamily="34" charset="0"/>
              <a:buChar char="•"/>
              <a:defRPr/>
            </a:pPr>
            <a:r>
              <a:rPr lang="ar-JO" altLang="en-US" sz="2400" dirty="0" smtClean="0">
                <a:solidFill>
                  <a:prstClr val="black"/>
                </a:solidFill>
                <a:latin typeface="Times New Roman" panose="02020603050405020304" pitchFamily="18" charset="0"/>
                <a:cs typeface="Times New Roman" panose="02020603050405020304" pitchFamily="18" charset="0"/>
              </a:rPr>
              <a:t>تساعد </a:t>
            </a:r>
            <a:r>
              <a:rPr lang="ar-JO" altLang="en-US" sz="2400" dirty="0">
                <a:solidFill>
                  <a:prstClr val="black"/>
                </a:solidFill>
                <a:latin typeface="Times New Roman" panose="02020603050405020304" pitchFamily="18" charset="0"/>
                <a:cs typeface="Times New Roman" panose="02020603050405020304" pitchFamily="18" charset="0"/>
              </a:rPr>
              <a:t>طريقة كتابة خطة البحث على تسهيل عملية تقويم </a:t>
            </a:r>
            <a:r>
              <a:rPr lang="ar-JO" altLang="en-US" sz="2400" dirty="0" smtClean="0">
                <a:solidFill>
                  <a:prstClr val="black"/>
                </a:solidFill>
                <a:latin typeface="Times New Roman" panose="02020603050405020304" pitchFamily="18" charset="0"/>
                <a:cs typeface="Times New Roman" panose="02020603050405020304" pitchFamily="18" charset="0"/>
              </a:rPr>
              <a:t>مشروع </a:t>
            </a:r>
            <a:r>
              <a:rPr lang="ar-JO" altLang="en-US" sz="2400" dirty="0">
                <a:solidFill>
                  <a:prstClr val="black"/>
                </a:solidFill>
                <a:latin typeface="Times New Roman" panose="02020603050405020304" pitchFamily="18" charset="0"/>
                <a:cs typeface="Times New Roman" panose="02020603050405020304" pitchFamily="18" charset="0"/>
              </a:rPr>
              <a:t>الدراسة، سواء كانت بواسطة الباحث أو من خلال الأساتذة المتخصصين.</a:t>
            </a:r>
          </a:p>
          <a:p>
            <a:pPr marL="342900" lvl="0" indent="-342900" algn="justLow" rtl="1">
              <a:buClr>
                <a:srgbClr val="0AAED4"/>
              </a:buClr>
              <a:buSzPct val="135000"/>
              <a:buFont typeface="Arial" panose="020B0604020202020204" pitchFamily="34" charset="0"/>
              <a:buChar char="•"/>
              <a:defRPr/>
            </a:pPr>
            <a:r>
              <a:rPr lang="ar-JO" altLang="en-US" sz="2400" dirty="0" smtClean="0">
                <a:solidFill>
                  <a:prstClr val="black"/>
                </a:solidFill>
                <a:latin typeface="Times New Roman" panose="02020603050405020304" pitchFamily="18" charset="0"/>
                <a:cs typeface="Times New Roman" panose="02020603050405020304" pitchFamily="18" charset="0"/>
              </a:rPr>
              <a:t>ان </a:t>
            </a:r>
            <a:r>
              <a:rPr lang="ar-JO" altLang="en-US" sz="2400" dirty="0">
                <a:solidFill>
                  <a:prstClr val="black"/>
                </a:solidFill>
                <a:latin typeface="Times New Roman" panose="02020603050405020304" pitchFamily="18" charset="0"/>
                <a:cs typeface="Times New Roman" panose="02020603050405020304" pitchFamily="18" charset="0"/>
              </a:rPr>
              <a:t>خطة البحث المكتوبة بواسطة الباحث تعتبر مرجعاً ودليلاً إرشادياً له أثناء القيام بالبحث العلمي، ومن السهل الرجوع إليها في أي وقت، والتي تُجنب الباحث نسيان أي عنصر أو جانب من عناصر البحث العلمي أثناء إجراء البحث.</a:t>
            </a: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من خلال خطة البحث يمكن للباحث الوصول إلى جميع أهدافه المراد تحقيقها بطريقة مضمونه وفقاً للزمان المُحدد، كما توضح فائدة وأهمية موضوع الدراسة والإضافة التي سوف يضيفها البحث العلمي للتخصص الذي ينتمي إليه البحث العلمي</a:t>
            </a:r>
            <a:r>
              <a:rPr lang="ar-JO" altLang="en-US" sz="2400" dirty="0" smtClean="0">
                <a:solidFill>
                  <a:prstClr val="black"/>
                </a:solidFill>
                <a:latin typeface="Times New Roman" panose="02020603050405020304" pitchFamily="18" charset="0"/>
                <a:cs typeface="Times New Roman" panose="02020603050405020304" pitchFamily="18" charset="0"/>
              </a:rPr>
              <a:t>.</a:t>
            </a:r>
            <a:endParaRPr lang="ar-JO" altLang="en-US" sz="2400" dirty="0">
              <a:solidFill>
                <a:prstClr val="black"/>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أهمية</a:t>
            </a:r>
            <a:r>
              <a:rPr lang="ar-EG" sz="2800" b="1" dirty="0" smtClean="0">
                <a:latin typeface="Times New Roman" panose="02020603050405020304" pitchFamily="18" charset="0"/>
                <a:cs typeface="Times New Roman" panose="02020603050405020304" pitchFamily="18" charset="0"/>
              </a:rPr>
              <a:t> </a:t>
            </a:r>
            <a:r>
              <a:rPr lang="ar-EG" sz="2800" b="1" dirty="0">
                <a:latin typeface="Times New Roman" panose="02020603050405020304" pitchFamily="18" charset="0"/>
                <a:cs typeface="Times New Roman" panose="02020603050405020304" pitchFamily="18" charset="0"/>
              </a:rPr>
              <a:t>خطة 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07553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buClr>
                <a:srgbClr val="0AAED4"/>
              </a:buClr>
              <a:buSzPct val="135000"/>
              <a:buFont typeface="Arial" panose="020B0604020202020204" pitchFamily="34" charset="0"/>
              <a:buChar char="•"/>
              <a:defRPr/>
            </a:pPr>
            <a:r>
              <a:rPr lang="ar-JO" altLang="en-US" sz="2400" dirty="0" smtClean="0">
                <a:solidFill>
                  <a:prstClr val="black"/>
                </a:solidFill>
                <a:latin typeface="Times New Roman" panose="02020603050405020304" pitchFamily="18" charset="0"/>
                <a:cs typeface="Times New Roman" panose="02020603050405020304" pitchFamily="18" charset="0"/>
              </a:rPr>
              <a:t>تعتبر </a:t>
            </a:r>
            <a:r>
              <a:rPr lang="ar-JO" altLang="en-US" sz="2400" dirty="0">
                <a:solidFill>
                  <a:prstClr val="black"/>
                </a:solidFill>
                <a:latin typeface="Times New Roman" panose="02020603050405020304" pitchFamily="18" charset="0"/>
                <a:cs typeface="Times New Roman" panose="02020603050405020304" pitchFamily="18" charset="0"/>
              </a:rPr>
              <a:t>خطة البحث العلمي مرجعاً للتقييم يعتمد عليه المشرف على البحث العلمي، ومن خلال إطلاع المشرف على خطة البحث العلمي بوجهٍ خاص والبحث العلمي بوجهٍ عام، يدرك المشرف حجم الجهد المبذول في </a:t>
            </a:r>
            <a:r>
              <a:rPr lang="ar-JO" altLang="en-US" sz="2400" dirty="0" smtClean="0">
                <a:solidFill>
                  <a:prstClr val="black"/>
                </a:solidFill>
                <a:latin typeface="Times New Roman" panose="02020603050405020304" pitchFamily="18" charset="0"/>
                <a:cs typeface="Times New Roman" panose="02020603050405020304" pitchFamily="18" charset="0"/>
              </a:rPr>
              <a:t>الدراسة من </a:t>
            </a:r>
            <a:r>
              <a:rPr lang="ar-JO" altLang="en-US" sz="2400" dirty="0">
                <a:solidFill>
                  <a:prstClr val="black"/>
                </a:solidFill>
                <a:latin typeface="Times New Roman" panose="02020603050405020304" pitchFamily="18" charset="0"/>
                <a:cs typeface="Times New Roman" panose="02020603050405020304" pitchFamily="18" charset="0"/>
              </a:rPr>
              <a:t>قِبَل الباحث، ولأي مدى كان البحث العلمي موفقا في تنفيذ خطوات الخطة البحثية.</a:t>
            </a: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أهمية</a:t>
            </a:r>
            <a:r>
              <a:rPr lang="ar-EG" sz="2800" b="1" dirty="0" smtClean="0">
                <a:latin typeface="Times New Roman" panose="02020603050405020304" pitchFamily="18" charset="0"/>
                <a:cs typeface="Times New Roman" panose="02020603050405020304" pitchFamily="18" charset="0"/>
              </a:rPr>
              <a:t> </a:t>
            </a:r>
            <a:r>
              <a:rPr lang="ar-EG" sz="2800" b="1" dirty="0">
                <a:latin typeface="Times New Roman" panose="02020603050405020304" pitchFamily="18" charset="0"/>
                <a:cs typeface="Times New Roman" panose="02020603050405020304" pitchFamily="18" charset="0"/>
              </a:rPr>
              <a:t>خطة 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009586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buClr>
                <a:srgbClr val="0AAED4"/>
              </a:buClr>
              <a:buSzPct val="135000"/>
              <a:defRPr/>
            </a:pPr>
            <a:r>
              <a:rPr lang="ar-JO" altLang="en-US" sz="2400" dirty="0">
                <a:solidFill>
                  <a:prstClr val="black"/>
                </a:solidFill>
                <a:latin typeface="Times New Roman" panose="02020603050405020304" pitchFamily="18" charset="0"/>
                <a:cs typeface="Times New Roman" panose="02020603050405020304" pitchFamily="18" charset="0"/>
              </a:rPr>
              <a:t>توجد العديد من الأسس والمعايير لإعداد خطة البحث العلمي </a:t>
            </a:r>
            <a:r>
              <a:rPr lang="ar-JO" altLang="en-US" sz="2400" dirty="0" smtClean="0">
                <a:solidFill>
                  <a:prstClr val="black"/>
                </a:solidFill>
                <a:latin typeface="Times New Roman" panose="02020603050405020304" pitchFamily="18" charset="0"/>
                <a:cs typeface="Times New Roman" panose="02020603050405020304" pitchFamily="18" charset="0"/>
              </a:rPr>
              <a:t>بطريقة ناجحة  </a:t>
            </a:r>
            <a:r>
              <a:rPr lang="ar-JO" altLang="en-US" sz="2400" dirty="0">
                <a:solidFill>
                  <a:prstClr val="black"/>
                </a:solidFill>
                <a:latin typeface="Times New Roman" panose="02020603050405020304" pitchFamily="18" charset="0"/>
                <a:cs typeface="Times New Roman" panose="02020603050405020304" pitchFamily="18" charset="0"/>
              </a:rPr>
              <a:t>ينبغي على الباحث العلمي مراعاتها ولعل من أهم وأبرز هذه الأسس والمبادئ الآتي</a:t>
            </a:r>
            <a:r>
              <a:rPr lang="ar-JO" altLang="en-US" sz="2400" dirty="0" smtClean="0">
                <a:solidFill>
                  <a:prstClr val="black"/>
                </a:solidFill>
                <a:latin typeface="Times New Roman" panose="02020603050405020304" pitchFamily="18" charset="0"/>
                <a:cs typeface="Times New Roman" panose="02020603050405020304" pitchFamily="18" charset="0"/>
              </a:rPr>
              <a:t>:</a:t>
            </a:r>
          </a:p>
          <a:p>
            <a:pPr lvl="0" algn="justLow" rtl="1">
              <a:lnSpc>
                <a:spcPct val="150000"/>
              </a:lnSpc>
              <a:buClr>
                <a:srgbClr val="0AAED4"/>
              </a:buClr>
              <a:buSzPct val="135000"/>
              <a:defRPr/>
            </a:pPr>
            <a:endParaRPr lang="ar-JO" altLang="en-US" sz="2400" dirty="0">
              <a:solidFill>
                <a:prstClr val="black"/>
              </a:solidFill>
              <a:latin typeface="Times New Roman" panose="02020603050405020304" pitchFamily="18" charset="0"/>
              <a:cs typeface="Times New Roman" panose="02020603050405020304" pitchFamily="18" charset="0"/>
            </a:endParaRPr>
          </a:p>
          <a:p>
            <a:pPr marL="342900" lvl="0" indent="-342900" algn="justLow" rtl="1">
              <a:lnSpc>
                <a:spcPct val="150000"/>
              </a:lnSpc>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الاطلاع على مجموعة كبيرة ومتنوعة من الخطط المتعددة المرتبطة بنفس موضوع واختصاص الباحث العلمي.</a:t>
            </a:r>
          </a:p>
          <a:p>
            <a:pPr marL="342900" lvl="0" indent="-342900" algn="justLow" rtl="1">
              <a:lnSpc>
                <a:spcPct val="150000"/>
              </a:lnSpc>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أن يقوم الباحث العلمي بتوضيح </a:t>
            </a:r>
            <a:r>
              <a:rPr lang="ar-JO" altLang="en-US" sz="2400" dirty="0" smtClean="0">
                <a:solidFill>
                  <a:prstClr val="black"/>
                </a:solidFill>
                <a:latin typeface="Times New Roman" panose="02020603050405020304" pitchFamily="18" charset="0"/>
                <a:cs typeface="Times New Roman" panose="02020603050405020304" pitchFamily="18" charset="0"/>
              </a:rPr>
              <a:t>الالية </a:t>
            </a:r>
            <a:r>
              <a:rPr lang="ar-JO" altLang="en-US" sz="2400" dirty="0">
                <a:solidFill>
                  <a:prstClr val="black"/>
                </a:solidFill>
                <a:latin typeface="Times New Roman" panose="02020603050405020304" pitchFamily="18" charset="0"/>
                <a:cs typeface="Times New Roman" panose="02020603050405020304" pitchFamily="18" charset="0"/>
              </a:rPr>
              <a:t>المتبعة في جمع المعلومات الخاصة بإعداد البحث العلمي</a:t>
            </a:r>
            <a:r>
              <a:rPr lang="ar-JO" altLang="en-US" sz="2400" dirty="0" smtClean="0">
                <a:solidFill>
                  <a:prstClr val="black"/>
                </a:solidFill>
                <a:latin typeface="Times New Roman" panose="02020603050405020304" pitchFamily="18" charset="0"/>
                <a:cs typeface="Times New Roman" panose="02020603050405020304" pitchFamily="18" charset="0"/>
              </a:rPr>
              <a:t>.</a:t>
            </a:r>
            <a:endParaRPr lang="ar-JO" altLang="en-US" sz="2400" dirty="0">
              <a:solidFill>
                <a:prstClr val="black"/>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2513149" y="1019069"/>
            <a:ext cx="8519611" cy="523220"/>
          </a:xfrm>
          <a:prstGeom prst="rect">
            <a:avLst/>
          </a:prstGeom>
          <a:noFill/>
        </p:spPr>
        <p:txBody>
          <a:bodyPr wrap="square" rtlCol="0">
            <a:spAutoFit/>
          </a:bodyPr>
          <a:lstStyle/>
          <a:p>
            <a:r>
              <a:rPr lang="ar-JO" sz="2800" b="1" dirty="0">
                <a:latin typeface="Times New Roman" panose="02020603050405020304" pitchFamily="18" charset="0"/>
                <a:cs typeface="Times New Roman" panose="02020603050405020304" pitchFamily="18" charset="0"/>
              </a:rPr>
              <a:t>المبادئ والأسس التي يتوجب على الباحث أتباعها لدى إعداد خطة </a:t>
            </a:r>
            <a:r>
              <a:rPr lang="ar-JO" sz="2800" b="1" dirty="0" smtClean="0">
                <a:latin typeface="Times New Roman" panose="02020603050405020304" pitchFamily="18" charset="0"/>
                <a:cs typeface="Times New Roman" panose="02020603050405020304" pitchFamily="18" charset="0"/>
              </a:rPr>
              <a:t>البحث</a:t>
            </a:r>
            <a:endParaRPr lang="ar-JO"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9509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98103"/>
            <a:ext cx="10812720" cy="4257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buClr>
                <a:srgbClr val="0AAED4"/>
              </a:buClr>
              <a:buSzPct val="135000"/>
              <a:buFont typeface="Arial" panose="020B0604020202020204" pitchFamily="34" charset="0"/>
              <a:buChar char="•"/>
              <a:defRPr/>
            </a:pPr>
            <a:r>
              <a:rPr lang="ar-JO" altLang="en-US" sz="2400" dirty="0" smtClean="0">
                <a:solidFill>
                  <a:prstClr val="black"/>
                </a:solidFill>
                <a:latin typeface="Times New Roman" panose="02020603050405020304" pitchFamily="18" charset="0"/>
                <a:cs typeface="Times New Roman" panose="02020603050405020304" pitchFamily="18" charset="0"/>
              </a:rPr>
              <a:t>يجب </a:t>
            </a:r>
            <a:r>
              <a:rPr lang="ar-JO" altLang="en-US" sz="2400" dirty="0">
                <a:solidFill>
                  <a:prstClr val="black"/>
                </a:solidFill>
                <a:latin typeface="Times New Roman" panose="02020603050405020304" pitchFamily="18" charset="0"/>
                <a:cs typeface="Times New Roman" panose="02020603050405020304" pitchFamily="18" charset="0"/>
              </a:rPr>
              <a:t>أن يجيب الباحث العلمي على جميع التساؤلات الخاصة بالخطة للتأكد من مدى فعالية خطة البحث العلمي.</a:t>
            </a:r>
          </a:p>
          <a:p>
            <a:pPr marL="342900" lvl="0" indent="-342900" algn="justLow" rtl="1">
              <a:lnSpc>
                <a:spcPct val="150000"/>
              </a:lnSpc>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التحقق من وجود وحدة بين عناصر خطة البحث العلمي المختلفة.</a:t>
            </a:r>
          </a:p>
          <a:p>
            <a:pPr marL="342900" lvl="0" indent="-342900" algn="justLow" rtl="1">
              <a:lnSpc>
                <a:spcPct val="150000"/>
              </a:lnSpc>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يتوجب على الباحث العلمي توثيق جميع المصادر والاقتباسات التي قام باستخدامها في خطة البحث العلمي بطريقة علمية واضحة</a:t>
            </a:r>
            <a:r>
              <a:rPr lang="ar-JO" altLang="en-US" sz="2400" dirty="0" smtClean="0">
                <a:solidFill>
                  <a:prstClr val="black"/>
                </a:solidFill>
                <a:latin typeface="Times New Roman" panose="02020603050405020304" pitchFamily="18" charset="0"/>
                <a:cs typeface="Times New Roman" panose="02020603050405020304" pitchFamily="18" charset="0"/>
              </a:rPr>
              <a:t>.</a:t>
            </a:r>
            <a:endParaRPr lang="ar-JO" altLang="en-US" sz="2400" dirty="0">
              <a:solidFill>
                <a:prstClr val="black"/>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2513149" y="1019069"/>
            <a:ext cx="8519611" cy="523220"/>
          </a:xfrm>
          <a:prstGeom prst="rect">
            <a:avLst/>
          </a:prstGeom>
          <a:noFill/>
        </p:spPr>
        <p:txBody>
          <a:bodyPr wrap="square" rtlCol="0">
            <a:spAutoFit/>
          </a:bodyPr>
          <a:lstStyle/>
          <a:p>
            <a:r>
              <a:rPr lang="ar-JO" sz="2800" b="1" dirty="0">
                <a:latin typeface="Times New Roman" panose="02020603050405020304" pitchFamily="18" charset="0"/>
                <a:cs typeface="Times New Roman" panose="02020603050405020304" pitchFamily="18" charset="0"/>
              </a:rPr>
              <a:t>المبادئ والأسس التي يتوجب على الباحث </a:t>
            </a:r>
            <a:r>
              <a:rPr lang="ar-JO" sz="2800" b="1" dirty="0" smtClean="0">
                <a:latin typeface="Times New Roman" panose="02020603050405020304" pitchFamily="18" charset="0"/>
                <a:cs typeface="Times New Roman" panose="02020603050405020304" pitchFamily="18" charset="0"/>
              </a:rPr>
              <a:t>اتباعها </a:t>
            </a:r>
            <a:r>
              <a:rPr lang="ar-JO" sz="2800" b="1" dirty="0">
                <a:latin typeface="Times New Roman" panose="02020603050405020304" pitchFamily="18" charset="0"/>
                <a:cs typeface="Times New Roman" panose="02020603050405020304" pitchFamily="18" charset="0"/>
              </a:rPr>
              <a:t>لدى إعداد خطة </a:t>
            </a:r>
            <a:r>
              <a:rPr lang="ar-JO" sz="2800" b="1" dirty="0" smtClean="0">
                <a:latin typeface="Times New Roman" panose="02020603050405020304" pitchFamily="18" charset="0"/>
                <a:cs typeface="Times New Roman" panose="02020603050405020304" pitchFamily="18" charset="0"/>
              </a:rPr>
              <a:t>البحث</a:t>
            </a:r>
            <a:endParaRPr lang="ar-JO"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673117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98103"/>
            <a:ext cx="10812720" cy="4257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buClr>
                <a:srgbClr val="0AAED4"/>
              </a:buClr>
              <a:buSzPct val="135000"/>
              <a:defRPr/>
            </a:pPr>
            <a:r>
              <a:rPr lang="ar-JO" altLang="en-US" sz="2400" dirty="0">
                <a:solidFill>
                  <a:prstClr val="black"/>
                </a:solidFill>
                <a:latin typeface="Times New Roman" panose="02020603050405020304" pitchFamily="18" charset="0"/>
                <a:cs typeface="Times New Roman" panose="02020603050405020304" pitchFamily="18" charset="0"/>
              </a:rPr>
              <a:t>توجد العديد من النصائح والإرشادات التي وُضِعت من قِبَل المختصين للمساعدة الباحثين في أعداد خطط البحث العلمي</a:t>
            </a:r>
            <a:r>
              <a:rPr lang="ar-JO" altLang="en-US" sz="2400" dirty="0" smtClean="0">
                <a:solidFill>
                  <a:prstClr val="black"/>
                </a:solidFill>
                <a:latin typeface="Times New Roman" panose="02020603050405020304" pitchFamily="18" charset="0"/>
                <a:cs typeface="Times New Roman" panose="02020603050405020304" pitchFamily="18" charset="0"/>
              </a:rPr>
              <a:t>، وبطريقة </a:t>
            </a:r>
            <a:r>
              <a:rPr lang="ar-JO" altLang="en-US" sz="2400" dirty="0">
                <a:solidFill>
                  <a:prstClr val="black"/>
                </a:solidFill>
                <a:latin typeface="Times New Roman" panose="02020603050405020304" pitchFamily="18" charset="0"/>
                <a:cs typeface="Times New Roman" panose="02020603050405020304" pitchFamily="18" charset="0"/>
              </a:rPr>
              <a:t>مميزة واحترافية وناجحة، ومن أهم وأبرز تلك النصائح الآتي</a:t>
            </a:r>
            <a:r>
              <a:rPr lang="ar-JO" altLang="en-US" sz="2400" dirty="0" smtClean="0">
                <a:solidFill>
                  <a:prstClr val="black"/>
                </a:solidFill>
                <a:latin typeface="Times New Roman" panose="02020603050405020304" pitchFamily="18" charset="0"/>
                <a:cs typeface="Times New Roman" panose="02020603050405020304" pitchFamily="18" charset="0"/>
              </a:rPr>
              <a:t>:</a:t>
            </a:r>
          </a:p>
          <a:p>
            <a:pPr lvl="0" algn="justLow" rtl="1">
              <a:buClr>
                <a:srgbClr val="0AAED4"/>
              </a:buClr>
              <a:buSzPct val="135000"/>
              <a:defRPr/>
            </a:pPr>
            <a:endParaRPr lang="ar-JO" altLang="en-US" sz="2400" dirty="0">
              <a:solidFill>
                <a:prstClr val="black"/>
              </a:solidFill>
              <a:latin typeface="Times New Roman" panose="02020603050405020304" pitchFamily="18" charset="0"/>
              <a:cs typeface="Times New Roman" panose="02020603050405020304" pitchFamily="18" charset="0"/>
            </a:endParaRP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ضرورة مراعاة جميع الأخطاء الإملائية واللغوية والنحوية عند كتابة خطة البحث العلمي من قِبَل الباحث، وقبل تقديمها للجنة المناقشة، ولا عيب في الاستعانة بأحد المتخصصين في اللغة العربية.</a:t>
            </a: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يجب على الباحث العلمي مراعاة طريقة التعبير والأسلوب المستخدم في كتابة خطة البحث، حتى يتم إعدادها بطريقة متميزة.</a:t>
            </a: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حرص الباحث على الاهتمام والتركيز لجميع الآراء والمقترحات المقدمة من ذوي الخبرة والاختصاص في مجال إعداد خطة البحث العلمي</a:t>
            </a:r>
            <a:r>
              <a:rPr lang="ar-JO" altLang="en-US" sz="2400" dirty="0" smtClean="0">
                <a:solidFill>
                  <a:prstClr val="black"/>
                </a:solidFill>
                <a:latin typeface="Times New Roman" panose="02020603050405020304" pitchFamily="18" charset="0"/>
                <a:cs typeface="Times New Roman" panose="02020603050405020304" pitchFamily="18" charset="0"/>
              </a:rPr>
              <a:t>.</a:t>
            </a:r>
            <a:endParaRPr lang="ar-JO" altLang="en-US" sz="2400" dirty="0">
              <a:solidFill>
                <a:prstClr val="black"/>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2513149" y="1019069"/>
            <a:ext cx="8519611" cy="523220"/>
          </a:xfrm>
          <a:prstGeom prst="rect">
            <a:avLst/>
          </a:prstGeom>
          <a:noFill/>
        </p:spPr>
        <p:txBody>
          <a:bodyPr wrap="square" rtlCol="0">
            <a:spAutoFit/>
          </a:bodyPr>
          <a:lstStyle/>
          <a:p>
            <a:r>
              <a:rPr lang="ar-JO" sz="2800" b="1" dirty="0">
                <a:latin typeface="Times New Roman" panose="02020603050405020304" pitchFamily="18" charset="0"/>
                <a:cs typeface="Times New Roman" panose="02020603050405020304" pitchFamily="18" charset="0"/>
              </a:rPr>
              <a:t>نصائح وإرشادات لإعداد خطة بحث </a:t>
            </a:r>
            <a:r>
              <a:rPr lang="ar-JO" sz="2800" b="1" dirty="0" smtClean="0">
                <a:latin typeface="Times New Roman" panose="02020603050405020304" pitchFamily="18" charset="0"/>
                <a:cs typeface="Times New Roman" panose="02020603050405020304" pitchFamily="18" charset="0"/>
              </a:rPr>
              <a:t>متميزة</a:t>
            </a:r>
            <a:endParaRPr lang="ar-JO"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01499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98103"/>
            <a:ext cx="10812720" cy="4257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buClr>
                <a:srgbClr val="0AAED4"/>
              </a:buClr>
              <a:buSzPct val="135000"/>
              <a:buFont typeface="Arial" panose="020B0604020202020204" pitchFamily="34" charset="0"/>
              <a:buChar char="•"/>
              <a:defRPr/>
            </a:pPr>
            <a:r>
              <a:rPr lang="ar-JO" altLang="en-US" sz="2400" dirty="0" smtClean="0">
                <a:solidFill>
                  <a:prstClr val="black"/>
                </a:solidFill>
                <a:latin typeface="Times New Roman" panose="02020603050405020304" pitchFamily="18" charset="0"/>
                <a:cs typeface="Times New Roman" panose="02020603050405020304" pitchFamily="18" charset="0"/>
              </a:rPr>
              <a:t>اهتمام </a:t>
            </a:r>
            <a:r>
              <a:rPr lang="ar-JO" altLang="en-US" sz="2400" dirty="0">
                <a:solidFill>
                  <a:prstClr val="black"/>
                </a:solidFill>
                <a:latin typeface="Times New Roman" panose="02020603050405020304" pitchFamily="18" charset="0"/>
                <a:cs typeface="Times New Roman" panose="02020603050405020304" pitchFamily="18" charset="0"/>
              </a:rPr>
              <a:t>الباحث بالاطلاع على العديد من نماذج إعداد خطة البحث الخاصة بالبحث العلمي وموضوع الدراسة الخاصة به.</a:t>
            </a: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يجب على الباحث العلمي الاستفادة من المشرفين من خلال تدوين جميع الملاحظات التي توجه له أثناء إعداده لخطة البحث العلمي.</a:t>
            </a: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يجب على الباحث أن يمتلك الخبرات الكافية عن المعايير والأسس المستخدمة في إنشاء وإعداد وكتابة خطة البحث العلمي</a:t>
            </a:r>
            <a:r>
              <a:rPr lang="ar-JO" altLang="en-US" sz="2400" dirty="0" smtClean="0">
                <a:solidFill>
                  <a:prstClr val="black"/>
                </a:solidFill>
                <a:latin typeface="Times New Roman" panose="02020603050405020304" pitchFamily="18" charset="0"/>
                <a:cs typeface="Times New Roman" panose="02020603050405020304" pitchFamily="18" charset="0"/>
              </a:rPr>
              <a:t>.</a:t>
            </a:r>
            <a:endParaRPr lang="ar-JO" altLang="en-US" sz="2400" dirty="0">
              <a:solidFill>
                <a:prstClr val="black"/>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2513149" y="1019069"/>
            <a:ext cx="8519611" cy="523220"/>
          </a:xfrm>
          <a:prstGeom prst="rect">
            <a:avLst/>
          </a:prstGeom>
          <a:noFill/>
        </p:spPr>
        <p:txBody>
          <a:bodyPr wrap="square" rtlCol="0">
            <a:spAutoFit/>
          </a:bodyPr>
          <a:lstStyle/>
          <a:p>
            <a:r>
              <a:rPr lang="ar-JO" sz="2800" b="1" dirty="0">
                <a:latin typeface="Times New Roman" panose="02020603050405020304" pitchFamily="18" charset="0"/>
                <a:cs typeface="Times New Roman" panose="02020603050405020304" pitchFamily="18" charset="0"/>
              </a:rPr>
              <a:t>نصائح وإرشادات لإعداد خطة بحث </a:t>
            </a:r>
            <a:r>
              <a:rPr lang="ar-JO" sz="2800" b="1" dirty="0" smtClean="0">
                <a:latin typeface="Times New Roman" panose="02020603050405020304" pitchFamily="18" charset="0"/>
                <a:cs typeface="Times New Roman" panose="02020603050405020304" pitchFamily="18" charset="0"/>
              </a:rPr>
              <a:t>متميزة</a:t>
            </a:r>
            <a:endParaRPr lang="ar-JO"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712391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98103"/>
            <a:ext cx="10812720" cy="4257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buClr>
                <a:srgbClr val="0AAED4"/>
              </a:buClr>
              <a:buSzPct val="135000"/>
              <a:buFont typeface="Arial" panose="020B0604020202020204" pitchFamily="34" charset="0"/>
              <a:buChar char="•"/>
              <a:defRPr/>
            </a:pPr>
            <a:r>
              <a:rPr lang="ar-JO" altLang="en-US" sz="2400" dirty="0" smtClean="0">
                <a:solidFill>
                  <a:prstClr val="black"/>
                </a:solidFill>
                <a:latin typeface="Times New Roman" panose="02020603050405020304" pitchFamily="18" charset="0"/>
                <a:cs typeface="Times New Roman" panose="02020603050405020304" pitchFamily="18" charset="0"/>
              </a:rPr>
              <a:t>ضرورة </a:t>
            </a:r>
            <a:r>
              <a:rPr lang="ar-JO" altLang="en-US" sz="2400" dirty="0">
                <a:solidFill>
                  <a:prstClr val="black"/>
                </a:solidFill>
                <a:latin typeface="Times New Roman" panose="02020603050405020304" pitchFamily="18" charset="0"/>
                <a:cs typeface="Times New Roman" panose="02020603050405020304" pitchFamily="18" charset="0"/>
              </a:rPr>
              <a:t>ذكر المنهج المستخدم في بناء خطة البحث العلمي وكذلك تعريف المصطلحات البحث العلمي.</a:t>
            </a: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يتوجب على الباحث العلمي أثناء أستخدمه للدراسات السابقة أن يذكر أوجه التشابه والاختلاف بينهم</a:t>
            </a:r>
            <a:r>
              <a:rPr lang="ar-JO" altLang="en-US" sz="2400" dirty="0" smtClean="0">
                <a:solidFill>
                  <a:prstClr val="black"/>
                </a:solidFill>
                <a:latin typeface="Times New Roman" panose="02020603050405020304" pitchFamily="18" charset="0"/>
                <a:cs typeface="Times New Roman" panose="02020603050405020304" pitchFamily="18" charset="0"/>
              </a:rPr>
              <a:t>، </a:t>
            </a:r>
            <a:r>
              <a:rPr lang="ar-JO" altLang="en-US" sz="2400" dirty="0">
                <a:solidFill>
                  <a:prstClr val="black"/>
                </a:solidFill>
                <a:latin typeface="Times New Roman" panose="02020603050405020304" pitchFamily="18" charset="0"/>
                <a:cs typeface="Times New Roman" panose="02020603050405020304" pitchFamily="18" charset="0"/>
              </a:rPr>
              <a:t>وبين ما يقدمه في دراسته من معارف جديدة.</a:t>
            </a: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يجب على الباحث العلمي أن يهتم بالصياغة السليمة لخطة البحث العلمي، وأن يعتمد على أسلوب الخبري الإنشائي في طرح مشكلة البحث العلمي</a:t>
            </a:r>
          </a:p>
        </p:txBody>
      </p:sp>
      <p:sp>
        <p:nvSpPr>
          <p:cNvPr id="3" name="TextBox 2"/>
          <p:cNvSpPr txBox="1"/>
          <p:nvPr/>
        </p:nvSpPr>
        <p:spPr>
          <a:xfrm>
            <a:off x="2513149" y="1019069"/>
            <a:ext cx="8519611" cy="523220"/>
          </a:xfrm>
          <a:prstGeom prst="rect">
            <a:avLst/>
          </a:prstGeom>
          <a:noFill/>
        </p:spPr>
        <p:txBody>
          <a:bodyPr wrap="square" rtlCol="0">
            <a:spAutoFit/>
          </a:bodyPr>
          <a:lstStyle/>
          <a:p>
            <a:r>
              <a:rPr lang="ar-JO" sz="2800" b="1" dirty="0">
                <a:latin typeface="Times New Roman" panose="02020603050405020304" pitchFamily="18" charset="0"/>
                <a:cs typeface="Times New Roman" panose="02020603050405020304" pitchFamily="18" charset="0"/>
              </a:rPr>
              <a:t>نصائح وإرشادات لإعداد خطة بحث </a:t>
            </a:r>
            <a:r>
              <a:rPr lang="ar-JO" sz="2800" b="1" dirty="0" smtClean="0">
                <a:latin typeface="Times New Roman" panose="02020603050405020304" pitchFamily="18" charset="0"/>
                <a:cs typeface="Times New Roman" panose="02020603050405020304" pitchFamily="18" charset="0"/>
              </a:rPr>
              <a:t>متميزة</a:t>
            </a:r>
            <a:endParaRPr lang="ar-JO"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778015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85" name="Text Box 9"/>
          <p:cNvSpPr txBox="1">
            <a:spLocks noChangeArrowheads="1"/>
          </p:cNvSpPr>
          <p:nvPr/>
        </p:nvSpPr>
        <p:spPr bwMode="auto">
          <a:xfrm>
            <a:off x="974362" y="1414456"/>
            <a:ext cx="10322290" cy="4893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just" rtl="1" eaLnBrk="1" hangingPunct="1"/>
            <a:r>
              <a:rPr kumimoji="0" lang="ar-JO" altLang="en-US" b="1" dirty="0" smtClean="0">
                <a:solidFill>
                  <a:srgbClr val="000000"/>
                </a:solidFill>
                <a:cs typeface="Times New Roman" panose="02020603050405020304" pitchFamily="18" charset="0"/>
              </a:rPr>
              <a:t>من </a:t>
            </a:r>
            <a:r>
              <a:rPr kumimoji="0" lang="ar-JO" altLang="en-US" b="1" dirty="0">
                <a:solidFill>
                  <a:srgbClr val="000000"/>
                </a:solidFill>
                <a:cs typeface="Times New Roman" panose="02020603050405020304" pitchFamily="18" charset="0"/>
              </a:rPr>
              <a:t>أهم الأخطاء التي يقع بها الباحث العلمي أثناء كتابة خطة البحث </a:t>
            </a:r>
            <a:r>
              <a:rPr kumimoji="0" lang="ar-JO" altLang="en-US" b="1" dirty="0" smtClean="0">
                <a:solidFill>
                  <a:srgbClr val="000000"/>
                </a:solidFill>
                <a:cs typeface="Times New Roman" panose="02020603050405020304" pitchFamily="18" charset="0"/>
              </a:rPr>
              <a:t>العلمي:</a:t>
            </a:r>
            <a:endParaRPr kumimoji="0" lang="ar-JO" altLang="en-US" b="1" dirty="0">
              <a:solidFill>
                <a:srgbClr val="000000"/>
              </a:solidFill>
              <a:cs typeface="Times New Roman" panose="02020603050405020304" pitchFamily="18" charset="0"/>
            </a:endParaRPr>
          </a:p>
          <a:p>
            <a:pPr marL="342900" indent="-342900" algn="just" rtl="1" eaLnBrk="1" hangingPunct="1">
              <a:buFont typeface="Arial" panose="020B0604020202020204" pitchFamily="34" charset="0"/>
              <a:buChar char="•"/>
            </a:pPr>
            <a:r>
              <a:rPr kumimoji="0" lang="ar-JO" altLang="en-US" dirty="0" smtClean="0">
                <a:solidFill>
                  <a:srgbClr val="000000"/>
                </a:solidFill>
                <a:cs typeface="Times New Roman" panose="02020603050405020304" pitchFamily="18" charset="0"/>
              </a:rPr>
              <a:t>عدم استخدام </a:t>
            </a:r>
            <a:r>
              <a:rPr kumimoji="0" lang="ar-JO" altLang="en-US" dirty="0">
                <a:solidFill>
                  <a:srgbClr val="000000"/>
                </a:solidFill>
                <a:cs typeface="Times New Roman" panose="02020603050405020304" pitchFamily="18" charset="0"/>
              </a:rPr>
              <a:t>العنوان الجيد الواضح والدقيق الذي يعبر عن مضمون البحث العلمي والمشكلة البحثية.</a:t>
            </a:r>
          </a:p>
          <a:p>
            <a:pPr marL="342900" indent="-342900" algn="just" rtl="1" eaLnBrk="1" hangingPunct="1">
              <a:buFont typeface="Arial" panose="020B0604020202020204" pitchFamily="34" charset="0"/>
              <a:buChar char="•"/>
            </a:pPr>
            <a:r>
              <a:rPr kumimoji="0" lang="ar-JO" altLang="en-US" dirty="0">
                <a:solidFill>
                  <a:srgbClr val="000000"/>
                </a:solidFill>
                <a:cs typeface="Times New Roman" panose="02020603050405020304" pitchFamily="18" charset="0"/>
              </a:rPr>
              <a:t> الإطالة </a:t>
            </a:r>
            <a:r>
              <a:rPr kumimoji="0" lang="ar-JO" altLang="en-US" dirty="0" smtClean="0">
                <a:solidFill>
                  <a:srgbClr val="000000"/>
                </a:solidFill>
                <a:cs typeface="Times New Roman" panose="02020603050405020304" pitchFamily="18" charset="0"/>
              </a:rPr>
              <a:t> وعدم مراعاة </a:t>
            </a:r>
            <a:r>
              <a:rPr kumimoji="0" lang="ar-JO" altLang="en-US" dirty="0">
                <a:solidFill>
                  <a:srgbClr val="000000"/>
                </a:solidFill>
                <a:cs typeface="Times New Roman" panose="02020603050405020304" pitchFamily="18" charset="0"/>
              </a:rPr>
              <a:t>أن يكون عنوان البحث قصير يعبر عن فكرة البحث </a:t>
            </a:r>
            <a:r>
              <a:rPr kumimoji="0" lang="ar-JO" altLang="en-US" dirty="0" smtClean="0">
                <a:solidFill>
                  <a:srgbClr val="000000"/>
                </a:solidFill>
                <a:cs typeface="Times New Roman" panose="02020603050405020304" pitchFamily="18" charset="0"/>
              </a:rPr>
              <a:t>العلمي.</a:t>
            </a:r>
            <a:endParaRPr kumimoji="0" lang="ar-JO" altLang="en-US" dirty="0">
              <a:solidFill>
                <a:srgbClr val="000000"/>
              </a:solidFill>
              <a:cs typeface="Times New Roman" panose="02020603050405020304" pitchFamily="18" charset="0"/>
            </a:endParaRPr>
          </a:p>
          <a:p>
            <a:pPr marL="342900" indent="-342900" algn="just" rtl="1" eaLnBrk="1" hangingPunct="1">
              <a:buFont typeface="Arial" panose="020B0604020202020204" pitchFamily="34" charset="0"/>
              <a:buChar char="•"/>
            </a:pPr>
            <a:r>
              <a:rPr kumimoji="0" lang="ar-JO" altLang="en-US" dirty="0" smtClean="0">
                <a:solidFill>
                  <a:srgbClr val="000000"/>
                </a:solidFill>
                <a:cs typeface="Times New Roman" panose="02020603050405020304" pitchFamily="18" charset="0"/>
              </a:rPr>
              <a:t>اختيار </a:t>
            </a:r>
            <a:r>
              <a:rPr kumimoji="0" lang="ar-JO" altLang="en-US" dirty="0">
                <a:solidFill>
                  <a:srgbClr val="000000"/>
                </a:solidFill>
                <a:cs typeface="Times New Roman" panose="02020603050405020304" pitchFamily="18" charset="0"/>
              </a:rPr>
              <a:t>مشكلة </a:t>
            </a:r>
            <a:r>
              <a:rPr kumimoji="0" lang="ar-JO" altLang="en-US" dirty="0" smtClean="0">
                <a:solidFill>
                  <a:srgbClr val="000000"/>
                </a:solidFill>
                <a:cs typeface="Times New Roman" panose="02020603050405020304" pitchFamily="18" charset="0"/>
              </a:rPr>
              <a:t>بحثية غامضة وغير </a:t>
            </a:r>
            <a:r>
              <a:rPr kumimoji="0" lang="ar-JO" altLang="en-US" dirty="0">
                <a:solidFill>
                  <a:srgbClr val="000000"/>
                </a:solidFill>
                <a:cs typeface="Times New Roman" panose="02020603050405020304" pitchFamily="18" charset="0"/>
              </a:rPr>
              <a:t>قابلة للبحث </a:t>
            </a:r>
            <a:r>
              <a:rPr kumimoji="0" lang="ar-JO" altLang="en-US" dirty="0" smtClean="0">
                <a:solidFill>
                  <a:srgbClr val="000000"/>
                </a:solidFill>
                <a:cs typeface="Times New Roman" panose="02020603050405020304" pitchFamily="18" charset="0"/>
              </a:rPr>
              <a:t>والدراسة.</a:t>
            </a:r>
            <a:endParaRPr kumimoji="0" lang="ar-JO" altLang="en-US" dirty="0">
              <a:solidFill>
                <a:srgbClr val="000000"/>
              </a:solidFill>
              <a:cs typeface="Times New Roman" panose="02020603050405020304" pitchFamily="18" charset="0"/>
            </a:endParaRPr>
          </a:p>
          <a:p>
            <a:pPr marL="342900" indent="-342900" algn="just" rtl="1" eaLnBrk="1" hangingPunct="1">
              <a:buFont typeface="Arial" panose="020B0604020202020204" pitchFamily="34" charset="0"/>
              <a:buChar char="•"/>
            </a:pPr>
            <a:r>
              <a:rPr kumimoji="0" lang="ar-JO" altLang="en-US" dirty="0" smtClean="0">
                <a:solidFill>
                  <a:srgbClr val="000000"/>
                </a:solidFill>
                <a:cs typeface="Times New Roman" panose="02020603050405020304" pitchFamily="18" charset="0"/>
              </a:rPr>
              <a:t>التسرع </a:t>
            </a:r>
            <a:r>
              <a:rPr kumimoji="0" lang="ar-JO" altLang="en-US" dirty="0">
                <a:solidFill>
                  <a:srgbClr val="000000"/>
                </a:solidFill>
                <a:cs typeface="Times New Roman" panose="02020603050405020304" pitchFamily="18" charset="0"/>
              </a:rPr>
              <a:t>في كتابة خطة البحث العلمي من الأخطاء الشائعة التي يقع فيها الباحثين</a:t>
            </a:r>
            <a:r>
              <a:rPr kumimoji="0" lang="ar-JO" altLang="en-US" dirty="0" smtClean="0">
                <a:solidFill>
                  <a:srgbClr val="000000"/>
                </a:solidFill>
                <a:cs typeface="Times New Roman" panose="02020603050405020304" pitchFamily="18" charset="0"/>
              </a:rPr>
              <a:t>، </a:t>
            </a:r>
            <a:r>
              <a:rPr kumimoji="0" lang="ar-JO" altLang="en-US" dirty="0">
                <a:solidFill>
                  <a:srgbClr val="000000"/>
                </a:solidFill>
                <a:cs typeface="Times New Roman" panose="02020603050405020304" pitchFamily="18" charset="0"/>
              </a:rPr>
              <a:t>إذ أن مهارة تنظيم الوقت وإدارته أهم مهارة تَلزم الباحث العلمي من بداية البحث العلمي حتى نهايته</a:t>
            </a:r>
            <a:r>
              <a:rPr kumimoji="0" lang="ar-JO" altLang="en-US" dirty="0" smtClean="0">
                <a:solidFill>
                  <a:srgbClr val="000000"/>
                </a:solidFill>
                <a:cs typeface="Times New Roman" panose="02020603050405020304" pitchFamily="18" charset="0"/>
              </a:rPr>
              <a:t>، </a:t>
            </a:r>
            <a:r>
              <a:rPr kumimoji="0" lang="ar-JO" altLang="en-US" dirty="0">
                <a:solidFill>
                  <a:srgbClr val="000000"/>
                </a:solidFill>
                <a:cs typeface="Times New Roman" panose="02020603050405020304" pitchFamily="18" charset="0"/>
              </a:rPr>
              <a:t>والمشكلة تكمن في صعوبة التراجع عن أي خطوة بعد تقديم خطة البحث العلمي للجنة المشرفة مما يوقعه في خطر فشل البحث ورفضه.</a:t>
            </a:r>
          </a:p>
          <a:p>
            <a:pPr marL="342900" indent="-342900" algn="just" rtl="1" eaLnBrk="1" hangingPunct="1">
              <a:buFont typeface="Arial" panose="020B0604020202020204" pitchFamily="34" charset="0"/>
              <a:buChar char="•"/>
            </a:pPr>
            <a:r>
              <a:rPr kumimoji="0" lang="ar-JO" altLang="en-US" dirty="0">
                <a:solidFill>
                  <a:srgbClr val="000000"/>
                </a:solidFill>
                <a:cs typeface="Times New Roman" panose="02020603050405020304" pitchFamily="18" charset="0"/>
              </a:rPr>
              <a:t>كتابة مقدمة غير مناسبة فلا يجب أن تكون مقدمة البحث العلمي طويلة تشتت اللجنة ولا قصيرة تبخس البحث العلمي</a:t>
            </a:r>
            <a:r>
              <a:rPr kumimoji="0" lang="ar-JO" altLang="en-US" dirty="0" smtClean="0">
                <a:solidFill>
                  <a:srgbClr val="000000"/>
                </a:solidFill>
                <a:cs typeface="Times New Roman" panose="02020603050405020304" pitchFamily="18" charset="0"/>
              </a:rPr>
              <a:t>، </a:t>
            </a:r>
            <a:r>
              <a:rPr kumimoji="0" lang="ar-JO" altLang="en-US" dirty="0">
                <a:solidFill>
                  <a:srgbClr val="000000"/>
                </a:solidFill>
                <a:cs typeface="Times New Roman" panose="02020603050405020304" pitchFamily="18" charset="0"/>
              </a:rPr>
              <a:t>ومقدمة البحث الجيدة تعبر في كل كلمة من كلماتها عن موضوعه دون حشو أو نقصان.</a:t>
            </a:r>
          </a:p>
          <a:p>
            <a:pPr marL="342900" indent="-342900" algn="just" rtl="1" eaLnBrk="1" hangingPunct="1">
              <a:buFont typeface="Arial" panose="020B0604020202020204" pitchFamily="34" charset="0"/>
              <a:buChar char="•"/>
            </a:pPr>
            <a:r>
              <a:rPr kumimoji="0" lang="ar-JO" altLang="en-US" dirty="0">
                <a:solidFill>
                  <a:srgbClr val="000000"/>
                </a:solidFill>
                <a:cs typeface="Times New Roman" panose="02020603050405020304" pitchFamily="18" charset="0"/>
              </a:rPr>
              <a:t>الأسلوب الركيك في صياغة الخطة البحثية فمن المهم المحافظة على جزالة ومتانة النص وسلاسة سرده وأن تكون اللغة سليمة وقوية عند كتابة الخطة البحثية</a:t>
            </a:r>
            <a:r>
              <a:rPr kumimoji="0" lang="ar-JO" altLang="en-US" dirty="0" smtClean="0">
                <a:solidFill>
                  <a:srgbClr val="000000"/>
                </a:solidFill>
                <a:cs typeface="Times New Roman" panose="02020603050405020304" pitchFamily="18" charset="0"/>
              </a:rPr>
              <a:t>، </a:t>
            </a:r>
            <a:r>
              <a:rPr kumimoji="0" lang="ar-JO" altLang="en-US" dirty="0">
                <a:solidFill>
                  <a:srgbClr val="000000"/>
                </a:solidFill>
                <a:cs typeface="Times New Roman" panose="02020603050405020304" pitchFamily="18" charset="0"/>
              </a:rPr>
              <a:t>وخاصةً عند صياغة مشكلة البحث العلمي لإشعار </a:t>
            </a:r>
            <a:r>
              <a:rPr kumimoji="0" lang="ar-JO" altLang="en-US" dirty="0" smtClean="0">
                <a:solidFill>
                  <a:srgbClr val="000000"/>
                </a:solidFill>
                <a:cs typeface="Times New Roman" panose="02020603050405020304" pitchFamily="18" charset="0"/>
              </a:rPr>
              <a:t>القارئ </a:t>
            </a:r>
            <a:r>
              <a:rPr kumimoji="0" lang="ar-JO" altLang="en-US" dirty="0">
                <a:solidFill>
                  <a:srgbClr val="000000"/>
                </a:solidFill>
                <a:cs typeface="Times New Roman" panose="02020603050405020304" pitchFamily="18" charset="0"/>
              </a:rPr>
              <a:t>بأهمية المشكلة والحاجة الملحة للتغلب </a:t>
            </a:r>
            <a:r>
              <a:rPr kumimoji="0" lang="ar-JO" altLang="en-US" dirty="0" smtClean="0">
                <a:solidFill>
                  <a:srgbClr val="000000"/>
                </a:solidFill>
                <a:cs typeface="Times New Roman" panose="02020603050405020304" pitchFamily="18" charset="0"/>
              </a:rPr>
              <a:t>عليها.</a:t>
            </a:r>
            <a:endParaRPr kumimoji="0" lang="en-US" altLang="en-US" dirty="0">
              <a:solidFill>
                <a:srgbClr val="000000"/>
              </a:solidFill>
              <a:cs typeface="Times New Roman" panose="02020603050405020304" pitchFamily="18" charset="0"/>
            </a:endParaRPr>
          </a:p>
        </p:txBody>
      </p:sp>
      <p:sp>
        <p:nvSpPr>
          <p:cNvPr id="14" name="Title 1">
            <a:extLst>
              <a:ext uri="{FF2B5EF4-FFF2-40B4-BE49-F238E27FC236}">
                <a16:creationId xmlns:a16="http://schemas.microsoft.com/office/drawing/2014/main" id="{7EA7358D-8A2E-4570-9701-8B099D2A0D47}"/>
              </a:ext>
            </a:extLst>
          </p:cNvPr>
          <p:cNvSpPr>
            <a:spLocks noGrp="1"/>
          </p:cNvSpPr>
          <p:nvPr>
            <p:ph type="title"/>
          </p:nvPr>
        </p:nvSpPr>
        <p:spPr>
          <a:xfrm>
            <a:off x="2135188" y="251930"/>
            <a:ext cx="8153400" cy="990600"/>
          </a:xfrm>
        </p:spPr>
        <p:txBody>
          <a:bodyPr>
            <a:normAutofit/>
          </a:bodyPr>
          <a:lstStyle/>
          <a:p>
            <a:pPr algn="ctr"/>
            <a:r>
              <a:rPr lang="ar-JO" altLang="en-US" b="1" dirty="0">
                <a:latin typeface="Sakkal Majalla" panose="02000000000000000000" pitchFamily="2" charset="-78"/>
              </a:rPr>
              <a:t>الأخطاء الشائعة في كتابة خطة البحث العلمي</a:t>
            </a:r>
            <a:endParaRPr lang="en-GB" altLang="en-US" b="1" dirty="0">
              <a:latin typeface="Sakkal Majalla" panose="02000000000000000000" pitchFamily="2" charset="-78"/>
            </a:endParaRPr>
          </a:p>
        </p:txBody>
      </p:sp>
      <p:sp>
        <p:nvSpPr>
          <p:cNvPr id="15" name="TextBox 14">
            <a:extLst>
              <a:ext uri="{FF2B5EF4-FFF2-40B4-BE49-F238E27FC236}">
                <a16:creationId xmlns:a16="http://schemas.microsoft.com/office/drawing/2014/main" id="{9E46CB9E-CA8E-FC7E-40C7-D6D98AA89697}"/>
              </a:ext>
            </a:extLst>
          </p:cNvPr>
          <p:cNvSpPr txBox="1"/>
          <p:nvPr/>
        </p:nvSpPr>
        <p:spPr>
          <a:xfrm>
            <a:off x="9264625" y="6311485"/>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02850773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1385"/>
                                        </p:tgtEl>
                                        <p:attrNameLst>
                                          <p:attrName>style.visibility</p:attrName>
                                        </p:attrNameLst>
                                      </p:cBhvr>
                                      <p:to>
                                        <p:strVal val="visible"/>
                                      </p:to>
                                    </p:set>
                                    <p:anim calcmode="lin" valueType="num">
                                      <p:cBhvr additive="base">
                                        <p:cTn id="7" dur="500" fill="hold"/>
                                        <p:tgtEl>
                                          <p:spTgt spid="101385"/>
                                        </p:tgtEl>
                                        <p:attrNameLst>
                                          <p:attrName>ppt_x</p:attrName>
                                        </p:attrNameLst>
                                      </p:cBhvr>
                                      <p:tavLst>
                                        <p:tav tm="0">
                                          <p:val>
                                            <p:strVal val="0-#ppt_w/2"/>
                                          </p:val>
                                        </p:tav>
                                        <p:tav tm="100000">
                                          <p:val>
                                            <p:strVal val="#ppt_x"/>
                                          </p:val>
                                        </p:tav>
                                      </p:tavLst>
                                    </p:anim>
                                    <p:anim calcmode="lin" valueType="num">
                                      <p:cBhvr additive="base">
                                        <p:cTn id="8" dur="500" fill="hold"/>
                                        <p:tgtEl>
                                          <p:spTgt spid="10138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385"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85" name="Text Box 9"/>
          <p:cNvSpPr txBox="1">
            <a:spLocks noChangeArrowheads="1"/>
          </p:cNvSpPr>
          <p:nvPr/>
        </p:nvSpPr>
        <p:spPr bwMode="auto">
          <a:xfrm>
            <a:off x="974362" y="1414456"/>
            <a:ext cx="10322290"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marL="342900" indent="-342900" algn="just" rtl="1" eaLnBrk="1" hangingPunct="1">
              <a:buFont typeface="Arial" panose="020B0604020202020204" pitchFamily="34" charset="0"/>
              <a:buChar char="•"/>
            </a:pPr>
            <a:r>
              <a:rPr kumimoji="0" lang="ar-JO" altLang="en-US" dirty="0" smtClean="0">
                <a:solidFill>
                  <a:srgbClr val="000000"/>
                </a:solidFill>
                <a:cs typeface="Times New Roman" panose="02020603050405020304" pitchFamily="18" charset="0"/>
              </a:rPr>
              <a:t>عدم </a:t>
            </a:r>
            <a:r>
              <a:rPr kumimoji="0" lang="ar-JO" altLang="en-US" dirty="0">
                <a:solidFill>
                  <a:srgbClr val="000000"/>
                </a:solidFill>
                <a:cs typeface="Times New Roman" panose="02020603050405020304" pitchFamily="18" charset="0"/>
              </a:rPr>
              <a:t>الالتزام بالتنسيق المفروض من قبل الجامعة، إذ تفرض </a:t>
            </a:r>
            <a:r>
              <a:rPr kumimoji="0" lang="ar-JO" altLang="en-US" dirty="0" smtClean="0">
                <a:solidFill>
                  <a:srgbClr val="000000"/>
                </a:solidFill>
                <a:cs typeface="Times New Roman" panose="02020603050405020304" pitchFamily="18" charset="0"/>
              </a:rPr>
              <a:t>الجامعة على </a:t>
            </a:r>
            <a:r>
              <a:rPr kumimoji="0" lang="ar-JO" altLang="en-US" dirty="0">
                <a:solidFill>
                  <a:srgbClr val="000000"/>
                </a:solidFill>
                <a:cs typeface="Times New Roman" panose="02020603050405020304" pitchFamily="18" charset="0"/>
              </a:rPr>
              <a:t>الباحثين إنجاز خطة البحث العلمي بنموذج محدد وتنسيق معين لا يجب على الباحث العلمي الحياد عنه لأن اللجنة تراقب للالتزام والجدية بأدق التفاصيل.</a:t>
            </a:r>
          </a:p>
          <a:p>
            <a:pPr marL="342900" indent="-342900" algn="just" rtl="1" eaLnBrk="1" hangingPunct="1">
              <a:buFont typeface="Arial" panose="020B0604020202020204" pitchFamily="34" charset="0"/>
              <a:buChar char="•"/>
            </a:pPr>
            <a:r>
              <a:rPr kumimoji="0" lang="ar-JO" altLang="en-US" dirty="0">
                <a:solidFill>
                  <a:srgbClr val="000000"/>
                </a:solidFill>
                <a:cs typeface="Times New Roman" panose="02020603050405020304" pitchFamily="18" charset="0"/>
              </a:rPr>
              <a:t>كثرة الأخطاء اللغوية ومن غير المفترض احتواء خطة البحث العلمي على أي أخطاء لغوية أو أخطاء نحوية أو أخطاء إملائية أو سوء استخدام لعلامات الترقيم.</a:t>
            </a:r>
          </a:p>
          <a:p>
            <a:pPr marL="342900" indent="-342900" algn="just" rtl="1" eaLnBrk="1" hangingPunct="1">
              <a:buFont typeface="Arial" panose="020B0604020202020204" pitchFamily="34" charset="0"/>
              <a:buChar char="•"/>
            </a:pPr>
            <a:r>
              <a:rPr kumimoji="0" lang="ar-JO" altLang="en-US" dirty="0">
                <a:solidFill>
                  <a:srgbClr val="000000"/>
                </a:solidFill>
                <a:cs typeface="Times New Roman" panose="02020603050405020304" pitchFamily="18" charset="0"/>
              </a:rPr>
              <a:t>عدم وجود منهجية واضحة في سرد نقاط خطة البحث، يجب على الباحث اختيار وتحديد المنهج العلمي الذي سيتبعه في جميع خطوات البحث العلمي بطريقة واضحة ودقيقة، لأن هذا يؤدي إلى عدم ترتيب البحث ترتيباً منطقياً، ويمكن أن يتخللها العديد من الأخطاء مما يؤدي إلى صعوبة القيام بالبحث العلمي والانتهاء منه.</a:t>
            </a:r>
            <a:endParaRPr kumimoji="0" lang="en-US" altLang="en-US" dirty="0">
              <a:solidFill>
                <a:srgbClr val="000000"/>
              </a:solidFill>
              <a:cs typeface="Times New Roman" panose="02020603050405020304" pitchFamily="18" charset="0"/>
            </a:endParaRPr>
          </a:p>
        </p:txBody>
      </p:sp>
      <p:sp>
        <p:nvSpPr>
          <p:cNvPr id="14" name="Title 1">
            <a:extLst>
              <a:ext uri="{FF2B5EF4-FFF2-40B4-BE49-F238E27FC236}">
                <a16:creationId xmlns:a16="http://schemas.microsoft.com/office/drawing/2014/main" id="{7EA7358D-8A2E-4570-9701-8B099D2A0D47}"/>
              </a:ext>
            </a:extLst>
          </p:cNvPr>
          <p:cNvSpPr>
            <a:spLocks noGrp="1"/>
          </p:cNvSpPr>
          <p:nvPr>
            <p:ph type="title"/>
          </p:nvPr>
        </p:nvSpPr>
        <p:spPr>
          <a:xfrm>
            <a:off x="2135188" y="251930"/>
            <a:ext cx="8153400" cy="990600"/>
          </a:xfrm>
        </p:spPr>
        <p:txBody>
          <a:bodyPr>
            <a:normAutofit/>
          </a:bodyPr>
          <a:lstStyle/>
          <a:p>
            <a:pPr algn="ctr"/>
            <a:r>
              <a:rPr lang="ar-JO" altLang="en-US" b="1" dirty="0">
                <a:latin typeface="Sakkal Majalla" panose="02000000000000000000" pitchFamily="2" charset="-78"/>
              </a:rPr>
              <a:t>الأخطاء الشائعة في كتابة خطة البحث العلمي</a:t>
            </a:r>
            <a:endParaRPr lang="en-GB" altLang="en-US" b="1" dirty="0">
              <a:latin typeface="Sakkal Majalla" panose="02000000000000000000" pitchFamily="2" charset="-78"/>
            </a:endParaRPr>
          </a:p>
        </p:txBody>
      </p:sp>
      <p:sp>
        <p:nvSpPr>
          <p:cNvPr id="15" name="TextBox 14">
            <a:extLst>
              <a:ext uri="{FF2B5EF4-FFF2-40B4-BE49-F238E27FC236}">
                <a16:creationId xmlns:a16="http://schemas.microsoft.com/office/drawing/2014/main" id="{9E46CB9E-CA8E-FC7E-40C7-D6D98AA89697}"/>
              </a:ext>
            </a:extLst>
          </p:cNvPr>
          <p:cNvSpPr txBox="1"/>
          <p:nvPr/>
        </p:nvSpPr>
        <p:spPr>
          <a:xfrm>
            <a:off x="9264625" y="6311485"/>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67063718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1385"/>
                                        </p:tgtEl>
                                        <p:attrNameLst>
                                          <p:attrName>style.visibility</p:attrName>
                                        </p:attrNameLst>
                                      </p:cBhvr>
                                      <p:to>
                                        <p:strVal val="visible"/>
                                      </p:to>
                                    </p:set>
                                    <p:anim calcmode="lin" valueType="num">
                                      <p:cBhvr additive="base">
                                        <p:cTn id="7" dur="500" fill="hold"/>
                                        <p:tgtEl>
                                          <p:spTgt spid="101385"/>
                                        </p:tgtEl>
                                        <p:attrNameLst>
                                          <p:attrName>ppt_x</p:attrName>
                                        </p:attrNameLst>
                                      </p:cBhvr>
                                      <p:tavLst>
                                        <p:tav tm="0">
                                          <p:val>
                                            <p:strVal val="0-#ppt_w/2"/>
                                          </p:val>
                                        </p:tav>
                                        <p:tav tm="100000">
                                          <p:val>
                                            <p:strVal val="#ppt_x"/>
                                          </p:val>
                                        </p:tav>
                                      </p:tavLst>
                                    </p:anim>
                                    <p:anim calcmode="lin" valueType="num">
                                      <p:cBhvr additive="base">
                                        <p:cTn id="8" dur="500" fill="hold"/>
                                        <p:tgtEl>
                                          <p:spTgt spid="10138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385"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buClr>
                <a:srgbClr val="0AAED4"/>
              </a:buClr>
              <a:buSzPct val="135000"/>
              <a:defRPr/>
            </a:pPr>
            <a:r>
              <a:rPr lang="ar-JO" altLang="en-US" sz="2400" u="sng" dirty="0">
                <a:solidFill>
                  <a:prstClr val="black"/>
                </a:solidFill>
                <a:latin typeface="Times New Roman" panose="02020603050405020304" pitchFamily="18" charset="0"/>
                <a:cs typeface="Times New Roman" panose="02020603050405020304" pitchFamily="18" charset="0"/>
              </a:rPr>
              <a:t>كل بحث علمي يجب أن تسبقه خطة بحثية واضحة يعدها الباحث بتوجيه من مشرفه </a:t>
            </a:r>
            <a:r>
              <a:rPr lang="ar-JO" altLang="en-US" sz="2400" u="sng" dirty="0" smtClean="0">
                <a:solidFill>
                  <a:prstClr val="black"/>
                </a:solidFill>
                <a:latin typeface="Times New Roman" panose="02020603050405020304" pitchFamily="18" charset="0"/>
                <a:cs typeface="Times New Roman" panose="02020603050405020304" pitchFamily="18" charset="0"/>
              </a:rPr>
              <a:t>الأكاديمي، فيما يلي عناصر خطة البحث :</a:t>
            </a:r>
          </a:p>
          <a:p>
            <a:pPr marL="342900" lvl="0" indent="-342900" algn="justLow" rtl="1">
              <a:buClr>
                <a:srgbClr val="0AAED4"/>
              </a:buClr>
              <a:buSzPct val="135000"/>
              <a:buFontTx/>
              <a:buChar char="-"/>
              <a:defRPr/>
            </a:pPr>
            <a:r>
              <a:rPr lang="ar-JO" altLang="en-US" sz="2400" dirty="0" smtClean="0">
                <a:solidFill>
                  <a:prstClr val="black"/>
                </a:solidFill>
                <a:latin typeface="Times New Roman" panose="02020603050405020304" pitchFamily="18" charset="0"/>
                <a:cs typeface="Times New Roman" panose="02020603050405020304" pitchFamily="18" charset="0"/>
              </a:rPr>
              <a:t>عنوان البحث</a:t>
            </a:r>
          </a:p>
          <a:p>
            <a:pPr marL="342900" lvl="0" indent="-342900" algn="justLow" rtl="1">
              <a:buClr>
                <a:srgbClr val="0AAED4"/>
              </a:buClr>
              <a:buSzPct val="135000"/>
              <a:buFontTx/>
              <a:buChar char="-"/>
              <a:defRPr/>
            </a:pPr>
            <a:r>
              <a:rPr lang="ar-JO" altLang="en-US" sz="2400" dirty="0" smtClean="0">
                <a:solidFill>
                  <a:prstClr val="black"/>
                </a:solidFill>
                <a:latin typeface="Times New Roman" panose="02020603050405020304" pitchFamily="18" charset="0"/>
                <a:cs typeface="Times New Roman" panose="02020603050405020304" pitchFamily="18" charset="0"/>
              </a:rPr>
              <a:t>مقدمة البحث</a:t>
            </a:r>
          </a:p>
          <a:p>
            <a:pPr marL="342900" lvl="0" indent="-342900" algn="justLow" rtl="1">
              <a:buClr>
                <a:srgbClr val="0AAED4"/>
              </a:buClr>
              <a:buSzPct val="135000"/>
              <a:buFontTx/>
              <a:buChar char="-"/>
              <a:defRPr/>
            </a:pPr>
            <a:r>
              <a:rPr lang="ar-JO" altLang="en-US" sz="2400" dirty="0" smtClean="0">
                <a:solidFill>
                  <a:prstClr val="black"/>
                </a:solidFill>
                <a:latin typeface="Times New Roman" panose="02020603050405020304" pitchFamily="18" charset="0"/>
                <a:cs typeface="Times New Roman" panose="02020603050405020304" pitchFamily="18" charset="0"/>
              </a:rPr>
              <a:t>مشكلة البحث</a:t>
            </a:r>
          </a:p>
          <a:p>
            <a:pPr marL="342900" lvl="0" indent="-342900" algn="justLow" rtl="1">
              <a:buClr>
                <a:srgbClr val="0AAED4"/>
              </a:buClr>
              <a:buSzPct val="135000"/>
              <a:buFontTx/>
              <a:buChar char="-"/>
              <a:defRPr/>
            </a:pPr>
            <a:r>
              <a:rPr lang="ar-JO" altLang="en-US" sz="2400" dirty="0" smtClean="0">
                <a:solidFill>
                  <a:prstClr val="black"/>
                </a:solidFill>
                <a:latin typeface="Times New Roman" panose="02020603050405020304" pitchFamily="18" charset="0"/>
                <a:cs typeface="Times New Roman" panose="02020603050405020304" pitchFamily="18" charset="0"/>
              </a:rPr>
              <a:t>اهمية البحث</a:t>
            </a:r>
            <a:endParaRPr lang="ar-JO" altLang="en-US" sz="2400" dirty="0">
              <a:solidFill>
                <a:prstClr val="black"/>
              </a:solidFill>
              <a:latin typeface="Times New Roman" panose="02020603050405020304" pitchFamily="18" charset="0"/>
              <a:cs typeface="Times New Roman" panose="02020603050405020304" pitchFamily="18" charset="0"/>
            </a:endParaRPr>
          </a:p>
          <a:p>
            <a:pPr marL="342900" lvl="0" indent="-342900" algn="justLow" rtl="1">
              <a:buClr>
                <a:srgbClr val="0AAED4"/>
              </a:buClr>
              <a:buSzPct val="135000"/>
              <a:buFontTx/>
              <a:buChar char="-"/>
              <a:defRPr/>
            </a:pPr>
            <a:r>
              <a:rPr lang="ar-JO" altLang="en-US" sz="2400" dirty="0" smtClean="0">
                <a:solidFill>
                  <a:prstClr val="black"/>
                </a:solidFill>
                <a:latin typeface="Times New Roman" panose="02020603050405020304" pitchFamily="18" charset="0"/>
                <a:cs typeface="Times New Roman" panose="02020603050405020304" pitchFamily="18" charset="0"/>
              </a:rPr>
              <a:t>أهداف البحث</a:t>
            </a: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عناصر خطة 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109160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buClr>
                <a:srgbClr val="0AAED4"/>
              </a:buClr>
              <a:buSzPct val="135000"/>
              <a:buFontTx/>
              <a:buChar char="-"/>
              <a:defRPr/>
            </a:pPr>
            <a:r>
              <a:rPr lang="ar-JO" altLang="en-US" sz="2400" dirty="0" smtClean="0">
                <a:solidFill>
                  <a:prstClr val="black"/>
                </a:solidFill>
                <a:latin typeface="Times New Roman" panose="02020603050405020304" pitchFamily="18" charset="0"/>
                <a:cs typeface="Times New Roman" panose="02020603050405020304" pitchFamily="18" charset="0"/>
              </a:rPr>
              <a:t>اسئلة وفرضيات البحث.</a:t>
            </a:r>
          </a:p>
          <a:p>
            <a:pPr marL="342900" lvl="0" indent="-342900" algn="justLow" rtl="1">
              <a:buClr>
                <a:srgbClr val="0AAED4"/>
              </a:buClr>
              <a:buSzPct val="135000"/>
              <a:buFontTx/>
              <a:buChar char="-"/>
              <a:defRPr/>
            </a:pPr>
            <a:r>
              <a:rPr lang="ar-JO" altLang="en-US" sz="2400" dirty="0" smtClean="0">
                <a:solidFill>
                  <a:prstClr val="black"/>
                </a:solidFill>
                <a:latin typeface="Times New Roman" panose="02020603050405020304" pitchFamily="18" charset="0"/>
                <a:cs typeface="Times New Roman" panose="02020603050405020304" pitchFamily="18" charset="0"/>
              </a:rPr>
              <a:t>الدراسات السابقة والإطار النظري</a:t>
            </a:r>
          </a:p>
          <a:p>
            <a:pPr marL="342900" lvl="0" indent="-342900" algn="justLow" rtl="1">
              <a:buClr>
                <a:srgbClr val="0AAED4"/>
              </a:buClr>
              <a:buSzPct val="135000"/>
              <a:buFontTx/>
              <a:buChar char="-"/>
              <a:defRPr/>
            </a:pPr>
            <a:r>
              <a:rPr lang="ar-JO" altLang="en-US" sz="2400" dirty="0" smtClean="0">
                <a:solidFill>
                  <a:prstClr val="black"/>
                </a:solidFill>
                <a:latin typeface="Times New Roman" panose="02020603050405020304" pitchFamily="18" charset="0"/>
                <a:cs typeface="Times New Roman" panose="02020603050405020304" pitchFamily="18" charset="0"/>
              </a:rPr>
              <a:t>منهجية وطرق البحث</a:t>
            </a:r>
          </a:p>
          <a:p>
            <a:pPr marL="342900" lvl="0" indent="-342900" algn="justLow" rtl="1">
              <a:buClr>
                <a:srgbClr val="0AAED4"/>
              </a:buClr>
              <a:buSzPct val="135000"/>
              <a:buFontTx/>
              <a:buChar char="-"/>
              <a:defRPr/>
            </a:pPr>
            <a:r>
              <a:rPr lang="ar-JO" altLang="en-US" sz="2400" dirty="0" smtClean="0">
                <a:solidFill>
                  <a:prstClr val="black"/>
                </a:solidFill>
                <a:latin typeface="Times New Roman" panose="02020603050405020304" pitchFamily="18" charset="0"/>
                <a:cs typeface="Times New Roman" panose="02020603050405020304" pitchFamily="18" charset="0"/>
              </a:rPr>
              <a:t>ادوات الدراسة (ادوات جمع البيانات)</a:t>
            </a:r>
          </a:p>
          <a:p>
            <a:pPr marL="342900" lvl="0" indent="-342900" algn="justLow" rtl="1">
              <a:buClr>
                <a:srgbClr val="0AAED4"/>
              </a:buClr>
              <a:buSzPct val="135000"/>
              <a:buFontTx/>
              <a:buChar char="-"/>
              <a:defRPr/>
            </a:pPr>
            <a:r>
              <a:rPr lang="ar-JO" altLang="en-US" sz="2400" dirty="0" smtClean="0">
                <a:solidFill>
                  <a:prstClr val="black"/>
                </a:solidFill>
                <a:latin typeface="Times New Roman" panose="02020603050405020304" pitchFamily="18" charset="0"/>
                <a:cs typeface="Times New Roman" panose="02020603050405020304" pitchFamily="18" charset="0"/>
              </a:rPr>
              <a:t>حدود الدراسة </a:t>
            </a:r>
          </a:p>
          <a:p>
            <a:pPr marL="342900" lvl="0" indent="-342900" algn="justLow" rtl="1">
              <a:buClr>
                <a:srgbClr val="0AAED4"/>
              </a:buClr>
              <a:buSzPct val="135000"/>
              <a:buFontTx/>
              <a:buChar char="-"/>
              <a:defRPr/>
            </a:pPr>
            <a:r>
              <a:rPr lang="ar-JO" altLang="en-US" sz="2400" dirty="0" smtClean="0">
                <a:solidFill>
                  <a:prstClr val="black"/>
                </a:solidFill>
                <a:latin typeface="Times New Roman" panose="02020603050405020304" pitchFamily="18" charset="0"/>
                <a:cs typeface="Times New Roman" panose="02020603050405020304" pitchFamily="18" charset="0"/>
              </a:rPr>
              <a:t>قائمة المراجع والمصادر الأولية</a:t>
            </a:r>
          </a:p>
          <a:p>
            <a:pPr lvl="0" algn="justLow" rtl="1">
              <a:lnSpc>
                <a:spcPct val="150000"/>
              </a:lnSpc>
              <a:buClr>
                <a:srgbClr val="0AAED4"/>
              </a:buClr>
              <a:buSzPct val="135000"/>
              <a:defRPr/>
            </a:pPr>
            <a:endParaRPr lang="ar-JO" altLang="en-US" sz="2400" dirty="0">
              <a:solidFill>
                <a:prstClr val="black"/>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عناصر خطة 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799673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Low" defTabSz="914400" rtl="1" eaLnBrk="1" fontAlgn="auto" latinLnBrk="0" hangingPunct="1">
              <a:lnSpc>
                <a:spcPct val="150000"/>
              </a:lnSpc>
              <a:spcBef>
                <a:spcPts val="0"/>
              </a:spcBef>
              <a:spcAft>
                <a:spcPts val="0"/>
              </a:spcAft>
              <a:buClr>
                <a:srgbClr val="0AAED4"/>
              </a:buClr>
              <a:buSzPct val="135000"/>
              <a:buFontTx/>
              <a:buNone/>
              <a:tabLst/>
              <a:defRPr/>
            </a:pPr>
            <a:r>
              <a:rPr kumimoji="0" lang="ar-JO"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ar-JO" altLang="en-US" sz="2400" b="0"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يرى كثير من الباحثين أن عملية اختيار العنوان المناسب تعادل نصف قيمة البحث وهناك كثير من الأبحاث عالية الجودة قلل من جودتها عدم تناسب العنوان مع موضوع الدراسة</a:t>
            </a:r>
            <a:r>
              <a:rPr kumimoji="0" lang="ar-JO"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0" marR="0" lvl="0" indent="0" algn="justLow" defTabSz="914400" rtl="1" eaLnBrk="1" fontAlgn="auto" latinLnBrk="0" hangingPunct="1">
              <a:lnSpc>
                <a:spcPct val="150000"/>
              </a:lnSpc>
              <a:spcBef>
                <a:spcPts val="0"/>
              </a:spcBef>
              <a:spcAft>
                <a:spcPts val="0"/>
              </a:spcAft>
              <a:buClr>
                <a:srgbClr val="0AAED4"/>
              </a:buClr>
              <a:buSzPct val="135000"/>
              <a:buFontTx/>
              <a:buNone/>
              <a:tabLst/>
              <a:defRPr/>
            </a:pPr>
            <a:r>
              <a:rPr kumimoji="0" lang="ar-JO" altLang="en-US" sz="24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لذا يجب أن يعكس عنوان البحث الجيد ثلاث نقاط:</a:t>
            </a:r>
          </a:p>
          <a:p>
            <a:pPr marL="0" marR="0" lvl="0" indent="0" algn="justLow" defTabSz="914400" rtl="1" eaLnBrk="1" fontAlgn="auto" latinLnBrk="0" hangingPunct="1">
              <a:lnSpc>
                <a:spcPct val="150000"/>
              </a:lnSpc>
              <a:spcBef>
                <a:spcPts val="0"/>
              </a:spcBef>
              <a:spcAft>
                <a:spcPts val="0"/>
              </a:spcAft>
              <a:buClr>
                <a:srgbClr val="0AAED4"/>
              </a:buClr>
              <a:buSzPct val="135000"/>
              <a:buFontTx/>
              <a:buNone/>
              <a:tabLst/>
              <a:defRPr/>
            </a:pPr>
            <a:r>
              <a:rPr kumimoji="0" lang="ar-JO"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 محتوى البحث في بضع كلمات معبرة.</a:t>
            </a:r>
          </a:p>
          <a:p>
            <a:pPr marL="0" marR="0" lvl="0" indent="0" algn="justLow" defTabSz="914400" rtl="1" eaLnBrk="1" fontAlgn="auto" latinLnBrk="0" hangingPunct="1">
              <a:lnSpc>
                <a:spcPct val="150000"/>
              </a:lnSpc>
              <a:spcBef>
                <a:spcPts val="0"/>
              </a:spcBef>
              <a:spcAft>
                <a:spcPts val="0"/>
              </a:spcAft>
              <a:buClr>
                <a:srgbClr val="0AAED4"/>
              </a:buClr>
              <a:buSzPct val="135000"/>
              <a:buFontTx/>
              <a:buNone/>
              <a:tabLst/>
              <a:defRPr/>
            </a:pPr>
            <a:r>
              <a:rPr kumimoji="0" lang="ar-JO"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2. القدرة على جذب انتباه القارئ.</a:t>
            </a:r>
          </a:p>
          <a:p>
            <a:pPr marL="0" marR="0" lvl="0" indent="0" algn="justLow" defTabSz="914400" rtl="1" eaLnBrk="1" fontAlgn="auto" latinLnBrk="0" hangingPunct="1">
              <a:lnSpc>
                <a:spcPct val="150000"/>
              </a:lnSpc>
              <a:spcBef>
                <a:spcPts val="0"/>
              </a:spcBef>
              <a:spcAft>
                <a:spcPts val="0"/>
              </a:spcAft>
              <a:buClr>
                <a:srgbClr val="0AAED4"/>
              </a:buClr>
              <a:buSzPct val="135000"/>
              <a:buFontTx/>
              <a:buNone/>
              <a:tabLst/>
              <a:defRPr/>
            </a:pPr>
            <a:r>
              <a:rPr kumimoji="0" lang="ar-JO"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3. تمييز موضوع البحث.</a:t>
            </a:r>
            <a:endParaRPr kumimoji="0" lang="ar-SA"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smtClean="0">
                <a:latin typeface="Times New Roman" panose="02020603050405020304" pitchFamily="18" charset="0"/>
                <a:cs typeface="Times New Roman" panose="02020603050405020304" pitchFamily="18" charset="0"/>
              </a:rPr>
              <a:t>عنوان </a:t>
            </a:r>
            <a:r>
              <a:rPr lang="ar-EG" sz="2800" b="1" dirty="0">
                <a:latin typeface="Times New Roman" panose="02020603050405020304" pitchFamily="18" charset="0"/>
                <a:cs typeface="Times New Roman" panose="02020603050405020304" pitchFamily="18" charset="0"/>
              </a:rPr>
              <a:t>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801152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Low" defTabSz="914400" rtl="1" eaLnBrk="1" fontAlgn="auto" latinLnBrk="0" hangingPunct="1">
              <a:lnSpc>
                <a:spcPct val="200000"/>
              </a:lnSpc>
              <a:spcBef>
                <a:spcPts val="0"/>
              </a:spcBef>
              <a:spcAft>
                <a:spcPts val="0"/>
              </a:spcAft>
              <a:buClr>
                <a:srgbClr val="0AAED4"/>
              </a:buClr>
              <a:buSzPct val="135000"/>
              <a:buFontTx/>
              <a:buNone/>
              <a:tabLst/>
              <a:defRPr/>
            </a:pPr>
            <a:r>
              <a:rPr kumimoji="0" lang="ar-JO" altLang="en-US" sz="24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المؤشرات التي يجب مراعاتها عند اختيار العنوان:</a:t>
            </a:r>
          </a:p>
          <a:p>
            <a:pPr marL="342900" marR="0" lvl="0" indent="-342900" algn="justLow" defTabSz="914400" rtl="1" eaLnBrk="1" fontAlgn="auto" latinLnBrk="0" hangingPunct="1">
              <a:lnSpc>
                <a:spcPct val="150000"/>
              </a:lnSpc>
              <a:spcBef>
                <a:spcPts val="0"/>
              </a:spcBef>
              <a:spcAft>
                <a:spcPts val="0"/>
              </a:spcAft>
              <a:buClr>
                <a:srgbClr val="0AAED4"/>
              </a:buClr>
              <a:buSzPct val="135000"/>
              <a:buFontTx/>
              <a:buChar char="-"/>
              <a:tabLst/>
              <a:defRPr/>
            </a:pPr>
            <a:r>
              <a:rPr kumimoji="0" lang="ar-JO"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بسيط </a:t>
            </a:r>
            <a:r>
              <a:rPr kumimoji="0" lang="ar-SA"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وموجز وجذاب.</a:t>
            </a:r>
            <a:endParaRPr kumimoji="0" lang="ar-JO"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Low" defTabSz="914400" rtl="1" eaLnBrk="1" fontAlgn="auto" latinLnBrk="0" hangingPunct="1">
              <a:lnSpc>
                <a:spcPct val="150000"/>
              </a:lnSpc>
              <a:spcBef>
                <a:spcPts val="0"/>
              </a:spcBef>
              <a:spcAft>
                <a:spcPts val="0"/>
              </a:spcAft>
              <a:buClr>
                <a:srgbClr val="0AAED4"/>
              </a:buClr>
              <a:buSzPct val="135000"/>
              <a:buFontTx/>
              <a:buChar char="-"/>
              <a:tabLst/>
              <a:defRPr/>
            </a:pPr>
            <a:r>
              <a:rPr kumimoji="0" lang="ar-SA"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استخدام الكلمات الرئيسية المعبرة.</a:t>
            </a:r>
            <a:endParaRPr kumimoji="0" lang="ar-JO"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Low" defTabSz="914400" rtl="1" eaLnBrk="1" fontAlgn="auto" latinLnBrk="0" hangingPunct="1">
              <a:lnSpc>
                <a:spcPct val="150000"/>
              </a:lnSpc>
              <a:spcBef>
                <a:spcPts val="0"/>
              </a:spcBef>
              <a:spcAft>
                <a:spcPts val="0"/>
              </a:spcAft>
              <a:buClr>
                <a:srgbClr val="0AAED4"/>
              </a:buClr>
              <a:buSzPct val="135000"/>
              <a:buFontTx/>
              <a:buChar char="-"/>
              <a:tabLst/>
              <a:defRPr/>
            </a:pPr>
            <a:r>
              <a:rPr kumimoji="0" lang="ar-SA"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تجنب الإثارة أو المبالغة غير الضرورية.</a:t>
            </a:r>
            <a:endParaRPr kumimoji="0" lang="ar-JO"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Low" defTabSz="914400" rtl="1" eaLnBrk="1" fontAlgn="auto" latinLnBrk="0" hangingPunct="1">
              <a:lnSpc>
                <a:spcPct val="150000"/>
              </a:lnSpc>
              <a:spcBef>
                <a:spcPts val="0"/>
              </a:spcBef>
              <a:spcAft>
                <a:spcPts val="0"/>
              </a:spcAft>
              <a:buClr>
                <a:srgbClr val="0AAED4"/>
              </a:buClr>
              <a:buSzPct val="135000"/>
              <a:buFontTx/>
              <a:buChar char="-"/>
              <a:tabLst/>
              <a:defRPr/>
            </a:pPr>
            <a:r>
              <a:rPr kumimoji="0" lang="ar-JO"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يجب البعد عن المصطلحات التي تحتمل أكثر من معنى وذلك بغرض البعد عن اللبس والغموض.</a:t>
            </a:r>
          </a:p>
          <a:p>
            <a:pPr marL="342900" marR="0" lvl="0" indent="-342900" algn="justLow" defTabSz="914400" rtl="1" eaLnBrk="1" fontAlgn="auto" latinLnBrk="0" hangingPunct="1">
              <a:lnSpc>
                <a:spcPct val="150000"/>
              </a:lnSpc>
              <a:spcBef>
                <a:spcPts val="0"/>
              </a:spcBef>
              <a:spcAft>
                <a:spcPts val="0"/>
              </a:spcAft>
              <a:buClr>
                <a:srgbClr val="0AAED4"/>
              </a:buClr>
              <a:buSzPct val="135000"/>
              <a:buFontTx/>
              <a:buChar char="-"/>
              <a:tabLst/>
              <a:defRPr/>
            </a:pPr>
            <a:r>
              <a:rPr kumimoji="0" lang="ar-SA"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تجنب استخدام الاختصارات.</a:t>
            </a:r>
            <a:endParaRPr kumimoji="0" lang="ar-JO"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Low" defTabSz="914400" rtl="1" eaLnBrk="1" fontAlgn="auto" latinLnBrk="0" hangingPunct="1">
              <a:lnSpc>
                <a:spcPct val="150000"/>
              </a:lnSpc>
              <a:spcBef>
                <a:spcPts val="0"/>
              </a:spcBef>
              <a:spcAft>
                <a:spcPts val="0"/>
              </a:spcAft>
              <a:buClr>
                <a:srgbClr val="0AAED4"/>
              </a:buClr>
              <a:buSzPct val="135000"/>
              <a:buFontTx/>
              <a:buChar char="-"/>
              <a:tabLst/>
              <a:defRPr/>
            </a:pPr>
            <a:r>
              <a:rPr kumimoji="0" lang="ar-JO"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اخذ الوقت الكافي </a:t>
            </a:r>
            <a:r>
              <a:rPr kumimoji="0" lang="ar-SA"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في تحديد العنوان الكامل للبحث بعد تحديد المشكلة.</a:t>
            </a: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smtClean="0">
                <a:latin typeface="Times New Roman" panose="02020603050405020304" pitchFamily="18" charset="0"/>
                <a:cs typeface="Times New Roman" panose="02020603050405020304" pitchFamily="18" charset="0"/>
              </a:rPr>
              <a:t>عنوان </a:t>
            </a:r>
            <a:r>
              <a:rPr lang="ar-EG" sz="2800" b="1" dirty="0">
                <a:latin typeface="Times New Roman" panose="02020603050405020304" pitchFamily="18" charset="0"/>
                <a:cs typeface="Times New Roman" panose="02020603050405020304" pitchFamily="18" charset="0"/>
              </a:rPr>
              <a:t>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417610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Low" defTabSz="914400" rtl="1" eaLnBrk="1" fontAlgn="auto" latinLnBrk="0" hangingPunct="1">
              <a:lnSpc>
                <a:spcPct val="150000"/>
              </a:lnSpc>
              <a:spcBef>
                <a:spcPts val="0"/>
              </a:spcBef>
              <a:spcAft>
                <a:spcPts val="0"/>
              </a:spcAft>
              <a:buClr>
                <a:srgbClr val="0AAED4"/>
              </a:buClr>
              <a:buSzPct val="135000"/>
              <a:buFontTx/>
              <a:buNone/>
              <a:tabLst/>
              <a:defRPr/>
            </a:pPr>
            <a:r>
              <a:rPr kumimoji="0" lang="ar-JO" altLang="en-US" sz="2400" b="1" i="0" u="sng"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المتغيرات </a:t>
            </a:r>
            <a:r>
              <a:rPr kumimoji="0" lang="en-US" altLang="en-US" sz="2400" b="1" i="0" u="sng"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Variables</a:t>
            </a:r>
            <a:endParaRPr kumimoji="0" lang="ar-JO" altLang="en-US" sz="2400" b="1" i="0" u="sng"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Low" defTabSz="914400" rtl="1" eaLnBrk="1" fontAlgn="auto" latinLnBrk="0" hangingPunct="1">
              <a:lnSpc>
                <a:spcPct val="150000"/>
              </a:lnSpc>
              <a:spcBef>
                <a:spcPts val="0"/>
              </a:spcBef>
              <a:spcAft>
                <a:spcPts val="0"/>
              </a:spcAft>
              <a:buClr>
                <a:srgbClr val="0AAED4"/>
              </a:buClr>
              <a:buSzPct val="135000"/>
              <a:buFontTx/>
              <a:buNone/>
              <a:tabLst/>
              <a:defRPr/>
            </a:pPr>
            <a:r>
              <a:rPr kumimoji="0" lang="ar-JO" altLang="en-US" sz="24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هي أي شيء يمكن أن تكون له قيمة, إذ يمكن أن يكون لعدد من المتغيرات قيم مختلفة في نفس الوقت. </a:t>
            </a:r>
          </a:p>
          <a:p>
            <a:pPr marL="0" marR="0" lvl="0" indent="0" algn="justLow" defTabSz="914400" rtl="1" eaLnBrk="1" fontAlgn="auto" latinLnBrk="0" hangingPunct="1">
              <a:lnSpc>
                <a:spcPct val="150000"/>
              </a:lnSpc>
              <a:spcBef>
                <a:spcPts val="0"/>
              </a:spcBef>
              <a:spcAft>
                <a:spcPts val="0"/>
              </a:spcAft>
              <a:buClr>
                <a:srgbClr val="0AAED4"/>
              </a:buClr>
              <a:buSzPct val="135000"/>
              <a:buFontTx/>
              <a:buNone/>
              <a:tabLst/>
              <a:defRPr/>
            </a:pPr>
            <a:r>
              <a:rPr kumimoji="0" lang="ar-JO" altLang="en-US" sz="24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أمثلتها الرواتب, درجات الحرارة, ..  </a:t>
            </a:r>
          </a:p>
          <a:p>
            <a:pPr marL="0" marR="0" lvl="0" indent="0" algn="justLow" defTabSz="914400" rtl="1" eaLnBrk="1" fontAlgn="auto" latinLnBrk="0" hangingPunct="1">
              <a:lnSpc>
                <a:spcPct val="150000"/>
              </a:lnSpc>
              <a:spcBef>
                <a:spcPts val="0"/>
              </a:spcBef>
              <a:spcAft>
                <a:spcPts val="0"/>
              </a:spcAft>
              <a:buClr>
                <a:srgbClr val="0AAED4"/>
              </a:buClr>
              <a:buSzPct val="135000"/>
              <a:buFontTx/>
              <a:buNone/>
              <a:tabLst/>
              <a:defRPr/>
            </a:pPr>
            <a:r>
              <a:rPr kumimoji="0" lang="ar-JO" altLang="en-US" sz="2400" b="1" i="0" u="sng"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أنواع المتغيرات </a:t>
            </a:r>
            <a:r>
              <a:rPr kumimoji="0" lang="en-US" altLang="en-US" sz="2400" b="1" i="0" u="sng"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Types of Variables</a:t>
            </a:r>
          </a:p>
          <a:p>
            <a:pPr marL="0" marR="0" lvl="0" indent="0" algn="justLow" defTabSz="914400" rtl="1" eaLnBrk="1" fontAlgn="auto" latinLnBrk="0" hangingPunct="1">
              <a:lnSpc>
                <a:spcPct val="150000"/>
              </a:lnSpc>
              <a:spcBef>
                <a:spcPts val="0"/>
              </a:spcBef>
              <a:spcAft>
                <a:spcPts val="0"/>
              </a:spcAft>
              <a:buClr>
                <a:srgbClr val="0AAED4"/>
              </a:buClr>
              <a:buSzPct val="135000"/>
              <a:buFontTx/>
              <a:buNone/>
              <a:tabLst/>
              <a:defRPr/>
            </a:pPr>
            <a:r>
              <a:rPr kumimoji="0" lang="ar-JO" altLang="en-US" sz="24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أ. المتغيرات التابعة </a:t>
            </a:r>
            <a:r>
              <a:rPr kumimoji="0" lang="en-US" altLang="en-US" sz="24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Dependent Variables</a:t>
            </a:r>
          </a:p>
          <a:p>
            <a:pPr marL="0" marR="0" lvl="0" indent="0" algn="justLow" defTabSz="914400" rtl="1" eaLnBrk="1" fontAlgn="auto" latinLnBrk="0" hangingPunct="1">
              <a:lnSpc>
                <a:spcPct val="150000"/>
              </a:lnSpc>
              <a:spcBef>
                <a:spcPts val="0"/>
              </a:spcBef>
              <a:spcAft>
                <a:spcPts val="0"/>
              </a:spcAft>
              <a:buClr>
                <a:srgbClr val="0AAED4"/>
              </a:buClr>
              <a:buSzPct val="135000"/>
              <a:buFontTx/>
              <a:buNone/>
              <a:tabLst/>
              <a:defRPr/>
            </a:pPr>
            <a:r>
              <a:rPr kumimoji="0" lang="ar-JO" altLang="en-US" sz="24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المتغير التابع هو المتغير الذي يقدم نفسه كقضية قابلة للدراسة, فعندما تدرس أثر مصروفات الإعلان على حجم المبيعات فإن حجم المبيعات هو المتغير التابع القابل للدراسة.</a:t>
            </a:r>
          </a:p>
          <a:p>
            <a:pPr marL="0" marR="0" lvl="0" indent="0" algn="justLow" defTabSz="914400" rtl="1" eaLnBrk="1" fontAlgn="auto" latinLnBrk="0" hangingPunct="1">
              <a:lnSpc>
                <a:spcPct val="200000"/>
              </a:lnSpc>
              <a:spcBef>
                <a:spcPts val="0"/>
              </a:spcBef>
              <a:spcAft>
                <a:spcPts val="0"/>
              </a:spcAft>
              <a:buClr>
                <a:srgbClr val="0AAED4"/>
              </a:buClr>
              <a:buSzPct val="135000"/>
              <a:buFontTx/>
              <a:buNone/>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متغيرات 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0720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85" name="Text Box 9"/>
          <p:cNvSpPr txBox="1">
            <a:spLocks noChangeArrowheads="1"/>
          </p:cNvSpPr>
          <p:nvPr/>
        </p:nvSpPr>
        <p:spPr bwMode="auto">
          <a:xfrm>
            <a:off x="974362" y="1414456"/>
            <a:ext cx="10322290" cy="1785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r" rtl="1" eaLnBrk="1" hangingPunct="1"/>
            <a:r>
              <a:rPr kumimoji="0" lang="ar-JO" altLang="en-US" b="1" dirty="0">
                <a:cs typeface="Times New Roman" panose="02020603050405020304" pitchFamily="18" charset="0"/>
              </a:rPr>
              <a:t>ب. المتغيرات المستقلة </a:t>
            </a:r>
            <a:r>
              <a:rPr kumimoji="0" lang="en-US" altLang="en-US" b="1" dirty="0">
                <a:cs typeface="Times New Roman" panose="02020603050405020304" pitchFamily="18" charset="0"/>
              </a:rPr>
              <a:t>Independent Variables</a:t>
            </a:r>
          </a:p>
          <a:p>
            <a:pPr algn="r" rtl="1" eaLnBrk="1" hangingPunct="1"/>
            <a:endParaRPr kumimoji="0" lang="ar-JO" altLang="en-US" sz="1000" b="1" dirty="0">
              <a:solidFill>
                <a:srgbClr val="000000"/>
              </a:solidFill>
              <a:cs typeface="Times New Roman" panose="02020603050405020304" pitchFamily="18" charset="0"/>
            </a:endParaRPr>
          </a:p>
          <a:p>
            <a:pPr algn="r" rtl="1" eaLnBrk="1" hangingPunct="1"/>
            <a:r>
              <a:rPr kumimoji="0" lang="ar-JO" altLang="en-US" dirty="0">
                <a:solidFill>
                  <a:srgbClr val="000000"/>
                </a:solidFill>
                <a:cs typeface="Times New Roman" panose="02020603050405020304" pitchFamily="18" charset="0"/>
              </a:rPr>
              <a:t>المتغير المستقل هو المتغير الذي يملك تأثير ايجابي أو سلبي على المتغير التابع، ويلاحظ أن التغيّر في المتغير التابع يُفسّر من قبل التغير في المتغير المستقل. وتكون مصاريف الإعلان المتغير المستقل بينما يعتبر حجم المبيعات المتغير التابع.</a:t>
            </a:r>
            <a:endParaRPr kumimoji="0" lang="en-US" altLang="en-US" dirty="0">
              <a:solidFill>
                <a:srgbClr val="000000"/>
              </a:solidFill>
              <a:cs typeface="Times New Roman" panose="02020603050405020304" pitchFamily="18" charset="0"/>
            </a:endParaRPr>
          </a:p>
        </p:txBody>
      </p:sp>
      <p:grpSp>
        <p:nvGrpSpPr>
          <p:cNvPr id="2" name="Group 16"/>
          <p:cNvGrpSpPr>
            <a:grpSpLocks/>
          </p:cNvGrpSpPr>
          <p:nvPr/>
        </p:nvGrpSpPr>
        <p:grpSpPr bwMode="auto">
          <a:xfrm>
            <a:off x="2524125" y="3754335"/>
            <a:ext cx="6929438" cy="2357437"/>
            <a:chOff x="928662" y="3143263"/>
            <a:chExt cx="6929486" cy="2357454"/>
          </a:xfrm>
        </p:grpSpPr>
        <p:sp>
          <p:nvSpPr>
            <p:cNvPr id="5128" name="Rectangle 15"/>
            <p:cNvSpPr>
              <a:spLocks noChangeArrowheads="1"/>
            </p:cNvSpPr>
            <p:nvPr/>
          </p:nvSpPr>
          <p:spPr bwMode="auto">
            <a:xfrm>
              <a:off x="928662" y="3143263"/>
              <a:ext cx="6929486" cy="2357454"/>
            </a:xfrm>
            <a:prstGeom prst="rect">
              <a:avLst/>
            </a:prstGeom>
            <a:solidFill>
              <a:schemeClr val="accent1"/>
            </a:solidFill>
            <a:ln w="9525" algn="ctr">
              <a:solidFill>
                <a:srgbClr val="000000"/>
              </a:solidFill>
              <a:round/>
              <a:headEnd/>
              <a:tailEnd/>
            </a:ln>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endParaRPr lang="ar-JO" altLang="en-US"/>
            </a:p>
          </p:txBody>
        </p:sp>
        <p:sp>
          <p:nvSpPr>
            <p:cNvPr id="5129" name="Text Box 11"/>
            <p:cNvSpPr txBox="1">
              <a:spLocks noChangeArrowheads="1"/>
            </p:cNvSpPr>
            <p:nvPr/>
          </p:nvSpPr>
          <p:spPr bwMode="auto">
            <a:xfrm>
              <a:off x="5165710" y="3863980"/>
              <a:ext cx="2335248" cy="708028"/>
            </a:xfrm>
            <a:prstGeom prst="rect">
              <a:avLst/>
            </a:prstGeom>
            <a:solidFill>
              <a:srgbClr val="FFFFFF"/>
            </a:solidFill>
            <a:ln w="9525">
              <a:solidFill>
                <a:srgbClr val="000000"/>
              </a:solidFill>
              <a:miter lim="800000"/>
              <a:headEnd/>
              <a:tailEnd/>
            </a:ln>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r>
                <a:rPr kumimoji="0" lang="ar-AE" altLang="en-US" b="1">
                  <a:solidFill>
                    <a:srgbClr val="000000"/>
                  </a:solidFill>
                  <a:cs typeface="Times New Roman" panose="02020603050405020304" pitchFamily="18" charset="0"/>
                </a:rPr>
                <a:t>مصروفات الإعلان</a:t>
              </a:r>
              <a:endParaRPr kumimoji="0" lang="en-US" altLang="en-US" b="1">
                <a:solidFill>
                  <a:srgbClr val="000000"/>
                </a:solidFill>
                <a:cs typeface="Times New Roman" panose="02020603050405020304" pitchFamily="18" charset="0"/>
              </a:endParaRPr>
            </a:p>
          </p:txBody>
        </p:sp>
        <p:sp>
          <p:nvSpPr>
            <p:cNvPr id="5130" name="Text Box 12"/>
            <p:cNvSpPr txBox="1">
              <a:spLocks noChangeArrowheads="1"/>
            </p:cNvSpPr>
            <p:nvPr/>
          </p:nvSpPr>
          <p:spPr bwMode="auto">
            <a:xfrm>
              <a:off x="1214415" y="3857628"/>
              <a:ext cx="2428892" cy="714380"/>
            </a:xfrm>
            <a:prstGeom prst="rect">
              <a:avLst/>
            </a:prstGeom>
            <a:solidFill>
              <a:srgbClr val="FFFFFF"/>
            </a:solidFill>
            <a:ln w="9525">
              <a:solidFill>
                <a:srgbClr val="000000"/>
              </a:solidFill>
              <a:miter lim="800000"/>
              <a:headEnd/>
              <a:tailEnd/>
            </a:ln>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eaLnBrk="1" hangingPunct="1">
                <a:spcAft>
                  <a:spcPts val="1000"/>
                </a:spcAft>
              </a:pPr>
              <a:r>
                <a:rPr kumimoji="0" lang="ar-JO" altLang="en-US" b="1">
                  <a:solidFill>
                    <a:srgbClr val="000000"/>
                  </a:solidFill>
                  <a:cs typeface="Times New Roman" panose="02020603050405020304" pitchFamily="18" charset="0"/>
                </a:rPr>
                <a:t>حجم المبيعات</a:t>
              </a:r>
              <a:endParaRPr kumimoji="0" lang="en-US" altLang="en-US" b="1">
                <a:solidFill>
                  <a:srgbClr val="000000"/>
                </a:solidFill>
                <a:cs typeface="Times New Roman" panose="02020603050405020304" pitchFamily="18" charset="0"/>
              </a:endParaRPr>
            </a:p>
          </p:txBody>
        </p:sp>
        <p:sp>
          <p:nvSpPr>
            <p:cNvPr id="5131" name="Line 13"/>
            <p:cNvSpPr>
              <a:spLocks noChangeShapeType="1"/>
            </p:cNvSpPr>
            <p:nvPr/>
          </p:nvSpPr>
          <p:spPr bwMode="auto">
            <a:xfrm flipH="1">
              <a:off x="3857620" y="4211643"/>
              <a:ext cx="1143000" cy="3175"/>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5132" name="TextBox 13"/>
            <p:cNvSpPr txBox="1">
              <a:spLocks noChangeArrowheads="1"/>
            </p:cNvSpPr>
            <p:nvPr/>
          </p:nvSpPr>
          <p:spPr bwMode="auto">
            <a:xfrm>
              <a:off x="5643570" y="4714884"/>
              <a:ext cx="157163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r>
                <a:rPr kumimoji="0" lang="ar-JO" altLang="en-US" b="1">
                  <a:solidFill>
                    <a:srgbClr val="000000"/>
                  </a:solidFill>
                  <a:cs typeface="Times New Roman" panose="02020603050405020304" pitchFamily="18" charset="0"/>
                </a:rPr>
                <a:t>متغير مستقل</a:t>
              </a:r>
              <a:endParaRPr kumimoji="0" lang="en-US" altLang="en-US" b="1">
                <a:solidFill>
                  <a:srgbClr val="000000"/>
                </a:solidFill>
                <a:cs typeface="Times New Roman" panose="02020603050405020304" pitchFamily="18" charset="0"/>
              </a:endParaRPr>
            </a:p>
          </p:txBody>
        </p:sp>
        <p:sp>
          <p:nvSpPr>
            <p:cNvPr id="5133" name="TextBox 14"/>
            <p:cNvSpPr txBox="1">
              <a:spLocks noChangeArrowheads="1"/>
            </p:cNvSpPr>
            <p:nvPr/>
          </p:nvSpPr>
          <p:spPr bwMode="auto">
            <a:xfrm>
              <a:off x="1714480" y="4714884"/>
              <a:ext cx="157163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r>
                <a:rPr kumimoji="0" lang="ar-JO" altLang="en-US" b="1" dirty="0">
                  <a:solidFill>
                    <a:srgbClr val="000000"/>
                  </a:solidFill>
                  <a:cs typeface="Times New Roman" panose="02020603050405020304" pitchFamily="18" charset="0"/>
                </a:rPr>
                <a:t>متغير تابع</a:t>
              </a:r>
              <a:endParaRPr kumimoji="0" lang="en-US" altLang="en-US" b="1" dirty="0">
                <a:solidFill>
                  <a:srgbClr val="000000"/>
                </a:solidFill>
                <a:cs typeface="Times New Roman" panose="02020603050405020304" pitchFamily="18" charset="0"/>
              </a:endParaRPr>
            </a:p>
          </p:txBody>
        </p:sp>
      </p:grpSp>
      <p:sp>
        <p:nvSpPr>
          <p:cNvPr id="14" name="Title 1">
            <a:extLst>
              <a:ext uri="{FF2B5EF4-FFF2-40B4-BE49-F238E27FC236}">
                <a16:creationId xmlns:a16="http://schemas.microsoft.com/office/drawing/2014/main" id="{7EA7358D-8A2E-4570-9701-8B099D2A0D47}"/>
              </a:ext>
            </a:extLst>
          </p:cNvPr>
          <p:cNvSpPr>
            <a:spLocks noGrp="1"/>
          </p:cNvSpPr>
          <p:nvPr>
            <p:ph type="title"/>
          </p:nvPr>
        </p:nvSpPr>
        <p:spPr>
          <a:xfrm>
            <a:off x="2135188" y="251930"/>
            <a:ext cx="8153400" cy="990600"/>
          </a:xfrm>
        </p:spPr>
        <p:txBody>
          <a:bodyPr>
            <a:normAutofit/>
          </a:bodyPr>
          <a:lstStyle/>
          <a:p>
            <a:pPr algn="ctr"/>
            <a:r>
              <a:rPr lang="ar-JO" altLang="en-US" b="1" dirty="0">
                <a:latin typeface="Sakkal Majalla" panose="02000000000000000000" pitchFamily="2" charset="-78"/>
              </a:rPr>
              <a:t>متغيرات البحث</a:t>
            </a:r>
            <a:endParaRPr lang="en-GB" altLang="en-US" b="1" dirty="0">
              <a:latin typeface="Sakkal Majalla" panose="02000000000000000000" pitchFamily="2" charset="-78"/>
            </a:endParaRPr>
          </a:p>
        </p:txBody>
      </p:sp>
      <p:sp>
        <p:nvSpPr>
          <p:cNvPr id="15" name="TextBox 14">
            <a:extLst>
              <a:ext uri="{FF2B5EF4-FFF2-40B4-BE49-F238E27FC236}">
                <a16:creationId xmlns:a16="http://schemas.microsoft.com/office/drawing/2014/main" id="{9E46CB9E-CA8E-FC7E-40C7-D6D98AA89697}"/>
              </a:ext>
            </a:extLst>
          </p:cNvPr>
          <p:cNvSpPr txBox="1"/>
          <p:nvPr/>
        </p:nvSpPr>
        <p:spPr>
          <a:xfrm>
            <a:off x="9264625" y="6311485"/>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36308892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1385"/>
                                        </p:tgtEl>
                                        <p:attrNameLst>
                                          <p:attrName>style.visibility</p:attrName>
                                        </p:attrNameLst>
                                      </p:cBhvr>
                                      <p:to>
                                        <p:strVal val="visible"/>
                                      </p:to>
                                    </p:set>
                                    <p:anim calcmode="lin" valueType="num">
                                      <p:cBhvr additive="base">
                                        <p:cTn id="7" dur="500" fill="hold"/>
                                        <p:tgtEl>
                                          <p:spTgt spid="101385"/>
                                        </p:tgtEl>
                                        <p:attrNameLst>
                                          <p:attrName>ppt_x</p:attrName>
                                        </p:attrNameLst>
                                      </p:cBhvr>
                                      <p:tavLst>
                                        <p:tav tm="0">
                                          <p:val>
                                            <p:strVal val="0-#ppt_w/2"/>
                                          </p:val>
                                        </p:tav>
                                        <p:tav tm="100000">
                                          <p:val>
                                            <p:strVal val="#ppt_x"/>
                                          </p:val>
                                        </p:tav>
                                      </p:tavLst>
                                    </p:anim>
                                    <p:anim calcmode="lin" valueType="num">
                                      <p:cBhvr additive="base">
                                        <p:cTn id="8" dur="500" fill="hold"/>
                                        <p:tgtEl>
                                          <p:spTgt spid="101385"/>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 presetClass="entr" presetSubtype="16"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ox(in)">
                                      <p:cBhvr>
                                        <p:cTn id="1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385" grpId="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7EA7358D-8A2E-4570-9701-8B099D2A0D47}"/>
              </a:ext>
            </a:extLst>
          </p:cNvPr>
          <p:cNvSpPr>
            <a:spLocks noGrp="1"/>
          </p:cNvSpPr>
          <p:nvPr>
            <p:ph type="title"/>
          </p:nvPr>
        </p:nvSpPr>
        <p:spPr>
          <a:xfrm>
            <a:off x="2135188" y="251930"/>
            <a:ext cx="8153400" cy="990600"/>
          </a:xfrm>
        </p:spPr>
        <p:txBody>
          <a:bodyPr>
            <a:normAutofit/>
          </a:bodyPr>
          <a:lstStyle/>
          <a:p>
            <a:pPr algn="ctr"/>
            <a:r>
              <a:rPr lang="ar-JO" altLang="en-US" b="1" dirty="0">
                <a:latin typeface="Sakkal Majalla" panose="02000000000000000000" pitchFamily="2" charset="-78"/>
              </a:rPr>
              <a:t>متغيرات البحث</a:t>
            </a:r>
            <a:endParaRPr lang="en-GB" altLang="en-US" b="1" dirty="0">
              <a:latin typeface="Sakkal Majalla" panose="02000000000000000000" pitchFamily="2" charset="-78"/>
            </a:endParaRPr>
          </a:p>
        </p:txBody>
      </p:sp>
      <p:pic>
        <p:nvPicPr>
          <p:cNvPr id="2" name="Graphic 21">
            <a:extLst>
              <a:ext uri="{FF2B5EF4-FFF2-40B4-BE49-F238E27FC236}">
                <a16:creationId xmlns:a16="http://schemas.microsoft.com/office/drawing/2014/main" id="{FBD9E303-9D27-6DD7-4649-5236A2F5C2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9E46CB9E-CA8E-FC7E-40C7-D6D98AA89697}"/>
              </a:ext>
            </a:extLst>
          </p:cNvPr>
          <p:cNvSpPr txBox="1"/>
          <p:nvPr/>
        </p:nvSpPr>
        <p:spPr>
          <a:xfrm>
            <a:off x="9264625" y="6311485"/>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F4F582BF-D055-93CC-3A14-E06EC3C27B1C}"/>
              </a:ext>
            </a:extLst>
          </p:cNvPr>
          <p:cNvSpPr txBox="1"/>
          <p:nvPr/>
        </p:nvSpPr>
        <p:spPr>
          <a:xfrm>
            <a:off x="1311129" y="1595021"/>
            <a:ext cx="9801518" cy="2380460"/>
          </a:xfrm>
          <a:prstGeom prst="rect">
            <a:avLst/>
          </a:prstGeom>
          <a:noFill/>
        </p:spPr>
        <p:txBody>
          <a:bodyPr wrap="square">
            <a:spAutoFit/>
          </a:bodyPr>
          <a:lstStyle/>
          <a:p>
            <a:pPr algn="justLow" rtl="1">
              <a:lnSpc>
                <a:spcPct val="150000"/>
              </a:lnSpc>
              <a:buClr>
                <a:srgbClr val="0AAED4"/>
              </a:buClr>
              <a:buSzPct val="135000"/>
              <a:defRPr/>
            </a:pPr>
            <a:r>
              <a:rPr lang="ar-JO" altLang="en-US" sz="2400" b="1" dirty="0">
                <a:latin typeface="Times New Roman" panose="02020603050405020304" pitchFamily="18" charset="0"/>
                <a:cs typeface="Times New Roman" panose="02020603050405020304" pitchFamily="18" charset="0"/>
              </a:rPr>
              <a:t>ج. المتغيرات المعدلة </a:t>
            </a:r>
            <a:r>
              <a:rPr lang="en-US" altLang="en-US" sz="2400" b="1" dirty="0">
                <a:latin typeface="Times New Roman" panose="02020603050405020304" pitchFamily="18" charset="0"/>
                <a:cs typeface="Times New Roman" panose="02020603050405020304" pitchFamily="18" charset="0"/>
              </a:rPr>
              <a:t>Moderating Variables</a:t>
            </a:r>
          </a:p>
          <a:p>
            <a:pPr algn="justLow" rtl="1">
              <a:lnSpc>
                <a:spcPct val="150000"/>
              </a:lnSpc>
              <a:buClr>
                <a:srgbClr val="0AAED4"/>
              </a:buClr>
              <a:buSzPct val="135000"/>
              <a:defRPr/>
            </a:pPr>
            <a:r>
              <a:rPr lang="ar-JO" altLang="en-US" sz="2400" dirty="0">
                <a:latin typeface="Times New Roman" panose="02020603050405020304" pitchFamily="18" charset="0"/>
                <a:cs typeface="Times New Roman" panose="02020603050405020304" pitchFamily="18" charset="0"/>
              </a:rPr>
              <a:t>المتغير المعدل هو المتغير الذي يملك تأثير غير متوقع (شرطي) على علاقة المتغير المستقل بالمتغير التابع, إذ يعمل على تعديل العلاقة المتوقعة بين المتغير المستقل والمتغير التابع. </a:t>
            </a:r>
          </a:p>
          <a:p>
            <a:pPr algn="justLow" rtl="1">
              <a:lnSpc>
                <a:spcPct val="200000"/>
              </a:lnSpc>
              <a:buClr>
                <a:srgbClr val="0AAED4"/>
              </a:buClr>
              <a:buSzPct val="135000"/>
              <a:defRPr/>
            </a:pPr>
            <a:endParaRPr lang="en-US" altLang="en-US" sz="2400" dirty="0">
              <a:latin typeface="Times New Roman" panose="02020603050405020304" pitchFamily="18" charset="0"/>
              <a:cs typeface="Times New Roman" panose="02020603050405020304" pitchFamily="18" charset="0"/>
            </a:endParaRPr>
          </a:p>
        </p:txBody>
      </p:sp>
      <p:grpSp>
        <p:nvGrpSpPr>
          <p:cNvPr id="8" name="Group 14"/>
          <p:cNvGrpSpPr>
            <a:grpSpLocks/>
          </p:cNvGrpSpPr>
          <p:nvPr/>
        </p:nvGrpSpPr>
        <p:grpSpPr bwMode="auto">
          <a:xfrm>
            <a:off x="2585569" y="3354033"/>
            <a:ext cx="6572250" cy="3357562"/>
            <a:chOff x="1071563" y="1785926"/>
            <a:chExt cx="6572250" cy="3357562"/>
          </a:xfrm>
        </p:grpSpPr>
        <p:grpSp>
          <p:nvGrpSpPr>
            <p:cNvPr id="9" name="Group 13"/>
            <p:cNvGrpSpPr>
              <a:grpSpLocks/>
            </p:cNvGrpSpPr>
            <p:nvPr/>
          </p:nvGrpSpPr>
          <p:grpSpPr bwMode="auto">
            <a:xfrm>
              <a:off x="1071563" y="1785926"/>
              <a:ext cx="6572250" cy="3357562"/>
              <a:chOff x="1071563" y="1785938"/>
              <a:chExt cx="6572250" cy="3357562"/>
            </a:xfrm>
          </p:grpSpPr>
          <p:sp>
            <p:nvSpPr>
              <p:cNvPr id="11" name="Rectangle 17"/>
              <p:cNvSpPr>
                <a:spLocks noChangeArrowheads="1"/>
              </p:cNvSpPr>
              <p:nvPr/>
            </p:nvSpPr>
            <p:spPr bwMode="auto">
              <a:xfrm>
                <a:off x="1071563" y="1785938"/>
                <a:ext cx="6572250" cy="3357562"/>
              </a:xfrm>
              <a:prstGeom prst="rect">
                <a:avLst/>
              </a:prstGeom>
              <a:solidFill>
                <a:schemeClr val="accent1"/>
              </a:solidFill>
              <a:ln w="9525" algn="ctr">
                <a:solidFill>
                  <a:srgbClr val="000000"/>
                </a:solidFill>
                <a:round/>
                <a:headEnd/>
                <a:tailEnd/>
              </a:ln>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endParaRPr lang="ar-JO" altLang="en-US"/>
              </a:p>
            </p:txBody>
          </p:sp>
          <p:sp>
            <p:nvSpPr>
              <p:cNvPr id="12" name="Text Box 9"/>
              <p:cNvSpPr txBox="1">
                <a:spLocks noChangeArrowheads="1"/>
              </p:cNvSpPr>
              <p:nvPr/>
            </p:nvSpPr>
            <p:spPr bwMode="auto">
              <a:xfrm>
                <a:off x="5686425" y="2286000"/>
                <a:ext cx="1314450" cy="1143000"/>
              </a:xfrm>
              <a:prstGeom prst="rect">
                <a:avLst/>
              </a:prstGeom>
              <a:solidFill>
                <a:srgbClr val="FFFFFF"/>
              </a:solidFill>
              <a:ln w="9525">
                <a:solidFill>
                  <a:srgbClr val="000000"/>
                </a:solidFill>
                <a:miter lim="800000"/>
                <a:headEnd/>
                <a:tailEnd/>
              </a:ln>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eaLnBrk="1" hangingPunct="1">
                  <a:spcAft>
                    <a:spcPts val="1000"/>
                  </a:spcAft>
                </a:pPr>
                <a:r>
                  <a:rPr kumimoji="0" lang="ar-JO" altLang="en-US" sz="2000" b="1">
                    <a:solidFill>
                      <a:srgbClr val="000000"/>
                    </a:solidFill>
                    <a:cs typeface="Times New Roman" panose="02020603050405020304" pitchFamily="18" charset="0"/>
                  </a:rPr>
                  <a:t>وجود</a:t>
                </a:r>
                <a:endParaRPr kumimoji="0" lang="en-US" altLang="en-US" sz="2000" b="1">
                  <a:solidFill>
                    <a:srgbClr val="000000"/>
                  </a:solidFill>
                  <a:cs typeface="Times New Roman" panose="02020603050405020304" pitchFamily="18" charset="0"/>
                </a:endParaRPr>
              </a:p>
              <a:p>
                <a:pPr algn="ctr" eaLnBrk="1" hangingPunct="1">
                  <a:spcAft>
                    <a:spcPts val="1000"/>
                  </a:spcAft>
                </a:pPr>
                <a:r>
                  <a:rPr kumimoji="0" lang="ar-JO" altLang="en-US" sz="2000" b="1">
                    <a:solidFill>
                      <a:srgbClr val="000000"/>
                    </a:solidFill>
                    <a:cs typeface="Times New Roman" panose="02020603050405020304" pitchFamily="18" charset="0"/>
                  </a:rPr>
                  <a:t>مكتبة منزلية</a:t>
                </a:r>
                <a:endParaRPr kumimoji="0" lang="en-US" altLang="en-US" sz="2000" b="1">
                  <a:solidFill>
                    <a:srgbClr val="000000"/>
                  </a:solidFill>
                  <a:cs typeface="Times New Roman" panose="02020603050405020304" pitchFamily="18" charset="0"/>
                </a:endParaRPr>
              </a:p>
            </p:txBody>
          </p:sp>
          <p:sp>
            <p:nvSpPr>
              <p:cNvPr id="13" name="Text Box 10"/>
              <p:cNvSpPr txBox="1">
                <a:spLocks noChangeArrowheads="1"/>
              </p:cNvSpPr>
              <p:nvPr/>
            </p:nvSpPr>
            <p:spPr bwMode="auto">
              <a:xfrm>
                <a:off x="1643063" y="2286000"/>
                <a:ext cx="1643062" cy="1143000"/>
              </a:xfrm>
              <a:prstGeom prst="rect">
                <a:avLst/>
              </a:prstGeom>
              <a:solidFill>
                <a:srgbClr val="FFFFFF"/>
              </a:solidFill>
              <a:ln w="9525">
                <a:solidFill>
                  <a:srgbClr val="000000"/>
                </a:solidFill>
                <a:miter lim="800000"/>
                <a:headEnd/>
                <a:tailEnd/>
              </a:ln>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eaLnBrk="1" hangingPunct="1">
                  <a:spcAft>
                    <a:spcPts val="1000"/>
                  </a:spcAft>
                </a:pPr>
                <a:r>
                  <a:rPr kumimoji="0" lang="ar-JO" altLang="en-US" sz="2000" b="1">
                    <a:solidFill>
                      <a:srgbClr val="000000"/>
                    </a:solidFill>
                    <a:cs typeface="Times New Roman" panose="02020603050405020304" pitchFamily="18" charset="0"/>
                  </a:rPr>
                  <a:t>القدرة على القراءة</a:t>
                </a:r>
                <a:endParaRPr kumimoji="0" lang="en-US" altLang="en-US" sz="2000" b="1">
                  <a:solidFill>
                    <a:srgbClr val="000000"/>
                  </a:solidFill>
                  <a:cs typeface="Times New Roman" panose="02020603050405020304" pitchFamily="18" charset="0"/>
                </a:endParaRPr>
              </a:p>
              <a:p>
                <a:pPr algn="ctr" eaLnBrk="1" hangingPunct="1">
                  <a:spcAft>
                    <a:spcPts val="1000"/>
                  </a:spcAft>
                </a:pPr>
                <a:r>
                  <a:rPr kumimoji="0" lang="ar-JO" altLang="en-US" sz="2000" b="1">
                    <a:solidFill>
                      <a:srgbClr val="000000"/>
                    </a:solidFill>
                    <a:cs typeface="Times New Roman" panose="02020603050405020304" pitchFamily="18" charset="0"/>
                  </a:rPr>
                  <a:t>لدى الأطفال</a:t>
                </a:r>
                <a:endParaRPr kumimoji="0" lang="en-US" altLang="en-US" sz="2000" b="1">
                  <a:solidFill>
                    <a:srgbClr val="000000"/>
                  </a:solidFill>
                  <a:cs typeface="Times New Roman" panose="02020603050405020304" pitchFamily="18" charset="0"/>
                </a:endParaRPr>
              </a:p>
            </p:txBody>
          </p:sp>
          <p:sp>
            <p:nvSpPr>
              <p:cNvPr id="14" name="Line 11"/>
              <p:cNvSpPr>
                <a:spLocks noChangeShapeType="1"/>
              </p:cNvSpPr>
              <p:nvPr/>
            </p:nvSpPr>
            <p:spPr bwMode="auto">
              <a:xfrm flipH="1">
                <a:off x="3514725" y="2882900"/>
                <a:ext cx="1971675" cy="46038"/>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5" name="TextBox 13"/>
              <p:cNvSpPr txBox="1">
                <a:spLocks noChangeArrowheads="1"/>
              </p:cNvSpPr>
              <p:nvPr/>
            </p:nvSpPr>
            <p:spPr bwMode="auto">
              <a:xfrm>
                <a:off x="4000500" y="3862388"/>
                <a:ext cx="1214438"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r>
                  <a:rPr kumimoji="0" lang="ar-JO" altLang="en-US" sz="1800" b="1" dirty="0">
                    <a:solidFill>
                      <a:schemeClr val="bg1"/>
                    </a:solidFill>
                    <a:cs typeface="Times New Roman" panose="02020603050405020304" pitchFamily="18" charset="0"/>
                  </a:rPr>
                  <a:t>مستوى</a:t>
                </a:r>
              </a:p>
              <a:p>
                <a:pPr algn="ctr" rtl="1" eaLnBrk="1" hangingPunct="1"/>
                <a:r>
                  <a:rPr kumimoji="0" lang="ar-JO" altLang="en-US" sz="1800" b="1" dirty="0">
                    <a:solidFill>
                      <a:schemeClr val="bg1"/>
                    </a:solidFill>
                    <a:cs typeface="Times New Roman" panose="02020603050405020304" pitchFamily="18" charset="0"/>
                  </a:rPr>
                  <a:t> ثقافة الوالدين</a:t>
                </a:r>
                <a:endParaRPr kumimoji="0" lang="en-US" altLang="en-US" sz="1800" b="1" dirty="0">
                  <a:solidFill>
                    <a:schemeClr val="bg1"/>
                  </a:solidFill>
                  <a:cs typeface="Times New Roman" panose="02020603050405020304" pitchFamily="18" charset="0"/>
                </a:endParaRPr>
              </a:p>
            </p:txBody>
          </p:sp>
          <p:cxnSp>
            <p:nvCxnSpPr>
              <p:cNvPr id="16" name="Straight Arrow Connector 15"/>
              <p:cNvCxnSpPr>
                <a:cxnSpLocks noChangeShapeType="1"/>
              </p:cNvCxnSpPr>
              <p:nvPr/>
            </p:nvCxnSpPr>
            <p:spPr bwMode="auto">
              <a:xfrm rot="5400000" flipH="1" flipV="1">
                <a:off x="4189413" y="3324225"/>
                <a:ext cx="858838" cy="1587"/>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grpSp>
        <p:sp>
          <p:nvSpPr>
            <p:cNvPr id="10" name="AutoShape 12"/>
            <p:cNvSpPr>
              <a:spLocks noChangeArrowheads="1"/>
            </p:cNvSpPr>
            <p:nvPr/>
          </p:nvSpPr>
          <p:spPr bwMode="auto">
            <a:xfrm>
              <a:off x="3750915" y="3767125"/>
              <a:ext cx="1725956" cy="1270837"/>
            </a:xfrm>
            <a:prstGeom prst="diamond">
              <a:avLst/>
            </a:prstGeom>
            <a:noFill/>
            <a:ln w="9525">
              <a:solidFill>
                <a:srgbClr val="000000"/>
              </a:solidFill>
              <a:miter lim="800000"/>
              <a:headEnd/>
              <a:tailEnd/>
            </a:ln>
          </p:spPr>
          <p:style>
            <a:lnRef idx="0">
              <a:scrgbClr r="0" g="0" b="0"/>
            </a:lnRef>
            <a:fillRef idx="1001">
              <a:schemeClr val="lt1"/>
            </a:fillRef>
            <a:effectRef idx="0">
              <a:scrgbClr r="0" g="0" b="0"/>
            </a:effectRef>
            <a:fontRef idx="major"/>
          </p:style>
          <p:txBody>
            <a:bodyPr/>
            <a:lstStyle/>
            <a:p>
              <a:pPr algn="ctr" rtl="1">
                <a:defRPr/>
              </a:pPr>
              <a:endParaRPr lang="en-US" b="1" dirty="0"/>
            </a:p>
          </p:txBody>
        </p:sp>
      </p:grpSp>
    </p:spTree>
    <p:extLst>
      <p:ext uri="{BB962C8B-B14F-4D97-AF65-F5344CB8AC3E}">
        <p14:creationId xmlns:p14="http://schemas.microsoft.com/office/powerpoint/2010/main" val="1531733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amond(in)">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9" name="Text Box 5"/>
          <p:cNvSpPr txBox="1">
            <a:spLocks noChangeArrowheads="1"/>
          </p:cNvSpPr>
          <p:nvPr/>
        </p:nvSpPr>
        <p:spPr bwMode="auto">
          <a:xfrm>
            <a:off x="1514007" y="1536612"/>
            <a:ext cx="9728002" cy="1354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r" rtl="1" eaLnBrk="1" hangingPunct="1"/>
            <a:r>
              <a:rPr kumimoji="0" lang="ar-JO" altLang="en-US" b="1" dirty="0">
                <a:cs typeface="Times New Roman" panose="02020603050405020304" pitchFamily="18" charset="0"/>
              </a:rPr>
              <a:t>د. المتغيرات الوسيطة </a:t>
            </a:r>
            <a:r>
              <a:rPr kumimoji="0" lang="en-US" altLang="en-US" b="1" dirty="0">
                <a:cs typeface="Times New Roman" panose="02020603050405020304" pitchFamily="18" charset="0"/>
              </a:rPr>
              <a:t>Mediating Variables</a:t>
            </a:r>
          </a:p>
          <a:p>
            <a:pPr algn="r" rtl="1" eaLnBrk="1" hangingPunct="1"/>
            <a:endParaRPr kumimoji="0" lang="en-US" altLang="en-US" sz="1000" b="1" dirty="0">
              <a:solidFill>
                <a:srgbClr val="000000"/>
              </a:solidFill>
              <a:cs typeface="Times New Roman" panose="02020603050405020304" pitchFamily="18" charset="0"/>
            </a:endParaRPr>
          </a:p>
          <a:p>
            <a:pPr algn="r" rtl="1" eaLnBrk="1" hangingPunct="1"/>
            <a:r>
              <a:rPr kumimoji="0" lang="ar-JO" altLang="en-US" dirty="0">
                <a:solidFill>
                  <a:srgbClr val="000000"/>
                </a:solidFill>
                <a:cs typeface="Times New Roman" panose="02020603050405020304" pitchFamily="18" charset="0"/>
              </a:rPr>
              <a:t>المتغير الوسيط هو المتغير الذي يظهر فجأة في الزمن الذي يبدأ به المتغير المستقل بالتأثير على المتغير التابع.</a:t>
            </a:r>
            <a:endParaRPr kumimoji="0" lang="en-US" altLang="en-US" dirty="0">
              <a:solidFill>
                <a:srgbClr val="000000"/>
              </a:solidFill>
              <a:cs typeface="Times New Roman" panose="02020603050405020304" pitchFamily="18" charset="0"/>
            </a:endParaRPr>
          </a:p>
        </p:txBody>
      </p:sp>
      <p:grpSp>
        <p:nvGrpSpPr>
          <p:cNvPr id="2" name="Group 20"/>
          <p:cNvGrpSpPr>
            <a:grpSpLocks/>
          </p:cNvGrpSpPr>
          <p:nvPr/>
        </p:nvGrpSpPr>
        <p:grpSpPr bwMode="auto">
          <a:xfrm>
            <a:off x="2385701" y="3486151"/>
            <a:ext cx="7072312" cy="3071813"/>
            <a:chOff x="1142976" y="2285992"/>
            <a:chExt cx="6786610" cy="2214578"/>
          </a:xfrm>
        </p:grpSpPr>
        <p:sp>
          <p:nvSpPr>
            <p:cNvPr id="9224" name="Rectangle 19"/>
            <p:cNvSpPr>
              <a:spLocks noChangeArrowheads="1"/>
            </p:cNvSpPr>
            <p:nvPr/>
          </p:nvSpPr>
          <p:spPr bwMode="auto">
            <a:xfrm>
              <a:off x="1142976" y="2285992"/>
              <a:ext cx="6786610" cy="2214578"/>
            </a:xfrm>
            <a:prstGeom prst="rect">
              <a:avLst/>
            </a:prstGeom>
            <a:solidFill>
              <a:schemeClr val="accent1"/>
            </a:solidFill>
            <a:ln w="9525" algn="ctr">
              <a:solidFill>
                <a:srgbClr val="000000"/>
              </a:solidFill>
              <a:round/>
              <a:headEnd/>
              <a:tailEnd/>
            </a:ln>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endParaRPr lang="ar-JO" altLang="en-US"/>
            </a:p>
          </p:txBody>
        </p:sp>
        <p:sp>
          <p:nvSpPr>
            <p:cNvPr id="9225" name="Text Box 9"/>
            <p:cNvSpPr txBox="1">
              <a:spLocks noChangeArrowheads="1"/>
            </p:cNvSpPr>
            <p:nvPr/>
          </p:nvSpPr>
          <p:spPr bwMode="auto">
            <a:xfrm>
              <a:off x="6215074" y="3000372"/>
              <a:ext cx="1285884" cy="714380"/>
            </a:xfrm>
            <a:prstGeom prst="rect">
              <a:avLst/>
            </a:prstGeom>
            <a:solidFill>
              <a:srgbClr val="FFFFFF"/>
            </a:solidFill>
            <a:ln w="9525">
              <a:solidFill>
                <a:srgbClr val="000000"/>
              </a:solidFill>
              <a:miter lim="800000"/>
              <a:headEnd/>
              <a:tailEnd/>
            </a:ln>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r>
                <a:rPr kumimoji="0" lang="ar-JO" altLang="en-US" sz="1800" b="1">
                  <a:solidFill>
                    <a:srgbClr val="000000"/>
                  </a:solidFill>
                  <a:cs typeface="Times New Roman" panose="02020603050405020304" pitchFamily="18" charset="0"/>
                </a:rPr>
                <a:t>تنوع القوة العاملة</a:t>
              </a:r>
              <a:endParaRPr kumimoji="0" lang="en-US" altLang="en-US" sz="1800" b="1">
                <a:solidFill>
                  <a:srgbClr val="000000"/>
                </a:solidFill>
                <a:cs typeface="Times New Roman" panose="02020603050405020304" pitchFamily="18" charset="0"/>
              </a:endParaRPr>
            </a:p>
          </p:txBody>
        </p:sp>
        <p:sp>
          <p:nvSpPr>
            <p:cNvPr id="9226" name="Text Box 10"/>
            <p:cNvSpPr txBox="1">
              <a:spLocks noChangeArrowheads="1"/>
            </p:cNvSpPr>
            <p:nvPr/>
          </p:nvSpPr>
          <p:spPr bwMode="auto">
            <a:xfrm>
              <a:off x="1857356" y="3009896"/>
              <a:ext cx="1136651" cy="704856"/>
            </a:xfrm>
            <a:prstGeom prst="rect">
              <a:avLst/>
            </a:prstGeom>
            <a:solidFill>
              <a:srgbClr val="FFFFFF"/>
            </a:solidFill>
            <a:ln w="9525">
              <a:solidFill>
                <a:srgbClr val="000000"/>
              </a:solidFill>
              <a:miter lim="800000"/>
              <a:headEnd/>
              <a:tailEnd/>
            </a:ln>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r>
                <a:rPr kumimoji="0" lang="ar-JO" altLang="en-US" sz="1800" b="1">
                  <a:solidFill>
                    <a:srgbClr val="000000"/>
                  </a:solidFill>
                  <a:cs typeface="Times New Roman" panose="02020603050405020304" pitchFamily="18" charset="0"/>
                </a:rPr>
                <a:t>كفاءة المنظمة</a:t>
              </a:r>
              <a:endParaRPr kumimoji="0" lang="en-US" altLang="en-US" sz="1800" b="1">
                <a:solidFill>
                  <a:srgbClr val="000000"/>
                </a:solidFill>
                <a:cs typeface="Times New Roman" panose="02020603050405020304" pitchFamily="18" charset="0"/>
              </a:endParaRPr>
            </a:p>
          </p:txBody>
        </p:sp>
        <p:sp>
          <p:nvSpPr>
            <p:cNvPr id="9227" name="Line 11"/>
            <p:cNvSpPr>
              <a:spLocks noChangeShapeType="1"/>
            </p:cNvSpPr>
            <p:nvPr/>
          </p:nvSpPr>
          <p:spPr bwMode="auto">
            <a:xfrm flipH="1">
              <a:off x="5429256" y="3357562"/>
              <a:ext cx="3429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9228" name="Text Box 12"/>
            <p:cNvSpPr txBox="1">
              <a:spLocks noChangeArrowheads="1"/>
            </p:cNvSpPr>
            <p:nvPr/>
          </p:nvSpPr>
          <p:spPr bwMode="auto">
            <a:xfrm>
              <a:off x="3857620" y="3017834"/>
              <a:ext cx="1223955" cy="696918"/>
            </a:xfrm>
            <a:prstGeom prst="rect">
              <a:avLst/>
            </a:prstGeom>
            <a:solidFill>
              <a:srgbClr val="FFFFFF"/>
            </a:solidFill>
            <a:ln w="9525">
              <a:solidFill>
                <a:srgbClr val="000000"/>
              </a:solidFill>
              <a:miter lim="800000"/>
              <a:headEnd/>
              <a:tailEnd/>
            </a:ln>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r>
                <a:rPr kumimoji="0" lang="ar-JO" altLang="en-US" sz="1800" b="1">
                  <a:solidFill>
                    <a:srgbClr val="000000"/>
                  </a:solidFill>
                  <a:cs typeface="Times New Roman" panose="02020603050405020304" pitchFamily="18" charset="0"/>
                </a:rPr>
                <a:t>التنشيط الابتكاري</a:t>
              </a:r>
              <a:endParaRPr kumimoji="0" lang="en-US" altLang="en-US" sz="1800" b="1">
                <a:solidFill>
                  <a:srgbClr val="000000"/>
                </a:solidFill>
                <a:cs typeface="Times New Roman" panose="02020603050405020304" pitchFamily="18" charset="0"/>
              </a:endParaRPr>
            </a:p>
          </p:txBody>
        </p:sp>
        <p:sp>
          <p:nvSpPr>
            <p:cNvPr id="9229" name="Line 13"/>
            <p:cNvSpPr>
              <a:spLocks noChangeShapeType="1"/>
            </p:cNvSpPr>
            <p:nvPr/>
          </p:nvSpPr>
          <p:spPr bwMode="auto">
            <a:xfrm flipH="1">
              <a:off x="3286116" y="3286124"/>
              <a:ext cx="3429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9230" name="TextBox 13"/>
            <p:cNvSpPr txBox="1">
              <a:spLocks noChangeArrowheads="1"/>
            </p:cNvSpPr>
            <p:nvPr/>
          </p:nvSpPr>
          <p:spPr bwMode="auto">
            <a:xfrm>
              <a:off x="6143636" y="3929066"/>
              <a:ext cx="1500198" cy="266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r>
                <a:rPr kumimoji="0" lang="ar-JO" altLang="en-US" sz="1800" b="1">
                  <a:solidFill>
                    <a:srgbClr val="000000"/>
                  </a:solidFill>
                  <a:cs typeface="Times New Roman" panose="02020603050405020304" pitchFamily="18" charset="0"/>
                </a:rPr>
                <a:t>متغير مستقل</a:t>
              </a:r>
              <a:endParaRPr kumimoji="0" lang="en-US" altLang="en-US" sz="1800" b="1">
                <a:solidFill>
                  <a:srgbClr val="000000"/>
                </a:solidFill>
                <a:cs typeface="Times New Roman" panose="02020603050405020304" pitchFamily="18" charset="0"/>
              </a:endParaRPr>
            </a:p>
          </p:txBody>
        </p:sp>
        <p:sp>
          <p:nvSpPr>
            <p:cNvPr id="9231" name="TextBox 14"/>
            <p:cNvSpPr txBox="1">
              <a:spLocks noChangeArrowheads="1"/>
            </p:cNvSpPr>
            <p:nvPr/>
          </p:nvSpPr>
          <p:spPr bwMode="auto">
            <a:xfrm>
              <a:off x="3714744" y="3929066"/>
              <a:ext cx="1500198" cy="266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r>
                <a:rPr kumimoji="0" lang="ar-JO" altLang="en-US" sz="1800" b="1">
                  <a:solidFill>
                    <a:srgbClr val="000000"/>
                  </a:solidFill>
                  <a:cs typeface="Times New Roman" panose="02020603050405020304" pitchFamily="18" charset="0"/>
                </a:rPr>
                <a:t>متغير وسيط</a:t>
              </a:r>
              <a:endParaRPr kumimoji="0" lang="en-US" altLang="en-US" sz="1800" b="1">
                <a:solidFill>
                  <a:srgbClr val="000000"/>
                </a:solidFill>
                <a:cs typeface="Times New Roman" panose="02020603050405020304" pitchFamily="18" charset="0"/>
              </a:endParaRPr>
            </a:p>
          </p:txBody>
        </p:sp>
        <p:sp>
          <p:nvSpPr>
            <p:cNvPr id="9232" name="TextBox 15"/>
            <p:cNvSpPr txBox="1">
              <a:spLocks noChangeArrowheads="1"/>
            </p:cNvSpPr>
            <p:nvPr/>
          </p:nvSpPr>
          <p:spPr bwMode="auto">
            <a:xfrm>
              <a:off x="1643042" y="3929066"/>
              <a:ext cx="1500198" cy="266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r>
                <a:rPr kumimoji="0" lang="ar-JO" altLang="en-US" sz="1800" b="1">
                  <a:solidFill>
                    <a:srgbClr val="000000"/>
                  </a:solidFill>
                  <a:cs typeface="Times New Roman" panose="02020603050405020304" pitchFamily="18" charset="0"/>
                </a:rPr>
                <a:t>متغير تابع</a:t>
              </a:r>
              <a:endParaRPr kumimoji="0" lang="en-US" altLang="en-US" sz="1800" b="1">
                <a:solidFill>
                  <a:srgbClr val="000000"/>
                </a:solidFill>
                <a:cs typeface="Times New Roman" panose="02020603050405020304" pitchFamily="18" charset="0"/>
              </a:endParaRPr>
            </a:p>
          </p:txBody>
        </p:sp>
        <p:sp>
          <p:nvSpPr>
            <p:cNvPr id="9233" name="TextBox 16"/>
            <p:cNvSpPr txBox="1">
              <a:spLocks noChangeArrowheads="1"/>
            </p:cNvSpPr>
            <p:nvPr/>
          </p:nvSpPr>
          <p:spPr bwMode="auto">
            <a:xfrm>
              <a:off x="2032772" y="2470060"/>
              <a:ext cx="785818" cy="2884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r>
                <a:rPr lang="en-US" altLang="en-US" sz="2000" b="1" dirty="0">
                  <a:solidFill>
                    <a:srgbClr val="000000"/>
                  </a:solidFill>
                </a:rPr>
                <a:t>T3</a:t>
              </a:r>
            </a:p>
          </p:txBody>
        </p:sp>
        <p:sp>
          <p:nvSpPr>
            <p:cNvPr id="9234" name="TextBox 17"/>
            <p:cNvSpPr txBox="1">
              <a:spLocks noChangeArrowheads="1"/>
            </p:cNvSpPr>
            <p:nvPr/>
          </p:nvSpPr>
          <p:spPr bwMode="auto">
            <a:xfrm>
              <a:off x="6465107" y="2470059"/>
              <a:ext cx="785818" cy="2884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r>
                <a:rPr lang="en-US" altLang="en-US" sz="2000" b="1" dirty="0">
                  <a:solidFill>
                    <a:srgbClr val="000000"/>
                  </a:solidFill>
                </a:rPr>
                <a:t>T1</a:t>
              </a:r>
            </a:p>
          </p:txBody>
        </p:sp>
        <p:sp>
          <p:nvSpPr>
            <p:cNvPr id="9235" name="TextBox 18"/>
            <p:cNvSpPr txBox="1">
              <a:spLocks noChangeArrowheads="1"/>
            </p:cNvSpPr>
            <p:nvPr/>
          </p:nvSpPr>
          <p:spPr bwMode="auto">
            <a:xfrm>
              <a:off x="4028778" y="2463901"/>
              <a:ext cx="785818" cy="2884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r>
                <a:rPr lang="en-US" altLang="en-US" sz="2000" b="1" dirty="0">
                  <a:solidFill>
                    <a:srgbClr val="000000"/>
                  </a:solidFill>
                </a:rPr>
                <a:t>T2</a:t>
              </a:r>
            </a:p>
          </p:txBody>
        </p:sp>
      </p:grpSp>
      <p:sp>
        <p:nvSpPr>
          <p:cNvPr id="20" name="Title 1">
            <a:extLst>
              <a:ext uri="{FF2B5EF4-FFF2-40B4-BE49-F238E27FC236}">
                <a16:creationId xmlns:a16="http://schemas.microsoft.com/office/drawing/2014/main" id="{7EA7358D-8A2E-4570-9701-8B099D2A0D47}"/>
              </a:ext>
            </a:extLst>
          </p:cNvPr>
          <p:cNvSpPr>
            <a:spLocks noGrp="1"/>
          </p:cNvSpPr>
          <p:nvPr>
            <p:ph type="title"/>
          </p:nvPr>
        </p:nvSpPr>
        <p:spPr>
          <a:xfrm>
            <a:off x="2135188" y="251930"/>
            <a:ext cx="8153400" cy="990600"/>
          </a:xfrm>
        </p:spPr>
        <p:txBody>
          <a:bodyPr>
            <a:normAutofit/>
          </a:bodyPr>
          <a:lstStyle/>
          <a:p>
            <a:pPr algn="ctr"/>
            <a:r>
              <a:rPr lang="ar-JO" altLang="en-US" b="1" dirty="0">
                <a:latin typeface="Sakkal Majalla" panose="02000000000000000000" pitchFamily="2" charset="-78"/>
              </a:rPr>
              <a:t>متغيرات البحث</a:t>
            </a:r>
            <a:endParaRPr lang="en-GB" altLang="en-US" b="1" dirty="0">
              <a:latin typeface="Sakkal Majalla" panose="02000000000000000000" pitchFamily="2" charset="-78"/>
            </a:endParaRPr>
          </a:p>
        </p:txBody>
      </p:sp>
      <p:sp>
        <p:nvSpPr>
          <p:cNvPr id="21" name="TextBox 20">
            <a:extLst>
              <a:ext uri="{FF2B5EF4-FFF2-40B4-BE49-F238E27FC236}">
                <a16:creationId xmlns:a16="http://schemas.microsoft.com/office/drawing/2014/main" id="{9E46CB9E-CA8E-FC7E-40C7-D6D98AA89697}"/>
              </a:ext>
            </a:extLst>
          </p:cNvPr>
          <p:cNvSpPr txBox="1"/>
          <p:nvPr/>
        </p:nvSpPr>
        <p:spPr>
          <a:xfrm>
            <a:off x="9264625" y="6311485"/>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96764417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8549"/>
                                        </p:tgtEl>
                                        <p:attrNameLst>
                                          <p:attrName>style.visibility</p:attrName>
                                        </p:attrNameLst>
                                      </p:cBhvr>
                                      <p:to>
                                        <p:strVal val="visible"/>
                                      </p:to>
                                    </p:set>
                                    <p:anim calcmode="lin" valueType="num">
                                      <p:cBhvr additive="base">
                                        <p:cTn id="7" dur="500" fill="hold"/>
                                        <p:tgtEl>
                                          <p:spTgt spid="108549"/>
                                        </p:tgtEl>
                                        <p:attrNameLst>
                                          <p:attrName>ppt_x</p:attrName>
                                        </p:attrNameLst>
                                      </p:cBhvr>
                                      <p:tavLst>
                                        <p:tav tm="0">
                                          <p:val>
                                            <p:strVal val="0-#ppt_w/2"/>
                                          </p:val>
                                        </p:tav>
                                        <p:tav tm="100000">
                                          <p:val>
                                            <p:strVal val="#ppt_x"/>
                                          </p:val>
                                        </p:tav>
                                      </p:tavLst>
                                    </p:anim>
                                    <p:anim calcmode="lin" valueType="num">
                                      <p:cBhvr additive="base">
                                        <p:cTn id="8" dur="500" fill="hold"/>
                                        <p:tgtEl>
                                          <p:spTgt spid="108549"/>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49" grpId="0"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Low" defTabSz="914400" rtl="1" eaLnBrk="1" fontAlgn="auto" latinLnBrk="0" hangingPunct="1">
              <a:lnSpc>
                <a:spcPct val="200000"/>
              </a:lnSpc>
              <a:spcBef>
                <a:spcPts val="0"/>
              </a:spcBef>
              <a:spcAft>
                <a:spcPts val="0"/>
              </a:spcAft>
              <a:buClr>
                <a:srgbClr val="0AAED4"/>
              </a:buClr>
              <a:buSzPct val="135000"/>
              <a:buFontTx/>
              <a:buNone/>
              <a:tabLst/>
              <a:defRPr/>
            </a:pPr>
            <a:r>
              <a:rPr kumimoji="0" lang="ar-JO" altLang="en-US" sz="20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امثلة لعناوين ابحاث سابقة:</a:t>
            </a:r>
          </a:p>
          <a:p>
            <a:pPr marL="342900" marR="0" lvl="0" indent="-342900" algn="just" defTabSz="914400" rtl="1" eaLnBrk="1" fontAlgn="auto" latinLnBrk="0" hangingPunct="1">
              <a:lnSpc>
                <a:spcPct val="100000"/>
              </a:lnSpc>
              <a:spcBef>
                <a:spcPts val="0"/>
              </a:spcBef>
              <a:spcAft>
                <a:spcPts val="0"/>
              </a:spcAft>
              <a:buClr>
                <a:srgbClr val="0AAED4"/>
              </a:buClr>
              <a:buSzPct val="135000"/>
              <a:buFontTx/>
              <a:buChar char="-"/>
              <a:tabLst/>
              <a:defRPr/>
            </a:pPr>
            <a:r>
              <a:rPr kumimoji="0" lang="ar-JO"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أثر التمكين الإداري في بلورة خصائص الوظيفة لدى العاملين في مؤسسة الموانئ </a:t>
            </a:r>
            <a:r>
              <a:rPr kumimoji="0" lang="ar-JO" altLang="en-US" sz="2000" b="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الأردنية </a:t>
            </a:r>
            <a:r>
              <a:rPr kumimoji="0" lang="ar-JO"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(دراسة تطبيقية).</a:t>
            </a:r>
          </a:p>
          <a:p>
            <a:pPr marL="342900" marR="0" lvl="0" indent="-342900" algn="just" defTabSz="914400" rtl="1" eaLnBrk="1" fontAlgn="auto" latinLnBrk="0" hangingPunct="1">
              <a:lnSpc>
                <a:spcPct val="100000"/>
              </a:lnSpc>
              <a:spcBef>
                <a:spcPts val="0"/>
              </a:spcBef>
              <a:spcAft>
                <a:spcPts val="0"/>
              </a:spcAft>
              <a:buClr>
                <a:srgbClr val="0AAED4"/>
              </a:buClr>
              <a:buSzPct val="135000"/>
              <a:buFontTx/>
              <a:buChar char="-"/>
              <a:tabLst/>
              <a:defRPr/>
            </a:pPr>
            <a:r>
              <a:rPr kumimoji="0" lang="ar-JO"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أثر المشاركة المدركة والمرغوبة في بلورة التماثل التنظيمي من وجهة نظر أعضاء هيئة التدريس في جامعة ميدأوشن.</a:t>
            </a:r>
          </a:p>
          <a:p>
            <a:pPr marL="342900" marR="0" lvl="0" indent="-342900" algn="just" defTabSz="914400" rtl="1" eaLnBrk="1" fontAlgn="auto" latinLnBrk="0" hangingPunct="1">
              <a:lnSpc>
                <a:spcPct val="100000"/>
              </a:lnSpc>
              <a:spcBef>
                <a:spcPts val="0"/>
              </a:spcBef>
              <a:spcAft>
                <a:spcPts val="0"/>
              </a:spcAft>
              <a:buClr>
                <a:srgbClr val="0AAED4"/>
              </a:buClr>
              <a:buSzPct val="135000"/>
              <a:buFontTx/>
              <a:buChar char="-"/>
              <a:tabLst/>
              <a:defRPr/>
            </a:pPr>
            <a:r>
              <a:rPr kumimoji="0" lang="ar-JO"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كفاءة الاسواق المالية وإمكانية التكامل بين دول مجلس التعاون لدول الخليج العربي.</a:t>
            </a:r>
            <a:endParaRPr kumimoji="0" lang="ar-EG"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R="0" lvl="0" algn="just" defTabSz="914400" rtl="1" eaLnBrk="1" fontAlgn="auto" latinLnBrk="0" hangingPunct="1">
              <a:lnSpc>
                <a:spcPct val="100000"/>
              </a:lnSpc>
              <a:spcBef>
                <a:spcPts val="0"/>
              </a:spcBef>
              <a:spcAft>
                <a:spcPts val="0"/>
              </a:spcAft>
              <a:buClr>
                <a:srgbClr val="0AAED4"/>
              </a:buClr>
              <a:buSzPct val="135000"/>
              <a:tabLst/>
              <a:defRPr/>
            </a:pPr>
            <a:endParaRPr kumimoji="0" lang="ar-JO"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
                <a:srgbClr val="0AAED4"/>
              </a:buClr>
              <a:buSzPct val="135000"/>
              <a:buFontTx/>
              <a:buChar char="-"/>
              <a:tabLst/>
              <a:defRPr/>
            </a:pP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Effect Of Brand e-Marketing On The Brand’s Equity By Application On The Egyptian</a:t>
            </a:r>
            <a:r>
              <a:rPr kumimoji="0" lang="ar-EG"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Business Faculties.</a:t>
            </a:r>
          </a:p>
          <a:p>
            <a:pPr marL="342900" marR="0" lvl="0" indent="-342900" algn="just" defTabSz="914400" rtl="0" eaLnBrk="1" fontAlgn="auto" latinLnBrk="0" hangingPunct="1">
              <a:lnSpc>
                <a:spcPct val="100000"/>
              </a:lnSpc>
              <a:spcBef>
                <a:spcPts val="0"/>
              </a:spcBef>
              <a:spcAft>
                <a:spcPts val="0"/>
              </a:spcAft>
              <a:buClr>
                <a:srgbClr val="0AAED4"/>
              </a:buClr>
              <a:buSzPct val="135000"/>
              <a:buFontTx/>
              <a:buChar char="-"/>
              <a:tabLst/>
              <a:defRPr/>
            </a:pP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Investigating Performance Outcomes under Institutional Pressures and Environmental Orientation</a:t>
            </a:r>
            <a:r>
              <a:rPr kumimoji="0" lang="ar-EG"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Motivated Green Supply Chain Management Practices.</a:t>
            </a:r>
          </a:p>
          <a:p>
            <a:pPr marL="342900" marR="0" lvl="0" indent="-342900" algn="just" defTabSz="914400" rtl="0" eaLnBrk="1" fontAlgn="auto" latinLnBrk="0" hangingPunct="1">
              <a:lnSpc>
                <a:spcPct val="150000"/>
              </a:lnSpc>
              <a:spcBef>
                <a:spcPts val="0"/>
              </a:spcBef>
              <a:spcAft>
                <a:spcPts val="0"/>
              </a:spcAft>
              <a:buClr>
                <a:srgbClr val="0AAED4"/>
              </a:buClr>
              <a:buSzPct val="135000"/>
              <a:buFontTx/>
              <a:buChar char="-"/>
              <a:tabLst/>
              <a:defRPr/>
            </a:pPr>
            <a:endParaRPr kumimoji="0" lang="ar-JO"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smtClean="0">
                <a:latin typeface="Times New Roman" panose="02020603050405020304" pitchFamily="18" charset="0"/>
                <a:cs typeface="Times New Roman" panose="02020603050405020304" pitchFamily="18" charset="0"/>
              </a:rPr>
              <a:t>عنوان </a:t>
            </a:r>
            <a:r>
              <a:rPr lang="ar-EG" sz="2800" b="1" dirty="0">
                <a:latin typeface="Times New Roman" panose="02020603050405020304" pitchFamily="18" charset="0"/>
                <a:cs typeface="Times New Roman" panose="02020603050405020304" pitchFamily="18" charset="0"/>
              </a:rPr>
              <a:t>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75403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هي مجموعة العبارات الذي يصيغها الباحث العلمي كتمهيد للبحث العلمي الذي قام الباحث بدراسته ، يشرح فيه نوع المجال العلمي الذي ينطوي عليه البحث العلمي الخاص به ونوع المنهجية العلمية التي استند إليها في عملية البحث، والأسباب والدوافع التي جذبته لعمل البحث العلمي وكتابته، وتكون هذه المقدمة هي الملخص الخاص بالبحث العلمي، والتي تجذب القراء إلى دراسة البحث ومعرفة أهميته العلمية بشكل خاص وأهميته في إفادة الحياة الإنسانية بشكل عام.</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يجب على الباحث العلمي مراعاة أن تكون المقدمة الخاصة بالبحث العلمي الذي يقوم به شاملة بشكل عام لما يتضمنه البحث العلمي من أجزاء وأفكار بشكل مختصر ومفهوم ومبسط ، لذلك يجب على الباحث العلمي أن يقوم بصياغة وتدوين المقدمة بعد الانتهاء من عملية البحث العلمي بشكل كامل لتكون هذه المقدمة شاملة ومطابقة لجميع الأفكار والأجزاء التي عمل عليها الباحث، كما و من الضروري أن يقوم الباحث أيضاً بكتابة تسلسل الأفكار في المقدمة بنفس الترتيب الموجود في جوهر البحث العلمي الذي قام به.</a:t>
            </a:r>
          </a:p>
        </p:txBody>
      </p:sp>
      <p:sp>
        <p:nvSpPr>
          <p:cNvPr id="3" name="TextBox 2"/>
          <p:cNvSpPr txBox="1"/>
          <p:nvPr/>
        </p:nvSpPr>
        <p:spPr>
          <a:xfrm>
            <a:off x="2591903" y="1083696"/>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مقدمة 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209775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sz="2400" b="1" i="0" u="sng" strike="noStrike" kern="1200" cap="none" spc="0" normalizeH="0" baseline="0" noProof="0">
                <a:ln>
                  <a:noFill/>
                </a:ln>
                <a:solidFill>
                  <a:prstClr val="black"/>
                </a:solidFill>
                <a:effectLst/>
                <a:uLnTx/>
                <a:uFillTx/>
                <a:latin typeface="Calibri"/>
                <a:ea typeface="+mn-ea"/>
                <a:cs typeface="Times New Roman" panose="02020603050405020304" pitchFamily="18" charset="0"/>
              </a:rPr>
              <a:t>تتضمن المقدمة ما يلي:</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JO" sz="2400" b="0" i="0" u="none" strike="noStrike" kern="1200" cap="none" spc="0" normalizeH="0" baseline="0" noProof="0">
                <a:ln>
                  <a:noFill/>
                </a:ln>
                <a:solidFill>
                  <a:prstClr val="black"/>
                </a:solidFill>
                <a:effectLst/>
                <a:uLnTx/>
                <a:uFillTx/>
                <a:latin typeface="Calibri"/>
                <a:ea typeface="+mn-ea"/>
                <a:cs typeface="Times New Roman" panose="02020603050405020304" pitchFamily="18" charset="0"/>
              </a:rPr>
              <a:t>مقدمة عامة عن الظاهرة المراد دراستها.</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JO" sz="2400" b="0" i="0" u="none" strike="noStrike" kern="1200" cap="none" spc="0" normalizeH="0" baseline="0" noProof="0">
                <a:ln>
                  <a:noFill/>
                </a:ln>
                <a:solidFill>
                  <a:prstClr val="black"/>
                </a:solidFill>
                <a:effectLst/>
                <a:uLnTx/>
                <a:uFillTx/>
                <a:latin typeface="Calibri"/>
                <a:ea typeface="+mn-ea"/>
                <a:cs typeface="Times New Roman" panose="02020603050405020304" pitchFamily="18" charset="0"/>
              </a:rPr>
              <a:t>إبراز دوافع الباحث لتناول موضوع البحث.</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JO" sz="2400" b="0" i="0" u="none" strike="noStrike" kern="1200" cap="none" spc="0" normalizeH="0" baseline="0" noProof="0">
                <a:ln>
                  <a:noFill/>
                </a:ln>
                <a:solidFill>
                  <a:prstClr val="black"/>
                </a:solidFill>
                <a:effectLst/>
                <a:uLnTx/>
                <a:uFillTx/>
                <a:latin typeface="Calibri"/>
                <a:ea typeface="+mn-ea"/>
                <a:cs typeface="Times New Roman" panose="02020603050405020304" pitchFamily="18" charset="0"/>
              </a:rPr>
              <a:t>وصف بإيجاز القضايا الرئيسية والمشكلات الفرعية التي سيعالجها البحث.</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JO" sz="2400" b="0" i="0" u="none" strike="noStrike" kern="1200" cap="none" spc="0" normalizeH="0" baseline="0" noProof="0">
                <a:ln>
                  <a:noFill/>
                </a:ln>
                <a:solidFill>
                  <a:prstClr val="black"/>
                </a:solidFill>
                <a:effectLst/>
                <a:uLnTx/>
                <a:uFillTx/>
                <a:latin typeface="Calibri"/>
                <a:ea typeface="+mn-ea"/>
                <a:cs typeface="Times New Roman" panose="02020603050405020304" pitchFamily="18" charset="0"/>
              </a:rPr>
              <a:t>توضيح تسلسل متغيرات الدراسة وعلاقتها بمشكلة البحث.</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JO" sz="2400" b="0" i="0" u="none" strike="noStrike" kern="1200" cap="none" spc="0" normalizeH="0" baseline="0" noProof="0">
                <a:ln>
                  <a:noFill/>
                </a:ln>
                <a:solidFill>
                  <a:prstClr val="black"/>
                </a:solidFill>
                <a:effectLst/>
                <a:uLnTx/>
                <a:uFillTx/>
                <a:latin typeface="Calibri"/>
                <a:ea typeface="+mn-ea"/>
                <a:cs typeface="Arial" panose="020B0604020202020204" pitchFamily="34" charset="0"/>
              </a:rPr>
              <a:t>بيان مدى صلة الموضوع ومشكلة البحث بالموضوع العام للمجال العلمي المقصود.</a:t>
            </a:r>
            <a:endParaRPr kumimoji="0" lang="ar-JO"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مقدمة 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517640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85" name="Text Box 9"/>
          <p:cNvSpPr txBox="1">
            <a:spLocks noChangeArrowheads="1"/>
          </p:cNvSpPr>
          <p:nvPr/>
        </p:nvSpPr>
        <p:spPr bwMode="auto">
          <a:xfrm>
            <a:off x="974362" y="1414456"/>
            <a:ext cx="10322290" cy="4893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just" rtl="1" eaLnBrk="1" hangingPunct="1"/>
            <a:r>
              <a:rPr kumimoji="0" lang="ar-JO" altLang="en-US" b="1" u="sng" dirty="0" smtClean="0">
                <a:solidFill>
                  <a:srgbClr val="000000"/>
                </a:solidFill>
                <a:cs typeface="Times New Roman" panose="02020603050405020304" pitchFamily="18" charset="0"/>
              </a:rPr>
              <a:t>العنوان:</a:t>
            </a:r>
          </a:p>
          <a:p>
            <a:pPr algn="just" rtl="1" eaLnBrk="1" hangingPunct="1"/>
            <a:r>
              <a:rPr kumimoji="0" lang="ar-JO" altLang="en-US" dirty="0">
                <a:solidFill>
                  <a:srgbClr val="000000"/>
                </a:solidFill>
                <a:cs typeface="Times New Roman" panose="02020603050405020304" pitchFamily="18" charset="0"/>
              </a:rPr>
              <a:t>أثر التمكين الإداري في بلورة خصائص الوظيفة لدى العاملين في مؤسسة الموانئ الأردنية (دراسة تطبيقية</a:t>
            </a:r>
            <a:r>
              <a:rPr kumimoji="0" lang="ar-JO" altLang="en-US" dirty="0" smtClean="0">
                <a:solidFill>
                  <a:srgbClr val="000000"/>
                </a:solidFill>
                <a:cs typeface="Times New Roman" panose="02020603050405020304" pitchFamily="18" charset="0"/>
              </a:rPr>
              <a:t>).</a:t>
            </a:r>
          </a:p>
          <a:p>
            <a:pPr algn="just" rtl="1" eaLnBrk="1" hangingPunct="1"/>
            <a:endParaRPr kumimoji="0" lang="ar-JO" altLang="en-US" dirty="0">
              <a:solidFill>
                <a:srgbClr val="000000"/>
              </a:solidFill>
              <a:cs typeface="Times New Roman" panose="02020603050405020304" pitchFamily="18" charset="0"/>
            </a:endParaRPr>
          </a:p>
          <a:p>
            <a:pPr algn="just" rtl="1" eaLnBrk="1" hangingPunct="1"/>
            <a:r>
              <a:rPr kumimoji="0" lang="ar-JO" altLang="en-US" b="1" u="sng" dirty="0" smtClean="0">
                <a:solidFill>
                  <a:srgbClr val="000000"/>
                </a:solidFill>
                <a:cs typeface="Times New Roman" panose="02020603050405020304" pitchFamily="18" charset="0"/>
              </a:rPr>
              <a:t>المقدمة:</a:t>
            </a:r>
          </a:p>
          <a:p>
            <a:pPr algn="just" rtl="1" eaLnBrk="1" hangingPunct="1"/>
            <a:r>
              <a:rPr kumimoji="0" lang="ar-JO" altLang="en-US" dirty="0">
                <a:solidFill>
                  <a:srgbClr val="000000"/>
                </a:solidFill>
                <a:cs typeface="Times New Roman" panose="02020603050405020304" pitchFamily="18" charset="0"/>
              </a:rPr>
              <a:t>في ظل سعي المنظمات لمواكبة النمو والتطور، كان لا بد لها من الاستجابة إلى دعوات تطبيق مبادئ الإدارة المفتوحة واللامركزية وتفويض الصلاحيات والمشاركة في صنع القرارات، والاتجاه نحو التخصص في العمل من خلال التعرف على خصائص الوظيفة، التي يشغلها الموظف وصولاً به إلى درجة المعرفة والمهارة والاحتراف الإداري الذي يمكنه من تحقيق أهداف </a:t>
            </a:r>
            <a:r>
              <a:rPr kumimoji="0" lang="ar-JO" altLang="en-US" dirty="0" smtClean="0">
                <a:solidFill>
                  <a:srgbClr val="000000"/>
                </a:solidFill>
                <a:cs typeface="Times New Roman" panose="02020603050405020304" pitchFamily="18" charset="0"/>
              </a:rPr>
              <a:t>المنظمة.</a:t>
            </a:r>
            <a:endParaRPr kumimoji="0" lang="ar-JO" altLang="en-US" dirty="0">
              <a:solidFill>
                <a:srgbClr val="000000"/>
              </a:solidFill>
              <a:cs typeface="Times New Roman" panose="02020603050405020304" pitchFamily="18" charset="0"/>
            </a:endParaRPr>
          </a:p>
          <a:p>
            <a:pPr algn="just" rtl="1" eaLnBrk="1" hangingPunct="1"/>
            <a:r>
              <a:rPr kumimoji="0" lang="ar-JO" altLang="en-US" dirty="0" smtClean="0">
                <a:solidFill>
                  <a:srgbClr val="000000"/>
                </a:solidFill>
                <a:cs typeface="Times New Roman" panose="02020603050405020304" pitchFamily="18" charset="0"/>
              </a:rPr>
              <a:t>ويأتي </a:t>
            </a:r>
            <a:r>
              <a:rPr kumimoji="0" lang="ar-JO" altLang="en-US" dirty="0">
                <a:solidFill>
                  <a:srgbClr val="000000"/>
                </a:solidFill>
                <a:cs typeface="Times New Roman" panose="02020603050405020304" pitchFamily="18" charset="0"/>
              </a:rPr>
              <a:t>التمكين الإداري الذي يعد اللبنة الأساسية والأساس السليم الذي يمكن الموظف من ممارسة السلطة الكاملة وتحمل مسؤوليات وظيفية ليشكل أحد الأعمدة التي تقوم عليها استراتيجية المنظمة لمواجهة التحديات والتطورات ليفرض أنماطاً وسلوكيات تناسب وطبيعة الوظيفة الإدارية ودرجة تعقدها واستقلاليتها.</a:t>
            </a:r>
          </a:p>
          <a:p>
            <a:pPr algn="just" rtl="1" eaLnBrk="1" hangingPunct="1"/>
            <a:endParaRPr kumimoji="0" lang="en-US" altLang="en-US" dirty="0">
              <a:solidFill>
                <a:srgbClr val="000000"/>
              </a:solidFill>
              <a:cs typeface="Times New Roman" panose="02020603050405020304" pitchFamily="18" charset="0"/>
            </a:endParaRPr>
          </a:p>
        </p:txBody>
      </p:sp>
      <p:sp>
        <p:nvSpPr>
          <p:cNvPr id="14" name="Title 1">
            <a:extLst>
              <a:ext uri="{FF2B5EF4-FFF2-40B4-BE49-F238E27FC236}">
                <a16:creationId xmlns:a16="http://schemas.microsoft.com/office/drawing/2014/main" id="{7EA7358D-8A2E-4570-9701-8B099D2A0D47}"/>
              </a:ext>
            </a:extLst>
          </p:cNvPr>
          <p:cNvSpPr>
            <a:spLocks noGrp="1"/>
          </p:cNvSpPr>
          <p:nvPr>
            <p:ph type="title"/>
          </p:nvPr>
        </p:nvSpPr>
        <p:spPr>
          <a:xfrm>
            <a:off x="2135188" y="251930"/>
            <a:ext cx="8153400" cy="990600"/>
          </a:xfrm>
        </p:spPr>
        <p:txBody>
          <a:bodyPr>
            <a:normAutofit/>
          </a:bodyPr>
          <a:lstStyle/>
          <a:p>
            <a:pPr algn="ctr"/>
            <a:r>
              <a:rPr lang="ar-JO" altLang="en-US" b="1" dirty="0" smtClean="0">
                <a:latin typeface="Sakkal Majalla" panose="02000000000000000000" pitchFamily="2" charset="-78"/>
              </a:rPr>
              <a:t>مثال لمقدمة بحث</a:t>
            </a:r>
            <a:endParaRPr lang="en-GB" altLang="en-US" b="1" dirty="0">
              <a:latin typeface="Sakkal Majalla" panose="02000000000000000000" pitchFamily="2" charset="-78"/>
            </a:endParaRPr>
          </a:p>
        </p:txBody>
      </p:sp>
      <p:sp>
        <p:nvSpPr>
          <p:cNvPr id="15" name="TextBox 14">
            <a:extLst>
              <a:ext uri="{FF2B5EF4-FFF2-40B4-BE49-F238E27FC236}">
                <a16:creationId xmlns:a16="http://schemas.microsoft.com/office/drawing/2014/main" id="{9E46CB9E-CA8E-FC7E-40C7-D6D98AA89697}"/>
              </a:ext>
            </a:extLst>
          </p:cNvPr>
          <p:cNvSpPr txBox="1"/>
          <p:nvPr/>
        </p:nvSpPr>
        <p:spPr>
          <a:xfrm>
            <a:off x="9264625" y="6311485"/>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29477138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1385"/>
                                        </p:tgtEl>
                                        <p:attrNameLst>
                                          <p:attrName>style.visibility</p:attrName>
                                        </p:attrNameLst>
                                      </p:cBhvr>
                                      <p:to>
                                        <p:strVal val="visible"/>
                                      </p:to>
                                    </p:set>
                                    <p:anim calcmode="lin" valueType="num">
                                      <p:cBhvr additive="base">
                                        <p:cTn id="7" dur="500" fill="hold"/>
                                        <p:tgtEl>
                                          <p:spTgt spid="101385"/>
                                        </p:tgtEl>
                                        <p:attrNameLst>
                                          <p:attrName>ppt_x</p:attrName>
                                        </p:attrNameLst>
                                      </p:cBhvr>
                                      <p:tavLst>
                                        <p:tav tm="0">
                                          <p:val>
                                            <p:strVal val="0-#ppt_w/2"/>
                                          </p:val>
                                        </p:tav>
                                        <p:tav tm="100000">
                                          <p:val>
                                            <p:strVal val="#ppt_x"/>
                                          </p:val>
                                        </p:tav>
                                      </p:tavLst>
                                    </p:anim>
                                    <p:anim calcmode="lin" valueType="num">
                                      <p:cBhvr additive="base">
                                        <p:cTn id="8" dur="500" fill="hold"/>
                                        <p:tgtEl>
                                          <p:spTgt spid="10138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385" grpId="0"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Low" defTabSz="914400" rtl="1" eaLnBrk="1" fontAlgn="auto" latinLnBrk="0" hangingPunct="1">
              <a:lnSpc>
                <a:spcPct val="100000"/>
              </a:lnSpc>
              <a:spcBef>
                <a:spcPts val="0"/>
              </a:spcBef>
              <a:spcAft>
                <a:spcPts val="0"/>
              </a:spcAft>
              <a:buClr>
                <a:srgbClr val="0AAED4"/>
              </a:buClr>
              <a:buSzPct val="135000"/>
              <a:buFontTx/>
              <a:buNone/>
              <a:tabLst/>
              <a:defRPr/>
            </a:pPr>
            <a:r>
              <a:rPr kumimoji="0" lang="ar-SA" altLang="en-US"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يعتبر </a:t>
            </a:r>
            <a:r>
              <a:rPr kumimoji="0" lang="ar-SA"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تحديد مشكلة البحث أولى خطوات البحث العلمي العملية، فهو تحويل الموضوع العام إلى سؤال أو مشكلة قابلة للبحث. إنه بيان واضح يشير إلى هدف الدراسة حيث يبدأ الباحث بفكرة عامة عما ينوي دراسته، ولابد من صياغة المشكلة بطريقة قابلة للبحث بعد تعريف متغيراتها إجرائيا. </a:t>
            </a:r>
            <a:endParaRPr kumimoji="0" lang="ar-JO"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Low" defTabSz="914400" rtl="1" eaLnBrk="1" fontAlgn="auto" latinLnBrk="0" hangingPunct="1">
              <a:lnSpc>
                <a:spcPct val="100000"/>
              </a:lnSpc>
              <a:spcBef>
                <a:spcPts val="0"/>
              </a:spcBef>
              <a:spcAft>
                <a:spcPts val="0"/>
              </a:spcAft>
              <a:buClr>
                <a:srgbClr val="0AAED4"/>
              </a:buClr>
              <a:buSzPct val="135000"/>
              <a:buFontTx/>
              <a:buNone/>
              <a:tabLst/>
              <a:defRPr/>
            </a:pPr>
            <a:endParaRPr kumimoji="0" lang="ar-SA"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Low" defTabSz="914400" rtl="1" eaLnBrk="1" fontAlgn="auto" latinLnBrk="0" hangingPunct="1">
              <a:lnSpc>
                <a:spcPct val="100000"/>
              </a:lnSpc>
              <a:spcBef>
                <a:spcPts val="0"/>
              </a:spcBef>
              <a:spcAft>
                <a:spcPts val="0"/>
              </a:spcAft>
              <a:buClr>
                <a:srgbClr val="0AAED4"/>
              </a:buClr>
              <a:buSzPct val="135000"/>
              <a:buFontTx/>
              <a:buNone/>
              <a:tabLst/>
              <a:defRPr/>
            </a:pPr>
            <a:r>
              <a:rPr kumimoji="0" lang="ar-SA"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ومثال ذلك: تهدف مشكلة البحث إلى تحديد الأسباب الرئيسة التي أدت إلى نقص المبيعات في الشركة العربية العامة. </a:t>
            </a: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smtClean="0">
                <a:latin typeface="Times New Roman" panose="02020603050405020304" pitchFamily="18" charset="0"/>
                <a:cs typeface="Times New Roman" panose="02020603050405020304" pitchFamily="18" charset="0"/>
              </a:rPr>
              <a:t>مشكلة </a:t>
            </a:r>
            <a:r>
              <a:rPr lang="ar-EG" sz="2800" b="1" dirty="0">
                <a:latin typeface="Times New Roman" panose="02020603050405020304" pitchFamily="18" charset="0"/>
                <a:cs typeface="Times New Roman" panose="02020603050405020304" pitchFamily="18" charset="0"/>
              </a:rPr>
              <a:t>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604225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Low" defTabSz="914400" rtl="1" eaLnBrk="1" fontAlgn="auto" latinLnBrk="0" hangingPunct="1">
              <a:lnSpc>
                <a:spcPct val="100000"/>
              </a:lnSpc>
              <a:spcBef>
                <a:spcPts val="0"/>
              </a:spcBef>
              <a:spcAft>
                <a:spcPts val="0"/>
              </a:spcAft>
              <a:buClr>
                <a:srgbClr val="0AAED4"/>
              </a:buClr>
              <a:buSzPct val="135000"/>
              <a:buFontTx/>
              <a:buNone/>
              <a:tabLst/>
              <a:defRPr/>
            </a:pPr>
            <a:r>
              <a:rPr kumimoji="0" lang="ar-JO" altLang="en-US" sz="24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ومن الاعتبارات التي تؤخذ </a:t>
            </a:r>
            <a:r>
              <a:rPr kumimoji="0" lang="ar-EG" altLang="en-US" sz="24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في الحسبان </a:t>
            </a:r>
            <a:r>
              <a:rPr kumimoji="0" lang="ar-JO" altLang="en-US" sz="24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عند تحديد مشكلة البحث.</a:t>
            </a:r>
          </a:p>
          <a:p>
            <a:pPr marL="457200" marR="0" lvl="0" indent="-457200" algn="justLow" defTabSz="914400" rtl="1" eaLnBrk="1" fontAlgn="auto" latinLnBrk="0" hangingPunct="1">
              <a:lnSpc>
                <a:spcPct val="100000"/>
              </a:lnSpc>
              <a:spcBef>
                <a:spcPts val="0"/>
              </a:spcBef>
              <a:spcAft>
                <a:spcPts val="0"/>
              </a:spcAft>
              <a:buClr>
                <a:srgbClr val="0AAED4"/>
              </a:buClr>
              <a:buSzPct val="135000"/>
              <a:buFont typeface="+mj-lt"/>
              <a:buAutoNum type="arabicPeriod"/>
              <a:tabLst/>
              <a:defRPr/>
            </a:pPr>
            <a:endParaRPr kumimoji="0" lang="ar-SA"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Low" defTabSz="914400" rtl="1" eaLnBrk="1" fontAlgn="auto" latinLnBrk="0" hangingPunct="1">
              <a:lnSpc>
                <a:spcPct val="100000"/>
              </a:lnSpc>
              <a:spcBef>
                <a:spcPts val="0"/>
              </a:spcBef>
              <a:spcAft>
                <a:spcPts val="0"/>
              </a:spcAft>
              <a:buClr>
                <a:srgbClr val="0AAED4"/>
              </a:buClr>
              <a:buSzPct val="135000"/>
              <a:buFont typeface="+mj-lt"/>
              <a:buAutoNum type="arabicPeriod"/>
              <a:tabLst/>
              <a:defRPr/>
            </a:pPr>
            <a:r>
              <a:rPr kumimoji="0" lang="ar-SA"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أن تكون المشكلة قابلة للبحث وليست خيالية أو مستحيلة، ويمكن أن ينبثق عنها أسئلة وفرضيات يمكن إثباتها أو نفيها. </a:t>
            </a:r>
          </a:p>
          <a:p>
            <a:pPr marL="457200" marR="0" lvl="0" indent="-457200" algn="justLow" defTabSz="914400" rtl="1" eaLnBrk="1" fontAlgn="auto" latinLnBrk="0" hangingPunct="1">
              <a:lnSpc>
                <a:spcPct val="100000"/>
              </a:lnSpc>
              <a:spcBef>
                <a:spcPts val="0"/>
              </a:spcBef>
              <a:spcAft>
                <a:spcPts val="0"/>
              </a:spcAft>
              <a:buClr>
                <a:srgbClr val="0AAED4"/>
              </a:buClr>
              <a:buSzPct val="135000"/>
              <a:buFont typeface="+mj-lt"/>
              <a:buAutoNum type="arabicPeriod"/>
              <a:tabLst/>
              <a:defRPr/>
            </a:pPr>
            <a:endParaRPr kumimoji="0" lang="ar-SA"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Low" defTabSz="914400" rtl="1" eaLnBrk="1" fontAlgn="auto" latinLnBrk="0" hangingPunct="1">
              <a:lnSpc>
                <a:spcPct val="100000"/>
              </a:lnSpc>
              <a:spcBef>
                <a:spcPts val="0"/>
              </a:spcBef>
              <a:spcAft>
                <a:spcPts val="0"/>
              </a:spcAft>
              <a:buClr>
                <a:srgbClr val="0AAED4"/>
              </a:buClr>
              <a:buSzPct val="135000"/>
              <a:buFont typeface="+mj-lt"/>
              <a:buAutoNum type="arabicPeriod"/>
              <a:tabLst/>
              <a:defRPr/>
            </a:pPr>
            <a:r>
              <a:rPr kumimoji="0" lang="ar-SA"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أن تكون المشكلة ضمن اهتمامات الباحث العلمية؛ لأن الباحث الذي يخوض في معالجة مشاكل ليست من اختصاصه واهتماماته قد لا تكون نتائجه دقيقة ويمكن البناء عليها.</a:t>
            </a:r>
            <a:endParaRPr kumimoji="0" lang="ar-JO"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Low" defTabSz="914400" rtl="1" eaLnBrk="1" fontAlgn="auto" latinLnBrk="0" hangingPunct="1">
              <a:lnSpc>
                <a:spcPct val="100000"/>
              </a:lnSpc>
              <a:spcBef>
                <a:spcPts val="0"/>
              </a:spcBef>
              <a:spcAft>
                <a:spcPts val="0"/>
              </a:spcAft>
              <a:buClr>
                <a:srgbClr val="0AAED4"/>
              </a:buClr>
              <a:buSzPct val="135000"/>
              <a:buFont typeface="+mj-lt"/>
              <a:buAutoNum type="arabicPeriod"/>
              <a:tabLst/>
              <a:defRPr/>
            </a:pPr>
            <a:endParaRPr kumimoji="0" lang="ar-JO"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Low" defTabSz="914400" rtl="1" eaLnBrk="1" fontAlgn="auto" latinLnBrk="0" hangingPunct="1">
              <a:lnSpc>
                <a:spcPct val="100000"/>
              </a:lnSpc>
              <a:spcBef>
                <a:spcPts val="0"/>
              </a:spcBef>
              <a:spcAft>
                <a:spcPts val="0"/>
              </a:spcAft>
              <a:buClr>
                <a:srgbClr val="0AAED4"/>
              </a:buClr>
              <a:buSzPct val="135000"/>
              <a:buFont typeface="+mj-lt"/>
              <a:buAutoNum type="arabicPeriod"/>
              <a:tabLst/>
              <a:defRPr/>
            </a:pPr>
            <a:r>
              <a:rPr kumimoji="0" lang="ar-SA" altLang="ar-SA"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أن تتمتع المشكلة بالاصالة بحيث تؤدي دراستها إلى إضافات علمية جديدة ولا تكون تكراراً لأبحاث سابقة، وإن تناولت موضوع سبق تناوله من باحثين سابقين فلابد أن تكون معالجته من زوايا جديدة تضيف شيئاً </a:t>
            </a:r>
            <a:r>
              <a:rPr kumimoji="0" lang="ar-JO" altLang="ar-SA"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جديدا.</a:t>
            </a:r>
            <a:endParaRPr kumimoji="0" lang="en-US" altLang="ar-SA"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Low" defTabSz="914400" rtl="1" eaLnBrk="1" fontAlgn="auto" latinLnBrk="0" hangingPunct="1">
              <a:lnSpc>
                <a:spcPct val="100000"/>
              </a:lnSpc>
              <a:spcBef>
                <a:spcPts val="0"/>
              </a:spcBef>
              <a:spcAft>
                <a:spcPts val="0"/>
              </a:spcAft>
              <a:buClr>
                <a:srgbClr val="0AAED4"/>
              </a:buClr>
              <a:buSzPct val="135000"/>
              <a:buFontTx/>
              <a:buNone/>
              <a:tabLst/>
              <a:defRPr/>
            </a:pPr>
            <a:endParaRPr kumimoji="0" lang="ar-SA"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smtClean="0">
                <a:latin typeface="Times New Roman" panose="02020603050405020304" pitchFamily="18" charset="0"/>
                <a:cs typeface="Times New Roman" panose="02020603050405020304" pitchFamily="18" charset="0"/>
              </a:rPr>
              <a:t>مشكلة </a:t>
            </a:r>
            <a:r>
              <a:rPr lang="ar-EG" sz="2800" b="1" dirty="0">
                <a:latin typeface="Times New Roman" panose="02020603050405020304" pitchFamily="18" charset="0"/>
                <a:cs typeface="Times New Roman" panose="02020603050405020304" pitchFamily="18" charset="0"/>
              </a:rPr>
              <a:t>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492945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Low" defTabSz="914400" rtl="1" eaLnBrk="1" fontAlgn="auto" latinLnBrk="0" hangingPunct="1">
              <a:lnSpc>
                <a:spcPct val="100000"/>
              </a:lnSpc>
              <a:spcBef>
                <a:spcPts val="0"/>
              </a:spcBef>
              <a:spcAft>
                <a:spcPts val="0"/>
              </a:spcAft>
              <a:buClr>
                <a:srgbClr val="0AAED4"/>
              </a:buClr>
              <a:buSzPct val="135000"/>
              <a:buFontTx/>
              <a:buNone/>
              <a:tabLst/>
              <a:defRPr/>
            </a:pPr>
            <a:r>
              <a:rPr kumimoji="0" lang="ar-JO" altLang="en-US" sz="24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ومن الاعتبارات التي تؤخذ عند تحديد مشكلة البحث</a:t>
            </a:r>
            <a:r>
              <a:rPr kumimoji="0" lang="ar-EG" altLang="en-US" sz="24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endParaRPr kumimoji="0" lang="ar-SA"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R="0" lvl="0" algn="justLow" defTabSz="914400" rtl="1" eaLnBrk="1" fontAlgn="auto" latinLnBrk="0" hangingPunct="1">
              <a:lnSpc>
                <a:spcPct val="100000"/>
              </a:lnSpc>
              <a:spcBef>
                <a:spcPts val="0"/>
              </a:spcBef>
              <a:spcAft>
                <a:spcPts val="0"/>
              </a:spcAft>
              <a:buClr>
                <a:srgbClr val="0AAED4"/>
              </a:buClr>
              <a:buSzPct val="135000"/>
              <a:tabLst/>
              <a:defRPr/>
            </a:pPr>
            <a:r>
              <a:rPr lang="ar-EG" altLang="en-US" sz="2800" b="1" dirty="0">
                <a:solidFill>
                  <a:schemeClr val="accent5"/>
                </a:solidFill>
                <a:latin typeface="Times New Roman" panose="02020603050405020304" pitchFamily="18" charset="0"/>
                <a:cs typeface="Times New Roman" panose="02020603050405020304" pitchFamily="18" charset="0"/>
              </a:rPr>
              <a:t>4. </a:t>
            </a:r>
            <a:r>
              <a:rPr kumimoji="0" lang="ar-SA"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أن تكون المشكلة ضمن اهتمامات الباحث العلمية؛ لأن الباحث الذي يخوض في معالجة مشاكل ليست من اختصاصه واهتماماته قد لا تكون نتائجه دقيقة</a:t>
            </a:r>
            <a:r>
              <a:rPr kumimoji="0" lang="ar-JO"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R="0" lvl="0" algn="justLow" defTabSz="914400" rtl="1" eaLnBrk="1" fontAlgn="auto" latinLnBrk="0" hangingPunct="1">
              <a:lnSpc>
                <a:spcPct val="100000"/>
              </a:lnSpc>
              <a:spcBef>
                <a:spcPts val="0"/>
              </a:spcBef>
              <a:spcAft>
                <a:spcPts val="0"/>
              </a:spcAft>
              <a:buClr>
                <a:srgbClr val="0AAED4"/>
              </a:buClr>
              <a:buSzPct val="135000"/>
              <a:tabLst/>
              <a:defRPr/>
            </a:pPr>
            <a:endParaRPr lang="ar-EG" altLang="en-US" sz="2400" dirty="0">
              <a:solidFill>
                <a:prstClr val="black"/>
              </a:solidFill>
              <a:latin typeface="Times New Roman" panose="02020603050405020304" pitchFamily="18" charset="0"/>
              <a:cs typeface="Times New Roman" panose="02020603050405020304" pitchFamily="18" charset="0"/>
            </a:endParaRPr>
          </a:p>
          <a:p>
            <a:pPr marR="0" lvl="0" algn="justLow" defTabSz="914400" rtl="1" eaLnBrk="1" fontAlgn="auto" latinLnBrk="0" hangingPunct="1">
              <a:lnSpc>
                <a:spcPct val="100000"/>
              </a:lnSpc>
              <a:spcBef>
                <a:spcPts val="0"/>
              </a:spcBef>
              <a:spcAft>
                <a:spcPts val="0"/>
              </a:spcAft>
              <a:buClr>
                <a:srgbClr val="0AAED4"/>
              </a:buClr>
              <a:buSzPct val="135000"/>
              <a:tabLst/>
              <a:defRPr/>
            </a:pPr>
            <a:r>
              <a:rPr kumimoji="0" lang="ar-EG" altLang="en-US" sz="2800" b="1" i="0" u="none" strike="noStrike" kern="1200" cap="none" spc="0" normalizeH="0" baseline="0" noProof="0" dirty="0">
                <a:ln>
                  <a:noFill/>
                </a:ln>
                <a:solidFill>
                  <a:schemeClr val="accent5"/>
                </a:solidFill>
                <a:effectLst/>
                <a:uLnTx/>
                <a:uFillTx/>
                <a:latin typeface="Times New Roman" panose="02020603050405020304" pitchFamily="18" charset="0"/>
                <a:ea typeface="+mn-ea"/>
                <a:cs typeface="Times New Roman" panose="02020603050405020304" pitchFamily="18" charset="0"/>
              </a:rPr>
              <a:t>5. </a:t>
            </a:r>
            <a:r>
              <a:rPr kumimoji="0" lang="ar-SA"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أن تكون المشكلة في حدود إمكانيات الباحث المادية فدراسة أي مشكلة يترتب عليها تكاليف عديدة في مراحل البحث اللاحقة، فعلى سبيل المثال البحث الذي يجري لتغطية مساق معين لابد أن يأخذ بعين الاعتبار القدرة المالية للطالب والقيد الزمني للبحث، بعكس البحث الذي يجريه باحث ما للحصول على درجة علمية عليا، أو البحث الذي يجريه باحث على رأس عمله.</a:t>
            </a:r>
          </a:p>
          <a:p>
            <a:pPr marR="0" lvl="0" algn="justLow" defTabSz="914400" rtl="1" eaLnBrk="1" fontAlgn="auto" latinLnBrk="0" hangingPunct="1">
              <a:lnSpc>
                <a:spcPct val="100000"/>
              </a:lnSpc>
              <a:spcBef>
                <a:spcPts val="0"/>
              </a:spcBef>
              <a:spcAft>
                <a:spcPts val="0"/>
              </a:spcAft>
              <a:buClr>
                <a:srgbClr val="0AAED4"/>
              </a:buClr>
              <a:buSzPct val="135000"/>
              <a:tabLst/>
              <a:defRPr/>
            </a:pPr>
            <a:endParaRPr lang="ar-EG" altLang="ar-SA" sz="2400" dirty="0">
              <a:solidFill>
                <a:prstClr val="black"/>
              </a:solidFill>
              <a:latin typeface="Times New Roman" panose="02020603050405020304" pitchFamily="18" charset="0"/>
              <a:cs typeface="Times New Roman" panose="02020603050405020304" pitchFamily="18" charset="0"/>
            </a:endParaRPr>
          </a:p>
          <a:p>
            <a:pPr marR="0" lvl="0" algn="justLow" defTabSz="914400" rtl="1" eaLnBrk="1" fontAlgn="auto" latinLnBrk="0" hangingPunct="1">
              <a:lnSpc>
                <a:spcPct val="100000"/>
              </a:lnSpc>
              <a:spcBef>
                <a:spcPts val="0"/>
              </a:spcBef>
              <a:spcAft>
                <a:spcPts val="0"/>
              </a:spcAft>
              <a:buClr>
                <a:srgbClr val="0AAED4"/>
              </a:buClr>
              <a:buSzPct val="135000"/>
              <a:tabLst/>
              <a:defRPr/>
            </a:pPr>
            <a:r>
              <a:rPr kumimoji="0" lang="ar-EG" altLang="ar-SA" sz="2800" b="0" i="0" u="none" strike="noStrike" kern="1200" cap="none" spc="0" normalizeH="0" baseline="0" noProof="0" dirty="0">
                <a:ln>
                  <a:noFill/>
                </a:ln>
                <a:solidFill>
                  <a:schemeClr val="accent5"/>
                </a:solidFill>
                <a:effectLst/>
                <a:uLnTx/>
                <a:uFillTx/>
                <a:latin typeface="Times New Roman" panose="02020603050405020304" pitchFamily="18" charset="0"/>
                <a:ea typeface="+mn-ea"/>
                <a:cs typeface="Times New Roman" panose="02020603050405020304" pitchFamily="18" charset="0"/>
              </a:rPr>
              <a:t>6. </a:t>
            </a:r>
            <a:r>
              <a:rPr kumimoji="0" lang="ar-JO" altLang="ar-SA"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أن تكون المشكلة ملائمة للبيئة التي يجري البحث فيها ولا تتضارب مع منظومة القيم السائدة في المجتمع. </a:t>
            </a:r>
          </a:p>
          <a:p>
            <a:pPr marL="0" marR="0" lvl="0" indent="0" algn="justLow" defTabSz="914400" rtl="1" eaLnBrk="1" fontAlgn="auto" latinLnBrk="0" hangingPunct="1">
              <a:lnSpc>
                <a:spcPct val="100000"/>
              </a:lnSpc>
              <a:spcBef>
                <a:spcPts val="0"/>
              </a:spcBef>
              <a:spcAft>
                <a:spcPts val="0"/>
              </a:spcAft>
              <a:buClr>
                <a:srgbClr val="0AAED4"/>
              </a:buClr>
              <a:buSzPct val="135000"/>
              <a:buFontTx/>
              <a:buNone/>
              <a:tabLst/>
              <a:defRPr/>
            </a:pPr>
            <a:endParaRPr kumimoji="0" lang="ar-SA"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smtClean="0">
                <a:latin typeface="Times New Roman" panose="02020603050405020304" pitchFamily="18" charset="0"/>
                <a:cs typeface="Times New Roman" panose="02020603050405020304" pitchFamily="18" charset="0"/>
              </a:rPr>
              <a:t>مشكلة </a:t>
            </a:r>
            <a:r>
              <a:rPr lang="ar-EG" sz="2800" b="1" dirty="0">
                <a:latin typeface="Times New Roman" panose="02020603050405020304" pitchFamily="18" charset="0"/>
                <a:cs typeface="Times New Roman" panose="02020603050405020304" pitchFamily="18" charset="0"/>
              </a:rPr>
              <a:t>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618674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Low" defTabSz="914400" rtl="1" eaLnBrk="1" fontAlgn="auto" latinLnBrk="0" hangingPunct="1">
              <a:lnSpc>
                <a:spcPct val="100000"/>
              </a:lnSpc>
              <a:spcBef>
                <a:spcPts val="0"/>
              </a:spcBef>
              <a:spcAft>
                <a:spcPts val="0"/>
              </a:spcAft>
              <a:buClr>
                <a:srgbClr val="0AAED4"/>
              </a:buClr>
              <a:buSzPct val="135000"/>
              <a:buFontTx/>
              <a:buNone/>
              <a:tabLst/>
              <a:defRPr/>
            </a:pPr>
            <a:r>
              <a:rPr kumimoji="0" lang="ar-JO" altLang="en-US" sz="24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ومما يساعد الباحث في زيادة الإحساس بالمشكلة والوصول إلى منابعها:</a:t>
            </a:r>
          </a:p>
          <a:p>
            <a:pPr marL="0" marR="0" lvl="0" indent="0" algn="justLow" defTabSz="914400" rtl="1" eaLnBrk="1" fontAlgn="auto" latinLnBrk="0" hangingPunct="1">
              <a:lnSpc>
                <a:spcPct val="100000"/>
              </a:lnSpc>
              <a:spcBef>
                <a:spcPts val="0"/>
              </a:spcBef>
              <a:spcAft>
                <a:spcPts val="0"/>
              </a:spcAft>
              <a:buClr>
                <a:srgbClr val="0AAED4"/>
              </a:buClr>
              <a:buSzPct val="135000"/>
              <a:buFontTx/>
              <a:buNone/>
              <a:tabLst/>
              <a:defRPr/>
            </a:pPr>
            <a:endParaRPr kumimoji="0" lang="ar-JO" altLang="en-US" sz="24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Low" defTabSz="914400" rtl="1" eaLnBrk="1" fontAlgn="auto" latinLnBrk="0" hangingPunct="1">
              <a:lnSpc>
                <a:spcPct val="100000"/>
              </a:lnSpc>
              <a:spcBef>
                <a:spcPts val="0"/>
              </a:spcBef>
              <a:spcAft>
                <a:spcPts val="0"/>
              </a:spcAft>
              <a:buClr>
                <a:srgbClr val="0AAED4"/>
              </a:buClr>
              <a:buSzPct val="135000"/>
              <a:buFontTx/>
              <a:buNone/>
              <a:tabLst/>
              <a:defRPr/>
            </a:pPr>
            <a:r>
              <a:rPr kumimoji="0" lang="ar-JO"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الخبرة الشخصية واهتمامات الباحث بالموضوع.</a:t>
            </a:r>
          </a:p>
          <a:p>
            <a:pPr marL="0" marR="0" lvl="0" indent="0" algn="justLow" defTabSz="914400" rtl="1" eaLnBrk="1" fontAlgn="auto" latinLnBrk="0" hangingPunct="1">
              <a:lnSpc>
                <a:spcPct val="100000"/>
              </a:lnSpc>
              <a:spcBef>
                <a:spcPts val="0"/>
              </a:spcBef>
              <a:spcAft>
                <a:spcPts val="0"/>
              </a:spcAft>
              <a:buClr>
                <a:srgbClr val="0AAED4"/>
              </a:buClr>
              <a:buSzPct val="135000"/>
              <a:buFontTx/>
              <a:buNone/>
              <a:tabLst/>
              <a:defRPr/>
            </a:pPr>
            <a:r>
              <a:rPr kumimoji="0" lang="ar-JO"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القراءة الناقدة التحليلية للإطار النظري المبحوث. </a:t>
            </a:r>
          </a:p>
          <a:p>
            <a:pPr marL="0" marR="0" lvl="0" indent="0" algn="justLow" defTabSz="914400" rtl="1" eaLnBrk="1" fontAlgn="auto" latinLnBrk="0" hangingPunct="1">
              <a:lnSpc>
                <a:spcPct val="100000"/>
              </a:lnSpc>
              <a:spcBef>
                <a:spcPts val="0"/>
              </a:spcBef>
              <a:spcAft>
                <a:spcPts val="0"/>
              </a:spcAft>
              <a:buClr>
                <a:srgbClr val="0AAED4"/>
              </a:buClr>
              <a:buSzPct val="135000"/>
              <a:buFontTx/>
              <a:buNone/>
              <a:tabLst/>
              <a:defRPr/>
            </a:pPr>
            <a:r>
              <a:rPr kumimoji="0" lang="ar-JO"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البحوث السابقة التي أُجريت في مجال التخصص من قبل باحثين آخرين، سواء في نفس البيئة أو بيئة مشابهة.</a:t>
            </a: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smtClean="0">
                <a:latin typeface="Times New Roman" panose="02020603050405020304" pitchFamily="18" charset="0"/>
                <a:cs typeface="Times New Roman" panose="02020603050405020304" pitchFamily="18" charset="0"/>
              </a:rPr>
              <a:t>مشكلة </a:t>
            </a:r>
            <a:r>
              <a:rPr lang="ar-EG" sz="2800" b="1" dirty="0">
                <a:latin typeface="Times New Roman" panose="02020603050405020304" pitchFamily="18" charset="0"/>
                <a:cs typeface="Times New Roman" panose="02020603050405020304" pitchFamily="18" charset="0"/>
              </a:rPr>
              <a:t>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82530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85" name="Text Box 9"/>
          <p:cNvSpPr txBox="1">
            <a:spLocks noChangeArrowheads="1"/>
          </p:cNvSpPr>
          <p:nvPr/>
        </p:nvSpPr>
        <p:spPr bwMode="auto">
          <a:xfrm>
            <a:off x="974362" y="1414456"/>
            <a:ext cx="10322290" cy="4893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just" rtl="1" eaLnBrk="1" hangingPunct="1"/>
            <a:r>
              <a:rPr kumimoji="0" lang="ar-JO" altLang="en-US" b="1" u="sng" dirty="0" smtClean="0">
                <a:solidFill>
                  <a:srgbClr val="000000"/>
                </a:solidFill>
                <a:cs typeface="Times New Roman" panose="02020603050405020304" pitchFamily="18" charset="0"/>
              </a:rPr>
              <a:t>العنوان:</a:t>
            </a:r>
          </a:p>
          <a:p>
            <a:pPr algn="just" rtl="1" eaLnBrk="1" hangingPunct="1"/>
            <a:r>
              <a:rPr kumimoji="0" lang="ar-JO" altLang="en-US" dirty="0">
                <a:solidFill>
                  <a:srgbClr val="000000"/>
                </a:solidFill>
                <a:cs typeface="Times New Roman" panose="02020603050405020304" pitchFamily="18" charset="0"/>
              </a:rPr>
              <a:t>أثر التمكين الإداري في بلورة خصائص الوظيفة لدى العاملين في مؤسسة الموانئ الأردنية (دراسة تطبيقية</a:t>
            </a:r>
            <a:r>
              <a:rPr kumimoji="0" lang="ar-JO" altLang="en-US" dirty="0" smtClean="0">
                <a:solidFill>
                  <a:srgbClr val="000000"/>
                </a:solidFill>
                <a:cs typeface="Times New Roman" panose="02020603050405020304" pitchFamily="18" charset="0"/>
              </a:rPr>
              <a:t>).</a:t>
            </a:r>
          </a:p>
          <a:p>
            <a:pPr algn="just" rtl="1" eaLnBrk="1" hangingPunct="1"/>
            <a:endParaRPr kumimoji="0" lang="ar-JO" altLang="en-US" dirty="0">
              <a:solidFill>
                <a:srgbClr val="000000"/>
              </a:solidFill>
              <a:cs typeface="Times New Roman" panose="02020603050405020304" pitchFamily="18" charset="0"/>
            </a:endParaRPr>
          </a:p>
          <a:p>
            <a:pPr algn="just" rtl="1" eaLnBrk="1" hangingPunct="1"/>
            <a:r>
              <a:rPr kumimoji="0" lang="ar-JO" altLang="en-US" b="1" u="sng" dirty="0" smtClean="0">
                <a:solidFill>
                  <a:srgbClr val="000000"/>
                </a:solidFill>
                <a:cs typeface="Times New Roman" panose="02020603050405020304" pitchFamily="18" charset="0"/>
              </a:rPr>
              <a:t>مشكلة البحث:</a:t>
            </a:r>
          </a:p>
          <a:p>
            <a:pPr algn="just" rtl="1" eaLnBrk="1" hangingPunct="1"/>
            <a:r>
              <a:rPr kumimoji="0" lang="ar-JO" altLang="en-US" dirty="0">
                <a:solidFill>
                  <a:srgbClr val="000000"/>
                </a:solidFill>
                <a:cs typeface="Times New Roman" panose="02020603050405020304" pitchFamily="18" charset="0"/>
              </a:rPr>
              <a:t>إن المنظمات الإدارية ليس لديها جرأة في تمكين أعضائها من القيام بالأداء المشترك، وتتبلور المشكلة في الحالة التي تتخوف فيها الإدارة من توسيع نطاق مشاركة العاملين في إدارة منظماتهم في الوقت الذي أصبح يلقى على عاتقها مهمة تمكين أعضائها من خلال فهم خصائص وظائفهم، والسعي لتحقيق التقدم والنمو والتطور الوظيفي لهم</a:t>
            </a:r>
            <a:r>
              <a:rPr kumimoji="0" lang="ar-JO" altLang="en-US" dirty="0" smtClean="0">
                <a:solidFill>
                  <a:srgbClr val="000000"/>
                </a:solidFill>
                <a:cs typeface="Times New Roman" panose="02020603050405020304" pitchFamily="18" charset="0"/>
              </a:rPr>
              <a:t>.</a:t>
            </a:r>
            <a:endParaRPr kumimoji="0" lang="ar-JO" altLang="en-US" dirty="0">
              <a:solidFill>
                <a:srgbClr val="000000"/>
              </a:solidFill>
              <a:cs typeface="Times New Roman" panose="02020603050405020304" pitchFamily="18" charset="0"/>
            </a:endParaRPr>
          </a:p>
          <a:p>
            <a:pPr algn="just" rtl="1" eaLnBrk="1" hangingPunct="1"/>
            <a:r>
              <a:rPr kumimoji="0" lang="ar-JO" altLang="en-US" dirty="0">
                <a:solidFill>
                  <a:srgbClr val="000000"/>
                </a:solidFill>
                <a:cs typeface="Times New Roman" panose="02020603050405020304" pitchFamily="18" charset="0"/>
              </a:rPr>
              <a:t>وذلك ناجم عن رغبة الإدارة في الاحتفاظ بأكبر قدر ممكن من الصلاحيات وحصرها لنطاق اتخاذ القرار في دائرة ضيقة ولعدم الثقة في قدرة العاملين على ممارسة مهامهم بكفاءة وفاعلية، خصوصا وأن التمكين يتطلب أفراد ذوي مهارات عقلية و إبداعية واجتماعية بالإضافة إلى المهارات الفنية. </a:t>
            </a:r>
          </a:p>
          <a:p>
            <a:pPr algn="just" rtl="1" eaLnBrk="1" hangingPunct="1"/>
            <a:endParaRPr kumimoji="0" lang="en-US" altLang="en-US" dirty="0">
              <a:solidFill>
                <a:srgbClr val="000000"/>
              </a:solidFill>
              <a:cs typeface="Times New Roman" panose="02020603050405020304" pitchFamily="18" charset="0"/>
            </a:endParaRPr>
          </a:p>
        </p:txBody>
      </p:sp>
      <p:sp>
        <p:nvSpPr>
          <p:cNvPr id="14" name="Title 1">
            <a:extLst>
              <a:ext uri="{FF2B5EF4-FFF2-40B4-BE49-F238E27FC236}">
                <a16:creationId xmlns:a16="http://schemas.microsoft.com/office/drawing/2014/main" id="{7EA7358D-8A2E-4570-9701-8B099D2A0D47}"/>
              </a:ext>
            </a:extLst>
          </p:cNvPr>
          <p:cNvSpPr>
            <a:spLocks noGrp="1"/>
          </p:cNvSpPr>
          <p:nvPr>
            <p:ph type="title"/>
          </p:nvPr>
        </p:nvSpPr>
        <p:spPr>
          <a:xfrm>
            <a:off x="2135188" y="251930"/>
            <a:ext cx="8153400" cy="990600"/>
          </a:xfrm>
        </p:spPr>
        <p:txBody>
          <a:bodyPr>
            <a:normAutofit/>
          </a:bodyPr>
          <a:lstStyle/>
          <a:p>
            <a:pPr algn="ctr"/>
            <a:r>
              <a:rPr lang="ar-JO" altLang="en-US" b="1" dirty="0" smtClean="0">
                <a:latin typeface="Sakkal Majalla" panose="02000000000000000000" pitchFamily="2" charset="-78"/>
              </a:rPr>
              <a:t>مثال لمشكلة بحث</a:t>
            </a:r>
            <a:endParaRPr lang="en-GB" altLang="en-US" b="1" dirty="0">
              <a:latin typeface="Sakkal Majalla" panose="02000000000000000000" pitchFamily="2" charset="-78"/>
            </a:endParaRPr>
          </a:p>
        </p:txBody>
      </p:sp>
      <p:sp>
        <p:nvSpPr>
          <p:cNvPr id="15" name="TextBox 14">
            <a:extLst>
              <a:ext uri="{FF2B5EF4-FFF2-40B4-BE49-F238E27FC236}">
                <a16:creationId xmlns:a16="http://schemas.microsoft.com/office/drawing/2014/main" id="{9E46CB9E-CA8E-FC7E-40C7-D6D98AA89697}"/>
              </a:ext>
            </a:extLst>
          </p:cNvPr>
          <p:cNvSpPr txBox="1"/>
          <p:nvPr/>
        </p:nvSpPr>
        <p:spPr>
          <a:xfrm>
            <a:off x="9264625" y="6311485"/>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5684258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1385"/>
                                        </p:tgtEl>
                                        <p:attrNameLst>
                                          <p:attrName>style.visibility</p:attrName>
                                        </p:attrNameLst>
                                      </p:cBhvr>
                                      <p:to>
                                        <p:strVal val="visible"/>
                                      </p:to>
                                    </p:set>
                                    <p:anim calcmode="lin" valueType="num">
                                      <p:cBhvr additive="base">
                                        <p:cTn id="7" dur="500" fill="hold"/>
                                        <p:tgtEl>
                                          <p:spTgt spid="101385"/>
                                        </p:tgtEl>
                                        <p:attrNameLst>
                                          <p:attrName>ppt_x</p:attrName>
                                        </p:attrNameLst>
                                      </p:cBhvr>
                                      <p:tavLst>
                                        <p:tav tm="0">
                                          <p:val>
                                            <p:strVal val="0-#ppt_w/2"/>
                                          </p:val>
                                        </p:tav>
                                        <p:tav tm="100000">
                                          <p:val>
                                            <p:strVal val="#ppt_x"/>
                                          </p:val>
                                        </p:tav>
                                      </p:tavLst>
                                    </p:anim>
                                    <p:anim calcmode="lin" valueType="num">
                                      <p:cBhvr additive="base">
                                        <p:cTn id="8" dur="500" fill="hold"/>
                                        <p:tgtEl>
                                          <p:spTgt spid="10138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385" grpId="0"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50000"/>
              </a:lnSpc>
              <a:spcBef>
                <a:spcPts val="0"/>
              </a:spcBef>
              <a:spcAft>
                <a:spcPts val="0"/>
              </a:spcAft>
              <a:buClrTx/>
              <a:buSzTx/>
              <a:buFontTx/>
              <a:buNone/>
              <a:tabLst/>
              <a:defRPr/>
            </a:pPr>
            <a:r>
              <a:rPr kumimoji="0" lang="ar-JO" sz="2400" b="0" i="0" u="none" strike="noStrike" kern="1200" cap="none" spc="0" normalizeH="0" baseline="0" noProof="0">
                <a:ln>
                  <a:noFill/>
                </a:ln>
                <a:solidFill>
                  <a:prstClr val="black"/>
                </a:solidFill>
                <a:effectLst/>
                <a:uLnTx/>
                <a:uFillTx/>
                <a:latin typeface="Calibri"/>
                <a:ea typeface="+mn-ea"/>
                <a:cs typeface="Times New Roman" panose="02020603050405020304" pitchFamily="18" charset="0"/>
              </a:rPr>
              <a:t>لابد أن يقوم الباحث من توضيح أهمية بحثه الذي ينوي الشروع به وما يمكن أن يؤدي ذلك من إضافات علمية تنفع الباحثين اللاحقين، وما يمكن أن يصل له البحث من نتائج عملية على أرض الواقع تفيد في حل المشكلة المعروضة وتعميمها على المشاكل المشابهة؛ لأن ذلك سيعطي قوة وقناعة بالبحث.</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أهمية 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340041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400" b="1" i="0" u="sng" strike="noStrike" kern="1200" cap="none" spc="0" normalizeH="0" baseline="0" noProof="0">
                <a:ln>
                  <a:noFill/>
                </a:ln>
                <a:solidFill>
                  <a:prstClr val="black"/>
                </a:solidFill>
                <a:effectLst/>
                <a:uLnTx/>
                <a:uFillTx/>
                <a:latin typeface="Calibri"/>
                <a:ea typeface="+mn-ea"/>
                <a:cs typeface="Times New Roman" panose="02020603050405020304" pitchFamily="18" charset="0"/>
              </a:rPr>
              <a:t>وتنقسم اهمية البحث الى قسمين:</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400" b="1" i="0" u="sng" strike="noStrike" kern="1200" cap="none" spc="0" normalizeH="0" baseline="0" noProof="0">
              <a:ln>
                <a:noFill/>
              </a:ln>
              <a:solidFill>
                <a:prstClr val="black"/>
              </a:solidFill>
              <a:effectLst/>
              <a:uLnTx/>
              <a:uFillTx/>
              <a:latin typeface="Calibri"/>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400" b="1" i="0" u="sng" strike="noStrike" kern="1200" cap="none" spc="0" normalizeH="0" baseline="0" noProof="0">
                <a:ln>
                  <a:noFill/>
                </a:ln>
                <a:solidFill>
                  <a:prstClr val="black"/>
                </a:solidFill>
                <a:effectLst/>
                <a:uLnTx/>
                <a:uFillTx/>
                <a:latin typeface="Calibri"/>
                <a:ea typeface="+mn-ea"/>
                <a:cs typeface="Times New Roman" panose="02020603050405020304" pitchFamily="18" charset="0"/>
              </a:rPr>
              <a:t>الأهمية العلمية (النظرية): </a:t>
            </a:r>
            <a:r>
              <a:rPr kumimoji="0" lang="ar-JO" sz="2400" b="0" i="0" u="none" strike="noStrike" kern="1200" cap="none" spc="0" normalizeH="0" baseline="0" noProof="0">
                <a:ln>
                  <a:noFill/>
                </a:ln>
                <a:solidFill>
                  <a:prstClr val="black"/>
                </a:solidFill>
                <a:effectLst/>
                <a:uLnTx/>
                <a:uFillTx/>
                <a:latin typeface="Calibri"/>
                <a:ea typeface="+mn-ea"/>
                <a:cs typeface="Times New Roman" panose="02020603050405020304" pitchFamily="18" charset="0"/>
              </a:rPr>
              <a:t>تعني الإضافة التي يقدمها البحث من جانب النتائج والبيانات المرتبطة بموضوع البحث، فتعمل الأهمية النظرية على تقديم الأساليب للاستفادة من المعلومات التي قد تم الحصول عليها، والعمل على ازالة العوائق التي تواجه أي من المشاكل الاجتماعية أو العلمية والعمل على مقارنة ما قدمته الدراسات السابقة والاضافة التي شملتها هذه الدراسة.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400" b="0" i="0" u="none" strike="noStrike" kern="1200" cap="none" spc="0" normalizeH="0" baseline="0" noProof="0">
              <a:ln>
                <a:noFill/>
              </a:ln>
              <a:solidFill>
                <a:prstClr val="black"/>
              </a:solidFill>
              <a:effectLst/>
              <a:uLnTx/>
              <a:uFillTx/>
              <a:latin typeface="Calibri"/>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400" b="1" i="0" u="sng" strike="noStrike" kern="1200" cap="none" spc="0" normalizeH="0" baseline="0" noProof="0">
                <a:ln>
                  <a:noFill/>
                </a:ln>
                <a:solidFill>
                  <a:prstClr val="black"/>
                </a:solidFill>
                <a:effectLst/>
                <a:uLnTx/>
                <a:uFillTx/>
                <a:latin typeface="Calibri"/>
                <a:ea typeface="+mn-ea"/>
                <a:cs typeface="Times New Roman" panose="02020603050405020304" pitchFamily="18" charset="0"/>
              </a:rPr>
              <a:t>الأهمية العملية (التطبيقية): </a:t>
            </a:r>
            <a:r>
              <a:rPr kumimoji="0" lang="ar-JO" sz="2400" b="0" i="0" u="none" strike="noStrike" kern="1200" cap="none" spc="0" normalizeH="0" baseline="0" noProof="0">
                <a:ln>
                  <a:noFill/>
                </a:ln>
                <a:solidFill>
                  <a:prstClr val="black"/>
                </a:solidFill>
                <a:effectLst/>
                <a:uLnTx/>
                <a:uFillTx/>
                <a:latin typeface="Calibri"/>
                <a:ea typeface="+mn-ea"/>
                <a:cs typeface="Times New Roman" panose="02020603050405020304" pitchFamily="18" charset="0"/>
              </a:rPr>
              <a:t>تمثل مدى تأثير الدراسة الحقيقية على أرض الواقع، وما قدمته من نتائج يمكن للمجتمع والعلوم الأخرى الاستفادة منها، ويسعى العديد من الباحثين في هذه الدراسة للوصول للأهمية التطبيقية، تكمن الأهمية العلمية التطبيقية في تحقيق الفائدة العلمية، ومعرفة كيفية إجراء الدراسة، وتوضيح المبررات من وراء اعداد الدراسة.</a:t>
            </a:r>
            <a:endPar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أهمية 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714084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85" name="Text Box 9"/>
          <p:cNvSpPr txBox="1">
            <a:spLocks noChangeArrowheads="1"/>
          </p:cNvSpPr>
          <p:nvPr/>
        </p:nvSpPr>
        <p:spPr bwMode="auto">
          <a:xfrm>
            <a:off x="1050743" y="1145518"/>
            <a:ext cx="10322290"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just" rtl="1" eaLnBrk="1" hangingPunct="1"/>
            <a:r>
              <a:rPr kumimoji="0" lang="ar-JO" altLang="en-US" b="1" u="sng" dirty="0" smtClean="0">
                <a:solidFill>
                  <a:srgbClr val="000000"/>
                </a:solidFill>
                <a:cs typeface="Times New Roman" panose="02020603050405020304" pitchFamily="18" charset="0"/>
              </a:rPr>
              <a:t>العنوان:</a:t>
            </a:r>
          </a:p>
          <a:p>
            <a:pPr algn="just" rtl="1" eaLnBrk="1" hangingPunct="1"/>
            <a:r>
              <a:rPr kumimoji="0" lang="ar-JO" altLang="en-US" dirty="0">
                <a:solidFill>
                  <a:srgbClr val="000000"/>
                </a:solidFill>
                <a:cs typeface="Times New Roman" panose="02020603050405020304" pitchFamily="18" charset="0"/>
              </a:rPr>
              <a:t>أثر التمكين الإداري في بلورة خصائص الوظيفة لدى العاملين في مؤسسة الموانئ الأردنية (دراسة تطبيقية</a:t>
            </a:r>
            <a:r>
              <a:rPr kumimoji="0" lang="ar-JO" altLang="en-US" dirty="0" smtClean="0">
                <a:solidFill>
                  <a:srgbClr val="000000"/>
                </a:solidFill>
                <a:cs typeface="Times New Roman" panose="02020603050405020304" pitchFamily="18" charset="0"/>
              </a:rPr>
              <a:t>).</a:t>
            </a:r>
          </a:p>
          <a:p>
            <a:pPr algn="just" rtl="1" eaLnBrk="1" hangingPunct="1"/>
            <a:r>
              <a:rPr kumimoji="0" lang="ar-JO" altLang="en-US" b="1" u="sng" dirty="0" smtClean="0">
                <a:solidFill>
                  <a:srgbClr val="000000"/>
                </a:solidFill>
                <a:cs typeface="Times New Roman" panose="02020603050405020304" pitchFamily="18" charset="0"/>
              </a:rPr>
              <a:t>أهمية البحث:</a:t>
            </a:r>
          </a:p>
          <a:p>
            <a:pPr algn="just" rtl="1" eaLnBrk="1" hangingPunct="1"/>
            <a:r>
              <a:rPr kumimoji="0" lang="ar-JO" altLang="en-US" b="1" dirty="0" smtClean="0">
                <a:solidFill>
                  <a:srgbClr val="000000"/>
                </a:solidFill>
                <a:cs typeface="Times New Roman" panose="02020603050405020304" pitchFamily="18" charset="0"/>
              </a:rPr>
              <a:t>الأهمية العلمية: </a:t>
            </a:r>
            <a:r>
              <a:rPr kumimoji="0" lang="ar-JO" altLang="en-US" dirty="0" smtClean="0">
                <a:solidFill>
                  <a:srgbClr val="000000"/>
                </a:solidFill>
                <a:cs typeface="Times New Roman" panose="02020603050405020304" pitchFamily="18" charset="0"/>
              </a:rPr>
              <a:t>تكمن </a:t>
            </a:r>
            <a:r>
              <a:rPr kumimoji="0" lang="ar-JO" altLang="en-US" dirty="0">
                <a:solidFill>
                  <a:srgbClr val="000000"/>
                </a:solidFill>
                <a:cs typeface="Times New Roman" panose="02020603050405020304" pitchFamily="18" charset="0"/>
              </a:rPr>
              <a:t>أهمية الدراسة في كونها تتطرق لبحث أحد المفاهيم التنظيمية الجديدة التي بدأ يتناولها الفكر الإداري وهو موضوع التمكين الإداري الذي يضفي بحداثته أهمية خاصة في الجانب النظري، كما تنبع أهمية الدراسة من كونها الدراسة الأولى في البيئة الأردنية، والتي سوف تعتبر حجر الزاوية لدراسات لاحقة، وعملها سوف يغطي جزءاً من الثغرة الموجودة في أدبيات الإدارة الأردنية، وتكون مصدراً جديداً في الإدارة </a:t>
            </a:r>
            <a:r>
              <a:rPr kumimoji="0" lang="ar-JO" altLang="en-US" dirty="0" smtClean="0">
                <a:solidFill>
                  <a:srgbClr val="000000"/>
                </a:solidFill>
                <a:cs typeface="Times New Roman" panose="02020603050405020304" pitchFamily="18" charset="0"/>
              </a:rPr>
              <a:t>العربية، واثراءا للمكتبة الاردنية والعربيةز</a:t>
            </a:r>
          </a:p>
          <a:p>
            <a:pPr algn="just" rtl="1" eaLnBrk="1" hangingPunct="1"/>
            <a:r>
              <a:rPr kumimoji="0" lang="ar-JO" altLang="en-US" b="1" dirty="0" smtClean="0">
                <a:solidFill>
                  <a:srgbClr val="000000"/>
                </a:solidFill>
                <a:cs typeface="Times New Roman" panose="02020603050405020304" pitchFamily="18" charset="0"/>
              </a:rPr>
              <a:t>الأهمية العملية: </a:t>
            </a:r>
            <a:r>
              <a:rPr kumimoji="0" lang="ar-JO" altLang="en-US" dirty="0" smtClean="0">
                <a:solidFill>
                  <a:srgbClr val="000000"/>
                </a:solidFill>
                <a:cs typeface="Times New Roman" panose="02020603050405020304" pitchFamily="18" charset="0"/>
              </a:rPr>
              <a:t>مما </a:t>
            </a:r>
            <a:r>
              <a:rPr kumimoji="0" lang="ar-JO" altLang="en-US" dirty="0">
                <a:solidFill>
                  <a:srgbClr val="000000"/>
                </a:solidFill>
                <a:cs typeface="Times New Roman" panose="02020603050405020304" pitchFamily="18" charset="0"/>
              </a:rPr>
              <a:t>يزيد من أهمية الدراسة محاولتها استقصاء أثر التمكين الإداري  في بلورة خصائص الوظيفة في مؤسسة الموانئ الأردنية، ويأتي هذا الربط ليوفر مادة نظرية يضاف إليها نتائج المسح للواقع العملي، مما يسهم في التأطير لموضوع البحث، علاوة على ما ستوفره طبيعة الدراسة المقارنة من نتائج وتوصيات يمكن الإفادة منها في القطاع الذي تنتمي إليه المنظمتان المبحوثتان بشكل خاص والمنظمات التي تعمل في البيئة الأردنية عموما</a:t>
            </a:r>
            <a:r>
              <a:rPr kumimoji="0" lang="ar-JO" altLang="en-US" dirty="0" smtClean="0">
                <a:solidFill>
                  <a:srgbClr val="000000"/>
                </a:solidFill>
                <a:cs typeface="Times New Roman" panose="02020603050405020304" pitchFamily="18" charset="0"/>
              </a:rPr>
              <a:t>.                   </a:t>
            </a:r>
            <a:endParaRPr kumimoji="0" lang="ar-JO" altLang="en-US" dirty="0">
              <a:solidFill>
                <a:srgbClr val="000000"/>
              </a:solidFill>
              <a:cs typeface="Times New Roman" panose="02020603050405020304" pitchFamily="18" charset="0"/>
            </a:endParaRPr>
          </a:p>
        </p:txBody>
      </p:sp>
      <p:sp>
        <p:nvSpPr>
          <p:cNvPr id="14" name="Title 1">
            <a:extLst>
              <a:ext uri="{FF2B5EF4-FFF2-40B4-BE49-F238E27FC236}">
                <a16:creationId xmlns:a16="http://schemas.microsoft.com/office/drawing/2014/main" id="{7EA7358D-8A2E-4570-9701-8B099D2A0D47}"/>
              </a:ext>
            </a:extLst>
          </p:cNvPr>
          <p:cNvSpPr>
            <a:spLocks noGrp="1"/>
          </p:cNvSpPr>
          <p:nvPr>
            <p:ph type="title"/>
          </p:nvPr>
        </p:nvSpPr>
        <p:spPr>
          <a:xfrm>
            <a:off x="2135188" y="251930"/>
            <a:ext cx="8153400" cy="990600"/>
          </a:xfrm>
        </p:spPr>
        <p:txBody>
          <a:bodyPr>
            <a:normAutofit/>
          </a:bodyPr>
          <a:lstStyle/>
          <a:p>
            <a:pPr algn="ctr"/>
            <a:r>
              <a:rPr lang="ar-JO" altLang="en-US" b="1" dirty="0" smtClean="0">
                <a:latin typeface="Sakkal Majalla" panose="02000000000000000000" pitchFamily="2" charset="-78"/>
              </a:rPr>
              <a:t>مثال لأهمية بحث</a:t>
            </a:r>
            <a:endParaRPr lang="en-GB" altLang="en-US" b="1" dirty="0">
              <a:latin typeface="Sakkal Majalla" panose="02000000000000000000" pitchFamily="2" charset="-78"/>
            </a:endParaRPr>
          </a:p>
        </p:txBody>
      </p:sp>
      <p:sp>
        <p:nvSpPr>
          <p:cNvPr id="15" name="TextBox 14">
            <a:extLst>
              <a:ext uri="{FF2B5EF4-FFF2-40B4-BE49-F238E27FC236}">
                <a16:creationId xmlns:a16="http://schemas.microsoft.com/office/drawing/2014/main" id="{9E46CB9E-CA8E-FC7E-40C7-D6D98AA89697}"/>
              </a:ext>
            </a:extLst>
          </p:cNvPr>
          <p:cNvSpPr txBox="1"/>
          <p:nvPr/>
        </p:nvSpPr>
        <p:spPr>
          <a:xfrm>
            <a:off x="9264625" y="6311485"/>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45631724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1385"/>
                                        </p:tgtEl>
                                        <p:attrNameLst>
                                          <p:attrName>style.visibility</p:attrName>
                                        </p:attrNameLst>
                                      </p:cBhvr>
                                      <p:to>
                                        <p:strVal val="visible"/>
                                      </p:to>
                                    </p:set>
                                    <p:anim calcmode="lin" valueType="num">
                                      <p:cBhvr additive="base">
                                        <p:cTn id="7" dur="500" fill="hold"/>
                                        <p:tgtEl>
                                          <p:spTgt spid="101385"/>
                                        </p:tgtEl>
                                        <p:attrNameLst>
                                          <p:attrName>ppt_x</p:attrName>
                                        </p:attrNameLst>
                                      </p:cBhvr>
                                      <p:tavLst>
                                        <p:tav tm="0">
                                          <p:val>
                                            <p:strVal val="0-#ppt_w/2"/>
                                          </p:val>
                                        </p:tav>
                                        <p:tav tm="100000">
                                          <p:val>
                                            <p:strVal val="#ppt_x"/>
                                          </p:val>
                                        </p:tav>
                                      </p:tavLst>
                                    </p:anim>
                                    <p:anim calcmode="lin" valueType="num">
                                      <p:cBhvr additive="base">
                                        <p:cTn id="8" dur="500" fill="hold"/>
                                        <p:tgtEl>
                                          <p:spTgt spid="10138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385" grpId="0"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1" eaLnBrk="1" fontAlgn="auto" latinLnBrk="0" hangingPunct="1">
              <a:lnSpc>
                <a:spcPct val="150000"/>
              </a:lnSpc>
              <a:spcBef>
                <a:spcPts val="0"/>
              </a:spcBef>
              <a:spcAft>
                <a:spcPts val="0"/>
              </a:spcAft>
              <a:buClrTx/>
              <a:buSzTx/>
              <a:tabLst/>
              <a:defRPr/>
            </a:pPr>
            <a:r>
              <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لابد للباحث من تحديد أهداف البحث بشكل دقيق في بداية بحثه، وتوضيح الأسباب التي جعلته يلجأ إلى تنفيذ هذا البحث؟ فهل هو دراسة استطلاعية مبدئية؟ أم متعمقة في جانب ما؟ إذ قد يكون الهدف من البحث إضافة علمية، أو تشخيصي لظاهرة ما للتعرف على عوامل معينة في تلك الظاهرة، أو البحث في علاقة السبب والأثر لمشكلة ما. </a:t>
            </a:r>
            <a:endParaRPr kumimoji="0" lang="ar-EG"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R="0" lvl="0" algn="just" defTabSz="914400" rtl="1" eaLnBrk="1" fontAlgn="auto" latinLnBrk="0" hangingPunct="1">
              <a:lnSpc>
                <a:spcPct val="150000"/>
              </a:lnSpc>
              <a:spcBef>
                <a:spcPts val="0"/>
              </a:spcBef>
              <a:spcAft>
                <a:spcPts val="0"/>
              </a:spcAft>
              <a:buClrTx/>
              <a:buSzTx/>
              <a:tabLst/>
              <a:defRPr/>
            </a:pPr>
            <a:r>
              <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إن تحديد الباحث الدقيق لأهداف دراسته سيساعده في التحديد الدقيق للمجتمع والعينة التي سيتعامل معها. وسيكون مقنعاً للقارىء في الأخذ بالنتائج التي توصل إليها.</a:t>
            </a: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أهداف 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99008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1"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 يستحسن أن يعدد الباحث أهداف البحث في شكل نقاط مرقمة وقصيرة ذاكراً الأهداف الرئيسية فقط والتي لا محال سوف تتضمن الأهداف الثانوية </a:t>
            </a:r>
            <a:r>
              <a:rPr kumimoji="0" lang="ar-EG"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من</a:t>
            </a:r>
            <a:r>
              <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 خلالها.</a:t>
            </a:r>
          </a:p>
          <a:p>
            <a:pPr marL="342900" marR="0" lvl="0" indent="-342900" algn="just" defTabSz="914400" rtl="1"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 تساعد عملية تحديد الأهداف الباحث على التركيز في بحثه لتحقيقها كما يعتمد المقيمون عند تقييم البحث على هذه الأهداف فيقومون باختبار مدى تحقيق البحث لأهدافه ومن ثم هل هو بحث ناجح وحقق الغرض منه أم لا. </a:t>
            </a: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أهداف 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539799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85" name="Text Box 9"/>
          <p:cNvSpPr txBox="1">
            <a:spLocks noChangeArrowheads="1"/>
          </p:cNvSpPr>
          <p:nvPr/>
        </p:nvSpPr>
        <p:spPr bwMode="auto">
          <a:xfrm>
            <a:off x="1050743" y="1145518"/>
            <a:ext cx="10322290" cy="4893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just" rtl="1" eaLnBrk="1" hangingPunct="1"/>
            <a:r>
              <a:rPr kumimoji="0" lang="ar-JO" altLang="en-US" b="1" u="sng" dirty="0" smtClean="0">
                <a:solidFill>
                  <a:srgbClr val="000000"/>
                </a:solidFill>
                <a:cs typeface="Times New Roman" panose="02020603050405020304" pitchFamily="18" charset="0"/>
              </a:rPr>
              <a:t>العنوان:</a:t>
            </a:r>
          </a:p>
          <a:p>
            <a:pPr algn="just" rtl="1" eaLnBrk="1" hangingPunct="1"/>
            <a:r>
              <a:rPr kumimoji="0" lang="ar-JO" altLang="en-US" dirty="0">
                <a:solidFill>
                  <a:srgbClr val="000000"/>
                </a:solidFill>
                <a:cs typeface="Times New Roman" panose="02020603050405020304" pitchFamily="18" charset="0"/>
              </a:rPr>
              <a:t>أثر التمكين الإداري في بلورة خصائص الوظيفة لدى العاملين في مؤسسة الموانئ الأردنية (دراسة تطبيقية</a:t>
            </a:r>
            <a:r>
              <a:rPr kumimoji="0" lang="ar-JO" altLang="en-US" dirty="0" smtClean="0">
                <a:solidFill>
                  <a:srgbClr val="000000"/>
                </a:solidFill>
                <a:cs typeface="Times New Roman" panose="02020603050405020304" pitchFamily="18" charset="0"/>
              </a:rPr>
              <a:t>).</a:t>
            </a:r>
          </a:p>
          <a:p>
            <a:pPr algn="just" rtl="1" eaLnBrk="1" hangingPunct="1"/>
            <a:r>
              <a:rPr kumimoji="0" lang="ar-JO" altLang="en-US" b="1" u="sng" dirty="0" smtClean="0">
                <a:solidFill>
                  <a:srgbClr val="000000"/>
                </a:solidFill>
                <a:cs typeface="Times New Roman" panose="02020603050405020304" pitchFamily="18" charset="0"/>
              </a:rPr>
              <a:t>أهداف البحث:</a:t>
            </a:r>
          </a:p>
          <a:p>
            <a:pPr algn="just" rtl="1" eaLnBrk="1" hangingPunct="1"/>
            <a:r>
              <a:rPr kumimoji="0" lang="ar-JO" altLang="en-US" dirty="0">
                <a:solidFill>
                  <a:srgbClr val="000000"/>
                </a:solidFill>
                <a:cs typeface="Times New Roman" panose="02020603050405020304" pitchFamily="18" charset="0"/>
              </a:rPr>
              <a:t>تهدف هذه الدراسة في الأساس التعرف إلى مفهوم التمكين الإداري ومستواه ومعوقاته وأثره في بلورة خصائص الوظيفة لدى العاملين في مؤسسة الموانئ الأردنية، كما تسعى إلى تحقيق الأهداف التالية:</a:t>
            </a:r>
          </a:p>
          <a:p>
            <a:pPr marL="342900" indent="-342900" algn="just" rtl="1" eaLnBrk="1" hangingPunct="1">
              <a:buFont typeface="Arial" panose="020B0604020202020204" pitchFamily="34" charset="0"/>
              <a:buChar char="•"/>
            </a:pPr>
            <a:r>
              <a:rPr kumimoji="0" lang="ar-JO" altLang="en-US" dirty="0">
                <a:solidFill>
                  <a:srgbClr val="000000"/>
                </a:solidFill>
                <a:cs typeface="Times New Roman" panose="02020603050405020304" pitchFamily="18" charset="0"/>
              </a:rPr>
              <a:t>تكوين إطار نظري وفكري للتعرف على مفهوم التمكين الإداري ومفهوم خصائص الوظيفة.</a:t>
            </a:r>
          </a:p>
          <a:p>
            <a:pPr marL="342900" indent="-342900" algn="just" rtl="1" eaLnBrk="1" hangingPunct="1">
              <a:buFont typeface="Arial" panose="020B0604020202020204" pitchFamily="34" charset="0"/>
              <a:buChar char="•"/>
            </a:pPr>
            <a:r>
              <a:rPr kumimoji="0" lang="ar-JO" altLang="en-US" dirty="0">
                <a:solidFill>
                  <a:srgbClr val="000000"/>
                </a:solidFill>
                <a:cs typeface="Times New Roman" panose="02020603050405020304" pitchFamily="18" charset="0"/>
              </a:rPr>
              <a:t>التعرف على مستوى التمكين الإداري في مؤسسة الموانئ الأردنية .</a:t>
            </a:r>
          </a:p>
          <a:p>
            <a:pPr marL="342900" indent="-342900" algn="just" rtl="1" eaLnBrk="1" hangingPunct="1">
              <a:buFont typeface="Arial" panose="020B0604020202020204" pitchFamily="34" charset="0"/>
              <a:buChar char="•"/>
            </a:pPr>
            <a:r>
              <a:rPr kumimoji="0" lang="ar-JO" altLang="en-US" dirty="0">
                <a:solidFill>
                  <a:srgbClr val="000000"/>
                </a:solidFill>
                <a:cs typeface="Times New Roman" panose="02020603050405020304" pitchFamily="18" charset="0"/>
              </a:rPr>
              <a:t>التعرف على مدى توافر خصائص الوظيفة في مؤسسة الموانئ الأردنية.</a:t>
            </a:r>
          </a:p>
          <a:p>
            <a:pPr marL="342900" indent="-342900" algn="just" rtl="1" eaLnBrk="1" hangingPunct="1">
              <a:buFont typeface="Arial" panose="020B0604020202020204" pitchFamily="34" charset="0"/>
              <a:buChar char="•"/>
            </a:pPr>
            <a:r>
              <a:rPr kumimoji="0" lang="ar-JO" altLang="en-US" dirty="0">
                <a:solidFill>
                  <a:srgbClr val="000000"/>
                </a:solidFill>
                <a:cs typeface="Times New Roman" panose="02020603050405020304" pitchFamily="18" charset="0"/>
              </a:rPr>
              <a:t>التعرف على معوقات تطبيق مفهوم التمكين الإداري في مؤسسة الموانئ الأردنية.</a:t>
            </a:r>
          </a:p>
          <a:p>
            <a:pPr marL="342900" indent="-342900" algn="just" rtl="1" eaLnBrk="1" hangingPunct="1">
              <a:buFont typeface="Arial" panose="020B0604020202020204" pitchFamily="34" charset="0"/>
              <a:buChar char="•"/>
            </a:pPr>
            <a:r>
              <a:rPr kumimoji="0" lang="ar-JO" altLang="en-US" dirty="0">
                <a:solidFill>
                  <a:srgbClr val="000000"/>
                </a:solidFill>
                <a:cs typeface="Times New Roman" panose="02020603050405020304" pitchFamily="18" charset="0"/>
              </a:rPr>
              <a:t>تحليل أثر التمكين الإداري في بلورة خصائص الوظيفة في مؤسسة الموانئ.</a:t>
            </a:r>
          </a:p>
          <a:p>
            <a:pPr marL="342900" indent="-342900" algn="just" rtl="1" eaLnBrk="1" hangingPunct="1">
              <a:buFont typeface="Arial" panose="020B0604020202020204" pitchFamily="34" charset="0"/>
              <a:buChar char="•"/>
            </a:pPr>
            <a:r>
              <a:rPr kumimoji="0" lang="ar-JO" altLang="en-US" dirty="0">
                <a:solidFill>
                  <a:srgbClr val="000000"/>
                </a:solidFill>
                <a:cs typeface="Times New Roman" panose="02020603050405020304" pitchFamily="18" charset="0"/>
              </a:rPr>
              <a:t>تقديم توصيات ومقترحات لأصحاب القرار، تهدف إلى توضيح مفهوم التمكين وإزالة المخاوف من تطبيقه كممارسة إدارية في مؤسسة الموانئ الأردنية.</a:t>
            </a:r>
          </a:p>
        </p:txBody>
      </p:sp>
      <p:sp>
        <p:nvSpPr>
          <p:cNvPr id="14" name="Title 1">
            <a:extLst>
              <a:ext uri="{FF2B5EF4-FFF2-40B4-BE49-F238E27FC236}">
                <a16:creationId xmlns:a16="http://schemas.microsoft.com/office/drawing/2014/main" id="{7EA7358D-8A2E-4570-9701-8B099D2A0D47}"/>
              </a:ext>
            </a:extLst>
          </p:cNvPr>
          <p:cNvSpPr>
            <a:spLocks noGrp="1"/>
          </p:cNvSpPr>
          <p:nvPr>
            <p:ph type="title"/>
          </p:nvPr>
        </p:nvSpPr>
        <p:spPr>
          <a:xfrm>
            <a:off x="2135188" y="251930"/>
            <a:ext cx="8153400" cy="990600"/>
          </a:xfrm>
        </p:spPr>
        <p:txBody>
          <a:bodyPr>
            <a:normAutofit/>
          </a:bodyPr>
          <a:lstStyle/>
          <a:p>
            <a:pPr algn="ctr"/>
            <a:r>
              <a:rPr lang="ar-JO" altLang="en-US" b="1" dirty="0" smtClean="0">
                <a:latin typeface="Sakkal Majalla" panose="02000000000000000000" pitchFamily="2" charset="-78"/>
              </a:rPr>
              <a:t>مثال لأهداف بحث</a:t>
            </a:r>
            <a:endParaRPr lang="en-GB" altLang="en-US" b="1" dirty="0">
              <a:latin typeface="Sakkal Majalla" panose="02000000000000000000" pitchFamily="2" charset="-78"/>
            </a:endParaRPr>
          </a:p>
        </p:txBody>
      </p:sp>
      <p:sp>
        <p:nvSpPr>
          <p:cNvPr id="15" name="TextBox 14">
            <a:extLst>
              <a:ext uri="{FF2B5EF4-FFF2-40B4-BE49-F238E27FC236}">
                <a16:creationId xmlns:a16="http://schemas.microsoft.com/office/drawing/2014/main" id="{9E46CB9E-CA8E-FC7E-40C7-D6D98AA89697}"/>
              </a:ext>
            </a:extLst>
          </p:cNvPr>
          <p:cNvSpPr txBox="1"/>
          <p:nvPr/>
        </p:nvSpPr>
        <p:spPr>
          <a:xfrm>
            <a:off x="9264625" y="6311485"/>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674037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1385"/>
                                        </p:tgtEl>
                                        <p:attrNameLst>
                                          <p:attrName>style.visibility</p:attrName>
                                        </p:attrNameLst>
                                      </p:cBhvr>
                                      <p:to>
                                        <p:strVal val="visible"/>
                                      </p:to>
                                    </p:set>
                                    <p:anim calcmode="lin" valueType="num">
                                      <p:cBhvr additive="base">
                                        <p:cTn id="7" dur="500" fill="hold"/>
                                        <p:tgtEl>
                                          <p:spTgt spid="101385"/>
                                        </p:tgtEl>
                                        <p:attrNameLst>
                                          <p:attrName>ppt_x</p:attrName>
                                        </p:attrNameLst>
                                      </p:cBhvr>
                                      <p:tavLst>
                                        <p:tav tm="0">
                                          <p:val>
                                            <p:strVal val="0-#ppt_w/2"/>
                                          </p:val>
                                        </p:tav>
                                        <p:tav tm="100000">
                                          <p:val>
                                            <p:strVal val="#ppt_x"/>
                                          </p:val>
                                        </p:tav>
                                      </p:tavLst>
                                    </p:anim>
                                    <p:anim calcmode="lin" valueType="num">
                                      <p:cBhvr additive="base">
                                        <p:cTn id="8" dur="500" fill="hold"/>
                                        <p:tgtEl>
                                          <p:spTgt spid="10138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385" grpId="0"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بعد تحديد كل من مشكلة البحث وأهدافه على الباحث أن يحدد اسئلة وفرضيات البحث التي يريد اختبارها ودراستها. </a:t>
            </a: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يمثل </a:t>
            </a:r>
            <a:r>
              <a:rPr kumimoji="0" lang="ar-JO" sz="2400" b="1" i="0" u="sng"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سؤال البحث </a:t>
            </a:r>
            <a:r>
              <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الشيء الذي يرغب الباحث في الوصول إليه، بينما تمثل </a:t>
            </a:r>
            <a:r>
              <a:rPr kumimoji="0" lang="ar-JO" sz="2400" b="1" i="0" u="sng"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الفرضية</a:t>
            </a:r>
            <a:r>
              <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 جملة تجريبية للعلاقة المتوقعة بين متغيرين أو أكثر، إنها ادعاء واستنتاج حول معلمة من معالم المجتمع أو ظاهره ما استناداً إلى إحصاءات العينة، وهي عبارة عن حلول مقترحة لمشكلة البحث أو تخمينات لنتائج وتبعات متوقعة. </a:t>
            </a: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dirty="0" smtClean="0">
                <a:latin typeface="Times New Roman" panose="02020603050405020304" pitchFamily="18" charset="0"/>
                <a:cs typeface="Times New Roman" panose="02020603050405020304" pitchFamily="18" charset="0"/>
              </a:rPr>
              <a:t>أسئلة </a:t>
            </a:r>
            <a:r>
              <a:rPr lang="ar-JO" sz="2800" b="1" dirty="0" smtClean="0">
                <a:latin typeface="Times New Roman" panose="02020603050405020304" pitchFamily="18" charset="0"/>
                <a:cs typeface="Times New Roman" panose="02020603050405020304" pitchFamily="18" charset="0"/>
              </a:rPr>
              <a:t>وفرضيات</a:t>
            </a:r>
            <a:r>
              <a:rPr lang="ar-EG" sz="2800" b="1" dirty="0" smtClean="0">
                <a:latin typeface="Times New Roman" panose="02020603050405020304" pitchFamily="18" charset="0"/>
                <a:cs typeface="Times New Roman" panose="02020603050405020304" pitchFamily="18" charset="0"/>
              </a:rPr>
              <a:t> </a:t>
            </a:r>
            <a:r>
              <a:rPr lang="ar-EG" sz="2800" b="1" dirty="0">
                <a:latin typeface="Times New Roman" panose="02020603050405020304" pitchFamily="18" charset="0"/>
                <a:cs typeface="Times New Roman" panose="02020603050405020304" pitchFamily="18" charset="0"/>
              </a:rPr>
              <a:t>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407529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1" i="0" u="sng"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أشكال صياغة الفرضية</a:t>
            </a:r>
            <a:endParaRPr kumimoji="0" lang="ar-EG" sz="2000" b="1" i="0" u="sng"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000" b="1" i="0" u="sng"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تُمثّل الفرضية علاقات متوقعة بين متغيرين أو أكثر يعبر عنها في صورة عبارات قابلة للاختبار ليتم التأكد من صحتها أو عدم صحتها، أو في صورة جملة شرطية.</a:t>
            </a:r>
            <a:endParaRPr kumimoji="0" lang="ar-EG" sz="20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0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 إنها بلورة إجابة أولية للسؤال البحثي، أو إعطاء تفسير أولي للظاهرة؛ لذا فإن عمليات جمع البيانات وتحليلها ضمن إجراءات البحث العلمي ستكون غير ذي معنى ما لم يكن الأساس والمنطلق الأساسي لها سؤال بحثي وإجابة أولية له </a:t>
            </a:r>
            <a:endParaRPr kumimoji="0" lang="ar-EG" sz="20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0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schemeClr val="accent1"/>
                </a:solidFill>
                <a:effectLst/>
                <a:uLnTx/>
                <a:uFillTx/>
                <a:latin typeface="Calibri"/>
                <a:ea typeface="+mn-ea"/>
                <a:cs typeface="Times New Roman" panose="02020603050405020304" pitchFamily="18" charset="0"/>
              </a:rPr>
              <a:t>أ. الفرضية الصفرية </a:t>
            </a:r>
            <a:r>
              <a:rPr kumimoji="0" lang="en-US" sz="2000" b="1" i="0" u="none" strike="noStrike" kern="1200" cap="none" spc="0" normalizeH="0" baseline="0" noProof="0" dirty="0">
                <a:ln>
                  <a:noFill/>
                </a:ln>
                <a:solidFill>
                  <a:schemeClr val="accent1"/>
                </a:solidFill>
                <a:effectLst/>
                <a:uLnTx/>
                <a:uFillTx/>
                <a:latin typeface="Calibri"/>
                <a:ea typeface="+mn-ea"/>
              </a:rPr>
              <a:t>The Null Hypothesis</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تشير الفرضية الصفرية/ النفي إلى عدم وجود فروق أو علاقة أو أثر بين المتغيرات، وتصاغ بصيغة النفي ويرمز لها بالرمز </a:t>
            </a:r>
            <a:r>
              <a:rPr kumimoji="0" lang="en-US" sz="2000" b="0" i="0" u="none" strike="noStrike" kern="1200" cap="none" spc="0" normalizeH="0" baseline="0" noProof="0" dirty="0">
                <a:ln>
                  <a:noFill/>
                </a:ln>
                <a:solidFill>
                  <a:prstClr val="black"/>
                </a:solidFill>
                <a:effectLst/>
                <a:uLnTx/>
                <a:uFillTx/>
                <a:latin typeface="Calibri"/>
                <a:ea typeface="+mn-ea"/>
              </a:rPr>
              <a:t>H</a:t>
            </a:r>
            <a:r>
              <a:rPr kumimoji="0" lang="en-US" b="0" i="0" u="none" strike="noStrike" kern="1200" cap="none" spc="0" normalizeH="0" baseline="0" noProof="0" dirty="0">
                <a:ln>
                  <a:noFill/>
                </a:ln>
                <a:solidFill>
                  <a:prstClr val="black"/>
                </a:solidFill>
                <a:effectLst/>
                <a:uLnTx/>
                <a:uFillTx/>
                <a:latin typeface="Calibri"/>
                <a:ea typeface="+mn-ea"/>
              </a:rPr>
              <a:t>0</a:t>
            </a:r>
            <a:r>
              <a:rPr kumimoji="0" lang="en-US" sz="2000" b="0" i="0" u="none" strike="noStrike" kern="1200" cap="none" spc="0" normalizeH="0" baseline="0" noProof="0" dirty="0">
                <a:ln>
                  <a:noFill/>
                </a:ln>
                <a:solidFill>
                  <a:prstClr val="black"/>
                </a:solidFill>
                <a:effectLst/>
                <a:uLnTx/>
                <a:uFillTx/>
                <a:latin typeface="Calibri"/>
                <a:ea typeface="+mn-ea"/>
              </a:rPr>
              <a:t> </a:t>
            </a:r>
            <a:r>
              <a:rPr kumimoji="0" lang="ar-JO" sz="20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 وتصاغ بالطريقة التالية: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0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JO" sz="20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dirty="0" smtClean="0">
                <a:latin typeface="Times New Roman" panose="02020603050405020304" pitchFamily="18" charset="0"/>
                <a:cs typeface="Times New Roman" panose="02020603050405020304" pitchFamily="18" charset="0"/>
              </a:rPr>
              <a:t>أسئلة </a:t>
            </a:r>
            <a:r>
              <a:rPr lang="ar-JO" sz="2800" b="1" dirty="0" smtClean="0">
                <a:latin typeface="Times New Roman" panose="02020603050405020304" pitchFamily="18" charset="0"/>
                <a:cs typeface="Times New Roman" panose="02020603050405020304" pitchFamily="18" charset="0"/>
              </a:rPr>
              <a:t>وفرضيات</a:t>
            </a:r>
            <a:r>
              <a:rPr lang="ar-EG" sz="2800" b="1" dirty="0" smtClean="0">
                <a:latin typeface="Times New Roman" panose="02020603050405020304" pitchFamily="18" charset="0"/>
                <a:cs typeface="Times New Roman" panose="02020603050405020304" pitchFamily="18" charset="0"/>
              </a:rPr>
              <a:t> </a:t>
            </a:r>
            <a:r>
              <a:rPr lang="ar-EG" sz="2800" b="1" dirty="0">
                <a:latin typeface="Times New Roman" panose="02020603050405020304" pitchFamily="18" charset="0"/>
                <a:cs typeface="Times New Roman" panose="02020603050405020304" pitchFamily="18" charset="0"/>
              </a:rPr>
              <a:t>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77594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dirty="0" smtClean="0">
                <a:latin typeface="Times New Roman" panose="02020603050405020304" pitchFamily="18" charset="0"/>
                <a:cs typeface="Times New Roman" panose="02020603050405020304" pitchFamily="18" charset="0"/>
              </a:rPr>
              <a:t>أسئلة </a:t>
            </a:r>
            <a:r>
              <a:rPr lang="ar-JO" sz="2800" b="1" dirty="0" smtClean="0">
                <a:latin typeface="Times New Roman" panose="02020603050405020304" pitchFamily="18" charset="0"/>
                <a:cs typeface="Times New Roman" panose="02020603050405020304" pitchFamily="18" charset="0"/>
              </a:rPr>
              <a:t>وفرضيات</a:t>
            </a:r>
            <a:r>
              <a:rPr lang="ar-EG" sz="2800" b="1" dirty="0" smtClean="0">
                <a:latin typeface="Times New Roman" panose="02020603050405020304" pitchFamily="18" charset="0"/>
                <a:cs typeface="Times New Roman" panose="02020603050405020304" pitchFamily="18" charset="0"/>
              </a:rPr>
              <a:t> </a:t>
            </a:r>
            <a:r>
              <a:rPr lang="ar-EG" sz="2800" b="1" dirty="0">
                <a:latin typeface="Times New Roman" panose="02020603050405020304" pitchFamily="18" charset="0"/>
                <a:cs typeface="Times New Roman" panose="02020603050405020304" pitchFamily="18" charset="0"/>
              </a:rPr>
              <a:t>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7225" name="Text Box 9"/>
          <p:cNvSpPr txBox="1">
            <a:spLocks noChangeArrowheads="1"/>
          </p:cNvSpPr>
          <p:nvPr/>
        </p:nvSpPr>
        <p:spPr bwMode="auto">
          <a:xfrm>
            <a:off x="1644549" y="2060458"/>
            <a:ext cx="9364455"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r" rtl="1">
              <a:spcBef>
                <a:spcPct val="20000"/>
              </a:spcBef>
              <a:buSzPct val="90000"/>
              <a:buBlip>
                <a:blip r:embed="rId3"/>
              </a:buBlip>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SzPct val="80000"/>
              <a:buBlip>
                <a:blip r:embed="rId4"/>
              </a:buBlip>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SzPct val="70000"/>
              <a:buBlip>
                <a:blip r:embed="rId5"/>
              </a:buBlip>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SzPct val="70000"/>
              <a:buBlip>
                <a:blip r:embed="rId6"/>
              </a:buBlip>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SzPct val="70000"/>
              <a:buBlip>
                <a:blip r:embed="rId7"/>
              </a:buBlip>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9pPr>
          </a:lstStyle>
          <a:p>
            <a:pPr eaLnBrk="1" hangingPunct="1">
              <a:spcBef>
                <a:spcPct val="0"/>
              </a:spcBef>
              <a:buSzTx/>
              <a:buFontTx/>
              <a:buNone/>
            </a:pPr>
            <a:r>
              <a:rPr lang="ar-JO" altLang="en-US" sz="2000" dirty="0">
                <a:solidFill>
                  <a:srgbClr val="000000"/>
                </a:solidFill>
                <a:latin typeface="Times New Roman" panose="02020603050405020304" pitchFamily="18" charset="0"/>
                <a:cs typeface="Times New Roman" panose="02020603050405020304" pitchFamily="18" charset="0"/>
              </a:rPr>
              <a:t>-</a:t>
            </a:r>
            <a:r>
              <a:rPr lang="ar-SA" altLang="en-US" sz="2000" dirty="0">
                <a:solidFill>
                  <a:srgbClr val="000000"/>
                </a:solidFill>
                <a:latin typeface="Times New Roman" panose="02020603050405020304" pitchFamily="18" charset="0"/>
                <a:cs typeface="Times New Roman" panose="02020603050405020304" pitchFamily="18" charset="0"/>
              </a:rPr>
              <a:t>لا يوجد فرق ذو دلالة إحصائية بين النساء والرجال تجاه تقديم الحوافز المادية والمعنوية. </a:t>
            </a:r>
            <a:endParaRPr lang="ar-JO" altLang="en-US" sz="2000" dirty="0">
              <a:solidFill>
                <a:srgbClr val="000000"/>
              </a:solidFill>
              <a:latin typeface="Times New Roman" panose="02020603050405020304" pitchFamily="18" charset="0"/>
              <a:cs typeface="Times New Roman" panose="02020603050405020304" pitchFamily="18" charset="0"/>
            </a:endParaRPr>
          </a:p>
          <a:p>
            <a:pPr eaLnBrk="1" hangingPunct="1">
              <a:spcBef>
                <a:spcPct val="0"/>
              </a:spcBef>
              <a:buSzTx/>
              <a:buFontTx/>
              <a:buNone/>
            </a:pPr>
            <a:r>
              <a:rPr lang="ar-SA" altLang="en-US" sz="2000" dirty="0">
                <a:solidFill>
                  <a:srgbClr val="000000"/>
                </a:solidFill>
                <a:latin typeface="Times New Roman" panose="02020603050405020304" pitchFamily="18" charset="0"/>
                <a:cs typeface="Times New Roman" panose="02020603050405020304" pitchFamily="18" charset="0"/>
              </a:rPr>
              <a:t>ويرمز لها بالشكل التالي:</a:t>
            </a:r>
            <a:endParaRPr lang="en-US" altLang="en-US" sz="2000" dirty="0">
              <a:solidFill>
                <a:srgbClr val="000000"/>
              </a:solidFill>
              <a:latin typeface="Times New Roman" panose="02020603050405020304" pitchFamily="18" charset="0"/>
              <a:cs typeface="Times New Roman" panose="02020603050405020304" pitchFamily="18" charset="0"/>
            </a:endParaRPr>
          </a:p>
          <a:p>
            <a:pPr algn="l" eaLnBrk="1" hangingPunct="1">
              <a:spcBef>
                <a:spcPct val="0"/>
              </a:spcBef>
              <a:buSzTx/>
              <a:buFontTx/>
              <a:buNone/>
            </a:pPr>
            <a:r>
              <a:rPr lang="en-US" altLang="en-US" sz="2000" b="1" dirty="0">
                <a:solidFill>
                  <a:srgbClr val="000000"/>
                </a:solidFill>
                <a:latin typeface="Times New Roman" panose="02020603050405020304" pitchFamily="18" charset="0"/>
                <a:cs typeface="Tahoma" panose="020B0604030504040204" pitchFamily="34" charset="0"/>
              </a:rPr>
              <a:t>H0: µ1 = µ2</a:t>
            </a:r>
          </a:p>
          <a:p>
            <a:pPr algn="l" eaLnBrk="1" hangingPunct="1">
              <a:spcBef>
                <a:spcPct val="0"/>
              </a:spcBef>
              <a:buSzTx/>
              <a:buFontTx/>
              <a:buNone/>
            </a:pPr>
            <a:r>
              <a:rPr lang="en-US" altLang="en-US" sz="2000" b="1" dirty="0">
                <a:latin typeface="Times New Roman" panose="02020603050405020304" pitchFamily="18" charset="0"/>
                <a:cs typeface="Tahoma" panose="020B0604030504040204" pitchFamily="34" charset="0"/>
              </a:rPr>
              <a:t>      </a:t>
            </a:r>
            <a:r>
              <a:rPr lang="en-US" altLang="en-US" sz="2000" b="1" dirty="0">
                <a:solidFill>
                  <a:srgbClr val="000000"/>
                </a:solidFill>
                <a:latin typeface="Times New Roman" panose="02020603050405020304" pitchFamily="18" charset="0"/>
                <a:cs typeface="Tahoma" panose="020B0604030504040204" pitchFamily="34" charset="0"/>
              </a:rPr>
              <a:t>µ1 – µ2 = 0</a:t>
            </a:r>
          </a:p>
        </p:txBody>
      </p:sp>
      <p:sp>
        <p:nvSpPr>
          <p:cNvPr id="137229" name="Text Box 13"/>
          <p:cNvSpPr txBox="1">
            <a:spLocks noChangeArrowheads="1"/>
          </p:cNvSpPr>
          <p:nvPr/>
        </p:nvSpPr>
        <p:spPr bwMode="auto">
          <a:xfrm>
            <a:off x="3005396" y="3257962"/>
            <a:ext cx="79057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SzPct val="90000"/>
              <a:buBlip>
                <a:blip r:embed="rId3"/>
              </a:buBlip>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SzPct val="80000"/>
              <a:buBlip>
                <a:blip r:embed="rId4"/>
              </a:buBlip>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SzPct val="70000"/>
              <a:buBlip>
                <a:blip r:embed="rId5"/>
              </a:buBlip>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SzPct val="70000"/>
              <a:buBlip>
                <a:blip r:embed="rId6"/>
              </a:buBlip>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SzPct val="70000"/>
              <a:buBlip>
                <a:blip r:embed="rId7"/>
              </a:buBlip>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9pPr>
          </a:lstStyle>
          <a:p>
            <a:pPr algn="just" eaLnBrk="1" hangingPunct="1">
              <a:spcBef>
                <a:spcPct val="0"/>
              </a:spcBef>
              <a:buSzTx/>
              <a:buFontTx/>
              <a:buNone/>
            </a:pPr>
            <a:r>
              <a:rPr lang="ar-JO" altLang="en-US" sz="2000" dirty="0">
                <a:latin typeface="Times New Roman" panose="02020603050405020304" pitchFamily="18" charset="0"/>
                <a:cs typeface="Times New Roman" panose="02020603050405020304" pitchFamily="18" charset="0"/>
              </a:rPr>
              <a:t>- </a:t>
            </a:r>
            <a:r>
              <a:rPr lang="ar-SA" altLang="en-US" sz="2000" dirty="0">
                <a:solidFill>
                  <a:srgbClr val="000000"/>
                </a:solidFill>
                <a:latin typeface="Times New Roman" panose="02020603050405020304" pitchFamily="18" charset="0"/>
                <a:cs typeface="Times New Roman" panose="02020603050405020304" pitchFamily="18" charset="0"/>
              </a:rPr>
              <a:t>لا يوجد علاقة ارتباط ذات دلالة إحصائية بين أسلوب الإشراف والإنتاجية.</a:t>
            </a:r>
            <a:endParaRPr lang="en-US" altLang="en-US" sz="2000" dirty="0">
              <a:solidFill>
                <a:srgbClr val="000000"/>
              </a:solidFill>
              <a:latin typeface="Times New Roman" panose="02020603050405020304" pitchFamily="18" charset="0"/>
              <a:cs typeface="Times New Roman" panose="02020603050405020304" pitchFamily="18" charset="0"/>
            </a:endParaRPr>
          </a:p>
        </p:txBody>
      </p:sp>
      <p:sp>
        <p:nvSpPr>
          <p:cNvPr id="2" name="Text Box 13"/>
          <p:cNvSpPr txBox="1">
            <a:spLocks noChangeArrowheads="1"/>
          </p:cNvSpPr>
          <p:nvPr/>
        </p:nvSpPr>
        <p:spPr bwMode="auto">
          <a:xfrm>
            <a:off x="3005396" y="3658072"/>
            <a:ext cx="79057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SzPct val="90000"/>
              <a:buBlip>
                <a:blip r:embed="rId3"/>
              </a:buBlip>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SzPct val="80000"/>
              <a:buBlip>
                <a:blip r:embed="rId4"/>
              </a:buBlip>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SzPct val="70000"/>
              <a:buBlip>
                <a:blip r:embed="rId5"/>
              </a:buBlip>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SzPct val="70000"/>
              <a:buBlip>
                <a:blip r:embed="rId6"/>
              </a:buBlip>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SzPct val="70000"/>
              <a:buBlip>
                <a:blip r:embed="rId7"/>
              </a:buBlip>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9pPr>
          </a:lstStyle>
          <a:p>
            <a:pPr algn="just" eaLnBrk="1" hangingPunct="1">
              <a:spcBef>
                <a:spcPct val="0"/>
              </a:spcBef>
              <a:buSzTx/>
              <a:buFontTx/>
              <a:buNone/>
            </a:pPr>
            <a:r>
              <a:rPr lang="ar-JO" altLang="en-US" sz="2000" dirty="0">
                <a:latin typeface="Times New Roman" panose="02020603050405020304" pitchFamily="18" charset="0"/>
                <a:cs typeface="Times New Roman" panose="02020603050405020304" pitchFamily="18" charset="0"/>
              </a:rPr>
              <a:t>- </a:t>
            </a:r>
            <a:r>
              <a:rPr lang="ar-SA" altLang="en-US" sz="2000" dirty="0">
                <a:solidFill>
                  <a:srgbClr val="000000"/>
                </a:solidFill>
                <a:latin typeface="Times New Roman" panose="02020603050405020304" pitchFamily="18" charset="0"/>
                <a:cs typeface="Times New Roman" panose="02020603050405020304" pitchFamily="18" charset="0"/>
              </a:rPr>
              <a:t>لا يوجد أثر ذو دلالة إحصائية للتدخين على السرطان</a:t>
            </a:r>
            <a:r>
              <a:rPr lang="ar-JO" altLang="en-US" sz="2000" dirty="0">
                <a:solidFill>
                  <a:srgbClr val="000000"/>
                </a:solidFill>
                <a:latin typeface="Times New Roman" panose="02020603050405020304" pitchFamily="18" charset="0"/>
                <a:cs typeface="Times New Roman" panose="02020603050405020304" pitchFamily="18" charset="0"/>
              </a:rPr>
              <a:t>.</a:t>
            </a:r>
            <a:r>
              <a:rPr lang="ar-SA" altLang="en-US" sz="2000" dirty="0">
                <a:solidFill>
                  <a:srgbClr val="000000"/>
                </a:solidFill>
                <a:latin typeface="Times New Roman" panose="02020603050405020304" pitchFamily="18" charset="0"/>
                <a:cs typeface="Times New Roman" panose="02020603050405020304" pitchFamily="18" charset="0"/>
              </a:rPr>
              <a:t> </a:t>
            </a:r>
            <a:endParaRPr lang="en-US" altLang="en-US" sz="2000" dirty="0">
              <a:solidFill>
                <a:srgbClr val="000000"/>
              </a:solidFill>
              <a:latin typeface="Times New Roman" panose="02020603050405020304" pitchFamily="18" charset="0"/>
              <a:cs typeface="Times New Roman" panose="02020603050405020304" pitchFamily="18" charset="0"/>
            </a:endParaRPr>
          </a:p>
        </p:txBody>
      </p:sp>
      <p:sp>
        <p:nvSpPr>
          <p:cNvPr id="8" name="Text Box 13"/>
          <p:cNvSpPr txBox="1">
            <a:spLocks noChangeArrowheads="1"/>
          </p:cNvSpPr>
          <p:nvPr/>
        </p:nvSpPr>
        <p:spPr bwMode="auto">
          <a:xfrm>
            <a:off x="1612679" y="4365958"/>
            <a:ext cx="936445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r" rtl="1">
              <a:spcBef>
                <a:spcPct val="20000"/>
              </a:spcBef>
              <a:buSzPct val="90000"/>
              <a:buBlip>
                <a:blip r:embed="rId3"/>
              </a:buBlip>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SzPct val="80000"/>
              <a:buBlip>
                <a:blip r:embed="rId4"/>
              </a:buBlip>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SzPct val="70000"/>
              <a:buBlip>
                <a:blip r:embed="rId5"/>
              </a:buBlip>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SzPct val="70000"/>
              <a:buBlip>
                <a:blip r:embed="rId6"/>
              </a:buBlip>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SzPct val="70000"/>
              <a:buBlip>
                <a:blip r:embed="rId7"/>
              </a:buBlip>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9pPr>
          </a:lstStyle>
          <a:p>
            <a:pPr algn="just" eaLnBrk="1" hangingPunct="1">
              <a:spcBef>
                <a:spcPct val="0"/>
              </a:spcBef>
              <a:buSzTx/>
              <a:buFontTx/>
              <a:buNone/>
            </a:pPr>
            <a:r>
              <a:rPr lang="ar-SA" altLang="en-US" sz="2000" b="1" dirty="0">
                <a:solidFill>
                  <a:srgbClr val="3366FF"/>
                </a:solidFill>
                <a:latin typeface="Times New Roman" panose="02020603050405020304" pitchFamily="18" charset="0"/>
                <a:cs typeface="Times New Roman" panose="02020603050405020304" pitchFamily="18" charset="0"/>
              </a:rPr>
              <a:t>ومن الملاحظ أنه</a:t>
            </a:r>
            <a:r>
              <a:rPr lang="ar-SA" altLang="en-US" sz="2000" b="1" dirty="0">
                <a:solidFill>
                  <a:srgbClr val="000000"/>
                </a:solidFill>
                <a:latin typeface="Times New Roman" panose="02020603050405020304" pitchFamily="18" charset="0"/>
                <a:cs typeface="Times New Roman" panose="02020603050405020304" pitchFamily="18" charset="0"/>
              </a:rPr>
              <a:t> إذا لم نستطيع قبول الفرضية الصفرية (النفي/ العدم)، فإنه يمكن قبول الفرضية (البديلة/ الإثبات). مع التأكيد بأننا لا نستطيع رفض الفرضية الصفرية ولكن لا نستطيع قبولها. وعندما لا نستطيع قبولها نقبل الفرضية البديلة.</a:t>
            </a:r>
            <a:endParaRPr lang="en-US" altLang="en-US" sz="20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076201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37225"/>
                                        </p:tgtEl>
                                        <p:attrNameLst>
                                          <p:attrName>style.visibility</p:attrName>
                                        </p:attrNameLst>
                                      </p:cBhvr>
                                      <p:to>
                                        <p:strVal val="visible"/>
                                      </p:to>
                                    </p:set>
                                    <p:anim calcmode="lin" valueType="num">
                                      <p:cBhvr additive="base">
                                        <p:cTn id="7" dur="500" fill="hold"/>
                                        <p:tgtEl>
                                          <p:spTgt spid="137225"/>
                                        </p:tgtEl>
                                        <p:attrNameLst>
                                          <p:attrName>ppt_x</p:attrName>
                                        </p:attrNameLst>
                                      </p:cBhvr>
                                      <p:tavLst>
                                        <p:tav tm="0">
                                          <p:val>
                                            <p:strVal val="0-#ppt_w/2"/>
                                          </p:val>
                                        </p:tav>
                                        <p:tav tm="100000">
                                          <p:val>
                                            <p:strVal val="#ppt_x"/>
                                          </p:val>
                                        </p:tav>
                                      </p:tavLst>
                                    </p:anim>
                                    <p:anim calcmode="lin" valueType="num">
                                      <p:cBhvr additive="base">
                                        <p:cTn id="8" dur="500" fill="hold"/>
                                        <p:tgtEl>
                                          <p:spTgt spid="13722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37229"/>
                                        </p:tgtEl>
                                        <p:attrNameLst>
                                          <p:attrName>style.visibility</p:attrName>
                                        </p:attrNameLst>
                                      </p:cBhvr>
                                      <p:to>
                                        <p:strVal val="visible"/>
                                      </p:to>
                                    </p:set>
                                    <p:anim calcmode="lin" valueType="num">
                                      <p:cBhvr additive="base">
                                        <p:cTn id="13" dur="500" fill="hold"/>
                                        <p:tgtEl>
                                          <p:spTgt spid="137229"/>
                                        </p:tgtEl>
                                        <p:attrNameLst>
                                          <p:attrName>ppt_x</p:attrName>
                                        </p:attrNameLst>
                                      </p:cBhvr>
                                      <p:tavLst>
                                        <p:tav tm="0">
                                          <p:val>
                                            <p:strVal val="0-#ppt_w/2"/>
                                          </p:val>
                                        </p:tav>
                                        <p:tav tm="100000">
                                          <p:val>
                                            <p:strVal val="#ppt_x"/>
                                          </p:val>
                                        </p:tav>
                                      </p:tavLst>
                                    </p:anim>
                                    <p:anim calcmode="lin" valueType="num">
                                      <p:cBhvr additive="base">
                                        <p:cTn id="14" dur="500" fill="hold"/>
                                        <p:tgtEl>
                                          <p:spTgt spid="13722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0-#ppt_w/2"/>
                                          </p:val>
                                        </p:tav>
                                        <p:tav tm="100000">
                                          <p:val>
                                            <p:strVal val="#ppt_x"/>
                                          </p:val>
                                        </p:tav>
                                      </p:tavLst>
                                    </p:anim>
                                    <p:anim calcmode="lin" valueType="num">
                                      <p:cBhvr additive="base">
                                        <p:cTn id="20"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0-#ppt_w/2"/>
                                          </p:val>
                                        </p:tav>
                                        <p:tav tm="100000">
                                          <p:val>
                                            <p:strVal val="#ppt_x"/>
                                          </p:val>
                                        </p:tav>
                                      </p:tavLst>
                                    </p:anim>
                                    <p:anim calcmode="lin" valueType="num">
                                      <p:cBhvr additive="base">
                                        <p:cTn id="26"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7225" grpId="0" autoUpdateAnimBg="0"/>
      <p:bldP spid="137229" grpId="0" autoUpdateAnimBg="0"/>
      <p:bldP spid="2" grpId="0" autoUpdateAnimBg="0"/>
      <p:bldP spid="8" grpId="0" autoUpdateAnimBg="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dirty="0" smtClean="0">
                <a:latin typeface="Times New Roman" panose="02020603050405020304" pitchFamily="18" charset="0"/>
                <a:cs typeface="Times New Roman" panose="02020603050405020304" pitchFamily="18" charset="0"/>
              </a:rPr>
              <a:t>أسئلة </a:t>
            </a:r>
            <a:r>
              <a:rPr lang="ar-JO" sz="2800" b="1" dirty="0" smtClean="0">
                <a:latin typeface="Times New Roman" panose="02020603050405020304" pitchFamily="18" charset="0"/>
                <a:cs typeface="Times New Roman" panose="02020603050405020304" pitchFamily="18" charset="0"/>
              </a:rPr>
              <a:t>وفرضيات</a:t>
            </a:r>
            <a:r>
              <a:rPr lang="ar-EG" sz="2800" b="1" dirty="0" smtClean="0">
                <a:latin typeface="Times New Roman" panose="02020603050405020304" pitchFamily="18" charset="0"/>
                <a:cs typeface="Times New Roman" panose="02020603050405020304" pitchFamily="18" charset="0"/>
              </a:rPr>
              <a:t> </a:t>
            </a:r>
            <a:r>
              <a:rPr lang="ar-EG" sz="2800" b="1" dirty="0">
                <a:latin typeface="Times New Roman" panose="02020603050405020304" pitchFamily="18" charset="0"/>
                <a:cs typeface="Times New Roman" panose="02020603050405020304" pitchFamily="18" charset="0"/>
              </a:rPr>
              <a:t>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0292" name="Text Box 4"/>
          <p:cNvSpPr txBox="1">
            <a:spLocks noChangeArrowheads="1"/>
          </p:cNvSpPr>
          <p:nvPr/>
        </p:nvSpPr>
        <p:spPr bwMode="auto">
          <a:xfrm>
            <a:off x="1043782" y="1980968"/>
            <a:ext cx="9959715"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r" rtl="1">
              <a:spcBef>
                <a:spcPct val="20000"/>
              </a:spcBef>
              <a:buSzPct val="90000"/>
              <a:buBlip>
                <a:blip r:embed="rId3"/>
              </a:buBlip>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SzPct val="80000"/>
              <a:buBlip>
                <a:blip r:embed="rId4"/>
              </a:buBlip>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SzPct val="70000"/>
              <a:buBlip>
                <a:blip r:embed="rId5"/>
              </a:buBlip>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SzPct val="70000"/>
              <a:buBlip>
                <a:blip r:embed="rId6"/>
              </a:buBlip>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SzPct val="70000"/>
              <a:buBlip>
                <a:blip r:embed="rId7"/>
              </a:buBlip>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9pPr>
          </a:lstStyle>
          <a:p>
            <a:pPr eaLnBrk="1" hangingPunct="1">
              <a:spcBef>
                <a:spcPct val="0"/>
              </a:spcBef>
              <a:buSzTx/>
              <a:buFontTx/>
              <a:buNone/>
            </a:pPr>
            <a:r>
              <a:rPr lang="ar-SA" altLang="ar-JO" sz="2400" b="1" dirty="0">
                <a:solidFill>
                  <a:schemeClr val="accent1"/>
                </a:solidFill>
                <a:latin typeface="Times New Roman" panose="02020603050405020304" pitchFamily="18" charset="0"/>
                <a:cs typeface="Times New Roman" panose="02020603050405020304" pitchFamily="18" charset="0"/>
              </a:rPr>
              <a:t>ب. فرضية البحث/ البديلة </a:t>
            </a:r>
            <a:r>
              <a:rPr lang="en-US" altLang="ar-JO" sz="2400" b="1" dirty="0">
                <a:solidFill>
                  <a:schemeClr val="accent1"/>
                </a:solidFill>
                <a:latin typeface="Times New Roman" panose="02020603050405020304" pitchFamily="18" charset="0"/>
                <a:cs typeface="Times New Roman" panose="02020603050405020304" pitchFamily="18" charset="0"/>
              </a:rPr>
              <a:t>The Research Hypothesis</a:t>
            </a:r>
            <a:endParaRPr lang="ar-SA" altLang="ar-JO" sz="2400" b="1" dirty="0">
              <a:solidFill>
                <a:schemeClr val="accent1"/>
              </a:solidFill>
              <a:latin typeface="Times New Roman" panose="02020603050405020304" pitchFamily="18" charset="0"/>
              <a:cs typeface="Times New Roman" panose="02020603050405020304" pitchFamily="18" charset="0"/>
            </a:endParaRPr>
          </a:p>
          <a:p>
            <a:pPr eaLnBrk="1" hangingPunct="1">
              <a:spcBef>
                <a:spcPct val="0"/>
              </a:spcBef>
              <a:buSzTx/>
              <a:buFontTx/>
              <a:buNone/>
            </a:pPr>
            <a:r>
              <a:rPr lang="ar-SA" altLang="ar-JO" sz="2000" dirty="0">
                <a:latin typeface="Times New Roman" panose="02020603050405020304" pitchFamily="18" charset="0"/>
                <a:cs typeface="Times New Roman" panose="02020603050405020304" pitchFamily="18" charset="0"/>
              </a:rPr>
              <a:t>تشير فرضية البحث/ البديلة (الإثبات) إلى وجود فروق أو علاقة أو أثر بين المتغيرات، وتصاغ بصيغة الإثبات</a:t>
            </a:r>
            <a:endParaRPr lang="ar-JO" altLang="ar-JO" sz="2000" dirty="0">
              <a:latin typeface="Times New Roman" panose="02020603050405020304" pitchFamily="18" charset="0"/>
              <a:cs typeface="Times New Roman" panose="02020603050405020304" pitchFamily="18" charset="0"/>
            </a:endParaRPr>
          </a:p>
          <a:p>
            <a:pPr eaLnBrk="1" hangingPunct="1">
              <a:spcBef>
                <a:spcPct val="0"/>
              </a:spcBef>
              <a:buSzTx/>
              <a:buFontTx/>
              <a:buNone/>
            </a:pPr>
            <a:r>
              <a:rPr lang="ar-SA" altLang="ar-JO" sz="2000" dirty="0">
                <a:latin typeface="Times New Roman" panose="02020603050405020304" pitchFamily="18" charset="0"/>
                <a:cs typeface="Times New Roman" panose="02020603050405020304" pitchFamily="18" charset="0"/>
              </a:rPr>
              <a:t> ويرمز لها بالرمز </a:t>
            </a:r>
            <a:r>
              <a:rPr lang="en-US" altLang="ar-JO" sz="2000" dirty="0">
                <a:latin typeface="Times New Roman" panose="02020603050405020304" pitchFamily="18" charset="0"/>
                <a:cs typeface="Times New Roman" panose="02020603050405020304" pitchFamily="18" charset="0"/>
              </a:rPr>
              <a:t>H1</a:t>
            </a:r>
            <a:r>
              <a:rPr lang="ar-SA" altLang="ar-JO" sz="2000" dirty="0">
                <a:latin typeface="Times New Roman" panose="02020603050405020304" pitchFamily="18" charset="0"/>
                <a:cs typeface="Times New Roman" panose="02020603050405020304" pitchFamily="18" charset="0"/>
              </a:rPr>
              <a:t> وتصاغ كالآتي:</a:t>
            </a:r>
            <a:endParaRPr lang="en-US" altLang="ar-JO" sz="2000" dirty="0">
              <a:latin typeface="Times New Roman" panose="02020603050405020304" pitchFamily="18" charset="0"/>
              <a:cs typeface="Times New Roman" panose="02020603050405020304" pitchFamily="18" charset="0"/>
            </a:endParaRPr>
          </a:p>
        </p:txBody>
      </p:sp>
      <p:sp>
        <p:nvSpPr>
          <p:cNvPr id="140297" name="Text Box 9"/>
          <p:cNvSpPr txBox="1">
            <a:spLocks noChangeArrowheads="1"/>
          </p:cNvSpPr>
          <p:nvPr/>
        </p:nvSpPr>
        <p:spPr bwMode="auto">
          <a:xfrm>
            <a:off x="1116142" y="3594219"/>
            <a:ext cx="995971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algn="r" rtl="1">
              <a:spcBef>
                <a:spcPct val="20000"/>
              </a:spcBef>
              <a:buSzPct val="90000"/>
              <a:buBlip>
                <a:blip r:embed="rId3"/>
              </a:buBlip>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SzPct val="80000"/>
              <a:buBlip>
                <a:blip r:embed="rId4"/>
              </a:buBlip>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SzPct val="70000"/>
              <a:buBlip>
                <a:blip r:embed="rId5"/>
              </a:buBlip>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SzPct val="70000"/>
              <a:buBlip>
                <a:blip r:embed="rId6"/>
              </a:buBlip>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SzPct val="70000"/>
              <a:buBlip>
                <a:blip r:embed="rId7"/>
              </a:buBlip>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9pPr>
          </a:lstStyle>
          <a:p>
            <a:pPr eaLnBrk="1" hangingPunct="1">
              <a:spcBef>
                <a:spcPct val="0"/>
              </a:spcBef>
              <a:buSzTx/>
              <a:buFontTx/>
              <a:buNone/>
            </a:pPr>
            <a:r>
              <a:rPr lang="en-US" altLang="en-US" sz="2000" dirty="0">
                <a:solidFill>
                  <a:srgbClr val="000000"/>
                </a:solidFill>
                <a:latin typeface="Times New Roman" panose="02020603050405020304" pitchFamily="18" charset="0"/>
                <a:cs typeface="Times New Roman" panose="02020603050405020304" pitchFamily="18" charset="0"/>
              </a:rPr>
              <a:t>-</a:t>
            </a:r>
            <a:r>
              <a:rPr lang="ar-JO" altLang="en-US" sz="2000" dirty="0">
                <a:solidFill>
                  <a:srgbClr val="000000"/>
                </a:solidFill>
                <a:latin typeface="Times New Roman" panose="02020603050405020304" pitchFamily="18" charset="0"/>
                <a:cs typeface="Times New Roman" panose="02020603050405020304" pitchFamily="18" charset="0"/>
              </a:rPr>
              <a:t> </a:t>
            </a:r>
            <a:r>
              <a:rPr lang="ar-SA" altLang="en-US" sz="2000" dirty="0">
                <a:solidFill>
                  <a:srgbClr val="000000"/>
                </a:solidFill>
                <a:latin typeface="Times New Roman" panose="02020603050405020304" pitchFamily="18" charset="0"/>
                <a:cs typeface="Times New Roman" panose="02020603050405020304" pitchFamily="18" charset="0"/>
              </a:rPr>
              <a:t>يوجد فرق ذو دلالة إحصائية بين النساء والرجال تجاه تقديم الحوافز المادية والمعنوية</a:t>
            </a:r>
            <a:r>
              <a:rPr lang="ar-SA" altLang="en-US" sz="2000" dirty="0">
                <a:latin typeface="Times New Roman" panose="02020603050405020304" pitchFamily="18" charset="0"/>
                <a:cs typeface="Times New Roman" panose="02020603050405020304" pitchFamily="18" charset="0"/>
              </a:rPr>
              <a:t>. </a:t>
            </a:r>
          </a:p>
          <a:p>
            <a:pPr algn="ctr" eaLnBrk="1" hangingPunct="1">
              <a:spcBef>
                <a:spcPct val="0"/>
              </a:spcBef>
              <a:buSzTx/>
              <a:buFontTx/>
              <a:buNone/>
            </a:pPr>
            <a:r>
              <a:rPr lang="ar-SA" altLang="en-US" sz="2000" dirty="0">
                <a:solidFill>
                  <a:srgbClr val="000000"/>
                </a:solidFill>
                <a:latin typeface="Times New Roman" panose="02020603050405020304" pitchFamily="18" charset="0"/>
                <a:cs typeface="Times New Roman" panose="02020603050405020304" pitchFamily="18" charset="0"/>
              </a:rPr>
              <a:t>ويرمز لفرضية البحث/ البديلة بالشكل التالي</a:t>
            </a:r>
            <a:r>
              <a:rPr lang="ar-SA" altLang="en-US" sz="2000" dirty="0">
                <a:latin typeface="Times New Roman" panose="02020603050405020304" pitchFamily="18" charset="0"/>
                <a:cs typeface="Times New Roman" panose="02020603050405020304" pitchFamily="18" charset="0"/>
              </a:rPr>
              <a:t>:                      </a:t>
            </a:r>
            <a:r>
              <a:rPr lang="en-US" altLang="en-US" sz="2000" dirty="0">
                <a:latin typeface="Times New Roman" panose="02020603050405020304" pitchFamily="18" charset="0"/>
                <a:cs typeface="Times New Roman" panose="02020603050405020304" pitchFamily="18" charset="0"/>
              </a:rPr>
              <a:t> </a:t>
            </a:r>
            <a:r>
              <a:rPr lang="en-US" altLang="en-US" sz="2000" b="1" dirty="0">
                <a:latin typeface="Times New Roman" panose="02020603050405020304" pitchFamily="18" charset="0"/>
                <a:cs typeface="Times New Roman" panose="02020603050405020304" pitchFamily="18" charset="0"/>
              </a:rPr>
              <a:t>M2</a:t>
            </a:r>
            <a:r>
              <a:rPr lang="ar-SA" altLang="en-US" sz="2000" b="1" dirty="0">
                <a:latin typeface="Times New Roman" panose="02020603050405020304" pitchFamily="18" charset="0"/>
                <a:cs typeface="Times New Roman" panose="02020603050405020304" pitchFamily="18" charset="0"/>
              </a:rPr>
              <a:t>&gt; </a:t>
            </a:r>
            <a:r>
              <a:rPr lang="en-US" altLang="en-US" sz="2000" b="1" dirty="0">
                <a:latin typeface="Times New Roman" panose="02020603050405020304" pitchFamily="18" charset="0"/>
                <a:cs typeface="Times New Roman" panose="02020603050405020304" pitchFamily="18" charset="0"/>
              </a:rPr>
              <a:t> H1:M1</a:t>
            </a:r>
            <a:r>
              <a:rPr lang="ar-SA" altLang="en-US" sz="2000" b="1" dirty="0">
                <a:latin typeface="Times New Roman" panose="02020603050405020304" pitchFamily="18" charset="0"/>
                <a:cs typeface="Times New Roman" panose="02020603050405020304" pitchFamily="18" charset="0"/>
              </a:rPr>
              <a:t> </a:t>
            </a:r>
            <a:endParaRPr lang="en-US" altLang="en-US" sz="2000" b="1" dirty="0">
              <a:latin typeface="Times New Roman" panose="02020603050405020304" pitchFamily="18" charset="0"/>
              <a:cs typeface="Times New Roman" panose="02020603050405020304" pitchFamily="18" charset="0"/>
            </a:endParaRPr>
          </a:p>
          <a:p>
            <a:pPr algn="l" rtl="0" eaLnBrk="1" hangingPunct="1">
              <a:spcBef>
                <a:spcPct val="0"/>
              </a:spcBef>
              <a:buSzTx/>
              <a:buFontTx/>
              <a:buNone/>
            </a:pPr>
            <a:r>
              <a:rPr lang="ar-JO" altLang="en-US" sz="2000" b="1" dirty="0">
                <a:latin typeface="Times New Roman" panose="02020603050405020304" pitchFamily="18" charset="0"/>
                <a:cs typeface="Times New Roman" panose="02020603050405020304" pitchFamily="18" charset="0"/>
              </a:rPr>
              <a:t>                     </a:t>
            </a:r>
            <a:r>
              <a:rPr lang="en-US" altLang="en-US" sz="2000" b="1" dirty="0">
                <a:latin typeface="Times New Roman" panose="02020603050405020304" pitchFamily="18" charset="0"/>
                <a:cs typeface="Tahoma" panose="020B0604030504040204" pitchFamily="34" charset="0"/>
              </a:rPr>
              <a:t> M2</a:t>
            </a:r>
            <a:r>
              <a:rPr lang="en-US" altLang="en-US" sz="2000" dirty="0">
                <a:latin typeface="Times New Roman" panose="02020603050405020304" pitchFamily="18" charset="0"/>
                <a:cs typeface="Tahoma" panose="020B0604030504040204" pitchFamily="34" charset="0"/>
              </a:rPr>
              <a:t> </a:t>
            </a:r>
            <a:r>
              <a:rPr lang="ar-JO" altLang="en-US" sz="2000" b="1" dirty="0">
                <a:latin typeface="Times New Roman" panose="02020603050405020304" pitchFamily="18" charset="0"/>
                <a:cs typeface="Tahoma" panose="020B0604030504040204" pitchFamily="34" charset="0"/>
              </a:rPr>
              <a:t>&lt;</a:t>
            </a:r>
            <a:r>
              <a:rPr lang="en-US" altLang="en-US" sz="2000" b="1" dirty="0">
                <a:latin typeface="Times New Roman" panose="02020603050405020304" pitchFamily="18" charset="0"/>
                <a:cs typeface="Tahoma" panose="020B0604030504040204" pitchFamily="34" charset="0"/>
              </a:rPr>
              <a:t> </a:t>
            </a:r>
            <a:r>
              <a:rPr lang="en-US" altLang="en-US" sz="2000" b="1" dirty="0" smtClean="0">
                <a:latin typeface="Times New Roman" panose="02020603050405020304" pitchFamily="18" charset="0"/>
                <a:cs typeface="Tahoma" panose="020B0604030504040204" pitchFamily="34" charset="0"/>
              </a:rPr>
              <a:t>M1</a:t>
            </a:r>
            <a:endParaRPr lang="ar-SA" altLang="en-US" sz="2000" b="1" dirty="0">
              <a:latin typeface="Times New Roman" panose="02020603050405020304" pitchFamily="18" charset="0"/>
              <a:cs typeface="Tahoma" panose="020B0604030504040204" pitchFamily="34" charset="0"/>
            </a:endParaRPr>
          </a:p>
        </p:txBody>
      </p:sp>
    </p:spTree>
    <p:extLst>
      <p:ext uri="{BB962C8B-B14F-4D97-AF65-F5344CB8AC3E}">
        <p14:creationId xmlns:p14="http://schemas.microsoft.com/office/powerpoint/2010/main" val="20011674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40292"/>
                                        </p:tgtEl>
                                        <p:attrNameLst>
                                          <p:attrName>style.visibility</p:attrName>
                                        </p:attrNameLst>
                                      </p:cBhvr>
                                      <p:to>
                                        <p:strVal val="visible"/>
                                      </p:to>
                                    </p:set>
                                    <p:anim calcmode="lin" valueType="num">
                                      <p:cBhvr additive="base">
                                        <p:cTn id="7" dur="500" fill="hold"/>
                                        <p:tgtEl>
                                          <p:spTgt spid="140292"/>
                                        </p:tgtEl>
                                        <p:attrNameLst>
                                          <p:attrName>ppt_x</p:attrName>
                                        </p:attrNameLst>
                                      </p:cBhvr>
                                      <p:tavLst>
                                        <p:tav tm="0">
                                          <p:val>
                                            <p:strVal val="0-#ppt_w/2"/>
                                          </p:val>
                                        </p:tav>
                                        <p:tav tm="100000">
                                          <p:val>
                                            <p:strVal val="#ppt_x"/>
                                          </p:val>
                                        </p:tav>
                                      </p:tavLst>
                                    </p:anim>
                                    <p:anim calcmode="lin" valueType="num">
                                      <p:cBhvr additive="base">
                                        <p:cTn id="8" dur="500" fill="hold"/>
                                        <p:tgtEl>
                                          <p:spTgt spid="14029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40297"/>
                                        </p:tgtEl>
                                        <p:attrNameLst>
                                          <p:attrName>style.visibility</p:attrName>
                                        </p:attrNameLst>
                                      </p:cBhvr>
                                      <p:to>
                                        <p:strVal val="visible"/>
                                      </p:to>
                                    </p:set>
                                    <p:anim calcmode="lin" valueType="num">
                                      <p:cBhvr additive="base">
                                        <p:cTn id="13" dur="500" fill="hold"/>
                                        <p:tgtEl>
                                          <p:spTgt spid="140297"/>
                                        </p:tgtEl>
                                        <p:attrNameLst>
                                          <p:attrName>ppt_x</p:attrName>
                                        </p:attrNameLst>
                                      </p:cBhvr>
                                      <p:tavLst>
                                        <p:tav tm="0">
                                          <p:val>
                                            <p:strVal val="0-#ppt_w/2"/>
                                          </p:val>
                                        </p:tav>
                                        <p:tav tm="100000">
                                          <p:val>
                                            <p:strVal val="#ppt_x"/>
                                          </p:val>
                                        </p:tav>
                                      </p:tavLst>
                                    </p:anim>
                                    <p:anim calcmode="lin" valueType="num">
                                      <p:cBhvr additive="base">
                                        <p:cTn id="14" dur="500" fill="hold"/>
                                        <p:tgtEl>
                                          <p:spTgt spid="14029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0292" grpId="0" autoUpdateAnimBg="0"/>
      <p:bldP spid="140297" grpId="0" autoUpdateAnimBg="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dirty="0" smtClean="0">
                <a:latin typeface="Times New Roman" panose="02020603050405020304" pitchFamily="18" charset="0"/>
                <a:cs typeface="Times New Roman" panose="02020603050405020304" pitchFamily="18" charset="0"/>
              </a:rPr>
              <a:t>أسئلة </a:t>
            </a:r>
            <a:r>
              <a:rPr lang="ar-JO" sz="2800" b="1" dirty="0" smtClean="0">
                <a:latin typeface="Times New Roman" panose="02020603050405020304" pitchFamily="18" charset="0"/>
                <a:cs typeface="Times New Roman" panose="02020603050405020304" pitchFamily="18" charset="0"/>
              </a:rPr>
              <a:t>وفرضيات</a:t>
            </a:r>
            <a:r>
              <a:rPr lang="ar-EG" sz="2800" b="1" dirty="0" smtClean="0">
                <a:latin typeface="Times New Roman" panose="02020603050405020304" pitchFamily="18" charset="0"/>
                <a:cs typeface="Times New Roman" panose="02020603050405020304" pitchFamily="18" charset="0"/>
              </a:rPr>
              <a:t> </a:t>
            </a:r>
            <a:r>
              <a:rPr lang="ar-EG" sz="2800" b="1" dirty="0">
                <a:latin typeface="Times New Roman" panose="02020603050405020304" pitchFamily="18" charset="0"/>
                <a:cs typeface="Times New Roman" panose="02020603050405020304" pitchFamily="18" charset="0"/>
              </a:rPr>
              <a:t>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4580" name="Text Box 4"/>
          <p:cNvSpPr txBox="1">
            <a:spLocks noChangeArrowheads="1"/>
          </p:cNvSpPr>
          <p:nvPr/>
        </p:nvSpPr>
        <p:spPr bwMode="auto">
          <a:xfrm>
            <a:off x="947403" y="1980442"/>
            <a:ext cx="10244528"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r" rtl="1">
              <a:spcBef>
                <a:spcPct val="20000"/>
              </a:spcBef>
              <a:buSzPct val="90000"/>
              <a:buBlip>
                <a:blip r:embed="rId3"/>
              </a:buBlip>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SzPct val="80000"/>
              <a:buBlip>
                <a:blip r:embed="rId4"/>
              </a:buBlip>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SzPct val="70000"/>
              <a:buBlip>
                <a:blip r:embed="rId5"/>
              </a:buBlip>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SzPct val="70000"/>
              <a:buBlip>
                <a:blip r:embed="rId6"/>
              </a:buBlip>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SzPct val="70000"/>
              <a:buBlip>
                <a:blip r:embed="rId7"/>
              </a:buBlip>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9pPr>
          </a:lstStyle>
          <a:p>
            <a:pPr marL="342900" indent="-342900" eaLnBrk="1" hangingPunct="1">
              <a:spcBef>
                <a:spcPct val="0"/>
              </a:spcBef>
              <a:buSzTx/>
              <a:buFont typeface="Arial" panose="020B0604020202020204" pitchFamily="34" charset="0"/>
              <a:buChar char="•"/>
            </a:pPr>
            <a:r>
              <a:rPr lang="ar-JO" altLang="en-US" sz="2000" b="1" dirty="0">
                <a:solidFill>
                  <a:srgbClr val="000000"/>
                </a:solidFill>
                <a:latin typeface="Times New Roman" panose="02020603050405020304" pitchFamily="18" charset="0"/>
                <a:cs typeface="Times New Roman" panose="02020603050405020304" pitchFamily="18" charset="0"/>
              </a:rPr>
              <a:t> </a:t>
            </a:r>
            <a:r>
              <a:rPr lang="ar-SA" altLang="en-US" sz="2000" dirty="0">
                <a:solidFill>
                  <a:srgbClr val="000000"/>
                </a:solidFill>
                <a:latin typeface="Times New Roman" panose="02020603050405020304" pitchFamily="18" charset="0"/>
                <a:cs typeface="Times New Roman" panose="02020603050405020304" pitchFamily="18" charset="0"/>
              </a:rPr>
              <a:t>يوجد علاقة ارتباط ذات دلالة إحصائية بين أسلوب الإشراف والإنتاجية.</a:t>
            </a:r>
            <a:endParaRPr lang="ar-EG" altLang="en-US" sz="2000" dirty="0">
              <a:solidFill>
                <a:srgbClr val="000000"/>
              </a:solidFill>
              <a:latin typeface="Times New Roman" panose="02020603050405020304" pitchFamily="18" charset="0"/>
              <a:cs typeface="Times New Roman" panose="02020603050405020304" pitchFamily="18" charset="0"/>
            </a:endParaRPr>
          </a:p>
          <a:p>
            <a:pPr eaLnBrk="1" hangingPunct="1">
              <a:spcBef>
                <a:spcPct val="0"/>
              </a:spcBef>
              <a:buSzTx/>
              <a:buNone/>
            </a:pPr>
            <a:r>
              <a:rPr lang="ar-SA" altLang="en-US" sz="2000" b="1" dirty="0">
                <a:solidFill>
                  <a:srgbClr val="000000"/>
                </a:solidFill>
                <a:latin typeface="Times New Roman" panose="02020603050405020304" pitchFamily="18" charset="0"/>
                <a:cs typeface="Times New Roman" panose="02020603050405020304" pitchFamily="18" charset="0"/>
              </a:rPr>
              <a:t>وفي حالة ثبوت علاقة الارتباط، يتم تحديد اتجاه العلاقة المدروسة إن كانت ايجابية أو سلبية حسب نتائج التحليل</a:t>
            </a:r>
            <a:endParaRPr lang="ar-EG" altLang="en-US" sz="2000" b="1" dirty="0">
              <a:solidFill>
                <a:srgbClr val="000000"/>
              </a:solidFill>
              <a:latin typeface="Times New Roman" panose="02020603050405020304" pitchFamily="18" charset="0"/>
              <a:cs typeface="Times New Roman" panose="02020603050405020304" pitchFamily="18" charset="0"/>
            </a:endParaRPr>
          </a:p>
          <a:p>
            <a:pPr marL="342900" indent="-342900">
              <a:spcBef>
                <a:spcPct val="0"/>
              </a:spcBef>
              <a:buSzTx/>
              <a:buFont typeface="Arial" panose="020B0604020202020204" pitchFamily="34" charset="0"/>
              <a:buChar char="•"/>
            </a:pPr>
            <a:r>
              <a:rPr lang="ar-JO" altLang="en-US" sz="2000" dirty="0">
                <a:solidFill>
                  <a:srgbClr val="000000"/>
                </a:solidFill>
                <a:latin typeface="Times New Roman" panose="02020603050405020304" pitchFamily="18" charset="0"/>
                <a:cs typeface="Times New Roman" panose="02020603050405020304" pitchFamily="18" charset="0"/>
              </a:rPr>
              <a:t> </a:t>
            </a:r>
            <a:r>
              <a:rPr lang="ar-SA" altLang="en-US" sz="2000" dirty="0">
                <a:solidFill>
                  <a:srgbClr val="000000"/>
                </a:solidFill>
                <a:latin typeface="Times New Roman" panose="02020603050405020304" pitchFamily="18" charset="0"/>
                <a:cs typeface="Times New Roman" panose="02020603050405020304" pitchFamily="18" charset="0"/>
              </a:rPr>
              <a:t>يوجد أثر ذو دلالة إحصائية للتدخين على السرطان. </a:t>
            </a:r>
          </a:p>
        </p:txBody>
      </p:sp>
      <p:sp>
        <p:nvSpPr>
          <p:cNvPr id="8" name="Text Box 4"/>
          <p:cNvSpPr txBox="1">
            <a:spLocks noChangeArrowheads="1"/>
          </p:cNvSpPr>
          <p:nvPr/>
        </p:nvSpPr>
        <p:spPr bwMode="auto">
          <a:xfrm>
            <a:off x="3659243" y="3146557"/>
            <a:ext cx="75326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SzPct val="90000"/>
              <a:buBlip>
                <a:blip r:embed="rId3"/>
              </a:buBlip>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SzPct val="80000"/>
              <a:buBlip>
                <a:blip r:embed="rId4"/>
              </a:buBlip>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SzPct val="70000"/>
              <a:buBlip>
                <a:blip r:embed="rId5"/>
              </a:buBlip>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SzPct val="70000"/>
              <a:buBlip>
                <a:blip r:embed="rId6"/>
              </a:buBlip>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SzPct val="70000"/>
              <a:buBlip>
                <a:blip r:embed="rId7"/>
              </a:buBlip>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9pPr>
          </a:lstStyle>
          <a:p>
            <a:pPr eaLnBrk="1" hangingPunct="1">
              <a:spcBef>
                <a:spcPct val="0"/>
              </a:spcBef>
              <a:buSzTx/>
              <a:buFontTx/>
              <a:buNone/>
            </a:pPr>
            <a:r>
              <a:rPr lang="ar-JO" altLang="en-US" sz="2000" b="1" u="sng" dirty="0">
                <a:solidFill>
                  <a:schemeClr val="accent1"/>
                </a:solidFill>
                <a:latin typeface="Times New Roman" panose="02020603050405020304" pitchFamily="18" charset="0"/>
                <a:cs typeface="Times New Roman" panose="02020603050405020304" pitchFamily="18" charset="0"/>
              </a:rPr>
              <a:t>اشكال</a:t>
            </a:r>
            <a:r>
              <a:rPr lang="ar-SA" altLang="en-US" sz="2000" b="1" u="sng" dirty="0">
                <a:solidFill>
                  <a:schemeClr val="accent1"/>
                </a:solidFill>
                <a:latin typeface="Times New Roman" panose="02020603050405020304" pitchFamily="18" charset="0"/>
                <a:cs typeface="Times New Roman" panose="02020603050405020304" pitchFamily="18" charset="0"/>
              </a:rPr>
              <a:t> فرضية البحث/ البديلة </a:t>
            </a:r>
            <a:r>
              <a:rPr lang="en-US" altLang="en-US" sz="2000" b="1" u="sng" dirty="0">
                <a:solidFill>
                  <a:schemeClr val="accent1"/>
                </a:solidFill>
                <a:latin typeface="Times New Roman" panose="02020603050405020304" pitchFamily="18" charset="0"/>
                <a:cs typeface="Times New Roman" panose="02020603050405020304" pitchFamily="18" charset="0"/>
              </a:rPr>
              <a:t>Research Hypothesis</a:t>
            </a:r>
            <a:endParaRPr lang="ar-SA" altLang="en-US" sz="2000" b="1" u="sng" dirty="0">
              <a:solidFill>
                <a:schemeClr val="accent1"/>
              </a:solidFill>
              <a:latin typeface="Times New Roman" panose="02020603050405020304" pitchFamily="18" charset="0"/>
              <a:cs typeface="Times New Roman" panose="02020603050405020304" pitchFamily="18" charset="0"/>
            </a:endParaRPr>
          </a:p>
        </p:txBody>
      </p:sp>
      <p:sp>
        <p:nvSpPr>
          <p:cNvPr id="9" name="Text Box 4"/>
          <p:cNvSpPr txBox="1">
            <a:spLocks noChangeArrowheads="1"/>
          </p:cNvSpPr>
          <p:nvPr/>
        </p:nvSpPr>
        <p:spPr bwMode="auto">
          <a:xfrm>
            <a:off x="1322157" y="3697119"/>
            <a:ext cx="9869774"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r" rtl="1">
              <a:spcBef>
                <a:spcPct val="20000"/>
              </a:spcBef>
              <a:buSzPct val="90000"/>
              <a:buBlip>
                <a:blip r:embed="rId3"/>
              </a:buBlip>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SzPct val="80000"/>
              <a:buBlip>
                <a:blip r:embed="rId4"/>
              </a:buBlip>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SzPct val="70000"/>
              <a:buBlip>
                <a:blip r:embed="rId5"/>
              </a:buBlip>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SzPct val="70000"/>
              <a:buBlip>
                <a:blip r:embed="rId6"/>
              </a:buBlip>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SzPct val="70000"/>
              <a:buBlip>
                <a:blip r:embed="rId7"/>
              </a:buBlip>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9pPr>
          </a:lstStyle>
          <a:p>
            <a:pPr eaLnBrk="1" hangingPunct="1">
              <a:spcBef>
                <a:spcPct val="0"/>
              </a:spcBef>
              <a:buSzTx/>
              <a:buFontTx/>
              <a:buNone/>
            </a:pPr>
            <a:r>
              <a:rPr lang="ar-JO" altLang="en-US" sz="2000" b="1" dirty="0">
                <a:solidFill>
                  <a:srgbClr val="000000"/>
                </a:solidFill>
                <a:latin typeface="Times New Roman" panose="02020603050405020304" pitchFamily="18" charset="0"/>
                <a:cs typeface="Times New Roman" panose="02020603050405020304" pitchFamily="18" charset="0"/>
              </a:rPr>
              <a:t>  </a:t>
            </a:r>
            <a:r>
              <a:rPr lang="ar-SA" altLang="en-US" sz="2000" b="1" dirty="0">
                <a:latin typeface="Times New Roman" panose="02020603050405020304" pitchFamily="18" charset="0"/>
                <a:cs typeface="Times New Roman" panose="02020603050405020304" pitchFamily="18" charset="0"/>
              </a:rPr>
              <a:t>(1) فرضية البحث غير المتجهة </a:t>
            </a:r>
            <a:r>
              <a:rPr lang="en-US" altLang="en-US" sz="2000" b="1" dirty="0">
                <a:latin typeface="Times New Roman" panose="02020603050405020304" pitchFamily="18" charset="0"/>
                <a:cs typeface="Times New Roman" panose="02020603050405020304" pitchFamily="18" charset="0"/>
              </a:rPr>
              <a:t>Unidirectional Research Hypothesis</a:t>
            </a:r>
            <a:endParaRPr lang="ar-SA" altLang="en-US" sz="2000" b="1" dirty="0">
              <a:latin typeface="Times New Roman" panose="02020603050405020304" pitchFamily="18" charset="0"/>
              <a:cs typeface="Times New Roman" panose="02020603050405020304" pitchFamily="18" charset="0"/>
            </a:endParaRPr>
          </a:p>
          <a:p>
            <a:pPr eaLnBrk="1" hangingPunct="1">
              <a:spcBef>
                <a:spcPct val="0"/>
              </a:spcBef>
              <a:buSzTx/>
              <a:buFontTx/>
              <a:buNone/>
            </a:pPr>
            <a:r>
              <a:rPr lang="ar-SA" altLang="en-US" sz="2000" dirty="0">
                <a:latin typeface="Times New Roman" panose="02020603050405020304" pitchFamily="18" charset="0"/>
                <a:cs typeface="Times New Roman" panose="02020603050405020304" pitchFamily="18" charset="0"/>
              </a:rPr>
              <a:t>تعكس فرضية البحث غير المتجهة الاختلاف بين المجموعات، ولكنها لا تحدد اتجاه الاختلاف، أي أنها تحدد بأن المتوسطات غير متساوية فقط دون أن تحدد إن كانت أكبر أو أصغر. وتكتب بالشكل التالي:</a:t>
            </a:r>
            <a:endParaRPr lang="en-US" altLang="en-US" sz="2000" dirty="0">
              <a:latin typeface="Times New Roman" panose="02020603050405020304" pitchFamily="18" charset="0"/>
              <a:cs typeface="Times New Roman" panose="02020603050405020304" pitchFamily="18" charset="0"/>
            </a:endParaRPr>
          </a:p>
          <a:p>
            <a:pPr algn="l" eaLnBrk="1" hangingPunct="1">
              <a:spcBef>
                <a:spcPct val="0"/>
              </a:spcBef>
              <a:buSzTx/>
              <a:buFontTx/>
              <a:buNone/>
            </a:pPr>
            <a:r>
              <a:rPr lang="en-US" altLang="en-US" sz="2000" dirty="0">
                <a:latin typeface="Times New Roman" panose="02020603050405020304" pitchFamily="18" charset="0"/>
                <a:cs typeface="Tahoma" panose="020B0604030504040204" pitchFamily="34" charset="0"/>
              </a:rPr>
              <a:t>M1 </a:t>
            </a:r>
            <a:r>
              <a:rPr lang="ar-JO" altLang="en-US" sz="2000" dirty="0">
                <a:latin typeface="Times New Roman" panose="02020603050405020304" pitchFamily="18" charset="0"/>
                <a:cs typeface="Tahoma" panose="020B0604030504040204" pitchFamily="34" charset="0"/>
              </a:rPr>
              <a:t>≠</a:t>
            </a:r>
            <a:r>
              <a:rPr lang="en-US" altLang="en-US" sz="2000" dirty="0">
                <a:latin typeface="Times New Roman" panose="02020603050405020304" pitchFamily="18" charset="0"/>
                <a:cs typeface="Tahoma" panose="020B0604030504040204" pitchFamily="34" charset="0"/>
              </a:rPr>
              <a:t> H1     : </a:t>
            </a:r>
            <a:r>
              <a:rPr lang="en-US" altLang="en-US" sz="2000" dirty="0" smtClean="0">
                <a:latin typeface="Times New Roman" panose="02020603050405020304" pitchFamily="18" charset="0"/>
                <a:cs typeface="Tahoma" panose="020B0604030504040204" pitchFamily="34" charset="0"/>
              </a:rPr>
              <a:t>M2</a:t>
            </a:r>
            <a:endParaRPr lang="ar-SA" altLang="en-US" sz="2000" dirty="0">
              <a:latin typeface="Times New Roman" panose="02020603050405020304" pitchFamily="18" charset="0"/>
              <a:cs typeface="Tahoma" panose="020B0604030504040204" pitchFamily="34" charset="0"/>
            </a:endParaRPr>
          </a:p>
        </p:txBody>
      </p:sp>
    </p:spTree>
    <p:extLst>
      <p:ext uri="{BB962C8B-B14F-4D97-AF65-F5344CB8AC3E}">
        <p14:creationId xmlns:p14="http://schemas.microsoft.com/office/powerpoint/2010/main" val="27284362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4580"/>
                                        </p:tgtEl>
                                        <p:attrNameLst>
                                          <p:attrName>style.visibility</p:attrName>
                                        </p:attrNameLst>
                                      </p:cBhvr>
                                      <p:to>
                                        <p:strVal val="visible"/>
                                      </p:to>
                                    </p:set>
                                    <p:anim calcmode="lin" valueType="num">
                                      <p:cBhvr additive="base">
                                        <p:cTn id="7" dur="500" fill="hold"/>
                                        <p:tgtEl>
                                          <p:spTgt spid="24580"/>
                                        </p:tgtEl>
                                        <p:attrNameLst>
                                          <p:attrName>ppt_x</p:attrName>
                                        </p:attrNameLst>
                                      </p:cBhvr>
                                      <p:tavLst>
                                        <p:tav tm="0">
                                          <p:val>
                                            <p:strVal val="0-#ppt_w/2"/>
                                          </p:val>
                                        </p:tav>
                                        <p:tav tm="100000">
                                          <p:val>
                                            <p:strVal val="#ppt_x"/>
                                          </p:val>
                                        </p:tav>
                                      </p:tavLst>
                                    </p:anim>
                                    <p:anim calcmode="lin" valueType="num">
                                      <p:cBhvr additive="base">
                                        <p:cTn id="8" dur="500" fill="hold"/>
                                        <p:tgtEl>
                                          <p:spTgt spid="2458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0-#ppt_w/2"/>
                                          </p:val>
                                        </p:tav>
                                        <p:tav tm="100000">
                                          <p:val>
                                            <p:strVal val="#ppt_x"/>
                                          </p:val>
                                        </p:tav>
                                      </p:tavLst>
                                    </p:anim>
                                    <p:anim calcmode="lin" valueType="num">
                                      <p:cBhvr additive="base">
                                        <p:cTn id="14"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0-#ppt_w/2"/>
                                          </p:val>
                                        </p:tav>
                                        <p:tav tm="100000">
                                          <p:val>
                                            <p:strVal val="#ppt_x"/>
                                          </p:val>
                                        </p:tav>
                                      </p:tavLst>
                                    </p:anim>
                                    <p:anim calcmode="lin" valueType="num">
                                      <p:cBhvr additive="base">
                                        <p:cTn id="20"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0" grpId="0" autoUpdateAnimBg="0"/>
      <p:bldP spid="8" grpId="0" autoUpdateAnimBg="0"/>
      <p:bldP spid="9" grpId="0" autoUpdateAnimBg="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dirty="0" smtClean="0">
                <a:latin typeface="Times New Roman" panose="02020603050405020304" pitchFamily="18" charset="0"/>
                <a:cs typeface="Times New Roman" panose="02020603050405020304" pitchFamily="18" charset="0"/>
              </a:rPr>
              <a:t>أسئلة </a:t>
            </a:r>
            <a:r>
              <a:rPr lang="ar-JO" sz="2800" b="1" dirty="0" smtClean="0">
                <a:latin typeface="Times New Roman" panose="02020603050405020304" pitchFamily="18" charset="0"/>
                <a:cs typeface="Times New Roman" panose="02020603050405020304" pitchFamily="18" charset="0"/>
              </a:rPr>
              <a:t>وفرضيات</a:t>
            </a:r>
            <a:r>
              <a:rPr lang="ar-EG" sz="2800" b="1" dirty="0" smtClean="0">
                <a:latin typeface="Times New Roman" panose="02020603050405020304" pitchFamily="18" charset="0"/>
                <a:cs typeface="Times New Roman" panose="02020603050405020304" pitchFamily="18" charset="0"/>
              </a:rPr>
              <a:t> </a:t>
            </a:r>
            <a:r>
              <a:rPr lang="ar-EG" sz="2800" b="1" dirty="0">
                <a:latin typeface="Times New Roman" panose="02020603050405020304" pitchFamily="18" charset="0"/>
                <a:cs typeface="Times New Roman" panose="02020603050405020304" pitchFamily="18" charset="0"/>
              </a:rPr>
              <a:t>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2341" name="Text Box 5"/>
          <p:cNvSpPr txBox="1">
            <a:spLocks noChangeArrowheads="1"/>
          </p:cNvSpPr>
          <p:nvPr/>
        </p:nvSpPr>
        <p:spPr bwMode="auto">
          <a:xfrm>
            <a:off x="1126228" y="2070988"/>
            <a:ext cx="9794823"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r" rtl="1">
              <a:spcBef>
                <a:spcPct val="20000"/>
              </a:spcBef>
              <a:buSzPct val="90000"/>
              <a:buBlip>
                <a:blip r:embed="rId3"/>
              </a:buBlip>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SzPct val="80000"/>
              <a:buBlip>
                <a:blip r:embed="rId4"/>
              </a:buBlip>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SzPct val="70000"/>
              <a:buBlip>
                <a:blip r:embed="rId5"/>
              </a:buBlip>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SzPct val="70000"/>
              <a:buBlip>
                <a:blip r:embed="rId6"/>
              </a:buBlip>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SzPct val="70000"/>
              <a:buBlip>
                <a:blip r:embed="rId7"/>
              </a:buBlip>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9pPr>
          </a:lstStyle>
          <a:p>
            <a:pPr algn="just" eaLnBrk="1" hangingPunct="1">
              <a:spcBef>
                <a:spcPct val="0"/>
              </a:spcBef>
              <a:buSzTx/>
              <a:buFontTx/>
              <a:buNone/>
            </a:pPr>
            <a:r>
              <a:rPr lang="ar-SA" altLang="en-US" sz="2400" b="1" dirty="0">
                <a:latin typeface="Times New Roman" panose="02020603050405020304" pitchFamily="18" charset="0"/>
                <a:cs typeface="Times New Roman" panose="02020603050405020304" pitchFamily="18" charset="0"/>
              </a:rPr>
              <a:t>(2) فرضية البحث المتجهة </a:t>
            </a:r>
            <a:r>
              <a:rPr lang="en-US" altLang="en-US" sz="2400" b="1" dirty="0">
                <a:latin typeface="Times New Roman" panose="02020603050405020304" pitchFamily="18" charset="0"/>
                <a:cs typeface="Times New Roman" panose="02020603050405020304" pitchFamily="18" charset="0"/>
              </a:rPr>
              <a:t>The Directional Research Hypothesis</a:t>
            </a:r>
            <a:endParaRPr lang="ar-JO" altLang="en-US" sz="2400" b="1" dirty="0">
              <a:latin typeface="Times New Roman" panose="02020603050405020304" pitchFamily="18" charset="0"/>
              <a:cs typeface="Times New Roman" panose="02020603050405020304" pitchFamily="18" charset="0"/>
            </a:endParaRPr>
          </a:p>
          <a:p>
            <a:pPr algn="just" eaLnBrk="1" hangingPunct="1">
              <a:spcBef>
                <a:spcPct val="0"/>
              </a:spcBef>
              <a:buSzTx/>
              <a:buFontTx/>
              <a:buNone/>
            </a:pPr>
            <a:endParaRPr lang="ar-SA" altLang="en-US" sz="2400" b="1" dirty="0">
              <a:latin typeface="Times New Roman" panose="02020603050405020304" pitchFamily="18" charset="0"/>
              <a:cs typeface="Times New Roman" panose="02020603050405020304" pitchFamily="18" charset="0"/>
            </a:endParaRPr>
          </a:p>
          <a:p>
            <a:pPr eaLnBrk="1" hangingPunct="1">
              <a:spcBef>
                <a:spcPct val="0"/>
              </a:spcBef>
              <a:buSzTx/>
              <a:buFontTx/>
              <a:buNone/>
            </a:pPr>
            <a:r>
              <a:rPr lang="ar-SA" altLang="en-US" sz="2400" dirty="0">
                <a:latin typeface="Times New Roman" panose="02020603050405020304" pitchFamily="18" charset="0"/>
                <a:cs typeface="Times New Roman" panose="02020603050405020304" pitchFamily="18" charset="0"/>
              </a:rPr>
              <a:t>تعكس فرضية البحث المتجهة الاختلاف بين المجموعات، مع تحديد اتجاه الاختلاف، إن كان أكبر أو أصغر. وتكتب بالشكل التالي:</a:t>
            </a:r>
            <a:endParaRPr lang="en-US" altLang="en-US" sz="2400" dirty="0">
              <a:latin typeface="Times New Roman" panose="02020603050405020304" pitchFamily="18" charset="0"/>
              <a:cs typeface="Times New Roman" panose="02020603050405020304" pitchFamily="18" charset="0"/>
            </a:endParaRPr>
          </a:p>
          <a:p>
            <a:pPr algn="l" rtl="0" eaLnBrk="1" hangingPunct="1">
              <a:spcBef>
                <a:spcPct val="0"/>
              </a:spcBef>
              <a:buSzTx/>
              <a:buFontTx/>
              <a:buNone/>
            </a:pPr>
            <a:r>
              <a:rPr lang="en-US" altLang="en-US" sz="2400" b="1" dirty="0">
                <a:latin typeface="Times New Roman" panose="02020603050405020304" pitchFamily="18" charset="0"/>
                <a:cs typeface="Tahoma" panose="020B0604030504040204" pitchFamily="34" charset="0"/>
              </a:rPr>
              <a:t>H</a:t>
            </a:r>
            <a:r>
              <a:rPr lang="en-US" altLang="en-US" sz="1400" b="1" dirty="0">
                <a:latin typeface="Times New Roman" panose="02020603050405020304" pitchFamily="18" charset="0"/>
                <a:cs typeface="Tahoma" panose="020B0604030504040204" pitchFamily="34" charset="0"/>
              </a:rPr>
              <a:t>1</a:t>
            </a:r>
            <a:r>
              <a:rPr lang="en-US" altLang="en-US" sz="2400" b="1" dirty="0">
                <a:latin typeface="Times New Roman" panose="02020603050405020304" pitchFamily="18" charset="0"/>
                <a:cs typeface="Tahoma" panose="020B0604030504040204" pitchFamily="34" charset="0"/>
              </a:rPr>
              <a:t>: M</a:t>
            </a:r>
            <a:r>
              <a:rPr lang="en-US" altLang="en-US" sz="1400" b="1" dirty="0">
                <a:latin typeface="Times New Roman" panose="02020603050405020304" pitchFamily="18" charset="0"/>
                <a:cs typeface="Tahoma" panose="020B0604030504040204" pitchFamily="34" charset="0"/>
              </a:rPr>
              <a:t>1</a:t>
            </a:r>
            <a:r>
              <a:rPr lang="en-US" altLang="en-US" sz="2400" b="1" dirty="0">
                <a:latin typeface="Times New Roman" panose="02020603050405020304" pitchFamily="18" charset="0"/>
                <a:cs typeface="Tahoma" panose="020B0604030504040204" pitchFamily="34" charset="0"/>
              </a:rPr>
              <a:t> </a:t>
            </a:r>
            <a:r>
              <a:rPr lang="ar-JO" altLang="en-US" sz="2400" b="1" dirty="0">
                <a:latin typeface="Times New Roman" panose="02020603050405020304" pitchFamily="18" charset="0"/>
                <a:cs typeface="Tahoma" panose="020B0604030504040204" pitchFamily="34" charset="0"/>
              </a:rPr>
              <a:t>&gt;</a:t>
            </a:r>
            <a:r>
              <a:rPr lang="en-US" altLang="en-US" sz="2400" b="1" dirty="0">
                <a:latin typeface="Times New Roman" panose="02020603050405020304" pitchFamily="18" charset="0"/>
                <a:cs typeface="Tahoma" panose="020B0604030504040204" pitchFamily="34" charset="0"/>
              </a:rPr>
              <a:t> M</a:t>
            </a:r>
            <a:r>
              <a:rPr lang="en-US" altLang="en-US" sz="1400" b="1" dirty="0">
                <a:latin typeface="Times New Roman" panose="02020603050405020304" pitchFamily="18" charset="0"/>
                <a:cs typeface="Tahoma" panose="020B0604030504040204" pitchFamily="34" charset="0"/>
              </a:rPr>
              <a:t>2</a:t>
            </a:r>
          </a:p>
          <a:p>
            <a:pPr algn="l" eaLnBrk="1" hangingPunct="1">
              <a:spcBef>
                <a:spcPct val="0"/>
              </a:spcBef>
              <a:buSzTx/>
              <a:buFontTx/>
              <a:buNone/>
            </a:pPr>
            <a:r>
              <a:rPr lang="en-GB" altLang="en-US" sz="2400" b="1" dirty="0">
                <a:latin typeface="Times New Roman" panose="02020603050405020304" pitchFamily="18" charset="0"/>
                <a:cs typeface="Times New Roman" panose="02020603050405020304" pitchFamily="18" charset="0"/>
              </a:rPr>
              <a:t> </a:t>
            </a:r>
            <a:r>
              <a:rPr lang="en-US" altLang="en-US" sz="2400" b="1" dirty="0">
                <a:latin typeface="Times New Roman" panose="02020603050405020304" pitchFamily="18" charset="0"/>
                <a:cs typeface="Tahoma" panose="020B0604030504040204" pitchFamily="34" charset="0"/>
              </a:rPr>
              <a:t>M</a:t>
            </a:r>
            <a:r>
              <a:rPr lang="en-US" altLang="en-US" sz="1400" b="1" dirty="0">
                <a:latin typeface="Times New Roman" panose="02020603050405020304" pitchFamily="18" charset="0"/>
                <a:cs typeface="Tahoma" panose="020B0604030504040204" pitchFamily="34" charset="0"/>
              </a:rPr>
              <a:t>1</a:t>
            </a:r>
            <a:r>
              <a:rPr lang="en-GB" altLang="en-US" sz="2400" dirty="0">
                <a:latin typeface="Times New Roman" panose="02020603050405020304" pitchFamily="18" charset="0"/>
                <a:cs typeface="Tahoma" panose="020B0604030504040204" pitchFamily="34" charset="0"/>
              </a:rPr>
              <a:t> </a:t>
            </a:r>
            <a:r>
              <a:rPr lang="ar-JO" altLang="en-US" sz="2400" b="1" dirty="0">
                <a:latin typeface="Times New Roman" panose="02020603050405020304" pitchFamily="18" charset="0"/>
                <a:cs typeface="Times New Roman" panose="02020603050405020304" pitchFamily="18" charset="0"/>
              </a:rPr>
              <a:t>&lt;</a:t>
            </a:r>
            <a:r>
              <a:rPr lang="en-US" altLang="en-US" sz="2400" b="1" dirty="0">
                <a:latin typeface="Times New Roman" panose="02020603050405020304" pitchFamily="18" charset="0"/>
                <a:cs typeface="Tahoma" panose="020B0604030504040204" pitchFamily="34" charset="0"/>
              </a:rPr>
              <a:t>       M</a:t>
            </a:r>
            <a:r>
              <a:rPr lang="en-US" altLang="en-US" sz="1400" b="1" dirty="0">
                <a:latin typeface="Times New Roman" panose="02020603050405020304" pitchFamily="18" charset="0"/>
                <a:cs typeface="Tahoma" panose="020B0604030504040204" pitchFamily="34" charset="0"/>
              </a:rPr>
              <a:t>2 </a:t>
            </a:r>
            <a:endParaRPr lang="ar-SA" altLang="en-US" sz="2400" b="1" dirty="0">
              <a:latin typeface="Times New Roman" panose="02020603050405020304" pitchFamily="18" charset="0"/>
              <a:cs typeface="Tahoma" panose="020B0604030504040204" pitchFamily="34" charset="0"/>
            </a:endParaRPr>
          </a:p>
        </p:txBody>
      </p:sp>
    </p:spTree>
    <p:extLst>
      <p:ext uri="{BB962C8B-B14F-4D97-AF65-F5344CB8AC3E}">
        <p14:creationId xmlns:p14="http://schemas.microsoft.com/office/powerpoint/2010/main" val="14913195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42341"/>
                                        </p:tgtEl>
                                        <p:attrNameLst>
                                          <p:attrName>style.visibility</p:attrName>
                                        </p:attrNameLst>
                                      </p:cBhvr>
                                      <p:to>
                                        <p:strVal val="visible"/>
                                      </p:to>
                                    </p:set>
                                    <p:anim calcmode="lin" valueType="num">
                                      <p:cBhvr additive="base">
                                        <p:cTn id="7" dur="500" fill="hold"/>
                                        <p:tgtEl>
                                          <p:spTgt spid="142341"/>
                                        </p:tgtEl>
                                        <p:attrNameLst>
                                          <p:attrName>ppt_x</p:attrName>
                                        </p:attrNameLst>
                                      </p:cBhvr>
                                      <p:tavLst>
                                        <p:tav tm="0">
                                          <p:val>
                                            <p:strVal val="0-#ppt_w/2"/>
                                          </p:val>
                                        </p:tav>
                                        <p:tav tm="100000">
                                          <p:val>
                                            <p:strVal val="#ppt_x"/>
                                          </p:val>
                                        </p:tav>
                                      </p:tavLst>
                                    </p:anim>
                                    <p:anim calcmode="lin" valueType="num">
                                      <p:cBhvr additive="base">
                                        <p:cTn id="8" dur="500" fill="hold"/>
                                        <p:tgtEl>
                                          <p:spTgt spid="1423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341" grpId="0" autoUpdateAnimBg="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ct val="0"/>
              </a:spcBef>
              <a:spcAft>
                <a:spcPts val="0"/>
              </a:spcAft>
              <a:buClrTx/>
              <a:buSzTx/>
              <a:buFontTx/>
              <a:buNone/>
              <a:tabLst/>
              <a:defRPr/>
            </a:pPr>
            <a:endParaRPr kumimoji="0" lang="ar-EG" altLang="en-US" sz="24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ct val="0"/>
              </a:spcBef>
              <a:spcAft>
                <a:spcPts val="0"/>
              </a:spcAft>
              <a:buClrTx/>
              <a:buSzTx/>
              <a:buFontTx/>
              <a:buNone/>
              <a:tabLst/>
              <a:defRPr/>
            </a:pPr>
            <a:endParaRPr lang="ar-EG" altLang="en-US" sz="2400" b="1" u="sng" dirty="0">
              <a:solidFill>
                <a:prstClr val="black"/>
              </a:solidFill>
              <a:latin typeface="Times New Roman" panose="02020603050405020304" pitchFamily="18" charset="0"/>
              <a:cs typeface="Times New Roman" panose="02020603050405020304" pitchFamily="18" charset="0"/>
            </a:endParaRPr>
          </a:p>
          <a:p>
            <a:pPr marL="0" marR="0" lvl="0" indent="0" algn="just" defTabSz="914400" rtl="1" eaLnBrk="1" fontAlgn="auto" latinLnBrk="0" hangingPunct="1">
              <a:lnSpc>
                <a:spcPct val="100000"/>
              </a:lnSpc>
              <a:spcBef>
                <a:spcPct val="0"/>
              </a:spcBef>
              <a:spcAft>
                <a:spcPts val="0"/>
              </a:spcAft>
              <a:buClrTx/>
              <a:buSzTx/>
              <a:buFontTx/>
              <a:buNone/>
              <a:tabLst/>
              <a:defRPr/>
            </a:pPr>
            <a:endParaRPr kumimoji="0" lang="ar-EG" altLang="en-US" sz="24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ct val="0"/>
              </a:spcBef>
              <a:spcAft>
                <a:spcPts val="0"/>
              </a:spcAft>
              <a:buClrTx/>
              <a:buSzTx/>
              <a:buFontTx/>
              <a:buNone/>
              <a:tabLst/>
              <a:defRPr/>
            </a:pPr>
            <a:r>
              <a:rPr kumimoji="0" lang="ar-SA" altLang="en-US" sz="24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خصائص الفرضية الجيدة</a:t>
            </a:r>
            <a:endParaRPr kumimoji="0" lang="ar-JO" altLang="en-US" sz="24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ct val="0"/>
              </a:spcBef>
              <a:spcAft>
                <a:spcPts val="0"/>
              </a:spcAft>
              <a:buClrTx/>
              <a:buSzTx/>
              <a:buFontTx/>
              <a:buNone/>
              <a:tabLst/>
              <a:defRPr/>
            </a:pPr>
            <a:endParaRPr kumimoji="0" lang="ar-JO" altLang="en-US" sz="24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50000"/>
              </a:lnSpc>
              <a:spcBef>
                <a:spcPct val="0"/>
              </a:spcBef>
              <a:spcAft>
                <a:spcPts val="0"/>
              </a:spcAft>
              <a:buClrTx/>
              <a:buSzTx/>
              <a:buFontTx/>
              <a:buNone/>
              <a:tabLst/>
              <a:defRPr/>
            </a:pPr>
            <a:r>
              <a:rPr kumimoji="0" lang="ar-JO"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 مناسبة للغرض من حيث المتغيرات والظروف والحجم وتتمتع بالبساطة ووضوح المفهوم، وذلك باستخدام ألفاظ سهلة وواضحة مع الابتعاد عن العموميات.</a:t>
            </a:r>
          </a:p>
          <a:p>
            <a:pPr marL="0" marR="0" lvl="0" indent="0" algn="just" defTabSz="914400" rtl="1" eaLnBrk="1" fontAlgn="auto" latinLnBrk="0" hangingPunct="1">
              <a:lnSpc>
                <a:spcPct val="150000"/>
              </a:lnSpc>
              <a:spcBef>
                <a:spcPct val="0"/>
              </a:spcBef>
              <a:spcAft>
                <a:spcPts val="0"/>
              </a:spcAft>
              <a:buClrTx/>
              <a:buSzTx/>
              <a:buFontTx/>
              <a:buNone/>
              <a:tabLst/>
              <a:defRPr/>
            </a:pPr>
            <a:r>
              <a:rPr kumimoji="0" lang="ar-JO"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2. القدرة على شرح الحقائق وتقديم تفسير معقول للظاهرة المدروسة. </a:t>
            </a:r>
          </a:p>
          <a:p>
            <a:pPr marL="0" marR="0" lvl="0" indent="0" algn="just" defTabSz="914400" rtl="1" eaLnBrk="1" fontAlgn="auto" latinLnBrk="0" hangingPunct="1">
              <a:lnSpc>
                <a:spcPct val="150000"/>
              </a:lnSpc>
              <a:spcBef>
                <a:spcPct val="0"/>
              </a:spcBef>
              <a:spcAft>
                <a:spcPts val="0"/>
              </a:spcAft>
              <a:buClrTx/>
              <a:buSzTx/>
              <a:buFontTx/>
              <a:buNone/>
              <a:tabLst/>
              <a:defRPr/>
            </a:pPr>
            <a:r>
              <a:rPr kumimoji="0" lang="ar-JO"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3. قابلية الاختبار والقياس حيث تملك إمكانية التحقق والقابلية للقياس.</a:t>
            </a:r>
          </a:p>
          <a:p>
            <a:pPr marL="0" marR="0" lvl="0" indent="0" algn="just" defTabSz="914400" rtl="1" eaLnBrk="1" fontAlgn="auto" latinLnBrk="0" hangingPunct="1">
              <a:lnSpc>
                <a:spcPct val="150000"/>
              </a:lnSpc>
              <a:spcBef>
                <a:spcPct val="0"/>
              </a:spcBef>
              <a:spcAft>
                <a:spcPts val="0"/>
              </a:spcAft>
              <a:buClrTx/>
              <a:buSzTx/>
              <a:buFontTx/>
              <a:buNone/>
              <a:tabLst/>
              <a:defRPr/>
            </a:pPr>
            <a:r>
              <a:rPr kumimoji="0" lang="ar-JO"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4. معقولية الفرضية حيث تكون الفرضية منسجمة مع الحقائق العلمية ولا تكون خيالية ومستحيلة.</a:t>
            </a:r>
          </a:p>
          <a:p>
            <a:pPr marL="0" marR="0" lvl="0" indent="0" algn="just" defTabSz="914400" rtl="1" eaLnBrk="1" fontAlgn="auto" latinLnBrk="0" hangingPunct="1">
              <a:lnSpc>
                <a:spcPct val="100000"/>
              </a:lnSpc>
              <a:spcBef>
                <a:spcPct val="0"/>
              </a:spcBef>
              <a:spcAft>
                <a:spcPts val="0"/>
              </a:spcAft>
              <a:buClrTx/>
              <a:buSzTx/>
              <a:buFontTx/>
              <a:buNone/>
              <a:tabLst/>
              <a:defRPr/>
            </a:pPr>
            <a:endParaRPr kumimoji="0" lang="ar-JO"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ct val="0"/>
              </a:spcBef>
              <a:spcAft>
                <a:spcPts val="0"/>
              </a:spcAft>
              <a:buClrTx/>
              <a:buSzTx/>
              <a:buFontTx/>
              <a:buNone/>
              <a:tabLst/>
              <a:defRPr/>
            </a:pPr>
            <a:endParaRPr kumimoji="0" lang="ar-JO"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ct val="0"/>
              </a:spcBef>
              <a:spcAft>
                <a:spcPts val="0"/>
              </a:spcAft>
              <a:buClrTx/>
              <a:buSzTx/>
              <a:buFontTx/>
              <a:buNone/>
              <a:tabLst/>
              <a:defRPr/>
            </a:pPr>
            <a:endParaRPr kumimoji="0" lang="ar-SA" altLang="en-US" sz="24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r" defTabSz="914400" rtl="1" eaLnBrk="1" fontAlgn="auto" latinLnBrk="0" hangingPunct="1">
              <a:lnSpc>
                <a:spcPct val="100000"/>
              </a:lnSpc>
              <a:spcBef>
                <a:spcPct val="0"/>
              </a:spcBef>
              <a:spcAft>
                <a:spcPts val="0"/>
              </a:spcAft>
              <a:buClrTx/>
              <a:buSzTx/>
              <a:buFontTx/>
              <a:buNone/>
              <a:tabLst/>
              <a:defRPr/>
            </a:pPr>
            <a:endParaRPr kumimoji="0" lang="ar-SA" altLang="en-US" sz="1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ahoma" panose="020B0604030504040204" pitchFamily="34" charset="0"/>
            </a:endParaRP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dirty="0" smtClean="0">
                <a:latin typeface="Times New Roman" panose="02020603050405020304" pitchFamily="18" charset="0"/>
                <a:cs typeface="Times New Roman" panose="02020603050405020304" pitchFamily="18" charset="0"/>
              </a:rPr>
              <a:t>أسئلة </a:t>
            </a:r>
            <a:r>
              <a:rPr lang="ar-JO" sz="2800" b="1" dirty="0" smtClean="0">
                <a:latin typeface="Times New Roman" panose="02020603050405020304" pitchFamily="18" charset="0"/>
                <a:cs typeface="Times New Roman" panose="02020603050405020304" pitchFamily="18" charset="0"/>
              </a:rPr>
              <a:t>وفرضيات</a:t>
            </a:r>
            <a:r>
              <a:rPr lang="ar-EG" sz="2800" b="1" dirty="0" smtClean="0">
                <a:latin typeface="Times New Roman" panose="02020603050405020304" pitchFamily="18" charset="0"/>
                <a:cs typeface="Times New Roman" panose="02020603050405020304" pitchFamily="18" charset="0"/>
              </a:rPr>
              <a:t> </a:t>
            </a:r>
            <a:r>
              <a:rPr lang="ar-EG" sz="2800" b="1" dirty="0">
                <a:latin typeface="Times New Roman" panose="02020603050405020304" pitchFamily="18" charset="0"/>
                <a:cs typeface="Times New Roman" panose="02020603050405020304" pitchFamily="18" charset="0"/>
              </a:rPr>
              <a:t>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754013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85" name="Text Box 9"/>
          <p:cNvSpPr txBox="1">
            <a:spLocks noChangeArrowheads="1"/>
          </p:cNvSpPr>
          <p:nvPr/>
        </p:nvSpPr>
        <p:spPr bwMode="auto">
          <a:xfrm>
            <a:off x="1050743" y="1145518"/>
            <a:ext cx="10322290"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just" rtl="1" eaLnBrk="1" hangingPunct="1"/>
            <a:r>
              <a:rPr kumimoji="0" lang="ar-JO" altLang="en-US" b="1" u="sng" dirty="0" smtClean="0">
                <a:solidFill>
                  <a:srgbClr val="000000"/>
                </a:solidFill>
                <a:cs typeface="Times New Roman" panose="02020603050405020304" pitchFamily="18" charset="0"/>
              </a:rPr>
              <a:t>العنوان:</a:t>
            </a:r>
          </a:p>
          <a:p>
            <a:pPr algn="just" rtl="1" eaLnBrk="1" hangingPunct="1"/>
            <a:r>
              <a:rPr kumimoji="0" lang="ar-JO" altLang="en-US" dirty="0">
                <a:solidFill>
                  <a:srgbClr val="000000"/>
                </a:solidFill>
                <a:cs typeface="Times New Roman" panose="02020603050405020304" pitchFamily="18" charset="0"/>
              </a:rPr>
              <a:t>أثر التمكين الإداري في بلورة خصائص الوظيفة لدى العاملين في مؤسسة الموانئ الأردنية (دراسة تطبيقية</a:t>
            </a:r>
            <a:r>
              <a:rPr kumimoji="0" lang="ar-JO" altLang="en-US" dirty="0" smtClean="0">
                <a:solidFill>
                  <a:srgbClr val="000000"/>
                </a:solidFill>
                <a:cs typeface="Times New Roman" panose="02020603050405020304" pitchFamily="18" charset="0"/>
              </a:rPr>
              <a:t>).</a:t>
            </a:r>
          </a:p>
          <a:p>
            <a:pPr algn="just" rtl="1" eaLnBrk="1" hangingPunct="1"/>
            <a:r>
              <a:rPr kumimoji="0" lang="ar-JO" altLang="en-US" b="1" u="sng" dirty="0" smtClean="0">
                <a:solidFill>
                  <a:srgbClr val="000000"/>
                </a:solidFill>
                <a:cs typeface="Times New Roman" panose="02020603050405020304" pitchFamily="18" charset="0"/>
              </a:rPr>
              <a:t>اسئلة البحث:</a:t>
            </a:r>
          </a:p>
          <a:p>
            <a:pPr algn="just" rtl="1" eaLnBrk="1" hangingPunct="1"/>
            <a:r>
              <a:rPr kumimoji="0" lang="ar-JO" altLang="en-US" dirty="0">
                <a:solidFill>
                  <a:srgbClr val="000000"/>
                </a:solidFill>
                <a:cs typeface="Times New Roman" panose="02020603050405020304" pitchFamily="18" charset="0"/>
              </a:rPr>
              <a:t>تحاول هذه الدراسة الإجابة عن الأسئلة الآتية:</a:t>
            </a:r>
          </a:p>
          <a:p>
            <a:pPr algn="just" rtl="1" eaLnBrk="1" hangingPunct="1"/>
            <a:r>
              <a:rPr kumimoji="0" lang="ar-JO" altLang="en-US" dirty="0">
                <a:solidFill>
                  <a:srgbClr val="000000"/>
                </a:solidFill>
                <a:cs typeface="Times New Roman" panose="02020603050405020304" pitchFamily="18" charset="0"/>
              </a:rPr>
              <a:t>ما هو مستوى إدراك العاملين في مؤسسة الموانئ الأردنية للتمكين الإداري وكل بعد من أبعاده المختلفة.</a:t>
            </a:r>
          </a:p>
          <a:p>
            <a:pPr algn="just" rtl="1" eaLnBrk="1" hangingPunct="1"/>
            <a:r>
              <a:rPr kumimoji="0" lang="ar-JO" altLang="en-US" dirty="0">
                <a:solidFill>
                  <a:srgbClr val="000000"/>
                </a:solidFill>
                <a:cs typeface="Times New Roman" panose="02020603050405020304" pitchFamily="18" charset="0"/>
              </a:rPr>
              <a:t>ما هو مستوى إدراك العاملين في مؤسسة الموانئ الأردنية لخصائص الوظيفة وكل بعد من أبعادها المختلفة.</a:t>
            </a:r>
          </a:p>
          <a:p>
            <a:pPr algn="just" rtl="1" eaLnBrk="1" hangingPunct="1"/>
            <a:r>
              <a:rPr kumimoji="0" lang="ar-JO" altLang="en-US" dirty="0">
                <a:solidFill>
                  <a:srgbClr val="000000"/>
                </a:solidFill>
                <a:cs typeface="Times New Roman" panose="02020603050405020304" pitchFamily="18" charset="0"/>
              </a:rPr>
              <a:t>ما هو مستوى إدراك العاملين لمعوقات التمكين الإداري في مؤسسة الموانئ الأردنية.</a:t>
            </a:r>
          </a:p>
        </p:txBody>
      </p:sp>
      <p:sp>
        <p:nvSpPr>
          <p:cNvPr id="14" name="Title 1">
            <a:extLst>
              <a:ext uri="{FF2B5EF4-FFF2-40B4-BE49-F238E27FC236}">
                <a16:creationId xmlns:a16="http://schemas.microsoft.com/office/drawing/2014/main" id="{7EA7358D-8A2E-4570-9701-8B099D2A0D47}"/>
              </a:ext>
            </a:extLst>
          </p:cNvPr>
          <p:cNvSpPr>
            <a:spLocks noGrp="1"/>
          </p:cNvSpPr>
          <p:nvPr>
            <p:ph type="title"/>
          </p:nvPr>
        </p:nvSpPr>
        <p:spPr>
          <a:xfrm>
            <a:off x="2135188" y="251930"/>
            <a:ext cx="8153400" cy="990600"/>
          </a:xfrm>
        </p:spPr>
        <p:txBody>
          <a:bodyPr>
            <a:normAutofit/>
          </a:bodyPr>
          <a:lstStyle/>
          <a:p>
            <a:pPr algn="ctr"/>
            <a:r>
              <a:rPr lang="ar-JO" altLang="en-US" b="1" dirty="0" smtClean="0">
                <a:latin typeface="Sakkal Majalla" panose="02000000000000000000" pitchFamily="2" charset="-78"/>
              </a:rPr>
              <a:t>مثال لأسئلة بحث</a:t>
            </a:r>
            <a:endParaRPr lang="en-GB" altLang="en-US" b="1" dirty="0">
              <a:latin typeface="Sakkal Majalla" panose="02000000000000000000" pitchFamily="2" charset="-78"/>
            </a:endParaRPr>
          </a:p>
        </p:txBody>
      </p:sp>
      <p:sp>
        <p:nvSpPr>
          <p:cNvPr id="15" name="TextBox 14">
            <a:extLst>
              <a:ext uri="{FF2B5EF4-FFF2-40B4-BE49-F238E27FC236}">
                <a16:creationId xmlns:a16="http://schemas.microsoft.com/office/drawing/2014/main" id="{9E46CB9E-CA8E-FC7E-40C7-D6D98AA89697}"/>
              </a:ext>
            </a:extLst>
          </p:cNvPr>
          <p:cNvSpPr txBox="1"/>
          <p:nvPr/>
        </p:nvSpPr>
        <p:spPr>
          <a:xfrm>
            <a:off x="9264625" y="6311485"/>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26390786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1385"/>
                                        </p:tgtEl>
                                        <p:attrNameLst>
                                          <p:attrName>style.visibility</p:attrName>
                                        </p:attrNameLst>
                                      </p:cBhvr>
                                      <p:to>
                                        <p:strVal val="visible"/>
                                      </p:to>
                                    </p:set>
                                    <p:anim calcmode="lin" valueType="num">
                                      <p:cBhvr additive="base">
                                        <p:cTn id="7" dur="500" fill="hold"/>
                                        <p:tgtEl>
                                          <p:spTgt spid="101385"/>
                                        </p:tgtEl>
                                        <p:attrNameLst>
                                          <p:attrName>ppt_x</p:attrName>
                                        </p:attrNameLst>
                                      </p:cBhvr>
                                      <p:tavLst>
                                        <p:tav tm="0">
                                          <p:val>
                                            <p:strVal val="0-#ppt_w/2"/>
                                          </p:val>
                                        </p:tav>
                                        <p:tav tm="100000">
                                          <p:val>
                                            <p:strVal val="#ppt_x"/>
                                          </p:val>
                                        </p:tav>
                                      </p:tavLst>
                                    </p:anim>
                                    <p:anim calcmode="lin" valueType="num">
                                      <p:cBhvr additive="base">
                                        <p:cTn id="8" dur="500" fill="hold"/>
                                        <p:tgtEl>
                                          <p:spTgt spid="10138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385" grpId="0" autoUpdateAnimBg="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85" name="Text Box 9"/>
          <p:cNvSpPr txBox="1">
            <a:spLocks noChangeArrowheads="1"/>
          </p:cNvSpPr>
          <p:nvPr/>
        </p:nvSpPr>
        <p:spPr bwMode="auto">
          <a:xfrm>
            <a:off x="1050743" y="1145518"/>
            <a:ext cx="10322290"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just" rtl="1" eaLnBrk="1" hangingPunct="1"/>
            <a:r>
              <a:rPr kumimoji="0" lang="ar-JO" altLang="en-US" b="1" u="sng" dirty="0" smtClean="0">
                <a:solidFill>
                  <a:srgbClr val="000000"/>
                </a:solidFill>
                <a:cs typeface="Times New Roman" panose="02020603050405020304" pitchFamily="18" charset="0"/>
              </a:rPr>
              <a:t>العنوان:</a:t>
            </a:r>
          </a:p>
          <a:p>
            <a:pPr algn="just" rtl="1" eaLnBrk="1" hangingPunct="1"/>
            <a:r>
              <a:rPr kumimoji="0" lang="ar-JO" altLang="en-US" dirty="0">
                <a:solidFill>
                  <a:srgbClr val="000000"/>
                </a:solidFill>
                <a:cs typeface="Times New Roman" panose="02020603050405020304" pitchFamily="18" charset="0"/>
              </a:rPr>
              <a:t>أثر التمكين الإداري في بلورة خصائص الوظيفة لدى العاملين في مؤسسة الموانئ الأردنية (دراسة تطبيقية</a:t>
            </a:r>
            <a:r>
              <a:rPr kumimoji="0" lang="ar-JO" altLang="en-US" dirty="0" smtClean="0">
                <a:solidFill>
                  <a:srgbClr val="000000"/>
                </a:solidFill>
                <a:cs typeface="Times New Roman" panose="02020603050405020304" pitchFamily="18" charset="0"/>
              </a:rPr>
              <a:t>).</a:t>
            </a:r>
          </a:p>
          <a:p>
            <a:pPr algn="just" rtl="1" eaLnBrk="1" hangingPunct="1"/>
            <a:r>
              <a:rPr kumimoji="0" lang="ar-JO" altLang="en-US" b="1" u="sng" dirty="0" smtClean="0">
                <a:solidFill>
                  <a:srgbClr val="000000"/>
                </a:solidFill>
                <a:cs typeface="Times New Roman" panose="02020603050405020304" pitchFamily="18" charset="0"/>
              </a:rPr>
              <a:t>فرضيات البحث:</a:t>
            </a:r>
          </a:p>
          <a:p>
            <a:pPr algn="just" rtl="1" eaLnBrk="1" hangingPunct="1"/>
            <a:r>
              <a:rPr kumimoji="0" lang="ar-JO" altLang="en-US" dirty="0" smtClean="0">
                <a:solidFill>
                  <a:srgbClr val="000000"/>
                </a:solidFill>
                <a:cs typeface="Times New Roman" panose="02020603050405020304" pitchFamily="18" charset="0"/>
              </a:rPr>
              <a:t>الفرضية الأولى </a:t>
            </a:r>
            <a:r>
              <a:rPr kumimoji="0" lang="en-US" altLang="en-US" dirty="0" smtClean="0">
                <a:solidFill>
                  <a:srgbClr val="000000"/>
                </a:solidFill>
                <a:cs typeface="Times New Roman" panose="02020603050405020304" pitchFamily="18" charset="0"/>
              </a:rPr>
              <a:t>H</a:t>
            </a:r>
            <a:r>
              <a:rPr kumimoji="0" lang="en-US" altLang="en-US" sz="1600" dirty="0" smtClean="0">
                <a:solidFill>
                  <a:srgbClr val="000000"/>
                </a:solidFill>
                <a:cs typeface="Times New Roman" panose="02020603050405020304" pitchFamily="18" charset="0"/>
              </a:rPr>
              <a:t>01</a:t>
            </a:r>
            <a:r>
              <a:rPr kumimoji="0" lang="ar-JO" altLang="en-US" dirty="0" smtClean="0">
                <a:solidFill>
                  <a:srgbClr val="000000"/>
                </a:solidFill>
                <a:cs typeface="Times New Roman" panose="02020603050405020304" pitchFamily="18" charset="0"/>
              </a:rPr>
              <a:t>: </a:t>
            </a:r>
            <a:r>
              <a:rPr kumimoji="0" lang="ar-JO" altLang="en-US" dirty="0">
                <a:solidFill>
                  <a:srgbClr val="000000"/>
                </a:solidFill>
                <a:cs typeface="Times New Roman" panose="02020603050405020304" pitchFamily="18" charset="0"/>
              </a:rPr>
              <a:t>لا يوجد أثر هام ذو دلالة إحصائية للتمكين الإداري في بلورة خصائص الوظيفة لدى العاملين في مؤسسة الموانئ </a:t>
            </a:r>
            <a:r>
              <a:rPr kumimoji="0" lang="ar-JO" altLang="en-US" dirty="0" smtClean="0">
                <a:solidFill>
                  <a:srgbClr val="000000"/>
                </a:solidFill>
                <a:cs typeface="Times New Roman" panose="02020603050405020304" pitchFamily="18" charset="0"/>
              </a:rPr>
              <a:t>الأردنية.</a:t>
            </a:r>
            <a:endParaRPr kumimoji="0" lang="ar-JO" altLang="en-US" dirty="0">
              <a:solidFill>
                <a:srgbClr val="000000"/>
              </a:solidFill>
              <a:cs typeface="Times New Roman" panose="02020603050405020304" pitchFamily="18" charset="0"/>
            </a:endParaRPr>
          </a:p>
          <a:p>
            <a:pPr algn="just" rtl="1" eaLnBrk="1" hangingPunct="1"/>
            <a:r>
              <a:rPr kumimoji="0" lang="ar-JO" altLang="en-US" dirty="0">
                <a:solidFill>
                  <a:srgbClr val="000000"/>
                </a:solidFill>
                <a:cs typeface="Times New Roman" panose="02020603050405020304" pitchFamily="18" charset="0"/>
              </a:rPr>
              <a:t>الفرضية </a:t>
            </a:r>
            <a:r>
              <a:rPr kumimoji="0" lang="ar-JO" altLang="en-US" dirty="0" smtClean="0">
                <a:solidFill>
                  <a:srgbClr val="000000"/>
                </a:solidFill>
                <a:cs typeface="Times New Roman" panose="02020603050405020304" pitchFamily="18" charset="0"/>
              </a:rPr>
              <a:t>الثانية </a:t>
            </a:r>
            <a:r>
              <a:rPr kumimoji="0" lang="en-US" altLang="en-US" dirty="0" smtClean="0">
                <a:solidFill>
                  <a:srgbClr val="000000"/>
                </a:solidFill>
                <a:cs typeface="Times New Roman" panose="02020603050405020304" pitchFamily="18" charset="0"/>
              </a:rPr>
              <a:t>H</a:t>
            </a:r>
            <a:r>
              <a:rPr kumimoji="0" lang="en-US" altLang="en-US" sz="1800" dirty="0" smtClean="0">
                <a:solidFill>
                  <a:srgbClr val="000000"/>
                </a:solidFill>
                <a:cs typeface="Times New Roman" panose="02020603050405020304" pitchFamily="18" charset="0"/>
              </a:rPr>
              <a:t>0</a:t>
            </a:r>
            <a:r>
              <a:rPr kumimoji="0" lang="en-US" altLang="en-US" sz="1800" dirty="0">
                <a:solidFill>
                  <a:srgbClr val="000000"/>
                </a:solidFill>
                <a:cs typeface="Times New Roman" panose="02020603050405020304" pitchFamily="18" charset="0"/>
              </a:rPr>
              <a:t>2</a:t>
            </a:r>
            <a:r>
              <a:rPr kumimoji="0" lang="ar-JO" altLang="en-US" dirty="0" smtClean="0">
                <a:solidFill>
                  <a:srgbClr val="000000"/>
                </a:solidFill>
                <a:cs typeface="Times New Roman" panose="02020603050405020304" pitchFamily="18" charset="0"/>
              </a:rPr>
              <a:t>: </a:t>
            </a:r>
            <a:r>
              <a:rPr kumimoji="0" lang="ar-JO" altLang="en-US" dirty="0">
                <a:solidFill>
                  <a:srgbClr val="000000"/>
                </a:solidFill>
                <a:cs typeface="Times New Roman" panose="02020603050405020304" pitchFamily="18" charset="0"/>
              </a:rPr>
              <a:t>لا </a:t>
            </a:r>
            <a:r>
              <a:rPr kumimoji="0" lang="ar-JO" altLang="en-US" dirty="0" smtClean="0">
                <a:solidFill>
                  <a:srgbClr val="000000"/>
                </a:solidFill>
                <a:cs typeface="Times New Roman" panose="02020603050405020304" pitchFamily="18" charset="0"/>
              </a:rPr>
              <a:t>توجد فروق ذات دلالة احصائية في خصائص الوظيفة </a:t>
            </a:r>
            <a:r>
              <a:rPr kumimoji="0" lang="ar-JO" altLang="en-US" dirty="0">
                <a:solidFill>
                  <a:srgbClr val="000000"/>
                </a:solidFill>
                <a:cs typeface="Times New Roman" panose="02020603050405020304" pitchFamily="18" charset="0"/>
              </a:rPr>
              <a:t>لدى العاملين في مؤسسة الموانئ الأردنية </a:t>
            </a:r>
            <a:r>
              <a:rPr kumimoji="0" lang="ar-JO" altLang="en-US" dirty="0" smtClean="0">
                <a:solidFill>
                  <a:srgbClr val="000000"/>
                </a:solidFill>
                <a:cs typeface="Times New Roman" panose="02020603050405020304" pitchFamily="18" charset="0"/>
              </a:rPr>
              <a:t>تعزى لمتغير العمر.</a:t>
            </a:r>
            <a:endParaRPr kumimoji="0" lang="ar-JO" altLang="en-US" dirty="0">
              <a:solidFill>
                <a:srgbClr val="000000"/>
              </a:solidFill>
              <a:cs typeface="Times New Roman" panose="02020603050405020304" pitchFamily="18" charset="0"/>
            </a:endParaRPr>
          </a:p>
        </p:txBody>
      </p:sp>
      <p:sp>
        <p:nvSpPr>
          <p:cNvPr id="14" name="Title 1">
            <a:extLst>
              <a:ext uri="{FF2B5EF4-FFF2-40B4-BE49-F238E27FC236}">
                <a16:creationId xmlns:a16="http://schemas.microsoft.com/office/drawing/2014/main" id="{7EA7358D-8A2E-4570-9701-8B099D2A0D47}"/>
              </a:ext>
            </a:extLst>
          </p:cNvPr>
          <p:cNvSpPr>
            <a:spLocks noGrp="1"/>
          </p:cNvSpPr>
          <p:nvPr>
            <p:ph type="title"/>
          </p:nvPr>
        </p:nvSpPr>
        <p:spPr>
          <a:xfrm>
            <a:off x="2135188" y="251930"/>
            <a:ext cx="8153400" cy="990600"/>
          </a:xfrm>
        </p:spPr>
        <p:txBody>
          <a:bodyPr>
            <a:normAutofit/>
          </a:bodyPr>
          <a:lstStyle/>
          <a:p>
            <a:pPr algn="ctr"/>
            <a:r>
              <a:rPr lang="ar-JO" altLang="en-US" b="1" dirty="0" smtClean="0">
                <a:latin typeface="Sakkal Majalla" panose="02000000000000000000" pitchFamily="2" charset="-78"/>
              </a:rPr>
              <a:t>مثال لفرضيات بحث</a:t>
            </a:r>
            <a:endParaRPr lang="en-GB" altLang="en-US" b="1" dirty="0">
              <a:latin typeface="Sakkal Majalla" panose="02000000000000000000" pitchFamily="2" charset="-78"/>
            </a:endParaRPr>
          </a:p>
        </p:txBody>
      </p:sp>
      <p:sp>
        <p:nvSpPr>
          <p:cNvPr id="15" name="TextBox 14">
            <a:extLst>
              <a:ext uri="{FF2B5EF4-FFF2-40B4-BE49-F238E27FC236}">
                <a16:creationId xmlns:a16="http://schemas.microsoft.com/office/drawing/2014/main" id="{9E46CB9E-CA8E-FC7E-40C7-D6D98AA89697}"/>
              </a:ext>
            </a:extLst>
          </p:cNvPr>
          <p:cNvSpPr txBox="1"/>
          <p:nvPr/>
        </p:nvSpPr>
        <p:spPr>
          <a:xfrm>
            <a:off x="9264625" y="6311485"/>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11056803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1385"/>
                                        </p:tgtEl>
                                        <p:attrNameLst>
                                          <p:attrName>style.visibility</p:attrName>
                                        </p:attrNameLst>
                                      </p:cBhvr>
                                      <p:to>
                                        <p:strVal val="visible"/>
                                      </p:to>
                                    </p:set>
                                    <p:anim calcmode="lin" valueType="num">
                                      <p:cBhvr additive="base">
                                        <p:cTn id="7" dur="500" fill="hold"/>
                                        <p:tgtEl>
                                          <p:spTgt spid="101385"/>
                                        </p:tgtEl>
                                        <p:attrNameLst>
                                          <p:attrName>ppt_x</p:attrName>
                                        </p:attrNameLst>
                                      </p:cBhvr>
                                      <p:tavLst>
                                        <p:tav tm="0">
                                          <p:val>
                                            <p:strVal val="0-#ppt_w/2"/>
                                          </p:val>
                                        </p:tav>
                                        <p:tav tm="100000">
                                          <p:val>
                                            <p:strVal val="#ppt_x"/>
                                          </p:val>
                                        </p:tav>
                                      </p:tavLst>
                                    </p:anim>
                                    <p:anim calcmode="lin" valueType="num">
                                      <p:cBhvr additive="base">
                                        <p:cTn id="8" dur="500" fill="hold"/>
                                        <p:tgtEl>
                                          <p:spTgt spid="10138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385" grpId="0" autoUpdateAnimBg="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defRPr/>
            </a:pPr>
            <a:r>
              <a:rPr lang="ar-JO" sz="2400" b="1" u="sng" dirty="0" smtClean="0">
                <a:solidFill>
                  <a:prstClr val="black"/>
                </a:solidFill>
                <a:cs typeface="Times New Roman" panose="02020603050405020304" pitchFamily="18" charset="0"/>
              </a:rPr>
              <a:t>مراجعة الدراسات السابقة</a:t>
            </a:r>
          </a:p>
          <a:p>
            <a:pPr marL="342900" lvl="0" indent="-342900" algn="just" rtl="1">
              <a:lnSpc>
                <a:spcPct val="150000"/>
              </a:lnSpc>
              <a:buFont typeface="Arial" panose="020B0604020202020204" pitchFamily="34" charset="0"/>
              <a:buChar char="•"/>
              <a:defRPr/>
            </a:pPr>
            <a:r>
              <a:rPr lang="ar-JO" sz="2400" dirty="0" smtClean="0">
                <a:solidFill>
                  <a:prstClr val="black"/>
                </a:solidFill>
                <a:cs typeface="Times New Roman" panose="02020603050405020304" pitchFamily="18" charset="0"/>
              </a:rPr>
              <a:t>يتناول </a:t>
            </a:r>
            <a:r>
              <a:rPr lang="ar-JO" sz="2400" dirty="0">
                <a:solidFill>
                  <a:prstClr val="black"/>
                </a:solidFill>
                <a:cs typeface="Times New Roman" panose="02020603050405020304" pitchFamily="18" charset="0"/>
              </a:rPr>
              <a:t>الباحث في هذا الجانب قراءاته واطلاعه على الدراسات التي سبقته في تناول هذا الموضوع.</a:t>
            </a:r>
          </a:p>
          <a:p>
            <a:pPr marL="342900" lvl="0" indent="-342900" algn="just" rtl="1">
              <a:lnSpc>
                <a:spcPct val="150000"/>
              </a:lnSpc>
              <a:buFont typeface="Arial" panose="020B0604020202020204" pitchFamily="34" charset="0"/>
              <a:buChar char="•"/>
              <a:defRPr/>
            </a:pPr>
            <a:r>
              <a:rPr lang="ar-JO" sz="2400" dirty="0">
                <a:solidFill>
                  <a:prstClr val="black"/>
                </a:solidFill>
                <a:cs typeface="Times New Roman" panose="02020603050405020304" pitchFamily="18" charset="0"/>
              </a:rPr>
              <a:t> ليس بالضرورة أن يلم الباحث بكل التفاصيل الدقيقة التي شملتها هذه الدراسات ولكن يتحتم عليه الإلمام بأهم ما ورد فيها والفترة الزمنية التي أجريت فيها الدراسة والمكان الذي أجريت فيه والجوانب التي ركزت فيها وأهم النتائج التي توصلت إليها والتوصيات التي أوصت بها.</a:t>
            </a: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الدراسات السابقة والإطار </a:t>
            </a:r>
            <a:r>
              <a:rPr lang="ar-EG" sz="2800" b="1" dirty="0" smtClean="0">
                <a:latin typeface="Times New Roman" panose="02020603050405020304" pitchFamily="18" charset="0"/>
                <a:cs typeface="Times New Roman" panose="02020603050405020304" pitchFamily="18" charset="0"/>
              </a:rPr>
              <a:t>النظري</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004552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400" b="1" i="0" u="sng" strike="noStrike" kern="1200" cap="none" spc="0" normalizeH="0" baseline="0" noProof="0" dirty="0" smtClean="0">
                <a:ln>
                  <a:noFill/>
                </a:ln>
                <a:solidFill>
                  <a:prstClr val="black"/>
                </a:solidFill>
                <a:effectLst/>
                <a:uLnTx/>
                <a:uFillTx/>
                <a:latin typeface="Calibri"/>
                <a:ea typeface="+mn-ea"/>
                <a:cs typeface="Times New Roman" panose="02020603050405020304" pitchFamily="18" charset="0"/>
              </a:rPr>
              <a:t>الإطار النظري للبحث:</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400" b="1" i="0" u="sng" strike="noStrike" kern="1200" cap="none" spc="0" normalizeH="0" baseline="0" noProof="0" dirty="0" smtClean="0">
              <a:ln>
                <a:noFill/>
              </a:ln>
              <a:solidFill>
                <a:prstClr val="black"/>
              </a:solidFill>
              <a:effectLst/>
              <a:uLnTx/>
              <a:uFillTx/>
              <a:latin typeface="Calibri"/>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400" i="0" strike="noStrike" kern="1200" cap="none" spc="0" normalizeH="0" baseline="0" noProof="0" dirty="0" smtClean="0">
                <a:ln>
                  <a:noFill/>
                </a:ln>
                <a:solidFill>
                  <a:prstClr val="black"/>
                </a:solidFill>
                <a:effectLst/>
                <a:uLnTx/>
                <a:uFillTx/>
                <a:latin typeface="Calibri"/>
                <a:ea typeface="+mn-ea"/>
                <a:cs typeface="Times New Roman" panose="02020603050405020304" pitchFamily="18" charset="0"/>
              </a:rPr>
              <a:t>يشمل </a:t>
            </a:r>
            <a:r>
              <a:rPr kumimoji="0" lang="ar-JO" sz="2400" i="0"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الإطار النظري </a:t>
            </a:r>
            <a:r>
              <a:rPr kumimoji="0" lang="ar-JO" sz="2400" i="0" strike="noStrike" kern="1200" cap="none" spc="0" normalizeH="0" baseline="0" noProof="0" dirty="0" smtClean="0">
                <a:ln>
                  <a:noFill/>
                </a:ln>
                <a:solidFill>
                  <a:prstClr val="black"/>
                </a:solidFill>
                <a:effectLst/>
                <a:uLnTx/>
                <a:uFillTx/>
                <a:latin typeface="Calibri"/>
                <a:ea typeface="+mn-ea"/>
                <a:cs typeface="Times New Roman" panose="02020603050405020304" pitchFamily="18" charset="0"/>
              </a:rPr>
              <a:t>ما يلي:</a:t>
            </a:r>
            <a:endPar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(أ) مراجعة الأدب السابق سواء من الكتب والوثائق والانترنت والتي تناولت الموضوع لإثراء الموضوع المبحوث.</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(ب) مراجعة الدراسات السابقة المتعلقة بموضوع البحث؛ إذ سيوفر الاهتمام بالإطار النظري للدراسة للباحث نظرة سريعة للتطورات البحثية عن الموضوع، ويساعد الباحث في تحديد معنى وأهمية المشكلة وربط نتائج الدراسة مع المعرفة السابقة وكذلك تقديم ملخصات للدراسات السابقة التي تناولت الموضوع ومدى الاتفاق أو الاختلاف مع الدراسات السابقة؟ واقتراح مزيد من الدراسات مستقبلا وتجنب التكرار في الدراسات المشابهة. </a:t>
            </a:r>
          </a:p>
          <a:p>
            <a:pPr marL="0" marR="0" lvl="0" indent="0" algn="just" defTabSz="914400" rtl="1" eaLnBrk="1" fontAlgn="auto" latinLnBrk="0" hangingPunct="1">
              <a:lnSpc>
                <a:spcPct val="200000"/>
              </a:lnSpc>
              <a:spcBef>
                <a:spcPts val="0"/>
              </a:spcBef>
              <a:spcAft>
                <a:spcPts val="0"/>
              </a:spcAft>
              <a:buClrTx/>
              <a:buSzTx/>
              <a:buFontTx/>
              <a:buNone/>
              <a:tabLst/>
              <a:defRPr/>
            </a:pPr>
            <a:endPar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الدراسات السابقة والإطار </a:t>
            </a:r>
            <a:r>
              <a:rPr lang="ar-EG" sz="2800" b="1" dirty="0" smtClean="0">
                <a:latin typeface="Times New Roman" panose="02020603050405020304" pitchFamily="18" charset="0"/>
                <a:cs typeface="Times New Roman" panose="02020603050405020304" pitchFamily="18" charset="0"/>
              </a:rPr>
              <a:t>النظري</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634559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spcBef>
                <a:spcPts val="0"/>
              </a:spcBef>
              <a:spcAft>
                <a:spcPts val="0"/>
              </a:spcAft>
              <a:buClrTx/>
              <a:buSzTx/>
              <a:buFontTx/>
              <a:buNone/>
              <a:tabLst/>
              <a:defRPr/>
            </a:pPr>
            <a:r>
              <a:rPr kumimoji="0" lang="ar-JO" sz="2400" b="1" i="0" u="sng"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منهج البحث: </a:t>
            </a:r>
            <a:r>
              <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هو الطريقة التي سيسلكها الباحث في الإجابة عن الأسئلة، إنها خطة تبين وتحدد طرق وإجراءات جمع وتحليل البيانات. حيث يقوم الباحث من خلال منهج البحث بتحديد تصميم البحث ويختلف تصميم البحث باختلاف الهدف منه فقد يكون استكشاف عوامل معينة لظاهرة ما، أو توصيفها، أو إيجاد العلاقة أو السبب والأثر بين مجموعة من العوامل.</a:t>
            </a:r>
            <a:endParaRPr kumimoji="0" lang="ar-EG"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0" marR="0" lvl="0" indent="0" algn="just" defTabSz="914400" rtl="1" eaLnBrk="1" fontAlgn="auto" latinLnBrk="0" hangingPunct="1">
              <a:spcBef>
                <a:spcPts val="0"/>
              </a:spcBef>
              <a:spcAft>
                <a:spcPts val="0"/>
              </a:spcAft>
              <a:buClrTx/>
              <a:buSzTx/>
              <a:buFontTx/>
              <a:buNone/>
              <a:tabLst/>
              <a:defRPr/>
            </a:pPr>
            <a:endPar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0" marR="0" lvl="0" indent="0" algn="just" defTabSz="914400" rtl="1" eaLnBrk="1" fontAlgn="auto" latinLnBrk="0" hangingPunct="1">
              <a:spcBef>
                <a:spcPts val="0"/>
              </a:spcBef>
              <a:spcAft>
                <a:spcPts val="0"/>
              </a:spcAft>
              <a:buClrTx/>
              <a:buSzTx/>
              <a:buFontTx/>
              <a:buNone/>
              <a:tabLst/>
              <a:defRPr/>
            </a:pPr>
            <a:r>
              <a:rPr kumimoji="0" lang="ar-JO" sz="2400" b="1" i="0" u="sng"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ويتم في مرحلة منهج البحث تحديد الاتي: </a:t>
            </a:r>
          </a:p>
          <a:p>
            <a:pPr marL="0" marR="0" lvl="0" indent="0" algn="just" defTabSz="914400" rtl="1" eaLnBrk="1" fontAlgn="auto" latinLnBrk="0" hangingPunct="1">
              <a:spcBef>
                <a:spcPts val="0"/>
              </a:spcBef>
              <a:spcAft>
                <a:spcPts val="0"/>
              </a:spcAft>
              <a:buClrTx/>
              <a:buSzTx/>
              <a:buFontTx/>
              <a:buNone/>
              <a:tabLst/>
              <a:defRPr/>
            </a:pPr>
            <a:r>
              <a:rPr kumimoji="0" lang="ar-JO" sz="24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 مجتمع الدراسة:  </a:t>
            </a:r>
            <a:r>
              <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ويمثل عناصر المجتمع الكلي للدراسة، فلو أردنا دراسة العقبات التي تواجه الشركات الصناعية المساهمة في الأردن، فإن مجتمع الدراسة يكون جميع الشركات الصناعية المساهمة المدرجة في سوق عمان المالي. </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JO" sz="20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dirty="0" smtClean="0">
                <a:latin typeface="Times New Roman" panose="02020603050405020304" pitchFamily="18" charset="0"/>
                <a:cs typeface="Times New Roman" panose="02020603050405020304" pitchFamily="18" charset="0"/>
              </a:rPr>
              <a:t>منهج</a:t>
            </a:r>
            <a:r>
              <a:rPr lang="ar-JO" sz="2800" b="1" dirty="0" smtClean="0">
                <a:latin typeface="Times New Roman" panose="02020603050405020304" pitchFamily="18" charset="0"/>
                <a:cs typeface="Times New Roman" panose="02020603050405020304" pitchFamily="18" charset="0"/>
              </a:rPr>
              <a:t>ية وطرق</a:t>
            </a:r>
            <a:r>
              <a:rPr lang="ar-EG" sz="2800" b="1" dirty="0" smtClean="0">
                <a:latin typeface="Times New Roman" panose="02020603050405020304" pitchFamily="18" charset="0"/>
                <a:cs typeface="Times New Roman" panose="02020603050405020304" pitchFamily="18" charset="0"/>
              </a:rPr>
              <a:t> </a:t>
            </a:r>
            <a:r>
              <a:rPr lang="ar-EG" sz="2800" b="1" dirty="0">
                <a:latin typeface="Times New Roman" panose="02020603050405020304" pitchFamily="18" charset="0"/>
                <a:cs typeface="Times New Roman" panose="02020603050405020304" pitchFamily="18" charset="0"/>
              </a:rPr>
              <a:t>البحث</a:t>
            </a: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596383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EG" sz="22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22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عينة الدراسة:  </a:t>
            </a:r>
            <a:r>
              <a:rPr kumimoji="0" lang="ar-JO"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وهي المجموعة الجزئية التي تسحب من المجتمع لإجراء الدراسة عليها، وتكون في المثال السابق عدد مسحوب عشوائياً من الشركات الصناعية المساهمة المدرجة في سوق عمان المالي. </a:t>
            </a:r>
            <a:endPar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R="0" lvl="0" algn="just" defTabSz="914400" rtl="1" eaLnBrk="1" fontAlgn="auto" latinLnBrk="0" hangingPunct="1">
              <a:lnSpc>
                <a:spcPct val="100000"/>
              </a:lnSpc>
              <a:spcBef>
                <a:spcPts val="0"/>
              </a:spcBef>
              <a:spcAft>
                <a:spcPts val="0"/>
              </a:spcAft>
              <a:buClrTx/>
              <a:buSzTx/>
              <a:tabLst/>
              <a:defRPr/>
            </a:pPr>
            <a:endParaRPr kumimoji="0" lang="ar-JO"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22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نوع البحث:  </a:t>
            </a:r>
            <a:r>
              <a:rPr kumimoji="0" lang="ar-JO"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من حيث الغرض والذي قد يكون استكشافي، أو وصفي، أو إيضاحي (علاقة أو سبب وأثر). </a:t>
            </a:r>
            <a:endPar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R="0" lvl="0" algn="just" defTabSz="914400" rtl="1" eaLnBrk="1" fontAlgn="auto" latinLnBrk="0" hangingPunct="1">
              <a:lnSpc>
                <a:spcPct val="100000"/>
              </a:lnSpc>
              <a:spcBef>
                <a:spcPts val="0"/>
              </a:spcBef>
              <a:spcAft>
                <a:spcPts val="0"/>
              </a:spcAft>
              <a:buClrTx/>
              <a:buSzTx/>
              <a:tabLst/>
              <a:defRPr/>
            </a:pPr>
            <a:endParaRPr kumimoji="0" lang="ar-JO"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22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الاستراتيجيات المتبعة في البحث: </a:t>
            </a:r>
            <a:r>
              <a:rPr kumimoji="0" lang="ar-JO"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علماً أن أي استراتيجية يمكن إتباعها سواء في البحث الاستكشافي، أو الوصفي، أو الإيضاحي </a:t>
            </a:r>
            <a:endPar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R="0" lvl="0" algn="just" defTabSz="914400" rtl="1" eaLnBrk="1" fontAlgn="auto" latinLnBrk="0" hangingPunct="1">
              <a:lnSpc>
                <a:spcPct val="100000"/>
              </a:lnSpc>
              <a:spcBef>
                <a:spcPts val="0"/>
              </a:spcBef>
              <a:spcAft>
                <a:spcPts val="0"/>
              </a:spcAft>
              <a:buClrTx/>
              <a:buSzTx/>
              <a:tabLst/>
              <a:defRPr/>
            </a:pPr>
            <a:endParaRPr kumimoji="0" lang="ar-JO"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22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طرائق جمع البيانات:  </a:t>
            </a:r>
            <a:r>
              <a:rPr kumimoji="0" lang="ar-JO"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وتعني الحصول على أدلة فعلية لإثبات أو نفي الإجابة الأولية (الفرضية)، كما أن عملية جمع المعلومات مطلوبة وضرورية أيضاً لصياغة الفرضية البحثية والتي تعتمد بدورها على عملية جمع معلومات أخرى أشمل وأدق </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JO"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منهجية وطرق البحث</a:t>
            </a: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98284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400" b="0" i="0" u="none" strike="noStrike" kern="1200" cap="none" spc="0" normalizeH="0" baseline="0" noProof="0" dirty="0" smtClean="0">
                <a:ln>
                  <a:noFill/>
                </a:ln>
                <a:solidFill>
                  <a:prstClr val="black"/>
                </a:solidFill>
                <a:effectLst/>
                <a:uLnTx/>
                <a:uFillTx/>
                <a:latin typeface="Calibri"/>
                <a:ea typeface="+mn-ea"/>
                <a:cs typeface="Times New Roman" panose="02020603050405020304" pitchFamily="18" charset="0"/>
              </a:rPr>
              <a:t>تعتبر </a:t>
            </a:r>
            <a:r>
              <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عملية جمع البيانات في البحث العلمي من أهم الخطوات المستخدمة في البحث العلمي حيث تسهم في تحليل وتصنيف البيانات التي يتم تجميعها وفق المنهج العلمي المستخدم لعرضها في النهاية في صورة نتائج يمكن الاستفادة منها وتطبيقها على غيرها من الظواهر المشابهة، يقوم الباحث في هذه المرحلة بالحصول على البيانات من عينة الدراسة بطرق </a:t>
            </a:r>
            <a:r>
              <a:rPr kumimoji="0" lang="ar-JO" sz="2400" b="0" i="0" u="none" strike="noStrike" kern="1200" cap="none" spc="0" normalizeH="0" baseline="0" noProof="0" dirty="0" smtClean="0">
                <a:ln>
                  <a:noFill/>
                </a:ln>
                <a:solidFill>
                  <a:prstClr val="black"/>
                </a:solidFill>
                <a:effectLst/>
                <a:uLnTx/>
                <a:uFillTx/>
                <a:latin typeface="Calibri"/>
                <a:ea typeface="+mn-ea"/>
                <a:cs typeface="Times New Roman" panose="02020603050405020304" pitchFamily="18" charset="0"/>
              </a:rPr>
              <a:t>مختلفة.</a:t>
            </a:r>
          </a:p>
          <a:p>
            <a:pPr lvl="0" algn="just" rtl="1">
              <a:defRPr/>
            </a:pPr>
            <a:r>
              <a:rPr lang="ar-JO" sz="2400" dirty="0">
                <a:solidFill>
                  <a:prstClr val="black"/>
                </a:solidFill>
                <a:cs typeface="Times New Roman" panose="02020603050405020304" pitchFamily="18" charset="0"/>
              </a:rPr>
              <a:t>يوجد العديد من أدوات جمع البيانات والتي يمكن أن يختار منها الباحث ما يناسب بحثه، كما يمكنه أيضا أن يستخدم أكثر من طريقة في آن </a:t>
            </a:r>
            <a:r>
              <a:rPr lang="ar-JO" sz="2400" dirty="0" smtClean="0">
                <a:solidFill>
                  <a:prstClr val="black"/>
                </a:solidFill>
                <a:cs typeface="Times New Roman" panose="02020603050405020304" pitchFamily="18" charset="0"/>
              </a:rPr>
              <a:t>واحد:</a:t>
            </a:r>
          </a:p>
          <a:p>
            <a:pPr lvl="0" algn="just" rtl="1">
              <a:defRPr/>
            </a:pPr>
            <a:endParaRPr lang="ar-JO" sz="2400" dirty="0" smtClean="0">
              <a:solidFill>
                <a:prstClr val="black"/>
              </a:solidFill>
              <a:cs typeface="Times New Roman" panose="02020603050405020304" pitchFamily="18" charset="0"/>
            </a:endParaRPr>
          </a:p>
          <a:p>
            <a:pPr lvl="0" algn="just" rtl="1">
              <a:defRPr/>
            </a:pPr>
            <a:r>
              <a:rPr lang="ar-JO" sz="2400" b="1" dirty="0">
                <a:solidFill>
                  <a:prstClr val="black"/>
                </a:solidFill>
                <a:cs typeface="Times New Roman" panose="02020603050405020304" pitchFamily="18" charset="0"/>
              </a:rPr>
              <a:t>اولا: الاستبيان </a:t>
            </a:r>
            <a:r>
              <a:rPr lang="en-US" sz="2400" b="1" dirty="0">
                <a:solidFill>
                  <a:prstClr val="black"/>
                </a:solidFill>
                <a:cs typeface="Times New Roman" panose="02020603050405020304" pitchFamily="18" charset="0"/>
              </a:rPr>
              <a:t>Questionnaire</a:t>
            </a:r>
          </a:p>
          <a:p>
            <a:pPr lvl="0" algn="just" rtl="1">
              <a:defRPr/>
            </a:pPr>
            <a:r>
              <a:rPr lang="ar-JO" sz="2400" dirty="0">
                <a:solidFill>
                  <a:prstClr val="black"/>
                </a:solidFill>
                <a:cs typeface="Times New Roman" panose="02020603050405020304" pitchFamily="18" charset="0"/>
              </a:rPr>
              <a:t>هو أداة لجمع البيانات تتمثل في مجموعة من الأسئلة المكتوبة تتعلق بظاهرة ما يُطلب من المُستجوَب الإجابة عليها.</a:t>
            </a:r>
          </a:p>
          <a:p>
            <a:pPr lvl="0" algn="just" rtl="1">
              <a:defRPr/>
            </a:pPr>
            <a:endParaRPr lang="ar-JO" sz="2400" dirty="0">
              <a:solidFill>
                <a:prstClr val="black"/>
              </a:solidFill>
              <a:cs typeface="Times New Roman" panose="02020603050405020304" pitchFamily="18" charset="0"/>
            </a:endParaRP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أدوات الدراسة (أدوات </a:t>
            </a:r>
            <a:r>
              <a:rPr lang="ar-EG" sz="2800" b="1" dirty="0" smtClean="0">
                <a:latin typeface="Times New Roman" panose="02020603050405020304" pitchFamily="18" charset="0"/>
                <a:cs typeface="Times New Roman" panose="02020603050405020304" pitchFamily="18" charset="0"/>
              </a:rPr>
              <a:t>جمع البيانات</a:t>
            </a:r>
            <a:r>
              <a:rPr lang="ar-JO" sz="2800" b="1" dirty="0" smtClean="0">
                <a:latin typeface="Times New Roman" panose="02020603050405020304" pitchFamily="18" charset="0"/>
                <a:cs typeface="Times New Roman" panose="02020603050405020304" pitchFamily="18" charset="0"/>
              </a:rPr>
              <a:t>)</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26620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endParaRPr lang="ar-JO" sz="2400" dirty="0" smtClean="0">
              <a:solidFill>
                <a:prstClr val="black"/>
              </a:solidFill>
              <a:cs typeface="Times New Roman" panose="02020603050405020304" pitchFamily="18" charset="0"/>
            </a:endParaRPr>
          </a:p>
          <a:p>
            <a:pPr lvl="0" algn="just" rtl="1">
              <a:defRPr/>
            </a:pPr>
            <a:r>
              <a:rPr lang="ar-JO" sz="2400" b="1" dirty="0">
                <a:solidFill>
                  <a:prstClr val="black"/>
                </a:solidFill>
                <a:cs typeface="Times New Roman" panose="02020603050405020304" pitchFamily="18" charset="0"/>
              </a:rPr>
              <a:t>ثانياً: المقابلة </a:t>
            </a:r>
            <a:r>
              <a:rPr lang="en-US" sz="2400" b="1" dirty="0">
                <a:solidFill>
                  <a:prstClr val="black"/>
                </a:solidFill>
                <a:cs typeface="Times New Roman" panose="02020603050405020304" pitchFamily="18" charset="0"/>
              </a:rPr>
              <a:t>Interview</a:t>
            </a:r>
          </a:p>
          <a:p>
            <a:pPr lvl="0" algn="just" rtl="1">
              <a:defRPr/>
            </a:pPr>
            <a:r>
              <a:rPr lang="ar-JO" sz="2400" dirty="0">
                <a:solidFill>
                  <a:prstClr val="black"/>
                </a:solidFill>
                <a:cs typeface="Times New Roman" panose="02020603050405020304" pitchFamily="18" charset="0"/>
              </a:rPr>
              <a:t>هي تفاعل لفظي يتم بين شخصين في موقف مواجهة حيث يحاول أحدهم وهو القائم بالمقابلة أن يستثير بعض المعلومات أو التعبيرات لدى المبحوث والتي تدور حول آرائه </a:t>
            </a:r>
            <a:r>
              <a:rPr lang="ar-JO" sz="2400" dirty="0" smtClean="0">
                <a:solidFill>
                  <a:prstClr val="black"/>
                </a:solidFill>
                <a:cs typeface="Times New Roman" panose="02020603050405020304" pitchFamily="18" charset="0"/>
              </a:rPr>
              <a:t>ومعتقداته.</a:t>
            </a:r>
          </a:p>
          <a:p>
            <a:pPr lvl="0" algn="just" rtl="1">
              <a:defRPr/>
            </a:pPr>
            <a:endParaRPr lang="ar-JO" sz="2400" dirty="0" smtClean="0">
              <a:solidFill>
                <a:prstClr val="black"/>
              </a:solidFill>
              <a:cs typeface="Times New Roman" panose="02020603050405020304" pitchFamily="18" charset="0"/>
            </a:endParaRPr>
          </a:p>
          <a:p>
            <a:pPr lvl="0" algn="just" rtl="1">
              <a:defRPr/>
            </a:pPr>
            <a:r>
              <a:rPr lang="ar-JO" sz="2400" b="1" dirty="0">
                <a:solidFill>
                  <a:prstClr val="black"/>
                </a:solidFill>
                <a:cs typeface="Times New Roman" panose="02020603050405020304" pitchFamily="18" charset="0"/>
              </a:rPr>
              <a:t>ثالثا: الملاحظة </a:t>
            </a:r>
            <a:r>
              <a:rPr lang="en-US" sz="2400" b="1" dirty="0">
                <a:solidFill>
                  <a:prstClr val="black"/>
                </a:solidFill>
                <a:cs typeface="Times New Roman" panose="02020603050405020304" pitchFamily="18" charset="0"/>
              </a:rPr>
              <a:t>Observation</a:t>
            </a:r>
          </a:p>
          <a:p>
            <a:pPr lvl="0" algn="just" rtl="1">
              <a:defRPr/>
            </a:pPr>
            <a:r>
              <a:rPr lang="ar-JO" sz="2400" dirty="0">
                <a:solidFill>
                  <a:prstClr val="black"/>
                </a:solidFill>
                <a:cs typeface="Times New Roman" panose="02020603050405020304" pitchFamily="18" charset="0"/>
              </a:rPr>
              <a:t>هي مشاهدة الظواهر من قبل الباحث أو من ينوب عنه، إنها الاعتبار المنبه للظواهر والحوادث بقصد تفسيرها واكتشاف أسبابها والتنبؤ بسلوك الظاهرة والوصول إلى القوانين التي تحكمها . وقد يراقب الباحث ظواهر يمكن أن يُؤثّر فيها كالتجارب في المختبرات، أو ظواهر لا يستطيع التأثير فيها مثل: علوم الفلك.</a:t>
            </a:r>
          </a:p>
          <a:p>
            <a:pPr lvl="0" algn="just" rtl="1">
              <a:defRPr/>
            </a:pPr>
            <a:endParaRPr lang="ar-JO" sz="2400" dirty="0">
              <a:solidFill>
                <a:prstClr val="black"/>
              </a:solidFill>
              <a:cs typeface="Times New Roman" panose="02020603050405020304" pitchFamily="18" charset="0"/>
            </a:endParaRPr>
          </a:p>
          <a:p>
            <a:pPr lvl="0" algn="just" rtl="1">
              <a:defRPr/>
            </a:pPr>
            <a:endParaRPr lang="ar-JO" sz="2400" dirty="0">
              <a:solidFill>
                <a:prstClr val="black"/>
              </a:solidFill>
              <a:cs typeface="Times New Roman" panose="02020603050405020304" pitchFamily="18" charset="0"/>
            </a:endParaRP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أدوات الدراسة (أدوات </a:t>
            </a:r>
            <a:r>
              <a:rPr lang="ar-EG" sz="2800" b="1" dirty="0" smtClean="0">
                <a:latin typeface="Times New Roman" panose="02020603050405020304" pitchFamily="18" charset="0"/>
                <a:cs typeface="Times New Roman" panose="02020603050405020304" pitchFamily="18" charset="0"/>
              </a:rPr>
              <a:t>جمع البيانات</a:t>
            </a:r>
            <a:r>
              <a:rPr lang="ar-JO" sz="2800" b="1" dirty="0" smtClean="0">
                <a:latin typeface="Times New Roman" panose="02020603050405020304" pitchFamily="18" charset="0"/>
                <a:cs typeface="Times New Roman" panose="02020603050405020304" pitchFamily="18" charset="0"/>
              </a:rPr>
              <a:t>)</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595394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endParaRPr lang="ar-JO" sz="2400" dirty="0" smtClean="0">
              <a:solidFill>
                <a:prstClr val="black"/>
              </a:solidFill>
              <a:cs typeface="Times New Roman" panose="02020603050405020304" pitchFamily="18" charset="0"/>
            </a:endParaRPr>
          </a:p>
          <a:p>
            <a:pPr lvl="0" algn="just" rtl="1">
              <a:defRPr/>
            </a:pPr>
            <a:r>
              <a:rPr lang="ar-JO" sz="2400" b="1" dirty="0">
                <a:solidFill>
                  <a:prstClr val="black"/>
                </a:solidFill>
                <a:cs typeface="Times New Roman" panose="02020603050405020304" pitchFamily="18" charset="0"/>
              </a:rPr>
              <a:t>رابعاً: طريقة الإسقاط  </a:t>
            </a:r>
            <a:r>
              <a:rPr lang="en-US" sz="2400" b="1" dirty="0">
                <a:solidFill>
                  <a:prstClr val="black"/>
                </a:solidFill>
                <a:cs typeface="Times New Roman" panose="02020603050405020304" pitchFamily="18" charset="0"/>
              </a:rPr>
              <a:t>Projective Method </a:t>
            </a:r>
          </a:p>
          <a:p>
            <a:pPr lvl="0" algn="just" rtl="1">
              <a:defRPr/>
            </a:pPr>
            <a:r>
              <a:rPr lang="ar-JO" sz="2400" dirty="0">
                <a:solidFill>
                  <a:prstClr val="black"/>
                </a:solidFill>
                <a:cs typeface="Times New Roman" panose="02020603050405020304" pitchFamily="18" charset="0"/>
              </a:rPr>
              <a:t>هي أسلوب للحصول على الإجابات عن طريق استخدام المعاني المرتبطة بالكلمات، وإكمال الجمل، واختبارات الإسقاط، والتي بدونها يصعب الحصول على تلك الإجابات . وتهدف الأساليب الإسقاطية التعرف إلى الجوانب الشخصية للفرد، والتعرف على دوافعه واتجاهاته وانفعالاته </a:t>
            </a:r>
            <a:r>
              <a:rPr lang="ar-JO" sz="2400" dirty="0" smtClean="0">
                <a:solidFill>
                  <a:prstClr val="black"/>
                </a:solidFill>
                <a:cs typeface="Times New Roman" panose="02020603050405020304" pitchFamily="18" charset="0"/>
              </a:rPr>
              <a:t>المختلفة.</a:t>
            </a:r>
          </a:p>
          <a:p>
            <a:pPr lvl="0" algn="just" rtl="1">
              <a:defRPr/>
            </a:pPr>
            <a:endParaRPr lang="ar-JO" sz="2400" dirty="0" smtClean="0">
              <a:solidFill>
                <a:prstClr val="black"/>
              </a:solidFill>
              <a:cs typeface="Times New Roman" panose="02020603050405020304" pitchFamily="18" charset="0"/>
            </a:endParaRPr>
          </a:p>
          <a:p>
            <a:pPr lvl="0" algn="just" rtl="1">
              <a:defRPr/>
            </a:pPr>
            <a:r>
              <a:rPr lang="ar-JO" sz="2400" dirty="0">
                <a:solidFill>
                  <a:prstClr val="black"/>
                </a:solidFill>
                <a:cs typeface="Times New Roman" panose="02020603050405020304" pitchFamily="18" charset="0"/>
              </a:rPr>
              <a:t>غالباً ما تستخدم في بحوث علم الاجتماع وعلم النفس، كما تستخدم في العديد من الاستراتيجيات التسويقية مثل: الربط بين انطباعات الأفراد ومشاعرهم  تجاه المنتجات المختلفة ومدى تأثر الأفراد بالإعلانات, والرسائل الإعلامية المُوجّهة إلى المستهلكين </a:t>
            </a:r>
          </a:p>
          <a:p>
            <a:pPr lvl="0" algn="just" rtl="1">
              <a:defRPr/>
            </a:pPr>
            <a:endParaRPr lang="ar-JO" sz="2400" dirty="0">
              <a:solidFill>
                <a:prstClr val="black"/>
              </a:solidFill>
              <a:cs typeface="Times New Roman" panose="02020603050405020304" pitchFamily="18" charset="0"/>
            </a:endParaRPr>
          </a:p>
          <a:p>
            <a:pPr lvl="0" algn="just" rtl="1">
              <a:defRPr/>
            </a:pPr>
            <a:endParaRPr lang="ar-JO" sz="2400" dirty="0">
              <a:solidFill>
                <a:prstClr val="black"/>
              </a:solidFill>
              <a:cs typeface="Times New Roman" panose="02020603050405020304" pitchFamily="18" charset="0"/>
            </a:endParaRPr>
          </a:p>
          <a:p>
            <a:pPr lvl="0" algn="just" rtl="1">
              <a:defRPr/>
            </a:pPr>
            <a:endParaRPr lang="ar-JO" sz="2400" dirty="0">
              <a:solidFill>
                <a:prstClr val="black"/>
              </a:solidFill>
              <a:cs typeface="Times New Roman" panose="02020603050405020304" pitchFamily="18" charset="0"/>
            </a:endParaRP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أدوات الدراسة (أدوات </a:t>
            </a:r>
            <a:r>
              <a:rPr lang="ar-EG" sz="2800" b="1" dirty="0" smtClean="0">
                <a:latin typeface="Times New Roman" panose="02020603050405020304" pitchFamily="18" charset="0"/>
                <a:cs typeface="Times New Roman" panose="02020603050405020304" pitchFamily="18" charset="0"/>
              </a:rPr>
              <a:t>جمع البيانات</a:t>
            </a:r>
            <a:r>
              <a:rPr lang="ar-JO" sz="2800" b="1" dirty="0" smtClean="0">
                <a:latin typeface="Times New Roman" panose="02020603050405020304" pitchFamily="18" charset="0"/>
                <a:cs typeface="Times New Roman" panose="02020603050405020304" pitchFamily="18" charset="0"/>
              </a:rPr>
              <a:t>)</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721925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SA" altLang="ar-JO" sz="2400" dirty="0" smtClean="0">
                <a:solidFill>
                  <a:srgbClr val="000000"/>
                </a:solidFill>
                <a:latin typeface="Times New Roman" panose="02020603050405020304" pitchFamily="18" charset="0"/>
                <a:cs typeface="Times New Roman" panose="02020603050405020304" pitchFamily="18" charset="0"/>
              </a:rPr>
              <a:t>تتمثل </a:t>
            </a:r>
            <a:r>
              <a:rPr lang="ar-SA" altLang="ar-JO" sz="2400" dirty="0">
                <a:solidFill>
                  <a:srgbClr val="000000"/>
                </a:solidFill>
                <a:latin typeface="Times New Roman" panose="02020603050405020304" pitchFamily="18" charset="0"/>
                <a:cs typeface="Times New Roman" panose="02020603050405020304" pitchFamily="18" charset="0"/>
              </a:rPr>
              <a:t>حدود الدراسة في عيوبها أو أوجه قصورها التي قد تكون نتيجة لعدم توفر الموارد، أو صغر حجم العينة، أو المنهجية المعيبة، وما إلى ذلك</a:t>
            </a:r>
            <a:r>
              <a:rPr lang="ar-SA" altLang="ar-JO" sz="2400" dirty="0" smtClean="0">
                <a:solidFill>
                  <a:srgbClr val="000000"/>
                </a:solidFill>
                <a:latin typeface="Times New Roman" panose="02020603050405020304" pitchFamily="18" charset="0"/>
                <a:cs typeface="Times New Roman" panose="02020603050405020304" pitchFamily="18" charset="0"/>
              </a:rPr>
              <a:t>.</a:t>
            </a:r>
            <a:endParaRPr lang="ar-JO" altLang="ar-JO" sz="2400" dirty="0" smtClean="0">
              <a:solidFill>
                <a:srgbClr val="000000"/>
              </a:solidFill>
              <a:latin typeface="Times New Roman" panose="02020603050405020304" pitchFamily="18" charset="0"/>
              <a:cs typeface="Times New Roman" panose="02020603050405020304" pitchFamily="18" charset="0"/>
            </a:endParaRPr>
          </a:p>
          <a:p>
            <a:pPr lvl="0" algn="just" rtl="1">
              <a:defRPr/>
            </a:pPr>
            <a:r>
              <a:rPr lang="ar-SA" altLang="ar-JO" sz="2400" dirty="0" smtClean="0">
                <a:solidFill>
                  <a:srgbClr val="000000"/>
                </a:solidFill>
                <a:latin typeface="Times New Roman" panose="02020603050405020304" pitchFamily="18" charset="0"/>
                <a:cs typeface="Times New Roman" panose="02020603050405020304" pitchFamily="18" charset="0"/>
              </a:rPr>
              <a:t>لا </a:t>
            </a:r>
            <a:r>
              <a:rPr lang="ar-SA" altLang="ar-JO" sz="2400" dirty="0">
                <a:solidFill>
                  <a:srgbClr val="000000"/>
                </a:solidFill>
                <a:latin typeface="Times New Roman" panose="02020603050405020304" pitchFamily="18" charset="0"/>
                <a:cs typeface="Times New Roman" panose="02020603050405020304" pitchFamily="18" charset="0"/>
              </a:rPr>
              <a:t>توجد دراسة خالية تمامًا من العيوب أو شاملة لجميع الجوانب الممكنة. ولذلك، فإن إدراج حدود بحثك يعكس الصدق والشفافية ويظهر أن لديك فهمًا كاملاً للموضوع</a:t>
            </a:r>
            <a:r>
              <a:rPr lang="ar-SA" altLang="ar-JO" sz="2400" dirty="0" smtClean="0">
                <a:solidFill>
                  <a:srgbClr val="000000"/>
                </a:solidFill>
                <a:latin typeface="Times New Roman" panose="02020603050405020304" pitchFamily="18" charset="0"/>
                <a:cs typeface="Times New Roman" panose="02020603050405020304" pitchFamily="18" charset="0"/>
              </a:rPr>
              <a:t>.</a:t>
            </a:r>
            <a:endParaRPr lang="ar-JO" altLang="ar-JO" sz="2400" dirty="0" smtClean="0">
              <a:solidFill>
                <a:srgbClr val="000000"/>
              </a:solidFill>
              <a:latin typeface="Times New Roman" panose="02020603050405020304" pitchFamily="18" charset="0"/>
              <a:cs typeface="Times New Roman" panose="02020603050405020304" pitchFamily="18" charset="0"/>
            </a:endParaRPr>
          </a:p>
          <a:p>
            <a:pPr lvl="0" algn="just" rtl="1">
              <a:defRPr/>
            </a:pPr>
            <a:endParaRPr lang="ar-JO" altLang="ar-JO" sz="2400" dirty="0" smtClean="0">
              <a:solidFill>
                <a:srgbClr val="000000"/>
              </a:solidFill>
              <a:latin typeface="Times New Roman" panose="02020603050405020304" pitchFamily="18" charset="0"/>
              <a:cs typeface="Times New Roman" panose="02020603050405020304" pitchFamily="18" charset="0"/>
            </a:endParaRPr>
          </a:p>
          <a:p>
            <a:pPr lvl="0" algn="just" rtl="1">
              <a:defRPr/>
            </a:pPr>
            <a:r>
              <a:rPr kumimoji="0" lang="ar-JO" altLang="ar-JO" sz="2400" b="1"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وتنقسم حدود الدراسة الى ثلاثة</a:t>
            </a:r>
            <a:r>
              <a:rPr kumimoji="0" lang="ar-JO" altLang="ar-JO" sz="2400" b="1" i="0" u="none" strike="noStrike" kern="1200" cap="none" spc="0" normalizeH="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انواع:</a:t>
            </a:r>
          </a:p>
          <a:p>
            <a:pPr marL="342900" lvl="0" indent="-342900" algn="just" rtl="1">
              <a:buFont typeface="Arial" panose="020B0604020202020204" pitchFamily="34" charset="0"/>
              <a:buChar char="•"/>
              <a:defRPr/>
            </a:pPr>
            <a:r>
              <a:rPr lang="ar-SA" altLang="ar-JO" sz="2400" b="1" dirty="0">
                <a:solidFill>
                  <a:srgbClr val="000000"/>
                </a:solidFill>
                <a:latin typeface="Times New Roman" panose="02020603050405020304" pitchFamily="18" charset="0"/>
                <a:cs typeface="Times New Roman" panose="02020603050405020304" pitchFamily="18" charset="0"/>
              </a:rPr>
              <a:t>الحدود الموضوعية: </a:t>
            </a:r>
            <a:r>
              <a:rPr lang="ar-SA" altLang="ar-JO" sz="2400" dirty="0">
                <a:solidFill>
                  <a:srgbClr val="000000"/>
                </a:solidFill>
                <a:latin typeface="Times New Roman" panose="02020603050405020304" pitchFamily="18" charset="0"/>
                <a:cs typeface="Times New Roman" panose="02020603050405020304" pitchFamily="18" charset="0"/>
              </a:rPr>
              <a:t>يتوفر هذا النوع من الحدود في أي بحث علمي, </a:t>
            </a:r>
            <a:r>
              <a:rPr lang="ar-JO" altLang="ar-JO" sz="2400" dirty="0" smtClean="0">
                <a:solidFill>
                  <a:srgbClr val="000000"/>
                </a:solidFill>
                <a:latin typeface="Times New Roman" panose="02020603050405020304" pitchFamily="18" charset="0"/>
                <a:cs typeface="Times New Roman" panose="02020603050405020304" pitchFamily="18" charset="0"/>
              </a:rPr>
              <a:t>ويشير الى موضوع البحث </a:t>
            </a:r>
            <a:r>
              <a:rPr lang="ar-SA" altLang="ar-JO" sz="2400" dirty="0" smtClean="0">
                <a:solidFill>
                  <a:srgbClr val="000000"/>
                </a:solidFill>
                <a:latin typeface="Times New Roman" panose="02020603050405020304" pitchFamily="18" charset="0"/>
                <a:cs typeface="Times New Roman" panose="02020603050405020304" pitchFamily="18" charset="0"/>
              </a:rPr>
              <a:t>مثلاً </a:t>
            </a:r>
            <a:r>
              <a:rPr lang="ar-SA" altLang="ar-JO" sz="2400" dirty="0">
                <a:solidFill>
                  <a:srgbClr val="000000"/>
                </a:solidFill>
                <a:latin typeface="Times New Roman" panose="02020603050405020304" pitchFamily="18" charset="0"/>
                <a:cs typeface="Times New Roman" panose="02020603050405020304" pitchFamily="18" charset="0"/>
              </a:rPr>
              <a:t>(ما مشكلات معلم المراحل الابتدائية</a:t>
            </a:r>
            <a:r>
              <a:rPr lang="ar-SA" altLang="ar-JO" sz="2400" dirty="0" smtClean="0">
                <a:solidFill>
                  <a:srgbClr val="000000"/>
                </a:solidFill>
                <a:latin typeface="Times New Roman" panose="02020603050405020304" pitchFamily="18" charset="0"/>
                <a:cs typeface="Times New Roman" panose="02020603050405020304" pitchFamily="18" charset="0"/>
              </a:rPr>
              <a:t>).</a:t>
            </a:r>
            <a:endParaRPr lang="ar-SA" altLang="ar-JO" sz="2400" dirty="0">
              <a:solidFill>
                <a:srgbClr val="000000"/>
              </a:solidFill>
              <a:latin typeface="Times New Roman" panose="02020603050405020304" pitchFamily="18" charset="0"/>
              <a:cs typeface="Times New Roman" panose="02020603050405020304" pitchFamily="18" charset="0"/>
            </a:endParaRPr>
          </a:p>
          <a:p>
            <a:pPr marL="342900" lvl="0" indent="-342900" algn="just" rtl="1">
              <a:buFont typeface="Arial" panose="020B0604020202020204" pitchFamily="34" charset="0"/>
              <a:buChar char="•"/>
              <a:defRPr/>
            </a:pPr>
            <a:r>
              <a:rPr lang="ar-SA" altLang="ar-JO" sz="2400" b="1" dirty="0">
                <a:solidFill>
                  <a:srgbClr val="000000"/>
                </a:solidFill>
                <a:latin typeface="Times New Roman" panose="02020603050405020304" pitchFamily="18" charset="0"/>
                <a:cs typeface="Times New Roman" panose="02020603050405020304" pitchFamily="18" charset="0"/>
              </a:rPr>
              <a:t>الحدود الزمانية: </a:t>
            </a:r>
            <a:r>
              <a:rPr lang="ar-SA" altLang="ar-JO" sz="2400" dirty="0">
                <a:solidFill>
                  <a:srgbClr val="000000"/>
                </a:solidFill>
                <a:latin typeface="Times New Roman" panose="02020603050405020304" pitchFamily="18" charset="0"/>
                <a:cs typeface="Times New Roman" panose="02020603050405020304" pitchFamily="18" charset="0"/>
              </a:rPr>
              <a:t>قد تتوفر في البحث العلمي أو لا تتوفر لذلك لا يتم ذكرها في الكثير من الأبحاث وهي </a:t>
            </a:r>
            <a:r>
              <a:rPr lang="ar-JO" altLang="ar-JO" sz="2400" dirty="0" smtClean="0">
                <a:solidFill>
                  <a:srgbClr val="000000"/>
                </a:solidFill>
                <a:latin typeface="Times New Roman" panose="02020603050405020304" pitchFamily="18" charset="0"/>
                <a:cs typeface="Times New Roman" panose="02020603050405020304" pitchFamily="18" charset="0"/>
              </a:rPr>
              <a:t>تتعلق بالمدة الزمنية لاجراء البحث وجمع البيانات.</a:t>
            </a:r>
            <a:endParaRPr lang="ar-SA" altLang="ar-JO" sz="2400" dirty="0">
              <a:solidFill>
                <a:srgbClr val="000000"/>
              </a:solidFill>
              <a:latin typeface="Times New Roman" panose="02020603050405020304" pitchFamily="18" charset="0"/>
              <a:cs typeface="Times New Roman" panose="02020603050405020304" pitchFamily="18" charset="0"/>
            </a:endParaRPr>
          </a:p>
          <a:p>
            <a:pPr marL="342900" lvl="0" indent="-342900" algn="just" rtl="1">
              <a:buFont typeface="Arial" panose="020B0604020202020204" pitchFamily="34" charset="0"/>
              <a:buChar char="•"/>
              <a:defRPr/>
            </a:pPr>
            <a:r>
              <a:rPr lang="ar-SA" altLang="ar-JO" sz="2400" b="1" dirty="0">
                <a:solidFill>
                  <a:srgbClr val="000000"/>
                </a:solidFill>
                <a:latin typeface="Times New Roman" panose="02020603050405020304" pitchFamily="18" charset="0"/>
                <a:cs typeface="Times New Roman" panose="02020603050405020304" pitchFamily="18" charset="0"/>
              </a:rPr>
              <a:t>الحدود المكانية: </a:t>
            </a:r>
            <a:r>
              <a:rPr lang="ar-SA" altLang="ar-JO" sz="2400" dirty="0">
                <a:solidFill>
                  <a:srgbClr val="000000"/>
                </a:solidFill>
                <a:latin typeface="Times New Roman" panose="02020603050405020304" pitchFamily="18" charset="0"/>
                <a:cs typeface="Times New Roman" panose="02020603050405020304" pitchFamily="18" charset="0"/>
              </a:rPr>
              <a:t>وهي </a:t>
            </a:r>
            <a:r>
              <a:rPr lang="ar-JO" altLang="ar-JO" sz="2400" dirty="0" smtClean="0">
                <a:solidFill>
                  <a:srgbClr val="000000"/>
                </a:solidFill>
                <a:latin typeface="Times New Roman" panose="02020603050405020304" pitchFamily="18" charset="0"/>
                <a:cs typeface="Times New Roman" panose="02020603050405020304" pitchFamily="18" charset="0"/>
              </a:rPr>
              <a:t>تتعلق ب</a:t>
            </a:r>
            <a:r>
              <a:rPr lang="ar-SA" altLang="ar-JO" sz="2400" dirty="0" smtClean="0">
                <a:solidFill>
                  <a:srgbClr val="000000"/>
                </a:solidFill>
                <a:latin typeface="Times New Roman" panose="02020603050405020304" pitchFamily="18" charset="0"/>
                <a:cs typeface="Times New Roman" panose="02020603050405020304" pitchFamily="18" charset="0"/>
              </a:rPr>
              <a:t>مكان </a:t>
            </a:r>
            <a:r>
              <a:rPr lang="ar-JO" altLang="ar-JO" sz="2400" dirty="0" smtClean="0">
                <a:solidFill>
                  <a:srgbClr val="000000"/>
                </a:solidFill>
                <a:latin typeface="Times New Roman" panose="02020603050405020304" pitchFamily="18" charset="0"/>
                <a:cs typeface="Times New Roman" panose="02020603050405020304" pitchFamily="18" charset="0"/>
              </a:rPr>
              <a:t>تطبيق</a:t>
            </a:r>
            <a:r>
              <a:rPr lang="ar-SA" altLang="ar-JO" sz="2400" dirty="0" smtClean="0">
                <a:solidFill>
                  <a:srgbClr val="000000"/>
                </a:solidFill>
                <a:latin typeface="Times New Roman" panose="02020603050405020304" pitchFamily="18" charset="0"/>
                <a:cs typeface="Times New Roman" panose="02020603050405020304" pitchFamily="18" charset="0"/>
              </a:rPr>
              <a:t> البحث</a:t>
            </a:r>
            <a:r>
              <a:rPr lang="ar-JO" altLang="ar-JO" sz="2400" dirty="0" smtClean="0">
                <a:solidFill>
                  <a:srgbClr val="000000"/>
                </a:solidFill>
                <a:latin typeface="Times New Roman" panose="02020603050405020304" pitchFamily="18" charset="0"/>
                <a:cs typeface="Times New Roman" panose="02020603050405020304" pitchFamily="18" charset="0"/>
              </a:rPr>
              <a:t>،</a:t>
            </a:r>
            <a:r>
              <a:rPr lang="ar-SA" altLang="ar-JO" sz="2400" dirty="0" smtClean="0">
                <a:solidFill>
                  <a:srgbClr val="000000"/>
                </a:solidFill>
                <a:latin typeface="Times New Roman" panose="02020603050405020304" pitchFamily="18" charset="0"/>
                <a:cs typeface="Times New Roman" panose="02020603050405020304" pitchFamily="18" charset="0"/>
              </a:rPr>
              <a:t> </a:t>
            </a:r>
            <a:r>
              <a:rPr lang="ar-SA" altLang="ar-JO" sz="2400" dirty="0">
                <a:solidFill>
                  <a:srgbClr val="000000"/>
                </a:solidFill>
                <a:latin typeface="Times New Roman" panose="02020603050405020304" pitchFamily="18" charset="0"/>
                <a:cs typeface="Times New Roman" panose="02020603050405020304" pitchFamily="18" charset="0"/>
              </a:rPr>
              <a:t>ومثلها مثل الحدود الزمنية قد تتوفر أو </a:t>
            </a:r>
            <a:r>
              <a:rPr lang="ar-SA" altLang="ar-JO" sz="2400" dirty="0" smtClean="0">
                <a:solidFill>
                  <a:srgbClr val="000000"/>
                </a:solidFill>
                <a:latin typeface="Times New Roman" panose="02020603050405020304" pitchFamily="18" charset="0"/>
                <a:cs typeface="Times New Roman" panose="02020603050405020304" pitchFamily="18" charset="0"/>
              </a:rPr>
              <a:t>لا</a:t>
            </a:r>
            <a:r>
              <a:rPr lang="ar-JO" altLang="ar-JO" sz="2400" dirty="0">
                <a:solidFill>
                  <a:srgbClr val="000000"/>
                </a:solidFill>
                <a:latin typeface="Times New Roman" panose="02020603050405020304" pitchFamily="18" charset="0"/>
                <a:cs typeface="Times New Roman" panose="02020603050405020304" pitchFamily="18" charset="0"/>
              </a:rPr>
              <a:t>.</a:t>
            </a:r>
            <a:endParaRPr kumimoji="0" lang="ar-SA" altLang="ar-JO"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حدود الدراسة</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324755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JO" altLang="ar-JO"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تعني عملية التوثيق</a:t>
            </a:r>
            <a:r>
              <a:rPr kumimoji="0" lang="ar-SA" altLang="ar-JO"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إثبات </a:t>
            </a:r>
            <a:r>
              <a:rPr kumimoji="0" lang="ar-SA" altLang="ar-JO"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مصادر المعلومات وإرجاعها إلى أصحابها توخياً للأمانة العلمية، واعترافاً بجهد الآخرين وحقوقهم العلمية، لذا لابد من تثبيت المراجع التي تعود إليها في بحثك داخل النص لتساعد القاريء على تحديد موقع مرجع المعلومات في قائمة المراجع في نهاية البحث.</a:t>
            </a:r>
          </a:p>
          <a:p>
            <a:pPr marL="342900" lvl="0" indent="-342900" algn="just" rtl="1">
              <a:lnSpc>
                <a:spcPct val="150000"/>
              </a:lnSpc>
              <a:buFont typeface="Arial" panose="020B0604020202020204" pitchFamily="34" charset="0"/>
              <a:buChar char="•"/>
              <a:defRPr/>
            </a:pPr>
            <a:r>
              <a:rPr lang="ar-JO" altLang="ar-JO" sz="2400" dirty="0" smtClean="0">
                <a:solidFill>
                  <a:srgbClr val="000000"/>
                </a:solidFill>
                <a:latin typeface="Times New Roman" panose="02020603050405020304" pitchFamily="18" charset="0"/>
                <a:cs typeface="Times New Roman" panose="02020603050405020304" pitchFamily="18" charset="0"/>
              </a:rPr>
              <a:t>ت</a:t>
            </a:r>
            <a:r>
              <a:rPr lang="ar-SA" altLang="ar-JO" sz="2400" dirty="0" smtClean="0">
                <a:solidFill>
                  <a:srgbClr val="000000"/>
                </a:solidFill>
                <a:latin typeface="Times New Roman" panose="02020603050405020304" pitchFamily="18" charset="0"/>
                <a:cs typeface="Times New Roman" panose="02020603050405020304" pitchFamily="18" charset="0"/>
              </a:rPr>
              <a:t>حتوي</a:t>
            </a:r>
            <a:r>
              <a:rPr lang="ar-JO" altLang="ar-JO" sz="2400" dirty="0" smtClean="0">
                <a:solidFill>
                  <a:srgbClr val="000000"/>
                </a:solidFill>
                <a:latin typeface="Times New Roman" panose="02020603050405020304" pitchFamily="18" charset="0"/>
                <a:cs typeface="Times New Roman" panose="02020603050405020304" pitchFamily="18" charset="0"/>
              </a:rPr>
              <a:t> قائمة المراجع الأولية</a:t>
            </a:r>
            <a:r>
              <a:rPr lang="ar-SA" altLang="ar-JO" sz="2400" dirty="0" smtClean="0">
                <a:solidFill>
                  <a:srgbClr val="000000"/>
                </a:solidFill>
                <a:latin typeface="Times New Roman" panose="02020603050405020304" pitchFamily="18" charset="0"/>
                <a:cs typeface="Times New Roman" panose="02020603050405020304" pitchFamily="18" charset="0"/>
              </a:rPr>
              <a:t> </a:t>
            </a:r>
            <a:r>
              <a:rPr lang="ar-SA" altLang="ar-JO" sz="2400" dirty="0">
                <a:solidFill>
                  <a:srgbClr val="000000"/>
                </a:solidFill>
                <a:latin typeface="Times New Roman" panose="02020603050405020304" pitchFamily="18" charset="0"/>
                <a:cs typeface="Times New Roman" panose="02020603050405020304" pitchFamily="18" charset="0"/>
              </a:rPr>
              <a:t>على جميع المصادر والمراجع التي استفاد منها وأشار </a:t>
            </a:r>
            <a:r>
              <a:rPr lang="ar-SA" altLang="ar-JO" sz="2400" dirty="0" smtClean="0">
                <a:solidFill>
                  <a:srgbClr val="000000"/>
                </a:solidFill>
                <a:latin typeface="Times New Roman" panose="02020603050405020304" pitchFamily="18" charset="0"/>
                <a:cs typeface="Times New Roman" panose="02020603050405020304" pitchFamily="18" charset="0"/>
              </a:rPr>
              <a:t>إليها</a:t>
            </a:r>
            <a:r>
              <a:rPr lang="ar-JO" altLang="ar-JO" sz="2400" dirty="0" smtClean="0">
                <a:solidFill>
                  <a:srgbClr val="000000"/>
                </a:solidFill>
                <a:latin typeface="Times New Roman" panose="02020603050405020304" pitchFamily="18" charset="0"/>
                <a:cs typeface="Times New Roman" panose="02020603050405020304" pitchFamily="18" charset="0"/>
              </a:rPr>
              <a:t> الباحث</a:t>
            </a:r>
            <a:r>
              <a:rPr lang="ar-SA" altLang="ar-JO" sz="2400" dirty="0" smtClean="0">
                <a:solidFill>
                  <a:srgbClr val="000000"/>
                </a:solidFill>
                <a:latin typeface="Times New Roman" panose="02020603050405020304" pitchFamily="18" charset="0"/>
                <a:cs typeface="Times New Roman" panose="02020603050405020304" pitchFamily="18" charset="0"/>
              </a:rPr>
              <a:t> </a:t>
            </a:r>
            <a:r>
              <a:rPr lang="ar-SA" altLang="ar-JO" sz="2400" dirty="0">
                <a:solidFill>
                  <a:srgbClr val="000000"/>
                </a:solidFill>
                <a:latin typeface="Times New Roman" panose="02020603050405020304" pitchFamily="18" charset="0"/>
                <a:cs typeface="Times New Roman" panose="02020603050405020304" pitchFamily="18" charset="0"/>
              </a:rPr>
              <a:t>في إعداد خطته.</a:t>
            </a:r>
          </a:p>
          <a:p>
            <a:pPr marL="342900" lvl="0" indent="-342900" algn="just" rtl="1">
              <a:lnSpc>
                <a:spcPct val="150000"/>
              </a:lnSpc>
              <a:buFont typeface="Arial" panose="020B0604020202020204" pitchFamily="34" charset="0"/>
              <a:buChar char="•"/>
              <a:defRPr/>
            </a:pPr>
            <a:r>
              <a:rPr lang="ar-SA" altLang="ar-JO" sz="2400" dirty="0">
                <a:solidFill>
                  <a:srgbClr val="000000"/>
                </a:solidFill>
                <a:latin typeface="Times New Roman" panose="02020603050405020304" pitchFamily="18" charset="0"/>
                <a:cs typeface="Times New Roman" panose="02020603050405020304" pitchFamily="18" charset="0"/>
              </a:rPr>
              <a:t>ومن الممكن إضافة مجموعة </a:t>
            </a:r>
            <a:r>
              <a:rPr lang="ar-SA" altLang="ar-JO" sz="2400" dirty="0" smtClean="0">
                <a:solidFill>
                  <a:srgbClr val="000000"/>
                </a:solidFill>
                <a:latin typeface="Times New Roman" panose="02020603050405020304" pitchFamily="18" charset="0"/>
                <a:cs typeface="Times New Roman" panose="02020603050405020304" pitchFamily="18" charset="0"/>
              </a:rPr>
              <a:t>من </a:t>
            </a:r>
            <a:r>
              <a:rPr lang="ar-SA" altLang="ar-JO" sz="2400" dirty="0">
                <a:solidFill>
                  <a:srgbClr val="000000"/>
                </a:solidFill>
                <a:latin typeface="Times New Roman" panose="02020603050405020304" pitchFamily="18" charset="0"/>
                <a:cs typeface="Times New Roman" panose="02020603050405020304" pitchFamily="18" charset="0"/>
              </a:rPr>
              <a:t>المراجع أكثر ارتباطا بموضوع البحث ليطمئن الباحث نفسه والمشرف على الدراسة </a:t>
            </a:r>
            <a:r>
              <a:rPr lang="ar-JO" altLang="ar-JO" sz="2400" dirty="0" smtClean="0">
                <a:solidFill>
                  <a:srgbClr val="000000"/>
                </a:solidFill>
                <a:latin typeface="Times New Roman" panose="02020603050405020304" pitchFamily="18" charset="0"/>
                <a:cs typeface="Times New Roman" panose="02020603050405020304" pitchFamily="18" charset="0"/>
              </a:rPr>
              <a:t>والتأكد من </a:t>
            </a:r>
            <a:r>
              <a:rPr lang="ar-SA" altLang="ar-JO" sz="2400" dirty="0" smtClean="0">
                <a:solidFill>
                  <a:srgbClr val="000000"/>
                </a:solidFill>
                <a:latin typeface="Times New Roman" panose="02020603050405020304" pitchFamily="18" charset="0"/>
                <a:cs typeface="Times New Roman" panose="02020603050405020304" pitchFamily="18" charset="0"/>
              </a:rPr>
              <a:t>توفر </a:t>
            </a:r>
            <a:r>
              <a:rPr lang="ar-SA" altLang="ar-JO" sz="2400" dirty="0">
                <a:solidFill>
                  <a:srgbClr val="000000"/>
                </a:solidFill>
                <a:latin typeface="Times New Roman" panose="02020603050405020304" pitchFamily="18" charset="0"/>
                <a:cs typeface="Times New Roman" panose="02020603050405020304" pitchFamily="18" charset="0"/>
              </a:rPr>
              <a:t>عدد كاف من المراجع مبدئيا.</a:t>
            </a:r>
            <a:endParaRPr kumimoji="0" lang="ar-SA" altLang="ar-JO"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قائمة المراجع الأولية</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448608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eaLnBrk="0" hangingPunct="0">
              <a:buClr>
                <a:srgbClr val="0AAED4"/>
              </a:buClr>
              <a:buSzPct val="135000"/>
              <a:defRPr/>
            </a:pPr>
            <a:r>
              <a:rPr lang="ar-JO" sz="2400" dirty="0">
                <a:solidFill>
                  <a:prstClr val="black"/>
                </a:solidFill>
                <a:latin typeface="Times New Roman" panose="02020603050405020304" pitchFamily="18" charset="0"/>
                <a:cs typeface="Times New Roman" panose="02020603050405020304" pitchFamily="18" charset="0"/>
              </a:rPr>
              <a:t>إن خطة البحث العلمي الجيدة تلعب دوراً هاماً في تكوين التصور الأولي للبحث العلمي وإبراز أهميته، ومدى الاعتماد عليه في الحصول على المعلومات المطلوبة وتحقيق الأهداف المرجوة منه، ولذلك يجب على الباحثين أن يكونوا ملمين بجميع خطوات وعناصر كتابة خطة البحث </a:t>
            </a:r>
            <a:r>
              <a:rPr lang="ar-JO" sz="2400" dirty="0" smtClean="0">
                <a:solidFill>
                  <a:prstClr val="black"/>
                </a:solidFill>
                <a:latin typeface="Times New Roman" panose="02020603050405020304" pitchFamily="18" charset="0"/>
                <a:cs typeface="Times New Roman" panose="02020603050405020304" pitchFamily="18" charset="0"/>
              </a:rPr>
              <a:t>العلمي.</a:t>
            </a:r>
          </a:p>
          <a:p>
            <a:pPr lvl="0" algn="justLow" rtl="1" eaLnBrk="0" hangingPunct="0">
              <a:buClr>
                <a:srgbClr val="0AAED4"/>
              </a:buClr>
              <a:buSzPct val="135000"/>
              <a:defRPr/>
            </a:pPr>
            <a:endParaRPr lang="ar-JO" sz="2400" dirty="0" smtClean="0">
              <a:solidFill>
                <a:prstClr val="black"/>
              </a:solidFill>
              <a:latin typeface="Times New Roman" panose="02020603050405020304" pitchFamily="18" charset="0"/>
              <a:cs typeface="Times New Roman" panose="02020603050405020304" pitchFamily="18" charset="0"/>
            </a:endParaRPr>
          </a:p>
          <a:p>
            <a:pPr algn="justLow" rtl="1" eaLnBrk="0" hangingPunct="0">
              <a:buClr>
                <a:srgbClr val="0AAED4"/>
              </a:buClr>
              <a:buSzPct val="135000"/>
              <a:defRPr/>
            </a:pPr>
            <a:r>
              <a:rPr lang="ar-JO" altLang="en-US" sz="2400" dirty="0" smtClean="0">
                <a:solidFill>
                  <a:srgbClr val="000000"/>
                </a:solidFill>
                <a:cs typeface="Times New Roman" panose="02020603050405020304" pitchFamily="18" charset="0"/>
              </a:rPr>
              <a:t>كما ان </a:t>
            </a:r>
            <a:r>
              <a:rPr lang="ar-JO" altLang="en-US" sz="2400" dirty="0">
                <a:solidFill>
                  <a:srgbClr val="000000"/>
                </a:solidFill>
                <a:cs typeface="Times New Roman" panose="02020603050405020304" pitchFamily="18" charset="0"/>
              </a:rPr>
              <a:t>الخطة البحثية ليست تصورية مبنية على رغبات وأهواء وتوقعات واحتمالات،  بل هي خطة محكمة تستند في نقاطها على دراسة وافية لنقاط البحث العلمي،  وحاجاته وموارده اللازمة، لذا ينبغي على الباحث العلمي توخي الحيطة والحذر عند تحديد ما يلزم من  حجم عينة أو أدوات تحليل أو مصادر البحث العلمي دون التأكد من حتمية الوصول إليها</a:t>
            </a:r>
            <a:r>
              <a:rPr lang="ar-JO" altLang="en-US" sz="2400" dirty="0" smtClean="0">
                <a:solidFill>
                  <a:srgbClr val="000000"/>
                </a:solidFill>
                <a:cs typeface="Times New Roman" panose="02020603050405020304" pitchFamily="18" charset="0"/>
              </a:rPr>
              <a:t>.</a:t>
            </a:r>
            <a:endParaRPr lang="ar-JO" altLang="en-US" sz="2400" dirty="0">
              <a:solidFill>
                <a:srgbClr val="000000"/>
              </a:solidFill>
              <a:cs typeface="Times New Roman" panose="02020603050405020304" pitchFamily="18" charset="0"/>
            </a:endParaRP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a:latin typeface="Times New Roman" panose="02020603050405020304" pitchFamily="18" charset="0"/>
                <a:cs typeface="Times New Roman" panose="02020603050405020304" pitchFamily="18" charset="0"/>
              </a:rPr>
              <a:t>الخاتمة</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131033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9100"/>
    </mc:Choice>
    <mc:Fallback xmlns="">
      <p:transition spd="slow" advTm="109100"/>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D545394-9EEE-42D7-AAAC-3EE4E7836DBB}">
  <ds:schemaRefs>
    <ds:schemaRef ds:uri="http://schemas.microsoft.com/office/2006/metadata/properties"/>
    <ds:schemaRef ds:uri="http://purl.org/dc/dcmitype/"/>
    <ds:schemaRef ds:uri="d13aca44-ef33-4cf4-9980-7f0b00e6eeb9"/>
    <ds:schemaRef ds:uri="http://schemas.microsoft.com/office/2006/documentManagement/types"/>
    <ds:schemaRef ds:uri="http://purl.org/dc/elements/1.1/"/>
    <ds:schemaRef ds:uri="http://purl.org/dc/terms/"/>
    <ds:schemaRef ds:uri="http://schemas.openxmlformats.org/package/2006/metadata/core-properties"/>
    <ds:schemaRef ds:uri="http://schemas.microsoft.com/office/infopath/2007/PartnerControls"/>
    <ds:schemaRef ds:uri="49100919-8a76-4266-be0c-7dc583902cb4"/>
    <ds:schemaRef ds:uri="http://www.w3.org/XML/1998/namespace"/>
  </ds:schemaRefs>
</ds:datastoreItem>
</file>

<file path=customXml/itemProps2.xml><?xml version="1.0" encoding="utf-8"?>
<ds:datastoreItem xmlns:ds="http://schemas.openxmlformats.org/officeDocument/2006/customXml" ds:itemID="{7981BCC0-549B-4EE8-A0B3-0E522BEFD09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68DB3C4-5C3D-4498-8D75-0036334CC2E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1814</TotalTime>
  <Words>5243</Words>
  <Application>Microsoft Office PowerPoint</Application>
  <PresentationFormat>Widescreen</PresentationFormat>
  <Paragraphs>546</Paragraphs>
  <Slides>62</Slides>
  <Notes>12</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62</vt:i4>
      </vt:variant>
    </vt:vector>
  </HeadingPairs>
  <TitlesOfParts>
    <vt:vector size="71" baseType="lpstr">
      <vt:lpstr>Arial</vt:lpstr>
      <vt:lpstr>Calibri</vt:lpstr>
      <vt:lpstr>Calibri Light</vt:lpstr>
      <vt:lpstr>Roboto Light</vt:lpstr>
      <vt:lpstr>Sakkal Majalla</vt:lpstr>
      <vt:lpstr>Tahoma</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الأخطاء الشائعة في كتابة خطة البحث العلمي</vt:lpstr>
      <vt:lpstr>الأخطاء الشائعة في كتابة خطة البحث العلمي</vt:lpstr>
      <vt:lpstr>PowerPoint Presentation</vt:lpstr>
      <vt:lpstr>PowerPoint Presentation</vt:lpstr>
      <vt:lpstr>PowerPoint Presentation</vt:lpstr>
      <vt:lpstr>PowerPoint Presentation</vt:lpstr>
      <vt:lpstr>PowerPoint Presentation</vt:lpstr>
      <vt:lpstr>متغيرات البحث</vt:lpstr>
      <vt:lpstr>متغيرات البحث</vt:lpstr>
      <vt:lpstr>متغيرات البحث</vt:lpstr>
      <vt:lpstr>PowerPoint Presentation</vt:lpstr>
      <vt:lpstr>PowerPoint Presentation</vt:lpstr>
      <vt:lpstr>PowerPoint Presentation</vt:lpstr>
      <vt:lpstr>مثال لمقدمة بحث</vt:lpstr>
      <vt:lpstr>PowerPoint Presentation</vt:lpstr>
      <vt:lpstr>PowerPoint Presentation</vt:lpstr>
      <vt:lpstr>PowerPoint Presentation</vt:lpstr>
      <vt:lpstr>PowerPoint Presentation</vt:lpstr>
      <vt:lpstr>مثال لمشكلة بحث</vt:lpstr>
      <vt:lpstr>PowerPoint Presentation</vt:lpstr>
      <vt:lpstr>PowerPoint Presentation</vt:lpstr>
      <vt:lpstr>مثال لأهمية بحث</vt:lpstr>
      <vt:lpstr>PowerPoint Presentation</vt:lpstr>
      <vt:lpstr>PowerPoint Presentation</vt:lpstr>
      <vt:lpstr>مثال لأهداف بحث</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مثال لأسئلة بحث</vt:lpstr>
      <vt:lpstr>مثال لفرضيات بحث</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asmaabau</cp:lastModifiedBy>
  <cp:revision>111</cp:revision>
  <dcterms:created xsi:type="dcterms:W3CDTF">2023-04-29T09:08:00Z</dcterms:created>
  <dcterms:modified xsi:type="dcterms:W3CDTF">2024-05-23T00:36:11Z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