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59" r:id="rId2"/>
  </p:sldMasterIdLst>
  <p:notesMasterIdLst>
    <p:notesMasterId r:id="rId33"/>
  </p:notesMasterIdLst>
  <p:sldIdLst>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349" r:id="rId32"/>
  </p:sldIdLst>
  <p:sldSz cx="12192000" cy="6858000"/>
  <p:notesSz cx="6858000" cy="9144000"/>
  <p:embeddedFontLst>
    <p:embeddedFont>
      <p:font typeface="Tajawal Medium" panose="00000600000000000000" charset="-78"/>
      <p:regular r:id="rId34"/>
      <p:bold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9" roundtripDataSignature="AMtx7mhEqAgaeB3OpRpDCKJUoHYZ8chwa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customschemas.google.com/relationships/presentationmetadata" Target="metadata"/><Relationship Id="rId21" Type="http://schemas.openxmlformats.org/officeDocument/2006/relationships/slide" Target="slides/slide19.xml"/><Relationship Id="rId34" Type="http://schemas.openxmlformats.org/officeDocument/2006/relationships/font" Target="fonts/font1.fntdata"/><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2.fntdata"/><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46"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6" name="Google Shape;12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0" name="Google Shape;15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9" name="Google Shape;15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7" name="Google Shape;17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4" name="Google Shape;18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1" name="Google Shape;19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5" name="Google Shape;20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2" name="Google Shape;21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9" name="Google Shape;21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6" name="Google Shape;22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3" name="Google Shape;233;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7" name="Google Shape;247;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4" name="Google Shape;25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1" name="Google Shape;26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8" name="Google Shape;26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2" name="Google Shape;28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9" name="Google Shape;28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6" name="Google Shape;29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3" name="Google Shape;303;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0" name="Google Shape;31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7" name="Google Shape;31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1" name="Google Shape;33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21"/>
        <p:cNvGrpSpPr/>
        <p:nvPr/>
      </p:nvGrpSpPr>
      <p:grpSpPr>
        <a:xfrm>
          <a:off x="0" y="0"/>
          <a:ext cx="0" cy="0"/>
          <a:chOff x="0" y="0"/>
          <a:chExt cx="0" cy="0"/>
        </a:xfrm>
      </p:grpSpPr>
      <p:sp>
        <p:nvSpPr>
          <p:cNvPr id="22" name="Google Shape;22;p4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r>
              <a:rPr lang="en-US"/>
              <a:t>L1 - </a:t>
            </a:r>
            <a:fld id="{00000000-1234-1234-1234-123412341234}" type="slidenum">
              <a:rPr lang="en-US"/>
              <a:t>‹#›</a:t>
            </a:fld>
            <a:endParaRPr/>
          </a:p>
        </p:txBody>
      </p:sp>
      <p:sp>
        <p:nvSpPr>
          <p:cNvPr id="23" name="Google Shape;23;p4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24" name="Google Shape;24;p44"/>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25" name="Google Shape;25;p4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Chapter</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01</a:t>
            </a:r>
            <a:endParaRPr sz="2800" b="0" i="0" u="none" strike="noStrike" cap="none">
              <a:solidFill>
                <a:srgbClr val="FF9518"/>
              </a:solidFill>
              <a:latin typeface="Tajawal Medium"/>
              <a:ea typeface="Tajawal Medium"/>
              <a:cs typeface="Tajawal Medium"/>
              <a:sym typeface="Tajawal Medium"/>
            </a:endParaRPr>
          </a:p>
        </p:txBody>
      </p:sp>
      <p:pic>
        <p:nvPicPr>
          <p:cNvPr id="26" name="Google Shape;26;p44"/>
          <p:cNvPicPr preferRelativeResize="0"/>
          <p:nvPr/>
        </p:nvPicPr>
        <p:blipFill rotWithShape="1">
          <a:blip r:embed="rId2">
            <a:alphaModFix/>
          </a:blip>
          <a:srcRect/>
          <a:stretch/>
        </p:blipFill>
        <p:spPr>
          <a:xfrm>
            <a:off x="9833969" y="-27434"/>
            <a:ext cx="2483250" cy="6912868"/>
          </a:xfrm>
          <a:prstGeom prst="rect">
            <a:avLst/>
          </a:prstGeom>
          <a:noFill/>
          <a:ln>
            <a:noFill/>
          </a:ln>
        </p:spPr>
      </p:pic>
      <p:pic>
        <p:nvPicPr>
          <p:cNvPr id="27" name="Google Shape;27;p44"/>
          <p:cNvPicPr preferRelativeResize="0"/>
          <p:nvPr/>
        </p:nvPicPr>
        <p:blipFill rotWithShape="1">
          <a:blip r:embed="rId3">
            <a:alphaModFix/>
          </a:blip>
          <a:srcRect/>
          <a:stretch/>
        </p:blipFill>
        <p:spPr>
          <a:xfrm>
            <a:off x="2297908" y="6377876"/>
            <a:ext cx="9902229" cy="204838"/>
          </a:xfrm>
          <a:prstGeom prst="rect">
            <a:avLst/>
          </a:prstGeom>
          <a:noFill/>
          <a:ln>
            <a:noFill/>
          </a:ln>
        </p:spPr>
      </p:pic>
      <p:pic>
        <p:nvPicPr>
          <p:cNvPr id="28" name="Google Shape;28;p4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9" name="Google Shape;29;p44"/>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30" name="Google Shape;30;p44"/>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31" name="Google Shape;31;p44"/>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32" name="Google Shape;32;p44"/>
          <p:cNvSpPr/>
          <p:nvPr/>
        </p:nvSpPr>
        <p:spPr>
          <a:xfrm>
            <a:off x="23812" y="12677"/>
            <a:ext cx="9532937" cy="1609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 name="Google Shape;33;p44"/>
          <p:cNvSpPr/>
          <p:nvPr/>
        </p:nvSpPr>
        <p:spPr>
          <a:xfrm>
            <a:off x="217487" y="14265"/>
            <a:ext cx="2446337"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4" name="Google Shape;34;p44"/>
          <p:cNvSpPr/>
          <p:nvPr/>
        </p:nvSpPr>
        <p:spPr>
          <a:xfrm>
            <a:off x="109537" y="14265"/>
            <a:ext cx="2446337"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5" name="Google Shape;35;p44"/>
          <p:cNvSpPr/>
          <p:nvPr/>
        </p:nvSpPr>
        <p:spPr>
          <a:xfrm>
            <a:off x="158967" y="1361858"/>
            <a:ext cx="8220075" cy="2089305"/>
          </a:xfrm>
          <a:custGeom>
            <a:avLst/>
            <a:gdLst/>
            <a:ahLst/>
            <a:cxnLst/>
            <a:rect l="l" t="t" r="r" b="b"/>
            <a:pathLst>
              <a:path w="3744" h="387" extrusionOk="0">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 name="Google Shape;36;p44"/>
          <p:cNvSpPr/>
          <p:nvPr/>
        </p:nvSpPr>
        <p:spPr>
          <a:xfrm>
            <a:off x="0" y="14265"/>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7" name="Google Shape;37;p44"/>
          <p:cNvSpPr txBox="1"/>
          <p:nvPr/>
        </p:nvSpPr>
        <p:spPr>
          <a:xfrm>
            <a:off x="414264" y="283705"/>
            <a:ext cx="1385316"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01</a:t>
            </a:r>
            <a:endParaRPr sz="2800" b="0" i="0" u="none" strike="noStrike" cap="none">
              <a:solidFill>
                <a:srgbClr val="FF9518"/>
              </a:solidFill>
              <a:latin typeface="Tajawal Medium"/>
              <a:ea typeface="Tajawal Medium"/>
              <a:cs typeface="Tajawal Medium"/>
              <a:sym typeface="Tajawal Medium"/>
            </a:endParaRPr>
          </a:p>
        </p:txBody>
      </p:sp>
      <p:sp>
        <p:nvSpPr>
          <p:cNvPr id="38" name="Google Shape;38;p44"/>
          <p:cNvSpPr txBox="1">
            <a:spLocks noGrp="1"/>
          </p:cNvSpPr>
          <p:nvPr>
            <p:ph type="title"/>
          </p:nvPr>
        </p:nvSpPr>
        <p:spPr>
          <a:xfrm>
            <a:off x="622775" y="1894307"/>
            <a:ext cx="7043900" cy="105424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2F2F2"/>
              </a:buClr>
              <a:buSzPts val="3600"/>
              <a:buFont typeface="Calibri"/>
              <a:buNone/>
              <a:defRPr sz="3600">
                <a:solidFill>
                  <a:srgbClr val="F2F2F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44"/>
          <p:cNvSpPr txBox="1">
            <a:spLocks noGrp="1"/>
          </p:cNvSpPr>
          <p:nvPr>
            <p:ph type="body" idx="1"/>
          </p:nvPr>
        </p:nvSpPr>
        <p:spPr>
          <a:xfrm>
            <a:off x="272016" y="3746311"/>
            <a:ext cx="8324454" cy="2383473"/>
          </a:xfrm>
          <a:prstGeom prst="rect">
            <a:avLst/>
          </a:prstGeom>
          <a:noFill/>
          <a:ln>
            <a:noFill/>
          </a:ln>
        </p:spPr>
        <p:txBody>
          <a:bodyPr spcFirstLastPara="1" wrap="square" lIns="91425" tIns="45700" rIns="91425" bIns="45700" anchor="t" anchorCtr="0">
            <a:normAutofit/>
          </a:bodyPr>
          <a:lstStyle>
            <a:lvl1pPr marL="457200" lvl="0" indent="-381000" algn="l">
              <a:lnSpc>
                <a:spcPct val="150000"/>
              </a:lnSpc>
              <a:spcBef>
                <a:spcPts val="1000"/>
              </a:spcBef>
              <a:spcAft>
                <a:spcPts val="0"/>
              </a:spcAft>
              <a:buClr>
                <a:schemeClr val="dk1"/>
              </a:buClr>
              <a:buSzPts val="2400"/>
              <a:buChar char="•"/>
              <a:defRPr sz="2400"/>
            </a:lvl1pPr>
            <a:lvl2pPr marL="914400" lvl="1" indent="-355600" algn="l">
              <a:lnSpc>
                <a:spcPct val="150000"/>
              </a:lnSpc>
              <a:spcBef>
                <a:spcPts val="500"/>
              </a:spcBef>
              <a:spcAft>
                <a:spcPts val="0"/>
              </a:spcAft>
              <a:buClr>
                <a:schemeClr val="dk1"/>
              </a:buClr>
              <a:buSzPts val="2000"/>
              <a:buChar char="•"/>
              <a:defRPr sz="2000"/>
            </a:lvl2pPr>
            <a:lvl3pPr marL="1371600" lvl="2" indent="-342900" algn="l">
              <a:lnSpc>
                <a:spcPct val="150000"/>
              </a:lnSpc>
              <a:spcBef>
                <a:spcPts val="500"/>
              </a:spcBef>
              <a:spcAft>
                <a:spcPts val="0"/>
              </a:spcAft>
              <a:buClr>
                <a:schemeClr val="dk1"/>
              </a:buClr>
              <a:buSzPts val="1800"/>
              <a:buChar char="•"/>
              <a:defRPr sz="1800"/>
            </a:lvl3pPr>
            <a:lvl4pPr marL="1828800" lvl="3" indent="-330200" algn="l">
              <a:lnSpc>
                <a:spcPct val="150000"/>
              </a:lnSpc>
              <a:spcBef>
                <a:spcPts val="500"/>
              </a:spcBef>
              <a:spcAft>
                <a:spcPts val="0"/>
              </a:spcAft>
              <a:buClr>
                <a:schemeClr val="dk1"/>
              </a:buClr>
              <a:buSzPts val="1600"/>
              <a:buChar char="•"/>
              <a:defRPr sz="1600"/>
            </a:lvl4pPr>
            <a:lvl5pPr marL="2286000" lvl="4" indent="-330200" algn="l">
              <a:lnSpc>
                <a:spcPct val="15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0" name="Google Shape;40;p44"/>
          <p:cNvPicPr preferRelativeResize="0"/>
          <p:nvPr/>
        </p:nvPicPr>
        <p:blipFill rotWithShape="1">
          <a:blip r:embed="rId5">
            <a:alphaModFix/>
          </a:blip>
          <a:srcRect/>
          <a:stretch/>
        </p:blipFill>
        <p:spPr>
          <a:xfrm>
            <a:off x="8817450" y="1331392"/>
            <a:ext cx="3179850" cy="4972041"/>
          </a:xfrm>
          <a:prstGeom prst="rect">
            <a:avLst/>
          </a:prstGeom>
          <a:noFill/>
          <a:ln>
            <a:noFill/>
          </a:ln>
        </p:spPr>
      </p:pic>
      <p:pic>
        <p:nvPicPr>
          <p:cNvPr id="41" name="Google Shape;41;p44"/>
          <p:cNvPicPr preferRelativeResize="0"/>
          <p:nvPr/>
        </p:nvPicPr>
        <p:blipFill rotWithShape="1">
          <a:blip r:embed="rId6">
            <a:alphaModFix/>
          </a:blip>
          <a:srcRect/>
          <a:stretch/>
        </p:blipFill>
        <p:spPr>
          <a:xfrm>
            <a:off x="8898469" y="2328678"/>
            <a:ext cx="3021515" cy="270953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2"/>
        <p:cNvGrpSpPr/>
        <p:nvPr/>
      </p:nvGrpSpPr>
      <p:grpSpPr>
        <a:xfrm>
          <a:off x="0" y="0"/>
          <a:ext cx="0" cy="0"/>
          <a:chOff x="0" y="0"/>
          <a:chExt cx="0" cy="0"/>
        </a:xfrm>
      </p:grpSpPr>
      <p:sp>
        <p:nvSpPr>
          <p:cNvPr id="43" name="Google Shape;43;p4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r>
              <a:rPr lang="en-US"/>
              <a:t>L1 - </a:t>
            </a:r>
            <a:fld id="{00000000-1234-1234-1234-123412341234}" type="slidenum">
              <a:rPr lang="en-US"/>
              <a:t>‹#›</a:t>
            </a:fld>
            <a:endParaRPr/>
          </a:p>
        </p:txBody>
      </p:sp>
      <p:sp>
        <p:nvSpPr>
          <p:cNvPr id="44" name="Google Shape;44;p43"/>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45" name="Google Shape;45;p43"/>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46" name="Google Shape;46;p43"/>
          <p:cNvSpPr txBox="1"/>
          <p:nvPr/>
        </p:nvSpPr>
        <p:spPr>
          <a:xfrm>
            <a:off x="2674188" y="607260"/>
            <a:ext cx="892726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47" name="Google Shape;47;p4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Chapter</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01</a:t>
            </a:r>
            <a:endParaRPr sz="2800" b="0" i="0" u="none" strike="noStrike" cap="none">
              <a:solidFill>
                <a:srgbClr val="FF9518"/>
              </a:solidFill>
              <a:latin typeface="Tajawal Medium"/>
              <a:ea typeface="Tajawal Medium"/>
              <a:cs typeface="Tajawal Medium"/>
              <a:sym typeface="Tajawal Medium"/>
            </a:endParaRPr>
          </a:p>
        </p:txBody>
      </p:sp>
      <p:pic>
        <p:nvPicPr>
          <p:cNvPr id="48" name="Google Shape;48;p43"/>
          <p:cNvPicPr preferRelativeResize="0"/>
          <p:nvPr/>
        </p:nvPicPr>
        <p:blipFill rotWithShape="1">
          <a:blip r:embed="rId2">
            <a:alphaModFix/>
          </a:blip>
          <a:srcRect/>
          <a:stretch/>
        </p:blipFill>
        <p:spPr>
          <a:xfrm>
            <a:off x="9833969" y="-27434"/>
            <a:ext cx="2483250" cy="6912868"/>
          </a:xfrm>
          <a:prstGeom prst="rect">
            <a:avLst/>
          </a:prstGeom>
          <a:noFill/>
          <a:ln>
            <a:noFill/>
          </a:ln>
        </p:spPr>
      </p:pic>
      <p:pic>
        <p:nvPicPr>
          <p:cNvPr id="49" name="Google Shape;49;p43"/>
          <p:cNvPicPr preferRelativeResize="0"/>
          <p:nvPr/>
        </p:nvPicPr>
        <p:blipFill rotWithShape="1">
          <a:blip r:embed="rId3">
            <a:alphaModFix/>
          </a:blip>
          <a:srcRect/>
          <a:stretch/>
        </p:blipFill>
        <p:spPr>
          <a:xfrm>
            <a:off x="2297908" y="6377876"/>
            <a:ext cx="9902229" cy="204838"/>
          </a:xfrm>
          <a:prstGeom prst="rect">
            <a:avLst/>
          </a:prstGeom>
          <a:noFill/>
          <a:ln>
            <a:noFill/>
          </a:ln>
        </p:spPr>
      </p:pic>
      <p:pic>
        <p:nvPicPr>
          <p:cNvPr id="50" name="Google Shape;50;p4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1" name="Google Shape;51;p43"/>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52" name="Google Shape;52;p43"/>
          <p:cNvSpPr txBox="1"/>
          <p:nvPr/>
        </p:nvSpPr>
        <p:spPr>
          <a:xfrm>
            <a:off x="2650377" y="543490"/>
            <a:ext cx="248497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TITLE OF SLIDE</a:t>
            </a:r>
            <a:endParaRPr sz="2800" b="0" i="0" u="none" strike="noStrike" cap="none">
              <a:solidFill>
                <a:srgbClr val="FF9518"/>
              </a:solidFill>
              <a:latin typeface="Tajawal Medium"/>
              <a:ea typeface="Tajawal Medium"/>
              <a:cs typeface="Tajawal Medium"/>
              <a:sym typeface="Tajawal Medium"/>
            </a:endParaRPr>
          </a:p>
        </p:txBody>
      </p:sp>
      <p:sp>
        <p:nvSpPr>
          <p:cNvPr id="53" name="Google Shape;53;p43"/>
          <p:cNvSpPr txBox="1"/>
          <p:nvPr/>
        </p:nvSpPr>
        <p:spPr>
          <a:xfrm>
            <a:off x="272016" y="236724"/>
            <a:ext cx="148470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54" name="Google Shape;54;p43"/>
          <p:cNvSpPr/>
          <p:nvPr/>
        </p:nvSpPr>
        <p:spPr>
          <a:xfrm>
            <a:off x="23812" y="12677"/>
            <a:ext cx="9532937" cy="1609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5" name="Google Shape;55;p43"/>
          <p:cNvSpPr/>
          <p:nvPr/>
        </p:nvSpPr>
        <p:spPr>
          <a:xfrm>
            <a:off x="217487" y="14265"/>
            <a:ext cx="2446337"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 name="Google Shape;56;p43"/>
          <p:cNvSpPr/>
          <p:nvPr/>
        </p:nvSpPr>
        <p:spPr>
          <a:xfrm>
            <a:off x="109537" y="14265"/>
            <a:ext cx="2446337"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7" name="Google Shape;57;p43"/>
          <p:cNvSpPr/>
          <p:nvPr/>
        </p:nvSpPr>
        <p:spPr>
          <a:xfrm>
            <a:off x="1501775" y="460352"/>
            <a:ext cx="8220075" cy="838200"/>
          </a:xfrm>
          <a:custGeom>
            <a:avLst/>
            <a:gdLst/>
            <a:ahLst/>
            <a:cxnLst/>
            <a:rect l="l" t="t" r="r" b="b"/>
            <a:pathLst>
              <a:path w="3744" h="387" extrusionOk="0">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8" name="Google Shape;58;p43"/>
          <p:cNvSpPr/>
          <p:nvPr/>
        </p:nvSpPr>
        <p:spPr>
          <a:xfrm>
            <a:off x="0" y="14265"/>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9" name="Google Shape;59;p43"/>
          <p:cNvSpPr txBox="1"/>
          <p:nvPr/>
        </p:nvSpPr>
        <p:spPr>
          <a:xfrm>
            <a:off x="390839" y="251650"/>
            <a:ext cx="1385316"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Lecture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a:solidFill>
                  <a:schemeClr val="lt1"/>
                </a:solidFill>
                <a:latin typeface="Tajawal Medium"/>
                <a:ea typeface="Tajawal Medium"/>
                <a:cs typeface="Tajawal Medium"/>
                <a:sym typeface="Tajawal Medium"/>
              </a:rPr>
              <a:t>1</a:t>
            </a:r>
            <a:endParaRPr sz="2800" b="0" i="0" u="none" strike="noStrike" cap="none">
              <a:solidFill>
                <a:srgbClr val="FF9518"/>
              </a:solidFill>
              <a:latin typeface="Tajawal Medium"/>
              <a:ea typeface="Tajawal Medium"/>
              <a:cs typeface="Tajawal Medium"/>
              <a:sym typeface="Tajawal Medium"/>
            </a:endParaRPr>
          </a:p>
        </p:txBody>
      </p:sp>
      <p:sp>
        <p:nvSpPr>
          <p:cNvPr id="60" name="Google Shape;60;p43"/>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F2F2F2"/>
              </a:buClr>
              <a:buSzPts val="3600"/>
              <a:buFont typeface="Calibri"/>
              <a:buNone/>
              <a:defRPr sz="3600">
                <a:solidFill>
                  <a:srgbClr val="F2F2F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43"/>
          <p:cNvSpPr txBox="1">
            <a:spLocks noGrp="1"/>
          </p:cNvSpPr>
          <p:nvPr>
            <p:ph type="body" idx="1"/>
          </p:nvPr>
        </p:nvSpPr>
        <p:spPr>
          <a:xfrm>
            <a:off x="272016" y="1667741"/>
            <a:ext cx="8324454" cy="4509222"/>
          </a:xfrm>
          <a:prstGeom prst="rect">
            <a:avLst/>
          </a:prstGeom>
          <a:noFill/>
          <a:ln>
            <a:noFill/>
          </a:ln>
        </p:spPr>
        <p:txBody>
          <a:bodyPr spcFirstLastPara="1" wrap="square" lIns="91425" tIns="45700" rIns="91425" bIns="45700" anchor="t" anchorCtr="0">
            <a:normAutofit/>
          </a:bodyPr>
          <a:lstStyle>
            <a:lvl1pPr marL="457200" lvl="0" indent="-381000" algn="l">
              <a:lnSpc>
                <a:spcPct val="150000"/>
              </a:lnSpc>
              <a:spcBef>
                <a:spcPts val="1000"/>
              </a:spcBef>
              <a:spcAft>
                <a:spcPts val="0"/>
              </a:spcAft>
              <a:buClr>
                <a:schemeClr val="dk1"/>
              </a:buClr>
              <a:buSzPts val="2400"/>
              <a:buChar char="•"/>
              <a:defRPr sz="2400"/>
            </a:lvl1pPr>
            <a:lvl2pPr marL="914400" lvl="1" indent="-355600" algn="l">
              <a:lnSpc>
                <a:spcPct val="150000"/>
              </a:lnSpc>
              <a:spcBef>
                <a:spcPts val="500"/>
              </a:spcBef>
              <a:spcAft>
                <a:spcPts val="0"/>
              </a:spcAft>
              <a:buClr>
                <a:schemeClr val="dk1"/>
              </a:buClr>
              <a:buSzPts val="2000"/>
              <a:buChar char="•"/>
              <a:defRPr sz="2000"/>
            </a:lvl2pPr>
            <a:lvl3pPr marL="1371600" lvl="2" indent="-342900" algn="l">
              <a:lnSpc>
                <a:spcPct val="150000"/>
              </a:lnSpc>
              <a:spcBef>
                <a:spcPts val="500"/>
              </a:spcBef>
              <a:spcAft>
                <a:spcPts val="0"/>
              </a:spcAft>
              <a:buClr>
                <a:schemeClr val="dk1"/>
              </a:buClr>
              <a:buSzPts val="1800"/>
              <a:buChar char="•"/>
              <a:defRPr sz="1800"/>
            </a:lvl3pPr>
            <a:lvl4pPr marL="1828800" lvl="3" indent="-330200" algn="l">
              <a:lnSpc>
                <a:spcPct val="150000"/>
              </a:lnSpc>
              <a:spcBef>
                <a:spcPts val="500"/>
              </a:spcBef>
              <a:spcAft>
                <a:spcPts val="0"/>
              </a:spcAft>
              <a:buClr>
                <a:schemeClr val="dk1"/>
              </a:buClr>
              <a:buSzPts val="1600"/>
              <a:buChar char="•"/>
              <a:defRPr sz="1600"/>
            </a:lvl4pPr>
            <a:lvl5pPr marL="2286000" lvl="4" indent="-330200" algn="l">
              <a:lnSpc>
                <a:spcPct val="150000"/>
              </a:lnSpc>
              <a:spcBef>
                <a:spcPts val="500"/>
              </a:spcBef>
              <a:spcAft>
                <a:spcPts val="0"/>
              </a:spcAft>
              <a:buClr>
                <a:schemeClr val="dk1"/>
              </a:buClr>
              <a:buSzPts val="1600"/>
              <a:buChar char="•"/>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2" name="Google Shape;62;p43"/>
          <p:cNvPicPr preferRelativeResize="0"/>
          <p:nvPr/>
        </p:nvPicPr>
        <p:blipFill rotWithShape="1">
          <a:blip r:embed="rId5">
            <a:alphaModFix/>
          </a:blip>
          <a:srcRect/>
          <a:stretch/>
        </p:blipFill>
        <p:spPr>
          <a:xfrm>
            <a:off x="8817450" y="1331392"/>
            <a:ext cx="3179850" cy="4972041"/>
          </a:xfrm>
          <a:prstGeom prst="rect">
            <a:avLst/>
          </a:prstGeom>
          <a:noFill/>
          <a:ln>
            <a:noFill/>
          </a:ln>
        </p:spPr>
      </p:pic>
      <p:pic>
        <p:nvPicPr>
          <p:cNvPr id="63" name="Google Shape;63;p43"/>
          <p:cNvPicPr preferRelativeResize="0"/>
          <p:nvPr/>
        </p:nvPicPr>
        <p:blipFill rotWithShape="1">
          <a:blip r:embed="rId6">
            <a:alphaModFix/>
          </a:blip>
          <a:srcRect/>
          <a:stretch/>
        </p:blipFill>
        <p:spPr>
          <a:xfrm>
            <a:off x="0" y="6191286"/>
            <a:ext cx="781679" cy="700968"/>
          </a:xfrm>
          <a:prstGeom prst="rect">
            <a:avLst/>
          </a:prstGeom>
          <a:noFill/>
          <a:ln>
            <a:noFill/>
          </a:ln>
        </p:spPr>
      </p:pic>
      <p:sp>
        <p:nvSpPr>
          <p:cNvPr id="64" name="Google Shape;64;p43"/>
          <p:cNvSpPr txBox="1">
            <a:spLocks noGrp="1"/>
          </p:cNvSpPr>
          <p:nvPr>
            <p:ph type="body" idx="2"/>
          </p:nvPr>
        </p:nvSpPr>
        <p:spPr>
          <a:xfrm>
            <a:off x="9042500" y="1628070"/>
            <a:ext cx="2673614" cy="4509222"/>
          </a:xfrm>
          <a:prstGeom prst="rect">
            <a:avLst/>
          </a:prstGeom>
          <a:noFill/>
          <a:ln>
            <a:noFill/>
          </a:ln>
        </p:spPr>
        <p:txBody>
          <a:bodyPr spcFirstLastPara="1" wrap="square" lIns="91425" tIns="45700" rIns="91425" bIns="45700" anchor="ctr" anchorCtr="0">
            <a:normAutofit/>
          </a:bodyPr>
          <a:lstStyle>
            <a:lvl1pPr marL="457200" lvl="0" indent="-228600" algn="ctr">
              <a:lnSpc>
                <a:spcPct val="150000"/>
              </a:lnSpc>
              <a:spcBef>
                <a:spcPts val="1000"/>
              </a:spcBef>
              <a:spcAft>
                <a:spcPts val="0"/>
              </a:spcAft>
              <a:buClr>
                <a:schemeClr val="dk1"/>
              </a:buClr>
              <a:buSzPts val="2400"/>
              <a:buNone/>
              <a:defRPr sz="2400"/>
            </a:lvl1pPr>
            <a:lvl2pPr marL="914400" lvl="1" indent="-228600" algn="ctr">
              <a:lnSpc>
                <a:spcPct val="150000"/>
              </a:lnSpc>
              <a:spcBef>
                <a:spcPts val="500"/>
              </a:spcBef>
              <a:spcAft>
                <a:spcPts val="0"/>
              </a:spcAft>
              <a:buClr>
                <a:schemeClr val="dk1"/>
              </a:buClr>
              <a:buSzPts val="2000"/>
              <a:buNone/>
              <a:defRPr sz="2000"/>
            </a:lvl2pPr>
            <a:lvl3pPr marL="1371600" lvl="2" indent="-228600" algn="ctr">
              <a:lnSpc>
                <a:spcPct val="150000"/>
              </a:lnSpc>
              <a:spcBef>
                <a:spcPts val="500"/>
              </a:spcBef>
              <a:spcAft>
                <a:spcPts val="0"/>
              </a:spcAft>
              <a:buClr>
                <a:schemeClr val="dk1"/>
              </a:buClr>
              <a:buSzPts val="1800"/>
              <a:buNone/>
              <a:defRPr sz="1800"/>
            </a:lvl3pPr>
            <a:lvl4pPr marL="1828800" lvl="3" indent="-228600" algn="ctr">
              <a:lnSpc>
                <a:spcPct val="150000"/>
              </a:lnSpc>
              <a:spcBef>
                <a:spcPts val="500"/>
              </a:spcBef>
              <a:spcAft>
                <a:spcPts val="0"/>
              </a:spcAft>
              <a:buClr>
                <a:schemeClr val="dk1"/>
              </a:buClr>
              <a:buSzPts val="1600"/>
              <a:buNone/>
              <a:defRPr sz="1600"/>
            </a:lvl4pPr>
            <a:lvl5pPr marL="2286000" lvl="4" indent="-228600" algn="ctr">
              <a:lnSpc>
                <a:spcPct val="150000"/>
              </a:lnSpc>
              <a:spcBef>
                <a:spcPts val="500"/>
              </a:spcBef>
              <a:spcAft>
                <a:spcPts val="0"/>
              </a:spcAft>
              <a:buClr>
                <a:schemeClr val="dk1"/>
              </a:buClr>
              <a:buSzPts val="1600"/>
              <a:buNone/>
              <a:defRPr sz="16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5"/>
        <p:cNvGrpSpPr/>
        <p:nvPr/>
      </p:nvGrpSpPr>
      <p:grpSpPr>
        <a:xfrm>
          <a:off x="0" y="0"/>
          <a:ext cx="0" cy="0"/>
          <a:chOff x="0" y="0"/>
          <a:chExt cx="0" cy="0"/>
        </a:xfrm>
      </p:grpSpPr>
      <p:sp>
        <p:nvSpPr>
          <p:cNvPr id="66" name="Google Shape;6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 name="Google Shape;69;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2"/>
        <p:cNvGrpSpPr/>
        <p:nvPr/>
      </p:nvGrpSpPr>
      <p:grpSpPr>
        <a:xfrm>
          <a:off x="0" y="0"/>
          <a:ext cx="0" cy="0"/>
          <a:chOff x="0" y="0"/>
          <a:chExt cx="0" cy="0"/>
        </a:xfrm>
      </p:grpSpPr>
      <p:sp>
        <p:nvSpPr>
          <p:cNvPr id="73" name="Google Shape;73;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5" name="Google Shape;75;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7" name="Google Shape;77;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1"/>
        <p:cNvGrpSpPr/>
        <p:nvPr/>
      </p:nvGrpSpPr>
      <p:grpSpPr>
        <a:xfrm>
          <a:off x="0" y="0"/>
          <a:ext cx="0" cy="0"/>
          <a:chOff x="0" y="0"/>
          <a:chExt cx="0" cy="0"/>
        </a:xfrm>
      </p:grpSpPr>
      <p:sp>
        <p:nvSpPr>
          <p:cNvPr id="82" name="Google Shape;82;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6"/>
        <p:cNvGrpSpPr/>
        <p:nvPr/>
      </p:nvGrpSpPr>
      <p:grpSpPr>
        <a:xfrm>
          <a:off x="0" y="0"/>
          <a:ext cx="0" cy="0"/>
          <a:chOff x="0" y="0"/>
          <a:chExt cx="0" cy="0"/>
        </a:xfrm>
      </p:grpSpPr>
      <p:sp>
        <p:nvSpPr>
          <p:cNvPr id="87" name="Google Shape;87;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89" name="Google Shape;89;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0" name="Google Shape;9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3"/>
        <p:cNvGrpSpPr/>
        <p:nvPr/>
      </p:nvGrpSpPr>
      <p:grpSpPr>
        <a:xfrm>
          <a:off x="0" y="0"/>
          <a:ext cx="0" cy="0"/>
          <a:chOff x="0" y="0"/>
          <a:chExt cx="0" cy="0"/>
        </a:xfrm>
      </p:grpSpPr>
      <p:sp>
        <p:nvSpPr>
          <p:cNvPr id="94" name="Google Shape;94;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0"/>
          <p:cNvSpPr>
            <a:spLocks noGrp="1"/>
          </p:cNvSpPr>
          <p:nvPr>
            <p:ph type="pic" idx="2"/>
          </p:nvPr>
        </p:nvSpPr>
        <p:spPr>
          <a:xfrm>
            <a:off x="5183188" y="987425"/>
            <a:ext cx="6172200" cy="4873625"/>
          </a:xfrm>
          <a:prstGeom prst="rect">
            <a:avLst/>
          </a:prstGeom>
          <a:noFill/>
          <a:ln>
            <a:noFill/>
          </a:ln>
        </p:spPr>
      </p:sp>
      <p:sp>
        <p:nvSpPr>
          <p:cNvPr id="96" name="Google Shape;96;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7" name="Google Shape;97;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0"/>
        <p:cNvGrpSpPr/>
        <p:nvPr/>
      </p:nvGrpSpPr>
      <p:grpSpPr>
        <a:xfrm>
          <a:off x="0" y="0"/>
          <a:ext cx="0" cy="0"/>
          <a:chOff x="0" y="0"/>
          <a:chExt cx="0" cy="0"/>
        </a:xfrm>
      </p:grpSpPr>
      <p:sp>
        <p:nvSpPr>
          <p:cNvPr id="101" name="Google Shape;101;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6"/>
        <p:cNvGrpSpPr/>
        <p:nvPr/>
      </p:nvGrpSpPr>
      <p:grpSpPr>
        <a:xfrm>
          <a:off x="0" y="0"/>
          <a:ext cx="0" cy="0"/>
          <a:chOff x="0" y="0"/>
          <a:chExt cx="0" cy="0"/>
        </a:xfrm>
      </p:grpSpPr>
      <p:sp>
        <p:nvSpPr>
          <p:cNvPr id="107" name="Google Shape;107;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6340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6492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5668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692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3492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61812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75754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16657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59291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9030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8595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676248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015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383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673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514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645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6683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image" Target="../media/image7.png"/><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19" Type="http://schemas.openxmlformats.org/officeDocument/2006/relationships/theme" Target="../theme/theme2.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94378175"/>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xml"/><Relationship Id="rId7" Type="http://schemas.openxmlformats.org/officeDocument/2006/relationships/image" Target="../media/image10.pn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7.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3" name="Picture 2">
            <a:extLst>
              <a:ext uri="{FF2B5EF4-FFF2-40B4-BE49-F238E27FC236}">
                <a16:creationId xmlns:a16="http://schemas.microsoft.com/office/drawing/2014/main" id="{13CE99EB-6ADD-B67F-226A-673930EC5D2A}"/>
              </a:ext>
            </a:extLst>
          </p:cNvPr>
          <p:cNvPicPr>
            <a:picLocks noChangeAspect="1"/>
          </p:cNvPicPr>
          <p:nvPr/>
        </p:nvPicPr>
        <p:blipFill>
          <a:blip r:embed="rId5"/>
          <a:stretch>
            <a:fillRect/>
          </a:stretch>
        </p:blipFill>
        <p:spPr>
          <a:xfrm>
            <a:off x="82296" y="64293"/>
            <a:ext cx="11963401" cy="6729413"/>
          </a:xfrm>
          <a:prstGeom prst="rect">
            <a:avLst/>
          </a:prstGeom>
        </p:spPr>
      </p:pic>
      <p:pic>
        <p:nvPicPr>
          <p:cNvPr id="120" name="Google Shape;120;p1"/>
          <p:cNvPicPr preferRelativeResize="0"/>
          <p:nvPr/>
        </p:nvPicPr>
        <p:blipFill rotWithShape="1">
          <a:blip r:embed="rId6">
            <a:alphaModFix/>
          </a:blip>
          <a:srcRect/>
          <a:stretch/>
        </p:blipFill>
        <p:spPr>
          <a:xfrm>
            <a:off x="15703" y="264954"/>
            <a:ext cx="7223901" cy="1972334"/>
          </a:xfrm>
          <a:prstGeom prst="rect">
            <a:avLst/>
          </a:prstGeom>
          <a:noFill/>
          <a:ln>
            <a:noFill/>
          </a:ln>
        </p:spPr>
      </p:pic>
      <p:pic>
        <p:nvPicPr>
          <p:cNvPr id="121" name="Google Shape;121;p1"/>
          <p:cNvPicPr preferRelativeResize="0"/>
          <p:nvPr/>
        </p:nvPicPr>
        <p:blipFill rotWithShape="1">
          <a:blip r:embed="rId7">
            <a:alphaModFix/>
          </a:blip>
          <a:srcRect/>
          <a:stretch/>
        </p:blipFill>
        <p:spPr>
          <a:xfrm>
            <a:off x="6276609" y="3125529"/>
            <a:ext cx="5882401" cy="1034667"/>
          </a:xfrm>
          <a:prstGeom prst="rect">
            <a:avLst/>
          </a:prstGeom>
          <a:noFill/>
          <a:ln>
            <a:noFill/>
          </a:ln>
        </p:spPr>
      </p:pic>
      <p:sp>
        <p:nvSpPr>
          <p:cNvPr id="122" name="Google Shape;122;p1"/>
          <p:cNvSpPr txBox="1"/>
          <p:nvPr/>
        </p:nvSpPr>
        <p:spPr>
          <a:xfrm>
            <a:off x="65396" y="558623"/>
            <a:ext cx="7124514"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chemeClr val="lt1"/>
                </a:solidFill>
                <a:latin typeface="Tajawal Medium"/>
                <a:ea typeface="Tajawal Medium"/>
                <a:cs typeface="Tajawal Medium"/>
                <a:sym typeface="Tajawal Medium"/>
              </a:rPr>
              <a:t>Introduction to Finance</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rgbClr val="24A9E1"/>
                </a:solidFill>
                <a:latin typeface="Tajawal Medium"/>
                <a:ea typeface="Tajawal Medium"/>
                <a:cs typeface="Tajawal Medium"/>
                <a:sym typeface="Tajawal Medium"/>
              </a:rPr>
              <a:t>Prepared by Dr. Mohamed Hamouda</a:t>
            </a:r>
            <a:endParaRPr sz="1400" b="0" i="0" u="none" strike="noStrike" cap="none" dirty="0">
              <a:solidFill>
                <a:srgbClr val="000000"/>
              </a:solidFill>
              <a:latin typeface="Arial"/>
              <a:ea typeface="Arial"/>
              <a:cs typeface="Arial"/>
              <a:sym typeface="Arial"/>
            </a:endParaRPr>
          </a:p>
        </p:txBody>
      </p:sp>
      <p:sp>
        <p:nvSpPr>
          <p:cNvPr id="123" name="Google Shape;123;p1"/>
          <p:cNvSpPr txBox="1"/>
          <p:nvPr/>
        </p:nvSpPr>
        <p:spPr>
          <a:xfrm>
            <a:off x="6266729" y="3153452"/>
            <a:ext cx="6204108"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chemeClr val="lt1"/>
                </a:solidFill>
                <a:latin typeface="Calibri"/>
                <a:ea typeface="Calibri"/>
                <a:cs typeface="Calibri"/>
                <a:sym typeface="Calibri"/>
              </a:rPr>
              <a:t>Lecture 1</a:t>
            </a:r>
            <a:endParaRPr sz="1400" b="0" i="0" u="none" strike="noStrike" cap="none" dirty="0">
              <a:solidFill>
                <a:srgbClr val="000000"/>
              </a:solidFill>
              <a:latin typeface="Arial"/>
              <a:ea typeface="Arial"/>
              <a:cs typeface="Arial"/>
              <a:sym typeface="Arial"/>
            </a:endParaRPr>
          </a:p>
          <a:p>
            <a:pPr lvl="0">
              <a:buSzPts val="2800"/>
            </a:pPr>
            <a:r>
              <a:rPr lang="en-US" sz="2800" b="0" i="0" u="none" strike="noStrike" cap="none" dirty="0">
                <a:solidFill>
                  <a:schemeClr val="lt1"/>
                </a:solidFill>
                <a:latin typeface="Tajawal Medium"/>
                <a:ea typeface="Tajawal Medium"/>
                <a:cs typeface="Tajawal Medium"/>
                <a:sym typeface="Tajawal Medium"/>
              </a:rPr>
              <a:t>Introduction to finance</a:t>
            </a:r>
            <a:endParaRPr sz="2800" b="0" i="0" u="none" strike="noStrike" cap="none" dirty="0">
              <a:solidFill>
                <a:srgbClr val="FF9518"/>
              </a:solidFill>
              <a:latin typeface="Tajawal Medium"/>
              <a:ea typeface="Tajawal Medium"/>
              <a:cs typeface="Tajawal Medium"/>
              <a:sym typeface="Tajawal Medium"/>
            </a:endParaRPr>
          </a:p>
        </p:txBody>
      </p:sp>
      <p:pic>
        <p:nvPicPr>
          <p:cNvPr id="23" name="Audio 5">
            <a:hlinkClick r:id="" action="ppaction://media"/>
            <a:extLst>
              <a:ext uri="{FF2B5EF4-FFF2-40B4-BE49-F238E27FC236}">
                <a16:creationId xmlns:a16="http://schemas.microsoft.com/office/drawing/2014/main" id="{29FEE1BA-A7BC-8566-0CFA-03C945BD61C5}"/>
              </a:ext>
            </a:extLst>
          </p:cNvPr>
          <p:cNvPicPr>
            <a:picLocks noChangeAspect="1"/>
          </p:cNvPicPr>
          <p:nvPr>
            <a:audioFile r:link="rId1"/>
            <p:extLst>
              <p:ext uri="{DAA4B4D4-6D71-4841-9C94-3DE7FCFB9230}">
                <p14:media xmlns:p14="http://schemas.microsoft.com/office/powerpoint/2010/main" r:embed="rId2">
                  <p14:trim end="52100.8843"/>
                </p14:media>
              </p:ext>
            </p:extLst>
          </p:nvPr>
        </p:nvPicPr>
        <p:blipFill>
          <a:blip r:embed="rId8"/>
          <a:srcRect l="-161075" t="-161075" r="-161075" b="-161075"/>
          <a:stretch>
            <a:fillRect/>
          </a:stretch>
        </p:blipFill>
        <p:spPr>
          <a:xfrm>
            <a:off x="9016254" y="3913230"/>
            <a:ext cx="2057400" cy="2057400"/>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600"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6" name="Picture 5">
            <a:extLst>
              <a:ext uri="{FF2B5EF4-FFF2-40B4-BE49-F238E27FC236}">
                <a16:creationId xmlns:a16="http://schemas.microsoft.com/office/drawing/2014/main" id="{40B27067-9552-3A9C-D10D-B7810995217D}"/>
              </a:ext>
            </a:extLst>
          </p:cNvPr>
          <p:cNvPicPr>
            <a:picLocks noChangeAspect="1"/>
          </p:cNvPicPr>
          <p:nvPr/>
        </p:nvPicPr>
        <p:blipFill>
          <a:blip r:embed="rId3"/>
          <a:stretch>
            <a:fillRect/>
          </a:stretch>
        </p:blipFill>
        <p:spPr>
          <a:xfrm>
            <a:off x="-116732" y="0"/>
            <a:ext cx="12415264" cy="6858000"/>
          </a:xfrm>
          <a:prstGeom prst="rect">
            <a:avLst/>
          </a:prstGeom>
        </p:spPr>
      </p:pic>
      <p:sp>
        <p:nvSpPr>
          <p:cNvPr id="128" name="Google Shape;128;p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a:t>
            </a:fld>
            <a:endParaRPr/>
          </a:p>
        </p:txBody>
      </p:sp>
      <p:sp>
        <p:nvSpPr>
          <p:cNvPr id="129" name="Google Shape;129;p4"/>
          <p:cNvSpPr txBox="1">
            <a:spLocks noGrp="1"/>
          </p:cNvSpPr>
          <p:nvPr>
            <p:ph type="title"/>
          </p:nvPr>
        </p:nvSpPr>
        <p:spPr>
          <a:xfrm>
            <a:off x="5830750" y="2666865"/>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dirty="0">
                <a:solidFill>
                  <a:schemeClr val="tx1"/>
                </a:solidFill>
              </a:rPr>
              <a:t>Introduction to the course</a:t>
            </a:r>
            <a:endParaRPr dirty="0">
              <a:solidFill>
                <a:schemeClr val="tx1"/>
              </a:solidFill>
            </a:endParaRPr>
          </a:p>
        </p:txBody>
      </p:sp>
      <p:pic>
        <p:nvPicPr>
          <p:cNvPr id="130" name="Google Shape;130;p4"/>
          <p:cNvPicPr preferRelativeResize="0"/>
          <p:nvPr/>
        </p:nvPicPr>
        <p:blipFill rotWithShape="1">
          <a:blip r:embed="rId4">
            <a:alphaModFix/>
          </a:blip>
          <a:srcRect/>
          <a:stretch/>
        </p:blipFill>
        <p:spPr>
          <a:xfrm>
            <a:off x="7501954" y="3721107"/>
            <a:ext cx="2479343" cy="1859507"/>
          </a:xfrm>
          <a:prstGeom prst="rect">
            <a:avLst/>
          </a:prstGeom>
          <a:noFill/>
          <a:ln>
            <a:noFill/>
          </a:ln>
        </p:spPr>
      </p:pic>
      <p:pic>
        <p:nvPicPr>
          <p:cNvPr id="2" name="Picture 1">
            <a:extLst>
              <a:ext uri="{FF2B5EF4-FFF2-40B4-BE49-F238E27FC236}">
                <a16:creationId xmlns:a16="http://schemas.microsoft.com/office/drawing/2014/main" id="{F35A32E3-45F8-7550-52AD-9A51CCD4ACDE}"/>
              </a:ext>
            </a:extLst>
          </p:cNvPr>
          <p:cNvPicPr>
            <a:picLocks noChangeAspect="1"/>
          </p:cNvPicPr>
          <p:nvPr/>
        </p:nvPicPr>
        <p:blipFill>
          <a:blip r:embed="rId5"/>
          <a:stretch>
            <a:fillRect/>
          </a:stretch>
        </p:blipFill>
        <p:spPr>
          <a:xfrm>
            <a:off x="-116732" y="17923"/>
            <a:ext cx="8663167" cy="529788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2" name="Picture 1">
            <a:extLst>
              <a:ext uri="{FF2B5EF4-FFF2-40B4-BE49-F238E27FC236}">
                <a16:creationId xmlns:a16="http://schemas.microsoft.com/office/drawing/2014/main" id="{86B0E86B-36EB-9BD0-CFA0-699EA6A71D6F}"/>
              </a:ext>
            </a:extLst>
          </p:cNvPr>
          <p:cNvPicPr>
            <a:picLocks noChangeAspect="1"/>
          </p:cNvPicPr>
          <p:nvPr/>
        </p:nvPicPr>
        <p:blipFill>
          <a:blip r:embed="rId3"/>
          <a:stretch>
            <a:fillRect/>
          </a:stretch>
        </p:blipFill>
        <p:spPr>
          <a:xfrm>
            <a:off x="-97277" y="-70447"/>
            <a:ext cx="12401037" cy="6928447"/>
          </a:xfrm>
          <a:prstGeom prst="rect">
            <a:avLst/>
          </a:prstGeom>
        </p:spPr>
      </p:pic>
      <p:sp>
        <p:nvSpPr>
          <p:cNvPr id="135" name="Google Shape;135;p5"/>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3</a:t>
            </a:fld>
            <a:endParaRPr/>
          </a:p>
        </p:txBody>
      </p:sp>
      <p:sp>
        <p:nvSpPr>
          <p:cNvPr id="136" name="Google Shape;136;p5"/>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dirty="0">
                <a:solidFill>
                  <a:schemeClr val="tx1"/>
                </a:solidFill>
              </a:rPr>
              <a:t>Learning Platform </a:t>
            </a:r>
            <a:endParaRPr dirty="0">
              <a:solidFill>
                <a:schemeClr val="tx1"/>
              </a:solidFill>
            </a:endParaRPr>
          </a:p>
        </p:txBody>
      </p:sp>
      <p:sp>
        <p:nvSpPr>
          <p:cNvPr id="137" name="Google Shape;137;p5"/>
          <p:cNvSpPr txBox="1">
            <a:spLocks noGrp="1"/>
          </p:cNvSpPr>
          <p:nvPr>
            <p:ph type="body" idx="1"/>
          </p:nvPr>
        </p:nvSpPr>
        <p:spPr>
          <a:xfrm>
            <a:off x="719056" y="1791065"/>
            <a:ext cx="8324454" cy="4695238"/>
          </a:xfrm>
          <a:prstGeom prst="rect">
            <a:avLst/>
          </a:prstGeom>
          <a:noFill/>
          <a:ln>
            <a:noFill/>
          </a:ln>
        </p:spPr>
        <p:txBody>
          <a:bodyPr spcFirstLastPara="1" wrap="square" lIns="91425" tIns="45700" rIns="91425" bIns="45700" anchor="t" anchorCtr="0">
            <a:normAutofit/>
          </a:bodyPr>
          <a:lstStyle/>
          <a:p>
            <a:pPr marL="228600" lvl="0" indent="-228600" algn="l" rtl="0">
              <a:lnSpc>
                <a:spcPct val="150000"/>
              </a:lnSpc>
              <a:spcBef>
                <a:spcPts val="1000"/>
              </a:spcBef>
              <a:spcAft>
                <a:spcPts val="0"/>
              </a:spcAft>
              <a:buClr>
                <a:schemeClr val="dk1"/>
              </a:buClr>
              <a:buSzPts val="2400"/>
              <a:buChar char="•"/>
            </a:pPr>
            <a:r>
              <a:rPr lang="en-US" dirty="0"/>
              <a:t>IT MUST be checked frequently</a:t>
            </a:r>
            <a:endParaRPr dirty="0"/>
          </a:p>
          <a:p>
            <a:pPr marL="228600" lvl="0" indent="-228600" algn="l" rtl="0">
              <a:lnSpc>
                <a:spcPct val="150000"/>
              </a:lnSpc>
              <a:spcBef>
                <a:spcPts val="1000"/>
              </a:spcBef>
              <a:spcAft>
                <a:spcPts val="0"/>
              </a:spcAft>
              <a:buClr>
                <a:schemeClr val="dk1"/>
              </a:buClr>
              <a:buSzPts val="2400"/>
              <a:buChar char="•"/>
            </a:pPr>
            <a:r>
              <a:rPr lang="en-US" dirty="0"/>
              <a:t>Include All course material and information</a:t>
            </a:r>
            <a:endParaRPr dirty="0"/>
          </a:p>
          <a:p>
            <a:pPr marL="685800" lvl="1" indent="-228600" algn="l" rtl="0">
              <a:lnSpc>
                <a:spcPct val="150000"/>
              </a:lnSpc>
              <a:spcBef>
                <a:spcPts val="500"/>
              </a:spcBef>
              <a:spcAft>
                <a:spcPts val="0"/>
              </a:spcAft>
              <a:buClr>
                <a:schemeClr val="dk1"/>
              </a:buClr>
              <a:buSzPts val="2000"/>
              <a:buChar char="•"/>
            </a:pPr>
            <a:r>
              <a:rPr lang="en-US" dirty="0"/>
              <a:t>Lectures’ Videos and PDF/PPT files </a:t>
            </a:r>
            <a:endParaRPr dirty="0"/>
          </a:p>
          <a:p>
            <a:pPr marL="685800" lvl="1" indent="-228600" algn="l" rtl="0">
              <a:lnSpc>
                <a:spcPct val="150000"/>
              </a:lnSpc>
              <a:spcBef>
                <a:spcPts val="500"/>
              </a:spcBef>
              <a:spcAft>
                <a:spcPts val="0"/>
              </a:spcAft>
              <a:buClr>
                <a:schemeClr val="dk1"/>
              </a:buClr>
              <a:buSzPts val="2000"/>
              <a:buChar char="•"/>
            </a:pPr>
            <a:r>
              <a:rPr lang="en-US" dirty="0"/>
              <a:t>Course grades distribution</a:t>
            </a:r>
            <a:endParaRPr dirty="0"/>
          </a:p>
          <a:p>
            <a:pPr marL="685800" lvl="1" indent="-228600" algn="l" rtl="0">
              <a:lnSpc>
                <a:spcPct val="150000"/>
              </a:lnSpc>
              <a:spcBef>
                <a:spcPts val="500"/>
              </a:spcBef>
              <a:spcAft>
                <a:spcPts val="0"/>
              </a:spcAft>
              <a:buClr>
                <a:schemeClr val="dk1"/>
              </a:buClr>
              <a:buSzPts val="2000"/>
              <a:buChar char="•"/>
            </a:pPr>
            <a:r>
              <a:rPr lang="en-US" dirty="0"/>
              <a:t>Quizzes/Assignments/Exams Dates </a:t>
            </a:r>
            <a:endParaRPr dirty="0"/>
          </a:p>
          <a:p>
            <a:pPr marL="685800" lvl="1" indent="-228600" algn="l" rtl="0">
              <a:lnSpc>
                <a:spcPct val="150000"/>
              </a:lnSpc>
              <a:spcBef>
                <a:spcPts val="500"/>
              </a:spcBef>
              <a:spcAft>
                <a:spcPts val="0"/>
              </a:spcAft>
              <a:buClr>
                <a:schemeClr val="dk1"/>
              </a:buClr>
              <a:buSzPts val="2000"/>
              <a:buChar char="•"/>
            </a:pPr>
            <a:r>
              <a:rPr lang="en-US" dirty="0"/>
              <a:t>Regulations for accepted excuses </a:t>
            </a:r>
            <a:endParaRPr dirty="0"/>
          </a:p>
          <a:p>
            <a:pPr marL="685800" lvl="1" indent="-228600" algn="l" rtl="0">
              <a:lnSpc>
                <a:spcPct val="150000"/>
              </a:lnSpc>
              <a:spcBef>
                <a:spcPts val="500"/>
              </a:spcBef>
              <a:spcAft>
                <a:spcPts val="0"/>
              </a:spcAft>
              <a:buClr>
                <a:schemeClr val="dk1"/>
              </a:buClr>
              <a:buSzPts val="2000"/>
              <a:buChar char="•"/>
            </a:pPr>
            <a:r>
              <a:rPr lang="en-US" dirty="0"/>
              <a:t>weekly meeting link (same link is used for all meetings)</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2" name="Picture 1">
            <a:extLst>
              <a:ext uri="{FF2B5EF4-FFF2-40B4-BE49-F238E27FC236}">
                <a16:creationId xmlns:a16="http://schemas.microsoft.com/office/drawing/2014/main" id="{E288F882-3DF9-5A69-C560-9DAAA9E51CB8}"/>
              </a:ext>
            </a:extLst>
          </p:cNvPr>
          <p:cNvPicPr>
            <a:picLocks noChangeAspect="1"/>
          </p:cNvPicPr>
          <p:nvPr/>
        </p:nvPicPr>
        <p:blipFill>
          <a:blip r:embed="rId3"/>
          <a:stretch>
            <a:fillRect/>
          </a:stretch>
        </p:blipFill>
        <p:spPr>
          <a:xfrm>
            <a:off x="-97277" y="0"/>
            <a:ext cx="12443539" cy="6829099"/>
          </a:xfrm>
          <a:prstGeom prst="rect">
            <a:avLst/>
          </a:prstGeom>
        </p:spPr>
      </p:pic>
      <p:sp>
        <p:nvSpPr>
          <p:cNvPr id="152" name="Google Shape;152;p7"/>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4</a:t>
            </a:fld>
            <a:endParaRPr/>
          </a:p>
        </p:txBody>
      </p:sp>
      <p:sp>
        <p:nvSpPr>
          <p:cNvPr id="153" name="Google Shape;153;p7"/>
          <p:cNvSpPr txBox="1">
            <a:spLocks noGrp="1"/>
          </p:cNvSpPr>
          <p:nvPr>
            <p:ph type="title"/>
          </p:nvPr>
        </p:nvSpPr>
        <p:spPr>
          <a:xfrm>
            <a:off x="2470150" y="36512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dirty="0">
                <a:solidFill>
                  <a:schemeClr val="tx1"/>
                </a:solidFill>
              </a:rPr>
              <a:t>Brief Description of The Course</a:t>
            </a:r>
            <a:endParaRPr dirty="0">
              <a:solidFill>
                <a:schemeClr val="tx1"/>
              </a:solidFill>
            </a:endParaRPr>
          </a:p>
        </p:txBody>
      </p:sp>
      <p:sp>
        <p:nvSpPr>
          <p:cNvPr id="154" name="Google Shape;154;p7"/>
          <p:cNvSpPr txBox="1">
            <a:spLocks noGrp="1"/>
          </p:cNvSpPr>
          <p:nvPr>
            <p:ph type="body" idx="1"/>
          </p:nvPr>
        </p:nvSpPr>
        <p:spPr>
          <a:xfrm>
            <a:off x="909482" y="2215582"/>
            <a:ext cx="10373035" cy="4469551"/>
          </a:xfrm>
          <a:prstGeom prst="rect">
            <a:avLst/>
          </a:prstGeom>
          <a:noFill/>
          <a:ln>
            <a:noFill/>
          </a:ln>
        </p:spPr>
        <p:txBody>
          <a:bodyPr spcFirstLastPara="1" wrap="square" lIns="91425" tIns="45700" rIns="91425" bIns="45700" anchor="t" anchorCtr="0">
            <a:normAutofit/>
          </a:bodyPr>
          <a:lstStyle/>
          <a:p>
            <a:pPr marL="0" lvl="0" indent="0">
              <a:lnSpc>
                <a:spcPct val="115000"/>
              </a:lnSpc>
              <a:spcBef>
                <a:spcPts val="0"/>
              </a:spcBef>
            </a:pPr>
            <a:r>
              <a:rPr lang="en-US" dirty="0"/>
              <a:t>The course provides an overview of financial decision-making from the perspective of the corporate financial manager. Students discover how managers maximize shareholders’ wealth by choosing the optimal allocation of capital and the optimal financial structure of the firm. Topics include risk-return relationships, the time value of money, the valuation of stocks and bonds, capital budgeting, the cost of capital and a brief introduction to financial markets. Parts of the material are quantitative. </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2" name="Picture 1">
            <a:extLst>
              <a:ext uri="{FF2B5EF4-FFF2-40B4-BE49-F238E27FC236}">
                <a16:creationId xmlns:a16="http://schemas.microsoft.com/office/drawing/2014/main" id="{98902428-5A28-A442-DE5F-2D759CC929C7}"/>
              </a:ext>
            </a:extLst>
          </p:cNvPr>
          <p:cNvPicPr>
            <a:picLocks noChangeAspect="1"/>
          </p:cNvPicPr>
          <p:nvPr/>
        </p:nvPicPr>
        <p:blipFill>
          <a:blip r:embed="rId3"/>
          <a:stretch>
            <a:fillRect/>
          </a:stretch>
        </p:blipFill>
        <p:spPr>
          <a:xfrm>
            <a:off x="-107004" y="0"/>
            <a:ext cx="12451404" cy="6929119"/>
          </a:xfrm>
          <a:prstGeom prst="rect">
            <a:avLst/>
          </a:prstGeom>
        </p:spPr>
      </p:pic>
      <p:sp>
        <p:nvSpPr>
          <p:cNvPr id="161" name="Google Shape;161;p8"/>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5</a:t>
            </a:fld>
            <a:endParaRPr/>
          </a:p>
        </p:txBody>
      </p:sp>
      <p:sp>
        <p:nvSpPr>
          <p:cNvPr id="162" name="Google Shape;162;p8"/>
          <p:cNvSpPr txBox="1">
            <a:spLocks noGrp="1"/>
          </p:cNvSpPr>
          <p:nvPr>
            <p:ph type="title"/>
          </p:nvPr>
        </p:nvSpPr>
        <p:spPr>
          <a:xfrm>
            <a:off x="2378710" y="881928"/>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dirty="0">
                <a:solidFill>
                  <a:schemeClr val="tx1"/>
                </a:solidFill>
              </a:rPr>
              <a:t>Topics</a:t>
            </a:r>
            <a:endParaRPr dirty="0">
              <a:solidFill>
                <a:schemeClr val="tx1"/>
              </a:solidFill>
            </a:endParaRPr>
          </a:p>
        </p:txBody>
      </p:sp>
      <p:sp>
        <p:nvSpPr>
          <p:cNvPr id="165" name="Google Shape;165;p8"/>
          <p:cNvSpPr/>
          <p:nvPr/>
        </p:nvSpPr>
        <p:spPr>
          <a:xfrm>
            <a:off x="740228" y="2208633"/>
            <a:ext cx="10273511" cy="3821519"/>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  Financial Statements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Investing and Financing Decisions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Operating Decisions and the Income Statement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Communicating and Interpreting Accounting Information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Cost of Goods Sold and Inventory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Property, Plant, and Equipment Natural Resources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Reporting and Interpreting Liabilities </a:t>
            </a:r>
            <a:endParaRPr sz="2000" dirty="0"/>
          </a:p>
          <a:p>
            <a:pPr marL="0" marR="0" lvl="0" indent="0" algn="l" rtl="0">
              <a:lnSpc>
                <a:spcPct val="115000"/>
              </a:lnSpc>
              <a:spcBef>
                <a:spcPts val="1000"/>
              </a:spcBef>
              <a:spcAft>
                <a:spcPts val="0"/>
              </a:spcAft>
              <a:buNone/>
            </a:pPr>
            <a:r>
              <a:rPr lang="en-US" sz="2000" b="0" i="0" u="none" strike="noStrike" cap="none" dirty="0">
                <a:solidFill>
                  <a:srgbClr val="000000"/>
                </a:solidFill>
                <a:latin typeface="Calibri"/>
                <a:ea typeface="Calibri"/>
                <a:cs typeface="Calibri"/>
                <a:sym typeface="Calibri"/>
              </a:rPr>
              <a:t>  Reporting and Interpretation</a:t>
            </a:r>
            <a:endParaRPr sz="20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2" name="Picture 1">
            <a:extLst>
              <a:ext uri="{FF2B5EF4-FFF2-40B4-BE49-F238E27FC236}">
                <a16:creationId xmlns:a16="http://schemas.microsoft.com/office/drawing/2014/main" id="{2C7E6DFD-035F-1C67-AAB6-9C473CA2BD95}"/>
              </a:ext>
            </a:extLst>
          </p:cNvPr>
          <p:cNvPicPr>
            <a:picLocks noChangeAspect="1"/>
          </p:cNvPicPr>
          <p:nvPr/>
        </p:nvPicPr>
        <p:blipFill>
          <a:blip r:embed="rId3"/>
          <a:stretch>
            <a:fillRect/>
          </a:stretch>
        </p:blipFill>
        <p:spPr>
          <a:xfrm>
            <a:off x="-116732" y="6209"/>
            <a:ext cx="12390012" cy="6845582"/>
          </a:xfrm>
          <a:prstGeom prst="rect">
            <a:avLst/>
          </a:prstGeom>
        </p:spPr>
      </p:pic>
      <p:sp>
        <p:nvSpPr>
          <p:cNvPr id="170" name="Google Shape;170;p9"/>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6</a:t>
            </a:fld>
            <a:endParaRPr/>
          </a:p>
        </p:txBody>
      </p:sp>
      <p:sp>
        <p:nvSpPr>
          <p:cNvPr id="171" name="Google Shape;171;p9"/>
          <p:cNvSpPr txBox="1">
            <a:spLocks noGrp="1"/>
          </p:cNvSpPr>
          <p:nvPr>
            <p:ph type="title"/>
          </p:nvPr>
        </p:nvSpPr>
        <p:spPr>
          <a:xfrm>
            <a:off x="2378710" y="810467"/>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2F2F2"/>
              </a:buClr>
              <a:buSzPts val="3600"/>
              <a:buFont typeface="Calibri"/>
              <a:buNone/>
            </a:pPr>
            <a:r>
              <a:rPr lang="en-US" dirty="0">
                <a:solidFill>
                  <a:schemeClr val="tx1"/>
                </a:solidFill>
              </a:rPr>
              <a:t>Course Learning Outcomes</a:t>
            </a:r>
            <a:endParaRPr dirty="0">
              <a:solidFill>
                <a:schemeClr val="tx1"/>
              </a:solidFill>
            </a:endParaRPr>
          </a:p>
        </p:txBody>
      </p:sp>
      <p:sp>
        <p:nvSpPr>
          <p:cNvPr id="174" name="Google Shape;174;p9"/>
          <p:cNvSpPr/>
          <p:nvPr/>
        </p:nvSpPr>
        <p:spPr>
          <a:xfrm>
            <a:off x="682170" y="2104313"/>
            <a:ext cx="1079863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  Students will learn how to: </a:t>
            </a:r>
          </a:p>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•Evaluate investment opportunities.  </a:t>
            </a:r>
          </a:p>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•Analyze a company’s financial statements to answer business questions.  </a:t>
            </a:r>
          </a:p>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•Use financial formulas to evaluate cost of capital for decisions related to financing the operations of a corporation.  </a:t>
            </a:r>
          </a:p>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•Anticipate corporate financial needs through budgeting and forecasting techniques.  </a:t>
            </a:r>
          </a:p>
          <a:p>
            <a:pPr marL="0" marR="0" lvl="0" indent="0" algn="l" rtl="0">
              <a:lnSpc>
                <a:spcPct val="115000"/>
              </a:lnSpc>
              <a:spcBef>
                <a:spcPts val="0"/>
              </a:spcBef>
              <a:spcAft>
                <a:spcPts val="0"/>
              </a:spcAft>
              <a:buNone/>
            </a:pPr>
            <a:r>
              <a:rPr lang="en-US" sz="2000" b="0" i="0" u="none" strike="noStrike" cap="none" dirty="0">
                <a:solidFill>
                  <a:srgbClr val="000000"/>
                </a:solidFill>
                <a:latin typeface="Calibri"/>
                <a:ea typeface="Calibri"/>
                <a:cs typeface="Calibri"/>
                <a:sym typeface="Calibri"/>
              </a:rPr>
              <a:t>•Explain working capital concepts. </a:t>
            </a:r>
            <a:endParaRPr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pic>
        <p:nvPicPr>
          <p:cNvPr id="3" name="Picture 2">
            <a:extLst>
              <a:ext uri="{FF2B5EF4-FFF2-40B4-BE49-F238E27FC236}">
                <a16:creationId xmlns:a16="http://schemas.microsoft.com/office/drawing/2014/main" id="{516F27CA-1F04-2526-8C2C-A1E18D4654BA}"/>
              </a:ext>
            </a:extLst>
          </p:cNvPr>
          <p:cNvPicPr>
            <a:picLocks noChangeAspect="1"/>
          </p:cNvPicPr>
          <p:nvPr/>
        </p:nvPicPr>
        <p:blipFill>
          <a:blip r:embed="rId3"/>
          <a:stretch>
            <a:fillRect/>
          </a:stretch>
        </p:blipFill>
        <p:spPr>
          <a:xfrm>
            <a:off x="-107004" y="6209"/>
            <a:ext cx="12422221" cy="6845582"/>
          </a:xfrm>
          <a:prstGeom prst="rect">
            <a:avLst/>
          </a:prstGeom>
        </p:spPr>
      </p:pic>
      <p:sp>
        <p:nvSpPr>
          <p:cNvPr id="179" name="Google Shape;179;p10"/>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7</a:t>
            </a:fld>
            <a:endParaRPr/>
          </a:p>
        </p:txBody>
      </p:sp>
      <p:sp>
        <p:nvSpPr>
          <p:cNvPr id="180" name="Google Shape;180;p10"/>
          <p:cNvSpPr txBox="1">
            <a:spLocks noGrp="1"/>
          </p:cNvSpPr>
          <p:nvPr>
            <p:ph type="title"/>
          </p:nvPr>
        </p:nvSpPr>
        <p:spPr>
          <a:xfrm>
            <a:off x="2324235" y="812599"/>
            <a:ext cx="7043900" cy="1054242"/>
          </a:xfrm>
          <a:prstGeom prst="rect">
            <a:avLst/>
          </a:prstGeom>
          <a:noFill/>
          <a:ln>
            <a:noFill/>
          </a:ln>
        </p:spPr>
        <p:txBody>
          <a:bodyPr spcFirstLastPara="1" wrap="square" lIns="91425" tIns="45700" rIns="91425" bIns="45700" anchor="ctr" anchorCtr="0">
            <a:normAutofit/>
          </a:bodyPr>
          <a:lstStyle/>
          <a:p>
            <a:pPr>
              <a:lnSpc>
                <a:spcPct val="100000"/>
              </a:lnSpc>
              <a:buClr>
                <a:srgbClr val="FFFFFF"/>
              </a:buClr>
              <a:buSzPts val="2800"/>
            </a:pPr>
            <a:r>
              <a:rPr lang="en-US" sz="2800" b="1" dirty="0">
                <a:solidFill>
                  <a:schemeClr val="tx1"/>
                </a:solidFill>
                <a:latin typeface="Arial"/>
                <a:cs typeface="Arial"/>
              </a:rPr>
              <a:t>Lecture one agenda</a:t>
            </a:r>
            <a:endParaRPr sz="2800" b="1" dirty="0">
              <a:solidFill>
                <a:schemeClr val="tx1"/>
              </a:solidFill>
              <a:latin typeface="Arial"/>
              <a:cs typeface="Arial"/>
            </a:endParaRPr>
          </a:p>
        </p:txBody>
      </p:sp>
      <p:sp>
        <p:nvSpPr>
          <p:cNvPr id="181" name="Google Shape;181;p10"/>
          <p:cNvSpPr txBox="1"/>
          <p:nvPr/>
        </p:nvSpPr>
        <p:spPr>
          <a:xfrm>
            <a:off x="601827" y="2211461"/>
            <a:ext cx="10682258" cy="4800600"/>
          </a:xfrm>
          <a:prstGeom prst="rect">
            <a:avLst/>
          </a:prstGeom>
          <a:noFill/>
          <a:ln>
            <a:noFill/>
          </a:ln>
        </p:spPr>
        <p:txBody>
          <a:bodyPr spcFirstLastPara="1" wrap="square" lIns="90475" tIns="44450" rIns="90475" bIns="44450" anchor="t" anchorCtr="0">
            <a:noAutofit/>
          </a:bodyPr>
          <a:lstStyle/>
          <a:p>
            <a:pPr marL="533400" marR="0" lvl="0" indent="-533400" algn="l" rtl="0">
              <a:lnSpc>
                <a:spcPct val="125000"/>
              </a:lnSpc>
              <a:spcBef>
                <a:spcPts val="0"/>
              </a:spcBef>
              <a:spcAft>
                <a:spcPts val="0"/>
              </a:spcAft>
              <a:buClr>
                <a:srgbClr val="800000"/>
              </a:buClr>
              <a:buSzPts val="2200"/>
              <a:buFont typeface="Noto Sans Symbols"/>
              <a:buAutoNum type="arabicPeriod"/>
            </a:pPr>
            <a:r>
              <a:rPr lang="en-US" sz="2000" b="0" i="0" u="none" strike="noStrike" cap="none" dirty="0">
                <a:solidFill>
                  <a:srgbClr val="000000"/>
                </a:solidFill>
                <a:latin typeface="Arial"/>
                <a:ea typeface="Arial"/>
                <a:cs typeface="Arial"/>
                <a:sym typeface="Arial"/>
              </a:rPr>
              <a:t>Describe the primary forms of business organization.</a:t>
            </a:r>
            <a:endParaRPr sz="1200" dirty="0"/>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000" b="0" i="0" u="none" strike="noStrike" cap="none" dirty="0">
                <a:solidFill>
                  <a:srgbClr val="000000"/>
                </a:solidFill>
                <a:latin typeface="Arial"/>
                <a:ea typeface="Arial"/>
                <a:cs typeface="Arial"/>
                <a:sym typeface="Arial"/>
              </a:rPr>
              <a:t>Identify the users and uses of accounting information.</a:t>
            </a:r>
            <a:endParaRPr sz="1200" dirty="0"/>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000" b="0" i="0" u="none" strike="noStrike" cap="none" dirty="0">
                <a:solidFill>
                  <a:srgbClr val="000000"/>
                </a:solidFill>
                <a:latin typeface="Arial"/>
                <a:ea typeface="Arial"/>
                <a:cs typeface="Arial"/>
                <a:sym typeface="Arial"/>
              </a:rPr>
              <a:t>Explain the three principal types of business activity.</a:t>
            </a:r>
            <a:endParaRPr sz="1200" dirty="0"/>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000" b="0" i="0" u="none" strike="noStrike" cap="none" dirty="0">
                <a:solidFill>
                  <a:srgbClr val="000000"/>
                </a:solidFill>
                <a:latin typeface="Arial"/>
                <a:ea typeface="Arial"/>
                <a:cs typeface="Arial"/>
                <a:sym typeface="Arial"/>
              </a:rPr>
              <a:t>Describe the content and purpose of each of the financial statements. </a:t>
            </a:r>
            <a:endParaRPr sz="1200" dirty="0"/>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000" b="0" i="0" u="none" strike="noStrike" cap="none" dirty="0">
                <a:solidFill>
                  <a:srgbClr val="000000"/>
                </a:solidFill>
                <a:latin typeface="Arial"/>
                <a:ea typeface="Arial"/>
                <a:cs typeface="Arial"/>
                <a:sym typeface="Arial"/>
              </a:rPr>
              <a:t>Explain the meaning of assets, liabilities, and stockholders’ equity, and state the basic accounting equation.</a:t>
            </a:r>
            <a:endParaRPr sz="1200" dirty="0"/>
          </a:p>
          <a:p>
            <a:pPr marL="533400" marR="0" lvl="0" indent="-533400" algn="l" rtl="0">
              <a:lnSpc>
                <a:spcPct val="125000"/>
              </a:lnSpc>
              <a:spcBef>
                <a:spcPts val="1100"/>
              </a:spcBef>
              <a:spcAft>
                <a:spcPts val="0"/>
              </a:spcAft>
              <a:buClr>
                <a:srgbClr val="800000"/>
              </a:buClr>
              <a:buSzPts val="2200"/>
              <a:buFont typeface="Noto Sans Symbols"/>
              <a:buAutoNum type="arabicPeriod"/>
            </a:pPr>
            <a:r>
              <a:rPr lang="en-US" sz="2000" b="0" i="0" u="none" strike="noStrike" cap="none" dirty="0">
                <a:solidFill>
                  <a:srgbClr val="000000"/>
                </a:solidFill>
                <a:latin typeface="Arial"/>
                <a:ea typeface="Arial"/>
                <a:cs typeface="Arial"/>
                <a:sym typeface="Arial"/>
              </a:rPr>
              <a:t>Describe the components that supplement the financial statements in an annual report.</a:t>
            </a:r>
            <a:endParaRPr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3" name="Picture 2">
            <a:extLst>
              <a:ext uri="{FF2B5EF4-FFF2-40B4-BE49-F238E27FC236}">
                <a16:creationId xmlns:a16="http://schemas.microsoft.com/office/drawing/2014/main" id="{B0B7490B-6267-416A-DD80-FAEC9B82938D}"/>
              </a:ext>
            </a:extLst>
          </p:cNvPr>
          <p:cNvPicPr>
            <a:picLocks noChangeAspect="1"/>
          </p:cNvPicPr>
          <p:nvPr/>
        </p:nvPicPr>
        <p:blipFill>
          <a:blip r:embed="rId3"/>
          <a:stretch>
            <a:fillRect/>
          </a:stretch>
        </p:blipFill>
        <p:spPr>
          <a:xfrm>
            <a:off x="-97277" y="6209"/>
            <a:ext cx="12412494" cy="6845582"/>
          </a:xfrm>
          <a:prstGeom prst="rect">
            <a:avLst/>
          </a:prstGeom>
        </p:spPr>
      </p:pic>
      <p:sp>
        <p:nvSpPr>
          <p:cNvPr id="186" name="Google Shape;186;p11"/>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8</a:t>
            </a:fld>
            <a:endParaRPr/>
          </a:p>
        </p:txBody>
      </p:sp>
      <p:sp>
        <p:nvSpPr>
          <p:cNvPr id="187" name="Google Shape;187;p11"/>
          <p:cNvSpPr txBox="1">
            <a:spLocks noGrp="1"/>
          </p:cNvSpPr>
          <p:nvPr>
            <p:ph type="title"/>
          </p:nvPr>
        </p:nvSpPr>
        <p:spPr>
          <a:xfrm>
            <a:off x="2283503" y="68904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Introduction to Financial Statements</a:t>
            </a:r>
            <a:endParaRPr dirty="0">
              <a:solidFill>
                <a:schemeClr val="tx1"/>
              </a:solidFill>
            </a:endParaRPr>
          </a:p>
        </p:txBody>
      </p:sp>
      <p:pic>
        <p:nvPicPr>
          <p:cNvPr id="188" name="Google Shape;188;p11"/>
          <p:cNvPicPr preferRelativeResize="0"/>
          <p:nvPr/>
        </p:nvPicPr>
        <p:blipFill rotWithShape="1">
          <a:blip r:embed="rId4">
            <a:alphaModFix/>
          </a:blip>
          <a:srcRect/>
          <a:stretch/>
        </p:blipFill>
        <p:spPr>
          <a:xfrm>
            <a:off x="807518" y="2055869"/>
            <a:ext cx="8681922" cy="448334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3" name="Picture 2">
            <a:extLst>
              <a:ext uri="{FF2B5EF4-FFF2-40B4-BE49-F238E27FC236}">
                <a16:creationId xmlns:a16="http://schemas.microsoft.com/office/drawing/2014/main" id="{09C3C267-59C5-E7C0-6F16-D7D2ADFE5EDB}"/>
              </a:ext>
            </a:extLst>
          </p:cNvPr>
          <p:cNvPicPr>
            <a:picLocks noChangeAspect="1"/>
          </p:cNvPicPr>
          <p:nvPr/>
        </p:nvPicPr>
        <p:blipFill>
          <a:blip r:embed="rId3"/>
          <a:stretch>
            <a:fillRect/>
          </a:stretch>
        </p:blipFill>
        <p:spPr>
          <a:xfrm>
            <a:off x="-107005" y="-20679"/>
            <a:ext cx="12431949" cy="6872470"/>
          </a:xfrm>
          <a:prstGeom prst="rect">
            <a:avLst/>
          </a:prstGeom>
        </p:spPr>
      </p:pic>
      <p:sp>
        <p:nvSpPr>
          <p:cNvPr id="193" name="Google Shape;193;p12"/>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9</a:t>
            </a:fld>
            <a:endParaRPr/>
          </a:p>
        </p:txBody>
      </p:sp>
      <p:sp>
        <p:nvSpPr>
          <p:cNvPr id="194" name="Google Shape;194;p12"/>
          <p:cNvSpPr txBox="1">
            <a:spLocks noGrp="1"/>
          </p:cNvSpPr>
          <p:nvPr>
            <p:ph type="title"/>
          </p:nvPr>
        </p:nvSpPr>
        <p:spPr>
          <a:xfrm>
            <a:off x="2374419" y="60896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Forms of Business Organization</a:t>
            </a:r>
            <a:endParaRPr sz="3000" b="1" dirty="0">
              <a:solidFill>
                <a:schemeClr val="tx1"/>
              </a:solidFill>
              <a:latin typeface="Arial"/>
              <a:ea typeface="Arial"/>
              <a:cs typeface="Arial"/>
              <a:sym typeface="Arial"/>
            </a:endParaRPr>
          </a:p>
        </p:txBody>
      </p:sp>
      <p:pic>
        <p:nvPicPr>
          <p:cNvPr id="195" name="Google Shape;195;p12"/>
          <p:cNvPicPr preferRelativeResize="0"/>
          <p:nvPr/>
        </p:nvPicPr>
        <p:blipFill rotWithShape="1">
          <a:blip r:embed="rId4">
            <a:alphaModFix/>
          </a:blip>
          <a:srcRect b="11169"/>
          <a:stretch/>
        </p:blipFill>
        <p:spPr>
          <a:xfrm>
            <a:off x="2374419" y="1811531"/>
            <a:ext cx="8519885" cy="405144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pic>
        <p:nvPicPr>
          <p:cNvPr id="3" name="Picture 2">
            <a:extLst>
              <a:ext uri="{FF2B5EF4-FFF2-40B4-BE49-F238E27FC236}">
                <a16:creationId xmlns:a16="http://schemas.microsoft.com/office/drawing/2014/main" id="{3BAE96ED-671A-9F3F-F386-5413C3C91E1C}"/>
              </a:ext>
            </a:extLst>
          </p:cNvPr>
          <p:cNvPicPr>
            <a:picLocks noChangeAspect="1"/>
          </p:cNvPicPr>
          <p:nvPr/>
        </p:nvPicPr>
        <p:blipFill>
          <a:blip r:embed="rId3"/>
          <a:stretch>
            <a:fillRect/>
          </a:stretch>
        </p:blipFill>
        <p:spPr>
          <a:xfrm>
            <a:off x="-107004" y="6209"/>
            <a:ext cx="12431084" cy="6845582"/>
          </a:xfrm>
          <a:prstGeom prst="rect">
            <a:avLst/>
          </a:prstGeom>
        </p:spPr>
      </p:pic>
      <p:sp>
        <p:nvSpPr>
          <p:cNvPr id="200" name="Google Shape;200;p1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10</a:t>
            </a:fld>
            <a:endParaRPr/>
          </a:p>
        </p:txBody>
      </p:sp>
      <p:sp>
        <p:nvSpPr>
          <p:cNvPr id="201" name="Google Shape;201;p13"/>
          <p:cNvSpPr txBox="1">
            <a:spLocks noGrp="1"/>
          </p:cNvSpPr>
          <p:nvPr>
            <p:ph type="title"/>
          </p:nvPr>
        </p:nvSpPr>
        <p:spPr>
          <a:xfrm>
            <a:off x="2281523" y="644149"/>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2800"/>
              <a:buNone/>
            </a:pPr>
            <a:r>
              <a:rPr lang="en-US" sz="2800" b="1" dirty="0">
                <a:solidFill>
                  <a:schemeClr val="tx1"/>
                </a:solidFill>
                <a:latin typeface="Arial"/>
                <a:ea typeface="Arial"/>
                <a:cs typeface="Arial"/>
                <a:sym typeface="Arial"/>
              </a:rPr>
              <a:t>Users and Uses of Financial Information</a:t>
            </a:r>
            <a:endParaRPr dirty="0">
              <a:solidFill>
                <a:schemeClr val="tx1"/>
              </a:solidFill>
            </a:endParaRPr>
          </a:p>
        </p:txBody>
      </p:sp>
      <p:pic>
        <p:nvPicPr>
          <p:cNvPr id="202" name="Google Shape;202;p13"/>
          <p:cNvPicPr preferRelativeResize="0"/>
          <p:nvPr/>
        </p:nvPicPr>
        <p:blipFill rotWithShape="1">
          <a:blip r:embed="rId4">
            <a:alphaModFix/>
          </a:blip>
          <a:srcRect b="6514"/>
          <a:stretch/>
        </p:blipFill>
        <p:spPr>
          <a:xfrm>
            <a:off x="2658775" y="1981200"/>
            <a:ext cx="7043901" cy="372000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3" name="Picture 2">
            <a:extLst>
              <a:ext uri="{FF2B5EF4-FFF2-40B4-BE49-F238E27FC236}">
                <a16:creationId xmlns:a16="http://schemas.microsoft.com/office/drawing/2014/main" id="{29230441-882F-6264-4D8F-6D554BA28449}"/>
              </a:ext>
            </a:extLst>
          </p:cNvPr>
          <p:cNvPicPr>
            <a:picLocks noChangeAspect="1"/>
          </p:cNvPicPr>
          <p:nvPr/>
        </p:nvPicPr>
        <p:blipFill>
          <a:blip r:embed="rId3"/>
          <a:stretch>
            <a:fillRect/>
          </a:stretch>
        </p:blipFill>
        <p:spPr>
          <a:xfrm>
            <a:off x="0" y="43338"/>
            <a:ext cx="12283440" cy="6771323"/>
          </a:xfrm>
          <a:prstGeom prst="rect">
            <a:avLst/>
          </a:prstGeom>
        </p:spPr>
      </p:pic>
      <p:sp>
        <p:nvSpPr>
          <p:cNvPr id="207" name="Google Shape;207;p1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11</a:t>
            </a:fld>
            <a:endParaRPr/>
          </a:p>
        </p:txBody>
      </p:sp>
      <p:sp>
        <p:nvSpPr>
          <p:cNvPr id="208" name="Google Shape;208;p14"/>
          <p:cNvSpPr txBox="1">
            <a:spLocks noGrp="1"/>
          </p:cNvSpPr>
          <p:nvPr>
            <p:ph type="title"/>
          </p:nvPr>
        </p:nvSpPr>
        <p:spPr>
          <a:xfrm>
            <a:off x="2302143" y="84264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2800"/>
              <a:buNone/>
            </a:pPr>
            <a:r>
              <a:rPr lang="en-US" sz="2800" b="1" dirty="0">
                <a:solidFill>
                  <a:schemeClr val="tx1"/>
                </a:solidFill>
                <a:latin typeface="Arial"/>
                <a:ea typeface="Arial"/>
                <a:cs typeface="Arial"/>
                <a:sym typeface="Arial"/>
              </a:rPr>
              <a:t>Users and Uses of Financial Information</a:t>
            </a:r>
            <a:endParaRPr dirty="0">
              <a:solidFill>
                <a:schemeClr val="tx1"/>
              </a:solidFill>
            </a:endParaRPr>
          </a:p>
        </p:txBody>
      </p:sp>
      <p:pic>
        <p:nvPicPr>
          <p:cNvPr id="209" name="Google Shape;209;p14"/>
          <p:cNvPicPr preferRelativeResize="0"/>
          <p:nvPr/>
        </p:nvPicPr>
        <p:blipFill rotWithShape="1">
          <a:blip r:embed="rId4">
            <a:alphaModFix/>
          </a:blip>
          <a:srcRect b="9476"/>
          <a:stretch/>
        </p:blipFill>
        <p:spPr>
          <a:xfrm>
            <a:off x="2406901" y="1792366"/>
            <a:ext cx="7946466" cy="395463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3" name="Picture 2">
            <a:extLst>
              <a:ext uri="{FF2B5EF4-FFF2-40B4-BE49-F238E27FC236}">
                <a16:creationId xmlns:a16="http://schemas.microsoft.com/office/drawing/2014/main" id="{411CF2D5-F1BE-120D-DB10-A0F2529B2BC4}"/>
              </a:ext>
            </a:extLst>
          </p:cNvPr>
          <p:cNvPicPr>
            <a:picLocks noChangeAspect="1"/>
          </p:cNvPicPr>
          <p:nvPr/>
        </p:nvPicPr>
        <p:blipFill>
          <a:blip r:embed="rId3"/>
          <a:stretch>
            <a:fillRect/>
          </a:stretch>
        </p:blipFill>
        <p:spPr>
          <a:xfrm>
            <a:off x="-107005" y="0"/>
            <a:ext cx="12422221" cy="6858000"/>
          </a:xfrm>
          <a:prstGeom prst="rect">
            <a:avLst/>
          </a:prstGeom>
        </p:spPr>
      </p:pic>
      <p:sp>
        <p:nvSpPr>
          <p:cNvPr id="214" name="Google Shape;214;p15"/>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12</a:t>
            </a:fld>
            <a:endParaRPr/>
          </a:p>
        </p:txBody>
      </p:sp>
      <p:sp>
        <p:nvSpPr>
          <p:cNvPr id="215" name="Google Shape;215;p15"/>
          <p:cNvSpPr txBox="1">
            <a:spLocks noGrp="1"/>
          </p:cNvSpPr>
          <p:nvPr>
            <p:ph type="title"/>
          </p:nvPr>
        </p:nvSpPr>
        <p:spPr>
          <a:xfrm>
            <a:off x="2352483" y="686914"/>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2800"/>
              <a:buNone/>
            </a:pPr>
            <a:r>
              <a:rPr lang="en-US" sz="2800" b="1" dirty="0">
                <a:solidFill>
                  <a:schemeClr val="tx1"/>
                </a:solidFill>
                <a:latin typeface="Arial"/>
                <a:ea typeface="Arial"/>
                <a:cs typeface="Arial"/>
                <a:sym typeface="Arial"/>
              </a:rPr>
              <a:t>Users and Uses of Financial Information</a:t>
            </a:r>
            <a:endParaRPr dirty="0">
              <a:solidFill>
                <a:schemeClr val="tx1"/>
              </a:solidFill>
            </a:endParaRPr>
          </a:p>
        </p:txBody>
      </p:sp>
      <p:pic>
        <p:nvPicPr>
          <p:cNvPr id="216" name="Google Shape;216;p15"/>
          <p:cNvPicPr preferRelativeResize="0"/>
          <p:nvPr/>
        </p:nvPicPr>
        <p:blipFill rotWithShape="1">
          <a:blip r:embed="rId4">
            <a:alphaModFix/>
          </a:blip>
          <a:srcRect l="-1" r="198" b="12862"/>
          <a:stretch/>
        </p:blipFill>
        <p:spPr>
          <a:xfrm>
            <a:off x="2478848" y="1747760"/>
            <a:ext cx="7234303" cy="399924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3" name="Picture 2">
            <a:extLst>
              <a:ext uri="{FF2B5EF4-FFF2-40B4-BE49-F238E27FC236}">
                <a16:creationId xmlns:a16="http://schemas.microsoft.com/office/drawing/2014/main" id="{130202FD-8838-E561-4EDE-F9828C237657}"/>
              </a:ext>
            </a:extLst>
          </p:cNvPr>
          <p:cNvPicPr>
            <a:picLocks noChangeAspect="1"/>
          </p:cNvPicPr>
          <p:nvPr/>
        </p:nvPicPr>
        <p:blipFill>
          <a:blip r:embed="rId3"/>
          <a:stretch>
            <a:fillRect/>
          </a:stretch>
        </p:blipFill>
        <p:spPr>
          <a:xfrm>
            <a:off x="-97276" y="4381"/>
            <a:ext cx="12426164" cy="6853619"/>
          </a:xfrm>
          <a:prstGeom prst="rect">
            <a:avLst/>
          </a:prstGeom>
        </p:spPr>
      </p:pic>
      <p:sp>
        <p:nvSpPr>
          <p:cNvPr id="221" name="Google Shape;221;p1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13</a:t>
            </a:fld>
            <a:endParaRPr/>
          </a:p>
        </p:txBody>
      </p:sp>
      <p:sp>
        <p:nvSpPr>
          <p:cNvPr id="222" name="Google Shape;222;p16"/>
          <p:cNvSpPr txBox="1">
            <a:spLocks noGrp="1"/>
          </p:cNvSpPr>
          <p:nvPr>
            <p:ph type="title"/>
          </p:nvPr>
        </p:nvSpPr>
        <p:spPr>
          <a:xfrm>
            <a:off x="2380876" y="747103"/>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Business Activities</a:t>
            </a:r>
            <a:endParaRPr sz="2800" b="1" dirty="0">
              <a:solidFill>
                <a:schemeClr val="tx1"/>
              </a:solidFill>
              <a:latin typeface="Arial"/>
              <a:ea typeface="Arial"/>
              <a:cs typeface="Arial"/>
              <a:sym typeface="Arial"/>
            </a:endParaRPr>
          </a:p>
        </p:txBody>
      </p:sp>
      <p:pic>
        <p:nvPicPr>
          <p:cNvPr id="223" name="Google Shape;223;p16"/>
          <p:cNvPicPr preferRelativeResize="0"/>
          <p:nvPr/>
        </p:nvPicPr>
        <p:blipFill rotWithShape="1">
          <a:blip r:embed="rId4">
            <a:alphaModFix/>
          </a:blip>
          <a:srcRect b="11169"/>
          <a:stretch/>
        </p:blipFill>
        <p:spPr>
          <a:xfrm>
            <a:off x="2598837" y="1801345"/>
            <a:ext cx="7212287" cy="389418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3" name="Picture 2">
            <a:extLst>
              <a:ext uri="{FF2B5EF4-FFF2-40B4-BE49-F238E27FC236}">
                <a16:creationId xmlns:a16="http://schemas.microsoft.com/office/drawing/2014/main" id="{7B1C702D-45F2-782C-0CB4-4F3CAC392FFA}"/>
              </a:ext>
            </a:extLst>
          </p:cNvPr>
          <p:cNvPicPr>
            <a:picLocks noChangeAspect="1"/>
          </p:cNvPicPr>
          <p:nvPr/>
        </p:nvPicPr>
        <p:blipFill>
          <a:blip r:embed="rId3"/>
          <a:stretch>
            <a:fillRect/>
          </a:stretch>
        </p:blipFill>
        <p:spPr>
          <a:xfrm>
            <a:off x="-107004" y="0"/>
            <a:ext cx="12451404" cy="6945549"/>
          </a:xfrm>
          <a:prstGeom prst="rect">
            <a:avLst/>
          </a:prstGeom>
        </p:spPr>
      </p:pic>
      <p:sp>
        <p:nvSpPr>
          <p:cNvPr id="228" name="Google Shape;228;p17"/>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14</a:t>
            </a:fld>
            <a:endParaRPr/>
          </a:p>
        </p:txBody>
      </p:sp>
      <p:sp>
        <p:nvSpPr>
          <p:cNvPr id="229" name="Google Shape;229;p17"/>
          <p:cNvSpPr txBox="1">
            <a:spLocks noGrp="1"/>
          </p:cNvSpPr>
          <p:nvPr>
            <p:ph type="title"/>
          </p:nvPr>
        </p:nvSpPr>
        <p:spPr>
          <a:xfrm>
            <a:off x="2313577" y="686915"/>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Business Activities</a:t>
            </a:r>
            <a:endParaRPr sz="2800" b="1" dirty="0">
              <a:solidFill>
                <a:schemeClr val="tx1"/>
              </a:solidFill>
              <a:latin typeface="Arial"/>
              <a:ea typeface="Arial"/>
              <a:cs typeface="Arial"/>
              <a:sym typeface="Arial"/>
            </a:endParaRPr>
          </a:p>
        </p:txBody>
      </p:sp>
      <p:pic>
        <p:nvPicPr>
          <p:cNvPr id="230" name="Google Shape;230;p17"/>
          <p:cNvPicPr preferRelativeResize="0"/>
          <p:nvPr/>
        </p:nvPicPr>
        <p:blipFill rotWithShape="1">
          <a:blip r:embed="rId4">
            <a:alphaModFix/>
          </a:blip>
          <a:srcRect b="8630"/>
          <a:stretch/>
        </p:blipFill>
        <p:spPr>
          <a:xfrm>
            <a:off x="2313577" y="1741157"/>
            <a:ext cx="8461829" cy="415164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pic>
        <p:nvPicPr>
          <p:cNvPr id="3" name="Picture 2">
            <a:extLst>
              <a:ext uri="{FF2B5EF4-FFF2-40B4-BE49-F238E27FC236}">
                <a16:creationId xmlns:a16="http://schemas.microsoft.com/office/drawing/2014/main" id="{5502CA8D-A000-18C3-62FD-7FDA90736A97}"/>
              </a:ext>
            </a:extLst>
          </p:cNvPr>
          <p:cNvPicPr>
            <a:picLocks noChangeAspect="1"/>
          </p:cNvPicPr>
          <p:nvPr/>
        </p:nvPicPr>
        <p:blipFill>
          <a:blip r:embed="rId3"/>
          <a:stretch>
            <a:fillRect/>
          </a:stretch>
        </p:blipFill>
        <p:spPr>
          <a:xfrm>
            <a:off x="-97277" y="-35272"/>
            <a:ext cx="12431949" cy="6893272"/>
          </a:xfrm>
          <a:prstGeom prst="rect">
            <a:avLst/>
          </a:prstGeom>
        </p:spPr>
      </p:pic>
      <p:sp>
        <p:nvSpPr>
          <p:cNvPr id="235" name="Google Shape;235;p18"/>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15</a:t>
            </a:fld>
            <a:endParaRPr/>
          </a:p>
        </p:txBody>
      </p:sp>
      <p:sp>
        <p:nvSpPr>
          <p:cNvPr id="236" name="Google Shape;236;p18"/>
          <p:cNvSpPr txBox="1">
            <a:spLocks noGrp="1"/>
          </p:cNvSpPr>
          <p:nvPr>
            <p:ph type="title"/>
          </p:nvPr>
        </p:nvSpPr>
        <p:spPr>
          <a:xfrm>
            <a:off x="2470149" y="85280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Business Activities</a:t>
            </a:r>
            <a:endParaRPr sz="2800" b="1" dirty="0">
              <a:solidFill>
                <a:schemeClr val="tx1"/>
              </a:solidFill>
              <a:latin typeface="Arial"/>
              <a:ea typeface="Arial"/>
              <a:cs typeface="Arial"/>
              <a:sym typeface="Arial"/>
            </a:endParaRPr>
          </a:p>
        </p:txBody>
      </p:sp>
      <p:pic>
        <p:nvPicPr>
          <p:cNvPr id="237" name="Google Shape;237;p18"/>
          <p:cNvPicPr preferRelativeResize="0"/>
          <p:nvPr/>
        </p:nvPicPr>
        <p:blipFill rotWithShape="1">
          <a:blip r:embed="rId4">
            <a:alphaModFix/>
          </a:blip>
          <a:srcRect b="8630"/>
          <a:stretch/>
        </p:blipFill>
        <p:spPr>
          <a:xfrm>
            <a:off x="2387600" y="1734327"/>
            <a:ext cx="8057178" cy="413370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3" name="Picture 2">
            <a:extLst>
              <a:ext uri="{FF2B5EF4-FFF2-40B4-BE49-F238E27FC236}">
                <a16:creationId xmlns:a16="http://schemas.microsoft.com/office/drawing/2014/main" id="{E816541C-B715-359D-5561-AF585B6D6B09}"/>
              </a:ext>
            </a:extLst>
          </p:cNvPr>
          <p:cNvPicPr>
            <a:picLocks noChangeAspect="1"/>
          </p:cNvPicPr>
          <p:nvPr/>
        </p:nvPicPr>
        <p:blipFill>
          <a:blip r:embed="rId3"/>
          <a:stretch>
            <a:fillRect/>
          </a:stretch>
        </p:blipFill>
        <p:spPr>
          <a:xfrm>
            <a:off x="-97277" y="0"/>
            <a:ext cx="12412494" cy="6858000"/>
          </a:xfrm>
          <a:prstGeom prst="rect">
            <a:avLst/>
          </a:prstGeom>
        </p:spPr>
      </p:pic>
      <p:sp>
        <p:nvSpPr>
          <p:cNvPr id="242" name="Google Shape;242;p19"/>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16</a:t>
            </a:fld>
            <a:endParaRPr/>
          </a:p>
        </p:txBody>
      </p:sp>
      <p:sp>
        <p:nvSpPr>
          <p:cNvPr id="243" name="Google Shape;243;p19"/>
          <p:cNvSpPr txBox="1">
            <a:spLocks noGrp="1"/>
          </p:cNvSpPr>
          <p:nvPr>
            <p:ph type="title"/>
          </p:nvPr>
        </p:nvSpPr>
        <p:spPr>
          <a:xfrm>
            <a:off x="2378710" y="76136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Business Activities</a:t>
            </a:r>
            <a:endParaRPr sz="2800" b="1" dirty="0">
              <a:solidFill>
                <a:schemeClr val="tx1"/>
              </a:solidFill>
              <a:latin typeface="Arial"/>
              <a:ea typeface="Arial"/>
              <a:cs typeface="Arial"/>
              <a:sym typeface="Arial"/>
            </a:endParaRPr>
          </a:p>
        </p:txBody>
      </p:sp>
      <p:pic>
        <p:nvPicPr>
          <p:cNvPr id="244" name="Google Shape;244;p19"/>
          <p:cNvPicPr preferRelativeResize="0"/>
          <p:nvPr/>
        </p:nvPicPr>
        <p:blipFill rotWithShape="1">
          <a:blip r:embed="rId4">
            <a:alphaModFix/>
          </a:blip>
          <a:srcRect l="1" r="-61095" b="9900"/>
          <a:stretch/>
        </p:blipFill>
        <p:spPr>
          <a:xfrm>
            <a:off x="2378710" y="1741156"/>
            <a:ext cx="9427210" cy="419452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3" name="Picture 2">
            <a:extLst>
              <a:ext uri="{FF2B5EF4-FFF2-40B4-BE49-F238E27FC236}">
                <a16:creationId xmlns:a16="http://schemas.microsoft.com/office/drawing/2014/main" id="{AAC00B86-E2E9-C51F-27C5-1E3E2A555819}"/>
              </a:ext>
            </a:extLst>
          </p:cNvPr>
          <p:cNvPicPr>
            <a:picLocks noChangeAspect="1"/>
          </p:cNvPicPr>
          <p:nvPr/>
        </p:nvPicPr>
        <p:blipFill>
          <a:blip r:embed="rId3"/>
          <a:stretch>
            <a:fillRect/>
          </a:stretch>
        </p:blipFill>
        <p:spPr>
          <a:xfrm>
            <a:off x="-107005" y="0"/>
            <a:ext cx="12431949" cy="6814661"/>
          </a:xfrm>
          <a:prstGeom prst="rect">
            <a:avLst/>
          </a:prstGeom>
        </p:spPr>
      </p:pic>
      <p:sp>
        <p:nvSpPr>
          <p:cNvPr id="249" name="Google Shape;249;p20"/>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17</a:t>
            </a:fld>
            <a:endParaRPr/>
          </a:p>
        </p:txBody>
      </p:sp>
      <p:sp>
        <p:nvSpPr>
          <p:cNvPr id="250" name="Google Shape;250;p20"/>
          <p:cNvSpPr txBox="1">
            <a:spLocks noGrp="1"/>
          </p:cNvSpPr>
          <p:nvPr>
            <p:ph type="title"/>
          </p:nvPr>
        </p:nvSpPr>
        <p:spPr>
          <a:xfrm>
            <a:off x="2297430" y="78168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Business Activities</a:t>
            </a:r>
            <a:endParaRPr sz="2800" b="1" dirty="0">
              <a:solidFill>
                <a:schemeClr val="tx1"/>
              </a:solidFill>
              <a:latin typeface="Arial"/>
              <a:ea typeface="Arial"/>
              <a:cs typeface="Arial"/>
              <a:sym typeface="Arial"/>
            </a:endParaRPr>
          </a:p>
        </p:txBody>
      </p:sp>
      <p:pic>
        <p:nvPicPr>
          <p:cNvPr id="251" name="Google Shape;251;p20"/>
          <p:cNvPicPr preferRelativeResize="0"/>
          <p:nvPr/>
        </p:nvPicPr>
        <p:blipFill rotWithShape="1">
          <a:blip r:embed="rId4">
            <a:alphaModFix/>
          </a:blip>
          <a:srcRect b="9476"/>
          <a:stretch/>
        </p:blipFill>
        <p:spPr>
          <a:xfrm>
            <a:off x="2470150" y="1890258"/>
            <a:ext cx="6448698" cy="393482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pic>
        <p:nvPicPr>
          <p:cNvPr id="3" name="Picture 2">
            <a:extLst>
              <a:ext uri="{FF2B5EF4-FFF2-40B4-BE49-F238E27FC236}">
                <a16:creationId xmlns:a16="http://schemas.microsoft.com/office/drawing/2014/main" id="{60F935E6-D60E-116F-9B65-084D22B1D3F0}"/>
              </a:ext>
            </a:extLst>
          </p:cNvPr>
          <p:cNvPicPr>
            <a:picLocks noChangeAspect="1"/>
          </p:cNvPicPr>
          <p:nvPr/>
        </p:nvPicPr>
        <p:blipFill>
          <a:blip r:embed="rId3"/>
          <a:stretch>
            <a:fillRect/>
          </a:stretch>
        </p:blipFill>
        <p:spPr>
          <a:xfrm>
            <a:off x="-107004" y="43338"/>
            <a:ext cx="12441676" cy="6771323"/>
          </a:xfrm>
          <a:prstGeom prst="rect">
            <a:avLst/>
          </a:prstGeom>
        </p:spPr>
      </p:pic>
      <p:sp>
        <p:nvSpPr>
          <p:cNvPr id="256" name="Google Shape;256;p21"/>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18</a:t>
            </a:fld>
            <a:endParaRPr/>
          </a:p>
        </p:txBody>
      </p:sp>
      <p:sp>
        <p:nvSpPr>
          <p:cNvPr id="257" name="Google Shape;257;p21"/>
          <p:cNvSpPr txBox="1">
            <a:spLocks noGrp="1"/>
          </p:cNvSpPr>
          <p:nvPr>
            <p:ph type="title"/>
          </p:nvPr>
        </p:nvSpPr>
        <p:spPr>
          <a:xfrm>
            <a:off x="2246630" y="825358"/>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Business Activities</a:t>
            </a:r>
            <a:endParaRPr sz="2800" b="1" dirty="0">
              <a:solidFill>
                <a:schemeClr val="tx1"/>
              </a:solidFill>
              <a:latin typeface="Arial"/>
              <a:ea typeface="Arial"/>
              <a:cs typeface="Arial"/>
              <a:sym typeface="Arial"/>
            </a:endParaRPr>
          </a:p>
        </p:txBody>
      </p:sp>
      <p:pic>
        <p:nvPicPr>
          <p:cNvPr id="258" name="Google Shape;258;p21"/>
          <p:cNvPicPr preferRelativeResize="0"/>
          <p:nvPr/>
        </p:nvPicPr>
        <p:blipFill rotWithShape="1">
          <a:blip r:embed="rId4">
            <a:alphaModFix/>
          </a:blip>
          <a:srcRect b="9053"/>
          <a:stretch/>
        </p:blipFill>
        <p:spPr>
          <a:xfrm>
            <a:off x="2470150" y="1879600"/>
            <a:ext cx="7830777" cy="401832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3" name="Picture 2">
            <a:extLst>
              <a:ext uri="{FF2B5EF4-FFF2-40B4-BE49-F238E27FC236}">
                <a16:creationId xmlns:a16="http://schemas.microsoft.com/office/drawing/2014/main" id="{87DAC1F2-288E-95F3-43C0-8D4F3C1F2AE3}"/>
              </a:ext>
            </a:extLst>
          </p:cNvPr>
          <p:cNvPicPr>
            <a:picLocks noChangeAspect="1"/>
          </p:cNvPicPr>
          <p:nvPr/>
        </p:nvPicPr>
        <p:blipFill>
          <a:blip r:embed="rId3"/>
          <a:stretch>
            <a:fillRect/>
          </a:stretch>
        </p:blipFill>
        <p:spPr>
          <a:xfrm>
            <a:off x="-87549" y="43338"/>
            <a:ext cx="12391309" cy="6771323"/>
          </a:xfrm>
          <a:prstGeom prst="rect">
            <a:avLst/>
          </a:prstGeom>
        </p:spPr>
      </p:pic>
      <p:sp>
        <p:nvSpPr>
          <p:cNvPr id="263" name="Google Shape;263;p22"/>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19</a:t>
            </a:fld>
            <a:endParaRPr/>
          </a:p>
        </p:txBody>
      </p:sp>
      <p:sp>
        <p:nvSpPr>
          <p:cNvPr id="264" name="Google Shape;264;p22"/>
          <p:cNvSpPr txBox="1">
            <a:spLocks noGrp="1"/>
          </p:cNvSpPr>
          <p:nvPr>
            <p:ph type="title"/>
          </p:nvPr>
        </p:nvSpPr>
        <p:spPr>
          <a:xfrm>
            <a:off x="2416366" y="759040"/>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265" name="Google Shape;265;p22"/>
          <p:cNvPicPr preferRelativeResize="0"/>
          <p:nvPr/>
        </p:nvPicPr>
        <p:blipFill rotWithShape="1">
          <a:blip r:embed="rId4">
            <a:alphaModFix/>
          </a:blip>
          <a:srcRect b="12439"/>
          <a:stretch/>
        </p:blipFill>
        <p:spPr>
          <a:xfrm>
            <a:off x="2416366" y="2055964"/>
            <a:ext cx="8483600" cy="369104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3" name="Picture 2">
            <a:extLst>
              <a:ext uri="{FF2B5EF4-FFF2-40B4-BE49-F238E27FC236}">
                <a16:creationId xmlns:a16="http://schemas.microsoft.com/office/drawing/2014/main" id="{DA0D0EDE-8107-3AF0-A1E0-93714E438F74}"/>
              </a:ext>
            </a:extLst>
          </p:cNvPr>
          <p:cNvPicPr>
            <a:picLocks noChangeAspect="1"/>
          </p:cNvPicPr>
          <p:nvPr/>
        </p:nvPicPr>
        <p:blipFill>
          <a:blip r:embed="rId3"/>
          <a:stretch>
            <a:fillRect/>
          </a:stretch>
        </p:blipFill>
        <p:spPr>
          <a:xfrm>
            <a:off x="-107718" y="0"/>
            <a:ext cx="12452118" cy="6858000"/>
          </a:xfrm>
          <a:prstGeom prst="rect">
            <a:avLst/>
          </a:prstGeom>
        </p:spPr>
      </p:pic>
      <p:sp>
        <p:nvSpPr>
          <p:cNvPr id="270" name="Google Shape;270;p23"/>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20</a:t>
            </a:fld>
            <a:endParaRPr/>
          </a:p>
        </p:txBody>
      </p:sp>
      <p:sp>
        <p:nvSpPr>
          <p:cNvPr id="271" name="Google Shape;271;p23"/>
          <p:cNvSpPr txBox="1">
            <a:spLocks noGrp="1"/>
          </p:cNvSpPr>
          <p:nvPr>
            <p:ph type="title"/>
          </p:nvPr>
        </p:nvSpPr>
        <p:spPr>
          <a:xfrm>
            <a:off x="2342431" y="79184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272" name="Google Shape;272;p23"/>
          <p:cNvPicPr preferRelativeResize="0"/>
          <p:nvPr/>
        </p:nvPicPr>
        <p:blipFill rotWithShape="1">
          <a:blip r:embed="rId4">
            <a:alphaModFix/>
          </a:blip>
          <a:srcRect b="9476"/>
          <a:stretch/>
        </p:blipFill>
        <p:spPr>
          <a:xfrm>
            <a:off x="2347544" y="1741156"/>
            <a:ext cx="8411895" cy="420244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pic>
        <p:nvPicPr>
          <p:cNvPr id="3" name="Picture 2">
            <a:extLst>
              <a:ext uri="{FF2B5EF4-FFF2-40B4-BE49-F238E27FC236}">
                <a16:creationId xmlns:a16="http://schemas.microsoft.com/office/drawing/2014/main" id="{7551DD05-5327-A107-D360-221D9A7EE36E}"/>
              </a:ext>
            </a:extLst>
          </p:cNvPr>
          <p:cNvPicPr>
            <a:picLocks noChangeAspect="1"/>
          </p:cNvPicPr>
          <p:nvPr/>
        </p:nvPicPr>
        <p:blipFill>
          <a:blip r:embed="rId3"/>
          <a:stretch>
            <a:fillRect/>
          </a:stretch>
        </p:blipFill>
        <p:spPr>
          <a:xfrm>
            <a:off x="-87549" y="0"/>
            <a:ext cx="12489535" cy="6771323"/>
          </a:xfrm>
          <a:prstGeom prst="rect">
            <a:avLst/>
          </a:prstGeom>
        </p:spPr>
      </p:pic>
      <p:sp>
        <p:nvSpPr>
          <p:cNvPr id="277" name="Google Shape;277;p24"/>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21</a:t>
            </a:fld>
            <a:endParaRPr/>
          </a:p>
        </p:txBody>
      </p:sp>
      <p:sp>
        <p:nvSpPr>
          <p:cNvPr id="278" name="Google Shape;278;p24"/>
          <p:cNvSpPr txBox="1">
            <a:spLocks noGrp="1"/>
          </p:cNvSpPr>
          <p:nvPr>
            <p:ph type="title"/>
          </p:nvPr>
        </p:nvSpPr>
        <p:spPr>
          <a:xfrm>
            <a:off x="2368294" y="703561"/>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279" name="Google Shape;279;p24"/>
          <p:cNvPicPr preferRelativeResize="0"/>
          <p:nvPr/>
        </p:nvPicPr>
        <p:blipFill rotWithShape="1">
          <a:blip r:embed="rId4">
            <a:alphaModFix/>
          </a:blip>
          <a:srcRect b="6514"/>
          <a:stretch/>
        </p:blipFill>
        <p:spPr>
          <a:xfrm>
            <a:off x="2340080" y="1757803"/>
            <a:ext cx="8571760" cy="393935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3" name="Picture 2">
            <a:extLst>
              <a:ext uri="{FF2B5EF4-FFF2-40B4-BE49-F238E27FC236}">
                <a16:creationId xmlns:a16="http://schemas.microsoft.com/office/drawing/2014/main" id="{9D754BE6-6D86-6525-3B34-46858B3591B9}"/>
              </a:ext>
            </a:extLst>
          </p:cNvPr>
          <p:cNvPicPr>
            <a:picLocks noChangeAspect="1"/>
          </p:cNvPicPr>
          <p:nvPr/>
        </p:nvPicPr>
        <p:blipFill>
          <a:blip r:embed="rId3"/>
          <a:stretch>
            <a:fillRect/>
          </a:stretch>
        </p:blipFill>
        <p:spPr>
          <a:xfrm>
            <a:off x="-136187" y="0"/>
            <a:ext cx="12480587" cy="6814661"/>
          </a:xfrm>
          <a:prstGeom prst="rect">
            <a:avLst/>
          </a:prstGeom>
        </p:spPr>
      </p:pic>
      <p:sp>
        <p:nvSpPr>
          <p:cNvPr id="284" name="Google Shape;284;p25"/>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22</a:t>
            </a:fld>
            <a:endParaRPr/>
          </a:p>
        </p:txBody>
      </p:sp>
      <p:sp>
        <p:nvSpPr>
          <p:cNvPr id="285" name="Google Shape;285;p25"/>
          <p:cNvSpPr txBox="1">
            <a:spLocks noGrp="1"/>
          </p:cNvSpPr>
          <p:nvPr>
            <p:ph type="title"/>
          </p:nvPr>
        </p:nvSpPr>
        <p:spPr>
          <a:xfrm>
            <a:off x="2368294" y="703561"/>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286" name="Google Shape;286;p25"/>
          <p:cNvPicPr preferRelativeResize="0"/>
          <p:nvPr/>
        </p:nvPicPr>
        <p:blipFill rotWithShape="1">
          <a:blip r:embed="rId4">
            <a:alphaModFix/>
          </a:blip>
          <a:srcRect b="6514"/>
          <a:stretch/>
        </p:blipFill>
        <p:spPr>
          <a:xfrm>
            <a:off x="2470150" y="1757803"/>
            <a:ext cx="8401050" cy="439663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pic>
        <p:nvPicPr>
          <p:cNvPr id="3" name="Picture 2">
            <a:extLst>
              <a:ext uri="{FF2B5EF4-FFF2-40B4-BE49-F238E27FC236}">
                <a16:creationId xmlns:a16="http://schemas.microsoft.com/office/drawing/2014/main" id="{3AEDFBA6-5D79-FE16-4882-166726D68350}"/>
              </a:ext>
            </a:extLst>
          </p:cNvPr>
          <p:cNvPicPr>
            <a:picLocks noChangeAspect="1"/>
          </p:cNvPicPr>
          <p:nvPr/>
        </p:nvPicPr>
        <p:blipFill>
          <a:blip r:embed="rId3"/>
          <a:stretch>
            <a:fillRect/>
          </a:stretch>
        </p:blipFill>
        <p:spPr>
          <a:xfrm>
            <a:off x="-87549" y="43338"/>
            <a:ext cx="12422221" cy="6771323"/>
          </a:xfrm>
          <a:prstGeom prst="rect">
            <a:avLst/>
          </a:prstGeom>
        </p:spPr>
      </p:pic>
      <p:sp>
        <p:nvSpPr>
          <p:cNvPr id="291" name="Google Shape;291;p26"/>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23</a:t>
            </a:fld>
            <a:endParaRPr/>
          </a:p>
        </p:txBody>
      </p:sp>
      <p:sp>
        <p:nvSpPr>
          <p:cNvPr id="292" name="Google Shape;292;p26"/>
          <p:cNvSpPr txBox="1">
            <a:spLocks noGrp="1"/>
          </p:cNvSpPr>
          <p:nvPr>
            <p:ph type="title"/>
          </p:nvPr>
        </p:nvSpPr>
        <p:spPr>
          <a:xfrm>
            <a:off x="2348230" y="795308"/>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293" name="Google Shape;293;p26"/>
          <p:cNvPicPr preferRelativeResize="0"/>
          <p:nvPr/>
        </p:nvPicPr>
        <p:blipFill rotWithShape="1">
          <a:blip r:embed="rId4">
            <a:alphaModFix/>
          </a:blip>
          <a:srcRect b="13284"/>
          <a:stretch/>
        </p:blipFill>
        <p:spPr>
          <a:xfrm>
            <a:off x="2470150" y="1741156"/>
            <a:ext cx="8543589" cy="363348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pic>
        <p:nvPicPr>
          <p:cNvPr id="3" name="Picture 2">
            <a:extLst>
              <a:ext uri="{FF2B5EF4-FFF2-40B4-BE49-F238E27FC236}">
                <a16:creationId xmlns:a16="http://schemas.microsoft.com/office/drawing/2014/main" id="{396DA787-341D-9F8D-046E-456E58488D69}"/>
              </a:ext>
            </a:extLst>
          </p:cNvPr>
          <p:cNvPicPr>
            <a:picLocks noChangeAspect="1"/>
          </p:cNvPicPr>
          <p:nvPr/>
        </p:nvPicPr>
        <p:blipFill>
          <a:blip r:embed="rId3"/>
          <a:stretch>
            <a:fillRect/>
          </a:stretch>
        </p:blipFill>
        <p:spPr>
          <a:xfrm>
            <a:off x="-107004" y="0"/>
            <a:ext cx="12441676" cy="6858000"/>
          </a:xfrm>
          <a:prstGeom prst="rect">
            <a:avLst/>
          </a:prstGeom>
        </p:spPr>
      </p:pic>
      <p:sp>
        <p:nvSpPr>
          <p:cNvPr id="298" name="Google Shape;298;p27"/>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24</a:t>
            </a:fld>
            <a:endParaRPr/>
          </a:p>
        </p:txBody>
      </p:sp>
      <p:sp>
        <p:nvSpPr>
          <p:cNvPr id="299" name="Google Shape;299;p27"/>
          <p:cNvSpPr txBox="1">
            <a:spLocks noGrp="1"/>
          </p:cNvSpPr>
          <p:nvPr>
            <p:ph type="title"/>
          </p:nvPr>
        </p:nvSpPr>
        <p:spPr>
          <a:xfrm>
            <a:off x="2297430" y="735524"/>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300" name="Google Shape;300;p27"/>
          <p:cNvPicPr preferRelativeResize="0"/>
          <p:nvPr/>
        </p:nvPicPr>
        <p:blipFill rotWithShape="1">
          <a:blip r:embed="rId4">
            <a:alphaModFix/>
          </a:blip>
          <a:srcRect b="6937"/>
          <a:stretch/>
        </p:blipFill>
        <p:spPr>
          <a:xfrm>
            <a:off x="2470150" y="1771940"/>
            <a:ext cx="8665210" cy="382341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pic>
        <p:nvPicPr>
          <p:cNvPr id="3" name="Picture 2">
            <a:extLst>
              <a:ext uri="{FF2B5EF4-FFF2-40B4-BE49-F238E27FC236}">
                <a16:creationId xmlns:a16="http://schemas.microsoft.com/office/drawing/2014/main" id="{040EF33B-B08C-D3B8-09BC-33A3A3E3769B}"/>
              </a:ext>
            </a:extLst>
          </p:cNvPr>
          <p:cNvPicPr>
            <a:picLocks noChangeAspect="1"/>
          </p:cNvPicPr>
          <p:nvPr/>
        </p:nvPicPr>
        <p:blipFill>
          <a:blip r:embed="rId3"/>
          <a:stretch>
            <a:fillRect/>
          </a:stretch>
        </p:blipFill>
        <p:spPr>
          <a:xfrm>
            <a:off x="-116732" y="-107004"/>
            <a:ext cx="12412494" cy="6965004"/>
          </a:xfrm>
          <a:prstGeom prst="rect">
            <a:avLst/>
          </a:prstGeom>
        </p:spPr>
      </p:pic>
      <p:sp>
        <p:nvSpPr>
          <p:cNvPr id="305" name="Google Shape;305;p28"/>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25</a:t>
            </a:fld>
            <a:endParaRPr/>
          </a:p>
        </p:txBody>
      </p:sp>
      <p:sp>
        <p:nvSpPr>
          <p:cNvPr id="306" name="Google Shape;306;p28"/>
          <p:cNvSpPr txBox="1">
            <a:spLocks noGrp="1"/>
          </p:cNvSpPr>
          <p:nvPr>
            <p:ph type="title"/>
          </p:nvPr>
        </p:nvSpPr>
        <p:spPr>
          <a:xfrm>
            <a:off x="2303679" y="767925"/>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307" name="Google Shape;307;p28"/>
          <p:cNvPicPr preferRelativeResize="0"/>
          <p:nvPr/>
        </p:nvPicPr>
        <p:blipFill rotWithShape="1">
          <a:blip r:embed="rId4">
            <a:alphaModFix/>
          </a:blip>
          <a:srcRect b="9053"/>
          <a:stretch/>
        </p:blipFill>
        <p:spPr>
          <a:xfrm>
            <a:off x="2385975" y="1743289"/>
            <a:ext cx="7584033" cy="409600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 name="Picture 2">
            <a:extLst>
              <a:ext uri="{FF2B5EF4-FFF2-40B4-BE49-F238E27FC236}">
                <a16:creationId xmlns:a16="http://schemas.microsoft.com/office/drawing/2014/main" id="{364C9793-3417-5306-C54D-20CA648AE344}"/>
              </a:ext>
            </a:extLst>
          </p:cNvPr>
          <p:cNvPicPr>
            <a:picLocks noChangeAspect="1"/>
          </p:cNvPicPr>
          <p:nvPr/>
        </p:nvPicPr>
        <p:blipFill>
          <a:blip r:embed="rId3"/>
          <a:stretch>
            <a:fillRect/>
          </a:stretch>
        </p:blipFill>
        <p:spPr>
          <a:xfrm>
            <a:off x="-87549" y="0"/>
            <a:ext cx="12442986" cy="6814661"/>
          </a:xfrm>
          <a:prstGeom prst="rect">
            <a:avLst/>
          </a:prstGeom>
        </p:spPr>
      </p:pic>
      <p:sp>
        <p:nvSpPr>
          <p:cNvPr id="312" name="Google Shape;312;p29"/>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26</a:t>
            </a:fld>
            <a:endParaRPr/>
          </a:p>
        </p:txBody>
      </p:sp>
      <p:sp>
        <p:nvSpPr>
          <p:cNvPr id="313" name="Google Shape;313;p29"/>
          <p:cNvSpPr txBox="1">
            <a:spLocks noGrp="1"/>
          </p:cNvSpPr>
          <p:nvPr>
            <p:ph type="title"/>
          </p:nvPr>
        </p:nvSpPr>
        <p:spPr>
          <a:xfrm>
            <a:off x="2322110" y="795254"/>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314" name="Google Shape;314;p29"/>
          <p:cNvPicPr preferRelativeResize="0"/>
          <p:nvPr/>
        </p:nvPicPr>
        <p:blipFill rotWithShape="1">
          <a:blip r:embed="rId4">
            <a:alphaModFix/>
          </a:blip>
          <a:srcRect b="7782"/>
          <a:stretch/>
        </p:blipFill>
        <p:spPr>
          <a:xfrm>
            <a:off x="2457613" y="1696795"/>
            <a:ext cx="8342467" cy="42163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pic>
        <p:nvPicPr>
          <p:cNvPr id="3" name="Picture 2">
            <a:extLst>
              <a:ext uri="{FF2B5EF4-FFF2-40B4-BE49-F238E27FC236}">
                <a16:creationId xmlns:a16="http://schemas.microsoft.com/office/drawing/2014/main" id="{7960A2E0-319A-4F30-FD97-F8D906507975}"/>
              </a:ext>
            </a:extLst>
          </p:cNvPr>
          <p:cNvPicPr>
            <a:picLocks noChangeAspect="1"/>
          </p:cNvPicPr>
          <p:nvPr/>
        </p:nvPicPr>
        <p:blipFill>
          <a:blip r:embed="rId3"/>
          <a:stretch>
            <a:fillRect/>
          </a:stretch>
        </p:blipFill>
        <p:spPr>
          <a:xfrm>
            <a:off x="-97277" y="43338"/>
            <a:ext cx="12393039" cy="6771323"/>
          </a:xfrm>
          <a:prstGeom prst="rect">
            <a:avLst/>
          </a:prstGeom>
        </p:spPr>
      </p:pic>
      <p:sp>
        <p:nvSpPr>
          <p:cNvPr id="319" name="Google Shape;319;p30"/>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27</a:t>
            </a:fld>
            <a:endParaRPr/>
          </a:p>
        </p:txBody>
      </p:sp>
      <p:sp>
        <p:nvSpPr>
          <p:cNvPr id="320" name="Google Shape;320;p30"/>
          <p:cNvSpPr txBox="1">
            <a:spLocks noGrp="1"/>
          </p:cNvSpPr>
          <p:nvPr>
            <p:ph type="title"/>
          </p:nvPr>
        </p:nvSpPr>
        <p:spPr>
          <a:xfrm>
            <a:off x="2348230" y="852487"/>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Communicating with Users</a:t>
            </a:r>
            <a:endParaRPr sz="2800" b="1" dirty="0">
              <a:solidFill>
                <a:schemeClr val="tx1"/>
              </a:solidFill>
              <a:latin typeface="Arial"/>
              <a:ea typeface="Arial"/>
              <a:cs typeface="Arial"/>
              <a:sym typeface="Arial"/>
            </a:endParaRPr>
          </a:p>
        </p:txBody>
      </p:sp>
      <p:pic>
        <p:nvPicPr>
          <p:cNvPr id="321" name="Google Shape;321;p30"/>
          <p:cNvPicPr preferRelativeResize="0"/>
          <p:nvPr/>
        </p:nvPicPr>
        <p:blipFill rotWithShape="1">
          <a:blip r:embed="rId4">
            <a:alphaModFix/>
          </a:blip>
          <a:srcRect b="9053"/>
          <a:stretch/>
        </p:blipFill>
        <p:spPr>
          <a:xfrm>
            <a:off x="2470150" y="1741156"/>
            <a:ext cx="7874319" cy="426435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 name="Picture 2">
            <a:extLst>
              <a:ext uri="{FF2B5EF4-FFF2-40B4-BE49-F238E27FC236}">
                <a16:creationId xmlns:a16="http://schemas.microsoft.com/office/drawing/2014/main" id="{6B559948-633D-9080-17E4-A67884FFE48D}"/>
              </a:ext>
            </a:extLst>
          </p:cNvPr>
          <p:cNvPicPr>
            <a:picLocks noChangeAspect="1"/>
          </p:cNvPicPr>
          <p:nvPr/>
        </p:nvPicPr>
        <p:blipFill>
          <a:blip r:embed="rId3"/>
          <a:stretch>
            <a:fillRect/>
          </a:stretch>
        </p:blipFill>
        <p:spPr>
          <a:xfrm>
            <a:off x="-77821" y="0"/>
            <a:ext cx="12412493" cy="6926094"/>
          </a:xfrm>
          <a:prstGeom prst="rect">
            <a:avLst/>
          </a:prstGeom>
        </p:spPr>
      </p:pic>
      <p:sp>
        <p:nvSpPr>
          <p:cNvPr id="326" name="Google Shape;326;p31"/>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28</a:t>
            </a:fld>
            <a:endParaRPr/>
          </a:p>
        </p:txBody>
      </p:sp>
      <p:sp>
        <p:nvSpPr>
          <p:cNvPr id="327" name="Google Shape;327;p31"/>
          <p:cNvSpPr txBox="1">
            <a:spLocks noGrp="1"/>
          </p:cNvSpPr>
          <p:nvPr>
            <p:ph type="title"/>
          </p:nvPr>
        </p:nvSpPr>
        <p:spPr>
          <a:xfrm>
            <a:off x="2338070" y="805160"/>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Other Elements of an Annual Report</a:t>
            </a:r>
            <a:endParaRPr sz="2800" b="1" dirty="0">
              <a:solidFill>
                <a:schemeClr val="tx1"/>
              </a:solidFill>
              <a:latin typeface="Arial"/>
              <a:ea typeface="Arial"/>
              <a:cs typeface="Arial"/>
              <a:sym typeface="Arial"/>
            </a:endParaRPr>
          </a:p>
        </p:txBody>
      </p:sp>
      <p:pic>
        <p:nvPicPr>
          <p:cNvPr id="328" name="Google Shape;328;p31"/>
          <p:cNvPicPr preferRelativeResize="0"/>
          <p:nvPr/>
        </p:nvPicPr>
        <p:blipFill rotWithShape="1">
          <a:blip r:embed="rId4">
            <a:alphaModFix/>
          </a:blip>
          <a:srcRect b="17518"/>
          <a:stretch/>
        </p:blipFill>
        <p:spPr>
          <a:xfrm>
            <a:off x="2560182" y="1778122"/>
            <a:ext cx="7293748" cy="407693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 name="Picture 2">
            <a:extLst>
              <a:ext uri="{FF2B5EF4-FFF2-40B4-BE49-F238E27FC236}">
                <a16:creationId xmlns:a16="http://schemas.microsoft.com/office/drawing/2014/main" id="{4730BDDE-21C9-A596-DBA2-8C7CE576E917}"/>
              </a:ext>
            </a:extLst>
          </p:cNvPr>
          <p:cNvPicPr>
            <a:picLocks noChangeAspect="1"/>
          </p:cNvPicPr>
          <p:nvPr/>
        </p:nvPicPr>
        <p:blipFill>
          <a:blip r:embed="rId3"/>
          <a:stretch>
            <a:fillRect/>
          </a:stretch>
        </p:blipFill>
        <p:spPr>
          <a:xfrm>
            <a:off x="-116732" y="0"/>
            <a:ext cx="12412494" cy="6858000"/>
          </a:xfrm>
          <a:prstGeom prst="rect">
            <a:avLst/>
          </a:prstGeom>
        </p:spPr>
      </p:pic>
      <p:sp>
        <p:nvSpPr>
          <p:cNvPr id="333" name="Google Shape;333;p32"/>
          <p:cNvSpPr txBox="1">
            <a:spLocks noGrp="1"/>
          </p:cNvSpPr>
          <p:nvPr>
            <p:ph type="sldNum" idx="12"/>
          </p:nvPr>
        </p:nvSpPr>
        <p:spPr>
          <a:xfrm>
            <a:off x="11013739" y="6582714"/>
            <a:ext cx="1166972" cy="204838"/>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r>
              <a:rPr lang="en-US"/>
              <a:t>L1 - </a:t>
            </a:r>
            <a:fld id="{00000000-1234-1234-1234-123412341234}" type="slidenum">
              <a:rPr lang="en-US"/>
              <a:t>29</a:t>
            </a:fld>
            <a:endParaRPr/>
          </a:p>
        </p:txBody>
      </p:sp>
      <p:sp>
        <p:nvSpPr>
          <p:cNvPr id="334" name="Google Shape;334;p32"/>
          <p:cNvSpPr txBox="1">
            <a:spLocks noGrp="1"/>
          </p:cNvSpPr>
          <p:nvPr>
            <p:ph type="title"/>
          </p:nvPr>
        </p:nvSpPr>
        <p:spPr>
          <a:xfrm>
            <a:off x="2358390" y="781686"/>
            <a:ext cx="7043900" cy="1054242"/>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FFFFF"/>
              </a:buClr>
              <a:buSzPts val="3000"/>
              <a:buNone/>
            </a:pPr>
            <a:r>
              <a:rPr lang="en-US" sz="3000" b="1" dirty="0">
                <a:solidFill>
                  <a:schemeClr val="tx1"/>
                </a:solidFill>
                <a:latin typeface="Arial"/>
                <a:ea typeface="Arial"/>
                <a:cs typeface="Arial"/>
                <a:sym typeface="Arial"/>
              </a:rPr>
              <a:t>Other Elements of an Annual Report</a:t>
            </a:r>
            <a:endParaRPr sz="2800" b="1" dirty="0">
              <a:solidFill>
                <a:schemeClr val="tx1"/>
              </a:solidFill>
              <a:latin typeface="Arial"/>
              <a:ea typeface="Arial"/>
              <a:cs typeface="Arial"/>
              <a:sym typeface="Arial"/>
            </a:endParaRPr>
          </a:p>
        </p:txBody>
      </p:sp>
      <p:pic>
        <p:nvPicPr>
          <p:cNvPr id="335" name="Google Shape;335;p32"/>
          <p:cNvPicPr preferRelativeResize="0"/>
          <p:nvPr/>
        </p:nvPicPr>
        <p:blipFill rotWithShape="1">
          <a:blip r:embed="rId4">
            <a:alphaModFix/>
          </a:blip>
          <a:srcRect b="56454"/>
          <a:stretch/>
        </p:blipFill>
        <p:spPr>
          <a:xfrm>
            <a:off x="2000033" y="2355791"/>
            <a:ext cx="7239121" cy="236425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6DED48-E1AA-4DFE-AA41-E855BA35CA65}"/>
</file>

<file path=customXml/itemProps2.xml><?xml version="1.0" encoding="utf-8"?>
<ds:datastoreItem xmlns:ds="http://schemas.openxmlformats.org/officeDocument/2006/customXml" ds:itemID="{610D6A8B-095C-4AAE-A2B0-8A4A4D0F9CCB}"/>
</file>

<file path=customXml/itemProps3.xml><?xml version="1.0" encoding="utf-8"?>
<ds:datastoreItem xmlns:ds="http://schemas.openxmlformats.org/officeDocument/2006/customXml" ds:itemID="{8DA773ED-D97E-490C-9399-526FD7A1C7CD}"/>
</file>

<file path=docProps/app.xml><?xml version="1.0" encoding="utf-8"?>
<Properties xmlns="http://schemas.openxmlformats.org/officeDocument/2006/extended-properties" xmlns:vt="http://schemas.openxmlformats.org/officeDocument/2006/docPropsVTypes">
  <TotalTime>407</TotalTime>
  <Words>497</Words>
  <Application>Microsoft Office PowerPoint</Application>
  <PresentationFormat>Widescreen</PresentationFormat>
  <Paragraphs>89</Paragraphs>
  <Slides>30</Slides>
  <Notes>29</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30</vt:i4>
      </vt:variant>
    </vt:vector>
  </HeadingPairs>
  <TitlesOfParts>
    <vt:vector size="38" baseType="lpstr">
      <vt:lpstr>Arial</vt:lpstr>
      <vt:lpstr>Calibri</vt:lpstr>
      <vt:lpstr>Noto Sans Symbols</vt:lpstr>
      <vt:lpstr>Alexandria</vt:lpstr>
      <vt:lpstr>Tajawal Medium</vt:lpstr>
      <vt:lpstr>Calibri Light</vt:lpstr>
      <vt:lpstr>Office Theme</vt:lpstr>
      <vt:lpstr>1_Office Theme</vt:lpstr>
      <vt:lpstr>PowerPoint Presentation</vt:lpstr>
      <vt:lpstr>Introduction to the course</vt:lpstr>
      <vt:lpstr>Learning Platform </vt:lpstr>
      <vt:lpstr>Brief Description of The Course</vt:lpstr>
      <vt:lpstr>Topics</vt:lpstr>
      <vt:lpstr>Course Learning Outcomes</vt:lpstr>
      <vt:lpstr>Lecture one agenda</vt:lpstr>
      <vt:lpstr>Introduction to Financial Statements</vt:lpstr>
      <vt:lpstr>Forms of Business Organization</vt:lpstr>
      <vt:lpstr>Users and Uses of Financial Information</vt:lpstr>
      <vt:lpstr>Users and Uses of Financial Information</vt:lpstr>
      <vt:lpstr>Users and Uses of Financial Information</vt:lpstr>
      <vt:lpstr>Business Activities</vt:lpstr>
      <vt:lpstr>Business Activities</vt:lpstr>
      <vt:lpstr>Business Activities</vt:lpstr>
      <vt:lpstr>Business Activities</vt:lpstr>
      <vt:lpstr>Business Activities</vt:lpstr>
      <vt:lpstr>Business Activities</vt:lpstr>
      <vt:lpstr>Communicating with Users</vt:lpstr>
      <vt:lpstr>Communicating with Users</vt:lpstr>
      <vt:lpstr>Communicating with Users</vt:lpstr>
      <vt:lpstr>Communicating with Users</vt:lpstr>
      <vt:lpstr>Communicating with Users</vt:lpstr>
      <vt:lpstr>Communicating with Users</vt:lpstr>
      <vt:lpstr>Communicating with Users</vt:lpstr>
      <vt:lpstr>Communicating with Users</vt:lpstr>
      <vt:lpstr>Communicating with Users</vt:lpstr>
      <vt:lpstr>Other Elements of an Annual Report</vt:lpstr>
      <vt:lpstr>Other Elements of an Annual Report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18</cp:revision>
  <dcterms:created xsi:type="dcterms:W3CDTF">2021-08-03T13:03:26Z</dcterms:created>
  <dcterms:modified xsi:type="dcterms:W3CDTF">2024-06-01T17:30:24Z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