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</p:sldIdLst>
  <p:sldSz cy="6858000" cx="12192000"/>
  <p:notesSz cx="6858000" cy="9144000"/>
  <p:embeddedFontLst>
    <p:embeddedFont>
      <p:font typeface="Tahoma"/>
      <p:regular r:id="rId27"/>
      <p:bold r:id="rId28"/>
    </p:embeddedFont>
    <p:embeddedFont>
      <p:font typeface="Tajawal Medium"/>
      <p:regular r:id="rId29"/>
      <p:bold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1" roundtripDataSignature="AMtx7mgKPf5NZHvrLA6yUPDvb/MHSHXQx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font" Target="fonts/Tahoma-bold.fntdata"/><Relationship Id="rId27" Type="http://schemas.openxmlformats.org/officeDocument/2006/relationships/font" Target="fonts/Tahoma-regular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TajawalMedium-regular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customschemas.google.com/relationships/presentationmetadata" Target="metadata"/><Relationship Id="rId30" Type="http://schemas.openxmlformats.org/officeDocument/2006/relationships/font" Target="fonts/TajawalMedium-bold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18" name="Google Shape;218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9" name="Google Shape;219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7" name="Google Shape;237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8" name="Google Shape;238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46" name="Google Shape;246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47" name="Google Shape;247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63" name="Google Shape;263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4" name="Google Shape;264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4" name="Google Shape;324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1" name="Google Shape;341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8" name="Google Shape;28;p2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24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40" name="Google Shape;40;p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25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2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53" name="Google Shape;53;p2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26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64" name="Google Shape;64;p2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2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3" name="Google Shape;73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76" name="Google Shape;76;p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28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85" name="Google Shape;85;p2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6" name="Google Shape;86;p2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87" name="Google Shape;87;p2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91" name="Google Shape;91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01" name="Google Shape;101;p3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30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3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10" name="Google Shape;110;p3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11" name="Google Shape;111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14" name="Google Shape;114;p3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31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3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23" name="Google Shape;123;p3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24" name="Google Shape;124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27" name="Google Shape;127;p3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32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3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6" name="Google Shape;136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39" name="Google Shape;139;p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3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3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8" name="Google Shape;148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1" name="Google Shape;151;p3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34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7.xml"/><Relationship Id="rId10" Type="http://schemas.openxmlformats.org/officeDocument/2006/relationships/slideLayout" Target="../slideLayouts/slideLayout6.xml"/><Relationship Id="rId13" Type="http://schemas.openxmlformats.org/officeDocument/2006/relationships/slideLayout" Target="../slideLayouts/slideLayout9.xml"/><Relationship Id="rId12" Type="http://schemas.openxmlformats.org/officeDocument/2006/relationships/slideLayout" Target="../slideLayouts/slideLayout8.xml"/><Relationship Id="rId1" Type="http://schemas.openxmlformats.org/officeDocument/2006/relationships/image" Target="../media/image2.png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0.xml"/><Relationship Id="rId16" Type="http://schemas.openxmlformats.org/officeDocument/2006/relationships/theme" Target="../theme/theme2.xml"/><Relationship Id="rId5" Type="http://schemas.openxmlformats.org/officeDocument/2006/relationships/slideLayout" Target="../slideLayouts/slideLayout1.xml"/><Relationship Id="rId6" Type="http://schemas.openxmlformats.org/officeDocument/2006/relationships/slideLayout" Target="../slideLayouts/slideLayout2.xml"/><Relationship Id="rId7" Type="http://schemas.openxmlformats.org/officeDocument/2006/relationships/slideLayout" Target="../slideLayouts/slideLayout3.xml"/><Relationship Id="rId8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23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1" name="Google Shape;21;p2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5"/>
    <p:sldLayoutId id="2147483650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png"/><Relationship Id="rId4" Type="http://schemas.openxmlformats.org/officeDocument/2006/relationships/image" Target="../media/image13.png"/><Relationship Id="rId5" Type="http://schemas.openxmlformats.org/officeDocument/2006/relationships/image" Target="../media/image7.png"/><Relationship Id="rId6" Type="http://schemas.openxmlformats.org/officeDocument/2006/relationships/image" Target="../media/image11.png"/><Relationship Id="rId7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3" name="Google Shape;163;p1"/>
          <p:cNvPicPr preferRelativeResize="0"/>
          <p:nvPr/>
        </p:nvPicPr>
        <p:blipFill rotWithShape="1">
          <a:blip r:embed="rId4">
            <a:alphaModFix/>
          </a:blip>
          <a:srcRect b="11911" l="984" r="913" t="0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12889" y="422122"/>
            <a:ext cx="671445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433777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"/>
          <p:cNvSpPr txBox="1"/>
          <p:nvPr/>
        </p:nvSpPr>
        <p:spPr>
          <a:xfrm>
            <a:off x="474133" y="715791"/>
            <a:ext cx="6004016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Human Resources Management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Ibrahem Aboelseod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68" name="Google Shape;168;p1"/>
          <p:cNvSpPr txBox="1"/>
          <p:nvPr/>
        </p:nvSpPr>
        <p:spPr>
          <a:xfrm>
            <a:off x="6995710" y="3216545"/>
            <a:ext cx="3506088" cy="861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Changing Nature of Human</a:t>
            </a:r>
            <a:endParaRPr/>
          </a:p>
          <a:p>
            <a:pPr indent="0" lvl="0" marL="0" marR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Resource Management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"/>
          <p:cNvSpPr/>
          <p:nvPr/>
        </p:nvSpPr>
        <p:spPr>
          <a:xfrm>
            <a:off x="2422526" y="3683001"/>
            <a:ext cx="1235075" cy="41116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  <a:effectLst>
            <a:outerShdw rotWithShape="0" algn="ctr" dir="2700000" dist="107763">
              <a:schemeClr val="lt2">
                <a:alpha val="49803"/>
              </a:scheme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2"/>
          <p:cNvSpPr txBox="1"/>
          <p:nvPr>
            <p:ph type="ctrTitle"/>
          </p:nvPr>
        </p:nvSpPr>
        <p:spPr>
          <a:xfrm>
            <a:off x="2439989" y="67141"/>
            <a:ext cx="5181600" cy="167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Human Resource</a:t>
            </a:r>
            <a:br>
              <a:rPr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Management</a:t>
            </a:r>
            <a:r>
              <a:rPr lang="en-US" sz="105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lang="en-US" sz="105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105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1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TENTH EDITON</a:t>
            </a:r>
            <a:endParaRPr/>
          </a:p>
        </p:txBody>
      </p:sp>
      <p:sp>
        <p:nvSpPr>
          <p:cNvPr id="175" name="Google Shape;175;p2"/>
          <p:cNvSpPr/>
          <p:nvPr>
            <p:ph idx="1" type="subTitle"/>
          </p:nvPr>
        </p:nvSpPr>
        <p:spPr>
          <a:xfrm>
            <a:off x="2590800" y="4049713"/>
            <a:ext cx="4800600" cy="1371600"/>
          </a:xfrm>
          <a:prstGeom prst="roundRect">
            <a:avLst>
              <a:gd fmla="val 8681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ctr" dir="2700000" dist="107763">
              <a:schemeClr val="lt2">
                <a:alpha val="49803"/>
              </a:schemeClr>
            </a:outerShdw>
          </a:effectLst>
        </p:spPr>
        <p:txBody>
          <a:bodyPr anchorCtr="1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>
                <a:latin typeface="Arial"/>
                <a:ea typeface="Arial"/>
                <a:cs typeface="Arial"/>
                <a:sym typeface="Arial"/>
              </a:rPr>
              <a:t>Changing Nature of Human Resource Management</a:t>
            </a:r>
            <a:endParaRPr/>
          </a:p>
        </p:txBody>
      </p:sp>
      <p:sp>
        <p:nvSpPr>
          <p:cNvPr id="176" name="Google Shape;176;p2"/>
          <p:cNvSpPr/>
          <p:nvPr/>
        </p:nvSpPr>
        <p:spPr>
          <a:xfrm>
            <a:off x="2439989" y="3733801"/>
            <a:ext cx="1235075" cy="411163"/>
          </a:xfrm>
          <a:prstGeom prst="roundRect">
            <a:avLst>
              <a:gd fmla="val 16667" name="adj"/>
            </a:avLst>
          </a:prstGeom>
          <a:solidFill>
            <a:srgbClr val="CC3300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1</a:t>
            </a:r>
            <a:endParaRPr/>
          </a:p>
        </p:txBody>
      </p:sp>
      <p:sp>
        <p:nvSpPr>
          <p:cNvPr id="177" name="Google Shape;177;p2"/>
          <p:cNvSpPr txBox="1"/>
          <p:nvPr/>
        </p:nvSpPr>
        <p:spPr>
          <a:xfrm>
            <a:off x="2895600" y="2438400"/>
            <a:ext cx="4191000" cy="3130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Robert L. Mathis   ⏐   John H. Jackson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3"/>
          <p:cNvSpPr txBox="1"/>
          <p:nvPr>
            <p:ph type="title"/>
          </p:nvPr>
        </p:nvSpPr>
        <p:spPr>
          <a:xfrm>
            <a:off x="2461260" y="24034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Learning Objectives </a:t>
            </a:r>
            <a:endParaRPr/>
          </a:p>
        </p:txBody>
      </p:sp>
      <p:sp>
        <p:nvSpPr>
          <p:cNvPr id="184" name="Google Shape;184;p3"/>
          <p:cNvSpPr txBox="1"/>
          <p:nvPr>
            <p:ph idx="1" type="body"/>
          </p:nvPr>
        </p:nvSpPr>
        <p:spPr>
          <a:xfrm>
            <a:off x="678180" y="263715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After you have read this chapter, you should be able to: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Define HR management and explain why managers and HR staff must work together.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List and define the seven categories of of HR activities.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Identify three challenges facing HR today.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Describe the four roles of HR management.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Discuss why ethical issues affect HR management.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4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4"/>
          <p:cNvSpPr txBox="1"/>
          <p:nvPr>
            <p:ph type="title"/>
          </p:nvPr>
        </p:nvSpPr>
        <p:spPr>
          <a:xfrm>
            <a:off x="2518410" y="32067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en-US" sz="2800">
                <a:solidFill>
                  <a:schemeClr val="lt1"/>
                </a:solidFill>
              </a:rPr>
              <a:t>Nature of Human Resource Management</a:t>
            </a:r>
            <a:endParaRPr/>
          </a:p>
        </p:txBody>
      </p:sp>
      <p:sp>
        <p:nvSpPr>
          <p:cNvPr id="191" name="Google Shape;191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Human Resource Management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The design of formal systems in an organization to ensure effective and efficient use of human talent to accomplish organizational goals.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Who Is an HR Manager?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 the course carrying out their duties, every operating manager is, in essence, an HR manager.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HR specialists design processes and systems that operating managers help implement.</a:t>
            </a:r>
            <a:endParaRPr/>
          </a:p>
          <a:p>
            <a:pPr indent="-762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5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5"/>
          <p:cNvSpPr txBox="1"/>
          <p:nvPr>
            <p:ph type="title"/>
          </p:nvPr>
        </p:nvSpPr>
        <p:spPr>
          <a:xfrm>
            <a:off x="2312670" y="21764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</a:pPr>
            <a:r>
              <a:rPr lang="en-US" sz="3600">
                <a:solidFill>
                  <a:schemeClr val="lt1"/>
                </a:solidFill>
              </a:rPr>
              <a:t>Typical Division of HR Responsibilities</a:t>
            </a:r>
            <a:endParaRPr/>
          </a:p>
        </p:txBody>
      </p:sp>
      <p:sp>
        <p:nvSpPr>
          <p:cNvPr id="198" name="Google Shape;198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HR Unit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Develops legal, effective interviewing techniques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Trains managers in conducting selection interviews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Conducts interviews and testing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Sends top three applicants to managers for final review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Checks references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Does final interviewing and hiring for certain job classifications</a:t>
            </a:r>
            <a:endParaRPr/>
          </a:p>
        </p:txBody>
      </p:sp>
      <p:sp>
        <p:nvSpPr>
          <p:cNvPr id="199" name="Google Shape;199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Managers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Advise HR of job openings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Decide whether to do own final interviewing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Receive interview training from HR unit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Do final interviewing and hiring where appropriate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Review reference information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Provide feedback to HR unit on hiring/rejection decisions</a:t>
            </a:r>
            <a:endParaRPr/>
          </a:p>
        </p:txBody>
      </p:sp>
      <p:sp>
        <p:nvSpPr>
          <p:cNvPr id="200" name="Google Shape;200;p5"/>
          <p:cNvSpPr/>
          <p:nvPr/>
        </p:nvSpPr>
        <p:spPr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b="1" i="1"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Figure 1–1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6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206" name="Google Shape;206;p6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6"/>
          <p:cNvSpPr txBox="1"/>
          <p:nvPr>
            <p:ph type="title"/>
          </p:nvPr>
        </p:nvSpPr>
        <p:spPr>
          <a:xfrm>
            <a:off x="3158490" y="22796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HR Activities</a:t>
            </a:r>
            <a:endParaRPr/>
          </a:p>
        </p:txBody>
      </p:sp>
      <p:sp>
        <p:nvSpPr>
          <p:cNvPr id="208" name="Google Shape;208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HR Planning and Analysis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Equal Employment Opportunity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Staffing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HR Development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Compensation and Benefits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Health, Safety, and Security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Employee and Labor/Management Relations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7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My Documents\PowerPoint Files\Books\South-Western\HRM10e\HRM10e GIFS\01-02.gif" id="214" name="Google Shape;21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95651" y="762001"/>
            <a:ext cx="4857749" cy="4993900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7"/>
          <p:cNvSpPr/>
          <p:nvPr/>
        </p:nvSpPr>
        <p:spPr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b="1" i="1"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Figure 1–2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222" name="Google Shape;222;p8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8"/>
          <p:cNvSpPr txBox="1"/>
          <p:nvPr>
            <p:ph type="title"/>
          </p:nvPr>
        </p:nvSpPr>
        <p:spPr>
          <a:xfrm>
            <a:off x="2655570" y="19367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HR Management Challenges</a:t>
            </a:r>
            <a:endParaRPr/>
          </a:p>
        </p:txBody>
      </p:sp>
      <p:sp>
        <p:nvSpPr>
          <p:cNvPr id="224" name="Google Shape;224;p8"/>
          <p:cNvSpPr txBox="1"/>
          <p:nvPr>
            <p:ph idx="1" type="body"/>
          </p:nvPr>
        </p:nvSpPr>
        <p:spPr>
          <a:xfrm>
            <a:off x="2209800" y="1298576"/>
            <a:ext cx="7772400" cy="4949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Economic and Technological Changes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Shift in jobs for manufacturing and agriculture to service industries and telecommunications.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Pressures of global competition causing firms to adapt by lowering costs and increasing productivity.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Growth of information technology (Internet).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9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230" name="Google Shape;230;p9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9"/>
          <p:cNvSpPr txBox="1"/>
          <p:nvPr>
            <p:ph type="title"/>
          </p:nvPr>
        </p:nvSpPr>
        <p:spPr>
          <a:xfrm>
            <a:off x="3657600" y="15938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Jobs of the Future</a:t>
            </a:r>
            <a:endParaRPr/>
          </a:p>
        </p:txBody>
      </p:sp>
      <p:sp>
        <p:nvSpPr>
          <p:cNvPr id="232" name="Google Shape;232;p9"/>
          <p:cNvSpPr/>
          <p:nvPr/>
        </p:nvSpPr>
        <p:spPr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b="1" i="1"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Figure 1–3</a:t>
            </a:r>
            <a:endParaRPr/>
          </a:p>
        </p:txBody>
      </p:sp>
      <p:sp>
        <p:nvSpPr>
          <p:cNvPr id="233" name="Google Shape;233;p9"/>
          <p:cNvSpPr/>
          <p:nvPr/>
        </p:nvSpPr>
        <p:spPr>
          <a:xfrm>
            <a:off x="2220914" y="6388100"/>
            <a:ext cx="4802187" cy="15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Source: U.S. Department of Labor, Bureau of Labor Statistics, 2001.</a:t>
            </a:r>
            <a:endParaRPr/>
          </a:p>
        </p:txBody>
      </p:sp>
      <p:pic>
        <p:nvPicPr>
          <p:cNvPr descr="C:\My Documents\PowerPoint Files\Books\South-Western\HRM10e\HRM10e GIFS\01-03.gif" id="234" name="Google Shape;23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43200" y="1219200"/>
            <a:ext cx="6565900" cy="4986338"/>
          </a:xfrm>
          <a:prstGeom prst="rect">
            <a:avLst/>
          </a:prstGeom>
          <a:noFill/>
          <a:ln cap="flat" cmpd="sng" w="38100">
            <a:solidFill>
              <a:srgbClr val="CC66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0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241" name="Google Shape;241;p10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0"/>
          <p:cNvSpPr txBox="1"/>
          <p:nvPr>
            <p:ph type="title"/>
          </p:nvPr>
        </p:nvSpPr>
        <p:spPr>
          <a:xfrm>
            <a:off x="2506980" y="21653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HR Management Challenges</a:t>
            </a:r>
            <a:endParaRPr/>
          </a:p>
        </p:txBody>
      </p:sp>
      <p:sp>
        <p:nvSpPr>
          <p:cNvPr id="243" name="Google Shape;243;p10"/>
          <p:cNvSpPr txBox="1"/>
          <p:nvPr>
            <p:ph idx="1" type="body"/>
          </p:nvPr>
        </p:nvSpPr>
        <p:spPr>
          <a:xfrm>
            <a:off x="2209800" y="1298576"/>
            <a:ext cx="7772400" cy="4949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Workforce Availability and Quality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Inadequate supply of workers with needed skills for “knowledge jobs”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Education of workers in basic skills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Growth in Contingent Workforce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Increases in temporary workers, independent contractors, leased employees, and part-timers caused by: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Need for flexibility in staffing levels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Increased difficulty in firing regular employees.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Reduced legal liability from contract employees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1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250" name="Google Shape;250;p11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11"/>
          <p:cNvSpPr txBox="1"/>
          <p:nvPr>
            <p:ph type="title"/>
          </p:nvPr>
        </p:nvSpPr>
        <p:spPr>
          <a:xfrm>
            <a:off x="2449830" y="19367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HR Management Challenges</a:t>
            </a:r>
            <a:endParaRPr/>
          </a:p>
        </p:txBody>
      </p:sp>
      <p:sp>
        <p:nvSpPr>
          <p:cNvPr id="252" name="Google Shape;252;p11"/>
          <p:cNvSpPr txBox="1"/>
          <p:nvPr>
            <p:ph idx="1" type="body"/>
          </p:nvPr>
        </p:nvSpPr>
        <p:spPr>
          <a:xfrm>
            <a:off x="2209800" y="1310006"/>
            <a:ext cx="7772400" cy="4949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Demographics and Diversity Issues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More diversity of race, gender, age, and ethnicity in the U.S. workforce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Balancing Work and Family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Dual-career couples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Single-parent households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Decline in the “traditional family”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Working mothers and family/childcare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Single employee “backlash” against family-oriented programs.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2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2"/>
          <p:cNvSpPr txBox="1"/>
          <p:nvPr>
            <p:ph type="title"/>
          </p:nvPr>
        </p:nvSpPr>
        <p:spPr>
          <a:xfrm>
            <a:off x="792480" y="23939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</a:pPr>
            <a:r>
              <a:rPr lang="en-US" sz="3600">
                <a:solidFill>
                  <a:schemeClr val="lt1"/>
                </a:solidFill>
              </a:rPr>
              <a:t>New Moms in the Workforce</a:t>
            </a:r>
            <a:endParaRPr/>
          </a:p>
        </p:txBody>
      </p:sp>
      <p:sp>
        <p:nvSpPr>
          <p:cNvPr id="259" name="Google Shape;259;p12"/>
          <p:cNvSpPr/>
          <p:nvPr/>
        </p:nvSpPr>
        <p:spPr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b="1" i="1"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Figure 1–4</a:t>
            </a:r>
            <a:endParaRPr/>
          </a:p>
        </p:txBody>
      </p:sp>
      <p:pic>
        <p:nvPicPr>
          <p:cNvPr descr="C:\My Documents\PowerPoint Files\Books\South-Western\HRM10e\HRM10e GIFS\01-04.gif" id="260" name="Google Shape;260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66950" y="1524001"/>
            <a:ext cx="7658100" cy="2606675"/>
          </a:xfrm>
          <a:prstGeom prst="rect">
            <a:avLst/>
          </a:prstGeom>
          <a:noFill/>
          <a:ln cap="flat" cmpd="sng" w="38100">
            <a:solidFill>
              <a:srgbClr val="CC66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3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267" name="Google Shape;267;p13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3"/>
          <p:cNvSpPr txBox="1"/>
          <p:nvPr>
            <p:ph type="title"/>
          </p:nvPr>
        </p:nvSpPr>
        <p:spPr>
          <a:xfrm>
            <a:off x="2518410" y="18224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HR Management Challenges</a:t>
            </a:r>
            <a:endParaRPr/>
          </a:p>
        </p:txBody>
      </p:sp>
      <p:sp>
        <p:nvSpPr>
          <p:cNvPr id="269" name="Google Shape;269;p13"/>
          <p:cNvSpPr txBox="1"/>
          <p:nvPr>
            <p:ph idx="1" type="body"/>
          </p:nvPr>
        </p:nvSpPr>
        <p:spPr>
          <a:xfrm>
            <a:off x="2209800" y="1298576"/>
            <a:ext cx="7772400" cy="4949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Organizational Restructuring, Mergers, and Acquisitions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“Right-sizing”</a:t>
            </a:r>
            <a:r>
              <a:rPr lang="en-US">
                <a:latin typeface="Tahoma"/>
                <a:ea typeface="Tahoma"/>
                <a:cs typeface="Tahoma"/>
                <a:sym typeface="Tahoma"/>
              </a:rPr>
              <a:t>—</a:t>
            </a:r>
            <a:r>
              <a:rPr lang="en-US"/>
              <a:t>eliminating of layers of management, closing facilities, merging with other organizations, and outplacing workers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Intended results are flatter organizations, increases in productivity, quality, service and lower costs.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Costs are survivor mentality, loss of employee loyalty, and turnover of valuable employees.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HR managers must work toward ensuring cultural compatibility in mergers.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4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275" name="Google Shape;275;p14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4"/>
          <p:cNvSpPr txBox="1"/>
          <p:nvPr>
            <p:ph type="title"/>
          </p:nvPr>
        </p:nvSpPr>
        <p:spPr>
          <a:xfrm>
            <a:off x="2541270" y="20510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</a:pPr>
            <a:r>
              <a:rPr lang="en-US" sz="3600">
                <a:solidFill>
                  <a:schemeClr val="lt1"/>
                </a:solidFill>
              </a:rPr>
              <a:t>Different Roles for HR Management</a:t>
            </a:r>
            <a:endParaRPr/>
          </a:p>
        </p:txBody>
      </p:sp>
      <p:sp>
        <p:nvSpPr>
          <p:cNvPr id="277" name="Google Shape;277;p14"/>
          <p:cNvSpPr/>
          <p:nvPr/>
        </p:nvSpPr>
        <p:spPr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b="1" i="1"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Figure 1–5</a:t>
            </a:r>
            <a:endParaRPr/>
          </a:p>
        </p:txBody>
      </p:sp>
      <p:pic>
        <p:nvPicPr>
          <p:cNvPr descr="C:\My Documents\PowerPoint Files\Books\South-Western\HRM10e\HRM10e GIFS\01-05.gif" id="278" name="Google Shape;27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20914" y="1393826"/>
            <a:ext cx="7750175" cy="4549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5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284" name="Google Shape;284;p15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15"/>
          <p:cNvSpPr txBox="1"/>
          <p:nvPr>
            <p:ph type="title"/>
          </p:nvPr>
        </p:nvSpPr>
        <p:spPr>
          <a:xfrm>
            <a:off x="838200" y="23939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HR Management Roles</a:t>
            </a:r>
            <a:endParaRPr/>
          </a:p>
        </p:txBody>
      </p:sp>
      <p:sp>
        <p:nvSpPr>
          <p:cNvPr id="286" name="Google Shape;286;p15"/>
          <p:cNvSpPr txBox="1"/>
          <p:nvPr>
            <p:ph idx="1" type="body"/>
          </p:nvPr>
        </p:nvSpPr>
        <p:spPr>
          <a:xfrm>
            <a:off x="1501140" y="166560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Administrative Role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Clerical and administrative support operations (e.g., payroll and benefits work)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Employee Advocate Role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“Champion” for employee concerns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Employee crisis management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Responding to employee complaints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Operational Role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Identification and implementation of HR programs and policies—EEO, hiring, training, and other activities that support the organization.</a:t>
            </a:r>
            <a:endParaRPr/>
          </a:p>
          <a:p>
            <a:pPr indent="-101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6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292" name="Google Shape;292;p16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6"/>
          <p:cNvSpPr txBox="1"/>
          <p:nvPr>
            <p:ph type="title"/>
          </p:nvPr>
        </p:nvSpPr>
        <p:spPr>
          <a:xfrm>
            <a:off x="3014664" y="15716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How HR Spends Its Time</a:t>
            </a:r>
            <a:endParaRPr/>
          </a:p>
        </p:txBody>
      </p:sp>
      <p:sp>
        <p:nvSpPr>
          <p:cNvPr id="294" name="Google Shape;294;p16"/>
          <p:cNvSpPr/>
          <p:nvPr/>
        </p:nvSpPr>
        <p:spPr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b="1" i="1"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Figure 1–6</a:t>
            </a:r>
            <a:endParaRPr/>
          </a:p>
        </p:txBody>
      </p:sp>
      <p:pic>
        <p:nvPicPr>
          <p:cNvPr descr="C:\My Documents\PowerPoint Files\Books\South-Western\HRM10e\HRM10e GIFS\01-06.gif" id="295" name="Google Shape;295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14664" y="1482726"/>
            <a:ext cx="6161087" cy="4079875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16"/>
          <p:cNvSpPr/>
          <p:nvPr/>
        </p:nvSpPr>
        <p:spPr>
          <a:xfrm>
            <a:off x="2220914" y="6235700"/>
            <a:ext cx="4802187" cy="304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Source: Adapted from “How Much Time Should Your HR staff Spend on Recruiting?” Human Resources Department Management Report, June 2000, p. 6.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7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302" name="Google Shape;302;p17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7"/>
          <p:cNvSpPr txBox="1"/>
          <p:nvPr>
            <p:ph type="title"/>
          </p:nvPr>
        </p:nvSpPr>
        <p:spPr>
          <a:xfrm>
            <a:off x="838200" y="27368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Strategic Role for HR</a:t>
            </a:r>
            <a:endParaRPr/>
          </a:p>
        </p:txBody>
      </p:sp>
      <p:sp>
        <p:nvSpPr>
          <p:cNvPr id="304" name="Google Shape;304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HR becomes a strategic business partner by: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Focusing on developing HR programs that enhance organizational performance 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Involving HR in strategic planning at the onset.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Participating in decision making on mergers, acquisitions, and downsizing.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Redesigning organizations and work processes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Accounting and documenting the financial results of HR activities.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8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310" name="Google Shape;310;p18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18"/>
          <p:cNvSpPr txBox="1"/>
          <p:nvPr>
            <p:ph type="title"/>
          </p:nvPr>
        </p:nvSpPr>
        <p:spPr>
          <a:xfrm>
            <a:off x="838200" y="28511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en-US" sz="2800">
                <a:solidFill>
                  <a:schemeClr val="lt1"/>
                </a:solidFill>
              </a:rPr>
              <a:t>Overview of HR Management Roles</a:t>
            </a:r>
            <a:endParaRPr/>
          </a:p>
        </p:txBody>
      </p:sp>
      <p:sp>
        <p:nvSpPr>
          <p:cNvPr id="312" name="Google Shape;312;p18"/>
          <p:cNvSpPr/>
          <p:nvPr/>
        </p:nvSpPr>
        <p:spPr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b="1" i="1"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Figure 1–7</a:t>
            </a:r>
            <a:endParaRPr b="1" i="1"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:\My Documents\PowerPoint Files\Books\South-Western\HRM10e\HRM10e GIFS\01-07.gif" id="313" name="Google Shape;313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08200" y="1371600"/>
            <a:ext cx="7975600" cy="4286250"/>
          </a:xfrm>
          <a:prstGeom prst="rect">
            <a:avLst/>
          </a:prstGeom>
          <a:noFill/>
          <a:ln cap="flat" cmpd="sng" w="38100">
            <a:solidFill>
              <a:srgbClr val="CC66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19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319" name="Google Shape;319;p19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9"/>
          <p:cNvSpPr txBox="1"/>
          <p:nvPr>
            <p:ph type="title"/>
          </p:nvPr>
        </p:nvSpPr>
        <p:spPr>
          <a:xfrm>
            <a:off x="3569970" y="2508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Ethics and HR</a:t>
            </a:r>
            <a:endParaRPr/>
          </a:p>
        </p:txBody>
      </p:sp>
      <p:sp>
        <p:nvSpPr>
          <p:cNvPr id="321" name="Google Shape;321;p1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What is Ethical Behavior?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What “ought” to be done.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Dimensions of decisions about ethical issues in management: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Extended consequences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Multiple alternatives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Mixed outcomes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Uncertain consequences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Personal effects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0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328" name="Google Shape;328;p20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20"/>
          <p:cNvSpPr txBox="1"/>
          <p:nvPr>
            <p:ph type="title"/>
          </p:nvPr>
        </p:nvSpPr>
        <p:spPr>
          <a:xfrm>
            <a:off x="838200" y="27368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Ethics and HR (cont’d)</a:t>
            </a:r>
            <a:endParaRPr/>
          </a:p>
        </p:txBody>
      </p:sp>
      <p:sp>
        <p:nvSpPr>
          <p:cNvPr id="330" name="Google Shape;330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Responding to Ethical Situations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Guided by values and personal behavior “codes” that include: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Does response meet all applicable laws, regulations, and government codes?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Does response comply with all organizational standards of ethical behavior?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Does response pass the test of professional standards for ethical behavior?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1"/>
          <p:cNvSpPr txBox="1"/>
          <p:nvPr>
            <p:ph idx="11" type="ftr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© 2002 Southwestern College Publishing. All rights reserved. </a:t>
            </a:r>
            <a:endParaRPr/>
          </a:p>
        </p:txBody>
      </p:sp>
      <p:sp>
        <p:nvSpPr>
          <p:cNvPr id="336" name="Google Shape;336;p21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21"/>
          <p:cNvSpPr txBox="1"/>
          <p:nvPr>
            <p:ph type="title"/>
          </p:nvPr>
        </p:nvSpPr>
        <p:spPr>
          <a:xfrm>
            <a:off x="838200" y="23939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</a:pPr>
            <a:r>
              <a:rPr lang="en-US" sz="3600">
                <a:solidFill>
                  <a:schemeClr val="lt1"/>
                </a:solidFill>
              </a:rPr>
              <a:t>Ethical Issues in Management</a:t>
            </a:r>
            <a:endParaRPr/>
          </a:p>
        </p:txBody>
      </p:sp>
      <p:sp>
        <p:nvSpPr>
          <p:cNvPr id="338" name="Google Shape;338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Most Common Forms of Unethical Conduct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Lying to supervisors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Employee drug use or alcohol abuse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Falsification of records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International Ethical Issues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Gift giving and bribery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Discrimination in hiring and treatment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Addressing Ethical Issues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Code of ethics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Training managers and employees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2"/>
          <p:cNvSpPr txBox="1"/>
          <p:nvPr>
            <p:ph idx="12" type="sldNum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1–</a:t>
            </a:r>
            <a:fld id="{00000000-1234-1234-1234-123412341234}" type="slidenum"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22"/>
          <p:cNvSpPr txBox="1"/>
          <p:nvPr>
            <p:ph type="title"/>
          </p:nvPr>
        </p:nvSpPr>
        <p:spPr>
          <a:xfrm>
            <a:off x="666750" y="28511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en-US" sz="2800">
                <a:solidFill>
                  <a:schemeClr val="lt1"/>
                </a:solidFill>
              </a:rPr>
              <a:t>HR Management Competencies and Careers</a:t>
            </a:r>
            <a:endParaRPr/>
          </a:p>
        </p:txBody>
      </p:sp>
      <p:sp>
        <p:nvSpPr>
          <p:cNvPr id="345" name="Google Shape;345;p2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HR Generalist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 person with responsibility for performing a variety of HR activities.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HR Specialist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 person with in-depth knowledge and expertise in a limited area of HR.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Important HR Capabilities: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Knowledge of business and organization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Influence and change management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Specific HR knowledge and expertise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2021-08-03T13:03:26Z</dcterms:created>
  <dc:creator>LENOVO</dc:creator>
</cp:coreProperties>
</file>