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02" r:id="rId1"/>
    <p:sldMasterId id="2147483703" r:id="rId2"/>
  </p:sldMasterIdLst>
  <p:notesMasterIdLst>
    <p:notesMasterId r:id="rId13"/>
  </p:notesMasterIdLst>
  <p:sldIdLst>
    <p:sldId id="256" r:id="rId3"/>
    <p:sldId id="257" r:id="rId4"/>
    <p:sldId id="266" r:id="rId5"/>
    <p:sldId id="296" r:id="rId6"/>
    <p:sldId id="298" r:id="rId7"/>
    <p:sldId id="267" r:id="rId8"/>
    <p:sldId id="268" r:id="rId9"/>
    <p:sldId id="297" r:id="rId10"/>
    <p:sldId id="300" r:id="rId11"/>
    <p:sldId id="289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 /><Relationship Id="rId13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7" Type="http://schemas.openxmlformats.org/officeDocument/2006/relationships/slide" Target="slides/slide5.xml" /><Relationship Id="rId12" Type="http://schemas.openxmlformats.org/officeDocument/2006/relationships/slide" Target="slides/slide10.xml" /><Relationship Id="rId17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4.xml" /><Relationship Id="rId11" Type="http://schemas.openxmlformats.org/officeDocument/2006/relationships/slide" Target="slides/slide9.xml" /><Relationship Id="rId5" Type="http://schemas.openxmlformats.org/officeDocument/2006/relationships/slide" Target="slides/slide3.xml" /><Relationship Id="rId15" Type="http://schemas.openxmlformats.org/officeDocument/2006/relationships/viewProps" Target="viewProps.xml" /><Relationship Id="rId10" Type="http://schemas.openxmlformats.org/officeDocument/2006/relationships/slide" Target="slides/slide8.xml" /><Relationship Id="rId4" Type="http://schemas.openxmlformats.org/officeDocument/2006/relationships/slide" Target="slides/slide2.xml" /><Relationship Id="rId9" Type="http://schemas.openxmlformats.org/officeDocument/2006/relationships/slide" Target="slides/slide7.xml" /><Relationship Id="rId14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8" name="Google Shape;27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9" name="Google Shape;28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0" name="Google Shape;290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id="{3F695646-A088-F551-23BA-E26CAE94C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id="{58049EA3-EEC1-7136-EDD4-4C7498E6156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id="{78867C42-E100-ABDC-8791-6BAA3B58F61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45815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id="{83392317-80C6-E0D5-9471-ED404F8D4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id="{0EB8FAFC-E9BD-F088-9388-117D9251889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id="{CF4EB97B-40A8-9953-1CF7-BCEBD75BD7A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30983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2e938f9bb0c_0_2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7" name="Google Shape;397;g2e938f9bb0c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2e938f9bb0c_0_3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9" name="Google Shape;409;g2e938f9bb0c_0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id="{C6FDE3A6-AB4F-238B-C05A-ADD59BEFF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id="{5B6BABE9-7650-0BB1-569A-9A0ED9514D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id="{C3A720D5-DF41-C19C-8490-959B65E179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638547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id="{3E59C9F7-91C8-0130-6862-F3B509E7E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id="{F45D4FF1-D2F9-FDDF-FE6C-3C4DD8E8228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id="{A2E77DE2-2625-3ED1-425D-E98121FD53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096057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7840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5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6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19" name="Google Shape;11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1" name="Google Shape;131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3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37" name="Google Shape;137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3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4" name="Google Shape;144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3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0" name="Google Shape;150;p3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1" name="Google Shape;151;p3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2" name="Google Shape;152;p3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3" name="Google Shape;153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3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64" name="Google Shape;164;p3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65" name="Google Shape;165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3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171" name="Google Shape;171;p3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72" name="Google Shape;172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37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8" name="Google Shape;178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8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38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4" name="Google Shape;18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1.pn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 /><Relationship Id="rId13" Type="http://schemas.openxmlformats.org/officeDocument/2006/relationships/slideLayout" Target="../slideLayouts/slideLayout30.xml" /><Relationship Id="rId18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20.xml" /><Relationship Id="rId7" Type="http://schemas.openxmlformats.org/officeDocument/2006/relationships/slideLayout" Target="../slideLayouts/slideLayout24.xml" /><Relationship Id="rId12" Type="http://schemas.openxmlformats.org/officeDocument/2006/relationships/slideLayout" Target="../slideLayouts/slideLayout29.xml" /><Relationship Id="rId17" Type="http://schemas.openxmlformats.org/officeDocument/2006/relationships/slideLayout" Target="../slideLayouts/slideLayout34.xml" /><Relationship Id="rId2" Type="http://schemas.openxmlformats.org/officeDocument/2006/relationships/slideLayout" Target="../slideLayouts/slideLayout19.xml" /><Relationship Id="rId16" Type="http://schemas.openxmlformats.org/officeDocument/2006/relationships/slideLayout" Target="../slideLayouts/slideLayout33.xml" /><Relationship Id="rId20" Type="http://schemas.openxmlformats.org/officeDocument/2006/relationships/image" Target="../media/image1.png" /><Relationship Id="rId1" Type="http://schemas.openxmlformats.org/officeDocument/2006/relationships/slideLayout" Target="../slideLayouts/slideLayout18.xml" /><Relationship Id="rId6" Type="http://schemas.openxmlformats.org/officeDocument/2006/relationships/slideLayout" Target="../slideLayouts/slideLayout23.xml" /><Relationship Id="rId11" Type="http://schemas.openxmlformats.org/officeDocument/2006/relationships/slideLayout" Target="../slideLayouts/slideLayout28.xml" /><Relationship Id="rId5" Type="http://schemas.openxmlformats.org/officeDocument/2006/relationships/slideLayout" Target="../slideLayouts/slideLayout22.xml" /><Relationship Id="rId15" Type="http://schemas.openxmlformats.org/officeDocument/2006/relationships/slideLayout" Target="../slideLayouts/slideLayout32.xml" /><Relationship Id="rId10" Type="http://schemas.openxmlformats.org/officeDocument/2006/relationships/slideLayout" Target="../slideLayouts/slideLayout27.xml" /><Relationship Id="rId19" Type="http://schemas.openxmlformats.org/officeDocument/2006/relationships/theme" Target="../theme/theme2.xml" /><Relationship Id="rId4" Type="http://schemas.openxmlformats.org/officeDocument/2006/relationships/slideLayout" Target="../slideLayouts/slideLayout21.xml" /><Relationship Id="rId9" Type="http://schemas.openxmlformats.org/officeDocument/2006/relationships/slideLayout" Target="../slideLayouts/slideLayout26.xml" /><Relationship Id="rId14" Type="http://schemas.openxmlformats.org/officeDocument/2006/relationships/slideLayout" Target="../slideLayouts/slideLayout3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0" name="Google Shape;100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6.png" /><Relationship Id="rId4" Type="http://schemas.openxmlformats.org/officeDocument/2006/relationships/image" Target="../media/image5.jp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3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3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3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 /><Relationship Id="rId2" Type="http://schemas.openxmlformats.org/officeDocument/2006/relationships/slideLayout" Target="../slideLayouts/slideLayout20.xml" /><Relationship Id="rId1" Type="http://schemas.openxmlformats.org/officeDocument/2006/relationships/video" Target="https://www.youtube.com/embed/6ziKkSig0jM?feature=oembed" TargetMode="External" /><Relationship Id="rId5" Type="http://schemas.openxmlformats.org/officeDocument/2006/relationships/image" Target="../media/image7.jpeg" /><Relationship Id="rId4" Type="http://schemas.openxmlformats.org/officeDocument/2006/relationships/image" Target="../media/image6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0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3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3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4.xml" /><Relationship Id="rId5" Type="http://schemas.openxmlformats.org/officeDocument/2006/relationships/image" Target="../media/image10.png" /><Relationship Id="rId4" Type="http://schemas.openxmlformats.org/officeDocument/2006/relationships/image" Target="../media/image9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58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58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58"/>
          <p:cNvSpPr/>
          <p:nvPr/>
        </p:nvSpPr>
        <p:spPr>
          <a:xfrm>
            <a:off x="505360" y="5028707"/>
            <a:ext cx="3516600" cy="5292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28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58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7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58"/>
          <p:cNvPicPr preferRelativeResize="0"/>
          <p:nvPr/>
        </p:nvPicPr>
        <p:blipFill rotWithShape="1">
          <a:blip r:embed="rId4">
            <a:alphaModFix/>
          </a:blip>
          <a:srcRect t="27876" b="25427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58"/>
          <p:cNvSpPr txBox="1"/>
          <p:nvPr/>
        </p:nvSpPr>
        <p:spPr>
          <a:xfrm>
            <a:off x="194625" y="2245000"/>
            <a:ext cx="5328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Pronunciation Course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9992" y="-58058"/>
            <a:ext cx="12663752" cy="7053944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59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4" name="Google Shape;294;p59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295" name="Google Shape;295;p59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5</a:t>
            </a:r>
            <a:endParaRPr sz="2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6" name="Google Shape;296;p59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7" name="Google Shape;297;p59"/>
          <p:cNvPicPr preferRelativeResize="0"/>
          <p:nvPr/>
        </p:nvPicPr>
        <p:blipFill rotWithShape="1">
          <a:blip r:embed="rId5">
            <a:alphaModFix/>
          </a:blip>
          <a:srcRect t="27876" b="2542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/>
          <p:cNvSpPr txBox="1"/>
          <p:nvPr/>
        </p:nvSpPr>
        <p:spPr>
          <a:xfrm>
            <a:off x="708592" y="2095405"/>
            <a:ext cx="10541100" cy="16619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Outline: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 b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Linking Consonant to Consonant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 b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Revision 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3" name="Google Shape;393;p68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4" name="Google Shape;394;p68"/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id="{AABFBF25-D08E-EA1D-301F-74C179EE8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id="{31C99AEB-9136-CDFF-BD2E-69B0101305DD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id="{C7F578CF-37A4-7AB5-0BE5-C8AEB9002015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>
            <a:extLst>
              <a:ext uri="{FF2B5EF4-FFF2-40B4-BE49-F238E27FC236}">
                <a16:creationId xmlns:a16="http://schemas.microsoft.com/office/drawing/2014/main" id="{9D4B6BB9-1D20-1182-7FA9-C868428584D6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id="{5D79ABC1-1DAD-3602-BAFE-0CD1705DBFD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id="{F5A89105-29DB-8B4D-922A-1C86A0F1894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id="{505E9918-92AF-76B5-9B85-6024ED8F9ED8}"/>
              </a:ext>
            </a:extLst>
          </p:cNvPr>
          <p:cNvSpPr txBox="1"/>
          <p:nvPr/>
        </p:nvSpPr>
        <p:spPr>
          <a:xfrm>
            <a:off x="889000" y="1939125"/>
            <a:ext cx="10541100" cy="3016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(Linking Consonant to Consonant)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3" name="Google Shape;393;p68">
            <a:extLst>
              <a:ext uri="{FF2B5EF4-FFF2-40B4-BE49-F238E27FC236}">
                <a16:creationId xmlns:a16="http://schemas.microsoft.com/office/drawing/2014/main" id="{B3EA4FDA-E036-D04F-76DA-6E326C19752F}"/>
              </a:ext>
            </a:extLst>
          </p:cNvPr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id="{0E2EC898-62ED-130C-4F69-E8AB4F7493D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4499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id="{8DFDE4B1-92B6-7718-044D-849750FC3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id="{CC7D775D-A3F1-8391-3790-855AAE31CE51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id="{501B14FB-1C8F-8E27-1932-0194E51C5886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>
            <a:extLst>
              <a:ext uri="{FF2B5EF4-FFF2-40B4-BE49-F238E27FC236}">
                <a16:creationId xmlns:a16="http://schemas.microsoft.com/office/drawing/2014/main" id="{85F43F4A-33BE-28AF-D187-B380F40CF13C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id="{3E33F06B-2A4D-C8AB-975A-DB9D3307A678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id="{F234DA48-55FE-9F1E-9AB3-D47B72BC74E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id="{D4C4647B-72F2-3242-CCDC-F771F9BE77D0}"/>
              </a:ext>
            </a:extLst>
          </p:cNvPr>
          <p:cNvSpPr txBox="1"/>
          <p:nvPr/>
        </p:nvSpPr>
        <p:spPr>
          <a:xfrm>
            <a:off x="889000" y="1939125"/>
            <a:ext cx="10541100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21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highlight>
                <a:srgbClr val="FFFFFF"/>
              </a:highlight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Watch the video in the next slide to know the rule</a:t>
            </a:r>
          </a:p>
        </p:txBody>
      </p:sp>
      <p:sp>
        <p:nvSpPr>
          <p:cNvPr id="393" name="Google Shape;393;p68">
            <a:extLst>
              <a:ext uri="{FF2B5EF4-FFF2-40B4-BE49-F238E27FC236}">
                <a16:creationId xmlns:a16="http://schemas.microsoft.com/office/drawing/2014/main" id="{ED588922-2B5A-85FB-B234-68C24AF634D4}"/>
              </a:ext>
            </a:extLst>
          </p:cNvPr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id="{0387B65E-BA5D-C7F0-1502-D2915194CC8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284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69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69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6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6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3" name="Google Shape;403;p69"/>
          <p:cNvSpPr txBox="1"/>
          <p:nvPr/>
        </p:nvSpPr>
        <p:spPr>
          <a:xfrm>
            <a:off x="889000" y="1841126"/>
            <a:ext cx="105411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4" name="Google Shape;404;p69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5" name="Google Shape;405;p69"/>
          <p:cNvPicPr preferRelativeResize="0"/>
          <p:nvPr/>
        </p:nvPicPr>
        <p:blipFill rotWithShape="1">
          <a:blip r:embed="rId4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nline Media 2" title="Linking Consonant to Consonant -- American English Pronunciation">
            <a:hlinkClick r:id="" action="ppaction://media"/>
            <a:extLst>
              <a:ext uri="{FF2B5EF4-FFF2-40B4-BE49-F238E27FC236}">
                <a16:creationId xmlns:a16="http://schemas.microsoft.com/office/drawing/2014/main" id="{CEC6F1A1-53A4-B574-6055-5F82AEE00CD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17275" y="1285000"/>
            <a:ext cx="10812600" cy="500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70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2" name="Google Shape;412;p70"/>
          <p:cNvSpPr/>
          <p:nvPr/>
        </p:nvSpPr>
        <p:spPr>
          <a:xfrm>
            <a:off x="942308" y="935396"/>
            <a:ext cx="1404600" cy="781437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7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4" name="Google Shape;414;p70"/>
          <p:cNvSpPr txBox="1"/>
          <p:nvPr/>
        </p:nvSpPr>
        <p:spPr>
          <a:xfrm>
            <a:off x="942084" y="1231789"/>
            <a:ext cx="140482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24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Rule</a:t>
            </a:r>
            <a:endParaRPr lang="en-US" sz="24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5" name="Google Shape;415;p70"/>
          <p:cNvSpPr txBox="1"/>
          <p:nvPr/>
        </p:nvSpPr>
        <p:spPr>
          <a:xfrm>
            <a:off x="889000" y="1841126"/>
            <a:ext cx="1054110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 fontAlgn="base"/>
            <a:r>
              <a:rPr lang="en-US" sz="24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Linking the same consonant</a:t>
            </a:r>
          </a:p>
          <a:p>
            <a:pPr algn="l" fontAlgn="base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l" fontAlgn="base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 station</a:t>
            </a:r>
          </a:p>
          <a:p>
            <a:pPr algn="l" fontAlgn="base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might</a:t>
            </a:r>
          </a:p>
          <a:p>
            <a:pPr algn="l" fontAlgn="base"/>
            <a:r>
              <a:rPr lang="en-US" sz="240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nice scarf [</a:t>
            </a:r>
            <a:r>
              <a:rPr lang="en-US" sz="240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niscarf</a:t>
            </a:r>
            <a:r>
              <a:rPr lang="en-US" sz="240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algn="l" fontAlgn="base"/>
            <a:endParaRPr lang="en-US" sz="2400" b="1" i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Google Shape;416;p70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7" name="Google Shape;417;p70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id="{AA414323-7629-7749-D17B-5E602EF6E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id="{B6AF4361-195D-550E-85F3-6F2EDC053816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id="{9F6DF7EE-909B-25D5-6ED8-05B8525DBA44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id="{7CA9148D-DBCE-39C9-C6C6-AB4CDBF9670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id="{4E5882A2-EDD2-96FC-08A8-6A572C07A2C9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id="{F8E69E62-D6A6-BD68-19A5-6A305579764A}"/>
              </a:ext>
            </a:extLst>
          </p:cNvPr>
          <p:cNvSpPr txBox="1"/>
          <p:nvPr/>
        </p:nvSpPr>
        <p:spPr>
          <a:xfrm>
            <a:off x="707596" y="1773871"/>
            <a:ext cx="10739635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fontAlgn="base"/>
            <a:r>
              <a:rPr lang="en-US" sz="24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2- Linking between the same stop consonants</a:t>
            </a:r>
          </a:p>
          <a:p>
            <a:pPr fontAlgn="base"/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When the final consonant sound in the first word is the same as the first sound in the second word, and the sound is a stop </a:t>
            </a:r>
            <a:r>
              <a:rPr lang="en-US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(p, b, t, d, k, g)</a:t>
            </a: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the sound is held for extra time, then released. Compare “big game” with “big aim” and “start time” with “star time.”</a:t>
            </a:r>
          </a:p>
          <a:p>
            <a:pPr fontAlgn="base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fontAlgn="base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 today</a:t>
            </a:r>
          </a:p>
          <a:p>
            <a:pPr fontAlgn="base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 dog</a:t>
            </a:r>
          </a:p>
        </p:txBody>
      </p:sp>
      <p:sp>
        <p:nvSpPr>
          <p:cNvPr id="393" name="Google Shape;393;p68">
            <a:extLst>
              <a:ext uri="{FF2B5EF4-FFF2-40B4-BE49-F238E27FC236}">
                <a16:creationId xmlns:a16="http://schemas.microsoft.com/office/drawing/2014/main" id="{B37A1384-229E-C2A1-225A-6D027B992DCD}"/>
              </a:ext>
            </a:extLst>
          </p:cNvPr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id="{4D64E45A-687B-D700-574C-83030402BC5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4788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id="{09EA8BDE-7411-FC1C-C01A-B2B541D59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id="{BDB30B4A-E323-4D0C-8F20-640E0034A12C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id="{28AB3408-1C47-0C6D-81A0-4201ADBC1660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id="{D47A6A70-865F-F9F6-934F-37E95DBA476C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id="{8D5DF59C-516A-8077-A084-BE52FE08CC7C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id="{0C45501F-8123-80C7-FECB-FAA0DC6E70DC}"/>
              </a:ext>
            </a:extLst>
          </p:cNvPr>
          <p:cNvSpPr txBox="1"/>
          <p:nvPr/>
        </p:nvSpPr>
        <p:spPr>
          <a:xfrm>
            <a:off x="707596" y="1773871"/>
            <a:ext cx="10739635" cy="378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fontAlgn="base"/>
            <a:r>
              <a:rPr lang="en-US" sz="24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3- Linking from stop consonants to other consonant sounds</a:t>
            </a:r>
          </a:p>
          <a:p>
            <a:pPr fontAlgn="base"/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link different stop sounds, or a stop sound to a continuous sound, do not release the first stop consonant, but hold it and then pronounce the next sound immediately.</a:t>
            </a:r>
          </a:p>
          <a:p>
            <a:pPr fontAlgn="base"/>
            <a:r>
              <a:rPr lang="en-US" sz="24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  </a:t>
            </a:r>
          </a:p>
          <a:p>
            <a:pPr fontAlgn="base"/>
            <a:r>
              <a:rPr lang="en-US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big deal</a:t>
            </a:r>
          </a:p>
          <a:p>
            <a:pPr fontAlgn="base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peanut butter</a:t>
            </a:r>
          </a:p>
          <a:p>
            <a:pPr fontAlgn="base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ld man</a:t>
            </a:r>
          </a:p>
          <a:p>
            <a:pPr fontAlgn="base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Flip phone</a:t>
            </a:r>
          </a:p>
          <a:p>
            <a:pPr fontAlgn="base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ot sauce</a:t>
            </a:r>
          </a:p>
          <a:p>
            <a:pPr fontAlgn="base"/>
            <a:endParaRPr lang="en-US" sz="2400" b="0" i="0" dirty="0">
              <a:solidFill>
                <a:srgbClr val="4B4F58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3" name="Google Shape;393;p68">
            <a:extLst>
              <a:ext uri="{FF2B5EF4-FFF2-40B4-BE49-F238E27FC236}">
                <a16:creationId xmlns:a16="http://schemas.microsoft.com/office/drawing/2014/main" id="{4E4F1F44-FA36-0897-B305-CF433BB04587}"/>
              </a:ext>
            </a:extLst>
          </p:cNvPr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id="{9FBB38FC-CF04-37D2-1CA4-7D733916B9C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6615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0" name="Google Shape;650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1997" cy="6843775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91"/>
          <p:cNvSpPr/>
          <p:nvPr/>
        </p:nvSpPr>
        <p:spPr>
          <a:xfrm flipH="1">
            <a:off x="6512700" y="3153102"/>
            <a:ext cx="5679300" cy="3705000"/>
          </a:xfrm>
          <a:prstGeom prst="rtTriangle">
            <a:avLst/>
          </a:prstGeom>
          <a:solidFill>
            <a:srgbClr val="669BBC">
              <a:alpha val="7607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" name="Google Shape;652;p91"/>
          <p:cNvSpPr txBox="1"/>
          <p:nvPr/>
        </p:nvSpPr>
        <p:spPr>
          <a:xfrm>
            <a:off x="582006" y="5707075"/>
            <a:ext cx="4524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-US" sz="5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3" name="Google Shape;653;p9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91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5" name="Google Shape;655;p91"/>
          <p:cNvPicPr preferRelativeResize="0"/>
          <p:nvPr/>
        </p:nvPicPr>
        <p:blipFill rotWithShape="1">
          <a:blip r:embed="rId5">
            <a:alphaModFix/>
          </a:blip>
          <a:srcRect t="27875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236</Words>
  <Application>Microsoft Office PowerPoint</Application>
  <PresentationFormat>Widescreen</PresentationFormat>
  <Paragraphs>42</Paragraphs>
  <Slides>10</Slides>
  <Notes>10</Notes>
  <HiddenSlides>0</HiddenSlides>
  <MMClips>1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majd jeraisi</cp:lastModifiedBy>
  <cp:revision>12</cp:revision>
  <dcterms:modified xsi:type="dcterms:W3CDTF">2024-11-20T15:35:05Z</dcterms:modified>
</cp:coreProperties>
</file>