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7" r:id="rId2"/>
    <p:sldId id="283" r:id="rId3"/>
    <p:sldId id="262" r:id="rId4"/>
    <p:sldId id="277" r:id="rId5"/>
    <p:sldId id="264" r:id="rId6"/>
    <p:sldId id="284" r:id="rId7"/>
    <p:sldId id="285" r:id="rId8"/>
    <p:sldId id="265" r:id="rId9"/>
    <p:sldId id="266" r:id="rId10"/>
    <p:sldId id="263" r:id="rId11"/>
    <p:sldId id="278" r:id="rId12"/>
    <p:sldId id="260" r:id="rId13"/>
    <p:sldId id="261" r:id="rId14"/>
    <p:sldId id="267" r:id="rId15"/>
    <p:sldId id="258" r:id="rId16"/>
    <p:sldId id="268" r:id="rId17"/>
    <p:sldId id="269" r:id="rId18"/>
    <p:sldId id="270" r:id="rId19"/>
    <p:sldId id="271" r:id="rId20"/>
    <p:sldId id="273" r:id="rId21"/>
    <p:sldId id="275" r:id="rId22"/>
    <p:sldId id="279" r:id="rId23"/>
    <p:sldId id="282" r:id="rId24"/>
    <p:sldId id="280" r:id="rId25"/>
    <p:sldId id="281" r:id="rId26"/>
    <p:sldId id="320" r:id="rId27"/>
    <p:sldId id="276" r:id="rId28"/>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8A9B19-34C0-4326-9FD0-36F992B13F1E}" v="21" dt="2023-05-16T23:04:15.5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238A9B19-34C0-4326-9FD0-36F992B13F1E}"/>
    <pc:docChg chg="modSld">
      <pc:chgData name="shery tawfeeq" userId="19a96e0e89ed5f52" providerId="LiveId" clId="{238A9B19-34C0-4326-9FD0-36F992B13F1E}" dt="2023-05-16T23:04:15.516" v="47" actId="20577"/>
      <pc:docMkLst>
        <pc:docMk/>
      </pc:docMkLst>
      <pc:sldChg chg="addSp delSp modSp mod modAnim">
        <pc:chgData name="shery tawfeeq" userId="19a96e0e89ed5f52" providerId="LiveId" clId="{238A9B19-34C0-4326-9FD0-36F992B13F1E}" dt="2023-05-16T23:04:15.516" v="47" actId="20577"/>
        <pc:sldMkLst>
          <pc:docMk/>
          <pc:sldMk cId="2586834508" sldId="257"/>
        </pc:sldMkLst>
        <pc:spChg chg="mod">
          <ac:chgData name="shery tawfeeq" userId="19a96e0e89ed5f52" providerId="LiveId" clId="{238A9B19-34C0-4326-9FD0-36F992B13F1E}" dt="2023-05-16T23:04:15.516" v="47" actId="20577"/>
          <ac:spMkLst>
            <pc:docMk/>
            <pc:sldMk cId="2586834508" sldId="257"/>
            <ac:spMk id="14" creationId="{00000000-0000-0000-0000-000000000000}"/>
          </ac:spMkLst>
        </pc:spChg>
        <pc:spChg chg="mod">
          <ac:chgData name="shery tawfeeq" userId="19a96e0e89ed5f52" providerId="LiveId" clId="{238A9B19-34C0-4326-9FD0-36F992B13F1E}" dt="2023-05-16T23:03:17.773" v="32" actId="1036"/>
          <ac:spMkLst>
            <pc:docMk/>
            <pc:sldMk cId="2586834508" sldId="257"/>
            <ac:spMk id="16" creationId="{00000000-0000-0000-0000-000000000000}"/>
          </ac:spMkLst>
        </pc:spChg>
        <pc:picChg chg="add del mod">
          <ac:chgData name="shery tawfeeq" userId="19a96e0e89ed5f52" providerId="LiveId" clId="{238A9B19-34C0-4326-9FD0-36F992B13F1E}" dt="2023-05-16T22:51:11.015" v="5"/>
          <ac:picMkLst>
            <pc:docMk/>
            <pc:sldMk cId="2586834508" sldId="257"/>
            <ac:picMk id="3" creationId="{B4F81611-36F9-A321-86FA-93E6FF7DEEF7}"/>
          </ac:picMkLst>
        </pc:picChg>
      </pc:sldChg>
      <pc:sldChg chg="modSp">
        <pc:chgData name="shery tawfeeq" userId="19a96e0e89ed5f52" providerId="LiveId" clId="{238A9B19-34C0-4326-9FD0-36F992B13F1E}" dt="2023-05-16T10:18:41.462" v="3"/>
        <pc:sldMkLst>
          <pc:docMk/>
          <pc:sldMk cId="2381692315" sldId="320"/>
        </pc:sldMkLst>
        <pc:spChg chg="mod">
          <ac:chgData name="shery tawfeeq" userId="19a96e0e89ed5f52" providerId="LiveId" clId="{238A9B19-34C0-4326-9FD0-36F992B13F1E}" dt="2023-05-16T10:18:41.462" v="3"/>
          <ac:spMkLst>
            <pc:docMk/>
            <pc:sldMk cId="2381692315" sldId="320"/>
            <ac:spMk id="7"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81D763AF-94AB-42B9-A8B0-0919836CC7EB}" type="datetimeFigureOut">
              <a:rPr lang="ar-SA" smtClean="0"/>
              <a:t>27/10/1444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32EEF89E-C9F2-4548-90F8-C607881A3387}" type="slidenum">
              <a:rPr lang="ar-SA" smtClean="0"/>
              <a:t>‹#›</a:t>
            </a:fld>
            <a:endParaRPr lang="ar-SA"/>
          </a:p>
        </p:txBody>
      </p:sp>
    </p:spTree>
    <p:extLst>
      <p:ext uri="{BB962C8B-B14F-4D97-AF65-F5344CB8AC3E}">
        <p14:creationId xmlns:p14="http://schemas.microsoft.com/office/powerpoint/2010/main" val="11498672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27</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8E233-3B61-CC78-28E1-9B8C0CA12C8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291622A7-75BF-8F18-BEA2-69F894DBBCC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6E9D5B01-A92F-61FD-2030-F1AAE17AF5DC}"/>
              </a:ext>
            </a:extLst>
          </p:cNvPr>
          <p:cNvSpPr>
            <a:spLocks noGrp="1"/>
          </p:cNvSpPr>
          <p:nvPr>
            <p:ph type="dt" sz="half" idx="10"/>
          </p:nvPr>
        </p:nvSpPr>
        <p:spPr/>
        <p:txBody>
          <a:bodyPr/>
          <a:lstStyle/>
          <a:p>
            <a:fld id="{5734F77C-402F-44F9-9089-5BB10CBCC325}" type="datetimeFigureOut">
              <a:rPr lang="ar-SA" smtClean="0"/>
              <a:t>27/10/1444</a:t>
            </a:fld>
            <a:endParaRPr lang="ar-SA"/>
          </a:p>
        </p:txBody>
      </p:sp>
      <p:sp>
        <p:nvSpPr>
          <p:cNvPr id="5" name="Footer Placeholder 4">
            <a:extLst>
              <a:ext uri="{FF2B5EF4-FFF2-40B4-BE49-F238E27FC236}">
                <a16:creationId xmlns:a16="http://schemas.microsoft.com/office/drawing/2014/main" id="{53167CF0-A051-98ED-CD5D-9E3D0B643AF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331E50DB-C385-D0BB-19BA-621958ECBE3C}"/>
              </a:ext>
            </a:extLst>
          </p:cNvPr>
          <p:cNvSpPr>
            <a:spLocks noGrp="1"/>
          </p:cNvSpPr>
          <p:nvPr>
            <p:ph type="sldNum" sz="quarter" idx="12"/>
          </p:nvPr>
        </p:nvSpPr>
        <p:spPr/>
        <p:txBody>
          <a:bodyPr/>
          <a:lstStyle/>
          <a:p>
            <a:fld id="{C478284A-5D7D-4FC5-8C15-1B9974E6B9B5}" type="slidenum">
              <a:rPr lang="ar-SA" smtClean="0"/>
              <a:t>‹#›</a:t>
            </a:fld>
            <a:endParaRPr lang="ar-SA"/>
          </a:p>
        </p:txBody>
      </p:sp>
    </p:spTree>
    <p:extLst>
      <p:ext uri="{BB962C8B-B14F-4D97-AF65-F5344CB8AC3E}">
        <p14:creationId xmlns:p14="http://schemas.microsoft.com/office/powerpoint/2010/main" val="891167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36640-7F6C-3AE9-FB6E-2F00DCC517B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5680936-30D7-0D04-97FF-417B1EDC8EE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6EC3D7B-BC57-3176-D5E5-A9EB03D94806}"/>
              </a:ext>
            </a:extLst>
          </p:cNvPr>
          <p:cNvSpPr>
            <a:spLocks noGrp="1"/>
          </p:cNvSpPr>
          <p:nvPr>
            <p:ph type="dt" sz="half" idx="10"/>
          </p:nvPr>
        </p:nvSpPr>
        <p:spPr/>
        <p:txBody>
          <a:bodyPr/>
          <a:lstStyle/>
          <a:p>
            <a:fld id="{5734F77C-402F-44F9-9089-5BB10CBCC325}" type="datetimeFigureOut">
              <a:rPr lang="ar-SA" smtClean="0"/>
              <a:t>27/10/1444</a:t>
            </a:fld>
            <a:endParaRPr lang="ar-SA"/>
          </a:p>
        </p:txBody>
      </p:sp>
      <p:sp>
        <p:nvSpPr>
          <p:cNvPr id="5" name="Footer Placeholder 4">
            <a:extLst>
              <a:ext uri="{FF2B5EF4-FFF2-40B4-BE49-F238E27FC236}">
                <a16:creationId xmlns:a16="http://schemas.microsoft.com/office/drawing/2014/main" id="{FFBA4A9D-85B8-147E-0348-523BD7ED4BF9}"/>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AD613E5-F273-C301-1B22-D6010B2BC74F}"/>
              </a:ext>
            </a:extLst>
          </p:cNvPr>
          <p:cNvSpPr>
            <a:spLocks noGrp="1"/>
          </p:cNvSpPr>
          <p:nvPr>
            <p:ph type="sldNum" sz="quarter" idx="12"/>
          </p:nvPr>
        </p:nvSpPr>
        <p:spPr/>
        <p:txBody>
          <a:bodyPr/>
          <a:lstStyle/>
          <a:p>
            <a:fld id="{C478284A-5D7D-4FC5-8C15-1B9974E6B9B5}" type="slidenum">
              <a:rPr lang="ar-SA" smtClean="0"/>
              <a:t>‹#›</a:t>
            </a:fld>
            <a:endParaRPr lang="ar-SA"/>
          </a:p>
        </p:txBody>
      </p:sp>
    </p:spTree>
    <p:extLst>
      <p:ext uri="{BB962C8B-B14F-4D97-AF65-F5344CB8AC3E}">
        <p14:creationId xmlns:p14="http://schemas.microsoft.com/office/powerpoint/2010/main" val="4083916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C8C631-3563-2880-560E-24FAF01E6CD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3BB8C810-F8A7-C737-B4D9-DBEA36F59AE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558670-87CE-2454-CCF3-5599C6BABFD2}"/>
              </a:ext>
            </a:extLst>
          </p:cNvPr>
          <p:cNvSpPr>
            <a:spLocks noGrp="1"/>
          </p:cNvSpPr>
          <p:nvPr>
            <p:ph type="dt" sz="half" idx="10"/>
          </p:nvPr>
        </p:nvSpPr>
        <p:spPr/>
        <p:txBody>
          <a:bodyPr/>
          <a:lstStyle/>
          <a:p>
            <a:fld id="{5734F77C-402F-44F9-9089-5BB10CBCC325}" type="datetimeFigureOut">
              <a:rPr lang="ar-SA" smtClean="0"/>
              <a:t>27/10/1444</a:t>
            </a:fld>
            <a:endParaRPr lang="ar-SA"/>
          </a:p>
        </p:txBody>
      </p:sp>
      <p:sp>
        <p:nvSpPr>
          <p:cNvPr id="5" name="Footer Placeholder 4">
            <a:extLst>
              <a:ext uri="{FF2B5EF4-FFF2-40B4-BE49-F238E27FC236}">
                <a16:creationId xmlns:a16="http://schemas.microsoft.com/office/drawing/2014/main" id="{BC7D55A5-3D73-B11E-F646-A8F1C5E025D6}"/>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A2FD9EBE-B41D-B21F-8486-6458DDF51DD5}"/>
              </a:ext>
            </a:extLst>
          </p:cNvPr>
          <p:cNvSpPr>
            <a:spLocks noGrp="1"/>
          </p:cNvSpPr>
          <p:nvPr>
            <p:ph type="sldNum" sz="quarter" idx="12"/>
          </p:nvPr>
        </p:nvSpPr>
        <p:spPr/>
        <p:txBody>
          <a:bodyPr/>
          <a:lstStyle/>
          <a:p>
            <a:fld id="{C478284A-5D7D-4FC5-8C15-1B9974E6B9B5}" type="slidenum">
              <a:rPr lang="ar-SA" smtClean="0"/>
              <a:t>‹#›</a:t>
            </a:fld>
            <a:endParaRPr lang="ar-SA"/>
          </a:p>
        </p:txBody>
      </p:sp>
    </p:spTree>
    <p:extLst>
      <p:ext uri="{BB962C8B-B14F-4D97-AF65-F5344CB8AC3E}">
        <p14:creationId xmlns:p14="http://schemas.microsoft.com/office/powerpoint/2010/main" val="1640484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583E4-08FA-2B1A-D7B1-D074665EED2E}"/>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F4821BDB-5821-7A5A-E4E8-01A8BE1BDD7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36F91804-B875-0F5B-BDF6-55156AED075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6EF50D64-660B-4EE7-84A6-7FF64FB5F904}"/>
              </a:ext>
            </a:extLst>
          </p:cNvPr>
          <p:cNvSpPr>
            <a:spLocks noGrp="1"/>
          </p:cNvSpPr>
          <p:nvPr>
            <p:ph type="dt" sz="half" idx="10"/>
          </p:nvPr>
        </p:nvSpPr>
        <p:spPr/>
        <p:txBody>
          <a:bodyPr/>
          <a:lstStyle/>
          <a:p>
            <a:fld id="{5734F77C-402F-44F9-9089-5BB10CBCC325}" type="datetimeFigureOut">
              <a:rPr lang="ar-SA" smtClean="0"/>
              <a:t>27/10/1444</a:t>
            </a:fld>
            <a:endParaRPr lang="ar-SA"/>
          </a:p>
        </p:txBody>
      </p:sp>
      <p:sp>
        <p:nvSpPr>
          <p:cNvPr id="6" name="Footer Placeholder 5">
            <a:extLst>
              <a:ext uri="{FF2B5EF4-FFF2-40B4-BE49-F238E27FC236}">
                <a16:creationId xmlns:a16="http://schemas.microsoft.com/office/drawing/2014/main" id="{5948A03B-E2F0-6D3A-9965-9A05EE95D289}"/>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B2DE310D-6E47-1210-0A3A-B04BB4B0388E}"/>
              </a:ext>
            </a:extLst>
          </p:cNvPr>
          <p:cNvSpPr>
            <a:spLocks noGrp="1"/>
          </p:cNvSpPr>
          <p:nvPr>
            <p:ph type="sldNum" sz="quarter" idx="12"/>
          </p:nvPr>
        </p:nvSpPr>
        <p:spPr/>
        <p:txBody>
          <a:bodyPr/>
          <a:lstStyle/>
          <a:p>
            <a:fld id="{C478284A-5D7D-4FC5-8C15-1B9974E6B9B5}" type="slidenum">
              <a:rPr lang="ar-SA" smtClean="0"/>
              <a:t>‹#›</a:t>
            </a:fld>
            <a:endParaRPr lang="ar-SA"/>
          </a:p>
        </p:txBody>
      </p:sp>
    </p:spTree>
    <p:extLst>
      <p:ext uri="{BB962C8B-B14F-4D97-AF65-F5344CB8AC3E}">
        <p14:creationId xmlns:p14="http://schemas.microsoft.com/office/powerpoint/2010/main" val="4076767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7F63D-1311-D844-29ED-16035B00A77B}"/>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391C3ACC-AFC9-4DC8-0403-98F56D5E019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4972CB-CE25-56B9-2182-40293262FAC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56755E46-DBE1-EC1D-528B-AAAFA34BBFB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6189E76-B653-632C-D303-D957291924F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A29304A6-4E1D-839B-0A7A-2AB0F847FFCD}"/>
              </a:ext>
            </a:extLst>
          </p:cNvPr>
          <p:cNvSpPr>
            <a:spLocks noGrp="1"/>
          </p:cNvSpPr>
          <p:nvPr>
            <p:ph type="dt" sz="half" idx="10"/>
          </p:nvPr>
        </p:nvSpPr>
        <p:spPr/>
        <p:txBody>
          <a:bodyPr/>
          <a:lstStyle/>
          <a:p>
            <a:fld id="{5734F77C-402F-44F9-9089-5BB10CBCC325}" type="datetimeFigureOut">
              <a:rPr lang="ar-SA" smtClean="0"/>
              <a:t>27/10/1444</a:t>
            </a:fld>
            <a:endParaRPr lang="ar-SA"/>
          </a:p>
        </p:txBody>
      </p:sp>
      <p:sp>
        <p:nvSpPr>
          <p:cNvPr id="8" name="Footer Placeholder 7">
            <a:extLst>
              <a:ext uri="{FF2B5EF4-FFF2-40B4-BE49-F238E27FC236}">
                <a16:creationId xmlns:a16="http://schemas.microsoft.com/office/drawing/2014/main" id="{FBA7386E-999E-2386-1568-026ADD420DD0}"/>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B7125137-4FFE-9B76-CC8B-053FF556C92D}"/>
              </a:ext>
            </a:extLst>
          </p:cNvPr>
          <p:cNvSpPr>
            <a:spLocks noGrp="1"/>
          </p:cNvSpPr>
          <p:nvPr>
            <p:ph type="sldNum" sz="quarter" idx="12"/>
          </p:nvPr>
        </p:nvSpPr>
        <p:spPr/>
        <p:txBody>
          <a:bodyPr/>
          <a:lstStyle/>
          <a:p>
            <a:fld id="{C478284A-5D7D-4FC5-8C15-1B9974E6B9B5}" type="slidenum">
              <a:rPr lang="ar-SA" smtClean="0"/>
              <a:t>‹#›</a:t>
            </a:fld>
            <a:endParaRPr lang="ar-SA"/>
          </a:p>
        </p:txBody>
      </p:sp>
    </p:spTree>
    <p:extLst>
      <p:ext uri="{BB962C8B-B14F-4D97-AF65-F5344CB8AC3E}">
        <p14:creationId xmlns:p14="http://schemas.microsoft.com/office/powerpoint/2010/main" val="767985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575D5-DB2A-B011-62ED-49B9B8FB0B4C}"/>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7A9BF3F1-03CF-5B30-AA72-0870D8F51EAC}"/>
              </a:ext>
            </a:extLst>
          </p:cNvPr>
          <p:cNvSpPr>
            <a:spLocks noGrp="1"/>
          </p:cNvSpPr>
          <p:nvPr>
            <p:ph type="dt" sz="half" idx="10"/>
          </p:nvPr>
        </p:nvSpPr>
        <p:spPr/>
        <p:txBody>
          <a:bodyPr/>
          <a:lstStyle/>
          <a:p>
            <a:fld id="{5734F77C-402F-44F9-9089-5BB10CBCC325}" type="datetimeFigureOut">
              <a:rPr lang="ar-SA" smtClean="0"/>
              <a:t>27/10/1444</a:t>
            </a:fld>
            <a:endParaRPr lang="ar-SA"/>
          </a:p>
        </p:txBody>
      </p:sp>
      <p:sp>
        <p:nvSpPr>
          <p:cNvPr id="4" name="Footer Placeholder 3">
            <a:extLst>
              <a:ext uri="{FF2B5EF4-FFF2-40B4-BE49-F238E27FC236}">
                <a16:creationId xmlns:a16="http://schemas.microsoft.com/office/drawing/2014/main" id="{2CA9735A-4F39-9DCB-D4F0-523771697459}"/>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5FEBEC38-E61F-40BB-51C8-EE9543677720}"/>
              </a:ext>
            </a:extLst>
          </p:cNvPr>
          <p:cNvSpPr>
            <a:spLocks noGrp="1"/>
          </p:cNvSpPr>
          <p:nvPr>
            <p:ph type="sldNum" sz="quarter" idx="12"/>
          </p:nvPr>
        </p:nvSpPr>
        <p:spPr/>
        <p:txBody>
          <a:bodyPr/>
          <a:lstStyle/>
          <a:p>
            <a:fld id="{C478284A-5D7D-4FC5-8C15-1B9974E6B9B5}" type="slidenum">
              <a:rPr lang="ar-SA" smtClean="0"/>
              <a:t>‹#›</a:t>
            </a:fld>
            <a:endParaRPr lang="ar-SA"/>
          </a:p>
        </p:txBody>
      </p:sp>
    </p:spTree>
    <p:extLst>
      <p:ext uri="{BB962C8B-B14F-4D97-AF65-F5344CB8AC3E}">
        <p14:creationId xmlns:p14="http://schemas.microsoft.com/office/powerpoint/2010/main" val="40156238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D17A39-B23F-CE89-587F-265C4608C2BC}"/>
              </a:ext>
            </a:extLst>
          </p:cNvPr>
          <p:cNvSpPr>
            <a:spLocks noGrp="1"/>
          </p:cNvSpPr>
          <p:nvPr>
            <p:ph type="dt" sz="half" idx="10"/>
          </p:nvPr>
        </p:nvSpPr>
        <p:spPr/>
        <p:txBody>
          <a:bodyPr/>
          <a:lstStyle/>
          <a:p>
            <a:fld id="{5734F77C-402F-44F9-9089-5BB10CBCC325}" type="datetimeFigureOut">
              <a:rPr lang="ar-SA" smtClean="0"/>
              <a:t>27/10/1444</a:t>
            </a:fld>
            <a:endParaRPr lang="ar-SA"/>
          </a:p>
        </p:txBody>
      </p:sp>
      <p:sp>
        <p:nvSpPr>
          <p:cNvPr id="3" name="Footer Placeholder 2">
            <a:extLst>
              <a:ext uri="{FF2B5EF4-FFF2-40B4-BE49-F238E27FC236}">
                <a16:creationId xmlns:a16="http://schemas.microsoft.com/office/drawing/2014/main" id="{0D1349C5-25CE-2232-4373-7EFA74DA3D61}"/>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0BCB9770-F7CF-ACD9-FD45-00FABF4432B4}"/>
              </a:ext>
            </a:extLst>
          </p:cNvPr>
          <p:cNvSpPr>
            <a:spLocks noGrp="1"/>
          </p:cNvSpPr>
          <p:nvPr>
            <p:ph type="sldNum" sz="quarter" idx="12"/>
          </p:nvPr>
        </p:nvSpPr>
        <p:spPr/>
        <p:txBody>
          <a:bodyPr/>
          <a:lstStyle/>
          <a:p>
            <a:fld id="{C478284A-5D7D-4FC5-8C15-1B9974E6B9B5}" type="slidenum">
              <a:rPr lang="ar-SA" smtClean="0"/>
              <a:t>‹#›</a:t>
            </a:fld>
            <a:endParaRPr lang="ar-SA"/>
          </a:p>
        </p:txBody>
      </p:sp>
    </p:spTree>
    <p:extLst>
      <p:ext uri="{BB962C8B-B14F-4D97-AF65-F5344CB8AC3E}">
        <p14:creationId xmlns:p14="http://schemas.microsoft.com/office/powerpoint/2010/main" val="28919421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EBE78-0A80-1139-FBF6-994EBA6BB5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34A1E5FF-36C7-C8B3-D5A5-F8B8F1D999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2E4635CD-A87E-8310-DFF4-6EFA13FB1F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FED74E-24C9-DD5E-9E12-4D84C0AF7508}"/>
              </a:ext>
            </a:extLst>
          </p:cNvPr>
          <p:cNvSpPr>
            <a:spLocks noGrp="1"/>
          </p:cNvSpPr>
          <p:nvPr>
            <p:ph type="dt" sz="half" idx="10"/>
          </p:nvPr>
        </p:nvSpPr>
        <p:spPr/>
        <p:txBody>
          <a:bodyPr/>
          <a:lstStyle/>
          <a:p>
            <a:fld id="{5734F77C-402F-44F9-9089-5BB10CBCC325}" type="datetimeFigureOut">
              <a:rPr lang="ar-SA" smtClean="0"/>
              <a:t>27/10/1444</a:t>
            </a:fld>
            <a:endParaRPr lang="ar-SA"/>
          </a:p>
        </p:txBody>
      </p:sp>
      <p:sp>
        <p:nvSpPr>
          <p:cNvPr id="6" name="Footer Placeholder 5">
            <a:extLst>
              <a:ext uri="{FF2B5EF4-FFF2-40B4-BE49-F238E27FC236}">
                <a16:creationId xmlns:a16="http://schemas.microsoft.com/office/drawing/2014/main" id="{0DAE514D-99D5-48CB-09AE-2434A0E354F1}"/>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B72DDFC8-FDEF-8B95-4533-9BD561454D37}"/>
              </a:ext>
            </a:extLst>
          </p:cNvPr>
          <p:cNvSpPr>
            <a:spLocks noGrp="1"/>
          </p:cNvSpPr>
          <p:nvPr>
            <p:ph type="sldNum" sz="quarter" idx="12"/>
          </p:nvPr>
        </p:nvSpPr>
        <p:spPr/>
        <p:txBody>
          <a:bodyPr/>
          <a:lstStyle/>
          <a:p>
            <a:fld id="{C478284A-5D7D-4FC5-8C15-1B9974E6B9B5}" type="slidenum">
              <a:rPr lang="ar-SA" smtClean="0"/>
              <a:t>‹#›</a:t>
            </a:fld>
            <a:endParaRPr lang="ar-SA"/>
          </a:p>
        </p:txBody>
      </p:sp>
    </p:spTree>
    <p:extLst>
      <p:ext uri="{BB962C8B-B14F-4D97-AF65-F5344CB8AC3E}">
        <p14:creationId xmlns:p14="http://schemas.microsoft.com/office/powerpoint/2010/main" val="2736827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A62B9-D8F8-D2BC-F236-F07D3D8BB6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2348FF1D-2C9F-CB42-33E1-A2690D63DD5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ED5E1AE5-2EA2-A059-29D5-59E00378F7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481E97-3E6D-BFE2-8186-C5F67B65FEFA}"/>
              </a:ext>
            </a:extLst>
          </p:cNvPr>
          <p:cNvSpPr>
            <a:spLocks noGrp="1"/>
          </p:cNvSpPr>
          <p:nvPr>
            <p:ph type="dt" sz="half" idx="10"/>
          </p:nvPr>
        </p:nvSpPr>
        <p:spPr/>
        <p:txBody>
          <a:bodyPr/>
          <a:lstStyle/>
          <a:p>
            <a:fld id="{5734F77C-402F-44F9-9089-5BB10CBCC325}" type="datetimeFigureOut">
              <a:rPr lang="ar-SA" smtClean="0"/>
              <a:t>27/10/1444</a:t>
            </a:fld>
            <a:endParaRPr lang="ar-SA"/>
          </a:p>
        </p:txBody>
      </p:sp>
      <p:sp>
        <p:nvSpPr>
          <p:cNvPr id="6" name="Footer Placeholder 5">
            <a:extLst>
              <a:ext uri="{FF2B5EF4-FFF2-40B4-BE49-F238E27FC236}">
                <a16:creationId xmlns:a16="http://schemas.microsoft.com/office/drawing/2014/main" id="{DA78EC13-1DB7-EDD6-EA01-A22558FD6EC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ED9B009-C881-8C14-1F9D-C017F8A8AB86}"/>
              </a:ext>
            </a:extLst>
          </p:cNvPr>
          <p:cNvSpPr>
            <a:spLocks noGrp="1"/>
          </p:cNvSpPr>
          <p:nvPr>
            <p:ph type="sldNum" sz="quarter" idx="12"/>
          </p:nvPr>
        </p:nvSpPr>
        <p:spPr/>
        <p:txBody>
          <a:bodyPr/>
          <a:lstStyle/>
          <a:p>
            <a:fld id="{C478284A-5D7D-4FC5-8C15-1B9974E6B9B5}" type="slidenum">
              <a:rPr lang="ar-SA" smtClean="0"/>
              <a:t>‹#›</a:t>
            </a:fld>
            <a:endParaRPr lang="ar-SA"/>
          </a:p>
        </p:txBody>
      </p:sp>
    </p:spTree>
    <p:extLst>
      <p:ext uri="{BB962C8B-B14F-4D97-AF65-F5344CB8AC3E}">
        <p14:creationId xmlns:p14="http://schemas.microsoft.com/office/powerpoint/2010/main" val="576739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182B0-456A-000D-0AFA-973052867B03}"/>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F091C4E2-3F58-6A2C-AF93-322D67BE43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1FA76B9D-E2DF-B135-8292-52511454DACF}"/>
              </a:ext>
            </a:extLst>
          </p:cNvPr>
          <p:cNvSpPr>
            <a:spLocks noGrp="1"/>
          </p:cNvSpPr>
          <p:nvPr>
            <p:ph type="dt" sz="half" idx="10"/>
          </p:nvPr>
        </p:nvSpPr>
        <p:spPr/>
        <p:txBody>
          <a:bodyPr/>
          <a:lstStyle/>
          <a:p>
            <a:fld id="{5734F77C-402F-44F9-9089-5BB10CBCC325}" type="datetimeFigureOut">
              <a:rPr lang="ar-SA" smtClean="0"/>
              <a:t>27/10/1444</a:t>
            </a:fld>
            <a:endParaRPr lang="ar-SA"/>
          </a:p>
        </p:txBody>
      </p:sp>
      <p:sp>
        <p:nvSpPr>
          <p:cNvPr id="5" name="Footer Placeholder 4">
            <a:extLst>
              <a:ext uri="{FF2B5EF4-FFF2-40B4-BE49-F238E27FC236}">
                <a16:creationId xmlns:a16="http://schemas.microsoft.com/office/drawing/2014/main" id="{492706C9-FB85-87B5-F559-8BEA2B3157F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8EE4AB3-A04C-C086-79F2-6CB1F8490803}"/>
              </a:ext>
            </a:extLst>
          </p:cNvPr>
          <p:cNvSpPr>
            <a:spLocks noGrp="1"/>
          </p:cNvSpPr>
          <p:nvPr>
            <p:ph type="sldNum" sz="quarter" idx="12"/>
          </p:nvPr>
        </p:nvSpPr>
        <p:spPr/>
        <p:txBody>
          <a:bodyPr/>
          <a:lstStyle/>
          <a:p>
            <a:fld id="{C478284A-5D7D-4FC5-8C15-1B9974E6B9B5}" type="slidenum">
              <a:rPr lang="ar-SA" smtClean="0"/>
              <a:t>‹#›</a:t>
            </a:fld>
            <a:endParaRPr lang="ar-SA"/>
          </a:p>
        </p:txBody>
      </p:sp>
    </p:spTree>
    <p:extLst>
      <p:ext uri="{BB962C8B-B14F-4D97-AF65-F5344CB8AC3E}">
        <p14:creationId xmlns:p14="http://schemas.microsoft.com/office/powerpoint/2010/main" val="4125006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E686B53-5E05-1E37-9217-14CD1A9054A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D4692739-6C1A-78BC-0081-0B557686072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FC9A7ACD-44B9-B16D-A476-80E73B5F62A4}"/>
              </a:ext>
            </a:extLst>
          </p:cNvPr>
          <p:cNvSpPr>
            <a:spLocks noGrp="1"/>
          </p:cNvSpPr>
          <p:nvPr>
            <p:ph type="dt" sz="half" idx="10"/>
          </p:nvPr>
        </p:nvSpPr>
        <p:spPr/>
        <p:txBody>
          <a:bodyPr/>
          <a:lstStyle/>
          <a:p>
            <a:fld id="{5734F77C-402F-44F9-9089-5BB10CBCC325}" type="datetimeFigureOut">
              <a:rPr lang="ar-SA" smtClean="0"/>
              <a:t>27/10/1444</a:t>
            </a:fld>
            <a:endParaRPr lang="ar-SA"/>
          </a:p>
        </p:txBody>
      </p:sp>
      <p:sp>
        <p:nvSpPr>
          <p:cNvPr id="5" name="Footer Placeholder 4">
            <a:extLst>
              <a:ext uri="{FF2B5EF4-FFF2-40B4-BE49-F238E27FC236}">
                <a16:creationId xmlns:a16="http://schemas.microsoft.com/office/drawing/2014/main" id="{C31F770E-E56C-C4C2-D707-D533E71BCFA4}"/>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BED1A45C-359B-846B-A288-6731854AD427}"/>
              </a:ext>
            </a:extLst>
          </p:cNvPr>
          <p:cNvSpPr>
            <a:spLocks noGrp="1"/>
          </p:cNvSpPr>
          <p:nvPr>
            <p:ph type="sldNum" sz="quarter" idx="12"/>
          </p:nvPr>
        </p:nvSpPr>
        <p:spPr/>
        <p:txBody>
          <a:bodyPr/>
          <a:lstStyle/>
          <a:p>
            <a:fld id="{C478284A-5D7D-4FC5-8C15-1B9974E6B9B5}" type="slidenum">
              <a:rPr lang="ar-SA" smtClean="0"/>
              <a:t>‹#›</a:t>
            </a:fld>
            <a:endParaRPr lang="ar-SA"/>
          </a:p>
        </p:txBody>
      </p:sp>
    </p:spTree>
    <p:extLst>
      <p:ext uri="{BB962C8B-B14F-4D97-AF65-F5344CB8AC3E}">
        <p14:creationId xmlns:p14="http://schemas.microsoft.com/office/powerpoint/2010/main" val="13230187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705BFC-BB98-30C7-9D35-9462F044416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CF47F1A-1820-1071-1668-49B24ADA476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6299BB5A-02DC-CE12-C521-EA403156926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34F77C-402F-44F9-9089-5BB10CBCC325}" type="datetimeFigureOut">
              <a:rPr lang="ar-SA" smtClean="0"/>
              <a:t>27/10/1444</a:t>
            </a:fld>
            <a:endParaRPr lang="ar-SA"/>
          </a:p>
        </p:txBody>
      </p:sp>
      <p:sp>
        <p:nvSpPr>
          <p:cNvPr id="5" name="Footer Placeholder 4">
            <a:extLst>
              <a:ext uri="{FF2B5EF4-FFF2-40B4-BE49-F238E27FC236}">
                <a16:creationId xmlns:a16="http://schemas.microsoft.com/office/drawing/2014/main" id="{50BE7C0A-88D6-F6F1-8188-766DCD170E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9389F82A-2411-D2F7-DD3B-5B762A4BBD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78284A-5D7D-4FC5-8C15-1B9974E6B9B5}" type="slidenum">
              <a:rPr lang="ar-SA" smtClean="0"/>
              <a:t>‹#›</a:t>
            </a:fld>
            <a:endParaRPr lang="ar-SA"/>
          </a:p>
        </p:txBody>
      </p:sp>
    </p:spTree>
    <p:extLst>
      <p:ext uri="{BB962C8B-B14F-4D97-AF65-F5344CB8AC3E}">
        <p14:creationId xmlns:p14="http://schemas.microsoft.com/office/powerpoint/2010/main" val="10590521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4.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12.emf"/><Relationship Id="rId5" Type="http://schemas.openxmlformats.org/officeDocument/2006/relationships/image" Target="../media/image4.emf"/><Relationship Id="rId4" Type="http://schemas.openxmlformats.org/officeDocument/2006/relationships/image" Target="../media/image11.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jp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jp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5.emf"/><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5.emf"/><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10.xml"/><Relationship Id="rId6" Type="http://schemas.openxmlformats.org/officeDocument/2006/relationships/image" Target="../media/image12.emf"/><Relationship Id="rId5" Type="http://schemas.openxmlformats.org/officeDocument/2006/relationships/image" Target="../media/image4.emf"/><Relationship Id="rId4" Type="http://schemas.openxmlformats.org/officeDocument/2006/relationships/image" Target="../media/image11.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5.emf"/><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jp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5.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6.png"/><Relationship Id="rId7" Type="http://schemas.openxmlformats.org/officeDocument/2006/relationships/image" Target="../media/image24.jp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6.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6.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26.jpg"/><Relationship Id="rId3" Type="http://schemas.openxmlformats.org/officeDocument/2006/relationships/image" Target="../media/image15.emf"/><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7.jp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6" name="TextBox 15"/>
          <p:cNvSpPr txBox="1"/>
          <p:nvPr/>
        </p:nvSpPr>
        <p:spPr>
          <a:xfrm>
            <a:off x="7054076" y="3165586"/>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mc:AlternateContent xmlns:mc="http://schemas.openxmlformats.org/markup-compatibility/2006" xmlns:p14="http://schemas.microsoft.com/office/powerpoint/2010/main">
    <mc:Choice Requires="p14">
      <p:transition spd="slow" p14:dur="2000" advTm="16880"/>
    </mc:Choice>
    <mc:Fallback xmlns="">
      <p:transition spd="slow" advTm="168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0592" y="37327"/>
            <a:ext cx="9718559" cy="1690962"/>
          </a:xfrm>
          <a:prstGeom prst="rect">
            <a:avLst/>
          </a:prstGeom>
        </p:spPr>
      </p:pic>
      <p:sp>
        <p:nvSpPr>
          <p:cNvPr id="7" name="TextBox 6"/>
          <p:cNvSpPr txBox="1"/>
          <p:nvPr/>
        </p:nvSpPr>
        <p:spPr>
          <a:xfrm>
            <a:off x="2509413" y="628319"/>
            <a:ext cx="6438640"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Outline</a:t>
            </a:r>
            <a:endParaRPr lang="en-US" sz="32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1" name="Rectangle 10">
            <a:extLst>
              <a:ext uri="{FF2B5EF4-FFF2-40B4-BE49-F238E27FC236}">
                <a16:creationId xmlns:a16="http://schemas.microsoft.com/office/drawing/2014/main" id="{CDC003FF-D5A3-49E3-9A5A-D7D30D1DFCF7}"/>
              </a:ext>
            </a:extLst>
          </p:cNvPr>
          <p:cNvSpPr/>
          <p:nvPr/>
        </p:nvSpPr>
        <p:spPr>
          <a:xfrm>
            <a:off x="718457" y="2086839"/>
            <a:ext cx="8332237" cy="3108543"/>
          </a:xfrm>
          <a:prstGeom prst="rect">
            <a:avLst/>
          </a:prstGeom>
        </p:spPr>
        <p:txBody>
          <a:bodyPr wrap="square">
            <a:spAutoFit/>
          </a:bodyPr>
          <a:lstStyle/>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COURSE DESCRIPTION</a:t>
            </a:r>
          </a:p>
          <a:p>
            <a:pPr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LEARNING OUTCOMES</a:t>
            </a:r>
          </a:p>
          <a:p>
            <a:pPr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TOPICS</a:t>
            </a: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INTRODUCTION TO DIGITAL MEDIA ETHICS</a:t>
            </a: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DO WE MEAN WITH DIGITAL MEDIA ETHICS?”</a:t>
            </a:r>
          </a:p>
          <a:p>
            <a:pPr lvl="0" algn="l"/>
            <a:endParaRPr lang="en-US" sz="2800" b="1" dirty="0">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pic>
        <p:nvPicPr>
          <p:cNvPr id="12" name="Picture 11" descr="Text, letter&#10;&#10;Description automatically generated">
            <a:extLst>
              <a:ext uri="{FF2B5EF4-FFF2-40B4-BE49-F238E27FC236}">
                <a16:creationId xmlns:a16="http://schemas.microsoft.com/office/drawing/2014/main" id="{67C6DCFF-0D9A-423B-9E5C-FE7ECF4AB37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44000" y="2417797"/>
            <a:ext cx="2256303" cy="2325815"/>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F37B7C9B-CD5C-B4D5-6FCC-8C9AE2EBECD6}"/>
              </a:ext>
            </a:extLst>
          </p:cNvPr>
          <p:cNvSpPr txBox="1"/>
          <p:nvPr/>
        </p:nvSpPr>
        <p:spPr>
          <a:xfrm>
            <a:off x="335981" y="272137"/>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2463876414"/>
      </p:ext>
    </p:extLst>
  </p:cSld>
  <p:clrMapOvr>
    <a:masterClrMapping/>
  </p:clrMapOvr>
  <mc:AlternateContent xmlns:mc="http://schemas.openxmlformats.org/markup-compatibility/2006" xmlns:p14="http://schemas.microsoft.com/office/powerpoint/2010/main">
    <mc:Choice Requires="p14">
      <p:transition spd="slow" p14:dur="2000" advTm="37053"/>
    </mc:Choice>
    <mc:Fallback xmlns="">
      <p:transition spd="slow" advTm="370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105502"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553339"/>
            <a:ext cx="6208889" cy="1418253"/>
          </a:xfrm>
          <a:prstGeom prst="rect">
            <a:avLst/>
          </a:prstGeom>
        </p:spPr>
      </p:pic>
      <p:pic>
        <p:nvPicPr>
          <p:cNvPr id="13" name="Picture 12"/>
          <p:cNvPicPr>
            <a:picLocks noChangeAspect="1"/>
          </p:cNvPicPr>
          <p:nvPr/>
        </p:nvPicPr>
        <p:blipFill>
          <a:blip r:embed="rId7"/>
          <a:stretch>
            <a:fillRect/>
          </a:stretch>
        </p:blipFill>
        <p:spPr>
          <a:xfrm>
            <a:off x="7072604" y="4689793"/>
            <a:ext cx="5219551" cy="1034667"/>
          </a:xfrm>
          <a:prstGeom prst="rect">
            <a:avLst/>
          </a:prstGeom>
        </p:spPr>
      </p:pic>
      <p:sp>
        <p:nvSpPr>
          <p:cNvPr id="14" name="TextBox 13"/>
          <p:cNvSpPr txBox="1"/>
          <p:nvPr/>
        </p:nvSpPr>
        <p:spPr>
          <a:xfrm>
            <a:off x="392418" y="4914028"/>
            <a:ext cx="4860626" cy="584775"/>
          </a:xfrm>
          <a:prstGeom prst="rect">
            <a:avLst/>
          </a:prstGeom>
          <a:noFill/>
        </p:spPr>
        <p:txBody>
          <a:bodyPr wrap="none" rtlCol="0">
            <a:spAutoFit/>
          </a:bodyPr>
          <a:lstStyle/>
          <a:p>
            <a:r>
              <a:rPr lang="en-US" sz="32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COURSE DESCRIPTION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6" name="TextBox 15"/>
          <p:cNvSpPr txBox="1"/>
          <p:nvPr/>
        </p:nvSpPr>
        <p:spPr>
          <a:xfrm>
            <a:off x="7909214" y="4916813"/>
            <a:ext cx="4172424" cy="523220"/>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987129596"/>
      </p:ext>
    </p:extLst>
  </p:cSld>
  <p:clrMapOvr>
    <a:masterClrMapping/>
  </p:clrMapOvr>
  <mc:AlternateContent xmlns:mc="http://schemas.openxmlformats.org/markup-compatibility/2006" xmlns:p14="http://schemas.microsoft.com/office/powerpoint/2010/main">
    <mc:Choice Requires="p14">
      <p:transition spd="slow" p14:dur="2000" advTm="28256"/>
    </mc:Choice>
    <mc:Fallback xmlns="">
      <p:transition spd="slow" advTm="2825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14872"/>
            <a:ext cx="4272323"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COURSE DESCRIPTION</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3583372" y="5496150"/>
            <a:ext cx="8617487" cy="553998"/>
          </a:xfrm>
          <a:prstGeom prst="rect">
            <a:avLst/>
          </a:prstGeom>
          <a:noFill/>
        </p:spPr>
        <p:txBody>
          <a:bodyPr wrap="none" rtlCol="0">
            <a:spAutoFit/>
          </a:bodyPr>
          <a:lstStyle/>
          <a:p>
            <a:r>
              <a:rPr lang="en-US" sz="3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WHY DO WE LEARN DIGITAL MEDIA ETHICS?</a:t>
            </a:r>
            <a:endParaRPr lang="en-US" sz="30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013942719"/>
      </p:ext>
    </p:extLst>
  </p:cSld>
  <p:clrMapOvr>
    <a:masterClrMapping/>
  </p:clrMapOvr>
  <mc:AlternateContent xmlns:mc="http://schemas.openxmlformats.org/markup-compatibility/2006" xmlns:p14="http://schemas.microsoft.com/office/powerpoint/2010/main">
    <mc:Choice Requires="p14">
      <p:transition spd="slow" p14:dur="2000" advTm="19545"/>
    </mc:Choice>
    <mc:Fallback xmlns="">
      <p:transition spd="slow" advTm="195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9733" y="563028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0589" y="37324"/>
            <a:ext cx="9533101" cy="1610200"/>
          </a:xfrm>
          <a:prstGeom prst="rect">
            <a:avLst/>
          </a:prstGeom>
        </p:spPr>
      </p:pic>
      <p:sp>
        <p:nvSpPr>
          <p:cNvPr id="7" name="TextBox 6"/>
          <p:cNvSpPr txBox="1"/>
          <p:nvPr/>
        </p:nvSpPr>
        <p:spPr>
          <a:xfrm>
            <a:off x="3494128" y="633841"/>
            <a:ext cx="4272323"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Course Description</a:t>
            </a:r>
            <a:endParaRPr lang="en-US" sz="32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9" name="TextBox 8"/>
          <p:cNvSpPr txBox="1"/>
          <p:nvPr/>
        </p:nvSpPr>
        <p:spPr>
          <a:xfrm>
            <a:off x="1068303" y="1397094"/>
            <a:ext cx="7122386" cy="4959050"/>
          </a:xfrm>
          <a:prstGeom prst="rect">
            <a:avLst/>
          </a:prstGeom>
          <a:noFill/>
        </p:spPr>
        <p:txBody>
          <a:bodyPr wrap="square" rtlCol="0">
            <a:spAutoFit/>
          </a:bodyPr>
          <a:lstStyle/>
          <a:p>
            <a:pPr algn="just">
              <a:lnSpc>
                <a:spcPct val="200000"/>
              </a:lnSpc>
            </a:pPr>
            <a:r>
              <a:rPr lang="en-US" sz="23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3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Exploring the active process of </a:t>
            </a:r>
            <a:r>
              <a:rPr lang="en-US" sz="23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moral decision</a:t>
            </a:r>
            <a:r>
              <a:rPr lang="en-US" sz="23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-making—that is, doing ethics—is an inescapable part of life.</a:t>
            </a:r>
          </a:p>
          <a:p>
            <a:pPr algn="just">
              <a:lnSpc>
                <a:spcPct val="200000"/>
              </a:lnSpc>
            </a:pPr>
            <a:r>
              <a:rPr lang="en-US" sz="23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 routinely make </a:t>
            </a:r>
            <a:r>
              <a:rPr lang="en-US" sz="23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ethical judgments</a:t>
            </a:r>
            <a:r>
              <a:rPr lang="en-US" sz="23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assess our ideological values, and interrogate our moral outlooks.</a:t>
            </a:r>
          </a:p>
          <a:p>
            <a:pPr algn="just">
              <a:lnSpc>
                <a:spcPct val="200000"/>
              </a:lnSpc>
            </a:pPr>
            <a:r>
              <a:rPr lang="en-US" sz="23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3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13" name="Picture 12">
            <a:extLst>
              <a:ext uri="{FF2B5EF4-FFF2-40B4-BE49-F238E27FC236}">
                <a16:creationId xmlns:a16="http://schemas.microsoft.com/office/drawing/2014/main" id="{A4488999-82AE-4239-892E-B8CF9DE0280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45417" y="2024743"/>
            <a:ext cx="2795430" cy="2584583"/>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9F9F0170-53FB-C76F-C072-8A26FE60C807}"/>
              </a:ext>
            </a:extLst>
          </p:cNvPr>
          <p:cNvSpPr txBox="1"/>
          <p:nvPr/>
        </p:nvSpPr>
        <p:spPr>
          <a:xfrm>
            <a:off x="335981" y="272137"/>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2875934767"/>
      </p:ext>
    </p:extLst>
  </p:cSld>
  <p:clrMapOvr>
    <a:masterClrMapping/>
  </p:clrMapOvr>
  <mc:AlternateContent xmlns:mc="http://schemas.openxmlformats.org/markup-compatibility/2006" xmlns:p14="http://schemas.microsoft.com/office/powerpoint/2010/main">
    <mc:Choice Requires="p14">
      <p:transition spd="slow" p14:dur="2000" advTm="60338"/>
    </mc:Choice>
    <mc:Fallback xmlns="">
      <p:transition spd="slow" advTm="6033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9450" y="48660"/>
            <a:ext cx="8964591" cy="1610200"/>
          </a:xfrm>
          <a:prstGeom prst="rect">
            <a:avLst/>
          </a:prstGeom>
        </p:spPr>
      </p:pic>
      <p:sp>
        <p:nvSpPr>
          <p:cNvPr id="7" name="TextBox 6"/>
          <p:cNvSpPr txBox="1"/>
          <p:nvPr/>
        </p:nvSpPr>
        <p:spPr>
          <a:xfrm>
            <a:off x="3540784" y="605850"/>
            <a:ext cx="3345212" cy="523220"/>
          </a:xfrm>
          <a:prstGeom prst="rect">
            <a:avLst/>
          </a:prstGeom>
          <a:noFill/>
        </p:spPr>
        <p:txBody>
          <a:bodyPr wrap="square" rtlCol="0">
            <a:spAutoFit/>
          </a:bodyPr>
          <a:lstStyle/>
          <a:p>
            <a:r>
              <a:rPr lang="en-US" sz="28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Course Description</a:t>
            </a:r>
            <a:endParaRPr lang="en-US" sz="2800" dirty="0">
              <a:solidFill>
                <a:srgbClr val="FF9518"/>
              </a:solidFill>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9" name="TextBox 8"/>
          <p:cNvSpPr txBox="1"/>
          <p:nvPr/>
        </p:nvSpPr>
        <p:spPr>
          <a:xfrm>
            <a:off x="3993874" y="1385819"/>
            <a:ext cx="7387488" cy="4535537"/>
          </a:xfrm>
          <a:prstGeom prst="rect">
            <a:avLst/>
          </a:prstGeom>
          <a:noFill/>
        </p:spPr>
        <p:txBody>
          <a:bodyPr wrap="square" rtlCol="0">
            <a:spAutoFit/>
          </a:bodyPr>
          <a:lstStyle/>
          <a:p>
            <a:pPr algn="just">
              <a:lnSpc>
                <a:spcPct val="200000"/>
              </a:lnSpc>
            </a:pPr>
            <a:r>
              <a:rPr lang="en-US" sz="28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While you may unquestioningly embrace the beliefs and values you inherited from your culture, society, and/or family</a:t>
            </a:r>
            <a:r>
              <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critically examining your </a:t>
            </a:r>
            <a:r>
              <a:rPr lang="en-US" sz="24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decision-making process</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through</a:t>
            </a:r>
            <a:r>
              <a:rPr lang="en-US" sz="24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ethical deliberation </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the only way to make your ethical framework truly yours. </a:t>
            </a:r>
            <a:endPar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11" name="Picture 10" descr="A picture containing text, stationary&#10;&#10;Description automatically generated">
            <a:extLst>
              <a:ext uri="{FF2B5EF4-FFF2-40B4-BE49-F238E27FC236}">
                <a16:creationId xmlns:a16="http://schemas.microsoft.com/office/drawing/2014/main" id="{BED9E3C7-93FA-479A-8CB9-BE4A9B50AA6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7119" y="2351315"/>
            <a:ext cx="2771191" cy="2435290"/>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CE8CEB80-C21B-4A78-9030-79325ABEE910}"/>
              </a:ext>
            </a:extLst>
          </p:cNvPr>
          <p:cNvSpPr txBox="1"/>
          <p:nvPr/>
        </p:nvSpPr>
        <p:spPr>
          <a:xfrm>
            <a:off x="224009" y="253475"/>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3064611214"/>
      </p:ext>
    </p:extLst>
  </p:cSld>
  <p:clrMapOvr>
    <a:masterClrMapping/>
  </p:clrMapOvr>
  <mc:AlternateContent xmlns:mc="http://schemas.openxmlformats.org/markup-compatibility/2006" xmlns:p14="http://schemas.microsoft.com/office/powerpoint/2010/main">
    <mc:Choice Requires="p14">
      <p:transition spd="slow" p14:dur="2000" advTm="45286"/>
    </mc:Choice>
    <mc:Fallback xmlns="">
      <p:transition spd="slow" advTm="4528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3" y="341245"/>
            <a:ext cx="8051170" cy="840667"/>
          </a:xfrm>
          <a:prstGeom prst="rect">
            <a:avLst/>
          </a:prstGeom>
        </p:spPr>
      </p:pic>
      <p:sp>
        <p:nvSpPr>
          <p:cNvPr id="13" name="Freeform 5"/>
          <p:cNvSpPr>
            <a:spLocks/>
          </p:cNvSpPr>
          <p:nvPr/>
        </p:nvSpPr>
        <p:spPr bwMode="auto">
          <a:xfrm>
            <a:off x="67063" y="76236"/>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4430" y="48243"/>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0460" y="4824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3518127" y="506165"/>
            <a:ext cx="3262432" cy="523220"/>
          </a:xfrm>
          <a:prstGeom prst="rect">
            <a:avLst/>
          </a:prstGeom>
          <a:noFill/>
        </p:spPr>
        <p:txBody>
          <a:bodyPr wrap="none" rtlCol="0">
            <a:spAutoFit/>
          </a:bodyPr>
          <a:lstStyle/>
          <a:p>
            <a:r>
              <a:rPr lang="en-US" sz="28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Course Description</a:t>
            </a:r>
            <a:endParaRPr lang="en-US" sz="2800" dirty="0">
              <a:solidFill>
                <a:srgbClr val="FF9518"/>
              </a:solidFill>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9" name="Picture 8"/>
          <p:cNvPicPr>
            <a:picLocks noChangeAspect="1"/>
          </p:cNvPicPr>
          <p:nvPr/>
        </p:nvPicPr>
        <p:blipFill>
          <a:blip r:embed="rId7"/>
          <a:stretch>
            <a:fillRect/>
          </a:stretch>
        </p:blipFill>
        <p:spPr>
          <a:xfrm>
            <a:off x="11284085" y="-27434"/>
            <a:ext cx="1033134" cy="6912868"/>
          </a:xfrm>
          <a:prstGeom prst="rect">
            <a:avLst/>
          </a:prstGeom>
        </p:spPr>
      </p:pic>
      <p:sp>
        <p:nvSpPr>
          <p:cNvPr id="19" name="TextBox 18"/>
          <p:cNvSpPr txBox="1"/>
          <p:nvPr/>
        </p:nvSpPr>
        <p:spPr>
          <a:xfrm>
            <a:off x="979707" y="1442975"/>
            <a:ext cx="7726438" cy="4052456"/>
          </a:xfrm>
          <a:prstGeom prst="rect">
            <a:avLst/>
          </a:prstGeom>
          <a:noFill/>
        </p:spPr>
        <p:txBody>
          <a:bodyPr wrap="square" rtlCol="0">
            <a:spAutoFit/>
          </a:bodyPr>
          <a:lstStyle/>
          <a:p>
            <a:pPr algn="just" rtl="0">
              <a:lnSpc>
                <a:spcPct val="200000"/>
              </a:lnSpc>
            </a:pPr>
            <a:r>
              <a:rPr lang="en-US" sz="2000" dirty="0">
                <a:solidFill>
                  <a:srgbClr val="0A1F61"/>
                </a:solidFill>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Thus, this course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raises questions with no ready answers</a:t>
            </a:r>
            <a:r>
              <a:rPr lang="en-US"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spurring you to reflect on your moral approaches</a:t>
            </a:r>
            <a:r>
              <a:rPr lang="en-US"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algn="just" rtl="0">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goal</a:t>
            </a:r>
            <a:r>
              <a:rPr lang="en-US"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to help you reason through ethical issues using various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theoretical frameworks</a:t>
            </a:r>
            <a:r>
              <a:rPr lang="en-US" sz="22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reach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logically defensible answers</a:t>
            </a:r>
            <a:r>
              <a:rPr lang="en-US" sz="22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instead of reacting with your gut or anecdotal evidence</a:t>
            </a:r>
            <a:r>
              <a:rPr lang="en-US"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pic>
        <p:nvPicPr>
          <p:cNvPr id="8" name="Picture 7">
            <a:extLst>
              <a:ext uri="{FF2B5EF4-FFF2-40B4-BE49-F238E27FC236}">
                <a16:creationId xmlns:a16="http://schemas.microsoft.com/office/drawing/2014/main" id="{B364B6D2-DC57-4C39-A7C8-C3B7D808007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150005" y="2295330"/>
            <a:ext cx="2578575" cy="2323323"/>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D68FA5C8-D284-5E00-9D16-839792EC0FC9}"/>
              </a:ext>
            </a:extLst>
          </p:cNvPr>
          <p:cNvSpPr txBox="1"/>
          <p:nvPr/>
        </p:nvSpPr>
        <p:spPr>
          <a:xfrm>
            <a:off x="252002" y="234813"/>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2766429544"/>
      </p:ext>
    </p:extLst>
  </p:cSld>
  <p:clrMapOvr>
    <a:masterClrMapping/>
  </p:clrMapOvr>
  <mc:AlternateContent xmlns:mc="http://schemas.openxmlformats.org/markup-compatibility/2006" xmlns:p14="http://schemas.microsoft.com/office/powerpoint/2010/main">
    <mc:Choice Requires="p14">
      <p:transition spd="slow" p14:dur="2000" advTm="126036"/>
    </mc:Choice>
    <mc:Fallback xmlns="">
      <p:transition spd="slow" advTm="1260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3" y="397229"/>
            <a:ext cx="7696606" cy="840667"/>
          </a:xfrm>
          <a:prstGeom prst="rect">
            <a:avLst/>
          </a:prstGeom>
        </p:spPr>
      </p:pic>
      <p:sp>
        <p:nvSpPr>
          <p:cNvPr id="13" name="Freeform 5"/>
          <p:cNvSpPr>
            <a:spLocks/>
          </p:cNvSpPr>
          <p:nvPr/>
        </p:nvSpPr>
        <p:spPr bwMode="auto">
          <a:xfrm>
            <a:off x="39070" y="57574"/>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45732" y="84024"/>
            <a:ext cx="2324942" cy="154023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9070" y="9209"/>
            <a:ext cx="2349377"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3262432" cy="523220"/>
          </a:xfrm>
          <a:prstGeom prst="rect">
            <a:avLst/>
          </a:prstGeom>
          <a:noFill/>
        </p:spPr>
        <p:txBody>
          <a:bodyPr wrap="none" rtlCol="0">
            <a:spAutoFit/>
          </a:bodyPr>
          <a:lstStyle/>
          <a:p>
            <a:r>
              <a:rPr lang="en-US" sz="28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Course Description</a:t>
            </a:r>
            <a:endParaRPr lang="en-US" sz="2800" dirty="0">
              <a:solidFill>
                <a:srgbClr val="FF9518"/>
              </a:solidFill>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9" name="Picture 8"/>
          <p:cNvPicPr>
            <a:picLocks noChangeAspect="1"/>
          </p:cNvPicPr>
          <p:nvPr/>
        </p:nvPicPr>
        <p:blipFill>
          <a:blip r:embed="rId7"/>
          <a:stretch>
            <a:fillRect/>
          </a:stretch>
        </p:blipFill>
        <p:spPr>
          <a:xfrm>
            <a:off x="11219279" y="-27434"/>
            <a:ext cx="1097939" cy="6912868"/>
          </a:xfrm>
          <a:prstGeom prst="rect">
            <a:avLst/>
          </a:prstGeom>
        </p:spPr>
      </p:pic>
      <p:sp>
        <p:nvSpPr>
          <p:cNvPr id="19" name="TextBox 18"/>
          <p:cNvSpPr txBox="1"/>
          <p:nvPr/>
        </p:nvSpPr>
        <p:spPr>
          <a:xfrm>
            <a:off x="3065996" y="1567057"/>
            <a:ext cx="7959607" cy="4052456"/>
          </a:xfrm>
          <a:prstGeom prst="rect">
            <a:avLst/>
          </a:prstGeom>
          <a:noFill/>
        </p:spPr>
        <p:txBody>
          <a:bodyPr wrap="square" rtlCol="0">
            <a:spAutoFit/>
          </a:bodyPr>
          <a:lstStyle/>
          <a:p>
            <a:pPr algn="just" rtl="0">
              <a:lnSpc>
                <a:spcPct val="200000"/>
              </a:lnSpc>
            </a:pPr>
            <a:r>
              <a:rPr lang="en-US" sz="2000" dirty="0">
                <a:solidFill>
                  <a:srgbClr val="0A1F61"/>
                </a:solidFill>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process of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doing ethics </a:t>
            </a:r>
            <a:r>
              <a:rPr lang="en-US" sz="22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nothing if not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devoted to serious</a:t>
            </a:r>
            <a:r>
              <a:rPr lang="en-US" sz="22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careful reflection and application</a:t>
            </a:r>
            <a:r>
              <a:rPr lang="en-US"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algn="just" rtl="0">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such, this course emphasizes both the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theoretical underpinnings </a:t>
            </a:r>
            <a:r>
              <a:rPr lang="en-US" sz="22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how we come to a given moral philosophy and case studies specific to digital media</a:t>
            </a:r>
            <a:r>
              <a:rPr lang="en-US"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algn="just" rtl="0">
              <a:lnSpc>
                <a:spcPct val="200000"/>
              </a:lnSpc>
            </a:pPr>
            <a:endParaRPr lang="en-US"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10" name="Picture 9">
            <a:extLst>
              <a:ext uri="{FF2B5EF4-FFF2-40B4-BE49-F238E27FC236}">
                <a16:creationId xmlns:a16="http://schemas.microsoft.com/office/drawing/2014/main" id="{7AD202A4-0765-42E0-89FC-6F8516A7636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5943" y="2279469"/>
            <a:ext cx="2141271" cy="2292533"/>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A7FB5CF4-270C-46CE-FD3D-7A1E913BF4F6}"/>
              </a:ext>
            </a:extLst>
          </p:cNvPr>
          <p:cNvSpPr txBox="1"/>
          <p:nvPr/>
        </p:nvSpPr>
        <p:spPr>
          <a:xfrm>
            <a:off x="214678" y="216151"/>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880761314"/>
      </p:ext>
    </p:extLst>
  </p:cSld>
  <p:clrMapOvr>
    <a:masterClrMapping/>
  </p:clrMapOvr>
  <mc:AlternateContent xmlns:mc="http://schemas.openxmlformats.org/markup-compatibility/2006" xmlns:p14="http://schemas.microsoft.com/office/powerpoint/2010/main">
    <mc:Choice Requires="p14">
      <p:transition spd="slow" p14:dur="2000" advTm="134310"/>
    </mc:Choice>
    <mc:Fallback xmlns="">
      <p:transition spd="slow" advTm="1343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3339" y="52750"/>
            <a:ext cx="8558147" cy="1482804"/>
          </a:xfrm>
          <a:prstGeom prst="rect">
            <a:avLst/>
          </a:prstGeom>
        </p:spPr>
      </p:pic>
      <p:sp>
        <p:nvSpPr>
          <p:cNvPr id="7" name="TextBox 6"/>
          <p:cNvSpPr txBox="1"/>
          <p:nvPr/>
        </p:nvSpPr>
        <p:spPr>
          <a:xfrm>
            <a:off x="3260863" y="587188"/>
            <a:ext cx="3447849" cy="523220"/>
          </a:xfrm>
          <a:prstGeom prst="rect">
            <a:avLst/>
          </a:prstGeom>
          <a:noFill/>
        </p:spPr>
        <p:txBody>
          <a:bodyPr wrap="square" rtlCol="0">
            <a:spAutoFit/>
          </a:bodyPr>
          <a:lstStyle/>
          <a:p>
            <a:r>
              <a:rPr lang="en-US" sz="28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Course Description</a:t>
            </a:r>
            <a:endParaRPr lang="en-US" sz="2800" dirty="0">
              <a:solidFill>
                <a:srgbClr val="FF9518"/>
              </a:solidFill>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9" name="TextBox 8"/>
          <p:cNvSpPr txBox="1"/>
          <p:nvPr/>
        </p:nvSpPr>
        <p:spPr>
          <a:xfrm>
            <a:off x="1262856" y="1430347"/>
            <a:ext cx="9666288" cy="2698239"/>
          </a:xfrm>
          <a:prstGeom prst="rect">
            <a:avLst/>
          </a:prstGeom>
          <a:noFill/>
        </p:spPr>
        <p:txBody>
          <a:bodyPr wrap="square" rtlCol="0">
            <a:spAutoFit/>
          </a:bodyPr>
          <a:lstStyle/>
          <a:p>
            <a:pPr algn="just" rtl="0">
              <a:lnSpc>
                <a:spcPct val="200000"/>
              </a:lnSpc>
            </a:pPr>
            <a:r>
              <a:rPr lang="en-US" sz="2000" b="1"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u="sng"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 will consider how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different moral philosophies </a:t>
            </a:r>
            <a:r>
              <a:rPr lang="en-US" sz="2200" u="sng"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apply across cultures and across</a:t>
            </a: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different contemporary media practices </a:t>
            </a:r>
            <a:r>
              <a:rPr lang="en-US" sz="2200" u="sng"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platforms in areas such as advertising, promotional marketing, big data, software and interface design, and fake news.</a:t>
            </a:r>
          </a:p>
        </p:txBody>
      </p:sp>
      <p:pic>
        <p:nvPicPr>
          <p:cNvPr id="10" name="Picture 9" descr="Text, whiteboard&#10;&#10;Description automatically generated">
            <a:extLst>
              <a:ext uri="{FF2B5EF4-FFF2-40B4-BE49-F238E27FC236}">
                <a16:creationId xmlns:a16="http://schemas.microsoft.com/office/drawing/2014/main" id="{BDA97554-1FE9-4BB6-8070-185B1D6A81F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17696" y="4349362"/>
            <a:ext cx="7473450" cy="1338982"/>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35C05581-3B63-C812-55D3-D171FBC2129D}"/>
              </a:ext>
            </a:extLst>
          </p:cNvPr>
          <p:cNvSpPr txBox="1"/>
          <p:nvPr/>
        </p:nvSpPr>
        <p:spPr>
          <a:xfrm>
            <a:off x="149361" y="216151"/>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653337224"/>
      </p:ext>
    </p:extLst>
  </p:cSld>
  <p:clrMapOvr>
    <a:masterClrMapping/>
  </p:clrMapOvr>
  <mc:AlternateContent xmlns:mc="http://schemas.openxmlformats.org/markup-compatibility/2006" xmlns:p14="http://schemas.microsoft.com/office/powerpoint/2010/main">
    <mc:Choice Requires="p14">
      <p:transition spd="slow" p14:dur="2000" advTm="61461"/>
    </mc:Choice>
    <mc:Fallback xmlns="">
      <p:transition spd="slow" advTm="614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LEARNING OUTCOMES</a:t>
            </a: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4" y="5284188"/>
            <a:ext cx="5882401" cy="1034667"/>
          </a:xfrm>
          <a:prstGeom prst="rect">
            <a:avLst/>
          </a:prstGeom>
        </p:spPr>
      </p:pic>
      <p:sp>
        <p:nvSpPr>
          <p:cNvPr id="16" name="TextBox 15"/>
          <p:cNvSpPr txBox="1"/>
          <p:nvPr/>
        </p:nvSpPr>
        <p:spPr>
          <a:xfrm>
            <a:off x="4225401" y="5496150"/>
            <a:ext cx="4193777" cy="523220"/>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LEARNING OUTCOMES</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896330483"/>
      </p:ext>
    </p:extLst>
  </p:cSld>
  <p:clrMapOvr>
    <a:masterClrMapping/>
  </p:clrMapOvr>
  <mc:AlternateContent xmlns:mc="http://schemas.openxmlformats.org/markup-compatibility/2006" xmlns:p14="http://schemas.microsoft.com/office/powerpoint/2010/main">
    <mc:Choice Requires="p14">
      <p:transition spd="slow" p14:dur="2000" advTm="39414"/>
    </mc:Choice>
    <mc:Fallback xmlns="">
      <p:transition spd="slow" advTm="394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18" y="46653"/>
            <a:ext cx="8804167" cy="1610200"/>
          </a:xfrm>
          <a:prstGeom prst="rect">
            <a:avLst/>
          </a:prstGeom>
        </p:spPr>
      </p:pic>
      <p:sp>
        <p:nvSpPr>
          <p:cNvPr id="7" name="TextBox 6"/>
          <p:cNvSpPr txBox="1"/>
          <p:nvPr/>
        </p:nvSpPr>
        <p:spPr>
          <a:xfrm>
            <a:off x="3135573" y="608807"/>
            <a:ext cx="3347391" cy="523220"/>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Learning Outcomes</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9" name="TextBox 8"/>
          <p:cNvSpPr txBox="1"/>
          <p:nvPr/>
        </p:nvSpPr>
        <p:spPr>
          <a:xfrm>
            <a:off x="786794" y="2618316"/>
            <a:ext cx="8042577" cy="1784143"/>
          </a:xfrm>
          <a:prstGeom prst="rect">
            <a:avLst/>
          </a:prstGeom>
          <a:noFill/>
        </p:spPr>
        <p:txBody>
          <a:bodyPr wrap="square" rtlCol="0">
            <a:spAutoFit/>
          </a:bodyPr>
          <a:lstStyle/>
          <a:p>
            <a:pPr>
              <a:lnSpc>
                <a:spcPct val="200000"/>
              </a:lnSpc>
            </a:pPr>
            <a:r>
              <a:rPr lang="en-US" sz="28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After Learning this course, We have to </a:t>
            </a:r>
            <a:r>
              <a:rPr lang="en-US" sz="28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ASK…</a:t>
            </a:r>
          </a:p>
          <a:p>
            <a:pPr>
              <a:lnSpc>
                <a:spcPct val="200000"/>
              </a:lnSpc>
            </a:pPr>
            <a:r>
              <a:rPr lang="en-US" sz="3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WILL THIS COURSE ADD TO ME?</a:t>
            </a:r>
          </a:p>
        </p:txBody>
      </p:sp>
      <p:pic>
        <p:nvPicPr>
          <p:cNvPr id="10" name="Picture 9" descr="A picture containing text&#10;&#10;Description automatically generated">
            <a:extLst>
              <a:ext uri="{FF2B5EF4-FFF2-40B4-BE49-F238E27FC236}">
                <a16:creationId xmlns:a16="http://schemas.microsoft.com/office/drawing/2014/main" id="{A8B7992D-A55D-4A61-8143-0C75F2863C3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37523" y="2244481"/>
            <a:ext cx="2825280" cy="24240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a:extLst>
              <a:ext uri="{FF2B5EF4-FFF2-40B4-BE49-F238E27FC236}">
                <a16:creationId xmlns:a16="http://schemas.microsoft.com/office/drawing/2014/main" id="{B2D16908-C08F-AEB3-4EC2-1F441B7D7C50}"/>
              </a:ext>
            </a:extLst>
          </p:cNvPr>
          <p:cNvSpPr txBox="1"/>
          <p:nvPr/>
        </p:nvSpPr>
        <p:spPr>
          <a:xfrm>
            <a:off x="261333" y="272137"/>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3013280316"/>
      </p:ext>
    </p:extLst>
  </p:cSld>
  <p:clrMapOvr>
    <a:masterClrMapping/>
  </p:clrMapOvr>
  <mc:AlternateContent xmlns:mc="http://schemas.openxmlformats.org/markup-compatibility/2006" xmlns:p14="http://schemas.microsoft.com/office/powerpoint/2010/main">
    <mc:Choice Requires="p14">
      <p:transition spd="slow" p14:dur="2000" advTm="101342"/>
    </mc:Choice>
    <mc:Fallback xmlns="">
      <p:transition spd="slow" advTm="1013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9">
                                            <p:txEl>
                                              <p:pRg st="0" end="0"/>
                                            </p:txEl>
                                          </p:spTgt>
                                        </p:tgtEl>
                                      </p:cBhvr>
                                    </p:animEffect>
                                    <p:set>
                                      <p:cBhvr>
                                        <p:cTn id="7" dur="1" fill="hold">
                                          <p:stCondLst>
                                            <p:cond delay="1999"/>
                                          </p:stCondLst>
                                        </p:cTn>
                                        <p:tgtEl>
                                          <p:spTgt spid="9">
                                            <p:txEl>
                                              <p:pRg st="0" end="0"/>
                                            </p:txEl>
                                          </p:spTgt>
                                        </p:tgtEl>
                                        <p:attrNameLst>
                                          <p:attrName>style.visibility</p:attrName>
                                        </p:attrNameLst>
                                      </p:cBhvr>
                                      <p:to>
                                        <p:strVal val="hidden"/>
                                      </p:to>
                                    </p:set>
                                  </p:childTnLst>
                                </p:cTn>
                              </p:par>
                              <p:par>
                                <p:cTn id="8" presetID="21" presetClass="exit" presetSubtype="1" fill="hold" grpId="0" nodeType="withEffect">
                                  <p:stCondLst>
                                    <p:cond delay="0"/>
                                  </p:stCondLst>
                                  <p:childTnLst>
                                    <p:animEffect transition="out" filter="wheel(1)">
                                      <p:cBhvr>
                                        <p:cTn id="9" dur="2000"/>
                                        <p:tgtEl>
                                          <p:spTgt spid="9">
                                            <p:txEl>
                                              <p:pRg st="1" end="1"/>
                                            </p:txEl>
                                          </p:spTgt>
                                        </p:tgtEl>
                                      </p:cBhvr>
                                    </p:animEffect>
                                    <p:set>
                                      <p:cBhvr>
                                        <p:cTn id="10" dur="1" fill="hold">
                                          <p:stCondLst>
                                            <p:cond delay="1999"/>
                                          </p:stCondLst>
                                        </p:cTn>
                                        <p:tgtEl>
                                          <p:spTgt spid="9">
                                            <p:txEl>
                                              <p:pRg st="1" end="1"/>
                                            </p:txEl>
                                          </p:spTgt>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anim calcmode="lin" valueType="num">
                                      <p:cBhvr>
                                        <p:cTn id="16" dur="1000" fill="hold"/>
                                        <p:tgtEl>
                                          <p:spTgt spid="8"/>
                                        </p:tgtEl>
                                        <p:attrNameLst>
                                          <p:attrName>ppt_x</p:attrName>
                                        </p:attrNameLst>
                                      </p:cBhvr>
                                      <p:tavLst>
                                        <p:tav tm="0">
                                          <p:val>
                                            <p:strVal val="#ppt_x"/>
                                          </p:val>
                                        </p:tav>
                                        <p:tav tm="100000">
                                          <p:val>
                                            <p:strVal val="#ppt_x"/>
                                          </p:val>
                                        </p:tav>
                                      </p:tavLst>
                                    </p:anim>
                                    <p:anim calcmode="lin" valueType="num">
                                      <p:cBhvr>
                                        <p:cTn id="1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allAtOnce"/>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14" y="37326"/>
            <a:ext cx="8580232" cy="1610200"/>
          </a:xfrm>
          <a:prstGeom prst="rect">
            <a:avLst/>
          </a:prstGeom>
        </p:spPr>
      </p:pic>
      <p:sp>
        <p:nvSpPr>
          <p:cNvPr id="7" name="TextBox 6"/>
          <p:cNvSpPr txBox="1"/>
          <p:nvPr/>
        </p:nvSpPr>
        <p:spPr>
          <a:xfrm>
            <a:off x="3303520" y="576914"/>
            <a:ext cx="3530134" cy="523220"/>
          </a:xfrm>
          <a:prstGeom prst="rect">
            <a:avLst/>
          </a:prstGeom>
          <a:noFill/>
        </p:spPr>
        <p:txBody>
          <a:bodyPr wrap="none" rtlCol="0">
            <a:spAutoFit/>
          </a:bodyPr>
          <a:lstStyle/>
          <a:p>
            <a:r>
              <a:rPr lang="en-US" sz="28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Learning Outcomes </a:t>
            </a:r>
            <a:endParaRPr lang="en-US" sz="2800" dirty="0">
              <a:solidFill>
                <a:srgbClr val="FF9518"/>
              </a:solidFill>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9" name="TextBox 8"/>
          <p:cNvSpPr txBox="1"/>
          <p:nvPr/>
        </p:nvSpPr>
        <p:spPr>
          <a:xfrm>
            <a:off x="4133461" y="1661791"/>
            <a:ext cx="7542984" cy="3673763"/>
          </a:xfrm>
          <a:prstGeom prst="rect">
            <a:avLst/>
          </a:prstGeom>
          <a:noFill/>
        </p:spPr>
        <p:txBody>
          <a:bodyPr wrap="square" rtlCol="0">
            <a:spAutoFit/>
          </a:bodyPr>
          <a:lstStyle/>
          <a:p>
            <a:pPr>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Having successfully completed this course, student should be able to:</a:t>
            </a:r>
          </a:p>
          <a:p>
            <a:pPr>
              <a:lnSpc>
                <a:spcPct val="200000"/>
              </a:lnSpc>
            </a:pPr>
            <a:r>
              <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Identify and explain key ethical theories</a:t>
            </a:r>
            <a:r>
              <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a:lnSpc>
                <a:spcPct val="200000"/>
              </a:lnSpc>
            </a:pPr>
            <a:r>
              <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Articulate current codes of behavior for media professionals working in digital media environments</a:t>
            </a:r>
            <a:r>
              <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pic>
        <p:nvPicPr>
          <p:cNvPr id="10" name="Picture 9" descr="Diagram&#10;&#10;Description automatically generated">
            <a:extLst>
              <a:ext uri="{FF2B5EF4-FFF2-40B4-BE49-F238E27FC236}">
                <a16:creationId xmlns:a16="http://schemas.microsoft.com/office/drawing/2014/main" id="{F52CF6DB-9664-4801-9DC5-3D9A4014601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55779" y="2258000"/>
            <a:ext cx="2836508" cy="2535629"/>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5CBD40F0-8E9E-E5D3-61AB-9C63E8A4BF05}"/>
              </a:ext>
            </a:extLst>
          </p:cNvPr>
          <p:cNvSpPr txBox="1"/>
          <p:nvPr/>
        </p:nvSpPr>
        <p:spPr>
          <a:xfrm>
            <a:off x="168023" y="272137"/>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106130"/>
    </mc:Choice>
    <mc:Fallback xmlns="">
      <p:transition spd="slow" advTm="1061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631291" cy="840667"/>
          </a:xfrm>
          <a:prstGeom prst="rect">
            <a:avLst/>
          </a:prstGeom>
        </p:spPr>
      </p:pic>
      <p:sp>
        <p:nvSpPr>
          <p:cNvPr id="13" name="Freeform 5"/>
          <p:cNvSpPr>
            <a:spLocks/>
          </p:cNvSpPr>
          <p:nvPr/>
        </p:nvSpPr>
        <p:spPr bwMode="auto">
          <a:xfrm>
            <a:off x="104387" y="57574"/>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0613" y="38912"/>
            <a:ext cx="2293499" cy="159462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563" y="29581"/>
            <a:ext cx="238481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3023603" y="543490"/>
            <a:ext cx="3347391" cy="523220"/>
          </a:xfrm>
          <a:prstGeom prst="rect">
            <a:avLst/>
          </a:prstGeom>
          <a:noFill/>
        </p:spPr>
        <p:txBody>
          <a:bodyPr wrap="none" rtlCol="0">
            <a:spAutoFit/>
          </a:bodyPr>
          <a:lstStyle/>
          <a:p>
            <a:r>
              <a:rPr lang="en-US" sz="28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Learning Outcomes</a:t>
            </a:r>
            <a:endParaRPr lang="en-US" sz="2800" dirty="0">
              <a:solidFill>
                <a:srgbClr val="FF9518"/>
              </a:solidFill>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9" name="Picture 8"/>
          <p:cNvPicPr>
            <a:picLocks noChangeAspect="1"/>
          </p:cNvPicPr>
          <p:nvPr/>
        </p:nvPicPr>
        <p:blipFill>
          <a:blip r:embed="rId7"/>
          <a:stretch>
            <a:fillRect/>
          </a:stretch>
        </p:blipFill>
        <p:spPr>
          <a:xfrm>
            <a:off x="11348275" y="-27434"/>
            <a:ext cx="968944" cy="6912868"/>
          </a:xfrm>
          <a:prstGeom prst="rect">
            <a:avLst/>
          </a:prstGeom>
        </p:spPr>
      </p:pic>
      <p:sp>
        <p:nvSpPr>
          <p:cNvPr id="19" name="TextBox 18"/>
          <p:cNvSpPr txBox="1"/>
          <p:nvPr/>
        </p:nvSpPr>
        <p:spPr>
          <a:xfrm>
            <a:off x="839759" y="1724086"/>
            <a:ext cx="7779709" cy="3671005"/>
          </a:xfrm>
          <a:prstGeom prst="rect">
            <a:avLst/>
          </a:prstGeom>
          <a:noFill/>
        </p:spPr>
        <p:txBody>
          <a:bodyPr wrap="square" rtlCol="0">
            <a:spAutoFit/>
          </a:bodyPr>
          <a:lstStyle/>
          <a:p>
            <a:pPr algn="just" rtl="0">
              <a:lnSpc>
                <a:spcPct val="200000"/>
              </a:lnSpc>
            </a:pPr>
            <a:r>
              <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Apply </a:t>
            </a:r>
            <a:r>
              <a:rPr lang="en-US" sz="24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ethical models </a:t>
            </a:r>
            <a:r>
              <a:rPr lang="en-US" sz="24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across communications professions</a:t>
            </a:r>
            <a:r>
              <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algn="just" rtl="0">
              <a:lnSpc>
                <a:spcPct val="200000"/>
              </a:lnSpc>
            </a:pPr>
            <a:r>
              <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Discuss and deliberate on </a:t>
            </a:r>
            <a:r>
              <a:rPr lang="en-US" sz="24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moral dilemmas </a:t>
            </a:r>
            <a:r>
              <a:rPr lang="en-US" sz="24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involving </a:t>
            </a:r>
            <a:r>
              <a:rPr lang="en-US" sz="24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media practices </a:t>
            </a:r>
            <a:r>
              <a:rPr lang="en-US" sz="24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US" sz="24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forms</a:t>
            </a:r>
            <a:r>
              <a:rPr lang="en-US" sz="24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using various </a:t>
            </a:r>
            <a:r>
              <a:rPr lang="en-US" sz="24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ethical frameworks.</a:t>
            </a:r>
          </a:p>
        </p:txBody>
      </p:sp>
      <p:pic>
        <p:nvPicPr>
          <p:cNvPr id="8" name="Picture 7" descr="A picture containing diagram&#10;&#10;Description automatically generated">
            <a:extLst>
              <a:ext uri="{FF2B5EF4-FFF2-40B4-BE49-F238E27FC236}">
                <a16:creationId xmlns:a16="http://schemas.microsoft.com/office/drawing/2014/main" id="{5E0738DC-EA75-4946-BDD4-F51114FC167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038101" y="2204822"/>
            <a:ext cx="2830334" cy="2581782"/>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762B7857-1EF1-BBC8-88BF-3E9763327C8B}"/>
              </a:ext>
            </a:extLst>
          </p:cNvPr>
          <p:cNvSpPr txBox="1"/>
          <p:nvPr/>
        </p:nvSpPr>
        <p:spPr>
          <a:xfrm>
            <a:off x="242671" y="244144"/>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43218"/>
    </mc:Choice>
    <mc:Fallback xmlns="">
      <p:transition spd="slow" advTm="1432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0584" y="55986"/>
            <a:ext cx="8600930" cy="1610200"/>
          </a:xfrm>
          <a:prstGeom prst="rect">
            <a:avLst/>
          </a:prstGeom>
        </p:spPr>
      </p:pic>
      <p:sp>
        <p:nvSpPr>
          <p:cNvPr id="7" name="TextBox 6"/>
          <p:cNvSpPr txBox="1"/>
          <p:nvPr/>
        </p:nvSpPr>
        <p:spPr>
          <a:xfrm>
            <a:off x="3210217" y="620643"/>
            <a:ext cx="3347391"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Learning Outcomes</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9" name="TextBox 8"/>
          <p:cNvSpPr txBox="1"/>
          <p:nvPr/>
        </p:nvSpPr>
        <p:spPr>
          <a:xfrm>
            <a:off x="651740" y="1654122"/>
            <a:ext cx="7999773" cy="3693319"/>
          </a:xfrm>
          <a:prstGeom prst="rect">
            <a:avLst/>
          </a:prstGeom>
          <a:noFill/>
        </p:spPr>
        <p:txBody>
          <a:bodyPr wrap="square" rtlCol="0">
            <a:spAutoFit/>
          </a:bodyPr>
          <a:lstStyle/>
          <a:p>
            <a:pPr algn="l" rtl="0">
              <a:lnSpc>
                <a:spcPct val="200000"/>
              </a:lnSpc>
            </a:pPr>
            <a:r>
              <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US" sz="24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Logically justify your</a:t>
            </a:r>
            <a:r>
              <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ethical decision-making </a:t>
            </a:r>
            <a:r>
              <a:rPr lang="en-US" sz="24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process in a given scenario</a:t>
            </a:r>
            <a:r>
              <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algn="just" rtl="0">
              <a:lnSpc>
                <a:spcPct val="200000"/>
              </a:lnSpc>
            </a:pPr>
            <a:r>
              <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US" sz="24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Retroactively apply</a:t>
            </a:r>
            <a:r>
              <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theories of ethics</a:t>
            </a:r>
            <a:r>
              <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better understand your decision-making processes in past real-life dilemmas</a:t>
            </a:r>
            <a:r>
              <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pic>
        <p:nvPicPr>
          <p:cNvPr id="10" name="Picture 9" descr="Diagram&#10;&#10;Description automatically generated">
            <a:extLst>
              <a:ext uri="{FF2B5EF4-FFF2-40B4-BE49-F238E27FC236}">
                <a16:creationId xmlns:a16="http://schemas.microsoft.com/office/drawing/2014/main" id="{61A52D26-8201-4C2F-A6F2-5B6C225B36C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02616" y="2202015"/>
            <a:ext cx="2125672" cy="2204407"/>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7D142B5F-860C-08EB-5063-35B86D267281}"/>
              </a:ext>
            </a:extLst>
          </p:cNvPr>
          <p:cNvSpPr txBox="1"/>
          <p:nvPr/>
        </p:nvSpPr>
        <p:spPr>
          <a:xfrm>
            <a:off x="140030" y="253475"/>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1310433455"/>
      </p:ext>
    </p:extLst>
  </p:cSld>
  <p:clrMapOvr>
    <a:masterClrMapping/>
  </p:clrMapOvr>
  <mc:AlternateContent xmlns:mc="http://schemas.openxmlformats.org/markup-compatibility/2006" xmlns:p14="http://schemas.microsoft.com/office/powerpoint/2010/main">
    <mc:Choice Requires="p14">
      <p:transition spd="slow" p14:dur="2000" advTm="120463"/>
    </mc:Choice>
    <mc:Fallback xmlns="">
      <p:transition spd="slow" advTm="1204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28223" y="4708455"/>
            <a:ext cx="5063777" cy="1034667"/>
          </a:xfrm>
          <a:prstGeom prst="rect">
            <a:avLst/>
          </a:prstGeom>
        </p:spPr>
      </p:pic>
      <p:sp>
        <p:nvSpPr>
          <p:cNvPr id="14" name="TextBox 13"/>
          <p:cNvSpPr txBox="1"/>
          <p:nvPr/>
        </p:nvSpPr>
        <p:spPr>
          <a:xfrm>
            <a:off x="730762" y="470845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endPar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TOPICS</a:t>
            </a:r>
          </a:p>
        </p:txBody>
      </p:sp>
      <p:sp>
        <p:nvSpPr>
          <p:cNvPr id="16" name="TextBox 15"/>
          <p:cNvSpPr txBox="1"/>
          <p:nvPr/>
        </p:nvSpPr>
        <p:spPr>
          <a:xfrm>
            <a:off x="8437885" y="4958293"/>
            <a:ext cx="1513491" cy="523220"/>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TOPICS</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0450"/>
    </mc:Choice>
    <mc:Fallback xmlns="">
      <p:transition spd="slow" advTm="104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828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5986" y="-37324"/>
            <a:ext cx="7931022" cy="1535555"/>
          </a:xfrm>
          <a:prstGeom prst="rect">
            <a:avLst/>
          </a:prstGeom>
        </p:spPr>
      </p:pic>
      <p:sp>
        <p:nvSpPr>
          <p:cNvPr id="7" name="TextBox 6"/>
          <p:cNvSpPr txBox="1"/>
          <p:nvPr/>
        </p:nvSpPr>
        <p:spPr>
          <a:xfrm>
            <a:off x="3993990" y="543490"/>
            <a:ext cx="1244251"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Topics</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9" name="TextBox 8"/>
          <p:cNvSpPr txBox="1"/>
          <p:nvPr/>
        </p:nvSpPr>
        <p:spPr>
          <a:xfrm>
            <a:off x="912035" y="1297137"/>
            <a:ext cx="10609563" cy="4175567"/>
          </a:xfrm>
          <a:prstGeom prst="rect">
            <a:avLst/>
          </a:prstGeom>
          <a:noFill/>
        </p:spPr>
        <p:txBody>
          <a:bodyPr wrap="square" rtlCol="0">
            <a:spAutoFit/>
          </a:bodyPr>
          <a:lstStyle/>
          <a:p>
            <a:pPr algn="just" rtl="0">
              <a:lnSpc>
                <a:spcPct val="200000"/>
              </a:lnSpc>
            </a:pPr>
            <a:r>
              <a:rPr lang="en-US" sz="24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1. </a:t>
            </a:r>
            <a:r>
              <a:rPr lang="en-US" sz="2400" u="sng"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Central Issues in the Ethics of Digital Media</a:t>
            </a:r>
            <a:r>
              <a:rPr lang="en-US" sz="24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algn="just" rtl="0">
              <a:lnSpc>
                <a:spcPct val="200000"/>
              </a:lnSpc>
            </a:pPr>
            <a:r>
              <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Trough this chapter we will take a look on a classic case-study of cyberbullying that introduces representative ethical issues evoked by digital media. This case study is accompanied by one of the primary pedagogical/teaching elements of the book – questions designed to foster initial reflection and discussion (for individuals, small groups, or a class at large).</a:t>
            </a:r>
            <a:endParaRPr lang="en-US" sz="24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8" name="TextBox 7">
            <a:extLst>
              <a:ext uri="{FF2B5EF4-FFF2-40B4-BE49-F238E27FC236}">
                <a16:creationId xmlns:a16="http://schemas.microsoft.com/office/drawing/2014/main" id="{E1B45886-4B7B-F7E3-AFA3-E5DB79C033F1}"/>
              </a:ext>
            </a:extLst>
          </p:cNvPr>
          <p:cNvSpPr txBox="1"/>
          <p:nvPr/>
        </p:nvSpPr>
        <p:spPr>
          <a:xfrm>
            <a:off x="112042" y="141507"/>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557430488"/>
      </p:ext>
    </p:extLst>
  </p:cSld>
  <p:clrMapOvr>
    <a:masterClrMapping/>
  </p:clrMapOvr>
  <mc:AlternateContent xmlns:mc="http://schemas.openxmlformats.org/markup-compatibility/2006" xmlns:p14="http://schemas.microsoft.com/office/powerpoint/2010/main">
    <mc:Choice Requires="p14">
      <p:transition spd="slow" p14:dur="2000" advTm="87485"/>
    </mc:Choice>
    <mc:Fallback xmlns="">
      <p:transition spd="slow" advTm="874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658275"/>
            <a:ext cx="1222425" cy="1047325"/>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15134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7867" y="1299951"/>
            <a:ext cx="10042393" cy="4431983"/>
          </a:xfrm>
          <a:prstGeom prst="rect">
            <a:avLst/>
          </a:prstGeom>
          <a:noFill/>
        </p:spPr>
        <p:txBody>
          <a:bodyPr wrap="square" rtlCol="0">
            <a:spAutoFit/>
          </a:bodyPr>
          <a:lstStyle/>
          <a:p>
            <a:pPr marL="457200" indent="-457200" algn="just" rtl="0">
              <a:lnSpc>
                <a:spcPct val="200000"/>
              </a:lnSpc>
              <a:buAutoNum type="arabicPeriod" startAt="2"/>
            </a:pPr>
            <a:r>
              <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Privacy in the (Post-)Digital Era.</a:t>
            </a:r>
          </a:p>
          <a:p>
            <a:pPr algn="just" rtl="0">
              <a:lnSpc>
                <a:spcPct val="200000"/>
              </a:lnSpc>
            </a:pPr>
            <a:r>
              <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 We explore how different people in different cultures understand and value “privacy” and private life in different ways. </a:t>
            </a:r>
          </a:p>
          <a:p>
            <a:pPr algn="just" rtl="0">
              <a:lnSpc>
                <a:spcPct val="200000"/>
              </a:lnSpc>
            </a:pPr>
            <a:r>
              <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 We then examine the important meta-ethical positions of ethical absolutism, ethical relativism, and ethical pluralism. </a:t>
            </a:r>
          </a:p>
        </p:txBody>
      </p:sp>
      <p:pic>
        <p:nvPicPr>
          <p:cNvPr id="8" name="Picture 7">
            <a:extLst>
              <a:ext uri="{FF2B5EF4-FFF2-40B4-BE49-F238E27FC236}">
                <a16:creationId xmlns:a16="http://schemas.microsoft.com/office/drawing/2014/main" id="{AB40151D-EB73-606C-85A2-1254971982E2}"/>
              </a:ext>
            </a:extLst>
          </p:cNvPr>
          <p:cNvPicPr>
            <a:picLocks noChangeAspect="1"/>
          </p:cNvPicPr>
          <p:nvPr/>
        </p:nvPicPr>
        <p:blipFill>
          <a:blip r:embed="rId6"/>
          <a:stretch>
            <a:fillRect/>
          </a:stretch>
        </p:blipFill>
        <p:spPr>
          <a:xfrm>
            <a:off x="55986" y="9329"/>
            <a:ext cx="7931022" cy="1535555"/>
          </a:xfrm>
          <a:prstGeom prst="rect">
            <a:avLst/>
          </a:prstGeom>
        </p:spPr>
      </p:pic>
      <p:sp>
        <p:nvSpPr>
          <p:cNvPr id="10" name="TextBox 9">
            <a:extLst>
              <a:ext uri="{FF2B5EF4-FFF2-40B4-BE49-F238E27FC236}">
                <a16:creationId xmlns:a16="http://schemas.microsoft.com/office/drawing/2014/main" id="{41A15A76-CD62-4DAC-BAD4-996D2B9353A0}"/>
              </a:ext>
            </a:extLst>
          </p:cNvPr>
          <p:cNvSpPr txBox="1"/>
          <p:nvPr/>
        </p:nvSpPr>
        <p:spPr>
          <a:xfrm>
            <a:off x="3993990" y="543490"/>
            <a:ext cx="1244251"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Topics</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1" name="TextBox 10">
            <a:extLst>
              <a:ext uri="{FF2B5EF4-FFF2-40B4-BE49-F238E27FC236}">
                <a16:creationId xmlns:a16="http://schemas.microsoft.com/office/drawing/2014/main" id="{E10FE63B-8DF4-FCE2-304C-0703F613EC31}"/>
              </a:ext>
            </a:extLst>
          </p:cNvPr>
          <p:cNvSpPr txBox="1"/>
          <p:nvPr/>
        </p:nvSpPr>
        <p:spPr>
          <a:xfrm>
            <a:off x="65390" y="206820"/>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3546921639"/>
      </p:ext>
    </p:extLst>
  </p:cSld>
  <p:clrMapOvr>
    <a:masterClrMapping/>
  </p:clrMapOvr>
  <mc:AlternateContent xmlns:mc="http://schemas.openxmlformats.org/markup-compatibility/2006" xmlns:p14="http://schemas.microsoft.com/office/powerpoint/2010/main">
    <mc:Choice Requires="p14">
      <p:transition spd="slow" p14:dur="2000" advTm="180890"/>
    </mc:Choice>
    <mc:Fallback xmlns="">
      <p:transition spd="slow" advTm="1808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11540259" y="-27434"/>
            <a:ext cx="776959" cy="6912868"/>
          </a:xfrm>
          <a:prstGeom prst="rect">
            <a:avLst/>
          </a:prstGeom>
        </p:spPr>
      </p:pic>
      <p:sp>
        <p:nvSpPr>
          <p:cNvPr id="19" name="TextBox 18"/>
          <p:cNvSpPr txBox="1"/>
          <p:nvPr/>
        </p:nvSpPr>
        <p:spPr>
          <a:xfrm>
            <a:off x="3792183" y="1473821"/>
            <a:ext cx="7520288" cy="4193456"/>
          </a:xfrm>
          <a:prstGeom prst="rect">
            <a:avLst/>
          </a:prstGeom>
          <a:noFill/>
        </p:spPr>
        <p:txBody>
          <a:bodyPr wrap="square" rtlCol="0">
            <a:spAutoFit/>
          </a:bodyPr>
          <a:lstStyle/>
          <a:p>
            <a:pPr algn="just" rtl="0">
              <a:lnSpc>
                <a:spcPct val="200000"/>
              </a:lnSpc>
            </a:pPr>
            <a:r>
              <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3. Copying and Distributing via Digital Media: Copyright, Copyleft, Global Perspectives.</a:t>
            </a:r>
          </a:p>
          <a:p>
            <a:pPr algn="just" rtl="0">
              <a:lnSpc>
                <a:spcPct val="200000"/>
              </a:lnSpc>
            </a:pPr>
            <a:r>
              <a:rPr lang="en-US" sz="2200" dirty="0">
                <a:solidFill>
                  <a:schemeClr val="tx2"/>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We explore four aspects of life online that offer remarkable new possibilities in our personal and shared lives while also confronting</a:t>
            </a:r>
          </a:p>
          <a:p>
            <a:pPr algn="just" rtl="0">
              <a:lnSpc>
                <a:spcPct val="200000"/>
              </a:lnSpc>
            </a:pPr>
            <a:r>
              <a:rPr lang="en-US" sz="2200" dirty="0">
                <a:solidFill>
                  <a:schemeClr val="tx2"/>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us with new ethical questions and challenges.</a:t>
            </a:r>
            <a:endPar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p:txBody>
      </p:sp>
      <p:pic>
        <p:nvPicPr>
          <p:cNvPr id="8" name="Picture 7" descr="A picture containing graphical user interface&#10;&#10;Description automatically generated">
            <a:extLst>
              <a:ext uri="{FF2B5EF4-FFF2-40B4-BE49-F238E27FC236}">
                <a16:creationId xmlns:a16="http://schemas.microsoft.com/office/drawing/2014/main" id="{56498AA6-3E9C-4BFF-9E70-A2AF2A1451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3664" y="2037585"/>
            <a:ext cx="3190698" cy="2709534"/>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DE77463B-AE2A-D7A3-184D-E666522FB5CA}"/>
              </a:ext>
            </a:extLst>
          </p:cNvPr>
          <p:cNvPicPr>
            <a:picLocks noChangeAspect="1"/>
          </p:cNvPicPr>
          <p:nvPr/>
        </p:nvPicPr>
        <p:blipFill>
          <a:blip r:embed="rId8"/>
          <a:stretch>
            <a:fillRect/>
          </a:stretch>
        </p:blipFill>
        <p:spPr>
          <a:xfrm>
            <a:off x="48613" y="39690"/>
            <a:ext cx="7931022" cy="1535555"/>
          </a:xfrm>
          <a:prstGeom prst="rect">
            <a:avLst/>
          </a:prstGeom>
        </p:spPr>
      </p:pic>
      <p:sp>
        <p:nvSpPr>
          <p:cNvPr id="10" name="TextBox 9">
            <a:extLst>
              <a:ext uri="{FF2B5EF4-FFF2-40B4-BE49-F238E27FC236}">
                <a16:creationId xmlns:a16="http://schemas.microsoft.com/office/drawing/2014/main" id="{035C298F-79F1-D775-7CA3-BB012503A4CB}"/>
              </a:ext>
            </a:extLst>
          </p:cNvPr>
          <p:cNvSpPr txBox="1"/>
          <p:nvPr/>
        </p:nvSpPr>
        <p:spPr>
          <a:xfrm>
            <a:off x="3993990" y="543490"/>
            <a:ext cx="1244251"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Topics</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1" name="TextBox 10">
            <a:extLst>
              <a:ext uri="{FF2B5EF4-FFF2-40B4-BE49-F238E27FC236}">
                <a16:creationId xmlns:a16="http://schemas.microsoft.com/office/drawing/2014/main" id="{6CBEEA5E-1F9D-B57A-AF40-E0700AEDEDB3}"/>
              </a:ext>
            </a:extLst>
          </p:cNvPr>
          <p:cNvSpPr txBox="1"/>
          <p:nvPr/>
        </p:nvSpPr>
        <p:spPr>
          <a:xfrm>
            <a:off x="93378" y="206820"/>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2766153286"/>
      </p:ext>
    </p:extLst>
  </p:cSld>
  <p:clrMapOvr>
    <a:masterClrMapping/>
  </p:clrMapOvr>
  <mc:AlternateContent xmlns:mc="http://schemas.openxmlformats.org/markup-compatibility/2006" xmlns:p14="http://schemas.microsoft.com/office/powerpoint/2010/main">
    <mc:Choice Requires="p14">
      <p:transition spd="slow" p14:dur="2000" advTm="167911"/>
    </mc:Choice>
    <mc:Fallback xmlns="">
      <p:transition spd="slow" advTm="1679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19" y="46657"/>
            <a:ext cx="8234999" cy="1610200"/>
          </a:xfrm>
          <a:prstGeom prst="rect">
            <a:avLst/>
          </a:prstGeom>
        </p:spPr>
      </p:pic>
      <p:sp>
        <p:nvSpPr>
          <p:cNvPr id="9" name="TextBox 8"/>
          <p:cNvSpPr txBox="1"/>
          <p:nvPr/>
        </p:nvSpPr>
        <p:spPr>
          <a:xfrm>
            <a:off x="1497867" y="1439916"/>
            <a:ext cx="10042393" cy="4131900"/>
          </a:xfrm>
          <a:prstGeom prst="rect">
            <a:avLst/>
          </a:prstGeom>
          <a:noFill/>
        </p:spPr>
        <p:txBody>
          <a:bodyPr wrap="square" rtlCol="0">
            <a:spAutoFit/>
          </a:bodyPr>
          <a:lstStyle/>
          <a:p>
            <a:pPr algn="just">
              <a:lnSpc>
                <a:spcPct val="200000"/>
              </a:lnSpc>
            </a:pPr>
            <a:r>
              <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4. Friendship, Slow/Fair Technology, and Democracy.</a:t>
            </a:r>
          </a:p>
          <a:p>
            <a:pPr algn="just" rtl="0">
              <a:lnSpc>
                <a:spcPct val="200000"/>
              </a:lnSpc>
            </a:pP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We explore some aspects of life online that offer remarkable new possibilities in our personal and shared lives while also confronting us with new ethical questions and challenges. We examine first how friendship is both amplified and threatened by social networking sites (SNSs) such as Facebook. </a:t>
            </a:r>
          </a:p>
        </p:txBody>
      </p:sp>
      <p:sp>
        <p:nvSpPr>
          <p:cNvPr id="8" name="TextBox 7">
            <a:extLst>
              <a:ext uri="{FF2B5EF4-FFF2-40B4-BE49-F238E27FC236}">
                <a16:creationId xmlns:a16="http://schemas.microsoft.com/office/drawing/2014/main" id="{08074281-6B55-9383-9575-8E645A1B03F4}"/>
              </a:ext>
            </a:extLst>
          </p:cNvPr>
          <p:cNvSpPr txBox="1"/>
          <p:nvPr/>
        </p:nvSpPr>
        <p:spPr>
          <a:xfrm>
            <a:off x="3993990" y="543490"/>
            <a:ext cx="1244251"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Topics</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0" name="TextBox 9">
            <a:extLst>
              <a:ext uri="{FF2B5EF4-FFF2-40B4-BE49-F238E27FC236}">
                <a16:creationId xmlns:a16="http://schemas.microsoft.com/office/drawing/2014/main" id="{68176BDB-1195-9AB8-E452-C5221327A47A}"/>
              </a:ext>
            </a:extLst>
          </p:cNvPr>
          <p:cNvSpPr txBox="1"/>
          <p:nvPr/>
        </p:nvSpPr>
        <p:spPr>
          <a:xfrm>
            <a:off x="102708" y="244144"/>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2109092743"/>
      </p:ext>
    </p:extLst>
  </p:cSld>
  <p:clrMapOvr>
    <a:masterClrMapping/>
  </p:clrMapOvr>
  <mc:AlternateContent xmlns:mc="http://schemas.openxmlformats.org/markup-compatibility/2006" xmlns:p14="http://schemas.microsoft.com/office/powerpoint/2010/main">
    <mc:Choice Requires="p14">
      <p:transition spd="slow" p14:dur="2000" advTm="125542"/>
    </mc:Choice>
    <mc:Fallback xmlns="">
      <p:transition spd="slow" advTm="1255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11400817" y="-27434"/>
            <a:ext cx="916401" cy="6912868"/>
          </a:xfrm>
          <a:prstGeom prst="rect">
            <a:avLst/>
          </a:prstGeom>
        </p:spPr>
      </p:pic>
      <p:sp>
        <p:nvSpPr>
          <p:cNvPr id="19" name="TextBox 18"/>
          <p:cNvSpPr txBox="1"/>
          <p:nvPr/>
        </p:nvSpPr>
        <p:spPr>
          <a:xfrm>
            <a:off x="3265714" y="1383448"/>
            <a:ext cx="7851791" cy="4193456"/>
          </a:xfrm>
          <a:prstGeom prst="rect">
            <a:avLst/>
          </a:prstGeom>
          <a:noFill/>
        </p:spPr>
        <p:txBody>
          <a:bodyPr wrap="square" rtlCol="0">
            <a:spAutoFit/>
          </a:bodyPr>
          <a:lstStyle/>
          <a:p>
            <a:pPr algn="just" rtl="0">
              <a:lnSpc>
                <a:spcPct val="200000"/>
              </a:lnSpc>
            </a:pPr>
            <a:r>
              <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5. Digital Media Ethics: Overview, Frameworks, Resources</a:t>
            </a:r>
          </a:p>
          <a:p>
            <a:pPr algn="just" rtl="0">
              <a:lnSpc>
                <a:spcPct val="200000"/>
              </a:lnSpc>
            </a:pPr>
            <a:r>
              <a:rPr lang="en-US" sz="2200" dirty="0">
                <a:solidFill>
                  <a:schemeClr val="tx2"/>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This chapter provides especially those new to ethics with an overview of the most commonly used theoretical frameworks for ethical analysis and decision-making. </a:t>
            </a:r>
          </a:p>
        </p:txBody>
      </p:sp>
      <p:pic>
        <p:nvPicPr>
          <p:cNvPr id="8" name="Picture 7">
            <a:extLst>
              <a:ext uri="{FF2B5EF4-FFF2-40B4-BE49-F238E27FC236}">
                <a16:creationId xmlns:a16="http://schemas.microsoft.com/office/drawing/2014/main" id="{3EF608A7-C146-4032-88D0-081ACBCA517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5581" y="2193375"/>
            <a:ext cx="2312220" cy="2555911"/>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7AA4F848-38B5-E491-FE0B-77C3DC4AF49A}"/>
              </a:ext>
            </a:extLst>
          </p:cNvPr>
          <p:cNvPicPr>
            <a:picLocks noChangeAspect="1"/>
          </p:cNvPicPr>
          <p:nvPr/>
        </p:nvPicPr>
        <p:blipFill>
          <a:blip r:embed="rId7"/>
          <a:stretch>
            <a:fillRect/>
          </a:stretch>
        </p:blipFill>
        <p:spPr>
          <a:xfrm>
            <a:off x="48613" y="39690"/>
            <a:ext cx="7931022" cy="1535555"/>
          </a:xfrm>
          <a:prstGeom prst="rect">
            <a:avLst/>
          </a:prstGeom>
        </p:spPr>
      </p:pic>
      <p:sp>
        <p:nvSpPr>
          <p:cNvPr id="11" name="TextBox 10">
            <a:extLst>
              <a:ext uri="{FF2B5EF4-FFF2-40B4-BE49-F238E27FC236}">
                <a16:creationId xmlns:a16="http://schemas.microsoft.com/office/drawing/2014/main" id="{A77920BD-50B3-5C7C-9B3F-9C1843BE0382}"/>
              </a:ext>
            </a:extLst>
          </p:cNvPr>
          <p:cNvSpPr txBox="1"/>
          <p:nvPr/>
        </p:nvSpPr>
        <p:spPr>
          <a:xfrm>
            <a:off x="3928680" y="564519"/>
            <a:ext cx="1244251"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Topics</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2" name="TextBox 11">
            <a:extLst>
              <a:ext uri="{FF2B5EF4-FFF2-40B4-BE49-F238E27FC236}">
                <a16:creationId xmlns:a16="http://schemas.microsoft.com/office/drawing/2014/main" id="{F900F934-7886-46AA-DC4A-ADD383B150F7}"/>
              </a:ext>
            </a:extLst>
          </p:cNvPr>
          <p:cNvSpPr txBox="1"/>
          <p:nvPr/>
        </p:nvSpPr>
        <p:spPr>
          <a:xfrm>
            <a:off x="46730" y="253475"/>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extLst>
      <p:ext uri="{BB962C8B-B14F-4D97-AF65-F5344CB8AC3E}">
        <p14:creationId xmlns:p14="http://schemas.microsoft.com/office/powerpoint/2010/main" val="3501304426"/>
      </p:ext>
    </p:extLst>
  </p:cSld>
  <p:clrMapOvr>
    <a:masterClrMapping/>
  </p:clrMapOvr>
  <mc:AlternateContent xmlns:mc="http://schemas.openxmlformats.org/markup-compatibility/2006" xmlns:p14="http://schemas.microsoft.com/office/powerpoint/2010/main">
    <mc:Choice Requires="p14">
      <p:transition spd="slow" p14:dur="2000" advTm="196128"/>
    </mc:Choice>
    <mc:Fallback xmlns="">
      <p:transition spd="slow" advTm="1961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775595" y="397229"/>
            <a:ext cx="6927723" cy="840667"/>
          </a:xfrm>
          <a:prstGeom prst="rect">
            <a:avLst/>
          </a:prstGeom>
        </p:spPr>
      </p:pic>
      <p:sp>
        <p:nvSpPr>
          <p:cNvPr id="13" name="Freeform 5"/>
          <p:cNvSpPr>
            <a:spLocks/>
          </p:cNvSpPr>
          <p:nvPr/>
        </p:nvSpPr>
        <p:spPr bwMode="auto">
          <a:xfrm>
            <a:off x="130613" y="66905"/>
            <a:ext cx="2401449"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97677" y="57574"/>
            <a:ext cx="2226436"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0960" y="57575"/>
            <a:ext cx="2344751"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4485523" cy="523220"/>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Recommended Reference: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sp>
        <p:nvSpPr>
          <p:cNvPr id="19" name="TextBox 18"/>
          <p:cNvSpPr txBox="1"/>
          <p:nvPr/>
        </p:nvSpPr>
        <p:spPr>
          <a:xfrm>
            <a:off x="905070" y="2307020"/>
            <a:ext cx="7342390" cy="1708160"/>
          </a:xfrm>
          <a:prstGeom prst="rect">
            <a:avLst/>
          </a:prstGeom>
          <a:noFill/>
        </p:spPr>
        <p:txBody>
          <a:bodyPr wrap="square" rtlCol="0">
            <a:spAutoFit/>
          </a:bodyPr>
          <a:lstStyle/>
          <a:p>
            <a:pPr algn="just" rtl="0">
              <a:lnSpc>
                <a:spcPct val="200000"/>
              </a:lnSpc>
            </a:pPr>
            <a:r>
              <a:rPr lang="en-US" sz="28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Media Ethics </a:t>
            </a:r>
            <a:r>
              <a:rPr lang="en-US" sz="28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Media and Society Series), 3rd Edition, by Charles </a:t>
            </a:r>
            <a:r>
              <a:rPr lang="en-US" sz="2800" dirty="0" err="1">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Ess</a:t>
            </a:r>
            <a:endParaRPr lang="en-US" sz="20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8" name="Picture 7" descr="Text, application&#10;&#10;Description automatically generated">
            <a:extLst>
              <a:ext uri="{FF2B5EF4-FFF2-40B4-BE49-F238E27FC236}">
                <a16:creationId xmlns:a16="http://schemas.microsoft.com/office/drawing/2014/main" id="{B07FF9E0-BA95-4A44-B90B-4CDEA0B58B4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654560" y="875070"/>
            <a:ext cx="3248352" cy="4522655"/>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7704DBBF-8CD1-5D89-FF0B-BE13B01C94FA}"/>
              </a:ext>
            </a:extLst>
          </p:cNvPr>
          <p:cNvSpPr txBox="1"/>
          <p:nvPr/>
        </p:nvSpPr>
        <p:spPr>
          <a:xfrm>
            <a:off x="252002" y="272137"/>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4102181366"/>
      </p:ext>
    </p:extLst>
  </p:cSld>
  <p:clrMapOvr>
    <a:masterClrMapping/>
  </p:clrMapOvr>
  <mc:AlternateContent xmlns:mc="http://schemas.openxmlformats.org/markup-compatibility/2006" xmlns:p14="http://schemas.microsoft.com/office/powerpoint/2010/main">
    <mc:Choice Requires="p14">
      <p:transition spd="slow" p14:dur="2000" advTm="12681"/>
    </mc:Choice>
    <mc:Fallback xmlns="">
      <p:transition spd="slow" advTm="1268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6657"/>
            <a:ext cx="10250412" cy="1690962"/>
          </a:xfrm>
          <a:prstGeom prst="rect">
            <a:avLst/>
          </a:prstGeom>
        </p:spPr>
      </p:pic>
      <p:sp>
        <p:nvSpPr>
          <p:cNvPr id="7" name="TextBox 6"/>
          <p:cNvSpPr txBox="1"/>
          <p:nvPr/>
        </p:nvSpPr>
        <p:spPr>
          <a:xfrm>
            <a:off x="2716787" y="644758"/>
            <a:ext cx="7518885"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do we mean with digital media ethics?</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10" name="Picture 9" descr="Text&#10;&#10;Description automatically generated">
            <a:extLst>
              <a:ext uri="{FF2B5EF4-FFF2-40B4-BE49-F238E27FC236}">
                <a16:creationId xmlns:a16="http://schemas.microsoft.com/office/drawing/2014/main" id="{0479B0EF-89D5-4C26-A242-E3D2AD64316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99592" y="1737618"/>
            <a:ext cx="9573209" cy="3771361"/>
          </a:xfrm>
          <a:prstGeom prst="rect">
            <a:avLst/>
          </a:prstGeom>
        </p:spPr>
      </p:pic>
      <p:sp>
        <p:nvSpPr>
          <p:cNvPr id="8" name="TextBox 7">
            <a:extLst>
              <a:ext uri="{FF2B5EF4-FFF2-40B4-BE49-F238E27FC236}">
                <a16:creationId xmlns:a16="http://schemas.microsoft.com/office/drawing/2014/main" id="{06040641-2D0D-C4FE-79C4-4D5B043ED3AC}"/>
              </a:ext>
            </a:extLst>
          </p:cNvPr>
          <p:cNvSpPr txBox="1"/>
          <p:nvPr/>
        </p:nvSpPr>
        <p:spPr>
          <a:xfrm>
            <a:off x="326650" y="272137"/>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3639395632"/>
      </p:ext>
    </p:extLst>
  </p:cSld>
  <p:clrMapOvr>
    <a:masterClrMapping/>
  </p:clrMapOvr>
  <mc:AlternateContent xmlns:mc="http://schemas.openxmlformats.org/markup-compatibility/2006" xmlns:p14="http://schemas.microsoft.com/office/powerpoint/2010/main">
    <mc:Choice Requires="p14">
      <p:transition spd="slow" p14:dur="2000" advTm="134195"/>
    </mc:Choice>
    <mc:Fallback xmlns="">
      <p:transition spd="slow" advTm="13419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55" y="33308"/>
            <a:ext cx="10515598" cy="1626595"/>
          </a:xfrm>
          <a:prstGeom prst="rect">
            <a:avLst/>
          </a:prstGeom>
        </p:spPr>
      </p:pic>
      <p:sp>
        <p:nvSpPr>
          <p:cNvPr id="7" name="TextBox 6"/>
          <p:cNvSpPr txBox="1"/>
          <p:nvPr/>
        </p:nvSpPr>
        <p:spPr>
          <a:xfrm>
            <a:off x="2782111" y="626098"/>
            <a:ext cx="8433285"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do we mean with digital media ethics?</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9" name="TextBox 8"/>
          <p:cNvSpPr txBox="1"/>
          <p:nvPr/>
        </p:nvSpPr>
        <p:spPr>
          <a:xfrm>
            <a:off x="1110343" y="1413041"/>
            <a:ext cx="10246818" cy="4052456"/>
          </a:xfrm>
          <a:prstGeom prst="rect">
            <a:avLst/>
          </a:prstGeom>
          <a:noFill/>
        </p:spPr>
        <p:txBody>
          <a:bodyPr wrap="square" rtlCol="0">
            <a:spAutoFit/>
          </a:bodyPr>
          <a:lstStyle/>
          <a:p>
            <a:pPr algn="just" rtl="0">
              <a:lnSpc>
                <a:spcPct val="200000"/>
              </a:lnSpc>
            </a:pPr>
            <a:r>
              <a:rPr lang="en-US" sz="2200" dirty="0">
                <a:solidFill>
                  <a:schemeClr val="accent1">
                    <a:lumMod val="50000"/>
                  </a:schemeClr>
                </a:solidFill>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media ethics</a:t>
            </a:r>
            <a:r>
              <a:rPr lang="en-US" sz="22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u="sng"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deals with the distinct ethical problems, practices and norms of digital news media</a:t>
            </a:r>
            <a:r>
              <a:rPr lang="en-US" sz="22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algn="just" rtl="0">
              <a:lnSpc>
                <a:spcPct val="200000"/>
              </a:lnSpc>
            </a:pPr>
            <a:r>
              <a:rPr lang="en-US" sz="22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news media</a:t>
            </a:r>
            <a:r>
              <a:rPr lang="en-US" sz="22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u="sng"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includes</a:t>
            </a:r>
            <a:r>
              <a:rPr lang="en-US" sz="22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journalism</a:t>
            </a:r>
            <a:r>
              <a:rPr lang="en-US" sz="22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blogging</a:t>
            </a:r>
            <a:r>
              <a:rPr lang="en-US" sz="22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photojournalism</a:t>
            </a:r>
            <a:r>
              <a:rPr lang="en-US" sz="22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citizen journalism</a:t>
            </a:r>
            <a:r>
              <a:rPr lang="en-US" sz="22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u="sng"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US" sz="22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media</a:t>
            </a:r>
            <a:r>
              <a:rPr lang="en-US" sz="22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u="sng"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includes questions about how professional journalism should use this ‘new media’ to research and publish stories, as well as how to use text or images provided by citizens</a:t>
            </a:r>
            <a:r>
              <a:rPr lang="en-US" sz="22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sp>
        <p:nvSpPr>
          <p:cNvPr id="8" name="TextBox 7">
            <a:extLst>
              <a:ext uri="{FF2B5EF4-FFF2-40B4-BE49-F238E27FC236}">
                <a16:creationId xmlns:a16="http://schemas.microsoft.com/office/drawing/2014/main" id="{B1400180-16E1-8828-DEED-0F4172C3AF65}"/>
              </a:ext>
            </a:extLst>
          </p:cNvPr>
          <p:cNvSpPr txBox="1"/>
          <p:nvPr/>
        </p:nvSpPr>
        <p:spPr>
          <a:xfrm>
            <a:off x="354643" y="272137"/>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4230494244"/>
      </p:ext>
    </p:extLst>
  </p:cSld>
  <p:clrMapOvr>
    <a:masterClrMapping/>
  </p:clrMapOvr>
  <mc:AlternateContent xmlns:mc="http://schemas.openxmlformats.org/markup-compatibility/2006" xmlns:p14="http://schemas.microsoft.com/office/powerpoint/2010/main">
    <mc:Choice Requires="p14">
      <p:transition spd="slow" p14:dur="2000" advTm="177864"/>
    </mc:Choice>
    <mc:Fallback xmlns="">
      <p:transition spd="slow" advTm="1778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0581" y="37326"/>
            <a:ext cx="10520999" cy="1755883"/>
          </a:xfrm>
          <a:prstGeom prst="rect">
            <a:avLst/>
          </a:prstGeom>
        </p:spPr>
      </p:pic>
      <p:sp>
        <p:nvSpPr>
          <p:cNvPr id="7" name="TextBox 6"/>
          <p:cNvSpPr txBox="1"/>
          <p:nvPr/>
        </p:nvSpPr>
        <p:spPr>
          <a:xfrm>
            <a:off x="2813276" y="692206"/>
            <a:ext cx="7301106"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do we mean with digital media ethics?</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9" name="TextBox 8"/>
          <p:cNvSpPr txBox="1"/>
          <p:nvPr/>
        </p:nvSpPr>
        <p:spPr>
          <a:xfrm>
            <a:off x="1019261" y="1463877"/>
            <a:ext cx="10520999" cy="4052456"/>
          </a:xfrm>
          <a:prstGeom prst="rect">
            <a:avLst/>
          </a:prstGeom>
          <a:noFill/>
        </p:spPr>
        <p:txBody>
          <a:bodyPr wrap="square" rtlCol="0">
            <a:spAutoFit/>
          </a:bodyPr>
          <a:lstStyle/>
          <a:p>
            <a:pPr algn="just" rtl="0">
              <a:lnSpc>
                <a:spcPct val="200000"/>
              </a:lnSpc>
            </a:pPr>
            <a:r>
              <a:rPr lang="en-US" sz="2200" b="1"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t>
            </a:r>
            <a:r>
              <a:rPr lang="en-US" sz="2200"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central question is to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extent existing media ethics is suitable for today’s and tomorrow’s news media</a:t>
            </a:r>
            <a:r>
              <a:rPr lang="en-US" sz="2200"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u="sng"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is immediate, interactive and “always on” – a journalism of amateurs and professionals</a:t>
            </a:r>
            <a:r>
              <a:rPr lang="en-US" sz="2200"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algn="just" rtl="0">
              <a:lnSpc>
                <a:spcPct val="200000"/>
              </a:lnSpc>
            </a:pPr>
            <a:r>
              <a:rPr lang="en-US" sz="2200"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Most</a:t>
            </a:r>
            <a:r>
              <a:rPr lang="en-US" sz="2200" u="sng"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the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principles</a:t>
            </a:r>
            <a:r>
              <a:rPr lang="en-US" sz="2200" u="sng"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were developed over the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past century, originating </a:t>
            </a:r>
            <a:r>
              <a:rPr lang="en-US" sz="2200" u="sng"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 construction of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professional</a:t>
            </a:r>
            <a:r>
              <a:rPr lang="en-US" sz="2200"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objective ethics </a:t>
            </a:r>
            <a:r>
              <a:rPr lang="en-US" sz="2200" u="sng"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mass commercial newspapers in the late 19th century</a:t>
            </a:r>
            <a:r>
              <a:rPr lang="en-US" sz="2200"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sp>
        <p:nvSpPr>
          <p:cNvPr id="8" name="TextBox 7">
            <a:extLst>
              <a:ext uri="{FF2B5EF4-FFF2-40B4-BE49-F238E27FC236}">
                <a16:creationId xmlns:a16="http://schemas.microsoft.com/office/drawing/2014/main" id="{B00794AA-A965-C8FA-8DD4-4C24916FBD57}"/>
              </a:ext>
            </a:extLst>
          </p:cNvPr>
          <p:cNvSpPr txBox="1"/>
          <p:nvPr/>
        </p:nvSpPr>
        <p:spPr>
          <a:xfrm>
            <a:off x="335981" y="272137"/>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526243354"/>
      </p:ext>
    </p:extLst>
  </p:cSld>
  <p:clrMapOvr>
    <a:masterClrMapping/>
  </p:clrMapOvr>
  <mc:AlternateContent xmlns:mc="http://schemas.openxmlformats.org/markup-compatibility/2006" xmlns:p14="http://schemas.microsoft.com/office/powerpoint/2010/main">
    <mc:Choice Requires="p14">
      <p:transition spd="slow" p14:dur="2000" advTm="452379"/>
    </mc:Choice>
    <mc:Fallback xmlns="">
      <p:transition spd="slow" advTm="452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17" y="55990"/>
            <a:ext cx="10437024" cy="1726158"/>
          </a:xfrm>
          <a:prstGeom prst="rect">
            <a:avLst/>
          </a:prstGeom>
        </p:spPr>
      </p:pic>
      <p:sp>
        <p:nvSpPr>
          <p:cNvPr id="7" name="TextBox 6"/>
          <p:cNvSpPr txBox="1"/>
          <p:nvPr/>
        </p:nvSpPr>
        <p:spPr>
          <a:xfrm>
            <a:off x="2851393" y="687635"/>
            <a:ext cx="7318973"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do we mean with digital media ethics?</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9" name="TextBox 8"/>
          <p:cNvSpPr txBox="1"/>
          <p:nvPr/>
        </p:nvSpPr>
        <p:spPr>
          <a:xfrm>
            <a:off x="923732" y="1361199"/>
            <a:ext cx="10674894" cy="4307974"/>
          </a:xfrm>
          <a:prstGeom prst="rect">
            <a:avLst/>
          </a:prstGeom>
          <a:noFill/>
        </p:spPr>
        <p:txBody>
          <a:bodyPr wrap="square" rtlCol="0">
            <a:spAutoFit/>
          </a:bodyPr>
          <a:lstStyle/>
          <a:p>
            <a:pPr algn="just">
              <a:lnSpc>
                <a:spcPct val="200000"/>
              </a:lnSpc>
            </a:pPr>
            <a:r>
              <a:rPr lang="en-US" b="1"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0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related problem, created by new media, is</a:t>
            </a:r>
            <a:r>
              <a:rPr lang="en-US" sz="2000"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algn="just">
              <a:lnSpc>
                <a:spcPct val="200000"/>
              </a:lnSpc>
            </a:pPr>
            <a:r>
              <a:rPr lang="en-US" sz="2000"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US" sz="2000" u="sng"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to </a:t>
            </a:r>
            <a:r>
              <a:rPr lang="en-US" sz="20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handle</a:t>
            </a:r>
            <a:r>
              <a:rPr lang="en-US" sz="2000" u="sng"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errors and corrections when reports and commentary are constantly being updated</a:t>
            </a:r>
            <a:r>
              <a:rPr lang="en-US" sz="2000"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algn="just">
              <a:lnSpc>
                <a:spcPct val="200000"/>
              </a:lnSpc>
            </a:pPr>
            <a:r>
              <a:rPr lang="en-US" sz="2000"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US" sz="2000" u="sng"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Should news organizations go back and correct all of these mistakes which populate mountains of material</a:t>
            </a:r>
            <a:r>
              <a:rPr lang="en-US" sz="2000"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algn="just">
              <a:lnSpc>
                <a:spcPct val="200000"/>
              </a:lnSpc>
            </a:pPr>
            <a:r>
              <a:rPr lang="en-US" sz="2000"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US" sz="2000" u="sng"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Should they correct errors later and not leave a trace of the original mistake –what is called “unpublishing</a:t>
            </a:r>
            <a:r>
              <a:rPr lang="en-US" sz="2000" dirty="0">
                <a:solidFill>
                  <a:schemeClr val="tx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sp>
        <p:nvSpPr>
          <p:cNvPr id="8" name="TextBox 7">
            <a:extLst>
              <a:ext uri="{FF2B5EF4-FFF2-40B4-BE49-F238E27FC236}">
                <a16:creationId xmlns:a16="http://schemas.microsoft.com/office/drawing/2014/main" id="{A232979F-F6A2-81CC-B832-079DD0178F86}"/>
              </a:ext>
            </a:extLst>
          </p:cNvPr>
          <p:cNvSpPr txBox="1"/>
          <p:nvPr/>
        </p:nvSpPr>
        <p:spPr>
          <a:xfrm>
            <a:off x="335981" y="272137"/>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373027575"/>
      </p:ext>
    </p:extLst>
  </p:cSld>
  <p:clrMapOvr>
    <a:masterClrMapping/>
  </p:clrMapOvr>
  <mc:AlternateContent xmlns:mc="http://schemas.openxmlformats.org/markup-compatibility/2006" xmlns:p14="http://schemas.microsoft.com/office/powerpoint/2010/main">
    <mc:Choice Requires="p14">
      <p:transition spd="slow" p14:dur="2000" advTm="76087"/>
    </mc:Choice>
    <mc:Fallback xmlns="">
      <p:transition spd="slow" advTm="7608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Thanks</a:t>
            </a:r>
            <a:endParaRPr lang="en-US" sz="32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9" name="Picture 8" descr="A picture containing graphical user interface&#10;&#10;Description automatically generated">
            <a:extLst>
              <a:ext uri="{FF2B5EF4-FFF2-40B4-BE49-F238E27FC236}">
                <a16:creationId xmlns:a16="http://schemas.microsoft.com/office/drawing/2014/main" id="{74B589DC-EF58-4710-9060-88240076F7E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6930" y="1986638"/>
            <a:ext cx="10398642" cy="3446176"/>
          </a:xfrm>
          <a:prstGeom prst="rect">
            <a:avLst/>
          </a:prstGeom>
        </p:spPr>
      </p:pic>
      <p:sp>
        <p:nvSpPr>
          <p:cNvPr id="8" name="TextBox 7">
            <a:extLst>
              <a:ext uri="{FF2B5EF4-FFF2-40B4-BE49-F238E27FC236}">
                <a16:creationId xmlns:a16="http://schemas.microsoft.com/office/drawing/2014/main" id="{A1D74086-9FC7-2C76-0906-0BE38BA74FB8}"/>
              </a:ext>
            </a:extLst>
          </p:cNvPr>
          <p:cNvSpPr txBox="1"/>
          <p:nvPr/>
        </p:nvSpPr>
        <p:spPr>
          <a:xfrm>
            <a:off x="447953" y="272137"/>
            <a:ext cx="1816618"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Intro Lecture</a:t>
            </a:r>
            <a:endParaRPr lang="en-US" sz="2800" dirty="0">
              <a:solidFill>
                <a:srgbClr val="FF9518"/>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ustDataLst>
      <p:tags r:id="rId1"/>
    </p:custDataLst>
    <p:extLst>
      <p:ext uri="{BB962C8B-B14F-4D97-AF65-F5344CB8AC3E}">
        <p14:creationId xmlns:p14="http://schemas.microsoft.com/office/powerpoint/2010/main" val="2381692315"/>
      </p:ext>
    </p:extLst>
  </p:cSld>
  <p:clrMapOvr>
    <a:masterClrMapping/>
  </p:clrMapOvr>
  <mc:AlternateContent xmlns:mc="http://schemas.openxmlformats.org/markup-compatibility/2006" xmlns:p14="http://schemas.microsoft.com/office/powerpoint/2010/main">
    <mc:Choice Requires="p14">
      <p:transition spd="slow" p14:dur="2000" advTm="20206"/>
    </mc:Choice>
    <mc:Fallback xmlns="">
      <p:transition spd="slow" advTm="202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Intro Lecture</a:t>
            </a:r>
          </a:p>
        </p:txBody>
      </p:sp>
      <p:sp>
        <p:nvSpPr>
          <p:cNvPr id="16" name="TextBox 15"/>
          <p:cNvSpPr txBox="1"/>
          <p:nvPr/>
        </p:nvSpPr>
        <p:spPr>
          <a:xfrm>
            <a:off x="7054076" y="3361534"/>
            <a:ext cx="4172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mc:AlternateContent xmlns:mc="http://schemas.openxmlformats.org/markup-compatibility/2006" xmlns:p14="http://schemas.microsoft.com/office/powerpoint/2010/main">
    <mc:Choice Requires="p14">
      <p:transition spd="slow" p14:dur="2000" advTm="2907"/>
    </mc:Choice>
    <mc:Fallback xmlns="">
      <p:transition spd="slow" advTm="290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2|0.3"/>
</p:tagLst>
</file>

<file path=ppt/tags/tag2.xml><?xml version="1.0" encoding="utf-8"?>
<p:tagLst xmlns:a="http://schemas.openxmlformats.org/drawingml/2006/main" xmlns:r="http://schemas.openxmlformats.org/officeDocument/2006/relationships" xmlns:p="http://schemas.openxmlformats.org/presentationml/2006/main">
  <p:tag name="TIMING" val="|2.2"/>
</p:tagLst>
</file>

<file path=ppt/tags/tag3.xml><?xml version="1.0" encoding="utf-8"?>
<p:tagLst xmlns:a="http://schemas.openxmlformats.org/drawingml/2006/main" xmlns:r="http://schemas.openxmlformats.org/officeDocument/2006/relationships" xmlns:p="http://schemas.openxmlformats.org/presentationml/2006/main">
  <p:tag name="TIMING" val="|0.1"/>
</p:tagLst>
</file>

<file path=ppt/tags/tag4.xml><?xml version="1.0" encoding="utf-8"?>
<p:tagLst xmlns:a="http://schemas.openxmlformats.org/drawingml/2006/main" xmlns:r="http://schemas.openxmlformats.org/officeDocument/2006/relationships" xmlns:p="http://schemas.openxmlformats.org/presentationml/2006/main">
  <p:tag name="TIMING" val="|2.3"/>
</p:tagLst>
</file>

<file path=ppt/tags/tag5.xml><?xml version="1.0" encoding="utf-8"?>
<p:tagLst xmlns:a="http://schemas.openxmlformats.org/drawingml/2006/main" xmlns:r="http://schemas.openxmlformats.org/officeDocument/2006/relationships" xmlns:p="http://schemas.openxmlformats.org/presentationml/2006/main">
  <p:tag name="TIMING" val="|5.9|6.5"/>
</p:tagLst>
</file>

<file path=ppt/tags/tag6.xml><?xml version="1.0" encoding="utf-8"?>
<p:tagLst xmlns:a="http://schemas.openxmlformats.org/drawingml/2006/main" xmlns:r="http://schemas.openxmlformats.org/officeDocument/2006/relationships" xmlns:p="http://schemas.openxmlformats.org/presentationml/2006/main">
  <p:tag name="TIMING" val="|1.1|21.9"/>
</p:tagLst>
</file>

<file path=ppt/tags/tag7.xml><?xml version="1.0" encoding="utf-8"?>
<p:tagLst xmlns:a="http://schemas.openxmlformats.org/drawingml/2006/main" xmlns:r="http://schemas.openxmlformats.org/officeDocument/2006/relationships" xmlns:p="http://schemas.openxmlformats.org/presentationml/2006/main">
  <p:tag name="TIMING" val="|0.7"/>
</p:tagLst>
</file>

<file path=ppt/tags/tag8.xml><?xml version="1.0" encoding="utf-8"?>
<p:tagLst xmlns:a="http://schemas.openxmlformats.org/drawingml/2006/main" xmlns:r="http://schemas.openxmlformats.org/officeDocument/2006/relationships" xmlns:p="http://schemas.openxmlformats.org/presentationml/2006/main">
  <p:tag name="TIMING" val="|3.7"/>
</p:tagLst>
</file>

<file path=ppt/tags/tag9.xml><?xml version="1.0" encoding="utf-8"?>
<p:tagLst xmlns:a="http://schemas.openxmlformats.org/drawingml/2006/main" xmlns:r="http://schemas.openxmlformats.org/officeDocument/2006/relationships" xmlns:p="http://schemas.openxmlformats.org/presentationml/2006/main">
  <p:tag name="TIMING" val="|1"/>
</p:tagLst>
</file>

<file path=ppt/tags/tag10.xml><?xml version="1.0" encoding="utf-8"?>
<p:tagLst xmlns:a="http://schemas.openxmlformats.org/drawingml/2006/main" xmlns:r="http://schemas.openxmlformats.org/officeDocument/2006/relationships" xmlns:p="http://schemas.openxmlformats.org/presentationml/2006/main">
  <p:tag name="TIMING" val="|1.7"/>
</p:tagLst>
</file>

<file path=ppt/tags/tag11.xml><?xml version="1.0" encoding="utf-8"?>
<p:tagLst xmlns:a="http://schemas.openxmlformats.org/drawingml/2006/main" xmlns:r="http://schemas.openxmlformats.org/officeDocument/2006/relationships" xmlns:p="http://schemas.openxmlformats.org/presentationml/2006/main">
  <p:tag name="TIMING" val="|96.6"/>
</p:tagLst>
</file>

<file path=ppt/tags/tag12.xml><?xml version="1.0" encoding="utf-8"?>
<p:tagLst xmlns:a="http://schemas.openxmlformats.org/drawingml/2006/main" xmlns:r="http://schemas.openxmlformats.org/officeDocument/2006/relationships" xmlns:p="http://schemas.openxmlformats.org/presentationml/2006/main">
  <p:tag name="TIMING" val="|7.6"/>
</p:tagLst>
</file>

<file path=ppt/tags/tag13.xml><?xml version="1.0" encoding="utf-8"?>
<p:tagLst xmlns:a="http://schemas.openxmlformats.org/drawingml/2006/main" xmlns:r="http://schemas.openxmlformats.org/officeDocument/2006/relationships" xmlns:p="http://schemas.openxmlformats.org/presentationml/2006/main">
  <p:tag name="TIMING" val="|1.5"/>
</p:tagLst>
</file>

<file path=ppt/tags/tag14.xml><?xml version="1.0" encoding="utf-8"?>
<p:tagLst xmlns:a="http://schemas.openxmlformats.org/drawingml/2006/main" xmlns:r="http://schemas.openxmlformats.org/officeDocument/2006/relationships" xmlns:p="http://schemas.openxmlformats.org/presentationml/2006/main">
  <p:tag name="TIMING" val="|0.7"/>
</p:tagLst>
</file>

<file path=ppt/tags/tag15.xml><?xml version="1.0" encoding="utf-8"?>
<p:tagLst xmlns:a="http://schemas.openxmlformats.org/drawingml/2006/main" xmlns:r="http://schemas.openxmlformats.org/officeDocument/2006/relationships" xmlns:p="http://schemas.openxmlformats.org/presentationml/2006/main">
  <p:tag name="TIMING" val="|2.4"/>
</p:tagLst>
</file>

<file path=ppt/tags/tag16.xml><?xml version="1.0" encoding="utf-8"?>
<p:tagLst xmlns:a="http://schemas.openxmlformats.org/drawingml/2006/main" xmlns:r="http://schemas.openxmlformats.org/officeDocument/2006/relationships" xmlns:p="http://schemas.openxmlformats.org/presentationml/2006/main">
  <p:tag name="TIMING" val="|0.9"/>
</p:tagLst>
</file>

<file path=ppt/tags/tag17.xml><?xml version="1.0" encoding="utf-8"?>
<p:tagLst xmlns:a="http://schemas.openxmlformats.org/drawingml/2006/main" xmlns:r="http://schemas.openxmlformats.org/officeDocument/2006/relationships" xmlns:p="http://schemas.openxmlformats.org/presentationml/2006/main">
  <p:tag name="TIMING" val="|1.3"/>
</p:tagLst>
</file>

<file path=ppt/tags/tag18.xml><?xml version="1.0" encoding="utf-8"?>
<p:tagLst xmlns:a="http://schemas.openxmlformats.org/drawingml/2006/main" xmlns:r="http://schemas.openxmlformats.org/officeDocument/2006/relationships" xmlns:p="http://schemas.openxmlformats.org/presentationml/2006/main">
  <p:tag name="TIMING" val="|2.1"/>
</p:tagLst>
</file>

<file path=ppt/tags/tag19.xml><?xml version="1.0" encoding="utf-8"?>
<p:tagLst xmlns:a="http://schemas.openxmlformats.org/drawingml/2006/main" xmlns:r="http://schemas.openxmlformats.org/officeDocument/2006/relationships" xmlns:p="http://schemas.openxmlformats.org/presentationml/2006/main">
  <p:tag name="TIMING" val="|0.8"/>
</p:tagLst>
</file>

<file path=ppt/tags/tag20.xml><?xml version="1.0" encoding="utf-8"?>
<p:tagLst xmlns:a="http://schemas.openxmlformats.org/drawingml/2006/main" xmlns:r="http://schemas.openxmlformats.org/officeDocument/2006/relationships" xmlns:p="http://schemas.openxmlformats.org/presentationml/2006/main">
  <p:tag name="TIMING" val="|0.2"/>
</p:tagLst>
</file>

<file path=ppt/tags/tag21.xml><?xml version="1.0" encoding="utf-8"?>
<p:tagLst xmlns:a="http://schemas.openxmlformats.org/drawingml/2006/main" xmlns:r="http://schemas.openxmlformats.org/officeDocument/2006/relationships" xmlns:p="http://schemas.openxmlformats.org/presentationml/2006/main">
  <p:tag name="TIMING" val="|132.7"/>
</p:tagLst>
</file>

<file path=ppt/tags/tag22.xml><?xml version="1.0" encoding="utf-8"?>
<p:tagLst xmlns:a="http://schemas.openxmlformats.org/drawingml/2006/main" xmlns:r="http://schemas.openxmlformats.org/officeDocument/2006/relationships" xmlns:p="http://schemas.openxmlformats.org/presentationml/2006/main">
  <p:tag name="TIMING" val="|1|2.7"/>
</p:tagLst>
</file>

<file path=ppt/tags/tag23.xml><?xml version="1.0" encoding="utf-8"?>
<p:tagLst xmlns:a="http://schemas.openxmlformats.org/drawingml/2006/main" xmlns:r="http://schemas.openxmlformats.org/officeDocument/2006/relationships" xmlns:p="http://schemas.openxmlformats.org/presentationml/2006/main">
  <p:tag name="TIMING" val="|1.6"/>
</p:tagLst>
</file>

<file path=ppt/tags/tag24.xml><?xml version="1.0" encoding="utf-8"?>
<p:tagLst xmlns:a="http://schemas.openxmlformats.org/drawingml/2006/main" xmlns:r="http://schemas.openxmlformats.org/officeDocument/2006/relationships" xmlns:p="http://schemas.openxmlformats.org/presentationml/2006/main">
  <p:tag name="TIMING" val="|1.5"/>
</p:tagLst>
</file>

<file path=ppt/tags/tag25.xml><?xml version="1.0" encoding="utf-8"?>
<p:tagLst xmlns:a="http://schemas.openxmlformats.org/drawingml/2006/main" xmlns:r="http://schemas.openxmlformats.org/officeDocument/2006/relationships" xmlns:p="http://schemas.openxmlformats.org/presentationml/2006/main">
  <p:tag name="TIMING" val="|0.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8279</TotalTime>
  <Words>1030</Words>
  <Application>Microsoft Office PowerPoint</Application>
  <PresentationFormat>Widescreen</PresentationFormat>
  <Paragraphs>109</Paragraphs>
  <Slides>27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Microsoft GothicNeo</vt:lpstr>
      <vt:lpstr>Arial</vt:lpstr>
      <vt:lpstr>Calibri</vt:lpstr>
      <vt:lpstr>Calibri Light</vt:lpstr>
      <vt:lpstr>Kartika</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2023-05-08T17:54:56Z</dcterms:created>
  <dcterms:modified xsi:type="dcterms:W3CDTF">2023-05-16T23:04:17Z</dcterms:modified>
</cp:coreProperties>
</file>