
<file path=[Content_Types].xml><?xml version="1.0" encoding="utf-8"?>
<Types xmlns="http://schemas.openxmlformats.org/package/2006/content-types">
  <Default Extension="jpeg" ContentType="image/jpeg"/>
  <Default Extension="jpg" ContentType="image/jp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43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sldIdLst>
    <p:sldId id="295" r:id="rId5"/>
    <p:sldId id="259" r:id="rId6"/>
    <p:sldId id="260" r:id="rId7"/>
    <p:sldId id="261" r:id="rId8"/>
    <p:sldId id="262" r:id="rId9"/>
    <p:sldId id="291" r:id="rId10"/>
    <p:sldId id="292" r:id="rId11"/>
    <p:sldId id="263" r:id="rId12"/>
    <p:sldId id="264" r:id="rId13"/>
    <p:sldId id="265" r:id="rId14"/>
    <p:sldId id="266" r:id="rId15"/>
    <p:sldId id="280" r:id="rId16"/>
    <p:sldId id="281" r:id="rId17"/>
    <p:sldId id="282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7" r:id="rId28"/>
    <p:sldId id="278" r:id="rId29"/>
    <p:sldId id="279" r:id="rId30"/>
    <p:sldId id="284" r:id="rId31"/>
    <p:sldId id="257" r:id="rId32"/>
    <p:sldId id="258" r:id="rId33"/>
    <p:sldId id="285" r:id="rId34"/>
    <p:sldId id="286" r:id="rId35"/>
    <p:sldId id="287" r:id="rId36"/>
    <p:sldId id="288" r:id="rId37"/>
    <p:sldId id="289" r:id="rId38"/>
    <p:sldId id="290" r:id="rId39"/>
    <p:sldId id="305" r:id="rId40"/>
  </p:sldIdLst>
  <p:sldSz cx="9144000" cy="5143500" type="screen16x9"/>
  <p:notesSz cx="9144000" cy="5143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09E0F-789B-DC19-0ADD-CFAACB615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EE9ECF-AB8B-F993-C2A8-DB907E261F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CCC66A-CEF6-3C6C-C363-C461B2636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CD1E7-883A-99C0-0A50-5DACD8CC6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419E2D-2F18-88B5-D961-2EE929D69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18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FF0D4-0882-2329-D36C-AC36DDA6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D93586-6B52-E137-ADF1-7D73B45449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553D58-9173-6956-BF17-BDC7DAE98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83EE2D-1540-B314-7308-F061D414D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D403B-A02D-E2F1-263F-88622258C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942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ABD1E-67B9-E8EA-125B-3D7B09E2F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802269-59F4-6299-87B2-C4E52942CE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E2165F-C587-7009-A608-8CFAAD760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9DE0D-7F1B-0751-3E80-BF4D26714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292D84-6838-986E-C3EB-0DAF6CED2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54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40D81-7814-FAAE-4074-00528AA65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698E6-AB88-D11A-5EF3-5AA6D9EB34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68810-A4AB-D14D-82DC-D64422F6B5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9BCDC-1A8A-5C1A-3B07-F294F15E1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364DCB-A1E2-DE61-A896-A53067921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A867CA-FE65-5A5A-E151-01BDF5BBB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962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0E49E-F405-7906-2937-6279C2C68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CD0661-8673-CC42-46B3-DF3E83EFDE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56AAC0-BCD1-776C-0EA7-1AEB988606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972A81-DEC4-AEDF-5A1B-35F11E347B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B7C8D-4C42-9445-D639-66850EFC4A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7D6FE-9301-61DD-D3B7-50ED84D18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BF172A-C167-8D25-7EDF-10DD18BE0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30F948-51B1-2616-B855-F675D3D0B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70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9EEEE-45BA-A032-E30A-880BE2788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C581D8-103C-4160-80C0-8EEF631B3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01BC72-49BB-A5EC-EA9B-4107E1D9B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C8A7A5-C152-6710-EFE6-13DAD492C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761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53BA2E-9DEA-C479-7FC5-2099969CC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18B4A2-53DF-2CFB-3C21-05AB43A4E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B03367-D4B8-F15B-EC2E-8446F5620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99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1FEFD-648E-C6D1-A709-001EAECAE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1E78F-C7B3-EFE4-7A7D-21D4893CA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658E61-C6EA-BDEB-04D4-EE94507FD9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CD7760-5456-3F6B-9CB2-3A42D7CA7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236AA1-768C-167D-247C-EFE5E59DC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988CB2-7D8C-2342-781D-11082F218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413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97673-C0E6-8785-1B14-1C40AB93D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5F3567-B793-CC38-BF91-01D8F9B9A7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10F571-1785-D46C-8984-3B6E465A58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DA5EC6-4504-3803-4EF5-50139FFB5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4BBA61-09D3-24C8-0438-96A37FDDB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4C33BD-C73E-BABE-7528-9CFD4ACCC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83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4D741-5DFF-2346-4340-C2D9953AC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CBAA03-5781-FC21-F82D-E6D03B300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B7491-8A9E-CCCF-64BD-703594E68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21FD9-D408-E56E-253D-C6E9B20F0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A807A-27EE-1F81-6279-6217C9E15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691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52A1A8-5614-7F54-9635-043960AD9F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C2AB58-71B5-801E-29C5-5B023D15E2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0E07F-5C8A-A6E5-638E-AA7858D57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6AEBA2-5633-6513-B7F7-7299C5F50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65AF9-D9EA-4892-18DA-B8A924BFE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003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4BE35F-5748-FA1F-9D77-CFC692343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92840D-CA56-222F-32A5-60EE9E8E1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F88F6-4540-3278-B4EE-21A416DEF5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2F526-E251-6FFF-26D3-C94DD232A2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87EB10-7EE4-9E09-CD7A-DFD4050F6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766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slide" Target="slide17.xml"/><Relationship Id="rId5" Type="http://schemas.openxmlformats.org/officeDocument/2006/relationships/slide" Target="slide15.xml"/><Relationship Id="rId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Vena+Copilot&amp;rlz=1C1SQJL_enEG1148EG1148&amp;oq=ai+tools+in+accoun&amp;gs_lcrp=EgZjaHJvbWUqBwgAEAAYgAQyBwgAEAAYgAQyBwgBEAAYgAQyBggCEEUYOTIICAMQABgWGB4yCAgEEAAYFhgeMggIBRAAGBYYHjIICAYQABgWGB4yCAgHEAAYFhgeMggICBAAGBYYHjIICAkQABgWGB7SAQkyNzQzMWowajeoAgiwAgHxBZGEX3sWNPd0&amp;sourceid=chrome&amp;ie=UTF-8&amp;mstk=AUtExfADoWQAvN98iOa6FRxJJzA_edhnTNuQZO96ePZwjdDLfxcclDWewK888100Cq-h5lkq-L-oOpOex6GwBxSzqQzHGxLiSmgvWOVqeuWuIRbAEbT3_CusXnKyph3D1f7Ahu4WLDNnONPxrHPVdngJNh9ybD282xeFUfZk4uhDaAY2xDI&amp;csui=3&amp;ved=2ahUKEwjjoYf066uRAxX0W0EAHZtNIgkQgK4QegQIBBAJ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ogle.com/search?q=Fathom&amp;rlz=1C1SQJL_enEG1148EG1148&amp;oq=ai+tools+in+accoun&amp;gs_lcrp=EgZjaHJvbWUqBwgAEAAYgAQyBwgAEAAYgAQyBwgBEAAYgAQyBggCEEUYOTIICAMQABgWGB4yCAgEEAAYFhgeMggIBRAAGBYYHjIICAYQABgWGB4yCAgHEAAYFhgeMggICBAAGBYYHjIICAkQABgWGB7SAQkyNzQzMWowajeoAgiwAgHxBZGEX3sWNPd0&amp;sourceid=chrome&amp;ie=UTF-8&amp;mstk=AUtExfADoWQAvN98iOa6FRxJJzA_edhnTNuQZO96ePZwjdDLfxcclDWewK888100Cq-h5lkq-L-oOpOex6GwBxSzqQzHGxLiSmgvWOVqeuWuIRbAEbT3_CusXnKyph3D1f7Ahu4WLDNnONPxrHPVdngJNh9ybD282xeFUfZk4uhDaAY2xDI&amp;csui=3&amp;ved=2ahUKEwjjoYf066uRAxX0W0EAHZtNIgkQgK4QegQIBBA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Sorban&amp;rlz=1C1SQJL_enEG1148EG1148&amp;oq=ai+tools+in+accoun&amp;gs_lcrp=EgZjaHJvbWUqBwgAEAAYgAQyBwgAEAAYgAQyBwgBEAAYgAQyBggCEEUYOTIICAMQABgWGB4yCAgEEAAYFhgeMggIBRAAGBYYHjIICAYQABgWGB4yCAgHEAAYFhgeMggICBAAGBYYHjIICAkQABgWGB7SAQkyNzQzMWowajeoAgiwAgHxBZGEX3sWNPd0&amp;sourceid=chrome&amp;ie=UTF-8&amp;mstk=AUtExfADoWQAvN98iOa6FRxJJzA_edhnTNuQZO96ePZwjdDLfxcclDWewK888100Cq-h5lkq-L-oOpOex6GwBxSzqQzHGxLiSmgvWOVqeuWuIRbAEbT3_CusXnKyph3D1f7Ahu4WLDNnONPxrHPVdngJNh9ybD282xeFUfZk4uhDaAY2xDI&amp;csui=3&amp;ved=2ahUKEwjjoYf066uRAxX0W0EAHZtNIgkQgK4QegQIBBAR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ogle.com/search?q=Ascent&amp;rlz=1C1SQJL_enEG1148EG1148&amp;oq=ai+tools+in+accoun&amp;gs_lcrp=EgZjaHJvbWUqBwgAEAAYgAQyBwgAEAAYgAQyBwgBEAAYgAQyBggCEEUYOTIICAMQABgWGB4yCAgEEAAYFhgeMggIBRAAGBYYHjIICAYQABgWGB4yCAgHEAAYFhgeMggICBAAGBYYHjIICAkQABgWGB7SAQkyNzQzMWowajeoAgiwAgHxBZGEX3sWNPd0&amp;sourceid=chrome&amp;ie=UTF-8&amp;mstk=AUtExfADoWQAvN98iOa6FRxJJzA_edhnTNuQZO96ePZwjdDLfxcclDWewK888100Cq-h5lkq-L-oOpOex6GwBxSzqQzHGxLiSmgvWOVqeuWuIRbAEbT3_CusXnKyph3D1f7Ahu4WLDNnONPxrHPVdngJNh9ybD282xeFUfZk4uhDaAY2xDI&amp;csui=3&amp;ved=2ahUKEwjjoYf066uRAxX0W0EAHZtNIgkQgK4QegQIBBAT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5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5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44.png"/><Relationship Id="rId7" Type="http://schemas.openxmlformats.org/officeDocument/2006/relationships/image" Target="../media/image5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Relationship Id="rId9" Type="http://schemas.openxmlformats.org/officeDocument/2006/relationships/image" Target="../media/image5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4.png"/><Relationship Id="rId4" Type="http://schemas.openxmlformats.org/officeDocument/2006/relationships/image" Target="../media/image56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7BEA154A-0211-32B8-71FE-2D200A8AABF1}"/>
              </a:ext>
            </a:extLst>
          </p:cNvPr>
          <p:cNvSpPr/>
          <p:nvPr/>
        </p:nvSpPr>
        <p:spPr>
          <a:xfrm>
            <a:off x="4483657" y="-698278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75728" y="1527415"/>
            <a:ext cx="3967671" cy="397897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lang="en-US" sz="2800" b="1" dirty="0">
                <a:solidFill>
                  <a:srgbClr val="00AFEF"/>
                </a:solidFill>
                <a:latin typeface="Calibri"/>
                <a:cs typeface="Calibri"/>
              </a:rPr>
              <a:t>Accounting for Managers</a:t>
            </a:r>
            <a:endParaRPr sz="2800" b="1"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28600" y="4095750"/>
            <a:ext cx="5087112" cy="811530"/>
          </a:xfrm>
          <a:custGeom>
            <a:avLst/>
            <a:gdLst/>
            <a:ahLst/>
            <a:cxnLst/>
            <a:rect l="l" t="t" r="r" b="b"/>
            <a:pathLst>
              <a:path w="5645150" h="1082040">
                <a:moveTo>
                  <a:pt x="5464556" y="0"/>
                </a:moveTo>
                <a:lnTo>
                  <a:pt x="180339" y="0"/>
                </a:lnTo>
                <a:lnTo>
                  <a:pt x="132400" y="6442"/>
                </a:lnTo>
                <a:lnTo>
                  <a:pt x="89321" y="24622"/>
                </a:lnTo>
                <a:lnTo>
                  <a:pt x="52822" y="52822"/>
                </a:lnTo>
                <a:lnTo>
                  <a:pt x="24622" y="89321"/>
                </a:lnTo>
                <a:lnTo>
                  <a:pt x="6442" y="132400"/>
                </a:lnTo>
                <a:lnTo>
                  <a:pt x="0" y="180339"/>
                </a:lnTo>
                <a:lnTo>
                  <a:pt x="0" y="901699"/>
                </a:lnTo>
                <a:lnTo>
                  <a:pt x="6442" y="949639"/>
                </a:lnTo>
                <a:lnTo>
                  <a:pt x="24622" y="992718"/>
                </a:lnTo>
                <a:lnTo>
                  <a:pt x="52822" y="1029217"/>
                </a:lnTo>
                <a:lnTo>
                  <a:pt x="89321" y="1057417"/>
                </a:lnTo>
                <a:lnTo>
                  <a:pt x="132400" y="1075597"/>
                </a:lnTo>
                <a:lnTo>
                  <a:pt x="180339" y="1082039"/>
                </a:lnTo>
                <a:lnTo>
                  <a:pt x="5464556" y="1082039"/>
                </a:lnTo>
                <a:lnTo>
                  <a:pt x="5512486" y="1075597"/>
                </a:lnTo>
                <a:lnTo>
                  <a:pt x="5555563" y="1057417"/>
                </a:lnTo>
                <a:lnTo>
                  <a:pt x="5592064" y="1029217"/>
                </a:lnTo>
                <a:lnTo>
                  <a:pt x="5620267" y="992718"/>
                </a:lnTo>
                <a:lnTo>
                  <a:pt x="5638451" y="949639"/>
                </a:lnTo>
                <a:lnTo>
                  <a:pt x="5644895" y="901699"/>
                </a:lnTo>
                <a:lnTo>
                  <a:pt x="5644895" y="180339"/>
                </a:lnTo>
                <a:lnTo>
                  <a:pt x="5638451" y="132400"/>
                </a:lnTo>
                <a:lnTo>
                  <a:pt x="5620267" y="89321"/>
                </a:lnTo>
                <a:lnTo>
                  <a:pt x="5592064" y="52822"/>
                </a:lnTo>
                <a:lnTo>
                  <a:pt x="5555563" y="24622"/>
                </a:lnTo>
                <a:lnTo>
                  <a:pt x="5512486" y="6442"/>
                </a:lnTo>
                <a:lnTo>
                  <a:pt x="546455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9" name="object 9"/>
          <p:cNvSpPr txBox="1"/>
          <p:nvPr/>
        </p:nvSpPr>
        <p:spPr>
          <a:xfrm>
            <a:off x="273971" y="2735738"/>
            <a:ext cx="5028058" cy="201914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07633">
              <a:spcBef>
                <a:spcPts val="75"/>
              </a:spcBef>
            </a:pPr>
            <a:r>
              <a:rPr sz="2400" b="1" spc="-11" dirty="0">
                <a:latin typeface="Calibri"/>
                <a:cs typeface="Calibri"/>
              </a:rPr>
              <a:t>Prepared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8" dirty="0">
                <a:latin typeface="Calibri"/>
                <a:cs typeface="Calibri"/>
              </a:rPr>
              <a:t>by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71" dirty="0">
                <a:latin typeface="Calibri"/>
                <a:cs typeface="Calibri"/>
              </a:rPr>
              <a:t>Dr.</a:t>
            </a:r>
            <a:r>
              <a:rPr sz="2400" b="1" spc="-23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Emad</a:t>
            </a:r>
            <a:r>
              <a:rPr sz="2400" b="1" spc="-23" dirty="0">
                <a:latin typeface="Calibri"/>
                <a:cs typeface="Calibri"/>
              </a:rPr>
              <a:t> </a:t>
            </a:r>
            <a:r>
              <a:rPr sz="2400" b="1" spc="-4" dirty="0">
                <a:latin typeface="Calibri"/>
                <a:cs typeface="Calibri"/>
              </a:rPr>
              <a:t>Zaher</a:t>
            </a:r>
            <a:endParaRPr sz="2400" dirty="0">
              <a:latin typeface="Calibri"/>
              <a:cs typeface="Calibri"/>
            </a:endParaRPr>
          </a:p>
          <a:p>
            <a:pPr marL="107633">
              <a:spcBef>
                <a:spcPts val="56"/>
              </a:spcBef>
            </a:pPr>
            <a:r>
              <a:rPr sz="1500" b="1" spc="-8" dirty="0">
                <a:latin typeface="Calibri"/>
                <a:cs typeface="Calibri"/>
              </a:rPr>
              <a:t>Assistant</a:t>
            </a:r>
            <a:r>
              <a:rPr sz="1500" b="1" spc="-15" dirty="0">
                <a:latin typeface="Calibri"/>
                <a:cs typeface="Calibri"/>
              </a:rPr>
              <a:t> </a:t>
            </a:r>
            <a:r>
              <a:rPr sz="1500" b="1" spc="-8" dirty="0">
                <a:latin typeface="Calibri"/>
                <a:cs typeface="Calibri"/>
              </a:rPr>
              <a:t>Professor</a:t>
            </a:r>
            <a:r>
              <a:rPr sz="1500" b="1" spc="-15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of</a:t>
            </a:r>
            <a:r>
              <a:rPr sz="1500" b="1" spc="8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Accounting</a:t>
            </a:r>
            <a:endParaRPr sz="1500" dirty="0">
              <a:latin typeface="Calibri"/>
              <a:cs typeface="Calibri"/>
            </a:endParaRPr>
          </a:p>
          <a:p>
            <a:pPr>
              <a:spcBef>
                <a:spcPts val="11"/>
              </a:spcBef>
            </a:pPr>
            <a:endParaRPr sz="2175" dirty="0">
              <a:latin typeface="Calibri"/>
              <a:cs typeface="Calibri"/>
            </a:endParaRPr>
          </a:p>
          <a:p>
            <a:pPr marL="9525"/>
            <a:endParaRPr dirty="0">
              <a:latin typeface="Trebuchet MS"/>
              <a:cs typeface="Trebuchet MS"/>
            </a:endParaRPr>
          </a:p>
          <a:p>
            <a:pPr marL="246221" algn="ctr">
              <a:spcBef>
                <a:spcPts val="1170"/>
              </a:spcBef>
            </a:pPr>
            <a:r>
              <a:rPr sz="2100" b="1" spc="-8" dirty="0">
                <a:solidFill>
                  <a:srgbClr val="FFFFFF"/>
                </a:solidFill>
                <a:latin typeface="Calibri"/>
                <a:cs typeface="Calibri"/>
              </a:rPr>
              <a:t>Lecture </a:t>
            </a:r>
            <a:r>
              <a:rPr lang="en-US" sz="2100" b="1" spc="-4" dirty="0">
                <a:solidFill>
                  <a:srgbClr val="FFFFFF"/>
                </a:solidFill>
                <a:latin typeface="Calibri"/>
                <a:cs typeface="Calibri"/>
              </a:rPr>
              <a:t>10</a:t>
            </a:r>
            <a:endParaRPr lang="en-US" sz="2100" dirty="0">
              <a:latin typeface="Calibri"/>
              <a:cs typeface="Calibri"/>
            </a:endParaRPr>
          </a:p>
          <a:p>
            <a:pPr marL="244316" algn="ctr"/>
            <a:r>
              <a:rPr lang="en-US" sz="20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Artificial Intelligence and Accounting Future</a:t>
            </a:r>
            <a:endParaRPr lang="en-US" sz="2400" dirty="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6350" y="286435"/>
            <a:ext cx="1841271" cy="81320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078B8F8E-B8A8-F4A6-D050-CE00B22595E3}"/>
              </a:ext>
            </a:extLst>
          </p:cNvPr>
          <p:cNvSpPr/>
          <p:nvPr/>
        </p:nvSpPr>
        <p:spPr>
          <a:xfrm>
            <a:off x="4680286" y="-414338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20"/>
    </mc:Choice>
    <mc:Fallback xmlns="">
      <p:transition spd="slow" advTm="5212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4135"/>
            <a:chOff x="0" y="0"/>
            <a:chExt cx="9144000" cy="51441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3628" y="137160"/>
              <a:ext cx="3009900" cy="242620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063496" y="2264664"/>
              <a:ext cx="2054860" cy="2374900"/>
            </a:xfrm>
            <a:custGeom>
              <a:avLst/>
              <a:gdLst/>
              <a:ahLst/>
              <a:cxnLst/>
              <a:rect l="l" t="t" r="r" b="b"/>
              <a:pathLst>
                <a:path w="2054860" h="2374900">
                  <a:moveTo>
                    <a:pt x="2054352" y="0"/>
                  </a:moveTo>
                  <a:lnTo>
                    <a:pt x="0" y="1187196"/>
                  </a:lnTo>
                  <a:lnTo>
                    <a:pt x="2054352" y="2374392"/>
                  </a:lnTo>
                  <a:lnTo>
                    <a:pt x="2054352" y="0"/>
                  </a:lnTo>
                  <a:close/>
                </a:path>
              </a:pathLst>
            </a:custGeom>
            <a:solidFill>
              <a:srgbClr val="ADC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843527" y="0"/>
              <a:ext cx="5300980" cy="5143500"/>
            </a:xfrm>
            <a:custGeom>
              <a:avLst/>
              <a:gdLst/>
              <a:ahLst/>
              <a:cxnLst/>
              <a:rect l="l" t="t" r="r" b="b"/>
              <a:pathLst>
                <a:path w="5300980" h="5143500">
                  <a:moveTo>
                    <a:pt x="5300472" y="0"/>
                  </a:moveTo>
                  <a:lnTo>
                    <a:pt x="1175766" y="0"/>
                  </a:lnTo>
                  <a:lnTo>
                    <a:pt x="0" y="1175765"/>
                  </a:lnTo>
                  <a:lnTo>
                    <a:pt x="0" y="5143499"/>
                  </a:lnTo>
                  <a:lnTo>
                    <a:pt x="5300472" y="5143499"/>
                  </a:lnTo>
                  <a:lnTo>
                    <a:pt x="5300472" y="0"/>
                  </a:lnTo>
                  <a:close/>
                </a:path>
              </a:pathLst>
            </a:custGeom>
            <a:solidFill>
              <a:srgbClr val="D2E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232915"/>
              <a:ext cx="3136391" cy="391058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528571" y="1595627"/>
              <a:ext cx="83820" cy="585470"/>
            </a:xfrm>
            <a:custGeom>
              <a:avLst/>
              <a:gdLst/>
              <a:ahLst/>
              <a:cxnLst/>
              <a:rect l="l" t="t" r="r" b="b"/>
              <a:pathLst>
                <a:path w="83819" h="585469">
                  <a:moveTo>
                    <a:pt x="83819" y="0"/>
                  </a:moveTo>
                  <a:lnTo>
                    <a:pt x="0" y="0"/>
                  </a:lnTo>
                  <a:lnTo>
                    <a:pt x="0" y="292608"/>
                  </a:lnTo>
                  <a:lnTo>
                    <a:pt x="1499" y="370374"/>
                  </a:lnTo>
                  <a:lnTo>
                    <a:pt x="5729" y="440266"/>
                  </a:lnTo>
                  <a:lnTo>
                    <a:pt x="12287" y="499491"/>
                  </a:lnTo>
                  <a:lnTo>
                    <a:pt x="20771" y="545253"/>
                  </a:lnTo>
                  <a:lnTo>
                    <a:pt x="41909" y="585216"/>
                  </a:lnTo>
                  <a:lnTo>
                    <a:pt x="53040" y="574759"/>
                  </a:lnTo>
                  <a:lnTo>
                    <a:pt x="71532" y="499491"/>
                  </a:lnTo>
                  <a:lnTo>
                    <a:pt x="78090" y="440266"/>
                  </a:lnTo>
                  <a:lnTo>
                    <a:pt x="82320" y="370374"/>
                  </a:lnTo>
                  <a:lnTo>
                    <a:pt x="83819" y="292608"/>
                  </a:lnTo>
                  <a:lnTo>
                    <a:pt x="83819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231886" y="761"/>
              <a:ext cx="0" cy="1371600"/>
            </a:xfrm>
            <a:custGeom>
              <a:avLst/>
              <a:gdLst/>
              <a:ahLst/>
              <a:cxnLst/>
              <a:rect l="l" t="t" r="r" b="b"/>
              <a:pathLst>
                <a:path h="1371600">
                  <a:moveTo>
                    <a:pt x="0" y="0"/>
                  </a:moveTo>
                  <a:lnTo>
                    <a:pt x="0" y="1371091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261609" y="355854"/>
              <a:ext cx="2883535" cy="4671060"/>
            </a:xfrm>
            <a:custGeom>
              <a:avLst/>
              <a:gdLst/>
              <a:ahLst/>
              <a:cxnLst/>
              <a:rect l="l" t="t" r="r" b="b"/>
              <a:pathLst>
                <a:path w="2883534" h="4671060">
                  <a:moveTo>
                    <a:pt x="2883408" y="0"/>
                  </a:moveTo>
                  <a:lnTo>
                    <a:pt x="2883408" y="1133475"/>
                  </a:lnTo>
                </a:path>
                <a:path w="2883534" h="4671060">
                  <a:moveTo>
                    <a:pt x="0" y="3299460"/>
                  </a:moveTo>
                  <a:lnTo>
                    <a:pt x="0" y="4670510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174742" y="4010405"/>
              <a:ext cx="0" cy="1133475"/>
            </a:xfrm>
            <a:custGeom>
              <a:avLst/>
              <a:gdLst/>
              <a:ahLst/>
              <a:cxnLst/>
              <a:rect l="l" t="t" r="r" b="b"/>
              <a:pathLst>
                <a:path h="1133475">
                  <a:moveTo>
                    <a:pt x="0" y="0"/>
                  </a:moveTo>
                  <a:lnTo>
                    <a:pt x="0" y="1133474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727575" y="1996897"/>
            <a:ext cx="395287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100" dirty="0">
                <a:solidFill>
                  <a:srgbClr val="1A394E"/>
                </a:solidFill>
                <a:latin typeface="Times New Roman"/>
                <a:cs typeface="Times New Roman"/>
              </a:rPr>
              <a:t>Introduction</a:t>
            </a:r>
            <a:endParaRPr sz="60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ject 5">
            <a:extLst>
              <a:ext uri="{FF2B5EF4-FFF2-40B4-BE49-F238E27FC236}">
                <a16:creationId xmlns:a16="http://schemas.microsoft.com/office/drawing/2014/main" id="{1B7D1271-FB50-B846-FA92-2D35311EB2B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0" y="1352550"/>
            <a:ext cx="2757170" cy="3635882"/>
          </a:xfrm>
          <a:custGeom>
            <a:avLst/>
            <a:gdLst/>
            <a:ahLst/>
            <a:cxnLst/>
            <a:rect l="l" t="t" r="r" b="b"/>
            <a:pathLst>
              <a:path w="2757170" h="4695825">
                <a:moveTo>
                  <a:pt x="2756916" y="939038"/>
                </a:moveTo>
                <a:lnTo>
                  <a:pt x="1543050" y="0"/>
                </a:lnTo>
                <a:lnTo>
                  <a:pt x="1542288" y="596"/>
                </a:lnTo>
                <a:lnTo>
                  <a:pt x="1542288" y="0"/>
                </a:lnTo>
                <a:lnTo>
                  <a:pt x="0" y="0"/>
                </a:lnTo>
                <a:lnTo>
                  <a:pt x="0" y="4695444"/>
                </a:lnTo>
                <a:lnTo>
                  <a:pt x="1542288" y="4695444"/>
                </a:lnTo>
                <a:lnTo>
                  <a:pt x="1542288" y="4694860"/>
                </a:lnTo>
                <a:lnTo>
                  <a:pt x="1543050" y="4695444"/>
                </a:lnTo>
                <a:lnTo>
                  <a:pt x="2756916" y="3756355"/>
                </a:lnTo>
                <a:lnTo>
                  <a:pt x="2756916" y="939038"/>
                </a:lnTo>
                <a:close/>
              </a:path>
            </a:pathLst>
          </a:custGeom>
          <a:solidFill>
            <a:srgbClr val="D2E1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54964" y="1586680"/>
            <a:ext cx="122237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1A394E"/>
                </a:solidFill>
                <a:latin typeface="Arial MT"/>
                <a:cs typeface="Arial MT"/>
              </a:rPr>
              <a:t>o</a:t>
            </a:r>
            <a:r>
              <a:rPr sz="3200" spc="-15" dirty="0">
                <a:solidFill>
                  <a:srgbClr val="1A394E"/>
                </a:solidFill>
                <a:latin typeface="Arial MT"/>
                <a:cs typeface="Arial MT"/>
              </a:rPr>
              <a:t>u</a:t>
            </a:r>
            <a:r>
              <a:rPr sz="3200" dirty="0">
                <a:solidFill>
                  <a:srgbClr val="1A394E"/>
                </a:solidFill>
                <a:latin typeface="Arial MT"/>
                <a:cs typeface="Arial MT"/>
              </a:rPr>
              <a:t>tl</a:t>
            </a:r>
            <a:r>
              <a:rPr sz="3200" spc="-10" dirty="0">
                <a:solidFill>
                  <a:srgbClr val="1A394E"/>
                </a:solidFill>
                <a:latin typeface="Arial MT"/>
                <a:cs typeface="Arial MT"/>
              </a:rPr>
              <a:t>i</a:t>
            </a:r>
            <a:r>
              <a:rPr sz="3200" dirty="0">
                <a:solidFill>
                  <a:srgbClr val="1A394E"/>
                </a:solidFill>
                <a:latin typeface="Arial MT"/>
                <a:cs typeface="Arial MT"/>
              </a:rPr>
              <a:t>ne</a:t>
            </a:r>
            <a:endParaRPr sz="3200" dirty="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82057" y="837971"/>
            <a:ext cx="435102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C00000"/>
                </a:solidFill>
              </a:rPr>
              <a:t>What is Artificial Intelligence (AI) ?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872406" y="665930"/>
            <a:ext cx="65849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325" dirty="0">
                <a:solidFill>
                  <a:srgbClr val="ADC4D4"/>
                </a:solidFill>
                <a:latin typeface="Trebuchet MS"/>
                <a:cs typeface="Trebuchet MS"/>
                <a:hlinkClick r:id="rId3" action="ppaction://hlinksldjump"/>
              </a:rPr>
              <a:t>01</a:t>
            </a:r>
            <a:endParaRPr sz="4800" dirty="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88759" y="1200150"/>
            <a:ext cx="527380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/>
              <a:t>Uses of Artificial Intelligence (AI) in Accounting.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784472" y="3257550"/>
            <a:ext cx="5405629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C00000"/>
                </a:solidFill>
              </a:rPr>
              <a:t>How the big four accounting firms use chatGPT</a:t>
            </a:r>
            <a:r>
              <a:rPr sz="1800" b="1" spc="-160" dirty="0">
                <a:solidFill>
                  <a:srgbClr val="C00000"/>
                </a:solidFill>
                <a:latin typeface="Trebuchet MS"/>
                <a:cs typeface="Trebuchet MS"/>
              </a:rPr>
              <a:t>?</a:t>
            </a:r>
            <a:endParaRPr sz="1800" dirty="0">
              <a:solidFill>
                <a:srgbClr val="C00000"/>
              </a:solidFill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99712" y="2571750"/>
            <a:ext cx="5273803" cy="9489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b="1" dirty="0"/>
              <a:t>How the big four </a:t>
            </a:r>
            <a:r>
              <a:rPr lang="en-US" sz="2000" b="1" dirty="0"/>
              <a:t>A</a:t>
            </a:r>
            <a:r>
              <a:rPr sz="2000" b="1" dirty="0"/>
              <a:t>ccounting firms use Artificial</a:t>
            </a:r>
            <a:r>
              <a:rPr lang="en-US" sz="2000" b="1" dirty="0"/>
              <a:t> Intelligence (AI)?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2000" dirty="0"/>
          </a:p>
        </p:txBody>
      </p:sp>
      <p:grpSp>
        <p:nvGrpSpPr>
          <p:cNvPr id="10" name="object 10"/>
          <p:cNvGrpSpPr/>
          <p:nvPr/>
        </p:nvGrpSpPr>
        <p:grpSpPr>
          <a:xfrm>
            <a:off x="3537965" y="761"/>
            <a:ext cx="424180" cy="5142865"/>
            <a:chOff x="3537965" y="761"/>
            <a:chExt cx="424180" cy="5142865"/>
          </a:xfrm>
        </p:grpSpPr>
        <p:sp>
          <p:nvSpPr>
            <p:cNvPr id="11" name="object 11"/>
            <p:cNvSpPr/>
            <p:nvPr/>
          </p:nvSpPr>
          <p:spPr>
            <a:xfrm>
              <a:off x="3669791" y="761"/>
              <a:ext cx="20320" cy="5142865"/>
            </a:xfrm>
            <a:custGeom>
              <a:avLst/>
              <a:gdLst/>
              <a:ahLst/>
              <a:cxnLst/>
              <a:rect l="l" t="t" r="r" b="b"/>
              <a:pathLst>
                <a:path w="20320" h="5142865">
                  <a:moveTo>
                    <a:pt x="19811" y="0"/>
                  </a:moveTo>
                  <a:lnTo>
                    <a:pt x="0" y="0"/>
                  </a:lnTo>
                  <a:lnTo>
                    <a:pt x="0" y="5142736"/>
                  </a:lnTo>
                  <a:lnTo>
                    <a:pt x="19811" y="5142736"/>
                  </a:lnTo>
                  <a:lnTo>
                    <a:pt x="19811" y="0"/>
                  </a:lnTo>
                  <a:close/>
                </a:path>
              </a:pathLst>
            </a:custGeom>
            <a:solidFill>
              <a:srgbClr val="ADC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537965" y="497585"/>
              <a:ext cx="424180" cy="3779520"/>
            </a:xfrm>
            <a:custGeom>
              <a:avLst/>
              <a:gdLst/>
              <a:ahLst/>
              <a:cxnLst/>
              <a:rect l="l" t="t" r="r" b="b"/>
              <a:pathLst>
                <a:path w="424179" h="3779520">
                  <a:moveTo>
                    <a:pt x="57912" y="0"/>
                  </a:moveTo>
                  <a:lnTo>
                    <a:pt x="423925" y="0"/>
                  </a:lnTo>
                </a:path>
                <a:path w="424179" h="3779520">
                  <a:moveTo>
                    <a:pt x="57912" y="1002791"/>
                  </a:moveTo>
                  <a:lnTo>
                    <a:pt x="423925" y="1002791"/>
                  </a:lnTo>
                </a:path>
                <a:path w="424179" h="3779520">
                  <a:moveTo>
                    <a:pt x="57912" y="1924812"/>
                  </a:moveTo>
                  <a:lnTo>
                    <a:pt x="423925" y="1924812"/>
                  </a:lnTo>
                </a:path>
                <a:path w="424179" h="3779520">
                  <a:moveTo>
                    <a:pt x="19812" y="2868168"/>
                  </a:moveTo>
                  <a:lnTo>
                    <a:pt x="385825" y="2868168"/>
                  </a:lnTo>
                </a:path>
                <a:path w="424179" h="3779520">
                  <a:moveTo>
                    <a:pt x="0" y="3779520"/>
                  </a:moveTo>
                  <a:lnTo>
                    <a:pt x="366013" y="3779520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886948" y="1018258"/>
            <a:ext cx="700405" cy="3022622"/>
          </a:xfrm>
          <a:prstGeom prst="rect">
            <a:avLst/>
          </a:prstGeom>
        </p:spPr>
        <p:txBody>
          <a:bodyPr vert="horz" wrap="square" lIns="0" tIns="1917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10"/>
              </a:spcBef>
            </a:pPr>
            <a:r>
              <a:rPr sz="3600" b="1" spc="-385" dirty="0">
                <a:solidFill>
                  <a:srgbClr val="ADC4D4"/>
                </a:solidFill>
                <a:latin typeface="Trebuchet MS"/>
                <a:cs typeface="Trebuchet MS"/>
                <a:hlinkClick r:id="rId4" action="ppaction://hlinksldjump"/>
              </a:rPr>
              <a:t>02</a:t>
            </a:r>
            <a:endParaRPr sz="3600" dirty="0">
              <a:latin typeface="Trebuchet MS"/>
              <a:cs typeface="Trebuchet MS"/>
            </a:endParaRPr>
          </a:p>
          <a:p>
            <a:pPr marL="31750">
              <a:lnSpc>
                <a:spcPct val="100000"/>
              </a:lnSpc>
              <a:spcBef>
                <a:spcPts val="1410"/>
              </a:spcBef>
            </a:pPr>
            <a:r>
              <a:rPr sz="3600" b="1" spc="-330" dirty="0">
                <a:solidFill>
                  <a:srgbClr val="ADC4D4"/>
                </a:solidFill>
                <a:latin typeface="Trebuchet MS"/>
                <a:cs typeface="Trebuchet MS"/>
                <a:hlinkClick r:id="rId5" action="ppaction://hlinksldjump"/>
              </a:rPr>
              <a:t>03</a:t>
            </a:r>
            <a:endParaRPr sz="3600" dirty="0">
              <a:latin typeface="Trebuchet MS"/>
              <a:cs typeface="Trebuchet MS"/>
            </a:endParaRPr>
          </a:p>
          <a:p>
            <a:pPr marL="62865">
              <a:lnSpc>
                <a:spcPct val="100000"/>
              </a:lnSpc>
              <a:spcBef>
                <a:spcPts val="1180"/>
              </a:spcBef>
            </a:pPr>
            <a:r>
              <a:rPr sz="3600" b="1" spc="-355" dirty="0">
                <a:solidFill>
                  <a:srgbClr val="ADC4D4"/>
                </a:solidFill>
                <a:latin typeface="Trebuchet MS"/>
                <a:cs typeface="Trebuchet MS"/>
                <a:hlinkClick r:id="rId6" action="ppaction://hlinksldjump"/>
              </a:rPr>
              <a:t>04</a:t>
            </a:r>
            <a:endParaRPr sz="4800" dirty="0">
              <a:latin typeface="Trebuchet MS"/>
              <a:cs typeface="Trebuchet MS"/>
            </a:endParaRPr>
          </a:p>
          <a:p>
            <a:pPr marL="43180">
              <a:lnSpc>
                <a:spcPct val="100000"/>
              </a:lnSpc>
              <a:spcBef>
                <a:spcPts val="1655"/>
              </a:spcBef>
            </a:pPr>
            <a:r>
              <a:rPr sz="3600" b="1" spc="-335" dirty="0">
                <a:solidFill>
                  <a:srgbClr val="ADC4D4"/>
                </a:solidFill>
                <a:latin typeface="Trebuchet MS"/>
                <a:cs typeface="Trebuchet MS"/>
              </a:rPr>
              <a:t>05</a:t>
            </a:r>
            <a:endParaRPr sz="3600" dirty="0">
              <a:latin typeface="Trebuchet MS"/>
              <a:cs typeface="Trebuchet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766808" y="3943350"/>
            <a:ext cx="5405628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/>
              <a:t>Can Artificial Intelligence (AI) replace Accountants?</a:t>
            </a:r>
          </a:p>
        </p:txBody>
      </p:sp>
      <p:pic>
        <p:nvPicPr>
          <p:cNvPr id="15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577339" y="3689603"/>
            <a:ext cx="2292858" cy="12931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831BA51-3395-381E-77CE-0BE665128180}"/>
              </a:ext>
            </a:extLst>
          </p:cNvPr>
          <p:cNvSpPr txBox="1"/>
          <p:nvPr/>
        </p:nvSpPr>
        <p:spPr>
          <a:xfrm>
            <a:off x="3679950" y="1943040"/>
            <a:ext cx="51592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solidFill>
                  <a:srgbClr val="FF0000"/>
                </a:solidFill>
              </a:rPr>
              <a:t>Key AI Tools &amp; Applications</a:t>
            </a:r>
            <a:r>
              <a:rPr lang="ar-EG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>
                <a:solidFill>
                  <a:srgbClr val="FF0000"/>
                </a:solidFill>
              </a:rPr>
              <a:t> in Accounting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2308115-58A4-0A7C-63A1-B0422248D315}"/>
              </a:ext>
            </a:extLst>
          </p:cNvPr>
          <p:cNvSpPr txBox="1"/>
          <p:nvPr/>
        </p:nvSpPr>
        <p:spPr>
          <a:xfrm>
            <a:off x="3446935" y="4400550"/>
            <a:ext cx="5957891" cy="496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510"/>
              </a:lnSpc>
              <a:spcAft>
                <a:spcPts val="1463"/>
              </a:spcAft>
            </a:pPr>
            <a:r>
              <a:rPr lang="en-US" b="1" dirty="0">
                <a:solidFill>
                  <a:srgbClr val="C00000"/>
                </a:solidFill>
              </a:rPr>
              <a:t>Accounting for Digital Assets under IFRS Standards</a:t>
            </a:r>
          </a:p>
        </p:txBody>
      </p:sp>
      <p:sp>
        <p:nvSpPr>
          <p:cNvPr id="20" name="object 6">
            <a:extLst>
              <a:ext uri="{FF2B5EF4-FFF2-40B4-BE49-F238E27FC236}">
                <a16:creationId xmlns:a16="http://schemas.microsoft.com/office/drawing/2014/main" id="{327C427F-7FD1-EB31-9792-F9EDF661D40E}"/>
              </a:ext>
            </a:extLst>
          </p:cNvPr>
          <p:cNvSpPr txBox="1">
            <a:spLocks/>
          </p:cNvSpPr>
          <p:nvPr/>
        </p:nvSpPr>
        <p:spPr>
          <a:xfrm>
            <a:off x="2952908" y="4002129"/>
            <a:ext cx="65849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sz="3600" b="1" kern="0" spc="-325" dirty="0">
                <a:solidFill>
                  <a:srgbClr val="ADC4D4"/>
                </a:solidFill>
              </a:rPr>
              <a:t>06</a:t>
            </a:r>
            <a:endParaRPr lang="en-US" sz="4800" kern="0" dirty="0"/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5DA06EF2-467E-5ACA-1058-813A2FB3A611}"/>
              </a:ext>
            </a:extLst>
          </p:cNvPr>
          <p:cNvSpPr txBox="1">
            <a:spLocks/>
          </p:cNvSpPr>
          <p:nvPr/>
        </p:nvSpPr>
        <p:spPr>
          <a:xfrm>
            <a:off x="2972498" y="4544829"/>
            <a:ext cx="65849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sz="3600" b="1" kern="0" spc="-325" dirty="0">
                <a:solidFill>
                  <a:srgbClr val="ADC4D4"/>
                </a:solidFill>
              </a:rPr>
              <a:t>07</a:t>
            </a:r>
            <a:endParaRPr lang="en-US" sz="4800" kern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927"/>
    </mc:Choice>
    <mc:Fallback xmlns="">
      <p:transition spd="slow" advTm="18692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5">
            <a:extLst>
              <a:ext uri="{FF2B5EF4-FFF2-40B4-BE49-F238E27FC236}">
                <a16:creationId xmlns:a16="http://schemas.microsoft.com/office/drawing/2014/main" id="{8D117681-C16C-5361-79A5-52D9348AE3D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60894" y="3790949"/>
            <a:ext cx="1702106" cy="1066801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81000" y="1428750"/>
            <a:ext cx="8464195" cy="2891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900" marR="75565" indent="-12700" algn="just">
              <a:lnSpc>
                <a:spcPct val="100000"/>
              </a:lnSpc>
              <a:spcBef>
                <a:spcPts val="100"/>
              </a:spcBef>
            </a:pPr>
            <a:r>
              <a:rPr sz="2000" b="1" dirty="0"/>
              <a:t>Before we jump on to the advantages of Artificial Intelligence, let us understand what is  Artificial Intelligence (AI).</a:t>
            </a:r>
          </a:p>
          <a:p>
            <a:pPr marL="12700" marR="5080" algn="just">
              <a:lnSpc>
                <a:spcPct val="100000"/>
              </a:lnSpc>
              <a:spcBef>
                <a:spcPts val="800"/>
              </a:spcBef>
            </a:pPr>
            <a:r>
              <a:rPr sz="2000" b="1" dirty="0">
                <a:solidFill>
                  <a:srgbClr val="FF0000"/>
                </a:solidFill>
              </a:rPr>
              <a:t>Artificial Intelligence (AI) </a:t>
            </a:r>
            <a:r>
              <a:rPr sz="2000" b="1" dirty="0"/>
              <a:t>: is a field of computer science that aims to create a system or  machine that can </a:t>
            </a:r>
            <a:r>
              <a:rPr sz="2000" b="1" dirty="0">
                <a:solidFill>
                  <a:srgbClr val="0070C0"/>
                </a:solidFill>
              </a:rPr>
              <a:t>perform tasks that typically require human intelligence</a:t>
            </a:r>
            <a:r>
              <a:rPr sz="2000" b="1" dirty="0"/>
              <a:t>, such as  </a:t>
            </a:r>
            <a:r>
              <a:rPr sz="2000" b="1" dirty="0">
                <a:solidFill>
                  <a:srgbClr val="FF0000"/>
                </a:solidFill>
              </a:rPr>
              <a:t>learning, problem-solving, decision-making, and language understanding.</a:t>
            </a:r>
          </a:p>
          <a:p>
            <a:pPr marL="12700" algn="just">
              <a:lnSpc>
                <a:spcPct val="100000"/>
              </a:lnSpc>
              <a:spcBef>
                <a:spcPts val="795"/>
              </a:spcBef>
            </a:pPr>
            <a:r>
              <a:rPr sz="2000" b="1" dirty="0"/>
              <a:t>AI systems can learn from experience, adapt to new situations, and</a:t>
            </a:r>
          </a:p>
          <a:p>
            <a:pPr marL="58419" algn="just">
              <a:lnSpc>
                <a:spcPct val="100000"/>
              </a:lnSpc>
              <a:spcBef>
                <a:spcPts val="810"/>
              </a:spcBef>
            </a:pPr>
            <a:r>
              <a:rPr sz="2000" b="1" dirty="0"/>
              <a:t>make decisions based on </a:t>
            </a:r>
            <a:r>
              <a:rPr sz="2000" b="1" dirty="0">
                <a:solidFill>
                  <a:srgbClr val="FF0000"/>
                </a:solidFill>
              </a:rPr>
              <a:t>data analysis </a:t>
            </a:r>
            <a:r>
              <a:rPr sz="2000" b="1" dirty="0"/>
              <a:t>and algorithms.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71800" y="605155"/>
            <a:ext cx="501205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25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What</a:t>
            </a:r>
            <a:r>
              <a:rPr sz="3200" b="1" spc="-40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 </a:t>
            </a:r>
            <a:r>
              <a:rPr sz="3200" b="1" spc="-15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is</a:t>
            </a:r>
            <a:r>
              <a:rPr sz="3200" b="1" spc="-5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 </a:t>
            </a:r>
            <a:r>
              <a:rPr sz="3200" b="1" spc="10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Artificial</a:t>
            </a:r>
            <a:r>
              <a:rPr sz="3200" b="1" spc="-40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 Intelligence?</a:t>
            </a:r>
            <a:endParaRPr sz="32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171"/>
    </mc:Choice>
    <mc:Fallback xmlns="">
      <p:transition spd="slow" advTm="36717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ject 5">
            <a:extLst>
              <a:ext uri="{FF2B5EF4-FFF2-40B4-BE49-F238E27FC236}">
                <a16:creationId xmlns:a16="http://schemas.microsoft.com/office/drawing/2014/main" id="{0BA1D531-0475-1D91-4CE8-86158D5118DE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3999" cy="5266078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676783" y="16256"/>
            <a:ext cx="8467216" cy="4889119"/>
            <a:chOff x="0" y="762"/>
            <a:chExt cx="9144254" cy="4889119"/>
          </a:xfrm>
        </p:grpSpPr>
        <p:sp>
          <p:nvSpPr>
            <p:cNvPr id="3" name="object 3"/>
            <p:cNvSpPr/>
            <p:nvPr/>
          </p:nvSpPr>
          <p:spPr>
            <a:xfrm>
              <a:off x="773430" y="762"/>
              <a:ext cx="0" cy="2124075"/>
            </a:xfrm>
            <a:custGeom>
              <a:avLst/>
              <a:gdLst/>
              <a:ahLst/>
              <a:cxnLst/>
              <a:rect l="l" t="t" r="r" b="b"/>
              <a:pathLst>
                <a:path h="2124075">
                  <a:moveTo>
                    <a:pt x="0" y="0"/>
                  </a:moveTo>
                  <a:lnTo>
                    <a:pt x="0" y="2123567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2116581"/>
              <a:ext cx="1851025" cy="632460"/>
            </a:xfrm>
            <a:custGeom>
              <a:avLst/>
              <a:gdLst/>
              <a:ahLst/>
              <a:cxnLst/>
              <a:rect l="l" t="t" r="r" b="b"/>
              <a:pathLst>
                <a:path w="1851025" h="632460">
                  <a:moveTo>
                    <a:pt x="1806067" y="556260"/>
                  </a:moveTo>
                  <a:lnTo>
                    <a:pt x="1774317" y="556260"/>
                  </a:lnTo>
                  <a:lnTo>
                    <a:pt x="1812417" y="632460"/>
                  </a:lnTo>
                  <a:lnTo>
                    <a:pt x="1844167" y="568960"/>
                  </a:lnTo>
                  <a:lnTo>
                    <a:pt x="1806067" y="568960"/>
                  </a:lnTo>
                  <a:lnTo>
                    <a:pt x="1806067" y="556260"/>
                  </a:lnTo>
                  <a:close/>
                </a:path>
                <a:path w="1851025" h="632460">
                  <a:moveTo>
                    <a:pt x="1806067" y="6350"/>
                  </a:moveTo>
                  <a:lnTo>
                    <a:pt x="1806067" y="568960"/>
                  </a:lnTo>
                  <a:lnTo>
                    <a:pt x="1818767" y="568960"/>
                  </a:lnTo>
                  <a:lnTo>
                    <a:pt x="1818767" y="12700"/>
                  </a:lnTo>
                  <a:lnTo>
                    <a:pt x="1812417" y="12700"/>
                  </a:lnTo>
                  <a:lnTo>
                    <a:pt x="1806067" y="6350"/>
                  </a:lnTo>
                  <a:close/>
                </a:path>
                <a:path w="1851025" h="632460">
                  <a:moveTo>
                    <a:pt x="1850517" y="556260"/>
                  </a:moveTo>
                  <a:lnTo>
                    <a:pt x="1818767" y="556260"/>
                  </a:lnTo>
                  <a:lnTo>
                    <a:pt x="1818767" y="568960"/>
                  </a:lnTo>
                  <a:lnTo>
                    <a:pt x="1844167" y="568960"/>
                  </a:lnTo>
                  <a:lnTo>
                    <a:pt x="1850517" y="556260"/>
                  </a:lnTo>
                  <a:close/>
                </a:path>
                <a:path w="1851025" h="632460">
                  <a:moveTo>
                    <a:pt x="1815973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1806067" y="12700"/>
                  </a:lnTo>
                  <a:lnTo>
                    <a:pt x="1806067" y="6350"/>
                  </a:lnTo>
                  <a:lnTo>
                    <a:pt x="1818767" y="6350"/>
                  </a:lnTo>
                  <a:lnTo>
                    <a:pt x="1818767" y="2793"/>
                  </a:lnTo>
                  <a:lnTo>
                    <a:pt x="1815973" y="0"/>
                  </a:lnTo>
                  <a:close/>
                </a:path>
                <a:path w="1851025" h="632460">
                  <a:moveTo>
                    <a:pt x="1818767" y="6350"/>
                  </a:moveTo>
                  <a:lnTo>
                    <a:pt x="1806067" y="6350"/>
                  </a:lnTo>
                  <a:lnTo>
                    <a:pt x="1812417" y="12700"/>
                  </a:lnTo>
                  <a:lnTo>
                    <a:pt x="1818767" y="12700"/>
                  </a:lnTo>
                  <a:lnTo>
                    <a:pt x="1818767" y="6350"/>
                  </a:lnTo>
                  <a:close/>
                </a:path>
              </a:pathLst>
            </a:custGeom>
            <a:solidFill>
              <a:srgbClr val="2C1A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66217" y="2749296"/>
              <a:ext cx="2222500" cy="1906905"/>
            </a:xfrm>
            <a:custGeom>
              <a:avLst/>
              <a:gdLst/>
              <a:ahLst/>
              <a:cxnLst/>
              <a:rect l="l" t="t" r="r" b="b"/>
              <a:pathLst>
                <a:path w="2222500" h="1906904">
                  <a:moveTo>
                    <a:pt x="2221992" y="0"/>
                  </a:moveTo>
                  <a:lnTo>
                    <a:pt x="0" y="0"/>
                  </a:lnTo>
                  <a:lnTo>
                    <a:pt x="0" y="1906524"/>
                  </a:lnTo>
                  <a:lnTo>
                    <a:pt x="2221992" y="1906524"/>
                  </a:lnTo>
                  <a:lnTo>
                    <a:pt x="2221992" y="0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45122" y="3695446"/>
              <a:ext cx="4447540" cy="1194435"/>
            </a:xfrm>
            <a:custGeom>
              <a:avLst/>
              <a:gdLst/>
              <a:ahLst/>
              <a:cxnLst/>
              <a:rect l="l" t="t" r="r" b="b"/>
              <a:pathLst>
                <a:path w="4447540" h="1194435">
                  <a:moveTo>
                    <a:pt x="455917" y="0"/>
                  </a:moveTo>
                  <a:lnTo>
                    <a:pt x="2844" y="0"/>
                  </a:lnTo>
                  <a:lnTo>
                    <a:pt x="0" y="2793"/>
                  </a:lnTo>
                  <a:lnTo>
                    <a:pt x="0" y="1191348"/>
                  </a:lnTo>
                  <a:lnTo>
                    <a:pt x="2844" y="1194180"/>
                  </a:lnTo>
                  <a:lnTo>
                    <a:pt x="4412348" y="1194180"/>
                  </a:lnTo>
                  <a:lnTo>
                    <a:pt x="4415269" y="1191348"/>
                  </a:lnTo>
                  <a:lnTo>
                    <a:pt x="4415269" y="1187843"/>
                  </a:lnTo>
                  <a:lnTo>
                    <a:pt x="12700" y="1187843"/>
                  </a:lnTo>
                  <a:lnTo>
                    <a:pt x="6350" y="1181481"/>
                  </a:lnTo>
                  <a:lnTo>
                    <a:pt x="12700" y="1181481"/>
                  </a:lnTo>
                  <a:lnTo>
                    <a:pt x="12700" y="12699"/>
                  </a:lnTo>
                  <a:lnTo>
                    <a:pt x="6350" y="12699"/>
                  </a:lnTo>
                  <a:lnTo>
                    <a:pt x="12700" y="6349"/>
                  </a:lnTo>
                  <a:lnTo>
                    <a:pt x="455917" y="6349"/>
                  </a:lnTo>
                  <a:lnTo>
                    <a:pt x="455917" y="0"/>
                  </a:lnTo>
                  <a:close/>
                </a:path>
                <a:path w="4447540" h="1194435">
                  <a:moveTo>
                    <a:pt x="12700" y="1181481"/>
                  </a:moveTo>
                  <a:lnTo>
                    <a:pt x="6350" y="1181481"/>
                  </a:lnTo>
                  <a:lnTo>
                    <a:pt x="12700" y="1187843"/>
                  </a:lnTo>
                  <a:lnTo>
                    <a:pt x="12700" y="1181481"/>
                  </a:lnTo>
                  <a:close/>
                </a:path>
                <a:path w="4447540" h="1194435">
                  <a:moveTo>
                    <a:pt x="4402569" y="1181481"/>
                  </a:moveTo>
                  <a:lnTo>
                    <a:pt x="12700" y="1181481"/>
                  </a:lnTo>
                  <a:lnTo>
                    <a:pt x="12700" y="1187843"/>
                  </a:lnTo>
                  <a:lnTo>
                    <a:pt x="4402569" y="1187843"/>
                  </a:lnTo>
                  <a:lnTo>
                    <a:pt x="4402569" y="1181481"/>
                  </a:lnTo>
                  <a:close/>
                </a:path>
                <a:path w="4447540" h="1194435">
                  <a:moveTo>
                    <a:pt x="4415269" y="691819"/>
                  </a:moveTo>
                  <a:lnTo>
                    <a:pt x="4402569" y="691819"/>
                  </a:lnTo>
                  <a:lnTo>
                    <a:pt x="4402569" y="1187843"/>
                  </a:lnTo>
                  <a:lnTo>
                    <a:pt x="4408919" y="1181481"/>
                  </a:lnTo>
                  <a:lnTo>
                    <a:pt x="4415269" y="1181481"/>
                  </a:lnTo>
                  <a:lnTo>
                    <a:pt x="4415269" y="691819"/>
                  </a:lnTo>
                  <a:close/>
                </a:path>
                <a:path w="4447540" h="1194435">
                  <a:moveTo>
                    <a:pt x="4415269" y="1181481"/>
                  </a:moveTo>
                  <a:lnTo>
                    <a:pt x="4408919" y="1181481"/>
                  </a:lnTo>
                  <a:lnTo>
                    <a:pt x="4402569" y="1187843"/>
                  </a:lnTo>
                  <a:lnTo>
                    <a:pt x="4415269" y="1187843"/>
                  </a:lnTo>
                  <a:lnTo>
                    <a:pt x="4415269" y="1181481"/>
                  </a:lnTo>
                  <a:close/>
                </a:path>
                <a:path w="4447540" h="1194435">
                  <a:moveTo>
                    <a:pt x="4408919" y="628319"/>
                  </a:moveTo>
                  <a:lnTo>
                    <a:pt x="4370819" y="704519"/>
                  </a:lnTo>
                  <a:lnTo>
                    <a:pt x="4402569" y="704519"/>
                  </a:lnTo>
                  <a:lnTo>
                    <a:pt x="4402569" y="691819"/>
                  </a:lnTo>
                  <a:lnTo>
                    <a:pt x="4440669" y="691819"/>
                  </a:lnTo>
                  <a:lnTo>
                    <a:pt x="4408919" y="628319"/>
                  </a:lnTo>
                  <a:close/>
                </a:path>
                <a:path w="4447540" h="1194435">
                  <a:moveTo>
                    <a:pt x="4440669" y="691819"/>
                  </a:moveTo>
                  <a:lnTo>
                    <a:pt x="4415269" y="691819"/>
                  </a:lnTo>
                  <a:lnTo>
                    <a:pt x="4415269" y="704519"/>
                  </a:lnTo>
                  <a:lnTo>
                    <a:pt x="4447019" y="704519"/>
                  </a:lnTo>
                  <a:lnTo>
                    <a:pt x="4440669" y="691819"/>
                  </a:lnTo>
                  <a:close/>
                </a:path>
                <a:path w="4447540" h="1194435">
                  <a:moveTo>
                    <a:pt x="12700" y="6349"/>
                  </a:moveTo>
                  <a:lnTo>
                    <a:pt x="6350" y="12699"/>
                  </a:lnTo>
                  <a:lnTo>
                    <a:pt x="12700" y="12699"/>
                  </a:lnTo>
                  <a:lnTo>
                    <a:pt x="12700" y="6349"/>
                  </a:lnTo>
                  <a:close/>
                </a:path>
                <a:path w="4447540" h="1194435">
                  <a:moveTo>
                    <a:pt x="455917" y="6349"/>
                  </a:moveTo>
                  <a:lnTo>
                    <a:pt x="12700" y="6349"/>
                  </a:lnTo>
                  <a:lnTo>
                    <a:pt x="12700" y="12699"/>
                  </a:lnTo>
                  <a:lnTo>
                    <a:pt x="455917" y="12699"/>
                  </a:lnTo>
                  <a:lnTo>
                    <a:pt x="455917" y="6349"/>
                  </a:lnTo>
                  <a:close/>
                </a:path>
              </a:pathLst>
            </a:custGeom>
            <a:solidFill>
              <a:srgbClr val="2C1A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441563" y="2238756"/>
              <a:ext cx="2575560" cy="2086610"/>
            </a:xfrm>
            <a:custGeom>
              <a:avLst/>
              <a:gdLst/>
              <a:ahLst/>
              <a:cxnLst/>
              <a:rect l="l" t="t" r="r" b="b"/>
              <a:pathLst>
                <a:path w="2575560" h="2086610">
                  <a:moveTo>
                    <a:pt x="2575560" y="0"/>
                  </a:moveTo>
                  <a:lnTo>
                    <a:pt x="0" y="0"/>
                  </a:lnTo>
                  <a:lnTo>
                    <a:pt x="0" y="2086356"/>
                  </a:lnTo>
                  <a:lnTo>
                    <a:pt x="2575560" y="2086356"/>
                  </a:lnTo>
                  <a:lnTo>
                    <a:pt x="2575560" y="0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131566" y="1022857"/>
              <a:ext cx="4444365" cy="2265045"/>
            </a:xfrm>
            <a:custGeom>
              <a:avLst/>
              <a:gdLst/>
              <a:ahLst/>
              <a:cxnLst/>
              <a:rect l="l" t="t" r="r" b="b"/>
              <a:pathLst>
                <a:path w="4444365" h="2265045">
                  <a:moveTo>
                    <a:pt x="4409820" y="0"/>
                  </a:moveTo>
                  <a:lnTo>
                    <a:pt x="2793" y="0"/>
                  </a:lnTo>
                  <a:lnTo>
                    <a:pt x="0" y="2793"/>
                  </a:lnTo>
                  <a:lnTo>
                    <a:pt x="0" y="2261869"/>
                  </a:lnTo>
                  <a:lnTo>
                    <a:pt x="2793" y="2264664"/>
                  </a:lnTo>
                  <a:lnTo>
                    <a:pt x="234949" y="2264664"/>
                  </a:lnTo>
                  <a:lnTo>
                    <a:pt x="234949" y="2258314"/>
                  </a:lnTo>
                  <a:lnTo>
                    <a:pt x="12700" y="2258314"/>
                  </a:lnTo>
                  <a:lnTo>
                    <a:pt x="6350" y="2251964"/>
                  </a:lnTo>
                  <a:lnTo>
                    <a:pt x="12700" y="2251964"/>
                  </a:lnTo>
                  <a:lnTo>
                    <a:pt x="12700" y="12700"/>
                  </a:lnTo>
                  <a:lnTo>
                    <a:pt x="6349" y="12700"/>
                  </a:lnTo>
                  <a:lnTo>
                    <a:pt x="12700" y="6350"/>
                  </a:lnTo>
                  <a:lnTo>
                    <a:pt x="4412614" y="6350"/>
                  </a:lnTo>
                  <a:lnTo>
                    <a:pt x="4412614" y="2793"/>
                  </a:lnTo>
                  <a:lnTo>
                    <a:pt x="4409820" y="0"/>
                  </a:lnTo>
                  <a:close/>
                </a:path>
                <a:path w="4444365" h="2265045">
                  <a:moveTo>
                    <a:pt x="12700" y="2251964"/>
                  </a:moveTo>
                  <a:lnTo>
                    <a:pt x="6350" y="2251964"/>
                  </a:lnTo>
                  <a:lnTo>
                    <a:pt x="12700" y="2258314"/>
                  </a:lnTo>
                  <a:lnTo>
                    <a:pt x="12700" y="2251964"/>
                  </a:lnTo>
                  <a:close/>
                </a:path>
                <a:path w="4444365" h="2265045">
                  <a:moveTo>
                    <a:pt x="234949" y="2251964"/>
                  </a:moveTo>
                  <a:lnTo>
                    <a:pt x="12700" y="2251964"/>
                  </a:lnTo>
                  <a:lnTo>
                    <a:pt x="12700" y="2258314"/>
                  </a:lnTo>
                  <a:lnTo>
                    <a:pt x="234949" y="2258314"/>
                  </a:lnTo>
                  <a:lnTo>
                    <a:pt x="234949" y="2251964"/>
                  </a:lnTo>
                  <a:close/>
                </a:path>
                <a:path w="4444365" h="2265045">
                  <a:moveTo>
                    <a:pt x="4399914" y="630681"/>
                  </a:moveTo>
                  <a:lnTo>
                    <a:pt x="4368164" y="630681"/>
                  </a:lnTo>
                  <a:lnTo>
                    <a:pt x="4406264" y="706881"/>
                  </a:lnTo>
                  <a:lnTo>
                    <a:pt x="4438014" y="643381"/>
                  </a:lnTo>
                  <a:lnTo>
                    <a:pt x="4399914" y="643381"/>
                  </a:lnTo>
                  <a:lnTo>
                    <a:pt x="4399914" y="630681"/>
                  </a:lnTo>
                  <a:close/>
                </a:path>
                <a:path w="4444365" h="2265045">
                  <a:moveTo>
                    <a:pt x="4399914" y="6350"/>
                  </a:moveTo>
                  <a:lnTo>
                    <a:pt x="4399914" y="643381"/>
                  </a:lnTo>
                  <a:lnTo>
                    <a:pt x="4412614" y="643381"/>
                  </a:lnTo>
                  <a:lnTo>
                    <a:pt x="4412614" y="12700"/>
                  </a:lnTo>
                  <a:lnTo>
                    <a:pt x="4406264" y="12700"/>
                  </a:lnTo>
                  <a:lnTo>
                    <a:pt x="4399914" y="6350"/>
                  </a:lnTo>
                  <a:close/>
                </a:path>
                <a:path w="4444365" h="2265045">
                  <a:moveTo>
                    <a:pt x="4444364" y="630681"/>
                  </a:moveTo>
                  <a:lnTo>
                    <a:pt x="4412614" y="630681"/>
                  </a:lnTo>
                  <a:lnTo>
                    <a:pt x="4412614" y="643381"/>
                  </a:lnTo>
                  <a:lnTo>
                    <a:pt x="4438014" y="643381"/>
                  </a:lnTo>
                  <a:lnTo>
                    <a:pt x="4444364" y="630681"/>
                  </a:lnTo>
                  <a:close/>
                </a:path>
                <a:path w="4444365" h="2265045">
                  <a:moveTo>
                    <a:pt x="12700" y="6350"/>
                  </a:moveTo>
                  <a:lnTo>
                    <a:pt x="6349" y="12700"/>
                  </a:lnTo>
                  <a:lnTo>
                    <a:pt x="12700" y="12700"/>
                  </a:lnTo>
                  <a:lnTo>
                    <a:pt x="12700" y="6350"/>
                  </a:lnTo>
                  <a:close/>
                </a:path>
                <a:path w="4444365" h="2265045">
                  <a:moveTo>
                    <a:pt x="4399914" y="6350"/>
                  </a:moveTo>
                  <a:lnTo>
                    <a:pt x="12700" y="6350"/>
                  </a:lnTo>
                  <a:lnTo>
                    <a:pt x="12700" y="12700"/>
                  </a:lnTo>
                  <a:lnTo>
                    <a:pt x="4399914" y="12700"/>
                  </a:lnTo>
                  <a:lnTo>
                    <a:pt x="4399914" y="6350"/>
                  </a:lnTo>
                  <a:close/>
                </a:path>
                <a:path w="4444365" h="2265045">
                  <a:moveTo>
                    <a:pt x="4412614" y="6350"/>
                  </a:moveTo>
                  <a:lnTo>
                    <a:pt x="4399914" y="6350"/>
                  </a:lnTo>
                  <a:lnTo>
                    <a:pt x="4406264" y="12700"/>
                  </a:lnTo>
                  <a:lnTo>
                    <a:pt x="4412614" y="12700"/>
                  </a:lnTo>
                  <a:lnTo>
                    <a:pt x="4412614" y="6350"/>
                  </a:lnTo>
                  <a:close/>
                </a:path>
              </a:pathLst>
            </a:custGeom>
            <a:solidFill>
              <a:srgbClr val="2C1A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428588" y="1729740"/>
              <a:ext cx="2319655" cy="2181225"/>
            </a:xfrm>
            <a:custGeom>
              <a:avLst/>
              <a:gdLst/>
              <a:ahLst/>
              <a:cxnLst/>
              <a:rect l="l" t="t" r="r" b="b"/>
              <a:pathLst>
                <a:path w="2319654" h="2181225">
                  <a:moveTo>
                    <a:pt x="2319527" y="0"/>
                  </a:moveTo>
                  <a:lnTo>
                    <a:pt x="0" y="0"/>
                  </a:lnTo>
                  <a:lnTo>
                    <a:pt x="0" y="2180844"/>
                  </a:lnTo>
                  <a:lnTo>
                    <a:pt x="2319527" y="2180844"/>
                  </a:lnTo>
                  <a:lnTo>
                    <a:pt x="2319527" y="0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537704" y="3910584"/>
              <a:ext cx="1606550" cy="744855"/>
            </a:xfrm>
            <a:custGeom>
              <a:avLst/>
              <a:gdLst/>
              <a:ahLst/>
              <a:cxnLst/>
              <a:rect l="l" t="t" r="r" b="b"/>
              <a:pathLst>
                <a:path w="1606550" h="744854">
                  <a:moveTo>
                    <a:pt x="0" y="0"/>
                  </a:moveTo>
                  <a:lnTo>
                    <a:pt x="0" y="744461"/>
                  </a:lnTo>
                  <a:lnTo>
                    <a:pt x="1606296" y="744461"/>
                  </a:lnTo>
                </a:path>
              </a:pathLst>
            </a:custGeom>
            <a:ln w="9144">
              <a:solidFill>
                <a:srgbClr val="2C1A0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1482154" y="2402967"/>
            <a:ext cx="9074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Weak</a:t>
            </a:r>
            <a:r>
              <a:rPr sz="18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AI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15363" y="2869918"/>
            <a:ext cx="197802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lang="en-US" sz="1800" b="1" spc="65" dirty="0">
                <a:solidFill>
                  <a:srgbClr val="FFFFFF"/>
                </a:solidFill>
                <a:latin typeface="Roboto"/>
                <a:cs typeface="Roboto"/>
              </a:rPr>
              <a:t>F</a:t>
            </a:r>
            <a:r>
              <a:rPr sz="1800" b="1" spc="65" dirty="0">
                <a:solidFill>
                  <a:srgbClr val="FFFFFF"/>
                </a:solidFill>
                <a:latin typeface="Roboto"/>
                <a:cs typeface="Roboto"/>
              </a:rPr>
              <a:t>ocuses </a:t>
            </a:r>
            <a:r>
              <a:rPr sz="1800" b="1" spc="-5" dirty="0">
                <a:solidFill>
                  <a:srgbClr val="FFFF00"/>
                </a:solidFill>
                <a:latin typeface="Roboto"/>
                <a:cs typeface="Roboto"/>
              </a:rPr>
              <a:t>on </a:t>
            </a:r>
            <a:r>
              <a:rPr sz="1800" b="1" dirty="0">
                <a:solidFill>
                  <a:srgbClr val="FFFF00"/>
                </a:solidFill>
                <a:latin typeface="Roboto"/>
                <a:cs typeface="Roboto"/>
              </a:rPr>
              <a:t>one </a:t>
            </a:r>
            <a:r>
              <a:rPr sz="1800" b="1" spc="5" dirty="0">
                <a:solidFill>
                  <a:srgbClr val="FFFF00"/>
                </a:solidFill>
                <a:latin typeface="Roboto"/>
                <a:cs typeface="Roboto"/>
              </a:rPr>
              <a:t> </a:t>
            </a:r>
            <a:r>
              <a:rPr sz="1800" b="1" spc="-15" dirty="0">
                <a:solidFill>
                  <a:srgbClr val="FFFF00"/>
                </a:solidFill>
                <a:latin typeface="Roboto"/>
                <a:cs typeface="Roboto"/>
              </a:rPr>
              <a:t>task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 and</a:t>
            </a:r>
            <a:r>
              <a:rPr sz="1800" b="1" spc="-1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cannot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50" dirty="0">
                <a:solidFill>
                  <a:srgbClr val="FFFFFF"/>
                </a:solidFill>
                <a:latin typeface="Roboto"/>
                <a:cs typeface="Roboto"/>
              </a:rPr>
              <a:t>pe</a:t>
            </a:r>
            <a:r>
              <a:rPr lang="en-US" b="1" spc="5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50" dirty="0">
                <a:solidFill>
                  <a:srgbClr val="FFFFFF"/>
                </a:solidFill>
                <a:latin typeface="Roboto"/>
                <a:cs typeface="Roboto"/>
              </a:rPr>
              <a:t>fo</a:t>
            </a:r>
            <a:r>
              <a:rPr lang="en-US" sz="1800" b="1" spc="5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50" dirty="0">
                <a:solidFill>
                  <a:srgbClr val="FFFFFF"/>
                </a:solidFill>
                <a:latin typeface="Roboto"/>
                <a:cs typeface="Roboto"/>
              </a:rPr>
              <a:t>m</a:t>
            </a:r>
            <a:r>
              <a:rPr sz="1800" b="1" spc="-30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beyond</a:t>
            </a:r>
            <a:r>
              <a:rPr sz="1800" b="1" spc="-30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its </a:t>
            </a:r>
            <a:r>
              <a:rPr sz="1800" b="1" spc="-430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limitations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dirty="0">
                <a:solidFill>
                  <a:srgbClr val="FFFFFF"/>
                </a:solidFill>
                <a:latin typeface="Roboto"/>
                <a:cs typeface="Roboto"/>
              </a:rPr>
              <a:t>(common 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in </a:t>
            </a:r>
            <a:r>
              <a:rPr sz="1800" b="1" spc="45" dirty="0">
                <a:solidFill>
                  <a:srgbClr val="FFFFFF"/>
                </a:solidFill>
                <a:latin typeface="Roboto"/>
                <a:cs typeface="Roboto"/>
              </a:rPr>
              <a:t>ou</a:t>
            </a:r>
            <a:r>
              <a:rPr lang="en-US" sz="1800" b="1" spc="45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4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50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15" dirty="0">
                <a:solidFill>
                  <a:srgbClr val="FFFFFF"/>
                </a:solidFill>
                <a:latin typeface="Roboto"/>
                <a:cs typeface="Roboto"/>
              </a:rPr>
              <a:t>daily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lives)</a:t>
            </a:r>
            <a:endParaRPr sz="1800" dirty="0">
              <a:latin typeface="Roboto"/>
              <a:cs typeface="Robo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751069" y="1776648"/>
            <a:ext cx="9969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Strong</a:t>
            </a:r>
            <a:r>
              <a:rPr sz="18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AI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10000" y="2380407"/>
            <a:ext cx="2385060" cy="19518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317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Roboto"/>
                <a:cs typeface="Roboto"/>
              </a:rPr>
              <a:t>Can </a:t>
            </a:r>
            <a:r>
              <a:rPr sz="1800" b="1" spc="5" dirty="0">
                <a:solidFill>
                  <a:srgbClr val="FFFF00"/>
                </a:solidFill>
                <a:latin typeface="Roboto"/>
                <a:cs typeface="Roboto"/>
              </a:rPr>
              <a:t>unde</a:t>
            </a:r>
            <a:r>
              <a:rPr lang="en-US" sz="1800" b="1" spc="5" dirty="0">
                <a:solidFill>
                  <a:srgbClr val="FFFF00"/>
                </a:solidFill>
                <a:latin typeface="Roboto"/>
                <a:cs typeface="Roboto"/>
              </a:rPr>
              <a:t>r</a:t>
            </a:r>
            <a:r>
              <a:rPr sz="1800" b="1" spc="5" dirty="0">
                <a:solidFill>
                  <a:srgbClr val="FFFF00"/>
                </a:solidFill>
                <a:latin typeface="Roboto"/>
                <a:cs typeface="Roboto"/>
              </a:rPr>
              <a:t>stand </a:t>
            </a:r>
            <a:r>
              <a:rPr sz="1800" b="1" spc="-10" dirty="0">
                <a:solidFill>
                  <a:srgbClr val="FFFF00"/>
                </a:solidFill>
                <a:latin typeface="Roboto"/>
                <a:cs typeface="Roboto"/>
              </a:rPr>
              <a:t>and </a:t>
            </a:r>
            <a:r>
              <a:rPr sz="1800" b="1" spc="-5" dirty="0">
                <a:solidFill>
                  <a:srgbClr val="FFFF00"/>
                </a:solidFill>
                <a:latin typeface="Roboto"/>
                <a:cs typeface="Roboto"/>
              </a:rPr>
              <a:t> </a:t>
            </a:r>
            <a:r>
              <a:rPr sz="1800" b="1" spc="35" dirty="0">
                <a:solidFill>
                  <a:srgbClr val="FFFF00"/>
                </a:solidFill>
                <a:latin typeface="Roboto"/>
                <a:cs typeface="Roboto"/>
              </a:rPr>
              <a:t>lea</a:t>
            </a:r>
            <a:r>
              <a:rPr lang="en-US" sz="1800" b="1" spc="35" dirty="0">
                <a:solidFill>
                  <a:srgbClr val="FFFF00"/>
                </a:solidFill>
                <a:latin typeface="Roboto"/>
                <a:cs typeface="Roboto"/>
              </a:rPr>
              <a:t>r</a:t>
            </a:r>
            <a:r>
              <a:rPr sz="1800" b="1" spc="35" dirty="0">
                <a:solidFill>
                  <a:srgbClr val="FFFF00"/>
                </a:solidFill>
                <a:latin typeface="Roboto"/>
                <a:cs typeface="Roboto"/>
              </a:rPr>
              <a:t>n </a:t>
            </a:r>
            <a:r>
              <a:rPr sz="1800" b="1" spc="-15" dirty="0">
                <a:solidFill>
                  <a:srgbClr val="FFFF00"/>
                </a:solidFill>
                <a:latin typeface="Roboto"/>
                <a:cs typeface="Roboto"/>
              </a:rPr>
              <a:t>any </a:t>
            </a:r>
            <a:r>
              <a:rPr sz="1800" b="1" dirty="0">
                <a:solidFill>
                  <a:srgbClr val="FFFF00"/>
                </a:solidFill>
                <a:latin typeface="Roboto"/>
                <a:cs typeface="Roboto"/>
              </a:rPr>
              <a:t>intellectual </a:t>
            </a:r>
            <a:r>
              <a:rPr sz="1800" b="1" spc="5" dirty="0">
                <a:solidFill>
                  <a:srgbClr val="FFFF00"/>
                </a:solidFill>
                <a:latin typeface="Roboto"/>
                <a:cs typeface="Roboto"/>
              </a:rPr>
              <a:t> </a:t>
            </a:r>
            <a:r>
              <a:rPr sz="1800" b="1" spc="-15" dirty="0">
                <a:solidFill>
                  <a:srgbClr val="FFFF00"/>
                </a:solidFill>
                <a:latin typeface="Roboto"/>
                <a:cs typeface="Roboto"/>
              </a:rPr>
              <a:t>task</a:t>
            </a:r>
            <a:r>
              <a:rPr sz="1800" b="1" spc="-5" dirty="0">
                <a:solidFill>
                  <a:srgbClr val="FFFF00"/>
                </a:solidFill>
                <a:latin typeface="Roboto"/>
                <a:cs typeface="Roboto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Roboto"/>
                <a:cs typeface="Roboto"/>
              </a:rPr>
              <a:t>that</a:t>
            </a:r>
            <a:r>
              <a:rPr sz="1800" b="1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a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 human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dirty="0">
                <a:solidFill>
                  <a:srgbClr val="FFFFFF"/>
                </a:solidFill>
                <a:latin typeface="Roboto"/>
                <a:cs typeface="Roboto"/>
              </a:rPr>
              <a:t>being 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can </a:t>
            </a:r>
            <a:r>
              <a:rPr sz="1800" b="1" spc="40" dirty="0">
                <a:solidFill>
                  <a:srgbClr val="FFFFFF"/>
                </a:solidFill>
                <a:latin typeface="Roboto"/>
                <a:cs typeface="Roboto"/>
              </a:rPr>
              <a:t>(</a:t>
            </a:r>
            <a:r>
              <a:rPr lang="en-US" sz="1800" b="1" spc="4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40" dirty="0">
                <a:solidFill>
                  <a:srgbClr val="FFFFFF"/>
                </a:solidFill>
                <a:latin typeface="Roboto"/>
                <a:cs typeface="Roboto"/>
              </a:rPr>
              <a:t>esea</a:t>
            </a:r>
            <a:r>
              <a:rPr lang="en-US" sz="1800" b="1" spc="4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40" dirty="0">
                <a:solidFill>
                  <a:srgbClr val="FFFFFF"/>
                </a:solidFill>
                <a:latin typeface="Roboto"/>
                <a:cs typeface="Roboto"/>
              </a:rPr>
              <a:t>che</a:t>
            </a:r>
            <a:r>
              <a:rPr lang="en-US" sz="1800" b="1" spc="4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40" dirty="0">
                <a:solidFill>
                  <a:srgbClr val="FFFFFF"/>
                </a:solidFill>
                <a:latin typeface="Roboto"/>
                <a:cs typeface="Roboto"/>
              </a:rPr>
              <a:t>s </a:t>
            </a:r>
            <a:r>
              <a:rPr sz="1800" b="1" spc="-434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60" dirty="0">
                <a:solidFill>
                  <a:srgbClr val="FFFFFF"/>
                </a:solidFill>
                <a:latin typeface="Roboto"/>
                <a:cs typeface="Roboto"/>
              </a:rPr>
              <a:t>a</a:t>
            </a:r>
            <a:r>
              <a:rPr lang="en-US" sz="1800" b="1" spc="6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60" dirty="0">
                <a:solidFill>
                  <a:srgbClr val="FFFFFF"/>
                </a:solidFill>
                <a:latin typeface="Roboto"/>
                <a:cs typeface="Roboto"/>
              </a:rPr>
              <a:t>e </a:t>
            </a:r>
            <a:r>
              <a:rPr sz="1800" b="1" spc="15" dirty="0">
                <a:solidFill>
                  <a:srgbClr val="FFFFFF"/>
                </a:solidFill>
                <a:latin typeface="Roboto"/>
                <a:cs typeface="Roboto"/>
              </a:rPr>
              <a:t>st</a:t>
            </a:r>
            <a:r>
              <a:rPr lang="en-US" sz="1800" b="1" spc="15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15" dirty="0">
                <a:solidFill>
                  <a:srgbClr val="FFFFFF"/>
                </a:solidFill>
                <a:latin typeface="Roboto"/>
                <a:cs typeface="Roboto"/>
              </a:rPr>
              <a:t>iving </a:t>
            </a:r>
            <a:r>
              <a:rPr sz="1800" b="1" spc="-15" dirty="0">
                <a:solidFill>
                  <a:srgbClr val="FFFFFF"/>
                </a:solidFill>
                <a:latin typeface="Roboto"/>
                <a:cs typeface="Roboto"/>
              </a:rPr>
              <a:t>to </a:t>
            </a:r>
            <a:r>
              <a:rPr lang="en-US" sz="1800" b="1" spc="3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30" dirty="0">
                <a:solidFill>
                  <a:srgbClr val="FFFFFF"/>
                </a:solidFill>
                <a:latin typeface="Roboto"/>
                <a:cs typeface="Roboto"/>
              </a:rPr>
              <a:t>each </a:t>
            </a:r>
            <a:r>
              <a:rPr sz="1800" b="1" spc="3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25" dirty="0">
                <a:solidFill>
                  <a:srgbClr val="FFFFFF"/>
                </a:solidFill>
                <a:latin typeface="Roboto"/>
                <a:cs typeface="Roboto"/>
              </a:rPr>
              <a:t>st</a:t>
            </a:r>
            <a:r>
              <a:rPr lang="en-US" sz="1800" b="1" spc="25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25" dirty="0">
                <a:solidFill>
                  <a:srgbClr val="FFFFFF"/>
                </a:solidFill>
                <a:latin typeface="Roboto"/>
                <a:cs typeface="Roboto"/>
              </a:rPr>
              <a:t>ong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20" dirty="0">
                <a:solidFill>
                  <a:srgbClr val="FFFFFF"/>
                </a:solidFill>
                <a:latin typeface="Roboto"/>
                <a:cs typeface="Roboto"/>
              </a:rPr>
              <a:t>AI)</a:t>
            </a:r>
            <a:endParaRPr sz="1800" dirty="0">
              <a:latin typeface="Roboto"/>
              <a:cs typeface="Robo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293102" y="1391158"/>
            <a:ext cx="9213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Super</a:t>
            </a:r>
            <a:r>
              <a:rPr sz="18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AI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477000" y="1725930"/>
            <a:ext cx="2319655" cy="2181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 dirty="0">
              <a:latin typeface="Times New Roman"/>
              <a:cs typeface="Times New Roman"/>
            </a:endParaRPr>
          </a:p>
          <a:p>
            <a:pPr marL="160655" marR="79375" indent="-635" algn="ctr">
              <a:lnSpc>
                <a:spcPct val="100000"/>
              </a:lnSpc>
            </a:pPr>
            <a:r>
              <a:rPr sz="2000" b="1" dirty="0">
                <a:solidFill>
                  <a:schemeClr val="bg1"/>
                </a:solidFill>
              </a:rPr>
              <a:t>Su</a:t>
            </a:r>
            <a:r>
              <a:rPr lang="en-US" sz="2000" b="1" dirty="0">
                <a:solidFill>
                  <a:schemeClr val="bg1"/>
                </a:solidFill>
              </a:rPr>
              <a:t>r</a:t>
            </a:r>
            <a:r>
              <a:rPr sz="2000" b="1" dirty="0">
                <a:solidFill>
                  <a:schemeClr val="bg1"/>
                </a:solidFill>
              </a:rPr>
              <a:t>passes human  intelligence and </a:t>
            </a:r>
            <a:r>
              <a:rPr sz="2000" b="1" dirty="0">
                <a:solidFill>
                  <a:srgbClr val="FFFF00"/>
                </a:solidFill>
              </a:rPr>
              <a:t>can  pe</a:t>
            </a:r>
            <a:r>
              <a:rPr lang="en-US" sz="2000" b="1" dirty="0">
                <a:solidFill>
                  <a:srgbClr val="FFFF00"/>
                </a:solidFill>
              </a:rPr>
              <a:t>r</a:t>
            </a:r>
            <a:r>
              <a:rPr sz="2000" b="1" dirty="0">
                <a:solidFill>
                  <a:srgbClr val="FFFF00"/>
                </a:solidFill>
              </a:rPr>
              <a:t>fo</a:t>
            </a:r>
            <a:r>
              <a:rPr lang="en-US" sz="2000" b="1" dirty="0">
                <a:solidFill>
                  <a:srgbClr val="FFFF00"/>
                </a:solidFill>
              </a:rPr>
              <a:t>r</a:t>
            </a:r>
            <a:r>
              <a:rPr sz="2000" b="1" dirty="0">
                <a:solidFill>
                  <a:srgbClr val="FFFF00"/>
                </a:solidFill>
              </a:rPr>
              <a:t>m any task  bette</a:t>
            </a:r>
            <a:r>
              <a:rPr lang="en-US" sz="2000" b="1" dirty="0">
                <a:solidFill>
                  <a:srgbClr val="FFFF00"/>
                </a:solidFill>
              </a:rPr>
              <a:t>r</a:t>
            </a:r>
            <a:r>
              <a:rPr sz="2000" b="1" dirty="0">
                <a:solidFill>
                  <a:srgbClr val="FFFF00"/>
                </a:solidFill>
              </a:rPr>
              <a:t> than a human  </a:t>
            </a:r>
            <a:r>
              <a:rPr sz="2000" b="1" dirty="0">
                <a:solidFill>
                  <a:schemeClr val="bg1"/>
                </a:solidFill>
              </a:rPr>
              <a:t>(still a concept)</a:t>
            </a:r>
          </a:p>
        </p:txBody>
      </p:sp>
      <p:sp>
        <p:nvSpPr>
          <p:cNvPr id="17" name="object 17"/>
          <p:cNvSpPr/>
          <p:nvPr/>
        </p:nvSpPr>
        <p:spPr>
          <a:xfrm>
            <a:off x="1586483" y="1933955"/>
            <a:ext cx="419100" cy="368935"/>
          </a:xfrm>
          <a:custGeom>
            <a:avLst/>
            <a:gdLst/>
            <a:ahLst/>
            <a:cxnLst/>
            <a:rect l="l" t="t" r="r" b="b"/>
            <a:pathLst>
              <a:path w="419100" h="368935">
                <a:moveTo>
                  <a:pt x="234696" y="0"/>
                </a:moveTo>
                <a:lnTo>
                  <a:pt x="184403" y="0"/>
                </a:lnTo>
                <a:lnTo>
                  <a:pt x="135378" y="6586"/>
                </a:lnTo>
                <a:lnTo>
                  <a:pt x="91327" y="25174"/>
                </a:lnTo>
                <a:lnTo>
                  <a:pt x="54006" y="54006"/>
                </a:lnTo>
                <a:lnTo>
                  <a:pt x="25174" y="91327"/>
                </a:lnTo>
                <a:lnTo>
                  <a:pt x="6586" y="135378"/>
                </a:lnTo>
                <a:lnTo>
                  <a:pt x="0" y="184404"/>
                </a:lnTo>
                <a:lnTo>
                  <a:pt x="6586" y="233429"/>
                </a:lnTo>
                <a:lnTo>
                  <a:pt x="25174" y="277480"/>
                </a:lnTo>
                <a:lnTo>
                  <a:pt x="54006" y="314801"/>
                </a:lnTo>
                <a:lnTo>
                  <a:pt x="91327" y="343633"/>
                </a:lnTo>
                <a:lnTo>
                  <a:pt x="135378" y="362221"/>
                </a:lnTo>
                <a:lnTo>
                  <a:pt x="184403" y="368807"/>
                </a:lnTo>
                <a:lnTo>
                  <a:pt x="234696" y="368807"/>
                </a:lnTo>
                <a:lnTo>
                  <a:pt x="283721" y="362221"/>
                </a:lnTo>
                <a:lnTo>
                  <a:pt x="327772" y="343633"/>
                </a:lnTo>
                <a:lnTo>
                  <a:pt x="365093" y="314801"/>
                </a:lnTo>
                <a:lnTo>
                  <a:pt x="393925" y="277480"/>
                </a:lnTo>
                <a:lnTo>
                  <a:pt x="412513" y="233429"/>
                </a:lnTo>
                <a:lnTo>
                  <a:pt x="419099" y="184404"/>
                </a:lnTo>
                <a:lnTo>
                  <a:pt x="412513" y="135378"/>
                </a:lnTo>
                <a:lnTo>
                  <a:pt x="393925" y="91327"/>
                </a:lnTo>
                <a:lnTo>
                  <a:pt x="365093" y="54006"/>
                </a:lnTo>
                <a:lnTo>
                  <a:pt x="327772" y="25174"/>
                </a:lnTo>
                <a:lnTo>
                  <a:pt x="283721" y="6586"/>
                </a:lnTo>
                <a:lnTo>
                  <a:pt x="234696" y="0"/>
                </a:lnTo>
                <a:close/>
              </a:path>
            </a:pathLst>
          </a:custGeom>
          <a:solidFill>
            <a:srgbClr val="ADC4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713738" y="1869693"/>
            <a:ext cx="1644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50" dirty="0">
                <a:solidFill>
                  <a:srgbClr val="F4F4F4"/>
                </a:solidFill>
                <a:latin typeface="Trebuchet MS"/>
                <a:cs typeface="Trebuchet MS"/>
              </a:rPr>
              <a:t>1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934967" y="1191495"/>
            <a:ext cx="419100" cy="368935"/>
          </a:xfrm>
          <a:custGeom>
            <a:avLst/>
            <a:gdLst/>
            <a:ahLst/>
            <a:cxnLst/>
            <a:rect l="l" t="t" r="r" b="b"/>
            <a:pathLst>
              <a:path w="419100" h="368934">
                <a:moveTo>
                  <a:pt x="234695" y="0"/>
                </a:moveTo>
                <a:lnTo>
                  <a:pt x="184403" y="0"/>
                </a:lnTo>
                <a:lnTo>
                  <a:pt x="135378" y="6586"/>
                </a:lnTo>
                <a:lnTo>
                  <a:pt x="91327" y="25174"/>
                </a:lnTo>
                <a:lnTo>
                  <a:pt x="54006" y="54006"/>
                </a:lnTo>
                <a:lnTo>
                  <a:pt x="25174" y="91327"/>
                </a:lnTo>
                <a:lnTo>
                  <a:pt x="6586" y="135378"/>
                </a:lnTo>
                <a:lnTo>
                  <a:pt x="0" y="184403"/>
                </a:lnTo>
                <a:lnTo>
                  <a:pt x="6586" y="233429"/>
                </a:lnTo>
                <a:lnTo>
                  <a:pt x="25174" y="277480"/>
                </a:lnTo>
                <a:lnTo>
                  <a:pt x="54006" y="314801"/>
                </a:lnTo>
                <a:lnTo>
                  <a:pt x="91327" y="343633"/>
                </a:lnTo>
                <a:lnTo>
                  <a:pt x="135378" y="362221"/>
                </a:lnTo>
                <a:lnTo>
                  <a:pt x="184403" y="368808"/>
                </a:lnTo>
                <a:lnTo>
                  <a:pt x="234695" y="368808"/>
                </a:lnTo>
                <a:lnTo>
                  <a:pt x="283721" y="362221"/>
                </a:lnTo>
                <a:lnTo>
                  <a:pt x="327772" y="343633"/>
                </a:lnTo>
                <a:lnTo>
                  <a:pt x="365093" y="314801"/>
                </a:lnTo>
                <a:lnTo>
                  <a:pt x="393925" y="277480"/>
                </a:lnTo>
                <a:lnTo>
                  <a:pt x="412513" y="233429"/>
                </a:lnTo>
                <a:lnTo>
                  <a:pt x="419099" y="184403"/>
                </a:lnTo>
                <a:lnTo>
                  <a:pt x="412513" y="135378"/>
                </a:lnTo>
                <a:lnTo>
                  <a:pt x="393925" y="91327"/>
                </a:lnTo>
                <a:lnTo>
                  <a:pt x="365093" y="54006"/>
                </a:lnTo>
                <a:lnTo>
                  <a:pt x="327772" y="25174"/>
                </a:lnTo>
                <a:lnTo>
                  <a:pt x="283721" y="6586"/>
                </a:lnTo>
                <a:lnTo>
                  <a:pt x="234695" y="0"/>
                </a:lnTo>
                <a:close/>
              </a:path>
            </a:pathLst>
          </a:custGeom>
          <a:solidFill>
            <a:srgbClr val="ADC4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025644" y="1149902"/>
            <a:ext cx="1752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465" dirty="0">
                <a:solidFill>
                  <a:srgbClr val="F4F4F4"/>
                </a:solidFill>
                <a:latin typeface="Trebuchet MS"/>
                <a:cs typeface="Trebuchet MS"/>
              </a:rPr>
              <a:t>2</a:t>
            </a:r>
            <a:endParaRPr sz="2800" dirty="0">
              <a:latin typeface="Trebuchet MS"/>
              <a:cs typeface="Trebuchet MS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7299959" y="886967"/>
            <a:ext cx="419100" cy="368935"/>
          </a:xfrm>
          <a:custGeom>
            <a:avLst/>
            <a:gdLst/>
            <a:ahLst/>
            <a:cxnLst/>
            <a:rect l="l" t="t" r="r" b="b"/>
            <a:pathLst>
              <a:path w="419100" h="368934">
                <a:moveTo>
                  <a:pt x="234696" y="0"/>
                </a:moveTo>
                <a:lnTo>
                  <a:pt x="184404" y="0"/>
                </a:lnTo>
                <a:lnTo>
                  <a:pt x="135378" y="6586"/>
                </a:lnTo>
                <a:lnTo>
                  <a:pt x="91327" y="25174"/>
                </a:lnTo>
                <a:lnTo>
                  <a:pt x="54006" y="54006"/>
                </a:lnTo>
                <a:lnTo>
                  <a:pt x="25174" y="91327"/>
                </a:lnTo>
                <a:lnTo>
                  <a:pt x="6586" y="135378"/>
                </a:lnTo>
                <a:lnTo>
                  <a:pt x="0" y="184404"/>
                </a:lnTo>
                <a:lnTo>
                  <a:pt x="6586" y="233429"/>
                </a:lnTo>
                <a:lnTo>
                  <a:pt x="25174" y="277480"/>
                </a:lnTo>
                <a:lnTo>
                  <a:pt x="54006" y="314801"/>
                </a:lnTo>
                <a:lnTo>
                  <a:pt x="91327" y="343633"/>
                </a:lnTo>
                <a:lnTo>
                  <a:pt x="135378" y="362221"/>
                </a:lnTo>
                <a:lnTo>
                  <a:pt x="184404" y="368808"/>
                </a:lnTo>
                <a:lnTo>
                  <a:pt x="234696" y="368808"/>
                </a:lnTo>
                <a:lnTo>
                  <a:pt x="283721" y="362221"/>
                </a:lnTo>
                <a:lnTo>
                  <a:pt x="327772" y="343633"/>
                </a:lnTo>
                <a:lnTo>
                  <a:pt x="365093" y="314801"/>
                </a:lnTo>
                <a:lnTo>
                  <a:pt x="393925" y="277480"/>
                </a:lnTo>
                <a:lnTo>
                  <a:pt x="412513" y="233429"/>
                </a:lnTo>
                <a:lnTo>
                  <a:pt x="419100" y="184404"/>
                </a:lnTo>
                <a:lnTo>
                  <a:pt x="412513" y="135378"/>
                </a:lnTo>
                <a:lnTo>
                  <a:pt x="393925" y="91327"/>
                </a:lnTo>
                <a:lnTo>
                  <a:pt x="365093" y="54006"/>
                </a:lnTo>
                <a:lnTo>
                  <a:pt x="327772" y="25174"/>
                </a:lnTo>
                <a:lnTo>
                  <a:pt x="283721" y="6586"/>
                </a:lnTo>
                <a:lnTo>
                  <a:pt x="234696" y="0"/>
                </a:lnTo>
                <a:close/>
              </a:path>
            </a:pathLst>
          </a:custGeom>
          <a:solidFill>
            <a:srgbClr val="ADC4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7421118" y="823086"/>
            <a:ext cx="1803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425" dirty="0">
                <a:solidFill>
                  <a:srgbClr val="F4F4F4"/>
                </a:solidFill>
                <a:latin typeface="Trebuchet MS"/>
                <a:cs typeface="Trebuchet MS"/>
              </a:rPr>
              <a:t>3</a:t>
            </a:r>
            <a:endParaRPr sz="2800">
              <a:latin typeface="Trebuchet MS"/>
              <a:cs typeface="Trebuchet MS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23444" y="1476755"/>
            <a:ext cx="7599045" cy="3167380"/>
            <a:chOff x="123444" y="1476755"/>
            <a:chExt cx="7599045" cy="3167380"/>
          </a:xfrm>
        </p:grpSpPr>
        <p:sp>
          <p:nvSpPr>
            <p:cNvPr id="24" name="object 24"/>
            <p:cNvSpPr/>
            <p:nvPr/>
          </p:nvSpPr>
          <p:spPr>
            <a:xfrm>
              <a:off x="2947416" y="1476755"/>
              <a:ext cx="419100" cy="436245"/>
            </a:xfrm>
            <a:custGeom>
              <a:avLst/>
              <a:gdLst/>
              <a:ahLst/>
              <a:cxnLst/>
              <a:rect l="l" t="t" r="r" b="b"/>
              <a:pathLst>
                <a:path w="419100" h="436244">
                  <a:moveTo>
                    <a:pt x="209550" y="0"/>
                  </a:moveTo>
                  <a:lnTo>
                    <a:pt x="161512" y="5753"/>
                  </a:lnTo>
                  <a:lnTo>
                    <a:pt x="117410" y="22144"/>
                  </a:lnTo>
                  <a:lnTo>
                    <a:pt x="78501" y="47866"/>
                  </a:lnTo>
                  <a:lnTo>
                    <a:pt x="46046" y="81611"/>
                  </a:lnTo>
                  <a:lnTo>
                    <a:pt x="21304" y="122075"/>
                  </a:lnTo>
                  <a:lnTo>
                    <a:pt x="5536" y="167951"/>
                  </a:lnTo>
                  <a:lnTo>
                    <a:pt x="0" y="217932"/>
                  </a:lnTo>
                  <a:lnTo>
                    <a:pt x="5536" y="267912"/>
                  </a:lnTo>
                  <a:lnTo>
                    <a:pt x="21304" y="313788"/>
                  </a:lnTo>
                  <a:lnTo>
                    <a:pt x="46046" y="354252"/>
                  </a:lnTo>
                  <a:lnTo>
                    <a:pt x="78501" y="387997"/>
                  </a:lnTo>
                  <a:lnTo>
                    <a:pt x="117410" y="413719"/>
                  </a:lnTo>
                  <a:lnTo>
                    <a:pt x="161512" y="430110"/>
                  </a:lnTo>
                  <a:lnTo>
                    <a:pt x="209550" y="435864"/>
                  </a:lnTo>
                  <a:lnTo>
                    <a:pt x="257587" y="430110"/>
                  </a:lnTo>
                  <a:lnTo>
                    <a:pt x="301689" y="413719"/>
                  </a:lnTo>
                  <a:lnTo>
                    <a:pt x="340598" y="387997"/>
                  </a:lnTo>
                  <a:lnTo>
                    <a:pt x="373053" y="354252"/>
                  </a:lnTo>
                  <a:lnTo>
                    <a:pt x="397795" y="313788"/>
                  </a:lnTo>
                  <a:lnTo>
                    <a:pt x="413563" y="267912"/>
                  </a:lnTo>
                  <a:lnTo>
                    <a:pt x="419099" y="217932"/>
                  </a:lnTo>
                  <a:lnTo>
                    <a:pt x="413563" y="167951"/>
                  </a:lnTo>
                  <a:lnTo>
                    <a:pt x="397795" y="122075"/>
                  </a:lnTo>
                  <a:lnTo>
                    <a:pt x="373053" y="81611"/>
                  </a:lnTo>
                  <a:lnTo>
                    <a:pt x="340598" y="47866"/>
                  </a:lnTo>
                  <a:lnTo>
                    <a:pt x="301689" y="22144"/>
                  </a:lnTo>
                  <a:lnTo>
                    <a:pt x="257587" y="5753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31820" y="1549907"/>
              <a:ext cx="73152" cy="9905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999232" y="1505711"/>
              <a:ext cx="280670" cy="378460"/>
            </a:xfrm>
            <a:custGeom>
              <a:avLst/>
              <a:gdLst/>
              <a:ahLst/>
              <a:cxnLst/>
              <a:rect l="l" t="t" r="r" b="b"/>
              <a:pathLst>
                <a:path w="280670" h="378460">
                  <a:moveTo>
                    <a:pt x="30480" y="198120"/>
                  </a:moveTo>
                  <a:lnTo>
                    <a:pt x="25781" y="191643"/>
                  </a:lnTo>
                  <a:lnTo>
                    <a:pt x="23749" y="190500"/>
                  </a:lnTo>
                  <a:lnTo>
                    <a:pt x="21717" y="190500"/>
                  </a:lnTo>
                  <a:lnTo>
                    <a:pt x="19685" y="190500"/>
                  </a:lnTo>
                  <a:lnTo>
                    <a:pt x="17653" y="191516"/>
                  </a:lnTo>
                  <a:lnTo>
                    <a:pt x="4826" y="209423"/>
                  </a:lnTo>
                  <a:lnTo>
                    <a:pt x="1524" y="213741"/>
                  </a:lnTo>
                  <a:lnTo>
                    <a:pt x="1524" y="220980"/>
                  </a:lnTo>
                  <a:lnTo>
                    <a:pt x="6350" y="227457"/>
                  </a:lnTo>
                  <a:lnTo>
                    <a:pt x="8382" y="228600"/>
                  </a:lnTo>
                  <a:lnTo>
                    <a:pt x="12446" y="228600"/>
                  </a:lnTo>
                  <a:lnTo>
                    <a:pt x="14605" y="227457"/>
                  </a:lnTo>
                  <a:lnTo>
                    <a:pt x="16129" y="225171"/>
                  </a:lnTo>
                  <a:lnTo>
                    <a:pt x="27432" y="209423"/>
                  </a:lnTo>
                  <a:lnTo>
                    <a:pt x="30480" y="204978"/>
                  </a:lnTo>
                  <a:lnTo>
                    <a:pt x="30480" y="198120"/>
                  </a:lnTo>
                  <a:close/>
                </a:path>
                <a:path w="280670" h="378460">
                  <a:moveTo>
                    <a:pt x="30480" y="81407"/>
                  </a:moveTo>
                  <a:lnTo>
                    <a:pt x="27432" y="76962"/>
                  </a:lnTo>
                  <a:lnTo>
                    <a:pt x="14478" y="58928"/>
                  </a:lnTo>
                  <a:lnTo>
                    <a:pt x="12446" y="57912"/>
                  </a:lnTo>
                  <a:lnTo>
                    <a:pt x="10414" y="57912"/>
                  </a:lnTo>
                  <a:lnTo>
                    <a:pt x="8255" y="57912"/>
                  </a:lnTo>
                  <a:lnTo>
                    <a:pt x="6223" y="59055"/>
                  </a:lnTo>
                  <a:lnTo>
                    <a:pt x="1524" y="65532"/>
                  </a:lnTo>
                  <a:lnTo>
                    <a:pt x="1524" y="72517"/>
                  </a:lnTo>
                  <a:lnTo>
                    <a:pt x="4572" y="76962"/>
                  </a:lnTo>
                  <a:lnTo>
                    <a:pt x="17526" y="94996"/>
                  </a:lnTo>
                  <a:lnTo>
                    <a:pt x="19558" y="96012"/>
                  </a:lnTo>
                  <a:lnTo>
                    <a:pt x="23749" y="96012"/>
                  </a:lnTo>
                  <a:lnTo>
                    <a:pt x="25781" y="94869"/>
                  </a:lnTo>
                  <a:lnTo>
                    <a:pt x="30480" y="88392"/>
                  </a:lnTo>
                  <a:lnTo>
                    <a:pt x="30480" y="81407"/>
                  </a:lnTo>
                  <a:close/>
                </a:path>
                <a:path w="280670" h="378460">
                  <a:moveTo>
                    <a:pt x="32004" y="137414"/>
                  </a:moveTo>
                  <a:lnTo>
                    <a:pt x="28448" y="132588"/>
                  </a:lnTo>
                  <a:lnTo>
                    <a:pt x="8001" y="132588"/>
                  </a:lnTo>
                  <a:lnTo>
                    <a:pt x="3556" y="132588"/>
                  </a:lnTo>
                  <a:lnTo>
                    <a:pt x="0" y="137414"/>
                  </a:lnTo>
                  <a:lnTo>
                    <a:pt x="0" y="149098"/>
                  </a:lnTo>
                  <a:lnTo>
                    <a:pt x="3556" y="153924"/>
                  </a:lnTo>
                  <a:lnTo>
                    <a:pt x="28448" y="153924"/>
                  </a:lnTo>
                  <a:lnTo>
                    <a:pt x="32004" y="149098"/>
                  </a:lnTo>
                  <a:lnTo>
                    <a:pt x="32004" y="137414"/>
                  </a:lnTo>
                  <a:close/>
                </a:path>
                <a:path w="280670" h="378460">
                  <a:moveTo>
                    <a:pt x="238658" y="121500"/>
                  </a:moveTo>
                  <a:lnTo>
                    <a:pt x="227888" y="71513"/>
                  </a:lnTo>
                  <a:lnTo>
                    <a:pt x="222224" y="62217"/>
                  </a:lnTo>
                  <a:lnTo>
                    <a:pt x="222224" y="123393"/>
                  </a:lnTo>
                  <a:lnTo>
                    <a:pt x="218605" y="166497"/>
                  </a:lnTo>
                  <a:lnTo>
                    <a:pt x="202057" y="205613"/>
                  </a:lnTo>
                  <a:lnTo>
                    <a:pt x="194297" y="219481"/>
                  </a:lnTo>
                  <a:lnTo>
                    <a:pt x="188264" y="234416"/>
                  </a:lnTo>
                  <a:lnTo>
                    <a:pt x="184048" y="250164"/>
                  </a:lnTo>
                  <a:lnTo>
                    <a:pt x="181737" y="266446"/>
                  </a:lnTo>
                  <a:lnTo>
                    <a:pt x="181229" y="266446"/>
                  </a:lnTo>
                  <a:lnTo>
                    <a:pt x="181229" y="288671"/>
                  </a:lnTo>
                  <a:lnTo>
                    <a:pt x="181229" y="305816"/>
                  </a:lnTo>
                  <a:lnTo>
                    <a:pt x="177546" y="310769"/>
                  </a:lnTo>
                  <a:lnTo>
                    <a:pt x="163322" y="310769"/>
                  </a:lnTo>
                  <a:lnTo>
                    <a:pt x="163322" y="332867"/>
                  </a:lnTo>
                  <a:lnTo>
                    <a:pt x="159715" y="342036"/>
                  </a:lnTo>
                  <a:lnTo>
                    <a:pt x="154343" y="349313"/>
                  </a:lnTo>
                  <a:lnTo>
                    <a:pt x="147612" y="354126"/>
                  </a:lnTo>
                  <a:lnTo>
                    <a:pt x="139954" y="355854"/>
                  </a:lnTo>
                  <a:lnTo>
                    <a:pt x="132346" y="354126"/>
                  </a:lnTo>
                  <a:lnTo>
                    <a:pt x="125666" y="349313"/>
                  </a:lnTo>
                  <a:lnTo>
                    <a:pt x="120307" y="342036"/>
                  </a:lnTo>
                  <a:lnTo>
                    <a:pt x="116713" y="332867"/>
                  </a:lnTo>
                  <a:lnTo>
                    <a:pt x="163322" y="332867"/>
                  </a:lnTo>
                  <a:lnTo>
                    <a:pt x="163322" y="310769"/>
                  </a:lnTo>
                  <a:lnTo>
                    <a:pt x="102489" y="310769"/>
                  </a:lnTo>
                  <a:lnTo>
                    <a:pt x="98806" y="305816"/>
                  </a:lnTo>
                  <a:lnTo>
                    <a:pt x="98806" y="288671"/>
                  </a:lnTo>
                  <a:lnTo>
                    <a:pt x="181229" y="288671"/>
                  </a:lnTo>
                  <a:lnTo>
                    <a:pt x="181229" y="266446"/>
                  </a:lnTo>
                  <a:lnTo>
                    <a:pt x="98298" y="266446"/>
                  </a:lnTo>
                  <a:lnTo>
                    <a:pt x="95923" y="249999"/>
                  </a:lnTo>
                  <a:lnTo>
                    <a:pt x="91757" y="234315"/>
                  </a:lnTo>
                  <a:lnTo>
                    <a:pt x="85864" y="219697"/>
                  </a:lnTo>
                  <a:lnTo>
                    <a:pt x="78359" y="206375"/>
                  </a:lnTo>
                  <a:lnTo>
                    <a:pt x="67157" y="184835"/>
                  </a:lnTo>
                  <a:lnTo>
                    <a:pt x="60172" y="160769"/>
                  </a:lnTo>
                  <a:lnTo>
                    <a:pt x="57543" y="135064"/>
                  </a:lnTo>
                  <a:lnTo>
                    <a:pt x="59436" y="108585"/>
                  </a:lnTo>
                  <a:lnTo>
                    <a:pt x="81661" y="54330"/>
                  </a:lnTo>
                  <a:lnTo>
                    <a:pt x="122174" y="24638"/>
                  </a:lnTo>
                  <a:lnTo>
                    <a:pt x="133985" y="22225"/>
                  </a:lnTo>
                  <a:lnTo>
                    <a:pt x="139827" y="22225"/>
                  </a:lnTo>
                  <a:lnTo>
                    <a:pt x="180276" y="36220"/>
                  </a:lnTo>
                  <a:lnTo>
                    <a:pt x="213245" y="81711"/>
                  </a:lnTo>
                  <a:lnTo>
                    <a:pt x="222224" y="123393"/>
                  </a:lnTo>
                  <a:lnTo>
                    <a:pt x="222224" y="62217"/>
                  </a:lnTo>
                  <a:lnTo>
                    <a:pt x="202438" y="29718"/>
                  </a:lnTo>
                  <a:lnTo>
                    <a:pt x="194208" y="22225"/>
                  </a:lnTo>
                  <a:lnTo>
                    <a:pt x="188341" y="16878"/>
                  </a:lnTo>
                  <a:lnTo>
                    <a:pt x="172986" y="7581"/>
                  </a:lnTo>
                  <a:lnTo>
                    <a:pt x="156692" y="1917"/>
                  </a:lnTo>
                  <a:lnTo>
                    <a:pt x="139827" y="0"/>
                  </a:lnTo>
                  <a:lnTo>
                    <a:pt x="132842" y="0"/>
                  </a:lnTo>
                  <a:lnTo>
                    <a:pt x="92202" y="16256"/>
                  </a:lnTo>
                  <a:lnTo>
                    <a:pt x="53263" y="68351"/>
                  </a:lnTo>
                  <a:lnTo>
                    <a:pt x="41033" y="135648"/>
                  </a:lnTo>
                  <a:lnTo>
                    <a:pt x="44208" y="166497"/>
                  </a:lnTo>
                  <a:lnTo>
                    <a:pt x="52590" y="195224"/>
                  </a:lnTo>
                  <a:lnTo>
                    <a:pt x="66040" y="220980"/>
                  </a:lnTo>
                  <a:lnTo>
                    <a:pt x="72910" y="233553"/>
                  </a:lnTo>
                  <a:lnTo>
                    <a:pt x="78016" y="247484"/>
                  </a:lnTo>
                  <a:lnTo>
                    <a:pt x="81203" y="262318"/>
                  </a:lnTo>
                  <a:lnTo>
                    <a:pt x="82296" y="277495"/>
                  </a:lnTo>
                  <a:lnTo>
                    <a:pt x="82296" y="299720"/>
                  </a:lnTo>
                  <a:lnTo>
                    <a:pt x="83515" y="310083"/>
                  </a:lnTo>
                  <a:lnTo>
                    <a:pt x="86995" y="319201"/>
                  </a:lnTo>
                  <a:lnTo>
                    <a:pt x="92367" y="326491"/>
                  </a:lnTo>
                  <a:lnTo>
                    <a:pt x="99314" y="331343"/>
                  </a:lnTo>
                  <a:lnTo>
                    <a:pt x="100901" y="339636"/>
                  </a:lnTo>
                  <a:lnTo>
                    <a:pt x="124383" y="373786"/>
                  </a:lnTo>
                  <a:lnTo>
                    <a:pt x="139954" y="377952"/>
                  </a:lnTo>
                  <a:lnTo>
                    <a:pt x="147904" y="376910"/>
                  </a:lnTo>
                  <a:lnTo>
                    <a:pt x="176657" y="347484"/>
                  </a:lnTo>
                  <a:lnTo>
                    <a:pt x="180416" y="332867"/>
                  </a:lnTo>
                  <a:lnTo>
                    <a:pt x="180721" y="331343"/>
                  </a:lnTo>
                  <a:lnTo>
                    <a:pt x="187655" y="326491"/>
                  </a:lnTo>
                  <a:lnTo>
                    <a:pt x="193027" y="319201"/>
                  </a:lnTo>
                  <a:lnTo>
                    <a:pt x="196240" y="310769"/>
                  </a:lnTo>
                  <a:lnTo>
                    <a:pt x="196507" y="310083"/>
                  </a:lnTo>
                  <a:lnTo>
                    <a:pt x="197739" y="299720"/>
                  </a:lnTo>
                  <a:lnTo>
                    <a:pt x="197739" y="288671"/>
                  </a:lnTo>
                  <a:lnTo>
                    <a:pt x="197739" y="277495"/>
                  </a:lnTo>
                  <a:lnTo>
                    <a:pt x="207327" y="233337"/>
                  </a:lnTo>
                  <a:lnTo>
                    <a:pt x="214503" y="220218"/>
                  </a:lnTo>
                  <a:lnTo>
                    <a:pt x="234327" y="173228"/>
                  </a:lnTo>
                  <a:lnTo>
                    <a:pt x="238658" y="121500"/>
                  </a:lnTo>
                  <a:close/>
                </a:path>
                <a:path w="280670" h="378460">
                  <a:moveTo>
                    <a:pt x="278892" y="65532"/>
                  </a:moveTo>
                  <a:lnTo>
                    <a:pt x="275590" y="61214"/>
                  </a:lnTo>
                  <a:lnTo>
                    <a:pt x="274066" y="59055"/>
                  </a:lnTo>
                  <a:lnTo>
                    <a:pt x="271907" y="57912"/>
                  </a:lnTo>
                  <a:lnTo>
                    <a:pt x="269735" y="57912"/>
                  </a:lnTo>
                  <a:lnTo>
                    <a:pt x="267589" y="57912"/>
                  </a:lnTo>
                  <a:lnTo>
                    <a:pt x="265557" y="58928"/>
                  </a:lnTo>
                  <a:lnTo>
                    <a:pt x="246888" y="83947"/>
                  </a:lnTo>
                  <a:lnTo>
                    <a:pt x="250571" y="96012"/>
                  </a:lnTo>
                  <a:lnTo>
                    <a:pt x="260210" y="96012"/>
                  </a:lnTo>
                  <a:lnTo>
                    <a:pt x="262382" y="94869"/>
                  </a:lnTo>
                  <a:lnTo>
                    <a:pt x="263906" y="92710"/>
                  </a:lnTo>
                  <a:lnTo>
                    <a:pt x="278892" y="72517"/>
                  </a:lnTo>
                  <a:lnTo>
                    <a:pt x="278892" y="65532"/>
                  </a:lnTo>
                  <a:close/>
                </a:path>
                <a:path w="280670" h="378460">
                  <a:moveTo>
                    <a:pt x="280416" y="216535"/>
                  </a:moveTo>
                  <a:lnTo>
                    <a:pt x="262623" y="191516"/>
                  </a:lnTo>
                  <a:lnTo>
                    <a:pt x="260604" y="190500"/>
                  </a:lnTo>
                  <a:lnTo>
                    <a:pt x="258686" y="190500"/>
                  </a:lnTo>
                  <a:lnTo>
                    <a:pt x="256667" y="190500"/>
                  </a:lnTo>
                  <a:lnTo>
                    <a:pt x="254622" y="191643"/>
                  </a:lnTo>
                  <a:lnTo>
                    <a:pt x="252971" y="193802"/>
                  </a:lnTo>
                  <a:lnTo>
                    <a:pt x="249936" y="198120"/>
                  </a:lnTo>
                  <a:lnTo>
                    <a:pt x="249936" y="205105"/>
                  </a:lnTo>
                  <a:lnTo>
                    <a:pt x="252971" y="209550"/>
                  </a:lnTo>
                  <a:lnTo>
                    <a:pt x="265671" y="227457"/>
                  </a:lnTo>
                  <a:lnTo>
                    <a:pt x="267716" y="228600"/>
                  </a:lnTo>
                  <a:lnTo>
                    <a:pt x="276847" y="228600"/>
                  </a:lnTo>
                  <a:lnTo>
                    <a:pt x="280416" y="216535"/>
                  </a:lnTo>
                  <a:close/>
                </a:path>
                <a:path w="280670" h="378460">
                  <a:moveTo>
                    <a:pt x="280416" y="137414"/>
                  </a:moveTo>
                  <a:lnTo>
                    <a:pt x="276847" y="132588"/>
                  </a:lnTo>
                  <a:lnTo>
                    <a:pt x="256413" y="132588"/>
                  </a:lnTo>
                  <a:lnTo>
                    <a:pt x="251968" y="132588"/>
                  </a:lnTo>
                  <a:lnTo>
                    <a:pt x="248412" y="137414"/>
                  </a:lnTo>
                  <a:lnTo>
                    <a:pt x="248412" y="149098"/>
                  </a:lnTo>
                  <a:lnTo>
                    <a:pt x="251968" y="153924"/>
                  </a:lnTo>
                  <a:lnTo>
                    <a:pt x="276847" y="153924"/>
                  </a:lnTo>
                  <a:lnTo>
                    <a:pt x="280416" y="149098"/>
                  </a:lnTo>
                  <a:lnTo>
                    <a:pt x="280416" y="137414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303008" y="4091939"/>
              <a:ext cx="419100" cy="551815"/>
            </a:xfrm>
            <a:custGeom>
              <a:avLst/>
              <a:gdLst/>
              <a:ahLst/>
              <a:cxnLst/>
              <a:rect l="l" t="t" r="r" b="b"/>
              <a:pathLst>
                <a:path w="419100" h="551814">
                  <a:moveTo>
                    <a:pt x="209550" y="0"/>
                  </a:moveTo>
                  <a:lnTo>
                    <a:pt x="167328" y="5603"/>
                  </a:lnTo>
                  <a:lnTo>
                    <a:pt x="127998" y="21676"/>
                  </a:lnTo>
                  <a:lnTo>
                    <a:pt x="92403" y="47108"/>
                  </a:lnTo>
                  <a:lnTo>
                    <a:pt x="61388" y="80791"/>
                  </a:lnTo>
                  <a:lnTo>
                    <a:pt x="35796" y="121614"/>
                  </a:lnTo>
                  <a:lnTo>
                    <a:pt x="16472" y="168471"/>
                  </a:lnTo>
                  <a:lnTo>
                    <a:pt x="4258" y="220250"/>
                  </a:lnTo>
                  <a:lnTo>
                    <a:pt x="0" y="275844"/>
                  </a:lnTo>
                  <a:lnTo>
                    <a:pt x="4258" y="331437"/>
                  </a:lnTo>
                  <a:lnTo>
                    <a:pt x="16472" y="383216"/>
                  </a:lnTo>
                  <a:lnTo>
                    <a:pt x="35796" y="430073"/>
                  </a:lnTo>
                  <a:lnTo>
                    <a:pt x="61388" y="470896"/>
                  </a:lnTo>
                  <a:lnTo>
                    <a:pt x="92403" y="504579"/>
                  </a:lnTo>
                  <a:lnTo>
                    <a:pt x="127998" y="530011"/>
                  </a:lnTo>
                  <a:lnTo>
                    <a:pt x="167328" y="546084"/>
                  </a:lnTo>
                  <a:lnTo>
                    <a:pt x="209550" y="551688"/>
                  </a:lnTo>
                  <a:lnTo>
                    <a:pt x="251771" y="546084"/>
                  </a:lnTo>
                  <a:lnTo>
                    <a:pt x="291101" y="530011"/>
                  </a:lnTo>
                  <a:lnTo>
                    <a:pt x="326696" y="504579"/>
                  </a:lnTo>
                  <a:lnTo>
                    <a:pt x="357711" y="470896"/>
                  </a:lnTo>
                  <a:lnTo>
                    <a:pt x="383303" y="430073"/>
                  </a:lnTo>
                  <a:lnTo>
                    <a:pt x="402627" y="383216"/>
                  </a:lnTo>
                  <a:lnTo>
                    <a:pt x="414841" y="331437"/>
                  </a:lnTo>
                  <a:lnTo>
                    <a:pt x="419100" y="275844"/>
                  </a:lnTo>
                  <a:lnTo>
                    <a:pt x="414841" y="220250"/>
                  </a:lnTo>
                  <a:lnTo>
                    <a:pt x="402627" y="168471"/>
                  </a:lnTo>
                  <a:lnTo>
                    <a:pt x="383303" y="121614"/>
                  </a:lnTo>
                  <a:lnTo>
                    <a:pt x="357711" y="80791"/>
                  </a:lnTo>
                  <a:lnTo>
                    <a:pt x="326696" y="47108"/>
                  </a:lnTo>
                  <a:lnTo>
                    <a:pt x="291101" y="21676"/>
                  </a:lnTo>
                  <a:lnTo>
                    <a:pt x="251771" y="5603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394448" y="4162044"/>
              <a:ext cx="285115" cy="367665"/>
            </a:xfrm>
            <a:custGeom>
              <a:avLst/>
              <a:gdLst/>
              <a:ahLst/>
              <a:cxnLst/>
              <a:rect l="l" t="t" r="r" b="b"/>
              <a:pathLst>
                <a:path w="285115" h="367664">
                  <a:moveTo>
                    <a:pt x="30480" y="133286"/>
                  </a:moveTo>
                  <a:lnTo>
                    <a:pt x="25654" y="128016"/>
                  </a:lnTo>
                  <a:lnTo>
                    <a:pt x="8382" y="128016"/>
                  </a:lnTo>
                  <a:lnTo>
                    <a:pt x="3429" y="128016"/>
                  </a:lnTo>
                  <a:lnTo>
                    <a:pt x="0" y="133286"/>
                  </a:lnTo>
                  <a:lnTo>
                    <a:pt x="0" y="145580"/>
                  </a:lnTo>
                  <a:lnTo>
                    <a:pt x="4191" y="150850"/>
                  </a:lnTo>
                  <a:lnTo>
                    <a:pt x="25654" y="150850"/>
                  </a:lnTo>
                  <a:lnTo>
                    <a:pt x="30480" y="145580"/>
                  </a:lnTo>
                  <a:lnTo>
                    <a:pt x="30480" y="133286"/>
                  </a:lnTo>
                  <a:close/>
                </a:path>
                <a:path w="285115" h="367664">
                  <a:moveTo>
                    <a:pt x="67056" y="247243"/>
                  </a:moveTo>
                  <a:lnTo>
                    <a:pt x="61722" y="240398"/>
                  </a:lnTo>
                  <a:lnTo>
                    <a:pt x="59309" y="239268"/>
                  </a:lnTo>
                  <a:lnTo>
                    <a:pt x="56769" y="239268"/>
                  </a:lnTo>
                  <a:lnTo>
                    <a:pt x="54356" y="239268"/>
                  </a:lnTo>
                  <a:lnTo>
                    <a:pt x="51816" y="240398"/>
                  </a:lnTo>
                  <a:lnTo>
                    <a:pt x="50165" y="242671"/>
                  </a:lnTo>
                  <a:lnTo>
                    <a:pt x="38100" y="258165"/>
                  </a:lnTo>
                  <a:lnTo>
                    <a:pt x="38100" y="265442"/>
                  </a:lnTo>
                  <a:lnTo>
                    <a:pt x="41656" y="270903"/>
                  </a:lnTo>
                  <a:lnTo>
                    <a:pt x="43434" y="273189"/>
                  </a:lnTo>
                  <a:lnTo>
                    <a:pt x="45720" y="274320"/>
                  </a:lnTo>
                  <a:lnTo>
                    <a:pt x="50292" y="274320"/>
                  </a:lnTo>
                  <a:lnTo>
                    <a:pt x="52578" y="273189"/>
                  </a:lnTo>
                  <a:lnTo>
                    <a:pt x="54356" y="270903"/>
                  </a:lnTo>
                  <a:lnTo>
                    <a:pt x="63500" y="259981"/>
                  </a:lnTo>
                  <a:lnTo>
                    <a:pt x="67056" y="255422"/>
                  </a:lnTo>
                  <a:lnTo>
                    <a:pt x="67056" y="247243"/>
                  </a:lnTo>
                  <a:close/>
                </a:path>
                <a:path w="285115" h="367664">
                  <a:moveTo>
                    <a:pt x="67056" y="25908"/>
                  </a:moveTo>
                  <a:lnTo>
                    <a:pt x="52578" y="7251"/>
                  </a:lnTo>
                  <a:lnTo>
                    <a:pt x="50292" y="6121"/>
                  </a:lnTo>
                  <a:lnTo>
                    <a:pt x="48006" y="6121"/>
                  </a:lnTo>
                  <a:lnTo>
                    <a:pt x="45720" y="6121"/>
                  </a:lnTo>
                  <a:lnTo>
                    <a:pt x="43434" y="7251"/>
                  </a:lnTo>
                  <a:lnTo>
                    <a:pt x="38100" y="14058"/>
                  </a:lnTo>
                  <a:lnTo>
                    <a:pt x="38100" y="22263"/>
                  </a:lnTo>
                  <a:lnTo>
                    <a:pt x="50165" y="37744"/>
                  </a:lnTo>
                  <a:lnTo>
                    <a:pt x="51816" y="39992"/>
                  </a:lnTo>
                  <a:lnTo>
                    <a:pt x="54356" y="41148"/>
                  </a:lnTo>
                  <a:lnTo>
                    <a:pt x="59309" y="41148"/>
                  </a:lnTo>
                  <a:lnTo>
                    <a:pt x="61722" y="39992"/>
                  </a:lnTo>
                  <a:lnTo>
                    <a:pt x="67056" y="33172"/>
                  </a:lnTo>
                  <a:lnTo>
                    <a:pt x="67056" y="25908"/>
                  </a:lnTo>
                  <a:close/>
                </a:path>
                <a:path w="285115" h="367664">
                  <a:moveTo>
                    <a:pt x="170688" y="101803"/>
                  </a:moveTo>
                  <a:lnTo>
                    <a:pt x="169329" y="90741"/>
                  </a:lnTo>
                  <a:lnTo>
                    <a:pt x="165569" y="81114"/>
                  </a:lnTo>
                  <a:lnTo>
                    <a:pt x="159854" y="73393"/>
                  </a:lnTo>
                  <a:lnTo>
                    <a:pt x="152654" y="67970"/>
                  </a:lnTo>
                  <a:lnTo>
                    <a:pt x="152654" y="53352"/>
                  </a:lnTo>
                  <a:lnTo>
                    <a:pt x="148463" y="48793"/>
                  </a:lnTo>
                  <a:lnTo>
                    <a:pt x="142875" y="48793"/>
                  </a:lnTo>
                  <a:lnTo>
                    <a:pt x="138049" y="48793"/>
                  </a:lnTo>
                  <a:lnTo>
                    <a:pt x="134620" y="54279"/>
                  </a:lnTo>
                  <a:lnTo>
                    <a:pt x="134620" y="67970"/>
                  </a:lnTo>
                  <a:lnTo>
                    <a:pt x="127279" y="73012"/>
                  </a:lnTo>
                  <a:lnTo>
                    <a:pt x="121310" y="80784"/>
                  </a:lnTo>
                  <a:lnTo>
                    <a:pt x="117284" y="90614"/>
                  </a:lnTo>
                  <a:lnTo>
                    <a:pt x="115824" y="101803"/>
                  </a:lnTo>
                  <a:lnTo>
                    <a:pt x="117919" y="115290"/>
                  </a:lnTo>
                  <a:lnTo>
                    <a:pt x="123266" y="126034"/>
                  </a:lnTo>
                  <a:lnTo>
                    <a:pt x="130441" y="134721"/>
                  </a:lnTo>
                  <a:lnTo>
                    <a:pt x="138049" y="142024"/>
                  </a:lnTo>
                  <a:lnTo>
                    <a:pt x="143268" y="147370"/>
                  </a:lnTo>
                  <a:lnTo>
                    <a:pt x="147967" y="152552"/>
                  </a:lnTo>
                  <a:lnTo>
                    <a:pt x="151345" y="157734"/>
                  </a:lnTo>
                  <a:lnTo>
                    <a:pt x="152654" y="163068"/>
                  </a:lnTo>
                  <a:lnTo>
                    <a:pt x="152654" y="169443"/>
                  </a:lnTo>
                  <a:lnTo>
                    <a:pt x="148463" y="174929"/>
                  </a:lnTo>
                  <a:lnTo>
                    <a:pt x="138049" y="174929"/>
                  </a:lnTo>
                  <a:lnTo>
                    <a:pt x="134620" y="169443"/>
                  </a:lnTo>
                  <a:lnTo>
                    <a:pt x="134620" y="155752"/>
                  </a:lnTo>
                  <a:lnTo>
                    <a:pt x="129667" y="150279"/>
                  </a:lnTo>
                  <a:lnTo>
                    <a:pt x="120650" y="150279"/>
                  </a:lnTo>
                  <a:lnTo>
                    <a:pt x="115824" y="155752"/>
                  </a:lnTo>
                  <a:lnTo>
                    <a:pt x="115824" y="163068"/>
                  </a:lnTo>
                  <a:lnTo>
                    <a:pt x="117284" y="174129"/>
                  </a:lnTo>
                  <a:lnTo>
                    <a:pt x="121310" y="183730"/>
                  </a:lnTo>
                  <a:lnTo>
                    <a:pt x="127279" y="191452"/>
                  </a:lnTo>
                  <a:lnTo>
                    <a:pt x="134620" y="196862"/>
                  </a:lnTo>
                  <a:lnTo>
                    <a:pt x="134620" y="211493"/>
                  </a:lnTo>
                  <a:lnTo>
                    <a:pt x="138684" y="217906"/>
                  </a:lnTo>
                  <a:lnTo>
                    <a:pt x="148463" y="217906"/>
                  </a:lnTo>
                  <a:lnTo>
                    <a:pt x="152654" y="211493"/>
                  </a:lnTo>
                  <a:lnTo>
                    <a:pt x="152654" y="196862"/>
                  </a:lnTo>
                  <a:lnTo>
                    <a:pt x="159854" y="191858"/>
                  </a:lnTo>
                  <a:lnTo>
                    <a:pt x="165569" y="184086"/>
                  </a:lnTo>
                  <a:lnTo>
                    <a:pt x="169329" y="174256"/>
                  </a:lnTo>
                  <a:lnTo>
                    <a:pt x="170688" y="163068"/>
                  </a:lnTo>
                  <a:lnTo>
                    <a:pt x="168681" y="149593"/>
                  </a:lnTo>
                  <a:lnTo>
                    <a:pt x="163550" y="138849"/>
                  </a:lnTo>
                  <a:lnTo>
                    <a:pt x="156591" y="130162"/>
                  </a:lnTo>
                  <a:lnTo>
                    <a:pt x="149098" y="122847"/>
                  </a:lnTo>
                  <a:lnTo>
                    <a:pt x="139280" y="112318"/>
                  </a:lnTo>
                  <a:lnTo>
                    <a:pt x="135915" y="107149"/>
                  </a:lnTo>
                  <a:lnTo>
                    <a:pt x="133223" y="95402"/>
                  </a:lnTo>
                  <a:lnTo>
                    <a:pt x="138049" y="89916"/>
                  </a:lnTo>
                  <a:lnTo>
                    <a:pt x="148463" y="89916"/>
                  </a:lnTo>
                  <a:lnTo>
                    <a:pt x="152654" y="95402"/>
                  </a:lnTo>
                  <a:lnTo>
                    <a:pt x="152654" y="109118"/>
                  </a:lnTo>
                  <a:lnTo>
                    <a:pt x="156845" y="114604"/>
                  </a:lnTo>
                  <a:lnTo>
                    <a:pt x="166497" y="114604"/>
                  </a:lnTo>
                  <a:lnTo>
                    <a:pt x="170688" y="109118"/>
                  </a:lnTo>
                  <a:lnTo>
                    <a:pt x="170688" y="101803"/>
                  </a:lnTo>
                  <a:close/>
                </a:path>
                <a:path w="285115" h="367664">
                  <a:moveTo>
                    <a:pt x="245364" y="130759"/>
                  </a:moveTo>
                  <a:lnTo>
                    <a:pt x="236867" y="79565"/>
                  </a:lnTo>
                  <a:lnTo>
                    <a:pt x="227584" y="62230"/>
                  </a:lnTo>
                  <a:lnTo>
                    <a:pt x="227584" y="131660"/>
                  </a:lnTo>
                  <a:lnTo>
                    <a:pt x="223215" y="162877"/>
                  </a:lnTo>
                  <a:lnTo>
                    <a:pt x="212737" y="190919"/>
                  </a:lnTo>
                  <a:lnTo>
                    <a:pt x="196951" y="213982"/>
                  </a:lnTo>
                  <a:lnTo>
                    <a:pt x="176657" y="230289"/>
                  </a:lnTo>
                  <a:lnTo>
                    <a:pt x="173101" y="233019"/>
                  </a:lnTo>
                  <a:lnTo>
                    <a:pt x="170942" y="236677"/>
                  </a:lnTo>
                  <a:lnTo>
                    <a:pt x="170942" y="247624"/>
                  </a:lnTo>
                  <a:lnTo>
                    <a:pt x="170307" y="247624"/>
                  </a:lnTo>
                  <a:lnTo>
                    <a:pt x="170307" y="271373"/>
                  </a:lnTo>
                  <a:lnTo>
                    <a:pt x="170307" y="296037"/>
                  </a:lnTo>
                  <a:lnTo>
                    <a:pt x="168148" y="296037"/>
                  </a:lnTo>
                  <a:lnTo>
                    <a:pt x="168148" y="319773"/>
                  </a:lnTo>
                  <a:lnTo>
                    <a:pt x="164439" y="329272"/>
                  </a:lnTo>
                  <a:lnTo>
                    <a:pt x="158813" y="336791"/>
                  </a:lnTo>
                  <a:lnTo>
                    <a:pt x="151460" y="341731"/>
                  </a:lnTo>
                  <a:lnTo>
                    <a:pt x="142621" y="343509"/>
                  </a:lnTo>
                  <a:lnTo>
                    <a:pt x="134023" y="341731"/>
                  </a:lnTo>
                  <a:lnTo>
                    <a:pt x="126580" y="336791"/>
                  </a:lnTo>
                  <a:lnTo>
                    <a:pt x="120611" y="329272"/>
                  </a:lnTo>
                  <a:lnTo>
                    <a:pt x="116459" y="319773"/>
                  </a:lnTo>
                  <a:lnTo>
                    <a:pt x="168148" y="319773"/>
                  </a:lnTo>
                  <a:lnTo>
                    <a:pt x="168148" y="296037"/>
                  </a:lnTo>
                  <a:lnTo>
                    <a:pt x="114300" y="296037"/>
                  </a:lnTo>
                  <a:lnTo>
                    <a:pt x="114300" y="271373"/>
                  </a:lnTo>
                  <a:lnTo>
                    <a:pt x="170307" y="271373"/>
                  </a:lnTo>
                  <a:lnTo>
                    <a:pt x="170307" y="247624"/>
                  </a:lnTo>
                  <a:lnTo>
                    <a:pt x="114935" y="247624"/>
                  </a:lnTo>
                  <a:lnTo>
                    <a:pt x="114935" y="237604"/>
                  </a:lnTo>
                  <a:lnTo>
                    <a:pt x="113538" y="233019"/>
                  </a:lnTo>
                  <a:lnTo>
                    <a:pt x="109982" y="230289"/>
                  </a:lnTo>
                  <a:lnTo>
                    <a:pt x="86461" y="210337"/>
                  </a:lnTo>
                  <a:lnTo>
                    <a:pt x="69684" y="182346"/>
                  </a:lnTo>
                  <a:lnTo>
                    <a:pt x="60858" y="148869"/>
                  </a:lnTo>
                  <a:lnTo>
                    <a:pt x="61214" y="112471"/>
                  </a:lnTo>
                  <a:lnTo>
                    <a:pt x="83312" y="56781"/>
                  </a:lnTo>
                  <a:lnTo>
                    <a:pt x="125603" y="25742"/>
                  </a:lnTo>
                  <a:lnTo>
                    <a:pt x="138430" y="23914"/>
                  </a:lnTo>
                  <a:lnTo>
                    <a:pt x="143383" y="23914"/>
                  </a:lnTo>
                  <a:lnTo>
                    <a:pt x="176517" y="32283"/>
                  </a:lnTo>
                  <a:lnTo>
                    <a:pt x="203238" y="55194"/>
                  </a:lnTo>
                  <a:lnTo>
                    <a:pt x="221081" y="89408"/>
                  </a:lnTo>
                  <a:lnTo>
                    <a:pt x="227584" y="131660"/>
                  </a:lnTo>
                  <a:lnTo>
                    <a:pt x="227584" y="62230"/>
                  </a:lnTo>
                  <a:lnTo>
                    <a:pt x="214630" y="38036"/>
                  </a:lnTo>
                  <a:lnTo>
                    <a:pt x="198094" y="23914"/>
                  </a:lnTo>
                  <a:lnTo>
                    <a:pt x="181991" y="10185"/>
                  </a:lnTo>
                  <a:lnTo>
                    <a:pt x="142367" y="0"/>
                  </a:lnTo>
                  <a:lnTo>
                    <a:pt x="135255" y="0"/>
                  </a:lnTo>
                  <a:lnTo>
                    <a:pt x="92646" y="17119"/>
                  </a:lnTo>
                  <a:lnTo>
                    <a:pt x="51739" y="71602"/>
                  </a:lnTo>
                  <a:lnTo>
                    <a:pt x="41478" y="152234"/>
                  </a:lnTo>
                  <a:lnTo>
                    <a:pt x="51435" y="191935"/>
                  </a:lnTo>
                  <a:lnTo>
                    <a:pt x="70142" y="224777"/>
                  </a:lnTo>
                  <a:lnTo>
                    <a:pt x="95885" y="248551"/>
                  </a:lnTo>
                  <a:lnTo>
                    <a:pt x="95885" y="306997"/>
                  </a:lnTo>
                  <a:lnTo>
                    <a:pt x="99593" y="330288"/>
                  </a:lnTo>
                  <a:lnTo>
                    <a:pt x="109677" y="349465"/>
                  </a:lnTo>
                  <a:lnTo>
                    <a:pt x="124548" y="362470"/>
                  </a:lnTo>
                  <a:lnTo>
                    <a:pt x="142621" y="367258"/>
                  </a:lnTo>
                  <a:lnTo>
                    <a:pt x="160807" y="362470"/>
                  </a:lnTo>
                  <a:lnTo>
                    <a:pt x="175933" y="349465"/>
                  </a:lnTo>
                  <a:lnTo>
                    <a:pt x="179146" y="343509"/>
                  </a:lnTo>
                  <a:lnTo>
                    <a:pt x="186283" y="330288"/>
                  </a:lnTo>
                  <a:lnTo>
                    <a:pt x="188010" y="319773"/>
                  </a:lnTo>
                  <a:lnTo>
                    <a:pt x="190119" y="306997"/>
                  </a:lnTo>
                  <a:lnTo>
                    <a:pt x="190119" y="296037"/>
                  </a:lnTo>
                  <a:lnTo>
                    <a:pt x="190119" y="271373"/>
                  </a:lnTo>
                  <a:lnTo>
                    <a:pt x="190119" y="248551"/>
                  </a:lnTo>
                  <a:lnTo>
                    <a:pt x="191109" y="247624"/>
                  </a:lnTo>
                  <a:lnTo>
                    <a:pt x="212788" y="227584"/>
                  </a:lnTo>
                  <a:lnTo>
                    <a:pt x="230212" y="199923"/>
                  </a:lnTo>
                  <a:lnTo>
                    <a:pt x="241401" y="167144"/>
                  </a:lnTo>
                  <a:lnTo>
                    <a:pt x="245364" y="130759"/>
                  </a:lnTo>
                  <a:close/>
                </a:path>
                <a:path w="285115" h="367664">
                  <a:moveTo>
                    <a:pt x="248412" y="258165"/>
                  </a:moveTo>
                  <a:lnTo>
                    <a:pt x="244856" y="253606"/>
                  </a:lnTo>
                  <a:lnTo>
                    <a:pt x="235712" y="242671"/>
                  </a:lnTo>
                  <a:lnTo>
                    <a:pt x="233934" y="240398"/>
                  </a:lnTo>
                  <a:lnTo>
                    <a:pt x="231521" y="239268"/>
                  </a:lnTo>
                  <a:lnTo>
                    <a:pt x="228981" y="239268"/>
                  </a:lnTo>
                  <a:lnTo>
                    <a:pt x="226568" y="239268"/>
                  </a:lnTo>
                  <a:lnTo>
                    <a:pt x="224028" y="240398"/>
                  </a:lnTo>
                  <a:lnTo>
                    <a:pt x="222250" y="242671"/>
                  </a:lnTo>
                  <a:lnTo>
                    <a:pt x="219456" y="247243"/>
                  </a:lnTo>
                  <a:lnTo>
                    <a:pt x="219456" y="255422"/>
                  </a:lnTo>
                  <a:lnTo>
                    <a:pt x="222250" y="259981"/>
                  </a:lnTo>
                  <a:lnTo>
                    <a:pt x="231521" y="270903"/>
                  </a:lnTo>
                  <a:lnTo>
                    <a:pt x="233172" y="273189"/>
                  </a:lnTo>
                  <a:lnTo>
                    <a:pt x="235712" y="274320"/>
                  </a:lnTo>
                  <a:lnTo>
                    <a:pt x="240665" y="274320"/>
                  </a:lnTo>
                  <a:lnTo>
                    <a:pt x="243078" y="273189"/>
                  </a:lnTo>
                  <a:lnTo>
                    <a:pt x="248412" y="266344"/>
                  </a:lnTo>
                  <a:lnTo>
                    <a:pt x="248412" y="258165"/>
                  </a:lnTo>
                  <a:close/>
                </a:path>
                <a:path w="285115" h="367664">
                  <a:moveTo>
                    <a:pt x="248412" y="14058"/>
                  </a:moveTo>
                  <a:lnTo>
                    <a:pt x="243078" y="7251"/>
                  </a:lnTo>
                  <a:lnTo>
                    <a:pt x="240665" y="6121"/>
                  </a:lnTo>
                  <a:lnTo>
                    <a:pt x="238125" y="6121"/>
                  </a:lnTo>
                  <a:lnTo>
                    <a:pt x="235712" y="6121"/>
                  </a:lnTo>
                  <a:lnTo>
                    <a:pt x="233172" y="7251"/>
                  </a:lnTo>
                  <a:lnTo>
                    <a:pt x="231521" y="9537"/>
                  </a:lnTo>
                  <a:lnTo>
                    <a:pt x="222250" y="21336"/>
                  </a:lnTo>
                  <a:lnTo>
                    <a:pt x="219456" y="25908"/>
                  </a:lnTo>
                  <a:lnTo>
                    <a:pt x="219456" y="33172"/>
                  </a:lnTo>
                  <a:lnTo>
                    <a:pt x="222250" y="37744"/>
                  </a:lnTo>
                  <a:lnTo>
                    <a:pt x="224028" y="39992"/>
                  </a:lnTo>
                  <a:lnTo>
                    <a:pt x="226568" y="41148"/>
                  </a:lnTo>
                  <a:lnTo>
                    <a:pt x="231521" y="41148"/>
                  </a:lnTo>
                  <a:lnTo>
                    <a:pt x="233934" y="39992"/>
                  </a:lnTo>
                  <a:lnTo>
                    <a:pt x="235712" y="37744"/>
                  </a:lnTo>
                  <a:lnTo>
                    <a:pt x="244856" y="26822"/>
                  </a:lnTo>
                  <a:lnTo>
                    <a:pt x="248412" y="22263"/>
                  </a:lnTo>
                  <a:lnTo>
                    <a:pt x="248412" y="14058"/>
                  </a:lnTo>
                  <a:close/>
                </a:path>
                <a:path w="285115" h="367664">
                  <a:moveTo>
                    <a:pt x="284988" y="133642"/>
                  </a:moveTo>
                  <a:lnTo>
                    <a:pt x="280924" y="128016"/>
                  </a:lnTo>
                  <a:lnTo>
                    <a:pt x="264033" y="128016"/>
                  </a:lnTo>
                  <a:lnTo>
                    <a:pt x="259207" y="128016"/>
                  </a:lnTo>
                  <a:lnTo>
                    <a:pt x="254508" y="133642"/>
                  </a:lnTo>
                  <a:lnTo>
                    <a:pt x="254508" y="146748"/>
                  </a:lnTo>
                  <a:lnTo>
                    <a:pt x="259207" y="152374"/>
                  </a:lnTo>
                  <a:lnTo>
                    <a:pt x="280924" y="152374"/>
                  </a:lnTo>
                  <a:lnTo>
                    <a:pt x="284353" y="146748"/>
                  </a:lnTo>
                  <a:lnTo>
                    <a:pt x="284353" y="139255"/>
                  </a:lnTo>
                  <a:lnTo>
                    <a:pt x="284988" y="133642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76784" y="3874007"/>
              <a:ext cx="323215" cy="585470"/>
            </a:xfrm>
            <a:custGeom>
              <a:avLst/>
              <a:gdLst/>
              <a:ahLst/>
              <a:cxnLst/>
              <a:rect l="l" t="t" r="r" b="b"/>
              <a:pathLst>
                <a:path w="323215" h="585470">
                  <a:moveTo>
                    <a:pt x="161544" y="0"/>
                  </a:moveTo>
                  <a:lnTo>
                    <a:pt x="98664" y="22993"/>
                  </a:lnTo>
                  <a:lnTo>
                    <a:pt x="71223" y="49971"/>
                  </a:lnTo>
                  <a:lnTo>
                    <a:pt x="47315" y="85701"/>
                  </a:lnTo>
                  <a:lnTo>
                    <a:pt x="27589" y="129006"/>
                  </a:lnTo>
                  <a:lnTo>
                    <a:pt x="12695" y="178709"/>
                  </a:lnTo>
                  <a:lnTo>
                    <a:pt x="3282" y="233635"/>
                  </a:lnTo>
                  <a:lnTo>
                    <a:pt x="0" y="292607"/>
                  </a:lnTo>
                  <a:lnTo>
                    <a:pt x="3282" y="351580"/>
                  </a:lnTo>
                  <a:lnTo>
                    <a:pt x="12695" y="406506"/>
                  </a:lnTo>
                  <a:lnTo>
                    <a:pt x="27589" y="456209"/>
                  </a:lnTo>
                  <a:lnTo>
                    <a:pt x="47315" y="499514"/>
                  </a:lnTo>
                  <a:lnTo>
                    <a:pt x="71223" y="535244"/>
                  </a:lnTo>
                  <a:lnTo>
                    <a:pt x="98664" y="562222"/>
                  </a:lnTo>
                  <a:lnTo>
                    <a:pt x="161544" y="585215"/>
                  </a:lnTo>
                  <a:lnTo>
                    <a:pt x="194100" y="579271"/>
                  </a:lnTo>
                  <a:lnTo>
                    <a:pt x="251864" y="535244"/>
                  </a:lnTo>
                  <a:lnTo>
                    <a:pt x="275772" y="499514"/>
                  </a:lnTo>
                  <a:lnTo>
                    <a:pt x="295498" y="456209"/>
                  </a:lnTo>
                  <a:lnTo>
                    <a:pt x="310392" y="406506"/>
                  </a:lnTo>
                  <a:lnTo>
                    <a:pt x="319805" y="351580"/>
                  </a:lnTo>
                  <a:lnTo>
                    <a:pt x="323088" y="292607"/>
                  </a:lnTo>
                  <a:lnTo>
                    <a:pt x="319805" y="233635"/>
                  </a:lnTo>
                  <a:lnTo>
                    <a:pt x="310392" y="178709"/>
                  </a:lnTo>
                  <a:lnTo>
                    <a:pt x="295498" y="129006"/>
                  </a:lnTo>
                  <a:lnTo>
                    <a:pt x="275772" y="85701"/>
                  </a:lnTo>
                  <a:lnTo>
                    <a:pt x="251864" y="49971"/>
                  </a:lnTo>
                  <a:lnTo>
                    <a:pt x="224423" y="22993"/>
                  </a:lnTo>
                  <a:lnTo>
                    <a:pt x="161544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23444" y="3957866"/>
              <a:ext cx="283845" cy="429895"/>
            </a:xfrm>
            <a:custGeom>
              <a:avLst/>
              <a:gdLst/>
              <a:ahLst/>
              <a:cxnLst/>
              <a:rect l="l" t="t" r="r" b="b"/>
              <a:pathLst>
                <a:path w="283845" h="429895">
                  <a:moveTo>
                    <a:pt x="142227" y="0"/>
                  </a:moveTo>
                  <a:lnTo>
                    <a:pt x="97443" y="8385"/>
                  </a:lnTo>
                  <a:lnTo>
                    <a:pt x="58421" y="31699"/>
                  </a:lnTo>
                  <a:lnTo>
                    <a:pt x="27569" y="67180"/>
                  </a:lnTo>
                  <a:lnTo>
                    <a:pt x="7293" y="112068"/>
                  </a:lnTo>
                  <a:lnTo>
                    <a:pt x="0" y="163601"/>
                  </a:lnTo>
                  <a:lnTo>
                    <a:pt x="1845" y="189904"/>
                  </a:lnTo>
                  <a:lnTo>
                    <a:pt x="7258" y="215136"/>
                  </a:lnTo>
                  <a:lnTo>
                    <a:pt x="16052" y="239080"/>
                  </a:lnTo>
                  <a:lnTo>
                    <a:pt x="28041" y="261518"/>
                  </a:lnTo>
                  <a:lnTo>
                    <a:pt x="133197" y="423951"/>
                  </a:lnTo>
                  <a:lnTo>
                    <a:pt x="135204" y="427393"/>
                  </a:lnTo>
                  <a:lnTo>
                    <a:pt x="138214" y="429691"/>
                  </a:lnTo>
                  <a:lnTo>
                    <a:pt x="145211" y="429691"/>
                  </a:lnTo>
                  <a:lnTo>
                    <a:pt x="148234" y="428561"/>
                  </a:lnTo>
                  <a:lnTo>
                    <a:pt x="150241" y="423951"/>
                  </a:lnTo>
                  <a:lnTo>
                    <a:pt x="169582" y="394004"/>
                  </a:lnTo>
                  <a:lnTo>
                    <a:pt x="142227" y="394004"/>
                  </a:lnTo>
                  <a:lnTo>
                    <a:pt x="45072" y="245402"/>
                  </a:lnTo>
                  <a:lnTo>
                    <a:pt x="35128" y="226619"/>
                  </a:lnTo>
                  <a:lnTo>
                    <a:pt x="27914" y="206654"/>
                  </a:lnTo>
                  <a:lnTo>
                    <a:pt x="23519" y="185612"/>
                  </a:lnTo>
                  <a:lnTo>
                    <a:pt x="22034" y="163601"/>
                  </a:lnTo>
                  <a:lnTo>
                    <a:pt x="31377" y="109909"/>
                  </a:lnTo>
                  <a:lnTo>
                    <a:pt x="56965" y="65946"/>
                  </a:lnTo>
                  <a:lnTo>
                    <a:pt x="95136" y="36244"/>
                  </a:lnTo>
                  <a:lnTo>
                    <a:pt x="142227" y="25336"/>
                  </a:lnTo>
                  <a:lnTo>
                    <a:pt x="215028" y="25336"/>
                  </a:lnTo>
                  <a:lnTo>
                    <a:pt x="186523" y="8285"/>
                  </a:lnTo>
                  <a:lnTo>
                    <a:pt x="142227" y="0"/>
                  </a:lnTo>
                  <a:close/>
                </a:path>
                <a:path w="283845" h="429895">
                  <a:moveTo>
                    <a:pt x="215028" y="25336"/>
                  </a:moveTo>
                  <a:lnTo>
                    <a:pt x="142227" y="25336"/>
                  </a:lnTo>
                  <a:lnTo>
                    <a:pt x="188883" y="36244"/>
                  </a:lnTo>
                  <a:lnTo>
                    <a:pt x="227088" y="65946"/>
                  </a:lnTo>
                  <a:lnTo>
                    <a:pt x="252901" y="109909"/>
                  </a:lnTo>
                  <a:lnTo>
                    <a:pt x="262381" y="163601"/>
                  </a:lnTo>
                  <a:lnTo>
                    <a:pt x="259916" y="184917"/>
                  </a:lnTo>
                  <a:lnTo>
                    <a:pt x="255385" y="205484"/>
                  </a:lnTo>
                  <a:lnTo>
                    <a:pt x="248599" y="224982"/>
                  </a:lnTo>
                  <a:lnTo>
                    <a:pt x="239369" y="243090"/>
                  </a:lnTo>
                  <a:lnTo>
                    <a:pt x="142227" y="394004"/>
                  </a:lnTo>
                  <a:lnTo>
                    <a:pt x="169582" y="394004"/>
                  </a:lnTo>
                  <a:lnTo>
                    <a:pt x="257390" y="258051"/>
                  </a:lnTo>
                  <a:lnTo>
                    <a:pt x="276799" y="213982"/>
                  </a:lnTo>
                  <a:lnTo>
                    <a:pt x="283425" y="164731"/>
                  </a:lnTo>
                  <a:lnTo>
                    <a:pt x="276144" y="112213"/>
                  </a:lnTo>
                  <a:lnTo>
                    <a:pt x="255932" y="66936"/>
                  </a:lnTo>
                  <a:lnTo>
                    <a:pt x="225242" y="31446"/>
                  </a:lnTo>
                  <a:lnTo>
                    <a:pt x="215028" y="25336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6116" y="4008158"/>
              <a:ext cx="198081" cy="225475"/>
            </a:xfrm>
            <a:prstGeom prst="rect">
              <a:avLst/>
            </a:prstGeom>
          </p:spPr>
        </p:pic>
      </p:grpSp>
      <p:sp>
        <p:nvSpPr>
          <p:cNvPr id="32" name="object 32"/>
          <p:cNvSpPr txBox="1">
            <a:spLocks noGrp="1"/>
          </p:cNvSpPr>
          <p:nvPr>
            <p:ph type="title"/>
          </p:nvPr>
        </p:nvSpPr>
        <p:spPr>
          <a:xfrm>
            <a:off x="2737801" y="323108"/>
            <a:ext cx="509460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54480" algn="l"/>
              </a:tabLst>
            </a:pPr>
            <a:r>
              <a:rPr sz="3200" b="1" spc="-70" dirty="0">
                <a:solidFill>
                  <a:srgbClr val="001F5F"/>
                </a:solidFill>
                <a:latin typeface="Calibri"/>
                <a:cs typeface="Calibri"/>
              </a:rPr>
              <a:t>Types</a:t>
            </a:r>
            <a:r>
              <a:rPr sz="3200" b="1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spc="-95" dirty="0">
                <a:solidFill>
                  <a:srgbClr val="001F5F"/>
                </a:solidFill>
                <a:latin typeface="Calibri"/>
                <a:cs typeface="Calibri"/>
              </a:rPr>
              <a:t>of	</a:t>
            </a:r>
            <a:r>
              <a:rPr sz="3200" b="1" spc="5" dirty="0">
                <a:solidFill>
                  <a:srgbClr val="001F5F"/>
                </a:solidFill>
                <a:latin typeface="Calibri"/>
                <a:cs typeface="Calibri"/>
              </a:rPr>
              <a:t>Artificial</a:t>
            </a:r>
            <a:r>
              <a:rPr sz="32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spc="-55" dirty="0">
                <a:solidFill>
                  <a:srgbClr val="001F5F"/>
                </a:solidFill>
                <a:latin typeface="Calibri"/>
                <a:cs typeface="Calibri"/>
              </a:rPr>
              <a:t>Intelligence:</a:t>
            </a:r>
            <a:endParaRPr sz="32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965"/>
    </mc:Choice>
    <mc:Fallback xmlns="">
      <p:transition spd="slow" advTm="33496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5">
            <a:extLst>
              <a:ext uri="{FF2B5EF4-FFF2-40B4-BE49-F238E27FC236}">
                <a16:creationId xmlns:a16="http://schemas.microsoft.com/office/drawing/2014/main" id="{719708DC-0A37-E02E-A902-3AC3F63BFDC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pic>
        <p:nvPicPr>
          <p:cNvPr id="1026" name="Picture 2" descr="Venn Diagram relationship between artificial intelligence, machine ...">
            <a:extLst>
              <a:ext uri="{FF2B5EF4-FFF2-40B4-BE49-F238E27FC236}">
                <a16:creationId xmlns:a16="http://schemas.microsoft.com/office/drawing/2014/main" id="{F6E56F6F-0D7E-D792-8CB0-A35E7A949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09750"/>
            <a:ext cx="80010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ject 5">
            <a:extLst>
              <a:ext uri="{FF2B5EF4-FFF2-40B4-BE49-F238E27FC236}">
                <a16:creationId xmlns:a16="http://schemas.microsoft.com/office/drawing/2014/main" id="{1D6020E9-687D-0712-692D-63E6689B109E}"/>
              </a:ext>
            </a:extLst>
          </p:cNvPr>
          <p:cNvSpPr txBox="1"/>
          <p:nvPr/>
        </p:nvSpPr>
        <p:spPr>
          <a:xfrm>
            <a:off x="990600" y="971550"/>
            <a:ext cx="79248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800" b="1" dirty="0">
                <a:solidFill>
                  <a:srgbClr val="FF0000"/>
                </a:solidFill>
              </a:rPr>
              <a:t>Building Blocks of Modern Artificial Intelligence</a:t>
            </a:r>
            <a:endParaRPr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01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028"/>
    </mc:Choice>
    <mc:Fallback xmlns="">
      <p:transition spd="slow" advTm="37302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5">
            <a:extLst>
              <a:ext uri="{FF2B5EF4-FFF2-40B4-BE49-F238E27FC236}">
                <a16:creationId xmlns:a16="http://schemas.microsoft.com/office/drawing/2014/main" id="{37696DC6-7FB6-B055-B6F1-CBE9B101B7BD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pic>
        <p:nvPicPr>
          <p:cNvPr id="5" name="Picture 4" descr="A comparison of machine learning and deep learning&#10;&#10;AI-generated content may be incorrect.">
            <a:extLst>
              <a:ext uri="{FF2B5EF4-FFF2-40B4-BE49-F238E27FC236}">
                <a16:creationId xmlns:a16="http://schemas.microsoft.com/office/drawing/2014/main" id="{02C29665-12E7-7873-510F-4428065E2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590549"/>
            <a:ext cx="5481810" cy="4191001"/>
          </a:xfrm>
          <a:prstGeom prst="rect">
            <a:avLst/>
          </a:prstGeom>
        </p:spPr>
      </p:pic>
      <p:pic>
        <p:nvPicPr>
          <p:cNvPr id="2050" name="Picture 2" descr="Artificial Intelligence vs. Machine Learning vs. Data Science ...">
            <a:extLst>
              <a:ext uri="{FF2B5EF4-FFF2-40B4-BE49-F238E27FC236}">
                <a16:creationId xmlns:a16="http://schemas.microsoft.com/office/drawing/2014/main" id="{44530D62-859D-EEE2-A4A0-FB30871AC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2950"/>
            <a:ext cx="3657600" cy="44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72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372"/>
    </mc:Choice>
    <mc:Fallback xmlns="">
      <p:transition spd="slow" advTm="48137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object 5">
            <a:extLst>
              <a:ext uri="{FF2B5EF4-FFF2-40B4-BE49-F238E27FC236}">
                <a16:creationId xmlns:a16="http://schemas.microsoft.com/office/drawing/2014/main" id="{6075DF7E-528E-5580-2F06-16820EB44C4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4079" y="444056"/>
            <a:ext cx="59944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solidFill>
                  <a:srgbClr val="223846"/>
                </a:solidFill>
                <a:latin typeface="Times New Roman"/>
                <a:cs typeface="Times New Roman"/>
              </a:rPr>
              <a:t>Let's</a:t>
            </a:r>
            <a:r>
              <a:rPr sz="2000" b="1" spc="-15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223846"/>
                </a:solidFill>
                <a:latin typeface="Times New Roman"/>
                <a:cs typeface="Times New Roman"/>
              </a:rPr>
              <a:t>begin</a:t>
            </a:r>
            <a:r>
              <a:rPr sz="2000" b="1" spc="-2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223846"/>
                </a:solidFill>
                <a:latin typeface="Times New Roman"/>
                <a:cs typeface="Times New Roman"/>
              </a:rPr>
              <a:t>with</a:t>
            </a:r>
            <a:r>
              <a:rPr sz="2000" b="1" spc="-1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223846"/>
                </a:solidFill>
                <a:latin typeface="Times New Roman"/>
                <a:cs typeface="Times New Roman"/>
              </a:rPr>
              <a:t>the</a:t>
            </a:r>
            <a:r>
              <a:rPr sz="2000" b="1" spc="-1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cs typeface="Times New Roman"/>
              </a:rPr>
              <a:t>advantages</a:t>
            </a:r>
            <a:r>
              <a:rPr sz="2000" b="1" spc="-4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cs typeface="Times New Roman"/>
              </a:rPr>
              <a:t>of</a:t>
            </a:r>
            <a:r>
              <a:rPr sz="20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cs typeface="Times New Roman"/>
              </a:rPr>
              <a:t>artificial</a:t>
            </a:r>
            <a:r>
              <a:rPr sz="2000" b="1" spc="-4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cs typeface="Times New Roman"/>
              </a:rPr>
              <a:t>intelligence</a:t>
            </a:r>
            <a:endParaRPr sz="2000" dirty="0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119120" y="3739896"/>
            <a:ext cx="5997575" cy="1111250"/>
            <a:chOff x="3119120" y="3739896"/>
            <a:chExt cx="5997575" cy="1111250"/>
          </a:xfrm>
        </p:grpSpPr>
        <p:sp>
          <p:nvSpPr>
            <p:cNvPr id="4" name="object 4"/>
            <p:cNvSpPr/>
            <p:nvPr/>
          </p:nvSpPr>
          <p:spPr>
            <a:xfrm>
              <a:off x="3923982" y="3739896"/>
              <a:ext cx="5193030" cy="1111250"/>
            </a:xfrm>
            <a:custGeom>
              <a:avLst/>
              <a:gdLst/>
              <a:ahLst/>
              <a:cxnLst/>
              <a:rect l="l" t="t" r="r" b="b"/>
              <a:pathLst>
                <a:path w="5193030" h="1111250">
                  <a:moveTo>
                    <a:pt x="4342066" y="0"/>
                  </a:moveTo>
                  <a:lnTo>
                    <a:pt x="669861" y="0"/>
                  </a:lnTo>
                  <a:lnTo>
                    <a:pt x="621192" y="3839"/>
                  </a:lnTo>
                  <a:lnTo>
                    <a:pt x="575976" y="14906"/>
                  </a:lnTo>
                  <a:lnTo>
                    <a:pt x="535951" y="32521"/>
                  </a:lnTo>
                  <a:lnTo>
                    <a:pt x="502856" y="56006"/>
                  </a:lnTo>
                  <a:lnTo>
                    <a:pt x="35242" y="482930"/>
                  </a:lnTo>
                  <a:lnTo>
                    <a:pt x="8810" y="517787"/>
                  </a:lnTo>
                  <a:lnTo>
                    <a:pt x="0" y="555478"/>
                  </a:lnTo>
                  <a:lnTo>
                    <a:pt x="8810" y="593179"/>
                  </a:lnTo>
                  <a:lnTo>
                    <a:pt x="35242" y="628065"/>
                  </a:lnTo>
                  <a:lnTo>
                    <a:pt x="502856" y="1054963"/>
                  </a:lnTo>
                  <a:lnTo>
                    <a:pt x="535951" y="1078450"/>
                  </a:lnTo>
                  <a:lnTo>
                    <a:pt x="575976" y="1096056"/>
                  </a:lnTo>
                  <a:lnTo>
                    <a:pt x="621192" y="1107111"/>
                  </a:lnTo>
                  <a:lnTo>
                    <a:pt x="669861" y="1110945"/>
                  </a:lnTo>
                  <a:lnTo>
                    <a:pt x="4342066" y="1110945"/>
                  </a:lnTo>
                  <a:lnTo>
                    <a:pt x="4400274" y="1109663"/>
                  </a:lnTo>
                  <a:lnTo>
                    <a:pt x="4457432" y="1105874"/>
                  </a:lnTo>
                  <a:lnTo>
                    <a:pt x="4513415" y="1099660"/>
                  </a:lnTo>
                  <a:lnTo>
                    <a:pt x="4568095" y="1091103"/>
                  </a:lnTo>
                  <a:lnTo>
                    <a:pt x="4621345" y="1080287"/>
                  </a:lnTo>
                  <a:lnTo>
                    <a:pt x="4673038" y="1067292"/>
                  </a:lnTo>
                  <a:lnTo>
                    <a:pt x="4723047" y="1052203"/>
                  </a:lnTo>
                  <a:lnTo>
                    <a:pt x="4771246" y="1035102"/>
                  </a:lnTo>
                  <a:lnTo>
                    <a:pt x="4817507" y="1016071"/>
                  </a:lnTo>
                  <a:lnTo>
                    <a:pt x="4861704" y="995193"/>
                  </a:lnTo>
                  <a:lnTo>
                    <a:pt x="4903709" y="972551"/>
                  </a:lnTo>
                  <a:lnTo>
                    <a:pt x="4943395" y="948226"/>
                  </a:lnTo>
                  <a:lnTo>
                    <a:pt x="4980636" y="922302"/>
                  </a:lnTo>
                  <a:lnTo>
                    <a:pt x="5015305" y="894861"/>
                  </a:lnTo>
                  <a:lnTo>
                    <a:pt x="5047274" y="865986"/>
                  </a:lnTo>
                  <a:lnTo>
                    <a:pt x="5076418" y="835759"/>
                  </a:lnTo>
                  <a:lnTo>
                    <a:pt x="5102608" y="804263"/>
                  </a:lnTo>
                  <a:lnTo>
                    <a:pt x="5125718" y="771581"/>
                  </a:lnTo>
                  <a:lnTo>
                    <a:pt x="5145620" y="737794"/>
                  </a:lnTo>
                  <a:lnTo>
                    <a:pt x="5162189" y="702987"/>
                  </a:lnTo>
                  <a:lnTo>
                    <a:pt x="5184817" y="630637"/>
                  </a:lnTo>
                  <a:lnTo>
                    <a:pt x="5192585" y="555193"/>
                  </a:lnTo>
                  <a:lnTo>
                    <a:pt x="5190622" y="517198"/>
                  </a:lnTo>
                  <a:lnTo>
                    <a:pt x="5175297" y="443344"/>
                  </a:lnTo>
                  <a:lnTo>
                    <a:pt x="5145620" y="372892"/>
                  </a:lnTo>
                  <a:lnTo>
                    <a:pt x="5125718" y="339149"/>
                  </a:lnTo>
                  <a:lnTo>
                    <a:pt x="5102608" y="306505"/>
                  </a:lnTo>
                  <a:lnTo>
                    <a:pt x="5076418" y="275042"/>
                  </a:lnTo>
                  <a:lnTo>
                    <a:pt x="5047274" y="244844"/>
                  </a:lnTo>
                  <a:lnTo>
                    <a:pt x="5015305" y="215994"/>
                  </a:lnTo>
                  <a:lnTo>
                    <a:pt x="4980636" y="188574"/>
                  </a:lnTo>
                  <a:lnTo>
                    <a:pt x="4943395" y="162667"/>
                  </a:lnTo>
                  <a:lnTo>
                    <a:pt x="4903709" y="138357"/>
                  </a:lnTo>
                  <a:lnTo>
                    <a:pt x="4861704" y="115726"/>
                  </a:lnTo>
                  <a:lnTo>
                    <a:pt x="4817507" y="94857"/>
                  </a:lnTo>
                  <a:lnTo>
                    <a:pt x="4771246" y="75833"/>
                  </a:lnTo>
                  <a:lnTo>
                    <a:pt x="4723047" y="58736"/>
                  </a:lnTo>
                  <a:lnTo>
                    <a:pt x="4673038" y="43650"/>
                  </a:lnTo>
                  <a:lnTo>
                    <a:pt x="4621345" y="30658"/>
                  </a:lnTo>
                  <a:lnTo>
                    <a:pt x="4568095" y="19842"/>
                  </a:lnTo>
                  <a:lnTo>
                    <a:pt x="4513415" y="11285"/>
                  </a:lnTo>
                  <a:lnTo>
                    <a:pt x="4457432" y="5071"/>
                  </a:lnTo>
                  <a:lnTo>
                    <a:pt x="4400274" y="1281"/>
                  </a:lnTo>
                  <a:lnTo>
                    <a:pt x="4342066" y="0"/>
                  </a:lnTo>
                  <a:close/>
                </a:path>
              </a:pathLst>
            </a:custGeom>
            <a:solidFill>
              <a:srgbClr val="E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387852" y="3902964"/>
              <a:ext cx="612775" cy="803275"/>
            </a:xfrm>
            <a:custGeom>
              <a:avLst/>
              <a:gdLst/>
              <a:ahLst/>
              <a:cxnLst/>
              <a:rect l="l" t="t" r="r" b="b"/>
              <a:pathLst>
                <a:path w="612775" h="803275">
                  <a:moveTo>
                    <a:pt x="306324" y="0"/>
                  </a:moveTo>
                  <a:lnTo>
                    <a:pt x="264760" y="3666"/>
                  </a:lnTo>
                  <a:lnTo>
                    <a:pt x="224895" y="14347"/>
                  </a:lnTo>
                  <a:lnTo>
                    <a:pt x="187094" y="31563"/>
                  </a:lnTo>
                  <a:lnTo>
                    <a:pt x="151722" y="54836"/>
                  </a:lnTo>
                  <a:lnTo>
                    <a:pt x="119144" y="83686"/>
                  </a:lnTo>
                  <a:lnTo>
                    <a:pt x="89725" y="117635"/>
                  </a:lnTo>
                  <a:lnTo>
                    <a:pt x="63830" y="156204"/>
                  </a:lnTo>
                  <a:lnTo>
                    <a:pt x="41825" y="198913"/>
                  </a:lnTo>
                  <a:lnTo>
                    <a:pt x="24074" y="245286"/>
                  </a:lnTo>
                  <a:lnTo>
                    <a:pt x="10943" y="294841"/>
                  </a:lnTo>
                  <a:lnTo>
                    <a:pt x="2796" y="347101"/>
                  </a:lnTo>
                  <a:lnTo>
                    <a:pt x="0" y="401586"/>
                  </a:lnTo>
                  <a:lnTo>
                    <a:pt x="2796" y="456071"/>
                  </a:lnTo>
                  <a:lnTo>
                    <a:pt x="10943" y="508330"/>
                  </a:lnTo>
                  <a:lnTo>
                    <a:pt x="24074" y="557883"/>
                  </a:lnTo>
                  <a:lnTo>
                    <a:pt x="41825" y="604252"/>
                  </a:lnTo>
                  <a:lnTo>
                    <a:pt x="63830" y="646959"/>
                  </a:lnTo>
                  <a:lnTo>
                    <a:pt x="89725" y="685525"/>
                  </a:lnTo>
                  <a:lnTo>
                    <a:pt x="119144" y="719471"/>
                  </a:lnTo>
                  <a:lnTo>
                    <a:pt x="151722" y="748318"/>
                  </a:lnTo>
                  <a:lnTo>
                    <a:pt x="187094" y="771588"/>
                  </a:lnTo>
                  <a:lnTo>
                    <a:pt x="224895" y="788802"/>
                  </a:lnTo>
                  <a:lnTo>
                    <a:pt x="264760" y="799481"/>
                  </a:lnTo>
                  <a:lnTo>
                    <a:pt x="306324" y="803148"/>
                  </a:lnTo>
                  <a:lnTo>
                    <a:pt x="347887" y="799481"/>
                  </a:lnTo>
                  <a:lnTo>
                    <a:pt x="387752" y="788802"/>
                  </a:lnTo>
                  <a:lnTo>
                    <a:pt x="425553" y="771588"/>
                  </a:lnTo>
                  <a:lnTo>
                    <a:pt x="460925" y="748318"/>
                  </a:lnTo>
                  <a:lnTo>
                    <a:pt x="493503" y="719471"/>
                  </a:lnTo>
                  <a:lnTo>
                    <a:pt x="522922" y="685525"/>
                  </a:lnTo>
                  <a:lnTo>
                    <a:pt x="548817" y="646959"/>
                  </a:lnTo>
                  <a:lnTo>
                    <a:pt x="570822" y="604252"/>
                  </a:lnTo>
                  <a:lnTo>
                    <a:pt x="588573" y="557883"/>
                  </a:lnTo>
                  <a:lnTo>
                    <a:pt x="601704" y="508330"/>
                  </a:lnTo>
                  <a:lnTo>
                    <a:pt x="609851" y="456071"/>
                  </a:lnTo>
                  <a:lnTo>
                    <a:pt x="612648" y="401586"/>
                  </a:lnTo>
                  <a:lnTo>
                    <a:pt x="609851" y="347101"/>
                  </a:lnTo>
                  <a:lnTo>
                    <a:pt x="601704" y="294841"/>
                  </a:lnTo>
                  <a:lnTo>
                    <a:pt x="588573" y="245286"/>
                  </a:lnTo>
                  <a:lnTo>
                    <a:pt x="570822" y="198913"/>
                  </a:lnTo>
                  <a:lnTo>
                    <a:pt x="548817" y="156204"/>
                  </a:lnTo>
                  <a:lnTo>
                    <a:pt x="522922" y="117635"/>
                  </a:lnTo>
                  <a:lnTo>
                    <a:pt x="493503" y="83686"/>
                  </a:lnTo>
                  <a:lnTo>
                    <a:pt x="460925" y="54836"/>
                  </a:lnTo>
                  <a:lnTo>
                    <a:pt x="425553" y="31563"/>
                  </a:lnTo>
                  <a:lnTo>
                    <a:pt x="387752" y="14347"/>
                  </a:lnTo>
                  <a:lnTo>
                    <a:pt x="347887" y="3666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119120" y="3977106"/>
              <a:ext cx="836294" cy="654685"/>
            </a:xfrm>
            <a:custGeom>
              <a:avLst/>
              <a:gdLst/>
              <a:ahLst/>
              <a:cxnLst/>
              <a:rect l="l" t="t" r="r" b="b"/>
              <a:pathLst>
                <a:path w="836295" h="654685">
                  <a:moveTo>
                    <a:pt x="582803" y="0"/>
                  </a:moveTo>
                  <a:lnTo>
                    <a:pt x="540333" y="1811"/>
                  </a:lnTo>
                  <a:lnTo>
                    <a:pt x="499794" y="11537"/>
                  </a:lnTo>
                  <a:lnTo>
                    <a:pt x="461696" y="28551"/>
                  </a:lnTo>
                  <a:lnTo>
                    <a:pt x="426549" y="52229"/>
                  </a:lnTo>
                  <a:lnTo>
                    <a:pt x="394863" y="81945"/>
                  </a:lnTo>
                  <a:lnTo>
                    <a:pt x="367147" y="117075"/>
                  </a:lnTo>
                  <a:lnTo>
                    <a:pt x="343913" y="156992"/>
                  </a:lnTo>
                  <a:lnTo>
                    <a:pt x="325669" y="201073"/>
                  </a:lnTo>
                  <a:lnTo>
                    <a:pt x="312928" y="248691"/>
                  </a:lnTo>
                  <a:lnTo>
                    <a:pt x="308256" y="261807"/>
                  </a:lnTo>
                  <a:lnTo>
                    <a:pt x="300513" y="272003"/>
                  </a:lnTo>
                  <a:lnTo>
                    <a:pt x="290532" y="278611"/>
                  </a:lnTo>
                  <a:lnTo>
                    <a:pt x="279145" y="280962"/>
                  </a:lnTo>
                  <a:lnTo>
                    <a:pt x="140969" y="280962"/>
                  </a:lnTo>
                  <a:lnTo>
                    <a:pt x="133732" y="279183"/>
                  </a:lnTo>
                  <a:lnTo>
                    <a:pt x="127841" y="274312"/>
                  </a:lnTo>
                  <a:lnTo>
                    <a:pt x="123878" y="267047"/>
                  </a:lnTo>
                  <a:lnTo>
                    <a:pt x="122428" y="258089"/>
                  </a:lnTo>
                  <a:lnTo>
                    <a:pt x="122428" y="178104"/>
                  </a:lnTo>
                  <a:lnTo>
                    <a:pt x="114046" y="173418"/>
                  </a:lnTo>
                  <a:lnTo>
                    <a:pt x="7619" y="304469"/>
                  </a:lnTo>
                  <a:lnTo>
                    <a:pt x="1905" y="314944"/>
                  </a:lnTo>
                  <a:lnTo>
                    <a:pt x="0" y="326809"/>
                  </a:lnTo>
                  <a:lnTo>
                    <a:pt x="1905" y="338674"/>
                  </a:lnTo>
                  <a:lnTo>
                    <a:pt x="7619" y="349148"/>
                  </a:lnTo>
                  <a:lnTo>
                    <a:pt x="114046" y="480237"/>
                  </a:lnTo>
                  <a:lnTo>
                    <a:pt x="122428" y="475856"/>
                  </a:lnTo>
                  <a:lnTo>
                    <a:pt x="122428" y="395554"/>
                  </a:lnTo>
                  <a:lnTo>
                    <a:pt x="123878" y="386731"/>
                  </a:lnTo>
                  <a:lnTo>
                    <a:pt x="127841" y="379456"/>
                  </a:lnTo>
                  <a:lnTo>
                    <a:pt x="133732" y="374515"/>
                  </a:lnTo>
                  <a:lnTo>
                    <a:pt x="140969" y="372694"/>
                  </a:lnTo>
                  <a:lnTo>
                    <a:pt x="279145" y="372694"/>
                  </a:lnTo>
                  <a:lnTo>
                    <a:pt x="313181" y="405968"/>
                  </a:lnTo>
                  <a:lnTo>
                    <a:pt x="327390" y="457546"/>
                  </a:lnTo>
                  <a:lnTo>
                    <a:pt x="348055" y="504879"/>
                  </a:lnTo>
                  <a:lnTo>
                    <a:pt x="374524" y="547157"/>
                  </a:lnTo>
                  <a:lnTo>
                    <a:pt x="406146" y="583566"/>
                  </a:lnTo>
                  <a:lnTo>
                    <a:pt x="442268" y="613297"/>
                  </a:lnTo>
                  <a:lnTo>
                    <a:pt x="482238" y="635537"/>
                  </a:lnTo>
                  <a:lnTo>
                    <a:pt x="525406" y="649477"/>
                  </a:lnTo>
                  <a:lnTo>
                    <a:pt x="571119" y="654303"/>
                  </a:lnTo>
                  <a:lnTo>
                    <a:pt x="612191" y="650426"/>
                  </a:lnTo>
                  <a:lnTo>
                    <a:pt x="651276" y="639178"/>
                  </a:lnTo>
                  <a:lnTo>
                    <a:pt x="687904" y="621139"/>
                  </a:lnTo>
                  <a:lnTo>
                    <a:pt x="721603" y="596887"/>
                  </a:lnTo>
                  <a:lnTo>
                    <a:pt x="751905" y="567001"/>
                  </a:lnTo>
                  <a:lnTo>
                    <a:pt x="778339" y="532061"/>
                  </a:lnTo>
                  <a:lnTo>
                    <a:pt x="800435" y="492644"/>
                  </a:lnTo>
                  <a:lnTo>
                    <a:pt x="817723" y="449330"/>
                  </a:lnTo>
                  <a:lnTo>
                    <a:pt x="829734" y="402697"/>
                  </a:lnTo>
                  <a:lnTo>
                    <a:pt x="835996" y="353324"/>
                  </a:lnTo>
                  <a:lnTo>
                    <a:pt x="836041" y="301790"/>
                  </a:lnTo>
                  <a:lnTo>
                    <a:pt x="829183" y="248473"/>
                  </a:lnTo>
                  <a:lnTo>
                    <a:pt x="815547" y="198368"/>
                  </a:lnTo>
                  <a:lnTo>
                    <a:pt x="795758" y="152216"/>
                  </a:lnTo>
                  <a:lnTo>
                    <a:pt x="770440" y="110763"/>
                  </a:lnTo>
                  <a:lnTo>
                    <a:pt x="740219" y="74751"/>
                  </a:lnTo>
                  <a:lnTo>
                    <a:pt x="705720" y="44925"/>
                  </a:lnTo>
                  <a:lnTo>
                    <a:pt x="667567" y="22029"/>
                  </a:lnTo>
                  <a:lnTo>
                    <a:pt x="626386" y="6805"/>
                  </a:lnTo>
                  <a:lnTo>
                    <a:pt x="582803" y="0"/>
                  </a:lnTo>
                  <a:close/>
                </a:path>
              </a:pathLst>
            </a:custGeom>
            <a:solidFill>
              <a:srgbClr val="B8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155346" y="978408"/>
            <a:ext cx="8893175" cy="3743325"/>
            <a:chOff x="155346" y="978408"/>
            <a:chExt cx="8893175" cy="3743325"/>
          </a:xfrm>
        </p:grpSpPr>
        <p:sp>
          <p:nvSpPr>
            <p:cNvPr id="8" name="object 8"/>
            <p:cNvSpPr/>
            <p:nvPr/>
          </p:nvSpPr>
          <p:spPr>
            <a:xfrm>
              <a:off x="1406652" y="1459991"/>
              <a:ext cx="1468120" cy="615950"/>
            </a:xfrm>
            <a:custGeom>
              <a:avLst/>
              <a:gdLst/>
              <a:ahLst/>
              <a:cxnLst/>
              <a:rect l="l" t="t" r="r" b="b"/>
              <a:pathLst>
                <a:path w="1468120" h="615950">
                  <a:moveTo>
                    <a:pt x="1467611" y="0"/>
                  </a:moveTo>
                  <a:lnTo>
                    <a:pt x="493775" y="0"/>
                  </a:lnTo>
                  <a:lnTo>
                    <a:pt x="0" y="593598"/>
                  </a:lnTo>
                  <a:lnTo>
                    <a:pt x="18922" y="615696"/>
                  </a:lnTo>
                  <a:lnTo>
                    <a:pt x="504697" y="31242"/>
                  </a:lnTo>
                  <a:lnTo>
                    <a:pt x="1467611" y="31242"/>
                  </a:lnTo>
                  <a:lnTo>
                    <a:pt x="1467611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93102" y="1775459"/>
              <a:ext cx="1005840" cy="626745"/>
            </a:xfrm>
            <a:custGeom>
              <a:avLst/>
              <a:gdLst/>
              <a:ahLst/>
              <a:cxnLst/>
              <a:rect l="l" t="t" r="r" b="b"/>
              <a:pathLst>
                <a:path w="1005839" h="626744">
                  <a:moveTo>
                    <a:pt x="0" y="0"/>
                  </a:moveTo>
                  <a:lnTo>
                    <a:pt x="0" y="178562"/>
                  </a:lnTo>
                  <a:lnTo>
                    <a:pt x="48555" y="179666"/>
                  </a:lnTo>
                  <a:lnTo>
                    <a:pt x="96674" y="182950"/>
                  </a:lnTo>
                  <a:lnTo>
                    <a:pt x="144327" y="188369"/>
                  </a:lnTo>
                  <a:lnTo>
                    <a:pt x="191481" y="195878"/>
                  </a:lnTo>
                  <a:lnTo>
                    <a:pt x="238106" y="205433"/>
                  </a:lnTo>
                  <a:lnTo>
                    <a:pt x="284169" y="216990"/>
                  </a:lnTo>
                  <a:lnTo>
                    <a:pt x="329641" y="230504"/>
                  </a:lnTo>
                  <a:lnTo>
                    <a:pt x="375902" y="246459"/>
                  </a:lnTo>
                  <a:lnTo>
                    <a:pt x="421459" y="264459"/>
                  </a:lnTo>
                  <a:lnTo>
                    <a:pt x="466265" y="284452"/>
                  </a:lnTo>
                  <a:lnTo>
                    <a:pt x="510269" y="306385"/>
                  </a:lnTo>
                  <a:lnTo>
                    <a:pt x="553425" y="330203"/>
                  </a:lnTo>
                  <a:lnTo>
                    <a:pt x="595682" y="355855"/>
                  </a:lnTo>
                  <a:lnTo>
                    <a:pt x="636993" y="383285"/>
                  </a:lnTo>
                  <a:lnTo>
                    <a:pt x="677917" y="412939"/>
                  </a:lnTo>
                  <a:lnTo>
                    <a:pt x="717824" y="444383"/>
                  </a:lnTo>
                  <a:lnTo>
                    <a:pt x="756675" y="477558"/>
                  </a:lnTo>
                  <a:lnTo>
                    <a:pt x="794433" y="512403"/>
                  </a:lnTo>
                  <a:lnTo>
                    <a:pt x="831061" y="548859"/>
                  </a:lnTo>
                  <a:lnTo>
                    <a:pt x="866520" y="586866"/>
                  </a:lnTo>
                  <a:lnTo>
                    <a:pt x="900772" y="626363"/>
                  </a:lnTo>
                  <a:lnTo>
                    <a:pt x="1005801" y="500252"/>
                  </a:lnTo>
                  <a:lnTo>
                    <a:pt x="972493" y="461394"/>
                  </a:lnTo>
                  <a:lnTo>
                    <a:pt x="938122" y="423890"/>
                  </a:lnTo>
                  <a:lnTo>
                    <a:pt x="902722" y="387761"/>
                  </a:lnTo>
                  <a:lnTo>
                    <a:pt x="866324" y="353028"/>
                  </a:lnTo>
                  <a:lnTo>
                    <a:pt x="828961" y="319712"/>
                  </a:lnTo>
                  <a:lnTo>
                    <a:pt x="790667" y="287833"/>
                  </a:lnTo>
                  <a:lnTo>
                    <a:pt x="751474" y="257413"/>
                  </a:lnTo>
                  <a:lnTo>
                    <a:pt x="711415" y="228472"/>
                  </a:lnTo>
                  <a:lnTo>
                    <a:pt x="671021" y="201443"/>
                  </a:lnTo>
                  <a:lnTo>
                    <a:pt x="629866" y="175992"/>
                  </a:lnTo>
                  <a:lnTo>
                    <a:pt x="587971" y="152139"/>
                  </a:lnTo>
                  <a:lnTo>
                    <a:pt x="545363" y="129905"/>
                  </a:lnTo>
                  <a:lnTo>
                    <a:pt x="502064" y="109307"/>
                  </a:lnTo>
                  <a:lnTo>
                    <a:pt x="458098" y="90366"/>
                  </a:lnTo>
                  <a:lnTo>
                    <a:pt x="413489" y="73101"/>
                  </a:lnTo>
                  <a:lnTo>
                    <a:pt x="368261" y="57530"/>
                  </a:lnTo>
                  <a:lnTo>
                    <a:pt x="317525" y="42587"/>
                  </a:lnTo>
                  <a:lnTo>
                    <a:pt x="266099" y="29796"/>
                  </a:lnTo>
                  <a:lnTo>
                    <a:pt x="214024" y="19212"/>
                  </a:lnTo>
                  <a:lnTo>
                    <a:pt x="161337" y="10886"/>
                  </a:lnTo>
                  <a:lnTo>
                    <a:pt x="108079" y="4874"/>
                  </a:lnTo>
                  <a:lnTo>
                    <a:pt x="54286" y="12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DB1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278635" y="1808988"/>
              <a:ext cx="300355" cy="363220"/>
            </a:xfrm>
            <a:custGeom>
              <a:avLst/>
              <a:gdLst/>
              <a:ahLst/>
              <a:cxnLst/>
              <a:rect l="l" t="t" r="r" b="b"/>
              <a:pathLst>
                <a:path w="300355" h="363219">
                  <a:moveTo>
                    <a:pt x="150113" y="0"/>
                  </a:moveTo>
                  <a:lnTo>
                    <a:pt x="110110" y="6482"/>
                  </a:lnTo>
                  <a:lnTo>
                    <a:pt x="74224" y="24769"/>
                  </a:lnTo>
                  <a:lnTo>
                    <a:pt x="43862" y="53117"/>
                  </a:lnTo>
                  <a:lnTo>
                    <a:pt x="20432" y="89784"/>
                  </a:lnTo>
                  <a:lnTo>
                    <a:pt x="5342" y="133026"/>
                  </a:lnTo>
                  <a:lnTo>
                    <a:pt x="0" y="181101"/>
                  </a:lnTo>
                  <a:lnTo>
                    <a:pt x="5342" y="229391"/>
                  </a:lnTo>
                  <a:lnTo>
                    <a:pt x="20432" y="272777"/>
                  </a:lnTo>
                  <a:lnTo>
                    <a:pt x="43862" y="309530"/>
                  </a:lnTo>
                  <a:lnTo>
                    <a:pt x="74224" y="337923"/>
                  </a:lnTo>
                  <a:lnTo>
                    <a:pt x="110110" y="356226"/>
                  </a:lnTo>
                  <a:lnTo>
                    <a:pt x="150113" y="362712"/>
                  </a:lnTo>
                  <a:lnTo>
                    <a:pt x="189984" y="356226"/>
                  </a:lnTo>
                  <a:lnTo>
                    <a:pt x="225834" y="337923"/>
                  </a:lnTo>
                  <a:lnTo>
                    <a:pt x="256222" y="309530"/>
                  </a:lnTo>
                  <a:lnTo>
                    <a:pt x="279710" y="272777"/>
                  </a:lnTo>
                  <a:lnTo>
                    <a:pt x="294858" y="229391"/>
                  </a:lnTo>
                  <a:lnTo>
                    <a:pt x="300227" y="181101"/>
                  </a:lnTo>
                  <a:lnTo>
                    <a:pt x="294858" y="133026"/>
                  </a:lnTo>
                  <a:lnTo>
                    <a:pt x="279710" y="89784"/>
                  </a:lnTo>
                  <a:lnTo>
                    <a:pt x="256222" y="53117"/>
                  </a:lnTo>
                  <a:lnTo>
                    <a:pt x="225834" y="24769"/>
                  </a:lnTo>
                  <a:lnTo>
                    <a:pt x="189984" y="6482"/>
                  </a:lnTo>
                  <a:lnTo>
                    <a:pt x="1501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8740" y="1894332"/>
              <a:ext cx="160019" cy="19202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164079" y="4055414"/>
              <a:ext cx="853440" cy="192405"/>
            </a:xfrm>
            <a:custGeom>
              <a:avLst/>
              <a:gdLst/>
              <a:ahLst/>
              <a:cxnLst/>
              <a:rect l="l" t="t" r="r" b="b"/>
              <a:pathLst>
                <a:path w="853439" h="192404">
                  <a:moveTo>
                    <a:pt x="9651" y="0"/>
                  </a:moveTo>
                  <a:lnTo>
                    <a:pt x="0" y="34505"/>
                  </a:lnTo>
                  <a:lnTo>
                    <a:pt x="363981" y="191922"/>
                  </a:lnTo>
                  <a:lnTo>
                    <a:pt x="853439" y="191922"/>
                  </a:lnTo>
                  <a:lnTo>
                    <a:pt x="853439" y="155651"/>
                  </a:lnTo>
                  <a:lnTo>
                    <a:pt x="369315" y="155651"/>
                  </a:lnTo>
                  <a:lnTo>
                    <a:pt x="9651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793747" y="3482340"/>
              <a:ext cx="521334" cy="1239520"/>
            </a:xfrm>
            <a:custGeom>
              <a:avLst/>
              <a:gdLst/>
              <a:ahLst/>
              <a:cxnLst/>
              <a:rect l="l" t="t" r="r" b="b"/>
              <a:pathLst>
                <a:path w="521335" h="1239520">
                  <a:moveTo>
                    <a:pt x="521207" y="0"/>
                  </a:moveTo>
                  <a:lnTo>
                    <a:pt x="372363" y="0"/>
                  </a:lnTo>
                  <a:lnTo>
                    <a:pt x="371681" y="52393"/>
                  </a:lnTo>
                  <a:lnTo>
                    <a:pt x="369641" y="104391"/>
                  </a:lnTo>
                  <a:lnTo>
                    <a:pt x="366256" y="155955"/>
                  </a:lnTo>
                  <a:lnTo>
                    <a:pt x="361537" y="207049"/>
                  </a:lnTo>
                  <a:lnTo>
                    <a:pt x="355496" y="257634"/>
                  </a:lnTo>
                  <a:lnTo>
                    <a:pt x="348146" y="307672"/>
                  </a:lnTo>
                  <a:lnTo>
                    <a:pt x="339498" y="357125"/>
                  </a:lnTo>
                  <a:lnTo>
                    <a:pt x="329564" y="405955"/>
                  </a:lnTo>
                  <a:lnTo>
                    <a:pt x="317934" y="455859"/>
                  </a:lnTo>
                  <a:lnTo>
                    <a:pt x="305052" y="505097"/>
                  </a:lnTo>
                  <a:lnTo>
                    <a:pt x="290928" y="553631"/>
                  </a:lnTo>
                  <a:lnTo>
                    <a:pt x="275574" y="601424"/>
                  </a:lnTo>
                  <a:lnTo>
                    <a:pt x="258999" y="648440"/>
                  </a:lnTo>
                  <a:lnTo>
                    <a:pt x="241214" y="694641"/>
                  </a:lnTo>
                  <a:lnTo>
                    <a:pt x="222230" y="739991"/>
                  </a:lnTo>
                  <a:lnTo>
                    <a:pt x="202056" y="784453"/>
                  </a:lnTo>
                  <a:lnTo>
                    <a:pt x="180586" y="828596"/>
                  </a:lnTo>
                  <a:lnTo>
                    <a:pt x="158001" y="871786"/>
                  </a:lnTo>
                  <a:lnTo>
                    <a:pt x="134318" y="913990"/>
                  </a:lnTo>
                  <a:lnTo>
                    <a:pt x="109553" y="955181"/>
                  </a:lnTo>
                  <a:lnTo>
                    <a:pt x="83722" y="995326"/>
                  </a:lnTo>
                  <a:lnTo>
                    <a:pt x="56842" y="1034397"/>
                  </a:lnTo>
                  <a:lnTo>
                    <a:pt x="28929" y="1072362"/>
                  </a:lnTo>
                  <a:lnTo>
                    <a:pt x="0" y="1109192"/>
                  </a:lnTo>
                  <a:lnTo>
                    <a:pt x="104901" y="1239012"/>
                  </a:lnTo>
                  <a:lnTo>
                    <a:pt x="137206" y="1197828"/>
                  </a:lnTo>
                  <a:lnTo>
                    <a:pt x="168386" y="1155376"/>
                  </a:lnTo>
                  <a:lnTo>
                    <a:pt x="198422" y="1111692"/>
                  </a:lnTo>
                  <a:lnTo>
                    <a:pt x="227298" y="1066811"/>
                  </a:lnTo>
                  <a:lnTo>
                    <a:pt x="254995" y="1020766"/>
                  </a:lnTo>
                  <a:lnTo>
                    <a:pt x="281495" y="973594"/>
                  </a:lnTo>
                  <a:lnTo>
                    <a:pt x="306781" y="925330"/>
                  </a:lnTo>
                  <a:lnTo>
                    <a:pt x="330834" y="876007"/>
                  </a:lnTo>
                  <a:lnTo>
                    <a:pt x="350869" y="831973"/>
                  </a:lnTo>
                  <a:lnTo>
                    <a:pt x="369893" y="787133"/>
                  </a:lnTo>
                  <a:lnTo>
                    <a:pt x="387886" y="741521"/>
                  </a:lnTo>
                  <a:lnTo>
                    <a:pt x="404825" y="695171"/>
                  </a:lnTo>
                  <a:lnTo>
                    <a:pt x="420688" y="648116"/>
                  </a:lnTo>
                  <a:lnTo>
                    <a:pt x="435454" y="600389"/>
                  </a:lnTo>
                  <a:lnTo>
                    <a:pt x="449101" y="552025"/>
                  </a:lnTo>
                  <a:lnTo>
                    <a:pt x="461606" y="503056"/>
                  </a:lnTo>
                  <a:lnTo>
                    <a:pt x="472947" y="453517"/>
                  </a:lnTo>
                  <a:lnTo>
                    <a:pt x="482898" y="404992"/>
                  </a:lnTo>
                  <a:lnTo>
                    <a:pt x="491740" y="355952"/>
                  </a:lnTo>
                  <a:lnTo>
                    <a:pt x="499458" y="306418"/>
                  </a:lnTo>
                  <a:lnTo>
                    <a:pt x="506034" y="256410"/>
                  </a:lnTo>
                  <a:lnTo>
                    <a:pt x="511452" y="205949"/>
                  </a:lnTo>
                  <a:lnTo>
                    <a:pt x="515695" y="155057"/>
                  </a:lnTo>
                  <a:lnTo>
                    <a:pt x="518746" y="103754"/>
                  </a:lnTo>
                  <a:lnTo>
                    <a:pt x="520589" y="52061"/>
                  </a:lnTo>
                  <a:lnTo>
                    <a:pt x="521207" y="0"/>
                  </a:lnTo>
                  <a:close/>
                </a:path>
              </a:pathLst>
            </a:custGeom>
            <a:solidFill>
              <a:srgbClr val="B8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002535" y="3899954"/>
              <a:ext cx="303530" cy="361315"/>
            </a:xfrm>
            <a:custGeom>
              <a:avLst/>
              <a:gdLst/>
              <a:ahLst/>
              <a:cxnLst/>
              <a:rect l="l" t="t" r="r" b="b"/>
              <a:pathLst>
                <a:path w="303530" h="361314">
                  <a:moveTo>
                    <a:pt x="151891" y="0"/>
                  </a:moveTo>
                  <a:lnTo>
                    <a:pt x="111492" y="6450"/>
                  </a:lnTo>
                  <a:lnTo>
                    <a:pt x="75202" y="24649"/>
                  </a:lnTo>
                  <a:lnTo>
                    <a:pt x="44465" y="52865"/>
                  </a:lnTo>
                  <a:lnTo>
                    <a:pt x="20724" y="89366"/>
                  </a:lnTo>
                  <a:lnTo>
                    <a:pt x="5421" y="132422"/>
                  </a:lnTo>
                  <a:lnTo>
                    <a:pt x="0" y="180301"/>
                  </a:lnTo>
                  <a:lnTo>
                    <a:pt x="5421" y="228395"/>
                  </a:lnTo>
                  <a:lnTo>
                    <a:pt x="20724" y="271594"/>
                  </a:lnTo>
                  <a:lnTo>
                    <a:pt x="44465" y="308182"/>
                  </a:lnTo>
                  <a:lnTo>
                    <a:pt x="75202" y="336443"/>
                  </a:lnTo>
                  <a:lnTo>
                    <a:pt x="111492" y="354658"/>
                  </a:lnTo>
                  <a:lnTo>
                    <a:pt x="151891" y="361111"/>
                  </a:lnTo>
                  <a:lnTo>
                    <a:pt x="192077" y="354658"/>
                  </a:lnTo>
                  <a:lnTo>
                    <a:pt x="228223" y="336443"/>
                  </a:lnTo>
                  <a:lnTo>
                    <a:pt x="258873" y="308182"/>
                  </a:lnTo>
                  <a:lnTo>
                    <a:pt x="282570" y="271594"/>
                  </a:lnTo>
                  <a:lnTo>
                    <a:pt x="297856" y="228395"/>
                  </a:lnTo>
                  <a:lnTo>
                    <a:pt x="303275" y="180301"/>
                  </a:lnTo>
                  <a:lnTo>
                    <a:pt x="297856" y="132422"/>
                  </a:lnTo>
                  <a:lnTo>
                    <a:pt x="282570" y="89366"/>
                  </a:lnTo>
                  <a:lnTo>
                    <a:pt x="258873" y="52865"/>
                  </a:lnTo>
                  <a:lnTo>
                    <a:pt x="228223" y="24649"/>
                  </a:lnTo>
                  <a:lnTo>
                    <a:pt x="192077" y="6450"/>
                  </a:lnTo>
                  <a:lnTo>
                    <a:pt x="15189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74163" y="3985298"/>
              <a:ext cx="160019" cy="191947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2164079" y="2810256"/>
              <a:ext cx="868680" cy="192405"/>
            </a:xfrm>
            <a:custGeom>
              <a:avLst/>
              <a:gdLst/>
              <a:ahLst/>
              <a:cxnLst/>
              <a:rect l="l" t="t" r="r" b="b"/>
              <a:pathLst>
                <a:path w="868680" h="192405">
                  <a:moveTo>
                    <a:pt x="868680" y="0"/>
                  </a:moveTo>
                  <a:lnTo>
                    <a:pt x="370586" y="0"/>
                  </a:lnTo>
                  <a:lnTo>
                    <a:pt x="0" y="157606"/>
                  </a:lnTo>
                  <a:lnTo>
                    <a:pt x="9778" y="192024"/>
                  </a:lnTo>
                  <a:lnTo>
                    <a:pt x="375919" y="36830"/>
                  </a:lnTo>
                  <a:lnTo>
                    <a:pt x="868680" y="36830"/>
                  </a:lnTo>
                  <a:lnTo>
                    <a:pt x="868680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793747" y="2275332"/>
              <a:ext cx="521334" cy="1207135"/>
            </a:xfrm>
            <a:custGeom>
              <a:avLst/>
              <a:gdLst/>
              <a:ahLst/>
              <a:cxnLst/>
              <a:rect l="l" t="t" r="r" b="b"/>
              <a:pathLst>
                <a:path w="521335" h="1207135">
                  <a:moveTo>
                    <a:pt x="104901" y="0"/>
                  </a:moveTo>
                  <a:lnTo>
                    <a:pt x="0" y="125984"/>
                  </a:lnTo>
                  <a:lnTo>
                    <a:pt x="32979" y="167056"/>
                  </a:lnTo>
                  <a:lnTo>
                    <a:pt x="64628" y="209585"/>
                  </a:lnTo>
                  <a:lnTo>
                    <a:pt x="94922" y="253536"/>
                  </a:lnTo>
                  <a:lnTo>
                    <a:pt x="123836" y="298874"/>
                  </a:lnTo>
                  <a:lnTo>
                    <a:pt x="151346" y="345562"/>
                  </a:lnTo>
                  <a:lnTo>
                    <a:pt x="177428" y="393565"/>
                  </a:lnTo>
                  <a:lnTo>
                    <a:pt x="202056" y="442849"/>
                  </a:lnTo>
                  <a:lnTo>
                    <a:pt x="222230" y="486135"/>
                  </a:lnTo>
                  <a:lnTo>
                    <a:pt x="241214" y="530254"/>
                  </a:lnTo>
                  <a:lnTo>
                    <a:pt x="258999" y="575180"/>
                  </a:lnTo>
                  <a:lnTo>
                    <a:pt x="275574" y="620887"/>
                  </a:lnTo>
                  <a:lnTo>
                    <a:pt x="290928" y="667350"/>
                  </a:lnTo>
                  <a:lnTo>
                    <a:pt x="305052" y="714543"/>
                  </a:lnTo>
                  <a:lnTo>
                    <a:pt x="317934" y="762442"/>
                  </a:lnTo>
                  <a:lnTo>
                    <a:pt x="329564" y="811022"/>
                  </a:lnTo>
                  <a:lnTo>
                    <a:pt x="339498" y="858733"/>
                  </a:lnTo>
                  <a:lnTo>
                    <a:pt x="348146" y="906988"/>
                  </a:lnTo>
                  <a:lnTo>
                    <a:pt x="355496" y="955770"/>
                  </a:lnTo>
                  <a:lnTo>
                    <a:pt x="361537" y="1005062"/>
                  </a:lnTo>
                  <a:lnTo>
                    <a:pt x="366256" y="1054848"/>
                  </a:lnTo>
                  <a:lnTo>
                    <a:pt x="369641" y="1105112"/>
                  </a:lnTo>
                  <a:lnTo>
                    <a:pt x="371681" y="1155837"/>
                  </a:lnTo>
                  <a:lnTo>
                    <a:pt x="372363" y="1207008"/>
                  </a:lnTo>
                  <a:lnTo>
                    <a:pt x="521207" y="1207008"/>
                  </a:lnTo>
                  <a:lnTo>
                    <a:pt x="520589" y="1156145"/>
                  </a:lnTo>
                  <a:lnTo>
                    <a:pt x="518746" y="1105679"/>
                  </a:lnTo>
                  <a:lnTo>
                    <a:pt x="515695" y="1055628"/>
                  </a:lnTo>
                  <a:lnTo>
                    <a:pt x="511452" y="1006014"/>
                  </a:lnTo>
                  <a:lnTo>
                    <a:pt x="506034" y="956855"/>
                  </a:lnTo>
                  <a:lnTo>
                    <a:pt x="499458" y="908172"/>
                  </a:lnTo>
                  <a:lnTo>
                    <a:pt x="491740" y="859984"/>
                  </a:lnTo>
                  <a:lnTo>
                    <a:pt x="482898" y="812312"/>
                  </a:lnTo>
                  <a:lnTo>
                    <a:pt x="472947" y="765175"/>
                  </a:lnTo>
                  <a:lnTo>
                    <a:pt x="461606" y="716790"/>
                  </a:lnTo>
                  <a:lnTo>
                    <a:pt x="449101" y="669015"/>
                  </a:lnTo>
                  <a:lnTo>
                    <a:pt x="435454" y="621867"/>
                  </a:lnTo>
                  <a:lnTo>
                    <a:pt x="420688" y="575361"/>
                  </a:lnTo>
                  <a:lnTo>
                    <a:pt x="404825" y="529515"/>
                  </a:lnTo>
                  <a:lnTo>
                    <a:pt x="387886" y="484345"/>
                  </a:lnTo>
                  <a:lnTo>
                    <a:pt x="369893" y="439868"/>
                  </a:lnTo>
                  <a:lnTo>
                    <a:pt x="350869" y="396100"/>
                  </a:lnTo>
                  <a:lnTo>
                    <a:pt x="330834" y="353060"/>
                  </a:lnTo>
                  <a:lnTo>
                    <a:pt x="306781" y="305052"/>
                  </a:lnTo>
                  <a:lnTo>
                    <a:pt x="281495" y="258103"/>
                  </a:lnTo>
                  <a:lnTo>
                    <a:pt x="254995" y="212238"/>
                  </a:lnTo>
                  <a:lnTo>
                    <a:pt x="227298" y="167481"/>
                  </a:lnTo>
                  <a:lnTo>
                    <a:pt x="198422" y="123854"/>
                  </a:lnTo>
                  <a:lnTo>
                    <a:pt x="168386" y="81383"/>
                  </a:lnTo>
                  <a:lnTo>
                    <a:pt x="137206" y="40090"/>
                  </a:lnTo>
                  <a:lnTo>
                    <a:pt x="104901" y="0"/>
                  </a:lnTo>
                  <a:close/>
                </a:path>
              </a:pathLst>
            </a:custGeom>
            <a:solidFill>
              <a:srgbClr val="D2E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016252" y="2734056"/>
              <a:ext cx="302260" cy="361315"/>
            </a:xfrm>
            <a:custGeom>
              <a:avLst/>
              <a:gdLst/>
              <a:ahLst/>
              <a:cxnLst/>
              <a:rect l="l" t="t" r="r" b="b"/>
              <a:pathLst>
                <a:path w="302260" h="361314">
                  <a:moveTo>
                    <a:pt x="150875" y="0"/>
                  </a:moveTo>
                  <a:lnTo>
                    <a:pt x="110816" y="6462"/>
                  </a:lnTo>
                  <a:lnTo>
                    <a:pt x="74788" y="24694"/>
                  </a:lnTo>
                  <a:lnTo>
                    <a:pt x="44243" y="52959"/>
                  </a:lnTo>
                  <a:lnTo>
                    <a:pt x="20630" y="89520"/>
                  </a:lnTo>
                  <a:lnTo>
                    <a:pt x="5399" y="132644"/>
                  </a:lnTo>
                  <a:lnTo>
                    <a:pt x="0" y="180594"/>
                  </a:lnTo>
                  <a:lnTo>
                    <a:pt x="5399" y="228543"/>
                  </a:lnTo>
                  <a:lnTo>
                    <a:pt x="20630" y="271667"/>
                  </a:lnTo>
                  <a:lnTo>
                    <a:pt x="44243" y="308229"/>
                  </a:lnTo>
                  <a:lnTo>
                    <a:pt x="74788" y="336493"/>
                  </a:lnTo>
                  <a:lnTo>
                    <a:pt x="110816" y="354725"/>
                  </a:lnTo>
                  <a:lnTo>
                    <a:pt x="150875" y="361188"/>
                  </a:lnTo>
                  <a:lnTo>
                    <a:pt x="191112" y="354725"/>
                  </a:lnTo>
                  <a:lnTo>
                    <a:pt x="227188" y="336493"/>
                  </a:lnTo>
                  <a:lnTo>
                    <a:pt x="257698" y="308228"/>
                  </a:lnTo>
                  <a:lnTo>
                    <a:pt x="281234" y="271667"/>
                  </a:lnTo>
                  <a:lnTo>
                    <a:pt x="296388" y="228543"/>
                  </a:lnTo>
                  <a:lnTo>
                    <a:pt x="301752" y="180594"/>
                  </a:lnTo>
                  <a:lnTo>
                    <a:pt x="296388" y="132644"/>
                  </a:lnTo>
                  <a:lnTo>
                    <a:pt x="281234" y="89520"/>
                  </a:lnTo>
                  <a:lnTo>
                    <a:pt x="257698" y="52958"/>
                  </a:lnTo>
                  <a:lnTo>
                    <a:pt x="227188" y="24694"/>
                  </a:lnTo>
                  <a:lnTo>
                    <a:pt x="191112" y="6462"/>
                  </a:lnTo>
                  <a:lnTo>
                    <a:pt x="1508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86356" y="2817875"/>
              <a:ext cx="161544" cy="19202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51" y="2242654"/>
              <a:ext cx="1783054" cy="226758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69951" y="2242566"/>
              <a:ext cx="1783080" cy="2268220"/>
            </a:xfrm>
            <a:custGeom>
              <a:avLst/>
              <a:gdLst/>
              <a:ahLst/>
              <a:cxnLst/>
              <a:rect l="l" t="t" r="r" b="b"/>
              <a:pathLst>
                <a:path w="1783080" h="2268220">
                  <a:moveTo>
                    <a:pt x="891717" y="0"/>
                  </a:moveTo>
                  <a:lnTo>
                    <a:pt x="849736" y="1234"/>
                  </a:lnTo>
                  <a:lnTo>
                    <a:pt x="808255" y="4900"/>
                  </a:lnTo>
                  <a:lnTo>
                    <a:pt x="767316" y="10943"/>
                  </a:lnTo>
                  <a:lnTo>
                    <a:pt x="726964" y="19309"/>
                  </a:lnTo>
                  <a:lnTo>
                    <a:pt x="687239" y="29944"/>
                  </a:lnTo>
                  <a:lnTo>
                    <a:pt x="648186" y="42793"/>
                  </a:lnTo>
                  <a:lnTo>
                    <a:pt x="609847" y="57802"/>
                  </a:lnTo>
                  <a:lnTo>
                    <a:pt x="572264" y="74916"/>
                  </a:lnTo>
                  <a:lnTo>
                    <a:pt x="535481" y="94080"/>
                  </a:lnTo>
                  <a:lnTo>
                    <a:pt x="499541" y="115241"/>
                  </a:lnTo>
                  <a:lnTo>
                    <a:pt x="464486" y="138344"/>
                  </a:lnTo>
                  <a:lnTo>
                    <a:pt x="430358" y="163335"/>
                  </a:lnTo>
                  <a:lnTo>
                    <a:pt x="397202" y="190158"/>
                  </a:lnTo>
                  <a:lnTo>
                    <a:pt x="365059" y="218761"/>
                  </a:lnTo>
                  <a:lnTo>
                    <a:pt x="333973" y="249087"/>
                  </a:lnTo>
                  <a:lnTo>
                    <a:pt x="303985" y="281083"/>
                  </a:lnTo>
                  <a:lnTo>
                    <a:pt x="275140" y="314694"/>
                  </a:lnTo>
                  <a:lnTo>
                    <a:pt x="247480" y="349866"/>
                  </a:lnTo>
                  <a:lnTo>
                    <a:pt x="221047" y="386545"/>
                  </a:lnTo>
                  <a:lnTo>
                    <a:pt x="195884" y="424676"/>
                  </a:lnTo>
                  <a:lnTo>
                    <a:pt x="172035" y="464204"/>
                  </a:lnTo>
                  <a:lnTo>
                    <a:pt x="149542" y="505075"/>
                  </a:lnTo>
                  <a:lnTo>
                    <a:pt x="128447" y="547235"/>
                  </a:lnTo>
                  <a:lnTo>
                    <a:pt x="108795" y="590629"/>
                  </a:lnTo>
                  <a:lnTo>
                    <a:pt x="90626" y="635203"/>
                  </a:lnTo>
                  <a:lnTo>
                    <a:pt x="73985" y="680902"/>
                  </a:lnTo>
                  <a:lnTo>
                    <a:pt x="58914" y="727673"/>
                  </a:lnTo>
                  <a:lnTo>
                    <a:pt x="45455" y="775459"/>
                  </a:lnTo>
                  <a:lnTo>
                    <a:pt x="33652" y="824208"/>
                  </a:lnTo>
                  <a:lnTo>
                    <a:pt x="23548" y="873865"/>
                  </a:lnTo>
                  <a:lnTo>
                    <a:pt x="15185" y="924374"/>
                  </a:lnTo>
                  <a:lnTo>
                    <a:pt x="8605" y="975683"/>
                  </a:lnTo>
                  <a:lnTo>
                    <a:pt x="3853" y="1027735"/>
                  </a:lnTo>
                  <a:lnTo>
                    <a:pt x="970" y="1080478"/>
                  </a:lnTo>
                  <a:lnTo>
                    <a:pt x="0" y="1133856"/>
                  </a:lnTo>
                  <a:lnTo>
                    <a:pt x="970" y="1187234"/>
                  </a:lnTo>
                  <a:lnTo>
                    <a:pt x="3853" y="1239977"/>
                  </a:lnTo>
                  <a:lnTo>
                    <a:pt x="8605" y="1292030"/>
                  </a:lnTo>
                  <a:lnTo>
                    <a:pt x="15185" y="1343339"/>
                  </a:lnTo>
                  <a:lnTo>
                    <a:pt x="23548" y="1393848"/>
                  </a:lnTo>
                  <a:lnTo>
                    <a:pt x="33652" y="1443504"/>
                  </a:lnTo>
                  <a:lnTo>
                    <a:pt x="45455" y="1492252"/>
                  </a:lnTo>
                  <a:lnTo>
                    <a:pt x="58914" y="1540038"/>
                  </a:lnTo>
                  <a:lnTo>
                    <a:pt x="73985" y="1586808"/>
                  </a:lnTo>
                  <a:lnTo>
                    <a:pt x="90626" y="1632506"/>
                  </a:lnTo>
                  <a:lnTo>
                    <a:pt x="108795" y="1677079"/>
                  </a:lnTo>
                  <a:lnTo>
                    <a:pt x="128447" y="1720471"/>
                  </a:lnTo>
                  <a:lnTo>
                    <a:pt x="149542" y="1762630"/>
                  </a:lnTo>
                  <a:lnTo>
                    <a:pt x="172035" y="1803499"/>
                  </a:lnTo>
                  <a:lnTo>
                    <a:pt x="195884" y="1843026"/>
                  </a:lnTo>
                  <a:lnTo>
                    <a:pt x="221047" y="1881154"/>
                  </a:lnTo>
                  <a:lnTo>
                    <a:pt x="247480" y="1917831"/>
                  </a:lnTo>
                  <a:lnTo>
                    <a:pt x="275140" y="1953002"/>
                  </a:lnTo>
                  <a:lnTo>
                    <a:pt x="303985" y="1986611"/>
                  </a:lnTo>
                  <a:lnTo>
                    <a:pt x="333973" y="2018605"/>
                  </a:lnTo>
                  <a:lnTo>
                    <a:pt x="365059" y="2048929"/>
                  </a:lnTo>
                  <a:lnTo>
                    <a:pt x="397202" y="2077530"/>
                  </a:lnTo>
                  <a:lnTo>
                    <a:pt x="430358" y="2104351"/>
                  </a:lnTo>
                  <a:lnTo>
                    <a:pt x="464486" y="2129340"/>
                  </a:lnTo>
                  <a:lnTo>
                    <a:pt x="499541" y="2152441"/>
                  </a:lnTo>
                  <a:lnTo>
                    <a:pt x="535481" y="2173601"/>
                  </a:lnTo>
                  <a:lnTo>
                    <a:pt x="572264" y="2192764"/>
                  </a:lnTo>
                  <a:lnTo>
                    <a:pt x="609847" y="2209876"/>
                  </a:lnTo>
                  <a:lnTo>
                    <a:pt x="648186" y="2224884"/>
                  </a:lnTo>
                  <a:lnTo>
                    <a:pt x="687239" y="2237732"/>
                  </a:lnTo>
                  <a:lnTo>
                    <a:pt x="726964" y="2248366"/>
                  </a:lnTo>
                  <a:lnTo>
                    <a:pt x="767316" y="2256731"/>
                  </a:lnTo>
                  <a:lnTo>
                    <a:pt x="808255" y="2262774"/>
                  </a:lnTo>
                  <a:lnTo>
                    <a:pt x="849736" y="2266439"/>
                  </a:lnTo>
                  <a:lnTo>
                    <a:pt x="891717" y="2267673"/>
                  </a:lnTo>
                  <a:lnTo>
                    <a:pt x="933669" y="2266439"/>
                  </a:lnTo>
                  <a:lnTo>
                    <a:pt x="975122" y="2262774"/>
                  </a:lnTo>
                  <a:lnTo>
                    <a:pt x="1016034" y="2256731"/>
                  </a:lnTo>
                  <a:lnTo>
                    <a:pt x="1056362" y="2248366"/>
                  </a:lnTo>
                  <a:lnTo>
                    <a:pt x="1096062" y="2237732"/>
                  </a:lnTo>
                  <a:lnTo>
                    <a:pt x="1135093" y="2224884"/>
                  </a:lnTo>
                  <a:lnTo>
                    <a:pt x="1173412" y="2209876"/>
                  </a:lnTo>
                  <a:lnTo>
                    <a:pt x="1210975" y="2192764"/>
                  </a:lnTo>
                  <a:lnTo>
                    <a:pt x="1247739" y="2173601"/>
                  </a:lnTo>
                  <a:lnTo>
                    <a:pt x="1283663" y="2152441"/>
                  </a:lnTo>
                  <a:lnTo>
                    <a:pt x="1318702" y="2129340"/>
                  </a:lnTo>
                  <a:lnTo>
                    <a:pt x="1352815" y="2104351"/>
                  </a:lnTo>
                  <a:lnTo>
                    <a:pt x="1385957" y="2077530"/>
                  </a:lnTo>
                  <a:lnTo>
                    <a:pt x="1418088" y="2048929"/>
                  </a:lnTo>
                  <a:lnTo>
                    <a:pt x="1449163" y="2018605"/>
                  </a:lnTo>
                  <a:lnTo>
                    <a:pt x="1479139" y="1986611"/>
                  </a:lnTo>
                  <a:lnTo>
                    <a:pt x="1507975" y="1953002"/>
                  </a:lnTo>
                  <a:lnTo>
                    <a:pt x="1535627" y="1917831"/>
                  </a:lnTo>
                  <a:lnTo>
                    <a:pt x="1562052" y="1881154"/>
                  </a:lnTo>
                  <a:lnTo>
                    <a:pt x="1587207" y="1843026"/>
                  </a:lnTo>
                  <a:lnTo>
                    <a:pt x="1611050" y="1803499"/>
                  </a:lnTo>
                  <a:lnTo>
                    <a:pt x="1633538" y="1762630"/>
                  </a:lnTo>
                  <a:lnTo>
                    <a:pt x="1654627" y="1720471"/>
                  </a:lnTo>
                  <a:lnTo>
                    <a:pt x="1674276" y="1677079"/>
                  </a:lnTo>
                  <a:lnTo>
                    <a:pt x="1692441" y="1632506"/>
                  </a:lnTo>
                  <a:lnTo>
                    <a:pt x="1709079" y="1586808"/>
                  </a:lnTo>
                  <a:lnTo>
                    <a:pt x="1724148" y="1540038"/>
                  </a:lnTo>
                  <a:lnTo>
                    <a:pt x="1737604" y="1492252"/>
                  </a:lnTo>
                  <a:lnTo>
                    <a:pt x="1749405" y="1443504"/>
                  </a:lnTo>
                  <a:lnTo>
                    <a:pt x="1759508" y="1393848"/>
                  </a:lnTo>
                  <a:lnTo>
                    <a:pt x="1767870" y="1343339"/>
                  </a:lnTo>
                  <a:lnTo>
                    <a:pt x="1774449" y="1292030"/>
                  </a:lnTo>
                  <a:lnTo>
                    <a:pt x="1779201" y="1239977"/>
                  </a:lnTo>
                  <a:lnTo>
                    <a:pt x="1782084" y="1187234"/>
                  </a:lnTo>
                  <a:lnTo>
                    <a:pt x="1783054" y="1133856"/>
                  </a:lnTo>
                  <a:lnTo>
                    <a:pt x="1782084" y="1080478"/>
                  </a:lnTo>
                  <a:lnTo>
                    <a:pt x="1779201" y="1027735"/>
                  </a:lnTo>
                  <a:lnTo>
                    <a:pt x="1774449" y="975683"/>
                  </a:lnTo>
                  <a:lnTo>
                    <a:pt x="1767870" y="924374"/>
                  </a:lnTo>
                  <a:lnTo>
                    <a:pt x="1759508" y="873865"/>
                  </a:lnTo>
                  <a:lnTo>
                    <a:pt x="1749405" y="824208"/>
                  </a:lnTo>
                  <a:lnTo>
                    <a:pt x="1737604" y="775459"/>
                  </a:lnTo>
                  <a:lnTo>
                    <a:pt x="1724148" y="727673"/>
                  </a:lnTo>
                  <a:lnTo>
                    <a:pt x="1709079" y="680902"/>
                  </a:lnTo>
                  <a:lnTo>
                    <a:pt x="1692441" y="635203"/>
                  </a:lnTo>
                  <a:lnTo>
                    <a:pt x="1674276" y="590629"/>
                  </a:lnTo>
                  <a:lnTo>
                    <a:pt x="1654627" y="547235"/>
                  </a:lnTo>
                  <a:lnTo>
                    <a:pt x="1633538" y="505075"/>
                  </a:lnTo>
                  <a:lnTo>
                    <a:pt x="1611050" y="464204"/>
                  </a:lnTo>
                  <a:lnTo>
                    <a:pt x="1587207" y="424676"/>
                  </a:lnTo>
                  <a:lnTo>
                    <a:pt x="1562052" y="386545"/>
                  </a:lnTo>
                  <a:lnTo>
                    <a:pt x="1535627" y="349866"/>
                  </a:lnTo>
                  <a:lnTo>
                    <a:pt x="1507975" y="314694"/>
                  </a:lnTo>
                  <a:lnTo>
                    <a:pt x="1479139" y="281083"/>
                  </a:lnTo>
                  <a:lnTo>
                    <a:pt x="1449163" y="249087"/>
                  </a:lnTo>
                  <a:lnTo>
                    <a:pt x="1418088" y="218761"/>
                  </a:lnTo>
                  <a:lnTo>
                    <a:pt x="1385957" y="190158"/>
                  </a:lnTo>
                  <a:lnTo>
                    <a:pt x="1352815" y="163335"/>
                  </a:lnTo>
                  <a:lnTo>
                    <a:pt x="1318702" y="138344"/>
                  </a:lnTo>
                  <a:lnTo>
                    <a:pt x="1283663" y="115241"/>
                  </a:lnTo>
                  <a:lnTo>
                    <a:pt x="1247739" y="94080"/>
                  </a:lnTo>
                  <a:lnTo>
                    <a:pt x="1210975" y="74916"/>
                  </a:lnTo>
                  <a:lnTo>
                    <a:pt x="1173412" y="57802"/>
                  </a:lnTo>
                  <a:lnTo>
                    <a:pt x="1135093" y="42793"/>
                  </a:lnTo>
                  <a:lnTo>
                    <a:pt x="1096062" y="29944"/>
                  </a:lnTo>
                  <a:lnTo>
                    <a:pt x="1056362" y="19309"/>
                  </a:lnTo>
                  <a:lnTo>
                    <a:pt x="1016034" y="10943"/>
                  </a:lnTo>
                  <a:lnTo>
                    <a:pt x="975122" y="4900"/>
                  </a:lnTo>
                  <a:lnTo>
                    <a:pt x="933669" y="1234"/>
                  </a:lnTo>
                  <a:lnTo>
                    <a:pt x="891717" y="0"/>
                  </a:lnTo>
                  <a:close/>
                </a:path>
              </a:pathLst>
            </a:custGeom>
            <a:ln w="28956">
              <a:solidFill>
                <a:srgbClr val="C5D5E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738149" y="978408"/>
              <a:ext cx="5233670" cy="1077595"/>
            </a:xfrm>
            <a:custGeom>
              <a:avLst/>
              <a:gdLst/>
              <a:ahLst/>
              <a:cxnLst/>
              <a:rect l="l" t="t" r="r" b="b"/>
              <a:pathLst>
                <a:path w="5233670" h="1077595">
                  <a:moveTo>
                    <a:pt x="4376388" y="0"/>
                  </a:moveTo>
                  <a:lnTo>
                    <a:pt x="675100" y="0"/>
                  </a:lnTo>
                  <a:lnTo>
                    <a:pt x="626072" y="3732"/>
                  </a:lnTo>
                  <a:lnTo>
                    <a:pt x="580532" y="14525"/>
                  </a:lnTo>
                  <a:lnTo>
                    <a:pt x="540208" y="31771"/>
                  </a:lnTo>
                  <a:lnTo>
                    <a:pt x="506825" y="54863"/>
                  </a:lnTo>
                  <a:lnTo>
                    <a:pt x="35528" y="468756"/>
                  </a:lnTo>
                  <a:lnTo>
                    <a:pt x="8882" y="502467"/>
                  </a:lnTo>
                  <a:lnTo>
                    <a:pt x="0" y="538797"/>
                  </a:lnTo>
                  <a:lnTo>
                    <a:pt x="8882" y="575127"/>
                  </a:lnTo>
                  <a:lnTo>
                    <a:pt x="35528" y="608838"/>
                  </a:lnTo>
                  <a:lnTo>
                    <a:pt x="506825" y="1022603"/>
                  </a:lnTo>
                  <a:lnTo>
                    <a:pt x="540208" y="1045696"/>
                  </a:lnTo>
                  <a:lnTo>
                    <a:pt x="580532" y="1062942"/>
                  </a:lnTo>
                  <a:lnTo>
                    <a:pt x="626072" y="1073735"/>
                  </a:lnTo>
                  <a:lnTo>
                    <a:pt x="675100" y="1077467"/>
                  </a:lnTo>
                  <a:lnTo>
                    <a:pt x="4376388" y="1077467"/>
                  </a:lnTo>
                  <a:lnTo>
                    <a:pt x="4435052" y="1076222"/>
                  </a:lnTo>
                  <a:lnTo>
                    <a:pt x="4492660" y="1072540"/>
                  </a:lnTo>
                  <a:lnTo>
                    <a:pt x="4549083" y="1066503"/>
                  </a:lnTo>
                  <a:lnTo>
                    <a:pt x="4604194" y="1058190"/>
                  </a:lnTo>
                  <a:lnTo>
                    <a:pt x="4657864" y="1047683"/>
                  </a:lnTo>
                  <a:lnTo>
                    <a:pt x="4709965" y="1035063"/>
                  </a:lnTo>
                  <a:lnTo>
                    <a:pt x="4760370" y="1020411"/>
                  </a:lnTo>
                  <a:lnTo>
                    <a:pt x="4808950" y="1003807"/>
                  </a:lnTo>
                  <a:lnTo>
                    <a:pt x="4855577" y="985333"/>
                  </a:lnTo>
                  <a:lnTo>
                    <a:pt x="4900124" y="965069"/>
                  </a:lnTo>
                  <a:lnTo>
                    <a:pt x="4942462" y="943096"/>
                  </a:lnTo>
                  <a:lnTo>
                    <a:pt x="4982464" y="919495"/>
                  </a:lnTo>
                  <a:lnTo>
                    <a:pt x="5020000" y="894347"/>
                  </a:lnTo>
                  <a:lnTo>
                    <a:pt x="5054945" y="867733"/>
                  </a:lnTo>
                  <a:lnTo>
                    <a:pt x="5087169" y="839733"/>
                  </a:lnTo>
                  <a:lnTo>
                    <a:pt x="5116544" y="810429"/>
                  </a:lnTo>
                  <a:lnTo>
                    <a:pt x="5142942" y="779901"/>
                  </a:lnTo>
                  <a:lnTo>
                    <a:pt x="5166236" y="748230"/>
                  </a:lnTo>
                  <a:lnTo>
                    <a:pt x="5186298" y="715497"/>
                  </a:lnTo>
                  <a:lnTo>
                    <a:pt x="5216211" y="647169"/>
                  </a:lnTo>
                  <a:lnTo>
                    <a:pt x="5231659" y="575563"/>
                  </a:lnTo>
                  <a:lnTo>
                    <a:pt x="5233638" y="538733"/>
                  </a:lnTo>
                  <a:lnTo>
                    <a:pt x="5231659" y="501831"/>
                  </a:lnTo>
                  <a:lnTo>
                    <a:pt x="5216211" y="430116"/>
                  </a:lnTo>
                  <a:lnTo>
                    <a:pt x="5186298" y="361721"/>
                  </a:lnTo>
                  <a:lnTo>
                    <a:pt x="5166236" y="328969"/>
                  </a:lnTo>
                  <a:lnTo>
                    <a:pt x="5142942" y="297287"/>
                  </a:lnTo>
                  <a:lnTo>
                    <a:pt x="5116544" y="266756"/>
                  </a:lnTo>
                  <a:lnTo>
                    <a:pt x="5087169" y="237455"/>
                  </a:lnTo>
                  <a:lnTo>
                    <a:pt x="5054945" y="209464"/>
                  </a:lnTo>
                  <a:lnTo>
                    <a:pt x="5020000" y="182864"/>
                  </a:lnTo>
                  <a:lnTo>
                    <a:pt x="4982464" y="157733"/>
                  </a:lnTo>
                  <a:lnTo>
                    <a:pt x="4942462" y="134154"/>
                  </a:lnTo>
                  <a:lnTo>
                    <a:pt x="4900124" y="112205"/>
                  </a:lnTo>
                  <a:lnTo>
                    <a:pt x="4855577" y="91966"/>
                  </a:lnTo>
                  <a:lnTo>
                    <a:pt x="4808950" y="73518"/>
                  </a:lnTo>
                  <a:lnTo>
                    <a:pt x="4760370" y="56941"/>
                  </a:lnTo>
                  <a:lnTo>
                    <a:pt x="4709965" y="42314"/>
                  </a:lnTo>
                  <a:lnTo>
                    <a:pt x="4657864" y="29718"/>
                  </a:lnTo>
                  <a:lnTo>
                    <a:pt x="4604194" y="19233"/>
                  </a:lnTo>
                  <a:lnTo>
                    <a:pt x="4549083" y="10938"/>
                  </a:lnTo>
                  <a:lnTo>
                    <a:pt x="4492660" y="4915"/>
                  </a:lnTo>
                  <a:lnTo>
                    <a:pt x="4435052" y="1242"/>
                  </a:lnTo>
                  <a:lnTo>
                    <a:pt x="4376388" y="0"/>
                  </a:lnTo>
                  <a:close/>
                </a:path>
              </a:pathLst>
            </a:custGeom>
            <a:solidFill>
              <a:srgbClr val="E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218687" y="1120140"/>
              <a:ext cx="612775" cy="803275"/>
            </a:xfrm>
            <a:custGeom>
              <a:avLst/>
              <a:gdLst/>
              <a:ahLst/>
              <a:cxnLst/>
              <a:rect l="l" t="t" r="r" b="b"/>
              <a:pathLst>
                <a:path w="612775" h="803275">
                  <a:moveTo>
                    <a:pt x="306324" y="0"/>
                  </a:moveTo>
                  <a:lnTo>
                    <a:pt x="264760" y="3666"/>
                  </a:lnTo>
                  <a:lnTo>
                    <a:pt x="224895" y="14347"/>
                  </a:lnTo>
                  <a:lnTo>
                    <a:pt x="187094" y="31563"/>
                  </a:lnTo>
                  <a:lnTo>
                    <a:pt x="151722" y="54835"/>
                  </a:lnTo>
                  <a:lnTo>
                    <a:pt x="119144" y="83685"/>
                  </a:lnTo>
                  <a:lnTo>
                    <a:pt x="89725" y="117633"/>
                  </a:lnTo>
                  <a:lnTo>
                    <a:pt x="63830" y="156201"/>
                  </a:lnTo>
                  <a:lnTo>
                    <a:pt x="41825" y="198910"/>
                  </a:lnTo>
                  <a:lnTo>
                    <a:pt x="24074" y="245280"/>
                  </a:lnTo>
                  <a:lnTo>
                    <a:pt x="10943" y="294834"/>
                  </a:lnTo>
                  <a:lnTo>
                    <a:pt x="2796" y="347091"/>
                  </a:lnTo>
                  <a:lnTo>
                    <a:pt x="0" y="401574"/>
                  </a:lnTo>
                  <a:lnTo>
                    <a:pt x="2796" y="456056"/>
                  </a:lnTo>
                  <a:lnTo>
                    <a:pt x="10943" y="508313"/>
                  </a:lnTo>
                  <a:lnTo>
                    <a:pt x="24074" y="557867"/>
                  </a:lnTo>
                  <a:lnTo>
                    <a:pt x="41825" y="604237"/>
                  </a:lnTo>
                  <a:lnTo>
                    <a:pt x="63830" y="646946"/>
                  </a:lnTo>
                  <a:lnTo>
                    <a:pt x="89725" y="685514"/>
                  </a:lnTo>
                  <a:lnTo>
                    <a:pt x="119144" y="719462"/>
                  </a:lnTo>
                  <a:lnTo>
                    <a:pt x="151722" y="748312"/>
                  </a:lnTo>
                  <a:lnTo>
                    <a:pt x="187094" y="771584"/>
                  </a:lnTo>
                  <a:lnTo>
                    <a:pt x="224895" y="788800"/>
                  </a:lnTo>
                  <a:lnTo>
                    <a:pt x="264760" y="799481"/>
                  </a:lnTo>
                  <a:lnTo>
                    <a:pt x="306324" y="803148"/>
                  </a:lnTo>
                  <a:lnTo>
                    <a:pt x="347887" y="799481"/>
                  </a:lnTo>
                  <a:lnTo>
                    <a:pt x="387752" y="788800"/>
                  </a:lnTo>
                  <a:lnTo>
                    <a:pt x="425553" y="771584"/>
                  </a:lnTo>
                  <a:lnTo>
                    <a:pt x="460925" y="748312"/>
                  </a:lnTo>
                  <a:lnTo>
                    <a:pt x="493503" y="719462"/>
                  </a:lnTo>
                  <a:lnTo>
                    <a:pt x="522922" y="685514"/>
                  </a:lnTo>
                  <a:lnTo>
                    <a:pt x="548817" y="646946"/>
                  </a:lnTo>
                  <a:lnTo>
                    <a:pt x="570822" y="604237"/>
                  </a:lnTo>
                  <a:lnTo>
                    <a:pt x="588573" y="557867"/>
                  </a:lnTo>
                  <a:lnTo>
                    <a:pt x="601704" y="508313"/>
                  </a:lnTo>
                  <a:lnTo>
                    <a:pt x="609851" y="456056"/>
                  </a:lnTo>
                  <a:lnTo>
                    <a:pt x="612648" y="401574"/>
                  </a:lnTo>
                  <a:lnTo>
                    <a:pt x="609851" y="347091"/>
                  </a:lnTo>
                  <a:lnTo>
                    <a:pt x="601704" y="294834"/>
                  </a:lnTo>
                  <a:lnTo>
                    <a:pt x="588573" y="245280"/>
                  </a:lnTo>
                  <a:lnTo>
                    <a:pt x="570822" y="198910"/>
                  </a:lnTo>
                  <a:lnTo>
                    <a:pt x="548817" y="156201"/>
                  </a:lnTo>
                  <a:lnTo>
                    <a:pt x="522922" y="117633"/>
                  </a:lnTo>
                  <a:lnTo>
                    <a:pt x="493503" y="83685"/>
                  </a:lnTo>
                  <a:lnTo>
                    <a:pt x="460925" y="54835"/>
                  </a:lnTo>
                  <a:lnTo>
                    <a:pt x="425553" y="31563"/>
                  </a:lnTo>
                  <a:lnTo>
                    <a:pt x="387752" y="14347"/>
                  </a:lnTo>
                  <a:lnTo>
                    <a:pt x="347887" y="3666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948431" y="1194308"/>
              <a:ext cx="837565" cy="654685"/>
            </a:xfrm>
            <a:custGeom>
              <a:avLst/>
              <a:gdLst/>
              <a:ahLst/>
              <a:cxnLst/>
              <a:rect l="l" t="t" r="r" b="b"/>
              <a:pathLst>
                <a:path w="837564" h="654685">
                  <a:moveTo>
                    <a:pt x="583945" y="0"/>
                  </a:moveTo>
                  <a:lnTo>
                    <a:pt x="541358" y="1796"/>
                  </a:lnTo>
                  <a:lnTo>
                    <a:pt x="500720" y="11509"/>
                  </a:lnTo>
                  <a:lnTo>
                    <a:pt x="462538" y="28513"/>
                  </a:lnTo>
                  <a:lnTo>
                    <a:pt x="427323" y="52185"/>
                  </a:lnTo>
                  <a:lnTo>
                    <a:pt x="395584" y="81898"/>
                  </a:lnTo>
                  <a:lnTo>
                    <a:pt x="367829" y="117028"/>
                  </a:lnTo>
                  <a:lnTo>
                    <a:pt x="344568" y="156949"/>
                  </a:lnTo>
                  <a:lnTo>
                    <a:pt x="326309" y="201036"/>
                  </a:lnTo>
                  <a:lnTo>
                    <a:pt x="313563" y="248665"/>
                  </a:lnTo>
                  <a:lnTo>
                    <a:pt x="308818" y="261796"/>
                  </a:lnTo>
                  <a:lnTo>
                    <a:pt x="301037" y="271986"/>
                  </a:lnTo>
                  <a:lnTo>
                    <a:pt x="291042" y="278580"/>
                  </a:lnTo>
                  <a:lnTo>
                    <a:pt x="279654" y="280924"/>
                  </a:lnTo>
                  <a:lnTo>
                    <a:pt x="141224" y="280924"/>
                  </a:lnTo>
                  <a:lnTo>
                    <a:pt x="133986" y="279155"/>
                  </a:lnTo>
                  <a:lnTo>
                    <a:pt x="128095" y="274304"/>
                  </a:lnTo>
                  <a:lnTo>
                    <a:pt x="124132" y="267047"/>
                  </a:lnTo>
                  <a:lnTo>
                    <a:pt x="122681" y="258063"/>
                  </a:lnTo>
                  <a:lnTo>
                    <a:pt x="122681" y="178053"/>
                  </a:lnTo>
                  <a:lnTo>
                    <a:pt x="114173" y="173354"/>
                  </a:lnTo>
                  <a:lnTo>
                    <a:pt x="7619" y="304418"/>
                  </a:lnTo>
                  <a:lnTo>
                    <a:pt x="1905" y="314904"/>
                  </a:lnTo>
                  <a:lnTo>
                    <a:pt x="0" y="326770"/>
                  </a:lnTo>
                  <a:lnTo>
                    <a:pt x="1905" y="338637"/>
                  </a:lnTo>
                  <a:lnTo>
                    <a:pt x="7619" y="349122"/>
                  </a:lnTo>
                  <a:lnTo>
                    <a:pt x="114173" y="480187"/>
                  </a:lnTo>
                  <a:lnTo>
                    <a:pt x="122681" y="475868"/>
                  </a:lnTo>
                  <a:lnTo>
                    <a:pt x="122681" y="395477"/>
                  </a:lnTo>
                  <a:lnTo>
                    <a:pt x="124132" y="386655"/>
                  </a:lnTo>
                  <a:lnTo>
                    <a:pt x="128095" y="379380"/>
                  </a:lnTo>
                  <a:lnTo>
                    <a:pt x="133986" y="374439"/>
                  </a:lnTo>
                  <a:lnTo>
                    <a:pt x="141224" y="372617"/>
                  </a:lnTo>
                  <a:lnTo>
                    <a:pt x="279654" y="372617"/>
                  </a:lnTo>
                  <a:lnTo>
                    <a:pt x="313817" y="405891"/>
                  </a:lnTo>
                  <a:lnTo>
                    <a:pt x="328031" y="457477"/>
                  </a:lnTo>
                  <a:lnTo>
                    <a:pt x="348714" y="504821"/>
                  </a:lnTo>
                  <a:lnTo>
                    <a:pt x="375213" y="547110"/>
                  </a:lnTo>
                  <a:lnTo>
                    <a:pt x="406876" y="583533"/>
                  </a:lnTo>
                  <a:lnTo>
                    <a:pt x="443051" y="613276"/>
                  </a:lnTo>
                  <a:lnTo>
                    <a:pt x="483088" y="635527"/>
                  </a:lnTo>
                  <a:lnTo>
                    <a:pt x="526333" y="649474"/>
                  </a:lnTo>
                  <a:lnTo>
                    <a:pt x="572134" y="654303"/>
                  </a:lnTo>
                  <a:lnTo>
                    <a:pt x="613276" y="650426"/>
                  </a:lnTo>
                  <a:lnTo>
                    <a:pt x="652429" y="639180"/>
                  </a:lnTo>
                  <a:lnTo>
                    <a:pt x="689122" y="621142"/>
                  </a:lnTo>
                  <a:lnTo>
                    <a:pt x="722884" y="596891"/>
                  </a:lnTo>
                  <a:lnTo>
                    <a:pt x="753244" y="567007"/>
                  </a:lnTo>
                  <a:lnTo>
                    <a:pt x="779729" y="532065"/>
                  </a:lnTo>
                  <a:lnTo>
                    <a:pt x="801871" y="492646"/>
                  </a:lnTo>
                  <a:lnTo>
                    <a:pt x="819196" y="449326"/>
                  </a:lnTo>
                  <a:lnTo>
                    <a:pt x="831234" y="402685"/>
                  </a:lnTo>
                  <a:lnTo>
                    <a:pt x="837514" y="353301"/>
                  </a:lnTo>
                  <a:lnTo>
                    <a:pt x="837565" y="301751"/>
                  </a:lnTo>
                  <a:lnTo>
                    <a:pt x="830698" y="248451"/>
                  </a:lnTo>
                  <a:lnTo>
                    <a:pt x="817038" y="198353"/>
                  </a:lnTo>
                  <a:lnTo>
                    <a:pt x="797211" y="152202"/>
                  </a:lnTo>
                  <a:lnTo>
                    <a:pt x="771847" y="110746"/>
                  </a:lnTo>
                  <a:lnTo>
                    <a:pt x="741573" y="74730"/>
                  </a:lnTo>
                  <a:lnTo>
                    <a:pt x="707018" y="44901"/>
                  </a:lnTo>
                  <a:lnTo>
                    <a:pt x="668809" y="22006"/>
                  </a:lnTo>
                  <a:lnTo>
                    <a:pt x="627576" y="6790"/>
                  </a:lnTo>
                  <a:lnTo>
                    <a:pt x="583945" y="0"/>
                  </a:lnTo>
                  <a:close/>
                </a:path>
              </a:pathLst>
            </a:custGeom>
            <a:solidFill>
              <a:srgbClr val="9DB1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923823" y="2339340"/>
              <a:ext cx="5124450" cy="1207135"/>
            </a:xfrm>
            <a:custGeom>
              <a:avLst/>
              <a:gdLst/>
              <a:ahLst/>
              <a:cxnLst/>
              <a:rect l="l" t="t" r="r" b="b"/>
              <a:pathLst>
                <a:path w="5124450" h="1207135">
                  <a:moveTo>
                    <a:pt x="4284821" y="0"/>
                  </a:moveTo>
                  <a:lnTo>
                    <a:pt x="661003" y="0"/>
                  </a:lnTo>
                  <a:lnTo>
                    <a:pt x="612995" y="4075"/>
                  </a:lnTo>
                  <a:lnTo>
                    <a:pt x="568404" y="15938"/>
                  </a:lnTo>
                  <a:lnTo>
                    <a:pt x="528933" y="35040"/>
                  </a:lnTo>
                  <a:lnTo>
                    <a:pt x="496284" y="60833"/>
                  </a:lnTo>
                  <a:lnTo>
                    <a:pt x="34766" y="524637"/>
                  </a:lnTo>
                  <a:lnTo>
                    <a:pt x="8691" y="562417"/>
                  </a:lnTo>
                  <a:lnTo>
                    <a:pt x="0" y="603138"/>
                  </a:lnTo>
                  <a:lnTo>
                    <a:pt x="8691" y="643884"/>
                  </a:lnTo>
                  <a:lnTo>
                    <a:pt x="34766" y="681736"/>
                  </a:lnTo>
                  <a:lnTo>
                    <a:pt x="496284" y="1145413"/>
                  </a:lnTo>
                  <a:lnTo>
                    <a:pt x="528933" y="1171378"/>
                  </a:lnTo>
                  <a:lnTo>
                    <a:pt x="568404" y="1190736"/>
                  </a:lnTo>
                  <a:lnTo>
                    <a:pt x="612995" y="1202830"/>
                  </a:lnTo>
                  <a:lnTo>
                    <a:pt x="661003" y="1207008"/>
                  </a:lnTo>
                  <a:lnTo>
                    <a:pt x="4284821" y="1207008"/>
                  </a:lnTo>
                  <a:lnTo>
                    <a:pt x="4339979" y="1205724"/>
                  </a:lnTo>
                  <a:lnTo>
                    <a:pt x="4394189" y="1201925"/>
                  </a:lnTo>
                  <a:lnTo>
                    <a:pt x="4447339" y="1195690"/>
                  </a:lnTo>
                  <a:lnTo>
                    <a:pt x="4499319" y="1187099"/>
                  </a:lnTo>
                  <a:lnTo>
                    <a:pt x="4550018" y="1176232"/>
                  </a:lnTo>
                  <a:lnTo>
                    <a:pt x="4599325" y="1163167"/>
                  </a:lnTo>
                  <a:lnTo>
                    <a:pt x="4647129" y="1147985"/>
                  </a:lnTo>
                  <a:lnTo>
                    <a:pt x="4693319" y="1130764"/>
                  </a:lnTo>
                  <a:lnTo>
                    <a:pt x="4737784" y="1111584"/>
                  </a:lnTo>
                  <a:lnTo>
                    <a:pt x="4780413" y="1090525"/>
                  </a:lnTo>
                  <a:lnTo>
                    <a:pt x="4821096" y="1067666"/>
                  </a:lnTo>
                  <a:lnTo>
                    <a:pt x="4859722" y="1043086"/>
                  </a:lnTo>
                  <a:lnTo>
                    <a:pt x="4896179" y="1016865"/>
                  </a:lnTo>
                  <a:lnTo>
                    <a:pt x="4930357" y="989083"/>
                  </a:lnTo>
                  <a:lnTo>
                    <a:pt x="4962144" y="959818"/>
                  </a:lnTo>
                  <a:lnTo>
                    <a:pt x="4991431" y="929150"/>
                  </a:lnTo>
                  <a:lnTo>
                    <a:pt x="5018105" y="897159"/>
                  </a:lnTo>
                  <a:lnTo>
                    <a:pt x="5042057" y="863924"/>
                  </a:lnTo>
                  <a:lnTo>
                    <a:pt x="5063175" y="829525"/>
                  </a:lnTo>
                  <a:lnTo>
                    <a:pt x="5081348" y="794040"/>
                  </a:lnTo>
                  <a:lnTo>
                    <a:pt x="5096466" y="757550"/>
                  </a:lnTo>
                  <a:lnTo>
                    <a:pt x="5108418" y="720134"/>
                  </a:lnTo>
                  <a:lnTo>
                    <a:pt x="5117092" y="681871"/>
                  </a:lnTo>
                  <a:lnTo>
                    <a:pt x="5122377" y="642841"/>
                  </a:lnTo>
                  <a:lnTo>
                    <a:pt x="5124164" y="603123"/>
                  </a:lnTo>
                  <a:lnTo>
                    <a:pt x="5122377" y="563492"/>
                  </a:lnTo>
                  <a:lnTo>
                    <a:pt x="5117092" y="524543"/>
                  </a:lnTo>
                  <a:lnTo>
                    <a:pt x="5108418" y="486354"/>
                  </a:lnTo>
                  <a:lnTo>
                    <a:pt x="5096466" y="449005"/>
                  </a:lnTo>
                  <a:lnTo>
                    <a:pt x="5081348" y="412577"/>
                  </a:lnTo>
                  <a:lnTo>
                    <a:pt x="5063175" y="377148"/>
                  </a:lnTo>
                  <a:lnTo>
                    <a:pt x="5042057" y="342799"/>
                  </a:lnTo>
                  <a:lnTo>
                    <a:pt x="5018105" y="309608"/>
                  </a:lnTo>
                  <a:lnTo>
                    <a:pt x="4991431" y="277657"/>
                  </a:lnTo>
                  <a:lnTo>
                    <a:pt x="4962144" y="247025"/>
                  </a:lnTo>
                  <a:lnTo>
                    <a:pt x="4930357" y="217791"/>
                  </a:lnTo>
                  <a:lnTo>
                    <a:pt x="4896179" y="190035"/>
                  </a:lnTo>
                  <a:lnTo>
                    <a:pt x="4859722" y="163837"/>
                  </a:lnTo>
                  <a:lnTo>
                    <a:pt x="4821096" y="139276"/>
                  </a:lnTo>
                  <a:lnTo>
                    <a:pt x="4780413" y="116433"/>
                  </a:lnTo>
                  <a:lnTo>
                    <a:pt x="4737784" y="95387"/>
                  </a:lnTo>
                  <a:lnTo>
                    <a:pt x="4693319" y="76218"/>
                  </a:lnTo>
                  <a:lnTo>
                    <a:pt x="4647129" y="59005"/>
                  </a:lnTo>
                  <a:lnTo>
                    <a:pt x="4599325" y="43829"/>
                  </a:lnTo>
                  <a:lnTo>
                    <a:pt x="4550018" y="30769"/>
                  </a:lnTo>
                  <a:lnTo>
                    <a:pt x="4499319" y="19905"/>
                  </a:lnTo>
                  <a:lnTo>
                    <a:pt x="4447339" y="11316"/>
                  </a:lnTo>
                  <a:lnTo>
                    <a:pt x="4394189" y="5082"/>
                  </a:lnTo>
                  <a:lnTo>
                    <a:pt x="4339979" y="1283"/>
                  </a:lnTo>
                  <a:lnTo>
                    <a:pt x="4284821" y="0"/>
                  </a:lnTo>
                  <a:close/>
                </a:path>
              </a:pathLst>
            </a:custGeom>
            <a:solidFill>
              <a:srgbClr val="E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3590290" y="4055160"/>
            <a:ext cx="222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2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420617" y="1271778"/>
            <a:ext cx="222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076448" y="2516123"/>
            <a:ext cx="883285" cy="803275"/>
            <a:chOff x="3076448" y="2516123"/>
            <a:chExt cx="883285" cy="803275"/>
          </a:xfrm>
        </p:grpSpPr>
        <p:sp>
          <p:nvSpPr>
            <p:cNvPr id="29" name="object 29"/>
            <p:cNvSpPr/>
            <p:nvPr/>
          </p:nvSpPr>
          <p:spPr>
            <a:xfrm>
              <a:off x="3345180" y="2516123"/>
              <a:ext cx="614680" cy="803275"/>
            </a:xfrm>
            <a:custGeom>
              <a:avLst/>
              <a:gdLst/>
              <a:ahLst/>
              <a:cxnLst/>
              <a:rect l="l" t="t" r="r" b="b"/>
              <a:pathLst>
                <a:path w="614679" h="803275">
                  <a:moveTo>
                    <a:pt x="307086" y="0"/>
                  </a:moveTo>
                  <a:lnTo>
                    <a:pt x="265427" y="3666"/>
                  </a:lnTo>
                  <a:lnTo>
                    <a:pt x="225469" y="14347"/>
                  </a:lnTo>
                  <a:lnTo>
                    <a:pt x="187577" y="31563"/>
                  </a:lnTo>
                  <a:lnTo>
                    <a:pt x="152117" y="54835"/>
                  </a:lnTo>
                  <a:lnTo>
                    <a:pt x="119457" y="83685"/>
                  </a:lnTo>
                  <a:lnTo>
                    <a:pt x="89963" y="117633"/>
                  </a:lnTo>
                  <a:lnTo>
                    <a:pt x="64001" y="156201"/>
                  </a:lnTo>
                  <a:lnTo>
                    <a:pt x="41938" y="198910"/>
                  </a:lnTo>
                  <a:lnTo>
                    <a:pt x="24139" y="245280"/>
                  </a:lnTo>
                  <a:lnTo>
                    <a:pt x="10973" y="294834"/>
                  </a:lnTo>
                  <a:lnTo>
                    <a:pt x="2804" y="347091"/>
                  </a:lnTo>
                  <a:lnTo>
                    <a:pt x="0" y="401574"/>
                  </a:lnTo>
                  <a:lnTo>
                    <a:pt x="2804" y="456056"/>
                  </a:lnTo>
                  <a:lnTo>
                    <a:pt x="10973" y="508313"/>
                  </a:lnTo>
                  <a:lnTo>
                    <a:pt x="24139" y="557867"/>
                  </a:lnTo>
                  <a:lnTo>
                    <a:pt x="41938" y="604237"/>
                  </a:lnTo>
                  <a:lnTo>
                    <a:pt x="64001" y="646946"/>
                  </a:lnTo>
                  <a:lnTo>
                    <a:pt x="89963" y="685514"/>
                  </a:lnTo>
                  <a:lnTo>
                    <a:pt x="119457" y="719462"/>
                  </a:lnTo>
                  <a:lnTo>
                    <a:pt x="152117" y="748312"/>
                  </a:lnTo>
                  <a:lnTo>
                    <a:pt x="187577" y="771584"/>
                  </a:lnTo>
                  <a:lnTo>
                    <a:pt x="225469" y="788800"/>
                  </a:lnTo>
                  <a:lnTo>
                    <a:pt x="265427" y="799481"/>
                  </a:lnTo>
                  <a:lnTo>
                    <a:pt x="307086" y="803148"/>
                  </a:lnTo>
                  <a:lnTo>
                    <a:pt x="348744" y="799481"/>
                  </a:lnTo>
                  <a:lnTo>
                    <a:pt x="388702" y="788800"/>
                  </a:lnTo>
                  <a:lnTo>
                    <a:pt x="426594" y="771584"/>
                  </a:lnTo>
                  <a:lnTo>
                    <a:pt x="462054" y="748312"/>
                  </a:lnTo>
                  <a:lnTo>
                    <a:pt x="494714" y="719462"/>
                  </a:lnTo>
                  <a:lnTo>
                    <a:pt x="524208" y="685514"/>
                  </a:lnTo>
                  <a:lnTo>
                    <a:pt x="550170" y="646946"/>
                  </a:lnTo>
                  <a:lnTo>
                    <a:pt x="572233" y="604237"/>
                  </a:lnTo>
                  <a:lnTo>
                    <a:pt x="590032" y="557867"/>
                  </a:lnTo>
                  <a:lnTo>
                    <a:pt x="603198" y="508313"/>
                  </a:lnTo>
                  <a:lnTo>
                    <a:pt x="611367" y="456056"/>
                  </a:lnTo>
                  <a:lnTo>
                    <a:pt x="614172" y="401574"/>
                  </a:lnTo>
                  <a:lnTo>
                    <a:pt x="611367" y="347091"/>
                  </a:lnTo>
                  <a:lnTo>
                    <a:pt x="603198" y="294834"/>
                  </a:lnTo>
                  <a:lnTo>
                    <a:pt x="590032" y="245280"/>
                  </a:lnTo>
                  <a:lnTo>
                    <a:pt x="572233" y="198910"/>
                  </a:lnTo>
                  <a:lnTo>
                    <a:pt x="550170" y="156201"/>
                  </a:lnTo>
                  <a:lnTo>
                    <a:pt x="524208" y="117633"/>
                  </a:lnTo>
                  <a:lnTo>
                    <a:pt x="494714" y="83685"/>
                  </a:lnTo>
                  <a:lnTo>
                    <a:pt x="462054" y="54835"/>
                  </a:lnTo>
                  <a:lnTo>
                    <a:pt x="426594" y="31563"/>
                  </a:lnTo>
                  <a:lnTo>
                    <a:pt x="388702" y="14347"/>
                  </a:lnTo>
                  <a:lnTo>
                    <a:pt x="348744" y="3666"/>
                  </a:lnTo>
                  <a:lnTo>
                    <a:pt x="30708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3076448" y="2590291"/>
              <a:ext cx="837565" cy="654685"/>
            </a:xfrm>
            <a:custGeom>
              <a:avLst/>
              <a:gdLst/>
              <a:ahLst/>
              <a:cxnLst/>
              <a:rect l="l" t="t" r="r" b="b"/>
              <a:pathLst>
                <a:path w="837564" h="654685">
                  <a:moveTo>
                    <a:pt x="583946" y="0"/>
                  </a:moveTo>
                  <a:lnTo>
                    <a:pt x="541358" y="1796"/>
                  </a:lnTo>
                  <a:lnTo>
                    <a:pt x="500720" y="11509"/>
                  </a:lnTo>
                  <a:lnTo>
                    <a:pt x="462538" y="28513"/>
                  </a:lnTo>
                  <a:lnTo>
                    <a:pt x="427323" y="52185"/>
                  </a:lnTo>
                  <a:lnTo>
                    <a:pt x="395584" y="81898"/>
                  </a:lnTo>
                  <a:lnTo>
                    <a:pt x="367829" y="117028"/>
                  </a:lnTo>
                  <a:lnTo>
                    <a:pt x="344568" y="156949"/>
                  </a:lnTo>
                  <a:lnTo>
                    <a:pt x="326309" y="201036"/>
                  </a:lnTo>
                  <a:lnTo>
                    <a:pt x="313563" y="248665"/>
                  </a:lnTo>
                  <a:lnTo>
                    <a:pt x="308818" y="261796"/>
                  </a:lnTo>
                  <a:lnTo>
                    <a:pt x="301037" y="271986"/>
                  </a:lnTo>
                  <a:lnTo>
                    <a:pt x="291042" y="278580"/>
                  </a:lnTo>
                  <a:lnTo>
                    <a:pt x="279654" y="280924"/>
                  </a:lnTo>
                  <a:lnTo>
                    <a:pt x="141224" y="280924"/>
                  </a:lnTo>
                  <a:lnTo>
                    <a:pt x="133986" y="279155"/>
                  </a:lnTo>
                  <a:lnTo>
                    <a:pt x="128095" y="274304"/>
                  </a:lnTo>
                  <a:lnTo>
                    <a:pt x="124132" y="267047"/>
                  </a:lnTo>
                  <a:lnTo>
                    <a:pt x="122682" y="258063"/>
                  </a:lnTo>
                  <a:lnTo>
                    <a:pt x="122682" y="178053"/>
                  </a:lnTo>
                  <a:lnTo>
                    <a:pt x="114173" y="173355"/>
                  </a:lnTo>
                  <a:lnTo>
                    <a:pt x="7620" y="304419"/>
                  </a:lnTo>
                  <a:lnTo>
                    <a:pt x="1905" y="314904"/>
                  </a:lnTo>
                  <a:lnTo>
                    <a:pt x="0" y="326770"/>
                  </a:lnTo>
                  <a:lnTo>
                    <a:pt x="1905" y="338637"/>
                  </a:lnTo>
                  <a:lnTo>
                    <a:pt x="7620" y="349122"/>
                  </a:lnTo>
                  <a:lnTo>
                    <a:pt x="114173" y="480187"/>
                  </a:lnTo>
                  <a:lnTo>
                    <a:pt x="122682" y="475869"/>
                  </a:lnTo>
                  <a:lnTo>
                    <a:pt x="122682" y="395477"/>
                  </a:lnTo>
                  <a:lnTo>
                    <a:pt x="124132" y="386655"/>
                  </a:lnTo>
                  <a:lnTo>
                    <a:pt x="128095" y="379380"/>
                  </a:lnTo>
                  <a:lnTo>
                    <a:pt x="133986" y="374439"/>
                  </a:lnTo>
                  <a:lnTo>
                    <a:pt x="141224" y="372618"/>
                  </a:lnTo>
                  <a:lnTo>
                    <a:pt x="279654" y="372618"/>
                  </a:lnTo>
                  <a:lnTo>
                    <a:pt x="313817" y="405891"/>
                  </a:lnTo>
                  <a:lnTo>
                    <a:pt x="328031" y="457477"/>
                  </a:lnTo>
                  <a:lnTo>
                    <a:pt x="348714" y="504821"/>
                  </a:lnTo>
                  <a:lnTo>
                    <a:pt x="375213" y="547110"/>
                  </a:lnTo>
                  <a:lnTo>
                    <a:pt x="406876" y="583533"/>
                  </a:lnTo>
                  <a:lnTo>
                    <a:pt x="443051" y="613276"/>
                  </a:lnTo>
                  <a:lnTo>
                    <a:pt x="483088" y="635527"/>
                  </a:lnTo>
                  <a:lnTo>
                    <a:pt x="526333" y="649474"/>
                  </a:lnTo>
                  <a:lnTo>
                    <a:pt x="572135" y="654303"/>
                  </a:lnTo>
                  <a:lnTo>
                    <a:pt x="613276" y="650426"/>
                  </a:lnTo>
                  <a:lnTo>
                    <a:pt x="652429" y="639180"/>
                  </a:lnTo>
                  <a:lnTo>
                    <a:pt x="689122" y="621142"/>
                  </a:lnTo>
                  <a:lnTo>
                    <a:pt x="722884" y="596891"/>
                  </a:lnTo>
                  <a:lnTo>
                    <a:pt x="753244" y="567007"/>
                  </a:lnTo>
                  <a:lnTo>
                    <a:pt x="779729" y="532065"/>
                  </a:lnTo>
                  <a:lnTo>
                    <a:pt x="801871" y="492646"/>
                  </a:lnTo>
                  <a:lnTo>
                    <a:pt x="819196" y="449326"/>
                  </a:lnTo>
                  <a:lnTo>
                    <a:pt x="831234" y="402685"/>
                  </a:lnTo>
                  <a:lnTo>
                    <a:pt x="837514" y="353301"/>
                  </a:lnTo>
                  <a:lnTo>
                    <a:pt x="837565" y="301751"/>
                  </a:lnTo>
                  <a:lnTo>
                    <a:pt x="830698" y="248451"/>
                  </a:lnTo>
                  <a:lnTo>
                    <a:pt x="817038" y="198353"/>
                  </a:lnTo>
                  <a:lnTo>
                    <a:pt x="797211" y="152202"/>
                  </a:lnTo>
                  <a:lnTo>
                    <a:pt x="771847" y="110746"/>
                  </a:lnTo>
                  <a:lnTo>
                    <a:pt x="741573" y="74730"/>
                  </a:lnTo>
                  <a:lnTo>
                    <a:pt x="707018" y="44901"/>
                  </a:lnTo>
                  <a:lnTo>
                    <a:pt x="668809" y="22006"/>
                  </a:lnTo>
                  <a:lnTo>
                    <a:pt x="627576" y="6790"/>
                  </a:lnTo>
                  <a:lnTo>
                    <a:pt x="583946" y="0"/>
                  </a:lnTo>
                  <a:close/>
                </a:path>
              </a:pathLst>
            </a:custGeom>
            <a:solidFill>
              <a:srgbClr val="D2E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3548634" y="2668650"/>
            <a:ext cx="222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28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236465" y="986815"/>
            <a:ext cx="4501897" cy="963725"/>
          </a:xfrm>
          <a:prstGeom prst="rect">
            <a:avLst/>
          </a:prstGeom>
        </p:spPr>
        <p:txBody>
          <a:bodyPr vert="horz" wrap="square" lIns="0" tIns="103505" rIns="0" bIns="0" rtlCol="0">
            <a:spAutoFit/>
          </a:bodyPr>
          <a:lstStyle/>
          <a:p>
            <a:pPr marL="357505">
              <a:lnSpc>
                <a:spcPct val="100000"/>
              </a:lnSpc>
              <a:spcBef>
                <a:spcPts val="815"/>
              </a:spcBef>
            </a:pPr>
            <a:r>
              <a:rPr b="1" spc="-10" dirty="0">
                <a:solidFill>
                  <a:srgbClr val="FF0000"/>
                </a:solidFill>
                <a:latin typeface="Arial"/>
                <a:cs typeface="Arial"/>
              </a:rPr>
              <a:t>Improved</a:t>
            </a:r>
            <a:r>
              <a:rPr b="1" spc="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"/>
                <a:cs typeface="Arial"/>
              </a:rPr>
              <a:t>efficiency</a:t>
            </a:r>
            <a:r>
              <a:rPr b="1" spc="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"/>
                <a:cs typeface="Arial"/>
              </a:rPr>
              <a:t>and</a:t>
            </a:r>
            <a:r>
              <a:rPr b="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rgbClr val="FF0000"/>
                </a:solidFill>
                <a:latin typeface="Arial"/>
                <a:cs typeface="Arial"/>
              </a:rPr>
              <a:t>productivity</a:t>
            </a:r>
            <a:endParaRPr dirty="0">
              <a:solidFill>
                <a:srgbClr val="FF0000"/>
              </a:solidFill>
              <a:latin typeface="Arial"/>
              <a:cs typeface="Arial"/>
            </a:endParaRPr>
          </a:p>
          <a:p>
            <a:pPr marL="62865">
              <a:lnSpc>
                <a:spcPct val="100000"/>
              </a:lnSpc>
              <a:spcBef>
                <a:spcPts val="715"/>
              </a:spcBef>
            </a:pP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can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automate</a:t>
            </a:r>
            <a:r>
              <a:rPr sz="1600" b="1" spc="20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va</a:t>
            </a:r>
            <a:r>
              <a:rPr lang="en-US" sz="1600" b="1" spc="-5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ious</a:t>
            </a:r>
            <a:r>
              <a:rPr sz="1600" b="1" spc="1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p</a:t>
            </a:r>
            <a:r>
              <a:rPr lang="en-US" sz="1600" b="1" spc="-5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ocesses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,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educing</a:t>
            </a:r>
            <a:endParaRPr sz="1600" dirty="0">
              <a:latin typeface="Roboto Bk"/>
              <a:cs typeface="Roboto Bk"/>
            </a:endParaRPr>
          </a:p>
          <a:p>
            <a:pPr marL="12700">
              <a:lnSpc>
                <a:spcPct val="100000"/>
              </a:lnSpc>
            </a:pP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the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time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and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effo</a:t>
            </a:r>
            <a:r>
              <a:rPr lang="en-US" sz="1600" b="1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t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1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equi</a:t>
            </a:r>
            <a:r>
              <a:rPr lang="en-US" sz="1600" b="1" spc="1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ed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to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complete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tasks.</a:t>
            </a:r>
            <a:endParaRPr sz="1600" dirty="0">
              <a:latin typeface="Roboto Bk"/>
              <a:cs typeface="Roboto Bk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281678" y="2337876"/>
            <a:ext cx="4200525" cy="1135380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935355">
              <a:lnSpc>
                <a:spcPct val="100000"/>
              </a:lnSpc>
              <a:spcBef>
                <a:spcPts val="630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Better</a:t>
            </a:r>
            <a:r>
              <a:rPr sz="1600" b="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decision making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700" marR="5080" indent="48260" algn="ctr">
              <a:lnSpc>
                <a:spcPct val="100000"/>
              </a:lnSpc>
              <a:spcBef>
                <a:spcPts val="530"/>
              </a:spcBef>
            </a:pP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with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the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40" dirty="0">
                <a:solidFill>
                  <a:srgbClr val="434343"/>
                </a:solidFill>
                <a:latin typeface="Roboto Bk"/>
                <a:cs typeface="Roboto Bk"/>
              </a:rPr>
              <a:t>ability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to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0070C0"/>
                </a:solidFill>
                <a:latin typeface="Roboto Bk"/>
                <a:cs typeface="Roboto Bk"/>
              </a:rPr>
              <a:t>analyze</a:t>
            </a:r>
            <a:r>
              <a:rPr sz="1600" b="1" spc="60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0070C0"/>
                </a:solidFill>
                <a:latin typeface="Roboto Bk"/>
                <a:cs typeface="Roboto Bk"/>
              </a:rPr>
              <a:t>la</a:t>
            </a:r>
            <a:r>
              <a:rPr lang="en-US" sz="1600" b="1" spc="5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0070C0"/>
                </a:solidFill>
                <a:latin typeface="Roboto Bk"/>
                <a:cs typeface="Roboto Bk"/>
              </a:rPr>
              <a:t>ge</a:t>
            </a:r>
            <a:r>
              <a:rPr sz="1600" b="1" spc="1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amounts</a:t>
            </a:r>
            <a:r>
              <a:rPr sz="1600" b="1" spc="20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0070C0"/>
                </a:solidFill>
                <a:latin typeface="Roboto Bk"/>
                <a:cs typeface="Roboto Bk"/>
              </a:rPr>
              <a:t>of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0070C0"/>
                </a:solidFill>
                <a:latin typeface="Roboto Bk"/>
                <a:cs typeface="Roboto Bk"/>
              </a:rPr>
              <a:t>data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,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can 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p</a:t>
            </a:r>
            <a:r>
              <a:rPr lang="en-US" sz="1600" b="1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ovide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valuable</a:t>
            </a:r>
            <a:r>
              <a:rPr sz="1600" b="1" spc="4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insights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help </a:t>
            </a:r>
            <a:r>
              <a:rPr sz="1600" b="1" spc="-38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make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bette</a:t>
            </a:r>
            <a:r>
              <a:rPr lang="en-US" sz="1600" b="1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decisions.</a:t>
            </a:r>
            <a:endParaRPr sz="1600" dirty="0">
              <a:latin typeface="Roboto Bk"/>
              <a:cs typeface="Roboto Bk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273677" y="3684725"/>
            <a:ext cx="4464685" cy="1222771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R="196850" algn="ctr">
              <a:lnSpc>
                <a:spcPct val="100000"/>
              </a:lnSpc>
              <a:spcBef>
                <a:spcPts val="955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Cost</a:t>
            </a:r>
            <a:r>
              <a:rPr sz="16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Arial"/>
                <a:cs typeface="Arial"/>
              </a:rPr>
              <a:t>savings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700" marR="5080" indent="142875">
              <a:lnSpc>
                <a:spcPct val="100000"/>
              </a:lnSpc>
              <a:spcBef>
                <a:spcPts val="855"/>
              </a:spcBef>
            </a:pPr>
            <a:r>
              <a:rPr sz="1600" b="1" spc="-40" dirty="0">
                <a:solidFill>
                  <a:srgbClr val="434343"/>
                </a:solidFill>
                <a:latin typeface="Roboto Bk"/>
                <a:cs typeface="Roboto Bk"/>
              </a:rPr>
              <a:t>by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automating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tasks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dirty="0">
                <a:solidFill>
                  <a:srgbClr val="0070C0"/>
                </a:solidFill>
                <a:latin typeface="Roboto Bk"/>
                <a:cs typeface="Roboto Bk"/>
              </a:rPr>
              <a:t>educing</a:t>
            </a:r>
            <a:r>
              <a:rPr sz="1600" b="1" spc="1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0070C0"/>
                </a:solidFill>
                <a:latin typeface="Roboto Bk"/>
                <a:cs typeface="Roboto Bk"/>
              </a:rPr>
              <a:t>the</a:t>
            </a:r>
            <a:r>
              <a:rPr sz="1600" b="1" spc="10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need</a:t>
            </a:r>
            <a:r>
              <a:rPr sz="1600" b="1" spc="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25" dirty="0">
                <a:solidFill>
                  <a:srgbClr val="0070C0"/>
                </a:solidFill>
                <a:latin typeface="Roboto Bk"/>
                <a:cs typeface="Roboto Bk"/>
              </a:rPr>
              <a:t>fo</a:t>
            </a:r>
            <a:r>
              <a:rPr lang="en-US" sz="1600" b="1" spc="25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spc="2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30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0070C0"/>
                </a:solidFill>
                <a:latin typeface="Roboto Bk"/>
                <a:cs typeface="Roboto Bk"/>
              </a:rPr>
              <a:t>human</a:t>
            </a:r>
            <a:r>
              <a:rPr sz="1600" b="1" spc="3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0070C0"/>
                </a:solidFill>
                <a:latin typeface="Roboto Bk"/>
                <a:cs typeface="Roboto Bk"/>
              </a:rPr>
              <a:t>labo</a:t>
            </a:r>
            <a:r>
              <a:rPr lang="en-US" sz="1600" b="1" spc="-20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,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can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help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businesses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save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money</a:t>
            </a:r>
            <a:endParaRPr sz="1600" dirty="0">
              <a:latin typeface="Roboto Bk"/>
              <a:cs typeface="Roboto Bk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45"/>
    </mc:Choice>
    <mc:Fallback xmlns="">
      <p:transition spd="slow" advTm="13014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object 5">
            <a:extLst>
              <a:ext uri="{FF2B5EF4-FFF2-40B4-BE49-F238E27FC236}">
                <a16:creationId xmlns:a16="http://schemas.microsoft.com/office/drawing/2014/main" id="{E18037C9-A2B4-D0B8-37F9-DAE082B5B45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821474" y="992124"/>
            <a:ext cx="1983105" cy="942340"/>
            <a:chOff x="821474" y="992124"/>
            <a:chExt cx="1983105" cy="942340"/>
          </a:xfrm>
        </p:grpSpPr>
        <p:sp>
          <p:nvSpPr>
            <p:cNvPr id="3" name="object 3"/>
            <p:cNvSpPr/>
            <p:nvPr/>
          </p:nvSpPr>
          <p:spPr>
            <a:xfrm>
              <a:off x="1335023" y="992124"/>
              <a:ext cx="1469390" cy="615950"/>
            </a:xfrm>
            <a:custGeom>
              <a:avLst/>
              <a:gdLst/>
              <a:ahLst/>
              <a:cxnLst/>
              <a:rect l="l" t="t" r="r" b="b"/>
              <a:pathLst>
                <a:path w="1469389" h="615950">
                  <a:moveTo>
                    <a:pt x="1469136" y="0"/>
                  </a:moveTo>
                  <a:lnTo>
                    <a:pt x="494283" y="0"/>
                  </a:lnTo>
                  <a:lnTo>
                    <a:pt x="0" y="593598"/>
                  </a:lnTo>
                  <a:lnTo>
                    <a:pt x="18922" y="615696"/>
                  </a:lnTo>
                  <a:lnTo>
                    <a:pt x="505206" y="31241"/>
                  </a:lnTo>
                  <a:lnTo>
                    <a:pt x="1469136" y="31241"/>
                  </a:lnTo>
                  <a:lnTo>
                    <a:pt x="1469136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21474" y="1307592"/>
              <a:ext cx="1005840" cy="626745"/>
            </a:xfrm>
            <a:custGeom>
              <a:avLst/>
              <a:gdLst/>
              <a:ahLst/>
              <a:cxnLst/>
              <a:rect l="l" t="t" r="r" b="b"/>
              <a:pathLst>
                <a:path w="1005839" h="626744">
                  <a:moveTo>
                    <a:pt x="0" y="0"/>
                  </a:moveTo>
                  <a:lnTo>
                    <a:pt x="0" y="178562"/>
                  </a:lnTo>
                  <a:lnTo>
                    <a:pt x="48555" y="179666"/>
                  </a:lnTo>
                  <a:lnTo>
                    <a:pt x="96674" y="182950"/>
                  </a:lnTo>
                  <a:lnTo>
                    <a:pt x="144327" y="188369"/>
                  </a:lnTo>
                  <a:lnTo>
                    <a:pt x="191481" y="195878"/>
                  </a:lnTo>
                  <a:lnTo>
                    <a:pt x="238106" y="205433"/>
                  </a:lnTo>
                  <a:lnTo>
                    <a:pt x="284169" y="216990"/>
                  </a:lnTo>
                  <a:lnTo>
                    <a:pt x="329641" y="230505"/>
                  </a:lnTo>
                  <a:lnTo>
                    <a:pt x="375918" y="246459"/>
                  </a:lnTo>
                  <a:lnTo>
                    <a:pt x="421481" y="264459"/>
                  </a:lnTo>
                  <a:lnTo>
                    <a:pt x="466286" y="284452"/>
                  </a:lnTo>
                  <a:lnTo>
                    <a:pt x="510285" y="306385"/>
                  </a:lnTo>
                  <a:lnTo>
                    <a:pt x="553434" y="330203"/>
                  </a:lnTo>
                  <a:lnTo>
                    <a:pt x="595685" y="355855"/>
                  </a:lnTo>
                  <a:lnTo>
                    <a:pt x="636993" y="383286"/>
                  </a:lnTo>
                  <a:lnTo>
                    <a:pt x="677917" y="412939"/>
                  </a:lnTo>
                  <a:lnTo>
                    <a:pt x="717824" y="444383"/>
                  </a:lnTo>
                  <a:lnTo>
                    <a:pt x="756675" y="477558"/>
                  </a:lnTo>
                  <a:lnTo>
                    <a:pt x="794433" y="512403"/>
                  </a:lnTo>
                  <a:lnTo>
                    <a:pt x="831061" y="548859"/>
                  </a:lnTo>
                  <a:lnTo>
                    <a:pt x="866520" y="586866"/>
                  </a:lnTo>
                  <a:lnTo>
                    <a:pt x="900772" y="626364"/>
                  </a:lnTo>
                  <a:lnTo>
                    <a:pt x="1005801" y="500253"/>
                  </a:lnTo>
                  <a:lnTo>
                    <a:pt x="972493" y="461394"/>
                  </a:lnTo>
                  <a:lnTo>
                    <a:pt x="938122" y="423890"/>
                  </a:lnTo>
                  <a:lnTo>
                    <a:pt x="902722" y="387761"/>
                  </a:lnTo>
                  <a:lnTo>
                    <a:pt x="866324" y="353028"/>
                  </a:lnTo>
                  <a:lnTo>
                    <a:pt x="828961" y="319712"/>
                  </a:lnTo>
                  <a:lnTo>
                    <a:pt x="790667" y="287833"/>
                  </a:lnTo>
                  <a:lnTo>
                    <a:pt x="751474" y="257413"/>
                  </a:lnTo>
                  <a:lnTo>
                    <a:pt x="711415" y="228473"/>
                  </a:lnTo>
                  <a:lnTo>
                    <a:pt x="671021" y="201443"/>
                  </a:lnTo>
                  <a:lnTo>
                    <a:pt x="629866" y="175992"/>
                  </a:lnTo>
                  <a:lnTo>
                    <a:pt x="587971" y="152139"/>
                  </a:lnTo>
                  <a:lnTo>
                    <a:pt x="545363" y="129905"/>
                  </a:lnTo>
                  <a:lnTo>
                    <a:pt x="502064" y="109307"/>
                  </a:lnTo>
                  <a:lnTo>
                    <a:pt x="458098" y="90366"/>
                  </a:lnTo>
                  <a:lnTo>
                    <a:pt x="413489" y="73101"/>
                  </a:lnTo>
                  <a:lnTo>
                    <a:pt x="368261" y="57531"/>
                  </a:lnTo>
                  <a:lnTo>
                    <a:pt x="317525" y="42587"/>
                  </a:lnTo>
                  <a:lnTo>
                    <a:pt x="266099" y="29796"/>
                  </a:lnTo>
                  <a:lnTo>
                    <a:pt x="214024" y="19212"/>
                  </a:lnTo>
                  <a:lnTo>
                    <a:pt x="161337" y="10886"/>
                  </a:lnTo>
                  <a:lnTo>
                    <a:pt x="108079" y="4874"/>
                  </a:lnTo>
                  <a:lnTo>
                    <a:pt x="54286" y="12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DB1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07046" y="1341120"/>
              <a:ext cx="302260" cy="363220"/>
            </a:xfrm>
            <a:custGeom>
              <a:avLst/>
              <a:gdLst/>
              <a:ahLst/>
              <a:cxnLst/>
              <a:rect l="l" t="t" r="r" b="b"/>
              <a:pathLst>
                <a:path w="302259" h="363219">
                  <a:moveTo>
                    <a:pt x="150837" y="0"/>
                  </a:moveTo>
                  <a:lnTo>
                    <a:pt x="110648" y="6482"/>
                  </a:lnTo>
                  <a:lnTo>
                    <a:pt x="74591" y="24769"/>
                  </a:lnTo>
                  <a:lnTo>
                    <a:pt x="44081" y="53117"/>
                  </a:lnTo>
                  <a:lnTo>
                    <a:pt x="20535" y="89784"/>
                  </a:lnTo>
                  <a:lnTo>
                    <a:pt x="5369" y="133026"/>
                  </a:lnTo>
                  <a:lnTo>
                    <a:pt x="0" y="181101"/>
                  </a:lnTo>
                  <a:lnTo>
                    <a:pt x="5369" y="229391"/>
                  </a:lnTo>
                  <a:lnTo>
                    <a:pt x="20535" y="272777"/>
                  </a:lnTo>
                  <a:lnTo>
                    <a:pt x="44081" y="309530"/>
                  </a:lnTo>
                  <a:lnTo>
                    <a:pt x="74591" y="337923"/>
                  </a:lnTo>
                  <a:lnTo>
                    <a:pt x="110648" y="356226"/>
                  </a:lnTo>
                  <a:lnTo>
                    <a:pt x="150837" y="362712"/>
                  </a:lnTo>
                  <a:lnTo>
                    <a:pt x="190897" y="356226"/>
                  </a:lnTo>
                  <a:lnTo>
                    <a:pt x="226925" y="337923"/>
                  </a:lnTo>
                  <a:lnTo>
                    <a:pt x="257470" y="309530"/>
                  </a:lnTo>
                  <a:lnTo>
                    <a:pt x="281083" y="272777"/>
                  </a:lnTo>
                  <a:lnTo>
                    <a:pt x="296314" y="229391"/>
                  </a:lnTo>
                  <a:lnTo>
                    <a:pt x="301713" y="181101"/>
                  </a:lnTo>
                  <a:lnTo>
                    <a:pt x="296314" y="133026"/>
                  </a:lnTo>
                  <a:lnTo>
                    <a:pt x="281083" y="89784"/>
                  </a:lnTo>
                  <a:lnTo>
                    <a:pt x="257470" y="53117"/>
                  </a:lnTo>
                  <a:lnTo>
                    <a:pt x="226925" y="24769"/>
                  </a:lnTo>
                  <a:lnTo>
                    <a:pt x="190897" y="6482"/>
                  </a:lnTo>
                  <a:lnTo>
                    <a:pt x="1508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/>
          <p:nvPr/>
        </p:nvSpPr>
        <p:spPr>
          <a:xfrm>
            <a:off x="3681730" y="361950"/>
            <a:ext cx="5233670" cy="1318260"/>
          </a:xfrm>
          <a:custGeom>
            <a:avLst/>
            <a:gdLst/>
            <a:ahLst/>
            <a:cxnLst/>
            <a:rect l="l" t="t" r="r" b="b"/>
            <a:pathLst>
              <a:path w="5233670" h="1318260">
                <a:moveTo>
                  <a:pt x="4376388" y="0"/>
                </a:moveTo>
                <a:lnTo>
                  <a:pt x="675100" y="0"/>
                </a:lnTo>
                <a:lnTo>
                  <a:pt x="626072" y="4568"/>
                </a:lnTo>
                <a:lnTo>
                  <a:pt x="580532" y="17779"/>
                </a:lnTo>
                <a:lnTo>
                  <a:pt x="540208" y="38897"/>
                </a:lnTo>
                <a:lnTo>
                  <a:pt x="506825" y="67182"/>
                </a:lnTo>
                <a:lnTo>
                  <a:pt x="35528" y="573531"/>
                </a:lnTo>
                <a:lnTo>
                  <a:pt x="8882" y="614713"/>
                </a:lnTo>
                <a:lnTo>
                  <a:pt x="0" y="659145"/>
                </a:lnTo>
                <a:lnTo>
                  <a:pt x="8882" y="703601"/>
                </a:lnTo>
                <a:lnTo>
                  <a:pt x="35528" y="744854"/>
                </a:lnTo>
                <a:lnTo>
                  <a:pt x="506825" y="1251203"/>
                </a:lnTo>
                <a:lnTo>
                  <a:pt x="540208" y="1279415"/>
                </a:lnTo>
                <a:lnTo>
                  <a:pt x="580532" y="1300495"/>
                </a:lnTo>
                <a:lnTo>
                  <a:pt x="626072" y="1313693"/>
                </a:lnTo>
                <a:lnTo>
                  <a:pt x="675100" y="1318260"/>
                </a:lnTo>
                <a:lnTo>
                  <a:pt x="4376388" y="1318260"/>
                </a:lnTo>
                <a:lnTo>
                  <a:pt x="4430576" y="1316960"/>
                </a:lnTo>
                <a:lnTo>
                  <a:pt x="4483871" y="1313115"/>
                </a:lnTo>
                <a:lnTo>
                  <a:pt x="4536175" y="1306801"/>
                </a:lnTo>
                <a:lnTo>
                  <a:pt x="4587384" y="1298096"/>
                </a:lnTo>
                <a:lnTo>
                  <a:pt x="4637400" y="1287078"/>
                </a:lnTo>
                <a:lnTo>
                  <a:pt x="4686122" y="1273825"/>
                </a:lnTo>
                <a:lnTo>
                  <a:pt x="4733447" y="1258414"/>
                </a:lnTo>
                <a:lnTo>
                  <a:pt x="4779277" y="1240923"/>
                </a:lnTo>
                <a:lnTo>
                  <a:pt x="4823511" y="1221431"/>
                </a:lnTo>
                <a:lnTo>
                  <a:pt x="4866046" y="1200014"/>
                </a:lnTo>
                <a:lnTo>
                  <a:pt x="4906784" y="1176751"/>
                </a:lnTo>
                <a:lnTo>
                  <a:pt x="4945624" y="1151720"/>
                </a:lnTo>
                <a:lnTo>
                  <a:pt x="4982463" y="1124997"/>
                </a:lnTo>
                <a:lnTo>
                  <a:pt x="5017203" y="1096662"/>
                </a:lnTo>
                <a:lnTo>
                  <a:pt x="5049743" y="1066791"/>
                </a:lnTo>
                <a:lnTo>
                  <a:pt x="5079980" y="1035463"/>
                </a:lnTo>
                <a:lnTo>
                  <a:pt x="5107816" y="1002755"/>
                </a:lnTo>
                <a:lnTo>
                  <a:pt x="5133149" y="968745"/>
                </a:lnTo>
                <a:lnTo>
                  <a:pt x="5155879" y="933511"/>
                </a:lnTo>
                <a:lnTo>
                  <a:pt x="5175905" y="897131"/>
                </a:lnTo>
                <a:lnTo>
                  <a:pt x="5193126" y="859681"/>
                </a:lnTo>
                <a:lnTo>
                  <a:pt x="5207442" y="821242"/>
                </a:lnTo>
                <a:lnTo>
                  <a:pt x="5218752" y="781889"/>
                </a:lnTo>
                <a:lnTo>
                  <a:pt x="5226955" y="741701"/>
                </a:lnTo>
                <a:lnTo>
                  <a:pt x="5231950" y="700755"/>
                </a:lnTo>
                <a:lnTo>
                  <a:pt x="5233638" y="659129"/>
                </a:lnTo>
                <a:lnTo>
                  <a:pt x="5231950" y="617436"/>
                </a:lnTo>
                <a:lnTo>
                  <a:pt x="5226955" y="576434"/>
                </a:lnTo>
                <a:lnTo>
                  <a:pt x="5218752" y="536198"/>
                </a:lnTo>
                <a:lnTo>
                  <a:pt x="5207442" y="496808"/>
                </a:lnTo>
                <a:lnTo>
                  <a:pt x="5193126" y="458339"/>
                </a:lnTo>
                <a:lnTo>
                  <a:pt x="5175905" y="420868"/>
                </a:lnTo>
                <a:lnTo>
                  <a:pt x="5155879" y="384474"/>
                </a:lnTo>
                <a:lnTo>
                  <a:pt x="5133149" y="349233"/>
                </a:lnTo>
                <a:lnTo>
                  <a:pt x="5107816" y="315222"/>
                </a:lnTo>
                <a:lnTo>
                  <a:pt x="5079980" y="282519"/>
                </a:lnTo>
                <a:lnTo>
                  <a:pt x="5049743" y="251200"/>
                </a:lnTo>
                <a:lnTo>
                  <a:pt x="5017203" y="221342"/>
                </a:lnTo>
                <a:lnTo>
                  <a:pt x="4982463" y="193024"/>
                </a:lnTo>
                <a:lnTo>
                  <a:pt x="4945624" y="166321"/>
                </a:lnTo>
                <a:lnTo>
                  <a:pt x="4906784" y="141311"/>
                </a:lnTo>
                <a:lnTo>
                  <a:pt x="4866046" y="118071"/>
                </a:lnTo>
                <a:lnTo>
                  <a:pt x="4823511" y="96679"/>
                </a:lnTo>
                <a:lnTo>
                  <a:pt x="4779277" y="77211"/>
                </a:lnTo>
                <a:lnTo>
                  <a:pt x="4733447" y="59744"/>
                </a:lnTo>
                <a:lnTo>
                  <a:pt x="4686122" y="44356"/>
                </a:lnTo>
                <a:lnTo>
                  <a:pt x="4637400" y="31124"/>
                </a:lnTo>
                <a:lnTo>
                  <a:pt x="4587384" y="20125"/>
                </a:lnTo>
                <a:lnTo>
                  <a:pt x="4536175" y="11436"/>
                </a:lnTo>
                <a:lnTo>
                  <a:pt x="4483871" y="5134"/>
                </a:lnTo>
                <a:lnTo>
                  <a:pt x="4430576" y="1296"/>
                </a:lnTo>
                <a:lnTo>
                  <a:pt x="4376388" y="0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77111" y="1426463"/>
            <a:ext cx="161544" cy="192024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1723644" y="3014472"/>
            <a:ext cx="1222375" cy="1239520"/>
            <a:chOff x="1723644" y="3014472"/>
            <a:chExt cx="1222375" cy="1239520"/>
          </a:xfrm>
        </p:grpSpPr>
        <p:sp>
          <p:nvSpPr>
            <p:cNvPr id="9" name="object 9"/>
            <p:cNvSpPr/>
            <p:nvPr/>
          </p:nvSpPr>
          <p:spPr>
            <a:xfrm>
              <a:off x="2093976" y="3587495"/>
              <a:ext cx="852169" cy="192405"/>
            </a:xfrm>
            <a:custGeom>
              <a:avLst/>
              <a:gdLst/>
              <a:ahLst/>
              <a:cxnLst/>
              <a:rect l="l" t="t" r="r" b="b"/>
              <a:pathLst>
                <a:path w="852169" h="192404">
                  <a:moveTo>
                    <a:pt x="9525" y="0"/>
                  </a:moveTo>
                  <a:lnTo>
                    <a:pt x="0" y="34543"/>
                  </a:lnTo>
                  <a:lnTo>
                    <a:pt x="363347" y="192023"/>
                  </a:lnTo>
                  <a:lnTo>
                    <a:pt x="851916" y="192023"/>
                  </a:lnTo>
                  <a:lnTo>
                    <a:pt x="851916" y="155701"/>
                  </a:lnTo>
                  <a:lnTo>
                    <a:pt x="368681" y="155701"/>
                  </a:lnTo>
                  <a:lnTo>
                    <a:pt x="9525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723644" y="3014472"/>
              <a:ext cx="521334" cy="1239520"/>
            </a:xfrm>
            <a:custGeom>
              <a:avLst/>
              <a:gdLst/>
              <a:ahLst/>
              <a:cxnLst/>
              <a:rect l="l" t="t" r="r" b="b"/>
              <a:pathLst>
                <a:path w="521335" h="1239520">
                  <a:moveTo>
                    <a:pt x="521207" y="0"/>
                  </a:moveTo>
                  <a:lnTo>
                    <a:pt x="372363" y="0"/>
                  </a:lnTo>
                  <a:lnTo>
                    <a:pt x="371681" y="52392"/>
                  </a:lnTo>
                  <a:lnTo>
                    <a:pt x="369641" y="104390"/>
                  </a:lnTo>
                  <a:lnTo>
                    <a:pt x="366256" y="155952"/>
                  </a:lnTo>
                  <a:lnTo>
                    <a:pt x="361537" y="207041"/>
                  </a:lnTo>
                  <a:lnTo>
                    <a:pt x="355496" y="257619"/>
                  </a:lnTo>
                  <a:lnTo>
                    <a:pt x="348146" y="307645"/>
                  </a:lnTo>
                  <a:lnTo>
                    <a:pt x="339498" y="357082"/>
                  </a:lnTo>
                  <a:lnTo>
                    <a:pt x="329564" y="405891"/>
                  </a:lnTo>
                  <a:lnTo>
                    <a:pt x="317934" y="455814"/>
                  </a:lnTo>
                  <a:lnTo>
                    <a:pt x="305052" y="505069"/>
                  </a:lnTo>
                  <a:lnTo>
                    <a:pt x="290928" y="553618"/>
                  </a:lnTo>
                  <a:lnTo>
                    <a:pt x="275574" y="601424"/>
                  </a:lnTo>
                  <a:lnTo>
                    <a:pt x="258999" y="648450"/>
                  </a:lnTo>
                  <a:lnTo>
                    <a:pt x="241214" y="694660"/>
                  </a:lnTo>
                  <a:lnTo>
                    <a:pt x="222230" y="740015"/>
                  </a:lnTo>
                  <a:lnTo>
                    <a:pt x="202056" y="784478"/>
                  </a:lnTo>
                  <a:lnTo>
                    <a:pt x="180586" y="828613"/>
                  </a:lnTo>
                  <a:lnTo>
                    <a:pt x="158001" y="871796"/>
                  </a:lnTo>
                  <a:lnTo>
                    <a:pt x="134318" y="913997"/>
                  </a:lnTo>
                  <a:lnTo>
                    <a:pt x="109553" y="955184"/>
                  </a:lnTo>
                  <a:lnTo>
                    <a:pt x="83722" y="995328"/>
                  </a:lnTo>
                  <a:lnTo>
                    <a:pt x="56842" y="1034397"/>
                  </a:lnTo>
                  <a:lnTo>
                    <a:pt x="28929" y="1072362"/>
                  </a:lnTo>
                  <a:lnTo>
                    <a:pt x="0" y="1109192"/>
                  </a:lnTo>
                  <a:lnTo>
                    <a:pt x="104901" y="1239011"/>
                  </a:lnTo>
                  <a:lnTo>
                    <a:pt x="137206" y="1197828"/>
                  </a:lnTo>
                  <a:lnTo>
                    <a:pt x="168386" y="1155376"/>
                  </a:lnTo>
                  <a:lnTo>
                    <a:pt x="198422" y="1111692"/>
                  </a:lnTo>
                  <a:lnTo>
                    <a:pt x="227298" y="1066811"/>
                  </a:lnTo>
                  <a:lnTo>
                    <a:pt x="254995" y="1020766"/>
                  </a:lnTo>
                  <a:lnTo>
                    <a:pt x="281495" y="973594"/>
                  </a:lnTo>
                  <a:lnTo>
                    <a:pt x="306781" y="925330"/>
                  </a:lnTo>
                  <a:lnTo>
                    <a:pt x="330835" y="876007"/>
                  </a:lnTo>
                  <a:lnTo>
                    <a:pt x="350869" y="831964"/>
                  </a:lnTo>
                  <a:lnTo>
                    <a:pt x="369893" y="787122"/>
                  </a:lnTo>
                  <a:lnTo>
                    <a:pt x="387886" y="741513"/>
                  </a:lnTo>
                  <a:lnTo>
                    <a:pt x="404825" y="695168"/>
                  </a:lnTo>
                  <a:lnTo>
                    <a:pt x="420688" y="648119"/>
                  </a:lnTo>
                  <a:lnTo>
                    <a:pt x="435454" y="600398"/>
                  </a:lnTo>
                  <a:lnTo>
                    <a:pt x="449101" y="552036"/>
                  </a:lnTo>
                  <a:lnTo>
                    <a:pt x="461606" y="503065"/>
                  </a:lnTo>
                  <a:lnTo>
                    <a:pt x="472948" y="453516"/>
                  </a:lnTo>
                  <a:lnTo>
                    <a:pt x="482898" y="404992"/>
                  </a:lnTo>
                  <a:lnTo>
                    <a:pt x="491740" y="355952"/>
                  </a:lnTo>
                  <a:lnTo>
                    <a:pt x="499458" y="306418"/>
                  </a:lnTo>
                  <a:lnTo>
                    <a:pt x="506034" y="256410"/>
                  </a:lnTo>
                  <a:lnTo>
                    <a:pt x="511452" y="205949"/>
                  </a:lnTo>
                  <a:lnTo>
                    <a:pt x="515695" y="155057"/>
                  </a:lnTo>
                  <a:lnTo>
                    <a:pt x="518746" y="103754"/>
                  </a:lnTo>
                  <a:lnTo>
                    <a:pt x="520589" y="52061"/>
                  </a:lnTo>
                  <a:lnTo>
                    <a:pt x="521207" y="0"/>
                  </a:lnTo>
                  <a:close/>
                </a:path>
              </a:pathLst>
            </a:custGeom>
            <a:solidFill>
              <a:srgbClr val="B8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932432" y="3432048"/>
              <a:ext cx="302260" cy="361315"/>
            </a:xfrm>
            <a:custGeom>
              <a:avLst/>
              <a:gdLst/>
              <a:ahLst/>
              <a:cxnLst/>
              <a:rect l="l" t="t" r="r" b="b"/>
              <a:pathLst>
                <a:path w="302260" h="361314">
                  <a:moveTo>
                    <a:pt x="151130" y="0"/>
                  </a:moveTo>
                  <a:lnTo>
                    <a:pt x="110919" y="6452"/>
                  </a:lnTo>
                  <a:lnTo>
                    <a:pt x="74807" y="24656"/>
                  </a:lnTo>
                  <a:lnTo>
                    <a:pt x="44227" y="52879"/>
                  </a:lnTo>
                  <a:lnTo>
                    <a:pt x="20611" y="89389"/>
                  </a:lnTo>
                  <a:lnTo>
                    <a:pt x="5391" y="132453"/>
                  </a:lnTo>
                  <a:lnTo>
                    <a:pt x="0" y="180339"/>
                  </a:lnTo>
                  <a:lnTo>
                    <a:pt x="5391" y="228440"/>
                  </a:lnTo>
                  <a:lnTo>
                    <a:pt x="20611" y="271648"/>
                  </a:lnTo>
                  <a:lnTo>
                    <a:pt x="44227" y="308244"/>
                  </a:lnTo>
                  <a:lnTo>
                    <a:pt x="74807" y="336512"/>
                  </a:lnTo>
                  <a:lnTo>
                    <a:pt x="110919" y="354732"/>
                  </a:lnTo>
                  <a:lnTo>
                    <a:pt x="151130" y="361188"/>
                  </a:lnTo>
                  <a:lnTo>
                    <a:pt x="191126" y="354732"/>
                  </a:lnTo>
                  <a:lnTo>
                    <a:pt x="227094" y="336512"/>
                  </a:lnTo>
                  <a:lnTo>
                    <a:pt x="257587" y="308244"/>
                  </a:lnTo>
                  <a:lnTo>
                    <a:pt x="281159" y="271648"/>
                  </a:lnTo>
                  <a:lnTo>
                    <a:pt x="296362" y="228440"/>
                  </a:lnTo>
                  <a:lnTo>
                    <a:pt x="301751" y="180339"/>
                  </a:lnTo>
                  <a:lnTo>
                    <a:pt x="296362" y="132453"/>
                  </a:lnTo>
                  <a:lnTo>
                    <a:pt x="281159" y="89389"/>
                  </a:lnTo>
                  <a:lnTo>
                    <a:pt x="257587" y="52879"/>
                  </a:lnTo>
                  <a:lnTo>
                    <a:pt x="227094" y="24656"/>
                  </a:lnTo>
                  <a:lnTo>
                    <a:pt x="191126" y="6452"/>
                  </a:lnTo>
                  <a:lnTo>
                    <a:pt x="15113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04060" y="3517391"/>
              <a:ext cx="160019" cy="192023"/>
            </a:xfrm>
            <a:prstGeom prst="rect">
              <a:avLst/>
            </a:prstGeom>
          </p:spPr>
        </p:pic>
      </p:grpSp>
      <p:sp>
        <p:nvSpPr>
          <p:cNvPr id="13" name="object 13"/>
          <p:cNvSpPr/>
          <p:nvPr/>
        </p:nvSpPr>
        <p:spPr>
          <a:xfrm>
            <a:off x="3855288" y="3272028"/>
            <a:ext cx="5189855" cy="1628139"/>
          </a:xfrm>
          <a:custGeom>
            <a:avLst/>
            <a:gdLst/>
            <a:ahLst/>
            <a:cxnLst/>
            <a:rect l="l" t="t" r="r" b="b"/>
            <a:pathLst>
              <a:path w="5189855" h="1628139">
                <a:moveTo>
                  <a:pt x="4339386" y="0"/>
                </a:moveTo>
                <a:lnTo>
                  <a:pt x="668197" y="0"/>
                </a:lnTo>
                <a:lnTo>
                  <a:pt x="619602" y="5621"/>
                </a:lnTo>
                <a:lnTo>
                  <a:pt x="574424" y="21828"/>
                </a:lnTo>
                <a:lnTo>
                  <a:pt x="534413" y="47630"/>
                </a:lnTo>
                <a:lnTo>
                  <a:pt x="501319" y="82042"/>
                </a:lnTo>
                <a:lnTo>
                  <a:pt x="33832" y="707491"/>
                </a:lnTo>
                <a:lnTo>
                  <a:pt x="11277" y="747887"/>
                </a:lnTo>
                <a:lnTo>
                  <a:pt x="0" y="791466"/>
                </a:lnTo>
                <a:lnTo>
                  <a:pt x="0" y="836111"/>
                </a:lnTo>
                <a:lnTo>
                  <a:pt x="11277" y="879707"/>
                </a:lnTo>
                <a:lnTo>
                  <a:pt x="33832" y="920140"/>
                </a:lnTo>
                <a:lnTo>
                  <a:pt x="501319" y="1545539"/>
                </a:lnTo>
                <a:lnTo>
                  <a:pt x="534413" y="1579951"/>
                </a:lnTo>
                <a:lnTo>
                  <a:pt x="574424" y="1605745"/>
                </a:lnTo>
                <a:lnTo>
                  <a:pt x="619602" y="1621939"/>
                </a:lnTo>
                <a:lnTo>
                  <a:pt x="668197" y="1627555"/>
                </a:lnTo>
                <a:lnTo>
                  <a:pt x="4339386" y="1627555"/>
                </a:lnTo>
                <a:lnTo>
                  <a:pt x="4389326" y="1626174"/>
                </a:lnTo>
                <a:lnTo>
                  <a:pt x="4438509" y="1622081"/>
                </a:lnTo>
                <a:lnTo>
                  <a:pt x="4486854" y="1615352"/>
                </a:lnTo>
                <a:lnTo>
                  <a:pt x="4534282" y="1606064"/>
                </a:lnTo>
                <a:lnTo>
                  <a:pt x="4580714" y="1594292"/>
                </a:lnTo>
                <a:lnTo>
                  <a:pt x="4626068" y="1580114"/>
                </a:lnTo>
                <a:lnTo>
                  <a:pt x="4670265" y="1563604"/>
                </a:lnTo>
                <a:lnTo>
                  <a:pt x="4713225" y="1544840"/>
                </a:lnTo>
                <a:lnTo>
                  <a:pt x="4754869" y="1523897"/>
                </a:lnTo>
                <a:lnTo>
                  <a:pt x="4795116" y="1500852"/>
                </a:lnTo>
                <a:lnTo>
                  <a:pt x="4833887" y="1475780"/>
                </a:lnTo>
                <a:lnTo>
                  <a:pt x="4871101" y="1448758"/>
                </a:lnTo>
                <a:lnTo>
                  <a:pt x="4906679" y="1419863"/>
                </a:lnTo>
                <a:lnTo>
                  <a:pt x="4940541" y="1389170"/>
                </a:lnTo>
                <a:lnTo>
                  <a:pt x="4972606" y="1356755"/>
                </a:lnTo>
                <a:lnTo>
                  <a:pt x="5002796" y="1322695"/>
                </a:lnTo>
                <a:lnTo>
                  <a:pt x="5031029" y="1287066"/>
                </a:lnTo>
                <a:lnTo>
                  <a:pt x="5057227" y="1249944"/>
                </a:lnTo>
                <a:lnTo>
                  <a:pt x="5081309" y="1211406"/>
                </a:lnTo>
                <a:lnTo>
                  <a:pt x="5103195" y="1171526"/>
                </a:lnTo>
                <a:lnTo>
                  <a:pt x="5122806" y="1130382"/>
                </a:lnTo>
                <a:lnTo>
                  <a:pt x="5140061" y="1088050"/>
                </a:lnTo>
                <a:lnTo>
                  <a:pt x="5154880" y="1044606"/>
                </a:lnTo>
                <a:lnTo>
                  <a:pt x="5167185" y="1000126"/>
                </a:lnTo>
                <a:lnTo>
                  <a:pt x="5176894" y="954687"/>
                </a:lnTo>
                <a:lnTo>
                  <a:pt x="5183928" y="908363"/>
                </a:lnTo>
                <a:lnTo>
                  <a:pt x="5188207" y="861233"/>
                </a:lnTo>
                <a:lnTo>
                  <a:pt x="5189651" y="813371"/>
                </a:lnTo>
                <a:lnTo>
                  <a:pt x="5188207" y="765600"/>
                </a:lnTo>
                <a:lnTo>
                  <a:pt x="5183928" y="718552"/>
                </a:lnTo>
                <a:lnTo>
                  <a:pt x="5176894" y="672306"/>
                </a:lnTo>
                <a:lnTo>
                  <a:pt x="5167185" y="626937"/>
                </a:lnTo>
                <a:lnTo>
                  <a:pt x="5154880" y="582521"/>
                </a:lnTo>
                <a:lnTo>
                  <a:pt x="5140061" y="539135"/>
                </a:lnTo>
                <a:lnTo>
                  <a:pt x="5122806" y="496856"/>
                </a:lnTo>
                <a:lnTo>
                  <a:pt x="5103195" y="455760"/>
                </a:lnTo>
                <a:lnTo>
                  <a:pt x="5081309" y="415923"/>
                </a:lnTo>
                <a:lnTo>
                  <a:pt x="5057227" y="377423"/>
                </a:lnTo>
                <a:lnTo>
                  <a:pt x="5031029" y="340334"/>
                </a:lnTo>
                <a:lnTo>
                  <a:pt x="5002796" y="304734"/>
                </a:lnTo>
                <a:lnTo>
                  <a:pt x="4972606" y="270700"/>
                </a:lnTo>
                <a:lnTo>
                  <a:pt x="4940541" y="238307"/>
                </a:lnTo>
                <a:lnTo>
                  <a:pt x="4906679" y="207632"/>
                </a:lnTo>
                <a:lnTo>
                  <a:pt x="4871101" y="178752"/>
                </a:lnTo>
                <a:lnTo>
                  <a:pt x="4833887" y="151743"/>
                </a:lnTo>
                <a:lnTo>
                  <a:pt x="4795116" y="126682"/>
                </a:lnTo>
                <a:lnTo>
                  <a:pt x="4754869" y="103644"/>
                </a:lnTo>
                <a:lnTo>
                  <a:pt x="4713225" y="82707"/>
                </a:lnTo>
                <a:lnTo>
                  <a:pt x="4670265" y="63947"/>
                </a:lnTo>
                <a:lnTo>
                  <a:pt x="4626068" y="47440"/>
                </a:lnTo>
                <a:lnTo>
                  <a:pt x="4580714" y="33263"/>
                </a:lnTo>
                <a:lnTo>
                  <a:pt x="4534282" y="21492"/>
                </a:lnTo>
                <a:lnTo>
                  <a:pt x="4486854" y="12204"/>
                </a:lnTo>
                <a:lnTo>
                  <a:pt x="4438509" y="5475"/>
                </a:lnTo>
                <a:lnTo>
                  <a:pt x="4389326" y="1381"/>
                </a:lnTo>
                <a:lnTo>
                  <a:pt x="4339386" y="0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4" name="object 14"/>
          <p:cNvGrpSpPr/>
          <p:nvPr/>
        </p:nvGrpSpPr>
        <p:grpSpPr>
          <a:xfrm>
            <a:off x="1723644" y="1807464"/>
            <a:ext cx="1239520" cy="1207135"/>
            <a:chOff x="1723644" y="1807464"/>
            <a:chExt cx="1239520" cy="1207135"/>
          </a:xfrm>
        </p:grpSpPr>
        <p:sp>
          <p:nvSpPr>
            <p:cNvPr id="15" name="object 15"/>
            <p:cNvSpPr/>
            <p:nvPr/>
          </p:nvSpPr>
          <p:spPr>
            <a:xfrm>
              <a:off x="2093976" y="2342388"/>
              <a:ext cx="868680" cy="192405"/>
            </a:xfrm>
            <a:custGeom>
              <a:avLst/>
              <a:gdLst/>
              <a:ahLst/>
              <a:cxnLst/>
              <a:rect l="l" t="t" r="r" b="b"/>
              <a:pathLst>
                <a:path w="868680" h="192405">
                  <a:moveTo>
                    <a:pt x="868680" y="0"/>
                  </a:moveTo>
                  <a:lnTo>
                    <a:pt x="370586" y="0"/>
                  </a:lnTo>
                  <a:lnTo>
                    <a:pt x="0" y="157606"/>
                  </a:lnTo>
                  <a:lnTo>
                    <a:pt x="9779" y="192024"/>
                  </a:lnTo>
                  <a:lnTo>
                    <a:pt x="375919" y="36830"/>
                  </a:lnTo>
                  <a:lnTo>
                    <a:pt x="868680" y="36830"/>
                  </a:lnTo>
                  <a:lnTo>
                    <a:pt x="868680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723644" y="1807464"/>
              <a:ext cx="521334" cy="1207135"/>
            </a:xfrm>
            <a:custGeom>
              <a:avLst/>
              <a:gdLst/>
              <a:ahLst/>
              <a:cxnLst/>
              <a:rect l="l" t="t" r="r" b="b"/>
              <a:pathLst>
                <a:path w="521335" h="1207135">
                  <a:moveTo>
                    <a:pt x="104901" y="0"/>
                  </a:moveTo>
                  <a:lnTo>
                    <a:pt x="0" y="125984"/>
                  </a:lnTo>
                  <a:lnTo>
                    <a:pt x="32979" y="167056"/>
                  </a:lnTo>
                  <a:lnTo>
                    <a:pt x="64628" y="209585"/>
                  </a:lnTo>
                  <a:lnTo>
                    <a:pt x="94922" y="253536"/>
                  </a:lnTo>
                  <a:lnTo>
                    <a:pt x="123836" y="298874"/>
                  </a:lnTo>
                  <a:lnTo>
                    <a:pt x="151346" y="345562"/>
                  </a:lnTo>
                  <a:lnTo>
                    <a:pt x="177428" y="393565"/>
                  </a:lnTo>
                  <a:lnTo>
                    <a:pt x="202056" y="442849"/>
                  </a:lnTo>
                  <a:lnTo>
                    <a:pt x="222230" y="486135"/>
                  </a:lnTo>
                  <a:lnTo>
                    <a:pt x="241214" y="530254"/>
                  </a:lnTo>
                  <a:lnTo>
                    <a:pt x="258999" y="575180"/>
                  </a:lnTo>
                  <a:lnTo>
                    <a:pt x="275574" y="620887"/>
                  </a:lnTo>
                  <a:lnTo>
                    <a:pt x="290928" y="667350"/>
                  </a:lnTo>
                  <a:lnTo>
                    <a:pt x="305052" y="714543"/>
                  </a:lnTo>
                  <a:lnTo>
                    <a:pt x="317934" y="762442"/>
                  </a:lnTo>
                  <a:lnTo>
                    <a:pt x="329564" y="811022"/>
                  </a:lnTo>
                  <a:lnTo>
                    <a:pt x="339498" y="858733"/>
                  </a:lnTo>
                  <a:lnTo>
                    <a:pt x="348146" y="906988"/>
                  </a:lnTo>
                  <a:lnTo>
                    <a:pt x="355496" y="955770"/>
                  </a:lnTo>
                  <a:lnTo>
                    <a:pt x="361537" y="1005062"/>
                  </a:lnTo>
                  <a:lnTo>
                    <a:pt x="366256" y="1054848"/>
                  </a:lnTo>
                  <a:lnTo>
                    <a:pt x="369641" y="1105112"/>
                  </a:lnTo>
                  <a:lnTo>
                    <a:pt x="371681" y="1155837"/>
                  </a:lnTo>
                  <a:lnTo>
                    <a:pt x="372363" y="1207008"/>
                  </a:lnTo>
                  <a:lnTo>
                    <a:pt x="521207" y="1207008"/>
                  </a:lnTo>
                  <a:lnTo>
                    <a:pt x="520589" y="1156145"/>
                  </a:lnTo>
                  <a:lnTo>
                    <a:pt x="518746" y="1105679"/>
                  </a:lnTo>
                  <a:lnTo>
                    <a:pt x="515695" y="1055628"/>
                  </a:lnTo>
                  <a:lnTo>
                    <a:pt x="511452" y="1006014"/>
                  </a:lnTo>
                  <a:lnTo>
                    <a:pt x="506034" y="956855"/>
                  </a:lnTo>
                  <a:lnTo>
                    <a:pt x="499458" y="908172"/>
                  </a:lnTo>
                  <a:lnTo>
                    <a:pt x="491740" y="859984"/>
                  </a:lnTo>
                  <a:lnTo>
                    <a:pt x="482898" y="812312"/>
                  </a:lnTo>
                  <a:lnTo>
                    <a:pt x="472948" y="765175"/>
                  </a:lnTo>
                  <a:lnTo>
                    <a:pt x="461606" y="716790"/>
                  </a:lnTo>
                  <a:lnTo>
                    <a:pt x="449101" y="669015"/>
                  </a:lnTo>
                  <a:lnTo>
                    <a:pt x="435454" y="621867"/>
                  </a:lnTo>
                  <a:lnTo>
                    <a:pt x="420688" y="575361"/>
                  </a:lnTo>
                  <a:lnTo>
                    <a:pt x="404825" y="529515"/>
                  </a:lnTo>
                  <a:lnTo>
                    <a:pt x="387886" y="484345"/>
                  </a:lnTo>
                  <a:lnTo>
                    <a:pt x="369893" y="439868"/>
                  </a:lnTo>
                  <a:lnTo>
                    <a:pt x="350869" y="396100"/>
                  </a:lnTo>
                  <a:lnTo>
                    <a:pt x="330835" y="353060"/>
                  </a:lnTo>
                  <a:lnTo>
                    <a:pt x="306781" y="305052"/>
                  </a:lnTo>
                  <a:lnTo>
                    <a:pt x="281495" y="258103"/>
                  </a:lnTo>
                  <a:lnTo>
                    <a:pt x="254995" y="212238"/>
                  </a:lnTo>
                  <a:lnTo>
                    <a:pt x="227298" y="167481"/>
                  </a:lnTo>
                  <a:lnTo>
                    <a:pt x="198422" y="123854"/>
                  </a:lnTo>
                  <a:lnTo>
                    <a:pt x="168386" y="81383"/>
                  </a:lnTo>
                  <a:lnTo>
                    <a:pt x="137206" y="40090"/>
                  </a:lnTo>
                  <a:lnTo>
                    <a:pt x="104901" y="0"/>
                  </a:lnTo>
                  <a:close/>
                </a:path>
              </a:pathLst>
            </a:custGeom>
            <a:solidFill>
              <a:srgbClr val="D2E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946148" y="2266188"/>
              <a:ext cx="300355" cy="361315"/>
            </a:xfrm>
            <a:custGeom>
              <a:avLst/>
              <a:gdLst/>
              <a:ahLst/>
              <a:cxnLst/>
              <a:rect l="l" t="t" r="r" b="b"/>
              <a:pathLst>
                <a:path w="300355" h="361314">
                  <a:moveTo>
                    <a:pt x="150113" y="0"/>
                  </a:moveTo>
                  <a:lnTo>
                    <a:pt x="110243" y="6462"/>
                  </a:lnTo>
                  <a:lnTo>
                    <a:pt x="74393" y="24694"/>
                  </a:lnTo>
                  <a:lnTo>
                    <a:pt x="44005" y="52959"/>
                  </a:lnTo>
                  <a:lnTo>
                    <a:pt x="20517" y="89520"/>
                  </a:lnTo>
                  <a:lnTo>
                    <a:pt x="5369" y="132644"/>
                  </a:lnTo>
                  <a:lnTo>
                    <a:pt x="0" y="180594"/>
                  </a:lnTo>
                  <a:lnTo>
                    <a:pt x="5369" y="228543"/>
                  </a:lnTo>
                  <a:lnTo>
                    <a:pt x="20517" y="271667"/>
                  </a:lnTo>
                  <a:lnTo>
                    <a:pt x="44005" y="308229"/>
                  </a:lnTo>
                  <a:lnTo>
                    <a:pt x="74393" y="336493"/>
                  </a:lnTo>
                  <a:lnTo>
                    <a:pt x="110243" y="354725"/>
                  </a:lnTo>
                  <a:lnTo>
                    <a:pt x="150113" y="361188"/>
                  </a:lnTo>
                  <a:lnTo>
                    <a:pt x="190117" y="354725"/>
                  </a:lnTo>
                  <a:lnTo>
                    <a:pt x="226003" y="336493"/>
                  </a:lnTo>
                  <a:lnTo>
                    <a:pt x="256365" y="308228"/>
                  </a:lnTo>
                  <a:lnTo>
                    <a:pt x="279795" y="271667"/>
                  </a:lnTo>
                  <a:lnTo>
                    <a:pt x="294885" y="228543"/>
                  </a:lnTo>
                  <a:lnTo>
                    <a:pt x="300227" y="180594"/>
                  </a:lnTo>
                  <a:lnTo>
                    <a:pt x="294885" y="132644"/>
                  </a:lnTo>
                  <a:lnTo>
                    <a:pt x="279795" y="89520"/>
                  </a:lnTo>
                  <a:lnTo>
                    <a:pt x="256365" y="52958"/>
                  </a:lnTo>
                  <a:lnTo>
                    <a:pt x="226003" y="24694"/>
                  </a:lnTo>
                  <a:lnTo>
                    <a:pt x="190117" y="6462"/>
                  </a:lnTo>
                  <a:lnTo>
                    <a:pt x="1501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16252" y="2350008"/>
              <a:ext cx="160020" cy="192024"/>
            </a:xfrm>
            <a:prstGeom prst="rect">
              <a:avLst/>
            </a:prstGeom>
          </p:spPr>
        </p:pic>
      </p:grpSp>
      <p:sp>
        <p:nvSpPr>
          <p:cNvPr id="19" name="object 19"/>
          <p:cNvSpPr/>
          <p:nvPr/>
        </p:nvSpPr>
        <p:spPr>
          <a:xfrm>
            <a:off x="3853719" y="1871472"/>
            <a:ext cx="5123180" cy="1207135"/>
          </a:xfrm>
          <a:custGeom>
            <a:avLst/>
            <a:gdLst/>
            <a:ahLst/>
            <a:cxnLst/>
            <a:rect l="l" t="t" r="r" b="b"/>
            <a:pathLst>
              <a:path w="5123180" h="1207135">
                <a:moveTo>
                  <a:pt x="4283551" y="0"/>
                </a:moveTo>
                <a:lnTo>
                  <a:pt x="660749" y="0"/>
                </a:lnTo>
                <a:lnTo>
                  <a:pt x="612796" y="4075"/>
                </a:lnTo>
                <a:lnTo>
                  <a:pt x="568213" y="15938"/>
                </a:lnTo>
                <a:lnTo>
                  <a:pt x="528750" y="35040"/>
                </a:lnTo>
                <a:lnTo>
                  <a:pt x="496157" y="60832"/>
                </a:lnTo>
                <a:lnTo>
                  <a:pt x="34766" y="524636"/>
                </a:lnTo>
                <a:lnTo>
                  <a:pt x="8691" y="562417"/>
                </a:lnTo>
                <a:lnTo>
                  <a:pt x="0" y="603138"/>
                </a:lnTo>
                <a:lnTo>
                  <a:pt x="8691" y="643884"/>
                </a:lnTo>
                <a:lnTo>
                  <a:pt x="34766" y="681735"/>
                </a:lnTo>
                <a:lnTo>
                  <a:pt x="496157" y="1145413"/>
                </a:lnTo>
                <a:lnTo>
                  <a:pt x="528750" y="1171378"/>
                </a:lnTo>
                <a:lnTo>
                  <a:pt x="568213" y="1190736"/>
                </a:lnTo>
                <a:lnTo>
                  <a:pt x="612796" y="1202830"/>
                </a:lnTo>
                <a:lnTo>
                  <a:pt x="660749" y="1207008"/>
                </a:lnTo>
                <a:lnTo>
                  <a:pt x="4283551" y="1207008"/>
                </a:lnTo>
                <a:lnTo>
                  <a:pt x="4338694" y="1205724"/>
                </a:lnTo>
                <a:lnTo>
                  <a:pt x="4392888" y="1201925"/>
                </a:lnTo>
                <a:lnTo>
                  <a:pt x="4446024" y="1195690"/>
                </a:lnTo>
                <a:lnTo>
                  <a:pt x="4497989" y="1187099"/>
                </a:lnTo>
                <a:lnTo>
                  <a:pt x="4548673" y="1176232"/>
                </a:lnTo>
                <a:lnTo>
                  <a:pt x="4597965" y="1163167"/>
                </a:lnTo>
                <a:lnTo>
                  <a:pt x="4645755" y="1147985"/>
                </a:lnTo>
                <a:lnTo>
                  <a:pt x="4691931" y="1130764"/>
                </a:lnTo>
                <a:lnTo>
                  <a:pt x="4736383" y="1111584"/>
                </a:lnTo>
                <a:lnTo>
                  <a:pt x="4778999" y="1090525"/>
                </a:lnTo>
                <a:lnTo>
                  <a:pt x="4819669" y="1067666"/>
                </a:lnTo>
                <a:lnTo>
                  <a:pt x="4858283" y="1043086"/>
                </a:lnTo>
                <a:lnTo>
                  <a:pt x="4894729" y="1016865"/>
                </a:lnTo>
                <a:lnTo>
                  <a:pt x="4928896" y="989083"/>
                </a:lnTo>
                <a:lnTo>
                  <a:pt x="4960673" y="959818"/>
                </a:lnTo>
                <a:lnTo>
                  <a:pt x="4989950" y="929150"/>
                </a:lnTo>
                <a:lnTo>
                  <a:pt x="5016616" y="897159"/>
                </a:lnTo>
                <a:lnTo>
                  <a:pt x="5040560" y="863924"/>
                </a:lnTo>
                <a:lnTo>
                  <a:pt x="5061671" y="829525"/>
                </a:lnTo>
                <a:lnTo>
                  <a:pt x="5079839" y="794040"/>
                </a:lnTo>
                <a:lnTo>
                  <a:pt x="5094951" y="757550"/>
                </a:lnTo>
                <a:lnTo>
                  <a:pt x="5106899" y="720134"/>
                </a:lnTo>
                <a:lnTo>
                  <a:pt x="5115570" y="681871"/>
                </a:lnTo>
                <a:lnTo>
                  <a:pt x="5120854" y="642841"/>
                </a:lnTo>
                <a:lnTo>
                  <a:pt x="5122640" y="603122"/>
                </a:lnTo>
                <a:lnTo>
                  <a:pt x="5120854" y="563492"/>
                </a:lnTo>
                <a:lnTo>
                  <a:pt x="5115570" y="524543"/>
                </a:lnTo>
                <a:lnTo>
                  <a:pt x="5106899" y="486354"/>
                </a:lnTo>
                <a:lnTo>
                  <a:pt x="5094951" y="449005"/>
                </a:lnTo>
                <a:lnTo>
                  <a:pt x="5079839" y="412577"/>
                </a:lnTo>
                <a:lnTo>
                  <a:pt x="5061671" y="377148"/>
                </a:lnTo>
                <a:lnTo>
                  <a:pt x="5040560" y="342799"/>
                </a:lnTo>
                <a:lnTo>
                  <a:pt x="5016616" y="309608"/>
                </a:lnTo>
                <a:lnTo>
                  <a:pt x="4989950" y="277657"/>
                </a:lnTo>
                <a:lnTo>
                  <a:pt x="4960673" y="247025"/>
                </a:lnTo>
                <a:lnTo>
                  <a:pt x="4928896" y="217791"/>
                </a:lnTo>
                <a:lnTo>
                  <a:pt x="4894729" y="190035"/>
                </a:lnTo>
                <a:lnTo>
                  <a:pt x="4858283" y="163837"/>
                </a:lnTo>
                <a:lnTo>
                  <a:pt x="4819669" y="139276"/>
                </a:lnTo>
                <a:lnTo>
                  <a:pt x="4778999" y="116433"/>
                </a:lnTo>
                <a:lnTo>
                  <a:pt x="4736383" y="95387"/>
                </a:lnTo>
                <a:lnTo>
                  <a:pt x="4691931" y="76218"/>
                </a:lnTo>
                <a:lnTo>
                  <a:pt x="4645755" y="59005"/>
                </a:lnTo>
                <a:lnTo>
                  <a:pt x="4597965" y="43829"/>
                </a:lnTo>
                <a:lnTo>
                  <a:pt x="4548673" y="30769"/>
                </a:lnTo>
                <a:lnTo>
                  <a:pt x="4497989" y="19905"/>
                </a:lnTo>
                <a:lnTo>
                  <a:pt x="4446024" y="11316"/>
                </a:lnTo>
                <a:lnTo>
                  <a:pt x="4392888" y="5082"/>
                </a:lnTo>
                <a:lnTo>
                  <a:pt x="4338694" y="1283"/>
                </a:lnTo>
                <a:lnTo>
                  <a:pt x="4283551" y="0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0" name="object 20"/>
          <p:cNvGrpSpPr/>
          <p:nvPr/>
        </p:nvGrpSpPr>
        <p:grpSpPr>
          <a:xfrm>
            <a:off x="85375" y="1761744"/>
            <a:ext cx="1812289" cy="2295525"/>
            <a:chOff x="85375" y="1761744"/>
            <a:chExt cx="1812289" cy="2295525"/>
          </a:xfrm>
        </p:grpSpPr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853" y="1776310"/>
              <a:ext cx="1783048" cy="2266061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99853" y="1776222"/>
              <a:ext cx="1783080" cy="2266315"/>
            </a:xfrm>
            <a:custGeom>
              <a:avLst/>
              <a:gdLst/>
              <a:ahLst/>
              <a:cxnLst/>
              <a:rect l="l" t="t" r="r" b="b"/>
              <a:pathLst>
                <a:path w="1783080" h="2266315">
                  <a:moveTo>
                    <a:pt x="891711" y="0"/>
                  </a:moveTo>
                  <a:lnTo>
                    <a:pt x="849730" y="1233"/>
                  </a:lnTo>
                  <a:lnTo>
                    <a:pt x="808249" y="4896"/>
                  </a:lnTo>
                  <a:lnTo>
                    <a:pt x="767310" y="10935"/>
                  </a:lnTo>
                  <a:lnTo>
                    <a:pt x="726957" y="19295"/>
                  </a:lnTo>
                  <a:lnTo>
                    <a:pt x="687233" y="29922"/>
                  </a:lnTo>
                  <a:lnTo>
                    <a:pt x="648180" y="42761"/>
                  </a:lnTo>
                  <a:lnTo>
                    <a:pt x="609841" y="57759"/>
                  </a:lnTo>
                  <a:lnTo>
                    <a:pt x="572259" y="74861"/>
                  </a:lnTo>
                  <a:lnTo>
                    <a:pt x="535476" y="94011"/>
                  </a:lnTo>
                  <a:lnTo>
                    <a:pt x="499536" y="115157"/>
                  </a:lnTo>
                  <a:lnTo>
                    <a:pt x="464481" y="138243"/>
                  </a:lnTo>
                  <a:lnTo>
                    <a:pt x="430354" y="163216"/>
                  </a:lnTo>
                  <a:lnTo>
                    <a:pt x="397198" y="190020"/>
                  </a:lnTo>
                  <a:lnTo>
                    <a:pt x="365055" y="218602"/>
                  </a:lnTo>
                  <a:lnTo>
                    <a:pt x="333969" y="248907"/>
                  </a:lnTo>
                  <a:lnTo>
                    <a:pt x="303982" y="280880"/>
                  </a:lnTo>
                  <a:lnTo>
                    <a:pt x="275137" y="314468"/>
                  </a:lnTo>
                  <a:lnTo>
                    <a:pt x="247477" y="349616"/>
                  </a:lnTo>
                  <a:lnTo>
                    <a:pt x="221044" y="386269"/>
                  </a:lnTo>
                  <a:lnTo>
                    <a:pt x="195882" y="424374"/>
                  </a:lnTo>
                  <a:lnTo>
                    <a:pt x="172033" y="463875"/>
                  </a:lnTo>
                  <a:lnTo>
                    <a:pt x="149540" y="504718"/>
                  </a:lnTo>
                  <a:lnTo>
                    <a:pt x="128446" y="546850"/>
                  </a:lnTo>
                  <a:lnTo>
                    <a:pt x="108793" y="590215"/>
                  </a:lnTo>
                  <a:lnTo>
                    <a:pt x="90625" y="634759"/>
                  </a:lnTo>
                  <a:lnTo>
                    <a:pt x="73984" y="680428"/>
                  </a:lnTo>
                  <a:lnTo>
                    <a:pt x="58913" y="727167"/>
                  </a:lnTo>
                  <a:lnTo>
                    <a:pt x="45454" y="774923"/>
                  </a:lnTo>
                  <a:lnTo>
                    <a:pt x="33652" y="823640"/>
                  </a:lnTo>
                  <a:lnTo>
                    <a:pt x="23547" y="873265"/>
                  </a:lnTo>
                  <a:lnTo>
                    <a:pt x="15184" y="923742"/>
                  </a:lnTo>
                  <a:lnTo>
                    <a:pt x="8605" y="975018"/>
                  </a:lnTo>
                  <a:lnTo>
                    <a:pt x="3853" y="1027038"/>
                  </a:lnTo>
                  <a:lnTo>
                    <a:pt x="970" y="1079748"/>
                  </a:lnTo>
                  <a:lnTo>
                    <a:pt x="0" y="1133094"/>
                  </a:lnTo>
                  <a:lnTo>
                    <a:pt x="970" y="1186439"/>
                  </a:lnTo>
                  <a:lnTo>
                    <a:pt x="3853" y="1239148"/>
                  </a:lnTo>
                  <a:lnTo>
                    <a:pt x="8605" y="1291168"/>
                  </a:lnTo>
                  <a:lnTo>
                    <a:pt x="15184" y="1342443"/>
                  </a:lnTo>
                  <a:lnTo>
                    <a:pt x="23547" y="1392920"/>
                  </a:lnTo>
                  <a:lnTo>
                    <a:pt x="33652" y="1442544"/>
                  </a:lnTo>
                  <a:lnTo>
                    <a:pt x="45454" y="1491260"/>
                  </a:lnTo>
                  <a:lnTo>
                    <a:pt x="58913" y="1539015"/>
                  </a:lnTo>
                  <a:lnTo>
                    <a:pt x="73984" y="1585753"/>
                  </a:lnTo>
                  <a:lnTo>
                    <a:pt x="90625" y="1631421"/>
                  </a:lnTo>
                  <a:lnTo>
                    <a:pt x="108793" y="1675964"/>
                  </a:lnTo>
                  <a:lnTo>
                    <a:pt x="128446" y="1719327"/>
                  </a:lnTo>
                  <a:lnTo>
                    <a:pt x="149540" y="1761457"/>
                  </a:lnTo>
                  <a:lnTo>
                    <a:pt x="172033" y="1802299"/>
                  </a:lnTo>
                  <a:lnTo>
                    <a:pt x="195882" y="1841798"/>
                  </a:lnTo>
                  <a:lnTo>
                    <a:pt x="221044" y="1879901"/>
                  </a:lnTo>
                  <a:lnTo>
                    <a:pt x="247477" y="1916553"/>
                  </a:lnTo>
                  <a:lnTo>
                    <a:pt x="275137" y="1951699"/>
                  </a:lnTo>
                  <a:lnTo>
                    <a:pt x="303982" y="1985285"/>
                  </a:lnTo>
                  <a:lnTo>
                    <a:pt x="333969" y="2017257"/>
                  </a:lnTo>
                  <a:lnTo>
                    <a:pt x="365055" y="2047560"/>
                  </a:lnTo>
                  <a:lnTo>
                    <a:pt x="397198" y="2076141"/>
                  </a:lnTo>
                  <a:lnTo>
                    <a:pt x="430354" y="2102943"/>
                  </a:lnTo>
                  <a:lnTo>
                    <a:pt x="464481" y="2127914"/>
                  </a:lnTo>
                  <a:lnTo>
                    <a:pt x="499536" y="2150999"/>
                  </a:lnTo>
                  <a:lnTo>
                    <a:pt x="535476" y="2172144"/>
                  </a:lnTo>
                  <a:lnTo>
                    <a:pt x="572259" y="2191293"/>
                  </a:lnTo>
                  <a:lnTo>
                    <a:pt x="609841" y="2208394"/>
                  </a:lnTo>
                  <a:lnTo>
                    <a:pt x="648180" y="2223390"/>
                  </a:lnTo>
                  <a:lnTo>
                    <a:pt x="687233" y="2236229"/>
                  </a:lnTo>
                  <a:lnTo>
                    <a:pt x="726957" y="2246855"/>
                  </a:lnTo>
                  <a:lnTo>
                    <a:pt x="767310" y="2255215"/>
                  </a:lnTo>
                  <a:lnTo>
                    <a:pt x="808249" y="2261253"/>
                  </a:lnTo>
                  <a:lnTo>
                    <a:pt x="849730" y="2264916"/>
                  </a:lnTo>
                  <a:lnTo>
                    <a:pt x="891711" y="2266149"/>
                  </a:lnTo>
                  <a:lnTo>
                    <a:pt x="933663" y="2264916"/>
                  </a:lnTo>
                  <a:lnTo>
                    <a:pt x="975116" y="2261253"/>
                  </a:lnTo>
                  <a:lnTo>
                    <a:pt x="1016028" y="2255215"/>
                  </a:lnTo>
                  <a:lnTo>
                    <a:pt x="1056355" y="2246855"/>
                  </a:lnTo>
                  <a:lnTo>
                    <a:pt x="1096056" y="2236229"/>
                  </a:lnTo>
                  <a:lnTo>
                    <a:pt x="1135087" y="2223390"/>
                  </a:lnTo>
                  <a:lnTo>
                    <a:pt x="1173405" y="2208394"/>
                  </a:lnTo>
                  <a:lnTo>
                    <a:pt x="1210968" y="2191293"/>
                  </a:lnTo>
                  <a:lnTo>
                    <a:pt x="1247733" y="2172144"/>
                  </a:lnTo>
                  <a:lnTo>
                    <a:pt x="1283656" y="2150999"/>
                  </a:lnTo>
                  <a:lnTo>
                    <a:pt x="1318696" y="2127914"/>
                  </a:lnTo>
                  <a:lnTo>
                    <a:pt x="1352808" y="2102943"/>
                  </a:lnTo>
                  <a:lnTo>
                    <a:pt x="1385951" y="2076141"/>
                  </a:lnTo>
                  <a:lnTo>
                    <a:pt x="1418081" y="2047560"/>
                  </a:lnTo>
                  <a:lnTo>
                    <a:pt x="1449156" y="2017257"/>
                  </a:lnTo>
                  <a:lnTo>
                    <a:pt x="1479133" y="1985285"/>
                  </a:lnTo>
                  <a:lnTo>
                    <a:pt x="1507969" y="1951699"/>
                  </a:lnTo>
                  <a:lnTo>
                    <a:pt x="1535620" y="1916553"/>
                  </a:lnTo>
                  <a:lnTo>
                    <a:pt x="1562045" y="1879901"/>
                  </a:lnTo>
                  <a:lnTo>
                    <a:pt x="1587201" y="1841798"/>
                  </a:lnTo>
                  <a:lnTo>
                    <a:pt x="1611044" y="1802299"/>
                  </a:lnTo>
                  <a:lnTo>
                    <a:pt x="1633532" y="1761457"/>
                  </a:lnTo>
                  <a:lnTo>
                    <a:pt x="1654621" y="1719327"/>
                  </a:lnTo>
                  <a:lnTo>
                    <a:pt x="1674270" y="1675964"/>
                  </a:lnTo>
                  <a:lnTo>
                    <a:pt x="1692434" y="1631421"/>
                  </a:lnTo>
                  <a:lnTo>
                    <a:pt x="1709073" y="1585753"/>
                  </a:lnTo>
                  <a:lnTo>
                    <a:pt x="1724141" y="1539015"/>
                  </a:lnTo>
                  <a:lnTo>
                    <a:pt x="1737598" y="1491260"/>
                  </a:lnTo>
                  <a:lnTo>
                    <a:pt x="1749399" y="1442544"/>
                  </a:lnTo>
                  <a:lnTo>
                    <a:pt x="1759502" y="1392920"/>
                  </a:lnTo>
                  <a:lnTo>
                    <a:pt x="1767864" y="1342443"/>
                  </a:lnTo>
                  <a:lnTo>
                    <a:pt x="1774443" y="1291168"/>
                  </a:lnTo>
                  <a:lnTo>
                    <a:pt x="1779195" y="1239148"/>
                  </a:lnTo>
                  <a:lnTo>
                    <a:pt x="1782077" y="1186439"/>
                  </a:lnTo>
                  <a:lnTo>
                    <a:pt x="1783048" y="1133094"/>
                  </a:lnTo>
                  <a:lnTo>
                    <a:pt x="1782077" y="1079748"/>
                  </a:lnTo>
                  <a:lnTo>
                    <a:pt x="1779195" y="1027038"/>
                  </a:lnTo>
                  <a:lnTo>
                    <a:pt x="1774443" y="975018"/>
                  </a:lnTo>
                  <a:lnTo>
                    <a:pt x="1767864" y="923742"/>
                  </a:lnTo>
                  <a:lnTo>
                    <a:pt x="1759502" y="873265"/>
                  </a:lnTo>
                  <a:lnTo>
                    <a:pt x="1749399" y="823640"/>
                  </a:lnTo>
                  <a:lnTo>
                    <a:pt x="1737598" y="774923"/>
                  </a:lnTo>
                  <a:lnTo>
                    <a:pt x="1724141" y="727167"/>
                  </a:lnTo>
                  <a:lnTo>
                    <a:pt x="1709073" y="680428"/>
                  </a:lnTo>
                  <a:lnTo>
                    <a:pt x="1692434" y="634759"/>
                  </a:lnTo>
                  <a:lnTo>
                    <a:pt x="1674270" y="590215"/>
                  </a:lnTo>
                  <a:lnTo>
                    <a:pt x="1654621" y="546850"/>
                  </a:lnTo>
                  <a:lnTo>
                    <a:pt x="1633532" y="504718"/>
                  </a:lnTo>
                  <a:lnTo>
                    <a:pt x="1611044" y="463875"/>
                  </a:lnTo>
                  <a:lnTo>
                    <a:pt x="1587201" y="424374"/>
                  </a:lnTo>
                  <a:lnTo>
                    <a:pt x="1562045" y="386269"/>
                  </a:lnTo>
                  <a:lnTo>
                    <a:pt x="1535620" y="349616"/>
                  </a:lnTo>
                  <a:lnTo>
                    <a:pt x="1507969" y="314468"/>
                  </a:lnTo>
                  <a:lnTo>
                    <a:pt x="1479133" y="280880"/>
                  </a:lnTo>
                  <a:lnTo>
                    <a:pt x="1449156" y="248907"/>
                  </a:lnTo>
                  <a:lnTo>
                    <a:pt x="1418081" y="218602"/>
                  </a:lnTo>
                  <a:lnTo>
                    <a:pt x="1385951" y="190020"/>
                  </a:lnTo>
                  <a:lnTo>
                    <a:pt x="1352808" y="163216"/>
                  </a:lnTo>
                  <a:lnTo>
                    <a:pt x="1318696" y="138243"/>
                  </a:lnTo>
                  <a:lnTo>
                    <a:pt x="1283656" y="115157"/>
                  </a:lnTo>
                  <a:lnTo>
                    <a:pt x="1247733" y="94011"/>
                  </a:lnTo>
                  <a:lnTo>
                    <a:pt x="1210968" y="74861"/>
                  </a:lnTo>
                  <a:lnTo>
                    <a:pt x="1173405" y="57759"/>
                  </a:lnTo>
                  <a:lnTo>
                    <a:pt x="1135087" y="42761"/>
                  </a:lnTo>
                  <a:lnTo>
                    <a:pt x="1096056" y="29922"/>
                  </a:lnTo>
                  <a:lnTo>
                    <a:pt x="1056355" y="19295"/>
                  </a:lnTo>
                  <a:lnTo>
                    <a:pt x="1016028" y="10935"/>
                  </a:lnTo>
                  <a:lnTo>
                    <a:pt x="975116" y="4896"/>
                  </a:lnTo>
                  <a:lnTo>
                    <a:pt x="933663" y="1233"/>
                  </a:lnTo>
                  <a:lnTo>
                    <a:pt x="891711" y="0"/>
                  </a:lnTo>
                  <a:close/>
                </a:path>
              </a:pathLst>
            </a:custGeom>
            <a:ln w="28956">
              <a:solidFill>
                <a:srgbClr val="C5D5E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5054346" y="327152"/>
            <a:ext cx="255270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Reduction</a:t>
            </a:r>
            <a:r>
              <a:rPr sz="16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in</a:t>
            </a:r>
            <a:r>
              <a:rPr sz="16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Human</a:t>
            </a:r>
            <a:r>
              <a:rPr sz="16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Error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047492" y="3435096"/>
            <a:ext cx="883285" cy="803275"/>
            <a:chOff x="3047492" y="3435096"/>
            <a:chExt cx="883285" cy="803275"/>
          </a:xfrm>
        </p:grpSpPr>
        <p:sp>
          <p:nvSpPr>
            <p:cNvPr id="25" name="object 25"/>
            <p:cNvSpPr/>
            <p:nvPr/>
          </p:nvSpPr>
          <p:spPr>
            <a:xfrm>
              <a:off x="3316224" y="3435096"/>
              <a:ext cx="614680" cy="803275"/>
            </a:xfrm>
            <a:custGeom>
              <a:avLst/>
              <a:gdLst/>
              <a:ahLst/>
              <a:cxnLst/>
              <a:rect l="l" t="t" r="r" b="b"/>
              <a:pathLst>
                <a:path w="614679" h="803275">
                  <a:moveTo>
                    <a:pt x="307086" y="0"/>
                  </a:moveTo>
                  <a:lnTo>
                    <a:pt x="265427" y="3666"/>
                  </a:lnTo>
                  <a:lnTo>
                    <a:pt x="225469" y="14347"/>
                  </a:lnTo>
                  <a:lnTo>
                    <a:pt x="187577" y="31563"/>
                  </a:lnTo>
                  <a:lnTo>
                    <a:pt x="152117" y="54835"/>
                  </a:lnTo>
                  <a:lnTo>
                    <a:pt x="119457" y="83685"/>
                  </a:lnTo>
                  <a:lnTo>
                    <a:pt x="89963" y="117633"/>
                  </a:lnTo>
                  <a:lnTo>
                    <a:pt x="64001" y="156201"/>
                  </a:lnTo>
                  <a:lnTo>
                    <a:pt x="41938" y="198910"/>
                  </a:lnTo>
                  <a:lnTo>
                    <a:pt x="24139" y="245280"/>
                  </a:lnTo>
                  <a:lnTo>
                    <a:pt x="10973" y="294834"/>
                  </a:lnTo>
                  <a:lnTo>
                    <a:pt x="2804" y="347091"/>
                  </a:lnTo>
                  <a:lnTo>
                    <a:pt x="0" y="401573"/>
                  </a:lnTo>
                  <a:lnTo>
                    <a:pt x="2804" y="456061"/>
                  </a:lnTo>
                  <a:lnTo>
                    <a:pt x="10973" y="508322"/>
                  </a:lnTo>
                  <a:lnTo>
                    <a:pt x="24139" y="557878"/>
                  </a:lnTo>
                  <a:lnTo>
                    <a:pt x="41938" y="604249"/>
                  </a:lnTo>
                  <a:lnTo>
                    <a:pt x="64001" y="646957"/>
                  </a:lnTo>
                  <a:lnTo>
                    <a:pt x="89963" y="685523"/>
                  </a:lnTo>
                  <a:lnTo>
                    <a:pt x="119457" y="719470"/>
                  </a:lnTo>
                  <a:lnTo>
                    <a:pt x="152117" y="748317"/>
                  </a:lnTo>
                  <a:lnTo>
                    <a:pt x="187577" y="771588"/>
                  </a:lnTo>
                  <a:lnTo>
                    <a:pt x="225469" y="788802"/>
                  </a:lnTo>
                  <a:lnTo>
                    <a:pt x="265427" y="799481"/>
                  </a:lnTo>
                  <a:lnTo>
                    <a:pt x="307086" y="803147"/>
                  </a:lnTo>
                  <a:lnTo>
                    <a:pt x="348744" y="799481"/>
                  </a:lnTo>
                  <a:lnTo>
                    <a:pt x="388702" y="788802"/>
                  </a:lnTo>
                  <a:lnTo>
                    <a:pt x="426594" y="771588"/>
                  </a:lnTo>
                  <a:lnTo>
                    <a:pt x="462054" y="748317"/>
                  </a:lnTo>
                  <a:lnTo>
                    <a:pt x="494714" y="719470"/>
                  </a:lnTo>
                  <a:lnTo>
                    <a:pt x="524208" y="685523"/>
                  </a:lnTo>
                  <a:lnTo>
                    <a:pt x="550170" y="646957"/>
                  </a:lnTo>
                  <a:lnTo>
                    <a:pt x="572233" y="604249"/>
                  </a:lnTo>
                  <a:lnTo>
                    <a:pt x="590032" y="557878"/>
                  </a:lnTo>
                  <a:lnTo>
                    <a:pt x="603198" y="508322"/>
                  </a:lnTo>
                  <a:lnTo>
                    <a:pt x="611367" y="456061"/>
                  </a:lnTo>
                  <a:lnTo>
                    <a:pt x="614172" y="401573"/>
                  </a:lnTo>
                  <a:lnTo>
                    <a:pt x="611367" y="347091"/>
                  </a:lnTo>
                  <a:lnTo>
                    <a:pt x="603198" y="294834"/>
                  </a:lnTo>
                  <a:lnTo>
                    <a:pt x="590032" y="245280"/>
                  </a:lnTo>
                  <a:lnTo>
                    <a:pt x="572233" y="198910"/>
                  </a:lnTo>
                  <a:lnTo>
                    <a:pt x="550170" y="156201"/>
                  </a:lnTo>
                  <a:lnTo>
                    <a:pt x="524208" y="117633"/>
                  </a:lnTo>
                  <a:lnTo>
                    <a:pt x="494714" y="83685"/>
                  </a:lnTo>
                  <a:lnTo>
                    <a:pt x="462054" y="54835"/>
                  </a:lnTo>
                  <a:lnTo>
                    <a:pt x="426594" y="31563"/>
                  </a:lnTo>
                  <a:lnTo>
                    <a:pt x="388702" y="14347"/>
                  </a:lnTo>
                  <a:lnTo>
                    <a:pt x="348744" y="3666"/>
                  </a:lnTo>
                  <a:lnTo>
                    <a:pt x="30708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3047492" y="3509264"/>
              <a:ext cx="837565" cy="654685"/>
            </a:xfrm>
            <a:custGeom>
              <a:avLst/>
              <a:gdLst/>
              <a:ahLst/>
              <a:cxnLst/>
              <a:rect l="l" t="t" r="r" b="b"/>
              <a:pathLst>
                <a:path w="837564" h="654685">
                  <a:moveTo>
                    <a:pt x="583946" y="0"/>
                  </a:moveTo>
                  <a:lnTo>
                    <a:pt x="541358" y="1796"/>
                  </a:lnTo>
                  <a:lnTo>
                    <a:pt x="500720" y="11509"/>
                  </a:lnTo>
                  <a:lnTo>
                    <a:pt x="462538" y="28513"/>
                  </a:lnTo>
                  <a:lnTo>
                    <a:pt x="427323" y="52185"/>
                  </a:lnTo>
                  <a:lnTo>
                    <a:pt x="395584" y="81898"/>
                  </a:lnTo>
                  <a:lnTo>
                    <a:pt x="367829" y="117028"/>
                  </a:lnTo>
                  <a:lnTo>
                    <a:pt x="344568" y="156949"/>
                  </a:lnTo>
                  <a:lnTo>
                    <a:pt x="326309" y="201036"/>
                  </a:lnTo>
                  <a:lnTo>
                    <a:pt x="313563" y="248666"/>
                  </a:lnTo>
                  <a:lnTo>
                    <a:pt x="308818" y="261796"/>
                  </a:lnTo>
                  <a:lnTo>
                    <a:pt x="301037" y="271986"/>
                  </a:lnTo>
                  <a:lnTo>
                    <a:pt x="291042" y="278580"/>
                  </a:lnTo>
                  <a:lnTo>
                    <a:pt x="279654" y="280924"/>
                  </a:lnTo>
                  <a:lnTo>
                    <a:pt x="141224" y="280924"/>
                  </a:lnTo>
                  <a:lnTo>
                    <a:pt x="133986" y="279138"/>
                  </a:lnTo>
                  <a:lnTo>
                    <a:pt x="128095" y="274256"/>
                  </a:lnTo>
                  <a:lnTo>
                    <a:pt x="124132" y="266993"/>
                  </a:lnTo>
                  <a:lnTo>
                    <a:pt x="122682" y="258064"/>
                  </a:lnTo>
                  <a:lnTo>
                    <a:pt x="122682" y="178054"/>
                  </a:lnTo>
                  <a:lnTo>
                    <a:pt x="114173" y="173355"/>
                  </a:lnTo>
                  <a:lnTo>
                    <a:pt x="7620" y="304419"/>
                  </a:lnTo>
                  <a:lnTo>
                    <a:pt x="1905" y="314904"/>
                  </a:lnTo>
                  <a:lnTo>
                    <a:pt x="0" y="326771"/>
                  </a:lnTo>
                  <a:lnTo>
                    <a:pt x="1905" y="338637"/>
                  </a:lnTo>
                  <a:lnTo>
                    <a:pt x="7620" y="349123"/>
                  </a:lnTo>
                  <a:lnTo>
                    <a:pt x="114173" y="480212"/>
                  </a:lnTo>
                  <a:lnTo>
                    <a:pt x="122682" y="475830"/>
                  </a:lnTo>
                  <a:lnTo>
                    <a:pt x="122682" y="395528"/>
                  </a:lnTo>
                  <a:lnTo>
                    <a:pt x="124132" y="386706"/>
                  </a:lnTo>
                  <a:lnTo>
                    <a:pt x="128095" y="379431"/>
                  </a:lnTo>
                  <a:lnTo>
                    <a:pt x="133986" y="374490"/>
                  </a:lnTo>
                  <a:lnTo>
                    <a:pt x="141224" y="372668"/>
                  </a:lnTo>
                  <a:lnTo>
                    <a:pt x="279654" y="372668"/>
                  </a:lnTo>
                  <a:lnTo>
                    <a:pt x="313817" y="405942"/>
                  </a:lnTo>
                  <a:lnTo>
                    <a:pt x="328031" y="457521"/>
                  </a:lnTo>
                  <a:lnTo>
                    <a:pt x="348714" y="504854"/>
                  </a:lnTo>
                  <a:lnTo>
                    <a:pt x="375213" y="547131"/>
                  </a:lnTo>
                  <a:lnTo>
                    <a:pt x="406876" y="583541"/>
                  </a:lnTo>
                  <a:lnTo>
                    <a:pt x="443051" y="613271"/>
                  </a:lnTo>
                  <a:lnTo>
                    <a:pt x="483088" y="635512"/>
                  </a:lnTo>
                  <a:lnTo>
                    <a:pt x="526333" y="649451"/>
                  </a:lnTo>
                  <a:lnTo>
                    <a:pt x="572135" y="654278"/>
                  </a:lnTo>
                  <a:lnTo>
                    <a:pt x="613276" y="650400"/>
                  </a:lnTo>
                  <a:lnTo>
                    <a:pt x="652429" y="639152"/>
                  </a:lnTo>
                  <a:lnTo>
                    <a:pt x="689122" y="621113"/>
                  </a:lnTo>
                  <a:lnTo>
                    <a:pt x="722884" y="596861"/>
                  </a:lnTo>
                  <a:lnTo>
                    <a:pt x="753244" y="566975"/>
                  </a:lnTo>
                  <a:lnTo>
                    <a:pt x="779729" y="532034"/>
                  </a:lnTo>
                  <a:lnTo>
                    <a:pt x="801871" y="492616"/>
                  </a:lnTo>
                  <a:lnTo>
                    <a:pt x="819196" y="449300"/>
                  </a:lnTo>
                  <a:lnTo>
                    <a:pt x="831234" y="402665"/>
                  </a:lnTo>
                  <a:lnTo>
                    <a:pt x="837514" y="353289"/>
                  </a:lnTo>
                  <a:lnTo>
                    <a:pt x="837565" y="301752"/>
                  </a:lnTo>
                  <a:lnTo>
                    <a:pt x="830698" y="248451"/>
                  </a:lnTo>
                  <a:lnTo>
                    <a:pt x="817038" y="198353"/>
                  </a:lnTo>
                  <a:lnTo>
                    <a:pt x="797211" y="152202"/>
                  </a:lnTo>
                  <a:lnTo>
                    <a:pt x="771847" y="110746"/>
                  </a:lnTo>
                  <a:lnTo>
                    <a:pt x="741573" y="74730"/>
                  </a:lnTo>
                  <a:lnTo>
                    <a:pt x="707018" y="44901"/>
                  </a:lnTo>
                  <a:lnTo>
                    <a:pt x="668809" y="22006"/>
                  </a:lnTo>
                  <a:lnTo>
                    <a:pt x="627576" y="6790"/>
                  </a:lnTo>
                  <a:lnTo>
                    <a:pt x="583946" y="0"/>
                  </a:lnTo>
                  <a:close/>
                </a:path>
              </a:pathLst>
            </a:custGeom>
            <a:solidFill>
              <a:srgbClr val="B8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3519678" y="3587292"/>
            <a:ext cx="222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2878327" y="652272"/>
            <a:ext cx="881380" cy="803275"/>
            <a:chOff x="2878327" y="652272"/>
            <a:chExt cx="881380" cy="803275"/>
          </a:xfrm>
        </p:grpSpPr>
        <p:sp>
          <p:nvSpPr>
            <p:cNvPr id="29" name="object 29"/>
            <p:cNvSpPr/>
            <p:nvPr/>
          </p:nvSpPr>
          <p:spPr>
            <a:xfrm>
              <a:off x="3147059" y="652272"/>
              <a:ext cx="612775" cy="803275"/>
            </a:xfrm>
            <a:custGeom>
              <a:avLst/>
              <a:gdLst/>
              <a:ahLst/>
              <a:cxnLst/>
              <a:rect l="l" t="t" r="r" b="b"/>
              <a:pathLst>
                <a:path w="612775" h="803275">
                  <a:moveTo>
                    <a:pt x="306324" y="0"/>
                  </a:moveTo>
                  <a:lnTo>
                    <a:pt x="264760" y="3666"/>
                  </a:lnTo>
                  <a:lnTo>
                    <a:pt x="224895" y="14347"/>
                  </a:lnTo>
                  <a:lnTo>
                    <a:pt x="187094" y="31563"/>
                  </a:lnTo>
                  <a:lnTo>
                    <a:pt x="151722" y="54835"/>
                  </a:lnTo>
                  <a:lnTo>
                    <a:pt x="119144" y="83685"/>
                  </a:lnTo>
                  <a:lnTo>
                    <a:pt x="89725" y="117633"/>
                  </a:lnTo>
                  <a:lnTo>
                    <a:pt x="63830" y="156201"/>
                  </a:lnTo>
                  <a:lnTo>
                    <a:pt x="41825" y="198910"/>
                  </a:lnTo>
                  <a:lnTo>
                    <a:pt x="24074" y="245280"/>
                  </a:lnTo>
                  <a:lnTo>
                    <a:pt x="10943" y="294834"/>
                  </a:lnTo>
                  <a:lnTo>
                    <a:pt x="2796" y="347091"/>
                  </a:lnTo>
                  <a:lnTo>
                    <a:pt x="0" y="401574"/>
                  </a:lnTo>
                  <a:lnTo>
                    <a:pt x="2796" y="456056"/>
                  </a:lnTo>
                  <a:lnTo>
                    <a:pt x="10943" y="508313"/>
                  </a:lnTo>
                  <a:lnTo>
                    <a:pt x="24074" y="557867"/>
                  </a:lnTo>
                  <a:lnTo>
                    <a:pt x="41825" y="604237"/>
                  </a:lnTo>
                  <a:lnTo>
                    <a:pt x="63830" y="646946"/>
                  </a:lnTo>
                  <a:lnTo>
                    <a:pt x="89725" y="685514"/>
                  </a:lnTo>
                  <a:lnTo>
                    <a:pt x="119144" y="719462"/>
                  </a:lnTo>
                  <a:lnTo>
                    <a:pt x="151722" y="748312"/>
                  </a:lnTo>
                  <a:lnTo>
                    <a:pt x="187094" y="771584"/>
                  </a:lnTo>
                  <a:lnTo>
                    <a:pt x="224895" y="788800"/>
                  </a:lnTo>
                  <a:lnTo>
                    <a:pt x="264760" y="799481"/>
                  </a:lnTo>
                  <a:lnTo>
                    <a:pt x="306324" y="803148"/>
                  </a:lnTo>
                  <a:lnTo>
                    <a:pt x="347887" y="799481"/>
                  </a:lnTo>
                  <a:lnTo>
                    <a:pt x="387752" y="788800"/>
                  </a:lnTo>
                  <a:lnTo>
                    <a:pt x="425553" y="771584"/>
                  </a:lnTo>
                  <a:lnTo>
                    <a:pt x="460925" y="748312"/>
                  </a:lnTo>
                  <a:lnTo>
                    <a:pt x="493503" y="719462"/>
                  </a:lnTo>
                  <a:lnTo>
                    <a:pt x="522922" y="685514"/>
                  </a:lnTo>
                  <a:lnTo>
                    <a:pt x="548817" y="646946"/>
                  </a:lnTo>
                  <a:lnTo>
                    <a:pt x="570822" y="604237"/>
                  </a:lnTo>
                  <a:lnTo>
                    <a:pt x="588573" y="557867"/>
                  </a:lnTo>
                  <a:lnTo>
                    <a:pt x="601704" y="508313"/>
                  </a:lnTo>
                  <a:lnTo>
                    <a:pt x="609851" y="456056"/>
                  </a:lnTo>
                  <a:lnTo>
                    <a:pt x="612648" y="401574"/>
                  </a:lnTo>
                  <a:lnTo>
                    <a:pt x="609851" y="347091"/>
                  </a:lnTo>
                  <a:lnTo>
                    <a:pt x="601704" y="294834"/>
                  </a:lnTo>
                  <a:lnTo>
                    <a:pt x="588573" y="245280"/>
                  </a:lnTo>
                  <a:lnTo>
                    <a:pt x="570822" y="198910"/>
                  </a:lnTo>
                  <a:lnTo>
                    <a:pt x="548817" y="156201"/>
                  </a:lnTo>
                  <a:lnTo>
                    <a:pt x="522922" y="117633"/>
                  </a:lnTo>
                  <a:lnTo>
                    <a:pt x="493503" y="83685"/>
                  </a:lnTo>
                  <a:lnTo>
                    <a:pt x="460925" y="54835"/>
                  </a:lnTo>
                  <a:lnTo>
                    <a:pt x="425553" y="31563"/>
                  </a:lnTo>
                  <a:lnTo>
                    <a:pt x="387752" y="14347"/>
                  </a:lnTo>
                  <a:lnTo>
                    <a:pt x="347887" y="3666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878327" y="726440"/>
              <a:ext cx="837565" cy="654685"/>
            </a:xfrm>
            <a:custGeom>
              <a:avLst/>
              <a:gdLst/>
              <a:ahLst/>
              <a:cxnLst/>
              <a:rect l="l" t="t" r="r" b="b"/>
              <a:pathLst>
                <a:path w="837564" h="654685">
                  <a:moveTo>
                    <a:pt x="583946" y="0"/>
                  </a:moveTo>
                  <a:lnTo>
                    <a:pt x="541358" y="1796"/>
                  </a:lnTo>
                  <a:lnTo>
                    <a:pt x="500720" y="11509"/>
                  </a:lnTo>
                  <a:lnTo>
                    <a:pt x="462538" y="28513"/>
                  </a:lnTo>
                  <a:lnTo>
                    <a:pt x="427323" y="52185"/>
                  </a:lnTo>
                  <a:lnTo>
                    <a:pt x="395584" y="81898"/>
                  </a:lnTo>
                  <a:lnTo>
                    <a:pt x="367829" y="117028"/>
                  </a:lnTo>
                  <a:lnTo>
                    <a:pt x="344568" y="156949"/>
                  </a:lnTo>
                  <a:lnTo>
                    <a:pt x="326309" y="201036"/>
                  </a:lnTo>
                  <a:lnTo>
                    <a:pt x="313563" y="248665"/>
                  </a:lnTo>
                  <a:lnTo>
                    <a:pt x="308818" y="261796"/>
                  </a:lnTo>
                  <a:lnTo>
                    <a:pt x="301037" y="271986"/>
                  </a:lnTo>
                  <a:lnTo>
                    <a:pt x="291042" y="278580"/>
                  </a:lnTo>
                  <a:lnTo>
                    <a:pt x="279654" y="280924"/>
                  </a:lnTo>
                  <a:lnTo>
                    <a:pt x="141224" y="280924"/>
                  </a:lnTo>
                  <a:lnTo>
                    <a:pt x="133986" y="279155"/>
                  </a:lnTo>
                  <a:lnTo>
                    <a:pt x="128095" y="274304"/>
                  </a:lnTo>
                  <a:lnTo>
                    <a:pt x="124132" y="267047"/>
                  </a:lnTo>
                  <a:lnTo>
                    <a:pt x="122682" y="258063"/>
                  </a:lnTo>
                  <a:lnTo>
                    <a:pt x="122682" y="178054"/>
                  </a:lnTo>
                  <a:lnTo>
                    <a:pt x="114173" y="173355"/>
                  </a:lnTo>
                  <a:lnTo>
                    <a:pt x="7620" y="304419"/>
                  </a:lnTo>
                  <a:lnTo>
                    <a:pt x="1905" y="314904"/>
                  </a:lnTo>
                  <a:lnTo>
                    <a:pt x="0" y="326771"/>
                  </a:lnTo>
                  <a:lnTo>
                    <a:pt x="1905" y="338637"/>
                  </a:lnTo>
                  <a:lnTo>
                    <a:pt x="7620" y="349123"/>
                  </a:lnTo>
                  <a:lnTo>
                    <a:pt x="114173" y="480187"/>
                  </a:lnTo>
                  <a:lnTo>
                    <a:pt x="122682" y="475869"/>
                  </a:lnTo>
                  <a:lnTo>
                    <a:pt x="122682" y="395477"/>
                  </a:lnTo>
                  <a:lnTo>
                    <a:pt x="124132" y="386655"/>
                  </a:lnTo>
                  <a:lnTo>
                    <a:pt x="128095" y="379380"/>
                  </a:lnTo>
                  <a:lnTo>
                    <a:pt x="133986" y="374439"/>
                  </a:lnTo>
                  <a:lnTo>
                    <a:pt x="141224" y="372618"/>
                  </a:lnTo>
                  <a:lnTo>
                    <a:pt x="279654" y="372618"/>
                  </a:lnTo>
                  <a:lnTo>
                    <a:pt x="313817" y="405892"/>
                  </a:lnTo>
                  <a:lnTo>
                    <a:pt x="328031" y="457477"/>
                  </a:lnTo>
                  <a:lnTo>
                    <a:pt x="348714" y="504821"/>
                  </a:lnTo>
                  <a:lnTo>
                    <a:pt x="375213" y="547110"/>
                  </a:lnTo>
                  <a:lnTo>
                    <a:pt x="406876" y="583533"/>
                  </a:lnTo>
                  <a:lnTo>
                    <a:pt x="443051" y="613276"/>
                  </a:lnTo>
                  <a:lnTo>
                    <a:pt x="483088" y="635527"/>
                  </a:lnTo>
                  <a:lnTo>
                    <a:pt x="526333" y="649474"/>
                  </a:lnTo>
                  <a:lnTo>
                    <a:pt x="572135" y="654304"/>
                  </a:lnTo>
                  <a:lnTo>
                    <a:pt x="613276" y="650426"/>
                  </a:lnTo>
                  <a:lnTo>
                    <a:pt x="652429" y="639180"/>
                  </a:lnTo>
                  <a:lnTo>
                    <a:pt x="689122" y="621142"/>
                  </a:lnTo>
                  <a:lnTo>
                    <a:pt x="722884" y="596891"/>
                  </a:lnTo>
                  <a:lnTo>
                    <a:pt x="753244" y="567007"/>
                  </a:lnTo>
                  <a:lnTo>
                    <a:pt x="779729" y="532065"/>
                  </a:lnTo>
                  <a:lnTo>
                    <a:pt x="801871" y="492646"/>
                  </a:lnTo>
                  <a:lnTo>
                    <a:pt x="819196" y="449326"/>
                  </a:lnTo>
                  <a:lnTo>
                    <a:pt x="831234" y="402685"/>
                  </a:lnTo>
                  <a:lnTo>
                    <a:pt x="837514" y="353301"/>
                  </a:lnTo>
                  <a:lnTo>
                    <a:pt x="837564" y="301751"/>
                  </a:lnTo>
                  <a:lnTo>
                    <a:pt x="830698" y="248451"/>
                  </a:lnTo>
                  <a:lnTo>
                    <a:pt x="817038" y="198353"/>
                  </a:lnTo>
                  <a:lnTo>
                    <a:pt x="797211" y="152202"/>
                  </a:lnTo>
                  <a:lnTo>
                    <a:pt x="771847" y="110746"/>
                  </a:lnTo>
                  <a:lnTo>
                    <a:pt x="741573" y="74730"/>
                  </a:lnTo>
                  <a:lnTo>
                    <a:pt x="707018" y="44901"/>
                  </a:lnTo>
                  <a:lnTo>
                    <a:pt x="668809" y="22006"/>
                  </a:lnTo>
                  <a:lnTo>
                    <a:pt x="627576" y="6790"/>
                  </a:lnTo>
                  <a:lnTo>
                    <a:pt x="583946" y="0"/>
                  </a:lnTo>
                  <a:close/>
                </a:path>
              </a:pathLst>
            </a:custGeom>
            <a:solidFill>
              <a:srgbClr val="9DB1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3349878" y="803910"/>
            <a:ext cx="222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3006344" y="2048255"/>
            <a:ext cx="881380" cy="803275"/>
            <a:chOff x="3006344" y="2048255"/>
            <a:chExt cx="881380" cy="803275"/>
          </a:xfrm>
        </p:grpSpPr>
        <p:sp>
          <p:nvSpPr>
            <p:cNvPr id="33" name="object 33"/>
            <p:cNvSpPr/>
            <p:nvPr/>
          </p:nvSpPr>
          <p:spPr>
            <a:xfrm>
              <a:off x="3275076" y="2048255"/>
              <a:ext cx="612775" cy="803275"/>
            </a:xfrm>
            <a:custGeom>
              <a:avLst/>
              <a:gdLst/>
              <a:ahLst/>
              <a:cxnLst/>
              <a:rect l="l" t="t" r="r" b="b"/>
              <a:pathLst>
                <a:path w="612775" h="803275">
                  <a:moveTo>
                    <a:pt x="306324" y="0"/>
                  </a:moveTo>
                  <a:lnTo>
                    <a:pt x="264760" y="3666"/>
                  </a:lnTo>
                  <a:lnTo>
                    <a:pt x="224895" y="14347"/>
                  </a:lnTo>
                  <a:lnTo>
                    <a:pt x="187094" y="31563"/>
                  </a:lnTo>
                  <a:lnTo>
                    <a:pt x="151722" y="54835"/>
                  </a:lnTo>
                  <a:lnTo>
                    <a:pt x="119144" y="83685"/>
                  </a:lnTo>
                  <a:lnTo>
                    <a:pt x="89725" y="117633"/>
                  </a:lnTo>
                  <a:lnTo>
                    <a:pt x="63830" y="156201"/>
                  </a:lnTo>
                  <a:lnTo>
                    <a:pt x="41825" y="198910"/>
                  </a:lnTo>
                  <a:lnTo>
                    <a:pt x="24074" y="245280"/>
                  </a:lnTo>
                  <a:lnTo>
                    <a:pt x="10943" y="294834"/>
                  </a:lnTo>
                  <a:lnTo>
                    <a:pt x="2796" y="347091"/>
                  </a:lnTo>
                  <a:lnTo>
                    <a:pt x="0" y="401574"/>
                  </a:lnTo>
                  <a:lnTo>
                    <a:pt x="2796" y="456056"/>
                  </a:lnTo>
                  <a:lnTo>
                    <a:pt x="10943" y="508313"/>
                  </a:lnTo>
                  <a:lnTo>
                    <a:pt x="24074" y="557867"/>
                  </a:lnTo>
                  <a:lnTo>
                    <a:pt x="41825" y="604237"/>
                  </a:lnTo>
                  <a:lnTo>
                    <a:pt x="63830" y="646946"/>
                  </a:lnTo>
                  <a:lnTo>
                    <a:pt x="89725" y="685514"/>
                  </a:lnTo>
                  <a:lnTo>
                    <a:pt x="119144" y="719462"/>
                  </a:lnTo>
                  <a:lnTo>
                    <a:pt x="151722" y="748312"/>
                  </a:lnTo>
                  <a:lnTo>
                    <a:pt x="187094" y="771584"/>
                  </a:lnTo>
                  <a:lnTo>
                    <a:pt x="224895" y="788800"/>
                  </a:lnTo>
                  <a:lnTo>
                    <a:pt x="264760" y="799481"/>
                  </a:lnTo>
                  <a:lnTo>
                    <a:pt x="306324" y="803148"/>
                  </a:lnTo>
                  <a:lnTo>
                    <a:pt x="347887" y="799481"/>
                  </a:lnTo>
                  <a:lnTo>
                    <a:pt x="387752" y="788800"/>
                  </a:lnTo>
                  <a:lnTo>
                    <a:pt x="425553" y="771584"/>
                  </a:lnTo>
                  <a:lnTo>
                    <a:pt x="460925" y="748312"/>
                  </a:lnTo>
                  <a:lnTo>
                    <a:pt x="493503" y="719462"/>
                  </a:lnTo>
                  <a:lnTo>
                    <a:pt x="522922" y="685514"/>
                  </a:lnTo>
                  <a:lnTo>
                    <a:pt x="548817" y="646946"/>
                  </a:lnTo>
                  <a:lnTo>
                    <a:pt x="570822" y="604237"/>
                  </a:lnTo>
                  <a:lnTo>
                    <a:pt x="588573" y="557867"/>
                  </a:lnTo>
                  <a:lnTo>
                    <a:pt x="601704" y="508313"/>
                  </a:lnTo>
                  <a:lnTo>
                    <a:pt x="609851" y="456056"/>
                  </a:lnTo>
                  <a:lnTo>
                    <a:pt x="612648" y="401574"/>
                  </a:lnTo>
                  <a:lnTo>
                    <a:pt x="609851" y="347091"/>
                  </a:lnTo>
                  <a:lnTo>
                    <a:pt x="601704" y="294834"/>
                  </a:lnTo>
                  <a:lnTo>
                    <a:pt x="588573" y="245280"/>
                  </a:lnTo>
                  <a:lnTo>
                    <a:pt x="570822" y="198910"/>
                  </a:lnTo>
                  <a:lnTo>
                    <a:pt x="548817" y="156201"/>
                  </a:lnTo>
                  <a:lnTo>
                    <a:pt x="522922" y="117633"/>
                  </a:lnTo>
                  <a:lnTo>
                    <a:pt x="493503" y="83685"/>
                  </a:lnTo>
                  <a:lnTo>
                    <a:pt x="460925" y="54835"/>
                  </a:lnTo>
                  <a:lnTo>
                    <a:pt x="425553" y="31563"/>
                  </a:lnTo>
                  <a:lnTo>
                    <a:pt x="387752" y="14347"/>
                  </a:lnTo>
                  <a:lnTo>
                    <a:pt x="347887" y="3666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006344" y="2122423"/>
              <a:ext cx="836294" cy="654685"/>
            </a:xfrm>
            <a:custGeom>
              <a:avLst/>
              <a:gdLst/>
              <a:ahLst/>
              <a:cxnLst/>
              <a:rect l="l" t="t" r="r" b="b"/>
              <a:pathLst>
                <a:path w="836295" h="654685">
                  <a:moveTo>
                    <a:pt x="582803" y="0"/>
                  </a:moveTo>
                  <a:lnTo>
                    <a:pt x="540333" y="1796"/>
                  </a:lnTo>
                  <a:lnTo>
                    <a:pt x="499794" y="11509"/>
                  </a:lnTo>
                  <a:lnTo>
                    <a:pt x="461696" y="28513"/>
                  </a:lnTo>
                  <a:lnTo>
                    <a:pt x="426549" y="52185"/>
                  </a:lnTo>
                  <a:lnTo>
                    <a:pt x="394863" y="81898"/>
                  </a:lnTo>
                  <a:lnTo>
                    <a:pt x="367147" y="117028"/>
                  </a:lnTo>
                  <a:lnTo>
                    <a:pt x="343913" y="156949"/>
                  </a:lnTo>
                  <a:lnTo>
                    <a:pt x="325669" y="201036"/>
                  </a:lnTo>
                  <a:lnTo>
                    <a:pt x="312928" y="248665"/>
                  </a:lnTo>
                  <a:lnTo>
                    <a:pt x="308256" y="261796"/>
                  </a:lnTo>
                  <a:lnTo>
                    <a:pt x="300513" y="271986"/>
                  </a:lnTo>
                  <a:lnTo>
                    <a:pt x="290532" y="278580"/>
                  </a:lnTo>
                  <a:lnTo>
                    <a:pt x="279145" y="280924"/>
                  </a:lnTo>
                  <a:lnTo>
                    <a:pt x="140969" y="280924"/>
                  </a:lnTo>
                  <a:lnTo>
                    <a:pt x="133732" y="279155"/>
                  </a:lnTo>
                  <a:lnTo>
                    <a:pt x="127841" y="274304"/>
                  </a:lnTo>
                  <a:lnTo>
                    <a:pt x="123878" y="267047"/>
                  </a:lnTo>
                  <a:lnTo>
                    <a:pt x="122428" y="258063"/>
                  </a:lnTo>
                  <a:lnTo>
                    <a:pt x="122428" y="178053"/>
                  </a:lnTo>
                  <a:lnTo>
                    <a:pt x="114045" y="173355"/>
                  </a:lnTo>
                  <a:lnTo>
                    <a:pt x="7619" y="304419"/>
                  </a:lnTo>
                  <a:lnTo>
                    <a:pt x="1905" y="314904"/>
                  </a:lnTo>
                  <a:lnTo>
                    <a:pt x="0" y="326770"/>
                  </a:lnTo>
                  <a:lnTo>
                    <a:pt x="1905" y="338637"/>
                  </a:lnTo>
                  <a:lnTo>
                    <a:pt x="7619" y="349123"/>
                  </a:lnTo>
                  <a:lnTo>
                    <a:pt x="114045" y="480187"/>
                  </a:lnTo>
                  <a:lnTo>
                    <a:pt x="122428" y="475869"/>
                  </a:lnTo>
                  <a:lnTo>
                    <a:pt x="122428" y="395477"/>
                  </a:lnTo>
                  <a:lnTo>
                    <a:pt x="123878" y="386655"/>
                  </a:lnTo>
                  <a:lnTo>
                    <a:pt x="127841" y="379380"/>
                  </a:lnTo>
                  <a:lnTo>
                    <a:pt x="133732" y="374439"/>
                  </a:lnTo>
                  <a:lnTo>
                    <a:pt x="140969" y="372618"/>
                  </a:lnTo>
                  <a:lnTo>
                    <a:pt x="279145" y="372618"/>
                  </a:lnTo>
                  <a:lnTo>
                    <a:pt x="313181" y="405892"/>
                  </a:lnTo>
                  <a:lnTo>
                    <a:pt x="327390" y="457477"/>
                  </a:lnTo>
                  <a:lnTo>
                    <a:pt x="348055" y="504821"/>
                  </a:lnTo>
                  <a:lnTo>
                    <a:pt x="374524" y="547110"/>
                  </a:lnTo>
                  <a:lnTo>
                    <a:pt x="406146" y="583533"/>
                  </a:lnTo>
                  <a:lnTo>
                    <a:pt x="442268" y="613276"/>
                  </a:lnTo>
                  <a:lnTo>
                    <a:pt x="482238" y="635527"/>
                  </a:lnTo>
                  <a:lnTo>
                    <a:pt x="525406" y="649474"/>
                  </a:lnTo>
                  <a:lnTo>
                    <a:pt x="571119" y="654303"/>
                  </a:lnTo>
                  <a:lnTo>
                    <a:pt x="612191" y="650426"/>
                  </a:lnTo>
                  <a:lnTo>
                    <a:pt x="651276" y="639180"/>
                  </a:lnTo>
                  <a:lnTo>
                    <a:pt x="687904" y="621142"/>
                  </a:lnTo>
                  <a:lnTo>
                    <a:pt x="721603" y="596891"/>
                  </a:lnTo>
                  <a:lnTo>
                    <a:pt x="751905" y="567007"/>
                  </a:lnTo>
                  <a:lnTo>
                    <a:pt x="778339" y="532065"/>
                  </a:lnTo>
                  <a:lnTo>
                    <a:pt x="800435" y="492646"/>
                  </a:lnTo>
                  <a:lnTo>
                    <a:pt x="817723" y="449326"/>
                  </a:lnTo>
                  <a:lnTo>
                    <a:pt x="829734" y="402685"/>
                  </a:lnTo>
                  <a:lnTo>
                    <a:pt x="835996" y="353301"/>
                  </a:lnTo>
                  <a:lnTo>
                    <a:pt x="836041" y="301751"/>
                  </a:lnTo>
                  <a:lnTo>
                    <a:pt x="829183" y="248451"/>
                  </a:lnTo>
                  <a:lnTo>
                    <a:pt x="815547" y="198353"/>
                  </a:lnTo>
                  <a:lnTo>
                    <a:pt x="795758" y="152202"/>
                  </a:lnTo>
                  <a:lnTo>
                    <a:pt x="770440" y="110746"/>
                  </a:lnTo>
                  <a:lnTo>
                    <a:pt x="740219" y="74730"/>
                  </a:lnTo>
                  <a:lnTo>
                    <a:pt x="705720" y="44901"/>
                  </a:lnTo>
                  <a:lnTo>
                    <a:pt x="667567" y="22006"/>
                  </a:lnTo>
                  <a:lnTo>
                    <a:pt x="626386" y="6790"/>
                  </a:lnTo>
                  <a:lnTo>
                    <a:pt x="582803" y="0"/>
                  </a:lnTo>
                  <a:close/>
                </a:path>
              </a:pathLst>
            </a:custGeom>
            <a:solidFill>
              <a:srgbClr val="D2E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3477514" y="2200097"/>
            <a:ext cx="2235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endParaRPr sz="2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348098" y="698118"/>
            <a:ext cx="4034790" cy="9970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One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of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the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biggest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advantages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of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A</a:t>
            </a:r>
            <a:r>
              <a:rPr lang="en-US" sz="1600" b="1" spc="-2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tificial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Intelligence</a:t>
            </a:r>
            <a:r>
              <a:rPr sz="1600" b="1" spc="3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is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that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0" dirty="0">
                <a:solidFill>
                  <a:srgbClr val="434343"/>
                </a:solidFill>
                <a:latin typeface="Roboto Bk"/>
                <a:cs typeface="Roboto Bk"/>
              </a:rPr>
              <a:t>it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can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significantly</a:t>
            </a:r>
            <a:r>
              <a:rPr sz="1600" b="1" spc="5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1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educe </a:t>
            </a:r>
            <a:r>
              <a:rPr sz="1600" b="1" spc="-38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e</a:t>
            </a:r>
            <a:r>
              <a:rPr lang="en-US" sz="1600" b="1" spc="45" dirty="0">
                <a:solidFill>
                  <a:srgbClr val="434343"/>
                </a:solidFill>
                <a:latin typeface="Roboto Bk"/>
                <a:cs typeface="Roboto Bk"/>
              </a:rPr>
              <a:t>rr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o</a:t>
            </a:r>
            <a:r>
              <a:rPr lang="en-US" sz="1600" b="1" spc="4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s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3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inc</a:t>
            </a:r>
            <a:r>
              <a:rPr lang="en-US" sz="1600" b="1" spc="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ease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accu</a:t>
            </a:r>
            <a:r>
              <a:rPr lang="en-US" sz="1600" b="1" spc="-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acy.</a:t>
            </a:r>
            <a:endParaRPr sz="1600" dirty="0">
              <a:latin typeface="Roboto Bk"/>
              <a:cs typeface="Roboto Bk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151503" y="1869846"/>
            <a:ext cx="4320540" cy="1135380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194310" algn="ctr">
              <a:lnSpc>
                <a:spcPct val="100000"/>
              </a:lnSpc>
              <a:spcBef>
                <a:spcPts val="630"/>
              </a:spcBef>
            </a:pPr>
            <a:r>
              <a:rPr lang="en-US" sz="1600" b="1" spc="-5" dirty="0">
                <a:solidFill>
                  <a:srgbClr val="FF0000"/>
                </a:solidFill>
                <a:latin typeface="Arial"/>
                <a:cs typeface="Arial"/>
              </a:rPr>
              <a:t>Low</a:t>
            </a:r>
            <a:r>
              <a:rPr sz="16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Risks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700" marR="5080" algn="ctr">
              <a:lnSpc>
                <a:spcPct val="100000"/>
              </a:lnSpc>
              <a:spcBef>
                <a:spcPts val="530"/>
              </a:spcBef>
            </a:pP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Anothe</a:t>
            </a:r>
            <a:r>
              <a:rPr lang="en-US" sz="1600" b="1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big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advantage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of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is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that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humans</a:t>
            </a:r>
            <a:r>
              <a:rPr sz="1600" b="1" spc="3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can </a:t>
            </a:r>
            <a:r>
              <a:rPr sz="1600" b="1" spc="-38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oveícome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many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-1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isks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40" dirty="0">
                <a:solidFill>
                  <a:srgbClr val="434343"/>
                </a:solidFill>
                <a:latin typeface="Roboto Bk"/>
                <a:cs typeface="Roboto Bk"/>
              </a:rPr>
              <a:t>by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5" dirty="0">
                <a:solidFill>
                  <a:srgbClr val="434343"/>
                </a:solidFill>
                <a:latin typeface="Roboto Bk"/>
                <a:cs typeface="Roboto Bk"/>
              </a:rPr>
              <a:t>letting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1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obots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do 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them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fo</a:t>
            </a:r>
            <a:r>
              <a:rPr lang="en-US" sz="1600" b="1" spc="2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5" dirty="0">
                <a:solidFill>
                  <a:srgbClr val="434343"/>
                </a:solidFill>
                <a:latin typeface="Roboto Bk"/>
                <a:cs typeface="Roboto Bk"/>
              </a:rPr>
              <a:t>us.</a:t>
            </a:r>
            <a:endParaRPr sz="1600" dirty="0">
              <a:latin typeface="Roboto Bk"/>
              <a:cs typeface="Roboto Bk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242561" y="3297072"/>
            <a:ext cx="4437380" cy="154622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R="44450" algn="ctr">
              <a:lnSpc>
                <a:spcPct val="100000"/>
              </a:lnSpc>
              <a:spcBef>
                <a:spcPts val="325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24x7</a:t>
            </a:r>
            <a:r>
              <a:rPr sz="16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Availability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065" marR="5080" indent="-1905" algn="ctr">
              <a:lnSpc>
                <a:spcPct val="100000"/>
              </a:lnSpc>
              <a:spcBef>
                <a:spcPts val="225"/>
              </a:spcBef>
            </a:pP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Humans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need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b</a:t>
            </a:r>
            <a:r>
              <a:rPr lang="en-US" sz="1600" b="1" spc="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eaks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time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offs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to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balance 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thei</a:t>
            </a:r>
            <a:r>
              <a:rPr lang="en-US" sz="1600" b="1" spc="-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wo</a:t>
            </a:r>
            <a:r>
              <a:rPr lang="en-US" sz="1600" b="1" spc="1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k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5" dirty="0">
                <a:solidFill>
                  <a:srgbClr val="434343"/>
                </a:solidFill>
                <a:latin typeface="Roboto Bk"/>
                <a:cs typeface="Roboto Bk"/>
              </a:rPr>
              <a:t>life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3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pe</a:t>
            </a:r>
            <a:r>
              <a:rPr lang="en-US" sz="1600" b="1" spc="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sonal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40" dirty="0">
                <a:solidFill>
                  <a:srgbClr val="434343"/>
                </a:solidFill>
                <a:latin typeface="Roboto Bk"/>
                <a:cs typeface="Roboto Bk"/>
              </a:rPr>
              <a:t>life.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5" dirty="0">
                <a:solidFill>
                  <a:srgbClr val="434343"/>
                </a:solidFill>
                <a:latin typeface="Roboto Bk"/>
                <a:cs typeface="Roboto Bk"/>
              </a:rPr>
              <a:t>But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can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wo</a:t>
            </a:r>
            <a:r>
              <a:rPr lang="en-US" sz="1600" b="1" spc="1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k 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endlessly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without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b</a:t>
            </a:r>
            <a:r>
              <a:rPr lang="en-US" sz="1600" b="1" spc="-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eaks.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105" dirty="0">
                <a:solidFill>
                  <a:srgbClr val="434343"/>
                </a:solidFill>
                <a:latin typeface="Roboto Bk"/>
                <a:cs typeface="Roboto Bk"/>
              </a:rPr>
              <a:t>T</a:t>
            </a:r>
            <a:r>
              <a:rPr sz="1600" b="1" spc="105" dirty="0">
                <a:solidFill>
                  <a:srgbClr val="434343"/>
                </a:solidFill>
                <a:latin typeface="Roboto Bk"/>
                <a:cs typeface="Roboto Bk"/>
              </a:rPr>
              <a:t>hey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45" dirty="0">
                <a:solidFill>
                  <a:srgbClr val="434343"/>
                </a:solidFill>
                <a:latin typeface="Roboto Bk"/>
                <a:cs typeface="Roboto Bk"/>
              </a:rPr>
              <a:t>think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much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faste</a:t>
            </a:r>
            <a:r>
              <a:rPr lang="en-US" sz="1600" b="1" spc="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8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than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humans</a:t>
            </a:r>
            <a:r>
              <a:rPr sz="1600" b="1" spc="3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3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pe</a:t>
            </a:r>
            <a:r>
              <a:rPr lang="en-US" sz="1600" b="1" spc="2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fo</a:t>
            </a:r>
            <a:r>
              <a:rPr lang="en-US" sz="1600" b="1" spc="2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m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multiple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tasks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at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a 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time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with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accu</a:t>
            </a:r>
            <a:r>
              <a:rPr lang="en-US" sz="1600" b="1" spc="1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ate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-1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esults.</a:t>
            </a:r>
            <a:endParaRPr sz="1600" dirty="0">
              <a:latin typeface="Roboto Bk"/>
              <a:cs typeface="Roboto Bk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580"/>
    </mc:Choice>
    <mc:Fallback xmlns="">
      <p:transition spd="slow" advTm="22858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5">
            <a:extLst>
              <a:ext uri="{FF2B5EF4-FFF2-40B4-BE49-F238E27FC236}">
                <a16:creationId xmlns:a16="http://schemas.microsoft.com/office/drawing/2014/main" id="{650E79D4-2A61-0DD8-A733-329A664929DF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757153"/>
            <a:ext cx="787082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45" dirty="0">
                <a:solidFill>
                  <a:srgbClr val="FF0000"/>
                </a:solidFill>
                <a:latin typeface="Times New Roman"/>
                <a:cs typeface="Times New Roman"/>
              </a:rPr>
              <a:t>The</a:t>
            </a:r>
            <a:r>
              <a:rPr sz="3200" spc="-3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-5" dirty="0">
                <a:solidFill>
                  <a:srgbClr val="FF0000"/>
                </a:solidFill>
                <a:latin typeface="Times New Roman"/>
                <a:cs typeface="Times New Roman"/>
              </a:rPr>
              <a:t>uses</a:t>
            </a:r>
            <a:r>
              <a:rPr sz="3200" spc="-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-50" dirty="0">
                <a:solidFill>
                  <a:srgbClr val="FF0000"/>
                </a:solidFill>
                <a:latin typeface="Times New Roman"/>
                <a:cs typeface="Times New Roman"/>
              </a:rPr>
              <a:t>of</a:t>
            </a:r>
            <a:r>
              <a:rPr sz="3200" spc="-2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25" dirty="0">
                <a:solidFill>
                  <a:srgbClr val="FF0000"/>
                </a:solidFill>
                <a:latin typeface="Times New Roman"/>
                <a:cs typeface="Times New Roman"/>
              </a:rPr>
              <a:t>artificial</a:t>
            </a:r>
            <a:r>
              <a:rPr sz="3200" spc="-4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20" dirty="0">
                <a:solidFill>
                  <a:srgbClr val="FF0000"/>
                </a:solidFill>
                <a:latin typeface="Times New Roman"/>
                <a:cs typeface="Times New Roman"/>
              </a:rPr>
              <a:t>intelligence</a:t>
            </a:r>
            <a:r>
              <a:rPr sz="3200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70" dirty="0">
                <a:solidFill>
                  <a:srgbClr val="FF0000"/>
                </a:solidFill>
                <a:latin typeface="Times New Roman"/>
                <a:cs typeface="Times New Roman"/>
              </a:rPr>
              <a:t>in</a:t>
            </a:r>
            <a:r>
              <a:rPr sz="3200" spc="-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30" dirty="0">
                <a:solidFill>
                  <a:srgbClr val="FF0000"/>
                </a:solidFill>
                <a:latin typeface="Times New Roman"/>
                <a:cs typeface="Times New Roman"/>
              </a:rPr>
              <a:t>accounting:</a:t>
            </a:r>
            <a:endParaRPr sz="32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4668" y="1372361"/>
            <a:ext cx="8282940" cy="3090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Roboto Bk"/>
                <a:cs typeface="Roboto Bk"/>
              </a:rPr>
              <a:t>Accountants</a:t>
            </a:r>
            <a:r>
              <a:rPr sz="1800" b="1" spc="-35" dirty="0">
                <a:latin typeface="Roboto Bk"/>
                <a:cs typeface="Roboto Bk"/>
              </a:rPr>
              <a:t> </a:t>
            </a:r>
            <a:r>
              <a:rPr sz="1800" b="1" spc="-5" dirty="0">
                <a:latin typeface="Roboto Bk"/>
                <a:cs typeface="Roboto Bk"/>
              </a:rPr>
              <a:t>use</a:t>
            </a:r>
            <a:r>
              <a:rPr sz="1800" b="1" spc="-10" dirty="0">
                <a:latin typeface="Roboto Bk"/>
                <a:cs typeface="Roboto Bk"/>
              </a:rPr>
              <a:t> </a:t>
            </a:r>
            <a:r>
              <a:rPr sz="1800" b="1" spc="-15" dirty="0">
                <a:latin typeface="Roboto Bk"/>
                <a:cs typeface="Roboto Bk"/>
              </a:rPr>
              <a:t>a</a:t>
            </a:r>
            <a:r>
              <a:rPr lang="en-US" sz="1800" b="1" spc="-15" dirty="0">
                <a:latin typeface="Roboto Bk"/>
                <a:cs typeface="Roboto Bk"/>
              </a:rPr>
              <a:t>r</a:t>
            </a:r>
            <a:r>
              <a:rPr sz="1800" b="1" spc="-15" dirty="0">
                <a:latin typeface="Roboto Bk"/>
                <a:cs typeface="Roboto Bk"/>
              </a:rPr>
              <a:t>tificial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-25" dirty="0">
                <a:latin typeface="Roboto Bk"/>
                <a:cs typeface="Roboto Bk"/>
              </a:rPr>
              <a:t>intelligence</a:t>
            </a:r>
            <a:r>
              <a:rPr sz="1800" b="1" spc="5" dirty="0">
                <a:latin typeface="Roboto Bk"/>
                <a:cs typeface="Roboto Bk"/>
              </a:rPr>
              <a:t> </a:t>
            </a:r>
            <a:r>
              <a:rPr sz="1800" b="1" spc="15" dirty="0">
                <a:latin typeface="Roboto Bk"/>
                <a:cs typeface="Roboto Bk"/>
              </a:rPr>
              <a:t>as</a:t>
            </a:r>
            <a:r>
              <a:rPr sz="1800" b="1" dirty="0">
                <a:latin typeface="Roboto Bk"/>
                <a:cs typeface="Roboto Bk"/>
              </a:rPr>
              <a:t> </a:t>
            </a:r>
            <a:r>
              <a:rPr sz="1800" b="1" spc="20" dirty="0">
                <a:latin typeface="Roboto Bk"/>
                <a:cs typeface="Roboto Bk"/>
              </a:rPr>
              <a:t>a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tool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-20" dirty="0">
                <a:solidFill>
                  <a:srgbClr val="7030A0"/>
                </a:solidFill>
                <a:latin typeface="Roboto Bk"/>
                <a:cs typeface="Roboto Bk"/>
              </a:rPr>
              <a:t>to</a:t>
            </a:r>
            <a:r>
              <a:rPr sz="1800" b="1" spc="-5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7030A0"/>
                </a:solidFill>
                <a:latin typeface="Roboto Bk"/>
                <a:cs typeface="Roboto Bk"/>
              </a:rPr>
              <a:t>facilitate</a:t>
            </a:r>
            <a:r>
              <a:rPr sz="1800" b="1" spc="-20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7030A0"/>
                </a:solidFill>
                <a:latin typeface="Roboto Bk"/>
                <a:cs typeface="Roboto Bk"/>
              </a:rPr>
              <a:t>the</a:t>
            </a:r>
            <a:r>
              <a:rPr sz="1800" b="1" spc="-5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-15" dirty="0">
                <a:solidFill>
                  <a:srgbClr val="7030A0"/>
                </a:solidFill>
                <a:latin typeface="Roboto Bk"/>
                <a:cs typeface="Roboto Bk"/>
              </a:rPr>
              <a:t>t</a:t>
            </a:r>
            <a:r>
              <a:rPr lang="en-US" sz="1800" b="1" spc="-15" dirty="0">
                <a:solidFill>
                  <a:srgbClr val="7030A0"/>
                </a:solidFill>
                <a:latin typeface="Roboto Bk"/>
                <a:cs typeface="Roboto Bk"/>
              </a:rPr>
              <a:t>r</a:t>
            </a:r>
            <a:r>
              <a:rPr sz="1800" b="1" spc="-15" dirty="0">
                <a:solidFill>
                  <a:srgbClr val="7030A0"/>
                </a:solidFill>
                <a:latin typeface="Roboto Bk"/>
                <a:cs typeface="Roboto Bk"/>
              </a:rPr>
              <a:t>aditional</a:t>
            </a:r>
            <a:r>
              <a:rPr sz="1800" b="1" spc="-10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dirty="0">
                <a:solidFill>
                  <a:srgbClr val="7030A0"/>
                </a:solidFill>
                <a:latin typeface="Roboto Bk"/>
                <a:cs typeface="Roboto Bk"/>
              </a:rPr>
              <a:t>and </a:t>
            </a:r>
            <a:r>
              <a:rPr sz="1800" b="1" spc="5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lang="en-US" sz="1800" b="1" spc="-15" dirty="0">
                <a:solidFill>
                  <a:srgbClr val="7030A0"/>
                </a:solidFill>
                <a:latin typeface="Roboto Bk"/>
                <a:cs typeface="Roboto Bk"/>
              </a:rPr>
              <a:t>r</a:t>
            </a:r>
            <a:r>
              <a:rPr sz="1800" b="1" spc="-15" dirty="0">
                <a:solidFill>
                  <a:srgbClr val="7030A0"/>
                </a:solidFill>
                <a:latin typeface="Roboto Bk"/>
                <a:cs typeface="Roboto Bk"/>
              </a:rPr>
              <a:t>epetitive</a:t>
            </a:r>
            <a:r>
              <a:rPr sz="1800" b="1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-15" dirty="0">
                <a:solidFill>
                  <a:srgbClr val="7030A0"/>
                </a:solidFill>
                <a:latin typeface="Roboto Bk"/>
                <a:cs typeface="Roboto Bk"/>
              </a:rPr>
              <a:t>accounting </a:t>
            </a:r>
            <a:r>
              <a:rPr sz="1800" b="1" spc="20" dirty="0">
                <a:solidFill>
                  <a:srgbClr val="7030A0"/>
                </a:solidFill>
                <a:latin typeface="Roboto Bk"/>
                <a:cs typeface="Roboto Bk"/>
              </a:rPr>
              <a:t>p</a:t>
            </a:r>
            <a:r>
              <a:rPr lang="en-US" sz="1800" b="1" spc="20" dirty="0">
                <a:solidFill>
                  <a:srgbClr val="7030A0"/>
                </a:solidFill>
                <a:latin typeface="Roboto Bk"/>
                <a:cs typeface="Roboto Bk"/>
              </a:rPr>
              <a:t>r</a:t>
            </a:r>
            <a:r>
              <a:rPr sz="1800" b="1" spc="20" dirty="0">
                <a:solidFill>
                  <a:srgbClr val="7030A0"/>
                </a:solidFill>
                <a:latin typeface="Roboto Bk"/>
                <a:cs typeface="Roboto Bk"/>
              </a:rPr>
              <a:t>ocess</a:t>
            </a:r>
            <a:r>
              <a:rPr sz="1800" b="1" spc="-20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35" dirty="0">
                <a:latin typeface="Roboto Bk"/>
                <a:cs typeface="Roboto Bk"/>
              </a:rPr>
              <a:t>mo</a:t>
            </a:r>
            <a:r>
              <a:rPr lang="en-US" sz="1800" b="1" spc="35" dirty="0">
                <a:latin typeface="Roboto Bk"/>
                <a:cs typeface="Roboto Bk"/>
              </a:rPr>
              <a:t>r</a:t>
            </a:r>
            <a:r>
              <a:rPr sz="1800" b="1" spc="35" dirty="0">
                <a:latin typeface="Roboto Bk"/>
                <a:cs typeface="Roboto Bk"/>
              </a:rPr>
              <a:t>e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15" dirty="0">
                <a:latin typeface="Roboto Bk"/>
                <a:cs typeface="Roboto Bk"/>
              </a:rPr>
              <a:t>accu</a:t>
            </a:r>
            <a:r>
              <a:rPr lang="en-US" sz="1800" b="1" spc="15" dirty="0">
                <a:latin typeface="Roboto Bk"/>
                <a:cs typeface="Roboto Bk"/>
              </a:rPr>
              <a:t>r</a:t>
            </a:r>
            <a:r>
              <a:rPr sz="1800" b="1" spc="15" dirty="0">
                <a:latin typeface="Roboto Bk"/>
                <a:cs typeface="Roboto Bk"/>
              </a:rPr>
              <a:t>ate</a:t>
            </a:r>
            <a:r>
              <a:rPr sz="1800" b="1" spc="-40" dirty="0">
                <a:latin typeface="Roboto Bk"/>
                <a:cs typeface="Roboto Bk"/>
              </a:rPr>
              <a:t> </a:t>
            </a:r>
            <a:r>
              <a:rPr sz="1800" b="1" spc="5" dirty="0">
                <a:latin typeface="Roboto Bk"/>
                <a:cs typeface="Roboto Bk"/>
              </a:rPr>
              <a:t>and </a:t>
            </a:r>
            <a:r>
              <a:rPr sz="1800" b="1" spc="10" dirty="0">
                <a:latin typeface="Roboto Bk"/>
                <a:cs typeface="Roboto Bk"/>
              </a:rPr>
              <a:t>faste</a:t>
            </a:r>
            <a:r>
              <a:rPr lang="en-US" sz="1800" b="1" spc="10" dirty="0">
                <a:latin typeface="Roboto Bk"/>
                <a:cs typeface="Roboto Bk"/>
              </a:rPr>
              <a:t>r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than</a:t>
            </a:r>
            <a:r>
              <a:rPr sz="1800" b="1" spc="-10" dirty="0">
                <a:latin typeface="Roboto Bk"/>
                <a:cs typeface="Roboto Bk"/>
              </a:rPr>
              <a:t> </a:t>
            </a:r>
            <a:r>
              <a:rPr sz="1800" b="1" dirty="0">
                <a:latin typeface="Roboto Bk"/>
                <a:cs typeface="Roboto Bk"/>
              </a:rPr>
              <a:t>human</a:t>
            </a:r>
            <a:r>
              <a:rPr sz="1800" b="1" spc="-15" dirty="0">
                <a:latin typeface="Roboto Bk"/>
                <a:cs typeface="Roboto Bk"/>
              </a:rPr>
              <a:t> accountants.</a:t>
            </a:r>
            <a:endParaRPr sz="1800" dirty="0">
              <a:latin typeface="Roboto Bk"/>
              <a:cs typeface="Roboto Bk"/>
            </a:endParaRPr>
          </a:p>
          <a:p>
            <a:pPr>
              <a:lnSpc>
                <a:spcPct val="100000"/>
              </a:lnSpc>
            </a:pPr>
            <a:endParaRPr sz="1800" dirty="0">
              <a:latin typeface="Roboto Bk"/>
              <a:cs typeface="Roboto Bk"/>
            </a:endParaRPr>
          </a:p>
          <a:p>
            <a:pPr marL="264160" algn="ctr">
              <a:lnSpc>
                <a:spcPct val="100000"/>
              </a:lnSpc>
            </a:pPr>
            <a:r>
              <a:rPr sz="1800" b="1" spc="-20" dirty="0">
                <a:solidFill>
                  <a:srgbClr val="C00000"/>
                </a:solidFill>
                <a:latin typeface="Roboto Bk"/>
                <a:cs typeface="Roboto Bk"/>
              </a:rPr>
              <a:t>Example:</a:t>
            </a:r>
            <a:r>
              <a:rPr sz="1800" b="1" spc="-25" dirty="0">
                <a:solidFill>
                  <a:srgbClr val="C00000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latin typeface="Roboto Bk"/>
                <a:cs typeface="Roboto Bk"/>
              </a:rPr>
              <a:t>Data</a:t>
            </a:r>
            <a:r>
              <a:rPr sz="1800" b="1" spc="-20" dirty="0">
                <a:latin typeface="Roboto Bk"/>
                <a:cs typeface="Roboto Bk"/>
              </a:rPr>
              <a:t> </a:t>
            </a:r>
            <a:r>
              <a:rPr sz="1800" b="1" spc="-10" dirty="0">
                <a:latin typeface="Roboto Bk"/>
                <a:cs typeface="Roboto Bk"/>
              </a:rPr>
              <a:t>ent</a:t>
            </a:r>
            <a:r>
              <a:rPr lang="en-US" sz="1800" b="1" spc="-10" dirty="0">
                <a:latin typeface="Roboto Bk"/>
                <a:cs typeface="Roboto Bk"/>
              </a:rPr>
              <a:t>r</a:t>
            </a:r>
            <a:r>
              <a:rPr sz="1800" b="1" spc="-10" dirty="0">
                <a:latin typeface="Roboto Bk"/>
                <a:cs typeface="Roboto Bk"/>
              </a:rPr>
              <a:t>y</a:t>
            </a:r>
            <a:endParaRPr sz="1800" dirty="0">
              <a:latin typeface="Roboto Bk"/>
              <a:cs typeface="Roboto Bk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900" dirty="0">
              <a:latin typeface="Roboto Bk"/>
              <a:cs typeface="Roboto Bk"/>
            </a:endParaRPr>
          </a:p>
          <a:p>
            <a:pPr marL="443865" marR="828675" indent="-2870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43865" algn="l"/>
                <a:tab pos="444500" algn="l"/>
              </a:tabLst>
            </a:pPr>
            <a:r>
              <a:rPr sz="1800" b="1" spc="-50" dirty="0">
                <a:latin typeface="Roboto Bk"/>
                <a:cs typeface="Roboto Bk"/>
              </a:rPr>
              <a:t>It</a:t>
            </a:r>
            <a:r>
              <a:rPr sz="1800" b="1" dirty="0">
                <a:latin typeface="Roboto Bk"/>
                <a:cs typeface="Roboto Bk"/>
              </a:rPr>
              <a:t> </a:t>
            </a:r>
            <a:r>
              <a:rPr sz="1800" b="1" spc="-5" dirty="0">
                <a:latin typeface="Roboto Bk"/>
                <a:cs typeface="Roboto Bk"/>
              </a:rPr>
              <a:t>also</a:t>
            </a:r>
            <a:r>
              <a:rPr sz="1800" b="1" spc="10" dirty="0">
                <a:latin typeface="Roboto Bk"/>
                <a:cs typeface="Roboto Bk"/>
              </a:rPr>
              <a:t> </a:t>
            </a:r>
            <a:r>
              <a:rPr sz="1800" b="1" spc="5" dirty="0">
                <a:latin typeface="Roboto Bk"/>
                <a:cs typeface="Roboto Bk"/>
              </a:rPr>
              <a:t>can</a:t>
            </a:r>
            <a:r>
              <a:rPr sz="1800" b="1" spc="-15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help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dirty="0">
                <a:latin typeface="Roboto Bk"/>
                <a:cs typeface="Roboto Bk"/>
              </a:rPr>
              <a:t>audito</a:t>
            </a:r>
            <a:r>
              <a:rPr lang="en-US" sz="1800" b="1" dirty="0">
                <a:latin typeface="Roboto Bk"/>
                <a:cs typeface="Roboto Bk"/>
              </a:rPr>
              <a:t>r</a:t>
            </a:r>
            <a:r>
              <a:rPr sz="1800" b="1" dirty="0">
                <a:latin typeface="Roboto Bk"/>
                <a:cs typeface="Roboto Bk"/>
              </a:rPr>
              <a:t>s</a:t>
            </a:r>
            <a:r>
              <a:rPr sz="1800" b="1" spc="-25" dirty="0">
                <a:latin typeface="Roboto Bk"/>
                <a:cs typeface="Roboto Bk"/>
              </a:rPr>
              <a:t> </a:t>
            </a:r>
            <a:r>
              <a:rPr sz="1800" b="1" spc="-45" dirty="0">
                <a:latin typeface="Roboto Bk"/>
                <a:cs typeface="Roboto Bk"/>
              </a:rPr>
              <a:t>in</a:t>
            </a:r>
            <a:r>
              <a:rPr sz="1800" b="1" spc="10" dirty="0">
                <a:latin typeface="Roboto Bk"/>
                <a:cs typeface="Roboto Bk"/>
              </a:rPr>
              <a:t> </a:t>
            </a:r>
            <a:r>
              <a:rPr sz="1800" b="1" spc="-10" dirty="0">
                <a:latin typeface="Roboto Bk"/>
                <a:cs typeface="Roboto Bk"/>
              </a:rPr>
              <a:t>thei</a:t>
            </a:r>
            <a:r>
              <a:rPr lang="en-US" sz="1800" b="1" spc="-10" dirty="0">
                <a:latin typeface="Roboto Bk"/>
                <a:cs typeface="Roboto Bk"/>
              </a:rPr>
              <a:t>r</a:t>
            </a:r>
            <a:r>
              <a:rPr sz="1800" b="1" spc="5" dirty="0">
                <a:latin typeface="Roboto Bk"/>
                <a:cs typeface="Roboto Bk"/>
              </a:rPr>
              <a:t> </a:t>
            </a:r>
            <a:r>
              <a:rPr sz="1800" b="1" spc="-25" dirty="0">
                <a:latin typeface="Roboto Bk"/>
                <a:cs typeface="Roboto Bk"/>
              </a:rPr>
              <a:t>auditing</a:t>
            </a:r>
            <a:r>
              <a:rPr sz="1800" b="1" dirty="0">
                <a:latin typeface="Roboto Bk"/>
                <a:cs typeface="Roboto Bk"/>
              </a:rPr>
              <a:t> </a:t>
            </a:r>
            <a:r>
              <a:rPr sz="1800" b="1" spc="-5" dirty="0">
                <a:latin typeface="Roboto Bk"/>
                <a:cs typeface="Roboto Bk"/>
              </a:rPr>
              <a:t>p</a:t>
            </a:r>
            <a:r>
              <a:rPr lang="en-US" sz="1800" b="1" spc="-5" dirty="0">
                <a:latin typeface="Roboto Bk"/>
                <a:cs typeface="Roboto Bk"/>
              </a:rPr>
              <a:t>r</a:t>
            </a:r>
            <a:r>
              <a:rPr sz="1800" b="1" spc="-5" dirty="0">
                <a:latin typeface="Roboto Bk"/>
                <a:cs typeface="Roboto Bk"/>
              </a:rPr>
              <a:t>ocess,</a:t>
            </a:r>
            <a:r>
              <a:rPr sz="1800" b="1" spc="-15" dirty="0">
                <a:latin typeface="Roboto Bk"/>
                <a:cs typeface="Roboto Bk"/>
              </a:rPr>
              <a:t> </a:t>
            </a:r>
            <a:r>
              <a:rPr sz="1800" b="1" spc="-25" dirty="0">
                <a:latin typeface="Roboto Bk"/>
                <a:cs typeface="Roboto Bk"/>
              </a:rPr>
              <a:t>specially</a:t>
            </a:r>
            <a:r>
              <a:rPr sz="1800" b="1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to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-30" dirty="0">
                <a:latin typeface="Roboto Bk"/>
                <a:cs typeface="Roboto Bk"/>
              </a:rPr>
              <a:t>find</a:t>
            </a:r>
            <a:r>
              <a:rPr sz="1800" b="1" spc="15" dirty="0">
                <a:latin typeface="Roboto Bk"/>
                <a:cs typeface="Roboto Bk"/>
              </a:rPr>
              <a:t> </a:t>
            </a:r>
            <a:r>
              <a:rPr sz="1800" b="1" spc="-25" dirty="0">
                <a:latin typeface="Roboto Bk"/>
                <a:cs typeface="Roboto Bk"/>
              </a:rPr>
              <a:t>out </a:t>
            </a:r>
            <a:r>
              <a:rPr sz="1800" b="1" spc="-430" dirty="0">
                <a:latin typeface="Roboto Bk"/>
                <a:cs typeface="Roboto Bk"/>
              </a:rPr>
              <a:t> </a:t>
            </a:r>
            <a:r>
              <a:rPr sz="1800" b="1" spc="55" dirty="0">
                <a:solidFill>
                  <a:srgbClr val="7030A0"/>
                </a:solidFill>
                <a:latin typeface="Roboto Bk"/>
                <a:cs typeface="Roboto Bk"/>
              </a:rPr>
              <a:t>e</a:t>
            </a:r>
            <a:r>
              <a:rPr lang="en-US" sz="1800" b="1" spc="55" dirty="0">
                <a:solidFill>
                  <a:srgbClr val="7030A0"/>
                </a:solidFill>
                <a:latin typeface="Roboto Bk"/>
                <a:cs typeface="Roboto Bk"/>
              </a:rPr>
              <a:t>rr</a:t>
            </a:r>
            <a:r>
              <a:rPr sz="1800" b="1" spc="55" dirty="0">
                <a:solidFill>
                  <a:srgbClr val="7030A0"/>
                </a:solidFill>
                <a:latin typeface="Roboto Bk"/>
                <a:cs typeface="Roboto Bk"/>
              </a:rPr>
              <a:t>o</a:t>
            </a:r>
            <a:r>
              <a:rPr lang="en-US" sz="1800" b="1" spc="55" dirty="0">
                <a:solidFill>
                  <a:srgbClr val="7030A0"/>
                </a:solidFill>
                <a:latin typeface="Roboto Bk"/>
                <a:cs typeface="Roboto Bk"/>
              </a:rPr>
              <a:t>r</a:t>
            </a:r>
            <a:r>
              <a:rPr sz="1800" b="1" spc="55" dirty="0">
                <a:solidFill>
                  <a:srgbClr val="7030A0"/>
                </a:solidFill>
                <a:latin typeface="Roboto Bk"/>
                <a:cs typeface="Roboto Bk"/>
              </a:rPr>
              <a:t>s</a:t>
            </a:r>
            <a:r>
              <a:rPr sz="1800" b="1" spc="-25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5" dirty="0">
                <a:solidFill>
                  <a:srgbClr val="7030A0"/>
                </a:solidFill>
                <a:latin typeface="Roboto Bk"/>
                <a:cs typeface="Roboto Bk"/>
              </a:rPr>
              <a:t>and</a:t>
            </a:r>
            <a:r>
              <a:rPr sz="1800" b="1" spc="-5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dirty="0">
                <a:solidFill>
                  <a:srgbClr val="7030A0"/>
                </a:solidFill>
                <a:latin typeface="Roboto Bk"/>
                <a:cs typeface="Roboto Bk"/>
              </a:rPr>
              <a:t>f</a:t>
            </a:r>
            <a:r>
              <a:rPr lang="en-US" sz="1800" b="1" dirty="0">
                <a:solidFill>
                  <a:srgbClr val="7030A0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7030A0"/>
                </a:solidFill>
                <a:latin typeface="Roboto Bk"/>
                <a:cs typeface="Roboto Bk"/>
              </a:rPr>
              <a:t>aud</a:t>
            </a:r>
            <a:r>
              <a:rPr sz="1800" b="1" dirty="0">
                <a:latin typeface="Roboto Bk"/>
                <a:cs typeface="Roboto Bk"/>
              </a:rPr>
              <a:t>.</a:t>
            </a:r>
            <a:endParaRPr sz="1800" dirty="0">
              <a:latin typeface="Roboto Bk"/>
              <a:cs typeface="Roboto Bk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1900" dirty="0">
              <a:latin typeface="Roboto Bk"/>
              <a:cs typeface="Roboto Bk"/>
            </a:endParaRPr>
          </a:p>
          <a:p>
            <a:pPr marL="443865" indent="-287020">
              <a:lnSpc>
                <a:spcPct val="100000"/>
              </a:lnSpc>
              <a:buFont typeface="Arial MT"/>
              <a:buChar char="•"/>
              <a:tabLst>
                <a:tab pos="443865" algn="l"/>
                <a:tab pos="444500" algn="l"/>
              </a:tabLst>
            </a:pPr>
            <a:r>
              <a:rPr sz="1800" b="1" spc="-5" dirty="0">
                <a:latin typeface="Roboto Bk"/>
                <a:cs typeface="Roboto Bk"/>
              </a:rPr>
              <a:t>Machines</a:t>
            </a:r>
            <a:r>
              <a:rPr sz="1800" b="1" spc="-40" dirty="0">
                <a:latin typeface="Roboto Bk"/>
                <a:cs typeface="Roboto Bk"/>
              </a:rPr>
              <a:t> </a:t>
            </a:r>
            <a:r>
              <a:rPr sz="1800" b="1" spc="10" dirty="0">
                <a:latin typeface="Roboto Bk"/>
                <a:cs typeface="Roboto Bk"/>
              </a:rPr>
              <a:t>can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30" dirty="0">
                <a:latin typeface="Roboto Bk"/>
                <a:cs typeface="Roboto Bk"/>
              </a:rPr>
              <a:t>pe</a:t>
            </a:r>
            <a:r>
              <a:rPr lang="en-US" sz="1800" b="1" spc="30" dirty="0">
                <a:latin typeface="Roboto Bk"/>
                <a:cs typeface="Roboto Bk"/>
              </a:rPr>
              <a:t>r</a:t>
            </a:r>
            <a:r>
              <a:rPr sz="1800" b="1" spc="30" dirty="0">
                <a:latin typeface="Roboto Bk"/>
                <a:cs typeface="Roboto Bk"/>
              </a:rPr>
              <a:t>fo</a:t>
            </a:r>
            <a:r>
              <a:rPr lang="en-US" sz="1800" b="1" spc="30" dirty="0">
                <a:latin typeface="Roboto Bk"/>
                <a:cs typeface="Roboto Bk"/>
              </a:rPr>
              <a:t>r</a:t>
            </a:r>
            <a:r>
              <a:rPr sz="1800" b="1" spc="30" dirty="0">
                <a:latin typeface="Roboto Bk"/>
                <a:cs typeface="Roboto Bk"/>
              </a:rPr>
              <a:t>m</a:t>
            </a:r>
            <a:r>
              <a:rPr sz="1800" b="1" spc="-15" dirty="0">
                <a:latin typeface="Roboto Bk"/>
                <a:cs typeface="Roboto Bk"/>
              </a:rPr>
              <a:t> </a:t>
            </a:r>
            <a:r>
              <a:rPr sz="1800" b="1" spc="-30" dirty="0">
                <a:latin typeface="Roboto Bk"/>
                <a:cs typeface="Roboto Bk"/>
              </a:rPr>
              <a:t>time-consuming</a:t>
            </a:r>
            <a:r>
              <a:rPr sz="1800" b="1" spc="-45" dirty="0">
                <a:latin typeface="Roboto Bk"/>
                <a:cs typeface="Roboto Bk"/>
              </a:rPr>
              <a:t> </a:t>
            </a:r>
            <a:r>
              <a:rPr sz="1800" b="1" spc="-50" dirty="0">
                <a:latin typeface="Roboto Bk"/>
                <a:cs typeface="Roboto Bk"/>
              </a:rPr>
              <a:t>tasks,</a:t>
            </a:r>
            <a:endParaRPr sz="1800" dirty="0">
              <a:latin typeface="Roboto Bk"/>
              <a:cs typeface="Roboto Bk"/>
            </a:endParaRPr>
          </a:p>
          <a:p>
            <a:pPr marL="442595">
              <a:lnSpc>
                <a:spcPct val="100000"/>
              </a:lnSpc>
              <a:spcBef>
                <a:spcPts val="5"/>
              </a:spcBef>
            </a:pPr>
            <a:r>
              <a:rPr sz="1800" b="1" spc="-20" dirty="0">
                <a:latin typeface="Roboto Bk"/>
                <a:cs typeface="Roboto Bk"/>
              </a:rPr>
              <a:t>allowing</a:t>
            </a:r>
            <a:r>
              <a:rPr sz="1800" b="1" dirty="0">
                <a:latin typeface="Roboto Bk"/>
                <a:cs typeface="Roboto Bk"/>
              </a:rPr>
              <a:t> humans</a:t>
            </a:r>
            <a:r>
              <a:rPr sz="1800" b="1" spc="-30" dirty="0">
                <a:latin typeface="Roboto Bk"/>
                <a:cs typeface="Roboto Bk"/>
              </a:rPr>
              <a:t> </a:t>
            </a:r>
            <a:r>
              <a:rPr sz="1800" b="1" spc="25" dirty="0">
                <a:latin typeface="Roboto Bk"/>
                <a:cs typeface="Roboto Bk"/>
              </a:rPr>
              <a:t>g</a:t>
            </a:r>
            <a:r>
              <a:rPr lang="en-US" sz="1800" b="1" spc="25" dirty="0">
                <a:latin typeface="Roboto Bk"/>
                <a:cs typeface="Roboto Bk"/>
              </a:rPr>
              <a:t>r</a:t>
            </a:r>
            <a:r>
              <a:rPr sz="1800" b="1" spc="25" dirty="0">
                <a:latin typeface="Roboto Bk"/>
                <a:cs typeface="Roboto Bk"/>
              </a:rPr>
              <a:t>eate</a:t>
            </a:r>
            <a:r>
              <a:rPr lang="en-US" sz="1800" b="1" spc="25" dirty="0">
                <a:latin typeface="Roboto Bk"/>
                <a:cs typeface="Roboto Bk"/>
              </a:rPr>
              <a:t>r</a:t>
            </a:r>
            <a:r>
              <a:rPr sz="1800" b="1" spc="-15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p</a:t>
            </a:r>
            <a:r>
              <a:rPr lang="en-US" sz="1800" b="1" spc="-20" dirty="0">
                <a:latin typeface="Roboto Bk"/>
                <a:cs typeface="Roboto Bk"/>
              </a:rPr>
              <a:t>r</a:t>
            </a:r>
            <a:r>
              <a:rPr sz="1800" b="1" spc="-20" dirty="0">
                <a:latin typeface="Roboto Bk"/>
                <a:cs typeface="Roboto Bk"/>
              </a:rPr>
              <a:t>oductivity</a:t>
            </a:r>
            <a:r>
              <a:rPr sz="1800" b="1" spc="-30" dirty="0">
                <a:latin typeface="Roboto Bk"/>
                <a:cs typeface="Roboto Bk"/>
              </a:rPr>
              <a:t> </a:t>
            </a:r>
            <a:r>
              <a:rPr sz="1800" b="1" spc="-45" dirty="0">
                <a:latin typeface="Roboto Bk"/>
                <a:cs typeface="Roboto Bk"/>
              </a:rPr>
              <a:t>in</a:t>
            </a:r>
            <a:r>
              <a:rPr sz="1800" b="1" spc="20" dirty="0">
                <a:latin typeface="Roboto Bk"/>
                <a:cs typeface="Roboto Bk"/>
              </a:rPr>
              <a:t> </a:t>
            </a:r>
            <a:r>
              <a:rPr sz="1800" b="1" spc="-25" dirty="0">
                <a:latin typeface="Roboto Bk"/>
                <a:cs typeface="Roboto Bk"/>
              </a:rPr>
              <a:t>the</a:t>
            </a:r>
            <a:r>
              <a:rPr sz="1800" b="1" spc="-10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business.</a:t>
            </a:r>
            <a:endParaRPr sz="1800" dirty="0">
              <a:latin typeface="Roboto Bk"/>
              <a:cs typeface="Roboto Bk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54140" y="3333750"/>
            <a:ext cx="2613660" cy="14676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348"/>
    </mc:Choice>
    <mc:Fallback xmlns="">
      <p:transition spd="slow" advTm="22234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5">
            <a:extLst>
              <a:ext uri="{FF2B5EF4-FFF2-40B4-BE49-F238E27FC236}">
                <a16:creationId xmlns:a16="http://schemas.microsoft.com/office/drawing/2014/main" id="{5D6B01EB-7AD9-9C50-B598-6C5182FB1AA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81200" y="614997"/>
            <a:ext cx="6952294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10" dirty="0">
                <a:solidFill>
                  <a:srgbClr val="C00000"/>
                </a:solidFill>
                <a:latin typeface="Times New Roman"/>
                <a:cs typeface="Times New Roman"/>
              </a:rPr>
              <a:t>AI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35" dirty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2800" b="1" spc="20" dirty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2800" b="1" spc="145" dirty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2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40" dirty="0">
                <a:solidFill>
                  <a:srgbClr val="C00000"/>
                </a:solidFill>
                <a:latin typeface="Times New Roman"/>
                <a:cs typeface="Times New Roman"/>
              </a:rPr>
              <a:t>hel</a:t>
            </a:r>
            <a:r>
              <a:rPr sz="2800" b="1" spc="55" dirty="0">
                <a:solidFill>
                  <a:srgbClr val="C00000"/>
                </a:solidFill>
                <a:latin typeface="Times New Roman"/>
                <a:cs typeface="Times New Roman"/>
              </a:rPr>
              <a:t>p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en-US" sz="2800" b="1" spc="35" dirty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2800" b="1" spc="20" dirty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28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800" b="1" spc="65" dirty="0">
                <a:solidFill>
                  <a:srgbClr val="C00000"/>
                </a:solidFill>
                <a:latin typeface="Times New Roman"/>
                <a:cs typeface="Times New Roman"/>
              </a:rPr>
              <a:t>untants</a:t>
            </a:r>
            <a:r>
              <a:rPr sz="28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dirty="0">
                <a:solidFill>
                  <a:srgbClr val="C00000"/>
                </a:solidFill>
                <a:latin typeface="Times New Roman"/>
                <a:cs typeface="Times New Roman"/>
              </a:rPr>
              <a:t>to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10" dirty="0">
                <a:solidFill>
                  <a:srgbClr val="C00000"/>
                </a:solidFill>
                <a:latin typeface="Times New Roman"/>
                <a:cs typeface="Times New Roman"/>
              </a:rPr>
              <a:t>do</a:t>
            </a:r>
            <a:r>
              <a:rPr sz="28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5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foll</a:t>
            </a:r>
            <a:r>
              <a:rPr sz="28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800" b="1" spc="50" dirty="0">
                <a:solidFill>
                  <a:srgbClr val="C00000"/>
                </a:solidFill>
                <a:latin typeface="Times New Roman"/>
                <a:cs typeface="Times New Roman"/>
              </a:rPr>
              <a:t>win</a:t>
            </a:r>
            <a:r>
              <a:rPr sz="2800" b="1" spc="85" dirty="0">
                <a:solidFill>
                  <a:srgbClr val="C00000"/>
                </a:solidFill>
                <a:latin typeface="Times New Roman"/>
                <a:cs typeface="Times New Roman"/>
              </a:rPr>
              <a:t>g</a:t>
            </a:r>
            <a:r>
              <a:rPr sz="1200" b="1" spc="-95" dirty="0">
                <a:solidFill>
                  <a:srgbClr val="C00000"/>
                </a:solidFill>
                <a:latin typeface="Times New Roman"/>
                <a:cs typeface="Times New Roman"/>
              </a:rPr>
              <a:t>:</a:t>
            </a:r>
            <a:endParaRPr sz="1200" b="1" dirty="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0506" y="1306067"/>
            <a:ext cx="8724197" cy="351125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48183" y="1568322"/>
            <a:ext cx="1154430" cy="1276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810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Data entry </a:t>
            </a:r>
            <a:r>
              <a:rPr sz="1800" b="1" spc="-4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latin typeface="Arial MT"/>
                <a:cs typeface="Arial MT"/>
              </a:rPr>
              <a:t>faster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and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more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accurate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than</a:t>
            </a:r>
            <a:r>
              <a:rPr sz="1600" spc="-6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human.</a:t>
            </a:r>
            <a:endParaRPr sz="1600" dirty="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06085" y="1587753"/>
            <a:ext cx="1143635" cy="15462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-1905" algn="ctr">
              <a:lnSpc>
                <a:spcPct val="99700"/>
              </a:lnSpc>
              <a:spcBef>
                <a:spcPts val="105"/>
              </a:spcBef>
            </a:pP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Financial 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Reporting </a:t>
            </a:r>
            <a:r>
              <a:rPr sz="1800" b="1" spc="-4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latin typeface="Arial MT"/>
                <a:cs typeface="Arial MT"/>
              </a:rPr>
              <a:t>Accountants  can</a:t>
            </a:r>
            <a:r>
              <a:rPr sz="1600" spc="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use</a:t>
            </a:r>
            <a:r>
              <a:rPr sz="1600" spc="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AI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in financial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reporting</a:t>
            </a:r>
            <a:endParaRPr sz="1600" dirty="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52497" y="2483307"/>
            <a:ext cx="1515745" cy="2038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09" marR="20320" indent="635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Error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and 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fraud </a:t>
            </a:r>
            <a:r>
              <a:rPr sz="1800" b="1" spc="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latin typeface="Arial MT"/>
                <a:cs typeface="Arial MT"/>
              </a:rPr>
              <a:t>detection</a:t>
            </a:r>
            <a:r>
              <a:rPr sz="1600" spc="-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AI</a:t>
            </a:r>
            <a:r>
              <a:rPr sz="1600" spc="-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can </a:t>
            </a:r>
            <a:r>
              <a:rPr sz="1600" spc="-4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be used to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analyze the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financial</a:t>
            </a:r>
            <a:endParaRPr sz="1600" dirty="0">
              <a:latin typeface="Arial MT"/>
              <a:cs typeface="Arial MT"/>
            </a:endParaRPr>
          </a:p>
          <a:p>
            <a:pPr marL="12700" marR="5080" algn="ctr">
              <a:lnSpc>
                <a:spcPct val="100000"/>
              </a:lnSpc>
              <a:spcBef>
                <a:spcPts val="15"/>
              </a:spcBef>
            </a:pPr>
            <a:r>
              <a:rPr sz="1600" spc="-5" dirty="0">
                <a:latin typeface="Arial MT"/>
                <a:cs typeface="Arial MT"/>
              </a:rPr>
              <a:t>transactions</a:t>
            </a:r>
            <a:r>
              <a:rPr sz="1600" spc="-4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and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detect errors.</a:t>
            </a:r>
            <a:endParaRPr sz="1600" dirty="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18350" y="2236088"/>
            <a:ext cx="1642745" cy="24644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830" marR="29209" indent="1270" algn="ctr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Reduce</a:t>
            </a:r>
            <a:r>
              <a:rPr sz="16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6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cost </a:t>
            </a:r>
            <a:r>
              <a:rPr sz="1600" b="1" spc="-4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and </a:t>
            </a:r>
            <a:r>
              <a:rPr sz="1600" b="1" spc="-10" dirty="0">
                <a:solidFill>
                  <a:srgbClr val="FF0000"/>
                </a:solidFill>
                <a:latin typeface="Arial"/>
                <a:cs typeface="Arial"/>
              </a:rPr>
              <a:t>improve the </a:t>
            </a:r>
            <a:r>
              <a:rPr sz="1600" b="1" spc="-4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productivity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700" marR="5080" indent="55880" algn="ctr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as the AI </a:t>
            </a:r>
            <a:r>
              <a:rPr sz="1600" dirty="0">
                <a:latin typeface="Arial MT"/>
                <a:cs typeface="Arial MT"/>
              </a:rPr>
              <a:t>is </a:t>
            </a:r>
            <a:r>
              <a:rPr sz="1600" spc="-5" dirty="0">
                <a:latin typeface="Arial MT"/>
                <a:cs typeface="Arial MT"/>
              </a:rPr>
              <a:t>used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to reduce the cost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of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accounting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process, this </a:t>
            </a:r>
            <a:r>
              <a:rPr sz="1600" spc="-10" dirty="0">
                <a:latin typeface="Arial MT"/>
                <a:cs typeface="Arial MT"/>
              </a:rPr>
              <a:t>will </a:t>
            </a:r>
            <a:r>
              <a:rPr sz="1600" spc="-5" dirty="0">
                <a:latin typeface="Arial MT"/>
                <a:cs typeface="Arial MT"/>
              </a:rPr>
              <a:t> increase the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productivity of the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overall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work.</a:t>
            </a:r>
            <a:endParaRPr sz="1600" dirty="0">
              <a:latin typeface="Arial MT"/>
              <a:cs typeface="Arial M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868"/>
    </mc:Choice>
    <mc:Fallback xmlns="">
      <p:transition spd="slow" advTm="17786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5">
            <a:extLst>
              <a:ext uri="{FF2B5EF4-FFF2-40B4-BE49-F238E27FC236}">
                <a16:creationId xmlns:a16="http://schemas.microsoft.com/office/drawing/2014/main" id="{97F43EC4-7F96-120E-2A39-4E903E1663EE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4" name="object 2">
            <a:extLst>
              <a:ext uri="{FF2B5EF4-FFF2-40B4-BE49-F238E27FC236}">
                <a16:creationId xmlns:a16="http://schemas.microsoft.com/office/drawing/2014/main" id="{7A6EC338-E54A-40AC-034D-FDF85E5187EE}"/>
              </a:ext>
            </a:extLst>
          </p:cNvPr>
          <p:cNvSpPr txBox="1">
            <a:spLocks/>
          </p:cNvSpPr>
          <p:nvPr/>
        </p:nvSpPr>
        <p:spPr>
          <a:xfrm>
            <a:off x="769345" y="922842"/>
            <a:ext cx="838200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200" b="1" dirty="0">
                <a:solidFill>
                  <a:srgbClr val="FF0000"/>
                </a:solidFill>
                <a:latin typeface="Google Sans"/>
              </a:rPr>
              <a:t>Key AI Tools &amp; Applications</a:t>
            </a:r>
            <a:r>
              <a:rPr lang="ar-EG" altLang="en-US" sz="3200" b="1" dirty="0">
                <a:solidFill>
                  <a:srgbClr val="FF0000"/>
                </a:solidFill>
                <a:latin typeface="Google Sans"/>
              </a:rPr>
              <a:t> </a:t>
            </a:r>
            <a:r>
              <a:rPr lang="en-US" altLang="en-US" sz="3200" b="1" dirty="0">
                <a:solidFill>
                  <a:srgbClr val="FF0000"/>
                </a:solidFill>
                <a:latin typeface="Google Sans"/>
              </a:rPr>
              <a:t> in Accounting</a:t>
            </a:r>
            <a:endParaRPr lang="en-US" altLang="en-US" sz="1200" dirty="0">
              <a:solidFill>
                <a:srgbClr val="FF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B443ACF-1EB6-9441-7B12-56FFD5943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39457"/>
            <a:ext cx="65" cy="47891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66654" rIns="0" bIns="13330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A99CB5-DCD9-F63E-1924-FE1DA4B415AD}"/>
              </a:ext>
            </a:extLst>
          </p:cNvPr>
          <p:cNvSpPr txBox="1"/>
          <p:nvPr/>
        </p:nvSpPr>
        <p:spPr>
          <a:xfrm>
            <a:off x="769345" y="1428750"/>
            <a:ext cx="8069856" cy="35240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Google Sans"/>
              </a:rPr>
              <a:t>Data &amp; Bookkeeping Automation: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Google San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Dext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, Nanonets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:</a:t>
            </a:r>
          </a:p>
          <a:p>
            <a:pPr algn="r" rtl="1"/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Extract data from receipts, invoices, and bank statements.</a:t>
            </a:r>
            <a:r>
              <a:rPr lang="ar-EG" b="1" dirty="0"/>
              <a:t> تستخدم </a:t>
            </a:r>
            <a:r>
              <a:rPr lang="en-US" b="1" dirty="0"/>
              <a:t>OCR + AI </a:t>
            </a:r>
            <a:r>
              <a:rPr lang="ar-EG" b="1" dirty="0"/>
              <a:t> لتحويل الورق إلى بيانات جاهزة مع توفير وقت الادخال اليدوي.</a:t>
            </a:r>
            <a:endParaRPr lang="ar-EG" dirty="0"/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5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latin typeface="Google San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Botkeeper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,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Docyt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Automate transaction categorization and reconciliation.</a:t>
            </a:r>
            <a:r>
              <a:rPr lang="ar-SA" altLang="en-US" sz="2000" dirty="0">
                <a:latin typeface="Arial" panose="020B0604020202020204" pitchFamily="34" charset="0"/>
              </a:rPr>
              <a:t> </a:t>
            </a:r>
            <a:endParaRPr lang="ar-EG" altLang="en-US" sz="2000" dirty="0">
              <a:latin typeface="Arial" panose="020B0604020202020204" pitchFamily="34" charset="0"/>
            </a:endParaRPr>
          </a:p>
          <a:p>
            <a:pPr lvl="1" algn="r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altLang="en-US" sz="2000" dirty="0">
                <a:latin typeface="Arial" panose="020B0604020202020204" pitchFamily="34" charset="0"/>
              </a:rPr>
              <a:t>تتصنّف العمليات المالية تلقائيًا</a:t>
            </a:r>
            <a:r>
              <a:rPr lang="ar-EG" altLang="en-US" sz="2000" dirty="0">
                <a:latin typeface="Arial" panose="020B0604020202020204" pitchFamily="34" charset="0"/>
              </a:rPr>
              <a:t> وتعمل تسوية بين الحسابات وتساعد في اعداد قيود اليومية</a:t>
            </a:r>
            <a:endParaRPr lang="en-US" altLang="en-US" sz="2000" dirty="0">
              <a:latin typeface="Arial" panose="020B0604020202020204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Xero, QuickBooks (AI features):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 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Offer automated cash flow insights and categorization.</a:t>
            </a:r>
            <a:endParaRPr kumimoji="0" lang="ar-EG" altLang="en-US" sz="20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latin typeface="Google Sans"/>
            </a:endParaRPr>
          </a:p>
          <a:p>
            <a:pPr lvl="1" algn="r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EG" sz="2000" dirty="0"/>
              <a:t>مستشارمالي ذكي يتوقّع التدفقات النقدية، يحلل أداء العمل، إقتراح قرارات مالية، وتُتم القيود تلقائيًا، وتكشف أي أنماط غير طبيعية في البيانات.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latin typeface="Google Sans"/>
            </a:endParaRPr>
          </a:p>
        </p:txBody>
      </p:sp>
    </p:spTree>
    <p:extLst>
      <p:ext uri="{BB962C8B-B14F-4D97-AF65-F5344CB8AC3E}">
        <p14:creationId xmlns:p14="http://schemas.microsoft.com/office/powerpoint/2010/main" val="223732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058"/>
    </mc:Choice>
    <mc:Fallback xmlns="">
      <p:transition spd="slow" advTm="21105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B71BAEA9-3730-E8B5-12B2-C8E98680412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22FF75-230D-C0B0-2210-592C10555760}"/>
              </a:ext>
            </a:extLst>
          </p:cNvPr>
          <p:cNvSpPr txBox="1"/>
          <p:nvPr/>
        </p:nvSpPr>
        <p:spPr>
          <a:xfrm>
            <a:off x="609600" y="722526"/>
            <a:ext cx="7010400" cy="5032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rgbClr val="002060"/>
                </a:solidFill>
                <a:effectLst/>
                <a:latin typeface="Google Sans"/>
              </a:rPr>
              <a:t>Expense &amp; Invoice Management:</a:t>
            </a:r>
            <a:endParaRPr lang="en-US" sz="2000" b="0" i="0" dirty="0">
              <a:solidFill>
                <a:srgbClr val="002060"/>
              </a:solidFill>
              <a:effectLst/>
              <a:latin typeface="Google Sans"/>
            </a:endParaRP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C00000"/>
                </a:solidFill>
                <a:effectLst/>
                <a:latin typeface="Google Sans"/>
              </a:rPr>
              <a:t>Vic.ai</a:t>
            </a: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 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sz="2000" dirty="0">
                <a:solidFill>
                  <a:srgbClr val="0A0A0A"/>
                </a:solidFill>
                <a:latin typeface="Google Sans"/>
              </a:rPr>
              <a:t>      </a:t>
            </a:r>
            <a:r>
              <a:rPr lang="en-US" sz="2000" b="0" i="0" dirty="0">
                <a:solidFill>
                  <a:srgbClr val="0A0A0A"/>
                </a:solidFill>
                <a:effectLst/>
                <a:latin typeface="Google Sans"/>
              </a:rPr>
              <a:t>Specializes in AI-powered invoice processing.</a:t>
            </a: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C00000"/>
                </a:solidFill>
                <a:effectLst/>
                <a:latin typeface="Google Sans"/>
              </a:rPr>
              <a:t>Ramp, Brex</a:t>
            </a: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: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sz="2000" b="1" dirty="0">
                <a:solidFill>
                  <a:srgbClr val="0A0A0A"/>
                </a:solidFill>
                <a:latin typeface="Google Sans"/>
              </a:rPr>
              <a:t>     </a:t>
            </a:r>
            <a:r>
              <a:rPr lang="en-US" sz="2000" b="0" i="0" dirty="0">
                <a:solidFill>
                  <a:srgbClr val="0A0A0A"/>
                </a:solidFill>
                <a:effectLst/>
                <a:latin typeface="Google Sans"/>
              </a:rPr>
              <a:t> AI-driven spend management solutions.</a:t>
            </a:r>
          </a:p>
          <a:p>
            <a:pPr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rgbClr val="002060"/>
                </a:solidFill>
                <a:effectLst/>
                <a:latin typeface="Google Sans"/>
              </a:rPr>
              <a:t>Reporting &amp; FP&amp;A (Financial Planning &amp; Analysis):</a:t>
            </a:r>
            <a:endParaRPr lang="en-US" sz="2000" b="0" i="0" dirty="0">
              <a:solidFill>
                <a:srgbClr val="002060"/>
              </a:solidFill>
              <a:effectLst/>
              <a:latin typeface="Google Sans"/>
            </a:endParaRP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 err="1">
                <a:solidFill>
                  <a:srgbClr val="C00000"/>
                </a:solidFill>
                <a:effectLst/>
                <a:latin typeface="Google Sans"/>
              </a:rPr>
              <a:t>Datarails</a:t>
            </a:r>
            <a:r>
              <a:rPr lang="en-US" b="1" i="0" dirty="0">
                <a:solidFill>
                  <a:srgbClr val="C00000"/>
                </a:solidFill>
                <a:effectLst/>
                <a:latin typeface="Google Sans"/>
              </a:rPr>
              <a:t>, </a:t>
            </a:r>
            <a:r>
              <a:rPr lang="en-US" b="1" dirty="0">
                <a:solidFill>
                  <a:srgbClr val="C00000"/>
                </a:solidFill>
                <a:latin typeface="Google San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Vena Copilot</a:t>
            </a: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 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sz="2000" dirty="0">
                <a:solidFill>
                  <a:srgbClr val="0A0A0A"/>
                </a:solidFill>
                <a:latin typeface="Google Sans"/>
              </a:rPr>
              <a:t>     </a:t>
            </a:r>
            <a:r>
              <a:rPr lang="en-US" sz="2000" b="0" i="0" dirty="0">
                <a:solidFill>
                  <a:srgbClr val="0A0A0A"/>
                </a:solidFill>
                <a:effectLst/>
                <a:latin typeface="Google Sans"/>
              </a:rPr>
              <a:t>Reduce spreadsheet work and enhance Excel reporting.</a:t>
            </a: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  <a:latin typeface="Google Sans"/>
              </a:rPr>
              <a:t>Futrli, </a:t>
            </a:r>
            <a:r>
              <a:rPr lang="en-US" b="1" dirty="0">
                <a:solidFill>
                  <a:srgbClr val="C00000"/>
                </a:solidFill>
                <a:latin typeface="Google San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Fathom</a:t>
            </a:r>
            <a:r>
              <a:rPr lang="en-US" b="1" dirty="0">
                <a:solidFill>
                  <a:srgbClr val="0A0A0A"/>
                </a:solidFill>
                <a:latin typeface="Google Sans"/>
              </a:rPr>
              <a:t>: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sz="2000" b="1" dirty="0">
                <a:solidFill>
                  <a:srgbClr val="0A0A0A"/>
                </a:solidFill>
                <a:latin typeface="Google Sans"/>
              </a:rPr>
              <a:t>     </a:t>
            </a:r>
            <a:r>
              <a:rPr lang="en-US" sz="2000" b="0" i="0" dirty="0">
                <a:solidFill>
                  <a:srgbClr val="0A0A0A"/>
                </a:solidFill>
                <a:effectLst/>
                <a:latin typeface="Google Sans"/>
              </a:rPr>
              <a:t>Provide predictive analytics and forecasting.</a:t>
            </a:r>
          </a:p>
          <a:p>
            <a:pPr>
              <a:buNone/>
            </a:pP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69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53"/>
    </mc:Choice>
    <mc:Fallback xmlns="">
      <p:transition spd="slow" advTm="10645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F24A9B5D-7BBB-FE5C-524E-AC5A497B652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795F67-1644-DB90-AC8C-AC1F37C918DA}"/>
              </a:ext>
            </a:extLst>
          </p:cNvPr>
          <p:cNvSpPr txBox="1"/>
          <p:nvPr/>
        </p:nvSpPr>
        <p:spPr>
          <a:xfrm>
            <a:off x="457200" y="565779"/>
            <a:ext cx="7467600" cy="4596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Audit &amp; Risk:</a:t>
            </a:r>
            <a:endParaRPr lang="en-US" b="0" i="0" dirty="0">
              <a:solidFill>
                <a:srgbClr val="0A0A0A"/>
              </a:solidFill>
              <a:effectLst/>
              <a:latin typeface="Google Sans"/>
            </a:endParaRP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 err="1">
                <a:solidFill>
                  <a:srgbClr val="C00000"/>
                </a:solidFill>
                <a:effectLst/>
                <a:latin typeface="Google Sans"/>
              </a:rPr>
              <a:t>MindBridge</a:t>
            </a:r>
            <a:r>
              <a:rPr lang="en-US" b="1" i="0" dirty="0">
                <a:solidFill>
                  <a:srgbClr val="C00000"/>
                </a:solidFill>
                <a:effectLst/>
                <a:latin typeface="Google Sans"/>
              </a:rPr>
              <a:t> AI:</a:t>
            </a:r>
            <a:r>
              <a:rPr lang="en-US" b="0" i="0" dirty="0">
                <a:solidFill>
                  <a:srgbClr val="C00000"/>
                </a:solidFill>
                <a:effectLst/>
                <a:latin typeface="Google Sans"/>
              </a:rPr>
              <a:t> 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dirty="0">
                <a:solidFill>
                  <a:srgbClr val="0A0A0A"/>
                </a:solidFill>
                <a:latin typeface="Google Sans"/>
              </a:rPr>
              <a:t>     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Detects anomalies and potential fraud in audit data.</a:t>
            </a: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C00000"/>
                </a:solidFill>
                <a:effectLst/>
                <a:latin typeface="Google Sans"/>
              </a:rPr>
              <a:t>Arya.ai:</a:t>
            </a:r>
            <a:r>
              <a:rPr lang="en-US" b="0" i="0" dirty="0">
                <a:solidFill>
                  <a:srgbClr val="C00000"/>
                </a:solidFill>
                <a:effectLst/>
                <a:latin typeface="Google Sans"/>
              </a:rPr>
              <a:t> 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dirty="0">
                <a:solidFill>
                  <a:srgbClr val="0A0A0A"/>
                </a:solidFill>
                <a:latin typeface="Google Sans"/>
              </a:rPr>
              <a:t>     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Focuses on risk analytics and compliance.</a:t>
            </a:r>
          </a:p>
          <a:p>
            <a:pPr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Taxation:</a:t>
            </a:r>
            <a:endParaRPr lang="en-US" b="0" i="0" dirty="0">
              <a:solidFill>
                <a:srgbClr val="0A0A0A"/>
              </a:solidFill>
              <a:effectLst/>
              <a:latin typeface="Google Sans"/>
            </a:endParaRP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rgbClr val="C00000"/>
                </a:solidFill>
                <a:latin typeface="Google San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Sorban</a:t>
            </a:r>
            <a:r>
              <a:rPr lang="en-US" b="1" dirty="0">
                <a:solidFill>
                  <a:srgbClr val="0A0A0A"/>
                </a:solidFill>
                <a:latin typeface="Google Sans"/>
              </a:rPr>
              <a:t>: 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Automates tax intake and data extraction.</a:t>
            </a: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  <a:latin typeface="Google San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Ascent</a:t>
            </a:r>
            <a:r>
              <a:rPr lang="en-US" b="1" dirty="0">
                <a:solidFill>
                  <a:srgbClr val="0A0A0A"/>
                </a:solidFill>
                <a:latin typeface="Google Sans"/>
              </a:rPr>
              <a:t>: 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Analyzes regulatory data for compliance.</a:t>
            </a:r>
          </a:p>
          <a:p>
            <a:pPr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Generative AI (e.g., ChatGPT):</a:t>
            </a:r>
            <a:endParaRPr lang="en-US" b="0" i="0" dirty="0">
              <a:solidFill>
                <a:srgbClr val="0A0A0A"/>
              </a:solidFill>
              <a:effectLst/>
              <a:latin typeface="Google Sans"/>
            </a:endParaRP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Drafts emails, summarizes documents, generates journal entries, and formats spreadsheets.</a:t>
            </a:r>
          </a:p>
        </p:txBody>
      </p:sp>
    </p:spTree>
    <p:extLst>
      <p:ext uri="{BB962C8B-B14F-4D97-AF65-F5344CB8AC3E}">
        <p14:creationId xmlns:p14="http://schemas.microsoft.com/office/powerpoint/2010/main" val="316756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904"/>
    </mc:Choice>
    <mc:Fallback xmlns="">
      <p:transition spd="slow" advTm="17290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A6801DCA-1E64-765D-86D0-DD886ABB3389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5712" y="703438"/>
            <a:ext cx="8908288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How </a:t>
            </a:r>
            <a:r>
              <a:rPr sz="2400" b="1" spc="4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400" b="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big</a:t>
            </a: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50" dirty="0">
                <a:solidFill>
                  <a:srgbClr val="C00000"/>
                </a:solidFill>
                <a:latin typeface="Times New Roman"/>
                <a:cs typeface="Times New Roman"/>
              </a:rPr>
              <a:t>four</a:t>
            </a: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Accounting</a:t>
            </a:r>
            <a:r>
              <a:rPr sz="24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15" dirty="0">
                <a:solidFill>
                  <a:srgbClr val="C00000"/>
                </a:solidFill>
                <a:latin typeface="Times New Roman"/>
                <a:cs typeface="Times New Roman"/>
              </a:rPr>
              <a:t>firms</a:t>
            </a:r>
            <a:r>
              <a:rPr sz="2400" b="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10" dirty="0">
                <a:solidFill>
                  <a:srgbClr val="C00000"/>
                </a:solidFill>
                <a:latin typeface="Times New Roman"/>
                <a:cs typeface="Times New Roman"/>
              </a:rPr>
              <a:t>use</a:t>
            </a:r>
            <a:r>
              <a:rPr sz="24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Artificial </a:t>
            </a:r>
            <a:r>
              <a:rPr sz="24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Intelligence</a:t>
            </a:r>
            <a:r>
              <a:rPr sz="24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-110" dirty="0">
                <a:solidFill>
                  <a:srgbClr val="C00000"/>
                </a:solidFill>
                <a:latin typeface="Times New Roman"/>
                <a:cs typeface="Times New Roman"/>
              </a:rPr>
              <a:t>(AI)</a:t>
            </a: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?</a:t>
            </a:r>
            <a:endParaRPr sz="2400" b="1" dirty="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182624" y="2802635"/>
            <a:ext cx="2001520" cy="1430020"/>
            <a:chOff x="1182624" y="2802635"/>
            <a:chExt cx="2001520" cy="1430020"/>
          </a:xfrm>
        </p:grpSpPr>
        <p:sp>
          <p:nvSpPr>
            <p:cNvPr id="5" name="object 5"/>
            <p:cNvSpPr/>
            <p:nvPr/>
          </p:nvSpPr>
          <p:spPr>
            <a:xfrm>
              <a:off x="1220724" y="2840735"/>
              <a:ext cx="1925320" cy="1353820"/>
            </a:xfrm>
            <a:custGeom>
              <a:avLst/>
              <a:gdLst/>
              <a:ahLst/>
              <a:cxnLst/>
              <a:rect l="l" t="t" r="r" b="b"/>
              <a:pathLst>
                <a:path w="1925320" h="1353820">
                  <a:moveTo>
                    <a:pt x="962406" y="0"/>
                  </a:moveTo>
                  <a:lnTo>
                    <a:pt x="905860" y="1148"/>
                  </a:lnTo>
                  <a:lnTo>
                    <a:pt x="850174" y="4551"/>
                  </a:lnTo>
                  <a:lnTo>
                    <a:pt x="795438" y="10145"/>
                  </a:lnTo>
                  <a:lnTo>
                    <a:pt x="741743" y="17868"/>
                  </a:lnTo>
                  <a:lnTo>
                    <a:pt x="689179" y="27654"/>
                  </a:lnTo>
                  <a:lnTo>
                    <a:pt x="637836" y="39442"/>
                  </a:lnTo>
                  <a:lnTo>
                    <a:pt x="587805" y="53167"/>
                  </a:lnTo>
                  <a:lnTo>
                    <a:pt x="539176" y="68766"/>
                  </a:lnTo>
                  <a:lnTo>
                    <a:pt x="492038" y="86176"/>
                  </a:lnTo>
                  <a:lnTo>
                    <a:pt x="446483" y="105333"/>
                  </a:lnTo>
                  <a:lnTo>
                    <a:pt x="402601" y="126175"/>
                  </a:lnTo>
                  <a:lnTo>
                    <a:pt x="360481" y="148636"/>
                  </a:lnTo>
                  <a:lnTo>
                    <a:pt x="320215" y="172655"/>
                  </a:lnTo>
                  <a:lnTo>
                    <a:pt x="281892" y="198167"/>
                  </a:lnTo>
                  <a:lnTo>
                    <a:pt x="245603" y="225110"/>
                  </a:lnTo>
                  <a:lnTo>
                    <a:pt x="211438" y="253419"/>
                  </a:lnTo>
                  <a:lnTo>
                    <a:pt x="179487" y="283032"/>
                  </a:lnTo>
                  <a:lnTo>
                    <a:pt x="149841" y="313884"/>
                  </a:lnTo>
                  <a:lnTo>
                    <a:pt x="122590" y="345913"/>
                  </a:lnTo>
                  <a:lnTo>
                    <a:pt x="97824" y="379056"/>
                  </a:lnTo>
                  <a:lnTo>
                    <a:pt x="75634" y="413248"/>
                  </a:lnTo>
                  <a:lnTo>
                    <a:pt x="56109" y="448426"/>
                  </a:lnTo>
                  <a:lnTo>
                    <a:pt x="39341" y="484527"/>
                  </a:lnTo>
                  <a:lnTo>
                    <a:pt x="25419" y="521487"/>
                  </a:lnTo>
                  <a:lnTo>
                    <a:pt x="14433" y="559244"/>
                  </a:lnTo>
                  <a:lnTo>
                    <a:pt x="6475" y="597733"/>
                  </a:lnTo>
                  <a:lnTo>
                    <a:pt x="1633" y="636891"/>
                  </a:lnTo>
                  <a:lnTo>
                    <a:pt x="0" y="676656"/>
                  </a:lnTo>
                  <a:lnTo>
                    <a:pt x="1633" y="716415"/>
                  </a:lnTo>
                  <a:lnTo>
                    <a:pt x="6475" y="755569"/>
                  </a:lnTo>
                  <a:lnTo>
                    <a:pt x="14433" y="794054"/>
                  </a:lnTo>
                  <a:lnTo>
                    <a:pt x="25419" y="831808"/>
                  </a:lnTo>
                  <a:lnTo>
                    <a:pt x="39341" y="868766"/>
                  </a:lnTo>
                  <a:lnTo>
                    <a:pt x="56109" y="904865"/>
                  </a:lnTo>
                  <a:lnTo>
                    <a:pt x="75634" y="940042"/>
                  </a:lnTo>
                  <a:lnTo>
                    <a:pt x="97824" y="974233"/>
                  </a:lnTo>
                  <a:lnTo>
                    <a:pt x="122590" y="1007375"/>
                  </a:lnTo>
                  <a:lnTo>
                    <a:pt x="149841" y="1039404"/>
                  </a:lnTo>
                  <a:lnTo>
                    <a:pt x="179487" y="1070257"/>
                  </a:lnTo>
                  <a:lnTo>
                    <a:pt x="211438" y="1099871"/>
                  </a:lnTo>
                  <a:lnTo>
                    <a:pt x="245603" y="1128181"/>
                  </a:lnTo>
                  <a:lnTo>
                    <a:pt x="281892" y="1155125"/>
                  </a:lnTo>
                  <a:lnTo>
                    <a:pt x="320215" y="1180639"/>
                  </a:lnTo>
                  <a:lnTo>
                    <a:pt x="360481" y="1204659"/>
                  </a:lnTo>
                  <a:lnTo>
                    <a:pt x="402601" y="1227122"/>
                  </a:lnTo>
                  <a:lnTo>
                    <a:pt x="446483" y="1247965"/>
                  </a:lnTo>
                  <a:lnTo>
                    <a:pt x="492038" y="1267124"/>
                  </a:lnTo>
                  <a:lnTo>
                    <a:pt x="539176" y="1284536"/>
                  </a:lnTo>
                  <a:lnTo>
                    <a:pt x="587805" y="1300137"/>
                  </a:lnTo>
                  <a:lnTo>
                    <a:pt x="637836" y="1313864"/>
                  </a:lnTo>
                  <a:lnTo>
                    <a:pt x="689179" y="1325653"/>
                  </a:lnTo>
                  <a:lnTo>
                    <a:pt x="741743" y="1335441"/>
                  </a:lnTo>
                  <a:lnTo>
                    <a:pt x="795438" y="1343164"/>
                  </a:lnTo>
                  <a:lnTo>
                    <a:pt x="850174" y="1348759"/>
                  </a:lnTo>
                  <a:lnTo>
                    <a:pt x="905860" y="1352163"/>
                  </a:lnTo>
                  <a:lnTo>
                    <a:pt x="962406" y="1353311"/>
                  </a:lnTo>
                  <a:lnTo>
                    <a:pt x="1018951" y="1352163"/>
                  </a:lnTo>
                  <a:lnTo>
                    <a:pt x="1074637" y="1348759"/>
                  </a:lnTo>
                  <a:lnTo>
                    <a:pt x="1129373" y="1343164"/>
                  </a:lnTo>
                  <a:lnTo>
                    <a:pt x="1183068" y="1335441"/>
                  </a:lnTo>
                  <a:lnTo>
                    <a:pt x="1235632" y="1325653"/>
                  </a:lnTo>
                  <a:lnTo>
                    <a:pt x="1286975" y="1313864"/>
                  </a:lnTo>
                  <a:lnTo>
                    <a:pt x="1337006" y="1300137"/>
                  </a:lnTo>
                  <a:lnTo>
                    <a:pt x="1385635" y="1284536"/>
                  </a:lnTo>
                  <a:lnTo>
                    <a:pt x="1432773" y="1267124"/>
                  </a:lnTo>
                  <a:lnTo>
                    <a:pt x="1478328" y="1247965"/>
                  </a:lnTo>
                  <a:lnTo>
                    <a:pt x="1522210" y="1227122"/>
                  </a:lnTo>
                  <a:lnTo>
                    <a:pt x="1564330" y="1204659"/>
                  </a:lnTo>
                  <a:lnTo>
                    <a:pt x="1604596" y="1180639"/>
                  </a:lnTo>
                  <a:lnTo>
                    <a:pt x="1642919" y="1155125"/>
                  </a:lnTo>
                  <a:lnTo>
                    <a:pt x="1679208" y="1128181"/>
                  </a:lnTo>
                  <a:lnTo>
                    <a:pt x="1713373" y="1099871"/>
                  </a:lnTo>
                  <a:lnTo>
                    <a:pt x="1745324" y="1070257"/>
                  </a:lnTo>
                  <a:lnTo>
                    <a:pt x="1774970" y="1039404"/>
                  </a:lnTo>
                  <a:lnTo>
                    <a:pt x="1802221" y="1007375"/>
                  </a:lnTo>
                  <a:lnTo>
                    <a:pt x="1826987" y="974233"/>
                  </a:lnTo>
                  <a:lnTo>
                    <a:pt x="1849177" y="940042"/>
                  </a:lnTo>
                  <a:lnTo>
                    <a:pt x="1868702" y="904865"/>
                  </a:lnTo>
                  <a:lnTo>
                    <a:pt x="1885470" y="868766"/>
                  </a:lnTo>
                  <a:lnTo>
                    <a:pt x="1899392" y="831808"/>
                  </a:lnTo>
                  <a:lnTo>
                    <a:pt x="1910378" y="794054"/>
                  </a:lnTo>
                  <a:lnTo>
                    <a:pt x="1918336" y="755569"/>
                  </a:lnTo>
                  <a:lnTo>
                    <a:pt x="1923178" y="716415"/>
                  </a:lnTo>
                  <a:lnTo>
                    <a:pt x="1924812" y="676656"/>
                  </a:lnTo>
                  <a:lnTo>
                    <a:pt x="1923178" y="636891"/>
                  </a:lnTo>
                  <a:lnTo>
                    <a:pt x="1918336" y="597733"/>
                  </a:lnTo>
                  <a:lnTo>
                    <a:pt x="1910378" y="559244"/>
                  </a:lnTo>
                  <a:lnTo>
                    <a:pt x="1899392" y="521487"/>
                  </a:lnTo>
                  <a:lnTo>
                    <a:pt x="1885470" y="484527"/>
                  </a:lnTo>
                  <a:lnTo>
                    <a:pt x="1868702" y="448426"/>
                  </a:lnTo>
                  <a:lnTo>
                    <a:pt x="1849177" y="413248"/>
                  </a:lnTo>
                  <a:lnTo>
                    <a:pt x="1826987" y="379056"/>
                  </a:lnTo>
                  <a:lnTo>
                    <a:pt x="1802221" y="345913"/>
                  </a:lnTo>
                  <a:lnTo>
                    <a:pt x="1774970" y="313884"/>
                  </a:lnTo>
                  <a:lnTo>
                    <a:pt x="1745324" y="283032"/>
                  </a:lnTo>
                  <a:lnTo>
                    <a:pt x="1713373" y="253419"/>
                  </a:lnTo>
                  <a:lnTo>
                    <a:pt x="1679208" y="225110"/>
                  </a:lnTo>
                  <a:lnTo>
                    <a:pt x="1642919" y="198167"/>
                  </a:lnTo>
                  <a:lnTo>
                    <a:pt x="1604596" y="172655"/>
                  </a:lnTo>
                  <a:lnTo>
                    <a:pt x="1564330" y="148636"/>
                  </a:lnTo>
                  <a:lnTo>
                    <a:pt x="1522210" y="126175"/>
                  </a:lnTo>
                  <a:lnTo>
                    <a:pt x="1478328" y="105333"/>
                  </a:lnTo>
                  <a:lnTo>
                    <a:pt x="1432773" y="86176"/>
                  </a:lnTo>
                  <a:lnTo>
                    <a:pt x="1385635" y="68766"/>
                  </a:lnTo>
                  <a:lnTo>
                    <a:pt x="1337006" y="53167"/>
                  </a:lnTo>
                  <a:lnTo>
                    <a:pt x="1286975" y="39442"/>
                  </a:lnTo>
                  <a:lnTo>
                    <a:pt x="1235632" y="27654"/>
                  </a:lnTo>
                  <a:lnTo>
                    <a:pt x="1183068" y="17868"/>
                  </a:lnTo>
                  <a:lnTo>
                    <a:pt x="1129373" y="10145"/>
                  </a:lnTo>
                  <a:lnTo>
                    <a:pt x="1074637" y="4551"/>
                  </a:lnTo>
                  <a:lnTo>
                    <a:pt x="1018951" y="1148"/>
                  </a:lnTo>
                  <a:lnTo>
                    <a:pt x="962406" y="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20724" y="2840735"/>
              <a:ext cx="1925320" cy="1353820"/>
            </a:xfrm>
            <a:custGeom>
              <a:avLst/>
              <a:gdLst/>
              <a:ahLst/>
              <a:cxnLst/>
              <a:rect l="l" t="t" r="r" b="b"/>
              <a:pathLst>
                <a:path w="1925320" h="1353820">
                  <a:moveTo>
                    <a:pt x="0" y="676656"/>
                  </a:moveTo>
                  <a:lnTo>
                    <a:pt x="1633" y="636891"/>
                  </a:lnTo>
                  <a:lnTo>
                    <a:pt x="6475" y="597733"/>
                  </a:lnTo>
                  <a:lnTo>
                    <a:pt x="14433" y="559244"/>
                  </a:lnTo>
                  <a:lnTo>
                    <a:pt x="25419" y="521487"/>
                  </a:lnTo>
                  <a:lnTo>
                    <a:pt x="39341" y="484527"/>
                  </a:lnTo>
                  <a:lnTo>
                    <a:pt x="56109" y="448426"/>
                  </a:lnTo>
                  <a:lnTo>
                    <a:pt x="75634" y="413248"/>
                  </a:lnTo>
                  <a:lnTo>
                    <a:pt x="97824" y="379056"/>
                  </a:lnTo>
                  <a:lnTo>
                    <a:pt x="122590" y="345913"/>
                  </a:lnTo>
                  <a:lnTo>
                    <a:pt x="149841" y="313884"/>
                  </a:lnTo>
                  <a:lnTo>
                    <a:pt x="179487" y="283032"/>
                  </a:lnTo>
                  <a:lnTo>
                    <a:pt x="211438" y="253419"/>
                  </a:lnTo>
                  <a:lnTo>
                    <a:pt x="245603" y="225110"/>
                  </a:lnTo>
                  <a:lnTo>
                    <a:pt x="281892" y="198167"/>
                  </a:lnTo>
                  <a:lnTo>
                    <a:pt x="320215" y="172655"/>
                  </a:lnTo>
                  <a:lnTo>
                    <a:pt x="360481" y="148636"/>
                  </a:lnTo>
                  <a:lnTo>
                    <a:pt x="402601" y="126175"/>
                  </a:lnTo>
                  <a:lnTo>
                    <a:pt x="446483" y="105333"/>
                  </a:lnTo>
                  <a:lnTo>
                    <a:pt x="492038" y="86176"/>
                  </a:lnTo>
                  <a:lnTo>
                    <a:pt x="539176" y="68766"/>
                  </a:lnTo>
                  <a:lnTo>
                    <a:pt x="587805" y="53167"/>
                  </a:lnTo>
                  <a:lnTo>
                    <a:pt x="637836" y="39442"/>
                  </a:lnTo>
                  <a:lnTo>
                    <a:pt x="689179" y="27654"/>
                  </a:lnTo>
                  <a:lnTo>
                    <a:pt x="741743" y="17868"/>
                  </a:lnTo>
                  <a:lnTo>
                    <a:pt x="795438" y="10145"/>
                  </a:lnTo>
                  <a:lnTo>
                    <a:pt x="850174" y="4551"/>
                  </a:lnTo>
                  <a:lnTo>
                    <a:pt x="905860" y="1148"/>
                  </a:lnTo>
                  <a:lnTo>
                    <a:pt x="962406" y="0"/>
                  </a:lnTo>
                  <a:lnTo>
                    <a:pt x="1018951" y="1148"/>
                  </a:lnTo>
                  <a:lnTo>
                    <a:pt x="1074637" y="4551"/>
                  </a:lnTo>
                  <a:lnTo>
                    <a:pt x="1129373" y="10145"/>
                  </a:lnTo>
                  <a:lnTo>
                    <a:pt x="1183068" y="17868"/>
                  </a:lnTo>
                  <a:lnTo>
                    <a:pt x="1235632" y="27654"/>
                  </a:lnTo>
                  <a:lnTo>
                    <a:pt x="1286975" y="39442"/>
                  </a:lnTo>
                  <a:lnTo>
                    <a:pt x="1337006" y="53167"/>
                  </a:lnTo>
                  <a:lnTo>
                    <a:pt x="1385635" y="68766"/>
                  </a:lnTo>
                  <a:lnTo>
                    <a:pt x="1432773" y="86176"/>
                  </a:lnTo>
                  <a:lnTo>
                    <a:pt x="1478328" y="105333"/>
                  </a:lnTo>
                  <a:lnTo>
                    <a:pt x="1522210" y="126175"/>
                  </a:lnTo>
                  <a:lnTo>
                    <a:pt x="1564330" y="148636"/>
                  </a:lnTo>
                  <a:lnTo>
                    <a:pt x="1604596" y="172655"/>
                  </a:lnTo>
                  <a:lnTo>
                    <a:pt x="1642919" y="198167"/>
                  </a:lnTo>
                  <a:lnTo>
                    <a:pt x="1679208" y="225110"/>
                  </a:lnTo>
                  <a:lnTo>
                    <a:pt x="1713373" y="253419"/>
                  </a:lnTo>
                  <a:lnTo>
                    <a:pt x="1745324" y="283032"/>
                  </a:lnTo>
                  <a:lnTo>
                    <a:pt x="1774970" y="313884"/>
                  </a:lnTo>
                  <a:lnTo>
                    <a:pt x="1802221" y="345913"/>
                  </a:lnTo>
                  <a:lnTo>
                    <a:pt x="1826987" y="379056"/>
                  </a:lnTo>
                  <a:lnTo>
                    <a:pt x="1849177" y="413248"/>
                  </a:lnTo>
                  <a:lnTo>
                    <a:pt x="1868702" y="448426"/>
                  </a:lnTo>
                  <a:lnTo>
                    <a:pt x="1885470" y="484527"/>
                  </a:lnTo>
                  <a:lnTo>
                    <a:pt x="1899392" y="521487"/>
                  </a:lnTo>
                  <a:lnTo>
                    <a:pt x="1910378" y="559244"/>
                  </a:lnTo>
                  <a:lnTo>
                    <a:pt x="1918336" y="597733"/>
                  </a:lnTo>
                  <a:lnTo>
                    <a:pt x="1923178" y="636891"/>
                  </a:lnTo>
                  <a:lnTo>
                    <a:pt x="1924812" y="676656"/>
                  </a:lnTo>
                  <a:lnTo>
                    <a:pt x="1923178" y="716415"/>
                  </a:lnTo>
                  <a:lnTo>
                    <a:pt x="1918336" y="755569"/>
                  </a:lnTo>
                  <a:lnTo>
                    <a:pt x="1910378" y="794054"/>
                  </a:lnTo>
                  <a:lnTo>
                    <a:pt x="1899392" y="831808"/>
                  </a:lnTo>
                  <a:lnTo>
                    <a:pt x="1885470" y="868766"/>
                  </a:lnTo>
                  <a:lnTo>
                    <a:pt x="1868702" y="904865"/>
                  </a:lnTo>
                  <a:lnTo>
                    <a:pt x="1849177" y="940042"/>
                  </a:lnTo>
                  <a:lnTo>
                    <a:pt x="1826987" y="974233"/>
                  </a:lnTo>
                  <a:lnTo>
                    <a:pt x="1802221" y="1007375"/>
                  </a:lnTo>
                  <a:lnTo>
                    <a:pt x="1774970" y="1039404"/>
                  </a:lnTo>
                  <a:lnTo>
                    <a:pt x="1745324" y="1070257"/>
                  </a:lnTo>
                  <a:lnTo>
                    <a:pt x="1713373" y="1099871"/>
                  </a:lnTo>
                  <a:lnTo>
                    <a:pt x="1679208" y="1128181"/>
                  </a:lnTo>
                  <a:lnTo>
                    <a:pt x="1642919" y="1155125"/>
                  </a:lnTo>
                  <a:lnTo>
                    <a:pt x="1604596" y="1180639"/>
                  </a:lnTo>
                  <a:lnTo>
                    <a:pt x="1564330" y="1204659"/>
                  </a:lnTo>
                  <a:lnTo>
                    <a:pt x="1522210" y="1227122"/>
                  </a:lnTo>
                  <a:lnTo>
                    <a:pt x="1478328" y="1247965"/>
                  </a:lnTo>
                  <a:lnTo>
                    <a:pt x="1432773" y="1267124"/>
                  </a:lnTo>
                  <a:lnTo>
                    <a:pt x="1385635" y="1284536"/>
                  </a:lnTo>
                  <a:lnTo>
                    <a:pt x="1337006" y="1300137"/>
                  </a:lnTo>
                  <a:lnTo>
                    <a:pt x="1286975" y="1313864"/>
                  </a:lnTo>
                  <a:lnTo>
                    <a:pt x="1235632" y="1325653"/>
                  </a:lnTo>
                  <a:lnTo>
                    <a:pt x="1183068" y="1335441"/>
                  </a:lnTo>
                  <a:lnTo>
                    <a:pt x="1129373" y="1343164"/>
                  </a:lnTo>
                  <a:lnTo>
                    <a:pt x="1074637" y="1348759"/>
                  </a:lnTo>
                  <a:lnTo>
                    <a:pt x="1018951" y="1352163"/>
                  </a:lnTo>
                  <a:lnTo>
                    <a:pt x="962406" y="1353311"/>
                  </a:lnTo>
                  <a:lnTo>
                    <a:pt x="905860" y="1352163"/>
                  </a:lnTo>
                  <a:lnTo>
                    <a:pt x="850174" y="1348759"/>
                  </a:lnTo>
                  <a:lnTo>
                    <a:pt x="795438" y="1343164"/>
                  </a:lnTo>
                  <a:lnTo>
                    <a:pt x="741743" y="1335441"/>
                  </a:lnTo>
                  <a:lnTo>
                    <a:pt x="689179" y="1325653"/>
                  </a:lnTo>
                  <a:lnTo>
                    <a:pt x="637836" y="1313864"/>
                  </a:lnTo>
                  <a:lnTo>
                    <a:pt x="587805" y="1300137"/>
                  </a:lnTo>
                  <a:lnTo>
                    <a:pt x="539176" y="1284536"/>
                  </a:lnTo>
                  <a:lnTo>
                    <a:pt x="492038" y="1267124"/>
                  </a:lnTo>
                  <a:lnTo>
                    <a:pt x="446483" y="1247965"/>
                  </a:lnTo>
                  <a:lnTo>
                    <a:pt x="402601" y="1227122"/>
                  </a:lnTo>
                  <a:lnTo>
                    <a:pt x="360481" y="1204659"/>
                  </a:lnTo>
                  <a:lnTo>
                    <a:pt x="320215" y="1180639"/>
                  </a:lnTo>
                  <a:lnTo>
                    <a:pt x="281892" y="1155125"/>
                  </a:lnTo>
                  <a:lnTo>
                    <a:pt x="245603" y="1128181"/>
                  </a:lnTo>
                  <a:lnTo>
                    <a:pt x="211438" y="1099871"/>
                  </a:lnTo>
                  <a:lnTo>
                    <a:pt x="179487" y="1070257"/>
                  </a:lnTo>
                  <a:lnTo>
                    <a:pt x="149841" y="1039404"/>
                  </a:lnTo>
                  <a:lnTo>
                    <a:pt x="122590" y="1007375"/>
                  </a:lnTo>
                  <a:lnTo>
                    <a:pt x="97824" y="974233"/>
                  </a:lnTo>
                  <a:lnTo>
                    <a:pt x="75634" y="940042"/>
                  </a:lnTo>
                  <a:lnTo>
                    <a:pt x="56109" y="904865"/>
                  </a:lnTo>
                  <a:lnTo>
                    <a:pt x="39341" y="868766"/>
                  </a:lnTo>
                  <a:lnTo>
                    <a:pt x="25419" y="831808"/>
                  </a:lnTo>
                  <a:lnTo>
                    <a:pt x="14433" y="794054"/>
                  </a:lnTo>
                  <a:lnTo>
                    <a:pt x="6475" y="755569"/>
                  </a:lnTo>
                  <a:lnTo>
                    <a:pt x="1633" y="716415"/>
                  </a:lnTo>
                  <a:lnTo>
                    <a:pt x="0" y="676656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600580" y="3021025"/>
            <a:ext cx="114427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Deloitte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452372" y="1254252"/>
            <a:ext cx="1411605" cy="1670685"/>
            <a:chOff x="1452372" y="1254252"/>
            <a:chExt cx="1411605" cy="1670685"/>
          </a:xfrm>
        </p:grpSpPr>
        <p:sp>
          <p:nvSpPr>
            <p:cNvPr id="9" name="object 9"/>
            <p:cNvSpPr/>
            <p:nvPr/>
          </p:nvSpPr>
          <p:spPr>
            <a:xfrm>
              <a:off x="1452372" y="1254251"/>
              <a:ext cx="1411605" cy="1670685"/>
            </a:xfrm>
            <a:custGeom>
              <a:avLst/>
              <a:gdLst/>
              <a:ahLst/>
              <a:cxnLst/>
              <a:rect l="l" t="t" r="r" b="b"/>
              <a:pathLst>
                <a:path w="1411605" h="1670685">
                  <a:moveTo>
                    <a:pt x="1335366" y="664133"/>
                  </a:moveTo>
                  <a:lnTo>
                    <a:pt x="1331963" y="617689"/>
                  </a:lnTo>
                  <a:lnTo>
                    <a:pt x="1324902" y="571652"/>
                  </a:lnTo>
                  <a:lnTo>
                    <a:pt x="1314234" y="526224"/>
                  </a:lnTo>
                  <a:lnTo>
                    <a:pt x="1299959" y="481622"/>
                  </a:lnTo>
                  <a:lnTo>
                    <a:pt x="1282141" y="438061"/>
                  </a:lnTo>
                  <a:lnTo>
                    <a:pt x="1260792" y="395744"/>
                  </a:lnTo>
                  <a:lnTo>
                    <a:pt x="1235964" y="354901"/>
                  </a:lnTo>
                  <a:lnTo>
                    <a:pt x="1207668" y="315709"/>
                  </a:lnTo>
                  <a:lnTo>
                    <a:pt x="1175943" y="278422"/>
                  </a:lnTo>
                  <a:lnTo>
                    <a:pt x="1140841" y="243205"/>
                  </a:lnTo>
                  <a:lnTo>
                    <a:pt x="1102969" y="210858"/>
                  </a:lnTo>
                  <a:lnTo>
                    <a:pt x="1063180" y="181927"/>
                  </a:lnTo>
                  <a:lnTo>
                    <a:pt x="1021702" y="156413"/>
                  </a:lnTo>
                  <a:lnTo>
                    <a:pt x="978750" y="134302"/>
                  </a:lnTo>
                  <a:lnTo>
                    <a:pt x="934529" y="115608"/>
                  </a:lnTo>
                  <a:lnTo>
                    <a:pt x="889241" y="100317"/>
                  </a:lnTo>
                  <a:lnTo>
                    <a:pt x="843127" y="88430"/>
                  </a:lnTo>
                  <a:lnTo>
                    <a:pt x="796404" y="79946"/>
                  </a:lnTo>
                  <a:lnTo>
                    <a:pt x="749261" y="74853"/>
                  </a:lnTo>
                  <a:lnTo>
                    <a:pt x="701929" y="73152"/>
                  </a:lnTo>
                  <a:lnTo>
                    <a:pt x="652056" y="75044"/>
                  </a:lnTo>
                  <a:lnTo>
                    <a:pt x="602462" y="80683"/>
                  </a:lnTo>
                  <a:lnTo>
                    <a:pt x="553389" y="90081"/>
                  </a:lnTo>
                  <a:lnTo>
                    <a:pt x="505079" y="103225"/>
                  </a:lnTo>
                  <a:lnTo>
                    <a:pt x="457796" y="120129"/>
                  </a:lnTo>
                  <a:lnTo>
                    <a:pt x="411784" y="140779"/>
                  </a:lnTo>
                  <a:lnTo>
                    <a:pt x="367296" y="165163"/>
                  </a:lnTo>
                  <a:lnTo>
                    <a:pt x="324586" y="193294"/>
                  </a:lnTo>
                  <a:lnTo>
                    <a:pt x="283895" y="225145"/>
                  </a:lnTo>
                  <a:lnTo>
                    <a:pt x="245491" y="260731"/>
                  </a:lnTo>
                  <a:lnTo>
                    <a:pt x="211899" y="297065"/>
                  </a:lnTo>
                  <a:lnTo>
                    <a:pt x="181686" y="335470"/>
                  </a:lnTo>
                  <a:lnTo>
                    <a:pt x="154901" y="375754"/>
                  </a:lnTo>
                  <a:lnTo>
                    <a:pt x="131622" y="417766"/>
                  </a:lnTo>
                  <a:lnTo>
                    <a:pt x="111899" y="461302"/>
                  </a:lnTo>
                  <a:lnTo>
                    <a:pt x="95808" y="506209"/>
                  </a:lnTo>
                  <a:lnTo>
                    <a:pt x="83413" y="552297"/>
                  </a:lnTo>
                  <a:lnTo>
                    <a:pt x="74790" y="599414"/>
                  </a:lnTo>
                  <a:lnTo>
                    <a:pt x="69989" y="647357"/>
                  </a:lnTo>
                  <a:lnTo>
                    <a:pt x="69088" y="695960"/>
                  </a:lnTo>
                  <a:lnTo>
                    <a:pt x="72097" y="744626"/>
                  </a:lnTo>
                  <a:lnTo>
                    <a:pt x="78968" y="792429"/>
                  </a:lnTo>
                  <a:lnTo>
                    <a:pt x="89611" y="839203"/>
                  </a:lnTo>
                  <a:lnTo>
                    <a:pt x="103949" y="884796"/>
                  </a:lnTo>
                  <a:lnTo>
                    <a:pt x="121920" y="929030"/>
                  </a:lnTo>
                  <a:lnTo>
                    <a:pt x="143433" y="971740"/>
                  </a:lnTo>
                  <a:lnTo>
                    <a:pt x="168427" y="1012761"/>
                  </a:lnTo>
                  <a:lnTo>
                    <a:pt x="196824" y="1051941"/>
                  </a:lnTo>
                  <a:lnTo>
                    <a:pt x="228549" y="1089101"/>
                  </a:lnTo>
                  <a:lnTo>
                    <a:pt x="263525" y="1124077"/>
                  </a:lnTo>
                  <a:lnTo>
                    <a:pt x="300926" y="1156055"/>
                  </a:lnTo>
                  <a:lnTo>
                    <a:pt x="340372" y="1184757"/>
                  </a:lnTo>
                  <a:lnTo>
                    <a:pt x="381635" y="1210157"/>
                  </a:lnTo>
                  <a:lnTo>
                    <a:pt x="424510" y="1232242"/>
                  </a:lnTo>
                  <a:lnTo>
                    <a:pt x="468769" y="1250988"/>
                  </a:lnTo>
                  <a:lnTo>
                    <a:pt x="514184" y="1266367"/>
                  </a:lnTo>
                  <a:lnTo>
                    <a:pt x="560539" y="1278382"/>
                  </a:lnTo>
                  <a:lnTo>
                    <a:pt x="607618" y="1286979"/>
                  </a:lnTo>
                  <a:lnTo>
                    <a:pt x="655205" y="1292148"/>
                  </a:lnTo>
                  <a:lnTo>
                    <a:pt x="703072" y="1293876"/>
                  </a:lnTo>
                  <a:lnTo>
                    <a:pt x="749579" y="1292250"/>
                  </a:lnTo>
                  <a:lnTo>
                    <a:pt x="795921" y="1287335"/>
                  </a:lnTo>
                  <a:lnTo>
                    <a:pt x="841895" y="1279131"/>
                  </a:lnTo>
                  <a:lnTo>
                    <a:pt x="887285" y="1267625"/>
                  </a:lnTo>
                  <a:lnTo>
                    <a:pt x="931875" y="1252791"/>
                  </a:lnTo>
                  <a:lnTo>
                    <a:pt x="975487" y="1234630"/>
                  </a:lnTo>
                  <a:lnTo>
                    <a:pt x="1017905" y="1213104"/>
                  </a:lnTo>
                  <a:lnTo>
                    <a:pt x="1058926" y="1188212"/>
                  </a:lnTo>
                  <a:lnTo>
                    <a:pt x="1006170" y="1206106"/>
                  </a:lnTo>
                  <a:lnTo>
                    <a:pt x="958265" y="1229448"/>
                  </a:lnTo>
                  <a:lnTo>
                    <a:pt x="908913" y="1248498"/>
                  </a:lnTo>
                  <a:lnTo>
                    <a:pt x="858418" y="1263269"/>
                  </a:lnTo>
                  <a:lnTo>
                    <a:pt x="807072" y="1273797"/>
                  </a:lnTo>
                  <a:lnTo>
                    <a:pt x="755192" y="1280109"/>
                  </a:lnTo>
                  <a:lnTo>
                    <a:pt x="703072" y="1282192"/>
                  </a:lnTo>
                  <a:lnTo>
                    <a:pt x="656145" y="1280502"/>
                  </a:lnTo>
                  <a:lnTo>
                    <a:pt x="609498" y="1275435"/>
                  </a:lnTo>
                  <a:lnTo>
                    <a:pt x="563321" y="1267015"/>
                  </a:lnTo>
                  <a:lnTo>
                    <a:pt x="517842" y="1255268"/>
                  </a:lnTo>
                  <a:lnTo>
                    <a:pt x="473290" y="1240193"/>
                  </a:lnTo>
                  <a:lnTo>
                    <a:pt x="429869" y="1221816"/>
                  </a:lnTo>
                  <a:lnTo>
                    <a:pt x="387807" y="1200162"/>
                  </a:lnTo>
                  <a:lnTo>
                    <a:pt x="347306" y="1175245"/>
                  </a:lnTo>
                  <a:lnTo>
                    <a:pt x="308597" y="1147089"/>
                  </a:lnTo>
                  <a:lnTo>
                    <a:pt x="271907" y="1115695"/>
                  </a:lnTo>
                  <a:lnTo>
                    <a:pt x="237578" y="1081354"/>
                  </a:lnTo>
                  <a:lnTo>
                    <a:pt x="206438" y="1044879"/>
                  </a:lnTo>
                  <a:lnTo>
                    <a:pt x="178562" y="1006449"/>
                  </a:lnTo>
                  <a:lnTo>
                    <a:pt x="154012" y="966203"/>
                  </a:lnTo>
                  <a:lnTo>
                    <a:pt x="132867" y="924306"/>
                  </a:lnTo>
                  <a:lnTo>
                    <a:pt x="115214" y="880948"/>
                  </a:lnTo>
                  <a:lnTo>
                    <a:pt x="101104" y="836269"/>
                  </a:lnTo>
                  <a:lnTo>
                    <a:pt x="90639" y="790435"/>
                  </a:lnTo>
                  <a:lnTo>
                    <a:pt x="83870" y="743610"/>
                  </a:lnTo>
                  <a:lnTo>
                    <a:pt x="80899" y="695960"/>
                  </a:lnTo>
                  <a:lnTo>
                    <a:pt x="81889" y="648271"/>
                  </a:lnTo>
                  <a:lnTo>
                    <a:pt x="86690" y="601218"/>
                  </a:lnTo>
                  <a:lnTo>
                    <a:pt x="95211" y="554990"/>
                  </a:lnTo>
                  <a:lnTo>
                    <a:pt x="107403" y="509752"/>
                  </a:lnTo>
                  <a:lnTo>
                    <a:pt x="123190" y="465683"/>
                  </a:lnTo>
                  <a:lnTo>
                    <a:pt x="142506" y="422948"/>
                  </a:lnTo>
                  <a:lnTo>
                    <a:pt x="165303" y="381711"/>
                  </a:lnTo>
                  <a:lnTo>
                    <a:pt x="191503" y="342150"/>
                  </a:lnTo>
                  <a:lnTo>
                    <a:pt x="221043" y="304431"/>
                  </a:lnTo>
                  <a:lnTo>
                    <a:pt x="253873" y="268732"/>
                  </a:lnTo>
                  <a:lnTo>
                    <a:pt x="291642" y="233832"/>
                  </a:lnTo>
                  <a:lnTo>
                    <a:pt x="331647" y="202590"/>
                  </a:lnTo>
                  <a:lnTo>
                    <a:pt x="373634" y="174993"/>
                  </a:lnTo>
                  <a:lnTo>
                    <a:pt x="417347" y="151079"/>
                  </a:lnTo>
                  <a:lnTo>
                    <a:pt x="462559" y="130810"/>
                  </a:lnTo>
                  <a:lnTo>
                    <a:pt x="509016" y="114236"/>
                  </a:lnTo>
                  <a:lnTo>
                    <a:pt x="556463" y="101320"/>
                  </a:lnTo>
                  <a:lnTo>
                    <a:pt x="604659" y="92100"/>
                  </a:lnTo>
                  <a:lnTo>
                    <a:pt x="653351" y="86563"/>
                  </a:lnTo>
                  <a:lnTo>
                    <a:pt x="702310" y="84709"/>
                  </a:lnTo>
                  <a:lnTo>
                    <a:pt x="748715" y="86372"/>
                  </a:lnTo>
                  <a:lnTo>
                    <a:pt x="794943" y="91363"/>
                  </a:lnTo>
                  <a:lnTo>
                    <a:pt x="840752" y="99682"/>
                  </a:lnTo>
                  <a:lnTo>
                    <a:pt x="885952" y="111328"/>
                  </a:lnTo>
                  <a:lnTo>
                    <a:pt x="930338" y="126301"/>
                  </a:lnTo>
                  <a:lnTo>
                    <a:pt x="973670" y="144627"/>
                  </a:lnTo>
                  <a:lnTo>
                    <a:pt x="1015758" y="166281"/>
                  </a:lnTo>
                  <a:lnTo>
                    <a:pt x="1056398" y="191287"/>
                  </a:lnTo>
                  <a:lnTo>
                    <a:pt x="1095362" y="219633"/>
                  </a:lnTo>
                  <a:lnTo>
                    <a:pt x="1132459" y="251333"/>
                  </a:lnTo>
                  <a:lnTo>
                    <a:pt x="1166901" y="285889"/>
                  </a:lnTo>
                  <a:lnTo>
                    <a:pt x="1198029" y="322503"/>
                  </a:lnTo>
                  <a:lnTo>
                    <a:pt x="1225778" y="360946"/>
                  </a:lnTo>
                  <a:lnTo>
                    <a:pt x="1250149" y="401040"/>
                  </a:lnTo>
                  <a:lnTo>
                    <a:pt x="1271092" y="442556"/>
                  </a:lnTo>
                  <a:lnTo>
                    <a:pt x="1288567" y="485292"/>
                  </a:lnTo>
                  <a:lnTo>
                    <a:pt x="1302562" y="529056"/>
                  </a:lnTo>
                  <a:lnTo>
                    <a:pt x="1313040" y="573633"/>
                  </a:lnTo>
                  <a:lnTo>
                    <a:pt x="1319961" y="618807"/>
                  </a:lnTo>
                  <a:lnTo>
                    <a:pt x="1323314" y="664387"/>
                  </a:lnTo>
                  <a:lnTo>
                    <a:pt x="1323035" y="710158"/>
                  </a:lnTo>
                  <a:lnTo>
                    <a:pt x="1319110" y="755916"/>
                  </a:lnTo>
                  <a:lnTo>
                    <a:pt x="1311516" y="801458"/>
                  </a:lnTo>
                  <a:lnTo>
                    <a:pt x="1300200" y="846569"/>
                  </a:lnTo>
                  <a:lnTo>
                    <a:pt x="1285151" y="891044"/>
                  </a:lnTo>
                  <a:lnTo>
                    <a:pt x="1266329" y="934681"/>
                  </a:lnTo>
                  <a:lnTo>
                    <a:pt x="1243711" y="977265"/>
                  </a:lnTo>
                  <a:lnTo>
                    <a:pt x="1254252" y="982853"/>
                  </a:lnTo>
                  <a:lnTo>
                    <a:pt x="1277302" y="939495"/>
                  </a:lnTo>
                  <a:lnTo>
                    <a:pt x="1296492" y="895045"/>
                  </a:lnTo>
                  <a:lnTo>
                    <a:pt x="1311833" y="849744"/>
                  </a:lnTo>
                  <a:lnTo>
                    <a:pt x="1323352" y="803795"/>
                  </a:lnTo>
                  <a:lnTo>
                    <a:pt x="1331099" y="757402"/>
                  </a:lnTo>
                  <a:lnTo>
                    <a:pt x="1335087" y="710780"/>
                  </a:lnTo>
                  <a:lnTo>
                    <a:pt x="1335366" y="664133"/>
                  </a:lnTo>
                  <a:close/>
                </a:path>
                <a:path w="1411605" h="1670685">
                  <a:moveTo>
                    <a:pt x="1411224" y="679450"/>
                  </a:moveTo>
                  <a:lnTo>
                    <a:pt x="1409585" y="633018"/>
                  </a:lnTo>
                  <a:lnTo>
                    <a:pt x="1404759" y="587413"/>
                  </a:lnTo>
                  <a:lnTo>
                    <a:pt x="1396847" y="542734"/>
                  </a:lnTo>
                  <a:lnTo>
                    <a:pt x="1385963" y="499084"/>
                  </a:lnTo>
                  <a:lnTo>
                    <a:pt x="1372196" y="456565"/>
                  </a:lnTo>
                  <a:lnTo>
                    <a:pt x="1355661" y="415290"/>
                  </a:lnTo>
                  <a:lnTo>
                    <a:pt x="1336471" y="375348"/>
                  </a:lnTo>
                  <a:lnTo>
                    <a:pt x="1314716" y="336842"/>
                  </a:lnTo>
                  <a:lnTo>
                    <a:pt x="1290510" y="299885"/>
                  </a:lnTo>
                  <a:lnTo>
                    <a:pt x="1263967" y="264579"/>
                  </a:lnTo>
                  <a:lnTo>
                    <a:pt x="1235176" y="231000"/>
                  </a:lnTo>
                  <a:lnTo>
                    <a:pt x="1204252" y="199288"/>
                  </a:lnTo>
                  <a:lnTo>
                    <a:pt x="1171308" y="169519"/>
                  </a:lnTo>
                  <a:lnTo>
                    <a:pt x="1136434" y="141795"/>
                  </a:lnTo>
                  <a:lnTo>
                    <a:pt x="1099756" y="116243"/>
                  </a:lnTo>
                  <a:lnTo>
                    <a:pt x="1061351" y="92938"/>
                  </a:lnTo>
                  <a:lnTo>
                    <a:pt x="1021359" y="71983"/>
                  </a:lnTo>
                  <a:lnTo>
                    <a:pt x="979855" y="53505"/>
                  </a:lnTo>
                  <a:lnTo>
                    <a:pt x="936967" y="37579"/>
                  </a:lnTo>
                  <a:lnTo>
                    <a:pt x="892797" y="24333"/>
                  </a:lnTo>
                  <a:lnTo>
                    <a:pt x="847445" y="13843"/>
                  </a:lnTo>
                  <a:lnTo>
                    <a:pt x="801014" y="6223"/>
                  </a:lnTo>
                  <a:lnTo>
                    <a:pt x="753618" y="1574"/>
                  </a:lnTo>
                  <a:lnTo>
                    <a:pt x="705358" y="0"/>
                  </a:lnTo>
                  <a:lnTo>
                    <a:pt x="654177" y="1739"/>
                  </a:lnTo>
                  <a:lnTo>
                    <a:pt x="603783" y="6908"/>
                  </a:lnTo>
                  <a:lnTo>
                    <a:pt x="554329" y="15430"/>
                  </a:lnTo>
                  <a:lnTo>
                    <a:pt x="505942" y="27241"/>
                  </a:lnTo>
                  <a:lnTo>
                    <a:pt x="458762" y="42278"/>
                  </a:lnTo>
                  <a:lnTo>
                    <a:pt x="412953" y="60477"/>
                  </a:lnTo>
                  <a:lnTo>
                    <a:pt x="368642" y="81775"/>
                  </a:lnTo>
                  <a:lnTo>
                    <a:pt x="325970" y="106083"/>
                  </a:lnTo>
                  <a:lnTo>
                    <a:pt x="285076" y="133350"/>
                  </a:lnTo>
                  <a:lnTo>
                    <a:pt x="246113" y="163512"/>
                  </a:lnTo>
                  <a:lnTo>
                    <a:pt x="209232" y="196494"/>
                  </a:lnTo>
                  <a:lnTo>
                    <a:pt x="174548" y="232219"/>
                  </a:lnTo>
                  <a:lnTo>
                    <a:pt x="142240" y="270637"/>
                  </a:lnTo>
                  <a:lnTo>
                    <a:pt x="137414" y="276606"/>
                  </a:lnTo>
                  <a:lnTo>
                    <a:pt x="138684" y="284988"/>
                  </a:lnTo>
                  <a:lnTo>
                    <a:pt x="195757" y="249936"/>
                  </a:lnTo>
                  <a:lnTo>
                    <a:pt x="229069" y="215671"/>
                  </a:lnTo>
                  <a:lnTo>
                    <a:pt x="264515" y="184048"/>
                  </a:lnTo>
                  <a:lnTo>
                    <a:pt x="301942" y="155117"/>
                  </a:lnTo>
                  <a:lnTo>
                    <a:pt x="341223" y="128968"/>
                  </a:lnTo>
                  <a:lnTo>
                    <a:pt x="382219" y="105638"/>
                  </a:lnTo>
                  <a:lnTo>
                    <a:pt x="424789" y="85217"/>
                  </a:lnTo>
                  <a:lnTo>
                    <a:pt x="468782" y="67754"/>
                  </a:lnTo>
                  <a:lnTo>
                    <a:pt x="514070" y="53327"/>
                  </a:lnTo>
                  <a:lnTo>
                    <a:pt x="560501" y="41986"/>
                  </a:lnTo>
                  <a:lnTo>
                    <a:pt x="607961" y="33807"/>
                  </a:lnTo>
                  <a:lnTo>
                    <a:pt x="656285" y="28854"/>
                  </a:lnTo>
                  <a:lnTo>
                    <a:pt x="705358" y="27178"/>
                  </a:lnTo>
                  <a:lnTo>
                    <a:pt x="753706" y="28829"/>
                  </a:lnTo>
                  <a:lnTo>
                    <a:pt x="801141" y="33667"/>
                  </a:lnTo>
                  <a:lnTo>
                    <a:pt x="847559" y="41617"/>
                  </a:lnTo>
                  <a:lnTo>
                    <a:pt x="892835" y="52552"/>
                  </a:lnTo>
                  <a:lnTo>
                    <a:pt x="936853" y="66357"/>
                  </a:lnTo>
                  <a:lnTo>
                    <a:pt x="979500" y="82918"/>
                  </a:lnTo>
                  <a:lnTo>
                    <a:pt x="1020660" y="102133"/>
                  </a:lnTo>
                  <a:lnTo>
                    <a:pt x="1060221" y="123888"/>
                  </a:lnTo>
                  <a:lnTo>
                    <a:pt x="1098054" y="148082"/>
                  </a:lnTo>
                  <a:lnTo>
                    <a:pt x="1134071" y="174586"/>
                  </a:lnTo>
                  <a:lnTo>
                    <a:pt x="1168133" y="203301"/>
                  </a:lnTo>
                  <a:lnTo>
                    <a:pt x="1200124" y="234099"/>
                  </a:lnTo>
                  <a:lnTo>
                    <a:pt x="1229956" y="266890"/>
                  </a:lnTo>
                  <a:lnTo>
                    <a:pt x="1257477" y="301561"/>
                  </a:lnTo>
                  <a:lnTo>
                    <a:pt x="1282598" y="337985"/>
                  </a:lnTo>
                  <a:lnTo>
                    <a:pt x="1305191" y="376059"/>
                  </a:lnTo>
                  <a:lnTo>
                    <a:pt x="1325156" y="415671"/>
                  </a:lnTo>
                  <a:lnTo>
                    <a:pt x="1342351" y="456717"/>
                  </a:lnTo>
                  <a:lnTo>
                    <a:pt x="1356690" y="499071"/>
                  </a:lnTo>
                  <a:lnTo>
                    <a:pt x="1368031" y="542645"/>
                  </a:lnTo>
                  <a:lnTo>
                    <a:pt x="1376286" y="587298"/>
                  </a:lnTo>
                  <a:lnTo>
                    <a:pt x="1381315" y="632942"/>
                  </a:lnTo>
                  <a:lnTo>
                    <a:pt x="1383030" y="679450"/>
                  </a:lnTo>
                  <a:lnTo>
                    <a:pt x="1381315" y="726033"/>
                  </a:lnTo>
                  <a:lnTo>
                    <a:pt x="1376286" y="771728"/>
                  </a:lnTo>
                  <a:lnTo>
                    <a:pt x="1368031" y="816444"/>
                  </a:lnTo>
                  <a:lnTo>
                    <a:pt x="1356690" y="860056"/>
                  </a:lnTo>
                  <a:lnTo>
                    <a:pt x="1342351" y="902462"/>
                  </a:lnTo>
                  <a:lnTo>
                    <a:pt x="1325156" y="943546"/>
                  </a:lnTo>
                  <a:lnTo>
                    <a:pt x="1305191" y="983195"/>
                  </a:lnTo>
                  <a:lnTo>
                    <a:pt x="1282598" y="1021295"/>
                  </a:lnTo>
                  <a:lnTo>
                    <a:pt x="1257477" y="1057744"/>
                  </a:lnTo>
                  <a:lnTo>
                    <a:pt x="1229956" y="1092428"/>
                  </a:lnTo>
                  <a:lnTo>
                    <a:pt x="1200124" y="1125245"/>
                  </a:lnTo>
                  <a:lnTo>
                    <a:pt x="1168133" y="1156068"/>
                  </a:lnTo>
                  <a:lnTo>
                    <a:pt x="1134071" y="1184795"/>
                  </a:lnTo>
                  <a:lnTo>
                    <a:pt x="1098054" y="1211313"/>
                  </a:lnTo>
                  <a:lnTo>
                    <a:pt x="1060221" y="1235506"/>
                  </a:lnTo>
                  <a:lnTo>
                    <a:pt x="1020660" y="1257274"/>
                  </a:lnTo>
                  <a:lnTo>
                    <a:pt x="979500" y="1276489"/>
                  </a:lnTo>
                  <a:lnTo>
                    <a:pt x="936853" y="1293063"/>
                  </a:lnTo>
                  <a:lnTo>
                    <a:pt x="892835" y="1306868"/>
                  </a:lnTo>
                  <a:lnTo>
                    <a:pt x="847559" y="1317802"/>
                  </a:lnTo>
                  <a:lnTo>
                    <a:pt x="801141" y="1325753"/>
                  </a:lnTo>
                  <a:lnTo>
                    <a:pt x="753706" y="1330591"/>
                  </a:lnTo>
                  <a:lnTo>
                    <a:pt x="712978" y="1331976"/>
                  </a:lnTo>
                  <a:lnTo>
                    <a:pt x="712851" y="1331976"/>
                  </a:lnTo>
                  <a:lnTo>
                    <a:pt x="705358" y="1331976"/>
                  </a:lnTo>
                  <a:lnTo>
                    <a:pt x="698246" y="1331976"/>
                  </a:lnTo>
                  <a:lnTo>
                    <a:pt x="657059" y="1330591"/>
                  </a:lnTo>
                  <a:lnTo>
                    <a:pt x="609676" y="1325753"/>
                  </a:lnTo>
                  <a:lnTo>
                    <a:pt x="563321" y="1317802"/>
                  </a:lnTo>
                  <a:lnTo>
                    <a:pt x="518096" y="1306868"/>
                  </a:lnTo>
                  <a:lnTo>
                    <a:pt x="474116" y="1293063"/>
                  </a:lnTo>
                  <a:lnTo>
                    <a:pt x="431507" y="1276489"/>
                  </a:lnTo>
                  <a:lnTo>
                    <a:pt x="390385" y="1257274"/>
                  </a:lnTo>
                  <a:lnTo>
                    <a:pt x="350850" y="1235506"/>
                  </a:lnTo>
                  <a:lnTo>
                    <a:pt x="313042" y="1211313"/>
                  </a:lnTo>
                  <a:lnTo>
                    <a:pt x="277050" y="1184795"/>
                  </a:lnTo>
                  <a:lnTo>
                    <a:pt x="243001" y="1156068"/>
                  </a:lnTo>
                  <a:lnTo>
                    <a:pt x="211023" y="1125245"/>
                  </a:lnTo>
                  <a:lnTo>
                    <a:pt x="181216" y="1092428"/>
                  </a:lnTo>
                  <a:lnTo>
                    <a:pt x="153695" y="1057744"/>
                  </a:lnTo>
                  <a:lnTo>
                    <a:pt x="128587" y="1021295"/>
                  </a:lnTo>
                  <a:lnTo>
                    <a:pt x="106006" y="983195"/>
                  </a:lnTo>
                  <a:lnTo>
                    <a:pt x="86055" y="943546"/>
                  </a:lnTo>
                  <a:lnTo>
                    <a:pt x="68846" y="902462"/>
                  </a:lnTo>
                  <a:lnTo>
                    <a:pt x="54521" y="860056"/>
                  </a:lnTo>
                  <a:lnTo>
                    <a:pt x="43167" y="816444"/>
                  </a:lnTo>
                  <a:lnTo>
                    <a:pt x="34925" y="771728"/>
                  </a:lnTo>
                  <a:lnTo>
                    <a:pt x="29895" y="726033"/>
                  </a:lnTo>
                  <a:lnTo>
                    <a:pt x="28194" y="679450"/>
                  </a:lnTo>
                  <a:lnTo>
                    <a:pt x="28194" y="672338"/>
                  </a:lnTo>
                  <a:lnTo>
                    <a:pt x="21971" y="665861"/>
                  </a:lnTo>
                  <a:lnTo>
                    <a:pt x="6223" y="665861"/>
                  </a:lnTo>
                  <a:lnTo>
                    <a:pt x="0" y="672338"/>
                  </a:lnTo>
                  <a:lnTo>
                    <a:pt x="0" y="679450"/>
                  </a:lnTo>
                  <a:lnTo>
                    <a:pt x="1625" y="725957"/>
                  </a:lnTo>
                  <a:lnTo>
                    <a:pt x="6451" y="771613"/>
                  </a:lnTo>
                  <a:lnTo>
                    <a:pt x="14351" y="816343"/>
                  </a:lnTo>
                  <a:lnTo>
                    <a:pt x="25247" y="860044"/>
                  </a:lnTo>
                  <a:lnTo>
                    <a:pt x="39014" y="902601"/>
                  </a:lnTo>
                  <a:lnTo>
                    <a:pt x="55537" y="943914"/>
                  </a:lnTo>
                  <a:lnTo>
                    <a:pt x="74726" y="983894"/>
                  </a:lnTo>
                  <a:lnTo>
                    <a:pt x="96481" y="1022426"/>
                  </a:lnTo>
                  <a:lnTo>
                    <a:pt x="120675" y="1059408"/>
                  </a:lnTo>
                  <a:lnTo>
                    <a:pt x="147205" y="1094740"/>
                  </a:lnTo>
                  <a:lnTo>
                    <a:pt x="175983" y="1128331"/>
                  </a:lnTo>
                  <a:lnTo>
                    <a:pt x="206895" y="1160068"/>
                  </a:lnTo>
                  <a:lnTo>
                    <a:pt x="239826" y="1189850"/>
                  </a:lnTo>
                  <a:lnTo>
                    <a:pt x="274675" y="1217587"/>
                  </a:lnTo>
                  <a:lnTo>
                    <a:pt x="311340" y="1243152"/>
                  </a:lnTo>
                  <a:lnTo>
                    <a:pt x="349707" y="1266469"/>
                  </a:lnTo>
                  <a:lnTo>
                    <a:pt x="389674" y="1287424"/>
                  </a:lnTo>
                  <a:lnTo>
                    <a:pt x="431139" y="1305915"/>
                  </a:lnTo>
                  <a:lnTo>
                    <a:pt x="473989" y="1321828"/>
                  </a:lnTo>
                  <a:lnTo>
                    <a:pt x="518121" y="1335087"/>
                  </a:lnTo>
                  <a:lnTo>
                    <a:pt x="563435" y="1345577"/>
                  </a:lnTo>
                  <a:lnTo>
                    <a:pt x="609803" y="1353197"/>
                  </a:lnTo>
                  <a:lnTo>
                    <a:pt x="657148" y="1357845"/>
                  </a:lnTo>
                  <a:lnTo>
                    <a:pt x="691896" y="1358976"/>
                  </a:lnTo>
                  <a:lnTo>
                    <a:pt x="691896" y="1664335"/>
                  </a:lnTo>
                  <a:lnTo>
                    <a:pt x="698246" y="1670304"/>
                  </a:lnTo>
                  <a:lnTo>
                    <a:pt x="712978" y="1670304"/>
                  </a:lnTo>
                  <a:lnTo>
                    <a:pt x="719328" y="1664335"/>
                  </a:lnTo>
                  <a:lnTo>
                    <a:pt x="719328" y="1358963"/>
                  </a:lnTo>
                  <a:lnTo>
                    <a:pt x="753618" y="1357845"/>
                  </a:lnTo>
                  <a:lnTo>
                    <a:pt x="801014" y="1353197"/>
                  </a:lnTo>
                  <a:lnTo>
                    <a:pt x="847445" y="1345577"/>
                  </a:lnTo>
                  <a:lnTo>
                    <a:pt x="892797" y="1335087"/>
                  </a:lnTo>
                  <a:lnTo>
                    <a:pt x="936967" y="1321828"/>
                  </a:lnTo>
                  <a:lnTo>
                    <a:pt x="979855" y="1305915"/>
                  </a:lnTo>
                  <a:lnTo>
                    <a:pt x="1021359" y="1287424"/>
                  </a:lnTo>
                  <a:lnTo>
                    <a:pt x="1061351" y="1266469"/>
                  </a:lnTo>
                  <a:lnTo>
                    <a:pt x="1099756" y="1243152"/>
                  </a:lnTo>
                  <a:lnTo>
                    <a:pt x="1136434" y="1217587"/>
                  </a:lnTo>
                  <a:lnTo>
                    <a:pt x="1171308" y="1189850"/>
                  </a:lnTo>
                  <a:lnTo>
                    <a:pt x="1204252" y="1160068"/>
                  </a:lnTo>
                  <a:lnTo>
                    <a:pt x="1235176" y="1128331"/>
                  </a:lnTo>
                  <a:lnTo>
                    <a:pt x="1263967" y="1094740"/>
                  </a:lnTo>
                  <a:lnTo>
                    <a:pt x="1290510" y="1059408"/>
                  </a:lnTo>
                  <a:lnTo>
                    <a:pt x="1314716" y="1022426"/>
                  </a:lnTo>
                  <a:lnTo>
                    <a:pt x="1336471" y="983894"/>
                  </a:lnTo>
                  <a:lnTo>
                    <a:pt x="1355661" y="943914"/>
                  </a:lnTo>
                  <a:lnTo>
                    <a:pt x="1372196" y="902601"/>
                  </a:lnTo>
                  <a:lnTo>
                    <a:pt x="1385963" y="860044"/>
                  </a:lnTo>
                  <a:lnTo>
                    <a:pt x="1396847" y="816343"/>
                  </a:lnTo>
                  <a:lnTo>
                    <a:pt x="1404759" y="771613"/>
                  </a:lnTo>
                  <a:lnTo>
                    <a:pt x="1409585" y="725957"/>
                  </a:lnTo>
                  <a:lnTo>
                    <a:pt x="1411224" y="67945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81912" y="1382268"/>
              <a:ext cx="1152144" cy="1115567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48055" y="3439667"/>
            <a:ext cx="3874518" cy="1190711"/>
          </a:xfrm>
          <a:prstGeom prst="rect">
            <a:avLst/>
          </a:prstGeom>
          <a:solidFill>
            <a:srgbClr val="0C1720"/>
          </a:solidFill>
        </p:spPr>
        <p:txBody>
          <a:bodyPr vert="horz" wrap="square" lIns="0" tIns="81915" rIns="0" bIns="0" rtlCol="0">
            <a:spAutoFit/>
          </a:bodyPr>
          <a:lstStyle/>
          <a:p>
            <a:pPr marL="235585" marR="232410" indent="4445" algn="ctr">
              <a:lnSpc>
                <a:spcPct val="100000"/>
              </a:lnSpc>
              <a:spcBef>
                <a:spcPts val="645"/>
              </a:spcBef>
            </a:pPr>
            <a:r>
              <a:rPr sz="1800" b="1" spc="-10" dirty="0">
                <a:solidFill>
                  <a:srgbClr val="FFFFFF"/>
                </a:solidFill>
                <a:latin typeface="Roboto Bk"/>
                <a:cs typeface="Roboto Bk"/>
              </a:rPr>
              <a:t>Developed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an 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Al-powe</a:t>
            </a:r>
            <a:r>
              <a:rPr lang="en-US" sz="1800" b="1" spc="-1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ed </a:t>
            </a:r>
            <a:r>
              <a:rPr sz="1800" b="1" spc="-1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document </a:t>
            </a:r>
            <a:r>
              <a:rPr lang="en-US" sz="1800" b="1" spc="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eview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platfo</a:t>
            </a:r>
            <a:r>
              <a:rPr lang="en-US" sz="1800" b="1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m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that </a:t>
            </a:r>
            <a:r>
              <a:rPr sz="1800" b="1" spc="-434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automates</a:t>
            </a:r>
            <a:r>
              <a:rPr sz="1800" b="1" spc="-6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cont</a:t>
            </a:r>
            <a:r>
              <a:rPr lang="en-US" sz="1800" b="1" spc="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act</a:t>
            </a:r>
            <a:r>
              <a:rPr sz="1800" b="1" spc="-3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lang="en-US" sz="1800" b="1" spc="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eview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and </a:t>
            </a:r>
            <a:r>
              <a:rPr sz="1800" b="1" spc="-43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Roboto Bk"/>
                <a:cs typeface="Roboto Bk"/>
              </a:rPr>
              <a:t>ext</a:t>
            </a:r>
            <a:r>
              <a:rPr lang="en-US" sz="1800" b="1" spc="-1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-10" dirty="0">
                <a:solidFill>
                  <a:srgbClr val="FFFFFF"/>
                </a:solidFill>
                <a:latin typeface="Roboto Bk"/>
                <a:cs typeface="Roboto Bk"/>
              </a:rPr>
              <a:t>action</a:t>
            </a:r>
            <a:r>
              <a:rPr sz="1800" b="1" spc="-3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10" dirty="0">
                <a:solidFill>
                  <a:srgbClr val="FFFFFF"/>
                </a:solidFill>
                <a:latin typeface="Roboto Bk"/>
                <a:cs typeface="Roboto Bk"/>
              </a:rPr>
              <a:t>p</a:t>
            </a:r>
            <a:r>
              <a:rPr lang="en-US" sz="1800" b="1" spc="1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10" dirty="0">
                <a:solidFill>
                  <a:srgbClr val="FFFFFF"/>
                </a:solidFill>
                <a:latin typeface="Roboto Bk"/>
                <a:cs typeface="Roboto Bk"/>
              </a:rPr>
              <a:t>ocesses</a:t>
            </a:r>
            <a:r>
              <a:rPr sz="1400" b="1" spc="10" dirty="0">
                <a:solidFill>
                  <a:srgbClr val="FFFFFF"/>
                </a:solidFill>
                <a:latin typeface="Roboto Bk"/>
                <a:cs typeface="Roboto Bk"/>
              </a:rPr>
              <a:t>.</a:t>
            </a:r>
            <a:endParaRPr sz="1400" dirty="0">
              <a:latin typeface="Roboto Bk"/>
              <a:cs typeface="Roboto Bk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205984" y="2802635"/>
            <a:ext cx="2001520" cy="1430020"/>
            <a:chOff x="5205984" y="2802635"/>
            <a:chExt cx="2001520" cy="1430020"/>
          </a:xfrm>
        </p:grpSpPr>
        <p:sp>
          <p:nvSpPr>
            <p:cNvPr id="13" name="object 13"/>
            <p:cNvSpPr/>
            <p:nvPr/>
          </p:nvSpPr>
          <p:spPr>
            <a:xfrm>
              <a:off x="5244084" y="2840735"/>
              <a:ext cx="1925320" cy="1353820"/>
            </a:xfrm>
            <a:custGeom>
              <a:avLst/>
              <a:gdLst/>
              <a:ahLst/>
              <a:cxnLst/>
              <a:rect l="l" t="t" r="r" b="b"/>
              <a:pathLst>
                <a:path w="1925320" h="1353820">
                  <a:moveTo>
                    <a:pt x="962405" y="0"/>
                  </a:moveTo>
                  <a:lnTo>
                    <a:pt x="905860" y="1148"/>
                  </a:lnTo>
                  <a:lnTo>
                    <a:pt x="850174" y="4551"/>
                  </a:lnTo>
                  <a:lnTo>
                    <a:pt x="795438" y="10145"/>
                  </a:lnTo>
                  <a:lnTo>
                    <a:pt x="741743" y="17868"/>
                  </a:lnTo>
                  <a:lnTo>
                    <a:pt x="689179" y="27654"/>
                  </a:lnTo>
                  <a:lnTo>
                    <a:pt x="637836" y="39442"/>
                  </a:lnTo>
                  <a:lnTo>
                    <a:pt x="587805" y="53167"/>
                  </a:lnTo>
                  <a:lnTo>
                    <a:pt x="539176" y="68766"/>
                  </a:lnTo>
                  <a:lnTo>
                    <a:pt x="492038" y="86176"/>
                  </a:lnTo>
                  <a:lnTo>
                    <a:pt x="446483" y="105333"/>
                  </a:lnTo>
                  <a:lnTo>
                    <a:pt x="402601" y="126175"/>
                  </a:lnTo>
                  <a:lnTo>
                    <a:pt x="360481" y="148636"/>
                  </a:lnTo>
                  <a:lnTo>
                    <a:pt x="320215" y="172655"/>
                  </a:lnTo>
                  <a:lnTo>
                    <a:pt x="281892" y="198167"/>
                  </a:lnTo>
                  <a:lnTo>
                    <a:pt x="245603" y="225110"/>
                  </a:lnTo>
                  <a:lnTo>
                    <a:pt x="211438" y="253419"/>
                  </a:lnTo>
                  <a:lnTo>
                    <a:pt x="179487" y="283032"/>
                  </a:lnTo>
                  <a:lnTo>
                    <a:pt x="149841" y="313884"/>
                  </a:lnTo>
                  <a:lnTo>
                    <a:pt x="122590" y="345913"/>
                  </a:lnTo>
                  <a:lnTo>
                    <a:pt x="97824" y="379056"/>
                  </a:lnTo>
                  <a:lnTo>
                    <a:pt x="75634" y="413248"/>
                  </a:lnTo>
                  <a:lnTo>
                    <a:pt x="56109" y="448426"/>
                  </a:lnTo>
                  <a:lnTo>
                    <a:pt x="39341" y="484527"/>
                  </a:lnTo>
                  <a:lnTo>
                    <a:pt x="25419" y="521487"/>
                  </a:lnTo>
                  <a:lnTo>
                    <a:pt x="14433" y="559244"/>
                  </a:lnTo>
                  <a:lnTo>
                    <a:pt x="6475" y="597733"/>
                  </a:lnTo>
                  <a:lnTo>
                    <a:pt x="1633" y="636891"/>
                  </a:lnTo>
                  <a:lnTo>
                    <a:pt x="0" y="676656"/>
                  </a:lnTo>
                  <a:lnTo>
                    <a:pt x="1633" y="716415"/>
                  </a:lnTo>
                  <a:lnTo>
                    <a:pt x="6475" y="755569"/>
                  </a:lnTo>
                  <a:lnTo>
                    <a:pt x="14433" y="794054"/>
                  </a:lnTo>
                  <a:lnTo>
                    <a:pt x="25419" y="831808"/>
                  </a:lnTo>
                  <a:lnTo>
                    <a:pt x="39341" y="868766"/>
                  </a:lnTo>
                  <a:lnTo>
                    <a:pt x="56109" y="904865"/>
                  </a:lnTo>
                  <a:lnTo>
                    <a:pt x="75634" y="940042"/>
                  </a:lnTo>
                  <a:lnTo>
                    <a:pt x="97824" y="974233"/>
                  </a:lnTo>
                  <a:lnTo>
                    <a:pt x="122590" y="1007375"/>
                  </a:lnTo>
                  <a:lnTo>
                    <a:pt x="149841" y="1039404"/>
                  </a:lnTo>
                  <a:lnTo>
                    <a:pt x="179487" y="1070257"/>
                  </a:lnTo>
                  <a:lnTo>
                    <a:pt x="211438" y="1099871"/>
                  </a:lnTo>
                  <a:lnTo>
                    <a:pt x="245603" y="1128181"/>
                  </a:lnTo>
                  <a:lnTo>
                    <a:pt x="281892" y="1155125"/>
                  </a:lnTo>
                  <a:lnTo>
                    <a:pt x="320215" y="1180639"/>
                  </a:lnTo>
                  <a:lnTo>
                    <a:pt x="360481" y="1204659"/>
                  </a:lnTo>
                  <a:lnTo>
                    <a:pt x="402601" y="1227122"/>
                  </a:lnTo>
                  <a:lnTo>
                    <a:pt x="446483" y="1247965"/>
                  </a:lnTo>
                  <a:lnTo>
                    <a:pt x="492038" y="1267124"/>
                  </a:lnTo>
                  <a:lnTo>
                    <a:pt x="539176" y="1284536"/>
                  </a:lnTo>
                  <a:lnTo>
                    <a:pt x="587805" y="1300137"/>
                  </a:lnTo>
                  <a:lnTo>
                    <a:pt x="637836" y="1313864"/>
                  </a:lnTo>
                  <a:lnTo>
                    <a:pt x="689179" y="1325653"/>
                  </a:lnTo>
                  <a:lnTo>
                    <a:pt x="741743" y="1335441"/>
                  </a:lnTo>
                  <a:lnTo>
                    <a:pt x="795438" y="1343164"/>
                  </a:lnTo>
                  <a:lnTo>
                    <a:pt x="850174" y="1348759"/>
                  </a:lnTo>
                  <a:lnTo>
                    <a:pt x="905860" y="1352163"/>
                  </a:lnTo>
                  <a:lnTo>
                    <a:pt x="962405" y="1353311"/>
                  </a:lnTo>
                  <a:lnTo>
                    <a:pt x="1018951" y="1352163"/>
                  </a:lnTo>
                  <a:lnTo>
                    <a:pt x="1074637" y="1348759"/>
                  </a:lnTo>
                  <a:lnTo>
                    <a:pt x="1129373" y="1343164"/>
                  </a:lnTo>
                  <a:lnTo>
                    <a:pt x="1183068" y="1335441"/>
                  </a:lnTo>
                  <a:lnTo>
                    <a:pt x="1235632" y="1325653"/>
                  </a:lnTo>
                  <a:lnTo>
                    <a:pt x="1286975" y="1313864"/>
                  </a:lnTo>
                  <a:lnTo>
                    <a:pt x="1337006" y="1300137"/>
                  </a:lnTo>
                  <a:lnTo>
                    <a:pt x="1385635" y="1284536"/>
                  </a:lnTo>
                  <a:lnTo>
                    <a:pt x="1432773" y="1267124"/>
                  </a:lnTo>
                  <a:lnTo>
                    <a:pt x="1478328" y="1247965"/>
                  </a:lnTo>
                  <a:lnTo>
                    <a:pt x="1522210" y="1227122"/>
                  </a:lnTo>
                  <a:lnTo>
                    <a:pt x="1564330" y="1204659"/>
                  </a:lnTo>
                  <a:lnTo>
                    <a:pt x="1604596" y="1180639"/>
                  </a:lnTo>
                  <a:lnTo>
                    <a:pt x="1642919" y="1155125"/>
                  </a:lnTo>
                  <a:lnTo>
                    <a:pt x="1679208" y="1128181"/>
                  </a:lnTo>
                  <a:lnTo>
                    <a:pt x="1713373" y="1099871"/>
                  </a:lnTo>
                  <a:lnTo>
                    <a:pt x="1745324" y="1070257"/>
                  </a:lnTo>
                  <a:lnTo>
                    <a:pt x="1774970" y="1039404"/>
                  </a:lnTo>
                  <a:lnTo>
                    <a:pt x="1802221" y="1007375"/>
                  </a:lnTo>
                  <a:lnTo>
                    <a:pt x="1826987" y="974233"/>
                  </a:lnTo>
                  <a:lnTo>
                    <a:pt x="1849177" y="940042"/>
                  </a:lnTo>
                  <a:lnTo>
                    <a:pt x="1868702" y="904865"/>
                  </a:lnTo>
                  <a:lnTo>
                    <a:pt x="1885470" y="868766"/>
                  </a:lnTo>
                  <a:lnTo>
                    <a:pt x="1899392" y="831808"/>
                  </a:lnTo>
                  <a:lnTo>
                    <a:pt x="1910378" y="794054"/>
                  </a:lnTo>
                  <a:lnTo>
                    <a:pt x="1918336" y="755569"/>
                  </a:lnTo>
                  <a:lnTo>
                    <a:pt x="1923178" y="716415"/>
                  </a:lnTo>
                  <a:lnTo>
                    <a:pt x="1924812" y="676656"/>
                  </a:lnTo>
                  <a:lnTo>
                    <a:pt x="1923178" y="636891"/>
                  </a:lnTo>
                  <a:lnTo>
                    <a:pt x="1918336" y="597733"/>
                  </a:lnTo>
                  <a:lnTo>
                    <a:pt x="1910378" y="559244"/>
                  </a:lnTo>
                  <a:lnTo>
                    <a:pt x="1899392" y="521487"/>
                  </a:lnTo>
                  <a:lnTo>
                    <a:pt x="1885470" y="484527"/>
                  </a:lnTo>
                  <a:lnTo>
                    <a:pt x="1868702" y="448426"/>
                  </a:lnTo>
                  <a:lnTo>
                    <a:pt x="1849177" y="413248"/>
                  </a:lnTo>
                  <a:lnTo>
                    <a:pt x="1826987" y="379056"/>
                  </a:lnTo>
                  <a:lnTo>
                    <a:pt x="1802221" y="345913"/>
                  </a:lnTo>
                  <a:lnTo>
                    <a:pt x="1774970" y="313884"/>
                  </a:lnTo>
                  <a:lnTo>
                    <a:pt x="1745324" y="283032"/>
                  </a:lnTo>
                  <a:lnTo>
                    <a:pt x="1713373" y="253419"/>
                  </a:lnTo>
                  <a:lnTo>
                    <a:pt x="1679208" y="225110"/>
                  </a:lnTo>
                  <a:lnTo>
                    <a:pt x="1642919" y="198167"/>
                  </a:lnTo>
                  <a:lnTo>
                    <a:pt x="1604596" y="172655"/>
                  </a:lnTo>
                  <a:lnTo>
                    <a:pt x="1564330" y="148636"/>
                  </a:lnTo>
                  <a:lnTo>
                    <a:pt x="1522210" y="126175"/>
                  </a:lnTo>
                  <a:lnTo>
                    <a:pt x="1478328" y="105333"/>
                  </a:lnTo>
                  <a:lnTo>
                    <a:pt x="1432773" y="86176"/>
                  </a:lnTo>
                  <a:lnTo>
                    <a:pt x="1385635" y="68766"/>
                  </a:lnTo>
                  <a:lnTo>
                    <a:pt x="1337006" y="53167"/>
                  </a:lnTo>
                  <a:lnTo>
                    <a:pt x="1286975" y="39442"/>
                  </a:lnTo>
                  <a:lnTo>
                    <a:pt x="1235632" y="27654"/>
                  </a:lnTo>
                  <a:lnTo>
                    <a:pt x="1183068" y="17868"/>
                  </a:lnTo>
                  <a:lnTo>
                    <a:pt x="1129373" y="10145"/>
                  </a:lnTo>
                  <a:lnTo>
                    <a:pt x="1074637" y="4551"/>
                  </a:lnTo>
                  <a:lnTo>
                    <a:pt x="1018951" y="1148"/>
                  </a:lnTo>
                  <a:lnTo>
                    <a:pt x="962405" y="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244084" y="2840735"/>
              <a:ext cx="1925320" cy="1353820"/>
            </a:xfrm>
            <a:custGeom>
              <a:avLst/>
              <a:gdLst/>
              <a:ahLst/>
              <a:cxnLst/>
              <a:rect l="l" t="t" r="r" b="b"/>
              <a:pathLst>
                <a:path w="1925320" h="1353820">
                  <a:moveTo>
                    <a:pt x="0" y="676656"/>
                  </a:moveTo>
                  <a:lnTo>
                    <a:pt x="1633" y="636891"/>
                  </a:lnTo>
                  <a:lnTo>
                    <a:pt x="6475" y="597733"/>
                  </a:lnTo>
                  <a:lnTo>
                    <a:pt x="14433" y="559244"/>
                  </a:lnTo>
                  <a:lnTo>
                    <a:pt x="25419" y="521487"/>
                  </a:lnTo>
                  <a:lnTo>
                    <a:pt x="39341" y="484527"/>
                  </a:lnTo>
                  <a:lnTo>
                    <a:pt x="56109" y="448426"/>
                  </a:lnTo>
                  <a:lnTo>
                    <a:pt x="75634" y="413248"/>
                  </a:lnTo>
                  <a:lnTo>
                    <a:pt x="97824" y="379056"/>
                  </a:lnTo>
                  <a:lnTo>
                    <a:pt x="122590" y="345913"/>
                  </a:lnTo>
                  <a:lnTo>
                    <a:pt x="149841" y="313884"/>
                  </a:lnTo>
                  <a:lnTo>
                    <a:pt x="179487" y="283032"/>
                  </a:lnTo>
                  <a:lnTo>
                    <a:pt x="211438" y="253419"/>
                  </a:lnTo>
                  <a:lnTo>
                    <a:pt x="245603" y="225110"/>
                  </a:lnTo>
                  <a:lnTo>
                    <a:pt x="281892" y="198167"/>
                  </a:lnTo>
                  <a:lnTo>
                    <a:pt x="320215" y="172655"/>
                  </a:lnTo>
                  <a:lnTo>
                    <a:pt x="360481" y="148636"/>
                  </a:lnTo>
                  <a:lnTo>
                    <a:pt x="402601" y="126175"/>
                  </a:lnTo>
                  <a:lnTo>
                    <a:pt x="446483" y="105333"/>
                  </a:lnTo>
                  <a:lnTo>
                    <a:pt x="492038" y="86176"/>
                  </a:lnTo>
                  <a:lnTo>
                    <a:pt x="539176" y="68766"/>
                  </a:lnTo>
                  <a:lnTo>
                    <a:pt x="587805" y="53167"/>
                  </a:lnTo>
                  <a:lnTo>
                    <a:pt x="637836" y="39442"/>
                  </a:lnTo>
                  <a:lnTo>
                    <a:pt x="689179" y="27654"/>
                  </a:lnTo>
                  <a:lnTo>
                    <a:pt x="741743" y="17868"/>
                  </a:lnTo>
                  <a:lnTo>
                    <a:pt x="795438" y="10145"/>
                  </a:lnTo>
                  <a:lnTo>
                    <a:pt x="850174" y="4551"/>
                  </a:lnTo>
                  <a:lnTo>
                    <a:pt x="905860" y="1148"/>
                  </a:lnTo>
                  <a:lnTo>
                    <a:pt x="962405" y="0"/>
                  </a:lnTo>
                  <a:lnTo>
                    <a:pt x="1018951" y="1148"/>
                  </a:lnTo>
                  <a:lnTo>
                    <a:pt x="1074637" y="4551"/>
                  </a:lnTo>
                  <a:lnTo>
                    <a:pt x="1129373" y="10145"/>
                  </a:lnTo>
                  <a:lnTo>
                    <a:pt x="1183068" y="17868"/>
                  </a:lnTo>
                  <a:lnTo>
                    <a:pt x="1235632" y="27654"/>
                  </a:lnTo>
                  <a:lnTo>
                    <a:pt x="1286975" y="39442"/>
                  </a:lnTo>
                  <a:lnTo>
                    <a:pt x="1337006" y="53167"/>
                  </a:lnTo>
                  <a:lnTo>
                    <a:pt x="1385635" y="68766"/>
                  </a:lnTo>
                  <a:lnTo>
                    <a:pt x="1432773" y="86176"/>
                  </a:lnTo>
                  <a:lnTo>
                    <a:pt x="1478328" y="105333"/>
                  </a:lnTo>
                  <a:lnTo>
                    <a:pt x="1522210" y="126175"/>
                  </a:lnTo>
                  <a:lnTo>
                    <a:pt x="1564330" y="148636"/>
                  </a:lnTo>
                  <a:lnTo>
                    <a:pt x="1604596" y="172655"/>
                  </a:lnTo>
                  <a:lnTo>
                    <a:pt x="1642919" y="198167"/>
                  </a:lnTo>
                  <a:lnTo>
                    <a:pt x="1679208" y="225110"/>
                  </a:lnTo>
                  <a:lnTo>
                    <a:pt x="1713373" y="253419"/>
                  </a:lnTo>
                  <a:lnTo>
                    <a:pt x="1745324" y="283032"/>
                  </a:lnTo>
                  <a:lnTo>
                    <a:pt x="1774970" y="313884"/>
                  </a:lnTo>
                  <a:lnTo>
                    <a:pt x="1802221" y="345913"/>
                  </a:lnTo>
                  <a:lnTo>
                    <a:pt x="1826987" y="379056"/>
                  </a:lnTo>
                  <a:lnTo>
                    <a:pt x="1849177" y="413248"/>
                  </a:lnTo>
                  <a:lnTo>
                    <a:pt x="1868702" y="448426"/>
                  </a:lnTo>
                  <a:lnTo>
                    <a:pt x="1885470" y="484527"/>
                  </a:lnTo>
                  <a:lnTo>
                    <a:pt x="1899392" y="521487"/>
                  </a:lnTo>
                  <a:lnTo>
                    <a:pt x="1910378" y="559244"/>
                  </a:lnTo>
                  <a:lnTo>
                    <a:pt x="1918336" y="597733"/>
                  </a:lnTo>
                  <a:lnTo>
                    <a:pt x="1923178" y="636891"/>
                  </a:lnTo>
                  <a:lnTo>
                    <a:pt x="1924812" y="676656"/>
                  </a:lnTo>
                  <a:lnTo>
                    <a:pt x="1923178" y="716415"/>
                  </a:lnTo>
                  <a:lnTo>
                    <a:pt x="1918336" y="755569"/>
                  </a:lnTo>
                  <a:lnTo>
                    <a:pt x="1910378" y="794054"/>
                  </a:lnTo>
                  <a:lnTo>
                    <a:pt x="1899392" y="831808"/>
                  </a:lnTo>
                  <a:lnTo>
                    <a:pt x="1885470" y="868766"/>
                  </a:lnTo>
                  <a:lnTo>
                    <a:pt x="1868702" y="904865"/>
                  </a:lnTo>
                  <a:lnTo>
                    <a:pt x="1849177" y="940042"/>
                  </a:lnTo>
                  <a:lnTo>
                    <a:pt x="1826987" y="974233"/>
                  </a:lnTo>
                  <a:lnTo>
                    <a:pt x="1802221" y="1007375"/>
                  </a:lnTo>
                  <a:lnTo>
                    <a:pt x="1774970" y="1039404"/>
                  </a:lnTo>
                  <a:lnTo>
                    <a:pt x="1745324" y="1070257"/>
                  </a:lnTo>
                  <a:lnTo>
                    <a:pt x="1713373" y="1099871"/>
                  </a:lnTo>
                  <a:lnTo>
                    <a:pt x="1679208" y="1128181"/>
                  </a:lnTo>
                  <a:lnTo>
                    <a:pt x="1642919" y="1155125"/>
                  </a:lnTo>
                  <a:lnTo>
                    <a:pt x="1604596" y="1180639"/>
                  </a:lnTo>
                  <a:lnTo>
                    <a:pt x="1564330" y="1204659"/>
                  </a:lnTo>
                  <a:lnTo>
                    <a:pt x="1522210" y="1227122"/>
                  </a:lnTo>
                  <a:lnTo>
                    <a:pt x="1478328" y="1247965"/>
                  </a:lnTo>
                  <a:lnTo>
                    <a:pt x="1432773" y="1267124"/>
                  </a:lnTo>
                  <a:lnTo>
                    <a:pt x="1385635" y="1284536"/>
                  </a:lnTo>
                  <a:lnTo>
                    <a:pt x="1337006" y="1300137"/>
                  </a:lnTo>
                  <a:lnTo>
                    <a:pt x="1286975" y="1313864"/>
                  </a:lnTo>
                  <a:lnTo>
                    <a:pt x="1235632" y="1325653"/>
                  </a:lnTo>
                  <a:lnTo>
                    <a:pt x="1183068" y="1335441"/>
                  </a:lnTo>
                  <a:lnTo>
                    <a:pt x="1129373" y="1343164"/>
                  </a:lnTo>
                  <a:lnTo>
                    <a:pt x="1074637" y="1348759"/>
                  </a:lnTo>
                  <a:lnTo>
                    <a:pt x="1018951" y="1352163"/>
                  </a:lnTo>
                  <a:lnTo>
                    <a:pt x="962405" y="1353311"/>
                  </a:lnTo>
                  <a:lnTo>
                    <a:pt x="905860" y="1352163"/>
                  </a:lnTo>
                  <a:lnTo>
                    <a:pt x="850174" y="1348759"/>
                  </a:lnTo>
                  <a:lnTo>
                    <a:pt x="795438" y="1343164"/>
                  </a:lnTo>
                  <a:lnTo>
                    <a:pt x="741743" y="1335441"/>
                  </a:lnTo>
                  <a:lnTo>
                    <a:pt x="689179" y="1325653"/>
                  </a:lnTo>
                  <a:lnTo>
                    <a:pt x="637836" y="1313864"/>
                  </a:lnTo>
                  <a:lnTo>
                    <a:pt x="587805" y="1300137"/>
                  </a:lnTo>
                  <a:lnTo>
                    <a:pt x="539176" y="1284536"/>
                  </a:lnTo>
                  <a:lnTo>
                    <a:pt x="492038" y="1267124"/>
                  </a:lnTo>
                  <a:lnTo>
                    <a:pt x="446483" y="1247965"/>
                  </a:lnTo>
                  <a:lnTo>
                    <a:pt x="402601" y="1227122"/>
                  </a:lnTo>
                  <a:lnTo>
                    <a:pt x="360481" y="1204659"/>
                  </a:lnTo>
                  <a:lnTo>
                    <a:pt x="320215" y="1180639"/>
                  </a:lnTo>
                  <a:lnTo>
                    <a:pt x="281892" y="1155125"/>
                  </a:lnTo>
                  <a:lnTo>
                    <a:pt x="245603" y="1128181"/>
                  </a:lnTo>
                  <a:lnTo>
                    <a:pt x="211438" y="1099871"/>
                  </a:lnTo>
                  <a:lnTo>
                    <a:pt x="179487" y="1070257"/>
                  </a:lnTo>
                  <a:lnTo>
                    <a:pt x="149841" y="1039404"/>
                  </a:lnTo>
                  <a:lnTo>
                    <a:pt x="122590" y="1007375"/>
                  </a:lnTo>
                  <a:lnTo>
                    <a:pt x="97824" y="974233"/>
                  </a:lnTo>
                  <a:lnTo>
                    <a:pt x="75634" y="940042"/>
                  </a:lnTo>
                  <a:lnTo>
                    <a:pt x="56109" y="904865"/>
                  </a:lnTo>
                  <a:lnTo>
                    <a:pt x="39341" y="868766"/>
                  </a:lnTo>
                  <a:lnTo>
                    <a:pt x="25419" y="831808"/>
                  </a:lnTo>
                  <a:lnTo>
                    <a:pt x="14433" y="794054"/>
                  </a:lnTo>
                  <a:lnTo>
                    <a:pt x="6475" y="755569"/>
                  </a:lnTo>
                  <a:lnTo>
                    <a:pt x="1633" y="716415"/>
                  </a:lnTo>
                  <a:lnTo>
                    <a:pt x="0" y="676656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828538" y="2961258"/>
            <a:ext cx="736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PWC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475732" y="1254252"/>
            <a:ext cx="1409700" cy="1670685"/>
            <a:chOff x="5475732" y="1254252"/>
            <a:chExt cx="1409700" cy="1670685"/>
          </a:xfrm>
        </p:grpSpPr>
        <p:sp>
          <p:nvSpPr>
            <p:cNvPr id="17" name="object 17"/>
            <p:cNvSpPr/>
            <p:nvPr/>
          </p:nvSpPr>
          <p:spPr>
            <a:xfrm>
              <a:off x="5475732" y="1254251"/>
              <a:ext cx="1409700" cy="1670685"/>
            </a:xfrm>
            <a:custGeom>
              <a:avLst/>
              <a:gdLst/>
              <a:ahLst/>
              <a:cxnLst/>
              <a:rect l="l" t="t" r="r" b="b"/>
              <a:pathLst>
                <a:path w="1409700" h="1670685">
                  <a:moveTo>
                    <a:pt x="1335366" y="664133"/>
                  </a:moveTo>
                  <a:lnTo>
                    <a:pt x="1331963" y="617689"/>
                  </a:lnTo>
                  <a:lnTo>
                    <a:pt x="1324902" y="571652"/>
                  </a:lnTo>
                  <a:lnTo>
                    <a:pt x="1314234" y="526224"/>
                  </a:lnTo>
                  <a:lnTo>
                    <a:pt x="1299959" y="481622"/>
                  </a:lnTo>
                  <a:lnTo>
                    <a:pt x="1282141" y="438061"/>
                  </a:lnTo>
                  <a:lnTo>
                    <a:pt x="1260792" y="395744"/>
                  </a:lnTo>
                  <a:lnTo>
                    <a:pt x="1235964" y="354901"/>
                  </a:lnTo>
                  <a:lnTo>
                    <a:pt x="1207668" y="315709"/>
                  </a:lnTo>
                  <a:lnTo>
                    <a:pt x="1175943" y="278422"/>
                  </a:lnTo>
                  <a:lnTo>
                    <a:pt x="1140841" y="243205"/>
                  </a:lnTo>
                  <a:lnTo>
                    <a:pt x="1102969" y="210858"/>
                  </a:lnTo>
                  <a:lnTo>
                    <a:pt x="1063180" y="181927"/>
                  </a:lnTo>
                  <a:lnTo>
                    <a:pt x="1021702" y="156413"/>
                  </a:lnTo>
                  <a:lnTo>
                    <a:pt x="978750" y="134302"/>
                  </a:lnTo>
                  <a:lnTo>
                    <a:pt x="934529" y="115608"/>
                  </a:lnTo>
                  <a:lnTo>
                    <a:pt x="889241" y="100317"/>
                  </a:lnTo>
                  <a:lnTo>
                    <a:pt x="843127" y="88430"/>
                  </a:lnTo>
                  <a:lnTo>
                    <a:pt x="796404" y="79946"/>
                  </a:lnTo>
                  <a:lnTo>
                    <a:pt x="749261" y="74853"/>
                  </a:lnTo>
                  <a:lnTo>
                    <a:pt x="701929" y="73152"/>
                  </a:lnTo>
                  <a:lnTo>
                    <a:pt x="652056" y="75044"/>
                  </a:lnTo>
                  <a:lnTo>
                    <a:pt x="602462" y="80683"/>
                  </a:lnTo>
                  <a:lnTo>
                    <a:pt x="553389" y="90081"/>
                  </a:lnTo>
                  <a:lnTo>
                    <a:pt x="505079" y="103225"/>
                  </a:lnTo>
                  <a:lnTo>
                    <a:pt x="457796" y="120129"/>
                  </a:lnTo>
                  <a:lnTo>
                    <a:pt x="411784" y="140779"/>
                  </a:lnTo>
                  <a:lnTo>
                    <a:pt x="367296" y="165163"/>
                  </a:lnTo>
                  <a:lnTo>
                    <a:pt x="324573" y="193294"/>
                  </a:lnTo>
                  <a:lnTo>
                    <a:pt x="283895" y="225145"/>
                  </a:lnTo>
                  <a:lnTo>
                    <a:pt x="245491" y="260731"/>
                  </a:lnTo>
                  <a:lnTo>
                    <a:pt x="211899" y="297065"/>
                  </a:lnTo>
                  <a:lnTo>
                    <a:pt x="181686" y="335470"/>
                  </a:lnTo>
                  <a:lnTo>
                    <a:pt x="154901" y="375754"/>
                  </a:lnTo>
                  <a:lnTo>
                    <a:pt x="131622" y="417766"/>
                  </a:lnTo>
                  <a:lnTo>
                    <a:pt x="111899" y="461302"/>
                  </a:lnTo>
                  <a:lnTo>
                    <a:pt x="95808" y="506209"/>
                  </a:lnTo>
                  <a:lnTo>
                    <a:pt x="83413" y="552297"/>
                  </a:lnTo>
                  <a:lnTo>
                    <a:pt x="74790" y="599414"/>
                  </a:lnTo>
                  <a:lnTo>
                    <a:pt x="69989" y="647357"/>
                  </a:lnTo>
                  <a:lnTo>
                    <a:pt x="69088" y="695960"/>
                  </a:lnTo>
                  <a:lnTo>
                    <a:pt x="72097" y="744626"/>
                  </a:lnTo>
                  <a:lnTo>
                    <a:pt x="78968" y="792429"/>
                  </a:lnTo>
                  <a:lnTo>
                    <a:pt x="89611" y="839203"/>
                  </a:lnTo>
                  <a:lnTo>
                    <a:pt x="103949" y="884796"/>
                  </a:lnTo>
                  <a:lnTo>
                    <a:pt x="121920" y="929030"/>
                  </a:lnTo>
                  <a:lnTo>
                    <a:pt x="143433" y="971740"/>
                  </a:lnTo>
                  <a:lnTo>
                    <a:pt x="168427" y="1012761"/>
                  </a:lnTo>
                  <a:lnTo>
                    <a:pt x="196824" y="1051941"/>
                  </a:lnTo>
                  <a:lnTo>
                    <a:pt x="228549" y="1089101"/>
                  </a:lnTo>
                  <a:lnTo>
                    <a:pt x="263525" y="1124077"/>
                  </a:lnTo>
                  <a:lnTo>
                    <a:pt x="300926" y="1156055"/>
                  </a:lnTo>
                  <a:lnTo>
                    <a:pt x="340372" y="1184757"/>
                  </a:lnTo>
                  <a:lnTo>
                    <a:pt x="381635" y="1210157"/>
                  </a:lnTo>
                  <a:lnTo>
                    <a:pt x="424510" y="1232242"/>
                  </a:lnTo>
                  <a:lnTo>
                    <a:pt x="468769" y="1250988"/>
                  </a:lnTo>
                  <a:lnTo>
                    <a:pt x="514184" y="1266367"/>
                  </a:lnTo>
                  <a:lnTo>
                    <a:pt x="560539" y="1278382"/>
                  </a:lnTo>
                  <a:lnTo>
                    <a:pt x="607618" y="1286979"/>
                  </a:lnTo>
                  <a:lnTo>
                    <a:pt x="655205" y="1292148"/>
                  </a:lnTo>
                  <a:lnTo>
                    <a:pt x="703072" y="1293876"/>
                  </a:lnTo>
                  <a:lnTo>
                    <a:pt x="749579" y="1292250"/>
                  </a:lnTo>
                  <a:lnTo>
                    <a:pt x="795921" y="1287335"/>
                  </a:lnTo>
                  <a:lnTo>
                    <a:pt x="841895" y="1279131"/>
                  </a:lnTo>
                  <a:lnTo>
                    <a:pt x="887285" y="1267625"/>
                  </a:lnTo>
                  <a:lnTo>
                    <a:pt x="931875" y="1252791"/>
                  </a:lnTo>
                  <a:lnTo>
                    <a:pt x="975487" y="1234630"/>
                  </a:lnTo>
                  <a:lnTo>
                    <a:pt x="1017905" y="1213104"/>
                  </a:lnTo>
                  <a:lnTo>
                    <a:pt x="1058913" y="1188212"/>
                  </a:lnTo>
                  <a:lnTo>
                    <a:pt x="1006170" y="1206106"/>
                  </a:lnTo>
                  <a:lnTo>
                    <a:pt x="958265" y="1229448"/>
                  </a:lnTo>
                  <a:lnTo>
                    <a:pt x="908913" y="1248498"/>
                  </a:lnTo>
                  <a:lnTo>
                    <a:pt x="858418" y="1263269"/>
                  </a:lnTo>
                  <a:lnTo>
                    <a:pt x="807072" y="1273797"/>
                  </a:lnTo>
                  <a:lnTo>
                    <a:pt x="755192" y="1280109"/>
                  </a:lnTo>
                  <a:lnTo>
                    <a:pt x="703072" y="1282192"/>
                  </a:lnTo>
                  <a:lnTo>
                    <a:pt x="656145" y="1280502"/>
                  </a:lnTo>
                  <a:lnTo>
                    <a:pt x="609498" y="1275435"/>
                  </a:lnTo>
                  <a:lnTo>
                    <a:pt x="563321" y="1267015"/>
                  </a:lnTo>
                  <a:lnTo>
                    <a:pt x="517842" y="1255268"/>
                  </a:lnTo>
                  <a:lnTo>
                    <a:pt x="473290" y="1240193"/>
                  </a:lnTo>
                  <a:lnTo>
                    <a:pt x="429869" y="1221816"/>
                  </a:lnTo>
                  <a:lnTo>
                    <a:pt x="387807" y="1200162"/>
                  </a:lnTo>
                  <a:lnTo>
                    <a:pt x="347306" y="1175245"/>
                  </a:lnTo>
                  <a:lnTo>
                    <a:pt x="308597" y="1147089"/>
                  </a:lnTo>
                  <a:lnTo>
                    <a:pt x="271907" y="1115695"/>
                  </a:lnTo>
                  <a:lnTo>
                    <a:pt x="237578" y="1081354"/>
                  </a:lnTo>
                  <a:lnTo>
                    <a:pt x="206438" y="1044879"/>
                  </a:lnTo>
                  <a:lnTo>
                    <a:pt x="178562" y="1006449"/>
                  </a:lnTo>
                  <a:lnTo>
                    <a:pt x="154012" y="966203"/>
                  </a:lnTo>
                  <a:lnTo>
                    <a:pt x="132867" y="924306"/>
                  </a:lnTo>
                  <a:lnTo>
                    <a:pt x="115214" y="880948"/>
                  </a:lnTo>
                  <a:lnTo>
                    <a:pt x="101104" y="836269"/>
                  </a:lnTo>
                  <a:lnTo>
                    <a:pt x="90639" y="790435"/>
                  </a:lnTo>
                  <a:lnTo>
                    <a:pt x="83870" y="743610"/>
                  </a:lnTo>
                  <a:lnTo>
                    <a:pt x="80899" y="695960"/>
                  </a:lnTo>
                  <a:lnTo>
                    <a:pt x="81889" y="648271"/>
                  </a:lnTo>
                  <a:lnTo>
                    <a:pt x="86690" y="601218"/>
                  </a:lnTo>
                  <a:lnTo>
                    <a:pt x="95211" y="554990"/>
                  </a:lnTo>
                  <a:lnTo>
                    <a:pt x="107403" y="509752"/>
                  </a:lnTo>
                  <a:lnTo>
                    <a:pt x="123177" y="465683"/>
                  </a:lnTo>
                  <a:lnTo>
                    <a:pt x="142506" y="422948"/>
                  </a:lnTo>
                  <a:lnTo>
                    <a:pt x="165303" y="381711"/>
                  </a:lnTo>
                  <a:lnTo>
                    <a:pt x="191503" y="342150"/>
                  </a:lnTo>
                  <a:lnTo>
                    <a:pt x="221043" y="304431"/>
                  </a:lnTo>
                  <a:lnTo>
                    <a:pt x="253873" y="268732"/>
                  </a:lnTo>
                  <a:lnTo>
                    <a:pt x="291642" y="233832"/>
                  </a:lnTo>
                  <a:lnTo>
                    <a:pt x="331647" y="202590"/>
                  </a:lnTo>
                  <a:lnTo>
                    <a:pt x="373634" y="174993"/>
                  </a:lnTo>
                  <a:lnTo>
                    <a:pt x="417347" y="151079"/>
                  </a:lnTo>
                  <a:lnTo>
                    <a:pt x="462559" y="130810"/>
                  </a:lnTo>
                  <a:lnTo>
                    <a:pt x="509016" y="114236"/>
                  </a:lnTo>
                  <a:lnTo>
                    <a:pt x="556463" y="101320"/>
                  </a:lnTo>
                  <a:lnTo>
                    <a:pt x="604659" y="92100"/>
                  </a:lnTo>
                  <a:lnTo>
                    <a:pt x="653351" y="86563"/>
                  </a:lnTo>
                  <a:lnTo>
                    <a:pt x="702310" y="84709"/>
                  </a:lnTo>
                  <a:lnTo>
                    <a:pt x="748715" y="86372"/>
                  </a:lnTo>
                  <a:lnTo>
                    <a:pt x="794943" y="91363"/>
                  </a:lnTo>
                  <a:lnTo>
                    <a:pt x="840752" y="99682"/>
                  </a:lnTo>
                  <a:lnTo>
                    <a:pt x="885952" y="111328"/>
                  </a:lnTo>
                  <a:lnTo>
                    <a:pt x="930325" y="126301"/>
                  </a:lnTo>
                  <a:lnTo>
                    <a:pt x="973670" y="144627"/>
                  </a:lnTo>
                  <a:lnTo>
                    <a:pt x="1015758" y="166281"/>
                  </a:lnTo>
                  <a:lnTo>
                    <a:pt x="1056398" y="191287"/>
                  </a:lnTo>
                  <a:lnTo>
                    <a:pt x="1095362" y="219633"/>
                  </a:lnTo>
                  <a:lnTo>
                    <a:pt x="1132459" y="251333"/>
                  </a:lnTo>
                  <a:lnTo>
                    <a:pt x="1166901" y="285889"/>
                  </a:lnTo>
                  <a:lnTo>
                    <a:pt x="1198029" y="322503"/>
                  </a:lnTo>
                  <a:lnTo>
                    <a:pt x="1225778" y="360946"/>
                  </a:lnTo>
                  <a:lnTo>
                    <a:pt x="1250149" y="401040"/>
                  </a:lnTo>
                  <a:lnTo>
                    <a:pt x="1271092" y="442556"/>
                  </a:lnTo>
                  <a:lnTo>
                    <a:pt x="1288567" y="485292"/>
                  </a:lnTo>
                  <a:lnTo>
                    <a:pt x="1302562" y="529056"/>
                  </a:lnTo>
                  <a:lnTo>
                    <a:pt x="1313040" y="573633"/>
                  </a:lnTo>
                  <a:lnTo>
                    <a:pt x="1319961" y="618807"/>
                  </a:lnTo>
                  <a:lnTo>
                    <a:pt x="1323314" y="664387"/>
                  </a:lnTo>
                  <a:lnTo>
                    <a:pt x="1323035" y="710158"/>
                  </a:lnTo>
                  <a:lnTo>
                    <a:pt x="1319110" y="755916"/>
                  </a:lnTo>
                  <a:lnTo>
                    <a:pt x="1311516" y="801458"/>
                  </a:lnTo>
                  <a:lnTo>
                    <a:pt x="1300200" y="846569"/>
                  </a:lnTo>
                  <a:lnTo>
                    <a:pt x="1285151" y="891044"/>
                  </a:lnTo>
                  <a:lnTo>
                    <a:pt x="1266329" y="934681"/>
                  </a:lnTo>
                  <a:lnTo>
                    <a:pt x="1243711" y="977265"/>
                  </a:lnTo>
                  <a:lnTo>
                    <a:pt x="1254252" y="982853"/>
                  </a:lnTo>
                  <a:lnTo>
                    <a:pt x="1277302" y="939495"/>
                  </a:lnTo>
                  <a:lnTo>
                    <a:pt x="1296492" y="895045"/>
                  </a:lnTo>
                  <a:lnTo>
                    <a:pt x="1311833" y="849744"/>
                  </a:lnTo>
                  <a:lnTo>
                    <a:pt x="1323352" y="803795"/>
                  </a:lnTo>
                  <a:lnTo>
                    <a:pt x="1331099" y="757402"/>
                  </a:lnTo>
                  <a:lnTo>
                    <a:pt x="1335087" y="710780"/>
                  </a:lnTo>
                  <a:lnTo>
                    <a:pt x="1335366" y="664133"/>
                  </a:lnTo>
                  <a:close/>
                </a:path>
                <a:path w="1409700" h="1670685">
                  <a:moveTo>
                    <a:pt x="1409700" y="679450"/>
                  </a:moveTo>
                  <a:lnTo>
                    <a:pt x="1408061" y="633018"/>
                  </a:lnTo>
                  <a:lnTo>
                    <a:pt x="1403248" y="587413"/>
                  </a:lnTo>
                  <a:lnTo>
                    <a:pt x="1395349" y="542734"/>
                  </a:lnTo>
                  <a:lnTo>
                    <a:pt x="1384465" y="499084"/>
                  </a:lnTo>
                  <a:lnTo>
                    <a:pt x="1370723" y="456565"/>
                  </a:lnTo>
                  <a:lnTo>
                    <a:pt x="1354201" y="415290"/>
                  </a:lnTo>
                  <a:lnTo>
                    <a:pt x="1335036" y="375348"/>
                  </a:lnTo>
                  <a:lnTo>
                    <a:pt x="1313307" y="336842"/>
                  </a:lnTo>
                  <a:lnTo>
                    <a:pt x="1289126" y="299885"/>
                  </a:lnTo>
                  <a:lnTo>
                    <a:pt x="1262608" y="264579"/>
                  </a:lnTo>
                  <a:lnTo>
                    <a:pt x="1233855" y="231000"/>
                  </a:lnTo>
                  <a:lnTo>
                    <a:pt x="1202969" y="199288"/>
                  </a:lnTo>
                  <a:lnTo>
                    <a:pt x="1170063" y="169519"/>
                  </a:lnTo>
                  <a:lnTo>
                    <a:pt x="1135227" y="141795"/>
                  </a:lnTo>
                  <a:lnTo>
                    <a:pt x="1098575" y="116243"/>
                  </a:lnTo>
                  <a:lnTo>
                    <a:pt x="1060221" y="92938"/>
                  </a:lnTo>
                  <a:lnTo>
                    <a:pt x="1020267" y="71983"/>
                  </a:lnTo>
                  <a:lnTo>
                    <a:pt x="978814" y="53505"/>
                  </a:lnTo>
                  <a:lnTo>
                    <a:pt x="935977" y="37579"/>
                  </a:lnTo>
                  <a:lnTo>
                    <a:pt x="891844" y="24333"/>
                  </a:lnTo>
                  <a:lnTo>
                    <a:pt x="846531" y="13843"/>
                  </a:lnTo>
                  <a:lnTo>
                    <a:pt x="800150" y="6223"/>
                  </a:lnTo>
                  <a:lnTo>
                    <a:pt x="752805" y="1574"/>
                  </a:lnTo>
                  <a:lnTo>
                    <a:pt x="704596" y="0"/>
                  </a:lnTo>
                  <a:lnTo>
                    <a:pt x="653465" y="1739"/>
                  </a:lnTo>
                  <a:lnTo>
                    <a:pt x="603135" y="6908"/>
                  </a:lnTo>
                  <a:lnTo>
                    <a:pt x="553720" y="15430"/>
                  </a:lnTo>
                  <a:lnTo>
                    <a:pt x="505383" y="27241"/>
                  </a:lnTo>
                  <a:lnTo>
                    <a:pt x="458254" y="42278"/>
                  </a:lnTo>
                  <a:lnTo>
                    <a:pt x="412483" y="60477"/>
                  </a:lnTo>
                  <a:lnTo>
                    <a:pt x="368211" y="81775"/>
                  </a:lnTo>
                  <a:lnTo>
                    <a:pt x="325589" y="106083"/>
                  </a:lnTo>
                  <a:lnTo>
                    <a:pt x="284746" y="133350"/>
                  </a:lnTo>
                  <a:lnTo>
                    <a:pt x="245833" y="163512"/>
                  </a:lnTo>
                  <a:lnTo>
                    <a:pt x="208991" y="196494"/>
                  </a:lnTo>
                  <a:lnTo>
                    <a:pt x="174371" y="232219"/>
                  </a:lnTo>
                  <a:lnTo>
                    <a:pt x="137287" y="276606"/>
                  </a:lnTo>
                  <a:lnTo>
                    <a:pt x="138557" y="284988"/>
                  </a:lnTo>
                  <a:lnTo>
                    <a:pt x="195478" y="249936"/>
                  </a:lnTo>
                  <a:lnTo>
                    <a:pt x="228752" y="215671"/>
                  </a:lnTo>
                  <a:lnTo>
                    <a:pt x="264172" y="184048"/>
                  </a:lnTo>
                  <a:lnTo>
                    <a:pt x="301574" y="155117"/>
                  </a:lnTo>
                  <a:lnTo>
                    <a:pt x="340817" y="128968"/>
                  </a:lnTo>
                  <a:lnTo>
                    <a:pt x="381774" y="105638"/>
                  </a:lnTo>
                  <a:lnTo>
                    <a:pt x="424307" y="85217"/>
                  </a:lnTo>
                  <a:lnTo>
                    <a:pt x="468261" y="67754"/>
                  </a:lnTo>
                  <a:lnTo>
                    <a:pt x="513511" y="53327"/>
                  </a:lnTo>
                  <a:lnTo>
                    <a:pt x="559904" y="41986"/>
                  </a:lnTo>
                  <a:lnTo>
                    <a:pt x="607314" y="33807"/>
                  </a:lnTo>
                  <a:lnTo>
                    <a:pt x="655586" y="28854"/>
                  </a:lnTo>
                  <a:lnTo>
                    <a:pt x="704596" y="27178"/>
                  </a:lnTo>
                  <a:lnTo>
                    <a:pt x="752881" y="28829"/>
                  </a:lnTo>
                  <a:lnTo>
                    <a:pt x="800252" y="33667"/>
                  </a:lnTo>
                  <a:lnTo>
                    <a:pt x="846607" y="41617"/>
                  </a:lnTo>
                  <a:lnTo>
                    <a:pt x="891832" y="52552"/>
                  </a:lnTo>
                  <a:lnTo>
                    <a:pt x="935799" y="66357"/>
                  </a:lnTo>
                  <a:lnTo>
                    <a:pt x="978395" y="82918"/>
                  </a:lnTo>
                  <a:lnTo>
                    <a:pt x="1019505" y="102133"/>
                  </a:lnTo>
                  <a:lnTo>
                    <a:pt x="1059014" y="123888"/>
                  </a:lnTo>
                  <a:lnTo>
                    <a:pt x="1096822" y="148082"/>
                  </a:lnTo>
                  <a:lnTo>
                    <a:pt x="1132789" y="174586"/>
                  </a:lnTo>
                  <a:lnTo>
                    <a:pt x="1166812" y="203301"/>
                  </a:lnTo>
                  <a:lnTo>
                    <a:pt x="1198778" y="234099"/>
                  </a:lnTo>
                  <a:lnTo>
                    <a:pt x="1228572" y="266890"/>
                  </a:lnTo>
                  <a:lnTo>
                    <a:pt x="1256068" y="301561"/>
                  </a:lnTo>
                  <a:lnTo>
                    <a:pt x="1281163" y="337985"/>
                  </a:lnTo>
                  <a:lnTo>
                    <a:pt x="1303743" y="376059"/>
                  </a:lnTo>
                  <a:lnTo>
                    <a:pt x="1323682" y="415671"/>
                  </a:lnTo>
                  <a:lnTo>
                    <a:pt x="1340866" y="456717"/>
                  </a:lnTo>
                  <a:lnTo>
                    <a:pt x="1355191" y="499071"/>
                  </a:lnTo>
                  <a:lnTo>
                    <a:pt x="1366520" y="542645"/>
                  </a:lnTo>
                  <a:lnTo>
                    <a:pt x="1374762" y="587298"/>
                  </a:lnTo>
                  <a:lnTo>
                    <a:pt x="1379791" y="632942"/>
                  </a:lnTo>
                  <a:lnTo>
                    <a:pt x="1381506" y="679450"/>
                  </a:lnTo>
                  <a:lnTo>
                    <a:pt x="1379791" y="726033"/>
                  </a:lnTo>
                  <a:lnTo>
                    <a:pt x="1374762" y="771728"/>
                  </a:lnTo>
                  <a:lnTo>
                    <a:pt x="1366520" y="816444"/>
                  </a:lnTo>
                  <a:lnTo>
                    <a:pt x="1355191" y="860056"/>
                  </a:lnTo>
                  <a:lnTo>
                    <a:pt x="1340866" y="902462"/>
                  </a:lnTo>
                  <a:lnTo>
                    <a:pt x="1323682" y="943546"/>
                  </a:lnTo>
                  <a:lnTo>
                    <a:pt x="1303743" y="983195"/>
                  </a:lnTo>
                  <a:lnTo>
                    <a:pt x="1281163" y="1021295"/>
                  </a:lnTo>
                  <a:lnTo>
                    <a:pt x="1256068" y="1057744"/>
                  </a:lnTo>
                  <a:lnTo>
                    <a:pt x="1228572" y="1092428"/>
                  </a:lnTo>
                  <a:lnTo>
                    <a:pt x="1198778" y="1125245"/>
                  </a:lnTo>
                  <a:lnTo>
                    <a:pt x="1166812" y="1156068"/>
                  </a:lnTo>
                  <a:lnTo>
                    <a:pt x="1132789" y="1184795"/>
                  </a:lnTo>
                  <a:lnTo>
                    <a:pt x="1096822" y="1211313"/>
                  </a:lnTo>
                  <a:lnTo>
                    <a:pt x="1059014" y="1235506"/>
                  </a:lnTo>
                  <a:lnTo>
                    <a:pt x="1019505" y="1257274"/>
                  </a:lnTo>
                  <a:lnTo>
                    <a:pt x="978395" y="1276489"/>
                  </a:lnTo>
                  <a:lnTo>
                    <a:pt x="935799" y="1293063"/>
                  </a:lnTo>
                  <a:lnTo>
                    <a:pt x="891832" y="1306868"/>
                  </a:lnTo>
                  <a:lnTo>
                    <a:pt x="846607" y="1317802"/>
                  </a:lnTo>
                  <a:lnTo>
                    <a:pt x="800252" y="1325753"/>
                  </a:lnTo>
                  <a:lnTo>
                    <a:pt x="752881" y="1330591"/>
                  </a:lnTo>
                  <a:lnTo>
                    <a:pt x="712076" y="1331976"/>
                  </a:lnTo>
                  <a:lnTo>
                    <a:pt x="704596" y="1331976"/>
                  </a:lnTo>
                  <a:lnTo>
                    <a:pt x="697115" y="1331976"/>
                  </a:lnTo>
                  <a:lnTo>
                    <a:pt x="656348" y="1330591"/>
                  </a:lnTo>
                  <a:lnTo>
                    <a:pt x="609015" y="1325753"/>
                  </a:lnTo>
                  <a:lnTo>
                    <a:pt x="562698" y="1317802"/>
                  </a:lnTo>
                  <a:lnTo>
                    <a:pt x="517525" y="1306868"/>
                  </a:lnTo>
                  <a:lnTo>
                    <a:pt x="473595" y="1293063"/>
                  </a:lnTo>
                  <a:lnTo>
                    <a:pt x="431038" y="1276489"/>
                  </a:lnTo>
                  <a:lnTo>
                    <a:pt x="389953" y="1257274"/>
                  </a:lnTo>
                  <a:lnTo>
                    <a:pt x="350469" y="1235506"/>
                  </a:lnTo>
                  <a:lnTo>
                    <a:pt x="312699" y="1211313"/>
                  </a:lnTo>
                  <a:lnTo>
                    <a:pt x="276758" y="1184795"/>
                  </a:lnTo>
                  <a:lnTo>
                    <a:pt x="242747" y="1156068"/>
                  </a:lnTo>
                  <a:lnTo>
                    <a:pt x="210807" y="1125245"/>
                  </a:lnTo>
                  <a:lnTo>
                    <a:pt x="181038" y="1092428"/>
                  </a:lnTo>
                  <a:lnTo>
                    <a:pt x="153543" y="1057744"/>
                  </a:lnTo>
                  <a:lnTo>
                    <a:pt x="128473" y="1021295"/>
                  </a:lnTo>
                  <a:lnTo>
                    <a:pt x="105905" y="983195"/>
                  </a:lnTo>
                  <a:lnTo>
                    <a:pt x="85979" y="943546"/>
                  </a:lnTo>
                  <a:lnTo>
                    <a:pt x="68795" y="902462"/>
                  </a:lnTo>
                  <a:lnTo>
                    <a:pt x="54483" y="860056"/>
                  </a:lnTo>
                  <a:lnTo>
                    <a:pt x="43154" y="816444"/>
                  </a:lnTo>
                  <a:lnTo>
                    <a:pt x="34912" y="771728"/>
                  </a:lnTo>
                  <a:lnTo>
                    <a:pt x="29883" y="726033"/>
                  </a:lnTo>
                  <a:lnTo>
                    <a:pt x="28194" y="679450"/>
                  </a:lnTo>
                  <a:lnTo>
                    <a:pt x="28194" y="672338"/>
                  </a:lnTo>
                  <a:lnTo>
                    <a:pt x="21971" y="665861"/>
                  </a:lnTo>
                  <a:lnTo>
                    <a:pt x="6223" y="665861"/>
                  </a:lnTo>
                  <a:lnTo>
                    <a:pt x="0" y="672338"/>
                  </a:lnTo>
                  <a:lnTo>
                    <a:pt x="0" y="679450"/>
                  </a:lnTo>
                  <a:lnTo>
                    <a:pt x="1625" y="725957"/>
                  </a:lnTo>
                  <a:lnTo>
                    <a:pt x="6438" y="771613"/>
                  </a:lnTo>
                  <a:lnTo>
                    <a:pt x="14338" y="816343"/>
                  </a:lnTo>
                  <a:lnTo>
                    <a:pt x="25222" y="860044"/>
                  </a:lnTo>
                  <a:lnTo>
                    <a:pt x="38963" y="902601"/>
                  </a:lnTo>
                  <a:lnTo>
                    <a:pt x="55473" y="943914"/>
                  </a:lnTo>
                  <a:lnTo>
                    <a:pt x="74637" y="983894"/>
                  </a:lnTo>
                  <a:lnTo>
                    <a:pt x="96367" y="1022426"/>
                  </a:lnTo>
                  <a:lnTo>
                    <a:pt x="120535" y="1059408"/>
                  </a:lnTo>
                  <a:lnTo>
                    <a:pt x="147040" y="1094740"/>
                  </a:lnTo>
                  <a:lnTo>
                    <a:pt x="175780" y="1128331"/>
                  </a:lnTo>
                  <a:lnTo>
                    <a:pt x="206654" y="1160068"/>
                  </a:lnTo>
                  <a:lnTo>
                    <a:pt x="239547" y="1189850"/>
                  </a:lnTo>
                  <a:lnTo>
                    <a:pt x="274358" y="1217587"/>
                  </a:lnTo>
                  <a:lnTo>
                    <a:pt x="310984" y="1243152"/>
                  </a:lnTo>
                  <a:lnTo>
                    <a:pt x="349313" y="1266469"/>
                  </a:lnTo>
                  <a:lnTo>
                    <a:pt x="389229" y="1287424"/>
                  </a:lnTo>
                  <a:lnTo>
                    <a:pt x="430657" y="1305915"/>
                  </a:lnTo>
                  <a:lnTo>
                    <a:pt x="473456" y="1321828"/>
                  </a:lnTo>
                  <a:lnTo>
                    <a:pt x="517550" y="1335087"/>
                  </a:lnTo>
                  <a:lnTo>
                    <a:pt x="562813" y="1345577"/>
                  </a:lnTo>
                  <a:lnTo>
                    <a:pt x="609142" y="1353197"/>
                  </a:lnTo>
                  <a:lnTo>
                    <a:pt x="656437" y="1357845"/>
                  </a:lnTo>
                  <a:lnTo>
                    <a:pt x="690372" y="1358950"/>
                  </a:lnTo>
                  <a:lnTo>
                    <a:pt x="690372" y="1664335"/>
                  </a:lnTo>
                  <a:lnTo>
                    <a:pt x="697103" y="1670304"/>
                  </a:lnTo>
                  <a:lnTo>
                    <a:pt x="712597" y="1670304"/>
                  </a:lnTo>
                  <a:lnTo>
                    <a:pt x="719328" y="1664335"/>
                  </a:lnTo>
                  <a:lnTo>
                    <a:pt x="719328" y="1358938"/>
                  </a:lnTo>
                  <a:lnTo>
                    <a:pt x="752805" y="1357845"/>
                  </a:lnTo>
                  <a:lnTo>
                    <a:pt x="800150" y="1353197"/>
                  </a:lnTo>
                  <a:lnTo>
                    <a:pt x="846531" y="1345577"/>
                  </a:lnTo>
                  <a:lnTo>
                    <a:pt x="891844" y="1335087"/>
                  </a:lnTo>
                  <a:lnTo>
                    <a:pt x="935977" y="1321828"/>
                  </a:lnTo>
                  <a:lnTo>
                    <a:pt x="978814" y="1305915"/>
                  </a:lnTo>
                  <a:lnTo>
                    <a:pt x="1020267" y="1287424"/>
                  </a:lnTo>
                  <a:lnTo>
                    <a:pt x="1060221" y="1266469"/>
                  </a:lnTo>
                  <a:lnTo>
                    <a:pt x="1098575" y="1243152"/>
                  </a:lnTo>
                  <a:lnTo>
                    <a:pt x="1135227" y="1217587"/>
                  </a:lnTo>
                  <a:lnTo>
                    <a:pt x="1170063" y="1189850"/>
                  </a:lnTo>
                  <a:lnTo>
                    <a:pt x="1202969" y="1160068"/>
                  </a:lnTo>
                  <a:lnTo>
                    <a:pt x="1233855" y="1128331"/>
                  </a:lnTo>
                  <a:lnTo>
                    <a:pt x="1262608" y="1094740"/>
                  </a:lnTo>
                  <a:lnTo>
                    <a:pt x="1289126" y="1059408"/>
                  </a:lnTo>
                  <a:lnTo>
                    <a:pt x="1313307" y="1022426"/>
                  </a:lnTo>
                  <a:lnTo>
                    <a:pt x="1335036" y="983894"/>
                  </a:lnTo>
                  <a:lnTo>
                    <a:pt x="1354201" y="943914"/>
                  </a:lnTo>
                  <a:lnTo>
                    <a:pt x="1370723" y="902601"/>
                  </a:lnTo>
                  <a:lnTo>
                    <a:pt x="1384465" y="860044"/>
                  </a:lnTo>
                  <a:lnTo>
                    <a:pt x="1395349" y="816343"/>
                  </a:lnTo>
                  <a:lnTo>
                    <a:pt x="1403248" y="771613"/>
                  </a:lnTo>
                  <a:lnTo>
                    <a:pt x="1408061" y="725957"/>
                  </a:lnTo>
                  <a:lnTo>
                    <a:pt x="1409700" y="67945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08320" y="1382268"/>
              <a:ext cx="1158239" cy="1115567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4471415" y="3439667"/>
            <a:ext cx="3619500" cy="1190711"/>
          </a:xfrm>
          <a:prstGeom prst="rect">
            <a:avLst/>
          </a:prstGeom>
          <a:solidFill>
            <a:srgbClr val="0C1720"/>
          </a:solidFill>
        </p:spPr>
        <p:txBody>
          <a:bodyPr vert="horz" wrap="square" lIns="0" tIns="81915" rIns="0" bIns="0" rtlCol="0">
            <a:spAutoFit/>
          </a:bodyPr>
          <a:lstStyle/>
          <a:p>
            <a:pPr marL="110489" marR="104139" algn="ctr">
              <a:lnSpc>
                <a:spcPct val="100000"/>
              </a:lnSpc>
              <a:spcBef>
                <a:spcPts val="645"/>
              </a:spcBef>
            </a:pP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invested </a:t>
            </a:r>
            <a:r>
              <a:rPr sz="1800" b="1" spc="-35" dirty="0">
                <a:solidFill>
                  <a:srgbClr val="FFFFFF"/>
                </a:solidFill>
                <a:latin typeface="Roboto Bk"/>
                <a:cs typeface="Roboto Bk"/>
              </a:rPr>
              <a:t>heavily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45" dirty="0">
                <a:solidFill>
                  <a:srgbClr val="FFFFFF"/>
                </a:solidFill>
                <a:latin typeface="Roboto Bk"/>
                <a:cs typeface="Roboto Bk"/>
              </a:rPr>
              <a:t>in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 Natu</a:t>
            </a:r>
            <a:r>
              <a:rPr lang="en-US" sz="1800" b="1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al 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Language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P</a:t>
            </a:r>
            <a:r>
              <a:rPr lang="en-US" sz="1800" b="1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ocessing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(NLP)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to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analyze</a:t>
            </a:r>
            <a:r>
              <a:rPr sz="1800" spc="-25" dirty="0">
                <a:solidFill>
                  <a:srgbClr val="FFFFFF"/>
                </a:solidFill>
                <a:latin typeface="Roboto"/>
                <a:cs typeface="Roboto"/>
              </a:rPr>
              <a:t>“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complex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leases, </a:t>
            </a:r>
            <a:r>
              <a:rPr lang="en-US" sz="1800" b="1" spc="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evenue </a:t>
            </a:r>
            <a:r>
              <a:rPr sz="1800" b="1" spc="-434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cont</a:t>
            </a:r>
            <a:r>
              <a:rPr lang="en-US" sz="1800" b="1" spc="-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acts.</a:t>
            </a:r>
            <a:endParaRPr sz="1800" dirty="0">
              <a:latin typeface="Roboto Bk"/>
              <a:cs typeface="Roboto Bk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161021" y="3154807"/>
            <a:ext cx="17322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 MT"/>
                <a:cs typeface="Arial MT"/>
              </a:rPr>
              <a:t>PricewaterhouseCoopers</a:t>
            </a:r>
            <a:endParaRPr sz="1200">
              <a:latin typeface="Arial MT"/>
              <a:cs typeface="Arial M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122"/>
    </mc:Choice>
    <mc:Fallback xmlns="">
      <p:transition spd="slow" advTm="11512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object 5">
            <a:extLst>
              <a:ext uri="{FF2B5EF4-FFF2-40B4-BE49-F238E27FC236}">
                <a16:creationId xmlns:a16="http://schemas.microsoft.com/office/drawing/2014/main" id="{1B9E7927-0FF5-F43B-6E76-1854E03F8F4E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300990" y="761"/>
            <a:ext cx="0" cy="550545"/>
          </a:xfrm>
          <a:custGeom>
            <a:avLst/>
            <a:gdLst/>
            <a:ahLst/>
            <a:cxnLst/>
            <a:rect l="l" t="t" r="r" b="b"/>
            <a:pathLst>
              <a:path h="550545">
                <a:moveTo>
                  <a:pt x="0" y="0"/>
                </a:moveTo>
                <a:lnTo>
                  <a:pt x="0" y="550163"/>
                </a:lnTo>
              </a:path>
            </a:pathLst>
          </a:custGeom>
          <a:ln w="19812">
            <a:solidFill>
              <a:srgbClr val="2238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80797" y="639699"/>
            <a:ext cx="83356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223846"/>
                </a:solidFill>
                <a:latin typeface="Times New Roman"/>
                <a:cs typeface="Times New Roman"/>
              </a:rPr>
              <a:t>How </a:t>
            </a:r>
            <a:r>
              <a:rPr sz="2400" spc="40" dirty="0">
                <a:solidFill>
                  <a:srgbClr val="223846"/>
                </a:solidFill>
                <a:latin typeface="Times New Roman"/>
                <a:cs typeface="Times New Roman"/>
              </a:rPr>
              <a:t>the</a:t>
            </a:r>
            <a:r>
              <a:rPr sz="240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-5" dirty="0">
                <a:solidFill>
                  <a:srgbClr val="223846"/>
                </a:solidFill>
                <a:latin typeface="Times New Roman"/>
                <a:cs typeface="Times New Roman"/>
              </a:rPr>
              <a:t>big</a:t>
            </a:r>
            <a:r>
              <a:rPr sz="2400" spc="-15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50" dirty="0">
                <a:solidFill>
                  <a:srgbClr val="223846"/>
                </a:solidFill>
                <a:latin typeface="Times New Roman"/>
                <a:cs typeface="Times New Roman"/>
              </a:rPr>
              <a:t>four</a:t>
            </a:r>
            <a:r>
              <a:rPr sz="2400" spc="-15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5" dirty="0">
                <a:solidFill>
                  <a:srgbClr val="223846"/>
                </a:solidFill>
                <a:latin typeface="Times New Roman"/>
                <a:cs typeface="Times New Roman"/>
              </a:rPr>
              <a:t>Accounting</a:t>
            </a:r>
            <a:r>
              <a:rPr sz="2400" spc="-1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15" dirty="0">
                <a:solidFill>
                  <a:srgbClr val="223846"/>
                </a:solidFill>
                <a:latin typeface="Times New Roman"/>
                <a:cs typeface="Times New Roman"/>
              </a:rPr>
              <a:t>firms</a:t>
            </a:r>
            <a:r>
              <a:rPr sz="240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10" dirty="0">
                <a:solidFill>
                  <a:srgbClr val="223846"/>
                </a:solidFill>
                <a:latin typeface="Times New Roman"/>
                <a:cs typeface="Times New Roman"/>
              </a:rPr>
              <a:t>use</a:t>
            </a:r>
            <a:r>
              <a:rPr sz="2400" spc="-3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-15" dirty="0">
                <a:solidFill>
                  <a:srgbClr val="223846"/>
                </a:solidFill>
                <a:latin typeface="Times New Roman"/>
                <a:cs typeface="Times New Roman"/>
              </a:rPr>
              <a:t>Artificial</a:t>
            </a:r>
            <a:r>
              <a:rPr sz="2400" spc="-1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5" dirty="0">
                <a:solidFill>
                  <a:srgbClr val="223846"/>
                </a:solidFill>
                <a:latin typeface="Times New Roman"/>
                <a:cs typeface="Times New Roman"/>
              </a:rPr>
              <a:t>Intelligence</a:t>
            </a:r>
            <a:r>
              <a:rPr sz="2400" spc="-5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-110" dirty="0">
                <a:solidFill>
                  <a:srgbClr val="223846"/>
                </a:solidFill>
                <a:latin typeface="Times New Roman"/>
                <a:cs typeface="Times New Roman"/>
              </a:rPr>
              <a:t>(AI)</a:t>
            </a:r>
            <a:r>
              <a:rPr sz="2400" spc="-2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5" dirty="0">
                <a:solidFill>
                  <a:srgbClr val="223846"/>
                </a:solidFill>
                <a:latin typeface="Times New Roman"/>
                <a:cs typeface="Times New Roman"/>
              </a:rPr>
              <a:t>?</a:t>
            </a:r>
            <a:endParaRPr sz="2400" dirty="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08532" y="2770632"/>
            <a:ext cx="2001520" cy="1490980"/>
            <a:chOff x="1208532" y="2770632"/>
            <a:chExt cx="2001520" cy="1490980"/>
          </a:xfrm>
        </p:grpSpPr>
        <p:sp>
          <p:nvSpPr>
            <p:cNvPr id="5" name="object 5"/>
            <p:cNvSpPr/>
            <p:nvPr/>
          </p:nvSpPr>
          <p:spPr>
            <a:xfrm>
              <a:off x="1246632" y="2808732"/>
              <a:ext cx="1925320" cy="1414780"/>
            </a:xfrm>
            <a:custGeom>
              <a:avLst/>
              <a:gdLst/>
              <a:ahLst/>
              <a:cxnLst/>
              <a:rect l="l" t="t" r="r" b="b"/>
              <a:pathLst>
                <a:path w="1925320" h="1414779">
                  <a:moveTo>
                    <a:pt x="962406" y="0"/>
                  </a:moveTo>
                  <a:lnTo>
                    <a:pt x="907796" y="1119"/>
                  </a:lnTo>
                  <a:lnTo>
                    <a:pt x="853985" y="4438"/>
                  </a:lnTo>
                  <a:lnTo>
                    <a:pt x="801054" y="9896"/>
                  </a:lnTo>
                  <a:lnTo>
                    <a:pt x="749084" y="17433"/>
                  </a:lnTo>
                  <a:lnTo>
                    <a:pt x="698157" y="26991"/>
                  </a:lnTo>
                  <a:lnTo>
                    <a:pt x="648354" y="38509"/>
                  </a:lnTo>
                  <a:lnTo>
                    <a:pt x="599757" y="51927"/>
                  </a:lnTo>
                  <a:lnTo>
                    <a:pt x="552445" y="67187"/>
                  </a:lnTo>
                  <a:lnTo>
                    <a:pt x="506502" y="84227"/>
                  </a:lnTo>
                  <a:lnTo>
                    <a:pt x="462007" y="102989"/>
                  </a:lnTo>
                  <a:lnTo>
                    <a:pt x="419043" y="123413"/>
                  </a:lnTo>
                  <a:lnTo>
                    <a:pt x="377690" y="145439"/>
                  </a:lnTo>
                  <a:lnTo>
                    <a:pt x="338030" y="169007"/>
                  </a:lnTo>
                  <a:lnTo>
                    <a:pt x="300144" y="194058"/>
                  </a:lnTo>
                  <a:lnTo>
                    <a:pt x="264114" y="220532"/>
                  </a:lnTo>
                  <a:lnTo>
                    <a:pt x="230019" y="248369"/>
                  </a:lnTo>
                  <a:lnTo>
                    <a:pt x="197943" y="277509"/>
                  </a:lnTo>
                  <a:lnTo>
                    <a:pt x="167966" y="307893"/>
                  </a:lnTo>
                  <a:lnTo>
                    <a:pt x="140169" y="339462"/>
                  </a:lnTo>
                  <a:lnTo>
                    <a:pt x="114634" y="372154"/>
                  </a:lnTo>
                  <a:lnTo>
                    <a:pt x="91442" y="405912"/>
                  </a:lnTo>
                  <a:lnTo>
                    <a:pt x="70674" y="440674"/>
                  </a:lnTo>
                  <a:lnTo>
                    <a:pt x="52411" y="476382"/>
                  </a:lnTo>
                  <a:lnTo>
                    <a:pt x="36735" y="512975"/>
                  </a:lnTo>
                  <a:lnTo>
                    <a:pt x="23727" y="550394"/>
                  </a:lnTo>
                  <a:lnTo>
                    <a:pt x="13468" y="588580"/>
                  </a:lnTo>
                  <a:lnTo>
                    <a:pt x="6040" y="627471"/>
                  </a:lnTo>
                  <a:lnTo>
                    <a:pt x="1523" y="667010"/>
                  </a:lnTo>
                  <a:lnTo>
                    <a:pt x="0" y="707136"/>
                  </a:lnTo>
                  <a:lnTo>
                    <a:pt x="1523" y="747262"/>
                  </a:lnTo>
                  <a:lnTo>
                    <a:pt x="6040" y="786802"/>
                  </a:lnTo>
                  <a:lnTo>
                    <a:pt x="13468" y="825694"/>
                  </a:lnTo>
                  <a:lnTo>
                    <a:pt x="23727" y="863880"/>
                  </a:lnTo>
                  <a:lnTo>
                    <a:pt x="36735" y="901300"/>
                  </a:lnTo>
                  <a:lnTo>
                    <a:pt x="52411" y="937894"/>
                  </a:lnTo>
                  <a:lnTo>
                    <a:pt x="70674" y="973602"/>
                  </a:lnTo>
                  <a:lnTo>
                    <a:pt x="91442" y="1008365"/>
                  </a:lnTo>
                  <a:lnTo>
                    <a:pt x="114634" y="1042122"/>
                  </a:lnTo>
                  <a:lnTo>
                    <a:pt x="140169" y="1074815"/>
                  </a:lnTo>
                  <a:lnTo>
                    <a:pt x="167966" y="1106383"/>
                  </a:lnTo>
                  <a:lnTo>
                    <a:pt x="197943" y="1136767"/>
                  </a:lnTo>
                  <a:lnTo>
                    <a:pt x="230019" y="1165908"/>
                  </a:lnTo>
                  <a:lnTo>
                    <a:pt x="264114" y="1193744"/>
                  </a:lnTo>
                  <a:lnTo>
                    <a:pt x="300144" y="1220218"/>
                  </a:lnTo>
                  <a:lnTo>
                    <a:pt x="338030" y="1245268"/>
                  </a:lnTo>
                  <a:lnTo>
                    <a:pt x="377690" y="1268836"/>
                  </a:lnTo>
                  <a:lnTo>
                    <a:pt x="419043" y="1290861"/>
                  </a:lnTo>
                  <a:lnTo>
                    <a:pt x="462007" y="1311285"/>
                  </a:lnTo>
                  <a:lnTo>
                    <a:pt x="506502" y="1330046"/>
                  </a:lnTo>
                  <a:lnTo>
                    <a:pt x="552445" y="1347086"/>
                  </a:lnTo>
                  <a:lnTo>
                    <a:pt x="599757" y="1362345"/>
                  </a:lnTo>
                  <a:lnTo>
                    <a:pt x="648354" y="1375764"/>
                  </a:lnTo>
                  <a:lnTo>
                    <a:pt x="698157" y="1387281"/>
                  </a:lnTo>
                  <a:lnTo>
                    <a:pt x="749084" y="1396838"/>
                  </a:lnTo>
                  <a:lnTo>
                    <a:pt x="801054" y="1404376"/>
                  </a:lnTo>
                  <a:lnTo>
                    <a:pt x="853985" y="1409834"/>
                  </a:lnTo>
                  <a:lnTo>
                    <a:pt x="907796" y="1413152"/>
                  </a:lnTo>
                  <a:lnTo>
                    <a:pt x="962406" y="1414272"/>
                  </a:lnTo>
                  <a:lnTo>
                    <a:pt x="1017015" y="1413152"/>
                  </a:lnTo>
                  <a:lnTo>
                    <a:pt x="1070826" y="1409834"/>
                  </a:lnTo>
                  <a:lnTo>
                    <a:pt x="1123757" y="1404376"/>
                  </a:lnTo>
                  <a:lnTo>
                    <a:pt x="1175727" y="1396838"/>
                  </a:lnTo>
                  <a:lnTo>
                    <a:pt x="1226654" y="1387281"/>
                  </a:lnTo>
                  <a:lnTo>
                    <a:pt x="1276457" y="1375764"/>
                  </a:lnTo>
                  <a:lnTo>
                    <a:pt x="1325054" y="1362345"/>
                  </a:lnTo>
                  <a:lnTo>
                    <a:pt x="1372366" y="1347086"/>
                  </a:lnTo>
                  <a:lnTo>
                    <a:pt x="1418309" y="1330046"/>
                  </a:lnTo>
                  <a:lnTo>
                    <a:pt x="1462804" y="1311285"/>
                  </a:lnTo>
                  <a:lnTo>
                    <a:pt x="1505768" y="1290861"/>
                  </a:lnTo>
                  <a:lnTo>
                    <a:pt x="1547121" y="1268836"/>
                  </a:lnTo>
                  <a:lnTo>
                    <a:pt x="1586781" y="1245268"/>
                  </a:lnTo>
                  <a:lnTo>
                    <a:pt x="1624667" y="1220218"/>
                  </a:lnTo>
                  <a:lnTo>
                    <a:pt x="1660697" y="1193744"/>
                  </a:lnTo>
                  <a:lnTo>
                    <a:pt x="1694792" y="1165908"/>
                  </a:lnTo>
                  <a:lnTo>
                    <a:pt x="1726868" y="1136767"/>
                  </a:lnTo>
                  <a:lnTo>
                    <a:pt x="1756845" y="1106383"/>
                  </a:lnTo>
                  <a:lnTo>
                    <a:pt x="1784642" y="1074815"/>
                  </a:lnTo>
                  <a:lnTo>
                    <a:pt x="1810177" y="1042122"/>
                  </a:lnTo>
                  <a:lnTo>
                    <a:pt x="1833369" y="1008365"/>
                  </a:lnTo>
                  <a:lnTo>
                    <a:pt x="1854137" y="973602"/>
                  </a:lnTo>
                  <a:lnTo>
                    <a:pt x="1872400" y="937894"/>
                  </a:lnTo>
                  <a:lnTo>
                    <a:pt x="1888076" y="901300"/>
                  </a:lnTo>
                  <a:lnTo>
                    <a:pt x="1901084" y="863880"/>
                  </a:lnTo>
                  <a:lnTo>
                    <a:pt x="1911343" y="825694"/>
                  </a:lnTo>
                  <a:lnTo>
                    <a:pt x="1918771" y="786802"/>
                  </a:lnTo>
                  <a:lnTo>
                    <a:pt x="1923288" y="747262"/>
                  </a:lnTo>
                  <a:lnTo>
                    <a:pt x="1924812" y="707136"/>
                  </a:lnTo>
                  <a:lnTo>
                    <a:pt x="1923288" y="667010"/>
                  </a:lnTo>
                  <a:lnTo>
                    <a:pt x="1918771" y="627471"/>
                  </a:lnTo>
                  <a:lnTo>
                    <a:pt x="1911343" y="588580"/>
                  </a:lnTo>
                  <a:lnTo>
                    <a:pt x="1901084" y="550394"/>
                  </a:lnTo>
                  <a:lnTo>
                    <a:pt x="1888076" y="512975"/>
                  </a:lnTo>
                  <a:lnTo>
                    <a:pt x="1872400" y="476382"/>
                  </a:lnTo>
                  <a:lnTo>
                    <a:pt x="1854137" y="440674"/>
                  </a:lnTo>
                  <a:lnTo>
                    <a:pt x="1833369" y="405912"/>
                  </a:lnTo>
                  <a:lnTo>
                    <a:pt x="1810177" y="372154"/>
                  </a:lnTo>
                  <a:lnTo>
                    <a:pt x="1784642" y="339462"/>
                  </a:lnTo>
                  <a:lnTo>
                    <a:pt x="1756845" y="307893"/>
                  </a:lnTo>
                  <a:lnTo>
                    <a:pt x="1726868" y="277509"/>
                  </a:lnTo>
                  <a:lnTo>
                    <a:pt x="1694792" y="248369"/>
                  </a:lnTo>
                  <a:lnTo>
                    <a:pt x="1660697" y="220532"/>
                  </a:lnTo>
                  <a:lnTo>
                    <a:pt x="1624667" y="194058"/>
                  </a:lnTo>
                  <a:lnTo>
                    <a:pt x="1586781" y="169007"/>
                  </a:lnTo>
                  <a:lnTo>
                    <a:pt x="1547121" y="145439"/>
                  </a:lnTo>
                  <a:lnTo>
                    <a:pt x="1505768" y="123413"/>
                  </a:lnTo>
                  <a:lnTo>
                    <a:pt x="1462804" y="102989"/>
                  </a:lnTo>
                  <a:lnTo>
                    <a:pt x="1418309" y="84227"/>
                  </a:lnTo>
                  <a:lnTo>
                    <a:pt x="1372366" y="67187"/>
                  </a:lnTo>
                  <a:lnTo>
                    <a:pt x="1325054" y="51927"/>
                  </a:lnTo>
                  <a:lnTo>
                    <a:pt x="1276457" y="38509"/>
                  </a:lnTo>
                  <a:lnTo>
                    <a:pt x="1226654" y="26991"/>
                  </a:lnTo>
                  <a:lnTo>
                    <a:pt x="1175727" y="17433"/>
                  </a:lnTo>
                  <a:lnTo>
                    <a:pt x="1123757" y="9896"/>
                  </a:lnTo>
                  <a:lnTo>
                    <a:pt x="1070826" y="4438"/>
                  </a:lnTo>
                  <a:lnTo>
                    <a:pt x="1017015" y="1119"/>
                  </a:lnTo>
                  <a:lnTo>
                    <a:pt x="962406" y="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46632" y="2808732"/>
              <a:ext cx="1925320" cy="1414780"/>
            </a:xfrm>
            <a:custGeom>
              <a:avLst/>
              <a:gdLst/>
              <a:ahLst/>
              <a:cxnLst/>
              <a:rect l="l" t="t" r="r" b="b"/>
              <a:pathLst>
                <a:path w="1925320" h="1414779">
                  <a:moveTo>
                    <a:pt x="0" y="707136"/>
                  </a:moveTo>
                  <a:lnTo>
                    <a:pt x="1523" y="667010"/>
                  </a:lnTo>
                  <a:lnTo>
                    <a:pt x="6040" y="627471"/>
                  </a:lnTo>
                  <a:lnTo>
                    <a:pt x="13468" y="588580"/>
                  </a:lnTo>
                  <a:lnTo>
                    <a:pt x="23727" y="550394"/>
                  </a:lnTo>
                  <a:lnTo>
                    <a:pt x="36735" y="512975"/>
                  </a:lnTo>
                  <a:lnTo>
                    <a:pt x="52411" y="476382"/>
                  </a:lnTo>
                  <a:lnTo>
                    <a:pt x="70674" y="440674"/>
                  </a:lnTo>
                  <a:lnTo>
                    <a:pt x="91442" y="405912"/>
                  </a:lnTo>
                  <a:lnTo>
                    <a:pt x="114634" y="372154"/>
                  </a:lnTo>
                  <a:lnTo>
                    <a:pt x="140169" y="339462"/>
                  </a:lnTo>
                  <a:lnTo>
                    <a:pt x="167966" y="307893"/>
                  </a:lnTo>
                  <a:lnTo>
                    <a:pt x="197943" y="277509"/>
                  </a:lnTo>
                  <a:lnTo>
                    <a:pt x="230019" y="248369"/>
                  </a:lnTo>
                  <a:lnTo>
                    <a:pt x="264114" y="220532"/>
                  </a:lnTo>
                  <a:lnTo>
                    <a:pt x="300144" y="194058"/>
                  </a:lnTo>
                  <a:lnTo>
                    <a:pt x="338030" y="169007"/>
                  </a:lnTo>
                  <a:lnTo>
                    <a:pt x="377690" y="145439"/>
                  </a:lnTo>
                  <a:lnTo>
                    <a:pt x="419043" y="123413"/>
                  </a:lnTo>
                  <a:lnTo>
                    <a:pt x="462007" y="102989"/>
                  </a:lnTo>
                  <a:lnTo>
                    <a:pt x="506502" y="84227"/>
                  </a:lnTo>
                  <a:lnTo>
                    <a:pt x="552445" y="67187"/>
                  </a:lnTo>
                  <a:lnTo>
                    <a:pt x="599757" y="51927"/>
                  </a:lnTo>
                  <a:lnTo>
                    <a:pt x="648354" y="38509"/>
                  </a:lnTo>
                  <a:lnTo>
                    <a:pt x="698157" y="26991"/>
                  </a:lnTo>
                  <a:lnTo>
                    <a:pt x="749084" y="17433"/>
                  </a:lnTo>
                  <a:lnTo>
                    <a:pt x="801054" y="9896"/>
                  </a:lnTo>
                  <a:lnTo>
                    <a:pt x="853985" y="4438"/>
                  </a:lnTo>
                  <a:lnTo>
                    <a:pt x="907796" y="1119"/>
                  </a:lnTo>
                  <a:lnTo>
                    <a:pt x="962406" y="0"/>
                  </a:lnTo>
                  <a:lnTo>
                    <a:pt x="1017015" y="1119"/>
                  </a:lnTo>
                  <a:lnTo>
                    <a:pt x="1070826" y="4438"/>
                  </a:lnTo>
                  <a:lnTo>
                    <a:pt x="1123757" y="9896"/>
                  </a:lnTo>
                  <a:lnTo>
                    <a:pt x="1175727" y="17433"/>
                  </a:lnTo>
                  <a:lnTo>
                    <a:pt x="1226654" y="26991"/>
                  </a:lnTo>
                  <a:lnTo>
                    <a:pt x="1276457" y="38509"/>
                  </a:lnTo>
                  <a:lnTo>
                    <a:pt x="1325054" y="51927"/>
                  </a:lnTo>
                  <a:lnTo>
                    <a:pt x="1372366" y="67187"/>
                  </a:lnTo>
                  <a:lnTo>
                    <a:pt x="1418309" y="84227"/>
                  </a:lnTo>
                  <a:lnTo>
                    <a:pt x="1462804" y="102989"/>
                  </a:lnTo>
                  <a:lnTo>
                    <a:pt x="1505768" y="123413"/>
                  </a:lnTo>
                  <a:lnTo>
                    <a:pt x="1547121" y="145439"/>
                  </a:lnTo>
                  <a:lnTo>
                    <a:pt x="1586781" y="169007"/>
                  </a:lnTo>
                  <a:lnTo>
                    <a:pt x="1624667" y="194058"/>
                  </a:lnTo>
                  <a:lnTo>
                    <a:pt x="1660697" y="220532"/>
                  </a:lnTo>
                  <a:lnTo>
                    <a:pt x="1694792" y="248369"/>
                  </a:lnTo>
                  <a:lnTo>
                    <a:pt x="1726868" y="277509"/>
                  </a:lnTo>
                  <a:lnTo>
                    <a:pt x="1756845" y="307893"/>
                  </a:lnTo>
                  <a:lnTo>
                    <a:pt x="1784642" y="339462"/>
                  </a:lnTo>
                  <a:lnTo>
                    <a:pt x="1810177" y="372154"/>
                  </a:lnTo>
                  <a:lnTo>
                    <a:pt x="1833369" y="405912"/>
                  </a:lnTo>
                  <a:lnTo>
                    <a:pt x="1854137" y="440674"/>
                  </a:lnTo>
                  <a:lnTo>
                    <a:pt x="1872400" y="476382"/>
                  </a:lnTo>
                  <a:lnTo>
                    <a:pt x="1888076" y="512975"/>
                  </a:lnTo>
                  <a:lnTo>
                    <a:pt x="1901084" y="550394"/>
                  </a:lnTo>
                  <a:lnTo>
                    <a:pt x="1911343" y="588580"/>
                  </a:lnTo>
                  <a:lnTo>
                    <a:pt x="1918771" y="627471"/>
                  </a:lnTo>
                  <a:lnTo>
                    <a:pt x="1923288" y="667010"/>
                  </a:lnTo>
                  <a:lnTo>
                    <a:pt x="1924812" y="707136"/>
                  </a:lnTo>
                  <a:lnTo>
                    <a:pt x="1923288" y="747262"/>
                  </a:lnTo>
                  <a:lnTo>
                    <a:pt x="1918771" y="786802"/>
                  </a:lnTo>
                  <a:lnTo>
                    <a:pt x="1911343" y="825694"/>
                  </a:lnTo>
                  <a:lnTo>
                    <a:pt x="1901084" y="863880"/>
                  </a:lnTo>
                  <a:lnTo>
                    <a:pt x="1888076" y="901300"/>
                  </a:lnTo>
                  <a:lnTo>
                    <a:pt x="1872400" y="937894"/>
                  </a:lnTo>
                  <a:lnTo>
                    <a:pt x="1854137" y="973602"/>
                  </a:lnTo>
                  <a:lnTo>
                    <a:pt x="1833369" y="1008365"/>
                  </a:lnTo>
                  <a:lnTo>
                    <a:pt x="1810177" y="1042122"/>
                  </a:lnTo>
                  <a:lnTo>
                    <a:pt x="1784642" y="1074815"/>
                  </a:lnTo>
                  <a:lnTo>
                    <a:pt x="1756845" y="1106383"/>
                  </a:lnTo>
                  <a:lnTo>
                    <a:pt x="1726868" y="1136767"/>
                  </a:lnTo>
                  <a:lnTo>
                    <a:pt x="1694792" y="1165908"/>
                  </a:lnTo>
                  <a:lnTo>
                    <a:pt x="1660697" y="1193744"/>
                  </a:lnTo>
                  <a:lnTo>
                    <a:pt x="1624667" y="1220218"/>
                  </a:lnTo>
                  <a:lnTo>
                    <a:pt x="1586781" y="1245268"/>
                  </a:lnTo>
                  <a:lnTo>
                    <a:pt x="1547121" y="1268836"/>
                  </a:lnTo>
                  <a:lnTo>
                    <a:pt x="1505768" y="1290861"/>
                  </a:lnTo>
                  <a:lnTo>
                    <a:pt x="1462804" y="1311285"/>
                  </a:lnTo>
                  <a:lnTo>
                    <a:pt x="1418309" y="1330046"/>
                  </a:lnTo>
                  <a:lnTo>
                    <a:pt x="1372366" y="1347086"/>
                  </a:lnTo>
                  <a:lnTo>
                    <a:pt x="1325054" y="1362345"/>
                  </a:lnTo>
                  <a:lnTo>
                    <a:pt x="1276457" y="1375764"/>
                  </a:lnTo>
                  <a:lnTo>
                    <a:pt x="1226654" y="1387281"/>
                  </a:lnTo>
                  <a:lnTo>
                    <a:pt x="1175727" y="1396838"/>
                  </a:lnTo>
                  <a:lnTo>
                    <a:pt x="1123757" y="1404376"/>
                  </a:lnTo>
                  <a:lnTo>
                    <a:pt x="1070826" y="1409834"/>
                  </a:lnTo>
                  <a:lnTo>
                    <a:pt x="1017015" y="1413152"/>
                  </a:lnTo>
                  <a:lnTo>
                    <a:pt x="962406" y="1414272"/>
                  </a:lnTo>
                  <a:lnTo>
                    <a:pt x="907796" y="1413152"/>
                  </a:lnTo>
                  <a:lnTo>
                    <a:pt x="853985" y="1409834"/>
                  </a:lnTo>
                  <a:lnTo>
                    <a:pt x="801054" y="1404376"/>
                  </a:lnTo>
                  <a:lnTo>
                    <a:pt x="749084" y="1396838"/>
                  </a:lnTo>
                  <a:lnTo>
                    <a:pt x="698157" y="1387281"/>
                  </a:lnTo>
                  <a:lnTo>
                    <a:pt x="648354" y="1375764"/>
                  </a:lnTo>
                  <a:lnTo>
                    <a:pt x="599757" y="1362345"/>
                  </a:lnTo>
                  <a:lnTo>
                    <a:pt x="552445" y="1347086"/>
                  </a:lnTo>
                  <a:lnTo>
                    <a:pt x="506502" y="1330046"/>
                  </a:lnTo>
                  <a:lnTo>
                    <a:pt x="462007" y="1311285"/>
                  </a:lnTo>
                  <a:lnTo>
                    <a:pt x="419043" y="1290861"/>
                  </a:lnTo>
                  <a:lnTo>
                    <a:pt x="377690" y="1268836"/>
                  </a:lnTo>
                  <a:lnTo>
                    <a:pt x="338030" y="1245268"/>
                  </a:lnTo>
                  <a:lnTo>
                    <a:pt x="300144" y="1220218"/>
                  </a:lnTo>
                  <a:lnTo>
                    <a:pt x="264114" y="1193744"/>
                  </a:lnTo>
                  <a:lnTo>
                    <a:pt x="230019" y="1165908"/>
                  </a:lnTo>
                  <a:lnTo>
                    <a:pt x="197943" y="1136767"/>
                  </a:lnTo>
                  <a:lnTo>
                    <a:pt x="167966" y="1106383"/>
                  </a:lnTo>
                  <a:lnTo>
                    <a:pt x="140169" y="1074815"/>
                  </a:lnTo>
                  <a:lnTo>
                    <a:pt x="114634" y="1042122"/>
                  </a:lnTo>
                  <a:lnTo>
                    <a:pt x="91442" y="1008365"/>
                  </a:lnTo>
                  <a:lnTo>
                    <a:pt x="70674" y="973602"/>
                  </a:lnTo>
                  <a:lnTo>
                    <a:pt x="52411" y="937894"/>
                  </a:lnTo>
                  <a:lnTo>
                    <a:pt x="36735" y="901300"/>
                  </a:lnTo>
                  <a:lnTo>
                    <a:pt x="23727" y="863880"/>
                  </a:lnTo>
                  <a:lnTo>
                    <a:pt x="13468" y="825694"/>
                  </a:lnTo>
                  <a:lnTo>
                    <a:pt x="6040" y="786802"/>
                  </a:lnTo>
                  <a:lnTo>
                    <a:pt x="1523" y="747262"/>
                  </a:lnTo>
                  <a:lnTo>
                    <a:pt x="0" y="707136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728977" y="3029839"/>
            <a:ext cx="9385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MG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479803" y="1149096"/>
            <a:ext cx="1409700" cy="1744980"/>
            <a:chOff x="1479803" y="1149096"/>
            <a:chExt cx="1409700" cy="1744980"/>
          </a:xfrm>
        </p:grpSpPr>
        <p:sp>
          <p:nvSpPr>
            <p:cNvPr id="9" name="object 9"/>
            <p:cNvSpPr/>
            <p:nvPr/>
          </p:nvSpPr>
          <p:spPr>
            <a:xfrm>
              <a:off x="1479804" y="1149095"/>
              <a:ext cx="1409700" cy="1744980"/>
            </a:xfrm>
            <a:custGeom>
              <a:avLst/>
              <a:gdLst/>
              <a:ahLst/>
              <a:cxnLst/>
              <a:rect l="l" t="t" r="r" b="b"/>
              <a:pathLst>
                <a:path w="1409700" h="1744980">
                  <a:moveTo>
                    <a:pt x="1334173" y="714184"/>
                  </a:moveTo>
                  <a:lnTo>
                    <a:pt x="1332407" y="668248"/>
                  </a:lnTo>
                  <a:lnTo>
                    <a:pt x="1327365" y="622592"/>
                  </a:lnTo>
                  <a:lnTo>
                    <a:pt x="1319085" y="577418"/>
                  </a:lnTo>
                  <a:lnTo>
                    <a:pt x="1307579" y="532904"/>
                  </a:lnTo>
                  <a:lnTo>
                    <a:pt x="1292885" y="489242"/>
                  </a:lnTo>
                  <a:lnTo>
                    <a:pt x="1275041" y="446620"/>
                  </a:lnTo>
                  <a:lnTo>
                    <a:pt x="1254048" y="405206"/>
                  </a:lnTo>
                  <a:lnTo>
                    <a:pt x="1229956" y="365213"/>
                  </a:lnTo>
                  <a:lnTo>
                    <a:pt x="1202791" y="326809"/>
                  </a:lnTo>
                  <a:lnTo>
                    <a:pt x="1172565" y="290182"/>
                  </a:lnTo>
                  <a:lnTo>
                    <a:pt x="1139317" y="255524"/>
                  </a:lnTo>
                  <a:lnTo>
                    <a:pt x="1101445" y="221691"/>
                  </a:lnTo>
                  <a:lnTo>
                    <a:pt x="1061656" y="191439"/>
                  </a:lnTo>
                  <a:lnTo>
                    <a:pt x="1020178" y="164757"/>
                  </a:lnTo>
                  <a:lnTo>
                    <a:pt x="977226" y="141643"/>
                  </a:lnTo>
                  <a:lnTo>
                    <a:pt x="932992" y="122097"/>
                  </a:lnTo>
                  <a:lnTo>
                    <a:pt x="887717" y="106121"/>
                  </a:lnTo>
                  <a:lnTo>
                    <a:pt x="841603" y="93687"/>
                  </a:lnTo>
                  <a:lnTo>
                    <a:pt x="794880" y="84823"/>
                  </a:lnTo>
                  <a:lnTo>
                    <a:pt x="747737" y="79502"/>
                  </a:lnTo>
                  <a:lnTo>
                    <a:pt x="700405" y="77724"/>
                  </a:lnTo>
                  <a:lnTo>
                    <a:pt x="650532" y="79692"/>
                  </a:lnTo>
                  <a:lnTo>
                    <a:pt x="600938" y="85585"/>
                  </a:lnTo>
                  <a:lnTo>
                    <a:pt x="551865" y="95402"/>
                  </a:lnTo>
                  <a:lnTo>
                    <a:pt x="503555" y="109143"/>
                  </a:lnTo>
                  <a:lnTo>
                    <a:pt x="456272" y="126796"/>
                  </a:lnTo>
                  <a:lnTo>
                    <a:pt x="410260" y="148361"/>
                  </a:lnTo>
                  <a:lnTo>
                    <a:pt x="365772" y="173850"/>
                  </a:lnTo>
                  <a:lnTo>
                    <a:pt x="323062" y="203225"/>
                  </a:lnTo>
                  <a:lnTo>
                    <a:pt x="282371" y="236512"/>
                  </a:lnTo>
                  <a:lnTo>
                    <a:pt x="243967" y="273685"/>
                  </a:lnTo>
                  <a:lnTo>
                    <a:pt x="210375" y="311670"/>
                  </a:lnTo>
                  <a:lnTo>
                    <a:pt x="180162" y="351815"/>
                  </a:lnTo>
                  <a:lnTo>
                    <a:pt x="153377" y="393928"/>
                  </a:lnTo>
                  <a:lnTo>
                    <a:pt x="130098" y="437819"/>
                  </a:lnTo>
                  <a:lnTo>
                    <a:pt x="110375" y="483336"/>
                  </a:lnTo>
                  <a:lnTo>
                    <a:pt x="94284" y="530275"/>
                  </a:lnTo>
                  <a:lnTo>
                    <a:pt x="81889" y="578446"/>
                  </a:lnTo>
                  <a:lnTo>
                    <a:pt x="73266" y="627684"/>
                  </a:lnTo>
                  <a:lnTo>
                    <a:pt x="68465" y="677799"/>
                  </a:lnTo>
                  <a:lnTo>
                    <a:pt x="67564" y="728611"/>
                  </a:lnTo>
                  <a:lnTo>
                    <a:pt x="70573" y="779424"/>
                  </a:lnTo>
                  <a:lnTo>
                    <a:pt x="77444" y="829348"/>
                  </a:lnTo>
                  <a:lnTo>
                    <a:pt x="88087" y="878217"/>
                  </a:lnTo>
                  <a:lnTo>
                    <a:pt x="102425" y="925842"/>
                  </a:lnTo>
                  <a:lnTo>
                    <a:pt x="120396" y="972058"/>
                  </a:lnTo>
                  <a:lnTo>
                    <a:pt x="141909" y="1016698"/>
                  </a:lnTo>
                  <a:lnTo>
                    <a:pt x="166903" y="1059573"/>
                  </a:lnTo>
                  <a:lnTo>
                    <a:pt x="195300" y="1100505"/>
                  </a:lnTo>
                  <a:lnTo>
                    <a:pt x="227025" y="1139342"/>
                  </a:lnTo>
                  <a:lnTo>
                    <a:pt x="262001" y="1175893"/>
                  </a:lnTo>
                  <a:lnTo>
                    <a:pt x="299402" y="1209319"/>
                  </a:lnTo>
                  <a:lnTo>
                    <a:pt x="338848" y="1239316"/>
                  </a:lnTo>
                  <a:lnTo>
                    <a:pt x="380111" y="1265859"/>
                  </a:lnTo>
                  <a:lnTo>
                    <a:pt x="422986" y="1288935"/>
                  </a:lnTo>
                  <a:lnTo>
                    <a:pt x="467245" y="1308519"/>
                  </a:lnTo>
                  <a:lnTo>
                    <a:pt x="512660" y="1324584"/>
                  </a:lnTo>
                  <a:lnTo>
                    <a:pt x="559015" y="1337132"/>
                  </a:lnTo>
                  <a:lnTo>
                    <a:pt x="606094" y="1346111"/>
                  </a:lnTo>
                  <a:lnTo>
                    <a:pt x="653681" y="1351508"/>
                  </a:lnTo>
                  <a:lnTo>
                    <a:pt x="701548" y="1353312"/>
                  </a:lnTo>
                  <a:lnTo>
                    <a:pt x="748055" y="1351610"/>
                  </a:lnTo>
                  <a:lnTo>
                    <a:pt x="794397" y="1346492"/>
                  </a:lnTo>
                  <a:lnTo>
                    <a:pt x="840371" y="1337919"/>
                  </a:lnTo>
                  <a:lnTo>
                    <a:pt x="885761" y="1325905"/>
                  </a:lnTo>
                  <a:lnTo>
                    <a:pt x="930351" y="1310411"/>
                  </a:lnTo>
                  <a:lnTo>
                    <a:pt x="973963" y="1291437"/>
                  </a:lnTo>
                  <a:lnTo>
                    <a:pt x="1016381" y="1268958"/>
                  </a:lnTo>
                  <a:lnTo>
                    <a:pt x="1057402" y="1242949"/>
                  </a:lnTo>
                  <a:lnTo>
                    <a:pt x="1004646" y="1261592"/>
                  </a:lnTo>
                  <a:lnTo>
                    <a:pt x="956741" y="1285989"/>
                  </a:lnTo>
                  <a:lnTo>
                    <a:pt x="907389" y="1305902"/>
                  </a:lnTo>
                  <a:lnTo>
                    <a:pt x="856894" y="1321346"/>
                  </a:lnTo>
                  <a:lnTo>
                    <a:pt x="805548" y="1332357"/>
                  </a:lnTo>
                  <a:lnTo>
                    <a:pt x="753668" y="1338935"/>
                  </a:lnTo>
                  <a:lnTo>
                    <a:pt x="701548" y="1341120"/>
                  </a:lnTo>
                  <a:lnTo>
                    <a:pt x="654621" y="1339354"/>
                  </a:lnTo>
                  <a:lnTo>
                    <a:pt x="607974" y="1334058"/>
                  </a:lnTo>
                  <a:lnTo>
                    <a:pt x="561797" y="1325270"/>
                  </a:lnTo>
                  <a:lnTo>
                    <a:pt x="516318" y="1312976"/>
                  </a:lnTo>
                  <a:lnTo>
                    <a:pt x="471766" y="1297228"/>
                  </a:lnTo>
                  <a:lnTo>
                    <a:pt x="428345" y="1278026"/>
                  </a:lnTo>
                  <a:lnTo>
                    <a:pt x="386283" y="1255407"/>
                  </a:lnTo>
                  <a:lnTo>
                    <a:pt x="345782" y="1229360"/>
                  </a:lnTo>
                  <a:lnTo>
                    <a:pt x="307073" y="1199934"/>
                  </a:lnTo>
                  <a:lnTo>
                    <a:pt x="270383" y="1167130"/>
                  </a:lnTo>
                  <a:lnTo>
                    <a:pt x="236054" y="1131227"/>
                  </a:lnTo>
                  <a:lnTo>
                    <a:pt x="204914" y="1093101"/>
                  </a:lnTo>
                  <a:lnTo>
                    <a:pt x="177038" y="1052918"/>
                  </a:lnTo>
                  <a:lnTo>
                    <a:pt x="152488" y="1010869"/>
                  </a:lnTo>
                  <a:lnTo>
                    <a:pt x="131343" y="967105"/>
                  </a:lnTo>
                  <a:lnTo>
                    <a:pt x="113690" y="921816"/>
                  </a:lnTo>
                  <a:lnTo>
                    <a:pt x="99580" y="875144"/>
                  </a:lnTo>
                  <a:lnTo>
                    <a:pt x="89115" y="827278"/>
                  </a:lnTo>
                  <a:lnTo>
                    <a:pt x="82346" y="778370"/>
                  </a:lnTo>
                  <a:lnTo>
                    <a:pt x="79375" y="728611"/>
                  </a:lnTo>
                  <a:lnTo>
                    <a:pt x="80365" y="678751"/>
                  </a:lnTo>
                  <a:lnTo>
                    <a:pt x="85166" y="629564"/>
                  </a:lnTo>
                  <a:lnTo>
                    <a:pt x="93687" y="581253"/>
                  </a:lnTo>
                  <a:lnTo>
                    <a:pt x="105879" y="533971"/>
                  </a:lnTo>
                  <a:lnTo>
                    <a:pt x="121666" y="487908"/>
                  </a:lnTo>
                  <a:lnTo>
                    <a:pt x="140982" y="443242"/>
                  </a:lnTo>
                  <a:lnTo>
                    <a:pt x="163779" y="400138"/>
                  </a:lnTo>
                  <a:lnTo>
                    <a:pt x="189979" y="358800"/>
                  </a:lnTo>
                  <a:lnTo>
                    <a:pt x="219519" y="319379"/>
                  </a:lnTo>
                  <a:lnTo>
                    <a:pt x="252349" y="282067"/>
                  </a:lnTo>
                  <a:lnTo>
                    <a:pt x="290118" y="245618"/>
                  </a:lnTo>
                  <a:lnTo>
                    <a:pt x="330123" y="212966"/>
                  </a:lnTo>
                  <a:lnTo>
                    <a:pt x="372110" y="184137"/>
                  </a:lnTo>
                  <a:lnTo>
                    <a:pt x="415823" y="159143"/>
                  </a:lnTo>
                  <a:lnTo>
                    <a:pt x="461035" y="137972"/>
                  </a:lnTo>
                  <a:lnTo>
                    <a:pt x="507492" y="120650"/>
                  </a:lnTo>
                  <a:lnTo>
                    <a:pt x="554939" y="107162"/>
                  </a:lnTo>
                  <a:lnTo>
                    <a:pt x="603135" y="97510"/>
                  </a:lnTo>
                  <a:lnTo>
                    <a:pt x="651827" y="91732"/>
                  </a:lnTo>
                  <a:lnTo>
                    <a:pt x="700786" y="89789"/>
                  </a:lnTo>
                  <a:lnTo>
                    <a:pt x="747191" y="91528"/>
                  </a:lnTo>
                  <a:lnTo>
                    <a:pt x="793419" y="96735"/>
                  </a:lnTo>
                  <a:lnTo>
                    <a:pt x="839228" y="105422"/>
                  </a:lnTo>
                  <a:lnTo>
                    <a:pt x="884428" y="117576"/>
                  </a:lnTo>
                  <a:lnTo>
                    <a:pt x="928814" y="133223"/>
                  </a:lnTo>
                  <a:lnTo>
                    <a:pt x="972146" y="152361"/>
                  </a:lnTo>
                  <a:lnTo>
                    <a:pt x="1014234" y="175006"/>
                  </a:lnTo>
                  <a:lnTo>
                    <a:pt x="1054874" y="201129"/>
                  </a:lnTo>
                  <a:lnTo>
                    <a:pt x="1093838" y="230771"/>
                  </a:lnTo>
                  <a:lnTo>
                    <a:pt x="1130935" y="263906"/>
                  </a:lnTo>
                  <a:lnTo>
                    <a:pt x="1165377" y="300037"/>
                  </a:lnTo>
                  <a:lnTo>
                    <a:pt x="1196505" y="338302"/>
                  </a:lnTo>
                  <a:lnTo>
                    <a:pt x="1224254" y="378498"/>
                  </a:lnTo>
                  <a:lnTo>
                    <a:pt x="1248625" y="420395"/>
                  </a:lnTo>
                  <a:lnTo>
                    <a:pt x="1269568" y="463778"/>
                  </a:lnTo>
                  <a:lnTo>
                    <a:pt x="1287043" y="508444"/>
                  </a:lnTo>
                  <a:lnTo>
                    <a:pt x="1301038" y="554177"/>
                  </a:lnTo>
                  <a:lnTo>
                    <a:pt x="1311516" y="600748"/>
                  </a:lnTo>
                  <a:lnTo>
                    <a:pt x="1318437" y="647954"/>
                  </a:lnTo>
                  <a:lnTo>
                    <a:pt x="1321790" y="695579"/>
                  </a:lnTo>
                  <a:lnTo>
                    <a:pt x="1321511" y="743407"/>
                  </a:lnTo>
                  <a:lnTo>
                    <a:pt x="1317586" y="791210"/>
                  </a:lnTo>
                  <a:lnTo>
                    <a:pt x="1309992" y="838784"/>
                  </a:lnTo>
                  <a:lnTo>
                    <a:pt x="1298676" y="885926"/>
                  </a:lnTo>
                  <a:lnTo>
                    <a:pt x="1283627" y="932395"/>
                  </a:lnTo>
                  <a:lnTo>
                    <a:pt x="1264805" y="977988"/>
                  </a:lnTo>
                  <a:lnTo>
                    <a:pt x="1242187" y="1022477"/>
                  </a:lnTo>
                  <a:lnTo>
                    <a:pt x="1252728" y="1028319"/>
                  </a:lnTo>
                  <a:lnTo>
                    <a:pt x="1274610" y="985545"/>
                  </a:lnTo>
                  <a:lnTo>
                    <a:pt x="1293025" y="941768"/>
                  </a:lnTo>
                  <a:lnTo>
                    <a:pt x="1308011" y="897153"/>
                  </a:lnTo>
                  <a:lnTo>
                    <a:pt x="1319593" y="851903"/>
                  </a:lnTo>
                  <a:lnTo>
                    <a:pt x="1327797" y="806208"/>
                  </a:lnTo>
                  <a:lnTo>
                    <a:pt x="1332649" y="760234"/>
                  </a:lnTo>
                  <a:lnTo>
                    <a:pt x="1334173" y="714184"/>
                  </a:lnTo>
                  <a:close/>
                </a:path>
                <a:path w="1409700" h="1744980">
                  <a:moveTo>
                    <a:pt x="1409700" y="710692"/>
                  </a:moveTo>
                  <a:lnTo>
                    <a:pt x="1408061" y="662139"/>
                  </a:lnTo>
                  <a:lnTo>
                    <a:pt x="1403248" y="614438"/>
                  </a:lnTo>
                  <a:lnTo>
                    <a:pt x="1395349" y="567715"/>
                  </a:lnTo>
                  <a:lnTo>
                    <a:pt x="1384465" y="522058"/>
                  </a:lnTo>
                  <a:lnTo>
                    <a:pt x="1370723" y="477596"/>
                  </a:lnTo>
                  <a:lnTo>
                    <a:pt x="1354201" y="434416"/>
                  </a:lnTo>
                  <a:lnTo>
                    <a:pt x="1335036" y="392645"/>
                  </a:lnTo>
                  <a:lnTo>
                    <a:pt x="1313307" y="352374"/>
                  </a:lnTo>
                  <a:lnTo>
                    <a:pt x="1289126" y="313715"/>
                  </a:lnTo>
                  <a:lnTo>
                    <a:pt x="1262608" y="276771"/>
                  </a:lnTo>
                  <a:lnTo>
                    <a:pt x="1233855" y="241655"/>
                  </a:lnTo>
                  <a:lnTo>
                    <a:pt x="1202969" y="208483"/>
                  </a:lnTo>
                  <a:lnTo>
                    <a:pt x="1170063" y="177330"/>
                  </a:lnTo>
                  <a:lnTo>
                    <a:pt x="1135227" y="148336"/>
                  </a:lnTo>
                  <a:lnTo>
                    <a:pt x="1098575" y="121602"/>
                  </a:lnTo>
                  <a:lnTo>
                    <a:pt x="1060221" y="97218"/>
                  </a:lnTo>
                  <a:lnTo>
                    <a:pt x="1020267" y="75311"/>
                  </a:lnTo>
                  <a:lnTo>
                    <a:pt x="978814" y="55968"/>
                  </a:lnTo>
                  <a:lnTo>
                    <a:pt x="935977" y="39319"/>
                  </a:lnTo>
                  <a:lnTo>
                    <a:pt x="891844" y="25450"/>
                  </a:lnTo>
                  <a:lnTo>
                    <a:pt x="846531" y="14478"/>
                  </a:lnTo>
                  <a:lnTo>
                    <a:pt x="800150" y="6515"/>
                  </a:lnTo>
                  <a:lnTo>
                    <a:pt x="752805" y="1651"/>
                  </a:lnTo>
                  <a:lnTo>
                    <a:pt x="704596" y="0"/>
                  </a:lnTo>
                  <a:lnTo>
                    <a:pt x="653465" y="1828"/>
                  </a:lnTo>
                  <a:lnTo>
                    <a:pt x="603135" y="7226"/>
                  </a:lnTo>
                  <a:lnTo>
                    <a:pt x="553720" y="16141"/>
                  </a:lnTo>
                  <a:lnTo>
                    <a:pt x="505383" y="28511"/>
                  </a:lnTo>
                  <a:lnTo>
                    <a:pt x="458254" y="44246"/>
                  </a:lnTo>
                  <a:lnTo>
                    <a:pt x="412483" y="63284"/>
                  </a:lnTo>
                  <a:lnTo>
                    <a:pt x="368211" y="85547"/>
                  </a:lnTo>
                  <a:lnTo>
                    <a:pt x="325589" y="110985"/>
                  </a:lnTo>
                  <a:lnTo>
                    <a:pt x="284746" y="139509"/>
                  </a:lnTo>
                  <a:lnTo>
                    <a:pt x="245833" y="171043"/>
                  </a:lnTo>
                  <a:lnTo>
                    <a:pt x="208991" y="205536"/>
                  </a:lnTo>
                  <a:lnTo>
                    <a:pt x="174371" y="242912"/>
                  </a:lnTo>
                  <a:lnTo>
                    <a:pt x="137287" y="289306"/>
                  </a:lnTo>
                  <a:lnTo>
                    <a:pt x="138557" y="298069"/>
                  </a:lnTo>
                  <a:lnTo>
                    <a:pt x="195478" y="261467"/>
                  </a:lnTo>
                  <a:lnTo>
                    <a:pt x="228752" y="225640"/>
                  </a:lnTo>
                  <a:lnTo>
                    <a:pt x="264172" y="192570"/>
                  </a:lnTo>
                  <a:lnTo>
                    <a:pt x="301574" y="162318"/>
                  </a:lnTo>
                  <a:lnTo>
                    <a:pt x="340817" y="134962"/>
                  </a:lnTo>
                  <a:lnTo>
                    <a:pt x="381774" y="110566"/>
                  </a:lnTo>
                  <a:lnTo>
                    <a:pt x="424307" y="89192"/>
                  </a:lnTo>
                  <a:lnTo>
                    <a:pt x="468261" y="70916"/>
                  </a:lnTo>
                  <a:lnTo>
                    <a:pt x="513511" y="55816"/>
                  </a:lnTo>
                  <a:lnTo>
                    <a:pt x="559904" y="43954"/>
                  </a:lnTo>
                  <a:lnTo>
                    <a:pt x="607314" y="35382"/>
                  </a:lnTo>
                  <a:lnTo>
                    <a:pt x="655586" y="30200"/>
                  </a:lnTo>
                  <a:lnTo>
                    <a:pt x="704596" y="28448"/>
                  </a:lnTo>
                  <a:lnTo>
                    <a:pt x="752881" y="30175"/>
                  </a:lnTo>
                  <a:lnTo>
                    <a:pt x="800252" y="35242"/>
                  </a:lnTo>
                  <a:lnTo>
                    <a:pt x="846607" y="43548"/>
                  </a:lnTo>
                  <a:lnTo>
                    <a:pt x="891832" y="54991"/>
                  </a:lnTo>
                  <a:lnTo>
                    <a:pt x="935799" y="69418"/>
                  </a:lnTo>
                  <a:lnTo>
                    <a:pt x="978395" y="86753"/>
                  </a:lnTo>
                  <a:lnTo>
                    <a:pt x="1019505" y="106857"/>
                  </a:lnTo>
                  <a:lnTo>
                    <a:pt x="1059014" y="129616"/>
                  </a:lnTo>
                  <a:lnTo>
                    <a:pt x="1096822" y="154914"/>
                  </a:lnTo>
                  <a:lnTo>
                    <a:pt x="1132789" y="182638"/>
                  </a:lnTo>
                  <a:lnTo>
                    <a:pt x="1166812" y="212661"/>
                  </a:lnTo>
                  <a:lnTo>
                    <a:pt x="1198778" y="244894"/>
                  </a:lnTo>
                  <a:lnTo>
                    <a:pt x="1228572" y="279184"/>
                  </a:lnTo>
                  <a:lnTo>
                    <a:pt x="1256068" y="315442"/>
                  </a:lnTo>
                  <a:lnTo>
                    <a:pt x="1281163" y="353542"/>
                  </a:lnTo>
                  <a:lnTo>
                    <a:pt x="1303743" y="393369"/>
                  </a:lnTo>
                  <a:lnTo>
                    <a:pt x="1323682" y="434797"/>
                  </a:lnTo>
                  <a:lnTo>
                    <a:pt x="1340866" y="477735"/>
                  </a:lnTo>
                  <a:lnTo>
                    <a:pt x="1355191" y="522033"/>
                  </a:lnTo>
                  <a:lnTo>
                    <a:pt x="1366520" y="567601"/>
                  </a:lnTo>
                  <a:lnTo>
                    <a:pt x="1374762" y="614311"/>
                  </a:lnTo>
                  <a:lnTo>
                    <a:pt x="1379791" y="662051"/>
                  </a:lnTo>
                  <a:lnTo>
                    <a:pt x="1381506" y="710692"/>
                  </a:lnTo>
                  <a:lnTo>
                    <a:pt x="1379791" y="759409"/>
                  </a:lnTo>
                  <a:lnTo>
                    <a:pt x="1374762" y="807212"/>
                  </a:lnTo>
                  <a:lnTo>
                    <a:pt x="1366520" y="853973"/>
                  </a:lnTo>
                  <a:lnTo>
                    <a:pt x="1355191" y="899579"/>
                  </a:lnTo>
                  <a:lnTo>
                    <a:pt x="1340866" y="943927"/>
                  </a:lnTo>
                  <a:lnTo>
                    <a:pt x="1323682" y="986891"/>
                  </a:lnTo>
                  <a:lnTo>
                    <a:pt x="1303743" y="1028369"/>
                  </a:lnTo>
                  <a:lnTo>
                    <a:pt x="1281163" y="1068222"/>
                  </a:lnTo>
                  <a:lnTo>
                    <a:pt x="1256068" y="1106347"/>
                  </a:lnTo>
                  <a:lnTo>
                    <a:pt x="1228572" y="1142631"/>
                  </a:lnTo>
                  <a:lnTo>
                    <a:pt x="1198778" y="1176947"/>
                  </a:lnTo>
                  <a:lnTo>
                    <a:pt x="1166812" y="1209179"/>
                  </a:lnTo>
                  <a:lnTo>
                    <a:pt x="1132789" y="1239227"/>
                  </a:lnTo>
                  <a:lnTo>
                    <a:pt x="1096822" y="1266964"/>
                  </a:lnTo>
                  <a:lnTo>
                    <a:pt x="1059014" y="1292275"/>
                  </a:lnTo>
                  <a:lnTo>
                    <a:pt x="1019505" y="1315034"/>
                  </a:lnTo>
                  <a:lnTo>
                    <a:pt x="978395" y="1335138"/>
                  </a:lnTo>
                  <a:lnTo>
                    <a:pt x="935799" y="1352473"/>
                  </a:lnTo>
                  <a:lnTo>
                    <a:pt x="891832" y="1366913"/>
                  </a:lnTo>
                  <a:lnTo>
                    <a:pt x="846607" y="1378356"/>
                  </a:lnTo>
                  <a:lnTo>
                    <a:pt x="800252" y="1386662"/>
                  </a:lnTo>
                  <a:lnTo>
                    <a:pt x="752881" y="1391729"/>
                  </a:lnTo>
                  <a:lnTo>
                    <a:pt x="712825" y="1393151"/>
                  </a:lnTo>
                  <a:lnTo>
                    <a:pt x="712597" y="1392936"/>
                  </a:lnTo>
                  <a:lnTo>
                    <a:pt x="704596" y="1392936"/>
                  </a:lnTo>
                  <a:lnTo>
                    <a:pt x="697103" y="1392936"/>
                  </a:lnTo>
                  <a:lnTo>
                    <a:pt x="696849" y="1393177"/>
                  </a:lnTo>
                  <a:lnTo>
                    <a:pt x="656348" y="1391729"/>
                  </a:lnTo>
                  <a:lnTo>
                    <a:pt x="609015" y="1386662"/>
                  </a:lnTo>
                  <a:lnTo>
                    <a:pt x="562698" y="1378356"/>
                  </a:lnTo>
                  <a:lnTo>
                    <a:pt x="517525" y="1366913"/>
                  </a:lnTo>
                  <a:lnTo>
                    <a:pt x="473595" y="1352473"/>
                  </a:lnTo>
                  <a:lnTo>
                    <a:pt x="431038" y="1335138"/>
                  </a:lnTo>
                  <a:lnTo>
                    <a:pt x="389953" y="1315034"/>
                  </a:lnTo>
                  <a:lnTo>
                    <a:pt x="350469" y="1292275"/>
                  </a:lnTo>
                  <a:lnTo>
                    <a:pt x="312699" y="1266964"/>
                  </a:lnTo>
                  <a:lnTo>
                    <a:pt x="276758" y="1239227"/>
                  </a:lnTo>
                  <a:lnTo>
                    <a:pt x="242747" y="1209179"/>
                  </a:lnTo>
                  <a:lnTo>
                    <a:pt x="210807" y="1176947"/>
                  </a:lnTo>
                  <a:lnTo>
                    <a:pt x="181038" y="1142631"/>
                  </a:lnTo>
                  <a:lnTo>
                    <a:pt x="153543" y="1106347"/>
                  </a:lnTo>
                  <a:lnTo>
                    <a:pt x="128473" y="1068222"/>
                  </a:lnTo>
                  <a:lnTo>
                    <a:pt x="105905" y="1028369"/>
                  </a:lnTo>
                  <a:lnTo>
                    <a:pt x="85979" y="986891"/>
                  </a:lnTo>
                  <a:lnTo>
                    <a:pt x="68795" y="943927"/>
                  </a:lnTo>
                  <a:lnTo>
                    <a:pt x="54483" y="899579"/>
                  </a:lnTo>
                  <a:lnTo>
                    <a:pt x="43154" y="853973"/>
                  </a:lnTo>
                  <a:lnTo>
                    <a:pt x="34912" y="807212"/>
                  </a:lnTo>
                  <a:lnTo>
                    <a:pt x="29883" y="759409"/>
                  </a:lnTo>
                  <a:lnTo>
                    <a:pt x="28194" y="710692"/>
                  </a:lnTo>
                  <a:lnTo>
                    <a:pt x="28194" y="703211"/>
                  </a:lnTo>
                  <a:lnTo>
                    <a:pt x="21971" y="696468"/>
                  </a:lnTo>
                  <a:lnTo>
                    <a:pt x="6223" y="696468"/>
                  </a:lnTo>
                  <a:lnTo>
                    <a:pt x="0" y="703211"/>
                  </a:lnTo>
                  <a:lnTo>
                    <a:pt x="0" y="710692"/>
                  </a:lnTo>
                  <a:lnTo>
                    <a:pt x="1625" y="759320"/>
                  </a:lnTo>
                  <a:lnTo>
                    <a:pt x="6438" y="807072"/>
                  </a:lnTo>
                  <a:lnTo>
                    <a:pt x="14338" y="853859"/>
                  </a:lnTo>
                  <a:lnTo>
                    <a:pt x="25222" y="899553"/>
                  </a:lnTo>
                  <a:lnTo>
                    <a:pt x="38963" y="944054"/>
                  </a:lnTo>
                  <a:lnTo>
                    <a:pt x="55473" y="987272"/>
                  </a:lnTo>
                  <a:lnTo>
                    <a:pt x="74637" y="1029081"/>
                  </a:lnTo>
                  <a:lnTo>
                    <a:pt x="96367" y="1069378"/>
                  </a:lnTo>
                  <a:lnTo>
                    <a:pt x="120535" y="1108075"/>
                  </a:lnTo>
                  <a:lnTo>
                    <a:pt x="147040" y="1145032"/>
                  </a:lnTo>
                  <a:lnTo>
                    <a:pt x="175780" y="1180160"/>
                  </a:lnTo>
                  <a:lnTo>
                    <a:pt x="206654" y="1213358"/>
                  </a:lnTo>
                  <a:lnTo>
                    <a:pt x="239547" y="1244523"/>
                  </a:lnTo>
                  <a:lnTo>
                    <a:pt x="274358" y="1273530"/>
                  </a:lnTo>
                  <a:lnTo>
                    <a:pt x="310984" y="1300276"/>
                  </a:lnTo>
                  <a:lnTo>
                    <a:pt x="349313" y="1324660"/>
                  </a:lnTo>
                  <a:lnTo>
                    <a:pt x="389229" y="1346581"/>
                  </a:lnTo>
                  <a:lnTo>
                    <a:pt x="430657" y="1365923"/>
                  </a:lnTo>
                  <a:lnTo>
                    <a:pt x="473456" y="1382585"/>
                  </a:lnTo>
                  <a:lnTo>
                    <a:pt x="517550" y="1396453"/>
                  </a:lnTo>
                  <a:lnTo>
                    <a:pt x="562813" y="1407426"/>
                  </a:lnTo>
                  <a:lnTo>
                    <a:pt x="609142" y="1415389"/>
                  </a:lnTo>
                  <a:lnTo>
                    <a:pt x="656437" y="1420253"/>
                  </a:lnTo>
                  <a:lnTo>
                    <a:pt x="690372" y="1421409"/>
                  </a:lnTo>
                  <a:lnTo>
                    <a:pt x="690372" y="1738757"/>
                  </a:lnTo>
                  <a:lnTo>
                    <a:pt x="697103" y="1744980"/>
                  </a:lnTo>
                  <a:lnTo>
                    <a:pt x="712597" y="1744980"/>
                  </a:lnTo>
                  <a:lnTo>
                    <a:pt x="719328" y="1738757"/>
                  </a:lnTo>
                  <a:lnTo>
                    <a:pt x="719328" y="1421396"/>
                  </a:lnTo>
                  <a:lnTo>
                    <a:pt x="752805" y="1420253"/>
                  </a:lnTo>
                  <a:lnTo>
                    <a:pt x="800150" y="1415389"/>
                  </a:lnTo>
                  <a:lnTo>
                    <a:pt x="846531" y="1407426"/>
                  </a:lnTo>
                  <a:lnTo>
                    <a:pt x="891844" y="1396453"/>
                  </a:lnTo>
                  <a:lnTo>
                    <a:pt x="935977" y="1382585"/>
                  </a:lnTo>
                  <a:lnTo>
                    <a:pt x="978814" y="1365923"/>
                  </a:lnTo>
                  <a:lnTo>
                    <a:pt x="1020267" y="1346581"/>
                  </a:lnTo>
                  <a:lnTo>
                    <a:pt x="1060221" y="1324660"/>
                  </a:lnTo>
                  <a:lnTo>
                    <a:pt x="1098575" y="1300276"/>
                  </a:lnTo>
                  <a:lnTo>
                    <a:pt x="1135227" y="1273530"/>
                  </a:lnTo>
                  <a:lnTo>
                    <a:pt x="1170063" y="1244523"/>
                  </a:lnTo>
                  <a:lnTo>
                    <a:pt x="1202969" y="1213358"/>
                  </a:lnTo>
                  <a:lnTo>
                    <a:pt x="1233855" y="1180160"/>
                  </a:lnTo>
                  <a:lnTo>
                    <a:pt x="1262608" y="1145032"/>
                  </a:lnTo>
                  <a:lnTo>
                    <a:pt x="1289126" y="1108075"/>
                  </a:lnTo>
                  <a:lnTo>
                    <a:pt x="1313307" y="1069378"/>
                  </a:lnTo>
                  <a:lnTo>
                    <a:pt x="1335036" y="1029081"/>
                  </a:lnTo>
                  <a:lnTo>
                    <a:pt x="1354201" y="987272"/>
                  </a:lnTo>
                  <a:lnTo>
                    <a:pt x="1370723" y="944054"/>
                  </a:lnTo>
                  <a:lnTo>
                    <a:pt x="1384465" y="899553"/>
                  </a:lnTo>
                  <a:lnTo>
                    <a:pt x="1395349" y="853859"/>
                  </a:lnTo>
                  <a:lnTo>
                    <a:pt x="1403248" y="807072"/>
                  </a:lnTo>
                  <a:lnTo>
                    <a:pt x="1408061" y="759320"/>
                  </a:lnTo>
                  <a:lnTo>
                    <a:pt x="1409700" y="710692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24583" y="1237488"/>
              <a:ext cx="1170431" cy="117348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75487" y="3596048"/>
            <a:ext cx="3766186" cy="652102"/>
          </a:xfrm>
          <a:prstGeom prst="rect">
            <a:avLst/>
          </a:prstGeom>
          <a:solidFill>
            <a:srgbClr val="0C1720"/>
          </a:solidFill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00" dirty="0">
              <a:latin typeface="Times New Roman"/>
              <a:cs typeface="Times New Roman"/>
            </a:endParaRPr>
          </a:p>
          <a:p>
            <a:pPr marL="195580">
              <a:lnSpc>
                <a:spcPct val="100000"/>
              </a:lnSpc>
            </a:pP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uses</a:t>
            </a:r>
            <a:r>
              <a:rPr sz="1800" b="1" spc="-3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AI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to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p</a:t>
            </a:r>
            <a:r>
              <a:rPr lang="en-US" sz="1800" b="1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edict</a:t>
            </a:r>
            <a:r>
              <a:rPr sz="1800" b="1" spc="-3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futu</a:t>
            </a:r>
            <a:r>
              <a:rPr lang="en-US" sz="1800" b="1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e</a:t>
            </a:r>
            <a:r>
              <a:rPr sz="1800" b="1" spc="-3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events.</a:t>
            </a:r>
            <a:endParaRPr sz="1800" dirty="0">
              <a:latin typeface="Roboto Bk"/>
              <a:cs typeface="Roboto Bk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454396" y="2770632"/>
            <a:ext cx="2001520" cy="1490980"/>
            <a:chOff x="5454396" y="2770632"/>
            <a:chExt cx="2001520" cy="1490980"/>
          </a:xfrm>
        </p:grpSpPr>
        <p:sp>
          <p:nvSpPr>
            <p:cNvPr id="13" name="object 13"/>
            <p:cNvSpPr/>
            <p:nvPr/>
          </p:nvSpPr>
          <p:spPr>
            <a:xfrm>
              <a:off x="5492496" y="2808732"/>
              <a:ext cx="1925320" cy="1414780"/>
            </a:xfrm>
            <a:custGeom>
              <a:avLst/>
              <a:gdLst/>
              <a:ahLst/>
              <a:cxnLst/>
              <a:rect l="l" t="t" r="r" b="b"/>
              <a:pathLst>
                <a:path w="1925320" h="1414779">
                  <a:moveTo>
                    <a:pt x="962405" y="0"/>
                  </a:moveTo>
                  <a:lnTo>
                    <a:pt x="907796" y="1119"/>
                  </a:lnTo>
                  <a:lnTo>
                    <a:pt x="853985" y="4438"/>
                  </a:lnTo>
                  <a:lnTo>
                    <a:pt x="801054" y="9896"/>
                  </a:lnTo>
                  <a:lnTo>
                    <a:pt x="749084" y="17433"/>
                  </a:lnTo>
                  <a:lnTo>
                    <a:pt x="698157" y="26991"/>
                  </a:lnTo>
                  <a:lnTo>
                    <a:pt x="648354" y="38509"/>
                  </a:lnTo>
                  <a:lnTo>
                    <a:pt x="599757" y="51927"/>
                  </a:lnTo>
                  <a:lnTo>
                    <a:pt x="552445" y="67187"/>
                  </a:lnTo>
                  <a:lnTo>
                    <a:pt x="506502" y="84227"/>
                  </a:lnTo>
                  <a:lnTo>
                    <a:pt x="462007" y="102989"/>
                  </a:lnTo>
                  <a:lnTo>
                    <a:pt x="419043" y="123413"/>
                  </a:lnTo>
                  <a:lnTo>
                    <a:pt x="377690" y="145439"/>
                  </a:lnTo>
                  <a:lnTo>
                    <a:pt x="338030" y="169007"/>
                  </a:lnTo>
                  <a:lnTo>
                    <a:pt x="300144" y="194058"/>
                  </a:lnTo>
                  <a:lnTo>
                    <a:pt x="264114" y="220532"/>
                  </a:lnTo>
                  <a:lnTo>
                    <a:pt x="230019" y="248369"/>
                  </a:lnTo>
                  <a:lnTo>
                    <a:pt x="197943" y="277509"/>
                  </a:lnTo>
                  <a:lnTo>
                    <a:pt x="167966" y="307893"/>
                  </a:lnTo>
                  <a:lnTo>
                    <a:pt x="140169" y="339462"/>
                  </a:lnTo>
                  <a:lnTo>
                    <a:pt x="114634" y="372154"/>
                  </a:lnTo>
                  <a:lnTo>
                    <a:pt x="91442" y="405912"/>
                  </a:lnTo>
                  <a:lnTo>
                    <a:pt x="70674" y="440674"/>
                  </a:lnTo>
                  <a:lnTo>
                    <a:pt x="52411" y="476382"/>
                  </a:lnTo>
                  <a:lnTo>
                    <a:pt x="36735" y="512975"/>
                  </a:lnTo>
                  <a:lnTo>
                    <a:pt x="23727" y="550394"/>
                  </a:lnTo>
                  <a:lnTo>
                    <a:pt x="13468" y="588580"/>
                  </a:lnTo>
                  <a:lnTo>
                    <a:pt x="6040" y="627471"/>
                  </a:lnTo>
                  <a:lnTo>
                    <a:pt x="1523" y="667010"/>
                  </a:lnTo>
                  <a:lnTo>
                    <a:pt x="0" y="707136"/>
                  </a:lnTo>
                  <a:lnTo>
                    <a:pt x="1523" y="747262"/>
                  </a:lnTo>
                  <a:lnTo>
                    <a:pt x="6040" y="786802"/>
                  </a:lnTo>
                  <a:lnTo>
                    <a:pt x="13468" y="825694"/>
                  </a:lnTo>
                  <a:lnTo>
                    <a:pt x="23727" y="863880"/>
                  </a:lnTo>
                  <a:lnTo>
                    <a:pt x="36735" y="901300"/>
                  </a:lnTo>
                  <a:lnTo>
                    <a:pt x="52411" y="937894"/>
                  </a:lnTo>
                  <a:lnTo>
                    <a:pt x="70674" y="973602"/>
                  </a:lnTo>
                  <a:lnTo>
                    <a:pt x="91442" y="1008365"/>
                  </a:lnTo>
                  <a:lnTo>
                    <a:pt x="114634" y="1042122"/>
                  </a:lnTo>
                  <a:lnTo>
                    <a:pt x="140169" y="1074815"/>
                  </a:lnTo>
                  <a:lnTo>
                    <a:pt x="167966" y="1106383"/>
                  </a:lnTo>
                  <a:lnTo>
                    <a:pt x="197943" y="1136767"/>
                  </a:lnTo>
                  <a:lnTo>
                    <a:pt x="230019" y="1165908"/>
                  </a:lnTo>
                  <a:lnTo>
                    <a:pt x="264114" y="1193744"/>
                  </a:lnTo>
                  <a:lnTo>
                    <a:pt x="300144" y="1220218"/>
                  </a:lnTo>
                  <a:lnTo>
                    <a:pt x="338030" y="1245268"/>
                  </a:lnTo>
                  <a:lnTo>
                    <a:pt x="377690" y="1268836"/>
                  </a:lnTo>
                  <a:lnTo>
                    <a:pt x="419043" y="1290861"/>
                  </a:lnTo>
                  <a:lnTo>
                    <a:pt x="462007" y="1311285"/>
                  </a:lnTo>
                  <a:lnTo>
                    <a:pt x="506502" y="1330046"/>
                  </a:lnTo>
                  <a:lnTo>
                    <a:pt x="552445" y="1347086"/>
                  </a:lnTo>
                  <a:lnTo>
                    <a:pt x="599757" y="1362345"/>
                  </a:lnTo>
                  <a:lnTo>
                    <a:pt x="648354" y="1375764"/>
                  </a:lnTo>
                  <a:lnTo>
                    <a:pt x="698157" y="1387281"/>
                  </a:lnTo>
                  <a:lnTo>
                    <a:pt x="749084" y="1396838"/>
                  </a:lnTo>
                  <a:lnTo>
                    <a:pt x="801054" y="1404376"/>
                  </a:lnTo>
                  <a:lnTo>
                    <a:pt x="853985" y="1409834"/>
                  </a:lnTo>
                  <a:lnTo>
                    <a:pt x="907796" y="1413152"/>
                  </a:lnTo>
                  <a:lnTo>
                    <a:pt x="962405" y="1414272"/>
                  </a:lnTo>
                  <a:lnTo>
                    <a:pt x="1017015" y="1413152"/>
                  </a:lnTo>
                  <a:lnTo>
                    <a:pt x="1070826" y="1409834"/>
                  </a:lnTo>
                  <a:lnTo>
                    <a:pt x="1123757" y="1404376"/>
                  </a:lnTo>
                  <a:lnTo>
                    <a:pt x="1175727" y="1396838"/>
                  </a:lnTo>
                  <a:lnTo>
                    <a:pt x="1226654" y="1387281"/>
                  </a:lnTo>
                  <a:lnTo>
                    <a:pt x="1276457" y="1375764"/>
                  </a:lnTo>
                  <a:lnTo>
                    <a:pt x="1325054" y="1362345"/>
                  </a:lnTo>
                  <a:lnTo>
                    <a:pt x="1372366" y="1347086"/>
                  </a:lnTo>
                  <a:lnTo>
                    <a:pt x="1418309" y="1330046"/>
                  </a:lnTo>
                  <a:lnTo>
                    <a:pt x="1462804" y="1311285"/>
                  </a:lnTo>
                  <a:lnTo>
                    <a:pt x="1505768" y="1290861"/>
                  </a:lnTo>
                  <a:lnTo>
                    <a:pt x="1547121" y="1268836"/>
                  </a:lnTo>
                  <a:lnTo>
                    <a:pt x="1586781" y="1245268"/>
                  </a:lnTo>
                  <a:lnTo>
                    <a:pt x="1624667" y="1220218"/>
                  </a:lnTo>
                  <a:lnTo>
                    <a:pt x="1660697" y="1193744"/>
                  </a:lnTo>
                  <a:lnTo>
                    <a:pt x="1694792" y="1165908"/>
                  </a:lnTo>
                  <a:lnTo>
                    <a:pt x="1726868" y="1136767"/>
                  </a:lnTo>
                  <a:lnTo>
                    <a:pt x="1756845" y="1106383"/>
                  </a:lnTo>
                  <a:lnTo>
                    <a:pt x="1784642" y="1074815"/>
                  </a:lnTo>
                  <a:lnTo>
                    <a:pt x="1810177" y="1042122"/>
                  </a:lnTo>
                  <a:lnTo>
                    <a:pt x="1833369" y="1008365"/>
                  </a:lnTo>
                  <a:lnTo>
                    <a:pt x="1854137" y="973602"/>
                  </a:lnTo>
                  <a:lnTo>
                    <a:pt x="1872400" y="937894"/>
                  </a:lnTo>
                  <a:lnTo>
                    <a:pt x="1888076" y="901300"/>
                  </a:lnTo>
                  <a:lnTo>
                    <a:pt x="1901084" y="863880"/>
                  </a:lnTo>
                  <a:lnTo>
                    <a:pt x="1911343" y="825694"/>
                  </a:lnTo>
                  <a:lnTo>
                    <a:pt x="1918771" y="786802"/>
                  </a:lnTo>
                  <a:lnTo>
                    <a:pt x="1923288" y="747262"/>
                  </a:lnTo>
                  <a:lnTo>
                    <a:pt x="1924811" y="707136"/>
                  </a:lnTo>
                  <a:lnTo>
                    <a:pt x="1923288" y="667010"/>
                  </a:lnTo>
                  <a:lnTo>
                    <a:pt x="1918771" y="627471"/>
                  </a:lnTo>
                  <a:lnTo>
                    <a:pt x="1911343" y="588580"/>
                  </a:lnTo>
                  <a:lnTo>
                    <a:pt x="1901084" y="550394"/>
                  </a:lnTo>
                  <a:lnTo>
                    <a:pt x="1888076" y="512975"/>
                  </a:lnTo>
                  <a:lnTo>
                    <a:pt x="1872400" y="476382"/>
                  </a:lnTo>
                  <a:lnTo>
                    <a:pt x="1854137" y="440674"/>
                  </a:lnTo>
                  <a:lnTo>
                    <a:pt x="1833369" y="405912"/>
                  </a:lnTo>
                  <a:lnTo>
                    <a:pt x="1810177" y="372154"/>
                  </a:lnTo>
                  <a:lnTo>
                    <a:pt x="1784642" y="339462"/>
                  </a:lnTo>
                  <a:lnTo>
                    <a:pt x="1756845" y="307893"/>
                  </a:lnTo>
                  <a:lnTo>
                    <a:pt x="1726868" y="277509"/>
                  </a:lnTo>
                  <a:lnTo>
                    <a:pt x="1694792" y="248369"/>
                  </a:lnTo>
                  <a:lnTo>
                    <a:pt x="1660697" y="220532"/>
                  </a:lnTo>
                  <a:lnTo>
                    <a:pt x="1624667" y="194058"/>
                  </a:lnTo>
                  <a:lnTo>
                    <a:pt x="1586781" y="169007"/>
                  </a:lnTo>
                  <a:lnTo>
                    <a:pt x="1547121" y="145439"/>
                  </a:lnTo>
                  <a:lnTo>
                    <a:pt x="1505768" y="123413"/>
                  </a:lnTo>
                  <a:lnTo>
                    <a:pt x="1462804" y="102989"/>
                  </a:lnTo>
                  <a:lnTo>
                    <a:pt x="1418309" y="84227"/>
                  </a:lnTo>
                  <a:lnTo>
                    <a:pt x="1372366" y="67187"/>
                  </a:lnTo>
                  <a:lnTo>
                    <a:pt x="1325054" y="51927"/>
                  </a:lnTo>
                  <a:lnTo>
                    <a:pt x="1276457" y="38509"/>
                  </a:lnTo>
                  <a:lnTo>
                    <a:pt x="1226654" y="26991"/>
                  </a:lnTo>
                  <a:lnTo>
                    <a:pt x="1175727" y="17433"/>
                  </a:lnTo>
                  <a:lnTo>
                    <a:pt x="1123757" y="9896"/>
                  </a:lnTo>
                  <a:lnTo>
                    <a:pt x="1070826" y="4438"/>
                  </a:lnTo>
                  <a:lnTo>
                    <a:pt x="1017015" y="1119"/>
                  </a:lnTo>
                  <a:lnTo>
                    <a:pt x="962405" y="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492496" y="2808732"/>
              <a:ext cx="1925320" cy="1414780"/>
            </a:xfrm>
            <a:custGeom>
              <a:avLst/>
              <a:gdLst/>
              <a:ahLst/>
              <a:cxnLst/>
              <a:rect l="l" t="t" r="r" b="b"/>
              <a:pathLst>
                <a:path w="1925320" h="1414779">
                  <a:moveTo>
                    <a:pt x="0" y="707136"/>
                  </a:moveTo>
                  <a:lnTo>
                    <a:pt x="1523" y="667010"/>
                  </a:lnTo>
                  <a:lnTo>
                    <a:pt x="6040" y="627471"/>
                  </a:lnTo>
                  <a:lnTo>
                    <a:pt x="13468" y="588580"/>
                  </a:lnTo>
                  <a:lnTo>
                    <a:pt x="23727" y="550394"/>
                  </a:lnTo>
                  <a:lnTo>
                    <a:pt x="36735" y="512975"/>
                  </a:lnTo>
                  <a:lnTo>
                    <a:pt x="52411" y="476382"/>
                  </a:lnTo>
                  <a:lnTo>
                    <a:pt x="70674" y="440674"/>
                  </a:lnTo>
                  <a:lnTo>
                    <a:pt x="91442" y="405912"/>
                  </a:lnTo>
                  <a:lnTo>
                    <a:pt x="114634" y="372154"/>
                  </a:lnTo>
                  <a:lnTo>
                    <a:pt x="140169" y="339462"/>
                  </a:lnTo>
                  <a:lnTo>
                    <a:pt x="167966" y="307893"/>
                  </a:lnTo>
                  <a:lnTo>
                    <a:pt x="197943" y="277509"/>
                  </a:lnTo>
                  <a:lnTo>
                    <a:pt x="230019" y="248369"/>
                  </a:lnTo>
                  <a:lnTo>
                    <a:pt x="264114" y="220532"/>
                  </a:lnTo>
                  <a:lnTo>
                    <a:pt x="300144" y="194058"/>
                  </a:lnTo>
                  <a:lnTo>
                    <a:pt x="338030" y="169007"/>
                  </a:lnTo>
                  <a:lnTo>
                    <a:pt x="377690" y="145439"/>
                  </a:lnTo>
                  <a:lnTo>
                    <a:pt x="419043" y="123413"/>
                  </a:lnTo>
                  <a:lnTo>
                    <a:pt x="462007" y="102989"/>
                  </a:lnTo>
                  <a:lnTo>
                    <a:pt x="506502" y="84227"/>
                  </a:lnTo>
                  <a:lnTo>
                    <a:pt x="552445" y="67187"/>
                  </a:lnTo>
                  <a:lnTo>
                    <a:pt x="599757" y="51927"/>
                  </a:lnTo>
                  <a:lnTo>
                    <a:pt x="648354" y="38509"/>
                  </a:lnTo>
                  <a:lnTo>
                    <a:pt x="698157" y="26991"/>
                  </a:lnTo>
                  <a:lnTo>
                    <a:pt x="749084" y="17433"/>
                  </a:lnTo>
                  <a:lnTo>
                    <a:pt x="801054" y="9896"/>
                  </a:lnTo>
                  <a:lnTo>
                    <a:pt x="853985" y="4438"/>
                  </a:lnTo>
                  <a:lnTo>
                    <a:pt x="907796" y="1119"/>
                  </a:lnTo>
                  <a:lnTo>
                    <a:pt x="962405" y="0"/>
                  </a:lnTo>
                  <a:lnTo>
                    <a:pt x="1017015" y="1119"/>
                  </a:lnTo>
                  <a:lnTo>
                    <a:pt x="1070826" y="4438"/>
                  </a:lnTo>
                  <a:lnTo>
                    <a:pt x="1123757" y="9896"/>
                  </a:lnTo>
                  <a:lnTo>
                    <a:pt x="1175727" y="17433"/>
                  </a:lnTo>
                  <a:lnTo>
                    <a:pt x="1226654" y="26991"/>
                  </a:lnTo>
                  <a:lnTo>
                    <a:pt x="1276457" y="38509"/>
                  </a:lnTo>
                  <a:lnTo>
                    <a:pt x="1325054" y="51927"/>
                  </a:lnTo>
                  <a:lnTo>
                    <a:pt x="1372366" y="67187"/>
                  </a:lnTo>
                  <a:lnTo>
                    <a:pt x="1418309" y="84227"/>
                  </a:lnTo>
                  <a:lnTo>
                    <a:pt x="1462804" y="102989"/>
                  </a:lnTo>
                  <a:lnTo>
                    <a:pt x="1505768" y="123413"/>
                  </a:lnTo>
                  <a:lnTo>
                    <a:pt x="1547121" y="145439"/>
                  </a:lnTo>
                  <a:lnTo>
                    <a:pt x="1586781" y="169007"/>
                  </a:lnTo>
                  <a:lnTo>
                    <a:pt x="1624667" y="194058"/>
                  </a:lnTo>
                  <a:lnTo>
                    <a:pt x="1660697" y="220532"/>
                  </a:lnTo>
                  <a:lnTo>
                    <a:pt x="1694792" y="248369"/>
                  </a:lnTo>
                  <a:lnTo>
                    <a:pt x="1726868" y="277509"/>
                  </a:lnTo>
                  <a:lnTo>
                    <a:pt x="1756845" y="307893"/>
                  </a:lnTo>
                  <a:lnTo>
                    <a:pt x="1784642" y="339462"/>
                  </a:lnTo>
                  <a:lnTo>
                    <a:pt x="1810177" y="372154"/>
                  </a:lnTo>
                  <a:lnTo>
                    <a:pt x="1833369" y="405912"/>
                  </a:lnTo>
                  <a:lnTo>
                    <a:pt x="1854137" y="440674"/>
                  </a:lnTo>
                  <a:lnTo>
                    <a:pt x="1872400" y="476382"/>
                  </a:lnTo>
                  <a:lnTo>
                    <a:pt x="1888076" y="512975"/>
                  </a:lnTo>
                  <a:lnTo>
                    <a:pt x="1901084" y="550394"/>
                  </a:lnTo>
                  <a:lnTo>
                    <a:pt x="1911343" y="588580"/>
                  </a:lnTo>
                  <a:lnTo>
                    <a:pt x="1918771" y="627471"/>
                  </a:lnTo>
                  <a:lnTo>
                    <a:pt x="1923288" y="667010"/>
                  </a:lnTo>
                  <a:lnTo>
                    <a:pt x="1924811" y="707136"/>
                  </a:lnTo>
                  <a:lnTo>
                    <a:pt x="1923288" y="747262"/>
                  </a:lnTo>
                  <a:lnTo>
                    <a:pt x="1918771" y="786802"/>
                  </a:lnTo>
                  <a:lnTo>
                    <a:pt x="1911343" y="825694"/>
                  </a:lnTo>
                  <a:lnTo>
                    <a:pt x="1901084" y="863880"/>
                  </a:lnTo>
                  <a:lnTo>
                    <a:pt x="1888076" y="901300"/>
                  </a:lnTo>
                  <a:lnTo>
                    <a:pt x="1872400" y="937894"/>
                  </a:lnTo>
                  <a:lnTo>
                    <a:pt x="1854137" y="973602"/>
                  </a:lnTo>
                  <a:lnTo>
                    <a:pt x="1833369" y="1008365"/>
                  </a:lnTo>
                  <a:lnTo>
                    <a:pt x="1810177" y="1042122"/>
                  </a:lnTo>
                  <a:lnTo>
                    <a:pt x="1784642" y="1074815"/>
                  </a:lnTo>
                  <a:lnTo>
                    <a:pt x="1756845" y="1106383"/>
                  </a:lnTo>
                  <a:lnTo>
                    <a:pt x="1726868" y="1136767"/>
                  </a:lnTo>
                  <a:lnTo>
                    <a:pt x="1694792" y="1165908"/>
                  </a:lnTo>
                  <a:lnTo>
                    <a:pt x="1660697" y="1193744"/>
                  </a:lnTo>
                  <a:lnTo>
                    <a:pt x="1624667" y="1220218"/>
                  </a:lnTo>
                  <a:lnTo>
                    <a:pt x="1586781" y="1245268"/>
                  </a:lnTo>
                  <a:lnTo>
                    <a:pt x="1547121" y="1268836"/>
                  </a:lnTo>
                  <a:lnTo>
                    <a:pt x="1505768" y="1290861"/>
                  </a:lnTo>
                  <a:lnTo>
                    <a:pt x="1462804" y="1311285"/>
                  </a:lnTo>
                  <a:lnTo>
                    <a:pt x="1418309" y="1330046"/>
                  </a:lnTo>
                  <a:lnTo>
                    <a:pt x="1372366" y="1347086"/>
                  </a:lnTo>
                  <a:lnTo>
                    <a:pt x="1325054" y="1362345"/>
                  </a:lnTo>
                  <a:lnTo>
                    <a:pt x="1276457" y="1375764"/>
                  </a:lnTo>
                  <a:lnTo>
                    <a:pt x="1226654" y="1387281"/>
                  </a:lnTo>
                  <a:lnTo>
                    <a:pt x="1175727" y="1396838"/>
                  </a:lnTo>
                  <a:lnTo>
                    <a:pt x="1123757" y="1404376"/>
                  </a:lnTo>
                  <a:lnTo>
                    <a:pt x="1070826" y="1409834"/>
                  </a:lnTo>
                  <a:lnTo>
                    <a:pt x="1017015" y="1413152"/>
                  </a:lnTo>
                  <a:lnTo>
                    <a:pt x="962405" y="1414272"/>
                  </a:lnTo>
                  <a:lnTo>
                    <a:pt x="907796" y="1413152"/>
                  </a:lnTo>
                  <a:lnTo>
                    <a:pt x="853985" y="1409834"/>
                  </a:lnTo>
                  <a:lnTo>
                    <a:pt x="801054" y="1404376"/>
                  </a:lnTo>
                  <a:lnTo>
                    <a:pt x="749084" y="1396838"/>
                  </a:lnTo>
                  <a:lnTo>
                    <a:pt x="698157" y="1387281"/>
                  </a:lnTo>
                  <a:lnTo>
                    <a:pt x="648354" y="1375764"/>
                  </a:lnTo>
                  <a:lnTo>
                    <a:pt x="599757" y="1362345"/>
                  </a:lnTo>
                  <a:lnTo>
                    <a:pt x="552445" y="1347086"/>
                  </a:lnTo>
                  <a:lnTo>
                    <a:pt x="506502" y="1330046"/>
                  </a:lnTo>
                  <a:lnTo>
                    <a:pt x="462007" y="1311285"/>
                  </a:lnTo>
                  <a:lnTo>
                    <a:pt x="419043" y="1290861"/>
                  </a:lnTo>
                  <a:lnTo>
                    <a:pt x="377690" y="1268836"/>
                  </a:lnTo>
                  <a:lnTo>
                    <a:pt x="338030" y="1245268"/>
                  </a:lnTo>
                  <a:lnTo>
                    <a:pt x="300144" y="1220218"/>
                  </a:lnTo>
                  <a:lnTo>
                    <a:pt x="264114" y="1193744"/>
                  </a:lnTo>
                  <a:lnTo>
                    <a:pt x="230019" y="1165908"/>
                  </a:lnTo>
                  <a:lnTo>
                    <a:pt x="197943" y="1136767"/>
                  </a:lnTo>
                  <a:lnTo>
                    <a:pt x="167966" y="1106383"/>
                  </a:lnTo>
                  <a:lnTo>
                    <a:pt x="140169" y="1074815"/>
                  </a:lnTo>
                  <a:lnTo>
                    <a:pt x="114634" y="1042122"/>
                  </a:lnTo>
                  <a:lnTo>
                    <a:pt x="91442" y="1008365"/>
                  </a:lnTo>
                  <a:lnTo>
                    <a:pt x="70674" y="973602"/>
                  </a:lnTo>
                  <a:lnTo>
                    <a:pt x="52411" y="937894"/>
                  </a:lnTo>
                  <a:lnTo>
                    <a:pt x="36735" y="901300"/>
                  </a:lnTo>
                  <a:lnTo>
                    <a:pt x="23727" y="863880"/>
                  </a:lnTo>
                  <a:lnTo>
                    <a:pt x="13468" y="825694"/>
                  </a:lnTo>
                  <a:lnTo>
                    <a:pt x="6040" y="786802"/>
                  </a:lnTo>
                  <a:lnTo>
                    <a:pt x="1523" y="747262"/>
                  </a:lnTo>
                  <a:lnTo>
                    <a:pt x="0" y="707136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390644" y="3378708"/>
            <a:ext cx="4277995" cy="1190069"/>
          </a:xfrm>
          <a:prstGeom prst="rect">
            <a:avLst/>
          </a:prstGeom>
          <a:solidFill>
            <a:srgbClr val="0C1720"/>
          </a:solidFill>
        </p:spPr>
        <p:txBody>
          <a:bodyPr vert="horz" wrap="square" lIns="0" tIns="812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40"/>
              </a:spcBef>
            </a:pP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Automating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40" dirty="0">
                <a:solidFill>
                  <a:srgbClr val="FFFFFF"/>
                </a:solidFill>
                <a:latin typeface="Roboto Bk"/>
                <a:cs typeface="Roboto Bk"/>
              </a:rPr>
              <a:t>its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auditing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p</a:t>
            </a:r>
            <a:r>
              <a:rPr lang="en-US" sz="1800" b="1" spc="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ocesses.</a:t>
            </a:r>
            <a:endParaRPr sz="1800" dirty="0">
              <a:latin typeface="Roboto Bk"/>
              <a:cs typeface="Roboto Bk"/>
            </a:endParaRPr>
          </a:p>
          <a:p>
            <a:pPr marL="139065" marR="133985" indent="2540" algn="ctr">
              <a:lnSpc>
                <a:spcPct val="100000"/>
              </a:lnSpc>
            </a:pP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Allowing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Al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to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p</a:t>
            </a:r>
            <a:r>
              <a:rPr lang="en-US" sz="1800" b="1" spc="2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ocess</a:t>
            </a:r>
            <a:r>
              <a:rPr sz="1800" b="1" spc="-3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up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to</a:t>
            </a:r>
            <a:r>
              <a:rPr sz="1800" b="1" spc="1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30" dirty="0">
                <a:solidFill>
                  <a:srgbClr val="FFFFFF"/>
                </a:solidFill>
                <a:latin typeface="Roboto Bk"/>
                <a:cs typeface="Roboto Bk"/>
              </a:rPr>
              <a:t>80%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of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the </a:t>
            </a:r>
            <a:r>
              <a:rPr sz="1800" b="1" spc="-434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content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of 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a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simple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lease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, </a:t>
            </a:r>
            <a:r>
              <a:rPr sz="1800" b="1" spc="-434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leaving 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a 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small </a:t>
            </a:r>
            <a:r>
              <a:rPr lang="en-US" sz="1800" b="1" spc="2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emainde</a:t>
            </a:r>
            <a:r>
              <a:rPr lang="en-US" sz="1800" b="1" spc="2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30" dirty="0">
                <a:solidFill>
                  <a:srgbClr val="FFFFFF"/>
                </a:solidFill>
                <a:latin typeface="Roboto Bk"/>
                <a:cs typeface="Roboto Bk"/>
              </a:rPr>
              <a:t>fo</a:t>
            </a:r>
            <a:r>
              <a:rPr lang="en-US" sz="1800" b="1" spc="3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3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human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staff</a:t>
            </a:r>
            <a:endParaRPr sz="1800" dirty="0">
              <a:latin typeface="Roboto Bk"/>
              <a:cs typeface="Roboto Bk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247257" y="2978023"/>
            <a:ext cx="4311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EY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658611" y="1132332"/>
            <a:ext cx="1409700" cy="1736089"/>
            <a:chOff x="5658611" y="1132332"/>
            <a:chExt cx="1409700" cy="1736089"/>
          </a:xfrm>
        </p:grpSpPr>
        <p:sp>
          <p:nvSpPr>
            <p:cNvPr id="18" name="object 18"/>
            <p:cNvSpPr/>
            <p:nvPr/>
          </p:nvSpPr>
          <p:spPr>
            <a:xfrm>
              <a:off x="5658612" y="1132331"/>
              <a:ext cx="1409700" cy="1736089"/>
            </a:xfrm>
            <a:custGeom>
              <a:avLst/>
              <a:gdLst/>
              <a:ahLst/>
              <a:cxnLst/>
              <a:rect l="l" t="t" r="r" b="b"/>
              <a:pathLst>
                <a:path w="1409700" h="1736089">
                  <a:moveTo>
                    <a:pt x="1343393" y="714184"/>
                  </a:moveTo>
                  <a:lnTo>
                    <a:pt x="1341615" y="668248"/>
                  </a:lnTo>
                  <a:lnTo>
                    <a:pt x="1336573" y="622592"/>
                  </a:lnTo>
                  <a:lnTo>
                    <a:pt x="1328293" y="577418"/>
                  </a:lnTo>
                  <a:lnTo>
                    <a:pt x="1316799" y="532904"/>
                  </a:lnTo>
                  <a:lnTo>
                    <a:pt x="1302118" y="489242"/>
                  </a:lnTo>
                  <a:lnTo>
                    <a:pt x="1284287" y="446620"/>
                  </a:lnTo>
                  <a:lnTo>
                    <a:pt x="1263319" y="405206"/>
                  </a:lnTo>
                  <a:lnTo>
                    <a:pt x="1239253" y="365213"/>
                  </a:lnTo>
                  <a:lnTo>
                    <a:pt x="1212113" y="326809"/>
                  </a:lnTo>
                  <a:lnTo>
                    <a:pt x="1181925" y="290182"/>
                  </a:lnTo>
                  <a:lnTo>
                    <a:pt x="1148715" y="255524"/>
                  </a:lnTo>
                  <a:lnTo>
                    <a:pt x="1110907" y="221691"/>
                  </a:lnTo>
                  <a:lnTo>
                    <a:pt x="1071194" y="191439"/>
                  </a:lnTo>
                  <a:lnTo>
                    <a:pt x="1029779" y="164757"/>
                  </a:lnTo>
                  <a:lnTo>
                    <a:pt x="986878" y="141643"/>
                  </a:lnTo>
                  <a:lnTo>
                    <a:pt x="942695" y="122097"/>
                  </a:lnTo>
                  <a:lnTo>
                    <a:pt x="897470" y="106121"/>
                  </a:lnTo>
                  <a:lnTo>
                    <a:pt x="851395" y="93687"/>
                  </a:lnTo>
                  <a:lnTo>
                    <a:pt x="804697" y="84823"/>
                  </a:lnTo>
                  <a:lnTo>
                    <a:pt x="757605" y="79502"/>
                  </a:lnTo>
                  <a:lnTo>
                    <a:pt x="710311" y="77724"/>
                  </a:lnTo>
                  <a:lnTo>
                    <a:pt x="660488" y="79692"/>
                  </a:lnTo>
                  <a:lnTo>
                    <a:pt x="610933" y="85585"/>
                  </a:lnTo>
                  <a:lnTo>
                    <a:pt x="561911" y="95402"/>
                  </a:lnTo>
                  <a:lnTo>
                    <a:pt x="513664" y="109143"/>
                  </a:lnTo>
                  <a:lnTo>
                    <a:pt x="466432" y="126796"/>
                  </a:lnTo>
                  <a:lnTo>
                    <a:pt x="420471" y="148361"/>
                  </a:lnTo>
                  <a:lnTo>
                    <a:pt x="376047" y="173850"/>
                  </a:lnTo>
                  <a:lnTo>
                    <a:pt x="333375" y="203225"/>
                  </a:lnTo>
                  <a:lnTo>
                    <a:pt x="292747" y="236512"/>
                  </a:lnTo>
                  <a:lnTo>
                    <a:pt x="254381" y="273685"/>
                  </a:lnTo>
                  <a:lnTo>
                    <a:pt x="220827" y="311670"/>
                  </a:lnTo>
                  <a:lnTo>
                    <a:pt x="190652" y="351815"/>
                  </a:lnTo>
                  <a:lnTo>
                    <a:pt x="163906" y="393928"/>
                  </a:lnTo>
                  <a:lnTo>
                    <a:pt x="140652" y="437819"/>
                  </a:lnTo>
                  <a:lnTo>
                    <a:pt x="120967" y="483336"/>
                  </a:lnTo>
                  <a:lnTo>
                    <a:pt x="104902" y="530275"/>
                  </a:lnTo>
                  <a:lnTo>
                    <a:pt x="92532" y="578446"/>
                  </a:lnTo>
                  <a:lnTo>
                    <a:pt x="83908" y="627684"/>
                  </a:lnTo>
                  <a:lnTo>
                    <a:pt x="79121" y="677799"/>
                  </a:lnTo>
                  <a:lnTo>
                    <a:pt x="78232" y="728599"/>
                  </a:lnTo>
                  <a:lnTo>
                    <a:pt x="81241" y="779424"/>
                  </a:lnTo>
                  <a:lnTo>
                    <a:pt x="88112" y="829348"/>
                  </a:lnTo>
                  <a:lnTo>
                    <a:pt x="98742" y="878217"/>
                  </a:lnTo>
                  <a:lnTo>
                    <a:pt x="113080" y="925842"/>
                  </a:lnTo>
                  <a:lnTo>
                    <a:pt x="131025" y="972058"/>
                  </a:lnTo>
                  <a:lnTo>
                    <a:pt x="152527" y="1016698"/>
                  </a:lnTo>
                  <a:lnTo>
                    <a:pt x="177482" y="1059573"/>
                  </a:lnTo>
                  <a:lnTo>
                    <a:pt x="205841" y="1100505"/>
                  </a:lnTo>
                  <a:lnTo>
                    <a:pt x="237502" y="1139342"/>
                  </a:lnTo>
                  <a:lnTo>
                    <a:pt x="272415" y="1175893"/>
                  </a:lnTo>
                  <a:lnTo>
                    <a:pt x="309778" y="1209319"/>
                  </a:lnTo>
                  <a:lnTo>
                    <a:pt x="349186" y="1239316"/>
                  </a:lnTo>
                  <a:lnTo>
                    <a:pt x="390410" y="1265859"/>
                  </a:lnTo>
                  <a:lnTo>
                    <a:pt x="433247" y="1288935"/>
                  </a:lnTo>
                  <a:lnTo>
                    <a:pt x="477456" y="1308519"/>
                  </a:lnTo>
                  <a:lnTo>
                    <a:pt x="522820" y="1324584"/>
                  </a:lnTo>
                  <a:lnTo>
                    <a:pt x="569125" y="1337132"/>
                  </a:lnTo>
                  <a:lnTo>
                    <a:pt x="616140" y="1346111"/>
                  </a:lnTo>
                  <a:lnTo>
                    <a:pt x="663663" y="1351508"/>
                  </a:lnTo>
                  <a:lnTo>
                    <a:pt x="711454" y="1353312"/>
                  </a:lnTo>
                  <a:lnTo>
                    <a:pt x="757910" y="1351610"/>
                  </a:lnTo>
                  <a:lnTo>
                    <a:pt x="804214" y="1346492"/>
                  </a:lnTo>
                  <a:lnTo>
                    <a:pt x="850125" y="1337919"/>
                  </a:lnTo>
                  <a:lnTo>
                    <a:pt x="895477" y="1325905"/>
                  </a:lnTo>
                  <a:lnTo>
                    <a:pt x="940028" y="1310411"/>
                  </a:lnTo>
                  <a:lnTo>
                    <a:pt x="983589" y="1291437"/>
                  </a:lnTo>
                  <a:lnTo>
                    <a:pt x="1025956" y="1268958"/>
                  </a:lnTo>
                  <a:lnTo>
                    <a:pt x="1066927" y="1242949"/>
                  </a:lnTo>
                  <a:lnTo>
                    <a:pt x="1014222" y="1261592"/>
                  </a:lnTo>
                  <a:lnTo>
                    <a:pt x="966368" y="1285989"/>
                  </a:lnTo>
                  <a:lnTo>
                    <a:pt x="917079" y="1305902"/>
                  </a:lnTo>
                  <a:lnTo>
                    <a:pt x="866635" y="1321346"/>
                  </a:lnTo>
                  <a:lnTo>
                    <a:pt x="815340" y="1332357"/>
                  </a:lnTo>
                  <a:lnTo>
                    <a:pt x="763511" y="1338935"/>
                  </a:lnTo>
                  <a:lnTo>
                    <a:pt x="711454" y="1341120"/>
                  </a:lnTo>
                  <a:lnTo>
                    <a:pt x="664603" y="1339354"/>
                  </a:lnTo>
                  <a:lnTo>
                    <a:pt x="618020" y="1334058"/>
                  </a:lnTo>
                  <a:lnTo>
                    <a:pt x="571919" y="1325270"/>
                  </a:lnTo>
                  <a:lnTo>
                    <a:pt x="526516" y="1312976"/>
                  </a:lnTo>
                  <a:lnTo>
                    <a:pt x="482028" y="1297228"/>
                  </a:lnTo>
                  <a:lnTo>
                    <a:pt x="438658" y="1278026"/>
                  </a:lnTo>
                  <a:lnTo>
                    <a:pt x="396633" y="1255407"/>
                  </a:lnTo>
                  <a:lnTo>
                    <a:pt x="356171" y="1229360"/>
                  </a:lnTo>
                  <a:lnTo>
                    <a:pt x="317487" y="1199934"/>
                  </a:lnTo>
                  <a:lnTo>
                    <a:pt x="280797" y="1167130"/>
                  </a:lnTo>
                  <a:lnTo>
                    <a:pt x="246507" y="1131227"/>
                  </a:lnTo>
                  <a:lnTo>
                    <a:pt x="215404" y="1093101"/>
                  </a:lnTo>
                  <a:lnTo>
                    <a:pt x="187553" y="1052918"/>
                  </a:lnTo>
                  <a:lnTo>
                    <a:pt x="163042" y="1010869"/>
                  </a:lnTo>
                  <a:lnTo>
                    <a:pt x="141935" y="967105"/>
                  </a:lnTo>
                  <a:lnTo>
                    <a:pt x="124294" y="921816"/>
                  </a:lnTo>
                  <a:lnTo>
                    <a:pt x="110223" y="875144"/>
                  </a:lnTo>
                  <a:lnTo>
                    <a:pt x="99771" y="827278"/>
                  </a:lnTo>
                  <a:lnTo>
                    <a:pt x="93014" y="778370"/>
                  </a:lnTo>
                  <a:lnTo>
                    <a:pt x="90043" y="728599"/>
                  </a:lnTo>
                  <a:lnTo>
                    <a:pt x="91033" y="678751"/>
                  </a:lnTo>
                  <a:lnTo>
                    <a:pt x="95821" y="629564"/>
                  </a:lnTo>
                  <a:lnTo>
                    <a:pt x="104330" y="581253"/>
                  </a:lnTo>
                  <a:lnTo>
                    <a:pt x="116484" y="533971"/>
                  </a:lnTo>
                  <a:lnTo>
                    <a:pt x="132245" y="487908"/>
                  </a:lnTo>
                  <a:lnTo>
                    <a:pt x="151536" y="443242"/>
                  </a:lnTo>
                  <a:lnTo>
                    <a:pt x="174294" y="400138"/>
                  </a:lnTo>
                  <a:lnTo>
                    <a:pt x="200469" y="358800"/>
                  </a:lnTo>
                  <a:lnTo>
                    <a:pt x="229971" y="319379"/>
                  </a:lnTo>
                  <a:lnTo>
                    <a:pt x="262763" y="282067"/>
                  </a:lnTo>
                  <a:lnTo>
                    <a:pt x="300494" y="245618"/>
                  </a:lnTo>
                  <a:lnTo>
                    <a:pt x="340461" y="212966"/>
                  </a:lnTo>
                  <a:lnTo>
                    <a:pt x="382397" y="184137"/>
                  </a:lnTo>
                  <a:lnTo>
                    <a:pt x="426085" y="159143"/>
                  </a:lnTo>
                  <a:lnTo>
                    <a:pt x="471246" y="137972"/>
                  </a:lnTo>
                  <a:lnTo>
                    <a:pt x="517652" y="120650"/>
                  </a:lnTo>
                  <a:lnTo>
                    <a:pt x="565035" y="107162"/>
                  </a:lnTo>
                  <a:lnTo>
                    <a:pt x="613181" y="97510"/>
                  </a:lnTo>
                  <a:lnTo>
                    <a:pt x="661809" y="91732"/>
                  </a:lnTo>
                  <a:lnTo>
                    <a:pt x="710692" y="89789"/>
                  </a:lnTo>
                  <a:lnTo>
                    <a:pt x="757059" y="91528"/>
                  </a:lnTo>
                  <a:lnTo>
                    <a:pt x="803236" y="96735"/>
                  </a:lnTo>
                  <a:lnTo>
                    <a:pt x="848995" y="105422"/>
                  </a:lnTo>
                  <a:lnTo>
                    <a:pt x="894143" y="117576"/>
                  </a:lnTo>
                  <a:lnTo>
                    <a:pt x="938453" y="133223"/>
                  </a:lnTo>
                  <a:lnTo>
                    <a:pt x="981735" y="152361"/>
                  </a:lnTo>
                  <a:lnTo>
                    <a:pt x="1023772" y="175006"/>
                  </a:lnTo>
                  <a:lnTo>
                    <a:pt x="1064361" y="201129"/>
                  </a:lnTo>
                  <a:lnTo>
                    <a:pt x="1103274" y="230771"/>
                  </a:lnTo>
                  <a:lnTo>
                    <a:pt x="1140333" y="263906"/>
                  </a:lnTo>
                  <a:lnTo>
                    <a:pt x="1174737" y="300037"/>
                  </a:lnTo>
                  <a:lnTo>
                    <a:pt x="1205814" y="338302"/>
                  </a:lnTo>
                  <a:lnTo>
                    <a:pt x="1233551" y="378498"/>
                  </a:lnTo>
                  <a:lnTo>
                    <a:pt x="1257884" y="420395"/>
                  </a:lnTo>
                  <a:lnTo>
                    <a:pt x="1278801" y="463778"/>
                  </a:lnTo>
                  <a:lnTo>
                    <a:pt x="1296276" y="508444"/>
                  </a:lnTo>
                  <a:lnTo>
                    <a:pt x="1310259" y="554177"/>
                  </a:lnTo>
                  <a:lnTo>
                    <a:pt x="1320723" y="600748"/>
                  </a:lnTo>
                  <a:lnTo>
                    <a:pt x="1327658" y="647954"/>
                  </a:lnTo>
                  <a:lnTo>
                    <a:pt x="1330998" y="695579"/>
                  </a:lnTo>
                  <a:lnTo>
                    <a:pt x="1330731" y="743407"/>
                  </a:lnTo>
                  <a:lnTo>
                    <a:pt x="1326832" y="791210"/>
                  </a:lnTo>
                  <a:lnTo>
                    <a:pt x="1319250" y="838784"/>
                  </a:lnTo>
                  <a:lnTo>
                    <a:pt x="1307973" y="885926"/>
                  </a:lnTo>
                  <a:lnTo>
                    <a:pt x="1292948" y="932395"/>
                  </a:lnTo>
                  <a:lnTo>
                    <a:pt x="1274165" y="977988"/>
                  </a:lnTo>
                  <a:lnTo>
                    <a:pt x="1251585" y="1022477"/>
                  </a:lnTo>
                  <a:lnTo>
                    <a:pt x="1262126" y="1028319"/>
                  </a:lnTo>
                  <a:lnTo>
                    <a:pt x="1283957" y="985545"/>
                  </a:lnTo>
                  <a:lnTo>
                    <a:pt x="1302346" y="941768"/>
                  </a:lnTo>
                  <a:lnTo>
                    <a:pt x="1317307" y="897153"/>
                  </a:lnTo>
                  <a:lnTo>
                    <a:pt x="1328864" y="851903"/>
                  </a:lnTo>
                  <a:lnTo>
                    <a:pt x="1337043" y="806208"/>
                  </a:lnTo>
                  <a:lnTo>
                    <a:pt x="1341882" y="760234"/>
                  </a:lnTo>
                  <a:lnTo>
                    <a:pt x="1343393" y="714184"/>
                  </a:lnTo>
                  <a:close/>
                </a:path>
                <a:path w="1409700" h="1736089">
                  <a:moveTo>
                    <a:pt x="1409700" y="709930"/>
                  </a:moveTo>
                  <a:lnTo>
                    <a:pt x="1408061" y="661416"/>
                  </a:lnTo>
                  <a:lnTo>
                    <a:pt x="1403248" y="613765"/>
                  </a:lnTo>
                  <a:lnTo>
                    <a:pt x="1395349" y="567093"/>
                  </a:lnTo>
                  <a:lnTo>
                    <a:pt x="1384465" y="521487"/>
                  </a:lnTo>
                  <a:lnTo>
                    <a:pt x="1370723" y="477062"/>
                  </a:lnTo>
                  <a:lnTo>
                    <a:pt x="1354201" y="433933"/>
                  </a:lnTo>
                  <a:lnTo>
                    <a:pt x="1335036" y="392201"/>
                  </a:lnTo>
                  <a:lnTo>
                    <a:pt x="1313307" y="351980"/>
                  </a:lnTo>
                  <a:lnTo>
                    <a:pt x="1289126" y="313359"/>
                  </a:lnTo>
                  <a:lnTo>
                    <a:pt x="1262608" y="276453"/>
                  </a:lnTo>
                  <a:lnTo>
                    <a:pt x="1233855" y="241388"/>
                  </a:lnTo>
                  <a:lnTo>
                    <a:pt x="1202969" y="208241"/>
                  </a:lnTo>
                  <a:lnTo>
                    <a:pt x="1170063" y="177126"/>
                  </a:lnTo>
                  <a:lnTo>
                    <a:pt x="1135227" y="148170"/>
                  </a:lnTo>
                  <a:lnTo>
                    <a:pt x="1098575" y="121462"/>
                  </a:lnTo>
                  <a:lnTo>
                    <a:pt x="1060221" y="97104"/>
                  </a:lnTo>
                  <a:lnTo>
                    <a:pt x="1020267" y="75222"/>
                  </a:lnTo>
                  <a:lnTo>
                    <a:pt x="978814" y="55905"/>
                  </a:lnTo>
                  <a:lnTo>
                    <a:pt x="935977" y="39268"/>
                  </a:lnTo>
                  <a:lnTo>
                    <a:pt x="891844" y="25425"/>
                  </a:lnTo>
                  <a:lnTo>
                    <a:pt x="846531" y="14465"/>
                  </a:lnTo>
                  <a:lnTo>
                    <a:pt x="800150" y="6502"/>
                  </a:lnTo>
                  <a:lnTo>
                    <a:pt x="752805" y="1651"/>
                  </a:lnTo>
                  <a:lnTo>
                    <a:pt x="704596" y="0"/>
                  </a:lnTo>
                  <a:lnTo>
                    <a:pt x="653465" y="1816"/>
                  </a:lnTo>
                  <a:lnTo>
                    <a:pt x="603135" y="7213"/>
                  </a:lnTo>
                  <a:lnTo>
                    <a:pt x="553720" y="16129"/>
                  </a:lnTo>
                  <a:lnTo>
                    <a:pt x="505383" y="28473"/>
                  </a:lnTo>
                  <a:lnTo>
                    <a:pt x="458254" y="44196"/>
                  </a:lnTo>
                  <a:lnTo>
                    <a:pt x="412483" y="63207"/>
                  </a:lnTo>
                  <a:lnTo>
                    <a:pt x="368211" y="85458"/>
                  </a:lnTo>
                  <a:lnTo>
                    <a:pt x="325589" y="110871"/>
                  </a:lnTo>
                  <a:lnTo>
                    <a:pt x="284746" y="139369"/>
                  </a:lnTo>
                  <a:lnTo>
                    <a:pt x="245833" y="170878"/>
                  </a:lnTo>
                  <a:lnTo>
                    <a:pt x="208991" y="205346"/>
                  </a:lnTo>
                  <a:lnTo>
                    <a:pt x="174371" y="242684"/>
                  </a:lnTo>
                  <a:lnTo>
                    <a:pt x="137287" y="288925"/>
                  </a:lnTo>
                  <a:lnTo>
                    <a:pt x="138557" y="297815"/>
                  </a:lnTo>
                  <a:lnTo>
                    <a:pt x="195478" y="261124"/>
                  </a:lnTo>
                  <a:lnTo>
                    <a:pt x="228752" y="225323"/>
                  </a:lnTo>
                  <a:lnTo>
                    <a:pt x="264172" y="192278"/>
                  </a:lnTo>
                  <a:lnTo>
                    <a:pt x="301574" y="162052"/>
                  </a:lnTo>
                  <a:lnTo>
                    <a:pt x="340817" y="134721"/>
                  </a:lnTo>
                  <a:lnTo>
                    <a:pt x="381774" y="110350"/>
                  </a:lnTo>
                  <a:lnTo>
                    <a:pt x="424307" y="89001"/>
                  </a:lnTo>
                  <a:lnTo>
                    <a:pt x="468261" y="70751"/>
                  </a:lnTo>
                  <a:lnTo>
                    <a:pt x="513511" y="55664"/>
                  </a:lnTo>
                  <a:lnTo>
                    <a:pt x="559904" y="43802"/>
                  </a:lnTo>
                  <a:lnTo>
                    <a:pt x="607314" y="35255"/>
                  </a:lnTo>
                  <a:lnTo>
                    <a:pt x="655586" y="30073"/>
                  </a:lnTo>
                  <a:lnTo>
                    <a:pt x="704596" y="28321"/>
                  </a:lnTo>
                  <a:lnTo>
                    <a:pt x="752881" y="30048"/>
                  </a:lnTo>
                  <a:lnTo>
                    <a:pt x="800252" y="35115"/>
                  </a:lnTo>
                  <a:lnTo>
                    <a:pt x="846607" y="43408"/>
                  </a:lnTo>
                  <a:lnTo>
                    <a:pt x="891832" y="54838"/>
                  </a:lnTo>
                  <a:lnTo>
                    <a:pt x="935799" y="69265"/>
                  </a:lnTo>
                  <a:lnTo>
                    <a:pt x="978395" y="86575"/>
                  </a:lnTo>
                  <a:lnTo>
                    <a:pt x="1019505" y="106654"/>
                  </a:lnTo>
                  <a:lnTo>
                    <a:pt x="1059014" y="129400"/>
                  </a:lnTo>
                  <a:lnTo>
                    <a:pt x="1096822" y="154673"/>
                  </a:lnTo>
                  <a:lnTo>
                    <a:pt x="1132789" y="182372"/>
                  </a:lnTo>
                  <a:lnTo>
                    <a:pt x="1166812" y="212382"/>
                  </a:lnTo>
                  <a:lnTo>
                    <a:pt x="1198778" y="244576"/>
                  </a:lnTo>
                  <a:lnTo>
                    <a:pt x="1228572" y="278841"/>
                  </a:lnTo>
                  <a:lnTo>
                    <a:pt x="1256068" y="315061"/>
                  </a:lnTo>
                  <a:lnTo>
                    <a:pt x="1281163" y="353123"/>
                  </a:lnTo>
                  <a:lnTo>
                    <a:pt x="1303743" y="392912"/>
                  </a:lnTo>
                  <a:lnTo>
                    <a:pt x="1323682" y="434314"/>
                  </a:lnTo>
                  <a:lnTo>
                    <a:pt x="1340866" y="477202"/>
                  </a:lnTo>
                  <a:lnTo>
                    <a:pt x="1355191" y="521462"/>
                  </a:lnTo>
                  <a:lnTo>
                    <a:pt x="1366520" y="566978"/>
                  </a:lnTo>
                  <a:lnTo>
                    <a:pt x="1374762" y="613651"/>
                  </a:lnTo>
                  <a:lnTo>
                    <a:pt x="1379791" y="661339"/>
                  </a:lnTo>
                  <a:lnTo>
                    <a:pt x="1381506" y="709930"/>
                  </a:lnTo>
                  <a:lnTo>
                    <a:pt x="1379791" y="758596"/>
                  </a:lnTo>
                  <a:lnTo>
                    <a:pt x="1374762" y="806348"/>
                  </a:lnTo>
                  <a:lnTo>
                    <a:pt x="1366520" y="853059"/>
                  </a:lnTo>
                  <a:lnTo>
                    <a:pt x="1355191" y="898639"/>
                  </a:lnTo>
                  <a:lnTo>
                    <a:pt x="1340866" y="942936"/>
                  </a:lnTo>
                  <a:lnTo>
                    <a:pt x="1323682" y="985862"/>
                  </a:lnTo>
                  <a:lnTo>
                    <a:pt x="1303743" y="1027290"/>
                  </a:lnTo>
                  <a:lnTo>
                    <a:pt x="1281163" y="1067117"/>
                  </a:lnTo>
                  <a:lnTo>
                    <a:pt x="1256068" y="1105204"/>
                  </a:lnTo>
                  <a:lnTo>
                    <a:pt x="1228572" y="1141450"/>
                  </a:lnTo>
                  <a:lnTo>
                    <a:pt x="1198778" y="1175740"/>
                  </a:lnTo>
                  <a:lnTo>
                    <a:pt x="1166812" y="1207947"/>
                  </a:lnTo>
                  <a:lnTo>
                    <a:pt x="1132789" y="1237970"/>
                  </a:lnTo>
                  <a:lnTo>
                    <a:pt x="1096822" y="1265669"/>
                  </a:lnTo>
                  <a:lnTo>
                    <a:pt x="1059014" y="1290955"/>
                  </a:lnTo>
                  <a:lnTo>
                    <a:pt x="1019505" y="1313700"/>
                  </a:lnTo>
                  <a:lnTo>
                    <a:pt x="978395" y="1333792"/>
                  </a:lnTo>
                  <a:lnTo>
                    <a:pt x="935799" y="1351114"/>
                  </a:lnTo>
                  <a:lnTo>
                    <a:pt x="891832" y="1365542"/>
                  </a:lnTo>
                  <a:lnTo>
                    <a:pt x="846607" y="1376972"/>
                  </a:lnTo>
                  <a:lnTo>
                    <a:pt x="800252" y="1385265"/>
                  </a:lnTo>
                  <a:lnTo>
                    <a:pt x="777862" y="1387665"/>
                  </a:lnTo>
                  <a:lnTo>
                    <a:pt x="772033" y="1382268"/>
                  </a:lnTo>
                  <a:lnTo>
                    <a:pt x="764032" y="1382268"/>
                  </a:lnTo>
                  <a:lnTo>
                    <a:pt x="756539" y="1382268"/>
                  </a:lnTo>
                  <a:lnTo>
                    <a:pt x="749808" y="1388491"/>
                  </a:lnTo>
                  <a:lnTo>
                    <a:pt x="749808" y="1390446"/>
                  </a:lnTo>
                  <a:lnTo>
                    <a:pt x="704596" y="1392047"/>
                  </a:lnTo>
                  <a:lnTo>
                    <a:pt x="656348" y="1390332"/>
                  </a:lnTo>
                  <a:lnTo>
                    <a:pt x="609015" y="1385265"/>
                  </a:lnTo>
                  <a:lnTo>
                    <a:pt x="562698" y="1376972"/>
                  </a:lnTo>
                  <a:lnTo>
                    <a:pt x="517525" y="1365542"/>
                  </a:lnTo>
                  <a:lnTo>
                    <a:pt x="473595" y="1351114"/>
                  </a:lnTo>
                  <a:lnTo>
                    <a:pt x="431038" y="1333792"/>
                  </a:lnTo>
                  <a:lnTo>
                    <a:pt x="389953" y="1313700"/>
                  </a:lnTo>
                  <a:lnTo>
                    <a:pt x="350469" y="1290955"/>
                  </a:lnTo>
                  <a:lnTo>
                    <a:pt x="312699" y="1265669"/>
                  </a:lnTo>
                  <a:lnTo>
                    <a:pt x="276758" y="1237970"/>
                  </a:lnTo>
                  <a:lnTo>
                    <a:pt x="242747" y="1207947"/>
                  </a:lnTo>
                  <a:lnTo>
                    <a:pt x="210807" y="1175740"/>
                  </a:lnTo>
                  <a:lnTo>
                    <a:pt x="181038" y="1141450"/>
                  </a:lnTo>
                  <a:lnTo>
                    <a:pt x="153543" y="1105204"/>
                  </a:lnTo>
                  <a:lnTo>
                    <a:pt x="128473" y="1067117"/>
                  </a:lnTo>
                  <a:lnTo>
                    <a:pt x="105905" y="1027290"/>
                  </a:lnTo>
                  <a:lnTo>
                    <a:pt x="85979" y="985862"/>
                  </a:lnTo>
                  <a:lnTo>
                    <a:pt x="68795" y="942936"/>
                  </a:lnTo>
                  <a:lnTo>
                    <a:pt x="54483" y="898639"/>
                  </a:lnTo>
                  <a:lnTo>
                    <a:pt x="43154" y="853059"/>
                  </a:lnTo>
                  <a:lnTo>
                    <a:pt x="34912" y="806348"/>
                  </a:lnTo>
                  <a:lnTo>
                    <a:pt x="29883" y="758596"/>
                  </a:lnTo>
                  <a:lnTo>
                    <a:pt x="28194" y="709930"/>
                  </a:lnTo>
                  <a:lnTo>
                    <a:pt x="28194" y="702449"/>
                  </a:lnTo>
                  <a:lnTo>
                    <a:pt x="21971" y="695833"/>
                  </a:lnTo>
                  <a:lnTo>
                    <a:pt x="6223" y="695833"/>
                  </a:lnTo>
                  <a:lnTo>
                    <a:pt x="0" y="702449"/>
                  </a:lnTo>
                  <a:lnTo>
                    <a:pt x="0" y="709930"/>
                  </a:lnTo>
                  <a:lnTo>
                    <a:pt x="1625" y="758507"/>
                  </a:lnTo>
                  <a:lnTo>
                    <a:pt x="6438" y="806221"/>
                  </a:lnTo>
                  <a:lnTo>
                    <a:pt x="14338" y="852944"/>
                  </a:lnTo>
                  <a:lnTo>
                    <a:pt x="25222" y="898601"/>
                  </a:lnTo>
                  <a:lnTo>
                    <a:pt x="38963" y="943063"/>
                  </a:lnTo>
                  <a:lnTo>
                    <a:pt x="55473" y="986231"/>
                  </a:lnTo>
                  <a:lnTo>
                    <a:pt x="74637" y="1028001"/>
                  </a:lnTo>
                  <a:lnTo>
                    <a:pt x="96367" y="1068260"/>
                  </a:lnTo>
                  <a:lnTo>
                    <a:pt x="120535" y="1106893"/>
                  </a:lnTo>
                  <a:lnTo>
                    <a:pt x="147040" y="1143825"/>
                  </a:lnTo>
                  <a:lnTo>
                    <a:pt x="175780" y="1178915"/>
                  </a:lnTo>
                  <a:lnTo>
                    <a:pt x="206654" y="1212075"/>
                  </a:lnTo>
                  <a:lnTo>
                    <a:pt x="239547" y="1243203"/>
                  </a:lnTo>
                  <a:lnTo>
                    <a:pt x="274358" y="1272171"/>
                  </a:lnTo>
                  <a:lnTo>
                    <a:pt x="310984" y="1298892"/>
                  </a:lnTo>
                  <a:lnTo>
                    <a:pt x="349313" y="1323251"/>
                  </a:lnTo>
                  <a:lnTo>
                    <a:pt x="389229" y="1345145"/>
                  </a:lnTo>
                  <a:lnTo>
                    <a:pt x="430657" y="1364462"/>
                  </a:lnTo>
                  <a:lnTo>
                    <a:pt x="473456" y="1381099"/>
                  </a:lnTo>
                  <a:lnTo>
                    <a:pt x="517550" y="1394955"/>
                  </a:lnTo>
                  <a:lnTo>
                    <a:pt x="562813" y="1405915"/>
                  </a:lnTo>
                  <a:lnTo>
                    <a:pt x="609142" y="1413878"/>
                  </a:lnTo>
                  <a:lnTo>
                    <a:pt x="656437" y="1418729"/>
                  </a:lnTo>
                  <a:lnTo>
                    <a:pt x="704596" y="1420368"/>
                  </a:lnTo>
                  <a:lnTo>
                    <a:pt x="749808" y="1418844"/>
                  </a:lnTo>
                  <a:lnTo>
                    <a:pt x="749808" y="1729613"/>
                  </a:lnTo>
                  <a:lnTo>
                    <a:pt x="756539" y="1735836"/>
                  </a:lnTo>
                  <a:lnTo>
                    <a:pt x="772033" y="1735836"/>
                  </a:lnTo>
                  <a:lnTo>
                    <a:pt x="778764" y="1729613"/>
                  </a:lnTo>
                  <a:lnTo>
                    <a:pt x="778764" y="1416075"/>
                  </a:lnTo>
                  <a:lnTo>
                    <a:pt x="800150" y="1413878"/>
                  </a:lnTo>
                  <a:lnTo>
                    <a:pt x="846531" y="1405915"/>
                  </a:lnTo>
                  <a:lnTo>
                    <a:pt x="891844" y="1394955"/>
                  </a:lnTo>
                  <a:lnTo>
                    <a:pt x="935977" y="1381099"/>
                  </a:lnTo>
                  <a:lnTo>
                    <a:pt x="978814" y="1364462"/>
                  </a:lnTo>
                  <a:lnTo>
                    <a:pt x="1020267" y="1345145"/>
                  </a:lnTo>
                  <a:lnTo>
                    <a:pt x="1060221" y="1323251"/>
                  </a:lnTo>
                  <a:lnTo>
                    <a:pt x="1098575" y="1298892"/>
                  </a:lnTo>
                  <a:lnTo>
                    <a:pt x="1135227" y="1272171"/>
                  </a:lnTo>
                  <a:lnTo>
                    <a:pt x="1170063" y="1243203"/>
                  </a:lnTo>
                  <a:lnTo>
                    <a:pt x="1202969" y="1212075"/>
                  </a:lnTo>
                  <a:lnTo>
                    <a:pt x="1233855" y="1178915"/>
                  </a:lnTo>
                  <a:lnTo>
                    <a:pt x="1262608" y="1143825"/>
                  </a:lnTo>
                  <a:lnTo>
                    <a:pt x="1289126" y="1106893"/>
                  </a:lnTo>
                  <a:lnTo>
                    <a:pt x="1313307" y="1068260"/>
                  </a:lnTo>
                  <a:lnTo>
                    <a:pt x="1335036" y="1028001"/>
                  </a:lnTo>
                  <a:lnTo>
                    <a:pt x="1354201" y="986231"/>
                  </a:lnTo>
                  <a:lnTo>
                    <a:pt x="1370723" y="943063"/>
                  </a:lnTo>
                  <a:lnTo>
                    <a:pt x="1384465" y="898601"/>
                  </a:lnTo>
                  <a:lnTo>
                    <a:pt x="1395349" y="852944"/>
                  </a:lnTo>
                  <a:lnTo>
                    <a:pt x="1403248" y="806221"/>
                  </a:lnTo>
                  <a:lnTo>
                    <a:pt x="1408061" y="758507"/>
                  </a:lnTo>
                  <a:lnTo>
                    <a:pt x="1409700" y="70993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91199" y="1254252"/>
              <a:ext cx="1144524" cy="1193292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15"/>
    </mc:Choice>
    <mc:Fallback xmlns="">
      <p:transition spd="slow" advTm="6201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7EC12633-EB67-3BC6-71DB-B264C31951C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90600" y="590550"/>
            <a:ext cx="7850937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0" dirty="0">
                <a:solidFill>
                  <a:srgbClr val="C00000"/>
                </a:solidFill>
                <a:latin typeface="Times New Roman"/>
                <a:cs typeface="Times New Roman"/>
              </a:rPr>
              <a:t>How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5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big</a:t>
            </a:r>
            <a:r>
              <a:rPr sz="2800" b="1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55" dirty="0">
                <a:solidFill>
                  <a:srgbClr val="C00000"/>
                </a:solidFill>
                <a:latin typeface="Times New Roman"/>
                <a:cs typeface="Times New Roman"/>
              </a:rPr>
              <a:t>four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10" dirty="0">
                <a:solidFill>
                  <a:srgbClr val="C00000"/>
                </a:solidFill>
                <a:latin typeface="Times New Roman"/>
                <a:cs typeface="Times New Roman"/>
              </a:rPr>
              <a:t>Accounting </a:t>
            </a:r>
            <a:r>
              <a:rPr sz="2800" b="1" spc="15" dirty="0">
                <a:solidFill>
                  <a:srgbClr val="C00000"/>
                </a:solidFill>
                <a:latin typeface="Times New Roman"/>
                <a:cs typeface="Times New Roman"/>
              </a:rPr>
              <a:t>firms</a:t>
            </a:r>
            <a:r>
              <a:rPr sz="2800" b="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10" dirty="0">
                <a:solidFill>
                  <a:srgbClr val="C00000"/>
                </a:solidFill>
                <a:latin typeface="Times New Roman"/>
                <a:cs typeface="Times New Roman"/>
              </a:rPr>
              <a:t>use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-50" dirty="0">
                <a:solidFill>
                  <a:srgbClr val="C00000"/>
                </a:solidFill>
                <a:latin typeface="Times New Roman"/>
                <a:cs typeface="Times New Roman"/>
              </a:rPr>
              <a:t>chatGPT?</a:t>
            </a:r>
            <a:endParaRPr sz="2800" b="1" dirty="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idx="1"/>
          </p:nvPr>
        </p:nvSpPr>
        <p:spPr>
          <a:xfrm>
            <a:off x="628650" y="1369219"/>
            <a:ext cx="7448550" cy="42370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4960" marR="135890" indent="-287020">
              <a:lnSpc>
                <a:spcPct val="150100"/>
              </a:lnSpc>
              <a:spcBef>
                <a:spcPts val="100"/>
              </a:spcBef>
              <a:buChar char="•"/>
              <a:tabLst>
                <a:tab pos="315595" algn="l"/>
                <a:tab pos="316230" algn="l"/>
              </a:tabLst>
            </a:pPr>
            <a:r>
              <a:rPr dirty="0"/>
              <a:t>The</a:t>
            </a:r>
            <a:r>
              <a:rPr spc="-15" dirty="0"/>
              <a:t> </a:t>
            </a:r>
            <a:r>
              <a:rPr spc="-5" dirty="0"/>
              <a:t>big</a:t>
            </a:r>
            <a:r>
              <a:rPr spc="10" dirty="0"/>
              <a:t> </a:t>
            </a:r>
            <a:r>
              <a:rPr spc="-5" dirty="0"/>
              <a:t>four</a:t>
            </a:r>
            <a:r>
              <a:rPr spc="5" dirty="0"/>
              <a:t> </a:t>
            </a:r>
            <a:r>
              <a:rPr spc="-5" dirty="0"/>
              <a:t>accounting</a:t>
            </a:r>
            <a:r>
              <a:rPr spc="15" dirty="0"/>
              <a:t> </a:t>
            </a:r>
            <a:r>
              <a:rPr dirty="0"/>
              <a:t>firms</a:t>
            </a:r>
            <a:r>
              <a:rPr spc="5" dirty="0"/>
              <a:t> </a:t>
            </a:r>
            <a:r>
              <a:rPr spc="-5" dirty="0"/>
              <a:t>have</a:t>
            </a:r>
            <a:r>
              <a:rPr spc="10" dirty="0"/>
              <a:t> </a:t>
            </a:r>
            <a:r>
              <a:rPr spc="-5" dirty="0"/>
              <a:t>invested</a:t>
            </a:r>
            <a:r>
              <a:rPr spc="15" dirty="0"/>
              <a:t> </a:t>
            </a:r>
            <a:r>
              <a:rPr spc="-5" dirty="0"/>
              <a:t>in artificial</a:t>
            </a:r>
            <a:r>
              <a:rPr spc="15" dirty="0"/>
              <a:t> </a:t>
            </a:r>
            <a:r>
              <a:rPr spc="-5" dirty="0"/>
              <a:t>intelligence,</a:t>
            </a:r>
            <a:r>
              <a:rPr spc="35" dirty="0"/>
              <a:t> </a:t>
            </a:r>
            <a:r>
              <a:rPr dirty="0"/>
              <a:t>to</a:t>
            </a:r>
            <a:r>
              <a:rPr spc="5" dirty="0"/>
              <a:t> </a:t>
            </a:r>
            <a:r>
              <a:rPr spc="-5" dirty="0"/>
              <a:t>enhance </a:t>
            </a:r>
            <a:r>
              <a:rPr spc="-484" dirty="0"/>
              <a:t> </a:t>
            </a:r>
            <a:r>
              <a:rPr spc="-5" dirty="0"/>
              <a:t>their</a:t>
            </a:r>
            <a:r>
              <a:rPr dirty="0"/>
              <a:t> </a:t>
            </a:r>
            <a:r>
              <a:rPr spc="-5" dirty="0"/>
              <a:t>services</a:t>
            </a:r>
            <a:r>
              <a:rPr spc="5" dirty="0"/>
              <a:t> </a:t>
            </a:r>
            <a:r>
              <a:rPr spc="-5" dirty="0"/>
              <a:t>and</a:t>
            </a:r>
            <a:r>
              <a:rPr spc="5" dirty="0"/>
              <a:t> </a:t>
            </a:r>
            <a:r>
              <a:rPr spc="-5" dirty="0"/>
              <a:t>improve</a:t>
            </a:r>
            <a:r>
              <a:rPr spc="5" dirty="0"/>
              <a:t> </a:t>
            </a:r>
            <a:r>
              <a:rPr spc="-5" dirty="0"/>
              <a:t>their</a:t>
            </a:r>
            <a:r>
              <a:rPr dirty="0"/>
              <a:t> </a:t>
            </a:r>
            <a:r>
              <a:rPr spc="-5" dirty="0"/>
              <a:t>client</a:t>
            </a:r>
            <a:r>
              <a:rPr spc="15" dirty="0"/>
              <a:t> </a:t>
            </a:r>
            <a:r>
              <a:rPr spc="-5" dirty="0"/>
              <a:t>interactions.</a:t>
            </a:r>
          </a:p>
          <a:p>
            <a:pPr marL="15875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1850" dirty="0"/>
          </a:p>
          <a:p>
            <a:pPr marL="314960" marR="5080" indent="-287020">
              <a:lnSpc>
                <a:spcPct val="150100"/>
              </a:lnSpc>
              <a:buChar char="•"/>
              <a:tabLst>
                <a:tab pos="315595" algn="l"/>
                <a:tab pos="316230" algn="l"/>
              </a:tabLst>
            </a:pPr>
            <a:r>
              <a:rPr b="1" spc="-5" dirty="0">
                <a:solidFill>
                  <a:srgbClr val="0070C0"/>
                </a:solidFill>
              </a:rPr>
              <a:t>Chatbots</a:t>
            </a:r>
            <a:r>
              <a:rPr spc="20" dirty="0"/>
              <a:t> </a:t>
            </a:r>
            <a:r>
              <a:rPr spc="-10" dirty="0"/>
              <a:t>powered</a:t>
            </a:r>
            <a:r>
              <a:rPr spc="65" dirty="0"/>
              <a:t> </a:t>
            </a:r>
            <a:r>
              <a:rPr spc="-5" dirty="0"/>
              <a:t>by</a:t>
            </a:r>
            <a:r>
              <a:rPr spc="5" dirty="0"/>
              <a:t> </a:t>
            </a:r>
            <a:r>
              <a:rPr dirty="0"/>
              <a:t>GPT</a:t>
            </a:r>
            <a:r>
              <a:rPr spc="10" dirty="0"/>
              <a:t> </a:t>
            </a:r>
            <a:r>
              <a:rPr spc="-5" dirty="0"/>
              <a:t>(Generative</a:t>
            </a:r>
            <a:r>
              <a:rPr spc="20" dirty="0"/>
              <a:t> </a:t>
            </a:r>
            <a:r>
              <a:rPr spc="-5" dirty="0"/>
              <a:t>Pre-trained</a:t>
            </a:r>
            <a:r>
              <a:rPr spc="30" dirty="0"/>
              <a:t> </a:t>
            </a:r>
            <a:r>
              <a:rPr spc="-5" dirty="0"/>
              <a:t>Transformer)</a:t>
            </a:r>
            <a:r>
              <a:rPr dirty="0"/>
              <a:t> </a:t>
            </a:r>
            <a:r>
              <a:rPr spc="-5" dirty="0"/>
              <a:t>technology</a:t>
            </a:r>
            <a:r>
              <a:rPr spc="35" dirty="0"/>
              <a:t> </a:t>
            </a:r>
            <a:r>
              <a:rPr spc="-5" dirty="0"/>
              <a:t>are </a:t>
            </a:r>
            <a:r>
              <a:rPr spc="-484" dirty="0"/>
              <a:t> </a:t>
            </a:r>
            <a:r>
              <a:rPr spc="-5" dirty="0"/>
              <a:t>one</a:t>
            </a:r>
            <a:r>
              <a:rPr dirty="0"/>
              <a:t> of</a:t>
            </a:r>
            <a:r>
              <a:rPr spc="-10" dirty="0"/>
              <a:t> </a:t>
            </a:r>
            <a:r>
              <a:rPr dirty="0"/>
              <a:t>the</a:t>
            </a:r>
            <a:r>
              <a:rPr spc="-10" dirty="0"/>
              <a:t> </a:t>
            </a:r>
            <a:r>
              <a:rPr spc="-5" dirty="0"/>
              <a:t>many</a:t>
            </a:r>
            <a:r>
              <a:rPr spc="10" dirty="0"/>
              <a:t> </a:t>
            </a:r>
            <a:r>
              <a:rPr dirty="0"/>
              <a:t>AI</a:t>
            </a:r>
            <a:r>
              <a:rPr spc="-10" dirty="0"/>
              <a:t> </a:t>
            </a:r>
            <a:r>
              <a:rPr spc="-5" dirty="0"/>
              <a:t>tools</a:t>
            </a:r>
            <a:r>
              <a:rPr dirty="0"/>
              <a:t> </a:t>
            </a:r>
            <a:r>
              <a:rPr spc="-5" dirty="0"/>
              <a:t>that</a:t>
            </a:r>
            <a:r>
              <a:rPr spc="5" dirty="0"/>
              <a:t> </a:t>
            </a:r>
            <a:r>
              <a:rPr spc="-5" dirty="0"/>
              <a:t>these</a:t>
            </a:r>
            <a:r>
              <a:rPr dirty="0"/>
              <a:t> firms</a:t>
            </a:r>
            <a:r>
              <a:rPr spc="-5" dirty="0"/>
              <a:t> have</a:t>
            </a:r>
          </a:p>
          <a:p>
            <a:pPr marL="345440">
              <a:lnSpc>
                <a:spcPct val="100000"/>
              </a:lnSpc>
              <a:spcBef>
                <a:spcPts val="1080"/>
              </a:spcBef>
            </a:pPr>
            <a:r>
              <a:rPr spc="-5" dirty="0"/>
              <a:t>adopted</a:t>
            </a:r>
            <a:r>
              <a:rPr spc="15" dirty="0"/>
              <a:t> </a:t>
            </a:r>
            <a:r>
              <a:rPr dirty="0"/>
              <a:t>to</a:t>
            </a:r>
            <a:r>
              <a:rPr spc="-15" dirty="0"/>
              <a:t> </a:t>
            </a:r>
            <a:r>
              <a:rPr spc="-5" dirty="0"/>
              <a:t>improve</a:t>
            </a:r>
            <a:r>
              <a:rPr spc="5" dirty="0"/>
              <a:t> </a:t>
            </a:r>
            <a:r>
              <a:rPr spc="-5" dirty="0"/>
              <a:t>their</a:t>
            </a:r>
            <a:r>
              <a:rPr spc="5" dirty="0"/>
              <a:t> </a:t>
            </a:r>
            <a:r>
              <a:rPr spc="-5" dirty="0"/>
              <a:t>communication</a:t>
            </a:r>
          </a:p>
          <a:p>
            <a:pPr marL="345440">
              <a:lnSpc>
                <a:spcPct val="100000"/>
              </a:lnSpc>
              <a:spcBef>
                <a:spcPts val="1080"/>
              </a:spcBef>
            </a:pPr>
            <a:r>
              <a:rPr spc="-15" dirty="0"/>
              <a:t>with</a:t>
            </a:r>
            <a:r>
              <a:rPr spc="5" dirty="0"/>
              <a:t> </a:t>
            </a:r>
            <a:r>
              <a:rPr spc="-5" dirty="0"/>
              <a:t>clients.</a:t>
            </a: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85263" y="2114550"/>
            <a:ext cx="2667000" cy="17525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96"/>
    </mc:Choice>
    <mc:Fallback xmlns="">
      <p:transition spd="slow" advTm="12219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ject 5">
            <a:extLst>
              <a:ext uri="{FF2B5EF4-FFF2-40B4-BE49-F238E27FC236}">
                <a16:creationId xmlns:a16="http://schemas.microsoft.com/office/drawing/2014/main" id="{A17A3304-BE4F-B7A1-3D32-848FE0B0238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1836" y="538734"/>
            <a:ext cx="8721852" cy="470001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10692" y="2319020"/>
            <a:ext cx="1777364" cy="2767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810" algn="ctr">
              <a:lnSpc>
                <a:spcPct val="100000"/>
              </a:lnSpc>
              <a:spcBef>
                <a:spcPts val="100"/>
              </a:spcBef>
            </a:pPr>
            <a:r>
              <a:rPr sz="2400" b="1" spc="-190" dirty="0">
                <a:solidFill>
                  <a:srgbClr val="FFFF00"/>
                </a:solidFill>
                <a:latin typeface="Trebuchet MS"/>
                <a:cs typeface="Trebuchet MS"/>
              </a:rPr>
              <a:t>Deloitte</a:t>
            </a:r>
            <a:endParaRPr sz="2400" dirty="0">
              <a:solidFill>
                <a:srgbClr val="FFFF00"/>
              </a:solidFill>
              <a:latin typeface="Trebuchet MS"/>
              <a:cs typeface="Trebuchet MS"/>
            </a:endParaRPr>
          </a:p>
          <a:p>
            <a:pPr marL="12700" marR="5080" indent="1270" algn="ctr">
              <a:lnSpc>
                <a:spcPct val="100000"/>
              </a:lnSpc>
              <a:spcBef>
                <a:spcPts val="1420"/>
              </a:spcBef>
            </a:pPr>
            <a:r>
              <a:rPr sz="1800" spc="-5" dirty="0">
                <a:latin typeface="Arial MT"/>
                <a:cs typeface="Arial MT"/>
              </a:rPr>
              <a:t>has developed a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chatbot named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"</a:t>
            </a:r>
            <a:r>
              <a:rPr lang="en-US" b="1" spc="-5" dirty="0">
                <a:solidFill>
                  <a:srgbClr val="0070C0"/>
                </a:solidFill>
                <a:latin typeface="Arial MT"/>
                <a:cs typeface="Arial MT"/>
              </a:rPr>
              <a:t>Cortex</a:t>
            </a:r>
            <a:r>
              <a:rPr sz="1800" spc="-5" dirty="0">
                <a:latin typeface="Arial MT"/>
                <a:cs typeface="Arial MT"/>
              </a:rPr>
              <a:t>" that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can </a:t>
            </a:r>
            <a:r>
              <a:rPr sz="1800" spc="-10" dirty="0">
                <a:latin typeface="Arial MT"/>
                <a:cs typeface="Arial MT"/>
              </a:rPr>
              <a:t>answer </a:t>
            </a:r>
            <a:r>
              <a:rPr sz="1800" spc="-5" dirty="0">
                <a:latin typeface="Arial MT"/>
                <a:cs typeface="Arial MT"/>
              </a:rPr>
              <a:t> questions about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tax,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audit,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and </a:t>
            </a:r>
            <a:r>
              <a:rPr sz="1800" spc="-5" dirty="0">
                <a:latin typeface="Arial MT"/>
                <a:cs typeface="Arial MT"/>
              </a:rPr>
              <a:t> advisory</a:t>
            </a:r>
            <a:r>
              <a:rPr sz="1800" spc="-4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services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the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clients.</a:t>
            </a:r>
            <a:endParaRPr sz="1800" dirty="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27173" y="2934376"/>
            <a:ext cx="1818639" cy="222817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 MT"/>
                <a:cs typeface="Arial MT"/>
              </a:rPr>
              <a:t>has also developed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chatbot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called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"</a:t>
            </a:r>
            <a:r>
              <a:rPr sz="1600" b="1" spc="-5" dirty="0">
                <a:solidFill>
                  <a:srgbClr val="0070C0"/>
                </a:solidFill>
                <a:latin typeface="Arial MT"/>
                <a:cs typeface="Arial MT"/>
              </a:rPr>
              <a:t>Aura</a:t>
            </a:r>
            <a:r>
              <a:rPr sz="1600" spc="-5" dirty="0">
                <a:latin typeface="Arial MT"/>
                <a:cs typeface="Arial MT"/>
              </a:rPr>
              <a:t>" that can help </a:t>
            </a:r>
            <a:r>
              <a:rPr sz="1600" spc="-434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clients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10" dirty="0">
                <a:latin typeface="Arial MT"/>
                <a:cs typeface="Arial MT"/>
              </a:rPr>
              <a:t>with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tax-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related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questions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and provide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personalized tax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advice.</a:t>
            </a:r>
            <a:endParaRPr sz="1600" dirty="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16401" y="2332990"/>
            <a:ext cx="5207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90" dirty="0">
                <a:solidFill>
                  <a:srgbClr val="FFFF00"/>
                </a:solidFill>
                <a:latin typeface="Trebuchet MS"/>
                <a:cs typeface="Trebuchet MS"/>
              </a:rPr>
              <a:t>PwC</a:t>
            </a:r>
            <a:endParaRPr sz="2400" dirty="0">
              <a:solidFill>
                <a:srgbClr val="FFFF00"/>
              </a:solidFill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38827" y="2357120"/>
            <a:ext cx="1701800" cy="25006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34290" algn="ctr">
              <a:lnSpc>
                <a:spcPct val="100000"/>
              </a:lnSpc>
              <a:spcBef>
                <a:spcPts val="95"/>
              </a:spcBef>
            </a:pPr>
            <a:r>
              <a:rPr sz="2800" b="1" spc="-355" dirty="0">
                <a:solidFill>
                  <a:srgbClr val="FFFF00"/>
                </a:solidFill>
                <a:latin typeface="Trebuchet MS"/>
                <a:cs typeface="Trebuchet MS"/>
              </a:rPr>
              <a:t>EY</a:t>
            </a:r>
            <a:endParaRPr sz="2800" dirty="0">
              <a:solidFill>
                <a:srgbClr val="FFFF00"/>
              </a:solidFill>
              <a:latin typeface="Trebuchet MS"/>
              <a:cs typeface="Trebuchet MS"/>
            </a:endParaRPr>
          </a:p>
          <a:p>
            <a:pPr marL="12700" marR="5080" indent="-1270" algn="ctr">
              <a:lnSpc>
                <a:spcPct val="100000"/>
              </a:lnSpc>
              <a:spcBef>
                <a:spcPts val="2685"/>
              </a:spcBef>
            </a:pPr>
            <a:r>
              <a:rPr sz="1600" spc="-5" dirty="0">
                <a:latin typeface="Arial MT"/>
                <a:cs typeface="Arial MT"/>
              </a:rPr>
              <a:t>has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chatbot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called</a:t>
            </a:r>
            <a:r>
              <a:rPr sz="1600" spc="-6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"</a:t>
            </a:r>
            <a:r>
              <a:rPr sz="1600" b="1" spc="-5" dirty="0">
                <a:solidFill>
                  <a:srgbClr val="0070C0"/>
                </a:solidFill>
                <a:latin typeface="Arial MT"/>
                <a:cs typeface="Arial MT"/>
              </a:rPr>
              <a:t>EYbot</a:t>
            </a:r>
            <a:r>
              <a:rPr sz="1600" spc="-5" dirty="0">
                <a:latin typeface="Arial MT"/>
                <a:cs typeface="Arial MT"/>
              </a:rPr>
              <a:t>"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that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can provide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information on the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firm's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services</a:t>
            </a:r>
            <a:r>
              <a:rPr sz="1600" spc="-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and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answer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client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queries.</a:t>
            </a:r>
            <a:endParaRPr sz="1600" dirty="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49516" y="2343150"/>
            <a:ext cx="1774189" cy="2386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09" algn="ctr">
              <a:lnSpc>
                <a:spcPct val="100000"/>
              </a:lnSpc>
              <a:spcBef>
                <a:spcPts val="100"/>
              </a:spcBef>
            </a:pPr>
            <a:r>
              <a:rPr sz="2400" b="1" spc="-225" dirty="0">
                <a:solidFill>
                  <a:srgbClr val="FFFF00"/>
                </a:solidFill>
                <a:latin typeface="Trebuchet MS"/>
                <a:cs typeface="Trebuchet MS"/>
              </a:rPr>
              <a:t>KPMG</a:t>
            </a:r>
            <a:endParaRPr sz="2400" dirty="0">
              <a:solidFill>
                <a:srgbClr val="FFFF00"/>
              </a:solidFill>
              <a:latin typeface="Trebuchet MS"/>
              <a:cs typeface="Trebuchet MS"/>
            </a:endParaRPr>
          </a:p>
          <a:p>
            <a:pPr marL="12700" marR="5080" algn="ctr">
              <a:lnSpc>
                <a:spcPct val="99700"/>
              </a:lnSpc>
              <a:spcBef>
                <a:spcPts val="2305"/>
              </a:spcBef>
            </a:pPr>
            <a:r>
              <a:rPr sz="1600" spc="-5" dirty="0">
                <a:latin typeface="Arial MT"/>
                <a:cs typeface="Arial MT"/>
              </a:rPr>
              <a:t>has</a:t>
            </a:r>
            <a:r>
              <a:rPr sz="1600" spc="-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also</a:t>
            </a:r>
            <a:r>
              <a:rPr sz="1600" spc="-4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developed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 chatbot named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Arial MT"/>
                <a:cs typeface="Arial MT"/>
              </a:rPr>
              <a:t>"KPMG Clara</a:t>
            </a:r>
            <a:r>
              <a:rPr sz="1600" spc="-5" dirty="0">
                <a:latin typeface="Arial MT"/>
                <a:cs typeface="Arial MT"/>
              </a:rPr>
              <a:t>" that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can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help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clients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10" dirty="0">
                <a:latin typeface="Arial MT"/>
                <a:cs typeface="Arial MT"/>
              </a:rPr>
              <a:t>with</a:t>
            </a:r>
            <a:r>
              <a:rPr sz="1600" spc="4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accounting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and tax-related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questions</a:t>
            </a:r>
            <a:endParaRPr sz="1600" dirty="0">
              <a:latin typeface="Arial MT"/>
              <a:cs typeface="Arial MT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4277" y="590550"/>
            <a:ext cx="7926323" cy="1148331"/>
            <a:chOff x="609600" y="329947"/>
            <a:chExt cx="7926323" cy="1148331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9600" y="368807"/>
              <a:ext cx="1175003" cy="110185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57500" y="362711"/>
              <a:ext cx="1158239" cy="111556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20640" y="368807"/>
              <a:ext cx="1161288" cy="110185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5492" y="329947"/>
              <a:ext cx="1170431" cy="109880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667"/>
    </mc:Choice>
    <mc:Fallback xmlns="">
      <p:transition spd="slow" advTm="9566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5">
            <a:extLst>
              <a:ext uri="{FF2B5EF4-FFF2-40B4-BE49-F238E27FC236}">
                <a16:creationId xmlns:a16="http://schemas.microsoft.com/office/drawing/2014/main" id="{C8100112-B486-625C-BAD5-FE3EBAC6692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758951" y="608321"/>
            <a:ext cx="7793990" cy="3927475"/>
          </a:xfrm>
          <a:custGeom>
            <a:avLst/>
            <a:gdLst/>
            <a:ahLst/>
            <a:cxnLst/>
            <a:rect l="l" t="t" r="r" b="b"/>
            <a:pathLst>
              <a:path w="7793990" h="3927475">
                <a:moveTo>
                  <a:pt x="4737368" y="0"/>
                </a:moveTo>
                <a:lnTo>
                  <a:pt x="4699164" y="47"/>
                </a:lnTo>
                <a:lnTo>
                  <a:pt x="4660959" y="931"/>
                </a:lnTo>
                <a:lnTo>
                  <a:pt x="4622755" y="2680"/>
                </a:lnTo>
                <a:lnTo>
                  <a:pt x="4584550" y="5321"/>
                </a:lnTo>
                <a:lnTo>
                  <a:pt x="4546345" y="8882"/>
                </a:lnTo>
                <a:lnTo>
                  <a:pt x="4508141" y="13392"/>
                </a:lnTo>
                <a:lnTo>
                  <a:pt x="4469936" y="18877"/>
                </a:lnTo>
                <a:lnTo>
                  <a:pt x="4431732" y="25366"/>
                </a:lnTo>
                <a:lnTo>
                  <a:pt x="4393527" y="32887"/>
                </a:lnTo>
                <a:lnTo>
                  <a:pt x="4355323" y="41468"/>
                </a:lnTo>
                <a:lnTo>
                  <a:pt x="4317118" y="51137"/>
                </a:lnTo>
                <a:lnTo>
                  <a:pt x="4278913" y="61921"/>
                </a:lnTo>
                <a:lnTo>
                  <a:pt x="4240709" y="73848"/>
                </a:lnTo>
                <a:lnTo>
                  <a:pt x="4202504" y="86946"/>
                </a:lnTo>
                <a:lnTo>
                  <a:pt x="4164300" y="101244"/>
                </a:lnTo>
                <a:lnTo>
                  <a:pt x="4126095" y="116768"/>
                </a:lnTo>
                <a:lnTo>
                  <a:pt x="4087890" y="133548"/>
                </a:lnTo>
                <a:lnTo>
                  <a:pt x="4049686" y="151610"/>
                </a:lnTo>
                <a:lnTo>
                  <a:pt x="4011481" y="170983"/>
                </a:lnTo>
                <a:lnTo>
                  <a:pt x="3973277" y="191694"/>
                </a:lnTo>
                <a:lnTo>
                  <a:pt x="3935072" y="213772"/>
                </a:lnTo>
                <a:lnTo>
                  <a:pt x="3858663" y="260712"/>
                </a:lnTo>
                <a:lnTo>
                  <a:pt x="3820458" y="282787"/>
                </a:lnTo>
                <a:lnTo>
                  <a:pt x="3782254" y="303494"/>
                </a:lnTo>
                <a:lnTo>
                  <a:pt x="3744049" y="322864"/>
                </a:lnTo>
                <a:lnTo>
                  <a:pt x="3705845" y="340923"/>
                </a:lnTo>
                <a:lnTo>
                  <a:pt x="3667640" y="357699"/>
                </a:lnTo>
                <a:lnTo>
                  <a:pt x="3629435" y="373220"/>
                </a:lnTo>
                <a:lnTo>
                  <a:pt x="3591231" y="387514"/>
                </a:lnTo>
                <a:lnTo>
                  <a:pt x="3553026" y="400610"/>
                </a:lnTo>
                <a:lnTo>
                  <a:pt x="3514822" y="412534"/>
                </a:lnTo>
                <a:lnTo>
                  <a:pt x="3476617" y="423315"/>
                </a:lnTo>
                <a:lnTo>
                  <a:pt x="3438412" y="432980"/>
                </a:lnTo>
                <a:lnTo>
                  <a:pt x="3400208" y="441558"/>
                </a:lnTo>
                <a:lnTo>
                  <a:pt x="3362003" y="449077"/>
                </a:lnTo>
                <a:lnTo>
                  <a:pt x="3323799" y="455563"/>
                </a:lnTo>
                <a:lnTo>
                  <a:pt x="3285594" y="461046"/>
                </a:lnTo>
                <a:lnTo>
                  <a:pt x="3247389" y="465553"/>
                </a:lnTo>
                <a:lnTo>
                  <a:pt x="3209185" y="469112"/>
                </a:lnTo>
                <a:lnTo>
                  <a:pt x="3170980" y="471750"/>
                </a:lnTo>
                <a:lnTo>
                  <a:pt x="3132776" y="473497"/>
                </a:lnTo>
                <a:lnTo>
                  <a:pt x="3094571" y="474379"/>
                </a:lnTo>
                <a:lnTo>
                  <a:pt x="3056367" y="474424"/>
                </a:lnTo>
                <a:lnTo>
                  <a:pt x="3018162" y="473661"/>
                </a:lnTo>
                <a:lnTo>
                  <a:pt x="2979957" y="472117"/>
                </a:lnTo>
                <a:lnTo>
                  <a:pt x="2941753" y="469820"/>
                </a:lnTo>
                <a:lnTo>
                  <a:pt x="2903548" y="466798"/>
                </a:lnTo>
                <a:lnTo>
                  <a:pt x="2865344" y="463079"/>
                </a:lnTo>
                <a:lnTo>
                  <a:pt x="2827139" y="458691"/>
                </a:lnTo>
                <a:lnTo>
                  <a:pt x="2788934" y="453661"/>
                </a:lnTo>
                <a:lnTo>
                  <a:pt x="2750730" y="448019"/>
                </a:lnTo>
                <a:lnTo>
                  <a:pt x="2712525" y="441790"/>
                </a:lnTo>
                <a:lnTo>
                  <a:pt x="2674321" y="435004"/>
                </a:lnTo>
                <a:lnTo>
                  <a:pt x="2636116" y="427688"/>
                </a:lnTo>
                <a:lnTo>
                  <a:pt x="2597911" y="419870"/>
                </a:lnTo>
                <a:lnTo>
                  <a:pt x="2559707" y="411578"/>
                </a:lnTo>
                <a:lnTo>
                  <a:pt x="2521502" y="402840"/>
                </a:lnTo>
                <a:lnTo>
                  <a:pt x="2483298" y="393684"/>
                </a:lnTo>
                <a:lnTo>
                  <a:pt x="2445093" y="384137"/>
                </a:lnTo>
                <a:lnTo>
                  <a:pt x="2406889" y="374228"/>
                </a:lnTo>
                <a:lnTo>
                  <a:pt x="2368684" y="363984"/>
                </a:lnTo>
                <a:lnTo>
                  <a:pt x="2330479" y="353434"/>
                </a:lnTo>
                <a:lnTo>
                  <a:pt x="2254070" y="331525"/>
                </a:lnTo>
                <a:lnTo>
                  <a:pt x="2177661" y="308723"/>
                </a:lnTo>
                <a:lnTo>
                  <a:pt x="2101252" y="285253"/>
                </a:lnTo>
                <a:lnTo>
                  <a:pt x="1833820" y="201057"/>
                </a:lnTo>
                <a:lnTo>
                  <a:pt x="1719206" y="165671"/>
                </a:lnTo>
                <a:lnTo>
                  <a:pt x="1642797" y="142870"/>
                </a:lnTo>
                <a:lnTo>
                  <a:pt x="1566388" y="120962"/>
                </a:lnTo>
                <a:lnTo>
                  <a:pt x="1528183" y="110413"/>
                </a:lnTo>
                <a:lnTo>
                  <a:pt x="1489978" y="100170"/>
                </a:lnTo>
                <a:lnTo>
                  <a:pt x="1451774" y="90262"/>
                </a:lnTo>
                <a:lnTo>
                  <a:pt x="1413569" y="80716"/>
                </a:lnTo>
                <a:lnTo>
                  <a:pt x="1375365" y="71561"/>
                </a:lnTo>
                <a:lnTo>
                  <a:pt x="1337160" y="62824"/>
                </a:lnTo>
                <a:lnTo>
                  <a:pt x="1298956" y="54533"/>
                </a:lnTo>
                <a:lnTo>
                  <a:pt x="1260751" y="46717"/>
                </a:lnTo>
                <a:lnTo>
                  <a:pt x="1222546" y="39402"/>
                </a:lnTo>
                <a:lnTo>
                  <a:pt x="1184342" y="32617"/>
                </a:lnTo>
                <a:lnTo>
                  <a:pt x="1146137" y="26390"/>
                </a:lnTo>
                <a:lnTo>
                  <a:pt x="1107933" y="20749"/>
                </a:lnTo>
                <a:lnTo>
                  <a:pt x="1069728" y="15721"/>
                </a:lnTo>
                <a:lnTo>
                  <a:pt x="1031523" y="11335"/>
                </a:lnTo>
                <a:lnTo>
                  <a:pt x="993319" y="7618"/>
                </a:lnTo>
                <a:lnTo>
                  <a:pt x="955114" y="4598"/>
                </a:lnTo>
                <a:lnTo>
                  <a:pt x="916910" y="2303"/>
                </a:lnTo>
                <a:lnTo>
                  <a:pt x="878705" y="761"/>
                </a:lnTo>
                <a:lnTo>
                  <a:pt x="840500" y="0"/>
                </a:lnTo>
                <a:lnTo>
                  <a:pt x="802296" y="47"/>
                </a:lnTo>
                <a:lnTo>
                  <a:pt x="764091" y="931"/>
                </a:lnTo>
                <a:lnTo>
                  <a:pt x="725887" y="2680"/>
                </a:lnTo>
                <a:lnTo>
                  <a:pt x="687682" y="5321"/>
                </a:lnTo>
                <a:lnTo>
                  <a:pt x="649478" y="8882"/>
                </a:lnTo>
                <a:lnTo>
                  <a:pt x="611273" y="13392"/>
                </a:lnTo>
                <a:lnTo>
                  <a:pt x="573068" y="18877"/>
                </a:lnTo>
                <a:lnTo>
                  <a:pt x="534864" y="25366"/>
                </a:lnTo>
                <a:lnTo>
                  <a:pt x="496659" y="32887"/>
                </a:lnTo>
                <a:lnTo>
                  <a:pt x="458455" y="41468"/>
                </a:lnTo>
                <a:lnTo>
                  <a:pt x="420250" y="51137"/>
                </a:lnTo>
                <a:lnTo>
                  <a:pt x="382045" y="61921"/>
                </a:lnTo>
                <a:lnTo>
                  <a:pt x="343841" y="73848"/>
                </a:lnTo>
                <a:lnTo>
                  <a:pt x="305636" y="86946"/>
                </a:lnTo>
                <a:lnTo>
                  <a:pt x="267432" y="101244"/>
                </a:lnTo>
                <a:lnTo>
                  <a:pt x="229227" y="116768"/>
                </a:lnTo>
                <a:lnTo>
                  <a:pt x="191022" y="133548"/>
                </a:lnTo>
                <a:lnTo>
                  <a:pt x="152818" y="151610"/>
                </a:lnTo>
                <a:lnTo>
                  <a:pt x="114613" y="170983"/>
                </a:lnTo>
                <a:lnTo>
                  <a:pt x="76409" y="191694"/>
                </a:lnTo>
                <a:lnTo>
                  <a:pt x="38204" y="213772"/>
                </a:lnTo>
                <a:lnTo>
                  <a:pt x="0" y="237244"/>
                </a:lnTo>
                <a:lnTo>
                  <a:pt x="0" y="3689637"/>
                </a:lnTo>
                <a:lnTo>
                  <a:pt x="38204" y="3666168"/>
                </a:lnTo>
                <a:lnTo>
                  <a:pt x="76409" y="3644093"/>
                </a:lnTo>
                <a:lnTo>
                  <a:pt x="114613" y="3623385"/>
                </a:lnTo>
                <a:lnTo>
                  <a:pt x="152818" y="3604015"/>
                </a:lnTo>
                <a:lnTo>
                  <a:pt x="191022" y="3585955"/>
                </a:lnTo>
                <a:lnTo>
                  <a:pt x="229227" y="3569178"/>
                </a:lnTo>
                <a:lnTo>
                  <a:pt x="267432" y="3553656"/>
                </a:lnTo>
                <a:lnTo>
                  <a:pt x="305636" y="3539361"/>
                </a:lnTo>
                <a:lnTo>
                  <a:pt x="343841" y="3526265"/>
                </a:lnTo>
                <a:lnTo>
                  <a:pt x="382045" y="3514340"/>
                </a:lnTo>
                <a:lnTo>
                  <a:pt x="420250" y="3503558"/>
                </a:lnTo>
                <a:lnTo>
                  <a:pt x="458455" y="3493892"/>
                </a:lnTo>
                <a:lnTo>
                  <a:pt x="496659" y="3485313"/>
                </a:lnTo>
                <a:lnTo>
                  <a:pt x="534864" y="3477794"/>
                </a:lnTo>
                <a:lnTo>
                  <a:pt x="573068" y="3471307"/>
                </a:lnTo>
                <a:lnTo>
                  <a:pt x="611273" y="3465823"/>
                </a:lnTo>
                <a:lnTo>
                  <a:pt x="649478" y="3461316"/>
                </a:lnTo>
                <a:lnTo>
                  <a:pt x="687682" y="3457756"/>
                </a:lnTo>
                <a:lnTo>
                  <a:pt x="725887" y="3455117"/>
                </a:lnTo>
                <a:lnTo>
                  <a:pt x="764091" y="3453370"/>
                </a:lnTo>
                <a:lnTo>
                  <a:pt x="802296" y="3452487"/>
                </a:lnTo>
                <a:lnTo>
                  <a:pt x="840500" y="3452441"/>
                </a:lnTo>
                <a:lnTo>
                  <a:pt x="878705" y="3453204"/>
                </a:lnTo>
                <a:lnTo>
                  <a:pt x="916910" y="3454747"/>
                </a:lnTo>
                <a:lnTo>
                  <a:pt x="955114" y="3457043"/>
                </a:lnTo>
                <a:lnTo>
                  <a:pt x="993319" y="3460064"/>
                </a:lnTo>
                <a:lnTo>
                  <a:pt x="1031523" y="3463783"/>
                </a:lnTo>
                <a:lnTo>
                  <a:pt x="1069728" y="3468170"/>
                </a:lnTo>
                <a:lnTo>
                  <a:pt x="1107933" y="3473199"/>
                </a:lnTo>
                <a:lnTo>
                  <a:pt x="1146137" y="3478841"/>
                </a:lnTo>
                <a:lnTo>
                  <a:pt x="1184342" y="3485069"/>
                </a:lnTo>
                <a:lnTo>
                  <a:pt x="1222546" y="3491855"/>
                </a:lnTo>
                <a:lnTo>
                  <a:pt x="1260751" y="3499170"/>
                </a:lnTo>
                <a:lnTo>
                  <a:pt x="1298956" y="3506987"/>
                </a:lnTo>
                <a:lnTo>
                  <a:pt x="1337160" y="3515279"/>
                </a:lnTo>
                <a:lnTo>
                  <a:pt x="1375365" y="3524016"/>
                </a:lnTo>
                <a:lnTo>
                  <a:pt x="1413569" y="3533172"/>
                </a:lnTo>
                <a:lnTo>
                  <a:pt x="1451774" y="3542718"/>
                </a:lnTo>
                <a:lnTo>
                  <a:pt x="1489978" y="3552627"/>
                </a:lnTo>
                <a:lnTo>
                  <a:pt x="1528183" y="3562870"/>
                </a:lnTo>
                <a:lnTo>
                  <a:pt x="1566388" y="3573420"/>
                </a:lnTo>
                <a:lnTo>
                  <a:pt x="1642797" y="3595328"/>
                </a:lnTo>
                <a:lnTo>
                  <a:pt x="1719206" y="3618129"/>
                </a:lnTo>
                <a:lnTo>
                  <a:pt x="1795615" y="3641599"/>
                </a:lnTo>
                <a:lnTo>
                  <a:pt x="2063047" y="3725793"/>
                </a:lnTo>
                <a:lnTo>
                  <a:pt x="2177661" y="3761179"/>
                </a:lnTo>
                <a:lnTo>
                  <a:pt x="2254070" y="3783979"/>
                </a:lnTo>
                <a:lnTo>
                  <a:pt x="2330479" y="3805887"/>
                </a:lnTo>
                <a:lnTo>
                  <a:pt x="2368684" y="3816437"/>
                </a:lnTo>
                <a:lnTo>
                  <a:pt x="2406889" y="3826680"/>
                </a:lnTo>
                <a:lnTo>
                  <a:pt x="2445093" y="3836588"/>
                </a:lnTo>
                <a:lnTo>
                  <a:pt x="2483298" y="3846134"/>
                </a:lnTo>
                <a:lnTo>
                  <a:pt x="2521502" y="3855289"/>
                </a:lnTo>
                <a:lnTo>
                  <a:pt x="2559707" y="3864026"/>
                </a:lnTo>
                <a:lnTo>
                  <a:pt x="2597912" y="3872317"/>
                </a:lnTo>
                <a:lnTo>
                  <a:pt x="2636116" y="3880134"/>
                </a:lnTo>
                <a:lnTo>
                  <a:pt x="2674321" y="3887449"/>
                </a:lnTo>
                <a:lnTo>
                  <a:pt x="2712525" y="3894234"/>
                </a:lnTo>
                <a:lnTo>
                  <a:pt x="2750730" y="3900461"/>
                </a:lnTo>
                <a:lnTo>
                  <a:pt x="2788934" y="3906103"/>
                </a:lnTo>
                <a:lnTo>
                  <a:pt x="2827139" y="3911131"/>
                </a:lnTo>
                <a:lnTo>
                  <a:pt x="2865344" y="3915518"/>
                </a:lnTo>
                <a:lnTo>
                  <a:pt x="2903548" y="3919236"/>
                </a:lnTo>
                <a:lnTo>
                  <a:pt x="2941753" y="3922256"/>
                </a:lnTo>
                <a:lnTo>
                  <a:pt x="2979957" y="3924552"/>
                </a:lnTo>
                <a:lnTo>
                  <a:pt x="3018162" y="3926095"/>
                </a:lnTo>
                <a:lnTo>
                  <a:pt x="3056367" y="3926856"/>
                </a:lnTo>
                <a:lnTo>
                  <a:pt x="3094571" y="3926810"/>
                </a:lnTo>
                <a:lnTo>
                  <a:pt x="3132776" y="3925926"/>
                </a:lnTo>
                <a:lnTo>
                  <a:pt x="3170980" y="3924178"/>
                </a:lnTo>
                <a:lnTo>
                  <a:pt x="3209185" y="3921538"/>
                </a:lnTo>
                <a:lnTo>
                  <a:pt x="3247390" y="3917978"/>
                </a:lnTo>
                <a:lnTo>
                  <a:pt x="3285594" y="3913469"/>
                </a:lnTo>
                <a:lnTo>
                  <a:pt x="3323799" y="3907985"/>
                </a:lnTo>
                <a:lnTo>
                  <a:pt x="3362003" y="3901496"/>
                </a:lnTo>
                <a:lnTo>
                  <a:pt x="3400208" y="3893976"/>
                </a:lnTo>
                <a:lnTo>
                  <a:pt x="3438412" y="3885396"/>
                </a:lnTo>
                <a:lnTo>
                  <a:pt x="3476617" y="3875729"/>
                </a:lnTo>
                <a:lnTo>
                  <a:pt x="3514822" y="3864946"/>
                </a:lnTo>
                <a:lnTo>
                  <a:pt x="3553026" y="3853021"/>
                </a:lnTo>
                <a:lnTo>
                  <a:pt x="3591231" y="3839923"/>
                </a:lnTo>
                <a:lnTo>
                  <a:pt x="3629435" y="3825627"/>
                </a:lnTo>
                <a:lnTo>
                  <a:pt x="3667640" y="3810104"/>
                </a:lnTo>
                <a:lnTo>
                  <a:pt x="3705845" y="3793326"/>
                </a:lnTo>
                <a:lnTo>
                  <a:pt x="3744049" y="3775265"/>
                </a:lnTo>
                <a:lnTo>
                  <a:pt x="3782254" y="3755894"/>
                </a:lnTo>
                <a:lnTo>
                  <a:pt x="3820458" y="3735184"/>
                </a:lnTo>
                <a:lnTo>
                  <a:pt x="3858663" y="3713108"/>
                </a:lnTo>
                <a:lnTo>
                  <a:pt x="3935072" y="3666168"/>
                </a:lnTo>
                <a:lnTo>
                  <a:pt x="3973277" y="3644093"/>
                </a:lnTo>
                <a:lnTo>
                  <a:pt x="4011481" y="3623385"/>
                </a:lnTo>
                <a:lnTo>
                  <a:pt x="4049686" y="3604015"/>
                </a:lnTo>
                <a:lnTo>
                  <a:pt x="4087890" y="3585955"/>
                </a:lnTo>
                <a:lnTo>
                  <a:pt x="4126095" y="3569178"/>
                </a:lnTo>
                <a:lnTo>
                  <a:pt x="4164300" y="3553656"/>
                </a:lnTo>
                <a:lnTo>
                  <a:pt x="4202504" y="3539361"/>
                </a:lnTo>
                <a:lnTo>
                  <a:pt x="4240709" y="3526265"/>
                </a:lnTo>
                <a:lnTo>
                  <a:pt x="4278913" y="3514340"/>
                </a:lnTo>
                <a:lnTo>
                  <a:pt x="4317118" y="3503558"/>
                </a:lnTo>
                <a:lnTo>
                  <a:pt x="4355323" y="3493892"/>
                </a:lnTo>
                <a:lnTo>
                  <a:pt x="4393527" y="3485313"/>
                </a:lnTo>
                <a:lnTo>
                  <a:pt x="4431732" y="3477794"/>
                </a:lnTo>
                <a:lnTo>
                  <a:pt x="4469936" y="3471307"/>
                </a:lnTo>
                <a:lnTo>
                  <a:pt x="4508141" y="3465823"/>
                </a:lnTo>
                <a:lnTo>
                  <a:pt x="4546346" y="3461316"/>
                </a:lnTo>
                <a:lnTo>
                  <a:pt x="4584550" y="3457756"/>
                </a:lnTo>
                <a:lnTo>
                  <a:pt x="4622755" y="3455117"/>
                </a:lnTo>
                <a:lnTo>
                  <a:pt x="4660959" y="3453370"/>
                </a:lnTo>
                <a:lnTo>
                  <a:pt x="4699164" y="3452487"/>
                </a:lnTo>
                <a:lnTo>
                  <a:pt x="4737368" y="3452441"/>
                </a:lnTo>
                <a:lnTo>
                  <a:pt x="4775573" y="3453204"/>
                </a:lnTo>
                <a:lnTo>
                  <a:pt x="4813778" y="3454747"/>
                </a:lnTo>
                <a:lnTo>
                  <a:pt x="4851982" y="3457043"/>
                </a:lnTo>
                <a:lnTo>
                  <a:pt x="4890187" y="3460064"/>
                </a:lnTo>
                <a:lnTo>
                  <a:pt x="4928391" y="3463783"/>
                </a:lnTo>
                <a:lnTo>
                  <a:pt x="4966596" y="3468170"/>
                </a:lnTo>
                <a:lnTo>
                  <a:pt x="5004801" y="3473199"/>
                </a:lnTo>
                <a:lnTo>
                  <a:pt x="5043005" y="3478841"/>
                </a:lnTo>
                <a:lnTo>
                  <a:pt x="5081210" y="3485069"/>
                </a:lnTo>
                <a:lnTo>
                  <a:pt x="5119414" y="3491855"/>
                </a:lnTo>
                <a:lnTo>
                  <a:pt x="5157619" y="3499170"/>
                </a:lnTo>
                <a:lnTo>
                  <a:pt x="5195824" y="3506987"/>
                </a:lnTo>
                <a:lnTo>
                  <a:pt x="5234028" y="3515279"/>
                </a:lnTo>
                <a:lnTo>
                  <a:pt x="5272233" y="3524016"/>
                </a:lnTo>
                <a:lnTo>
                  <a:pt x="5310437" y="3533172"/>
                </a:lnTo>
                <a:lnTo>
                  <a:pt x="5348642" y="3542718"/>
                </a:lnTo>
                <a:lnTo>
                  <a:pt x="5386846" y="3552627"/>
                </a:lnTo>
                <a:lnTo>
                  <a:pt x="5425051" y="3562870"/>
                </a:lnTo>
                <a:lnTo>
                  <a:pt x="5463256" y="3573420"/>
                </a:lnTo>
                <a:lnTo>
                  <a:pt x="5539665" y="3595328"/>
                </a:lnTo>
                <a:lnTo>
                  <a:pt x="5616074" y="3618129"/>
                </a:lnTo>
                <a:lnTo>
                  <a:pt x="5692483" y="3641599"/>
                </a:lnTo>
                <a:lnTo>
                  <a:pt x="5959915" y="3725793"/>
                </a:lnTo>
                <a:lnTo>
                  <a:pt x="6074529" y="3761179"/>
                </a:lnTo>
                <a:lnTo>
                  <a:pt x="6150938" y="3783979"/>
                </a:lnTo>
                <a:lnTo>
                  <a:pt x="6227347" y="3805887"/>
                </a:lnTo>
                <a:lnTo>
                  <a:pt x="6265552" y="3816437"/>
                </a:lnTo>
                <a:lnTo>
                  <a:pt x="6303757" y="3826680"/>
                </a:lnTo>
                <a:lnTo>
                  <a:pt x="6341961" y="3836588"/>
                </a:lnTo>
                <a:lnTo>
                  <a:pt x="6380166" y="3846134"/>
                </a:lnTo>
                <a:lnTo>
                  <a:pt x="6418370" y="3855289"/>
                </a:lnTo>
                <a:lnTo>
                  <a:pt x="6456575" y="3864026"/>
                </a:lnTo>
                <a:lnTo>
                  <a:pt x="6494780" y="3872317"/>
                </a:lnTo>
                <a:lnTo>
                  <a:pt x="6532984" y="3880134"/>
                </a:lnTo>
                <a:lnTo>
                  <a:pt x="6571189" y="3887449"/>
                </a:lnTo>
                <a:lnTo>
                  <a:pt x="6609393" y="3894234"/>
                </a:lnTo>
                <a:lnTo>
                  <a:pt x="6647598" y="3900461"/>
                </a:lnTo>
                <a:lnTo>
                  <a:pt x="6685802" y="3906103"/>
                </a:lnTo>
                <a:lnTo>
                  <a:pt x="6724007" y="3911131"/>
                </a:lnTo>
                <a:lnTo>
                  <a:pt x="6762212" y="3915518"/>
                </a:lnTo>
                <a:lnTo>
                  <a:pt x="6800416" y="3919236"/>
                </a:lnTo>
                <a:lnTo>
                  <a:pt x="6838621" y="3922256"/>
                </a:lnTo>
                <a:lnTo>
                  <a:pt x="6876825" y="3924552"/>
                </a:lnTo>
                <a:lnTo>
                  <a:pt x="6915030" y="3926095"/>
                </a:lnTo>
                <a:lnTo>
                  <a:pt x="6953235" y="3926856"/>
                </a:lnTo>
                <a:lnTo>
                  <a:pt x="6991439" y="3926810"/>
                </a:lnTo>
                <a:lnTo>
                  <a:pt x="7029644" y="3925926"/>
                </a:lnTo>
                <a:lnTo>
                  <a:pt x="7067848" y="3924178"/>
                </a:lnTo>
                <a:lnTo>
                  <a:pt x="7106053" y="3921538"/>
                </a:lnTo>
                <a:lnTo>
                  <a:pt x="7144258" y="3917978"/>
                </a:lnTo>
                <a:lnTo>
                  <a:pt x="7182462" y="3913469"/>
                </a:lnTo>
                <a:lnTo>
                  <a:pt x="7220667" y="3907985"/>
                </a:lnTo>
                <a:lnTo>
                  <a:pt x="7258871" y="3901496"/>
                </a:lnTo>
                <a:lnTo>
                  <a:pt x="7297076" y="3893976"/>
                </a:lnTo>
                <a:lnTo>
                  <a:pt x="7335280" y="3885396"/>
                </a:lnTo>
                <a:lnTo>
                  <a:pt x="7373485" y="3875729"/>
                </a:lnTo>
                <a:lnTo>
                  <a:pt x="7411690" y="3864946"/>
                </a:lnTo>
                <a:lnTo>
                  <a:pt x="7449894" y="3853021"/>
                </a:lnTo>
                <a:lnTo>
                  <a:pt x="7488099" y="3839923"/>
                </a:lnTo>
                <a:lnTo>
                  <a:pt x="7526303" y="3825627"/>
                </a:lnTo>
                <a:lnTo>
                  <a:pt x="7564508" y="3810104"/>
                </a:lnTo>
                <a:lnTo>
                  <a:pt x="7602713" y="3793326"/>
                </a:lnTo>
                <a:lnTo>
                  <a:pt x="7640917" y="3775265"/>
                </a:lnTo>
                <a:lnTo>
                  <a:pt x="7679122" y="3755894"/>
                </a:lnTo>
                <a:lnTo>
                  <a:pt x="7717326" y="3735184"/>
                </a:lnTo>
                <a:lnTo>
                  <a:pt x="7755531" y="3713108"/>
                </a:lnTo>
                <a:lnTo>
                  <a:pt x="7793736" y="3689637"/>
                </a:lnTo>
                <a:lnTo>
                  <a:pt x="7793736" y="237244"/>
                </a:lnTo>
                <a:lnTo>
                  <a:pt x="7755531" y="260712"/>
                </a:lnTo>
                <a:lnTo>
                  <a:pt x="7717326" y="282787"/>
                </a:lnTo>
                <a:lnTo>
                  <a:pt x="7679122" y="303494"/>
                </a:lnTo>
                <a:lnTo>
                  <a:pt x="7640917" y="322864"/>
                </a:lnTo>
                <a:lnTo>
                  <a:pt x="7602713" y="340923"/>
                </a:lnTo>
                <a:lnTo>
                  <a:pt x="7564508" y="357699"/>
                </a:lnTo>
                <a:lnTo>
                  <a:pt x="7526303" y="373220"/>
                </a:lnTo>
                <a:lnTo>
                  <a:pt x="7488099" y="387514"/>
                </a:lnTo>
                <a:lnTo>
                  <a:pt x="7449894" y="400610"/>
                </a:lnTo>
                <a:lnTo>
                  <a:pt x="7411690" y="412534"/>
                </a:lnTo>
                <a:lnTo>
                  <a:pt x="7373485" y="423315"/>
                </a:lnTo>
                <a:lnTo>
                  <a:pt x="7335280" y="432980"/>
                </a:lnTo>
                <a:lnTo>
                  <a:pt x="7297076" y="441558"/>
                </a:lnTo>
                <a:lnTo>
                  <a:pt x="7258871" y="449077"/>
                </a:lnTo>
                <a:lnTo>
                  <a:pt x="7220667" y="455563"/>
                </a:lnTo>
                <a:lnTo>
                  <a:pt x="7182462" y="461046"/>
                </a:lnTo>
                <a:lnTo>
                  <a:pt x="7144257" y="465553"/>
                </a:lnTo>
                <a:lnTo>
                  <a:pt x="7106053" y="469112"/>
                </a:lnTo>
                <a:lnTo>
                  <a:pt x="7067848" y="471750"/>
                </a:lnTo>
                <a:lnTo>
                  <a:pt x="7029644" y="473497"/>
                </a:lnTo>
                <a:lnTo>
                  <a:pt x="6991439" y="474379"/>
                </a:lnTo>
                <a:lnTo>
                  <a:pt x="6953235" y="474424"/>
                </a:lnTo>
                <a:lnTo>
                  <a:pt x="6915030" y="473661"/>
                </a:lnTo>
                <a:lnTo>
                  <a:pt x="6876825" y="472117"/>
                </a:lnTo>
                <a:lnTo>
                  <a:pt x="6838621" y="469820"/>
                </a:lnTo>
                <a:lnTo>
                  <a:pt x="6800416" y="466798"/>
                </a:lnTo>
                <a:lnTo>
                  <a:pt x="6762212" y="463079"/>
                </a:lnTo>
                <a:lnTo>
                  <a:pt x="6724007" y="458691"/>
                </a:lnTo>
                <a:lnTo>
                  <a:pt x="6685802" y="453661"/>
                </a:lnTo>
                <a:lnTo>
                  <a:pt x="6647598" y="448019"/>
                </a:lnTo>
                <a:lnTo>
                  <a:pt x="6609393" y="441790"/>
                </a:lnTo>
                <a:lnTo>
                  <a:pt x="6571189" y="435004"/>
                </a:lnTo>
                <a:lnTo>
                  <a:pt x="6532984" y="427688"/>
                </a:lnTo>
                <a:lnTo>
                  <a:pt x="6494779" y="419870"/>
                </a:lnTo>
                <a:lnTo>
                  <a:pt x="6456575" y="411578"/>
                </a:lnTo>
                <a:lnTo>
                  <a:pt x="6418370" y="402840"/>
                </a:lnTo>
                <a:lnTo>
                  <a:pt x="6380166" y="393684"/>
                </a:lnTo>
                <a:lnTo>
                  <a:pt x="6341961" y="384137"/>
                </a:lnTo>
                <a:lnTo>
                  <a:pt x="6303757" y="374228"/>
                </a:lnTo>
                <a:lnTo>
                  <a:pt x="6265552" y="363984"/>
                </a:lnTo>
                <a:lnTo>
                  <a:pt x="6227347" y="353434"/>
                </a:lnTo>
                <a:lnTo>
                  <a:pt x="6150938" y="331525"/>
                </a:lnTo>
                <a:lnTo>
                  <a:pt x="6074529" y="308723"/>
                </a:lnTo>
                <a:lnTo>
                  <a:pt x="5998120" y="285253"/>
                </a:lnTo>
                <a:lnTo>
                  <a:pt x="5730688" y="201057"/>
                </a:lnTo>
                <a:lnTo>
                  <a:pt x="5616074" y="165671"/>
                </a:lnTo>
                <a:lnTo>
                  <a:pt x="5539665" y="142870"/>
                </a:lnTo>
                <a:lnTo>
                  <a:pt x="5463256" y="120962"/>
                </a:lnTo>
                <a:lnTo>
                  <a:pt x="5425051" y="110413"/>
                </a:lnTo>
                <a:lnTo>
                  <a:pt x="5386846" y="100170"/>
                </a:lnTo>
                <a:lnTo>
                  <a:pt x="5348642" y="90262"/>
                </a:lnTo>
                <a:lnTo>
                  <a:pt x="5310437" y="80716"/>
                </a:lnTo>
                <a:lnTo>
                  <a:pt x="5272233" y="71561"/>
                </a:lnTo>
                <a:lnTo>
                  <a:pt x="5234028" y="62824"/>
                </a:lnTo>
                <a:lnTo>
                  <a:pt x="5195823" y="54533"/>
                </a:lnTo>
                <a:lnTo>
                  <a:pt x="5157619" y="46717"/>
                </a:lnTo>
                <a:lnTo>
                  <a:pt x="5119414" y="39402"/>
                </a:lnTo>
                <a:lnTo>
                  <a:pt x="5081210" y="32617"/>
                </a:lnTo>
                <a:lnTo>
                  <a:pt x="5043005" y="26390"/>
                </a:lnTo>
                <a:lnTo>
                  <a:pt x="5004801" y="20749"/>
                </a:lnTo>
                <a:lnTo>
                  <a:pt x="4966596" y="15721"/>
                </a:lnTo>
                <a:lnTo>
                  <a:pt x="4928391" y="11335"/>
                </a:lnTo>
                <a:lnTo>
                  <a:pt x="4890187" y="7618"/>
                </a:lnTo>
                <a:lnTo>
                  <a:pt x="4851982" y="4598"/>
                </a:lnTo>
                <a:lnTo>
                  <a:pt x="4813778" y="2303"/>
                </a:lnTo>
                <a:lnTo>
                  <a:pt x="4775573" y="761"/>
                </a:lnTo>
                <a:lnTo>
                  <a:pt x="4737368" y="0"/>
                </a:lnTo>
                <a:close/>
              </a:path>
            </a:pathLst>
          </a:custGeom>
          <a:solidFill>
            <a:srgbClr val="0C1720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16558" y="1344782"/>
            <a:ext cx="6772909" cy="2219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  <a:spcBef>
                <a:spcPts val="95"/>
              </a:spcBef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These chatbots are designed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to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provide quick and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accurate responses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to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clients' questions, and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they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are available 24/7.They can help clients save time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and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improve</a:t>
            </a:r>
            <a:r>
              <a:rPr sz="240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their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overall</a:t>
            </a:r>
            <a:r>
              <a:rPr sz="2400" spc="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experience</a:t>
            </a:r>
            <a:r>
              <a:rPr sz="2400" spc="3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with</a:t>
            </a:r>
            <a:r>
              <a:rPr sz="24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240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firm.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415"/>
    </mc:Choice>
    <mc:Fallback xmlns="">
      <p:transition spd="slow" advTm="5441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27653" y="307670"/>
            <a:ext cx="5816347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5325" marR="5080" indent="-683260">
              <a:lnSpc>
                <a:spcPct val="100000"/>
              </a:lnSpc>
              <a:spcBef>
                <a:spcPts val="100"/>
              </a:spcBef>
            </a:pPr>
            <a:r>
              <a:rPr lang="en-US" sz="3600" spc="30" dirty="0">
                <a:solidFill>
                  <a:srgbClr val="FFFFFF"/>
                </a:solidFill>
                <a:latin typeface="Times New Roman"/>
                <a:cs typeface="Times New Roman"/>
              </a:rPr>
              <a:t>Will</a:t>
            </a:r>
            <a:r>
              <a:rPr sz="36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25" dirty="0">
                <a:solidFill>
                  <a:srgbClr val="FFFFFF"/>
                </a:solidFill>
                <a:latin typeface="Times New Roman"/>
                <a:cs typeface="Times New Roman"/>
              </a:rPr>
              <a:t>Artificial</a:t>
            </a:r>
            <a:r>
              <a:rPr sz="36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10" dirty="0">
                <a:solidFill>
                  <a:srgbClr val="FFFFFF"/>
                </a:solidFill>
                <a:latin typeface="Times New Roman"/>
                <a:cs typeface="Times New Roman"/>
              </a:rPr>
              <a:t>Intelligence</a:t>
            </a:r>
            <a:r>
              <a:rPr sz="36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160" dirty="0">
                <a:solidFill>
                  <a:srgbClr val="FFFFFF"/>
                </a:solidFill>
                <a:latin typeface="Times New Roman"/>
                <a:cs typeface="Times New Roman"/>
              </a:rPr>
              <a:t>(</a:t>
            </a:r>
            <a:r>
              <a:rPr sz="3600" spc="-160" dirty="0">
                <a:solidFill>
                  <a:srgbClr val="FFFF00"/>
                </a:solidFill>
                <a:latin typeface="Times New Roman"/>
                <a:cs typeface="Times New Roman"/>
              </a:rPr>
              <a:t>AI</a:t>
            </a:r>
            <a:r>
              <a:rPr sz="3600" spc="-160" dirty="0">
                <a:solidFill>
                  <a:srgbClr val="FFFFFF"/>
                </a:solidFill>
                <a:latin typeface="Times New Roman"/>
                <a:cs typeface="Times New Roman"/>
              </a:rPr>
              <a:t>) </a:t>
            </a:r>
            <a:r>
              <a:rPr sz="3600" spc="-8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50" dirty="0">
                <a:solidFill>
                  <a:srgbClr val="FFFFFF"/>
                </a:solidFill>
                <a:latin typeface="Times New Roman"/>
                <a:cs typeface="Times New Roman"/>
              </a:rPr>
              <a:t>replace</a:t>
            </a:r>
            <a:r>
              <a:rPr sz="36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20" dirty="0">
                <a:solidFill>
                  <a:srgbClr val="FFFFFF"/>
                </a:solidFill>
                <a:latin typeface="Times New Roman"/>
                <a:cs typeface="Times New Roman"/>
              </a:rPr>
              <a:t>Accountants</a:t>
            </a:r>
            <a:r>
              <a:rPr sz="36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25" dirty="0">
                <a:solidFill>
                  <a:srgbClr val="FFFFFF"/>
                </a:solidFill>
                <a:latin typeface="Times New Roman"/>
                <a:cs typeface="Times New Roman"/>
              </a:rPr>
              <a:t>?!</a:t>
            </a:r>
            <a:endParaRPr sz="36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18"/>
    </mc:Choice>
    <mc:Fallback xmlns="">
      <p:transition spd="slow" advTm="3811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7F0B426C-1824-99FA-144C-6B079321D2A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62200" y="438150"/>
            <a:ext cx="481266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25" dirty="0">
                <a:solidFill>
                  <a:srgbClr val="C00000"/>
                </a:solidFill>
                <a:latin typeface="Times New Roman"/>
                <a:cs typeface="Times New Roman"/>
              </a:rPr>
              <a:t>Can</a:t>
            </a:r>
            <a:r>
              <a:rPr sz="3200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3200" spc="-240" dirty="0">
                <a:solidFill>
                  <a:srgbClr val="C00000"/>
                </a:solidFill>
                <a:latin typeface="Times New Roman"/>
                <a:cs typeface="Times New Roman"/>
              </a:rPr>
              <a:t>AI</a:t>
            </a:r>
            <a:r>
              <a:rPr sz="32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3200" spc="45" dirty="0">
                <a:solidFill>
                  <a:srgbClr val="C00000"/>
                </a:solidFill>
                <a:latin typeface="Times New Roman"/>
                <a:cs typeface="Times New Roman"/>
              </a:rPr>
              <a:t>replace</a:t>
            </a:r>
            <a:r>
              <a:rPr sz="3200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3200" spc="20" dirty="0">
                <a:solidFill>
                  <a:srgbClr val="C00000"/>
                </a:solidFill>
                <a:latin typeface="Times New Roman"/>
                <a:cs typeface="Times New Roman"/>
              </a:rPr>
              <a:t>Accountant</a:t>
            </a:r>
            <a:r>
              <a:rPr sz="3200" dirty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3200" spc="10" dirty="0">
                <a:solidFill>
                  <a:srgbClr val="C00000"/>
                </a:solidFill>
                <a:latin typeface="Times New Roman"/>
                <a:cs typeface="Times New Roman"/>
              </a:rPr>
              <a:t>?</a:t>
            </a:r>
            <a:endParaRPr sz="3200" dirty="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9369" y="1286001"/>
            <a:ext cx="8752231" cy="279884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5"/>
              </a:spcBef>
            </a:pPr>
            <a:r>
              <a:rPr sz="2000" b="1" spc="-15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AI</a:t>
            </a:r>
            <a:r>
              <a:rPr sz="2000" b="1" spc="-1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5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can</a:t>
            </a:r>
            <a:r>
              <a:rPr sz="2000" b="1" spc="-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3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perform</a:t>
            </a:r>
            <a:r>
              <a:rPr sz="2000" b="1" spc="-4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3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many</a:t>
            </a:r>
            <a:r>
              <a:rPr sz="2000" b="1" spc="-2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-3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000" b="1" spc="-1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3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traditional</a:t>
            </a:r>
            <a:r>
              <a:rPr sz="2000" b="1" spc="-4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6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b="1" spc="-1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4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routine</a:t>
            </a:r>
            <a:r>
              <a:rPr sz="2000" b="1" spc="-4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3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accounting</a:t>
            </a:r>
            <a:r>
              <a:rPr sz="2000" b="1" spc="-3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process.</a:t>
            </a:r>
            <a:endParaRPr sz="20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  <a:tab pos="299720" algn="l"/>
              </a:tabLst>
            </a:pPr>
            <a:r>
              <a:rPr sz="1800" spc="-5" dirty="0">
                <a:latin typeface="Arial MT"/>
                <a:cs typeface="Arial MT"/>
              </a:rPr>
              <a:t>Some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studies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stated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that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accounting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one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of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FF0000"/>
                </a:solidFill>
                <a:latin typeface="Arial MT"/>
                <a:cs typeface="Arial MT"/>
              </a:rPr>
              <a:t>most</a:t>
            </a:r>
            <a:r>
              <a:rPr sz="1800" spc="-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FF0000"/>
                </a:solidFill>
                <a:latin typeface="Arial MT"/>
                <a:cs typeface="Arial MT"/>
              </a:rPr>
              <a:t>at-risk </a:t>
            </a:r>
            <a:r>
              <a:rPr sz="1800" spc="-5" dirty="0">
                <a:solidFill>
                  <a:srgbClr val="FF0000"/>
                </a:solidFill>
                <a:latin typeface="Arial MT"/>
                <a:cs typeface="Arial MT"/>
              </a:rPr>
              <a:t>jobs</a:t>
            </a:r>
            <a:r>
              <a:rPr sz="1800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of </a:t>
            </a:r>
            <a:r>
              <a:rPr sz="1800" spc="-5" dirty="0">
                <a:latin typeface="Arial MT"/>
                <a:cs typeface="Arial MT"/>
              </a:rPr>
              <a:t>being</a:t>
            </a:r>
            <a:endParaRPr sz="1800" dirty="0">
              <a:latin typeface="Arial MT"/>
              <a:cs typeface="Arial MT"/>
            </a:endParaRPr>
          </a:p>
          <a:p>
            <a:pPr marL="299085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replaced</a:t>
            </a:r>
            <a:r>
              <a:rPr sz="1800" spc="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Artificial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Intelligence</a:t>
            </a:r>
            <a:r>
              <a:rPr sz="1800" spc="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AI, </a:t>
            </a:r>
            <a:r>
              <a:rPr sz="1800" spc="-10" dirty="0">
                <a:latin typeface="Arial MT"/>
                <a:cs typeface="Arial MT"/>
              </a:rPr>
              <a:t>specially</a:t>
            </a:r>
            <a:r>
              <a:rPr sz="1800" spc="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in</a:t>
            </a:r>
            <a:r>
              <a:rPr sz="1800" spc="-5" dirty="0">
                <a:latin typeface="Arial MT"/>
                <a:cs typeface="Arial MT"/>
              </a:rPr>
              <a:t> tasks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such</a:t>
            </a:r>
            <a:endParaRPr sz="1800" dirty="0">
              <a:latin typeface="Arial MT"/>
              <a:cs typeface="Arial MT"/>
            </a:endParaRPr>
          </a:p>
          <a:p>
            <a:pPr marL="267335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as 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data</a:t>
            </a:r>
            <a:r>
              <a:rPr sz="1800" b="1" spc="-10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entry</a:t>
            </a:r>
            <a:r>
              <a:rPr sz="1800" b="1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and</a:t>
            </a:r>
            <a:r>
              <a:rPr sz="1800" b="1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repetitive</a:t>
            </a:r>
            <a:r>
              <a:rPr sz="1800" b="1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dirty="0">
                <a:solidFill>
                  <a:srgbClr val="0070C0"/>
                </a:solidFill>
                <a:latin typeface="Arial MT"/>
                <a:cs typeface="Arial MT"/>
              </a:rPr>
              <a:t>tasks</a:t>
            </a:r>
            <a:r>
              <a:rPr sz="1800" b="1" spc="-10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latin typeface="Arial MT"/>
                <a:cs typeface="Arial MT"/>
              </a:rPr>
              <a:t>"routine</a:t>
            </a:r>
            <a:r>
              <a:rPr sz="1800" b="1" spc="5" dirty="0">
                <a:latin typeface="Arial MT"/>
                <a:cs typeface="Arial MT"/>
              </a:rPr>
              <a:t> </a:t>
            </a:r>
            <a:r>
              <a:rPr sz="1800" b="1" dirty="0">
                <a:latin typeface="Arial MT"/>
                <a:cs typeface="Arial MT"/>
              </a:rPr>
              <a:t>tasks".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000" dirty="0">
              <a:latin typeface="Arial MT"/>
              <a:cs typeface="Arial MT"/>
            </a:endParaRPr>
          </a:p>
          <a:p>
            <a:pPr marL="299085" marR="143510" indent="-287020">
              <a:lnSpc>
                <a:spcPct val="100000"/>
              </a:lnSpc>
              <a:buChar char="•"/>
              <a:tabLst>
                <a:tab pos="299085" algn="l"/>
                <a:tab pos="299720" algn="l"/>
              </a:tabLst>
            </a:pPr>
            <a:r>
              <a:rPr sz="1800" b="1" spc="-10" dirty="0">
                <a:latin typeface="Arial MT"/>
                <a:cs typeface="Arial MT"/>
              </a:rPr>
              <a:t>However</a:t>
            </a:r>
            <a:r>
              <a:rPr sz="1800" spc="-10" dirty="0">
                <a:latin typeface="Arial MT"/>
                <a:cs typeface="Arial MT"/>
              </a:rPr>
              <a:t>,</a:t>
            </a:r>
            <a:r>
              <a:rPr sz="1800" spc="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these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studies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often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fail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 </a:t>
            </a:r>
            <a:r>
              <a:rPr sz="1800" spc="-5" dirty="0">
                <a:latin typeface="Arial MT"/>
                <a:cs typeface="Arial MT"/>
              </a:rPr>
              <a:t>recognize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that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these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tasks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are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necessary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accountants</a:t>
            </a:r>
            <a:r>
              <a:rPr sz="1800" spc="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just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5" dirty="0">
                <a:latin typeface="Arial MT"/>
                <a:cs typeface="Arial MT"/>
              </a:rPr>
              <a:t> be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able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5" dirty="0">
                <a:latin typeface="Arial MT"/>
                <a:cs typeface="Arial MT"/>
              </a:rPr>
              <a:t> do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more complex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15" dirty="0">
                <a:latin typeface="Arial MT"/>
                <a:cs typeface="Arial MT"/>
              </a:rPr>
              <a:t>work</a:t>
            </a:r>
            <a:r>
              <a:rPr sz="1800" spc="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and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not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do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all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10" dirty="0">
                <a:latin typeface="Arial MT"/>
                <a:cs typeface="Arial MT"/>
              </a:rPr>
              <a:t> work.</a:t>
            </a:r>
            <a:endParaRPr sz="1800" dirty="0">
              <a:latin typeface="Arial MT"/>
              <a:cs typeface="Arial M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843"/>
    </mc:Choice>
    <mc:Fallback xmlns="">
      <p:transition spd="slow" advTm="20284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5">
            <a:extLst>
              <a:ext uri="{FF2B5EF4-FFF2-40B4-BE49-F238E27FC236}">
                <a16:creationId xmlns:a16="http://schemas.microsoft.com/office/drawing/2014/main" id="{CCC5B6C3-620F-F5C6-2F7A-52F55B4B22E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4199" y="797051"/>
            <a:ext cx="8257235" cy="751488"/>
          </a:xfrm>
          <a:prstGeom prst="rect">
            <a:avLst/>
          </a:prstGeom>
          <a:solidFill>
            <a:srgbClr val="FFC000">
              <a:alpha val="56000"/>
            </a:srgbClr>
          </a:solidFill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There</a:t>
            </a:r>
            <a:r>
              <a:rPr sz="2400" b="1" spc="-2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6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400" b="1" spc="-2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-1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some</a:t>
            </a:r>
            <a:r>
              <a:rPr sz="2400" b="1" spc="-2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2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reasons</a:t>
            </a:r>
            <a:r>
              <a:rPr sz="2400" b="1" spc="-2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400" b="1" spc="-1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3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explain</a:t>
            </a:r>
            <a:r>
              <a:rPr sz="2400" b="1" spc="-3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4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why</a:t>
            </a:r>
            <a:r>
              <a:rPr sz="2400" b="1" spc="-1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9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human</a:t>
            </a:r>
            <a:r>
              <a:rPr sz="2400" b="1" spc="-1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1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Accountants</a:t>
            </a:r>
            <a:endParaRPr sz="2400" b="1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400" b="1" spc="6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400" b="1" spc="-4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always</a:t>
            </a:r>
            <a:r>
              <a:rPr sz="2400" b="1" spc="-3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-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needed</a:t>
            </a:r>
            <a:r>
              <a:rPr sz="2400" spc="-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: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3364" y="1578051"/>
            <a:ext cx="8688070" cy="287969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C00000"/>
                </a:solidFill>
                <a:latin typeface="Arial"/>
                <a:cs typeface="Arial"/>
              </a:rPr>
              <a:t>Mistakes</a:t>
            </a:r>
            <a:r>
              <a:rPr sz="2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24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C00000"/>
                </a:solidFill>
                <a:latin typeface="Arial"/>
                <a:cs typeface="Arial"/>
              </a:rPr>
              <a:t>AI:</a:t>
            </a:r>
            <a:endParaRPr sz="2400" dirty="0">
              <a:solidFill>
                <a:srgbClr val="C00000"/>
              </a:solidFill>
              <a:latin typeface="Arial"/>
              <a:cs typeface="Arial"/>
            </a:endParaRPr>
          </a:p>
          <a:p>
            <a:pPr marL="12700" marR="441959">
              <a:lnSpc>
                <a:spcPct val="150000"/>
              </a:lnSpc>
              <a:spcBef>
                <a:spcPts val="5"/>
              </a:spcBef>
            </a:pPr>
            <a:r>
              <a:rPr sz="2000" dirty="0">
                <a:latin typeface="Arial MT"/>
                <a:cs typeface="Arial MT"/>
              </a:rPr>
              <a:t>Mistakes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of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AI in accounting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process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will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lead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to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financial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losses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and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then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legal problems.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That's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why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human</a:t>
            </a:r>
            <a:r>
              <a:rPr sz="2000" spc="-2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experiences</a:t>
            </a:r>
            <a:r>
              <a:rPr sz="2000" spc="-3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are</a:t>
            </a:r>
            <a:r>
              <a:rPr sz="2000" spc="-3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important</a:t>
            </a:r>
            <a:r>
              <a:rPr sz="2000" dirty="0">
                <a:latin typeface="Arial MT"/>
                <a:cs typeface="Arial MT"/>
              </a:rPr>
              <a:t>.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950" dirty="0">
              <a:latin typeface="Arial MT"/>
              <a:cs typeface="Arial MT"/>
            </a:endParaRPr>
          </a:p>
          <a:p>
            <a:pPr marL="88900">
              <a:lnSpc>
                <a:spcPct val="100000"/>
              </a:lnSpc>
              <a:spcBef>
                <a:spcPts val="5"/>
              </a:spcBef>
            </a:pPr>
            <a:r>
              <a:rPr sz="2400" b="1" spc="-5" dirty="0">
                <a:solidFill>
                  <a:srgbClr val="C00000"/>
                </a:solidFill>
                <a:latin typeface="Arial"/>
                <a:cs typeface="Arial"/>
              </a:rPr>
              <a:t>Communication</a:t>
            </a:r>
            <a:r>
              <a:rPr sz="2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C00000"/>
                </a:solidFill>
                <a:latin typeface="Arial"/>
                <a:cs typeface="Arial"/>
              </a:rPr>
              <a:t>skills:</a:t>
            </a:r>
            <a:endParaRPr sz="2400" dirty="0">
              <a:solidFill>
                <a:srgbClr val="C00000"/>
              </a:solidFill>
              <a:latin typeface="Arial"/>
              <a:cs typeface="Arial"/>
            </a:endParaRPr>
          </a:p>
          <a:p>
            <a:pPr marR="5080" indent="82550">
              <a:lnSpc>
                <a:spcPct val="150000"/>
              </a:lnSpc>
              <a:spcBef>
                <a:spcPts val="315"/>
              </a:spcBef>
            </a:pPr>
            <a:r>
              <a:rPr sz="2000" dirty="0">
                <a:latin typeface="Arial MT"/>
                <a:cs typeface="Arial MT"/>
              </a:rPr>
              <a:t>Communication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skills</a:t>
            </a:r>
            <a:r>
              <a:rPr sz="2000" spc="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are</a:t>
            </a:r>
            <a:r>
              <a:rPr sz="2000" spc="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also</a:t>
            </a:r>
            <a:r>
              <a:rPr sz="2000" spc="25" dirty="0"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required</a:t>
            </a:r>
            <a:r>
              <a:rPr sz="2000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in</a:t>
            </a:r>
            <a:r>
              <a:rPr sz="2000" spc="4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accounting professions</a:t>
            </a:r>
            <a:r>
              <a:rPr sz="2000" dirty="0">
                <a:latin typeface="Arial MT"/>
                <a:cs typeface="Arial MT"/>
              </a:rPr>
              <a:t>,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clients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can't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deal with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only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computers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perform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all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their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work.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827"/>
    </mc:Choice>
    <mc:Fallback xmlns="">
      <p:transition spd="slow" advTm="19082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5">
            <a:extLst>
              <a:ext uri="{FF2B5EF4-FFF2-40B4-BE49-F238E27FC236}">
                <a16:creationId xmlns:a16="http://schemas.microsoft.com/office/drawing/2014/main" id="{20D389AE-85F8-3B57-DA94-BEF3510FA8D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3436746" y="2100834"/>
            <a:ext cx="5520055" cy="26417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34747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Arial MT"/>
                <a:cs typeface="Arial MT"/>
              </a:rPr>
              <a:t>AI can't </a:t>
            </a:r>
            <a:r>
              <a:rPr sz="2000" b="1" dirty="0">
                <a:solidFill>
                  <a:srgbClr val="C00000"/>
                </a:solidFill>
                <a:latin typeface="Arial"/>
                <a:cs typeface="Arial"/>
              </a:rPr>
              <a:t>think critically </a:t>
            </a:r>
            <a:r>
              <a:rPr sz="2000" dirty="0">
                <a:latin typeface="Arial MT"/>
                <a:cs typeface="Arial MT"/>
              </a:rPr>
              <a:t>like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experienced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Accountants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or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solve </a:t>
            </a:r>
            <a:r>
              <a:rPr sz="2000" spc="-5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complex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problems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by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alone.</a:t>
            </a: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000" dirty="0">
              <a:latin typeface="Arial MT"/>
              <a:cs typeface="Arial MT"/>
            </a:endParaRPr>
          </a:p>
          <a:p>
            <a:pPr marL="1494790" marR="5080" lvl="1" indent="-342900">
              <a:lnSpc>
                <a:spcPct val="100000"/>
              </a:lnSpc>
              <a:buChar char="•"/>
              <a:tabLst>
                <a:tab pos="1494790" algn="l"/>
                <a:tab pos="1495425" algn="l"/>
              </a:tabLst>
            </a:pPr>
            <a:r>
              <a:rPr sz="2000" dirty="0">
                <a:latin typeface="Arial MT"/>
                <a:cs typeface="Arial MT"/>
              </a:rPr>
              <a:t>AI can't </a:t>
            </a:r>
            <a:r>
              <a:rPr sz="2000" b="1" dirty="0">
                <a:solidFill>
                  <a:srgbClr val="C00000"/>
                </a:solidFill>
                <a:latin typeface="Arial"/>
                <a:cs typeface="Arial"/>
              </a:rPr>
              <a:t>understand </a:t>
            </a:r>
            <a:r>
              <a:rPr sz="2000" dirty="0">
                <a:solidFill>
                  <a:srgbClr val="0070C0"/>
                </a:solidFill>
                <a:latin typeface="Arial MT"/>
                <a:cs typeface="Arial MT"/>
              </a:rPr>
              <a:t>each case of </a:t>
            </a:r>
            <a:r>
              <a:rPr sz="2000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70C0"/>
                </a:solidFill>
                <a:latin typeface="Arial MT"/>
                <a:cs typeface="Arial MT"/>
              </a:rPr>
              <a:t>the clients to perform an Audit </a:t>
            </a:r>
            <a:r>
              <a:rPr sz="2000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70C0"/>
                </a:solidFill>
                <a:latin typeface="Arial MT"/>
                <a:cs typeface="Arial MT"/>
              </a:rPr>
              <a:t>process</a:t>
            </a:r>
            <a:r>
              <a:rPr sz="2000" dirty="0">
                <a:latin typeface="Arial MT"/>
                <a:cs typeface="Arial MT"/>
              </a:rPr>
              <a:t>, but it can be only a </a:t>
            </a:r>
            <a:r>
              <a:rPr sz="2000" spc="-5" dirty="0">
                <a:latin typeface="Arial MT"/>
                <a:cs typeface="Arial MT"/>
              </a:rPr>
              <a:t>tool </a:t>
            </a:r>
            <a:r>
              <a:rPr sz="2000" dirty="0">
                <a:latin typeface="Arial MT"/>
                <a:cs typeface="Arial MT"/>
              </a:rPr>
              <a:t>to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help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auditor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auditing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process.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9688" y="607821"/>
            <a:ext cx="7380605" cy="8807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kern="1200" dirty="0">
                <a:solidFill>
                  <a:srgbClr val="C00000"/>
                </a:solidFill>
                <a:latin typeface="Arial"/>
                <a:ea typeface="+mn-ea"/>
                <a:cs typeface="Arial"/>
              </a:rPr>
              <a:t>AI can't perform non-routine tasks </a:t>
            </a:r>
            <a:r>
              <a:rPr sz="1800" spc="-5" dirty="0">
                <a:latin typeface="Arial MT"/>
                <a:cs typeface="Arial MT"/>
              </a:rPr>
              <a:t>(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No</a:t>
            </a:r>
            <a:r>
              <a:rPr sz="1800" b="1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creativity</a:t>
            </a:r>
            <a:r>
              <a:rPr sz="1800" spc="-5" dirty="0">
                <a:latin typeface="Arial MT"/>
                <a:cs typeface="Arial MT"/>
              </a:rPr>
              <a:t>(:</a:t>
            </a:r>
            <a:endParaRPr sz="1800" dirty="0">
              <a:latin typeface="Arial MT"/>
              <a:cs typeface="Arial MT"/>
            </a:endParaRPr>
          </a:p>
          <a:p>
            <a:pPr marL="12700" marR="5080" indent="635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MT"/>
                <a:cs typeface="Arial MT"/>
              </a:rPr>
              <a:t>AI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70C0"/>
                </a:solidFill>
                <a:latin typeface="Arial MT"/>
                <a:cs typeface="Arial MT"/>
              </a:rPr>
              <a:t>can't</a:t>
            </a:r>
            <a:r>
              <a:rPr sz="1800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70C0"/>
                </a:solidFill>
                <a:latin typeface="Arial MT"/>
                <a:cs typeface="Arial MT"/>
              </a:rPr>
              <a:t>do a</a:t>
            </a:r>
            <a:r>
              <a:rPr sz="1800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70C0"/>
                </a:solidFill>
                <a:latin typeface="Arial MT"/>
                <a:cs typeface="Arial MT"/>
              </a:rPr>
              <a:t>feasibility</a:t>
            </a:r>
            <a:r>
              <a:rPr sz="1800" spc="2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70C0"/>
                </a:solidFill>
                <a:latin typeface="Arial MT"/>
                <a:cs typeface="Arial MT"/>
              </a:rPr>
              <a:t>study</a:t>
            </a:r>
            <a:r>
              <a:rPr sz="1800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5" dirty="0">
                <a:latin typeface="Arial MT"/>
                <a:cs typeface="Arial MT"/>
              </a:rPr>
              <a:t> each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type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of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businesses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make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right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decisions,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and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 </a:t>
            </a:r>
            <a:r>
              <a:rPr sz="1800" spc="-5" dirty="0">
                <a:latin typeface="Arial MT"/>
                <a:cs typeface="Arial MT"/>
              </a:rPr>
              <a:t>do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management</a:t>
            </a:r>
            <a:r>
              <a:rPr sz="1800" spc="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consulting.</a:t>
            </a:r>
            <a:endParaRPr sz="1800" dirty="0">
              <a:latin typeface="Arial MT"/>
              <a:cs typeface="Arial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84988" y="1723148"/>
            <a:ext cx="3274060" cy="3414395"/>
            <a:chOff x="284988" y="1723148"/>
            <a:chExt cx="3274060" cy="341439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4988" y="2119883"/>
              <a:ext cx="3273552" cy="301751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8365" y="1723148"/>
              <a:ext cx="1269263" cy="126922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2529" y="1916430"/>
              <a:ext cx="900480" cy="1121537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777"/>
    </mc:Choice>
    <mc:Fallback xmlns="">
      <p:transition spd="slow" advTm="17677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ject 5">
            <a:extLst>
              <a:ext uri="{FF2B5EF4-FFF2-40B4-BE49-F238E27FC236}">
                <a16:creationId xmlns:a16="http://schemas.microsoft.com/office/drawing/2014/main" id="{C76A785B-022E-7A0A-A0D2-505E8F1ABF58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3429000" y="2171381"/>
            <a:ext cx="5520055" cy="11028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347470" lvl="0" indent="-34290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354965" algn="l"/>
                <a:tab pos="355600" algn="l"/>
              </a:tabLst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MT"/>
                <a:ea typeface="+mn-ea"/>
                <a:cs typeface="Arial MT"/>
              </a:rPr>
              <a:t>AI can’t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perform tasks </a:t>
            </a:r>
            <a:r>
              <a:rPr lang="en-US" sz="2000" dirty="0">
                <a:solidFill>
                  <a:prstClr val="black"/>
                </a:solidFill>
                <a:latin typeface="Arial MT"/>
              </a:rPr>
              <a:t>that need creativity and innovation</a:t>
            </a:r>
            <a:endParaRPr sz="2000" dirty="0">
              <a:solidFill>
                <a:prstClr val="black"/>
              </a:solidFill>
              <a:latin typeface="Arial M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MT"/>
              <a:ea typeface="+mn-ea"/>
              <a:cs typeface="Arial M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9688" y="607821"/>
            <a:ext cx="7380605" cy="12548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5"/>
              </a:spcBef>
            </a:pPr>
            <a:r>
              <a:rPr lang="en-US" sz="2000" b="1" kern="1200" dirty="0">
                <a:solidFill>
                  <a:srgbClr val="C00000"/>
                </a:solidFill>
                <a:latin typeface="Arial"/>
                <a:ea typeface="+mn-ea"/>
                <a:cs typeface="Arial"/>
              </a:rPr>
              <a:t>In case of tax planning, </a:t>
            </a:r>
            <a:r>
              <a:rPr lang="en-US" sz="1800" spc="-5" dirty="0">
                <a:latin typeface="Arial MT"/>
              </a:rPr>
              <a:t>clients may prefer to have a human accountant </a:t>
            </a:r>
            <a:r>
              <a:rPr lang="en-US" sz="1800" spc="-5" dirty="0">
                <a:solidFill>
                  <a:srgbClr val="0070C0"/>
                </a:solidFill>
                <a:latin typeface="Arial MT"/>
              </a:rPr>
              <a:t>who can understand their unique financial need </a:t>
            </a:r>
            <a:r>
              <a:rPr lang="en-US" sz="1800" spc="-5" dirty="0">
                <a:latin typeface="Arial MT"/>
              </a:rPr>
              <a:t>and provide personalized advice</a:t>
            </a:r>
            <a:endParaRPr sz="1800" spc="-5" dirty="0">
              <a:latin typeface="Arial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84988" y="1723148"/>
            <a:ext cx="3274060" cy="3414395"/>
            <a:chOff x="284988" y="1723148"/>
            <a:chExt cx="3274060" cy="341439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4988" y="2119883"/>
              <a:ext cx="3273552" cy="301751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8365" y="1723148"/>
              <a:ext cx="1269263" cy="126922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2529" y="1916430"/>
              <a:ext cx="900480" cy="1121537"/>
            </a:xfrm>
            <a:prstGeom prst="rect">
              <a:avLst/>
            </a:prstGeom>
          </p:spPr>
        </p:pic>
      </p:grpSp>
      <p:sp>
        <p:nvSpPr>
          <p:cNvPr id="8" name="object 2">
            <a:extLst>
              <a:ext uri="{FF2B5EF4-FFF2-40B4-BE49-F238E27FC236}">
                <a16:creationId xmlns:a16="http://schemas.microsoft.com/office/drawing/2014/main" id="{A63E5F60-51F5-A1D8-0BF0-FB8CA878A787}"/>
              </a:ext>
            </a:extLst>
          </p:cNvPr>
          <p:cNvSpPr txBox="1"/>
          <p:nvPr/>
        </p:nvSpPr>
        <p:spPr>
          <a:xfrm>
            <a:off x="4349990" y="3546600"/>
            <a:ext cx="5300472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347470" lvl="0" indent="-34290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354965" algn="l"/>
                <a:tab pos="355600" algn="l"/>
              </a:tabLst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MT"/>
                <a:ea typeface="+mn-ea"/>
                <a:cs typeface="Arial MT"/>
              </a:rPr>
              <a:t>AI can’t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contribute in standards setting such as </a:t>
            </a:r>
            <a:r>
              <a:rPr lang="en-US" sz="2000" dirty="0">
                <a:solidFill>
                  <a:prstClr val="black"/>
                </a:solidFill>
                <a:latin typeface="Arial MT"/>
              </a:rPr>
              <a:t>the international financial reporting standards(</a:t>
            </a:r>
            <a:r>
              <a:rPr lang="en-US" sz="2000" dirty="0">
                <a:solidFill>
                  <a:srgbClr val="FF0000"/>
                </a:solidFill>
                <a:latin typeface="Arial MT"/>
              </a:rPr>
              <a:t>IFRS</a:t>
            </a:r>
            <a:r>
              <a:rPr lang="en-US" sz="2000" dirty="0">
                <a:solidFill>
                  <a:prstClr val="black"/>
                </a:solidFill>
                <a:latin typeface="Arial MT"/>
              </a:rPr>
              <a:t>)</a:t>
            </a:r>
            <a:endParaRPr sz="2000" dirty="0">
              <a:solidFill>
                <a:prstClr val="black"/>
              </a:solidFill>
              <a:latin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87614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844"/>
    </mc:Choice>
    <mc:Fallback xmlns="">
      <p:transition spd="slow" advTm="22084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A8EB43CF-0159-C41A-D5F1-98A925C8C06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grpSp>
        <p:nvGrpSpPr>
          <p:cNvPr id="5" name="object 2">
            <a:extLst>
              <a:ext uri="{FF2B5EF4-FFF2-40B4-BE49-F238E27FC236}">
                <a16:creationId xmlns:a16="http://schemas.microsoft.com/office/drawing/2014/main" id="{D14B73B1-6AF7-3F4B-B25C-FC36BBC85710}"/>
              </a:ext>
            </a:extLst>
          </p:cNvPr>
          <p:cNvGrpSpPr/>
          <p:nvPr/>
        </p:nvGrpSpPr>
        <p:grpSpPr>
          <a:xfrm>
            <a:off x="0" y="514350"/>
            <a:ext cx="8231886" cy="4629530"/>
            <a:chOff x="0" y="761"/>
            <a:chExt cx="8231886" cy="5143119"/>
          </a:xfrm>
        </p:grpSpPr>
        <p:pic>
          <p:nvPicPr>
            <p:cNvPr id="6" name="object 3">
              <a:extLst>
                <a:ext uri="{FF2B5EF4-FFF2-40B4-BE49-F238E27FC236}">
                  <a16:creationId xmlns:a16="http://schemas.microsoft.com/office/drawing/2014/main" id="{C004C3E4-1977-1736-5185-7C57BC592858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3628" y="137160"/>
              <a:ext cx="3009900" cy="2426208"/>
            </a:xfrm>
            <a:prstGeom prst="rect">
              <a:avLst/>
            </a:prstGeom>
          </p:spPr>
        </p:pic>
        <p:sp>
          <p:nvSpPr>
            <p:cNvPr id="7" name="object 4">
              <a:extLst>
                <a:ext uri="{FF2B5EF4-FFF2-40B4-BE49-F238E27FC236}">
                  <a16:creationId xmlns:a16="http://schemas.microsoft.com/office/drawing/2014/main" id="{A40F87BD-D363-DC8F-0BEC-2FE761C2AF9A}"/>
                </a:ext>
              </a:extLst>
            </p:cNvPr>
            <p:cNvSpPr/>
            <p:nvPr/>
          </p:nvSpPr>
          <p:spPr>
            <a:xfrm>
              <a:off x="2063496" y="2264664"/>
              <a:ext cx="2054860" cy="2374900"/>
            </a:xfrm>
            <a:custGeom>
              <a:avLst/>
              <a:gdLst/>
              <a:ahLst/>
              <a:cxnLst/>
              <a:rect l="l" t="t" r="r" b="b"/>
              <a:pathLst>
                <a:path w="2054860" h="2374900">
                  <a:moveTo>
                    <a:pt x="2054352" y="0"/>
                  </a:moveTo>
                  <a:lnTo>
                    <a:pt x="0" y="1187196"/>
                  </a:lnTo>
                  <a:lnTo>
                    <a:pt x="2054352" y="2374392"/>
                  </a:lnTo>
                  <a:lnTo>
                    <a:pt x="2054352" y="0"/>
                  </a:lnTo>
                  <a:close/>
                </a:path>
              </a:pathLst>
            </a:custGeom>
            <a:solidFill>
              <a:srgbClr val="ADC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6">
              <a:extLst>
                <a:ext uri="{FF2B5EF4-FFF2-40B4-BE49-F238E27FC236}">
                  <a16:creationId xmlns:a16="http://schemas.microsoft.com/office/drawing/2014/main" id="{9D8A1C63-53DD-3E0E-1B18-F644040318EF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232915"/>
              <a:ext cx="3136391" cy="3910583"/>
            </a:xfrm>
            <a:prstGeom prst="rect">
              <a:avLst/>
            </a:prstGeom>
          </p:spPr>
        </p:pic>
        <p:sp>
          <p:nvSpPr>
            <p:cNvPr id="10" name="object 7">
              <a:extLst>
                <a:ext uri="{FF2B5EF4-FFF2-40B4-BE49-F238E27FC236}">
                  <a16:creationId xmlns:a16="http://schemas.microsoft.com/office/drawing/2014/main" id="{8CC41A7E-42F0-ED04-BDA7-BF16F724EB94}"/>
                </a:ext>
              </a:extLst>
            </p:cNvPr>
            <p:cNvSpPr/>
            <p:nvPr/>
          </p:nvSpPr>
          <p:spPr>
            <a:xfrm>
              <a:off x="1528571" y="1595627"/>
              <a:ext cx="83820" cy="585470"/>
            </a:xfrm>
            <a:custGeom>
              <a:avLst/>
              <a:gdLst/>
              <a:ahLst/>
              <a:cxnLst/>
              <a:rect l="l" t="t" r="r" b="b"/>
              <a:pathLst>
                <a:path w="83819" h="585469">
                  <a:moveTo>
                    <a:pt x="83819" y="0"/>
                  </a:moveTo>
                  <a:lnTo>
                    <a:pt x="0" y="0"/>
                  </a:lnTo>
                  <a:lnTo>
                    <a:pt x="0" y="292608"/>
                  </a:lnTo>
                  <a:lnTo>
                    <a:pt x="1499" y="370374"/>
                  </a:lnTo>
                  <a:lnTo>
                    <a:pt x="5729" y="440266"/>
                  </a:lnTo>
                  <a:lnTo>
                    <a:pt x="12287" y="499491"/>
                  </a:lnTo>
                  <a:lnTo>
                    <a:pt x="20771" y="545253"/>
                  </a:lnTo>
                  <a:lnTo>
                    <a:pt x="41909" y="585216"/>
                  </a:lnTo>
                  <a:lnTo>
                    <a:pt x="53040" y="574759"/>
                  </a:lnTo>
                  <a:lnTo>
                    <a:pt x="71532" y="499491"/>
                  </a:lnTo>
                  <a:lnTo>
                    <a:pt x="78090" y="440266"/>
                  </a:lnTo>
                  <a:lnTo>
                    <a:pt x="82320" y="370374"/>
                  </a:lnTo>
                  <a:lnTo>
                    <a:pt x="83819" y="292608"/>
                  </a:lnTo>
                  <a:lnTo>
                    <a:pt x="83819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8">
              <a:extLst>
                <a:ext uri="{FF2B5EF4-FFF2-40B4-BE49-F238E27FC236}">
                  <a16:creationId xmlns:a16="http://schemas.microsoft.com/office/drawing/2014/main" id="{EFCA85CD-EEE8-E60C-49ED-FC99B1C05C39}"/>
                </a:ext>
              </a:extLst>
            </p:cNvPr>
            <p:cNvSpPr/>
            <p:nvPr/>
          </p:nvSpPr>
          <p:spPr>
            <a:xfrm>
              <a:off x="8231886" y="761"/>
              <a:ext cx="0" cy="1371600"/>
            </a:xfrm>
            <a:custGeom>
              <a:avLst/>
              <a:gdLst/>
              <a:ahLst/>
              <a:cxnLst/>
              <a:rect l="l" t="t" r="r" b="b"/>
              <a:pathLst>
                <a:path h="1371600">
                  <a:moveTo>
                    <a:pt x="0" y="0"/>
                  </a:moveTo>
                  <a:lnTo>
                    <a:pt x="0" y="1371091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9">
              <a:extLst>
                <a:ext uri="{FF2B5EF4-FFF2-40B4-BE49-F238E27FC236}">
                  <a16:creationId xmlns:a16="http://schemas.microsoft.com/office/drawing/2014/main" id="{84A78FC8-79E9-F085-59FB-A95A7780E3E8}"/>
                </a:ext>
              </a:extLst>
            </p:cNvPr>
            <p:cNvSpPr/>
            <p:nvPr/>
          </p:nvSpPr>
          <p:spPr>
            <a:xfrm>
              <a:off x="5261609" y="355854"/>
              <a:ext cx="2883535" cy="4671060"/>
            </a:xfrm>
            <a:custGeom>
              <a:avLst/>
              <a:gdLst/>
              <a:ahLst/>
              <a:cxnLst/>
              <a:rect l="l" t="t" r="r" b="b"/>
              <a:pathLst>
                <a:path w="2883534" h="4671060">
                  <a:moveTo>
                    <a:pt x="2883408" y="0"/>
                  </a:moveTo>
                  <a:lnTo>
                    <a:pt x="2883408" y="1133475"/>
                  </a:lnTo>
                </a:path>
                <a:path w="2883534" h="4671060">
                  <a:moveTo>
                    <a:pt x="0" y="3299460"/>
                  </a:moveTo>
                  <a:lnTo>
                    <a:pt x="0" y="4670510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0">
              <a:extLst>
                <a:ext uri="{FF2B5EF4-FFF2-40B4-BE49-F238E27FC236}">
                  <a16:creationId xmlns:a16="http://schemas.microsoft.com/office/drawing/2014/main" id="{2B86D6B6-A664-8C80-3945-4D410E6056EB}"/>
                </a:ext>
              </a:extLst>
            </p:cNvPr>
            <p:cNvSpPr/>
            <p:nvPr/>
          </p:nvSpPr>
          <p:spPr>
            <a:xfrm>
              <a:off x="5174742" y="4010405"/>
              <a:ext cx="0" cy="1133475"/>
            </a:xfrm>
            <a:custGeom>
              <a:avLst/>
              <a:gdLst/>
              <a:ahLst/>
              <a:cxnLst/>
              <a:rect l="l" t="t" r="r" b="b"/>
              <a:pathLst>
                <a:path h="1133475">
                  <a:moveTo>
                    <a:pt x="0" y="0"/>
                  </a:moveTo>
                  <a:lnTo>
                    <a:pt x="0" y="1133474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2">
            <a:extLst>
              <a:ext uri="{FF2B5EF4-FFF2-40B4-BE49-F238E27FC236}">
                <a16:creationId xmlns:a16="http://schemas.microsoft.com/office/drawing/2014/main" id="{45D69AA0-1AAE-1A8D-F887-AF652A278C1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340859" y="2380672"/>
            <a:ext cx="4625339" cy="382156"/>
          </a:xfrm>
          <a:prstGeom prst="rect">
            <a:avLst/>
          </a:prstGeom>
          <a:solidFill>
            <a:srgbClr val="0070C0">
              <a:alpha val="34000"/>
            </a:srgbClr>
          </a:solidFill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US" sz="2400" b="1" spc="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Challenges of applying AI</a:t>
            </a:r>
            <a:endParaRPr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321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42"/>
    </mc:Choice>
    <mc:Fallback xmlns="">
      <p:transition spd="slow" advTm="1374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74899385-3C9B-707C-7C76-A2CE07F2DAC5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4" name="object 3">
            <a:extLst>
              <a:ext uri="{FF2B5EF4-FFF2-40B4-BE49-F238E27FC236}">
                <a16:creationId xmlns:a16="http://schemas.microsoft.com/office/drawing/2014/main" id="{5B705317-9B63-6EE8-9B2A-F2E1B21F5E8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950450"/>
            <a:ext cx="3378912" cy="321242"/>
          </a:xfrm>
          <a:prstGeom prst="rect">
            <a:avLst/>
          </a:prstGeom>
          <a:solidFill>
            <a:srgbClr val="FFC000">
              <a:alpha val="74000"/>
            </a:srgbClr>
          </a:solidFill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n-US" sz="2000" b="1" kern="1200" dirty="0">
                <a:latin typeface="Arial"/>
                <a:ea typeface="+mn-ea"/>
                <a:cs typeface="Arial"/>
              </a:rPr>
              <a:t>1.Data security and privacy</a:t>
            </a:r>
            <a:endParaRPr sz="1800" dirty="0">
              <a:latin typeface="Arial MT"/>
              <a:cs typeface="Arial MT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B9192322-C784-8734-86E6-EC9C6D18134F}"/>
              </a:ext>
            </a:extLst>
          </p:cNvPr>
          <p:cNvSpPr txBox="1">
            <a:spLocks/>
          </p:cNvSpPr>
          <p:nvPr/>
        </p:nvSpPr>
        <p:spPr>
          <a:xfrm>
            <a:off x="421395" y="1513387"/>
            <a:ext cx="3353513" cy="321242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3335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n-US" sz="2000" b="1" kern="1200" dirty="0">
                <a:solidFill>
                  <a:srgbClr val="C00000"/>
                </a:solidFill>
                <a:latin typeface="Arial"/>
                <a:ea typeface="+mn-ea"/>
                <a:cs typeface="Arial"/>
              </a:rPr>
              <a:t>2.Ethical considerations</a:t>
            </a:r>
            <a:endParaRPr lang="en-US" sz="1800" kern="0" dirty="0">
              <a:latin typeface="Arial MT"/>
              <a:cs typeface="Arial MT"/>
            </a:endParaRP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8F241E90-1201-78EC-D309-D33B3418B484}"/>
              </a:ext>
            </a:extLst>
          </p:cNvPr>
          <p:cNvSpPr txBox="1">
            <a:spLocks/>
          </p:cNvSpPr>
          <p:nvPr/>
        </p:nvSpPr>
        <p:spPr>
          <a:xfrm>
            <a:off x="408695" y="2651786"/>
            <a:ext cx="3366213" cy="321242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3335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n-US" sz="2000" b="1" kern="1200" dirty="0">
                <a:latin typeface="Arial"/>
                <a:ea typeface="+mn-ea"/>
                <a:cs typeface="Arial"/>
              </a:rPr>
              <a:t>4.Skills and knowledge gap</a:t>
            </a:r>
            <a:endParaRPr lang="en-US" sz="1800" kern="0" dirty="0">
              <a:latin typeface="Arial MT"/>
              <a:cs typeface="Arial MT"/>
            </a:endParaRP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7D51E28D-839D-EFC2-F79A-4412BA1F43EE}"/>
              </a:ext>
            </a:extLst>
          </p:cNvPr>
          <p:cNvSpPr txBox="1">
            <a:spLocks/>
          </p:cNvSpPr>
          <p:nvPr/>
        </p:nvSpPr>
        <p:spPr>
          <a:xfrm>
            <a:off x="415044" y="3370378"/>
            <a:ext cx="3353513" cy="321242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3335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n-US" sz="2000" b="1" kern="1200" dirty="0">
                <a:solidFill>
                  <a:srgbClr val="C00000"/>
                </a:solidFill>
                <a:latin typeface="Arial"/>
                <a:ea typeface="+mn-ea"/>
                <a:cs typeface="Arial"/>
              </a:rPr>
              <a:t>5.Resistance to adoption</a:t>
            </a:r>
            <a:endParaRPr lang="en-US" sz="1800" kern="0" dirty="0">
              <a:latin typeface="Arial MT"/>
              <a:cs typeface="Arial MT"/>
            </a:endParaRP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A4647795-C34C-A21D-0147-6F114BD006F6}"/>
              </a:ext>
            </a:extLst>
          </p:cNvPr>
          <p:cNvSpPr txBox="1">
            <a:spLocks/>
          </p:cNvSpPr>
          <p:nvPr/>
        </p:nvSpPr>
        <p:spPr>
          <a:xfrm>
            <a:off x="408695" y="3989978"/>
            <a:ext cx="3353513" cy="321242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3335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n-US" sz="2000" b="1" kern="1200" dirty="0">
                <a:latin typeface="Arial"/>
                <a:ea typeface="+mn-ea"/>
                <a:cs typeface="Arial"/>
              </a:rPr>
              <a:t>6.Unreliable results</a:t>
            </a:r>
            <a:endParaRPr lang="en-US" sz="1800" kern="0" dirty="0">
              <a:latin typeface="Arial MT"/>
              <a:cs typeface="Arial M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DFBB797E-5120-BD1E-9E0B-595FC356C78C}"/>
              </a:ext>
            </a:extLst>
          </p:cNvPr>
          <p:cNvSpPr txBox="1">
            <a:spLocks/>
          </p:cNvSpPr>
          <p:nvPr/>
        </p:nvSpPr>
        <p:spPr>
          <a:xfrm>
            <a:off x="421395" y="2050042"/>
            <a:ext cx="3366213" cy="321242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3335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n-US" sz="2000" b="1" kern="1200" dirty="0">
                <a:latin typeface="Arial"/>
                <a:ea typeface="+mn-ea"/>
                <a:cs typeface="Arial"/>
              </a:rPr>
              <a:t>3.Data scarcity</a:t>
            </a:r>
            <a:endParaRPr lang="en-US" sz="1800" kern="0" dirty="0">
              <a:latin typeface="Arial MT"/>
              <a:cs typeface="Arial MT"/>
            </a:endParaRPr>
          </a:p>
        </p:txBody>
      </p:sp>
      <p:sp>
        <p:nvSpPr>
          <p:cNvPr id="11" name="AutoShape 2">
            <a:extLst>
              <a:ext uri="{FF2B5EF4-FFF2-40B4-BE49-F238E27FC236}">
                <a16:creationId xmlns:a16="http://schemas.microsoft.com/office/drawing/2014/main" id="{1A04025D-3347-0784-AE0E-2977791680A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67B3C94-485D-DA75-7AC8-86F6DE4443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285750"/>
            <a:ext cx="4572001" cy="4495800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8DF4ECDA-76C6-4528-B848-B0841C326C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76563" t="-76563" r="-76563" b="-76563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1497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609"/>
    </mc:Choice>
    <mc:Fallback xmlns="">
      <p:transition spd="slow" advTm="315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5">
            <a:extLst>
              <a:ext uri="{FF2B5EF4-FFF2-40B4-BE49-F238E27FC236}">
                <a16:creationId xmlns:a16="http://schemas.microsoft.com/office/drawing/2014/main" id="{D48721B5-CBFA-E65A-382E-B8A05457DA8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6323" y="2099803"/>
            <a:ext cx="8091126" cy="51526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ctr">
              <a:lnSpc>
                <a:spcPts val="3510"/>
              </a:lnSpc>
              <a:spcAft>
                <a:spcPts val="1463"/>
              </a:spcAft>
            </a:pPr>
            <a:r>
              <a:rPr sz="2691" b="1" dirty="0">
                <a:solidFill>
                  <a:srgbClr val="C00000"/>
                </a:solidFill>
              </a:rPr>
              <a:t>Accounting for Digital Assets under IFRS Standards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390"/>
    </mc:Choice>
    <mc:Fallback xmlns="">
      <p:transition spd="slow" advTm="9839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ject 5">
            <a:extLst>
              <a:ext uri="{FF2B5EF4-FFF2-40B4-BE49-F238E27FC236}">
                <a16:creationId xmlns:a16="http://schemas.microsoft.com/office/drawing/2014/main" id="{6EABBB84-EF03-D66D-C3EB-B74D0221083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611" y="947793"/>
            <a:ext cx="4704429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Current Status: No Dedicated IFRS Standard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0050" y="1801168"/>
            <a:ext cx="171446" cy="1457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8650" y="1623536"/>
            <a:ext cx="5088750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Currently </a:t>
            </a:r>
            <a:r>
              <a:rPr sz="1400" b="1" dirty="0">
                <a:solidFill>
                  <a:srgbClr val="0066CC"/>
                </a:solidFill>
              </a:rPr>
              <a:t>no specific IFRS standard</a:t>
            </a:r>
            <a:r>
              <a:rPr sz="1400" dirty="0">
                <a:solidFill>
                  <a:srgbClr val="333333"/>
                </a:solidFill>
              </a:rPr>
              <a:t> exists for digital assets as a separate class 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3963" y="2445761"/>
            <a:ext cx="171446" cy="1071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8650" y="2198820"/>
            <a:ext cx="4436158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Instead, digital assets are treated under </a:t>
            </a:r>
            <a:r>
              <a:rPr sz="1400" b="1" dirty="0">
                <a:solidFill>
                  <a:srgbClr val="0066CC"/>
                </a:solidFill>
              </a:rPr>
              <a:t>existing standards</a:t>
            </a:r>
            <a:r>
              <a:rPr sz="1400" dirty="0">
                <a:solidFill>
                  <a:srgbClr val="333333"/>
                </a:solidFill>
              </a:rPr>
              <a:t> based on their nature and purpose 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0050" y="2793206"/>
            <a:ext cx="171446" cy="1457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78650" y="2762435"/>
            <a:ext cx="4436158" cy="44217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Most commonly classified as either </a:t>
            </a:r>
            <a:r>
              <a:rPr sz="1400" b="1" dirty="0">
                <a:solidFill>
                  <a:srgbClr val="0066CC"/>
                </a:solidFill>
              </a:rPr>
              <a:t>intangible assets</a:t>
            </a:r>
            <a:r>
              <a:rPr sz="1400" dirty="0">
                <a:solidFill>
                  <a:srgbClr val="333333"/>
                </a:solidFill>
              </a:rPr>
              <a:t> (IAS 38) or </a:t>
            </a:r>
            <a:r>
              <a:rPr sz="1400" b="1" dirty="0">
                <a:solidFill>
                  <a:srgbClr val="0066CC"/>
                </a:solidFill>
              </a:rPr>
              <a:t>inventory</a:t>
            </a:r>
            <a:r>
              <a:rPr sz="1400" dirty="0">
                <a:solidFill>
                  <a:srgbClr val="333333"/>
                </a:solidFill>
              </a:rPr>
              <a:t> (IAS 2) 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00050" y="3526673"/>
            <a:ext cx="171446" cy="16287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78650" y="3372701"/>
            <a:ext cx="4436158" cy="633700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This approach represents a </a:t>
            </a:r>
            <a:r>
              <a:rPr sz="1400" b="1" dirty="0">
                <a:solidFill>
                  <a:srgbClr val="0066CC"/>
                </a:solidFill>
              </a:rPr>
              <a:t>compromise solution</a:t>
            </a:r>
            <a:r>
              <a:rPr sz="1400" dirty="0">
                <a:solidFill>
                  <a:srgbClr val="333333"/>
                </a:solidFill>
              </a:rPr>
              <a:t> despite the unique technological and economic nature of digital assets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867400" y="1721644"/>
            <a:ext cx="2776321" cy="2143125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3" name="TextBox 12"/>
          <p:cNvSpPr txBox="1"/>
          <p:nvPr/>
        </p:nvSpPr>
        <p:spPr>
          <a:xfrm>
            <a:off x="7516618" y="3910637"/>
            <a:ext cx="1127103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>
              <a:spcBef>
                <a:spcPts val="488"/>
              </a:spcBef>
            </a:pPr>
            <a:r>
              <a:rPr sz="628">
                <a:solidFill>
                  <a:srgbClr val="666666"/>
                </a:solidFill>
              </a:rPr>
              <a:t>Source: Journal of Accountancy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526"/>
    </mc:Choice>
    <mc:Fallback xmlns="">
      <p:transition spd="slow" advTm="18552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ject 5">
            <a:extLst>
              <a:ext uri="{FF2B5EF4-FFF2-40B4-BE49-F238E27FC236}">
                <a16:creationId xmlns:a16="http://schemas.microsoft.com/office/drawing/2014/main" id="{1FE1A28A-5DB0-2199-0694-F5AC521BD8B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4189" y="934824"/>
            <a:ext cx="4680064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Current Treatment under Existing Standards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50" y="1328737"/>
            <a:ext cx="3893246" cy="1450181"/>
          </a:xfrm>
          <a:prstGeom prst="roundRect">
            <a:avLst>
              <a:gd name="adj" fmla="val 7881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678639" y="150733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92" y="1625422"/>
            <a:ext cx="214307" cy="1924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0125" y="1438011"/>
            <a:ext cx="2678362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IAS 38: Intangible Assets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0125" y="1773170"/>
            <a:ext cx="3321760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Digital currencies held </a:t>
            </a:r>
            <a:r>
              <a:rPr sz="1600" b="1" dirty="0">
                <a:solidFill>
                  <a:srgbClr val="0066CC"/>
                </a:solidFill>
              </a:rPr>
              <a:t>not for sale</a:t>
            </a:r>
            <a:r>
              <a:rPr sz="1600" dirty="0">
                <a:solidFill>
                  <a:srgbClr val="333333"/>
                </a:solidFill>
              </a:rPr>
              <a:t> in ordinary business activities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50125" y="2307541"/>
            <a:ext cx="2964582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Measured at </a:t>
            </a:r>
            <a:r>
              <a:rPr sz="1600" b="1" dirty="0">
                <a:solidFill>
                  <a:srgbClr val="0066CC"/>
                </a:solidFill>
              </a:rPr>
              <a:t>cost</a:t>
            </a:r>
            <a:r>
              <a:rPr sz="1600" dirty="0">
                <a:solidFill>
                  <a:srgbClr val="333333"/>
                </a:solidFill>
              </a:rPr>
              <a:t> or </a:t>
            </a:r>
            <a:r>
              <a:rPr sz="1600" b="1" dirty="0">
                <a:solidFill>
                  <a:srgbClr val="0066CC"/>
                </a:solidFill>
              </a:rPr>
              <a:t>revaluation</a:t>
            </a:r>
            <a:r>
              <a:rPr sz="1600" dirty="0">
                <a:solidFill>
                  <a:srgbClr val="333333"/>
                </a:solidFill>
              </a:rPr>
              <a:t> if active market exists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0050" y="2993230"/>
            <a:ext cx="3893246" cy="1250156"/>
          </a:xfrm>
          <a:prstGeom prst="roundRect">
            <a:avLst>
              <a:gd name="adj" fmla="val 9142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1" name="Rounded Rectangle 10"/>
          <p:cNvSpPr/>
          <p:nvPr/>
        </p:nvSpPr>
        <p:spPr>
          <a:xfrm>
            <a:off x="678639" y="3171825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5792" y="3294289"/>
            <a:ext cx="214307" cy="18369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50125" y="3087117"/>
            <a:ext cx="2132635" cy="39087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2000" b="1" dirty="0">
                <a:solidFill>
                  <a:srgbClr val="003366"/>
                </a:solidFill>
              </a:rPr>
              <a:t>IAS 2: Inventories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50124" y="3437664"/>
            <a:ext cx="3143171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Digital currencies held for </a:t>
            </a:r>
            <a:r>
              <a:rPr sz="1600" b="1" dirty="0">
                <a:solidFill>
                  <a:srgbClr val="0066CC"/>
                </a:solidFill>
              </a:rPr>
              <a:t>resale</a:t>
            </a:r>
            <a:r>
              <a:rPr sz="1600" dirty="0">
                <a:solidFill>
                  <a:srgbClr val="333333"/>
                </a:solidFill>
              </a:rPr>
              <a:t> in ordinary course of business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50125" y="4024235"/>
            <a:ext cx="3984296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Measured at </a:t>
            </a:r>
            <a:r>
              <a:rPr sz="1400" b="1" dirty="0">
                <a:solidFill>
                  <a:srgbClr val="0066CC"/>
                </a:solidFill>
              </a:rPr>
              <a:t>lower of cost or net realizable value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750475" y="1650207"/>
            <a:ext cx="3893246" cy="228599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7" name="TextBox 16"/>
          <p:cNvSpPr txBox="1"/>
          <p:nvPr/>
        </p:nvSpPr>
        <p:spPr>
          <a:xfrm>
            <a:off x="8018357" y="3982074"/>
            <a:ext cx="625364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>
              <a:spcBef>
                <a:spcPts val="488"/>
              </a:spcBef>
            </a:pPr>
            <a:r>
              <a:rPr sz="628">
                <a:solidFill>
                  <a:srgbClr val="666666"/>
                </a:solidFill>
              </a:rPr>
              <a:t>Source: CPDbox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775"/>
    </mc:Choice>
    <mc:Fallback xmlns="">
      <p:transition spd="slow" advTm="11877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ject 5">
            <a:extLst>
              <a:ext uri="{FF2B5EF4-FFF2-40B4-BE49-F238E27FC236}">
                <a16:creationId xmlns:a16="http://schemas.microsoft.com/office/drawing/2014/main" id="{5486A853-28BD-A2B3-E070-8EFF7E6C049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49" y="789850"/>
            <a:ext cx="4451219" cy="39087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2000" b="1" dirty="0">
                <a:solidFill>
                  <a:srgbClr val="C00000"/>
                </a:solidFill>
              </a:rPr>
              <a:t>2019 IFRIC Decision on Classification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49" y="1257301"/>
            <a:ext cx="4152425" cy="3057524"/>
          </a:xfrm>
          <a:prstGeom prst="roundRect">
            <a:avLst>
              <a:gd name="adj" fmla="val 3738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714357" y="1471612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1510" y="1585330"/>
            <a:ext cx="214307" cy="2011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85843" y="1505875"/>
            <a:ext cx="3441583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IFRS Interpretations Committee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4357" y="2019124"/>
            <a:ext cx="3777170" cy="47660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463"/>
              </a:lnSpc>
            </a:pPr>
            <a:r>
              <a:rPr sz="1600" dirty="0">
                <a:solidFill>
                  <a:srgbClr val="333333"/>
                </a:solidFill>
              </a:rPr>
              <a:t> In 2019, IFRIC issued a </a:t>
            </a:r>
            <a:r>
              <a:rPr sz="1600" b="1" dirty="0">
                <a:solidFill>
                  <a:srgbClr val="0066CC"/>
                </a:solidFill>
              </a:rPr>
              <a:t>clear decision</a:t>
            </a:r>
            <a:r>
              <a:rPr sz="1600" dirty="0">
                <a:solidFill>
                  <a:srgbClr val="333333"/>
                </a:solidFill>
              </a:rPr>
              <a:t> on cryptocurrency classification: 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4357" y="2627472"/>
            <a:ext cx="171446" cy="14573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92956" y="2497790"/>
            <a:ext cx="3186032" cy="633700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 Cryptocurrencies are </a:t>
            </a:r>
            <a:r>
              <a:rPr sz="1600" b="1" dirty="0">
                <a:solidFill>
                  <a:srgbClr val="0066CC"/>
                </a:solidFill>
              </a:rPr>
              <a:t>not financial instruments</a:t>
            </a:r>
            <a:r>
              <a:rPr sz="1600" dirty="0">
                <a:solidFill>
                  <a:srgbClr val="333333"/>
                </a:solidFill>
              </a:rPr>
              <a:t> in the traditional sense 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4357" y="3170397"/>
            <a:ext cx="171446" cy="1457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92956" y="3130482"/>
            <a:ext cx="3186032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 Therefore, they do </a:t>
            </a:r>
            <a:r>
              <a:rPr sz="1600" b="1" dirty="0">
                <a:solidFill>
                  <a:srgbClr val="0066CC"/>
                </a:solidFill>
              </a:rPr>
              <a:t>not fall under</a:t>
            </a:r>
            <a:r>
              <a:rPr sz="1600" dirty="0">
                <a:solidFill>
                  <a:srgbClr val="333333"/>
                </a:solidFill>
              </a:rPr>
              <a:t> financial instruments standards 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4357" y="3713322"/>
            <a:ext cx="171446" cy="14573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92956" y="3583639"/>
            <a:ext cx="3186032" cy="633700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 Should be classified as </a:t>
            </a:r>
            <a:r>
              <a:rPr sz="1600" b="1" dirty="0">
                <a:solidFill>
                  <a:srgbClr val="0066CC"/>
                </a:solidFill>
              </a:rPr>
              <a:t>intangible assets</a:t>
            </a:r>
            <a:r>
              <a:rPr sz="1600" dirty="0">
                <a:solidFill>
                  <a:srgbClr val="333333"/>
                </a:solidFill>
              </a:rPr>
              <a:t> or </a:t>
            </a:r>
            <a:r>
              <a:rPr sz="1600" b="1" dirty="0">
                <a:solidFill>
                  <a:srgbClr val="0066CC"/>
                </a:solidFill>
              </a:rPr>
              <a:t>inventory</a:t>
            </a:r>
            <a:r>
              <a:rPr sz="1600" dirty="0">
                <a:solidFill>
                  <a:srgbClr val="333333"/>
                </a:solidFill>
              </a:rPr>
              <a:t> depending on the situation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750475" y="1650207"/>
            <a:ext cx="3893246" cy="228599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6" name="TextBox 15"/>
          <p:cNvSpPr txBox="1"/>
          <p:nvPr/>
        </p:nvSpPr>
        <p:spPr>
          <a:xfrm>
            <a:off x="8018357" y="3982074"/>
            <a:ext cx="625364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>
              <a:spcBef>
                <a:spcPts val="488"/>
              </a:spcBef>
            </a:pPr>
            <a:r>
              <a:rPr sz="628">
                <a:solidFill>
                  <a:srgbClr val="666666"/>
                </a:solidFill>
              </a:rPr>
              <a:t>Source: CPDbox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412"/>
    </mc:Choice>
    <mc:Fallback xmlns="">
      <p:transition spd="slow" advTm="16041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ject 5">
            <a:extLst>
              <a:ext uri="{FF2B5EF4-FFF2-40B4-BE49-F238E27FC236}">
                <a16:creationId xmlns:a16="http://schemas.microsoft.com/office/drawing/2014/main" id="{FE9EDA5E-5552-F507-1294-0B83578D130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2046" y="606044"/>
            <a:ext cx="5220788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2022 IASB Research Document: Four Alternatives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50" y="928687"/>
            <a:ext cx="4714757" cy="1085850"/>
          </a:xfrm>
          <a:prstGeom prst="roundRect">
            <a:avLst>
              <a:gd name="adj" fmla="val 10526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TextBox 4"/>
          <p:cNvSpPr txBox="1"/>
          <p:nvPr/>
        </p:nvSpPr>
        <p:spPr>
          <a:xfrm>
            <a:off x="678639" y="1068740"/>
            <a:ext cx="3593548" cy="298543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400" b="1" dirty="0">
                <a:solidFill>
                  <a:srgbClr val="003366"/>
                </a:solidFill>
              </a:rPr>
              <a:t> </a:t>
            </a:r>
            <a:r>
              <a:rPr sz="1050" dirty="0"/>
              <a:t>  </a:t>
            </a:r>
            <a:r>
              <a:rPr sz="1400" b="1" dirty="0">
                <a:solidFill>
                  <a:srgbClr val="003366"/>
                </a:solidFill>
              </a:rPr>
              <a:t> Digital Assets – IASB Considerations (AP12B) 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8639" y="1129645"/>
            <a:ext cx="200020" cy="1695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8639" y="1487968"/>
            <a:ext cx="4357578" cy="62658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Published in </a:t>
            </a:r>
            <a:r>
              <a:rPr sz="1400" b="1" dirty="0">
                <a:solidFill>
                  <a:srgbClr val="0066CC"/>
                </a:solidFill>
              </a:rPr>
              <a:t>September 2022</a:t>
            </a:r>
            <a:r>
              <a:rPr sz="1400" dirty="0">
                <a:solidFill>
                  <a:srgbClr val="333333"/>
                </a:solidFill>
              </a:rPr>
              <a:t>, the research document outlined four potential approaches for digital assets accounting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0050" y="2228850"/>
            <a:ext cx="2285942" cy="1443037"/>
          </a:xfrm>
          <a:prstGeom prst="roundRect">
            <a:avLst>
              <a:gd name="adj" fmla="val 792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9" name="Rounded Rectangle 8"/>
          <p:cNvSpPr/>
          <p:nvPr/>
        </p:nvSpPr>
        <p:spPr>
          <a:xfrm>
            <a:off x="642922" y="2371724"/>
            <a:ext cx="257168" cy="257175"/>
          </a:xfrm>
          <a:prstGeom prst="roundRect">
            <a:avLst>
              <a:gd name="adj" fmla="val 50000"/>
            </a:avLst>
          </a:prstGeom>
          <a:solidFill>
            <a:srgbClr val="0033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0" name="TextBox 9"/>
          <p:cNvSpPr txBox="1"/>
          <p:nvPr/>
        </p:nvSpPr>
        <p:spPr>
          <a:xfrm>
            <a:off x="642921" y="2389737"/>
            <a:ext cx="168508" cy="22115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897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2921" y="2691472"/>
            <a:ext cx="1499193" cy="26776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1200" b="1" dirty="0">
                <a:solidFill>
                  <a:srgbClr val="003366"/>
                </a:solidFill>
              </a:rPr>
              <a:t>Educational Materials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2921" y="2983116"/>
            <a:ext cx="2000200" cy="548868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219"/>
              </a:lnSpc>
            </a:pPr>
            <a:r>
              <a:rPr sz="1200" dirty="0">
                <a:solidFill>
                  <a:srgbClr val="333333"/>
                </a:solidFill>
              </a:rPr>
              <a:t> Clarify how to apply </a:t>
            </a:r>
            <a:r>
              <a:rPr sz="1200" b="1" dirty="0">
                <a:solidFill>
                  <a:srgbClr val="0066CC"/>
                </a:solidFill>
              </a:rPr>
              <a:t>existing standards</a:t>
            </a:r>
            <a:r>
              <a:rPr sz="1200" dirty="0">
                <a:solidFill>
                  <a:srgbClr val="333333"/>
                </a:solidFill>
              </a:rPr>
              <a:t> to digital assets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928865" y="2228850"/>
            <a:ext cx="2285942" cy="1443037"/>
          </a:xfrm>
          <a:prstGeom prst="roundRect">
            <a:avLst>
              <a:gd name="adj" fmla="val 792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4" name="Rounded Rectangle 13"/>
          <p:cNvSpPr/>
          <p:nvPr/>
        </p:nvSpPr>
        <p:spPr>
          <a:xfrm>
            <a:off x="3071736" y="2371724"/>
            <a:ext cx="257168" cy="257175"/>
          </a:xfrm>
          <a:prstGeom prst="roundRect">
            <a:avLst>
              <a:gd name="adj" fmla="val 50000"/>
            </a:avLst>
          </a:prstGeom>
          <a:solidFill>
            <a:srgbClr val="0033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5" name="TextBox 14"/>
          <p:cNvSpPr txBox="1"/>
          <p:nvPr/>
        </p:nvSpPr>
        <p:spPr>
          <a:xfrm>
            <a:off x="3071736" y="2389737"/>
            <a:ext cx="168508" cy="22115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897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71736" y="2691472"/>
            <a:ext cx="2314929" cy="26776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1200" b="1" dirty="0">
                <a:solidFill>
                  <a:srgbClr val="003366"/>
                </a:solidFill>
              </a:rPr>
              <a:t>Targeted Amendments to IAS 38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71736" y="2908223"/>
            <a:ext cx="2000200" cy="69865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219"/>
              </a:lnSpc>
            </a:pPr>
            <a:r>
              <a:rPr sz="1200" dirty="0">
                <a:solidFill>
                  <a:srgbClr val="333333"/>
                </a:solidFill>
              </a:rPr>
              <a:t> Require </a:t>
            </a:r>
            <a:r>
              <a:rPr sz="1200" b="1" dirty="0">
                <a:solidFill>
                  <a:srgbClr val="0066CC"/>
                </a:solidFill>
              </a:rPr>
              <a:t>fair value measurement</a:t>
            </a:r>
            <a:r>
              <a:rPr sz="1200" dirty="0">
                <a:solidFill>
                  <a:srgbClr val="333333"/>
                </a:solidFill>
              </a:rPr>
              <a:t> with changes in profit/loss, plus additional disclosures 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00050" y="3814763"/>
            <a:ext cx="2285942" cy="1443037"/>
          </a:xfrm>
          <a:prstGeom prst="roundRect">
            <a:avLst>
              <a:gd name="adj" fmla="val 792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9" name="Rounded Rectangle 18"/>
          <p:cNvSpPr/>
          <p:nvPr/>
        </p:nvSpPr>
        <p:spPr>
          <a:xfrm>
            <a:off x="642922" y="3957638"/>
            <a:ext cx="257168" cy="257175"/>
          </a:xfrm>
          <a:prstGeom prst="roundRect">
            <a:avLst>
              <a:gd name="adj" fmla="val 50000"/>
            </a:avLst>
          </a:prstGeom>
          <a:solidFill>
            <a:srgbClr val="0033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0" name="TextBox 19"/>
          <p:cNvSpPr txBox="1"/>
          <p:nvPr/>
        </p:nvSpPr>
        <p:spPr>
          <a:xfrm>
            <a:off x="642921" y="3975650"/>
            <a:ext cx="168508" cy="22115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897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2921" y="4261997"/>
            <a:ext cx="2238049" cy="298543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1400" b="1" dirty="0">
                <a:solidFill>
                  <a:srgbClr val="003366"/>
                </a:solidFill>
              </a:rPr>
              <a:t>New Standalone Standard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2921" y="4488494"/>
            <a:ext cx="2000200" cy="709938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219"/>
              </a:lnSpc>
            </a:pPr>
            <a:r>
              <a:rPr sz="1400" dirty="0">
                <a:solidFill>
                  <a:srgbClr val="333333"/>
                </a:solidFill>
              </a:rPr>
              <a:t> Cover </a:t>
            </a:r>
            <a:r>
              <a:rPr sz="1400" b="1" dirty="0">
                <a:solidFill>
                  <a:srgbClr val="0066CC"/>
                </a:solidFill>
              </a:rPr>
              <a:t>investment assets</a:t>
            </a:r>
            <a:r>
              <a:rPr sz="1400" dirty="0">
                <a:solidFill>
                  <a:srgbClr val="333333"/>
                </a:solidFill>
              </a:rPr>
              <a:t> (tangible or intangible), potentially including crypto assets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928865" y="3814763"/>
            <a:ext cx="2285942" cy="1443037"/>
          </a:xfrm>
          <a:prstGeom prst="roundRect">
            <a:avLst>
              <a:gd name="adj" fmla="val 792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4" name="Rounded Rectangle 23"/>
          <p:cNvSpPr/>
          <p:nvPr/>
        </p:nvSpPr>
        <p:spPr>
          <a:xfrm>
            <a:off x="3071736" y="3957638"/>
            <a:ext cx="257168" cy="257175"/>
          </a:xfrm>
          <a:prstGeom prst="roundRect">
            <a:avLst>
              <a:gd name="adj" fmla="val 50000"/>
            </a:avLst>
          </a:prstGeom>
          <a:solidFill>
            <a:srgbClr val="0033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TextBox 24"/>
          <p:cNvSpPr txBox="1"/>
          <p:nvPr/>
        </p:nvSpPr>
        <p:spPr>
          <a:xfrm>
            <a:off x="3071736" y="3975650"/>
            <a:ext cx="168508" cy="22115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897" b="1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71736" y="4261997"/>
            <a:ext cx="2500493" cy="298543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1400" b="1" dirty="0">
                <a:solidFill>
                  <a:srgbClr val="003366"/>
                </a:solidFill>
              </a:rPr>
              <a:t>Extend Financial Instruments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71736" y="4494136"/>
            <a:ext cx="2000200" cy="69865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219"/>
              </a:lnSpc>
            </a:pPr>
            <a:r>
              <a:rPr sz="1200" dirty="0">
                <a:solidFill>
                  <a:srgbClr val="333333"/>
                </a:solidFill>
              </a:rPr>
              <a:t> Broaden scope of </a:t>
            </a:r>
            <a:r>
              <a:rPr sz="1200" b="1" dirty="0">
                <a:solidFill>
                  <a:srgbClr val="0066CC"/>
                </a:solidFill>
              </a:rPr>
              <a:t>financial instruments standards</a:t>
            </a:r>
            <a:r>
              <a:rPr sz="1200" dirty="0">
                <a:solidFill>
                  <a:srgbClr val="333333"/>
                </a:solidFill>
              </a:rPr>
              <a:t> to include certain digital asset classes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572228" y="582960"/>
            <a:ext cx="3495571" cy="2845899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9" name="TextBox 28"/>
          <p:cNvSpPr txBox="1"/>
          <p:nvPr/>
        </p:nvSpPr>
        <p:spPr>
          <a:xfrm>
            <a:off x="8112934" y="3303417"/>
            <a:ext cx="530787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/>
            <a:r>
              <a:rPr sz="628">
                <a:solidFill>
                  <a:srgbClr val="666666"/>
                </a:solidFill>
              </a:rPr>
              <a:t>Source: CFTE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500550" y="3600450"/>
            <a:ext cx="3143171" cy="1285875"/>
          </a:xfrm>
          <a:prstGeom prst="roundRect">
            <a:avLst>
              <a:gd name="adj" fmla="val 8888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1" name="TextBox 30"/>
          <p:cNvSpPr txBox="1"/>
          <p:nvPr/>
        </p:nvSpPr>
        <p:spPr>
          <a:xfrm>
            <a:off x="5679139" y="3740501"/>
            <a:ext cx="976358" cy="298543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400" b="1" dirty="0">
                <a:solidFill>
                  <a:srgbClr val="003366"/>
                </a:solidFill>
              </a:rPr>
              <a:t> </a:t>
            </a:r>
            <a:r>
              <a:rPr sz="1050" dirty="0"/>
              <a:t>  </a:t>
            </a:r>
            <a:r>
              <a:rPr sz="1400" b="1" dirty="0">
                <a:solidFill>
                  <a:srgbClr val="003366"/>
                </a:solidFill>
              </a:rPr>
              <a:t> Outcome </a:t>
            </a:r>
          </a:p>
        </p:txBody>
      </p:sp>
      <p:pic>
        <p:nvPicPr>
          <p:cNvPr id="32" name="Picture 31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79139" y="3818334"/>
            <a:ext cx="200020" cy="15001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679139" y="4100655"/>
            <a:ext cx="2785993" cy="614079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100" dirty="0">
                <a:solidFill>
                  <a:srgbClr val="333333"/>
                </a:solidFill>
              </a:rPr>
              <a:t> Despite requests for a dedicated standard, IASB decided </a:t>
            </a:r>
            <a:r>
              <a:rPr sz="1100" b="1" dirty="0">
                <a:solidFill>
                  <a:srgbClr val="0066CC"/>
                </a:solidFill>
              </a:rPr>
              <a:t>not to add</a:t>
            </a:r>
            <a:r>
              <a:rPr sz="1100" dirty="0">
                <a:solidFill>
                  <a:srgbClr val="333333"/>
                </a:solidFill>
              </a:rPr>
              <a:t> a formal project for crypto-assets to its work plan at that time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497"/>
    </mc:Choice>
    <mc:Fallback xmlns="">
      <p:transition spd="slow" advTm="173497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object 5">
            <a:extLst>
              <a:ext uri="{FF2B5EF4-FFF2-40B4-BE49-F238E27FC236}">
                <a16:creationId xmlns:a16="http://schemas.microsoft.com/office/drawing/2014/main" id="{20ED3029-71E4-4397-B563-CBCCC6ECB19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50" y="670008"/>
            <a:ext cx="6732869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Challenges: Why Current Standards Struggle with Digital Assets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50" y="928687"/>
            <a:ext cx="3986113" cy="2250281"/>
          </a:xfrm>
          <a:prstGeom prst="roundRect">
            <a:avLst>
              <a:gd name="adj" fmla="val 5079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678639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92" y="1225372"/>
            <a:ext cx="214307" cy="1924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0125" y="1145118"/>
            <a:ext cx="2574103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Nature of Digital Assets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1821657"/>
            <a:ext cx="142871" cy="7143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28665" y="1752197"/>
            <a:ext cx="2355966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Not issued by </a:t>
            </a:r>
            <a:r>
              <a:rPr sz="1400" b="1" dirty="0">
                <a:solidFill>
                  <a:srgbClr val="0066CC"/>
                </a:solidFill>
              </a:rPr>
              <a:t>central entity</a:t>
            </a:r>
            <a:r>
              <a:rPr sz="1400" dirty="0">
                <a:solidFill>
                  <a:srgbClr val="333333"/>
                </a:solidFill>
              </a:rPr>
              <a:t> 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2128838"/>
            <a:ext cx="142871" cy="7143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28664" y="2069622"/>
            <a:ext cx="3378909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Don't represent </a:t>
            </a:r>
            <a:r>
              <a:rPr sz="1400" b="1" dirty="0">
                <a:solidFill>
                  <a:srgbClr val="0066CC"/>
                </a:solidFill>
              </a:rPr>
              <a:t>contractual rights</a:t>
            </a:r>
            <a:r>
              <a:rPr sz="1400" dirty="0">
                <a:solidFill>
                  <a:srgbClr val="333333"/>
                </a:solidFill>
              </a:rPr>
              <a:t> like traditional financial instruments 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2636044"/>
            <a:ext cx="142871" cy="7143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28664" y="2576829"/>
            <a:ext cx="3378909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Makes classification as </a:t>
            </a:r>
            <a:r>
              <a:rPr sz="1400" b="1" dirty="0">
                <a:solidFill>
                  <a:srgbClr val="0066CC"/>
                </a:solidFill>
              </a:rPr>
              <a:t>financial instruments</a:t>
            </a:r>
            <a:r>
              <a:rPr sz="1400" dirty="0">
                <a:solidFill>
                  <a:srgbClr val="333333"/>
                </a:solidFill>
              </a:rPr>
              <a:t> inappropriate in most cases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657608" y="928687"/>
            <a:ext cx="3986113" cy="2014537"/>
          </a:xfrm>
          <a:prstGeom prst="roundRect">
            <a:avLst>
              <a:gd name="adj" fmla="val 5079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5" name="Rounded Rectangle 14"/>
          <p:cNvSpPr/>
          <p:nvPr/>
        </p:nvSpPr>
        <p:spPr>
          <a:xfrm>
            <a:off x="4843341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43351" y="1262548"/>
            <a:ext cx="214307" cy="11809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414827" y="1145118"/>
            <a:ext cx="2934778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Value Measurement Issues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43342" y="1821657"/>
            <a:ext cx="142871" cy="7143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086222" y="1752197"/>
            <a:ext cx="3216843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</a:t>
            </a:r>
            <a:r>
              <a:rPr sz="1400" b="1" dirty="0">
                <a:solidFill>
                  <a:srgbClr val="0066CC"/>
                </a:solidFill>
              </a:rPr>
              <a:t>High volatility</a:t>
            </a:r>
            <a:r>
              <a:rPr sz="1400" dirty="0">
                <a:solidFill>
                  <a:srgbClr val="333333"/>
                </a:solidFill>
              </a:rPr>
              <a:t> and rapid value changes 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43342" y="2128838"/>
            <a:ext cx="142871" cy="7143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086223" y="2059378"/>
            <a:ext cx="2604880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Complex </a:t>
            </a:r>
            <a:r>
              <a:rPr sz="1400" b="1" dirty="0">
                <a:solidFill>
                  <a:srgbClr val="0066CC"/>
                </a:solidFill>
              </a:rPr>
              <a:t>technological nature</a:t>
            </a:r>
            <a:r>
              <a:rPr sz="1400" dirty="0">
                <a:solidFill>
                  <a:srgbClr val="333333"/>
                </a:solidFill>
              </a:rPr>
              <a:t> 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43342" y="2436018"/>
            <a:ext cx="142871" cy="71437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086223" y="2376804"/>
            <a:ext cx="3378909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</a:t>
            </a:r>
            <a:r>
              <a:rPr sz="1400" b="1" dirty="0">
                <a:solidFill>
                  <a:srgbClr val="0066CC"/>
                </a:solidFill>
              </a:rPr>
              <a:t>Unstable legal regulation</a:t>
            </a:r>
            <a:r>
              <a:rPr sz="1400" dirty="0">
                <a:solidFill>
                  <a:srgbClr val="333333"/>
                </a:solidFill>
              </a:rPr>
              <a:t> makes fair value measurement difficult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00050" y="3357563"/>
            <a:ext cx="3986113" cy="1850231"/>
          </a:xfrm>
          <a:prstGeom prst="roundRect">
            <a:avLst>
              <a:gd name="adj" fmla="val 6177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Rounded Rectangle 24"/>
          <p:cNvSpPr/>
          <p:nvPr/>
        </p:nvSpPr>
        <p:spPr>
          <a:xfrm>
            <a:off x="678639" y="3536156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5792" y="3658620"/>
            <a:ext cx="214307" cy="18369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50125" y="3573993"/>
            <a:ext cx="2805833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Diverse Holding Purposes</a:t>
            </a:r>
          </a:p>
        </p:txBody>
      </p:sp>
      <p:pic>
        <p:nvPicPr>
          <p:cNvPr id="28" name="Picture 27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4250531"/>
            <a:ext cx="142871" cy="7143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928664" y="4177513"/>
            <a:ext cx="2972801" cy="274627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 </a:t>
            </a:r>
            <a:r>
              <a:rPr sz="1600" b="1" dirty="0">
                <a:solidFill>
                  <a:srgbClr val="0066CC"/>
                </a:solidFill>
              </a:rPr>
              <a:t>Investment</a:t>
            </a:r>
            <a:r>
              <a:rPr sz="1600" dirty="0">
                <a:solidFill>
                  <a:srgbClr val="333333"/>
                </a:solidFill>
              </a:rPr>
              <a:t> - long-term holding </a:t>
            </a:r>
          </a:p>
        </p:txBody>
      </p:sp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4557713"/>
            <a:ext cx="142871" cy="71437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928664" y="4484694"/>
            <a:ext cx="3059940" cy="274627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 </a:t>
            </a:r>
            <a:r>
              <a:rPr sz="1600" b="1" dirty="0">
                <a:solidFill>
                  <a:srgbClr val="0066CC"/>
                </a:solidFill>
              </a:rPr>
              <a:t>Trading</a:t>
            </a:r>
            <a:r>
              <a:rPr sz="1600" dirty="0">
                <a:solidFill>
                  <a:srgbClr val="333333"/>
                </a:solidFill>
              </a:rPr>
              <a:t> - short-term speculation </a:t>
            </a:r>
          </a:p>
        </p:txBody>
      </p:sp>
      <p:pic>
        <p:nvPicPr>
          <p:cNvPr id="32" name="Picture 3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4864894"/>
            <a:ext cx="142871" cy="7143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928664" y="4795434"/>
            <a:ext cx="3056734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</a:t>
            </a:r>
            <a:r>
              <a:rPr sz="1400" b="1" dirty="0">
                <a:solidFill>
                  <a:srgbClr val="0066CC"/>
                </a:solidFill>
              </a:rPr>
              <a:t>Payment method</a:t>
            </a:r>
            <a:r>
              <a:rPr sz="1400" dirty="0">
                <a:solidFill>
                  <a:srgbClr val="333333"/>
                </a:solidFill>
              </a:rPr>
              <a:t> - transactional use 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4682195" y="3028950"/>
            <a:ext cx="3986113" cy="1850231"/>
          </a:xfrm>
          <a:prstGeom prst="roundRect">
            <a:avLst>
              <a:gd name="adj" fmla="val 6177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5" name="Rounded Rectangle 34"/>
          <p:cNvSpPr/>
          <p:nvPr/>
        </p:nvSpPr>
        <p:spPr>
          <a:xfrm>
            <a:off x="4836197" y="3140520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36" name="Picture 35" descr="image.png"/>
          <p:cNvPicPr>
            <a:picLocks noChangeAspect="1"/>
          </p:cNvPicPr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953635" y="3187290"/>
            <a:ext cx="214307" cy="174949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423227" y="3127637"/>
            <a:ext cx="2895216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Accounting Treatment Gap</a:t>
            </a:r>
          </a:p>
        </p:txBody>
      </p:sp>
      <p:pic>
        <p:nvPicPr>
          <p:cNvPr id="38" name="Picture 37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36197" y="3770879"/>
            <a:ext cx="142871" cy="7143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4727864" y="3641270"/>
            <a:ext cx="4523290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Same asset may need </a:t>
            </a:r>
            <a:r>
              <a:rPr sz="1400" b="1" dirty="0">
                <a:solidFill>
                  <a:srgbClr val="0066CC"/>
                </a:solidFill>
              </a:rPr>
              <a:t>different accounting treatments</a:t>
            </a:r>
            <a:r>
              <a:rPr sz="1400" dirty="0">
                <a:solidFill>
                  <a:srgbClr val="333333"/>
                </a:solidFill>
              </a:rPr>
              <a:t> </a:t>
            </a:r>
          </a:p>
        </p:txBody>
      </p:sp>
      <p:pic>
        <p:nvPicPr>
          <p:cNvPr id="40" name="Picture 39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67408" y="4083534"/>
            <a:ext cx="142871" cy="71437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024808" y="3959091"/>
            <a:ext cx="3582519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</a:t>
            </a:r>
            <a:r>
              <a:rPr sz="1400" b="1" dirty="0">
                <a:solidFill>
                  <a:srgbClr val="0066CC"/>
                </a:solidFill>
              </a:rPr>
              <a:t>Disclosure limitations</a:t>
            </a:r>
            <a:r>
              <a:rPr sz="1400" dirty="0">
                <a:solidFill>
                  <a:srgbClr val="333333"/>
                </a:solidFill>
              </a:rPr>
              <a:t> in current standards </a:t>
            </a:r>
          </a:p>
        </p:txBody>
      </p:sp>
      <p:pic>
        <p:nvPicPr>
          <p:cNvPr id="42" name="Picture 4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81937" y="4365480"/>
            <a:ext cx="142871" cy="71437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010279" y="4286600"/>
            <a:ext cx="3697038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</a:t>
            </a:r>
            <a:r>
              <a:rPr sz="1400" b="1" dirty="0">
                <a:solidFill>
                  <a:srgbClr val="0066CC"/>
                </a:solidFill>
              </a:rPr>
              <a:t>Insufficient information</a:t>
            </a:r>
            <a:r>
              <a:rPr sz="1400" dirty="0">
                <a:solidFill>
                  <a:srgbClr val="333333"/>
                </a:solidFill>
              </a:rPr>
              <a:t> for decision-makers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131"/>
    </mc:Choice>
    <mc:Fallback xmlns="">
      <p:transition spd="slow" advTm="27913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ject 5">
            <a:extLst>
              <a:ext uri="{FF2B5EF4-FFF2-40B4-BE49-F238E27FC236}">
                <a16:creationId xmlns:a16="http://schemas.microsoft.com/office/drawing/2014/main" id="{17FB2013-18AE-0A11-13B9-B441822355C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50" y="590550"/>
            <a:ext cx="4891852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Current Application of IFRS Despite Ambiguity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50" y="928687"/>
            <a:ext cx="4714757" cy="1250156"/>
          </a:xfrm>
          <a:prstGeom prst="roundRect">
            <a:avLst>
              <a:gd name="adj" fmla="val 9142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678639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92" y="1225372"/>
            <a:ext cx="214307" cy="1924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0125" y="1037962"/>
            <a:ext cx="2678362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IAS 38: Intangible Assets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0125" y="1376678"/>
            <a:ext cx="3786092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Companies owning crypto typically use </a:t>
            </a:r>
            <a:r>
              <a:rPr sz="1400" b="1" dirty="0">
                <a:solidFill>
                  <a:srgbClr val="0066CC"/>
                </a:solidFill>
              </a:rPr>
              <a:t>IAS 38</a:t>
            </a:r>
            <a:r>
              <a:rPr sz="1400" dirty="0">
                <a:solidFill>
                  <a:srgbClr val="333333"/>
                </a:solidFill>
              </a:rPr>
              <a:t> to record them as intangible assets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50125" y="1766485"/>
            <a:ext cx="4321055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Measured at </a:t>
            </a:r>
            <a:r>
              <a:rPr sz="1400" b="1" dirty="0">
                <a:solidFill>
                  <a:srgbClr val="0066CC"/>
                </a:solidFill>
              </a:rPr>
              <a:t>cost</a:t>
            </a:r>
            <a:r>
              <a:rPr sz="1400" dirty="0">
                <a:solidFill>
                  <a:srgbClr val="333333"/>
                </a:solidFill>
              </a:rPr>
              <a:t> or </a:t>
            </a:r>
            <a:r>
              <a:rPr sz="1400" b="1" dirty="0">
                <a:solidFill>
                  <a:srgbClr val="0066CC"/>
                </a:solidFill>
              </a:rPr>
              <a:t>revaluation</a:t>
            </a:r>
            <a:r>
              <a:rPr sz="1400" dirty="0">
                <a:solidFill>
                  <a:srgbClr val="333333"/>
                </a:solidFill>
              </a:rPr>
              <a:t> if active market exists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0050" y="2357438"/>
            <a:ext cx="4714757" cy="1050131"/>
          </a:xfrm>
          <a:prstGeom prst="roundRect">
            <a:avLst>
              <a:gd name="adj" fmla="val 10884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1" name="Rounded Rectangle 10"/>
          <p:cNvSpPr/>
          <p:nvPr/>
        </p:nvSpPr>
        <p:spPr>
          <a:xfrm>
            <a:off x="678639" y="253603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5792" y="2658495"/>
            <a:ext cx="214307" cy="18369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50125" y="2466712"/>
            <a:ext cx="1923283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IAS 2: Inventories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50125" y="2802302"/>
            <a:ext cx="3496342" cy="253274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000" dirty="0">
                <a:solidFill>
                  <a:srgbClr val="333333"/>
                </a:solidFill>
              </a:rPr>
              <a:t>If purpose is </a:t>
            </a:r>
            <a:r>
              <a:rPr sz="1000" b="1" dirty="0">
                <a:solidFill>
                  <a:srgbClr val="0066CC"/>
                </a:solidFill>
              </a:rPr>
              <a:t>selling (trading)</a:t>
            </a:r>
            <a:r>
              <a:rPr sz="1000" dirty="0">
                <a:solidFill>
                  <a:srgbClr val="333333"/>
                </a:solidFill>
              </a:rPr>
              <a:t>, crypto is classified as inventory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50125" y="3002326"/>
            <a:ext cx="2885598" cy="253274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000" dirty="0">
                <a:solidFill>
                  <a:srgbClr val="333333"/>
                </a:solidFill>
              </a:rPr>
              <a:t>Measured at </a:t>
            </a:r>
            <a:r>
              <a:rPr sz="1000" b="1" dirty="0">
                <a:solidFill>
                  <a:srgbClr val="0066CC"/>
                </a:solidFill>
              </a:rPr>
              <a:t>lower of cost or net realizable value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0050" y="3513204"/>
            <a:ext cx="4714757" cy="1701157"/>
          </a:xfrm>
          <a:prstGeom prst="roundRect">
            <a:avLst>
              <a:gd name="adj" fmla="val 5079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7" name="Rounded Rectangle 16"/>
          <p:cNvSpPr/>
          <p:nvPr/>
        </p:nvSpPr>
        <p:spPr>
          <a:xfrm>
            <a:off x="678639" y="3764756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5792" y="3895967"/>
            <a:ext cx="214307" cy="16620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250125" y="3802593"/>
            <a:ext cx="2032223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Research Findings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1405" y="4225037"/>
            <a:ext cx="142871" cy="11766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928664" y="4164834"/>
            <a:ext cx="4107554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Many researchers and practitioners point to </a:t>
            </a:r>
            <a:r>
              <a:rPr sz="1400" b="1" dirty="0">
                <a:solidFill>
                  <a:srgbClr val="0066CC"/>
                </a:solidFill>
              </a:rPr>
              <a:t>clear shortcomings</a:t>
            </a:r>
            <a:r>
              <a:rPr sz="1400" dirty="0">
                <a:solidFill>
                  <a:srgbClr val="333333"/>
                </a:solidFill>
              </a:rPr>
              <a:t> in current accounting framework 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1591" y="4590041"/>
            <a:ext cx="142871" cy="11766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28664" y="4547597"/>
            <a:ext cx="5008872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Particularly regarding </a:t>
            </a:r>
            <a:r>
              <a:rPr sz="1400" b="1" dirty="0">
                <a:solidFill>
                  <a:srgbClr val="0066CC"/>
                </a:solidFill>
              </a:rPr>
              <a:t>disclosure and measurement</a:t>
            </a:r>
            <a:r>
              <a:rPr sz="1400" dirty="0">
                <a:solidFill>
                  <a:srgbClr val="333333"/>
                </a:solidFill>
              </a:rPr>
              <a:t> practices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500550" y="377458"/>
            <a:ext cx="3643450" cy="2370374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7" name="TextBox 26"/>
          <p:cNvSpPr txBox="1"/>
          <p:nvPr/>
        </p:nvSpPr>
        <p:spPr>
          <a:xfrm>
            <a:off x="7995915" y="3303417"/>
            <a:ext cx="647806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/>
            <a:r>
              <a:rPr sz="628">
                <a:solidFill>
                  <a:srgbClr val="666666"/>
                </a:solidFill>
              </a:rPr>
              <a:t>Source: Medium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500550" y="3147087"/>
            <a:ext cx="3143171" cy="1650206"/>
          </a:xfrm>
          <a:prstGeom prst="roundRect">
            <a:avLst>
              <a:gd name="adj" fmla="val 6926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9" name="Rounded Rectangle 28"/>
          <p:cNvSpPr/>
          <p:nvPr/>
        </p:nvSpPr>
        <p:spPr>
          <a:xfrm>
            <a:off x="5646592" y="3703289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35886" y="3804119"/>
            <a:ext cx="214307" cy="18369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224712" y="2998172"/>
            <a:ext cx="1986441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Recommendation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200218" y="3333750"/>
            <a:ext cx="2214507" cy="985654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Need for a </a:t>
            </a:r>
            <a:r>
              <a:rPr sz="1400" b="1" dirty="0">
                <a:solidFill>
                  <a:srgbClr val="0066CC"/>
                </a:solidFill>
              </a:rPr>
              <a:t>new standard</a:t>
            </a:r>
            <a:r>
              <a:rPr sz="1400" dirty="0">
                <a:solidFill>
                  <a:srgbClr val="333333"/>
                </a:solidFill>
              </a:rPr>
              <a:t> that considers technological and economic nature of digital assets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191955" y="4311879"/>
            <a:ext cx="2214507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Rather than adapting to </a:t>
            </a:r>
            <a:r>
              <a:rPr sz="1600" b="1" dirty="0">
                <a:solidFill>
                  <a:srgbClr val="0066CC"/>
                </a:solidFill>
              </a:rPr>
              <a:t>existing frameworks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989"/>
    </mc:Choice>
    <mc:Fallback xmlns="">
      <p:transition spd="slow" advTm="87989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ject 5">
            <a:extLst>
              <a:ext uri="{FF2B5EF4-FFF2-40B4-BE49-F238E27FC236}">
                <a16:creationId xmlns:a16="http://schemas.microsoft.com/office/drawing/2014/main" id="{71F284FF-EE0E-169A-8109-1B5098DAA35E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49" y="678979"/>
            <a:ext cx="4286623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Future Direction: Where IASB is Heading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49" y="995369"/>
            <a:ext cx="4714757" cy="1450181"/>
          </a:xfrm>
          <a:prstGeom prst="roundRect">
            <a:avLst>
              <a:gd name="adj" fmla="val 7881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678639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92" y="1229745"/>
            <a:ext cx="214307" cy="1836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0125" y="1037962"/>
            <a:ext cx="3987630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"Potential Projects" Document (2025)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0125" y="1368870"/>
            <a:ext cx="3939092" cy="26263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200" dirty="0">
                <a:solidFill>
                  <a:srgbClr val="333333"/>
                </a:solidFill>
              </a:rPr>
              <a:t>IASB listed as an option to open a </a:t>
            </a:r>
            <a:r>
              <a:rPr sz="1200" b="1" dirty="0">
                <a:solidFill>
                  <a:srgbClr val="0066CC"/>
                </a:solidFill>
              </a:rPr>
              <a:t>new standard</a:t>
            </a:r>
            <a:r>
              <a:rPr sz="1200" dirty="0">
                <a:solidFill>
                  <a:srgbClr val="333333"/>
                </a:solidFill>
              </a:rPr>
              <a:t> covering: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50125" y="1576703"/>
            <a:ext cx="3786092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"</a:t>
            </a:r>
            <a:r>
              <a:rPr sz="1400" b="1" dirty="0">
                <a:solidFill>
                  <a:srgbClr val="0066CC"/>
                </a:solidFill>
              </a:rPr>
              <a:t>Non-financial assets</a:t>
            </a:r>
            <a:r>
              <a:rPr sz="1400" dirty="0">
                <a:solidFill>
                  <a:srgbClr val="333333"/>
                </a:solidFill>
              </a:rPr>
              <a:t> (tangible or intangible) held for investment"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50125" y="1966510"/>
            <a:ext cx="4091889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This could potentially include </a:t>
            </a:r>
            <a:r>
              <a:rPr sz="1400" b="1" dirty="0">
                <a:solidFill>
                  <a:srgbClr val="0066CC"/>
                </a:solidFill>
              </a:rPr>
              <a:t>digital assets/crypto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0050" y="2557463"/>
            <a:ext cx="4714757" cy="1650206"/>
          </a:xfrm>
          <a:prstGeom prst="roundRect">
            <a:avLst>
              <a:gd name="adj" fmla="val 6926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2" name="Rounded Rectangle 11"/>
          <p:cNvSpPr/>
          <p:nvPr/>
        </p:nvSpPr>
        <p:spPr>
          <a:xfrm>
            <a:off x="678639" y="2736056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5792" y="2867267"/>
            <a:ext cx="214307" cy="16620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02900" y="2323417"/>
            <a:ext cx="2593787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No Binding Decision Yet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9194" y="2703722"/>
            <a:ext cx="3786092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No formal commitment that this project will be </a:t>
            </a:r>
            <a:r>
              <a:rPr sz="1600" b="1" dirty="0">
                <a:solidFill>
                  <a:srgbClr val="0066CC"/>
                </a:solidFill>
              </a:rPr>
              <a:t>officially opened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39194" y="3152754"/>
            <a:ext cx="3574568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No guarantee it will become a </a:t>
            </a:r>
            <a:r>
              <a:rPr sz="1400" b="1" dirty="0">
                <a:solidFill>
                  <a:srgbClr val="0066CC"/>
                </a:solidFill>
              </a:rPr>
              <a:t>final standard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39194" y="3391998"/>
            <a:ext cx="3786092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IASB assessment: matter is </a:t>
            </a:r>
            <a:r>
              <a:rPr sz="1600" b="1" dirty="0">
                <a:solidFill>
                  <a:srgbClr val="0066CC"/>
                </a:solidFill>
              </a:rPr>
              <a:t>complex</a:t>
            </a:r>
            <a:r>
              <a:rPr sz="1600" dirty="0">
                <a:solidFill>
                  <a:srgbClr val="333333"/>
                </a:solidFill>
              </a:rPr>
              <a:t> and requires comprehensive study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49065" y="3952218"/>
            <a:ext cx="4714757" cy="1122273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9" name="Rounded Rectangle 18"/>
          <p:cNvSpPr/>
          <p:nvPr/>
        </p:nvSpPr>
        <p:spPr>
          <a:xfrm>
            <a:off x="676638" y="3819525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7934" y="3895629"/>
            <a:ext cx="214307" cy="1836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250125" y="3735651"/>
            <a:ext cx="2475871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Analysts' Expectations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77597" y="4373191"/>
            <a:ext cx="142871" cy="12186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156268" y="4095750"/>
            <a:ext cx="4107554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Even if IASB opens a project, it might take </a:t>
            </a:r>
            <a:r>
              <a:rPr sz="1400" b="1" dirty="0">
                <a:solidFill>
                  <a:srgbClr val="0066CC"/>
                </a:solidFill>
              </a:rPr>
              <a:t>several years</a:t>
            </a:r>
            <a:r>
              <a:rPr sz="1400" dirty="0">
                <a:solidFill>
                  <a:srgbClr val="333333"/>
                </a:solidFill>
              </a:rPr>
              <a:t> before a new standard is finalized 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97737" y="4729627"/>
            <a:ext cx="142871" cy="11345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156268" y="4547360"/>
            <a:ext cx="4107554" cy="62658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Comprehensive study needed for: </a:t>
            </a:r>
            <a:r>
              <a:rPr sz="1400" b="1" dirty="0">
                <a:solidFill>
                  <a:srgbClr val="0066CC"/>
                </a:solidFill>
              </a:rPr>
              <a:t>market dynamics</a:t>
            </a:r>
            <a:r>
              <a:rPr sz="1400" dirty="0">
                <a:solidFill>
                  <a:srgbClr val="333333"/>
                </a:solidFill>
              </a:rPr>
              <a:t>, </a:t>
            </a:r>
            <a:r>
              <a:rPr sz="1400" b="1" dirty="0">
                <a:solidFill>
                  <a:srgbClr val="0066CC"/>
                </a:solidFill>
              </a:rPr>
              <a:t>asset types</a:t>
            </a:r>
            <a:r>
              <a:rPr sz="1400" dirty="0">
                <a:solidFill>
                  <a:srgbClr val="333333"/>
                </a:solidFill>
              </a:rPr>
              <a:t>, </a:t>
            </a:r>
            <a:r>
              <a:rPr sz="1400" b="1" dirty="0">
                <a:solidFill>
                  <a:srgbClr val="0066CC"/>
                </a:solidFill>
              </a:rPr>
              <a:t>usage patterns</a:t>
            </a:r>
            <a:r>
              <a:rPr sz="1400" dirty="0">
                <a:solidFill>
                  <a:srgbClr val="333333"/>
                </a:solidFill>
              </a:rPr>
              <a:t>, </a:t>
            </a:r>
            <a:r>
              <a:rPr sz="1400" b="1" dirty="0">
                <a:solidFill>
                  <a:srgbClr val="0066CC"/>
                </a:solidFill>
              </a:rPr>
              <a:t>rights</a:t>
            </a:r>
            <a:r>
              <a:rPr sz="1400" dirty="0">
                <a:solidFill>
                  <a:srgbClr val="333333"/>
                </a:solidFill>
              </a:rPr>
              <a:t>, </a:t>
            </a:r>
            <a:r>
              <a:rPr sz="1400" b="1" dirty="0">
                <a:solidFill>
                  <a:srgbClr val="0066CC"/>
                </a:solidFill>
              </a:rPr>
              <a:t>liquidity</a:t>
            </a:r>
            <a:r>
              <a:rPr sz="1400" dirty="0">
                <a:solidFill>
                  <a:srgbClr val="333333"/>
                </a:solidFill>
              </a:rPr>
              <a:t>, and </a:t>
            </a:r>
            <a:r>
              <a:rPr sz="1400" b="1" dirty="0">
                <a:solidFill>
                  <a:srgbClr val="0066CC"/>
                </a:solidFill>
              </a:rPr>
              <a:t>risks</a:t>
            </a:r>
            <a:r>
              <a:rPr sz="1400" dirty="0">
                <a:solidFill>
                  <a:srgbClr val="333333"/>
                </a:solidFill>
              </a:rPr>
              <a:t>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500550" y="514350"/>
            <a:ext cx="3143171" cy="2128837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7" name="TextBox 26"/>
          <p:cNvSpPr txBox="1"/>
          <p:nvPr/>
        </p:nvSpPr>
        <p:spPr>
          <a:xfrm>
            <a:off x="8034387" y="3553449"/>
            <a:ext cx="609334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/>
            <a:r>
              <a:rPr sz="628">
                <a:solidFill>
                  <a:srgbClr val="666666"/>
                </a:solidFill>
              </a:rPr>
              <a:t>Source: VanEck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500550" y="2761834"/>
            <a:ext cx="3143171" cy="1650206"/>
          </a:xfrm>
          <a:prstGeom prst="roundRect">
            <a:avLst>
              <a:gd name="adj" fmla="val 6926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9" name="Rounded Rectangle 28"/>
          <p:cNvSpPr/>
          <p:nvPr/>
        </p:nvSpPr>
        <p:spPr>
          <a:xfrm>
            <a:off x="5701296" y="2928983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802513" y="3084251"/>
            <a:ext cx="214307" cy="118091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408075" y="2919591"/>
            <a:ext cx="1915204" cy="32932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1600" b="1" dirty="0">
                <a:solidFill>
                  <a:srgbClr val="003366"/>
                </a:solidFill>
              </a:rPr>
              <a:t>Key Considerations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95222" y="3162313"/>
            <a:ext cx="2268525" cy="62658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Need to address </a:t>
            </a:r>
            <a:r>
              <a:rPr sz="1400" b="1" dirty="0">
                <a:solidFill>
                  <a:srgbClr val="0066CC"/>
                </a:solidFill>
              </a:rPr>
              <a:t>technological uniqueness</a:t>
            </a:r>
            <a:r>
              <a:rPr sz="1400" dirty="0">
                <a:solidFill>
                  <a:srgbClr val="333333"/>
                </a:solidFill>
              </a:rPr>
              <a:t> of digital assets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80429" y="3667595"/>
            <a:ext cx="2086934" cy="615874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200" dirty="0">
                <a:solidFill>
                  <a:srgbClr val="333333"/>
                </a:solidFill>
              </a:rPr>
              <a:t>Balance between </a:t>
            </a:r>
            <a:r>
              <a:rPr sz="1200" b="1" dirty="0">
                <a:solidFill>
                  <a:srgbClr val="0066CC"/>
                </a:solidFill>
              </a:rPr>
              <a:t>practical application</a:t>
            </a:r>
            <a:r>
              <a:rPr sz="1200" dirty="0">
                <a:solidFill>
                  <a:srgbClr val="333333"/>
                </a:solidFill>
              </a:rPr>
              <a:t> and </a:t>
            </a:r>
            <a:r>
              <a:rPr sz="1200" b="1" dirty="0">
                <a:solidFill>
                  <a:srgbClr val="0066CC"/>
                </a:solidFill>
              </a:rPr>
              <a:t>theoretical framework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476"/>
    </mc:Choice>
    <mc:Fallback xmlns="">
      <p:transition spd="slow" advTm="14047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object 5">
            <a:extLst>
              <a:ext uri="{FF2B5EF4-FFF2-40B4-BE49-F238E27FC236}">
                <a16:creationId xmlns:a16="http://schemas.microsoft.com/office/drawing/2014/main" id="{047B3D14-2410-06B0-D196-76F7EE4D5D8F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50" y="616517"/>
            <a:ext cx="2975686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Conclusion: Key Takeaways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50" y="928687"/>
            <a:ext cx="3986113" cy="1585913"/>
          </a:xfrm>
          <a:prstGeom prst="roundRect">
            <a:avLst>
              <a:gd name="adj" fmla="val 7207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678639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92" y="1229745"/>
            <a:ext cx="214307" cy="1836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0125" y="1053351"/>
            <a:ext cx="1332160" cy="32932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600" b="1" dirty="0">
                <a:solidFill>
                  <a:srgbClr val="003366"/>
                </a:solidFill>
              </a:rPr>
              <a:t>Current Status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0125" y="1404589"/>
            <a:ext cx="3169586" cy="26263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200" dirty="0">
                <a:solidFill>
                  <a:srgbClr val="333333"/>
                </a:solidFill>
              </a:rPr>
              <a:t>No </a:t>
            </a:r>
            <a:r>
              <a:rPr sz="1200" b="1" dirty="0">
                <a:solidFill>
                  <a:srgbClr val="0066CC"/>
                </a:solidFill>
              </a:rPr>
              <a:t>dedicated IFRS standard</a:t>
            </a:r>
            <a:r>
              <a:rPr sz="1200" dirty="0">
                <a:solidFill>
                  <a:srgbClr val="333333"/>
                </a:solidFill>
              </a:rPr>
              <a:t> for digital assets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50125" y="1614859"/>
            <a:ext cx="3057449" cy="44217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200" dirty="0">
                <a:solidFill>
                  <a:srgbClr val="333333"/>
                </a:solidFill>
              </a:rPr>
              <a:t>Treated under </a:t>
            </a:r>
            <a:r>
              <a:rPr sz="1200" b="1" dirty="0">
                <a:solidFill>
                  <a:srgbClr val="0066CC"/>
                </a:solidFill>
              </a:rPr>
              <a:t>existing frameworks</a:t>
            </a:r>
            <a:r>
              <a:rPr sz="1200" dirty="0">
                <a:solidFill>
                  <a:srgbClr val="333333"/>
                </a:solidFill>
              </a:rPr>
              <a:t> (IAS 38 or IAS 2)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657608" y="928687"/>
            <a:ext cx="3986113" cy="1585913"/>
          </a:xfrm>
          <a:prstGeom prst="roundRect">
            <a:avLst>
              <a:gd name="adj" fmla="val 7207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1" name="Rounded Rectangle 10"/>
          <p:cNvSpPr/>
          <p:nvPr/>
        </p:nvSpPr>
        <p:spPr>
          <a:xfrm>
            <a:off x="4843341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43351" y="1234119"/>
            <a:ext cx="214307" cy="17494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14827" y="1068740"/>
            <a:ext cx="910377" cy="298543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400" b="1" dirty="0">
                <a:solidFill>
                  <a:srgbClr val="003366"/>
                </a:solidFill>
              </a:rPr>
              <a:t>Challenges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14827" y="1402153"/>
            <a:ext cx="3477490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b="1" dirty="0">
                <a:solidFill>
                  <a:srgbClr val="0066CC"/>
                </a:solidFill>
              </a:rPr>
              <a:t>Technological uniqueness</a:t>
            </a:r>
            <a:r>
              <a:rPr sz="1400" dirty="0">
                <a:solidFill>
                  <a:srgbClr val="333333"/>
                </a:solidFill>
              </a:rPr>
              <a:t> of digital assets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14827" y="1602178"/>
            <a:ext cx="3149324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b="1" dirty="0">
                <a:solidFill>
                  <a:srgbClr val="0066CC"/>
                </a:solidFill>
              </a:rPr>
              <a:t>Volatility</a:t>
            </a:r>
            <a:r>
              <a:rPr sz="1400" dirty="0">
                <a:solidFill>
                  <a:srgbClr val="333333"/>
                </a:solidFill>
              </a:rPr>
              <a:t> and measurement difficulties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14827" y="1802203"/>
            <a:ext cx="2926507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b="1" dirty="0">
                <a:solidFill>
                  <a:srgbClr val="0066CC"/>
                </a:solidFill>
              </a:rPr>
              <a:t>Diverse purposes</a:t>
            </a:r>
            <a:r>
              <a:rPr sz="1400" dirty="0">
                <a:solidFill>
                  <a:srgbClr val="333333"/>
                </a:solidFill>
              </a:rPr>
              <a:t> for holding crypto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0050" y="2693193"/>
            <a:ext cx="3986113" cy="1785938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8" name="Rounded Rectangle 17"/>
          <p:cNvSpPr/>
          <p:nvPr/>
        </p:nvSpPr>
        <p:spPr>
          <a:xfrm>
            <a:off x="678639" y="2871788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5792" y="3027054"/>
            <a:ext cx="214307" cy="11809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250125" y="2817857"/>
            <a:ext cx="1623201" cy="32932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600" b="1" dirty="0">
                <a:solidFill>
                  <a:srgbClr val="003366"/>
                </a:solidFill>
              </a:rPr>
              <a:t>Future Direction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50125" y="3176903"/>
            <a:ext cx="3057449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IASB considering </a:t>
            </a:r>
            <a:r>
              <a:rPr sz="1400" b="1" dirty="0">
                <a:solidFill>
                  <a:srgbClr val="0066CC"/>
                </a:solidFill>
              </a:rPr>
              <a:t>new standard</a:t>
            </a:r>
            <a:r>
              <a:rPr sz="1400" dirty="0">
                <a:solidFill>
                  <a:srgbClr val="333333"/>
                </a:solidFill>
              </a:rPr>
              <a:t> for investment assets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50125" y="3566710"/>
            <a:ext cx="1986185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No </a:t>
            </a:r>
            <a:r>
              <a:rPr sz="1400" b="1" dirty="0">
                <a:solidFill>
                  <a:srgbClr val="0066CC"/>
                </a:solidFill>
              </a:rPr>
              <a:t>binding decision</a:t>
            </a:r>
            <a:r>
              <a:rPr sz="1400" dirty="0">
                <a:solidFill>
                  <a:srgbClr val="333333"/>
                </a:solidFill>
              </a:rPr>
              <a:t> yet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50125" y="3766734"/>
            <a:ext cx="2574936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Process may take </a:t>
            </a:r>
            <a:r>
              <a:rPr sz="1400" b="1" dirty="0">
                <a:solidFill>
                  <a:srgbClr val="0066CC"/>
                </a:solidFill>
              </a:rPr>
              <a:t>several years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4657608" y="2693193"/>
            <a:ext cx="3986113" cy="1785938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Rounded Rectangle 24"/>
          <p:cNvSpPr/>
          <p:nvPr/>
        </p:nvSpPr>
        <p:spPr>
          <a:xfrm>
            <a:off x="4843341" y="2871788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43351" y="2994251"/>
            <a:ext cx="214307" cy="18369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414827" y="2817857"/>
            <a:ext cx="2042162" cy="32932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600" b="1" dirty="0">
                <a:solidFill>
                  <a:srgbClr val="003366"/>
                </a:solidFill>
              </a:rPr>
              <a:t>Industry Recognition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67227" y="3076891"/>
            <a:ext cx="3652973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Need for </a:t>
            </a:r>
            <a:r>
              <a:rPr sz="1400" b="1" dirty="0">
                <a:solidFill>
                  <a:srgbClr val="0066CC"/>
                </a:solidFill>
              </a:rPr>
              <a:t>dedicated standard</a:t>
            </a:r>
            <a:r>
              <a:rPr sz="1400" dirty="0">
                <a:solidFill>
                  <a:srgbClr val="333333"/>
                </a:solidFill>
              </a:rPr>
              <a:t> widely acknowledged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53151" y="3486150"/>
            <a:ext cx="3057449" cy="62658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Recent studies recommend </a:t>
            </a:r>
            <a:r>
              <a:rPr sz="1400" b="1" dirty="0">
                <a:solidFill>
                  <a:srgbClr val="0066CC"/>
                </a:solidFill>
              </a:rPr>
              <a:t>new approach</a:t>
            </a:r>
            <a:r>
              <a:rPr sz="1400" dirty="0">
                <a:solidFill>
                  <a:srgbClr val="333333"/>
                </a:solidFill>
              </a:rPr>
              <a:t> rather than adapting existing frameworks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155"/>
    </mc:Choice>
    <mc:Fallback xmlns="">
      <p:transition spd="slow" advTm="17915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5713"/>
            <a:ext cx="9143999" cy="513206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84040" y="2364867"/>
            <a:ext cx="4260056" cy="2778919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588492" y="4278314"/>
            <a:ext cx="1976438" cy="563616"/>
          </a:xfrm>
          <a:prstGeom prst="rect">
            <a:avLst/>
          </a:prstGeom>
        </p:spPr>
        <p:txBody>
          <a:bodyPr vert="horz" wrap="square" lIns="0" tIns="9525" rIns="0" bIns="0" rtlCol="0" anchor="ctr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</a:pPr>
            <a:r>
              <a:rPr sz="3600" spc="-4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3600" spc="-6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101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287143"/>
            <a:ext cx="292894" cy="2317909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pic>
        <p:nvPicPr>
          <p:cNvPr id="17" name="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069456" y="152020"/>
            <a:ext cx="1935098" cy="904112"/>
          </a:xfrm>
          <a:prstGeom prst="rect">
            <a:avLst/>
          </a:prstGeom>
        </p:spPr>
      </p:pic>
      <p:pic>
        <p:nvPicPr>
          <p:cNvPr id="14" name="object 2">
            <a:extLst>
              <a:ext uri="{FF2B5EF4-FFF2-40B4-BE49-F238E27FC236}">
                <a16:creationId xmlns:a16="http://schemas.microsoft.com/office/drawing/2014/main" id="{E6E9671A-9D94-25EA-C852-D2DF131B9445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62000" y="2054684"/>
            <a:ext cx="2286000" cy="2057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B10776A-C2FB-4712-AB9C-64EDD401CB6B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17C72BD4-35FD-47EC-8AB5-62D167A919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390E94-5944-4933-97B1-5963C0E154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769</TotalTime>
  <Words>2306</Words>
  <Application>Microsoft Office PowerPoint</Application>
  <PresentationFormat>On-screen Show (16:9)</PresentationFormat>
  <Paragraphs>270</Paragraphs>
  <Slides>36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7" baseType="lpstr">
      <vt:lpstr>Aptos</vt:lpstr>
      <vt:lpstr>Aptos Display</vt:lpstr>
      <vt:lpstr>Arial</vt:lpstr>
      <vt:lpstr>Arial MT</vt:lpstr>
      <vt:lpstr>Calibri</vt:lpstr>
      <vt:lpstr>Google Sans</vt:lpstr>
      <vt:lpstr>Roboto</vt:lpstr>
      <vt:lpstr>Roboto Bk</vt:lpstr>
      <vt:lpstr>Times New Roman</vt:lpstr>
      <vt:lpstr>Trebuchet MS</vt:lpstr>
      <vt:lpstr>Office Theme</vt:lpstr>
      <vt:lpstr>Accounting for Managers</vt:lpstr>
      <vt:lpstr>Introduction</vt:lpstr>
      <vt:lpstr>01</vt:lpstr>
      <vt:lpstr>What is Artificial Intelligence?</vt:lpstr>
      <vt:lpstr>Types of Artificial Intelligence:</vt:lpstr>
      <vt:lpstr>PowerPoint Presentation</vt:lpstr>
      <vt:lpstr>PowerPoint Presentation</vt:lpstr>
      <vt:lpstr>Let's begin with the advantages of artificial intelligence</vt:lpstr>
      <vt:lpstr>PowerPoint Presentation</vt:lpstr>
      <vt:lpstr>The uses of artificial intelligence in accounting:</vt:lpstr>
      <vt:lpstr>AI can help Accountants to do the following:</vt:lpstr>
      <vt:lpstr>PowerPoint Presentation</vt:lpstr>
      <vt:lpstr>PowerPoint Presentation</vt:lpstr>
      <vt:lpstr>PowerPoint Presentation</vt:lpstr>
      <vt:lpstr>How the big four Accounting firms use Artificial Intelligence (AI) ?</vt:lpstr>
      <vt:lpstr>How the big four Accounting firms use Artificial Intelligence (AI) ?</vt:lpstr>
      <vt:lpstr>How the big four Accounting firms use chatGPT?</vt:lpstr>
      <vt:lpstr>PowerPoint Presentation</vt:lpstr>
      <vt:lpstr>These chatbots are designed to provide quick and  accurate responses to clients' questions, and they  are available 24/7.They can help clients save time  and improve their overall experience with the firm.</vt:lpstr>
      <vt:lpstr>Will Artificial Intelligence (AI)  replace Accountants ?!</vt:lpstr>
      <vt:lpstr>Can AI replace Accountants?</vt:lpstr>
      <vt:lpstr>There are some reasons to explain why human Accountants are always needed:</vt:lpstr>
      <vt:lpstr>AI can't perform non-routine tasks (No creativity(: AI can't do a feasibility study for each type of businesses to make a right  decisions, and to do a management consulting.</vt:lpstr>
      <vt:lpstr>In case of tax planning, clients may prefer to have a human accountant who can understand their unique financial need and provide personalized advice</vt:lpstr>
      <vt:lpstr>Challenges of applying AI</vt:lpstr>
      <vt:lpstr>1.Data security and privacy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ARCHITECTURE STUDIO</dc:title>
  <dc:creator>Mohamed Sharkawy</dc:creator>
  <cp:lastModifiedBy>Sabreen Ghallab</cp:lastModifiedBy>
  <cp:revision>18</cp:revision>
  <dcterms:created xsi:type="dcterms:W3CDTF">2024-08-02T18:34:29Z</dcterms:created>
  <dcterms:modified xsi:type="dcterms:W3CDTF">2025-12-12T20:03:22Z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2023-05-10T00:00:00Z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2024-08-02T00:00:00Z</vt:filetime>
  </property>
  <property fmtid="{D5CDD505-2E9C-101B-9397-08002B2CF9AE}" pid="5" name="ContentTypeId">
    <vt:lpwstr>0x0101006A254F5D6A14094B8840E79896A2F150</vt:lpwstr>
  </property>
</Properties>
</file>