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48" r:id="rId1"/>
  </p:sldMasterIdLst>
  <p:sldIdLst>
    <p:sldId id="256" r:id="rId2"/>
    <p:sldId id="318" r:id="rId3"/>
    <p:sldId id="319" r:id="rId4"/>
    <p:sldId id="320" r:id="rId5"/>
    <p:sldId id="321" r:id="rId6"/>
    <p:sldId id="322" r:id="rId7"/>
    <p:sldId id="323" r:id="rId8"/>
    <p:sldId id="324" r:id="rId9"/>
    <p:sldId id="325" r:id="rId10"/>
    <p:sldId id="326" r:id="rId11"/>
    <p:sldId id="327" r:id="rId12"/>
    <p:sldId id="328" r:id="rId13"/>
    <p:sldId id="329" r:id="rId14"/>
    <p:sldId id="330" r:id="rId15"/>
    <p:sldId id="331" r:id="rId16"/>
    <p:sldId id="337" r:id="rId17"/>
    <p:sldId id="332" r:id="rId18"/>
    <p:sldId id="333" r:id="rId19"/>
    <p:sldId id="334" r:id="rId20"/>
    <p:sldId id="335" r:id="rId21"/>
    <p:sldId id="29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660"/>
  </p:normalViewPr>
  <p:slideViewPr>
    <p:cSldViewPr snapToGrid="0">
      <p:cViewPr varScale="1">
        <p:scale>
          <a:sx n="74" d="100"/>
          <a:sy n="74" d="100"/>
        </p:scale>
        <p:origin x="-624"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2678806" y="3338986"/>
            <a:ext cx="9778239" cy="971937"/>
          </a:xfrm>
          <a:prstGeom prst="rect">
            <a:avLst/>
          </a:prstGeom>
        </p:spPr>
      </p:pic>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9</a:t>
            </a:r>
            <a:endParaRPr lang="en-US" sz="2800" dirty="0"/>
          </a:p>
          <a:p>
            <a:r>
              <a:rPr lang="en-US" dirty="0"/>
              <a:t/>
            </a:r>
            <a:br>
              <a:rPr lang="en-US" dirty="0"/>
            </a:br>
            <a:endParaRPr lang="ar-EG" dirty="0"/>
          </a:p>
        </p:txBody>
      </p:sp>
      <p:sp>
        <p:nvSpPr>
          <p:cNvPr id="3" name="Rectangle 2"/>
          <p:cNvSpPr/>
          <p:nvPr/>
        </p:nvSpPr>
        <p:spPr>
          <a:xfrm>
            <a:off x="5357535" y="3532566"/>
            <a:ext cx="5346323" cy="584775"/>
          </a:xfrm>
          <a:prstGeom prst="rect">
            <a:avLst/>
          </a:prstGeom>
        </p:spPr>
        <p:txBody>
          <a:bodyPr wrap="square">
            <a:spAutoFit/>
          </a:bodyPr>
          <a:lstStyle/>
          <a:p>
            <a:r>
              <a:rPr lang="en-US" sz="3200" b="1" dirty="0" smtClean="0"/>
              <a:t>Accessing Linux File</a:t>
            </a:r>
            <a:endParaRPr lang="en-US" sz="3200" b="1" dirty="0" smtClean="0">
              <a:solidFill>
                <a:srgbClr val="FF0000"/>
              </a:solidFill>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9" name="Table 8"/>
          <p:cNvGraphicFramePr>
            <a:graphicFrameLocks noGrp="1"/>
          </p:cNvGraphicFramePr>
          <p:nvPr>
            <p:extLst>
              <p:ext uri="{D42A27DB-BD31-4B8C-83A1-F6EECF244321}">
                <p14:modId xmlns:p14="http://schemas.microsoft.com/office/powerpoint/2010/main" val="3941098088"/>
              </p:ext>
            </p:extLst>
          </p:nvPr>
        </p:nvGraphicFramePr>
        <p:xfrm>
          <a:off x="430086" y="4262827"/>
          <a:ext cx="10515600" cy="731520"/>
        </p:xfrm>
        <a:graphic>
          <a:graphicData uri="http://schemas.openxmlformats.org/drawingml/2006/table">
            <a:tbl>
              <a:tblPr/>
              <a:tblGrid>
                <a:gridCol w="238125"/>
                <a:gridCol w="10277475"/>
              </a:tblGrid>
              <a:tr h="164832">
                <a:tc>
                  <a:txBody>
                    <a:bodyPr/>
                    <a:lstStyle/>
                    <a:p>
                      <a:pPr algn="ctr"/>
                      <a:endParaRPr lang="en-US" dirty="0"/>
                    </a:p>
                  </a:txBody>
                  <a:tcPr>
                    <a:lnL>
                      <a:noFill/>
                    </a:lnL>
                    <a:lnR>
                      <a:noFill/>
                    </a:lnR>
                    <a:lnT>
                      <a:noFill/>
                    </a:lnT>
                    <a:lnB>
                      <a:noFill/>
                    </a:lnB>
                  </a:tcPr>
                </a:tc>
                <a:tc>
                  <a:txBody>
                    <a:bodyPr/>
                    <a:lstStyle/>
                    <a:p>
                      <a:pPr algn="l"/>
                      <a:r>
                        <a:rPr lang="en-US" b="1" dirty="0"/>
                        <a:t>Important</a:t>
                      </a:r>
                      <a:endParaRPr lang="en-US" dirty="0"/>
                    </a:p>
                  </a:txBody>
                  <a:tcPr anchor="ctr">
                    <a:lnL>
                      <a:noFill/>
                    </a:lnL>
                    <a:lnR>
                      <a:noFill/>
                    </a:lnR>
                    <a:lnT>
                      <a:noFill/>
                    </a:lnT>
                    <a:lnB>
                      <a:noFill/>
                    </a:lnB>
                  </a:tcPr>
                </a:tc>
              </a:tr>
              <a:tr h="0">
                <a:tc>
                  <a:txBody>
                    <a:bodyPr/>
                    <a:lstStyle/>
                    <a:p>
                      <a:r>
                        <a:rPr lang="en-US"/>
                        <a:t> </a:t>
                      </a:r>
                    </a:p>
                  </a:txBody>
                  <a:tcPr anchor="ctr">
                    <a:lnL>
                      <a:noFill/>
                    </a:lnL>
                    <a:lnR>
                      <a:noFill/>
                    </a:lnR>
                    <a:lnT>
                      <a:noFill/>
                    </a:lnT>
                    <a:lnB>
                      <a:noFill/>
                    </a:lnB>
                  </a:tcPr>
                </a:tc>
                <a:tc>
                  <a:txBody>
                    <a:bodyPr/>
                    <a:lstStyle/>
                    <a:p>
                      <a:pPr algn="l"/>
                      <a:r>
                        <a:rPr lang="en-US" dirty="0"/>
                        <a:t>An archive file is not compressed, but a compressed file can be an archive file.</a:t>
                      </a:r>
                    </a:p>
                  </a:txBody>
                  <a:tcPr>
                    <a:lnL>
                      <a:noFill/>
                    </a:lnL>
                    <a:lnR>
                      <a:noFill/>
                    </a:lnR>
                    <a:lnT>
                      <a:noFill/>
                    </a:lnT>
                    <a:lnB>
                      <a:noFill/>
                    </a:lnB>
                  </a:tcPr>
                </a:tc>
              </a:tr>
            </a:tbl>
          </a:graphicData>
        </a:graphic>
      </p:graphicFrame>
      <p:sp>
        <p:nvSpPr>
          <p:cNvPr id="11" name="Rectangle 1"/>
          <p:cNvSpPr>
            <a:spLocks noChangeArrowheads="1"/>
          </p:cNvSpPr>
          <p:nvPr/>
        </p:nvSpPr>
        <p:spPr bwMode="auto">
          <a:xfrm>
            <a:off x="349158" y="1819860"/>
            <a:ext cx="11354968"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0000"/>
                </a:solidFill>
                <a:effectLst/>
                <a:latin typeface="Times New Roman" pitchFamily="18" charset="0"/>
                <a:cs typeface="Times New Roman" pitchFamily="18" charset="0"/>
              </a:rPr>
              <a:t>F</a:t>
            </a:r>
            <a:r>
              <a:rPr kumimoji="0" lang="en-US" sz="2400" b="1" i="0" u="none" strike="noStrike" cap="none" normalizeH="0" baseline="0" dirty="0" smtClean="0" bmk="">
                <a:ln>
                  <a:noFill/>
                </a:ln>
                <a:solidFill>
                  <a:srgbClr val="000000"/>
                </a:solidFill>
                <a:effectLst/>
                <a:latin typeface="Times New Roman" pitchFamily="18" charset="0"/>
                <a:cs typeface="Times New Roman" pitchFamily="18" charset="0"/>
              </a:rPr>
              <a:t>ile Compression and Archiving</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rgbClr val="000000"/>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Sometimes it is useful to store a group of files in one file so that they can be backed up, easily transferred to another directory, or even transferred to a different computer. It is also sometimes useful to compress files into one file so that they use less disk space and download faster.</a:t>
            </a:r>
          </a:p>
          <a:p>
            <a:pPr marR="0" lvl="0" algn="l" defTabSz="914400" rtl="0" eaLnBrk="0" fontAlgn="base" latinLnBrk="0" hangingPunct="0">
              <a:lnSpc>
                <a:spcPct val="100000"/>
              </a:lnSpc>
              <a:spcBef>
                <a:spcPct val="0"/>
              </a:spcBef>
              <a:spcAft>
                <a:spcPct val="0"/>
              </a:spcAft>
              <a:buClrTx/>
              <a:buSzTx/>
              <a:tabLst/>
            </a:pPr>
            <a:endParaRPr kumimoji="0" lang="en-US" sz="2400" b="0" i="0" u="none" strike="noStrike" cap="none" normalizeH="0" baseline="0" dirty="0" smtClean="0">
              <a:ln>
                <a:noFill/>
              </a:ln>
              <a:solidFill>
                <a:srgbClr val="000000"/>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endParaRPr lang="en-US" sz="2400" dirty="0" smtClean="0">
              <a:solidFill>
                <a:srgbClr val="000000"/>
              </a:solidFill>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lvl="0" algn="ctr" eaLnBrk="0" fontAlgn="base" hangingPunct="0">
              <a:spcBef>
                <a:spcPct val="0"/>
              </a:spcBef>
              <a:spcAft>
                <a:spcPct val="0"/>
              </a:spcAft>
            </a:pPr>
            <a:r>
              <a:rPr lang="en-US" sz="2400" dirty="0" smtClean="0">
                <a:solidFill>
                  <a:srgbClr val="000000"/>
                </a:solidFill>
                <a:latin typeface="Times New Roman" pitchFamily="18" charset="0"/>
                <a:cs typeface="Times New Roman" pitchFamily="18" charset="0"/>
              </a:rPr>
              <a:t>It </a:t>
            </a:r>
            <a:r>
              <a:rPr lang="en-US" sz="2400" dirty="0">
                <a:solidFill>
                  <a:srgbClr val="000000"/>
                </a:solidFill>
                <a:latin typeface="Times New Roman" pitchFamily="18" charset="0"/>
                <a:cs typeface="Times New Roman" pitchFamily="18" charset="0"/>
              </a:rPr>
              <a:t>is important to understand the difference and relationship between an </a:t>
            </a:r>
            <a:r>
              <a:rPr lang="en-US" sz="2400" i="1" dirty="0">
                <a:solidFill>
                  <a:srgbClr val="000000"/>
                </a:solidFill>
                <a:latin typeface="Times New Roman" pitchFamily="18" charset="0"/>
                <a:cs typeface="Times New Roman" pitchFamily="18" charset="0"/>
              </a:rPr>
              <a:t>archive file</a:t>
            </a:r>
            <a:r>
              <a:rPr lang="en-US" sz="2400" dirty="0">
                <a:solidFill>
                  <a:srgbClr val="000000"/>
                </a:solidFill>
                <a:latin typeface="Times New Roman" pitchFamily="18" charset="0"/>
                <a:cs typeface="Times New Roman" pitchFamily="18" charset="0"/>
              </a:rPr>
              <a:t> and a </a:t>
            </a:r>
            <a:r>
              <a:rPr lang="en-US" sz="2400" i="1" dirty="0">
                <a:solidFill>
                  <a:srgbClr val="000000"/>
                </a:solidFill>
                <a:latin typeface="Times New Roman" pitchFamily="18" charset="0"/>
                <a:cs typeface="Times New Roman" pitchFamily="18" charset="0"/>
              </a:rPr>
              <a:t>compressed file</a:t>
            </a:r>
            <a:r>
              <a:rPr lang="en-US" sz="2400" dirty="0">
                <a:solidFill>
                  <a:srgbClr val="000000"/>
                </a:solidFill>
                <a:latin typeface="Times New Roman" pitchFamily="18" charset="0"/>
                <a:cs typeface="Times New Roman" pitchFamily="18" charset="0"/>
              </a:rPr>
              <a:t>. An archive file is a collection of files and directories that are stored in one file.</a:t>
            </a:r>
            <a:endParaRPr lang="en-US" sz="2400" dirty="0" smtClean="0">
              <a:solidFill>
                <a:srgbClr val="0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sz="2400" dirty="0" smtClean="0">
              <a:solidFill>
                <a:srgbClr val="0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Times New Roman" pitchFamily="18" charset="0"/>
              <a:cs typeface="Times New Roman" pitchFamily="18" charset="0"/>
            </a:endParaRPr>
          </a:p>
        </p:txBody>
      </p:sp>
      <p:sp>
        <p:nvSpPr>
          <p:cNvPr id="12" name="AutoShape 2" descr="Important"/>
          <p:cNvSpPr>
            <a:spLocks noChangeAspect="1" noChangeArrowheads="1"/>
          </p:cNvSpPr>
          <p:nvPr/>
        </p:nvSpPr>
        <p:spPr bwMode="auto">
          <a:xfrm>
            <a:off x="838200" y="429895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7" name="Rectangle 6"/>
          <p:cNvSpPr/>
          <p:nvPr/>
        </p:nvSpPr>
        <p:spPr>
          <a:xfrm>
            <a:off x="530359" y="1805263"/>
            <a:ext cx="11230377" cy="3416320"/>
          </a:xfrm>
          <a:prstGeom prst="rect">
            <a:avLst/>
          </a:prstGeom>
          <a:noFill/>
          <a:ln>
            <a:noFill/>
          </a:ln>
        </p:spPr>
        <p:txBody>
          <a:bodyPr wrap="square">
            <a:spAutoFit/>
          </a:bodyPr>
          <a:lstStyle/>
          <a:p>
            <a:pPr marL="342900" lvl="0" indent="-342900" eaLnBrk="0" fontAlgn="base" hangingPunct="0">
              <a:spcBef>
                <a:spcPct val="0"/>
              </a:spcBef>
              <a:spcAft>
                <a:spcPct val="0"/>
              </a:spcAft>
              <a:buFont typeface="Wingdings" pitchFamily="2" charset="2"/>
              <a:buChar char="q"/>
            </a:pPr>
            <a:r>
              <a:rPr lang="en-US" sz="2400" dirty="0" smtClean="0">
                <a:solidFill>
                  <a:srgbClr val="000000"/>
                </a:solidFill>
                <a:latin typeface="Times New Roman" pitchFamily="18" charset="0"/>
                <a:cs typeface="Times New Roman" pitchFamily="18" charset="0"/>
              </a:rPr>
              <a:t>The </a:t>
            </a:r>
            <a:r>
              <a:rPr lang="en-US" sz="2400" dirty="0">
                <a:solidFill>
                  <a:srgbClr val="000000"/>
                </a:solidFill>
                <a:latin typeface="Times New Roman" pitchFamily="18" charset="0"/>
                <a:cs typeface="Times New Roman" pitchFamily="18" charset="0"/>
              </a:rPr>
              <a:t>archive file is not compressed — it uses the same amount of disk space as all the individual files and directories combined. A compressed file is a collection of files and directories that are stored in one file </a:t>
            </a:r>
            <a:r>
              <a:rPr lang="en-US" sz="2400" i="1" dirty="0">
                <a:solidFill>
                  <a:srgbClr val="000000"/>
                </a:solidFill>
                <a:latin typeface="Times New Roman" pitchFamily="18" charset="0"/>
                <a:cs typeface="Times New Roman" pitchFamily="18" charset="0"/>
              </a:rPr>
              <a:t>and</a:t>
            </a:r>
            <a:r>
              <a:rPr lang="en-US" sz="2400" dirty="0">
                <a:solidFill>
                  <a:srgbClr val="000000"/>
                </a:solidFill>
                <a:latin typeface="Times New Roman" pitchFamily="18" charset="0"/>
                <a:cs typeface="Times New Roman" pitchFamily="18" charset="0"/>
              </a:rPr>
              <a:t> stored in a way that uses less disk space than all the individual files and directories combined</a:t>
            </a:r>
            <a:r>
              <a:rPr lang="en-US" sz="2400" dirty="0" smtClean="0">
                <a:solidFill>
                  <a:srgbClr val="000000"/>
                </a:solidFill>
                <a:latin typeface="Times New Roman" pitchFamily="18" charset="0"/>
                <a:cs typeface="Times New Roman" pitchFamily="18" charset="0"/>
              </a:rPr>
              <a:t>.</a:t>
            </a:r>
          </a:p>
          <a:p>
            <a:pPr marL="342900" lvl="0" indent="-342900" eaLnBrk="0" fontAlgn="base" hangingPunct="0">
              <a:spcBef>
                <a:spcPct val="0"/>
              </a:spcBef>
              <a:spcAft>
                <a:spcPct val="0"/>
              </a:spcAft>
              <a:buFont typeface="Wingdings" pitchFamily="2" charset="2"/>
              <a:buChar char="q"/>
            </a:pPr>
            <a:endParaRPr lang="en-US" sz="2400" dirty="0">
              <a:solidFill>
                <a:srgbClr val="000000"/>
              </a:solidFill>
              <a:latin typeface="Times New Roman" pitchFamily="18" charset="0"/>
              <a:cs typeface="Times New Roman" pitchFamily="18" charset="0"/>
            </a:endParaRPr>
          </a:p>
          <a:p>
            <a:pPr marL="342900" lvl="0" indent="-342900" eaLnBrk="0" fontAlgn="base" hangingPunct="0">
              <a:spcBef>
                <a:spcPct val="0"/>
              </a:spcBef>
              <a:spcAft>
                <a:spcPct val="0"/>
              </a:spcAft>
              <a:buFont typeface="Wingdings" pitchFamily="2" charset="2"/>
              <a:buChar char="q"/>
            </a:pPr>
            <a:r>
              <a:rPr lang="en-US" sz="2400" dirty="0" smtClean="0">
                <a:solidFill>
                  <a:srgbClr val="000000"/>
                </a:solidFill>
                <a:latin typeface="Times New Roman" pitchFamily="18" charset="0"/>
                <a:cs typeface="Times New Roman" pitchFamily="18" charset="0"/>
              </a:rPr>
              <a:t> </a:t>
            </a:r>
            <a:r>
              <a:rPr lang="en-US" sz="2400" dirty="0">
                <a:solidFill>
                  <a:srgbClr val="000000"/>
                </a:solidFill>
                <a:latin typeface="Times New Roman" pitchFamily="18" charset="0"/>
                <a:cs typeface="Times New Roman" pitchFamily="18" charset="0"/>
              </a:rPr>
              <a:t>If you do not have enough disk space on your computer, you can compress files that you do not use very often or files that you want to save but do not use anymore. You can even create an archive file and then compress it to save disk space.</a:t>
            </a:r>
            <a:endParaRPr lang="en-US" sz="2400" dirty="0">
              <a:latin typeface="Arial" pitchFamily="34" charset="0"/>
              <a:cs typeface="Arial" pitchFamily="34" charset="0"/>
            </a:endParaRPr>
          </a:p>
          <a:p>
            <a:pPr lvl="0" eaLnBrk="0" fontAlgn="base" hangingPunct="0">
              <a:spcBef>
                <a:spcPct val="0"/>
              </a:spcBef>
              <a:spcAft>
                <a:spcPct val="0"/>
              </a:spcAft>
            </a:pPr>
            <a:r>
              <a:rPr lang="en-US" sz="2400" dirty="0">
                <a:solidFill>
                  <a:srgbClr val="000000"/>
                </a:solidFill>
                <a:latin typeface="Times New Roman" pitchFamily="18" charset="0"/>
                <a:cs typeface="Times New Roman" pitchFamily="18" charset="0"/>
              </a:rPr>
              <a:t> </a:t>
            </a: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7" name="Rectangle 1"/>
          <p:cNvSpPr>
            <a:spLocks noChangeArrowheads="1"/>
          </p:cNvSpPr>
          <p:nvPr/>
        </p:nvSpPr>
        <p:spPr bwMode="auto">
          <a:xfrm>
            <a:off x="509023" y="1437811"/>
            <a:ext cx="10938534"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0000"/>
                </a:solidFill>
                <a:effectLst/>
                <a:latin typeface="Times New Roman" pitchFamily="18" charset="0"/>
                <a:cs typeface="Times New Roman" pitchFamily="18" charset="0"/>
              </a:rPr>
              <a:t>F</a:t>
            </a:r>
            <a:r>
              <a:rPr kumimoji="0" lang="en-US" sz="2400" b="1" i="0" u="none" strike="noStrike" cap="none" normalizeH="0" baseline="0" dirty="0" smtClean="0" bmk="">
                <a:ln>
                  <a:noFill/>
                </a:ln>
                <a:solidFill>
                  <a:srgbClr val="000000"/>
                </a:solidFill>
                <a:effectLst/>
                <a:latin typeface="Times New Roman" pitchFamily="18" charset="0"/>
                <a:cs typeface="Times New Roman" pitchFamily="18" charset="0"/>
              </a:rPr>
              <a:t>ile Compressing</a:t>
            </a:r>
            <a:endParaRPr kumimoji="0" lang="en-US" sz="2400" b="1" i="0" u="none" strike="noStrike" cap="none" normalizeH="0" baseline="0" dirty="0" smtClean="0">
              <a:ln>
                <a:noFill/>
              </a:ln>
              <a:solidFill>
                <a:srgbClr val="000000"/>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Compressed files use less disk space and download faster than large, uncompressed files. In Red Hat Linux you can compress files with the compression tools </a:t>
            </a:r>
            <a:r>
              <a:rPr kumimoji="0" lang="en-US" sz="2400" b="1" i="0" u="none" strike="noStrike" cap="none" normalizeH="0" baseline="0" dirty="0" err="1" smtClean="0">
                <a:ln>
                  <a:noFill/>
                </a:ln>
                <a:solidFill>
                  <a:schemeClr val="accent4"/>
                </a:solidFill>
                <a:effectLst/>
                <a:latin typeface="Arial Unicode MS" pitchFamily="34" charset="-128"/>
                <a:cs typeface="Times New Roman" pitchFamily="18" charset="0"/>
              </a:rPr>
              <a:t>gzip</a:t>
            </a:r>
            <a:r>
              <a:rPr kumimoji="0" lang="en-US" sz="2400" b="1" i="0" u="none" strike="noStrike" cap="none" normalizeH="0" baseline="0" dirty="0" smtClean="0">
                <a:ln>
                  <a:noFill/>
                </a:ln>
                <a:solidFill>
                  <a:schemeClr val="accent4"/>
                </a:solidFill>
                <a:effectLst/>
                <a:latin typeface="Times New Roman" pitchFamily="18" charset="0"/>
                <a:cs typeface="Times New Roman" pitchFamily="18" charset="0"/>
              </a:rPr>
              <a:t>, </a:t>
            </a:r>
            <a:r>
              <a:rPr kumimoji="0" lang="en-US" sz="2400" b="1" i="0" u="none" strike="noStrike" cap="none" normalizeH="0" baseline="0" dirty="0" smtClean="0">
                <a:ln>
                  <a:noFill/>
                </a:ln>
                <a:solidFill>
                  <a:schemeClr val="accent4"/>
                </a:solidFill>
                <a:effectLst/>
                <a:latin typeface="Arial Unicode MS" pitchFamily="34" charset="-128"/>
                <a:cs typeface="Times New Roman" pitchFamily="18" charset="0"/>
              </a:rPr>
              <a:t>bzip2</a:t>
            </a:r>
            <a:r>
              <a:rPr kumimoji="0" lang="en-US" sz="2400" b="1" i="0" u="none" strike="noStrike" cap="none" normalizeH="0" baseline="0" dirty="0" smtClean="0">
                <a:ln>
                  <a:noFill/>
                </a:ln>
                <a:solidFill>
                  <a:schemeClr val="accent4"/>
                </a:solidFill>
                <a:effectLst/>
                <a:latin typeface="Times New Roman" pitchFamily="18" charset="0"/>
                <a:cs typeface="Times New Roman" pitchFamily="18" charset="0"/>
              </a:rPr>
              <a:t>, or </a:t>
            </a:r>
            <a:r>
              <a:rPr kumimoji="0" lang="en-US" sz="2400" b="1" i="0" u="none" strike="noStrike" cap="none" normalizeH="0" baseline="0" dirty="0" smtClean="0">
                <a:ln>
                  <a:noFill/>
                </a:ln>
                <a:solidFill>
                  <a:schemeClr val="accent4"/>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The </a:t>
            </a:r>
            <a:r>
              <a:rPr kumimoji="0" lang="en-US" sz="2400" b="1" i="0" u="none" strike="noStrike" cap="none" normalizeH="0" baseline="0" dirty="0" smtClean="0">
                <a:ln>
                  <a:noFill/>
                </a:ln>
                <a:solidFill>
                  <a:schemeClr val="accent2"/>
                </a:solidFill>
                <a:effectLst/>
                <a:latin typeface="Arial Unicode MS" pitchFamily="34" charset="-128"/>
                <a:cs typeface="Times New Roman" pitchFamily="18" charset="0"/>
              </a:rPr>
              <a:t>bzip2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compression tool is recommended because it provides the most compression and is found on most UNIX-like operating systems. The </a:t>
            </a:r>
            <a:r>
              <a:rPr kumimoji="0" lang="en-US" sz="2400" b="1" i="0" u="none" strike="noStrike" cap="none" normalizeH="0" baseline="0" dirty="0" err="1" smtClean="0">
                <a:ln>
                  <a:noFill/>
                </a:ln>
                <a:solidFill>
                  <a:srgbClr val="FF0000"/>
                </a:solidFill>
                <a:effectLst/>
                <a:latin typeface="Arial Unicode MS" pitchFamily="34" charset="-128"/>
                <a:cs typeface="Times New Roman" pitchFamily="18" charset="0"/>
              </a:rPr>
              <a:t>gzip</a:t>
            </a:r>
            <a:r>
              <a:rPr kumimoji="0" lang="en-US" sz="2400" b="1" i="0" u="none" strike="noStrike" cap="none" normalizeH="0" baseline="0" dirty="0" smtClean="0">
                <a:ln>
                  <a:noFill/>
                </a:ln>
                <a:solidFill>
                  <a:srgbClr val="FF0000"/>
                </a:solidFill>
                <a:effectLst/>
                <a:latin typeface="Times New Roman" pitchFamily="18" charset="0"/>
                <a:cs typeface="Times New Roman" pitchFamily="18" charset="0"/>
              </a:rPr>
              <a:t> </a:t>
            </a:r>
            <a:r>
              <a:rPr kumimoji="0" lang="en-US" sz="2400" b="1" i="0" u="none" strike="noStrike" cap="none" normalizeH="0" baseline="0" dirty="0" smtClean="0">
                <a:ln>
                  <a:noFill/>
                </a:ln>
                <a:effectLst/>
                <a:latin typeface="Times New Roman" pitchFamily="18" charset="0"/>
                <a:cs typeface="Times New Roman" pitchFamily="18" charset="0"/>
              </a:rPr>
              <a:t>c</a:t>
            </a:r>
            <a:r>
              <a:rPr kumimoji="0" lang="en-US" sz="2400" b="0" i="0" u="none" strike="noStrike" cap="none" normalizeH="0" baseline="0" dirty="0" smtClean="0">
                <a:ln>
                  <a:noFill/>
                </a:ln>
                <a:effectLst/>
                <a:latin typeface="Times New Roman" pitchFamily="18" charset="0"/>
                <a:cs typeface="Times New Roman" pitchFamily="18" charset="0"/>
              </a:rPr>
              <a:t>ompression</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tool can also be found on most UNIX-like operating systems. If you need to transfer files between Linux and other operating system such as MS Windows, you should use </a:t>
            </a:r>
            <a:r>
              <a:rPr kumimoji="0" lang="en-US" sz="2400" b="1" i="0" u="none" strike="noStrike" cap="none" normalizeH="0" baseline="0" dirty="0" smtClean="0">
                <a:ln>
                  <a:noFill/>
                </a:ln>
                <a:solidFill>
                  <a:srgbClr val="92D050"/>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because it is more commonly used on these other operating systems.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932" y="1593010"/>
            <a:ext cx="8287726" cy="1966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3"/>
          <p:cNvSpPr>
            <a:spLocks noChangeArrowheads="1"/>
          </p:cNvSpPr>
          <p:nvPr/>
        </p:nvSpPr>
        <p:spPr bwMode="auto">
          <a:xfrm>
            <a:off x="982378" y="3372627"/>
            <a:ext cx="10374833"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By convention, files compressed with </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gzip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are given the extension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gz</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files compressed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bzip2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are given the extension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.bz2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and files compressed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are given the extension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p>
          <a:p>
            <a:pPr marR="0" lvl="0" algn="l" defTabSz="914400" rtl="0" eaLnBrk="1" fontAlgn="base" latinLnBrk="0" hangingPunct="1">
              <a:lnSpc>
                <a:spcPct val="100000"/>
              </a:lnSpc>
              <a:spcBef>
                <a:spcPct val="0"/>
              </a:spcBef>
              <a:spcAft>
                <a:spcPct val="0"/>
              </a:spcAft>
              <a:buClrTx/>
              <a:buSzTx/>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Files compressed with </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gzip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are uncompressed with </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gunzip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files compressed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bzip2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are uncompressed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bunzip2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and files compressed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are uncompressed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unzip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7" name="Rectangle 1"/>
          <p:cNvSpPr>
            <a:spLocks noChangeArrowheads="1"/>
          </p:cNvSpPr>
          <p:nvPr/>
        </p:nvSpPr>
        <p:spPr bwMode="auto">
          <a:xfrm>
            <a:off x="334851" y="1789325"/>
            <a:ext cx="10831132" cy="83099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0000"/>
                </a:solidFill>
                <a:effectLst/>
                <a:latin typeface="Times New Roman" pitchFamily="18" charset="0"/>
                <a:cs typeface="Times New Roman" pitchFamily="18" charset="0"/>
              </a:rPr>
              <a:t>B</a:t>
            </a:r>
            <a:r>
              <a:rPr kumimoji="0" lang="en-US" sz="2400" b="1" i="0" u="none" strike="noStrike" cap="none" normalizeH="0" baseline="0" dirty="0" smtClean="0" bmk="">
                <a:ln>
                  <a:noFill/>
                </a:ln>
                <a:solidFill>
                  <a:srgbClr val="000000"/>
                </a:solidFill>
                <a:effectLst/>
                <a:latin typeface="Times New Roman" pitchFamily="18" charset="0"/>
                <a:cs typeface="Times New Roman" pitchFamily="18" charset="0"/>
              </a:rPr>
              <a:t>zip2 and Bunzip2</a:t>
            </a:r>
            <a:endParaRPr kumimoji="0" lang="en-US" sz="2400" b="1"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To use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bzip2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to compress a file type the following command at a shell prompt: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4365" y="2849181"/>
            <a:ext cx="7541719" cy="319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Table 8"/>
          <p:cNvGraphicFramePr>
            <a:graphicFrameLocks noGrp="1"/>
          </p:cNvGraphicFramePr>
          <p:nvPr>
            <p:extLst>
              <p:ext uri="{D42A27DB-BD31-4B8C-83A1-F6EECF244321}">
                <p14:modId xmlns:p14="http://schemas.microsoft.com/office/powerpoint/2010/main" val="3708762601"/>
              </p:ext>
            </p:extLst>
          </p:nvPr>
        </p:nvGraphicFramePr>
        <p:xfrm>
          <a:off x="851079" y="4572000"/>
          <a:ext cx="9683839" cy="422347"/>
        </p:xfrm>
        <a:graphic>
          <a:graphicData uri="http://schemas.openxmlformats.org/drawingml/2006/table">
            <a:tbl>
              <a:tblPr/>
              <a:tblGrid>
                <a:gridCol w="9683839"/>
              </a:tblGrid>
              <a:tr h="422347">
                <a:tc>
                  <a:txBody>
                    <a:bodyPr/>
                    <a:lstStyle/>
                    <a:p>
                      <a:r>
                        <a:rPr lang="en-US" dirty="0"/>
                        <a:t>bunzip2 filename.bz2</a:t>
                      </a:r>
                    </a:p>
                  </a:txBody>
                  <a:tcPr anchor="ctr">
                    <a:lnL>
                      <a:noFill/>
                    </a:lnL>
                    <a:lnR>
                      <a:noFill/>
                    </a:lnR>
                    <a:lnT>
                      <a:noFill/>
                    </a:lnT>
                    <a:lnB>
                      <a:noFill/>
                    </a:lnB>
                    <a:solidFill>
                      <a:srgbClr val="E0E0E0"/>
                    </a:solidFill>
                  </a:tcPr>
                </a:tc>
              </a:tr>
            </a:tbl>
          </a:graphicData>
        </a:graphic>
      </p:graphicFrame>
      <p:sp>
        <p:nvSpPr>
          <p:cNvPr id="11" name="Rectangle 3"/>
          <p:cNvSpPr>
            <a:spLocks noChangeArrowheads="1"/>
          </p:cNvSpPr>
          <p:nvPr/>
        </p:nvSpPr>
        <p:spPr bwMode="auto">
          <a:xfrm>
            <a:off x="334851" y="3463406"/>
            <a:ext cx="11353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The file will be compressed and saved as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filename.bz2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To expand the compressed file, type the following command:</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7" name="Table 6"/>
          <p:cNvGraphicFramePr>
            <a:graphicFrameLocks noGrp="1"/>
          </p:cNvGraphicFramePr>
          <p:nvPr>
            <p:extLst>
              <p:ext uri="{D42A27DB-BD31-4B8C-83A1-F6EECF244321}">
                <p14:modId xmlns:p14="http://schemas.microsoft.com/office/powerpoint/2010/main" val="2042229320"/>
              </p:ext>
            </p:extLst>
          </p:nvPr>
        </p:nvGraphicFramePr>
        <p:xfrm>
          <a:off x="1014365" y="4333302"/>
          <a:ext cx="9825318" cy="661045"/>
        </p:xfrm>
        <a:graphic>
          <a:graphicData uri="http://schemas.openxmlformats.org/drawingml/2006/table">
            <a:tbl>
              <a:tblPr/>
              <a:tblGrid>
                <a:gridCol w="9825318"/>
              </a:tblGrid>
              <a:tr h="661045">
                <a:tc>
                  <a:txBody>
                    <a:bodyPr/>
                    <a:lstStyle/>
                    <a:p>
                      <a:r>
                        <a:rPr lang="en-US" dirty="0"/>
                        <a:t>bzip2 filename.bz2 file1 file2 file3 /</a:t>
                      </a:r>
                      <a:r>
                        <a:rPr lang="en-US" dirty="0" err="1"/>
                        <a:t>usr</a:t>
                      </a:r>
                      <a:r>
                        <a:rPr lang="en-US" dirty="0"/>
                        <a:t>/work/school </a:t>
                      </a:r>
                    </a:p>
                  </a:txBody>
                  <a:tcPr anchor="ctr">
                    <a:lnL>
                      <a:noFill/>
                    </a:lnL>
                    <a:lnR>
                      <a:noFill/>
                    </a:lnR>
                    <a:lnT>
                      <a:noFill/>
                    </a:lnT>
                    <a:lnB>
                      <a:noFill/>
                    </a:lnB>
                    <a:solidFill>
                      <a:srgbClr val="E0E0E0"/>
                    </a:solidFill>
                  </a:tcPr>
                </a:tc>
              </a:tr>
            </a:tbl>
          </a:graphicData>
        </a:graphic>
      </p:graphicFrame>
      <p:sp>
        <p:nvSpPr>
          <p:cNvPr id="9" name="Rectangle 1"/>
          <p:cNvSpPr>
            <a:spLocks noChangeArrowheads="1"/>
          </p:cNvSpPr>
          <p:nvPr/>
        </p:nvSpPr>
        <p:spPr bwMode="auto">
          <a:xfrm>
            <a:off x="928242" y="1452190"/>
            <a:ext cx="10832494"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filename.bz2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is deleted and replaced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filename</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You can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bzip2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multiple files and directories at the same time by listing them with a space between each one: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The above command compresses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file1</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file3</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and the contents of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usr</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/work/school</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directory (assuming this directory exists) and put them in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filename.bz2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6" y="6653162"/>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7" name="Table 6"/>
          <p:cNvGraphicFramePr>
            <a:graphicFrameLocks noGrp="1"/>
          </p:cNvGraphicFramePr>
          <p:nvPr>
            <p:extLst>
              <p:ext uri="{D42A27DB-BD31-4B8C-83A1-F6EECF244321}">
                <p14:modId xmlns:p14="http://schemas.microsoft.com/office/powerpoint/2010/main" val="2844658822"/>
              </p:ext>
            </p:extLst>
          </p:nvPr>
        </p:nvGraphicFramePr>
        <p:xfrm>
          <a:off x="730536" y="2748453"/>
          <a:ext cx="10083085" cy="365760"/>
        </p:xfrm>
        <a:graphic>
          <a:graphicData uri="http://schemas.openxmlformats.org/drawingml/2006/table">
            <a:tbl>
              <a:tblPr/>
              <a:tblGrid>
                <a:gridCol w="10083085"/>
              </a:tblGrid>
              <a:tr h="296213">
                <a:tc>
                  <a:txBody>
                    <a:bodyPr/>
                    <a:lstStyle/>
                    <a:p>
                      <a:r>
                        <a:rPr lang="en-US" dirty="0" err="1"/>
                        <a:t>gzip</a:t>
                      </a:r>
                      <a:r>
                        <a:rPr lang="en-US" dirty="0"/>
                        <a:t> filename</a:t>
                      </a:r>
                    </a:p>
                  </a:txBody>
                  <a:tcPr anchor="ctr">
                    <a:lnL>
                      <a:noFill/>
                    </a:lnL>
                    <a:lnR>
                      <a:noFill/>
                    </a:lnR>
                    <a:lnT>
                      <a:noFill/>
                    </a:lnT>
                    <a:lnB>
                      <a:noFill/>
                    </a:lnB>
                    <a:solidFill>
                      <a:srgbClr val="E0E0E0"/>
                    </a:solidFill>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2193990"/>
              </p:ext>
            </p:extLst>
          </p:nvPr>
        </p:nvGraphicFramePr>
        <p:xfrm>
          <a:off x="730536" y="4244887"/>
          <a:ext cx="10113475" cy="540912"/>
        </p:xfrm>
        <a:graphic>
          <a:graphicData uri="http://schemas.openxmlformats.org/drawingml/2006/table">
            <a:tbl>
              <a:tblPr/>
              <a:tblGrid>
                <a:gridCol w="10113475"/>
              </a:tblGrid>
              <a:tr h="540912">
                <a:tc>
                  <a:txBody>
                    <a:bodyPr/>
                    <a:lstStyle/>
                    <a:p>
                      <a:r>
                        <a:rPr lang="en-US" dirty="0" err="1"/>
                        <a:t>gunzip</a:t>
                      </a:r>
                      <a:r>
                        <a:rPr lang="en-US" dirty="0"/>
                        <a:t> filename.gz</a:t>
                      </a:r>
                    </a:p>
                  </a:txBody>
                  <a:tcPr anchor="ctr">
                    <a:lnL>
                      <a:noFill/>
                    </a:lnL>
                    <a:lnR>
                      <a:noFill/>
                    </a:lnR>
                    <a:lnT>
                      <a:noFill/>
                    </a:lnT>
                    <a:lnB>
                      <a:noFill/>
                    </a:lnB>
                    <a:solidFill>
                      <a:srgbClr val="E0E0E0"/>
                    </a:solidFill>
                  </a:tcPr>
                </a:tc>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98733646"/>
              </p:ext>
            </p:extLst>
          </p:nvPr>
        </p:nvGraphicFramePr>
        <p:xfrm>
          <a:off x="2379917" y="6172742"/>
          <a:ext cx="8901976" cy="365760"/>
        </p:xfrm>
        <a:graphic>
          <a:graphicData uri="http://schemas.openxmlformats.org/drawingml/2006/table">
            <a:tbl>
              <a:tblPr/>
              <a:tblGrid>
                <a:gridCol w="8901976"/>
              </a:tblGrid>
              <a:tr h="149551">
                <a:tc>
                  <a:txBody>
                    <a:bodyPr/>
                    <a:lstStyle/>
                    <a:p>
                      <a:r>
                        <a:rPr lang="en-US" dirty="0" err="1"/>
                        <a:t>gzip</a:t>
                      </a:r>
                      <a:r>
                        <a:rPr lang="en-US" dirty="0"/>
                        <a:t> -r filename.gz file1 file2 file3 /</a:t>
                      </a:r>
                      <a:r>
                        <a:rPr lang="en-US" dirty="0" err="1"/>
                        <a:t>usr</a:t>
                      </a:r>
                      <a:r>
                        <a:rPr lang="en-US" dirty="0"/>
                        <a:t>/work/school </a:t>
                      </a:r>
                    </a:p>
                  </a:txBody>
                  <a:tcPr anchor="ctr">
                    <a:lnL>
                      <a:noFill/>
                    </a:lnL>
                    <a:lnR>
                      <a:noFill/>
                    </a:lnR>
                    <a:lnT>
                      <a:noFill/>
                    </a:lnT>
                    <a:lnB>
                      <a:noFill/>
                    </a:lnB>
                    <a:solidFill>
                      <a:srgbClr val="E0E0E0"/>
                    </a:solidFill>
                  </a:tcPr>
                </a:tc>
              </a:tr>
            </a:tbl>
          </a:graphicData>
        </a:graphic>
      </p:graphicFrame>
      <p:sp>
        <p:nvSpPr>
          <p:cNvPr id="12" name="Rectangle 1"/>
          <p:cNvSpPr>
            <a:spLocks noChangeArrowheads="1"/>
          </p:cNvSpPr>
          <p:nvPr/>
        </p:nvSpPr>
        <p:spPr bwMode="auto">
          <a:xfrm>
            <a:off x="536510" y="1728868"/>
            <a:ext cx="11308885"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smtClean="0">
                <a:ln>
                  <a:noFill/>
                </a:ln>
                <a:solidFill>
                  <a:srgbClr val="000000"/>
                </a:solidFill>
                <a:effectLst/>
                <a:latin typeface="Times New Roman" pitchFamily="18" charset="0"/>
                <a:cs typeface="Times New Roman" pitchFamily="18" charset="0"/>
              </a:rPr>
              <a:t>G</a:t>
            </a:r>
            <a:r>
              <a:rPr kumimoji="0" lang="en-US" sz="2400" b="1" i="0" u="none" strike="noStrike" cap="none" normalizeH="0" baseline="0" dirty="0" err="1" smtClean="0" bmk="">
                <a:ln>
                  <a:noFill/>
                </a:ln>
                <a:solidFill>
                  <a:srgbClr val="000000"/>
                </a:solidFill>
                <a:effectLst/>
                <a:latin typeface="Times New Roman" pitchFamily="18" charset="0"/>
                <a:cs typeface="Times New Roman" pitchFamily="18" charset="0"/>
              </a:rPr>
              <a:t>zip</a:t>
            </a:r>
            <a:r>
              <a:rPr kumimoji="0" lang="en-US" sz="2400" b="1" i="0" u="none" strike="noStrike" cap="none" normalizeH="0" baseline="0" dirty="0" smtClean="0" bmk="">
                <a:ln>
                  <a:noFill/>
                </a:ln>
                <a:solidFill>
                  <a:srgbClr val="000000"/>
                </a:solidFill>
                <a:effectLst/>
                <a:latin typeface="Times New Roman" pitchFamily="18" charset="0"/>
                <a:cs typeface="Times New Roman" pitchFamily="18" charset="0"/>
              </a:rPr>
              <a:t> and </a:t>
            </a:r>
            <a:r>
              <a:rPr kumimoji="0" lang="en-US" sz="2400" b="1" i="0" u="none" strike="noStrike" cap="none" normalizeH="0" baseline="0" dirty="0" err="1" smtClean="0" bmk="">
                <a:ln>
                  <a:noFill/>
                </a:ln>
                <a:solidFill>
                  <a:srgbClr val="000000"/>
                </a:solidFill>
                <a:effectLst/>
                <a:latin typeface="Times New Roman" pitchFamily="18" charset="0"/>
                <a:cs typeface="Times New Roman" pitchFamily="18" charset="0"/>
              </a:rPr>
              <a:t>Gunzip</a:t>
            </a:r>
            <a:endParaRPr kumimoji="0" lang="en-US" sz="2400" b="1"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To use </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gzip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to compress a file, type the following command at a shell prompt:</a:t>
            </a:r>
          </a:p>
          <a:p>
            <a:pPr marL="0" marR="0" lvl="0" indent="0" algn="l" defTabSz="914400" rtl="0" eaLnBrk="0" fontAlgn="base" latinLnBrk="0" hangingPunct="0">
              <a:lnSpc>
                <a:spcPct val="100000"/>
              </a:lnSpc>
              <a:spcBef>
                <a:spcPct val="0"/>
              </a:spcBef>
              <a:spcAft>
                <a:spcPct val="0"/>
              </a:spcAft>
              <a:buClrTx/>
              <a:buSzTx/>
              <a:buFontTx/>
              <a:buNone/>
              <a:tabLst/>
            </a:pPr>
            <a:endParaRPr lang="en-US" sz="2400" dirty="0">
              <a:solidFill>
                <a:srgbClr val="0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The file will be compressed and saved as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filename.gz</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To expand the compressed file, type the following command:</a:t>
            </a:r>
          </a:p>
          <a:p>
            <a:pPr marL="0" marR="0" lvl="0" indent="0" algn="l" defTabSz="914400" rtl="0" eaLnBrk="0" fontAlgn="base" latinLnBrk="0" hangingPunct="0">
              <a:lnSpc>
                <a:spcPct val="100000"/>
              </a:lnSpc>
              <a:spcBef>
                <a:spcPct val="0"/>
              </a:spcBef>
              <a:spcAft>
                <a:spcPct val="0"/>
              </a:spcAft>
              <a:buClrTx/>
              <a:buSzTx/>
              <a:buFontTx/>
              <a:buNone/>
              <a:tabLst/>
            </a:pPr>
            <a:endParaRPr lang="en-US" sz="2400" dirty="0">
              <a:solidFill>
                <a:srgbClr val="0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lvl="0" indent="-342900" eaLnBrk="0" fontAlgn="base" hangingPunct="0">
              <a:spcBef>
                <a:spcPct val="0"/>
              </a:spcBef>
              <a:spcAft>
                <a:spcPct val="0"/>
              </a:spcAft>
              <a:buFont typeface="Wingdings" pitchFamily="2" charset="2"/>
              <a:buChar char="q"/>
            </a:pPr>
            <a:r>
              <a:rPr lang="en-US" sz="2400" dirty="0">
                <a:solidFill>
                  <a:srgbClr val="000000"/>
                </a:solidFill>
                <a:latin typeface="Times New Roman" pitchFamily="18" charset="0"/>
                <a:cs typeface="Times New Roman" pitchFamily="18" charset="0"/>
              </a:rPr>
              <a:t>The </a:t>
            </a:r>
            <a:r>
              <a:rPr lang="en-US" sz="2400" dirty="0">
                <a:solidFill>
                  <a:srgbClr val="000000"/>
                </a:solidFill>
                <a:latin typeface="Arial Unicode MS" pitchFamily="34" charset="-128"/>
                <a:cs typeface="Times New Roman" pitchFamily="18" charset="0"/>
              </a:rPr>
              <a:t>filename.gz</a:t>
            </a:r>
            <a:r>
              <a:rPr lang="en-US" sz="2400" dirty="0">
                <a:solidFill>
                  <a:srgbClr val="000000"/>
                </a:solidFill>
                <a:latin typeface="Times New Roman" pitchFamily="18" charset="0"/>
                <a:cs typeface="Times New Roman" pitchFamily="18" charset="0"/>
              </a:rPr>
              <a:t> is deleted and replaced with </a:t>
            </a:r>
            <a:r>
              <a:rPr lang="en-US" sz="2400" dirty="0">
                <a:solidFill>
                  <a:srgbClr val="000000"/>
                </a:solidFill>
                <a:latin typeface="Arial Unicode MS" pitchFamily="34" charset="-128"/>
                <a:cs typeface="Times New Roman" pitchFamily="18" charset="0"/>
              </a:rPr>
              <a:t>filename</a:t>
            </a:r>
            <a:r>
              <a:rPr lang="en-US" sz="2400" dirty="0">
                <a:solidFill>
                  <a:srgbClr val="000000"/>
                </a:solidFill>
                <a:latin typeface="Times New Roman" pitchFamily="18" charset="0"/>
                <a:cs typeface="Times New Roman" pitchFamily="18" charset="0"/>
              </a:rPr>
              <a:t>.</a:t>
            </a:r>
            <a:endParaRPr lang="en-US" sz="2400" dirty="0">
              <a:latin typeface="Arial" pitchFamily="34" charset="0"/>
              <a:cs typeface="Arial" pitchFamily="34" charset="0"/>
            </a:endParaRPr>
          </a:p>
          <a:p>
            <a:pPr lvl="0" algn="ctr" eaLnBrk="0" fontAlgn="base" hangingPunct="0">
              <a:spcBef>
                <a:spcPct val="0"/>
              </a:spcBef>
              <a:spcAft>
                <a:spcPct val="0"/>
              </a:spcAft>
            </a:pPr>
            <a:r>
              <a:rPr lang="en-US" sz="2400" dirty="0">
                <a:solidFill>
                  <a:srgbClr val="000000"/>
                </a:solidFill>
                <a:latin typeface="Times New Roman" pitchFamily="18" charset="0"/>
                <a:cs typeface="Times New Roman" pitchFamily="18" charset="0"/>
              </a:rPr>
              <a:t>You can </a:t>
            </a:r>
            <a:r>
              <a:rPr lang="en-US" sz="2400" dirty="0" err="1">
                <a:solidFill>
                  <a:srgbClr val="000000"/>
                </a:solidFill>
                <a:latin typeface="Arial Unicode MS" pitchFamily="34" charset="-128"/>
                <a:cs typeface="Times New Roman" pitchFamily="18" charset="0"/>
              </a:rPr>
              <a:t>gzip</a:t>
            </a:r>
            <a:r>
              <a:rPr lang="en-US" sz="2400" dirty="0">
                <a:solidFill>
                  <a:srgbClr val="000000"/>
                </a:solidFill>
                <a:latin typeface="Times New Roman" pitchFamily="18" charset="0"/>
                <a:cs typeface="Times New Roman" pitchFamily="18" charset="0"/>
              </a:rPr>
              <a:t> multiple files and directories at the same time by listing them with a space between each one:</a:t>
            </a:r>
            <a:endParaRPr lang="en-US" sz="2400" dirty="0">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sz="2400" dirty="0">
              <a:solidFill>
                <a:srgbClr val="00000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sz="24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7" name="Rectangle 6"/>
          <p:cNvSpPr/>
          <p:nvPr/>
        </p:nvSpPr>
        <p:spPr>
          <a:xfrm>
            <a:off x="730536" y="1831334"/>
            <a:ext cx="9849992" cy="1200329"/>
          </a:xfrm>
          <a:prstGeom prst="rect">
            <a:avLst/>
          </a:prstGeom>
        </p:spPr>
        <p:txBody>
          <a:bodyPr wrap="square">
            <a:spAutoFit/>
          </a:bodyPr>
          <a:lstStyle/>
          <a:p>
            <a:pPr marL="342900" lvl="0" indent="-342900" eaLnBrk="0" fontAlgn="base" hangingPunct="0">
              <a:spcBef>
                <a:spcPct val="0"/>
              </a:spcBef>
              <a:spcAft>
                <a:spcPct val="0"/>
              </a:spcAft>
              <a:buFont typeface="Wingdings" pitchFamily="2" charset="2"/>
              <a:buChar char="v"/>
            </a:pPr>
            <a:r>
              <a:rPr lang="en-US" sz="2400" dirty="0">
                <a:solidFill>
                  <a:srgbClr val="000000"/>
                </a:solidFill>
                <a:latin typeface="Times New Roman" pitchFamily="18" charset="0"/>
                <a:cs typeface="Times New Roman" pitchFamily="18" charset="0"/>
              </a:rPr>
              <a:t>The above command compresses </a:t>
            </a:r>
            <a:r>
              <a:rPr lang="en-US" sz="2400" dirty="0">
                <a:solidFill>
                  <a:srgbClr val="000000"/>
                </a:solidFill>
                <a:latin typeface="Arial Unicode MS" pitchFamily="34" charset="-128"/>
                <a:cs typeface="Times New Roman" pitchFamily="18" charset="0"/>
              </a:rPr>
              <a:t>file1</a:t>
            </a:r>
            <a:r>
              <a:rPr lang="en-US" sz="2400" dirty="0">
                <a:solidFill>
                  <a:srgbClr val="000000"/>
                </a:solidFill>
                <a:latin typeface="Times New Roman" pitchFamily="18" charset="0"/>
                <a:cs typeface="Times New Roman" pitchFamily="18" charset="0"/>
              </a:rPr>
              <a:t>, </a:t>
            </a:r>
            <a:r>
              <a:rPr lang="en-US" sz="2400" dirty="0">
                <a:solidFill>
                  <a:srgbClr val="000000"/>
                </a:solidFill>
                <a:latin typeface="Arial Unicode MS" pitchFamily="34" charset="-128"/>
                <a:cs typeface="Times New Roman" pitchFamily="18" charset="0"/>
              </a:rPr>
              <a:t>file2</a:t>
            </a:r>
            <a:r>
              <a:rPr lang="en-US" sz="2400" dirty="0">
                <a:solidFill>
                  <a:srgbClr val="000000"/>
                </a:solidFill>
                <a:latin typeface="Times New Roman" pitchFamily="18" charset="0"/>
                <a:cs typeface="Times New Roman" pitchFamily="18" charset="0"/>
              </a:rPr>
              <a:t>, </a:t>
            </a:r>
            <a:r>
              <a:rPr lang="en-US" sz="2400" dirty="0">
                <a:solidFill>
                  <a:srgbClr val="000000"/>
                </a:solidFill>
                <a:latin typeface="Arial Unicode MS" pitchFamily="34" charset="-128"/>
                <a:cs typeface="Times New Roman" pitchFamily="18" charset="0"/>
              </a:rPr>
              <a:t>file3</a:t>
            </a:r>
            <a:r>
              <a:rPr lang="en-US" sz="2400" dirty="0">
                <a:solidFill>
                  <a:srgbClr val="000000"/>
                </a:solidFill>
                <a:latin typeface="Times New Roman" pitchFamily="18" charset="0"/>
                <a:cs typeface="Times New Roman" pitchFamily="18" charset="0"/>
              </a:rPr>
              <a:t>, and the contents of the </a:t>
            </a:r>
            <a:r>
              <a:rPr lang="en-US" sz="2400" dirty="0">
                <a:solidFill>
                  <a:srgbClr val="000000"/>
                </a:solidFill>
                <a:latin typeface="Arial Unicode MS" pitchFamily="34" charset="-128"/>
                <a:cs typeface="Times New Roman" pitchFamily="18" charset="0"/>
              </a:rPr>
              <a:t>/</a:t>
            </a:r>
            <a:r>
              <a:rPr lang="en-US" sz="2400" dirty="0" err="1">
                <a:solidFill>
                  <a:srgbClr val="000000"/>
                </a:solidFill>
                <a:latin typeface="Arial Unicode MS" pitchFamily="34" charset="-128"/>
                <a:cs typeface="Times New Roman" pitchFamily="18" charset="0"/>
              </a:rPr>
              <a:t>usr</a:t>
            </a:r>
            <a:r>
              <a:rPr lang="en-US" sz="2400" dirty="0">
                <a:solidFill>
                  <a:srgbClr val="000000"/>
                </a:solidFill>
                <a:latin typeface="Arial Unicode MS" pitchFamily="34" charset="-128"/>
                <a:cs typeface="Times New Roman" pitchFamily="18" charset="0"/>
              </a:rPr>
              <a:t>/work/school</a:t>
            </a:r>
            <a:r>
              <a:rPr lang="en-US" sz="2400" dirty="0">
                <a:solidFill>
                  <a:srgbClr val="000000"/>
                </a:solidFill>
                <a:latin typeface="Times New Roman" pitchFamily="18" charset="0"/>
                <a:cs typeface="Times New Roman" pitchFamily="18" charset="0"/>
              </a:rPr>
              <a:t> directory (assuming this directory exists) and put them in </a:t>
            </a:r>
            <a:r>
              <a:rPr lang="en-US" sz="2400" dirty="0">
                <a:solidFill>
                  <a:srgbClr val="000000"/>
                </a:solidFill>
                <a:latin typeface="Arial Unicode MS" pitchFamily="34" charset="-128"/>
                <a:cs typeface="Times New Roman" pitchFamily="18" charset="0"/>
              </a:rPr>
              <a:t>filename.gz</a:t>
            </a:r>
            <a:r>
              <a:rPr lang="en-US" sz="2400" dirty="0">
                <a:solidFill>
                  <a:srgbClr val="000000"/>
                </a:solidFill>
                <a:latin typeface="Times New Roman" pitchFamily="18" charset="0"/>
                <a:cs typeface="Times New Roman" pitchFamily="18" charset="0"/>
              </a:rPr>
              <a:t>.</a:t>
            </a:r>
            <a:endParaRPr lang="en-US" sz="2400" dirty="0">
              <a:latin typeface="Arial" pitchFamily="34" charset="0"/>
              <a:cs typeface="Arial"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4267507535"/>
              </p:ext>
            </p:extLst>
          </p:nvPr>
        </p:nvGraphicFramePr>
        <p:xfrm>
          <a:off x="392732" y="4499718"/>
          <a:ext cx="10525599" cy="494629"/>
        </p:xfrm>
        <a:graphic>
          <a:graphicData uri="http://schemas.openxmlformats.org/drawingml/2006/table">
            <a:tbl>
              <a:tblPr/>
              <a:tblGrid>
                <a:gridCol w="10525599"/>
              </a:tblGrid>
              <a:tr h="494629">
                <a:tc>
                  <a:txBody>
                    <a:bodyPr/>
                    <a:lstStyle/>
                    <a:p>
                      <a:r>
                        <a:rPr lang="en-US" dirty="0"/>
                        <a:t>zip -r filename.zip </a:t>
                      </a:r>
                      <a:r>
                        <a:rPr lang="en-US" dirty="0" err="1"/>
                        <a:t>filesdir</a:t>
                      </a:r>
                      <a:endParaRPr lang="en-US" dirty="0"/>
                    </a:p>
                  </a:txBody>
                  <a:tcPr anchor="ctr">
                    <a:lnL>
                      <a:noFill/>
                    </a:lnL>
                    <a:lnR>
                      <a:noFill/>
                    </a:lnR>
                    <a:lnT>
                      <a:noFill/>
                    </a:lnT>
                    <a:lnB>
                      <a:noFill/>
                    </a:lnB>
                    <a:solidFill>
                      <a:srgbClr val="E0E0E0"/>
                    </a:solidFill>
                  </a:tcPr>
                </a:tc>
              </a:tr>
            </a:tbl>
          </a:graphicData>
        </a:graphic>
      </p:graphicFrame>
      <p:sp>
        <p:nvSpPr>
          <p:cNvPr id="11" name="Rectangle 1"/>
          <p:cNvSpPr>
            <a:spLocks noChangeArrowheads="1"/>
          </p:cNvSpPr>
          <p:nvPr/>
        </p:nvSpPr>
        <p:spPr bwMode="auto">
          <a:xfrm>
            <a:off x="838200" y="3631040"/>
            <a:ext cx="7318991" cy="83099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1" i="0" u="none" strike="noStrike" cap="none" normalizeH="0" baseline="0" dirty="0" smtClean="0">
                <a:ln>
                  <a:noFill/>
                </a:ln>
                <a:solidFill>
                  <a:srgbClr val="000000"/>
                </a:solidFill>
                <a:effectLst/>
                <a:latin typeface="Times New Roman" pitchFamily="18" charset="0"/>
                <a:cs typeface="Times New Roman" pitchFamily="18" charset="0"/>
              </a:rPr>
              <a:t>Z</a:t>
            </a:r>
            <a:r>
              <a:rPr kumimoji="0" lang="en-US" sz="2400" b="1" i="0" u="none" strike="noStrike" cap="none" normalizeH="0" baseline="0" dirty="0" smtClean="0" bmk="">
                <a:ln>
                  <a:noFill/>
                </a:ln>
                <a:solidFill>
                  <a:srgbClr val="000000"/>
                </a:solidFill>
                <a:effectLst/>
                <a:latin typeface="Times New Roman" pitchFamily="18" charset="0"/>
                <a:cs typeface="Times New Roman" pitchFamily="18" charset="0"/>
              </a:rPr>
              <a:t>ip and Unzip</a:t>
            </a:r>
            <a:endParaRPr kumimoji="0" lang="en-US" sz="2400" b="1"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To compress a file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type the following command:</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7" name="Table 6"/>
          <p:cNvGraphicFramePr>
            <a:graphicFrameLocks noGrp="1"/>
          </p:cNvGraphicFramePr>
          <p:nvPr>
            <p:extLst>
              <p:ext uri="{D42A27DB-BD31-4B8C-83A1-F6EECF244321}">
                <p14:modId xmlns:p14="http://schemas.microsoft.com/office/powerpoint/2010/main" val="2089456428"/>
              </p:ext>
            </p:extLst>
          </p:nvPr>
        </p:nvGraphicFramePr>
        <p:xfrm>
          <a:off x="730536" y="3639580"/>
          <a:ext cx="10623997" cy="365760"/>
        </p:xfrm>
        <a:graphic>
          <a:graphicData uri="http://schemas.openxmlformats.org/drawingml/2006/table">
            <a:tbl>
              <a:tblPr/>
              <a:tblGrid>
                <a:gridCol w="10623997"/>
              </a:tblGrid>
              <a:tr h="0">
                <a:tc>
                  <a:txBody>
                    <a:bodyPr/>
                    <a:lstStyle/>
                    <a:p>
                      <a:r>
                        <a:rPr lang="en-US" dirty="0"/>
                        <a:t>unzip filename.zip</a:t>
                      </a:r>
                    </a:p>
                  </a:txBody>
                  <a:tcPr anchor="ctr">
                    <a:lnL>
                      <a:noFill/>
                    </a:lnL>
                    <a:lnR>
                      <a:noFill/>
                    </a:lnR>
                    <a:lnT>
                      <a:noFill/>
                    </a:lnT>
                    <a:lnB>
                      <a:noFill/>
                    </a:lnB>
                    <a:solidFill>
                      <a:srgbClr val="E0E0E0"/>
                    </a:solidFill>
                  </a:tcPr>
                </a:tc>
              </a:tr>
            </a:tbl>
          </a:graphicData>
        </a:graphic>
      </p:graphicFrame>
      <p:sp>
        <p:nvSpPr>
          <p:cNvPr id="9" name="Rectangle 1"/>
          <p:cNvSpPr>
            <a:spLocks noChangeArrowheads="1"/>
          </p:cNvSpPr>
          <p:nvPr/>
        </p:nvSpPr>
        <p:spPr bwMode="auto">
          <a:xfrm>
            <a:off x="1014365" y="1610200"/>
            <a:ext cx="10445052"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In this example,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filename.zip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represents the file you are creating and </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filesdir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represents the directory you want to put in the new zip file.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option specifies that you want to include all files contained in the </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filesdir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directory </a:t>
            </a:r>
            <a:r>
              <a:rPr kumimoji="0" lang="en-US" sz="2400" b="0" i="1" u="none" strike="noStrike" cap="none" normalizeH="0" baseline="0" dirty="0" smtClean="0">
                <a:ln>
                  <a:noFill/>
                </a:ln>
                <a:solidFill>
                  <a:srgbClr val="000000"/>
                </a:solidFill>
                <a:effectLst/>
                <a:latin typeface="Times New Roman" pitchFamily="18" charset="0"/>
                <a:cs typeface="Times New Roman" pitchFamily="18" charset="0"/>
              </a:rPr>
              <a:t>recursively</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To extract the contents of a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 type the following command:</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3830381286"/>
              </p:ext>
            </p:extLst>
          </p:nvPr>
        </p:nvGraphicFramePr>
        <p:xfrm>
          <a:off x="1469248" y="6115068"/>
          <a:ext cx="10515600" cy="365760"/>
        </p:xfrm>
        <a:graphic>
          <a:graphicData uri="http://schemas.openxmlformats.org/drawingml/2006/table">
            <a:tbl>
              <a:tblPr/>
              <a:tblGrid>
                <a:gridCol w="10515600"/>
              </a:tblGrid>
              <a:tr h="0">
                <a:tc>
                  <a:txBody>
                    <a:bodyPr/>
                    <a:lstStyle/>
                    <a:p>
                      <a:r>
                        <a:rPr lang="en-US" dirty="0"/>
                        <a:t>zip -r filename.zip file1 file2 file3 /</a:t>
                      </a:r>
                      <a:r>
                        <a:rPr lang="en-US" dirty="0" err="1"/>
                        <a:t>usr</a:t>
                      </a:r>
                      <a:r>
                        <a:rPr lang="en-US" dirty="0"/>
                        <a:t>/work/school </a:t>
                      </a:r>
                    </a:p>
                  </a:txBody>
                  <a:tcPr anchor="ctr">
                    <a:lnL>
                      <a:noFill/>
                    </a:lnL>
                    <a:lnR>
                      <a:noFill/>
                    </a:lnR>
                    <a:lnT>
                      <a:noFill/>
                    </a:lnT>
                    <a:lnB>
                      <a:noFill/>
                    </a:lnB>
                    <a:solidFill>
                      <a:srgbClr val="E0E0E0"/>
                    </a:solidFill>
                  </a:tcPr>
                </a:tc>
              </a:tr>
            </a:tbl>
          </a:graphicData>
        </a:graphic>
      </p:graphicFrame>
      <p:sp>
        <p:nvSpPr>
          <p:cNvPr id="12" name="Rectangle 2"/>
          <p:cNvSpPr>
            <a:spLocks noChangeArrowheads="1"/>
          </p:cNvSpPr>
          <p:nvPr/>
        </p:nvSpPr>
        <p:spPr bwMode="auto">
          <a:xfrm>
            <a:off x="536510" y="4176076"/>
            <a:ext cx="1153616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You can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multiple files and directories at the same time by listing them with a space between each one: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The above command compresses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file1</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file3</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and the contents of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usr</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/work/school</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directory (assuming this directory exists) and put them in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filename.zip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7" name="Rectangle 1"/>
          <p:cNvSpPr>
            <a:spLocks noChangeArrowheads="1"/>
          </p:cNvSpPr>
          <p:nvPr/>
        </p:nvSpPr>
        <p:spPr bwMode="auto">
          <a:xfrm>
            <a:off x="720753" y="1570092"/>
            <a:ext cx="11039984" cy="4893647"/>
          </a:xfrm>
          <a:prstGeom prst="rect">
            <a:avLst/>
          </a:prstGeom>
          <a:noFill/>
          <a:ln w="9525">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0000"/>
                </a:solidFill>
                <a:effectLst/>
                <a:latin typeface="Times New Roman" pitchFamily="18" charset="0"/>
                <a:cs typeface="Times New Roman" pitchFamily="18" charset="0"/>
              </a:rPr>
              <a:t>F</a:t>
            </a:r>
            <a:r>
              <a:rPr kumimoji="0" lang="en-US" sz="2400" b="1" i="0" u="none" strike="noStrike" cap="none" normalizeH="0" baseline="0" dirty="0" smtClean="0" bmk="">
                <a:ln>
                  <a:noFill/>
                </a:ln>
                <a:solidFill>
                  <a:srgbClr val="000000"/>
                </a:solidFill>
                <a:effectLst/>
                <a:latin typeface="Times New Roman" pitchFamily="18" charset="0"/>
                <a:cs typeface="Times New Roman" pitchFamily="18" charset="0"/>
              </a:rPr>
              <a:t>ile Archiving</a:t>
            </a:r>
            <a:endParaRPr kumimoji="0" lang="en-US" sz="2400" b="1"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 is a collection of several files and/or directories in one file. This is a good way to create backups and archives.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Some of the options used with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are: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-c</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 create a new archive.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-f</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 when used with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-c</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option, use the filename specified for the creation of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 when used with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-x</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option, </a:t>
            </a:r>
            <a:r>
              <a:rPr kumimoji="0" lang="en-US" sz="2400" b="0" i="0" u="none" strike="noStrike" cap="none" normalizeH="0" baseline="0" dirty="0" err="1" smtClean="0">
                <a:ln>
                  <a:noFill/>
                </a:ln>
                <a:solidFill>
                  <a:srgbClr val="000000"/>
                </a:solidFill>
                <a:effectLst/>
                <a:latin typeface="Times New Roman" pitchFamily="18" charset="0"/>
                <a:cs typeface="Times New Roman" pitchFamily="18" charset="0"/>
              </a:rPr>
              <a:t>unarchive</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the specified file.</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-t</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 show the list of files in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-v — show the progress of the files being archived.</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-x — extract files from an archive.</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-z — compress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 with </a:t>
            </a:r>
            <a:r>
              <a:rPr kumimoji="0" lang="en-US" sz="2400" b="0" i="0" u="none" strike="noStrike" cap="none" normalizeH="0" baseline="0" dirty="0" err="1" smtClean="0">
                <a:ln>
                  <a:noFill/>
                </a:ln>
                <a:solidFill>
                  <a:srgbClr val="000000"/>
                </a:solidFill>
                <a:effectLst/>
                <a:latin typeface="Arial Unicode MS" pitchFamily="34" charset="-128"/>
                <a:cs typeface="Times New Roman" pitchFamily="18" charset="0"/>
              </a:rPr>
              <a:t>gzip</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p>
          <a:p>
            <a:pPr marL="0" marR="0" lvl="0" indent="0" algn="ctr"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-j — compress the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 file with </a:t>
            </a:r>
            <a:r>
              <a:rPr kumimoji="0" lang="en-US" sz="2400" b="0" i="0" u="none" strike="noStrike" cap="none" normalizeH="0" baseline="0" dirty="0" smtClean="0">
                <a:ln>
                  <a:noFill/>
                </a:ln>
                <a:solidFill>
                  <a:srgbClr val="000000"/>
                </a:solidFill>
                <a:effectLst/>
                <a:latin typeface="Arial Unicode MS" pitchFamily="34" charset="-128"/>
                <a:cs typeface="Times New Roman" pitchFamily="18" charset="0"/>
              </a:rPr>
              <a:t>bzip2</a:t>
            </a:r>
            <a:r>
              <a:rPr kumimoji="0" lang="en-US" sz="2400" b="0" i="0" u="none" strike="noStrike" cap="none" normalizeH="0" baseline="0" dirty="0" smtClean="0">
                <a:ln>
                  <a:noFill/>
                </a:ln>
                <a:solidFill>
                  <a:srgbClr val="000000"/>
                </a:solidFill>
                <a:effectLst/>
                <a:latin typeface="Times New Roman" pitchFamily="18" charset="0"/>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12" name="Table 11"/>
          <p:cNvGraphicFramePr>
            <a:graphicFrameLocks noGrp="1"/>
          </p:cNvGraphicFramePr>
          <p:nvPr>
            <p:extLst>
              <p:ext uri="{D42A27DB-BD31-4B8C-83A1-F6EECF244321}">
                <p14:modId xmlns:p14="http://schemas.microsoft.com/office/powerpoint/2010/main" val="4207701901"/>
              </p:ext>
            </p:extLst>
          </p:nvPr>
        </p:nvGraphicFramePr>
        <p:xfrm>
          <a:off x="258651" y="2284813"/>
          <a:ext cx="10515600" cy="365760"/>
        </p:xfrm>
        <a:graphic>
          <a:graphicData uri="http://schemas.openxmlformats.org/drawingml/2006/table">
            <a:tbl>
              <a:tblPr/>
              <a:tblGrid>
                <a:gridCol w="10515600"/>
              </a:tblGrid>
              <a:tr h="0">
                <a:tc>
                  <a:txBody>
                    <a:bodyPr/>
                    <a:lstStyle/>
                    <a:p>
                      <a:r>
                        <a:rPr lang="en-US" dirty="0"/>
                        <a:t>tar -</a:t>
                      </a:r>
                      <a:r>
                        <a:rPr lang="en-US" dirty="0" err="1"/>
                        <a:t>cvf</a:t>
                      </a:r>
                      <a:r>
                        <a:rPr lang="en-US" dirty="0"/>
                        <a:t> filename.tar files/directories</a:t>
                      </a:r>
                    </a:p>
                  </a:txBody>
                  <a:tcPr anchor="ctr">
                    <a:lnL>
                      <a:noFill/>
                    </a:lnL>
                    <a:lnR>
                      <a:noFill/>
                    </a:lnR>
                    <a:lnT>
                      <a:noFill/>
                    </a:lnT>
                    <a:lnB>
                      <a:noFill/>
                    </a:lnB>
                    <a:solidFill>
                      <a:srgbClr val="E0E0E0"/>
                    </a:solidFill>
                  </a:tcPr>
                </a:tc>
              </a:tr>
            </a:tbl>
          </a:graphicData>
        </a:graphic>
      </p:graphicFrame>
      <p:sp>
        <p:nvSpPr>
          <p:cNvPr id="14" name="Rectangle 2"/>
          <p:cNvSpPr>
            <a:spLocks noChangeArrowheads="1"/>
          </p:cNvSpPr>
          <p:nvPr/>
        </p:nvSpPr>
        <p:spPr bwMode="auto">
          <a:xfrm>
            <a:off x="258651" y="1661867"/>
            <a:ext cx="1140960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To create a tar file, </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type</a:t>
            </a: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5" name="Table 14"/>
          <p:cNvGraphicFramePr>
            <a:graphicFrameLocks noGrp="1"/>
          </p:cNvGraphicFramePr>
          <p:nvPr>
            <p:extLst>
              <p:ext uri="{D42A27DB-BD31-4B8C-83A1-F6EECF244321}">
                <p14:modId xmlns:p14="http://schemas.microsoft.com/office/powerpoint/2010/main" val="807169962"/>
              </p:ext>
            </p:extLst>
          </p:nvPr>
        </p:nvGraphicFramePr>
        <p:xfrm>
          <a:off x="271128" y="4175108"/>
          <a:ext cx="10515600" cy="365760"/>
        </p:xfrm>
        <a:graphic>
          <a:graphicData uri="http://schemas.openxmlformats.org/drawingml/2006/table">
            <a:tbl>
              <a:tblPr/>
              <a:tblGrid>
                <a:gridCol w="10515600"/>
              </a:tblGrid>
              <a:tr h="0">
                <a:tc>
                  <a:txBody>
                    <a:bodyPr/>
                    <a:lstStyle/>
                    <a:p>
                      <a:r>
                        <a:rPr lang="en-US" dirty="0"/>
                        <a:t>tar -</a:t>
                      </a:r>
                      <a:r>
                        <a:rPr lang="en-US" dirty="0" err="1"/>
                        <a:t>cvf</a:t>
                      </a:r>
                      <a:r>
                        <a:rPr lang="en-US" dirty="0"/>
                        <a:t> filename.tar /home/mine/work /home/mine/school</a:t>
                      </a:r>
                    </a:p>
                  </a:txBody>
                  <a:tcPr anchor="ctr">
                    <a:lnL>
                      <a:noFill/>
                    </a:lnL>
                    <a:lnR>
                      <a:noFill/>
                    </a:lnR>
                    <a:lnT>
                      <a:noFill/>
                    </a:lnT>
                    <a:lnB>
                      <a:noFill/>
                    </a:lnB>
                    <a:solidFill>
                      <a:srgbClr val="E0E0E0"/>
                    </a:solidFill>
                  </a:tcPr>
                </a:tc>
              </a:tr>
            </a:tbl>
          </a:graphicData>
        </a:graphic>
      </p:graphicFrame>
      <p:sp>
        <p:nvSpPr>
          <p:cNvPr id="16" name="Rectangle 3"/>
          <p:cNvSpPr>
            <a:spLocks noChangeArrowheads="1"/>
          </p:cNvSpPr>
          <p:nvPr/>
        </p:nvSpPr>
        <p:spPr bwMode="auto">
          <a:xfrm>
            <a:off x="119324" y="2968898"/>
            <a:ext cx="1123447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In this example,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represents the file you are creating and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files/directories</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represents the files or directories you want to put in the archived file.</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You can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multiple files and directories at the same time by listing them with a space between each one:</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140386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7" name="Table 6"/>
          <p:cNvGraphicFramePr>
            <a:graphicFrameLocks noGrp="1"/>
          </p:cNvGraphicFramePr>
          <p:nvPr>
            <p:extLst>
              <p:ext uri="{D42A27DB-BD31-4B8C-83A1-F6EECF244321}">
                <p14:modId xmlns:p14="http://schemas.microsoft.com/office/powerpoint/2010/main" val="3528516773"/>
              </p:ext>
            </p:extLst>
          </p:nvPr>
        </p:nvGraphicFramePr>
        <p:xfrm>
          <a:off x="853308" y="2932224"/>
          <a:ext cx="10515600" cy="365760"/>
        </p:xfrm>
        <a:graphic>
          <a:graphicData uri="http://schemas.openxmlformats.org/drawingml/2006/table">
            <a:tbl>
              <a:tblPr/>
              <a:tblGrid>
                <a:gridCol w="10515600"/>
              </a:tblGrid>
              <a:tr h="0">
                <a:tc>
                  <a:txBody>
                    <a:bodyPr/>
                    <a:lstStyle/>
                    <a:p>
                      <a:r>
                        <a:rPr lang="en-US" dirty="0"/>
                        <a:t>tar -</a:t>
                      </a:r>
                      <a:r>
                        <a:rPr lang="en-US" dirty="0" err="1"/>
                        <a:t>tvf</a:t>
                      </a:r>
                      <a:r>
                        <a:rPr lang="en-US" dirty="0"/>
                        <a:t> filename.tar</a:t>
                      </a:r>
                    </a:p>
                  </a:txBody>
                  <a:tcPr anchor="ctr">
                    <a:lnL>
                      <a:noFill/>
                    </a:lnL>
                    <a:lnR>
                      <a:noFill/>
                    </a:lnR>
                    <a:lnT>
                      <a:noFill/>
                    </a:lnT>
                    <a:lnB>
                      <a:noFill/>
                    </a:lnB>
                    <a:solidFill>
                      <a:srgbClr val="E0E0E0"/>
                    </a:solidFill>
                  </a:tcPr>
                </a:tc>
              </a:tr>
            </a:tbl>
          </a:graphicData>
        </a:graphic>
      </p:graphicFrame>
      <p:sp>
        <p:nvSpPr>
          <p:cNvPr id="9" name="Rectangle 1"/>
          <p:cNvSpPr>
            <a:spLocks noChangeArrowheads="1"/>
          </p:cNvSpPr>
          <p:nvPr/>
        </p:nvSpPr>
        <p:spPr bwMode="auto">
          <a:xfrm>
            <a:off x="461480" y="1609833"/>
            <a:ext cx="1129925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The above command would place all the files in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work</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and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school</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subdirectories of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/home/mine</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in a new file called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in the current directory.</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To list the contents of a tar file, type:</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2922674476"/>
              </p:ext>
            </p:extLst>
          </p:nvPr>
        </p:nvGraphicFramePr>
        <p:xfrm>
          <a:off x="730536" y="4533363"/>
          <a:ext cx="10515600" cy="460984"/>
        </p:xfrm>
        <a:graphic>
          <a:graphicData uri="http://schemas.openxmlformats.org/drawingml/2006/table">
            <a:tbl>
              <a:tblPr/>
              <a:tblGrid>
                <a:gridCol w="10515600"/>
              </a:tblGrid>
              <a:tr h="460984">
                <a:tc>
                  <a:txBody>
                    <a:bodyPr/>
                    <a:lstStyle/>
                    <a:p>
                      <a:r>
                        <a:rPr lang="en-US" dirty="0"/>
                        <a:t>tar -</a:t>
                      </a:r>
                      <a:r>
                        <a:rPr lang="en-US" dirty="0" err="1"/>
                        <a:t>xvf</a:t>
                      </a:r>
                      <a:r>
                        <a:rPr lang="en-US" dirty="0"/>
                        <a:t> filename.tar</a:t>
                      </a:r>
                    </a:p>
                  </a:txBody>
                  <a:tcPr anchor="ctr">
                    <a:lnL>
                      <a:noFill/>
                    </a:lnL>
                    <a:lnR>
                      <a:noFill/>
                    </a:lnR>
                    <a:lnT>
                      <a:noFill/>
                    </a:lnT>
                    <a:lnB>
                      <a:noFill/>
                    </a:lnB>
                    <a:solidFill>
                      <a:srgbClr val="E0E0E0"/>
                    </a:solidFill>
                  </a:tcPr>
                </a:tc>
              </a:tr>
            </a:tbl>
          </a:graphicData>
        </a:graphic>
      </p:graphicFrame>
      <p:sp>
        <p:nvSpPr>
          <p:cNvPr id="12" name="Rectangle 2"/>
          <p:cNvSpPr>
            <a:spLocks noChangeArrowheads="1"/>
          </p:cNvSpPr>
          <p:nvPr/>
        </p:nvSpPr>
        <p:spPr bwMode="auto">
          <a:xfrm>
            <a:off x="838200" y="3846483"/>
            <a:ext cx="46840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To extract the contents of a tar file, type:</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6949503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11" name="Table 10"/>
          <p:cNvGraphicFramePr>
            <a:graphicFrameLocks noGrp="1"/>
          </p:cNvGraphicFramePr>
          <p:nvPr>
            <p:extLst>
              <p:ext uri="{D42A27DB-BD31-4B8C-83A1-F6EECF244321}">
                <p14:modId xmlns:p14="http://schemas.microsoft.com/office/powerpoint/2010/main" val="4240461809"/>
              </p:ext>
            </p:extLst>
          </p:nvPr>
        </p:nvGraphicFramePr>
        <p:xfrm>
          <a:off x="713742" y="3376709"/>
          <a:ext cx="10515600" cy="365760"/>
        </p:xfrm>
        <a:graphic>
          <a:graphicData uri="http://schemas.openxmlformats.org/drawingml/2006/table">
            <a:tbl>
              <a:tblPr/>
              <a:tblGrid>
                <a:gridCol w="10515600"/>
              </a:tblGrid>
              <a:tr h="0">
                <a:tc>
                  <a:txBody>
                    <a:bodyPr/>
                    <a:lstStyle/>
                    <a:p>
                      <a:r>
                        <a:rPr lang="en-US" dirty="0"/>
                        <a:t>tar -</a:t>
                      </a:r>
                      <a:r>
                        <a:rPr lang="en-US" dirty="0" err="1"/>
                        <a:t>cjvf</a:t>
                      </a:r>
                      <a:r>
                        <a:rPr lang="en-US" dirty="0"/>
                        <a:t> </a:t>
                      </a:r>
                      <a:r>
                        <a:rPr lang="en-US" dirty="0" err="1"/>
                        <a:t>filename.tbz</a:t>
                      </a:r>
                      <a:endParaRPr lang="en-US" dirty="0"/>
                    </a:p>
                  </a:txBody>
                  <a:tcPr anchor="ctr">
                    <a:lnL>
                      <a:noFill/>
                    </a:lnL>
                    <a:lnR>
                      <a:noFill/>
                    </a:lnR>
                    <a:lnT>
                      <a:noFill/>
                    </a:lnT>
                    <a:lnB>
                      <a:noFill/>
                    </a:lnB>
                    <a:solidFill>
                      <a:srgbClr val="E0E0E0"/>
                    </a:solidFill>
                  </a:tcPr>
                </a:tc>
              </a:tr>
            </a:tbl>
          </a:graphicData>
        </a:graphic>
      </p:graphicFrame>
      <p:sp>
        <p:nvSpPr>
          <p:cNvPr id="12" name="Rectangle 2"/>
          <p:cNvSpPr>
            <a:spLocks noChangeArrowheads="1"/>
          </p:cNvSpPr>
          <p:nvPr/>
        </p:nvSpPr>
        <p:spPr bwMode="auto">
          <a:xfrm>
            <a:off x="382950" y="1760114"/>
            <a:ext cx="11177184"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This command does not remove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 but it places copies of its contents in the current working directory.</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Remember,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command does not compress the files by default. To create a tarred and </a:t>
            </a:r>
            <a:r>
              <a:rPr kumimoji="0" lang="en-US" sz="2000" b="0" i="0" u="none" strike="noStrike" cap="none" normalizeH="0" baseline="0" dirty="0" err="1" smtClean="0">
                <a:ln>
                  <a:noFill/>
                </a:ln>
                <a:solidFill>
                  <a:srgbClr val="000000"/>
                </a:solidFill>
                <a:effectLst/>
                <a:latin typeface="Times New Roman" pitchFamily="18" charset="0"/>
                <a:cs typeface="Times New Roman" pitchFamily="18" charset="0"/>
              </a:rPr>
              <a:t>bzipped</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compressed file, use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-j</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option:</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6" name="Table 15"/>
          <p:cNvGraphicFramePr>
            <a:graphicFrameLocks noGrp="1"/>
          </p:cNvGraphicFramePr>
          <p:nvPr>
            <p:extLst>
              <p:ext uri="{D42A27DB-BD31-4B8C-83A1-F6EECF244321}">
                <p14:modId xmlns:p14="http://schemas.microsoft.com/office/powerpoint/2010/main" val="3050313179"/>
              </p:ext>
            </p:extLst>
          </p:nvPr>
        </p:nvGraphicFramePr>
        <p:xfrm>
          <a:off x="1341749" y="5956533"/>
          <a:ext cx="10515600" cy="365760"/>
        </p:xfrm>
        <a:graphic>
          <a:graphicData uri="http://schemas.openxmlformats.org/drawingml/2006/table">
            <a:tbl>
              <a:tblPr/>
              <a:tblGrid>
                <a:gridCol w="10515600"/>
              </a:tblGrid>
              <a:tr h="0">
                <a:tc>
                  <a:txBody>
                    <a:bodyPr/>
                    <a:lstStyle/>
                    <a:p>
                      <a:r>
                        <a:rPr lang="en-US" dirty="0"/>
                        <a:t>tar -</a:t>
                      </a:r>
                      <a:r>
                        <a:rPr lang="en-US" dirty="0" err="1"/>
                        <a:t>xjvf</a:t>
                      </a:r>
                      <a:r>
                        <a:rPr lang="en-US" dirty="0"/>
                        <a:t> </a:t>
                      </a:r>
                      <a:r>
                        <a:rPr lang="en-US" dirty="0" err="1"/>
                        <a:t>filename.tbz</a:t>
                      </a:r>
                      <a:endParaRPr lang="en-US" dirty="0"/>
                    </a:p>
                  </a:txBody>
                  <a:tcPr anchor="ctr">
                    <a:lnL>
                      <a:noFill/>
                    </a:lnL>
                    <a:lnR>
                      <a:noFill/>
                    </a:lnR>
                    <a:lnT>
                      <a:noFill/>
                    </a:lnT>
                    <a:lnB>
                      <a:noFill/>
                    </a:lnB>
                    <a:solidFill>
                      <a:srgbClr val="E0E0E0"/>
                    </a:solidFill>
                  </a:tcPr>
                </a:tc>
              </a:tr>
            </a:tbl>
          </a:graphicData>
        </a:graphic>
      </p:graphicFrame>
      <p:sp>
        <p:nvSpPr>
          <p:cNvPr id="17" name="Rectangle 4"/>
          <p:cNvSpPr>
            <a:spLocks noChangeArrowheads="1"/>
          </p:cNvSpPr>
          <p:nvPr/>
        </p:nvSpPr>
        <p:spPr bwMode="auto">
          <a:xfrm>
            <a:off x="730536" y="3972801"/>
            <a:ext cx="10040471"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files compressed with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bzip2</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are conventionally given the extension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tbz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This command creates an archive file and then compresses it as the file </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filename.tbz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If you </a:t>
            </a:r>
            <a:r>
              <a:rPr kumimoji="0" lang="en-US" sz="2000" b="0" i="0" u="none" strike="noStrike" cap="none" normalizeH="0" baseline="0" dirty="0" err="1" smtClean="0">
                <a:ln>
                  <a:noFill/>
                </a:ln>
                <a:solidFill>
                  <a:srgbClr val="000000"/>
                </a:solidFill>
                <a:effectLst/>
                <a:latin typeface="Times New Roman" pitchFamily="18" charset="0"/>
                <a:cs typeface="Times New Roman" pitchFamily="18" charset="0"/>
              </a:rPr>
              <a:t>uncompress</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the </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filename.tbz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 with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bunzip2</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command, the </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filename.tbz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 is removed and replaced with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You can also expand and </a:t>
            </a:r>
            <a:r>
              <a:rPr kumimoji="0" lang="en-US" sz="2000" b="0" i="0" u="none" strike="noStrike" cap="none" normalizeH="0" baseline="0" dirty="0" err="1" smtClean="0">
                <a:ln>
                  <a:noFill/>
                </a:ln>
                <a:solidFill>
                  <a:srgbClr val="000000"/>
                </a:solidFill>
                <a:effectLst/>
                <a:latin typeface="Times New Roman" pitchFamily="18" charset="0"/>
                <a:cs typeface="Times New Roman" pitchFamily="18" charset="0"/>
              </a:rPr>
              <a:t>unarchive</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a </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bzip</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 in one command:</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6949503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graphicFrame>
        <p:nvGraphicFramePr>
          <p:cNvPr id="7" name="Table 6"/>
          <p:cNvGraphicFramePr>
            <a:graphicFrameLocks noGrp="1"/>
          </p:cNvGraphicFramePr>
          <p:nvPr>
            <p:extLst>
              <p:ext uri="{D42A27DB-BD31-4B8C-83A1-F6EECF244321}">
                <p14:modId xmlns:p14="http://schemas.microsoft.com/office/powerpoint/2010/main" val="257863014"/>
              </p:ext>
            </p:extLst>
          </p:nvPr>
        </p:nvGraphicFramePr>
        <p:xfrm>
          <a:off x="630353" y="3863662"/>
          <a:ext cx="10031971" cy="409468"/>
        </p:xfrm>
        <a:graphic>
          <a:graphicData uri="http://schemas.openxmlformats.org/drawingml/2006/table">
            <a:tbl>
              <a:tblPr/>
              <a:tblGrid>
                <a:gridCol w="10031971"/>
              </a:tblGrid>
              <a:tr h="409468">
                <a:tc>
                  <a:txBody>
                    <a:bodyPr/>
                    <a:lstStyle/>
                    <a:p>
                      <a:r>
                        <a:rPr lang="en-US" dirty="0"/>
                        <a:t>tar -</a:t>
                      </a:r>
                      <a:r>
                        <a:rPr lang="en-US" dirty="0" err="1"/>
                        <a:t>czvf</a:t>
                      </a:r>
                      <a:r>
                        <a:rPr lang="en-US" dirty="0"/>
                        <a:t> filename.tgz</a:t>
                      </a:r>
                    </a:p>
                  </a:txBody>
                  <a:tcPr anchor="ctr">
                    <a:lnL>
                      <a:noFill/>
                    </a:lnL>
                    <a:lnR>
                      <a:noFill/>
                    </a:lnR>
                    <a:lnT>
                      <a:noFill/>
                    </a:lnT>
                    <a:lnB>
                      <a:noFill/>
                    </a:lnB>
                    <a:solidFill>
                      <a:srgbClr val="E0E0E0"/>
                    </a:solidFill>
                  </a:tcPr>
                </a:tc>
              </a:tr>
            </a:tbl>
          </a:graphicData>
        </a:graphic>
      </p:graphicFrame>
      <p:sp>
        <p:nvSpPr>
          <p:cNvPr id="9" name="Rectangle 1"/>
          <p:cNvSpPr>
            <a:spLocks noChangeArrowheads="1"/>
          </p:cNvSpPr>
          <p:nvPr/>
        </p:nvSpPr>
        <p:spPr bwMode="auto">
          <a:xfrm>
            <a:off x="536510" y="1928373"/>
            <a:ext cx="1021965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To create a tarred and </a:t>
            </a:r>
            <a:r>
              <a:rPr kumimoji="0" lang="en-US" sz="2000" b="0" i="0" u="none" strike="noStrike" cap="none" normalizeH="0" baseline="0" dirty="0" err="1" smtClean="0">
                <a:ln>
                  <a:noFill/>
                </a:ln>
                <a:solidFill>
                  <a:srgbClr val="000000"/>
                </a:solidFill>
                <a:effectLst/>
                <a:latin typeface="Times New Roman" pitchFamily="18" charset="0"/>
                <a:cs typeface="Times New Roman" pitchFamily="18" charset="0"/>
              </a:rPr>
              <a:t>gunzipped</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compressed file, use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option:</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files compressed with </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gzip</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are conventionally given the extension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tgz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This command creates the archive file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and then compresses it as the file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filename.tgz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(The file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is not saved.) If you </a:t>
            </a:r>
            <a:r>
              <a:rPr kumimoji="0" lang="en-US" sz="2000" b="0" i="0" u="none" strike="noStrike" cap="none" normalizeH="0" baseline="0" dirty="0" err="1" smtClean="0">
                <a:ln>
                  <a:noFill/>
                </a:ln>
                <a:solidFill>
                  <a:srgbClr val="000000"/>
                </a:solidFill>
                <a:effectLst/>
                <a:latin typeface="Times New Roman" pitchFamily="18" charset="0"/>
                <a:cs typeface="Times New Roman" pitchFamily="18" charset="0"/>
              </a:rPr>
              <a:t>uncompress</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filename.tgz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 with the </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gunzip</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command, the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filename.tgz</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 is removed and replaced with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filename.tar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1893911762"/>
              </p:ext>
            </p:extLst>
          </p:nvPr>
        </p:nvGraphicFramePr>
        <p:xfrm>
          <a:off x="1014365" y="5408430"/>
          <a:ext cx="9128775" cy="365760"/>
        </p:xfrm>
        <a:graphic>
          <a:graphicData uri="http://schemas.openxmlformats.org/drawingml/2006/table">
            <a:tbl>
              <a:tblPr/>
              <a:tblGrid>
                <a:gridCol w="9128775"/>
              </a:tblGrid>
              <a:tr h="317517">
                <a:tc>
                  <a:txBody>
                    <a:bodyPr/>
                    <a:lstStyle/>
                    <a:p>
                      <a:r>
                        <a:rPr lang="en-US" dirty="0"/>
                        <a:t>tar -</a:t>
                      </a:r>
                      <a:r>
                        <a:rPr lang="en-US" dirty="0" err="1"/>
                        <a:t>xzvf</a:t>
                      </a:r>
                      <a:r>
                        <a:rPr lang="en-US" dirty="0"/>
                        <a:t> filename.tgz</a:t>
                      </a:r>
                    </a:p>
                  </a:txBody>
                  <a:tcPr anchor="ctr">
                    <a:lnL>
                      <a:noFill/>
                    </a:lnL>
                    <a:lnR>
                      <a:noFill/>
                    </a:lnR>
                    <a:lnT>
                      <a:noFill/>
                    </a:lnT>
                    <a:lnB>
                      <a:noFill/>
                    </a:lnB>
                    <a:solidFill>
                      <a:srgbClr val="E0E0E0"/>
                    </a:solidFill>
                  </a:tcPr>
                </a:tc>
              </a:tr>
            </a:tbl>
          </a:graphicData>
        </a:graphic>
      </p:graphicFrame>
      <p:sp>
        <p:nvSpPr>
          <p:cNvPr id="12" name="Rectangle 2"/>
          <p:cNvSpPr>
            <a:spLocks noChangeArrowheads="1"/>
          </p:cNvSpPr>
          <p:nvPr/>
        </p:nvSpPr>
        <p:spPr bwMode="auto">
          <a:xfrm>
            <a:off x="869350" y="4742846"/>
            <a:ext cx="858374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You can expand a </a:t>
            </a:r>
            <a:r>
              <a:rPr kumimoji="0" lang="en-US" sz="2000" b="0" i="0" u="none" strike="noStrike" cap="none" normalizeH="0" baseline="0" dirty="0" err="1" smtClean="0">
                <a:ln>
                  <a:noFill/>
                </a:ln>
                <a:solidFill>
                  <a:srgbClr val="000000"/>
                </a:solidFill>
                <a:effectLst/>
                <a:latin typeface="Arial Unicode MS" pitchFamily="34" charset="-128"/>
                <a:cs typeface="Times New Roman" pitchFamily="18" charset="0"/>
              </a:rPr>
              <a:t>gzip</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a:t>
            </a:r>
            <a:r>
              <a:rPr kumimoji="0" lang="en-US" sz="2000" b="0" i="0" u="none" strike="noStrike" cap="none" normalizeH="0" baseline="0" dirty="0" smtClean="0">
                <a:ln>
                  <a:noFill/>
                </a:ln>
                <a:solidFill>
                  <a:srgbClr val="000000"/>
                </a:solidFill>
                <a:effectLst/>
                <a:latin typeface="Arial Unicode MS" pitchFamily="34" charset="-128"/>
                <a:cs typeface="Times New Roman" pitchFamily="18" charset="0"/>
              </a:rPr>
              <a:t>tar</a:t>
            </a: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 file in one command:</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6949503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7" name="Rectangle 6"/>
          <p:cNvSpPr/>
          <p:nvPr/>
        </p:nvSpPr>
        <p:spPr>
          <a:xfrm>
            <a:off x="257577" y="1859340"/>
            <a:ext cx="11503159" cy="4524315"/>
          </a:xfrm>
          <a:prstGeom prst="rect">
            <a:avLst/>
          </a:prstGeom>
        </p:spPr>
        <p:txBody>
          <a:bodyPr wrap="square">
            <a:spAutoFit/>
          </a:bodyPr>
          <a:lstStyle/>
          <a:p>
            <a:pPr algn="ctr"/>
            <a:r>
              <a:rPr lang="en-US" sz="2400" b="1" dirty="0">
                <a:solidFill>
                  <a:srgbClr val="FF0000"/>
                </a:solidFill>
              </a:rPr>
              <a:t>MOUNTING FILE SYSTEMS MANUALLY </a:t>
            </a:r>
            <a:endParaRPr lang="en-US" sz="2400" b="1" dirty="0" smtClean="0">
              <a:solidFill>
                <a:srgbClr val="FF0000"/>
              </a:solidFill>
            </a:endParaRPr>
          </a:p>
          <a:p>
            <a:endParaRPr lang="en-US" sz="2400" dirty="0"/>
          </a:p>
          <a:p>
            <a:pPr marL="342900" indent="-342900">
              <a:buFont typeface="Wingdings" pitchFamily="2" charset="2"/>
              <a:buChar char="q"/>
            </a:pPr>
            <a:r>
              <a:rPr lang="en-US" sz="2400" dirty="0" smtClean="0"/>
              <a:t>A </a:t>
            </a:r>
            <a:r>
              <a:rPr lang="en-US" sz="2400" dirty="0"/>
              <a:t>file system residing on a SATA/PATA or SCSI device needs to be mounted manually to access it. </a:t>
            </a:r>
            <a:endParaRPr lang="en-US" sz="2400" dirty="0" smtClean="0"/>
          </a:p>
          <a:p>
            <a:pPr marL="342900" indent="-342900">
              <a:buFont typeface="Wingdings" pitchFamily="2" charset="2"/>
              <a:buChar char="q"/>
            </a:pPr>
            <a:r>
              <a:rPr lang="en-US" sz="2400" dirty="0" smtClean="0"/>
              <a:t>The </a:t>
            </a:r>
            <a:r>
              <a:rPr lang="en-US" sz="2400" dirty="0"/>
              <a:t>mount command allows the root user to manually mount a file system. The first argument of the mount command specifies the file system to mount. </a:t>
            </a:r>
            <a:endParaRPr lang="en-US" sz="2400" dirty="0" smtClean="0"/>
          </a:p>
          <a:p>
            <a:pPr marL="342900" indent="-342900">
              <a:buFont typeface="Wingdings" pitchFamily="2" charset="2"/>
              <a:buChar char="q"/>
            </a:pPr>
            <a:r>
              <a:rPr lang="en-US" sz="2400" dirty="0" smtClean="0"/>
              <a:t>The </a:t>
            </a:r>
            <a:r>
              <a:rPr lang="en-US" sz="2400" dirty="0"/>
              <a:t>second argument specifies the target directory where the file system is made available after mounting it. </a:t>
            </a:r>
            <a:endParaRPr lang="en-US" sz="2400" dirty="0" smtClean="0"/>
          </a:p>
          <a:p>
            <a:pPr marL="342900" indent="-342900">
              <a:buFont typeface="Wingdings" pitchFamily="2" charset="2"/>
              <a:buChar char="q"/>
            </a:pPr>
            <a:r>
              <a:rPr lang="en-US" sz="2400" dirty="0" smtClean="0"/>
              <a:t>The </a:t>
            </a:r>
            <a:r>
              <a:rPr lang="en-US" sz="2400" dirty="0"/>
              <a:t>target directory is referred to as a mount point. The mount command expects the file system argument in one of two different ways: </a:t>
            </a:r>
            <a:endParaRPr lang="en-US" sz="2400" dirty="0" smtClean="0"/>
          </a:p>
          <a:p>
            <a:pPr algn="ctr"/>
            <a:r>
              <a:rPr lang="en-US" sz="2400" dirty="0" smtClean="0"/>
              <a:t>• </a:t>
            </a:r>
            <a:r>
              <a:rPr lang="en-US" sz="2400" dirty="0"/>
              <a:t>The device file of the partition holding the file system, residing in /dev. </a:t>
            </a:r>
            <a:endParaRPr lang="en-US" sz="2400" dirty="0" smtClean="0"/>
          </a:p>
          <a:p>
            <a:pPr algn="ctr"/>
            <a:r>
              <a:rPr lang="en-US" sz="2400" dirty="0" smtClean="0"/>
              <a:t>• </a:t>
            </a:r>
            <a:r>
              <a:rPr lang="en-US" sz="2400" dirty="0"/>
              <a:t>The UUID, a universal unique identifier of the file system.</a:t>
            </a:r>
          </a:p>
        </p:txBody>
      </p:sp>
    </p:spTree>
    <p:extLst>
      <p:ext uri="{BB962C8B-B14F-4D97-AF65-F5344CB8AC3E}">
        <p14:creationId xmlns:p14="http://schemas.microsoft.com/office/powerpoint/2010/main" val="35930293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14" name="Rectangle 13"/>
          <p:cNvSpPr/>
          <p:nvPr/>
        </p:nvSpPr>
        <p:spPr>
          <a:xfrm>
            <a:off x="755015" y="2020156"/>
            <a:ext cx="7989751" cy="461665"/>
          </a:xfrm>
          <a:prstGeom prst="rect">
            <a:avLst/>
          </a:prstGeom>
        </p:spPr>
        <p:txBody>
          <a:bodyPr wrap="none">
            <a:spAutoFit/>
          </a:bodyPr>
          <a:lstStyle/>
          <a:p>
            <a:r>
              <a:rPr lang="en-US" sz="2400" dirty="0"/>
              <a:t>Mount by device file of the partition that holds the file system.</a:t>
            </a: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72542" y="2663915"/>
            <a:ext cx="5726885" cy="895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a:xfrm>
            <a:off x="386365" y="3835198"/>
            <a:ext cx="11578107" cy="1938992"/>
          </a:xfrm>
          <a:prstGeom prst="rect">
            <a:avLst/>
          </a:prstGeom>
        </p:spPr>
        <p:txBody>
          <a:bodyPr wrap="square">
            <a:spAutoFit/>
          </a:bodyPr>
          <a:lstStyle/>
          <a:p>
            <a:r>
              <a:rPr lang="en-US" sz="2400" b="1" dirty="0">
                <a:solidFill>
                  <a:srgbClr val="FF0000"/>
                </a:solidFill>
              </a:rPr>
              <a:t>UNMOUNTING FILE SYSTEMS </a:t>
            </a:r>
            <a:endParaRPr lang="en-US" sz="2400" b="1" dirty="0" smtClean="0">
              <a:solidFill>
                <a:srgbClr val="FF0000"/>
              </a:solidFill>
            </a:endParaRPr>
          </a:p>
          <a:p>
            <a:pPr marL="342900" indent="-342900">
              <a:buFont typeface="Wingdings" pitchFamily="2" charset="2"/>
              <a:buChar char="§"/>
            </a:pPr>
            <a:r>
              <a:rPr lang="en-US" sz="2400" dirty="0" smtClean="0"/>
              <a:t>To </a:t>
            </a:r>
            <a:r>
              <a:rPr lang="en-US" sz="2400" dirty="0" err="1"/>
              <a:t>unmount</a:t>
            </a:r>
            <a:r>
              <a:rPr lang="en-US" sz="2400" dirty="0"/>
              <a:t> a file system, the </a:t>
            </a:r>
            <a:r>
              <a:rPr lang="en-US" sz="2400" dirty="0" err="1"/>
              <a:t>umount</a:t>
            </a:r>
            <a:r>
              <a:rPr lang="en-US" sz="2400" dirty="0"/>
              <a:t> command expects the mount point as an argument. </a:t>
            </a:r>
            <a:endParaRPr lang="en-US" sz="2400" dirty="0" smtClean="0"/>
          </a:p>
          <a:p>
            <a:pPr marL="342900" indent="-342900">
              <a:buFont typeface="Wingdings" pitchFamily="2" charset="2"/>
              <a:buChar char="§"/>
            </a:pPr>
            <a:r>
              <a:rPr lang="en-US" sz="2400" dirty="0" smtClean="0"/>
              <a:t>Change </a:t>
            </a:r>
            <a:r>
              <a:rPr lang="en-US" sz="2400" dirty="0"/>
              <a:t>to the /</a:t>
            </a:r>
            <a:r>
              <a:rPr lang="en-US" sz="2400" dirty="0" err="1"/>
              <a:t>mnt</a:t>
            </a:r>
            <a:r>
              <a:rPr lang="en-US" sz="2400" dirty="0"/>
              <a:t>/</a:t>
            </a:r>
            <a:r>
              <a:rPr lang="en-US" sz="2400" dirty="0" err="1"/>
              <a:t>mydata</a:t>
            </a:r>
            <a:r>
              <a:rPr lang="en-US" sz="2400" dirty="0"/>
              <a:t> directory. Try to </a:t>
            </a:r>
            <a:r>
              <a:rPr lang="en-US" sz="2400" dirty="0" err="1"/>
              <a:t>umount</a:t>
            </a:r>
            <a:r>
              <a:rPr lang="en-US" sz="2400" dirty="0"/>
              <a:t> the device mounted on the /</a:t>
            </a:r>
            <a:r>
              <a:rPr lang="en-US" sz="2400" dirty="0" err="1"/>
              <a:t>mnt</a:t>
            </a:r>
            <a:r>
              <a:rPr lang="en-US" sz="2400" dirty="0"/>
              <a:t>/</a:t>
            </a:r>
            <a:r>
              <a:rPr lang="en-US" sz="2400" dirty="0" err="1"/>
              <a:t>mydata</a:t>
            </a:r>
            <a:r>
              <a:rPr lang="en-US" sz="2400" dirty="0"/>
              <a:t> mount point. It will fail.</a:t>
            </a:r>
          </a:p>
        </p:txBody>
      </p:sp>
    </p:spTree>
    <p:extLst>
      <p:ext uri="{BB962C8B-B14F-4D97-AF65-F5344CB8AC3E}">
        <p14:creationId xmlns:p14="http://schemas.microsoft.com/office/powerpoint/2010/main" val="29262134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7731" y="1653958"/>
            <a:ext cx="6882393" cy="1101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382074" y="3290953"/>
            <a:ext cx="11569520" cy="2308324"/>
          </a:xfrm>
          <a:prstGeom prst="rect">
            <a:avLst/>
          </a:prstGeom>
        </p:spPr>
        <p:txBody>
          <a:bodyPr wrap="square">
            <a:spAutoFit/>
          </a:bodyPr>
          <a:lstStyle/>
          <a:p>
            <a:pPr marL="342900" indent="-342900">
              <a:buFont typeface="Wingdings" pitchFamily="2" charset="2"/>
              <a:buChar char="q"/>
            </a:pPr>
            <a:r>
              <a:rPr lang="en-US" sz="2400" b="1" dirty="0" err="1">
                <a:solidFill>
                  <a:srgbClr val="FF0000"/>
                </a:solidFill>
              </a:rPr>
              <a:t>Unmounting</a:t>
            </a:r>
            <a:r>
              <a:rPr lang="en-US" sz="2400" dirty="0"/>
              <a:t> is not possible if the mount point is accessed by a process. </a:t>
            </a:r>
            <a:endParaRPr lang="en-US" sz="2400" dirty="0" smtClean="0"/>
          </a:p>
          <a:p>
            <a:pPr marL="342900" indent="-342900">
              <a:buFont typeface="Wingdings" pitchFamily="2" charset="2"/>
              <a:buChar char="q"/>
            </a:pPr>
            <a:r>
              <a:rPr lang="en-US" sz="2400" dirty="0" smtClean="0"/>
              <a:t>For </a:t>
            </a:r>
            <a:r>
              <a:rPr lang="en-US" sz="2400" dirty="0" err="1"/>
              <a:t>umount</a:t>
            </a:r>
            <a:r>
              <a:rPr lang="en-US" sz="2400" dirty="0"/>
              <a:t> to be successful, the process needs to stop accessing the mount point. </a:t>
            </a:r>
            <a:endParaRPr lang="en-US" sz="2400" dirty="0" smtClean="0"/>
          </a:p>
          <a:p>
            <a:pPr marL="342900" indent="-342900">
              <a:buFont typeface="Wingdings" pitchFamily="2" charset="2"/>
              <a:buChar char="q"/>
            </a:pPr>
            <a:r>
              <a:rPr lang="en-US" sz="2400" dirty="0" smtClean="0"/>
              <a:t>The </a:t>
            </a:r>
            <a:r>
              <a:rPr lang="en-US" sz="2400" dirty="0" err="1"/>
              <a:t>lsof</a:t>
            </a:r>
            <a:r>
              <a:rPr lang="en-US" sz="2400" dirty="0"/>
              <a:t> command lists all open files and the process accessing them in the provided directory</a:t>
            </a:r>
            <a:r>
              <a:rPr lang="en-US" sz="2400" dirty="0" smtClean="0"/>
              <a:t>.</a:t>
            </a:r>
          </a:p>
          <a:p>
            <a:pPr marL="342900" indent="-342900">
              <a:buFont typeface="Wingdings" pitchFamily="2" charset="2"/>
              <a:buChar char="q"/>
            </a:pPr>
            <a:r>
              <a:rPr lang="en-US" sz="2400" dirty="0" smtClean="0"/>
              <a:t> </a:t>
            </a:r>
            <a:r>
              <a:rPr lang="en-US" sz="2400" dirty="0"/>
              <a:t>It is useful to identify which processes currently prevent the file system from successful </a:t>
            </a:r>
            <a:r>
              <a:rPr lang="en-US" sz="2400" dirty="0" err="1"/>
              <a:t>unmounting</a:t>
            </a:r>
            <a:r>
              <a:rPr lang="en-US" sz="2400" dirty="0"/>
              <a:t>.</a:t>
            </a:r>
          </a:p>
        </p:txBody>
      </p:sp>
    </p:spTree>
    <p:extLst>
      <p:ext uri="{BB962C8B-B14F-4D97-AF65-F5344CB8AC3E}">
        <p14:creationId xmlns:p14="http://schemas.microsoft.com/office/powerpoint/2010/main" val="35930293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3564" y="1856188"/>
            <a:ext cx="6417233" cy="1363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36509" y="3429000"/>
            <a:ext cx="11015839" cy="1569660"/>
          </a:xfrm>
          <a:prstGeom prst="rect">
            <a:avLst/>
          </a:prstGeom>
        </p:spPr>
        <p:txBody>
          <a:bodyPr wrap="square">
            <a:spAutoFit/>
          </a:bodyPr>
          <a:lstStyle/>
          <a:p>
            <a:pPr marL="285750" indent="-285750">
              <a:buFont typeface="Wingdings" pitchFamily="2" charset="2"/>
              <a:buChar char="q"/>
            </a:pPr>
            <a:r>
              <a:rPr lang="en-US" sz="2400" dirty="0"/>
              <a:t>Once the processes are identified, an action can be taken, such as waiting for the process to complete or sending a SIGTERM or SIGKILL signal to the process</a:t>
            </a:r>
            <a:r>
              <a:rPr lang="en-US" sz="2400" dirty="0" smtClean="0"/>
              <a:t>.</a:t>
            </a:r>
          </a:p>
          <a:p>
            <a:pPr marL="285750" indent="-285750">
              <a:buFont typeface="Wingdings" pitchFamily="2" charset="2"/>
              <a:buChar char="q"/>
            </a:pPr>
            <a:r>
              <a:rPr lang="en-US" sz="2400" dirty="0" smtClean="0"/>
              <a:t> </a:t>
            </a:r>
            <a:r>
              <a:rPr lang="en-US" sz="2400" dirty="0"/>
              <a:t>In this case, it is sufficient to change the current working directory to a directory outside the mount point.</a:t>
            </a:r>
          </a:p>
        </p:txBody>
      </p:sp>
      <p:pic>
        <p:nvPicPr>
          <p:cNvPr id="3075"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98982" y="4998660"/>
            <a:ext cx="6673320" cy="116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30293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3" name="Rectangle 12"/>
          <p:cNvSpPr/>
          <p:nvPr/>
        </p:nvSpPr>
        <p:spPr>
          <a:xfrm>
            <a:off x="3282960" y="606056"/>
            <a:ext cx="3934090" cy="646331"/>
          </a:xfrm>
          <a:prstGeom prst="rect">
            <a:avLst/>
          </a:prstGeom>
        </p:spPr>
        <p:txBody>
          <a:bodyPr wrap="none">
            <a:spAutoFit/>
          </a:bodyPr>
          <a:lstStyle/>
          <a:p>
            <a:r>
              <a:rPr lang="en-US" sz="3600" b="1" dirty="0" smtClean="0">
                <a:solidFill>
                  <a:srgbClr val="FF0000"/>
                </a:solidFill>
              </a:rPr>
              <a:t>Accessing </a:t>
            </a:r>
            <a:r>
              <a:rPr lang="en-US" sz="3600" b="1" dirty="0">
                <a:solidFill>
                  <a:srgbClr val="FF0000"/>
                </a:solidFill>
              </a:rPr>
              <a:t>L</a:t>
            </a:r>
            <a:r>
              <a:rPr lang="en-US" sz="3600" b="1" dirty="0" smtClean="0">
                <a:solidFill>
                  <a:srgbClr val="FF0000"/>
                </a:solidFill>
              </a:rPr>
              <a:t>inux File</a:t>
            </a:r>
          </a:p>
        </p:txBody>
      </p:sp>
      <p:sp>
        <p:nvSpPr>
          <p:cNvPr id="7" name="Rectangle 1"/>
          <p:cNvSpPr>
            <a:spLocks noChangeArrowheads="1"/>
          </p:cNvSpPr>
          <p:nvPr/>
        </p:nvSpPr>
        <p:spPr bwMode="auto">
          <a:xfrm>
            <a:off x="1014365" y="1389058"/>
            <a:ext cx="1074303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2400" b="1" dirty="0" smtClean="0">
                <a:solidFill>
                  <a:srgbClr val="92D050"/>
                </a:solidFill>
              </a:rPr>
              <a:t>ACCESSING </a:t>
            </a:r>
            <a:r>
              <a:rPr lang="en-US" sz="2400" b="1" dirty="0">
                <a:solidFill>
                  <a:srgbClr val="92D050"/>
                </a:solidFill>
              </a:rPr>
              <a:t>REMOVABLE STORAGE DEVICES </a:t>
            </a:r>
            <a:endParaRPr lang="en-US" sz="2400" b="1" dirty="0" smtClean="0">
              <a:solidFill>
                <a:srgbClr val="92D050"/>
              </a:solidFill>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400" b="1" dirty="0">
              <a:solidFill>
                <a:srgbClr val="92D050"/>
              </a:solidFill>
            </a:endParaRPr>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t>Removable </a:t>
            </a:r>
            <a:r>
              <a:rPr lang="en-US" sz="2400" dirty="0"/>
              <a:t>media, such as USB flash devices and drives, get automatically mounted by the graphical desktop environment when plugged in. </a:t>
            </a:r>
            <a:endParaRPr lang="en-US" sz="2400" dirty="0" smtClean="0"/>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t>The </a:t>
            </a:r>
            <a:r>
              <a:rPr lang="en-US" sz="2400" dirty="0"/>
              <a:t>mount point for the removable medium is </a:t>
            </a:r>
            <a:r>
              <a:rPr lang="en-US" sz="2400" dirty="0">
                <a:solidFill>
                  <a:srgbClr val="FF0000"/>
                </a:solidFill>
              </a:rPr>
              <a:t>/ run/media//</a:t>
            </a:r>
            <a:r>
              <a:rPr lang="en-US" sz="2400" dirty="0"/>
              <a:t>. </a:t>
            </a:r>
            <a:endParaRPr lang="en-US" sz="2400" dirty="0" smtClean="0"/>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t>The </a:t>
            </a:r>
            <a:r>
              <a:rPr lang="en-US" sz="2400" dirty="0"/>
              <a:t>is the user logged into the graphical environment. </a:t>
            </a:r>
            <a:endParaRPr lang="en-US" sz="2400" dirty="0" smtClean="0"/>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t>The </a:t>
            </a:r>
            <a:r>
              <a:rPr lang="en-US" sz="2400" dirty="0"/>
              <a:t>is the name given to the file system when it was created</a:t>
            </a:r>
            <a:r>
              <a:rPr lang="en-US" sz="2400" dirty="0" smtClean="0"/>
              <a:t>. </a:t>
            </a:r>
            <a:endParaRPr lang="en-US" sz="2400" dirty="0"/>
          </a:p>
        </p:txBody>
      </p:sp>
      <p:sp>
        <p:nvSpPr>
          <p:cNvPr id="9" name="Rectangle 8"/>
          <p:cNvSpPr/>
          <p:nvPr/>
        </p:nvSpPr>
        <p:spPr>
          <a:xfrm>
            <a:off x="388647" y="3949455"/>
            <a:ext cx="11684028" cy="1938992"/>
          </a:xfrm>
          <a:prstGeom prst="rect">
            <a:avLst/>
          </a:prstGeom>
        </p:spPr>
        <p:txBody>
          <a:bodyPr wrap="square">
            <a:spAutoFit/>
          </a:bodyPr>
          <a:lstStyle/>
          <a:p>
            <a:r>
              <a:rPr lang="en-US" sz="2400" b="1" dirty="0">
                <a:solidFill>
                  <a:srgbClr val="FF0000"/>
                </a:solidFill>
              </a:rPr>
              <a:t>WARNING</a:t>
            </a:r>
            <a:r>
              <a:rPr lang="en-US" sz="2400" dirty="0"/>
              <a:t> </a:t>
            </a:r>
            <a:endParaRPr lang="en-US" sz="2400" dirty="0" smtClean="0"/>
          </a:p>
          <a:p>
            <a:pPr marL="342900" indent="-342900">
              <a:buFont typeface="Wingdings" pitchFamily="2" charset="2"/>
              <a:buChar char="Ø"/>
            </a:pPr>
            <a:r>
              <a:rPr lang="en-US" sz="2400" dirty="0" smtClean="0"/>
              <a:t>To </a:t>
            </a:r>
            <a:r>
              <a:rPr lang="en-US" sz="2400" dirty="0"/>
              <a:t>safely remove USB media from the system, it is required to </a:t>
            </a:r>
            <a:r>
              <a:rPr lang="en-US" sz="2400" dirty="0" err="1"/>
              <a:t>unmount</a:t>
            </a:r>
            <a:r>
              <a:rPr lang="en-US" sz="2400" dirty="0"/>
              <a:t> it before physically removing it from the USB slot to synchronize the file system</a:t>
            </a:r>
            <a:r>
              <a:rPr lang="en-US" sz="2400" dirty="0" smtClean="0"/>
              <a:t>.</a:t>
            </a:r>
          </a:p>
          <a:p>
            <a:pPr marL="342900" indent="-342900">
              <a:buFont typeface="Wingdings" pitchFamily="2" charset="2"/>
              <a:buChar char="Ø"/>
            </a:pPr>
            <a:r>
              <a:rPr lang="en-US" sz="2400" dirty="0" smtClean="0"/>
              <a:t> </a:t>
            </a:r>
            <a:r>
              <a:rPr lang="en-US" sz="2400" dirty="0"/>
              <a:t>Removing a USB storage device without </a:t>
            </a:r>
            <a:r>
              <a:rPr lang="en-US" sz="2400" dirty="0" err="1"/>
              <a:t>unmounting</a:t>
            </a:r>
            <a:r>
              <a:rPr lang="en-US" sz="2400" dirty="0"/>
              <a:t> the file system on it can result in data loss.</a:t>
            </a:r>
          </a:p>
        </p:txBody>
      </p:sp>
    </p:spTree>
    <p:extLst>
      <p:ext uri="{BB962C8B-B14F-4D97-AF65-F5344CB8AC3E}">
        <p14:creationId xmlns:p14="http://schemas.microsoft.com/office/powerpoint/2010/main" val="35930293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6770</TotalTime>
  <Words>854</Words>
  <Application>Microsoft Office PowerPoint</Application>
  <PresentationFormat>Custom</PresentationFormat>
  <Paragraphs>201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Solo</cp:lastModifiedBy>
  <cp:revision>452</cp:revision>
  <dcterms:created xsi:type="dcterms:W3CDTF">2021-08-03T13:03:26Z</dcterms:created>
  <dcterms:modified xsi:type="dcterms:W3CDTF">2022-11-30T12:04:08Z</dcterms:modified>
</cp:coreProperties>
</file>