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2" r:id="rId5"/>
    <p:sldMasterId id="2147483663" r:id="rId6"/>
    <p:sldMasterId id="2147483665" r:id="rId7"/>
  </p:sldMasterIdLst>
  <p:notesMasterIdLst>
    <p:notesMasterId r:id="rId49"/>
  </p:notesMasterIdLst>
  <p:sldIdLst>
    <p:sldId id="507" r:id="rId8"/>
    <p:sldId id="271" r:id="rId9"/>
    <p:sldId id="539" r:id="rId10"/>
    <p:sldId id="591" r:id="rId11"/>
    <p:sldId id="615" r:id="rId12"/>
    <p:sldId id="616" r:id="rId13"/>
    <p:sldId id="617" r:id="rId14"/>
    <p:sldId id="587" r:id="rId15"/>
    <p:sldId id="618" r:id="rId16"/>
    <p:sldId id="619" r:id="rId17"/>
    <p:sldId id="620" r:id="rId18"/>
    <p:sldId id="621" r:id="rId19"/>
    <p:sldId id="622" r:id="rId20"/>
    <p:sldId id="623" r:id="rId21"/>
    <p:sldId id="624" r:id="rId22"/>
    <p:sldId id="653" r:id="rId23"/>
    <p:sldId id="625" r:id="rId24"/>
    <p:sldId id="626" r:id="rId25"/>
    <p:sldId id="652" r:id="rId26"/>
    <p:sldId id="630" r:id="rId27"/>
    <p:sldId id="631" r:id="rId28"/>
    <p:sldId id="635" r:id="rId29"/>
    <p:sldId id="651" r:id="rId30"/>
    <p:sldId id="634" r:id="rId31"/>
    <p:sldId id="633" r:id="rId32"/>
    <p:sldId id="636" r:id="rId33"/>
    <p:sldId id="637" r:id="rId34"/>
    <p:sldId id="639" r:id="rId35"/>
    <p:sldId id="638" r:id="rId36"/>
    <p:sldId id="640" r:id="rId37"/>
    <p:sldId id="650" r:id="rId38"/>
    <p:sldId id="641" r:id="rId39"/>
    <p:sldId id="642" r:id="rId40"/>
    <p:sldId id="643" r:id="rId41"/>
    <p:sldId id="644" r:id="rId42"/>
    <p:sldId id="645" r:id="rId43"/>
    <p:sldId id="646" r:id="rId44"/>
    <p:sldId id="647" r:id="rId45"/>
    <p:sldId id="648" r:id="rId46"/>
    <p:sldId id="649" r:id="rId47"/>
    <p:sldId id="349" r:id="rId48"/>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napToGrid="0">
      <p:cViewPr>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8" Type="http://schemas.openxmlformats.org/officeDocument/2006/relationships/slide" Target="slides/slide1.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7/20/2024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9.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4.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4.xml"/><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40.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6</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482074" y="3772785"/>
            <a:ext cx="3935052" cy="1077218"/>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Scheduling Resources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And Costs</a:t>
            </a:r>
          </a:p>
        </p:txBody>
      </p:sp>
      <p:pic>
        <p:nvPicPr>
          <p:cNvPr id="5" name="Video 4">
            <a:extLst>
              <a:ext uri="{FF2B5EF4-FFF2-40B4-BE49-F238E27FC236}">
                <a16:creationId xmlns:a16="http://schemas.microsoft.com/office/drawing/2014/main" id="{91A13803-1E0F-B767-B536-4EB5D699535F}"/>
              </a:ext>
            </a:extLst>
          </p:cNvPr>
          <p:cNvPicPr>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517479" y="1194306"/>
            <a:ext cx="7237560" cy="4832092"/>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lgn="just">
              <a:spcBef>
                <a:spcPts val="0"/>
              </a:spcBef>
              <a:buFont typeface="+mj-lt"/>
              <a:buAutoNum type="arabicPeriod"/>
            </a:pPr>
            <a:r>
              <a:rPr lang="en-US" sz="2200" dirty="0"/>
              <a:t>Constrained and resource-constrained schedules. </a:t>
            </a:r>
          </a:p>
          <a:p>
            <a:pPr marL="457200" indent="-457200" algn="just">
              <a:spcBef>
                <a:spcPts val="0"/>
              </a:spcBef>
              <a:buFont typeface="+mj-lt"/>
              <a:buAutoNum type="arabicPeriod"/>
            </a:pPr>
            <a:r>
              <a:rPr lang="en-US" sz="2200" dirty="0"/>
              <a:t>Identify different types of resource constraints. </a:t>
            </a:r>
          </a:p>
          <a:p>
            <a:pPr marL="457200" indent="-457200" algn="just">
              <a:spcBef>
                <a:spcPts val="0"/>
              </a:spcBef>
              <a:buFont typeface="+mj-lt"/>
              <a:buAutoNum type="arabicPeriod"/>
            </a:pPr>
            <a:r>
              <a:rPr lang="en-US" sz="2200" dirty="0"/>
              <a:t>Describe how the smoothing approach is used on time-constrained projects. </a:t>
            </a:r>
          </a:p>
          <a:p>
            <a:pPr marL="457200" indent="-457200" algn="just">
              <a:spcBef>
                <a:spcPts val="0"/>
              </a:spcBef>
              <a:buFont typeface="+mj-lt"/>
              <a:buAutoNum type="arabicPeriod"/>
            </a:pPr>
            <a:r>
              <a:rPr lang="en-US" sz="2200" dirty="0"/>
              <a:t>Describe how leveling approach is used for resource-constrained projects. </a:t>
            </a:r>
          </a:p>
          <a:p>
            <a:pPr marL="457200" indent="-457200" algn="just">
              <a:spcBef>
                <a:spcPts val="0"/>
              </a:spcBef>
              <a:buFont typeface="+mj-lt"/>
              <a:buAutoNum type="arabicPeriod"/>
            </a:pPr>
            <a:r>
              <a:rPr lang="en-US" sz="2200" dirty="0"/>
              <a:t>Understand how project management soft ware creates resource-constrained schedules. </a:t>
            </a:r>
          </a:p>
          <a:p>
            <a:pPr marL="457200" indent="-457200" algn="just">
              <a:spcBef>
                <a:spcPts val="0"/>
              </a:spcBef>
              <a:buFont typeface="+mj-lt"/>
              <a:buAutoNum type="arabicPeriod"/>
            </a:pPr>
            <a:r>
              <a:rPr lang="en-US" sz="2200" dirty="0"/>
              <a:t>Understand when and why splitting tasks should be avoided. </a:t>
            </a:r>
          </a:p>
          <a:p>
            <a:pPr marL="457200" indent="-457200" algn="just">
              <a:spcBef>
                <a:spcPts val="0"/>
              </a:spcBef>
              <a:buFont typeface="+mj-lt"/>
              <a:buAutoNum type="arabicPeriod"/>
            </a:pPr>
            <a:r>
              <a:rPr lang="en-US" sz="2200" dirty="0"/>
              <a:t>Identify general guidelines for assigning people to specific tasks. </a:t>
            </a:r>
          </a:p>
          <a:p>
            <a:pPr marL="457200" indent="-457200" algn="just">
              <a:spcBef>
                <a:spcPts val="0"/>
              </a:spcBef>
              <a:buFont typeface="+mj-lt"/>
              <a:buAutoNum type="arabicPeriod"/>
            </a:pPr>
            <a:r>
              <a:rPr lang="en-US" sz="2200" dirty="0"/>
              <a:t>Identify common problems with multi-project resource scheduling. </a:t>
            </a:r>
          </a:p>
        </p:txBody>
      </p:sp>
      <p:sp>
        <p:nvSpPr>
          <p:cNvPr id="14344" name="TextBox 40"/>
          <p:cNvSpPr txBox="1">
            <a:spLocks noChangeArrowheads="1"/>
          </p:cNvSpPr>
          <p:nvPr/>
        </p:nvSpPr>
        <p:spPr bwMode="auto">
          <a:xfrm>
            <a:off x="2625227" y="58554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7989362" y="1197702"/>
            <a:ext cx="3995084" cy="544764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5" y="1512497"/>
            <a:ext cx="7275036" cy="47968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06</a:t>
            </a:r>
          </a:p>
        </p:txBody>
      </p:sp>
      <p:sp>
        <p:nvSpPr>
          <p:cNvPr id="16391" name="TextBox 47"/>
          <p:cNvSpPr txBox="1">
            <a:spLocks noChangeArrowheads="1"/>
          </p:cNvSpPr>
          <p:nvPr/>
        </p:nvSpPr>
        <p:spPr bwMode="auto">
          <a:xfrm>
            <a:off x="2444061" y="1649827"/>
            <a:ext cx="6527219"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Overview of the Resource Scheduling Problem</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Types of Resource Constraints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Classification of a Scheduling Problem</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Resource Allocation Methods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Computer Demonstration of Resource-Constrained Scheduling</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Splitting Activities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Benefits of Scheduling Resources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Assigning Project Work</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Multi-project Resource Schedules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Using the Resource Schedule to Develop a Project Cost Baseline</a:t>
            </a:r>
            <a:endParaRPr lang="en-US" altLang="en-US" sz="24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1"/>
            <a:ext cx="6630317"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0787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1. Overview of the Resource Scheduling Problem</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1" y="1632740"/>
            <a:ext cx="639887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Any project scheduling system should facilitate finding quick, easy answers to these questions.</a:t>
            </a:r>
          </a:p>
          <a:p>
            <a:pPr marL="457200" indent="-457200" algn="just">
              <a:buFont typeface="Arial" panose="020B0604020202020204" pitchFamily="34" charset="0"/>
              <a:buChar char="•"/>
            </a:pPr>
            <a:r>
              <a:rPr lang="en-US" sz="2400" dirty="0"/>
              <a:t>The planned network and activity project duration times found in previous chapters fail to deal with resource usage and availability. </a:t>
            </a:r>
          </a:p>
          <a:p>
            <a:pPr marL="457200" indent="-457200" algn="just">
              <a:buFont typeface="Arial" panose="020B0604020202020204" pitchFamily="34" charset="0"/>
              <a:buChar char="•"/>
            </a:pPr>
            <a:r>
              <a:rPr lang="en-US" sz="2400" dirty="0"/>
              <a:t>The time estimates for the work packages and network times were made independently with the implicit assumption that resources would be available. </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10 Employee Scheduling Issues + Expert Solutions">
            <a:extLst>
              <a:ext uri="{FF2B5EF4-FFF2-40B4-BE49-F238E27FC236}">
                <a16:creationId xmlns:a16="http://schemas.microsoft.com/office/drawing/2014/main" id="{A7F0F03A-97AA-C00E-FCFD-D8D7C9A32D04}"/>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7787640" y="1473200"/>
            <a:ext cx="3312160" cy="4084320"/>
          </a:xfrm>
          <a:prstGeom prst="rect">
            <a:avLst/>
          </a:prstGeom>
          <a:ln w="19050">
            <a:solidFill>
              <a:srgbClr val="00B0F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438701"/>
            <a:ext cx="8672476"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4570" y="806450"/>
            <a:ext cx="8237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Overview of the Resource Scheduling Problem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632740"/>
            <a:ext cx="811591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This may or may not be the case. If resources are adequate but the demand varies widely over the life of the project, it may be desirable to even out resource demand by delaying noncritical activities (using slack) to lower peak demand and, thus, increase resource utilization. </a:t>
            </a:r>
          </a:p>
          <a:p>
            <a:pPr marL="457200" indent="-457200" algn="just">
              <a:buFont typeface="Arial" panose="020B0604020202020204" pitchFamily="34" charset="0"/>
              <a:buChar char="•"/>
            </a:pPr>
            <a:r>
              <a:rPr lang="en-US" sz="2400" dirty="0"/>
              <a:t>This process is called resource smoothing.</a:t>
            </a:r>
          </a:p>
          <a:p>
            <a:pPr marL="457200" indent="-457200" algn="just">
              <a:buFont typeface="Arial" panose="020B0604020202020204" pitchFamily="34" charset="0"/>
              <a:buChar char="•"/>
            </a:pPr>
            <a:r>
              <a:rPr lang="en-US" sz="2400" dirty="0"/>
              <a:t>On the other hand, if resources are not adequate to meet peak demands, the late start of some activities must be delayed, and the duration of the project may be increased. </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3936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438701"/>
            <a:ext cx="8672476"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4570" y="806450"/>
            <a:ext cx="8237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Overview of the Resource Scheduling Problem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632740"/>
            <a:ext cx="811591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This process is called resource-constrained scheduling. </a:t>
            </a:r>
          </a:p>
          <a:p>
            <a:pPr marL="457200" indent="-457200" algn="just">
              <a:buFont typeface="Arial" panose="020B0604020202020204" pitchFamily="34" charset="0"/>
              <a:buChar char="•"/>
            </a:pPr>
            <a:r>
              <a:rPr lang="en-US" sz="2400" dirty="0"/>
              <a:t>One research study of more than 50 projects by Woodworth and Willie (1975) found that planned project network durations were increased 38 percent when resources were scheduled. </a:t>
            </a:r>
          </a:p>
          <a:p>
            <a:pPr marL="457200" indent="-457200" algn="just">
              <a:buFont typeface="Arial" panose="020B0604020202020204" pitchFamily="34" charset="0"/>
              <a:buChar char="•"/>
            </a:pPr>
            <a:r>
              <a:rPr lang="en-US" sz="2400" dirty="0"/>
              <a:t>The consequences of failing to schedule limited resources are costly and project delays usually manifest themselves midway in the project when quick corrective action is difficult.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7846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438701"/>
            <a:ext cx="7046876"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4570" y="806450"/>
            <a:ext cx="8237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Overview of the Resource Scheduling Problem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632740"/>
            <a:ext cx="637855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An additional consequence of failing to schedule resources is ignoring the peaks and valleys of resource usage over the duration of the project. </a:t>
            </a:r>
          </a:p>
          <a:p>
            <a:pPr marL="457200" indent="-457200" algn="just">
              <a:buFont typeface="Arial" panose="020B0604020202020204" pitchFamily="34" charset="0"/>
              <a:buChar char="•"/>
            </a:pPr>
            <a:r>
              <a:rPr lang="en-US" sz="2400" dirty="0"/>
              <a:t>Because project resources are usually overcommitted and because resources seldom line up by avail ability and need, procedures are needed to deal with these problems.</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Job shop management: Are scheduling problems really symptoms?">
            <a:extLst>
              <a:ext uri="{FF2B5EF4-FFF2-40B4-BE49-F238E27FC236}">
                <a16:creationId xmlns:a16="http://schemas.microsoft.com/office/drawing/2014/main" id="{7CB210B2-A89E-2632-06BF-6026109AE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8174" y="1632740"/>
            <a:ext cx="3375025" cy="40041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435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6463936" cy="549278"/>
          </a:xfrm>
        </p:spPr>
        <p:txBody>
          <a:bodyPr/>
          <a:lstStyle/>
          <a:p>
            <a:pPr>
              <a:buSzPts val="2800"/>
            </a:pPr>
            <a:r>
              <a:rPr lang="en-US" sz="3200" b="1" dirty="0">
                <a:solidFill>
                  <a:srgbClr val="00B0F0"/>
                </a:solidFill>
                <a:latin typeface="+mn-lt"/>
                <a:ea typeface="+mn-ea"/>
                <a:cs typeface="Times New Roman" panose="02020603050405020304" pitchFamily="18" charset="0"/>
              </a:rPr>
              <a:t>2. Types of Resource Constraints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6"/>
            <a:ext cx="8564154" cy="526222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102828" cy="4682905"/>
          </a:xfrm>
        </p:spPr>
        <p:txBody>
          <a:bodyPr/>
          <a:lstStyle/>
          <a:p>
            <a:pPr algn="just"/>
            <a:r>
              <a:rPr lang="en-US" sz="2400" dirty="0"/>
              <a:t>Resources are people, equipment, and material that can be drawn on to accomplish something. </a:t>
            </a:r>
          </a:p>
          <a:p>
            <a:pPr algn="just"/>
            <a:r>
              <a:rPr lang="en-US" sz="2400" dirty="0"/>
              <a:t>In projects the availability or unavailability of resources will often influence the way projects are managed. </a:t>
            </a:r>
          </a:p>
          <a:p>
            <a:pPr algn="just"/>
            <a:r>
              <a:rPr lang="en-US" sz="2400" b="1" dirty="0"/>
              <a:t>1. People:</a:t>
            </a:r>
            <a:r>
              <a:rPr lang="en-US" sz="2400" dirty="0"/>
              <a:t> This is the most obvious and important project resource. Human resources are usually classified by the skills they bring to the project—</a:t>
            </a:r>
          </a:p>
          <a:p>
            <a:pPr algn="just"/>
            <a:r>
              <a:rPr lang="en-US" sz="2400" dirty="0"/>
              <a:t>for example, programmer, mechanical engineer, welder, inspector, marketing director, supervisor. In rare cases some skills are interchangeable, </a:t>
            </a:r>
          </a:p>
          <a:p>
            <a:pPr algn="just"/>
            <a:r>
              <a:rPr lang="en-US" sz="2400" dirty="0"/>
              <a:t>but usually with a loss of productivity. The many differing skills of human resources add to the complexity of scheduling projects.</a:t>
            </a:r>
          </a:p>
        </p:txBody>
      </p:sp>
      <p:pic>
        <p:nvPicPr>
          <p:cNvPr id="3074" name="Picture 2" descr="Fast, Cheap, And Good&quot; - Effective Solutions For Project Management  Constraints">
            <a:extLst>
              <a:ext uri="{FF2B5EF4-FFF2-40B4-BE49-F238E27FC236}">
                <a16:creationId xmlns:a16="http://schemas.microsoft.com/office/drawing/2014/main" id="{BD555EC3-1005-7EBF-C20B-7B5D19BF0CA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171" b="8000"/>
          <a:stretch/>
        </p:blipFill>
        <p:spPr bwMode="auto">
          <a:xfrm>
            <a:off x="9547246" y="2153920"/>
            <a:ext cx="2421233" cy="34340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3">
            <a:extLst>
              <a:ext uri="{FF2B5EF4-FFF2-40B4-BE49-F238E27FC236}">
                <a16:creationId xmlns:a16="http://schemas.microsoft.com/office/drawing/2014/main" id="{561DEDB0-4726-D05B-BF42-32AA4A149183}"/>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31850691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Types of Resource Constraints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6"/>
            <a:ext cx="9569993" cy="452563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854668" cy="4235209"/>
          </a:xfrm>
        </p:spPr>
        <p:txBody>
          <a:bodyPr/>
          <a:lstStyle/>
          <a:p>
            <a:pPr algn="just"/>
            <a:r>
              <a:rPr lang="en-US" sz="2400" b="1" dirty="0"/>
              <a:t>2. Materials:</a:t>
            </a:r>
            <a:r>
              <a:rPr lang="en-US" sz="2400" dirty="0"/>
              <a:t> Project materials cover a large spectrum: </a:t>
            </a:r>
          </a:p>
          <a:p>
            <a:pPr algn="just"/>
            <a:r>
              <a:rPr lang="en-US" sz="2400" dirty="0"/>
              <a:t>For example, chemicals for a scientific project, concrete for a road project, survey data for a marketing project. </a:t>
            </a:r>
          </a:p>
          <a:p>
            <a:pPr algn="just"/>
            <a:r>
              <a:rPr lang="en-US" sz="2400" dirty="0"/>
              <a:t>Material availability and shortages have been blamed for the delay of many projects. When it is known that a lack of availability of materials is important and probable, materials should be included in the project network plan and schedule. </a:t>
            </a:r>
          </a:p>
          <a:p>
            <a:pPr algn="just"/>
            <a:r>
              <a:rPr lang="en-US" sz="2400" dirty="0"/>
              <a:t>For example, delivery and placement of an oil rig tower in a Siberian oil field has a very small time window during one summer month. Any delivery delay means a one-year, costly delay. </a:t>
            </a:r>
          </a:p>
        </p:txBody>
      </p:sp>
      <p:sp>
        <p:nvSpPr>
          <p:cNvPr id="3" name="TextBox 3">
            <a:extLst>
              <a:ext uri="{FF2B5EF4-FFF2-40B4-BE49-F238E27FC236}">
                <a16:creationId xmlns:a16="http://schemas.microsoft.com/office/drawing/2014/main" id="{92C9BB74-D960-2C87-DCC2-A1596B3C293C}"/>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7844502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Types of Resource Constraints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6"/>
            <a:ext cx="9569993" cy="452563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854668" cy="4235209"/>
          </a:xfrm>
        </p:spPr>
        <p:txBody>
          <a:bodyPr/>
          <a:lstStyle/>
          <a:p>
            <a:pPr algn="just"/>
            <a:r>
              <a:rPr lang="en-US" sz="2400" b="1" dirty="0"/>
              <a:t>3. Equipment:</a:t>
            </a:r>
            <a:r>
              <a:rPr lang="en-US" sz="2400" dirty="0"/>
              <a:t> Equipment is usually presented by type, size, and quantity. </a:t>
            </a:r>
          </a:p>
          <a:p>
            <a:pPr algn="just"/>
            <a:r>
              <a:rPr lang="en-US" sz="2400" dirty="0"/>
              <a:t>In some cases equipment can be interchanged to improve schedules, but this is not typical. </a:t>
            </a:r>
          </a:p>
          <a:p>
            <a:pPr algn="just"/>
            <a:r>
              <a:rPr lang="en-US" sz="2400" dirty="0"/>
              <a:t>Equipment is often overlooked as a constraint. The most common oversight is to assume the resource pool is more than adequate for the project. </a:t>
            </a:r>
          </a:p>
          <a:p>
            <a:pPr algn="just"/>
            <a:r>
              <a:rPr lang="en-US" sz="2400" dirty="0"/>
              <a:t>For example, if a project needs one earthmoving tractor six months from now and the organization owns four, it is common to assume the resource will not delay the pending project. </a:t>
            </a:r>
          </a:p>
        </p:txBody>
      </p:sp>
      <p:sp>
        <p:nvSpPr>
          <p:cNvPr id="3" name="TextBox 3">
            <a:extLst>
              <a:ext uri="{FF2B5EF4-FFF2-40B4-BE49-F238E27FC236}">
                <a16:creationId xmlns:a16="http://schemas.microsoft.com/office/drawing/2014/main" id="{49CC9F20-2824-7BA4-497D-11E8B5DFD9FA}"/>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17944565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Types of Resource Constraints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9" y="1189376"/>
            <a:ext cx="7577182" cy="452563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6893788" cy="4235209"/>
          </a:xfrm>
        </p:spPr>
        <p:txBody>
          <a:bodyPr/>
          <a:lstStyle/>
          <a:p>
            <a:pPr algn="just"/>
            <a:r>
              <a:rPr lang="en-US" sz="2400" dirty="0"/>
              <a:t>However, when the earthmoving tractor is due on-site in six months, all four machines in the pool might be occupied on other projects. </a:t>
            </a:r>
          </a:p>
          <a:p>
            <a:pPr algn="just"/>
            <a:r>
              <a:rPr lang="en-US" sz="2400" dirty="0"/>
              <a:t>In multi-project environments it is prudent to use a common resource pool for all projects. </a:t>
            </a:r>
          </a:p>
          <a:p>
            <a:pPr algn="just"/>
            <a:r>
              <a:rPr lang="en-US" sz="2400" dirty="0"/>
              <a:t>This approach forces a check of resource availability across all projects and reserves the equipment for specific project needs in the future. </a:t>
            </a:r>
          </a:p>
          <a:p>
            <a:pPr algn="just"/>
            <a:r>
              <a:rPr lang="en-US" sz="2400" dirty="0"/>
              <a:t>Recognition of equipment constraints before the project begins can avoid high crashing or delay costs.</a:t>
            </a:r>
          </a:p>
        </p:txBody>
      </p:sp>
      <p:pic>
        <p:nvPicPr>
          <p:cNvPr id="6" name="Picture 5">
            <a:extLst>
              <a:ext uri="{FF2B5EF4-FFF2-40B4-BE49-F238E27FC236}">
                <a16:creationId xmlns:a16="http://schemas.microsoft.com/office/drawing/2014/main" id="{C17A80EA-9483-C959-281F-504888D45449}"/>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Lst>
          </a:blip>
          <a:stretch>
            <a:fillRect/>
          </a:stretch>
        </p:blipFill>
        <p:spPr>
          <a:xfrm>
            <a:off x="8615679" y="1816555"/>
            <a:ext cx="3210579" cy="3471728"/>
          </a:xfrm>
          <a:prstGeom prst="rect">
            <a:avLst/>
          </a:prstGeom>
          <a:ln>
            <a:noFill/>
          </a:ln>
          <a:effectLst>
            <a:outerShdw blurRad="292100" dist="139700" dir="2700000" algn="tl" rotWithShape="0">
              <a:srgbClr val="333333">
                <a:alpha val="65000"/>
              </a:srgbClr>
            </a:outerShdw>
          </a:effectLst>
        </p:spPr>
      </p:pic>
      <p:sp>
        <p:nvSpPr>
          <p:cNvPr id="8" name="TextBox 3">
            <a:extLst>
              <a:ext uri="{FF2B5EF4-FFF2-40B4-BE49-F238E27FC236}">
                <a16:creationId xmlns:a16="http://schemas.microsoft.com/office/drawing/2014/main" id="{C6714C44-406E-A42F-956E-903776CF531E}"/>
              </a:ext>
            </a:extLst>
          </p:cNvPr>
          <p:cNvSpPr txBox="1">
            <a:spLocks noChangeArrowheads="1"/>
          </p:cNvSpPr>
          <p:nvPr/>
        </p:nvSpPr>
        <p:spPr bwMode="auto">
          <a:xfrm>
            <a:off x="9263063" y="63856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42073390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3. Classification of a Scheduling Problem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7"/>
            <a:ext cx="8762773" cy="434209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112988" cy="4235209"/>
          </a:xfrm>
        </p:spPr>
        <p:txBody>
          <a:bodyPr/>
          <a:lstStyle/>
          <a:p>
            <a:pPr algn="just"/>
            <a:r>
              <a:rPr lang="en-US" sz="2400" dirty="0"/>
              <a:t>Most of the scheduling methods available today require the project manager to classify the project as either time constrained or resource constrained. </a:t>
            </a:r>
          </a:p>
          <a:p>
            <a:pPr algn="just"/>
            <a:r>
              <a:rPr lang="en-US" sz="2400" dirty="0"/>
              <a:t>Project managers need to consult their priority matrix to determine which case fits their project. </a:t>
            </a:r>
          </a:p>
          <a:p>
            <a:pPr algn="just"/>
            <a:r>
              <a:rPr lang="en-US" sz="2400" dirty="0"/>
              <a:t>One simple test to determine if the project is time or resource constrained is to ask, “If the critical path is delayed, will resources be added to get back on schedule?” If the answer is yes, assume the project is time constrained; if no, assume the project is resource constrained.</a:t>
            </a:r>
          </a:p>
        </p:txBody>
      </p:sp>
      <p:sp>
        <p:nvSpPr>
          <p:cNvPr id="3" name="TextBox 3">
            <a:extLst>
              <a:ext uri="{FF2B5EF4-FFF2-40B4-BE49-F238E27FC236}">
                <a16:creationId xmlns:a16="http://schemas.microsoft.com/office/drawing/2014/main" id="{A59CA5BA-6670-0CDA-A69C-D0B4F8264DEE}"/>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21667810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893999"/>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Classification of a Scheduling Problem – Cont. </a:t>
            </a:r>
          </a:p>
        </p:txBody>
      </p:sp>
      <p:sp>
        <p:nvSpPr>
          <p:cNvPr id="4" name="Rectangle 27"/>
          <p:cNvSpPr>
            <a:spLocks noChangeArrowheads="1"/>
          </p:cNvSpPr>
          <p:nvPr/>
        </p:nvSpPr>
        <p:spPr bwMode="auto">
          <a:xfrm flipV="1">
            <a:off x="733698" y="7294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32289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1940558"/>
            <a:ext cx="6430553" cy="360614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9198" y="2357875"/>
            <a:ext cx="5857468" cy="2691545"/>
          </a:xfrm>
        </p:spPr>
        <p:txBody>
          <a:bodyPr/>
          <a:lstStyle/>
          <a:p>
            <a:pPr algn="just"/>
            <a:r>
              <a:rPr lang="en-US" sz="2400" b="1" dirty="0"/>
              <a:t>A time-constrained project</a:t>
            </a:r>
            <a:r>
              <a:rPr lang="en-US" sz="2400" dirty="0"/>
              <a:t> is one that must be completed by an imposed date. </a:t>
            </a:r>
          </a:p>
          <a:p>
            <a:pPr algn="just"/>
            <a:r>
              <a:rPr lang="en-US" sz="2400" dirty="0"/>
              <a:t>If required, resources can be added to ensure the project is completed by a specific date. </a:t>
            </a:r>
          </a:p>
          <a:p>
            <a:pPr algn="just"/>
            <a:r>
              <a:rPr lang="en-US" sz="2400" dirty="0"/>
              <a:t>Although time is the critical factor, resource usage should be no more than is necessary and sufficient. </a:t>
            </a:r>
          </a:p>
        </p:txBody>
      </p:sp>
      <p:pic>
        <p:nvPicPr>
          <p:cNvPr id="3" name="Picture 2">
            <a:extLst>
              <a:ext uri="{FF2B5EF4-FFF2-40B4-BE49-F238E27FC236}">
                <a16:creationId xmlns:a16="http://schemas.microsoft.com/office/drawing/2014/main" id="{76A56D21-B0A5-8CE2-460F-7FAF2163AEC2}"/>
              </a:ext>
            </a:extLst>
          </p:cNvPr>
          <p:cNvPicPr>
            <a:picLocks noChangeAspect="1"/>
          </p:cNvPicPr>
          <p:nvPr/>
        </p:nvPicPr>
        <p:blipFill>
          <a:blip r:embed="rId3"/>
          <a:stretch>
            <a:fillRect/>
          </a:stretch>
        </p:blipFill>
        <p:spPr>
          <a:xfrm>
            <a:off x="7488419" y="1940558"/>
            <a:ext cx="4277360" cy="3515362"/>
          </a:xfrm>
          <a:prstGeom prst="rect">
            <a:avLst/>
          </a:prstGeom>
        </p:spPr>
      </p:pic>
    </p:spTree>
    <p:extLst>
      <p:ext uri="{BB962C8B-B14F-4D97-AF65-F5344CB8AC3E}">
        <p14:creationId xmlns:p14="http://schemas.microsoft.com/office/powerpoint/2010/main" val="20118026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Classification of a Scheduling Problem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8117114" cy="435290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7564348" cy="3961545"/>
          </a:xfrm>
        </p:spPr>
        <p:txBody>
          <a:bodyPr/>
          <a:lstStyle/>
          <a:p>
            <a:pPr algn="just"/>
            <a:r>
              <a:rPr lang="en-US" sz="2400" b="1" dirty="0"/>
              <a:t>A resource-constrained project</a:t>
            </a:r>
            <a:r>
              <a:rPr lang="en-US" sz="2400" dirty="0"/>
              <a:t> is one that assumes the level of resources avail able cannot be exceeded. </a:t>
            </a:r>
          </a:p>
          <a:p>
            <a:pPr algn="just"/>
            <a:r>
              <a:rPr lang="en-US" sz="2400" dirty="0"/>
              <a:t>If the resources are inadequate, it will be acceptable to delay the project, but as little as possible. </a:t>
            </a:r>
          </a:p>
          <a:p>
            <a:pPr algn="just"/>
            <a:r>
              <a:rPr lang="en-US" sz="2400" dirty="0"/>
              <a:t>In scheduling terms, time constrained means time (project duration) is fixed and resources are flexible, while resource constrained means resources are fixed and time is flexible.</a:t>
            </a:r>
          </a:p>
          <a:p>
            <a:pPr algn="just"/>
            <a:r>
              <a:rPr lang="en-US" sz="2400" dirty="0"/>
              <a:t>Methods for scheduling these projects are presented in the next section.</a:t>
            </a:r>
          </a:p>
        </p:txBody>
      </p:sp>
      <p:sp>
        <p:nvSpPr>
          <p:cNvPr id="3" name="TextBox 3">
            <a:extLst>
              <a:ext uri="{FF2B5EF4-FFF2-40B4-BE49-F238E27FC236}">
                <a16:creationId xmlns:a16="http://schemas.microsoft.com/office/drawing/2014/main" id="{463F560F-6344-B285-32BD-E2B640042A09}"/>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985649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8"/>
            <a:ext cx="7223034" cy="43376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507709" cy="5119785"/>
          </a:xfrm>
        </p:spPr>
        <p:txBody>
          <a:bodyPr/>
          <a:lstStyle/>
          <a:p>
            <a:pPr algn="just"/>
            <a:r>
              <a:rPr lang="en-US" sz="2400" b="1" dirty="0"/>
              <a:t>Assumptions:</a:t>
            </a:r>
            <a:r>
              <a:rPr lang="en-US" sz="2400" dirty="0"/>
              <a:t> Ease of demonstrating the allocation methods available requires some limiting assumptions to keep attention on the heart of the problem. </a:t>
            </a:r>
          </a:p>
          <a:p>
            <a:pPr algn="just"/>
            <a:r>
              <a:rPr lang="en-US" sz="2400" dirty="0"/>
              <a:t>First, splitting activities will not be allowed. </a:t>
            </a:r>
          </a:p>
          <a:p>
            <a:pPr algn="just"/>
            <a:r>
              <a:rPr lang="en-US" sz="2400" dirty="0"/>
              <a:t>This means once an activity is placed in the schedule, assume it will be worked on continuously until it is finished; hence, an activity cannot be started, stopped for a period of time, and then finished. </a:t>
            </a:r>
          </a:p>
        </p:txBody>
      </p:sp>
      <p:sp>
        <p:nvSpPr>
          <p:cNvPr id="3" name="TextBox 3">
            <a:extLst>
              <a:ext uri="{FF2B5EF4-FFF2-40B4-BE49-F238E27FC236}">
                <a16:creationId xmlns:a16="http://schemas.microsoft.com/office/drawing/2014/main" id="{8D509EBD-1F1F-E997-7E3C-218535DD6777}"/>
              </a:ext>
            </a:extLst>
          </p:cNvPr>
          <p:cNvSpPr txBox="1">
            <a:spLocks noChangeArrowheads="1"/>
          </p:cNvSpPr>
          <p:nvPr/>
        </p:nvSpPr>
        <p:spPr bwMode="auto">
          <a:xfrm>
            <a:off x="9263063" y="64059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6" name="Picture 5">
            <a:extLst>
              <a:ext uri="{FF2B5EF4-FFF2-40B4-BE49-F238E27FC236}">
                <a16:creationId xmlns:a16="http://schemas.microsoft.com/office/drawing/2014/main" id="{B1264CB6-424F-20F5-137D-4D30D65DEB2F}"/>
              </a:ext>
            </a:extLst>
          </p:cNvPr>
          <p:cNvPicPr>
            <a:picLocks noChangeAspect="1"/>
          </p:cNvPicPr>
          <p:nvPr/>
        </p:nvPicPr>
        <p:blipFill>
          <a:blip r:embed="rId3">
            <a:duotone>
              <a:prstClr val="black"/>
              <a:schemeClr val="accent1">
                <a:tint val="45000"/>
                <a:satMod val="400000"/>
              </a:schemeClr>
            </a:duotone>
          </a:blip>
          <a:stretch>
            <a:fillRect/>
          </a:stretch>
        </p:blipFill>
        <p:spPr>
          <a:xfrm>
            <a:off x="8345170" y="1316119"/>
            <a:ext cx="3613150" cy="40841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236665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79218"/>
            <a:ext cx="6979194" cy="36514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6"/>
            <a:ext cx="6507709" cy="3397250"/>
          </a:xfrm>
        </p:spPr>
        <p:txBody>
          <a:bodyPr/>
          <a:lstStyle/>
          <a:p>
            <a:pPr algn="just"/>
            <a:r>
              <a:rPr lang="en-US" sz="2400" dirty="0"/>
              <a:t>Second, the level of resources used for an activity cannot be changed. </a:t>
            </a:r>
          </a:p>
          <a:p>
            <a:pPr algn="just"/>
            <a:r>
              <a:rPr lang="en-US" sz="2400" dirty="0"/>
              <a:t>These limiting assumptions do not exist in practice, but simplify learning. </a:t>
            </a:r>
          </a:p>
          <a:p>
            <a:pPr algn="just"/>
            <a:r>
              <a:rPr lang="en-US" sz="2400" dirty="0"/>
              <a:t>It is easy for new project managers to deal with the reality of splitting activities and changing the level of resources when they meet them on the job. </a:t>
            </a:r>
          </a:p>
        </p:txBody>
      </p:sp>
      <p:pic>
        <p:nvPicPr>
          <p:cNvPr id="3" name="Picture 2">
            <a:extLst>
              <a:ext uri="{FF2B5EF4-FFF2-40B4-BE49-F238E27FC236}">
                <a16:creationId xmlns:a16="http://schemas.microsoft.com/office/drawing/2014/main" id="{83B5874B-FEF8-029A-CB76-EFB2E1187E34}"/>
              </a:ext>
            </a:extLst>
          </p:cNvPr>
          <p:cNvPicPr>
            <a:picLocks noChangeAspect="1"/>
          </p:cNvPicPr>
          <p:nvPr/>
        </p:nvPicPr>
        <p:blipFill>
          <a:blip r:embed="rId3">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8210096" y="1347055"/>
            <a:ext cx="3636464" cy="335153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79591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8299994" cy="502364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7737069" cy="4632105"/>
          </a:xfrm>
        </p:spPr>
        <p:txBody>
          <a:bodyPr/>
          <a:lstStyle/>
          <a:p>
            <a:pPr algn="just"/>
            <a:r>
              <a:rPr lang="en-US" sz="2400" b="1" dirty="0"/>
              <a:t>Time-Constrained Projects:</a:t>
            </a:r>
            <a:r>
              <a:rPr lang="en-US" sz="2400" dirty="0"/>
              <a:t> Smoothing Resource Demand Scheduling time-constrained projects focuses on resource utilization. </a:t>
            </a:r>
          </a:p>
          <a:p>
            <a:pPr algn="just"/>
            <a:r>
              <a:rPr lang="en-US" sz="2400" dirty="0"/>
              <a:t>When demand for a specific resource type is erratic, it is difficult to manage, and utilization may be very poor. </a:t>
            </a:r>
          </a:p>
          <a:p>
            <a:pPr algn="just"/>
            <a:r>
              <a:rPr lang="en-US" sz="2400" dirty="0"/>
              <a:t>Practitioners have attacked the utilization problem using resource leveling techniques that balance demand for a resource. </a:t>
            </a:r>
          </a:p>
          <a:p>
            <a:pPr algn="just"/>
            <a:r>
              <a:rPr lang="en-US" sz="2400" dirty="0"/>
              <a:t>Basically, all leveling techniques delay noncritical activities by using positive slack to reduce peak demand and fill in the valleys for the resources. An example will demonstrate the basic procedure for a time constrained project. </a:t>
            </a:r>
          </a:p>
        </p:txBody>
      </p:sp>
    </p:spTree>
    <p:extLst>
      <p:ext uri="{BB962C8B-B14F-4D97-AF65-F5344CB8AC3E}">
        <p14:creationId xmlns:p14="http://schemas.microsoft.com/office/powerpoint/2010/main" val="26459248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7019834" cy="44799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467069" cy="4367945"/>
          </a:xfrm>
        </p:spPr>
        <p:txBody>
          <a:bodyPr/>
          <a:lstStyle/>
          <a:p>
            <a:pPr algn="just"/>
            <a:r>
              <a:rPr lang="en-US" sz="2400" dirty="0"/>
              <a:t>See Figure below. For the purpose of demonstration, the Botanical Garden project uses only one resource (backhoes); all backhoes are interchangeable. </a:t>
            </a:r>
          </a:p>
          <a:p>
            <a:pPr algn="just"/>
            <a:r>
              <a:rPr lang="en-US" sz="2400" dirty="0"/>
              <a:t>The top bar chart shows the activities on a time scale. The dependencies are shown with the vertical connecting arrows. </a:t>
            </a:r>
          </a:p>
          <a:p>
            <a:pPr algn="just"/>
            <a:r>
              <a:rPr lang="en-US" sz="2400" dirty="0"/>
              <a:t>The horizontal arrows following activities represent activity slack (for example, irrigation requires six days to complete and has six days slack).</a:t>
            </a:r>
          </a:p>
        </p:txBody>
      </p:sp>
    </p:spTree>
    <p:extLst>
      <p:ext uri="{BB962C8B-B14F-4D97-AF65-F5344CB8AC3E}">
        <p14:creationId xmlns:p14="http://schemas.microsoft.com/office/powerpoint/2010/main" val="2014647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7019834" cy="44799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467069" cy="4367945"/>
          </a:xfrm>
        </p:spPr>
        <p:txBody>
          <a:bodyPr/>
          <a:lstStyle/>
          <a:p>
            <a:pPr algn="just"/>
            <a:r>
              <a:rPr lang="en-US" sz="2400" dirty="0"/>
              <a:t>The number of backhoes needed for each task is shown in the shaded activity duration block (rectangle). </a:t>
            </a:r>
          </a:p>
          <a:p>
            <a:pPr algn="just"/>
            <a:r>
              <a:rPr lang="en-US" sz="2400" dirty="0"/>
              <a:t>After the land has been scarified and the plan laid out, work can begin on the walkways, irrigation, and fencing and retaining walls simultaneously. </a:t>
            </a:r>
          </a:p>
          <a:p>
            <a:pPr algn="just"/>
            <a:r>
              <a:rPr lang="en-US" sz="2400" dirty="0"/>
              <a:t>The middle chart shows the resource profile for the backhoes. For periods 4 through 10, four backhoes are needed</a:t>
            </a:r>
          </a:p>
        </p:txBody>
      </p:sp>
    </p:spTree>
    <p:extLst>
      <p:ext uri="{BB962C8B-B14F-4D97-AF65-F5344CB8AC3E}">
        <p14:creationId xmlns:p14="http://schemas.microsoft.com/office/powerpoint/2010/main" val="8487999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4E98247-383E-1B80-4F7E-F1B40117E38D}"/>
              </a:ext>
            </a:extLst>
          </p:cNvPr>
          <p:cNvPicPr>
            <a:picLocks noChangeAspect="1"/>
          </p:cNvPicPr>
          <p:nvPr/>
        </p:nvPicPr>
        <p:blipFill>
          <a:blip r:embed="rId2"/>
          <a:stretch>
            <a:fillRect/>
          </a:stretch>
        </p:blipFill>
        <p:spPr>
          <a:xfrm>
            <a:off x="1259841" y="681038"/>
            <a:ext cx="9743440" cy="6034722"/>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25F48E02-2254-E161-48A8-45154E2A1671}"/>
              </a:ext>
            </a:extLst>
          </p:cNvPr>
          <p:cNvSpPr/>
          <p:nvPr/>
        </p:nvSpPr>
        <p:spPr>
          <a:xfrm>
            <a:off x="1270000" y="142240"/>
            <a:ext cx="2936240" cy="427038"/>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Botanical Garden</a:t>
            </a:r>
            <a:endParaRPr lang="ar-SA" sz="2800" b="1" dirty="0"/>
          </a:p>
        </p:txBody>
      </p:sp>
    </p:spTree>
    <p:extLst>
      <p:ext uri="{BB962C8B-B14F-4D97-AF65-F5344CB8AC3E}">
        <p14:creationId xmlns:p14="http://schemas.microsoft.com/office/powerpoint/2010/main" val="22523703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3" y="1189378"/>
            <a:ext cx="7254107" cy="370774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558509" cy="3463705"/>
          </a:xfrm>
        </p:spPr>
        <p:txBody>
          <a:bodyPr/>
          <a:lstStyle/>
          <a:p>
            <a:pPr algn="just"/>
            <a:r>
              <a:rPr lang="en-US" sz="2400" b="1" dirty="0"/>
              <a:t>Resource-Constrained:</a:t>
            </a:r>
            <a:r>
              <a:rPr lang="en-US" sz="2400" dirty="0"/>
              <a:t> Projects When the number of people and/or equipment is not adequate to meet peak demand requirements and it is impossible to obtain more, the project manager faces a resource constrained problem. </a:t>
            </a:r>
          </a:p>
          <a:p>
            <a:pPr algn="just"/>
            <a:r>
              <a:rPr lang="en-US" sz="2400" dirty="0"/>
              <a:t>Something has to give. The trick is to prioritize and allocate resources to minimize project delay without exceeding the resource limit or altering the technical network relationships. </a:t>
            </a:r>
          </a:p>
        </p:txBody>
      </p:sp>
    </p:spTree>
    <p:extLst>
      <p:ext uri="{BB962C8B-B14F-4D97-AF65-F5344CB8AC3E}">
        <p14:creationId xmlns:p14="http://schemas.microsoft.com/office/powerpoint/2010/main" val="22538110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3" y="1138577"/>
            <a:ext cx="6878187" cy="409382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281015"/>
            <a:ext cx="6355309" cy="4928829"/>
          </a:xfrm>
        </p:spPr>
        <p:txBody>
          <a:bodyPr/>
          <a:lstStyle/>
          <a:p>
            <a:pPr algn="just"/>
            <a:r>
              <a:rPr lang="en-US" sz="2400" b="1" dirty="0"/>
              <a:t>The resource scheduling</a:t>
            </a:r>
            <a:r>
              <a:rPr lang="en-US" sz="2400" dirty="0"/>
              <a:t> problem is a large combinatorial one. </a:t>
            </a:r>
          </a:p>
          <a:p>
            <a:pPr algn="just"/>
            <a:r>
              <a:rPr lang="en-US" sz="2400" dirty="0"/>
              <a:t>This means even a modest-size project network with only a few resource types might have several thou sand feasible solutions. </a:t>
            </a:r>
          </a:p>
          <a:p>
            <a:pPr algn="just"/>
            <a:r>
              <a:rPr lang="en-US" sz="2400" dirty="0"/>
              <a:t>A few researchers have demonstrated optimum mathematical solutions to the resource allocation problem but only for small networks and very few resource types </a:t>
            </a:r>
            <a:r>
              <a:rPr lang="en-US" sz="1600" dirty="0"/>
              <a:t>(Arrow and </a:t>
            </a:r>
            <a:r>
              <a:rPr lang="en-US" sz="1600" dirty="0" err="1"/>
              <a:t>Hurowicz</a:t>
            </a:r>
            <a:r>
              <a:rPr lang="en-US" sz="1600" dirty="0"/>
              <a:t>, 1977; Talbot and Patterson, 1979; Woodworth and Shanahan, 1988)</a:t>
            </a:r>
            <a:r>
              <a:rPr lang="en-US" sz="2400" dirty="0"/>
              <a:t>. </a:t>
            </a:r>
          </a:p>
        </p:txBody>
      </p:sp>
    </p:spTree>
    <p:extLst>
      <p:ext uri="{BB962C8B-B14F-4D97-AF65-F5344CB8AC3E}">
        <p14:creationId xmlns:p14="http://schemas.microsoft.com/office/powerpoint/2010/main" val="27073855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3" y="1240177"/>
            <a:ext cx="7802747" cy="44384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504535"/>
            <a:ext cx="6355309" cy="4928829"/>
          </a:xfrm>
        </p:spPr>
        <p:txBody>
          <a:bodyPr/>
          <a:lstStyle/>
          <a:p>
            <a:pPr algn="just">
              <a:lnSpc>
                <a:spcPct val="100000"/>
              </a:lnSpc>
              <a:spcAft>
                <a:spcPts val="600"/>
              </a:spcAft>
            </a:pPr>
            <a:r>
              <a:rPr lang="en-US" sz="2400" dirty="0"/>
              <a:t>The massive data requirements for larger problems make pure mathematical solutions (e.g., linear programming) impractical. </a:t>
            </a:r>
          </a:p>
          <a:p>
            <a:pPr algn="just">
              <a:lnSpc>
                <a:spcPct val="100000"/>
              </a:lnSpc>
              <a:spcAft>
                <a:spcPts val="600"/>
              </a:spcAft>
            </a:pPr>
            <a:r>
              <a:rPr lang="en-US" sz="2400" dirty="0"/>
              <a:t>An alternative approach to the problem has been the use of heuristics (rules of thumb) to solve large combinatorial problems.</a:t>
            </a:r>
          </a:p>
          <a:p>
            <a:pPr algn="just">
              <a:lnSpc>
                <a:spcPct val="100000"/>
              </a:lnSpc>
              <a:spcAft>
                <a:spcPts val="600"/>
              </a:spcAft>
            </a:pPr>
            <a:r>
              <a:rPr lang="en-US" sz="2400" dirty="0"/>
              <a:t>These practical decision or priority rules have been in place for many years.</a:t>
            </a:r>
          </a:p>
        </p:txBody>
      </p:sp>
    </p:spTree>
    <p:extLst>
      <p:ext uri="{BB962C8B-B14F-4D97-AF65-F5344CB8AC3E}">
        <p14:creationId xmlns:p14="http://schemas.microsoft.com/office/powerpoint/2010/main" val="646095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91AB6B0-0BD6-73C5-FD5D-31308A9FFDB8}"/>
              </a:ext>
            </a:extLst>
          </p:cNvPr>
          <p:cNvPicPr>
            <a:picLocks noChangeAspect="1"/>
          </p:cNvPicPr>
          <p:nvPr/>
        </p:nvPicPr>
        <p:blipFill rotWithShape="1">
          <a:blip r:embed="rId2"/>
          <a:srcRect t="6934"/>
          <a:stretch/>
        </p:blipFill>
        <p:spPr>
          <a:xfrm>
            <a:off x="871870" y="1255479"/>
            <a:ext cx="10304397" cy="5357262"/>
          </a:xfrm>
          <a:prstGeom prst="rect">
            <a:avLst/>
          </a:prstGeom>
        </p:spPr>
      </p:pic>
      <p:sp>
        <p:nvSpPr>
          <p:cNvPr id="8" name="Rectangle 7">
            <a:extLst>
              <a:ext uri="{FF2B5EF4-FFF2-40B4-BE49-F238E27FC236}">
                <a16:creationId xmlns:a16="http://schemas.microsoft.com/office/drawing/2014/main" id="{05E0EB77-D832-9678-C155-2C7F40323D3F}"/>
              </a:ext>
            </a:extLst>
          </p:cNvPr>
          <p:cNvSpPr/>
          <p:nvPr/>
        </p:nvSpPr>
        <p:spPr>
          <a:xfrm>
            <a:off x="1052312" y="429320"/>
            <a:ext cx="8848558" cy="74600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t>Figure: Resources – Constrained Schedule through Period 2 - 3</a:t>
            </a:r>
            <a:endParaRPr lang="ar-SA" sz="2400" b="1" dirty="0"/>
          </a:p>
        </p:txBody>
      </p:sp>
    </p:spTree>
    <p:extLst>
      <p:ext uri="{BB962C8B-B14F-4D97-AF65-F5344CB8AC3E}">
        <p14:creationId xmlns:p14="http://schemas.microsoft.com/office/powerpoint/2010/main" val="1964257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lgn="ctr">
              <a:buSzPts val="2800"/>
            </a:pPr>
            <a:r>
              <a:rPr lang="en-US" sz="3200" b="1" dirty="0">
                <a:solidFill>
                  <a:srgbClr val="00B0F0"/>
                </a:solidFill>
                <a:latin typeface="+mn-lt"/>
                <a:ea typeface="+mn-ea"/>
                <a:cs typeface="Times New Roman" panose="02020603050405020304" pitchFamily="18" charset="0"/>
              </a:rPr>
              <a:t>5. Computer Demonstration of Resource-Constrained Scheduling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4" y="1633148"/>
            <a:ext cx="8005354" cy="446884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855170"/>
            <a:ext cx="7420455" cy="3907677"/>
          </a:xfrm>
        </p:spPr>
        <p:txBody>
          <a:bodyPr/>
          <a:lstStyle/>
          <a:p>
            <a:pPr algn="just"/>
            <a:r>
              <a:rPr lang="en-US" sz="2400" dirty="0"/>
              <a:t>Fortunately, project management software is capable of assessing and resolving complicated resource-constrained schedules using heuristics similar to what was described above. </a:t>
            </a:r>
          </a:p>
          <a:p>
            <a:pPr algn="just"/>
            <a:r>
              <a:rPr lang="en-US" sz="2400" dirty="0"/>
              <a:t>We will use the EMR project to demonstrate how this is done using MS Project. </a:t>
            </a:r>
          </a:p>
          <a:p>
            <a:pPr algn="just"/>
            <a:r>
              <a:rPr lang="en-US" sz="2400" dirty="0"/>
              <a:t>It is important to note that the software is not “managing” the project. The software is simply a tool the project manager uses to view the project from different perspectives and conditions</a:t>
            </a:r>
          </a:p>
        </p:txBody>
      </p:sp>
    </p:spTree>
    <p:extLst>
      <p:ext uri="{BB962C8B-B14F-4D97-AF65-F5344CB8AC3E}">
        <p14:creationId xmlns:p14="http://schemas.microsoft.com/office/powerpoint/2010/main" val="3890898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6. Splitting Activities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1"/>
            <a:ext cx="8190480" cy="477828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578725"/>
            <a:ext cx="7186539" cy="3907677"/>
          </a:xfrm>
        </p:spPr>
        <p:txBody>
          <a:bodyPr/>
          <a:lstStyle/>
          <a:p>
            <a:pPr algn="just"/>
            <a:r>
              <a:rPr lang="en-US" sz="2400" dirty="0"/>
              <a:t>Splitting tasks is a scheduling technique used to get a better project schedule and/or to increase resource utilization. </a:t>
            </a:r>
          </a:p>
          <a:p>
            <a:pPr algn="just"/>
            <a:r>
              <a:rPr lang="en-US" sz="2400" dirty="0"/>
              <a:t>A planner splits the continuous work included in an activity by interrupting the work and sending the resource to another activity for a period of time and then having the resource resume work on the original activity. </a:t>
            </a:r>
          </a:p>
          <a:p>
            <a:pPr algn="just"/>
            <a:r>
              <a:rPr lang="en-US" sz="2400" dirty="0"/>
              <a:t>Splitting can be a useful tool if the work involved does not include large start-up or shutdown costs—for example, moving equipment from one activity location to another. </a:t>
            </a:r>
          </a:p>
        </p:txBody>
      </p:sp>
    </p:spTree>
    <p:extLst>
      <p:ext uri="{BB962C8B-B14F-4D97-AF65-F5344CB8AC3E}">
        <p14:creationId xmlns:p14="http://schemas.microsoft.com/office/powerpoint/2010/main" val="37018674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6. Splitting Activities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8190480" cy="372480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578725"/>
            <a:ext cx="7186539" cy="3907677"/>
          </a:xfrm>
        </p:spPr>
        <p:txBody>
          <a:bodyPr/>
          <a:lstStyle/>
          <a:p>
            <a:pPr algn="just"/>
            <a:r>
              <a:rPr lang="en-US" sz="2400" dirty="0"/>
              <a:t>The most common error is to interrupt “people work,” where there are high conceptual start-up and shutdown costs. </a:t>
            </a:r>
          </a:p>
          <a:p>
            <a:pPr algn="just"/>
            <a:r>
              <a:rPr lang="en-US" sz="2400" dirty="0"/>
              <a:t>For example, having a bridge designer take time off to work on the design problem of another project may cause this individual to lose four days shifting conceptual gears in and out of two activities. The cost may be hidden, but it is real.</a:t>
            </a:r>
          </a:p>
        </p:txBody>
      </p:sp>
    </p:spTree>
    <p:extLst>
      <p:ext uri="{BB962C8B-B14F-4D97-AF65-F5344CB8AC3E}">
        <p14:creationId xmlns:p14="http://schemas.microsoft.com/office/powerpoint/2010/main" val="2652788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E0B229-085C-2E52-260F-2BC3F684D6B8}"/>
              </a:ext>
            </a:extLst>
          </p:cNvPr>
          <p:cNvPicPr>
            <a:picLocks noChangeAspect="1"/>
          </p:cNvPicPr>
          <p:nvPr/>
        </p:nvPicPr>
        <p:blipFill>
          <a:blip r:embed="rId2"/>
          <a:stretch>
            <a:fillRect/>
          </a:stretch>
        </p:blipFill>
        <p:spPr>
          <a:xfrm>
            <a:off x="1212112" y="914614"/>
            <a:ext cx="8920716" cy="5741367"/>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4A7593F4-1366-BCD8-5BBB-204ED01D584C}"/>
              </a:ext>
            </a:extLst>
          </p:cNvPr>
          <p:cNvSpPr>
            <a:spLocks noGrp="1"/>
          </p:cNvSpPr>
          <p:nvPr>
            <p:ph type="title"/>
          </p:nvPr>
        </p:nvSpPr>
        <p:spPr>
          <a:xfrm>
            <a:off x="864326" y="259007"/>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**Splitting Activities – Cont.</a:t>
            </a:r>
          </a:p>
        </p:txBody>
      </p:sp>
    </p:spTree>
    <p:extLst>
      <p:ext uri="{BB962C8B-B14F-4D97-AF65-F5344CB8AC3E}">
        <p14:creationId xmlns:p14="http://schemas.microsoft.com/office/powerpoint/2010/main" val="39924054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7. Benefits of Scheduling Resources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1"/>
            <a:ext cx="7363976" cy="434967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6534407" cy="4212475"/>
          </a:xfrm>
        </p:spPr>
        <p:txBody>
          <a:bodyPr/>
          <a:lstStyle/>
          <a:p>
            <a:pPr algn="just"/>
            <a:r>
              <a:rPr lang="en-US" sz="2400" dirty="0"/>
              <a:t>It is important to remember that, if resources are truly limited and activity time estimates are accurate, the resource-constrained schedule will materialize as the project is implemented—not the time-constrained schedule! </a:t>
            </a:r>
          </a:p>
          <a:p>
            <a:pPr algn="just"/>
            <a:r>
              <a:rPr lang="en-US" sz="2400" dirty="0"/>
              <a:t>Therefore, failure to schedule limited resources can lead to serious problems for a project manager. </a:t>
            </a:r>
          </a:p>
          <a:p>
            <a:pPr algn="just"/>
            <a:r>
              <a:rPr lang="en-US" sz="2400" dirty="0"/>
              <a:t>The benefit of creating this schedule before the project begins leaves time for considering reasonable alternatives. </a:t>
            </a:r>
          </a:p>
        </p:txBody>
      </p:sp>
    </p:spTree>
    <p:extLst>
      <p:ext uri="{BB962C8B-B14F-4D97-AF65-F5344CB8AC3E}">
        <p14:creationId xmlns:p14="http://schemas.microsoft.com/office/powerpoint/2010/main" val="29132450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Benefits of Scheduling Resources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177362"/>
            <a:ext cx="7303016" cy="41261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6046727" cy="3684155"/>
          </a:xfrm>
        </p:spPr>
        <p:txBody>
          <a:bodyPr/>
          <a:lstStyle/>
          <a:p>
            <a:pPr algn="just"/>
            <a:r>
              <a:rPr lang="en-US" sz="2400" dirty="0"/>
              <a:t>If the scheduled delay is unacceptable or the risk of being delayed too high, the assumption of being resource constrained can be reassessed. </a:t>
            </a:r>
          </a:p>
          <a:p>
            <a:pPr algn="just"/>
            <a:r>
              <a:rPr lang="en-US" sz="2400" dirty="0"/>
              <a:t>Cost-time trade offs can be considered. In some cases priorities may be changed</a:t>
            </a:r>
          </a:p>
          <a:p>
            <a:pPr algn="just"/>
            <a:r>
              <a:rPr lang="en-US" sz="2400" dirty="0"/>
              <a:t>Resource schedules provide the information needed to prepare time-phased work package budgets with dates. </a:t>
            </a:r>
          </a:p>
        </p:txBody>
      </p:sp>
    </p:spTree>
    <p:extLst>
      <p:ext uri="{BB962C8B-B14F-4D97-AF65-F5344CB8AC3E}">
        <p14:creationId xmlns:p14="http://schemas.microsoft.com/office/powerpoint/2010/main" val="4747230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Benefits of Scheduling Resources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177362"/>
            <a:ext cx="7678936" cy="457828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7032247" cy="4151515"/>
          </a:xfrm>
        </p:spPr>
        <p:txBody>
          <a:bodyPr/>
          <a:lstStyle/>
          <a:p>
            <a:pPr algn="just"/>
            <a:r>
              <a:rPr lang="en-US" sz="2400" dirty="0"/>
              <a:t>Once established, they provide a quick means for a project manager to gauge the impact of unforeseen events such as turnover, equipment breakdowns, or transfer of project personnel.</a:t>
            </a:r>
          </a:p>
          <a:p>
            <a:pPr algn="just"/>
            <a:r>
              <a:rPr lang="en-US" sz="2400" dirty="0"/>
              <a:t>Resource schedules also allow project managers to assess how much flexibility they have over certain resources. </a:t>
            </a:r>
          </a:p>
          <a:p>
            <a:pPr algn="just"/>
            <a:r>
              <a:rPr lang="en-US" sz="2400" dirty="0"/>
              <a:t>This is useful when they receive requests from other managers to borrow or share resources. </a:t>
            </a:r>
          </a:p>
          <a:p>
            <a:pPr algn="just"/>
            <a:r>
              <a:rPr lang="en-US" sz="2400" dirty="0"/>
              <a:t>Honoring such requests creates goodwill and an “IOU” that can be cashed in during a time of need.</a:t>
            </a:r>
          </a:p>
        </p:txBody>
      </p:sp>
    </p:spTree>
    <p:extLst>
      <p:ext uri="{BB962C8B-B14F-4D97-AF65-F5344CB8AC3E}">
        <p14:creationId xmlns:p14="http://schemas.microsoft.com/office/powerpoint/2010/main" val="3711802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8. Assigning Project Work</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197682"/>
            <a:ext cx="7678936" cy="430511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7011927" cy="4811915"/>
          </a:xfrm>
        </p:spPr>
        <p:txBody>
          <a:bodyPr/>
          <a:lstStyle/>
          <a:p>
            <a:pPr algn="just"/>
            <a:r>
              <a:rPr lang="en-US" sz="2400" dirty="0"/>
              <a:t>When making individual assignments, project managers should match, as best they can, the demands and requirements of specific work with the qualifications and experience of available participants. </a:t>
            </a:r>
          </a:p>
          <a:p>
            <a:pPr algn="just"/>
            <a:r>
              <a:rPr lang="en-US" sz="2400" dirty="0"/>
              <a:t>In doing so, there is a natural tendency to assign the best people the most difficult tasks. </a:t>
            </a:r>
          </a:p>
          <a:p>
            <a:pPr algn="just"/>
            <a:r>
              <a:rPr lang="en-US" sz="2400" dirty="0"/>
              <a:t>Project managers need to be careful not to overdo this. Over time these people may grow to resent the fact that they are always given the toughest assignments. </a:t>
            </a:r>
          </a:p>
        </p:txBody>
      </p:sp>
    </p:spTree>
    <p:extLst>
      <p:ext uri="{BB962C8B-B14F-4D97-AF65-F5344CB8AC3E}">
        <p14:creationId xmlns:p14="http://schemas.microsoft.com/office/powerpoint/2010/main" val="22499541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Assigning Project Work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7577336" cy="45579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676647" cy="4811915"/>
          </a:xfrm>
        </p:spPr>
        <p:txBody>
          <a:bodyPr/>
          <a:lstStyle/>
          <a:p>
            <a:pPr algn="just"/>
            <a:r>
              <a:rPr lang="en-US" sz="2400" dirty="0"/>
              <a:t>At the same time, less experienced participants may resent the fact that they are never given the opportunity to expand their skill/knowledge base. </a:t>
            </a:r>
          </a:p>
          <a:p>
            <a:pPr algn="just"/>
            <a:r>
              <a:rPr lang="en-US" sz="2400" dirty="0"/>
              <a:t>Project managers need to balance task performance with the need to develop the talents of people assigned to the project.</a:t>
            </a:r>
          </a:p>
          <a:p>
            <a:pPr algn="just"/>
            <a:r>
              <a:rPr lang="en-US" sz="2400" dirty="0"/>
              <a:t>Project managers not only need to decide who does what but who works with whom. </a:t>
            </a:r>
          </a:p>
          <a:p>
            <a:pPr algn="just"/>
            <a:r>
              <a:rPr lang="en-US" sz="2400" dirty="0"/>
              <a:t>A number of factors need to be considered in deciding who should work together. </a:t>
            </a:r>
          </a:p>
        </p:txBody>
      </p:sp>
    </p:spTree>
    <p:extLst>
      <p:ext uri="{BB962C8B-B14F-4D97-AF65-F5344CB8AC3E}">
        <p14:creationId xmlns:p14="http://schemas.microsoft.com/office/powerpoint/2010/main" val="12206527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Assigning Project Work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7577336" cy="45579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676647" cy="4811915"/>
          </a:xfrm>
        </p:spPr>
        <p:txBody>
          <a:bodyPr/>
          <a:lstStyle/>
          <a:p>
            <a:pPr algn="just"/>
            <a:r>
              <a:rPr lang="en-US" sz="2400" dirty="0"/>
              <a:t>First, to minimize unnecessary tension, managers should pick people with compatible work habits and personalities but who complement each other (i.e., one person’s weakness is the other person’s strength). </a:t>
            </a:r>
          </a:p>
          <a:p>
            <a:pPr algn="just"/>
            <a:r>
              <a:rPr lang="en-US" sz="2400" dirty="0"/>
              <a:t>For example, one person may be brilliant at solving complex problems but sloppy at documenting his or her progress. </a:t>
            </a:r>
          </a:p>
          <a:p>
            <a:pPr algn="just"/>
            <a:r>
              <a:rPr lang="en-US" sz="2400" dirty="0"/>
              <a:t>It would be wise to pair this person with an individual who is good at paying attention to details.</a:t>
            </a:r>
          </a:p>
        </p:txBody>
      </p:sp>
    </p:spTree>
    <p:extLst>
      <p:ext uri="{BB962C8B-B14F-4D97-AF65-F5344CB8AC3E}">
        <p14:creationId xmlns:p14="http://schemas.microsoft.com/office/powerpoint/2010/main" val="12911618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9. Multi-project Resource Schedules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916424" y="1207842"/>
            <a:ext cx="7577336" cy="419335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56805"/>
            <a:ext cx="7215127" cy="4811915"/>
          </a:xfrm>
        </p:spPr>
        <p:txBody>
          <a:bodyPr/>
          <a:lstStyle/>
          <a:p>
            <a:pPr algn="just"/>
            <a:r>
              <a:rPr lang="en-US" sz="2400" dirty="0"/>
              <a:t>For clarity we have discussed key resource allocation issues within the context of a single project. </a:t>
            </a:r>
          </a:p>
          <a:p>
            <a:pPr algn="just"/>
            <a:r>
              <a:rPr lang="en-US" sz="2400" dirty="0"/>
              <a:t>In reality resource allocation generally occurs in a multi-project environment where the demands of one project have to be reconciled with the needs of other projects. </a:t>
            </a:r>
          </a:p>
          <a:p>
            <a:pPr algn="just"/>
            <a:r>
              <a:rPr lang="en-US" sz="2400" dirty="0"/>
              <a:t>Organizations must develop and manage systems for efficiently allocating and scheduling resources across several projects with different priorities, resource requirements, sets of activities, and risks. </a:t>
            </a:r>
          </a:p>
        </p:txBody>
      </p:sp>
    </p:spTree>
    <p:extLst>
      <p:ext uri="{BB962C8B-B14F-4D97-AF65-F5344CB8AC3E}">
        <p14:creationId xmlns:p14="http://schemas.microsoft.com/office/powerpoint/2010/main" val="7567602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7577336" cy="386708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676647" cy="3806075"/>
          </a:xfrm>
        </p:spPr>
        <p:txBody>
          <a:bodyPr/>
          <a:lstStyle/>
          <a:p>
            <a:pPr algn="just"/>
            <a:r>
              <a:rPr lang="en-US" sz="2400" dirty="0"/>
              <a:t>The system must be dynamic and capable of accommodating new projects as well as reallocating resources once project work is completed. </a:t>
            </a:r>
          </a:p>
          <a:p>
            <a:pPr algn="just"/>
            <a:r>
              <a:rPr lang="en-US" sz="2400" dirty="0"/>
              <a:t>While the same resource issues and principles that apply to a single project also apply to this multi-project environment, application and solutions are more com plex, given the interdependency among projects.</a:t>
            </a:r>
          </a:p>
        </p:txBody>
      </p:sp>
    </p:spTree>
    <p:extLst>
      <p:ext uri="{BB962C8B-B14F-4D97-AF65-F5344CB8AC3E}">
        <p14:creationId xmlns:p14="http://schemas.microsoft.com/office/powerpoint/2010/main" val="37046904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4" y="1207843"/>
            <a:ext cx="6795016" cy="31507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178807" cy="2556395"/>
          </a:xfrm>
        </p:spPr>
        <p:txBody>
          <a:bodyPr/>
          <a:lstStyle/>
          <a:p>
            <a:pPr algn="just"/>
            <a:r>
              <a:rPr lang="en-US" sz="2400" dirty="0"/>
              <a:t>The following lists three of the more common problems encountered in managing multi-project resource schedules. </a:t>
            </a:r>
          </a:p>
          <a:p>
            <a:pPr algn="just"/>
            <a:r>
              <a:rPr lang="en-US" sz="2400" dirty="0"/>
              <a:t>Note that these are macro manifestations of single project problems that are now magnified in a multi-project environment:</a:t>
            </a:r>
          </a:p>
        </p:txBody>
      </p:sp>
    </p:spTree>
    <p:extLst>
      <p:ext uri="{BB962C8B-B14F-4D97-AF65-F5344CB8AC3E}">
        <p14:creationId xmlns:p14="http://schemas.microsoft.com/office/powerpoint/2010/main" val="2853779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3" y="1207843"/>
            <a:ext cx="9335017" cy="48779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2" y="1446645"/>
            <a:ext cx="8708647" cy="4547755"/>
          </a:xfrm>
        </p:spPr>
        <p:txBody>
          <a:bodyPr/>
          <a:lstStyle/>
          <a:p>
            <a:pPr algn="just"/>
            <a:r>
              <a:rPr lang="en-US" sz="2400" b="1" dirty="0"/>
              <a:t>1. Overall schedule slippage.</a:t>
            </a:r>
            <a:r>
              <a:rPr lang="en-US" sz="2400" dirty="0"/>
              <a:t> Because projects often share resources, delays in one project can have a ripple effect and delay other projects. </a:t>
            </a:r>
          </a:p>
          <a:p>
            <a:pPr algn="just"/>
            <a:r>
              <a:rPr lang="en-US" sz="2400" dirty="0"/>
              <a:t>For example, work on one software development project can grind to a halt because the coders scheduled for the next critical task are late in completing their work on another development project. </a:t>
            </a:r>
          </a:p>
          <a:p>
            <a:pPr algn="just"/>
            <a:r>
              <a:rPr lang="en-US" sz="2400" b="1" dirty="0"/>
              <a:t>2. Inefficient resource utilization.</a:t>
            </a:r>
            <a:r>
              <a:rPr lang="en-US" sz="2400" dirty="0"/>
              <a:t> Because projects have different schedules and requirements, there are peaks and valleys in overall resource demands. </a:t>
            </a:r>
          </a:p>
          <a:p>
            <a:pPr algn="just"/>
            <a:r>
              <a:rPr lang="en-US" sz="2400" dirty="0"/>
              <a:t>For example, a firm may have a staff of 10 electricians to meet peak demands when, under normal conditions, only 5 electricians are required.</a:t>
            </a:r>
          </a:p>
        </p:txBody>
      </p:sp>
    </p:spTree>
    <p:extLst>
      <p:ext uri="{BB962C8B-B14F-4D97-AF65-F5344CB8AC3E}">
        <p14:creationId xmlns:p14="http://schemas.microsoft.com/office/powerpoint/2010/main" val="40109409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3" y="1207844"/>
            <a:ext cx="7658617" cy="411207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46645"/>
            <a:ext cx="7062728" cy="3856875"/>
          </a:xfrm>
        </p:spPr>
        <p:txBody>
          <a:bodyPr/>
          <a:lstStyle/>
          <a:p>
            <a:pPr algn="just"/>
            <a:r>
              <a:rPr lang="en-US" sz="2400" b="1" dirty="0"/>
              <a:t> 3. Resource bottlenecks.</a:t>
            </a:r>
            <a:r>
              <a:rPr lang="en-US" sz="2400" dirty="0"/>
              <a:t> Delays and schedules are extended as a result of shortages of critical resources that are required by multiple projects. </a:t>
            </a:r>
          </a:p>
          <a:p>
            <a:pPr algn="just"/>
            <a:r>
              <a:rPr lang="en-US" sz="2400" dirty="0"/>
              <a:t>For example, at one Lattice Semiconductor facility, project schedules were delayed because of competition over access to test equipment necessary to debug programs. </a:t>
            </a:r>
          </a:p>
          <a:p>
            <a:pPr algn="just"/>
            <a:r>
              <a:rPr lang="en-US" sz="2400" dirty="0"/>
              <a:t>Likewise, several projects at a U.S. forest area were extended because there was only one silviculturist on the staff</a:t>
            </a:r>
          </a:p>
        </p:txBody>
      </p:sp>
    </p:spTree>
    <p:extLst>
      <p:ext uri="{BB962C8B-B14F-4D97-AF65-F5344CB8AC3E}">
        <p14:creationId xmlns:p14="http://schemas.microsoft.com/office/powerpoint/2010/main" val="5392555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50055"/>
            <a:ext cx="8757194" cy="549278"/>
          </a:xfrm>
        </p:spPr>
        <p:txBody>
          <a:bodyPr/>
          <a:lstStyle/>
          <a:p>
            <a:pPr>
              <a:buSzPts val="2800"/>
            </a:pPr>
            <a:r>
              <a:rPr lang="en-US" sz="2400" b="1" dirty="0">
                <a:solidFill>
                  <a:srgbClr val="00B0F0"/>
                </a:solidFill>
                <a:latin typeface="+mn-lt"/>
                <a:ea typeface="+mn-ea"/>
                <a:cs typeface="Times New Roman" panose="02020603050405020304" pitchFamily="18" charset="0"/>
              </a:rPr>
              <a:t>10. Using the Resource Schedule to Develop a Project Cost Baseline</a:t>
            </a:r>
          </a:p>
        </p:txBody>
      </p:sp>
      <p:sp>
        <p:nvSpPr>
          <p:cNvPr id="4" name="Rectangle 27"/>
          <p:cNvSpPr>
            <a:spLocks noChangeArrowheads="1"/>
          </p:cNvSpPr>
          <p:nvPr/>
        </p:nvSpPr>
        <p:spPr bwMode="auto">
          <a:xfrm flipV="1">
            <a:off x="814978" y="46527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895840" y="133837"/>
            <a:ext cx="2143760"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3" y="1207844"/>
            <a:ext cx="7658617" cy="458843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46645"/>
            <a:ext cx="7062728" cy="4203511"/>
          </a:xfrm>
        </p:spPr>
        <p:txBody>
          <a:bodyPr/>
          <a:lstStyle/>
          <a:p>
            <a:pPr algn="just"/>
            <a:r>
              <a:rPr lang="en-US" sz="2400" dirty="0"/>
              <a:t>Once resource assignments have been finalized we are able to develop a baseline bud get schedule for the project. </a:t>
            </a:r>
          </a:p>
          <a:p>
            <a:pPr algn="just"/>
            <a:r>
              <a:rPr lang="en-US" sz="2400" dirty="0"/>
              <a:t>Using your project schedule, you can time-phase work packages and assign them to their respective scheduled activities to develop a budget schedule over the life of your project. </a:t>
            </a:r>
          </a:p>
          <a:p>
            <a:pPr algn="just"/>
            <a:r>
              <a:rPr lang="en-US" sz="2400" dirty="0"/>
              <a:t>Understanding the reason for time-phasing your budget is very important. </a:t>
            </a:r>
          </a:p>
          <a:p>
            <a:pPr algn="just"/>
            <a:r>
              <a:rPr lang="en-US" sz="2400" dirty="0"/>
              <a:t>Without a time-phased budget good project schedule and cost control are impossible.</a:t>
            </a:r>
          </a:p>
        </p:txBody>
      </p:sp>
    </p:spTree>
    <p:extLst>
      <p:ext uri="{BB962C8B-B14F-4D97-AF65-F5344CB8AC3E}">
        <p14:creationId xmlns:p14="http://schemas.microsoft.com/office/powerpoint/2010/main" val="4285049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3.xml><?xml version="1.0" encoding="utf-8"?>
<ds:datastoreItem xmlns:ds="http://schemas.openxmlformats.org/officeDocument/2006/customXml" ds:itemID="{ABA28203-9AB0-43E3-878C-3D97F8E92AAD}"/>
</file>

<file path=docProps/app.xml><?xml version="1.0" encoding="utf-8"?>
<Properties xmlns="http://schemas.openxmlformats.org/officeDocument/2006/extended-properties" xmlns:vt="http://schemas.openxmlformats.org/officeDocument/2006/docPropsVTypes">
  <Template>Presentation Midocean  White</Template>
  <TotalTime>23047</TotalTime>
  <Words>3017</Words>
  <Application>Microsoft Office PowerPoint</Application>
  <PresentationFormat>Widescreen</PresentationFormat>
  <Paragraphs>187</Paragraphs>
  <Slides>41</Slides>
  <Notes>0</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41</vt:i4>
      </vt:variant>
    </vt:vector>
  </HeadingPairs>
  <TitlesOfParts>
    <vt:vector size="51" baseType="lpstr">
      <vt:lpstr>Alexandria</vt:lpstr>
      <vt:lpstr>Arial</vt:lpstr>
      <vt:lpstr>Calibri</vt:lpstr>
      <vt:lpstr>Calibri Light</vt:lpstr>
      <vt:lpstr>Roboto Light</vt:lpstr>
      <vt:lpstr>Times New Roman</vt: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Types of Resource Constraints</vt:lpstr>
      <vt:lpstr>Types of Resource Constraints – Cont.</vt:lpstr>
      <vt:lpstr>Types of Resource Constraints – Cont.</vt:lpstr>
      <vt:lpstr>Types of Resource Constraints – Cont.</vt:lpstr>
      <vt:lpstr>3. Classification of a Scheduling Problem </vt:lpstr>
      <vt:lpstr>Classification of a Scheduling Problem – Cont. </vt:lpstr>
      <vt:lpstr>Classification of a Scheduling Problem – Cont. </vt:lpstr>
      <vt:lpstr>4. Resource Allocation Methods </vt:lpstr>
      <vt:lpstr>4. Resource Allocation Methods – Cont. </vt:lpstr>
      <vt:lpstr>4. Resource Allocation Methods – Cont. </vt:lpstr>
      <vt:lpstr>4. Resource Allocation Methods – Cont. </vt:lpstr>
      <vt:lpstr>4. Resource Allocation Methods – Cont. </vt:lpstr>
      <vt:lpstr>PowerPoint Presentation</vt:lpstr>
      <vt:lpstr>4. Resource Allocation Methods – Cont. </vt:lpstr>
      <vt:lpstr>4. Resource Allocation Methods – Cont. </vt:lpstr>
      <vt:lpstr>4. Resource Allocation Methods – Cont. </vt:lpstr>
      <vt:lpstr>PowerPoint Presentation</vt:lpstr>
      <vt:lpstr>5. Computer Demonstration of Resource-Constrained Scheduling </vt:lpstr>
      <vt:lpstr>6. Splitting Activities</vt:lpstr>
      <vt:lpstr>6. Splitting Activities – Cont.</vt:lpstr>
      <vt:lpstr>**Splitting Activities – Cont.</vt:lpstr>
      <vt:lpstr>7. Benefits of Scheduling Resources </vt:lpstr>
      <vt:lpstr>Benefits of Scheduling Resources – Cont. </vt:lpstr>
      <vt:lpstr>Benefits of Scheduling Resources – Cont. </vt:lpstr>
      <vt:lpstr>8. Assigning Project Work</vt:lpstr>
      <vt:lpstr>Assigning Project Work – Cont.</vt:lpstr>
      <vt:lpstr>Assigning Project Work – Cont.</vt:lpstr>
      <vt:lpstr>9. Multi-project Resource Schedules </vt:lpstr>
      <vt:lpstr>Multi-project Resource Schedules – Cont.</vt:lpstr>
      <vt:lpstr>Multi-project Resource Schedules – Cont.</vt:lpstr>
      <vt:lpstr>Multi-project Resource Schedules – Cont.</vt:lpstr>
      <vt:lpstr>Multi-project Resource Schedules – Cont.</vt:lpstr>
      <vt:lpstr>10. Using the Resource Schedule to Develop a Project Cost Baseline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415</cp:revision>
  <dcterms:created xsi:type="dcterms:W3CDTF">2024-05-18T12:46:21Z</dcterms:created>
  <dcterms:modified xsi:type="dcterms:W3CDTF">2024-07-20T10:18:21Z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