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615" r:id="rId3"/>
    <p:sldId id="616" r:id="rId4"/>
    <p:sldId id="617" r:id="rId5"/>
    <p:sldId id="618" r:id="rId6"/>
    <p:sldId id="619" r:id="rId7"/>
    <p:sldId id="620" r:id="rId8"/>
    <p:sldId id="621" r:id="rId9"/>
    <p:sldId id="622" r:id="rId10"/>
    <p:sldId id="623" r:id="rId11"/>
    <p:sldId id="624" r:id="rId12"/>
    <p:sldId id="625" r:id="rId13"/>
    <p:sldId id="626" r:id="rId14"/>
    <p:sldId id="627" r:id="rId15"/>
    <p:sldId id="628" r:id="rId16"/>
    <p:sldId id="629" r:id="rId17"/>
    <p:sldId id="630" r:id="rId18"/>
    <p:sldId id="631" r:id="rId19"/>
    <p:sldId id="632" r:id="rId20"/>
    <p:sldId id="633" r:id="rId21"/>
    <p:sldId id="634" r:id="rId22"/>
    <p:sldId id="635" r:id="rId23"/>
    <p:sldId id="636" r:id="rId24"/>
    <p:sldId id="637" r:id="rId25"/>
    <p:sldId id="638" r:id="rId26"/>
    <p:sldId id="639" r:id="rId27"/>
    <p:sldId id="640" r:id="rId28"/>
    <p:sldId id="641" r:id="rId29"/>
    <p:sldId id="642" r:id="rId30"/>
    <p:sldId id="643" r:id="rId31"/>
    <p:sldId id="644" r:id="rId32"/>
    <p:sldId id="645" r:id="rId33"/>
    <p:sldId id="646" r:id="rId34"/>
    <p:sldId id="647" r:id="rId35"/>
    <p:sldId id="648" r:id="rId36"/>
    <p:sldId id="649" r:id="rId37"/>
    <p:sldId id="650" r:id="rId38"/>
    <p:sldId id="651" r:id="rId39"/>
    <p:sldId id="652" r:id="rId40"/>
    <p:sldId id="653" r:id="rId41"/>
    <p:sldId id="654" r:id="rId42"/>
    <p:sldId id="655" r:id="rId43"/>
    <p:sldId id="656" r:id="rId44"/>
    <p:sldId id="657" r:id="rId45"/>
    <p:sldId id="658" r:id="rId46"/>
    <p:sldId id="659" r:id="rId47"/>
    <p:sldId id="660"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592"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22-Oct-23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22-Oct-23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4.pn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1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Rounded Corners 22">
            <a:extLst>
              <a:ext uri="{FF2B5EF4-FFF2-40B4-BE49-F238E27FC236}">
                <a16:creationId xmlns:a16="http://schemas.microsoft.com/office/drawing/2014/main" id="{52297C4B-84D7-EDC8-F6F6-53F29890AA2A}"/>
              </a:ext>
            </a:extLst>
          </p:cNvPr>
          <p:cNvSpPr/>
          <p:nvPr/>
        </p:nvSpPr>
        <p:spPr>
          <a:xfrm>
            <a:off x="152400" y="13246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22">
            <a:extLst>
              <a:ext uri="{FF2B5EF4-FFF2-40B4-BE49-F238E27FC236}">
                <a16:creationId xmlns:a16="http://schemas.microsoft.com/office/drawing/2014/main" id="{52297C4B-84D7-EDC8-F6F6-53F29890AA2A}"/>
              </a:ext>
            </a:extLst>
          </p:cNvPr>
          <p:cNvSpPr/>
          <p:nvPr/>
        </p:nvSpPr>
        <p:spPr>
          <a:xfrm>
            <a:off x="0" y="117220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Merna Emad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1446550"/>
          </a:xfrm>
          <a:prstGeom prst="rect">
            <a:avLst/>
          </a:prstGeom>
          <a:noFill/>
        </p:spPr>
        <p:txBody>
          <a:bodyPr wrap="square" rtlCol="0">
            <a:spAutoFit/>
          </a:bodyPr>
          <a:lstStyle/>
          <a:p>
            <a:pPr algn="ctr"/>
            <a:r>
              <a:rPr lang="en-US" sz="4400" b="1" dirty="0" smtClean="0">
                <a:solidFill>
                  <a:schemeClr val="bg1"/>
                </a:solidFill>
              </a:rPr>
              <a:t>Project communication</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182612"/>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1538207"/>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99724" y="2634340"/>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5919242" y="4063932"/>
            <a:ext cx="329418" cy="245941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2211545" y="4008648"/>
            <a:ext cx="406545" cy="2514699"/>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2211545" y="4718924"/>
            <a:ext cx="4037115" cy="400110"/>
          </a:xfrm>
          <a:prstGeom prst="rect">
            <a:avLst/>
          </a:prstGeom>
          <a:solidFill>
            <a:schemeClr val="bg1"/>
          </a:solidFill>
          <a:ln>
            <a:solidFill>
              <a:schemeClr val="accent1"/>
            </a:solidFill>
          </a:ln>
        </p:spPr>
        <p:txBody>
          <a:bodyPr wrap="square">
            <a:spAutoFit/>
          </a:bodyPr>
          <a:lstStyle/>
          <a:p>
            <a:r>
              <a:rPr lang="en-US" sz="2000" b="1" dirty="0"/>
              <a:t>Understanding the </a:t>
            </a:r>
            <a:r>
              <a:rPr lang="en-US" sz="2000" b="1" dirty="0" smtClean="0"/>
              <a:t>Communications</a:t>
            </a:r>
            <a:endParaRPr lang="en-US" sz="2000" b="1" dirty="0"/>
          </a:p>
        </p:txBody>
      </p:sp>
      <p:sp>
        <p:nvSpPr>
          <p:cNvPr id="19" name="Right Bracket 18"/>
          <p:cNvSpPr/>
          <p:nvPr/>
        </p:nvSpPr>
        <p:spPr>
          <a:xfrm>
            <a:off x="10926283" y="216425"/>
            <a:ext cx="329418" cy="2536201"/>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263466"/>
            <a:ext cx="328128" cy="2489160"/>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8" name="Rectangle 17"/>
          <p:cNvSpPr/>
          <p:nvPr/>
        </p:nvSpPr>
        <p:spPr>
          <a:xfrm>
            <a:off x="2211545" y="5558524"/>
            <a:ext cx="4037115" cy="400110"/>
          </a:xfrm>
          <a:prstGeom prst="rect">
            <a:avLst/>
          </a:prstGeom>
          <a:solidFill>
            <a:schemeClr val="bg1"/>
          </a:solidFill>
          <a:ln>
            <a:solidFill>
              <a:schemeClr val="accent1"/>
            </a:solidFill>
          </a:ln>
        </p:spPr>
        <p:txBody>
          <a:bodyPr wrap="square">
            <a:spAutoFit/>
          </a:bodyPr>
          <a:lstStyle/>
          <a:p>
            <a:pPr algn="ctr"/>
            <a:r>
              <a:rPr lang="en-US" sz="2000" b="1" dirty="0" smtClean="0"/>
              <a:t>Communication Methodologies</a:t>
            </a:r>
            <a:endParaRPr lang="en-US" sz="2000" b="1" dirty="0"/>
          </a:p>
        </p:txBody>
      </p:sp>
      <p:sp>
        <p:nvSpPr>
          <p:cNvPr id="22" name="Rectangle 21"/>
          <p:cNvSpPr/>
          <p:nvPr/>
        </p:nvSpPr>
        <p:spPr>
          <a:xfrm>
            <a:off x="7218587" y="515994"/>
            <a:ext cx="4037114" cy="707886"/>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23" name="Rectangle 22"/>
          <p:cNvSpPr/>
          <p:nvPr/>
        </p:nvSpPr>
        <p:spPr>
          <a:xfrm>
            <a:off x="7218587" y="1735326"/>
            <a:ext cx="4037114"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 </a:t>
            </a:r>
            <a:endParaRPr lang="en-US" sz="2000" b="1" dirty="0"/>
          </a:p>
        </p:txBody>
      </p:sp>
    </p:spTree>
    <p:extLst>
      <p:ext uri="{BB962C8B-B14F-4D97-AF65-F5344CB8AC3E}">
        <p14:creationId xmlns:p14="http://schemas.microsoft.com/office/powerpoint/2010/main" val="1316463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Effect transition="in" filter="fade">
                                      <p:cBhvr>
                                        <p:cTn id="68" dur="500"/>
                                        <p:tgtEl>
                                          <p:spTgt spid="18"/>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 calcmode="lin" valueType="num">
                                      <p:cBhvr>
                                        <p:cTn id="76" dur="500" fill="hold"/>
                                        <p:tgtEl>
                                          <p:spTgt spid="23"/>
                                        </p:tgtEl>
                                        <p:attrNameLst>
                                          <p:attrName>ppt_w</p:attrName>
                                        </p:attrNameLst>
                                      </p:cBhvr>
                                      <p:tavLst>
                                        <p:tav tm="0">
                                          <p:val>
                                            <p:fltVal val="0"/>
                                          </p:val>
                                        </p:tav>
                                        <p:tav tm="100000">
                                          <p:val>
                                            <p:strVal val="#ppt_w"/>
                                          </p:val>
                                        </p:tav>
                                      </p:tavLst>
                                    </p:anim>
                                    <p:anim calcmode="lin" valueType="num">
                                      <p:cBhvr>
                                        <p:cTn id="77" dur="500" fill="hold"/>
                                        <p:tgtEl>
                                          <p:spTgt spid="23"/>
                                        </p:tgtEl>
                                        <p:attrNameLst>
                                          <p:attrName>ppt_h</p:attrName>
                                        </p:attrNameLst>
                                      </p:cBhvr>
                                      <p:tavLst>
                                        <p:tav tm="0">
                                          <p:val>
                                            <p:fltVal val="0"/>
                                          </p:val>
                                        </p:tav>
                                        <p:tav tm="100000">
                                          <p:val>
                                            <p:strVal val="#ppt_h"/>
                                          </p:val>
                                        </p:tav>
                                      </p:tavLst>
                                    </p:anim>
                                    <p:animEffect transition="in" filter="fade">
                                      <p:cBhvr>
                                        <p:cTn id="7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8" grpId="0" animBg="1"/>
      <p:bldP spid="22"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3882647" y="1478795"/>
            <a:ext cx="2680542" cy="707886"/>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b="1" dirty="0" smtClean="0"/>
              <a:t>Section one</a:t>
            </a:r>
            <a:endParaRPr lang="en-US" sz="4000" b="1" dirty="0"/>
          </a:p>
        </p:txBody>
      </p:sp>
      <p:sp>
        <p:nvSpPr>
          <p:cNvPr id="7" name="Rectangle 6"/>
          <p:cNvSpPr/>
          <p:nvPr/>
        </p:nvSpPr>
        <p:spPr>
          <a:xfrm>
            <a:off x="2439575" y="2956648"/>
            <a:ext cx="6309099" cy="584775"/>
          </a:xfrm>
          <a:prstGeom prst="rect">
            <a:avLst/>
          </a:prstGeom>
          <a:solidFill>
            <a:schemeClr val="bg1"/>
          </a:solidFill>
          <a:ln>
            <a:solidFill>
              <a:schemeClr val="accent1"/>
            </a:solidFill>
          </a:ln>
        </p:spPr>
        <p:txBody>
          <a:bodyPr wrap="none">
            <a:spAutoFit/>
          </a:bodyPr>
          <a:lstStyle/>
          <a:p>
            <a:r>
              <a:rPr lang="en-US" sz="3200" b="1" dirty="0">
                <a:effectLst>
                  <a:outerShdw blurRad="38100" dist="38100" dir="2700000" algn="tl">
                    <a:srgbClr val="000000">
                      <a:alpha val="43137"/>
                    </a:srgbClr>
                  </a:outerShdw>
                </a:effectLst>
              </a:rPr>
              <a:t>Understanding the </a:t>
            </a:r>
            <a:r>
              <a:rPr lang="en-US" sz="3200" b="1" dirty="0" smtClean="0">
                <a:effectLst>
                  <a:outerShdw blurRad="38100" dist="38100" dir="2700000" algn="tl">
                    <a:srgbClr val="000000">
                      <a:alpha val="43137"/>
                    </a:srgbClr>
                  </a:outerShdw>
                </a:effectLst>
              </a:rPr>
              <a:t>Communications</a:t>
            </a:r>
            <a:endParaRPr lang="en-US"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8429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1304" y="1215352"/>
            <a:ext cx="10652288"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t>Without a sufficient project communication plan, it’s impossible to keep all responsible parties up-to-date on the changing status of the project. There’s a lack of transparency which eventually leads to inefficient, counterproductive decisions that will hinder the aims of the project in question.</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41304" y="2513114"/>
            <a:ext cx="6683447" cy="43448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31795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ppt_x"/>
                                          </p:val>
                                        </p:tav>
                                        <p:tav tm="100000">
                                          <p:val>
                                            <p:strVal val="#ppt_x"/>
                                          </p:val>
                                        </p:tav>
                                      </p:tavLst>
                                    </p:anim>
                                    <p:anim calcmode="lin" valueType="num">
                                      <p:cBhvr additive="base">
                                        <p:cTn id="2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5671338"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 Importance of Project Communication</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0" y="1126972"/>
            <a:ext cx="4169520"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Good communication keeps conflict and confusion from bogging your project down by ensuring key players are aligned on project goals and know exactly what’s expected of them.</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0" y="2951907"/>
            <a:ext cx="6683447" cy="3906093"/>
          </a:xfrm>
          <a:prstGeom prst="rect">
            <a:avLst/>
          </a:prstGeom>
          <a:ln>
            <a:noFill/>
          </a:ln>
          <a:effectLst>
            <a:outerShdw blurRad="292100" dist="139700" dir="2700000" algn="tl" rotWithShape="0">
              <a:srgbClr val="333333">
                <a:alpha val="65000"/>
              </a:srgbClr>
            </a:outerShdw>
          </a:effectLst>
        </p:spPr>
      </p:pic>
      <p:sp>
        <p:nvSpPr>
          <p:cNvPr id="8" name="Rectangle 7"/>
          <p:cNvSpPr/>
          <p:nvPr/>
        </p:nvSpPr>
        <p:spPr>
          <a:xfrm>
            <a:off x="4663446" y="1483507"/>
            <a:ext cx="5611264"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It also helps build team-wide trust so everyone works better together from project start to finish</a:t>
            </a:r>
          </a:p>
        </p:txBody>
      </p:sp>
    </p:spTree>
    <p:extLst>
      <p:ext uri="{BB962C8B-B14F-4D97-AF65-F5344CB8AC3E}">
        <p14:creationId xmlns:p14="http://schemas.microsoft.com/office/powerpoint/2010/main" val="3732731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rotWithShape="1">
          <a:blip r:embed="rId3"/>
          <a:srcRect l="26540" t="42621" r="39871" b="53504"/>
          <a:stretch/>
        </p:blipFill>
        <p:spPr bwMode="auto">
          <a:xfrm>
            <a:off x="0" y="1009374"/>
            <a:ext cx="12192000" cy="1121083"/>
          </a:xfrm>
          <a:prstGeom prst="rect">
            <a:avLst/>
          </a:prstGeom>
          <a:ln>
            <a:noFill/>
          </a:ln>
          <a:extLst>
            <a:ext uri="{53640926-AAD7-44D8-BBD7-CCE9431645EC}">
              <a14:shadowObscured xmlns:a14="http://schemas.microsoft.com/office/drawing/2010/main"/>
            </a:ext>
          </a:extLst>
        </p:spPr>
      </p:pic>
      <p:sp>
        <p:nvSpPr>
          <p:cNvPr id="12" name="Rectangle 11"/>
          <p:cNvSpPr/>
          <p:nvPr/>
        </p:nvSpPr>
        <p:spPr>
          <a:xfrm>
            <a:off x="0" y="3332844"/>
            <a:ext cx="6023728"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t>According to the PMBOK® Guide, studies show that “top project managers spend about 90 percent of their time on a project in communicating”—with external stakeholders, groups, project teams, individuals, management, project sponsor, and others.</a:t>
            </a:r>
          </a:p>
        </p:txBody>
      </p:sp>
    </p:spTree>
    <p:extLst>
      <p:ext uri="{BB962C8B-B14F-4D97-AF65-F5344CB8AC3E}">
        <p14:creationId xmlns:p14="http://schemas.microsoft.com/office/powerpoint/2010/main" val="158674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2790333" y="598571"/>
            <a:ext cx="7013542" cy="523220"/>
          </a:xfrm>
          <a:prstGeom prst="rect">
            <a:avLst/>
          </a:prstGeom>
          <a:solidFill>
            <a:schemeClr val="accent4">
              <a:lumMod val="20000"/>
              <a:lumOff val="80000"/>
            </a:schemeClr>
          </a:solidFill>
          <a:ln>
            <a:solidFill>
              <a:schemeClr val="bg1"/>
            </a:solidFill>
          </a:ln>
        </p:spPr>
        <p:txBody>
          <a:bodyPr wrap="square">
            <a:spAutoFit/>
          </a:bodyPr>
          <a:lstStyle/>
          <a:p>
            <a:r>
              <a:rPr lang="en-US" sz="2800" b="1" dirty="0"/>
              <a:t>Project Communications Management Plan</a:t>
            </a:r>
          </a:p>
        </p:txBody>
      </p:sp>
      <p:pic>
        <p:nvPicPr>
          <p:cNvPr id="7" name="Picture 6"/>
          <p:cNvPicPr/>
          <p:nvPr/>
        </p:nvPicPr>
        <p:blipFill rotWithShape="1">
          <a:blip r:embed="rId3"/>
          <a:srcRect l="31923" t="18690" r="41409" b="12706"/>
          <a:stretch/>
        </p:blipFill>
        <p:spPr bwMode="auto">
          <a:xfrm>
            <a:off x="-1" y="1320253"/>
            <a:ext cx="6297105" cy="553774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38461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210532" y="1661539"/>
            <a:ext cx="6096000" cy="3760068"/>
          </a:xfrm>
          <a:prstGeom prst="rect">
            <a:avLst/>
          </a:prstGeom>
          <a:solidFill>
            <a:schemeClr val="accent5">
              <a:lumMod val="20000"/>
              <a:lumOff val="80000"/>
            </a:schemeClr>
          </a:solidFill>
          <a:ln>
            <a:solidFill>
              <a:schemeClr val="accent2">
                <a:lumMod val="75000"/>
              </a:schemeClr>
            </a:solidFill>
          </a:ln>
        </p:spPr>
        <p:txBody>
          <a:bodyPr>
            <a:spAutoFit/>
          </a:bodyPr>
          <a:lstStyle/>
          <a:p>
            <a:pPr>
              <a:lnSpc>
                <a:spcPct val="107000"/>
              </a:lnSpc>
              <a:spcAft>
                <a:spcPts val="800"/>
              </a:spcAft>
            </a:pPr>
            <a:r>
              <a:rPr lang="en-US" sz="2800" dirty="0">
                <a:latin typeface="Calibri" panose="020F0502020204030204" pitchFamily="34" charset="0"/>
                <a:ea typeface="Calibri" panose="020F0502020204030204" pitchFamily="34" charset="0"/>
                <a:cs typeface="Arial" panose="020B0604020202020204" pitchFamily="34" charset="0"/>
              </a:rPr>
              <a:t>The PMBOK® Guide defines Plan Communications Management as “the process for developing an appropriate approach and plan for project communications activities based on the information needs of each stakeholder or group, available organizational assets, and the needs of the project.”</a:t>
            </a:r>
          </a:p>
        </p:txBody>
      </p:sp>
    </p:spTree>
    <p:extLst>
      <p:ext uri="{BB962C8B-B14F-4D97-AF65-F5344CB8AC3E}">
        <p14:creationId xmlns:p14="http://schemas.microsoft.com/office/powerpoint/2010/main" val="2167612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3416320"/>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Consider it your “how to” document. How will you communicate with various stakeholder groups? How will you utilize the processes, procedures, policies, plans, and knowledge already established by the organization? What new processes or procedures might be needed? What, when, and who will send and receive information—and how will that information be distributed? Where will project information be stored and how will it be retrieved? How will the information be disposed of at the end of the project? </a:t>
            </a:r>
          </a:p>
        </p:txBody>
      </p:sp>
      <p:sp>
        <p:nvSpPr>
          <p:cNvPr id="3" name="Rectangle 2"/>
          <p:cNvSpPr/>
          <p:nvPr/>
        </p:nvSpPr>
        <p:spPr>
          <a:xfrm>
            <a:off x="0" y="1377572"/>
            <a:ext cx="2453620"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In other words</a:t>
            </a:r>
          </a:p>
        </p:txBody>
      </p:sp>
    </p:spTree>
    <p:extLst>
      <p:ext uri="{BB962C8B-B14F-4D97-AF65-F5344CB8AC3E}">
        <p14:creationId xmlns:p14="http://schemas.microsoft.com/office/powerpoint/2010/main" val="4183032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566512"/>
            <a:ext cx="7682845" cy="2308324"/>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The purpose of a project communications management plan is to answer these and other questions in guiding the project team’s communications to “ensure timely and appropriate planning, collection, creation, description, storage, retrieval, management, control, monitoring, and ultimate disposition of project information.”</a:t>
            </a:r>
          </a:p>
        </p:txBody>
      </p:sp>
      <p:sp>
        <p:nvSpPr>
          <p:cNvPr id="3" name="Rectangle 2"/>
          <p:cNvSpPr/>
          <p:nvPr/>
        </p:nvSpPr>
        <p:spPr>
          <a:xfrm>
            <a:off x="0" y="1377572"/>
            <a:ext cx="2037737"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The Purpose</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3338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sp>
        <p:nvSpPr>
          <p:cNvPr id="2" name="Rectangle 1"/>
          <p:cNvSpPr/>
          <p:nvPr/>
        </p:nvSpPr>
        <p:spPr>
          <a:xfrm>
            <a:off x="0" y="2066892"/>
            <a:ext cx="7682845" cy="1938992"/>
          </a:xfrm>
          <a:prstGeom prst="rect">
            <a:avLst/>
          </a:prstGeom>
          <a:solidFill>
            <a:schemeClr val="accent5">
              <a:lumMod val="20000"/>
              <a:lumOff val="80000"/>
            </a:schemeClr>
          </a:solidFill>
          <a:ln>
            <a:solidFill>
              <a:schemeClr val="accent2">
                <a:lumMod val="75000"/>
              </a:schemeClr>
            </a:solidFill>
          </a:ln>
        </p:spPr>
        <p:txBody>
          <a:bodyPr wrap="square">
            <a:spAutoFit/>
          </a:bodyPr>
          <a:lstStyle/>
          <a:p>
            <a:r>
              <a:rPr lang="en-US" sz="2400" dirty="0"/>
              <a:t>Plan Communications Management happens in the planning process group. It is “communications road map.” It is our guide for keeping everyone informed—with the right message, at the right time, using the right methods, for the right reasons.</a:t>
            </a:r>
          </a:p>
        </p:txBody>
      </p:sp>
      <p:sp>
        <p:nvSpPr>
          <p:cNvPr id="3" name="Rectangle 2"/>
          <p:cNvSpPr/>
          <p:nvPr/>
        </p:nvSpPr>
        <p:spPr>
          <a:xfrm>
            <a:off x="0" y="1377572"/>
            <a:ext cx="1335622" cy="532903"/>
          </a:xfrm>
          <a:prstGeom prst="rect">
            <a:avLst/>
          </a:prstGeom>
          <a:solidFill>
            <a:schemeClr val="accent2">
              <a:lumMod val="75000"/>
            </a:schemeClr>
          </a:solidFill>
        </p:spPr>
        <p:txBody>
          <a:bodyPr wrap="none">
            <a:spAutoFit/>
          </a:bodyPr>
          <a:lstStyle/>
          <a:p>
            <a:pPr>
              <a:lnSpc>
                <a:spcPct val="107000"/>
              </a:lnSpc>
              <a:spcAft>
                <a:spcPts val="800"/>
              </a:spcAft>
            </a:pPr>
            <a:r>
              <a:rPr lang="en-US" sz="2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In short</a:t>
            </a:r>
            <a:endPar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162301"/>
            <a:ext cx="7682845" cy="2571750"/>
          </a:xfrm>
          <a:prstGeom prst="rect">
            <a:avLst/>
          </a:prstGeom>
        </p:spPr>
      </p:pic>
    </p:spTree>
    <p:extLst>
      <p:ext uri="{BB962C8B-B14F-4D97-AF65-F5344CB8AC3E}">
        <p14:creationId xmlns:p14="http://schemas.microsoft.com/office/powerpoint/2010/main" val="2974504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12" name="Rectangle 11"/>
          <p:cNvSpPr/>
          <p:nvPr/>
        </p:nvSpPr>
        <p:spPr>
          <a:xfrm>
            <a:off x="1791092" y="485481"/>
            <a:ext cx="7013542" cy="523220"/>
          </a:xfrm>
          <a:prstGeom prst="rect">
            <a:avLst/>
          </a:prstGeom>
          <a:solidFill>
            <a:schemeClr val="accent5">
              <a:lumMod val="60000"/>
              <a:lumOff val="40000"/>
            </a:schemeClr>
          </a:solidFill>
          <a:ln>
            <a:solidFill>
              <a:schemeClr val="bg1"/>
            </a:solidFill>
          </a:ln>
        </p:spPr>
        <p:txBody>
          <a:bodyPr wrap="square">
            <a:spAutoFit/>
          </a:bodyPr>
          <a:lstStyle/>
          <a:p>
            <a:r>
              <a:rPr lang="en-US" sz="2800" b="1" dirty="0"/>
              <a:t>Project Communications Management Plan</a:t>
            </a:r>
          </a:p>
        </p:txBody>
      </p:sp>
      <p:pic>
        <p:nvPicPr>
          <p:cNvPr id="8" name="Picture 7"/>
          <p:cNvPicPr/>
          <p:nvPr/>
        </p:nvPicPr>
        <p:blipFill rotWithShape="1">
          <a:blip r:embed="rId3"/>
          <a:srcRect l="26410" t="15043" r="39488" b="32536"/>
          <a:stretch/>
        </p:blipFill>
        <p:spPr bwMode="auto">
          <a:xfrm>
            <a:off x="0" y="1094072"/>
            <a:ext cx="7173798" cy="576392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6327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0" y="1447790"/>
            <a:ext cx="6052008"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To communicate effectively, project managers must have a good understanding of the communications process.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pic>
        <p:nvPicPr>
          <p:cNvPr id="11" name="Picture 10"/>
          <p:cNvPicPr/>
          <p:nvPr/>
        </p:nvPicPr>
        <p:blipFill>
          <a:blip r:embed="rId3" cstate="print">
            <a:extLst>
              <a:ext uri="{28A0092B-C50C-407E-A947-70E740481C1C}">
                <a14:useLocalDpi xmlns:a14="http://schemas.microsoft.com/office/drawing/2010/main" val="0"/>
              </a:ext>
            </a:extLst>
          </a:blip>
          <a:stretch>
            <a:fillRect/>
          </a:stretch>
        </p:blipFill>
        <p:spPr>
          <a:xfrm>
            <a:off x="-1" y="3053578"/>
            <a:ext cx="7277493" cy="38044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2577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77471"/>
            <a:ext cx="6943552" cy="2677656"/>
          </a:xfrm>
          <a:prstGeom prst="rect">
            <a:avLst/>
          </a:prstGeom>
          <a:solidFill>
            <a:schemeClr val="accent4">
              <a:lumMod val="20000"/>
              <a:lumOff val="80000"/>
            </a:schemeClr>
          </a:solidFill>
          <a:ln>
            <a:solidFill>
              <a:schemeClr val="bg1"/>
            </a:solidFill>
          </a:ln>
        </p:spPr>
        <p:txBody>
          <a:bodyPr wrap="square">
            <a:spAutoFit/>
          </a:bodyPr>
          <a:lstStyle/>
          <a:p>
            <a:pPr lvl="0"/>
            <a:r>
              <a:rPr lang="en-US" sz="2400" b="1" u="sng" dirty="0">
                <a:effectLst>
                  <a:outerShdw blurRad="38100" dist="38100" dir="2700000" algn="tl">
                    <a:srgbClr val="000000">
                      <a:alpha val="43137"/>
                    </a:srgbClr>
                  </a:outerShdw>
                </a:effectLst>
              </a:rPr>
              <a:t>The communications process requires a sender and </a:t>
            </a:r>
            <a:r>
              <a:rPr lang="en-US" sz="2400" b="1" u="sng" dirty="0" smtClean="0">
                <a:effectLst>
                  <a:outerShdw blurRad="38100" dist="38100" dir="2700000" algn="tl">
                    <a:srgbClr val="000000">
                      <a:alpha val="43137"/>
                    </a:srgbClr>
                  </a:outerShdw>
                </a:effectLst>
              </a:rPr>
              <a:t>receiver.</a:t>
            </a:r>
          </a:p>
          <a:p>
            <a:pPr lvl="0"/>
            <a:endParaRPr lang="en-US" sz="2000" dirty="0"/>
          </a:p>
          <a:p>
            <a:pPr lvl="0"/>
            <a:r>
              <a:rPr lang="en-US" sz="2000" dirty="0" smtClean="0"/>
              <a:t> </a:t>
            </a:r>
            <a:r>
              <a:rPr lang="en-US" sz="2000" dirty="0"/>
              <a:t>The sender formulates the message to communicate, which is meant for a receiver. The sender creates the content with some intent in mind. The receiver, of course, receives the message and then deals with it according to personal reactions. He or she may accept, revise, or reject the message. </a:t>
            </a:r>
          </a:p>
        </p:txBody>
      </p:sp>
    </p:spTree>
    <p:extLst>
      <p:ext uri="{BB962C8B-B14F-4D97-AF65-F5344CB8AC3E}">
        <p14:creationId xmlns:p14="http://schemas.microsoft.com/office/powerpoint/2010/main" val="110539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250001"/>
            <a:ext cx="7409468" cy="2862322"/>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medium to communicate the content of a message.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The </a:t>
            </a:r>
            <a:r>
              <a:rPr lang="en-US" sz="2000" dirty="0"/>
              <a:t>medium may take just about any form, each unique in its ability to influence the receptivity of the receiver. As with the message itself, the receiver may elect to accept or reject the medium employed. The receiver may even elect to alter the medium so that he or she can receive and interpret the message according to his or her preferences. </a:t>
            </a:r>
          </a:p>
        </p:txBody>
      </p:sp>
    </p:spTree>
    <p:extLst>
      <p:ext uri="{BB962C8B-B14F-4D97-AF65-F5344CB8AC3E}">
        <p14:creationId xmlns:p14="http://schemas.microsoft.com/office/powerpoint/2010/main" val="355479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09063"/>
            <a:ext cx="6943552" cy="224676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a message. </a:t>
            </a:r>
            <a:endParaRPr lang="en-US" sz="2000" b="1" u="sng" dirty="0" smtClean="0">
              <a:effectLst>
                <a:outerShdw blurRad="38100" dist="38100" dir="2700000" algn="tl">
                  <a:srgbClr val="000000">
                    <a:alpha val="43137"/>
                  </a:srgbClr>
                </a:outerShdw>
              </a:effectLst>
            </a:endParaRPr>
          </a:p>
          <a:p>
            <a:pPr lvl="0"/>
            <a:endParaRPr lang="en-US" sz="2000" b="1" u="sng" dirty="0" smtClean="0">
              <a:effectLst>
                <a:outerShdw blurRad="38100" dist="38100" dir="2700000" algn="tl">
                  <a:srgbClr val="000000">
                    <a:alpha val="43137"/>
                  </a:srgbClr>
                </a:outerShdw>
              </a:effectLst>
            </a:endParaRPr>
          </a:p>
          <a:p>
            <a:pPr lvl="0"/>
            <a:r>
              <a:rPr lang="en-US" sz="2000" dirty="0" smtClean="0"/>
              <a:t>The </a:t>
            </a:r>
            <a:r>
              <a:rPr lang="en-US" sz="2000" dirty="0"/>
              <a:t>message can take many different forms, usually in hard or soft format. The hard format is usually written on paper whereas soft format is electronic. Regardless of the format, a message is necessary to initiate a communication and stimulate a relationship between two or more people. </a:t>
            </a:r>
          </a:p>
        </p:txBody>
      </p:sp>
    </p:spTree>
    <p:extLst>
      <p:ext uri="{BB962C8B-B14F-4D97-AF65-F5344CB8AC3E}">
        <p14:creationId xmlns:p14="http://schemas.microsoft.com/office/powerpoint/2010/main" val="2722719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96726" cy="347787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requires feedback between the sender and receiver</a:t>
            </a:r>
            <a:r>
              <a:rPr lang="en-US" sz="2000" b="1" u="sng" dirty="0" smtClean="0">
                <a:effectLst>
                  <a:outerShdw blurRad="38100" dist="38100" dir="2700000" algn="tl">
                    <a:srgbClr val="000000">
                      <a:alpha val="43137"/>
                    </a:srgbClr>
                  </a:outerShdw>
                </a:effectLst>
              </a:rPr>
              <a:t>.</a:t>
            </a:r>
          </a:p>
          <a:p>
            <a:pPr lvl="0"/>
            <a:endParaRPr lang="en-US" sz="2000" dirty="0"/>
          </a:p>
          <a:p>
            <a:pPr lvl="0"/>
            <a:r>
              <a:rPr lang="en-US" sz="2000" dirty="0" smtClean="0"/>
              <a:t> </a:t>
            </a:r>
            <a:r>
              <a:rPr lang="en-US" sz="2000" dirty="0"/>
              <a:t>Feedback may be positive, negative, or neutral, indicating the receptivity of the sender or receiver. Feedback can also be simple or complex. Simple feedback occurs when it involves just two people; complex feedback is when the process involves three or more people. The movement from simple to complex is because the number of channels and opportunities for misinterpretation increase geometrically as each one codes their message and the other decodes the </a:t>
            </a:r>
            <a:r>
              <a:rPr lang="en-US" sz="2000" dirty="0" smtClean="0"/>
              <a:t>same.</a:t>
            </a:r>
            <a:endParaRPr lang="en-US" sz="2000" dirty="0"/>
          </a:p>
        </p:txBody>
      </p:sp>
    </p:spTree>
    <p:extLst>
      <p:ext uri="{BB962C8B-B14F-4D97-AF65-F5344CB8AC3E}">
        <p14:creationId xmlns:p14="http://schemas.microsoft.com/office/powerpoint/2010/main" val="318769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440349"/>
            <a:ext cx="6777872" cy="4401205"/>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The communications process is rarely “clean,” meaning that what the recipient receives may not be necessarily what the sender sent. </a:t>
            </a:r>
            <a:endParaRPr lang="en-US" sz="2000" b="1" u="sng" dirty="0" smtClean="0">
              <a:effectLst>
                <a:outerShdw blurRad="38100" dist="38100" dir="2700000" algn="tl">
                  <a:srgbClr val="000000">
                    <a:alpha val="43137"/>
                  </a:srgbClr>
                </a:outerShdw>
              </a:effectLst>
            </a:endParaRPr>
          </a:p>
          <a:p>
            <a:pPr lvl="0"/>
            <a:endParaRPr lang="en-US" sz="2000" dirty="0"/>
          </a:p>
          <a:p>
            <a:pPr lvl="0"/>
            <a:r>
              <a:rPr lang="en-US" sz="2000" dirty="0" smtClean="0"/>
              <a:t>A </a:t>
            </a:r>
            <a:r>
              <a:rPr lang="en-US" sz="2000" dirty="0"/>
              <a:t>number of variables can affect the quality of a message including the following: beliefs, values, the emotional impact of a message, and the medium employed. These variables and others often referred to as “noise,” can affect the degree of receptivity of a message and the feedback on the part of the sender or receiver. For example, the sender may not really believe in a message he or she formulates, but this person may be compelled to send it; the content of the message and its mode of delivery may influence the quality of the message and, ultimately, its receptivity. </a:t>
            </a:r>
            <a:endParaRPr lang="en-US" sz="2400" dirty="0"/>
          </a:p>
        </p:txBody>
      </p:sp>
    </p:spTree>
    <p:extLst>
      <p:ext uri="{BB962C8B-B14F-4D97-AF65-F5344CB8AC3E}">
        <p14:creationId xmlns:p14="http://schemas.microsoft.com/office/powerpoint/2010/main" val="3087025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The Communication process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449614" y="1004731"/>
            <a:ext cx="10805990" cy="830997"/>
          </a:xfrm>
          <a:prstGeom prst="rect">
            <a:avLst/>
          </a:prstGeom>
          <a:solidFill>
            <a:schemeClr val="tx1"/>
          </a:solidFill>
          <a:ln>
            <a:solidFill>
              <a:schemeClr val="bg1"/>
            </a:solidFill>
          </a:ln>
        </p:spPr>
        <p:txBody>
          <a:bodyPr wrap="square">
            <a:spAutoFit/>
          </a:bodyPr>
          <a:lstStyle/>
          <a:p>
            <a:pPr algn="ctr"/>
            <a:r>
              <a:rPr lang="en-US" sz="2400" dirty="0">
                <a:solidFill>
                  <a:schemeClr val="bg1"/>
                </a:solidFill>
              </a:rPr>
              <a:t>To understand the communications process, project managers must understand all the relevant factors.</a:t>
            </a: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0" y="2693060"/>
            <a:ext cx="7703001" cy="4093428"/>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t>The communications process will always be in a setting or context that influences results. </a:t>
            </a:r>
            <a:endParaRPr lang="en-US" sz="2000" b="1" u="sng" dirty="0" smtClean="0"/>
          </a:p>
          <a:p>
            <a:pPr lvl="0"/>
            <a:endParaRPr lang="en-US" sz="2000" dirty="0"/>
          </a:p>
          <a:p>
            <a:pPr lvl="0"/>
            <a:r>
              <a:rPr lang="en-US" sz="2000" dirty="0" smtClean="0"/>
              <a:t>This </a:t>
            </a:r>
            <a:r>
              <a:rPr lang="en-US" sz="2000" dirty="0"/>
              <a:t>context often involves time, space, and structure. Time may refer to the day of the week. Space may be as simple as the location of a person, or it may involve a project spread over a wide geographical area. Structure may be the organizational network in place for supporting the communications process of a project. For example, a project manager may want to communicate negative information about a schedule performance only in a specific setting, such as a project status review. Understanding the influence and interplay of the different variables involved requires a deep appreciation of these elements: sender and receiver, message, medium, feedback, variables, and setting.</a:t>
            </a:r>
          </a:p>
        </p:txBody>
      </p:sp>
    </p:spTree>
    <p:extLst>
      <p:ext uri="{BB962C8B-B14F-4D97-AF65-F5344CB8AC3E}">
        <p14:creationId xmlns:p14="http://schemas.microsoft.com/office/powerpoint/2010/main" val="3444601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barn(inVertic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054305"/>
            <a:ext cx="8433847"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a:latin typeface="Times New Roman" panose="02020603050405020304" pitchFamily="18" charset="0"/>
                <a:ea typeface="Times New Roman" panose="02020603050405020304" pitchFamily="18" charset="0"/>
              </a:rPr>
              <a:t>ACTIVE communication Mediums being those used to communicate in the here and now, for example the use of:</a:t>
            </a:r>
            <a:endParaRPr lang="en-US" dirty="0"/>
          </a:p>
        </p:txBody>
      </p:sp>
      <p:sp>
        <p:nvSpPr>
          <p:cNvPr id="3" name="Rectangle 2"/>
          <p:cNvSpPr/>
          <p:nvPr/>
        </p:nvSpPr>
        <p:spPr>
          <a:xfrm>
            <a:off x="12569" y="3775014"/>
            <a:ext cx="7934227" cy="2995692"/>
          </a:xfrm>
          <a:prstGeom prst="rect">
            <a:avLst/>
          </a:prstGeom>
          <a:solidFill>
            <a:srgbClr val="E3D9F5"/>
          </a:solidFill>
        </p:spPr>
        <p:txBody>
          <a:bodyPr wrap="square">
            <a:spAutoFit/>
          </a:bodyPr>
          <a:lstStyle/>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Face to Face meetings </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Video conference, meeting – one on one, or group</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conference, or voice only web conference</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Webinars, becoming increasingly popular for the delivery of presentation based activities</a:t>
            </a:r>
            <a:endParaRPr lang="en-US" sz="1600" dirty="0">
              <a:solidFill>
                <a:srgbClr val="1E2945"/>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50000"/>
              </a:lnSpc>
              <a:spcBef>
                <a:spcPts val="0"/>
              </a:spcBef>
              <a:spcAft>
                <a:spcPts val="800"/>
              </a:spcAft>
              <a:buSzPts val="1000"/>
              <a:buFont typeface="Symbol" panose="05050102010706020507" pitchFamily="18" charset="2"/>
              <a:buChar char=""/>
              <a:tabLst>
                <a:tab pos="457200" algn="l"/>
              </a:tabLst>
            </a:pPr>
            <a:r>
              <a:rPr lang="en-US" dirty="0">
                <a:solidFill>
                  <a:srgbClr val="1E2945"/>
                </a:solidFill>
                <a:latin typeface="Times New Roman" panose="02020603050405020304" pitchFamily="18" charset="0"/>
                <a:ea typeface="Times New Roman" panose="02020603050405020304" pitchFamily="18" charset="0"/>
                <a:cs typeface="Arial" panose="020B0604020202020204" pitchFamily="34" charset="0"/>
              </a:rPr>
              <a:t>Telephone – good old fashioned call</a:t>
            </a:r>
            <a:endParaRPr lang="en-US" sz="1600" dirty="0">
              <a:solidFill>
                <a:srgbClr val="1E2945"/>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7005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Mediums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5" name="Rectangle 24"/>
          <p:cNvSpPr/>
          <p:nvPr/>
        </p:nvSpPr>
        <p:spPr>
          <a:xfrm>
            <a:off x="1772239" y="2518262"/>
            <a:ext cx="7315200" cy="461665"/>
          </a:xfrm>
          <a:prstGeom prst="rect">
            <a:avLst/>
          </a:prstGeom>
          <a:solidFill>
            <a:schemeClr val="tx1"/>
          </a:solidFill>
          <a:ln>
            <a:solidFill>
              <a:schemeClr val="bg1"/>
            </a:solidFill>
          </a:ln>
        </p:spPr>
        <p:txBody>
          <a:bodyPr wrap="square">
            <a:spAutoFit/>
          </a:bodyPr>
          <a:lstStyle/>
          <a:p>
            <a:pPr algn="ctr"/>
            <a:r>
              <a:rPr lang="en-US" sz="2400" u="sng" dirty="0">
                <a:solidFill>
                  <a:schemeClr val="bg1"/>
                </a:solidFill>
              </a:rPr>
              <a:t>Communication Mediums can either be active or passive.</a:t>
            </a:r>
            <a:endParaRPr lang="en-US" sz="3200" u="sng" dirty="0">
              <a:solidFill>
                <a:schemeClr val="bg1"/>
              </a:solidFill>
            </a:endParaRPr>
          </a:p>
        </p:txBody>
      </p:sp>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pPr lvl="0"/>
            <a:r>
              <a:rPr lang="en-US" sz="2000" dirty="0"/>
              <a:t>Given the organizational and geographical diversity of project teams – it is important to consider all methods of communication. Today’s enhanced technology allows us to communicate easily where ever the team members may be. A communication strategy should be conceived at the project planning stages, so key is its influence on the success of the project</a:t>
            </a:r>
            <a:r>
              <a:rPr lang="en-US" sz="2000" dirty="0" smtClean="0"/>
              <a:t>.</a:t>
            </a:r>
            <a:endParaRPr lang="en-US" sz="2400" dirty="0"/>
          </a:p>
        </p:txBody>
      </p:sp>
      <p:sp>
        <p:nvSpPr>
          <p:cNvPr id="2" name="Rectangle 1"/>
          <p:cNvSpPr/>
          <p:nvPr/>
        </p:nvSpPr>
        <p:spPr>
          <a:xfrm>
            <a:off x="97410" y="3128683"/>
            <a:ext cx="8895761" cy="646331"/>
          </a:xfrm>
          <a:prstGeom prst="rect">
            <a:avLst/>
          </a:prstGeom>
          <a:solidFill>
            <a:schemeClr val="accent4">
              <a:lumMod val="60000"/>
              <a:lumOff val="40000"/>
            </a:schemeClr>
          </a:solidFill>
          <a:ln>
            <a:solidFill>
              <a:schemeClr val="accent1"/>
            </a:solidFill>
          </a:ln>
        </p:spPr>
        <p:txBody>
          <a:bodyPr wrap="square">
            <a:spAutoFit/>
          </a:bodyPr>
          <a:lstStyle/>
          <a:p>
            <a:r>
              <a:rPr lang="en-US" dirty="0" smtClean="0">
                <a:latin typeface="Times New Roman" panose="02020603050405020304" pitchFamily="18" charset="0"/>
                <a:ea typeface="Times New Roman" panose="02020603050405020304" pitchFamily="18" charset="0"/>
              </a:rPr>
              <a:t>Passive</a:t>
            </a:r>
            <a:r>
              <a:rPr lang="en-US" dirty="0">
                <a:latin typeface="Times New Roman" panose="02020603050405020304" pitchFamily="18" charset="0"/>
                <a:ea typeface="Times New Roman" panose="02020603050405020304" pitchFamily="18" charset="0"/>
              </a:rPr>
              <a:t> communication Mediums </a:t>
            </a:r>
            <a:r>
              <a:rPr lang="en-US" dirty="0"/>
              <a:t>would be those which recipients can adopt in their own time, for example</a:t>
            </a:r>
            <a:r>
              <a:rPr lang="en-US" dirty="0" smtClean="0"/>
              <a:t>:</a:t>
            </a:r>
            <a:endParaRPr lang="en-US" dirty="0"/>
          </a:p>
        </p:txBody>
      </p:sp>
      <p:sp>
        <p:nvSpPr>
          <p:cNvPr id="3" name="Rectangle 2"/>
          <p:cNvSpPr/>
          <p:nvPr/>
        </p:nvSpPr>
        <p:spPr>
          <a:xfrm>
            <a:off x="97410" y="3775014"/>
            <a:ext cx="7934227" cy="2554545"/>
          </a:xfrm>
          <a:prstGeom prst="rect">
            <a:avLst/>
          </a:prstGeom>
          <a:solidFill>
            <a:srgbClr val="E3D9F5"/>
          </a:solidFill>
        </p:spPr>
        <p:txBody>
          <a:bodyPr wrap="square">
            <a:spAutoFit/>
          </a:bodyPr>
          <a:lstStyle/>
          <a:p>
            <a:pPr marL="285750" lvl="0" indent="-285750">
              <a:buFont typeface="Arial" panose="020B0604020202020204" pitchFamily="34" charset="0"/>
              <a:buChar char="•"/>
            </a:pPr>
            <a:r>
              <a:rPr lang="en-US" sz="2000" dirty="0"/>
              <a:t>Pod cast</a:t>
            </a:r>
          </a:p>
          <a:p>
            <a:pPr marL="285750" lvl="0" indent="-285750">
              <a:buFont typeface="Arial" panose="020B0604020202020204" pitchFamily="34" charset="0"/>
              <a:buChar char="•"/>
            </a:pPr>
            <a:r>
              <a:rPr lang="en-US" sz="2000" dirty="0"/>
              <a:t>Web cast</a:t>
            </a:r>
          </a:p>
          <a:p>
            <a:pPr marL="285750" lvl="0" indent="-285750">
              <a:buFont typeface="Arial" panose="020B0604020202020204" pitchFamily="34" charset="0"/>
              <a:buChar char="•"/>
            </a:pPr>
            <a:r>
              <a:rPr lang="en-US" sz="2000" dirty="0"/>
              <a:t>Email </a:t>
            </a:r>
          </a:p>
          <a:p>
            <a:pPr marL="285750" lvl="0" indent="-285750">
              <a:buFont typeface="Arial" panose="020B0604020202020204" pitchFamily="34" charset="0"/>
              <a:buChar char="•"/>
            </a:pPr>
            <a:r>
              <a:rPr lang="en-US" sz="2000" dirty="0"/>
              <a:t>Intranet bulletin boards</a:t>
            </a:r>
          </a:p>
          <a:p>
            <a:pPr marL="285750" lvl="0" indent="-285750">
              <a:buFont typeface="Arial" panose="020B0604020202020204" pitchFamily="34" charset="0"/>
              <a:buChar char="•"/>
            </a:pPr>
            <a:r>
              <a:rPr lang="en-US" sz="2000" dirty="0"/>
              <a:t>Blogs</a:t>
            </a:r>
          </a:p>
          <a:p>
            <a:pPr marL="285750" lvl="0" indent="-285750">
              <a:buFont typeface="Arial" panose="020B0604020202020204" pitchFamily="34" charset="0"/>
              <a:buChar char="•"/>
            </a:pPr>
            <a:r>
              <a:rPr lang="en-US" sz="2000" dirty="0"/>
              <a:t>Website</a:t>
            </a:r>
          </a:p>
          <a:p>
            <a:pPr marL="285750" lvl="0" indent="-285750">
              <a:buFont typeface="Arial" panose="020B0604020202020204" pitchFamily="34" charset="0"/>
              <a:buChar char="•"/>
            </a:pPr>
            <a:r>
              <a:rPr lang="en-US" sz="2000" dirty="0"/>
              <a:t>Project newsletter – paper based</a:t>
            </a:r>
          </a:p>
          <a:p>
            <a:pPr marL="285750" lvl="0" indent="-285750">
              <a:buFont typeface="Arial" panose="020B0604020202020204" pitchFamily="34" charset="0"/>
              <a:buChar char="•"/>
            </a:pPr>
            <a:r>
              <a:rPr lang="en-US" sz="2000" dirty="0"/>
              <a:t>Table top presentation</a:t>
            </a:r>
          </a:p>
        </p:txBody>
      </p:sp>
    </p:spTree>
    <p:extLst>
      <p:ext uri="{BB962C8B-B14F-4D97-AF65-F5344CB8AC3E}">
        <p14:creationId xmlns:p14="http://schemas.microsoft.com/office/powerpoint/2010/main" val="175182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arn(inVertic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5" grpId="0" animBg="1"/>
      <p:bldP spid="8" grpId="0" animBg="1"/>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70788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Internal/External: </a:t>
            </a:r>
            <a:r>
              <a:rPr lang="en-US" sz="2000" dirty="0"/>
              <a:t>These communications vary based on whom they are directed to. External (to the organization, team, etc.) communications tend to be more formal.</a:t>
            </a:r>
          </a:p>
        </p:txBody>
      </p:sp>
      <p:sp>
        <p:nvSpPr>
          <p:cNvPr id="3" name="Rectangle 2"/>
          <p:cNvSpPr/>
          <p:nvPr/>
        </p:nvSpPr>
        <p:spPr>
          <a:xfrm>
            <a:off x="0" y="3614759"/>
            <a:ext cx="6598763" cy="1015663"/>
          </a:xfrm>
          <a:prstGeom prst="rect">
            <a:avLst/>
          </a:prstGeom>
          <a:solidFill>
            <a:srgbClr val="E3D9F5"/>
          </a:solidFill>
        </p:spPr>
        <p:txBody>
          <a:bodyPr wrap="square">
            <a:spAutoFit/>
          </a:bodyPr>
          <a:lstStyle/>
          <a:p>
            <a:r>
              <a:rPr lang="en-US" sz="2000" dirty="0"/>
              <a:t>• </a:t>
            </a:r>
            <a:r>
              <a:rPr lang="en-US" sz="2000" b="1" dirty="0"/>
              <a:t>Formal/Informal: </a:t>
            </a:r>
            <a:r>
              <a:rPr lang="en-US" sz="2000" dirty="0"/>
              <a:t>“Official,” formal communications often require much more work and approval. “Unofficial,” informal communications usually adopt an interpersonal tone.</a:t>
            </a:r>
          </a:p>
        </p:txBody>
      </p:sp>
      <p:sp>
        <p:nvSpPr>
          <p:cNvPr id="10" name="Rectangle 9"/>
          <p:cNvSpPr/>
          <p:nvPr/>
        </p:nvSpPr>
        <p:spPr>
          <a:xfrm>
            <a:off x="-1" y="4945560"/>
            <a:ext cx="7466030"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Vertical/Horizontal: </a:t>
            </a:r>
            <a:r>
              <a:rPr lang="en-US" sz="2000" dirty="0"/>
              <a:t>The way that “higher-ups” are addressed often varies widely from the way team members communicate with one another. In the case of a project leader, vertical communication could include management. project groups. Peer-to-peer communication is typically horizontal and less formal.</a:t>
            </a:r>
          </a:p>
        </p:txBody>
      </p:sp>
    </p:spTree>
    <p:extLst>
      <p:ext uri="{BB962C8B-B14F-4D97-AF65-F5344CB8AC3E}">
        <p14:creationId xmlns:p14="http://schemas.microsoft.com/office/powerpoint/2010/main" val="1745297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Types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addition to a myriad of channels, there are also dozens of </a:t>
            </a:r>
            <a:r>
              <a:rPr lang="en-US" sz="2000" i="1" dirty="0"/>
              <a:t>types </a:t>
            </a:r>
            <a:r>
              <a:rPr lang="en-US" sz="2000" dirty="0"/>
              <a:t>of communication. The type of communication you choose to use can have a huge effect on how that communication is received. Essentially, the type of communication as well as the medium or channel chosen is a part of the message itself. </a:t>
            </a:r>
            <a:r>
              <a:rPr lang="en-US" sz="2000" u="sng" dirty="0">
                <a:solidFill>
                  <a:srgbClr val="C00000"/>
                </a:solidFill>
                <a:effectLst>
                  <a:outerShdw blurRad="38100" dist="38100" dir="2700000" algn="tl">
                    <a:srgbClr val="000000">
                      <a:alpha val="43137"/>
                    </a:srgbClr>
                  </a:outerShdw>
                </a:effectLst>
              </a:rPr>
              <a:t>Some include:</a:t>
            </a:r>
          </a:p>
        </p:txBody>
      </p:sp>
      <p:sp>
        <p:nvSpPr>
          <p:cNvPr id="2" name="Rectangle 1"/>
          <p:cNvSpPr/>
          <p:nvPr/>
        </p:nvSpPr>
        <p:spPr>
          <a:xfrm>
            <a:off x="-1" y="2552342"/>
            <a:ext cx="11003634" cy="1631216"/>
          </a:xfrm>
          <a:prstGeom prst="rect">
            <a:avLst/>
          </a:prstGeom>
          <a:solidFill>
            <a:schemeClr val="accent4">
              <a:lumMod val="60000"/>
              <a:lumOff val="40000"/>
            </a:schemeClr>
          </a:solidFill>
          <a:ln>
            <a:solidFill>
              <a:schemeClr val="accent1"/>
            </a:solidFill>
          </a:ln>
        </p:spPr>
        <p:txBody>
          <a:bodyPr wrap="square">
            <a:spAutoFit/>
          </a:bodyPr>
          <a:lstStyle/>
          <a:p>
            <a:r>
              <a:rPr lang="en-US" sz="2000" dirty="0"/>
              <a:t>• </a:t>
            </a:r>
            <a:r>
              <a:rPr lang="en-US" sz="2000" b="1" dirty="0"/>
              <a:t>Written/Oral: </a:t>
            </a:r>
            <a:r>
              <a:rPr lang="en-US" sz="2000" dirty="0"/>
              <a:t>These two common types of communication can have very different implications, especially down the line. Written communication is often considered more permanent whereas oral communication can be more appropriate in certain situations. Which of these you choose to use may have a big effect on how the message is perceived and may even carry legal repercussions down the road.</a:t>
            </a:r>
          </a:p>
        </p:txBody>
      </p:sp>
      <p:sp>
        <p:nvSpPr>
          <p:cNvPr id="3" name="Rectangle 2"/>
          <p:cNvSpPr/>
          <p:nvPr/>
        </p:nvSpPr>
        <p:spPr>
          <a:xfrm>
            <a:off x="0" y="4585719"/>
            <a:ext cx="5580668" cy="1938992"/>
          </a:xfrm>
          <a:prstGeom prst="rect">
            <a:avLst/>
          </a:prstGeom>
          <a:solidFill>
            <a:srgbClr val="E3D9F5"/>
          </a:solidFill>
        </p:spPr>
        <p:txBody>
          <a:bodyPr wrap="square">
            <a:spAutoFit/>
          </a:bodyPr>
          <a:lstStyle/>
          <a:p>
            <a:r>
              <a:rPr lang="en-US" sz="2000" dirty="0"/>
              <a:t>• </a:t>
            </a:r>
            <a:r>
              <a:rPr lang="en-US" sz="2000" b="1" dirty="0"/>
              <a:t>Verbal/Nonverbal/</a:t>
            </a:r>
            <a:r>
              <a:rPr lang="en-US" sz="2000" b="1" dirty="0" err="1"/>
              <a:t>Paralingual</a:t>
            </a:r>
            <a:r>
              <a:rPr lang="en-US" sz="2000" b="1" dirty="0"/>
              <a:t>: </a:t>
            </a:r>
            <a:r>
              <a:rPr lang="en-US" sz="2000" dirty="0"/>
              <a:t>When we communicate, our messages are influenced both by what we say and </a:t>
            </a:r>
            <a:r>
              <a:rPr lang="en-US" sz="2000" i="1" dirty="0"/>
              <a:t>how we sat it</a:t>
            </a:r>
            <a:r>
              <a:rPr lang="en-US" sz="2000" dirty="0"/>
              <a:t>. Verbal communication is almost always accompanied by nonverbal (posture, gestures, expression, etc.) and </a:t>
            </a:r>
            <a:r>
              <a:rPr lang="en-US" sz="2000" dirty="0" err="1"/>
              <a:t>paralingual</a:t>
            </a:r>
            <a:r>
              <a:rPr lang="en-US" sz="2000" dirty="0"/>
              <a:t> (pitch, tone of voice, channel, etc.) cues.</a:t>
            </a:r>
          </a:p>
        </p:txBody>
      </p:sp>
    </p:spTree>
    <p:extLst>
      <p:ext uri="{BB962C8B-B14F-4D97-AF65-F5344CB8AC3E}">
        <p14:creationId xmlns:p14="http://schemas.microsoft.com/office/powerpoint/2010/main" val="634054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11246177"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 order to understand major obstacles that come a long way in a project, it is essential to know the interfaces any project may have. </a:t>
            </a:r>
            <a:r>
              <a:rPr lang="en-US" sz="2000" b="1" u="sng" dirty="0">
                <a:solidFill>
                  <a:srgbClr val="C00000"/>
                </a:solidFill>
                <a:effectLst>
                  <a:outerShdw blurRad="38100" dist="38100" dir="2700000" algn="tl">
                    <a:srgbClr val="000000">
                      <a:alpha val="43137"/>
                    </a:srgbClr>
                  </a:outerShdw>
                </a:effectLst>
              </a:rPr>
              <a:t>The interfaces are as follows:</a:t>
            </a:r>
          </a:p>
        </p:txBody>
      </p:sp>
      <p:sp>
        <p:nvSpPr>
          <p:cNvPr id="2" name="Rectangle 1"/>
          <p:cNvSpPr/>
          <p:nvPr/>
        </p:nvSpPr>
        <p:spPr>
          <a:xfrm>
            <a:off x="-1" y="2052721"/>
            <a:ext cx="11003634" cy="1323439"/>
          </a:xfrm>
          <a:prstGeom prst="rect">
            <a:avLst/>
          </a:prstGeom>
          <a:solidFill>
            <a:schemeClr val="accent4">
              <a:lumMod val="60000"/>
              <a:lumOff val="40000"/>
            </a:schemeClr>
          </a:solidFill>
          <a:ln>
            <a:solidFill>
              <a:schemeClr val="accent1"/>
            </a:solidFill>
          </a:ln>
        </p:spPr>
        <p:txBody>
          <a:bodyPr wrap="square">
            <a:spAutoFit/>
          </a:bodyPr>
          <a:lstStyle/>
          <a:p>
            <a:pPr marL="285750" lvl="0" indent="-285750">
              <a:buFont typeface="Arial" panose="020B0604020202020204" pitchFamily="34" charset="0"/>
              <a:buChar char="•"/>
            </a:pPr>
            <a:r>
              <a:rPr lang="en-US" sz="2000" dirty="0"/>
              <a:t>Between organizations (e.g., customer-supplier);</a:t>
            </a:r>
          </a:p>
          <a:p>
            <a:pPr marL="285750" lvl="0" indent="-285750">
              <a:buFont typeface="Arial" panose="020B0604020202020204" pitchFamily="34" charset="0"/>
              <a:buChar char="•"/>
            </a:pPr>
            <a:r>
              <a:rPr lang="en-US" sz="2000" dirty="0"/>
              <a:t>Between departments within an organization (e.g., marketing-IT);</a:t>
            </a:r>
          </a:p>
          <a:p>
            <a:pPr marL="285750" lvl="0" indent="-285750">
              <a:buFont typeface="Arial" panose="020B0604020202020204" pitchFamily="34" charset="0"/>
              <a:buChar char="•"/>
            </a:pPr>
            <a:r>
              <a:rPr lang="en-US" sz="2000" dirty="0"/>
              <a:t>Between teams within a department (e.g., testers-developers); and</a:t>
            </a:r>
          </a:p>
          <a:p>
            <a:pPr marL="285750" lvl="0" indent="-285750">
              <a:buFont typeface="Arial" panose="020B0604020202020204" pitchFamily="34" charset="0"/>
              <a:buChar char="•"/>
            </a:pPr>
            <a:r>
              <a:rPr lang="en-US" sz="2000" dirty="0"/>
              <a:t>Within distributed teams (e.g., part of the team is in Seattle and the other in Sydney).</a:t>
            </a:r>
          </a:p>
        </p:txBody>
      </p:sp>
      <p:sp>
        <p:nvSpPr>
          <p:cNvPr id="3" name="Rectangle 2"/>
          <p:cNvSpPr/>
          <p:nvPr/>
        </p:nvSpPr>
        <p:spPr>
          <a:xfrm>
            <a:off x="0" y="4585719"/>
            <a:ext cx="7117237" cy="707886"/>
          </a:xfrm>
          <a:prstGeom prst="rect">
            <a:avLst/>
          </a:prstGeom>
          <a:solidFill>
            <a:srgbClr val="E3D9F5"/>
          </a:solidFill>
        </p:spPr>
        <p:txBody>
          <a:bodyPr wrap="square">
            <a:spAutoFit/>
          </a:bodyPr>
          <a:lstStyle/>
          <a:p>
            <a:r>
              <a:rPr lang="en-US" sz="2000" dirty="0"/>
              <a:t>The main communication obstacles (across interfaces listed earlier) can be drilled down to the following three broad areas</a:t>
            </a:r>
          </a:p>
        </p:txBody>
      </p:sp>
    </p:spTree>
    <p:extLst>
      <p:ext uri="{BB962C8B-B14F-4D97-AF65-F5344CB8AC3E}">
        <p14:creationId xmlns:p14="http://schemas.microsoft.com/office/powerpoint/2010/main" val="845692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71588"/>
            <a:ext cx="4015819" cy="461665"/>
          </a:xfrm>
          <a:prstGeom prst="rect">
            <a:avLst/>
          </a:prstGeom>
          <a:solidFill>
            <a:schemeClr val="accent2">
              <a:lumMod val="60000"/>
              <a:lumOff val="40000"/>
            </a:schemeClr>
          </a:solidFill>
          <a:ln>
            <a:solidFill>
              <a:schemeClr val="bg1"/>
            </a:solidFill>
          </a:ln>
        </p:spPr>
        <p:txBody>
          <a:bodyPr wrap="square">
            <a:spAutoFit/>
          </a:bodyPr>
          <a:lstStyle/>
          <a:p>
            <a:r>
              <a:rPr lang="en-US" sz="2400" b="1" dirty="0" smtClean="0">
                <a:solidFill>
                  <a:schemeClr val="bg1"/>
                </a:solidFill>
                <a:effectLst>
                  <a:outerShdw blurRad="38100" dist="38100" dir="2700000" algn="tl">
                    <a:srgbClr val="000000">
                      <a:alpha val="43137"/>
                    </a:srgbClr>
                  </a:outerShdw>
                </a:effectLst>
              </a:rPr>
              <a:t>Communication Blockers</a:t>
            </a:r>
            <a:endParaRPr lang="en-US" sz="2400" b="1" dirty="0">
              <a:solidFill>
                <a:schemeClr val="bg1"/>
              </a:solidFill>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9" name="Rectangle 8"/>
          <p:cNvSpPr/>
          <p:nvPr/>
        </p:nvSpPr>
        <p:spPr>
          <a:xfrm>
            <a:off x="2928863" y="0"/>
            <a:ext cx="4014689" cy="400110"/>
          </a:xfrm>
          <a:prstGeom prst="rect">
            <a:avLst/>
          </a:prstGeom>
          <a:solidFill>
            <a:schemeClr val="bg1"/>
          </a:solidFill>
          <a:ln>
            <a:solidFill>
              <a:schemeClr val="accent1"/>
            </a:solidFill>
          </a:ln>
        </p:spPr>
        <p:txBody>
          <a:bodyPr wrap="none">
            <a:spAutoFit/>
          </a:bodyPr>
          <a:lstStyle/>
          <a:p>
            <a:r>
              <a:rPr lang="en-US" sz="2000" b="1" dirty="0">
                <a:effectLst>
                  <a:outerShdw blurRad="38100" dist="38100" dir="2700000" algn="tl">
                    <a:srgbClr val="000000">
                      <a:alpha val="43137"/>
                    </a:srgbClr>
                  </a:outerShdw>
                </a:effectLst>
              </a:rPr>
              <a:t>Understanding the </a:t>
            </a:r>
            <a:r>
              <a:rPr lang="en-US" sz="2000" b="1" dirty="0" smtClean="0">
                <a:effectLst>
                  <a:outerShdw blurRad="38100" dist="38100" dir="2700000" algn="tl">
                    <a:srgbClr val="000000">
                      <a:alpha val="43137"/>
                    </a:srgbClr>
                  </a:outerShdw>
                </a:effectLst>
              </a:rPr>
              <a:t>Communications</a:t>
            </a:r>
            <a:endParaRPr lang="en-US" sz="2000" b="1" dirty="0">
              <a:effectLst>
                <a:outerShdw blurRad="38100" dist="38100" dir="2700000" algn="tl">
                  <a:srgbClr val="000000">
                    <a:alpha val="43137"/>
                  </a:srgbClr>
                </a:outerShdw>
              </a:effectLst>
            </a:endParaRPr>
          </a:p>
        </p:txBody>
      </p:sp>
      <p:sp>
        <p:nvSpPr>
          <p:cNvPr id="8" name="Rectangle 7"/>
          <p:cNvSpPr/>
          <p:nvPr/>
        </p:nvSpPr>
        <p:spPr>
          <a:xfrm>
            <a:off x="-1" y="1081078"/>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Obvious Communication Blockers</a:t>
            </a:r>
          </a:p>
        </p:txBody>
      </p:sp>
      <p:sp>
        <p:nvSpPr>
          <p:cNvPr id="2" name="Rectangle 1"/>
          <p:cNvSpPr/>
          <p:nvPr/>
        </p:nvSpPr>
        <p:spPr>
          <a:xfrm>
            <a:off x="0" y="1835349"/>
            <a:ext cx="6033156" cy="1323439"/>
          </a:xfrm>
          <a:prstGeom prst="rect">
            <a:avLst/>
          </a:prstGeom>
          <a:solidFill>
            <a:schemeClr val="accent4">
              <a:lumMod val="60000"/>
              <a:lumOff val="40000"/>
            </a:schemeClr>
          </a:solidFill>
          <a:ln>
            <a:solidFill>
              <a:schemeClr val="accent1"/>
            </a:solidFill>
          </a:ln>
        </p:spPr>
        <p:txBody>
          <a:bodyPr wrap="square">
            <a:spAutoFit/>
          </a:bodyPr>
          <a:lstStyle/>
          <a:p>
            <a:r>
              <a:rPr lang="en-US" sz="2000" b="1" dirty="0"/>
              <a:t>– </a:t>
            </a:r>
            <a:r>
              <a:rPr lang="en-US" sz="2000" dirty="0"/>
              <a:t>Language or cultural differences</a:t>
            </a:r>
          </a:p>
          <a:p>
            <a:r>
              <a:rPr lang="en-US" sz="2000" b="1" dirty="0"/>
              <a:t>– </a:t>
            </a:r>
            <a:r>
              <a:rPr lang="en-US" sz="2000" dirty="0"/>
              <a:t>Interruptions by other parties</a:t>
            </a:r>
          </a:p>
          <a:p>
            <a:r>
              <a:rPr lang="en-US" sz="2000" b="1" dirty="0"/>
              <a:t>– </a:t>
            </a:r>
            <a:r>
              <a:rPr lang="en-US" sz="2000" dirty="0"/>
              <a:t>Technical breakdowns</a:t>
            </a:r>
          </a:p>
          <a:p>
            <a:r>
              <a:rPr lang="en-US" sz="2000" b="1" dirty="0"/>
              <a:t>– </a:t>
            </a:r>
            <a:r>
              <a:rPr lang="en-US" sz="2000" dirty="0"/>
              <a:t>Distractions to one or both parties such as fatigue</a:t>
            </a:r>
          </a:p>
        </p:txBody>
      </p:sp>
      <p:sp>
        <p:nvSpPr>
          <p:cNvPr id="3" name="Rectangle 2"/>
          <p:cNvSpPr/>
          <p:nvPr/>
        </p:nvSpPr>
        <p:spPr>
          <a:xfrm>
            <a:off x="0" y="4754188"/>
            <a:ext cx="7202078" cy="1323439"/>
          </a:xfrm>
          <a:prstGeom prst="rect">
            <a:avLst/>
          </a:prstGeom>
          <a:solidFill>
            <a:srgbClr val="E3D9F5"/>
          </a:solidFill>
        </p:spPr>
        <p:txBody>
          <a:bodyPr wrap="square">
            <a:spAutoFit/>
          </a:bodyPr>
          <a:lstStyle/>
          <a:p>
            <a:r>
              <a:rPr lang="en-US" sz="2000" b="1" dirty="0"/>
              <a:t>– </a:t>
            </a:r>
            <a:r>
              <a:rPr lang="en-US" sz="2000" dirty="0"/>
              <a:t>Negativity or hostility between the sender and the receiver</a:t>
            </a:r>
          </a:p>
          <a:p>
            <a:r>
              <a:rPr lang="en-US" sz="2000" b="1" dirty="0"/>
              <a:t>– </a:t>
            </a:r>
            <a:r>
              <a:rPr lang="en-US" sz="2000" dirty="0"/>
              <a:t>Context known by one party but not the other</a:t>
            </a:r>
          </a:p>
          <a:p>
            <a:r>
              <a:rPr lang="en-US" sz="2000" b="1" dirty="0"/>
              <a:t>– </a:t>
            </a:r>
            <a:r>
              <a:rPr lang="en-US" sz="2000" dirty="0"/>
              <a:t>Incorrect assumptions of shared understanding by both parties</a:t>
            </a:r>
          </a:p>
          <a:p>
            <a:r>
              <a:rPr lang="en-US" sz="2000" b="1" dirty="0"/>
              <a:t>– </a:t>
            </a:r>
            <a:r>
              <a:rPr lang="en-US" sz="2000" dirty="0"/>
              <a:t>A lack of </a:t>
            </a:r>
            <a:r>
              <a:rPr lang="en-US" sz="2000" i="1" dirty="0"/>
              <a:t>active listening </a:t>
            </a:r>
            <a:r>
              <a:rPr lang="en-US" sz="2000" dirty="0"/>
              <a:t>on the receiver’s part.</a:t>
            </a:r>
          </a:p>
        </p:txBody>
      </p:sp>
      <p:sp>
        <p:nvSpPr>
          <p:cNvPr id="10" name="Rectangle 9"/>
          <p:cNvSpPr/>
          <p:nvPr/>
        </p:nvSpPr>
        <p:spPr>
          <a:xfrm>
            <a:off x="-2" y="3999917"/>
            <a:ext cx="4930219" cy="461665"/>
          </a:xfrm>
          <a:prstGeom prst="rect">
            <a:avLst/>
          </a:prstGeom>
          <a:solidFill>
            <a:schemeClr val="accent4">
              <a:lumMod val="20000"/>
              <a:lumOff val="80000"/>
            </a:schemeClr>
          </a:solidFill>
          <a:ln>
            <a:solidFill>
              <a:schemeClr val="bg1"/>
            </a:solidFill>
          </a:ln>
        </p:spPr>
        <p:txBody>
          <a:bodyPr wrap="square">
            <a:spAutoFit/>
          </a:bodyPr>
          <a:lstStyle/>
          <a:p>
            <a:r>
              <a:rPr lang="en-US" sz="2400" b="1" u="sng" dirty="0">
                <a:solidFill>
                  <a:srgbClr val="C00000"/>
                </a:solidFill>
                <a:effectLst>
                  <a:outerShdw blurRad="38100" dist="38100" dir="2700000" algn="tl">
                    <a:srgbClr val="000000">
                      <a:alpha val="43137"/>
                    </a:srgbClr>
                  </a:outerShdw>
                </a:effectLst>
              </a:rPr>
              <a:t>• </a:t>
            </a:r>
            <a:r>
              <a:rPr lang="en-US" sz="2400" b="1" u="sng" dirty="0" smtClean="0">
                <a:solidFill>
                  <a:srgbClr val="C00000"/>
                </a:solidFill>
                <a:effectLst>
                  <a:outerShdw blurRad="38100" dist="38100" dir="2700000" algn="tl">
                    <a:srgbClr val="000000">
                      <a:alpha val="43137"/>
                    </a:srgbClr>
                  </a:outerShdw>
                </a:effectLst>
              </a:rPr>
              <a:t>Hidden </a:t>
            </a:r>
            <a:r>
              <a:rPr lang="en-US" sz="2400" b="1" u="sng" dirty="0">
                <a:solidFill>
                  <a:srgbClr val="C00000"/>
                </a:solidFill>
                <a:effectLst>
                  <a:outerShdw blurRad="38100" dist="38100" dir="2700000" algn="tl">
                    <a:srgbClr val="000000">
                      <a:alpha val="43137"/>
                    </a:srgbClr>
                  </a:outerShdw>
                </a:effectLst>
              </a:rPr>
              <a:t>Communication Blockers</a:t>
            </a:r>
          </a:p>
        </p:txBody>
      </p:sp>
    </p:spTree>
    <p:extLst>
      <p:ext uri="{BB962C8B-B14F-4D97-AF65-F5344CB8AC3E}">
        <p14:creationId xmlns:p14="http://schemas.microsoft.com/office/powerpoint/2010/main" val="327779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arn(inVertic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2" grpId="0" animBg="1"/>
      <p:bldP spid="3" grpId="0" animBg="1"/>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5" name="Rectangle 4"/>
          <p:cNvSpPr/>
          <p:nvPr/>
        </p:nvSpPr>
        <p:spPr>
          <a:xfrm>
            <a:off x="2469823" y="2635173"/>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Tree>
    <p:extLst>
      <p:ext uri="{BB962C8B-B14F-4D97-AF65-F5344CB8AC3E}">
        <p14:creationId xmlns:p14="http://schemas.microsoft.com/office/powerpoint/2010/main" val="327744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4712" y="1656109"/>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cxnSp>
        <p:nvCxnSpPr>
          <p:cNvPr id="3" name="Straight Arrow Connector 2"/>
          <p:cNvCxnSpPr/>
          <p:nvPr/>
        </p:nvCxnSpPr>
        <p:spPr>
          <a:xfrm flipH="1">
            <a:off x="2639505" y="515774"/>
            <a:ext cx="2582945" cy="9462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5222449" y="515774"/>
            <a:ext cx="52881" cy="16900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p:cNvCxnSpPr/>
          <p:nvPr/>
        </p:nvCxnSpPr>
        <p:spPr>
          <a:xfrm>
            <a:off x="5222449" y="518573"/>
            <a:ext cx="2818615" cy="85790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3465920" y="230741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9" name="Rectangle 18"/>
          <p:cNvSpPr/>
          <p:nvPr/>
        </p:nvSpPr>
        <p:spPr>
          <a:xfrm>
            <a:off x="7000972" y="1570543"/>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Tree>
    <p:extLst>
      <p:ext uri="{BB962C8B-B14F-4D97-AF65-F5344CB8AC3E}">
        <p14:creationId xmlns:p14="http://schemas.microsoft.com/office/powerpoint/2010/main" val="1247611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0" grpId="0" animBg="1"/>
      <p:bldP spid="18"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066171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Interactive Communication is a fairly self-explanatory term. As the name suggests, it is a multidirectional form of communication. When you require an immediate response, and when the information you are communicating is sensitive with the possibility of being misinterpreted, you turn to interactive communication. It involves one or more people exchanging thoughts and ideas, where participants respond in real-time.</a:t>
            </a:r>
          </a:p>
        </p:txBody>
      </p:sp>
      <p:sp>
        <p:nvSpPr>
          <p:cNvPr id="14" name="Rectangle 13"/>
          <p:cNvSpPr/>
          <p:nvPr/>
        </p:nvSpPr>
        <p:spPr>
          <a:xfrm>
            <a:off x="0" y="3609033"/>
            <a:ext cx="6353666" cy="1631216"/>
          </a:xfrm>
          <a:prstGeom prst="rect">
            <a:avLst/>
          </a:prstGeom>
          <a:solidFill>
            <a:schemeClr val="accent4">
              <a:lumMod val="20000"/>
              <a:lumOff val="80000"/>
            </a:schemeClr>
          </a:solidFill>
          <a:ln>
            <a:solidFill>
              <a:schemeClr val="bg1"/>
            </a:solidFill>
          </a:ln>
        </p:spPr>
        <p:txBody>
          <a:bodyPr wrap="square">
            <a:spAutoFit/>
          </a:bodyPr>
          <a:lstStyle/>
          <a:p>
            <a:r>
              <a:rPr lang="en-US" sz="2000" dirty="0"/>
              <a:t>Project managers prefer in-person interactive communication. When communication is performed over media, like video conferences, phones, meetings, etc., a project manager may not be able to pick up on facial expressions and body language of the stakeholders.</a:t>
            </a:r>
          </a:p>
        </p:txBody>
      </p:sp>
    </p:spTree>
    <p:extLst>
      <p:ext uri="{BB962C8B-B14F-4D97-AF65-F5344CB8AC3E}">
        <p14:creationId xmlns:p14="http://schemas.microsoft.com/office/powerpoint/2010/main" val="89596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Interactive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731528"/>
            <a:ext cx="10661716" cy="2246769"/>
          </a:xfrm>
          <a:prstGeom prst="rect">
            <a:avLst/>
          </a:prstGeom>
          <a:solidFill>
            <a:schemeClr val="accent6">
              <a:lumMod val="20000"/>
              <a:lumOff val="80000"/>
            </a:schemeClr>
          </a:solidFill>
          <a:ln>
            <a:solidFill>
              <a:schemeClr val="bg1"/>
            </a:solidFill>
          </a:ln>
        </p:spPr>
        <p:txBody>
          <a:bodyPr wrap="square">
            <a:spAutoFit/>
          </a:bodyPr>
          <a:lstStyle/>
          <a:p>
            <a:r>
              <a:rPr lang="en-US" sz="2000" dirty="0"/>
              <a:t>To understand this concept better, consider an example. </a:t>
            </a:r>
            <a:endParaRPr lang="en-US" sz="2000" dirty="0" smtClean="0"/>
          </a:p>
          <a:p>
            <a:endParaRPr lang="en-US" sz="2000" dirty="0"/>
          </a:p>
          <a:p>
            <a:r>
              <a:rPr lang="en-US" sz="2000" dirty="0" smtClean="0"/>
              <a:t>Let’s </a:t>
            </a:r>
            <a:r>
              <a:rPr lang="en-US" sz="2000" dirty="0"/>
              <a:t>say you need to have a meeting with the stakeholders about the progress of a project, or you have a glitch in the project. Interactive communication would be preferred over using mails to convey messages and having them respond by email. Rather than being unsure of what is happening, you’d be better off calling for a meeting or a video conference so you can convey the problem to them and receive feedback.</a:t>
            </a:r>
          </a:p>
        </p:txBody>
      </p:sp>
    </p:spTree>
    <p:extLst>
      <p:ext uri="{BB962C8B-B14F-4D97-AF65-F5344CB8AC3E}">
        <p14:creationId xmlns:p14="http://schemas.microsoft.com/office/powerpoint/2010/main" val="1516557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2" name="Rectangle 1"/>
          <p:cNvSpPr/>
          <p:nvPr/>
        </p:nvSpPr>
        <p:spPr>
          <a:xfrm>
            <a:off x="163398" y="2756254"/>
            <a:ext cx="5200454" cy="2585323"/>
          </a:xfrm>
          <a:prstGeom prst="rect">
            <a:avLst/>
          </a:prstGeom>
          <a:solidFill>
            <a:schemeClr val="accent6">
              <a:lumMod val="20000"/>
              <a:lumOff val="80000"/>
            </a:schemeClr>
          </a:solidFill>
        </p:spPr>
        <p:txBody>
          <a:bodyPr wrap="square">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This kind of communication is from sender to receiver, and is preferable when you distribute information, yet are not looking for an immediate response—or if the matter you are trying to convey is not urgent or sensitive. However, as soon as the recipient views the message, some action is required.</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49601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Push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The sender knows when and to whom it was directed.</a:t>
            </a:r>
            <a:endParaRPr lang="en-US" sz="2000" dirty="0"/>
          </a:p>
        </p:txBody>
      </p:sp>
      <p:sp>
        <p:nvSpPr>
          <p:cNvPr id="14" name="Rectangle 13"/>
          <p:cNvSpPr/>
          <p:nvPr/>
        </p:nvSpPr>
        <p:spPr>
          <a:xfrm>
            <a:off x="0" y="1968769"/>
            <a:ext cx="8795208"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Non-urgent communication or information not requiring immediate response.</a:t>
            </a:r>
          </a:p>
        </p:txBody>
      </p:sp>
      <p:sp>
        <p:nvSpPr>
          <p:cNvPr id="3" name="Rectangle 2"/>
          <p:cNvSpPr/>
          <p:nvPr/>
        </p:nvSpPr>
        <p:spPr>
          <a:xfrm>
            <a:off x="0" y="2725222"/>
            <a:ext cx="6096000" cy="3416320"/>
          </a:xfrm>
          <a:prstGeom prst="rect">
            <a:avLst/>
          </a:prstGeom>
          <a:solidFill>
            <a:schemeClr val="accent6">
              <a:lumMod val="20000"/>
              <a:lumOff val="80000"/>
            </a:schemeClr>
          </a:solidFill>
        </p:spPr>
        <p:txBody>
          <a:bodyPr>
            <a:spAutoFit/>
          </a:bodyPr>
          <a:lstStyle/>
          <a:p>
            <a:pPr>
              <a:lnSpc>
                <a:spcPct val="150000"/>
              </a:lnSpc>
              <a:spcAft>
                <a:spcPts val="1950"/>
              </a:spcAft>
            </a:pPr>
            <a:r>
              <a:rPr lang="en-US" dirty="0">
                <a:solidFill>
                  <a:srgbClr val="51565E"/>
                </a:solidFill>
                <a:latin typeface="Times New Roman" panose="02020603050405020304" pitchFamily="18" charset="0"/>
                <a:ea typeface="Times New Roman" panose="02020603050405020304" pitchFamily="18" charset="0"/>
                <a:cs typeface="Times New Roman" panose="02020603050405020304" pitchFamily="18" charset="0"/>
              </a:rPr>
              <a:t>Push communication includes memos, letters, emails, reports, faxes, etc. It is not face-to-face but is instead typically done through some written medium. The one disadvantage of this type of communication is that the sender can only identify that the message has been successfully sent. Some email systems can notify you when an email has been opened, but this feature can’t guarantee that the recipient has understood the message trying to be communicated.</a:t>
            </a:r>
            <a:endParaRPr lang="en-US"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88955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2" name="Rectangle 1"/>
          <p:cNvSpPr/>
          <p:nvPr/>
        </p:nvSpPr>
        <p:spPr>
          <a:xfrm>
            <a:off x="163398" y="2756254"/>
            <a:ext cx="5200454" cy="2246769"/>
          </a:xfrm>
          <a:prstGeom prst="rect">
            <a:avLst/>
          </a:prstGeom>
          <a:solidFill>
            <a:schemeClr val="accent6">
              <a:lumMod val="20000"/>
              <a:lumOff val="80000"/>
            </a:schemeClr>
          </a:solidFill>
        </p:spPr>
        <p:txBody>
          <a:bodyPr wrap="square">
            <a:spAutoFit/>
          </a:bodyPr>
          <a:lstStyle/>
          <a:p>
            <a:r>
              <a:rPr lang="en-US" sz="2000" dirty="0"/>
              <a:t>Pull communication doesn’t involve pulling in a reader to read your message. Instead, pull communication is all about providing group access to common information. The receiver, however, must recover this information. This method is used for a large audience who require access to information for their use.</a:t>
            </a:r>
          </a:p>
        </p:txBody>
      </p:sp>
    </p:spTree>
    <p:extLst>
      <p:ext uri="{BB962C8B-B14F-4D97-AF65-F5344CB8AC3E}">
        <p14:creationId xmlns:p14="http://schemas.microsoft.com/office/powerpoint/2010/main" val="911975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0" y="702420"/>
            <a:ext cx="3926265" cy="461665"/>
          </a:xfrm>
          <a:prstGeom prst="rect">
            <a:avLst/>
          </a:prstGeom>
          <a:solidFill>
            <a:schemeClr val="accent5">
              <a:lumMod val="75000"/>
            </a:schemeClr>
          </a:solidFill>
          <a:ln>
            <a:solidFill>
              <a:schemeClr val="bg1">
                <a:lumMod val="95000"/>
              </a:schemeClr>
            </a:solidFill>
          </a:ln>
        </p:spPr>
        <p:txBody>
          <a:bodyPr wrap="square">
            <a:spAutoFit/>
          </a:bodyPr>
          <a:lstStyle/>
          <a:p>
            <a:pPr algn="ctr"/>
            <a:r>
              <a:rPr lang="en-US" sz="2400" b="1" dirty="0" smtClean="0">
                <a:solidFill>
                  <a:schemeClr val="bg1"/>
                </a:solidFill>
              </a:rPr>
              <a:t>Pull communication</a:t>
            </a:r>
            <a:endParaRPr lang="en-US" sz="2400" b="1" dirty="0">
              <a:solidFill>
                <a:schemeClr val="bg1"/>
              </a:solidFill>
            </a:endParaRPr>
          </a:p>
        </p:txBody>
      </p:sp>
      <p:sp>
        <p:nvSpPr>
          <p:cNvPr id="10" name="Rectangle 9"/>
          <p:cNvSpPr/>
          <p:nvPr/>
        </p:nvSpPr>
        <p:spPr>
          <a:xfrm>
            <a:off x="2724347" y="-7446"/>
            <a:ext cx="5661281" cy="523220"/>
          </a:xfrm>
          <a:prstGeom prst="rect">
            <a:avLst/>
          </a:prstGeom>
          <a:solidFill>
            <a:schemeClr val="bg1"/>
          </a:solidFill>
          <a:ln>
            <a:solidFill>
              <a:schemeClr val="accent1"/>
            </a:solidFill>
          </a:ln>
        </p:spPr>
        <p:txBody>
          <a:bodyPr wrap="square">
            <a:spAutoFit/>
          </a:bodyPr>
          <a:lstStyle/>
          <a:p>
            <a:pPr algn="ctr"/>
            <a:r>
              <a:rPr lang="en-US" sz="2800" b="1" dirty="0" smtClean="0"/>
              <a:t>Communication Methodologies</a:t>
            </a:r>
            <a:endParaRPr lang="en-US" sz="2800" b="1" dirty="0"/>
          </a:p>
        </p:txBody>
      </p:sp>
      <p:sp>
        <p:nvSpPr>
          <p:cNvPr id="12" name="Rectangle 11"/>
          <p:cNvSpPr/>
          <p:nvPr/>
        </p:nvSpPr>
        <p:spPr>
          <a:xfrm>
            <a:off x="0" y="1420443"/>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Primary Strength: </a:t>
            </a:r>
            <a:r>
              <a:rPr lang="en-US" dirty="0"/>
              <a:t>Access is at the receiver’s discretion, which helps to avoid “information overload.”</a:t>
            </a:r>
            <a:endParaRPr lang="en-US" sz="2000" dirty="0"/>
          </a:p>
        </p:txBody>
      </p:sp>
      <p:sp>
        <p:nvSpPr>
          <p:cNvPr id="14" name="Rectangle 13"/>
          <p:cNvSpPr/>
          <p:nvPr/>
        </p:nvSpPr>
        <p:spPr>
          <a:xfrm>
            <a:off x="0" y="1968769"/>
            <a:ext cx="11101044" cy="400110"/>
          </a:xfrm>
          <a:prstGeom prst="rect">
            <a:avLst/>
          </a:prstGeom>
          <a:solidFill>
            <a:schemeClr val="accent4">
              <a:lumMod val="20000"/>
              <a:lumOff val="80000"/>
            </a:schemeClr>
          </a:solidFill>
          <a:ln>
            <a:solidFill>
              <a:schemeClr val="bg1"/>
            </a:solidFill>
          </a:ln>
        </p:spPr>
        <p:txBody>
          <a:bodyPr wrap="square">
            <a:spAutoFit/>
          </a:bodyPr>
          <a:lstStyle/>
          <a:p>
            <a:r>
              <a:rPr lang="en-US" sz="2000" i="1" u="sng" dirty="0">
                <a:solidFill>
                  <a:srgbClr val="C00000"/>
                </a:solidFill>
                <a:effectLst>
                  <a:outerShdw blurRad="38100" dist="38100" dir="2700000" algn="tl">
                    <a:srgbClr val="000000">
                      <a:alpha val="43137"/>
                    </a:srgbClr>
                  </a:outerShdw>
                </a:effectLst>
              </a:rPr>
              <a:t>– Ideal Uses: </a:t>
            </a:r>
            <a:r>
              <a:rPr lang="en-US" dirty="0"/>
              <a:t>Non-vital communications or information that needs to be accessed frequently by multiple parties.</a:t>
            </a:r>
          </a:p>
        </p:txBody>
      </p:sp>
      <p:sp>
        <p:nvSpPr>
          <p:cNvPr id="3" name="Rectangle 2"/>
          <p:cNvSpPr/>
          <p:nvPr/>
        </p:nvSpPr>
        <p:spPr>
          <a:xfrm>
            <a:off x="0" y="2866624"/>
            <a:ext cx="6096000" cy="2554545"/>
          </a:xfrm>
          <a:prstGeom prst="rect">
            <a:avLst/>
          </a:prstGeom>
          <a:solidFill>
            <a:schemeClr val="accent6">
              <a:lumMod val="20000"/>
              <a:lumOff val="80000"/>
            </a:schemeClr>
          </a:solidFill>
        </p:spPr>
        <p:txBody>
          <a:bodyPr>
            <a:spAutoFit/>
          </a:bodyPr>
          <a:lstStyle/>
          <a:p>
            <a:r>
              <a:rPr lang="en-US" sz="2000" dirty="0"/>
              <a:t>When your communication is informational, make use of this kind of information. If a receiver does not read your message, it will in no way affect the project. Since information will be accessed only when the need arises, pull communication is known to be the most appropriate kind of communication. Methods of pull communication include posting information on websites, wikis, knowledge repositories, bulletin boards, etc.</a:t>
            </a:r>
          </a:p>
        </p:txBody>
      </p:sp>
    </p:spTree>
    <p:extLst>
      <p:ext uri="{BB962C8B-B14F-4D97-AF65-F5344CB8AC3E}">
        <p14:creationId xmlns:p14="http://schemas.microsoft.com/office/powerpoint/2010/main" val="605420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fill="hold"/>
                                        <p:tgtEl>
                                          <p:spTgt spid="3"/>
                                        </p:tgtEl>
                                        <p:attrNameLst>
                                          <p:attrName>ppt_x</p:attrName>
                                        </p:attrNameLst>
                                      </p:cBhvr>
                                      <p:tavLst>
                                        <p:tav tm="0">
                                          <p:val>
                                            <p:strVal val="#ppt_x"/>
                                          </p:val>
                                        </p:tav>
                                        <p:tav tm="100000">
                                          <p:val>
                                            <p:strVal val="#ppt_x"/>
                                          </p:val>
                                        </p:tav>
                                      </p:tavLst>
                                    </p:anim>
                                    <p:anim calcmode="lin" valueType="num">
                                      <p:cBhvr additive="base">
                                        <p:cTn id="2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2" grpId="0" animBg="1"/>
      <p:bldP spid="14" grpId="0" animBg="1"/>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7" name="Rectangle 6"/>
          <p:cNvSpPr/>
          <p:nvPr/>
        </p:nvSpPr>
        <p:spPr>
          <a:xfrm>
            <a:off x="801279" y="2600907"/>
            <a:ext cx="9423221" cy="523220"/>
          </a:xfrm>
          <a:prstGeom prst="rect">
            <a:avLst/>
          </a:prstGeom>
          <a:solidFill>
            <a:schemeClr val="bg1"/>
          </a:solidFill>
          <a:ln>
            <a:solidFill>
              <a:schemeClr val="accent1"/>
            </a:solidFill>
          </a:ln>
        </p:spPr>
        <p:txBody>
          <a:bodyPr wrap="square">
            <a:spAutoFit/>
          </a:bodyPr>
          <a:lstStyle/>
          <a:p>
            <a:pPr algn="ctr"/>
            <a:r>
              <a:rPr lang="en-US" sz="2800" b="1" dirty="0"/>
              <a:t>Four Steps Process for Effective Communication</a:t>
            </a:r>
          </a:p>
        </p:txBody>
      </p:sp>
      <p:sp>
        <p:nvSpPr>
          <p:cNvPr id="4" name="Rectangle 3"/>
          <p:cNvSpPr/>
          <p:nvPr/>
        </p:nvSpPr>
        <p:spPr>
          <a:xfrm>
            <a:off x="3695306" y="1376994"/>
            <a:ext cx="3022422" cy="646331"/>
          </a:xfrm>
          <a:prstGeom prst="rect">
            <a:avLst/>
          </a:prstGeom>
          <a:solidFill>
            <a:schemeClr val="bg1"/>
          </a:solidFill>
          <a:ln>
            <a:solidFill>
              <a:schemeClr val="accent1"/>
            </a:solidFill>
          </a:ln>
          <a:effectLst>
            <a:reflection blurRad="6350" stA="50000" endA="300" endPos="55000" dir="5400000" sy="-100000" algn="bl" rotWithShape="0"/>
          </a:effectLst>
        </p:spPr>
        <p:txBody>
          <a:bodyPr wrap="square">
            <a:spAutoFit/>
          </a:bodyPr>
          <a:lstStyle/>
          <a:p>
            <a:pPr algn="ctr"/>
            <a:r>
              <a:rPr lang="en-US" sz="3600" b="1" dirty="0" smtClean="0"/>
              <a:t>Section two</a:t>
            </a:r>
            <a:endParaRPr lang="en-US" sz="3600" b="1" dirty="0"/>
          </a:p>
        </p:txBody>
      </p:sp>
    </p:spTree>
    <p:extLst>
      <p:ext uri="{BB962C8B-B14F-4D97-AF65-F5344CB8AC3E}">
        <p14:creationId xmlns:p14="http://schemas.microsoft.com/office/powerpoint/2010/main" val="1365433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3391554"/>
            <a:ext cx="7150231" cy="1015663"/>
          </a:xfrm>
          <a:prstGeom prst="rect">
            <a:avLst/>
          </a:prstGeom>
          <a:solidFill>
            <a:schemeClr val="accent6">
              <a:lumMod val="20000"/>
              <a:lumOff val="80000"/>
            </a:schemeClr>
          </a:solidFill>
          <a:ln>
            <a:solidFill>
              <a:schemeClr val="bg1"/>
            </a:solidFill>
          </a:ln>
        </p:spPr>
        <p:txBody>
          <a:bodyPr wrap="square">
            <a:spAutoFit/>
          </a:bodyPr>
          <a:lstStyle/>
          <a:p>
            <a:r>
              <a:rPr lang="en-US" sz="2000" dirty="0"/>
              <a:t>First, the team to whom communication is essential needs to be determine the number of channels of communication possible using the communication formula</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t>The project manager and the project team work together to identify who needs what information. In other words, project management needs to know what the requirements of successful communications are in order to plan on how to achieve those requirements.</a:t>
            </a:r>
          </a:p>
        </p:txBody>
      </p:sp>
      <p:sp>
        <p:nvSpPr>
          <p:cNvPr id="9" name="Rectangle 8"/>
          <p:cNvSpPr/>
          <p:nvPr/>
        </p:nvSpPr>
        <p:spPr>
          <a:xfrm>
            <a:off x="14140" y="4791039"/>
            <a:ext cx="7150231" cy="1631216"/>
          </a:xfrm>
          <a:prstGeom prst="rect">
            <a:avLst/>
          </a:prstGeom>
          <a:solidFill>
            <a:schemeClr val="accent2">
              <a:lumMod val="20000"/>
              <a:lumOff val="80000"/>
            </a:schemeClr>
          </a:solidFill>
          <a:ln>
            <a:solidFill>
              <a:schemeClr val="bg1"/>
            </a:solidFill>
          </a:ln>
        </p:spPr>
        <p:txBody>
          <a:bodyPr wrap="square">
            <a:spAutoFit/>
          </a:bodyPr>
          <a:lstStyle/>
          <a:p>
            <a:r>
              <a:rPr lang="en-US" sz="2000" dirty="0"/>
              <a:t>Stakeholders will need different types of information, depending on their interest in project and the priority of the project. The project manager will need to complete the analysis of the identified stakeholders to determine what information they actually need as well as how often the information is needed. </a:t>
            </a:r>
            <a:endParaRPr lang="en-US" sz="2400" dirty="0"/>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1969360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fill="hold"/>
                                        <p:tgtEl>
                                          <p:spTgt spid="23"/>
                                        </p:tgtEl>
                                        <p:attrNameLst>
                                          <p:attrName>ppt_x</p:attrName>
                                        </p:attrNameLst>
                                      </p:cBhvr>
                                      <p:tavLst>
                                        <p:tav tm="0">
                                          <p:val>
                                            <p:strVal val="#ppt_x"/>
                                          </p:val>
                                        </p:tav>
                                        <p:tav tm="100000">
                                          <p:val>
                                            <p:strVal val="#ppt_x"/>
                                          </p:val>
                                        </p:tav>
                                      </p:tavLst>
                                    </p:anim>
                                    <p:anim calcmode="lin" valueType="num">
                                      <p:cBhvr additive="base">
                                        <p:cTn id="1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500" fill="hold"/>
                                        <p:tgtEl>
                                          <p:spTgt spid="21"/>
                                        </p:tgtEl>
                                        <p:attrNameLst>
                                          <p:attrName>ppt_x</p:attrName>
                                        </p:attrNameLst>
                                      </p:cBhvr>
                                      <p:tavLst>
                                        <p:tav tm="0">
                                          <p:val>
                                            <p:strVal val="#ppt_x"/>
                                          </p:val>
                                        </p:tav>
                                        <p:tav tm="100000">
                                          <p:val>
                                            <p:strVal val="#ppt_x"/>
                                          </p:val>
                                        </p:tav>
                                      </p:tavLst>
                                    </p:anim>
                                    <p:anim calcmode="lin" valueType="num">
                                      <p:cBhvr additive="base">
                                        <p:cTn id="1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14140" y="2958095"/>
            <a:ext cx="7046536" cy="2554545"/>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 charts,</a:t>
            </a:r>
          </a:p>
          <a:p>
            <a:pPr marL="285750" lvl="0" indent="-285750">
              <a:buFont typeface="Arial" panose="020B0604020202020204" pitchFamily="34" charset="0"/>
              <a:buChar char="•"/>
            </a:pPr>
            <a:r>
              <a:rPr lang="en-US" sz="2000" dirty="0"/>
              <a:t>The project structure within the performing organization,</a:t>
            </a:r>
          </a:p>
          <a:p>
            <a:pPr marL="285750" lvl="0" indent="-285750">
              <a:buFont typeface="Arial" panose="020B0604020202020204" pitchFamily="34" charset="0"/>
              <a:buChar char="•"/>
            </a:pPr>
            <a:r>
              <a:rPr lang="en-US" sz="2000" dirty="0"/>
              <a:t>Stakeholder responsibility relationships,</a:t>
            </a:r>
          </a:p>
          <a:p>
            <a:pPr marL="285750" lvl="0" indent="-285750">
              <a:buFont typeface="Arial" panose="020B0604020202020204" pitchFamily="34" charset="0"/>
              <a:buChar char="•"/>
            </a:pPr>
            <a:r>
              <a:rPr lang="en-US" sz="2000" dirty="0"/>
              <a:t>Departments and disciplines involved within the project work,</a:t>
            </a:r>
          </a:p>
          <a:p>
            <a:pPr marL="285750" lvl="0" indent="-285750">
              <a:buFont typeface="Arial" panose="020B0604020202020204" pitchFamily="34" charset="0"/>
              <a:buChar char="•"/>
            </a:pPr>
            <a:r>
              <a:rPr lang="en-US" sz="2000" dirty="0"/>
              <a:t>The number of individuals involved in the project and their locales,</a:t>
            </a:r>
          </a:p>
          <a:p>
            <a:pPr marL="285750" lvl="0" indent="-285750">
              <a:buFont typeface="Arial" panose="020B0604020202020204" pitchFamily="34" charset="0"/>
              <a:buChar char="•"/>
            </a:pPr>
            <a:r>
              <a:rPr lang="en-US" sz="2000" dirty="0"/>
              <a:t>Internal and external information needs, and</a:t>
            </a:r>
          </a:p>
          <a:p>
            <a:pPr marL="285750" lvl="0" indent="-285750">
              <a:buFont typeface="Arial" panose="020B0604020202020204" pitchFamily="34" charset="0"/>
              <a:buChar char="•"/>
            </a:pPr>
            <a:r>
              <a:rPr lang="en-US" sz="2000" dirty="0"/>
              <a:t>Stakeholder information.</a:t>
            </a:r>
          </a:p>
        </p:txBody>
      </p:sp>
      <p:sp>
        <p:nvSpPr>
          <p:cNvPr id="22" name="Rectangle 21"/>
          <p:cNvSpPr/>
          <p:nvPr/>
        </p:nvSpPr>
        <p:spPr>
          <a:xfrm>
            <a:off x="14140" y="603482"/>
            <a:ext cx="6769916"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Communication Requirements</a:t>
            </a: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rPr>
              <a:t>The project manager and the project team can identify the demand for communications using the following:</a:t>
            </a:r>
            <a:endParaRPr lang="en-US" sz="2400" dirty="0">
              <a:effectLst>
                <a:outerShdw blurRad="38100" dist="38100" dir="2700000" algn="tl">
                  <a:srgbClr val="000000">
                    <a:alpha val="43137"/>
                  </a:srgbClr>
                </a:outerShdw>
              </a:effectLst>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252711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barn(inVertical)">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What</a:t>
            </a:r>
            <a:r>
              <a:rPr lang="en-US" sz="2000" dirty="0"/>
              <a:t> needs to be communicated. All information related to the project need not be communicated to everyone in the team.</a:t>
            </a:r>
          </a:p>
        </p:txBody>
      </p:sp>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23" name="Rectangle 22"/>
          <p:cNvSpPr/>
          <p:nvPr/>
        </p:nvSpPr>
        <p:spPr>
          <a:xfrm>
            <a:off x="14140" y="1448969"/>
            <a:ext cx="9945278" cy="707886"/>
          </a:xfrm>
          <a:prstGeom prst="rect">
            <a:avLst/>
          </a:prstGeom>
          <a:solidFill>
            <a:schemeClr val="bg2">
              <a:lumMod val="9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Who</a:t>
            </a:r>
            <a:r>
              <a:rPr lang="en-US" sz="2000" dirty="0"/>
              <a:t> needs to be communicated to. This is based on the communication formula and needs to be determined.</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0" y="3107835"/>
            <a:ext cx="9945278" cy="400110"/>
          </a:xfrm>
          <a:prstGeom prst="rect">
            <a:avLst/>
          </a:prstGeom>
          <a:solidFill>
            <a:schemeClr val="accent2">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When</a:t>
            </a:r>
            <a:r>
              <a:rPr lang="en-US" sz="2000" dirty="0"/>
              <a:t> it should be communicated. The timeline of communication should be monitored.</a:t>
            </a:r>
          </a:p>
        </p:txBody>
      </p:sp>
    </p:spTree>
    <p:extLst>
      <p:ext uri="{BB962C8B-B14F-4D97-AF65-F5344CB8AC3E}">
        <p14:creationId xmlns:p14="http://schemas.microsoft.com/office/powerpoint/2010/main" val="89970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8" name="Rectangle 7"/>
          <p:cNvSpPr/>
          <p:nvPr/>
        </p:nvSpPr>
        <p:spPr>
          <a:xfrm>
            <a:off x="-9428" y="1188467"/>
            <a:ext cx="9945278" cy="707886"/>
          </a:xfrm>
          <a:prstGeom prst="rect">
            <a:avLst/>
          </a:prstGeom>
          <a:solidFill>
            <a:schemeClr val="accent6">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Where</a:t>
            </a:r>
            <a:r>
              <a:rPr lang="en-US" sz="2000" dirty="0"/>
              <a:t> should it be communicated. If the team involves many people, then individual level and team level communications needs to be resolved.</a:t>
            </a:r>
          </a:p>
        </p:txBody>
      </p:sp>
      <p:sp>
        <p:nvSpPr>
          <p:cNvPr id="9" name="Rectangle 8"/>
          <p:cNvSpPr/>
          <p:nvPr/>
        </p:nvSpPr>
        <p:spPr>
          <a:xfrm>
            <a:off x="-9428" y="2081228"/>
            <a:ext cx="9945278" cy="707886"/>
          </a:xfrm>
          <a:prstGeom prst="rect">
            <a:avLst/>
          </a:prstGeom>
          <a:solidFill>
            <a:schemeClr val="accent4">
              <a:lumMod val="20000"/>
              <a:lumOff val="8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Why</a:t>
            </a:r>
            <a:r>
              <a:rPr lang="en-US" sz="2000" dirty="0"/>
              <a:t> communication of information is essential and to what level is important. Why is it not encouraged as it is blame rather than change.</a:t>
            </a:r>
          </a:p>
        </p:txBody>
      </p:sp>
      <p:sp>
        <p:nvSpPr>
          <p:cNvPr id="11" name="Rectangle 10"/>
          <p:cNvSpPr/>
          <p:nvPr/>
        </p:nvSpPr>
        <p:spPr>
          <a:xfrm>
            <a:off x="-9428" y="3186739"/>
            <a:ext cx="9945278" cy="707886"/>
          </a:xfrm>
          <a:prstGeom prst="rect">
            <a:avLst/>
          </a:prstGeom>
          <a:solidFill>
            <a:schemeClr val="accent1">
              <a:lumMod val="40000"/>
              <a:lumOff val="60000"/>
            </a:schemeClr>
          </a:solidFill>
          <a:ln>
            <a:solidFill>
              <a:schemeClr val="bg1"/>
            </a:solidFill>
          </a:ln>
        </p:spPr>
        <p:txBody>
          <a:bodyPr wrap="square">
            <a:spAutoFit/>
          </a:bodyPr>
          <a:lstStyle/>
          <a:p>
            <a:pPr lvl="0"/>
            <a:r>
              <a:rPr lang="en-US" sz="2000" b="1" u="sng" dirty="0">
                <a:effectLst>
                  <a:outerShdw blurRad="38100" dist="38100" dir="2700000" algn="tl">
                    <a:srgbClr val="000000">
                      <a:alpha val="43137"/>
                    </a:srgbClr>
                  </a:outerShdw>
                </a:effectLst>
              </a:rPr>
              <a:t>How</a:t>
            </a:r>
            <a:r>
              <a:rPr lang="en-US" sz="2000" dirty="0"/>
              <a:t> the communication needs to be done. Is it conducted via e-mail, phone, or a presentation done to the team members?</a:t>
            </a:r>
          </a:p>
        </p:txBody>
      </p:sp>
    </p:spTree>
    <p:extLst>
      <p:ext uri="{BB962C8B-B14F-4D97-AF65-F5344CB8AC3E}">
        <p14:creationId xmlns:p14="http://schemas.microsoft.com/office/powerpoint/2010/main" val="3601992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8" grpId="0" animBg="1"/>
      <p:bldP spid="9"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7385901" cy="400110"/>
          </a:xfrm>
          <a:prstGeom prst="rect">
            <a:avLst/>
          </a:prstGeom>
          <a:solidFill>
            <a:schemeClr val="accent5">
              <a:lumMod val="75000"/>
            </a:schemeClr>
          </a:solidFill>
          <a:ln>
            <a:solidFill>
              <a:schemeClr val="bg1">
                <a:lumMod val="95000"/>
              </a:schemeClr>
            </a:solidFill>
          </a:ln>
        </p:spPr>
        <p:txBody>
          <a:bodyPr wrap="square">
            <a:spAutoFit/>
          </a:bodyPr>
          <a:lstStyle/>
          <a:p>
            <a:r>
              <a:rPr lang="en-US" sz="2000" b="1" dirty="0">
                <a:solidFill>
                  <a:schemeClr val="bg1"/>
                </a:solidFill>
              </a:rPr>
              <a:t>Identify the 5Ws (Why, What, When, Where, Who) and 1H (How)</a:t>
            </a:r>
            <a:endParaRPr lang="en-US" sz="2000" dirty="0">
              <a:solidFill>
                <a:schemeClr val="bg1"/>
              </a:solidFill>
            </a:endParaRP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pic>
        <p:nvPicPr>
          <p:cNvPr id="12" name="Picture 11"/>
          <p:cNvPicPr/>
          <p:nvPr/>
        </p:nvPicPr>
        <p:blipFill>
          <a:blip r:embed="rId3" cstate="print">
            <a:extLst>
              <a:ext uri="{28A0092B-C50C-407E-A947-70E740481C1C}">
                <a14:useLocalDpi xmlns:a14="http://schemas.microsoft.com/office/drawing/2010/main" val="0"/>
              </a:ext>
            </a:extLst>
          </a:blip>
          <a:stretch>
            <a:fillRect/>
          </a:stretch>
        </p:blipFill>
        <p:spPr>
          <a:xfrm>
            <a:off x="14139" y="1282046"/>
            <a:ext cx="7621885" cy="519416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56375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Organizational culture and structure,</a:t>
            </a:r>
          </a:p>
          <a:p>
            <a:pPr marL="285750" lvl="0" indent="-285750">
              <a:buFont typeface="Arial" panose="020B0604020202020204" pitchFamily="34" charset="0"/>
              <a:buChar char="•"/>
            </a:pPr>
            <a:r>
              <a:rPr lang="en-US" sz="2000" dirty="0"/>
              <a:t>Standard and regulations the project must comply with,</a:t>
            </a:r>
          </a:p>
          <a:p>
            <a:pPr marL="285750" lvl="0" indent="-285750">
              <a:buFont typeface="Arial" panose="020B0604020202020204" pitchFamily="34" charset="0"/>
              <a:buChar char="•"/>
            </a:pPr>
            <a:r>
              <a:rPr lang="en-US" sz="2000" dirty="0"/>
              <a:t>The logistics and the organizational infrastructure,</a:t>
            </a:r>
          </a:p>
          <a:p>
            <a:pPr marL="285750" lvl="0" indent="-285750">
              <a:buFont typeface="Arial" panose="020B0604020202020204" pitchFamily="34" charset="0"/>
              <a:buChar char="•"/>
            </a:pPr>
            <a:r>
              <a:rPr lang="en-US" sz="2000" dirty="0"/>
              <a:t>The human resources the project will rely on and interact with,</a:t>
            </a:r>
          </a:p>
          <a:p>
            <a:pPr marL="285750" lvl="0" indent="-285750">
              <a:buFont typeface="Arial" panose="020B0604020202020204" pitchFamily="34" charset="0"/>
              <a:buChar char="•"/>
            </a:pPr>
            <a:r>
              <a:rPr lang="en-US" sz="2000" dirty="0"/>
              <a:t>The policies and procedures for personnel administration,</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1196216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and Accommodate the Enterprise Environmental Factors</a:t>
            </a:r>
            <a:endParaRPr lang="en-US" sz="2400" dirty="0">
              <a:solidFill>
                <a:schemeClr val="bg1"/>
              </a:solidFill>
            </a:endParaRPr>
          </a:p>
        </p:txBody>
      </p:sp>
      <p:sp>
        <p:nvSpPr>
          <p:cNvPr id="23" name="Rectangle 22"/>
          <p:cNvSpPr/>
          <p:nvPr/>
        </p:nvSpPr>
        <p:spPr>
          <a:xfrm>
            <a:off x="14139" y="1199747"/>
            <a:ext cx="11166050" cy="707886"/>
          </a:xfrm>
          <a:prstGeom prst="rect">
            <a:avLst/>
          </a:prstGeom>
          <a:solidFill>
            <a:schemeClr val="tx1"/>
          </a:solidFill>
          <a:ln>
            <a:solidFill>
              <a:schemeClr val="bg1"/>
            </a:solidFill>
          </a:ln>
        </p:spPr>
        <p:txBody>
          <a:bodyPr wrap="square">
            <a:spAutoFit/>
          </a:bodyPr>
          <a:lstStyle/>
          <a:p>
            <a:pPr algn="ctr"/>
            <a:r>
              <a:rPr lang="en-US" sz="2000" dirty="0">
                <a:solidFill>
                  <a:schemeClr val="bg1"/>
                </a:solidFill>
              </a:rPr>
              <a:t>Much of the communications management processes are linked to the enterprise environmental factors. Enterprise environmental factors that affect project communications are as follows:</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388535"/>
            <a:ext cx="5967167" cy="1938992"/>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The project's work authorization system,</a:t>
            </a:r>
          </a:p>
          <a:p>
            <a:pPr marL="285750" lvl="0" indent="-285750">
              <a:buFont typeface="Arial" panose="020B0604020202020204" pitchFamily="34" charset="0"/>
              <a:buChar char="•"/>
            </a:pPr>
            <a:r>
              <a:rPr lang="en-US" sz="2000" dirty="0"/>
              <a:t>The marketplace conditions,</a:t>
            </a:r>
          </a:p>
          <a:p>
            <a:pPr marL="285750" lvl="0" indent="-285750">
              <a:buFont typeface="Arial" panose="020B0604020202020204" pitchFamily="34" charset="0"/>
              <a:buChar char="•"/>
            </a:pPr>
            <a:r>
              <a:rPr lang="en-US" sz="2000" dirty="0"/>
              <a:t>Stakeholder risk tolerances,</a:t>
            </a:r>
          </a:p>
          <a:p>
            <a:pPr marL="285750" lvl="0" indent="-285750">
              <a:buFont typeface="Arial" panose="020B0604020202020204" pitchFamily="34" charset="0"/>
              <a:buChar char="•"/>
            </a:pPr>
            <a:r>
              <a:rPr lang="en-US" sz="2000" dirty="0"/>
              <a:t>Commercial databases that the project may use for estimating, and</a:t>
            </a:r>
          </a:p>
          <a:p>
            <a:pPr marL="285750" lvl="0" indent="-285750">
              <a:buFont typeface="Arial" panose="020B0604020202020204" pitchFamily="34" charset="0"/>
              <a:buChar char="•"/>
            </a:pPr>
            <a:r>
              <a:rPr lang="en-US" sz="2000" dirty="0"/>
              <a:t>Project management information system.</a:t>
            </a:r>
          </a:p>
        </p:txBody>
      </p:sp>
      <p:sp>
        <p:nvSpPr>
          <p:cNvPr id="11" name="Rectangle 10"/>
          <p:cNvSpPr/>
          <p:nvPr/>
        </p:nvSpPr>
        <p:spPr>
          <a:xfrm>
            <a:off x="-9428" y="5600001"/>
            <a:ext cx="7032397" cy="1015663"/>
          </a:xfrm>
          <a:prstGeom prst="rect">
            <a:avLst/>
          </a:prstGeom>
          <a:solidFill>
            <a:schemeClr val="accent1">
              <a:lumMod val="40000"/>
              <a:lumOff val="60000"/>
            </a:schemeClr>
          </a:solidFill>
          <a:ln>
            <a:solidFill>
              <a:schemeClr val="bg1"/>
            </a:solidFill>
          </a:ln>
        </p:spPr>
        <p:txBody>
          <a:bodyPr wrap="square">
            <a:spAutoFit/>
          </a:bodyPr>
          <a:lstStyle/>
          <a:p>
            <a:r>
              <a:rPr lang="en-US" sz="2000" i="1" dirty="0"/>
              <a:t>These enterprise factors should be identified and reviewed and the project manager should align his or her project initiative considering all of these factors.</a:t>
            </a:r>
          </a:p>
        </p:txBody>
      </p:sp>
    </p:spTree>
    <p:extLst>
      <p:ext uri="{BB962C8B-B14F-4D97-AF65-F5344CB8AC3E}">
        <p14:creationId xmlns:p14="http://schemas.microsoft.com/office/powerpoint/2010/main" val="1674506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7"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3447098"/>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Standards and policies unique to the organization;</a:t>
            </a:r>
          </a:p>
          <a:p>
            <a:pPr marL="285750" lvl="0" indent="-285750">
              <a:buFont typeface="Arial" panose="020B0604020202020204" pitchFamily="34" charset="0"/>
              <a:buChar char="•"/>
            </a:pPr>
            <a:r>
              <a:rPr lang="en-US" sz="2000" dirty="0"/>
              <a:t>Organizational guidelines, work instructions and performance measurement criteria;</a:t>
            </a:r>
          </a:p>
          <a:p>
            <a:pPr marL="285750" lvl="0" indent="-285750">
              <a:buFont typeface="Arial" panose="020B0604020202020204" pitchFamily="34" charset="0"/>
              <a:buChar char="•"/>
            </a:pPr>
            <a:r>
              <a:rPr lang="en-US" sz="2000" dirty="0"/>
              <a:t>Organizational communication requirements for all projects considering required and approved technology, security issues, archiving and allowed communication media;</a:t>
            </a:r>
          </a:p>
          <a:p>
            <a:pPr marL="285750" lvl="0" indent="-285750">
              <a:buFont typeface="Arial" panose="020B0604020202020204" pitchFamily="34" charset="0"/>
              <a:buChar char="•"/>
            </a:pPr>
            <a:r>
              <a:rPr lang="en-US" sz="2000" dirty="0"/>
              <a:t>Project closure requirements;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Tree>
    <p:extLst>
      <p:ext uri="{BB962C8B-B14F-4D97-AF65-F5344CB8AC3E}">
        <p14:creationId xmlns:p14="http://schemas.microsoft.com/office/powerpoint/2010/main" val="4226327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7" name="Rectangle 6"/>
          <p:cNvSpPr/>
          <p:nvPr/>
        </p:nvSpPr>
        <p:spPr>
          <a:xfrm>
            <a:off x="14139" y="2420767"/>
            <a:ext cx="5967167" cy="3447098"/>
          </a:xfrm>
          <a:prstGeom prst="rect">
            <a:avLst/>
          </a:prstGeom>
          <a:solidFill>
            <a:schemeClr val="accent2">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sz="2000" dirty="0"/>
              <a:t>Financial controls and procedures;</a:t>
            </a:r>
          </a:p>
          <a:p>
            <a:pPr marL="285750" lvl="0" indent="-285750">
              <a:buFont typeface="Arial" panose="020B0604020202020204" pitchFamily="34" charset="0"/>
              <a:buChar char="•"/>
            </a:pPr>
            <a:r>
              <a:rPr lang="en-US" sz="2000" dirty="0"/>
              <a:t>Issue and defect management procedures for all projects;</a:t>
            </a:r>
          </a:p>
          <a:p>
            <a:pPr marL="285750" lvl="0" indent="-285750">
              <a:buFont typeface="Arial" panose="020B0604020202020204" pitchFamily="34" charset="0"/>
              <a:buChar char="•"/>
            </a:pPr>
            <a:r>
              <a:rPr lang="en-US" sz="2000" dirty="0"/>
              <a:t>Change control procedures;</a:t>
            </a:r>
          </a:p>
          <a:p>
            <a:pPr marL="285750" lvl="0" indent="-285750">
              <a:buFont typeface="Arial" panose="020B0604020202020204" pitchFamily="34" charset="0"/>
              <a:buChar char="•"/>
            </a:pPr>
            <a:r>
              <a:rPr lang="en-US" sz="2000" dirty="0"/>
              <a:t>Risk control procedures;</a:t>
            </a:r>
          </a:p>
          <a:p>
            <a:pPr marL="285750" lvl="0" indent="-285750">
              <a:buFont typeface="Arial" panose="020B0604020202020204" pitchFamily="34" charset="0"/>
              <a:buChar char="•"/>
            </a:pPr>
            <a:r>
              <a:rPr lang="en-US" sz="2000" dirty="0"/>
              <a:t>Work authorization systems;</a:t>
            </a:r>
          </a:p>
          <a:p>
            <a:pPr marL="285750" lvl="0" indent="-285750">
              <a:buFont typeface="Arial" panose="020B0604020202020204" pitchFamily="34" charset="0"/>
              <a:buChar char="•"/>
            </a:pPr>
            <a:r>
              <a:rPr lang="en-US" sz="2000" dirty="0"/>
              <a:t>Process measurement database;</a:t>
            </a:r>
          </a:p>
          <a:p>
            <a:pPr marL="285750" lvl="0" indent="-285750">
              <a:buFont typeface="Arial" panose="020B0604020202020204" pitchFamily="34" charset="0"/>
              <a:buChar char="•"/>
            </a:pPr>
            <a:r>
              <a:rPr lang="en-US" sz="2000" dirty="0"/>
              <a:t>Project file structure, organization, and retention;</a:t>
            </a:r>
          </a:p>
          <a:p>
            <a:pPr marL="285750" lvl="0" indent="-285750">
              <a:buFont typeface="Arial" panose="020B0604020202020204" pitchFamily="34" charset="0"/>
              <a:buChar char="•"/>
            </a:pPr>
            <a:r>
              <a:rPr lang="en-US" sz="2000" dirty="0"/>
              <a:t>Historical information and lessons learned requirements;</a:t>
            </a:r>
          </a:p>
          <a:p>
            <a:pPr marL="285750" lvl="0" indent="-285750">
              <a:buFont typeface="Arial" panose="020B0604020202020204" pitchFamily="34" charset="0"/>
              <a:buChar char="•"/>
            </a:pPr>
            <a:r>
              <a:rPr lang="en-US" sz="2000" dirty="0"/>
              <a:t>Issue and defect management databases;</a:t>
            </a:r>
          </a:p>
        </p:txBody>
      </p:sp>
    </p:spTree>
    <p:extLst>
      <p:ext uri="{BB962C8B-B14F-4D97-AF65-F5344CB8AC3E}">
        <p14:creationId xmlns:p14="http://schemas.microsoft.com/office/powerpoint/2010/main" val="2971807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arn(inVertical)">
                                      <p:cBhvr>
                                        <p:cTn id="12" dur="5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0" y="2265349"/>
            <a:ext cx="4440025" cy="2862322"/>
          </a:xfrm>
          <a:prstGeom prst="rect">
            <a:avLst/>
          </a:prstGeom>
          <a:solidFill>
            <a:schemeClr val="accent6">
              <a:lumMod val="20000"/>
              <a:lumOff val="80000"/>
            </a:schemeClr>
          </a:solidFill>
          <a:ln>
            <a:solidFill>
              <a:schemeClr val="bg1"/>
            </a:solidFill>
          </a:ln>
        </p:spPr>
        <p:txBody>
          <a:bodyPr wrap="square">
            <a:spAutoFit/>
          </a:bodyPr>
          <a:lstStyle/>
          <a:p>
            <a:pPr marL="285750" lvl="0" indent="-285750">
              <a:buFont typeface="Arial" panose="020B0604020202020204" pitchFamily="34" charset="0"/>
              <a:buChar char="•"/>
            </a:pPr>
            <a:r>
              <a:rPr lang="en-US" dirty="0"/>
              <a:t>Project file structure, organization, and retention;</a:t>
            </a:r>
          </a:p>
          <a:p>
            <a:pPr marL="285750" lvl="0" indent="-285750">
              <a:buFont typeface="Arial" panose="020B0604020202020204" pitchFamily="34" charset="0"/>
              <a:buChar char="•"/>
            </a:pPr>
            <a:r>
              <a:rPr lang="en-US" dirty="0"/>
              <a:t>Historical information and lessons learned requirements;</a:t>
            </a:r>
          </a:p>
          <a:p>
            <a:pPr marL="285750" lvl="0" indent="-285750">
              <a:buFont typeface="Arial" panose="020B0604020202020204" pitchFamily="34" charset="0"/>
              <a:buChar char="•"/>
            </a:pPr>
            <a:r>
              <a:rPr lang="en-US" dirty="0"/>
              <a:t>Issue and defect management databases;</a:t>
            </a:r>
          </a:p>
          <a:p>
            <a:pPr marL="285750" lvl="0" indent="-285750">
              <a:buFont typeface="Arial" panose="020B0604020202020204" pitchFamily="34" charset="0"/>
              <a:buChar char="•"/>
            </a:pPr>
            <a:r>
              <a:rPr lang="en-US" dirty="0"/>
              <a:t>Configuration management databases; and</a:t>
            </a:r>
          </a:p>
          <a:p>
            <a:pPr marL="285750" lvl="0" indent="-285750">
              <a:buFont typeface="Arial" panose="020B0604020202020204" pitchFamily="34" charset="0"/>
              <a:buChar char="•"/>
            </a:pPr>
            <a:r>
              <a:rPr lang="en-US" dirty="0"/>
              <a:t>Project financial databases detailing labor hours, costs, budget issues, and cost overruns.</a:t>
            </a:r>
          </a:p>
        </p:txBody>
      </p:sp>
      <p:sp>
        <p:nvSpPr>
          <p:cNvPr id="22" name="Rectangle 21"/>
          <p:cNvSpPr/>
          <p:nvPr/>
        </p:nvSpPr>
        <p:spPr>
          <a:xfrm>
            <a:off x="14139" y="603482"/>
            <a:ext cx="8469985" cy="461665"/>
          </a:xfrm>
          <a:prstGeom prst="rect">
            <a:avLst/>
          </a:prstGeom>
          <a:solidFill>
            <a:schemeClr val="accent5">
              <a:lumMod val="75000"/>
            </a:schemeClr>
          </a:solidFill>
          <a:ln>
            <a:solidFill>
              <a:schemeClr val="bg1">
                <a:lumMod val="95000"/>
              </a:schemeClr>
            </a:solidFill>
          </a:ln>
        </p:spPr>
        <p:txBody>
          <a:bodyPr wrap="square">
            <a:spAutoFit/>
          </a:bodyPr>
          <a:lstStyle/>
          <a:p>
            <a:r>
              <a:rPr lang="en-US" sz="2400" b="1" dirty="0">
                <a:solidFill>
                  <a:schemeClr val="bg1"/>
                </a:solidFill>
              </a:rPr>
              <a:t>Identify Organizational Process Assets</a:t>
            </a:r>
            <a:endParaRPr lang="en-US" sz="2400" dirty="0">
              <a:solidFill>
                <a:schemeClr val="bg1"/>
              </a:solidFill>
            </a:endParaRPr>
          </a:p>
        </p:txBody>
      </p:sp>
      <p:sp>
        <p:nvSpPr>
          <p:cNvPr id="23" name="Rectangle 22"/>
          <p:cNvSpPr/>
          <p:nvPr/>
        </p:nvSpPr>
        <p:spPr>
          <a:xfrm>
            <a:off x="14139" y="1199747"/>
            <a:ext cx="11166050" cy="923330"/>
          </a:xfrm>
          <a:prstGeom prst="rect">
            <a:avLst/>
          </a:prstGeom>
          <a:solidFill>
            <a:schemeClr val="tx1"/>
          </a:solidFill>
          <a:ln>
            <a:solidFill>
              <a:schemeClr val="bg1"/>
            </a:solidFill>
          </a:ln>
        </p:spPr>
        <p:txBody>
          <a:bodyPr wrap="square">
            <a:spAutoFit/>
          </a:bodyPr>
          <a:lstStyle/>
          <a:p>
            <a:pPr algn="ctr"/>
            <a:r>
              <a:rPr lang="en-US" dirty="0">
                <a:solidFill>
                  <a:schemeClr val="bg1"/>
                </a:solidFill>
              </a:rPr>
              <a:t>The organizational process assets affect how the project manager, project team, and the stakeholders will communicate within a project. The primary organizational process assets that affect communication include the following:</a:t>
            </a:r>
          </a:p>
        </p:txBody>
      </p:sp>
      <p:sp>
        <p:nvSpPr>
          <p:cNvPr id="10" name="Rectangle 9"/>
          <p:cNvSpPr/>
          <p:nvPr/>
        </p:nvSpPr>
        <p:spPr>
          <a:xfrm>
            <a:off x="1743959" y="50383"/>
            <a:ext cx="6585753" cy="400110"/>
          </a:xfrm>
          <a:prstGeom prst="rect">
            <a:avLst/>
          </a:prstGeom>
          <a:solidFill>
            <a:schemeClr val="bg1"/>
          </a:solidFill>
          <a:ln>
            <a:solidFill>
              <a:schemeClr val="accent1"/>
            </a:solidFill>
          </a:ln>
        </p:spPr>
        <p:txBody>
          <a:bodyPr wrap="square">
            <a:spAutoFit/>
          </a:bodyPr>
          <a:lstStyle/>
          <a:p>
            <a:pPr algn="ctr"/>
            <a:r>
              <a:rPr lang="en-US" sz="2000" b="1" dirty="0"/>
              <a:t>Four Steps Process for Effective Communication</a:t>
            </a:r>
          </a:p>
        </p:txBody>
      </p:sp>
      <p:sp>
        <p:nvSpPr>
          <p:cNvPr id="11" name="Rectangle 10"/>
          <p:cNvSpPr/>
          <p:nvPr/>
        </p:nvSpPr>
        <p:spPr>
          <a:xfrm>
            <a:off x="-9428" y="5600001"/>
            <a:ext cx="7692273" cy="923330"/>
          </a:xfrm>
          <a:prstGeom prst="rect">
            <a:avLst/>
          </a:prstGeom>
          <a:solidFill>
            <a:schemeClr val="accent1">
              <a:lumMod val="40000"/>
              <a:lumOff val="60000"/>
            </a:schemeClr>
          </a:solidFill>
          <a:ln>
            <a:solidFill>
              <a:schemeClr val="bg1"/>
            </a:solidFill>
          </a:ln>
        </p:spPr>
        <p:txBody>
          <a:bodyPr wrap="square">
            <a:spAutoFit/>
          </a:bodyPr>
          <a:lstStyle/>
          <a:p>
            <a:r>
              <a:rPr lang="en-US" dirty="0"/>
              <a:t>These process assets may be unique for each organization, but if this is reviewed before the initiation of the project and reflected in the communication to the team, then there will never be a problem throughout the project.</a:t>
            </a:r>
          </a:p>
        </p:txBody>
      </p:sp>
    </p:spTree>
    <p:extLst>
      <p:ext uri="{BB962C8B-B14F-4D97-AF65-F5344CB8AC3E}">
        <p14:creationId xmlns:p14="http://schemas.microsoft.com/office/powerpoint/2010/main" val="2664594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arn(inVertical)">
                                      <p:cBhvr>
                                        <p:cTn id="12" dur="500"/>
                                        <p:tgtEl>
                                          <p:spTgt spid="2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barn(inVertic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a:effectLst>
            <a:outerShdw blurRad="50800" dist="38100" dir="2700000" algn="tl" rotWithShape="0">
              <a:prstClr val="black">
                <a:alpha val="40000"/>
              </a:prstClr>
            </a:outerShdw>
            <a:reflection blurRad="6350" stA="50000" endA="300" endPos="55000" dir="5400000" sy="-100000" algn="bl" rotWithShape="0"/>
          </a:effectLst>
        </p:spPr>
      </p:pic>
      <p:sp>
        <p:nvSpPr>
          <p:cNvPr id="6" name="Rectangle 5"/>
          <p:cNvSpPr/>
          <p:nvPr/>
        </p:nvSpPr>
        <p:spPr>
          <a:xfrm>
            <a:off x="4212585" y="1469368"/>
            <a:ext cx="2509277" cy="646331"/>
          </a:xfrm>
          <a:prstGeom prst="rect">
            <a:avLst/>
          </a:prstGeom>
          <a:solidFill>
            <a:schemeClr val="bg1"/>
          </a:solidFill>
          <a:ln>
            <a:solidFill>
              <a:schemeClr val="accent1"/>
            </a:solidFill>
          </a:ln>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3600" b="1" dirty="0" smtClean="0"/>
              <a:t>Section Two</a:t>
            </a:r>
            <a:endParaRPr lang="en-US" sz="3600" b="1" dirty="0"/>
          </a:p>
        </p:txBody>
      </p:sp>
      <p:sp>
        <p:nvSpPr>
          <p:cNvPr id="5" name="Rectangle 4"/>
          <p:cNvSpPr/>
          <p:nvPr/>
        </p:nvSpPr>
        <p:spPr>
          <a:xfrm>
            <a:off x="2125372" y="2561651"/>
            <a:ext cx="6683701" cy="523220"/>
          </a:xfrm>
          <a:prstGeom prst="rect">
            <a:avLst/>
          </a:prstGeom>
          <a:solidFill>
            <a:schemeClr val="bg1"/>
          </a:solidFill>
          <a:ln>
            <a:solidFill>
              <a:schemeClr val="accent1"/>
            </a:solidFill>
          </a:ln>
        </p:spPr>
        <p:txBody>
          <a:bodyPr wrap="square">
            <a:spAutoFit/>
          </a:bodyPr>
          <a:lstStyle/>
          <a:p>
            <a:pPr algn="ctr"/>
            <a:r>
              <a:rPr lang="en-US" sz="2800" b="1" dirty="0" smtClean="0"/>
              <a:t>Putting it into Practice</a:t>
            </a:r>
            <a:endParaRPr lang="en-US" sz="2800" b="1" dirty="0"/>
          </a:p>
        </p:txBody>
      </p:sp>
    </p:spTree>
    <p:extLst>
      <p:ext uri="{BB962C8B-B14F-4D97-AF65-F5344CB8AC3E}">
        <p14:creationId xmlns:p14="http://schemas.microsoft.com/office/powerpoint/2010/main" val="3127215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Traditional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725864" y="4671"/>
            <a:ext cx="9539926"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9" name="Picture 8"/>
          <p:cNvPicPr/>
          <p:nvPr/>
        </p:nvPicPr>
        <p:blipFill rotWithShape="1">
          <a:blip r:embed="rId3"/>
          <a:srcRect l="20897" t="16639" r="33974" b="30712"/>
          <a:stretch/>
        </p:blipFill>
        <p:spPr bwMode="auto">
          <a:xfrm>
            <a:off x="-1" y="1266844"/>
            <a:ext cx="6759019" cy="559115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1275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1044" y="0"/>
            <a:ext cx="1090956" cy="933253"/>
          </a:xfrm>
          <a:prstGeom prst="rect">
            <a:avLst/>
          </a:prstGeom>
        </p:spPr>
      </p:pic>
      <p:sp>
        <p:nvSpPr>
          <p:cNvPr id="21" name="Rectangle 20"/>
          <p:cNvSpPr/>
          <p:nvPr/>
        </p:nvSpPr>
        <p:spPr>
          <a:xfrm>
            <a:off x="3615180" y="569427"/>
            <a:ext cx="3761294" cy="461665"/>
          </a:xfrm>
          <a:prstGeom prst="rect">
            <a:avLst/>
          </a:prstGeom>
          <a:solidFill>
            <a:schemeClr val="accent6">
              <a:lumMod val="20000"/>
              <a:lumOff val="80000"/>
            </a:schemeClr>
          </a:solidFill>
          <a:ln>
            <a:solidFill>
              <a:schemeClr val="bg1"/>
            </a:solidFill>
          </a:ln>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Virtual teams</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ectangle 9"/>
          <p:cNvSpPr/>
          <p:nvPr/>
        </p:nvSpPr>
        <p:spPr>
          <a:xfrm>
            <a:off x="725864" y="4671"/>
            <a:ext cx="9539926" cy="400110"/>
          </a:xfrm>
          <a:prstGeom prst="rect">
            <a:avLst/>
          </a:prstGeom>
          <a:solidFill>
            <a:schemeClr val="bg1"/>
          </a:solidFill>
          <a:ln>
            <a:solidFill>
              <a:schemeClr val="accent1"/>
            </a:solidFill>
          </a:ln>
        </p:spPr>
        <p:txBody>
          <a:bodyPr wrap="square">
            <a:spAutoFit/>
          </a:bodyPr>
          <a:lstStyle/>
          <a:p>
            <a:pPr algn="ctr"/>
            <a:r>
              <a:rPr lang="en-US" sz="2000" b="1" dirty="0" smtClean="0"/>
              <a:t>Putting it into Practice</a:t>
            </a:r>
            <a:endParaRPr lang="en-US" sz="2000" b="1" dirty="0"/>
          </a:p>
        </p:txBody>
      </p:sp>
      <p:pic>
        <p:nvPicPr>
          <p:cNvPr id="7" name="Picture 6"/>
          <p:cNvPicPr/>
          <p:nvPr/>
        </p:nvPicPr>
        <p:blipFill rotWithShape="1">
          <a:blip r:embed="rId3"/>
          <a:srcRect l="20512" t="31225" r="33975" b="15897"/>
          <a:stretch/>
        </p:blipFill>
        <p:spPr bwMode="auto">
          <a:xfrm>
            <a:off x="0" y="1121632"/>
            <a:ext cx="7376474" cy="57363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15679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963</TotalTime>
  <Words>3269</Words>
  <Application>Microsoft Office PowerPoint</Application>
  <PresentationFormat>Widescreen</PresentationFormat>
  <Paragraphs>251</Paragraphs>
  <Slides>48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30</cp:revision>
  <dcterms:created xsi:type="dcterms:W3CDTF">2023-04-29T09:08:23Z</dcterms:created>
  <dcterms:modified xsi:type="dcterms:W3CDTF">2023-10-22T16:57:48Z</dcterms:modified>
</cp:coreProperties>
</file>