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9" r:id="rId2"/>
  </p:sldMasterIdLst>
  <p:notesMasterIdLst>
    <p:notesMasterId r:id="rId36"/>
  </p:notesMasterIdLst>
  <p:sldIdLst>
    <p:sldId id="583" r:id="rId3"/>
    <p:sldId id="584" r:id="rId4"/>
    <p:sldId id="585" r:id="rId5"/>
    <p:sldId id="602" r:id="rId6"/>
    <p:sldId id="675" r:id="rId7"/>
    <p:sldId id="634" r:id="rId8"/>
    <p:sldId id="650" r:id="rId9"/>
    <p:sldId id="676" r:id="rId10"/>
    <p:sldId id="651" r:id="rId11"/>
    <p:sldId id="523" r:id="rId12"/>
    <p:sldId id="603" r:id="rId13"/>
    <p:sldId id="652" r:id="rId14"/>
    <p:sldId id="653" r:id="rId15"/>
    <p:sldId id="604" r:id="rId16"/>
    <p:sldId id="605" r:id="rId17"/>
    <p:sldId id="677" r:id="rId18"/>
    <p:sldId id="610" r:id="rId19"/>
    <p:sldId id="606" r:id="rId20"/>
    <p:sldId id="655" r:id="rId21"/>
    <p:sldId id="679" r:id="rId22"/>
    <p:sldId id="656" r:id="rId23"/>
    <p:sldId id="607" r:id="rId24"/>
    <p:sldId id="608" r:id="rId25"/>
    <p:sldId id="657" r:id="rId26"/>
    <p:sldId id="658" r:id="rId27"/>
    <p:sldId id="678" r:id="rId28"/>
    <p:sldId id="659" r:id="rId29"/>
    <p:sldId id="609" r:id="rId30"/>
    <p:sldId id="660" r:id="rId31"/>
    <p:sldId id="635" r:id="rId32"/>
    <p:sldId id="629" r:id="rId33"/>
    <p:sldId id="681" r:id="rId34"/>
    <p:sldId id="60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83"/>
            <p14:sldId id="584"/>
            <p14:sldId id="585"/>
            <p14:sldId id="602"/>
            <p14:sldId id="675"/>
            <p14:sldId id="634"/>
            <p14:sldId id="650"/>
            <p14:sldId id="676"/>
            <p14:sldId id="651"/>
            <p14:sldId id="523"/>
            <p14:sldId id="603"/>
            <p14:sldId id="652"/>
            <p14:sldId id="653"/>
            <p14:sldId id="604"/>
            <p14:sldId id="605"/>
            <p14:sldId id="677"/>
            <p14:sldId id="610"/>
            <p14:sldId id="606"/>
            <p14:sldId id="655"/>
            <p14:sldId id="679"/>
            <p14:sldId id="656"/>
            <p14:sldId id="607"/>
            <p14:sldId id="608"/>
            <p14:sldId id="657"/>
            <p14:sldId id="658"/>
            <p14:sldId id="678"/>
            <p14:sldId id="659"/>
            <p14:sldId id="609"/>
            <p14:sldId id="660"/>
            <p14:sldId id="635"/>
            <p14:sldId id="629"/>
            <p14:sldId id="681"/>
            <p14:sldId id="600"/>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669BBC"/>
    <a:srgbClr val="2D3956"/>
    <a:srgbClr val="8E5A6D"/>
    <a:srgbClr val="FAC748"/>
    <a:srgbClr val="852F4A"/>
    <a:srgbClr val="000000"/>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755" autoAdjust="0"/>
  </p:normalViewPr>
  <p:slideViewPr>
    <p:cSldViewPr snapToGrid="0">
      <p:cViewPr varScale="1">
        <p:scale>
          <a:sx n="85" d="100"/>
          <a:sy n="85" d="100"/>
        </p:scale>
        <p:origin x="100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dirty="0"/>
              <a:t>بمجرد اكتمال توقعات الإيرادات ، يمكن استخدامها كخط أساس لتطوير البيانات المالية المبدئية. </a:t>
            </a:r>
          </a:p>
          <a:p>
            <a:pPr marL="171450" indent="-171450" algn="r" rtl="1">
              <a:buFont typeface="Arial" panose="020B0604020202020204" pitchFamily="34" charset="0"/>
              <a:buChar char="•"/>
            </a:pPr>
            <a:r>
              <a:rPr lang="ar-EG" dirty="0"/>
              <a:t>في النهاية ، نحن مهتمون بالتنبؤ بالتدفقات النقدية من العمليات. </a:t>
            </a:r>
          </a:p>
          <a:p>
            <a:pPr marL="171450" indent="-171450" algn="r" rtl="1">
              <a:buFont typeface="Arial" panose="020B0604020202020204" pitchFamily="34" charset="0"/>
              <a:buChar char="•"/>
            </a:pPr>
            <a:r>
              <a:rPr lang="ar-EG" b="1" dirty="0"/>
              <a:t>التدفق النقدي التشغيلي هو عامل رئيسي في تحديد احتياجات تمويل المشروع. </a:t>
            </a:r>
          </a:p>
          <a:p>
            <a:pPr marL="171450" indent="-171450" algn="r" rtl="1">
              <a:buFont typeface="Arial" panose="020B0604020202020204" pitchFamily="34" charset="0"/>
              <a:buChar char="•"/>
            </a:pPr>
            <a:r>
              <a:rPr lang="ar-EG" dirty="0"/>
              <a:t>التدفق النقدي المتاح للمستثمرين أمر أساسي للتقييم. </a:t>
            </a:r>
          </a:p>
          <a:p>
            <a:pPr marL="171450" indent="-171450" algn="r" rtl="1">
              <a:buFont typeface="Arial" panose="020B0604020202020204" pitchFamily="34" charset="0"/>
              <a:buChar char="•"/>
            </a:pPr>
            <a:r>
              <a:rPr lang="ar-EG" dirty="0"/>
              <a:t>لتوقع التدفقات النقدية ، نقوم أولا بتوقع بيان الدخل والميزانية العمومية ثم نستخدم تلك البيانات (والتغييرات من فترة إلى أخرى في البيانات) لتطوير البيان المبدئي للتدفقات النقدية.</a:t>
            </a:r>
          </a:p>
          <a:p>
            <a:pPr marL="171450" indent="-171450" algn="r" rtl="1">
              <a:buFont typeface="Arial" panose="020B0604020202020204" pitchFamily="34" charset="0"/>
              <a:buChar char="•"/>
            </a:pPr>
            <a:r>
              <a:rPr lang="ar-EG" b="1" dirty="0"/>
              <a:t>بالنسبة لمشروع جديد ، نواجه نفس المشكلة هنا كما فعلنا في التنبؤ بالإيرادات: وهي تقدير بيان الدخل وعلاقات الميزانية العمومية لشركة ليس لها تاريخ تشغيلي. </a:t>
            </a:r>
          </a:p>
          <a:p>
            <a:pPr marL="171450" indent="-171450" algn="r" rtl="1">
              <a:buFont typeface="Arial" panose="020B0604020202020204" pitchFamily="34" charset="0"/>
              <a:buChar char="•"/>
            </a:pPr>
            <a:r>
              <a:rPr lang="ar-EG" dirty="0"/>
              <a:t>هنا مرة أخرى ، </a:t>
            </a:r>
            <a:r>
              <a:rPr lang="ar-EG" u="sng" dirty="0"/>
              <a:t>من المفيد الاعتماد على بيانات من شركات عامة و / أو خاصة مماثلة. </a:t>
            </a:r>
          </a:p>
          <a:p>
            <a:pPr marL="171450" indent="-171450" algn="r" rtl="1">
              <a:buFont typeface="Arial" panose="020B0604020202020204" pitchFamily="34" charset="0"/>
              <a:buChar char="•"/>
            </a:pPr>
            <a:r>
              <a:rPr lang="ar-EG" dirty="0"/>
              <a:t>غير أن مقاييس وأبعاد القابلية للمقارنة الأكثر فائدة لإسقاط بيان الدخل وعلاقات الميزانية العمومية </a:t>
            </a:r>
            <a:r>
              <a:rPr lang="ar-EG" b="1" u="sng" dirty="0"/>
              <a:t>ليست بالضرورة </a:t>
            </a:r>
            <a:r>
              <a:rPr lang="ar-EG" dirty="0"/>
              <a:t>هي الأكثر فائدة لإسقاطات الإيرادات.</a:t>
            </a:r>
          </a:p>
          <a:p>
            <a:pPr marL="171450" indent="-171450" algn="r" rtl="1">
              <a:buFont typeface="Arial" panose="020B0604020202020204" pitchFamily="34" charset="0"/>
              <a:buChar char="•"/>
            </a:pPr>
            <a:r>
              <a:rPr lang="ar-EG" dirty="0"/>
              <a:t>هدفنا الرئيسي في هذا الفصل هو توضيح كيفية بناء ودمج البيانات المالية في نموذج يمكن استخدامه في تقييم الاحتياجات النقدية وتقييمها. </a:t>
            </a:r>
          </a:p>
          <a:p>
            <a:pPr marL="171450" indent="-171450" algn="r" rtl="1">
              <a:buFont typeface="Arial" panose="020B0604020202020204" pitchFamily="34" charset="0"/>
              <a:buChar char="•"/>
            </a:pPr>
            <a:r>
              <a:rPr lang="ar-EG" dirty="0"/>
              <a:t>هناك جانبان لهذا. </a:t>
            </a:r>
          </a:p>
          <a:p>
            <a:pPr marL="171450" indent="-171450" algn="r" rtl="1">
              <a:buFont typeface="Arial" panose="020B0604020202020204" pitchFamily="34" charset="0"/>
              <a:buChar char="•"/>
            </a:pPr>
            <a:r>
              <a:rPr lang="ar-EG" dirty="0"/>
              <a:t>             1) الأول هو تطوير الافتراضات التي تقود النموذج المالي ، و </a:t>
            </a:r>
          </a:p>
          <a:p>
            <a:pPr marL="171450" indent="-171450" algn="r" rtl="1">
              <a:buFont typeface="Arial" panose="020B0604020202020204" pitchFamily="34" charset="0"/>
              <a:buChar char="•"/>
            </a:pPr>
            <a:r>
              <a:rPr lang="ar-EG" dirty="0"/>
              <a:t>             2) والثاني هو عملية بناء وتكامل البيانات المالية ، بما في ذلك التفاعلات فيما بينها.</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385282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dirty="0"/>
              <a:t>إذا تم دمج البيانات المالية في نموذج بشكل صحيح ، فإن التأثير الكامل لتغيير أي افتراض سينعكس تلقائيا وبشكل متسق في جميع البيانات وجميع فترات التنبؤ.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هذا يجعل من السهل إجراء تحليل الحساسية وهو ضروري لدمج عدم اليقين مع المحاكاة.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نبدأ بنظرة عامة على البيانات المالية الرئيسية الثلاثة وكيفية ارتباطها.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مع هذه الخلفية ، نقوم بتطوير مفهوم تكامل البيانات ، بدءا من نظرة عامة على عملية التحويل النقدي.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بعد ذلك ، نقدم مثالا على كيفية عمل خيارات سياسة رأس المال العامل بطريقة متكاملة للتأثير على الاحتياجات النقدية.</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ثم نصف العديد من مصادر المعلومات القياسية ونوضح استخدامها لتطوير افتراضات التنبؤ.</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898631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1. نظرة عامة على البيانات المالية</a:t>
            </a:r>
          </a:p>
          <a:p>
            <a:pPr marL="171450" indent="-171450" algn="r" rtl="1">
              <a:buFont typeface="Arial" panose="020B0604020202020204" pitchFamily="34" charset="0"/>
              <a:buChar char="•"/>
            </a:pPr>
            <a:r>
              <a:rPr lang="ar-EG" dirty="0"/>
              <a:t>يمكن أن تكون البيانات المالية المبدئية المستخدمة للتنبؤ بالأعمال لمشروع جديد بسيطة ، ولكنها تتطلب تفاصيل كافية لالتقاط الأنشطة المهمة للمؤسسة. </a:t>
            </a:r>
          </a:p>
          <a:p>
            <a:pPr marL="171450" indent="-171450" algn="r" rtl="1">
              <a:buFont typeface="Arial" panose="020B0604020202020204" pitchFamily="34" charset="0"/>
              <a:buChar char="•"/>
            </a:pPr>
            <a:r>
              <a:rPr lang="ar-EG" dirty="0"/>
              <a:t>وهي </a:t>
            </a:r>
            <a:r>
              <a:rPr lang="ar-EG" u="sng" dirty="0"/>
              <a:t>تركز على الافتراضات وبنود البيانات المالية الأكثر أهمية للمشروع. </a:t>
            </a:r>
          </a:p>
          <a:p>
            <a:pPr marL="171450" indent="-171450" algn="r" rtl="1">
              <a:buFont typeface="Arial" panose="020B0604020202020204" pitchFamily="34" charset="0"/>
              <a:buChar char="•"/>
            </a:pPr>
            <a:r>
              <a:rPr lang="ar-EG" dirty="0"/>
              <a:t>قد يتضمن نموذج مشروع برمجيات الألعاب الجديد وقت التطوير وتكلفة طرح منتج قابل للتطبيق في السوق. </a:t>
            </a:r>
          </a:p>
          <a:p>
            <a:pPr marL="171450" indent="-171450" algn="r" rtl="1">
              <a:buFont typeface="Arial" panose="020B0604020202020204" pitchFamily="34" charset="0"/>
              <a:buChar char="•"/>
            </a:pPr>
            <a:r>
              <a:rPr lang="ar-EG" dirty="0"/>
              <a:t>بالنسبة لبائع القهوة بالتجزئة ، قد تكون تكلفة البضائع المباعة والمخزون أهم العوامل التي يجب نمذجتها بعناية.</a:t>
            </a:r>
          </a:p>
          <a:p>
            <a:pPr marL="171450" indent="-171450" algn="r" rtl="1">
              <a:buFont typeface="Arial" panose="020B0604020202020204" pitchFamily="34" charset="0"/>
              <a:buChar char="•"/>
            </a:pPr>
            <a:r>
              <a:rPr lang="ar-EG" b="1" dirty="0"/>
              <a:t>الخطوة الأولى في بناء نموذج متكامل هي تحديد الافتراضات الحرجة. </a:t>
            </a:r>
          </a:p>
          <a:p>
            <a:pPr marL="171450" indent="-171450" algn="r" rtl="1">
              <a:buFont typeface="Arial" panose="020B0604020202020204" pitchFamily="34" charset="0"/>
              <a:buChar char="•"/>
            </a:pPr>
            <a:r>
              <a:rPr lang="ar-EG" dirty="0"/>
              <a:t>تحدد هذه القائمة الحسابات والبنود التي يجب دمجها في النموذج. </a:t>
            </a:r>
          </a:p>
          <a:p>
            <a:pPr marL="171450" indent="-171450" algn="r" rtl="1">
              <a:buFont typeface="Arial" panose="020B0604020202020204" pitchFamily="34" charset="0"/>
              <a:buChar char="•"/>
            </a:pPr>
            <a:r>
              <a:rPr lang="ar-EG" b="1" dirty="0"/>
              <a:t>في نموذج متكامل ، ستؤدي التغييرات التي تطرأ على أي افتراض على الفور إلى تحديث جميع البيانات المالية الثلاثة - بيان الدخل والميزانية العمومية وبيان التدفق النقدي - من خلال الصيغ والروابط الموجودة في جدول البيانات.</a:t>
            </a:r>
          </a:p>
          <a:p>
            <a:pPr marL="171450" indent="-171450" algn="r" rtl="1">
              <a:buFont typeface="Arial" panose="020B0604020202020204" pitchFamily="34" charset="0"/>
              <a:buChar char="•"/>
            </a:pPr>
            <a:r>
              <a:rPr lang="ar-EG" dirty="0"/>
              <a:t>يصف </a:t>
            </a:r>
            <a:r>
              <a:rPr lang="ar-EG" b="1" dirty="0"/>
              <a:t>بيان الدخل </a:t>
            </a:r>
            <a:r>
              <a:rPr lang="ar-EG" dirty="0"/>
              <a:t>(ويسمى أيضا بيان الربح والخسارة [</a:t>
            </a:r>
            <a:r>
              <a:rPr lang="en-US" dirty="0"/>
              <a:t>P &amp;L] </a:t>
            </a:r>
            <a:r>
              <a:rPr lang="ar-EG" dirty="0"/>
              <a:t>أو بيان العمليات) الإيرادات والمصروفات على مدار فترة زمنية ، مثل ربع سنة أو سنة مالية. </a:t>
            </a:r>
          </a:p>
          <a:p>
            <a:pPr marL="171450" indent="-171450" algn="r" rtl="1">
              <a:buFont typeface="Arial" panose="020B0604020202020204" pitchFamily="34" charset="0"/>
              <a:buChar char="•"/>
            </a:pPr>
            <a:r>
              <a:rPr lang="ar-EG" dirty="0"/>
              <a:t>يجيب على سؤال ما إذا كان العمل مربحا. </a:t>
            </a:r>
          </a:p>
          <a:p>
            <a:pPr marL="171450" indent="-171450" algn="r" rtl="1">
              <a:buFont typeface="Arial" panose="020B0604020202020204" pitchFamily="34" charset="0"/>
              <a:buChar char="•"/>
            </a:pPr>
            <a:r>
              <a:rPr lang="ar-EG" dirty="0"/>
              <a:t>تقدم </a:t>
            </a:r>
            <a:r>
              <a:rPr lang="ar-EG" b="1" dirty="0"/>
              <a:t>الميزانية العمومية </a:t>
            </a:r>
            <a:r>
              <a:rPr lang="ar-EG" dirty="0"/>
              <a:t>(وتسمى أيضا بيان المركز المالي) صورة في وقت ما لما تمتلكه الشركة (الأصول) ، والمبلغ الذي تدين به (الخصوم) ، وما تبقى للمساهمين (حقوق الملكية أو حقوق الملكية أو صافي الثروة). </a:t>
            </a:r>
          </a:p>
          <a:p>
            <a:pPr marL="171450" indent="-171450" algn="r" rtl="1">
              <a:buFont typeface="Arial" panose="020B0604020202020204" pitchFamily="34" charset="0"/>
              <a:buChar char="•"/>
            </a:pPr>
            <a:r>
              <a:rPr lang="ar-EG" dirty="0"/>
              <a:t>بمجرد إنشاء بيان الدخل المبدئي والميزانية العمومية ، </a:t>
            </a:r>
            <a:r>
              <a:rPr lang="ar-EG" b="1" dirty="0"/>
              <a:t>يكون بيان التدفق النقدي </a:t>
            </a:r>
            <a:r>
              <a:rPr lang="ar-EG" dirty="0"/>
              <a:t>اشتقاقا بسيطا.</a:t>
            </a:r>
          </a:p>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245660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b="1" dirty="0"/>
              <a:t>قائمة الدخل</a:t>
            </a:r>
          </a:p>
          <a:p>
            <a:pPr marL="171450" indent="-171450" algn="r" rtl="1">
              <a:buFont typeface="Arial" panose="020B0604020202020204" pitchFamily="34" charset="0"/>
              <a:buChar char="•"/>
            </a:pPr>
            <a:r>
              <a:rPr lang="ar-EG" dirty="0"/>
              <a:t>بالنسبة لبيان الدخل ، يظهر نموذج عام كاف لأغراض عديدة في الجدول 8.1. </a:t>
            </a:r>
          </a:p>
          <a:p>
            <a:pPr marL="171450" indent="-171450" algn="r" rtl="1">
              <a:buFont typeface="Arial" panose="020B0604020202020204" pitchFamily="34" charset="0"/>
              <a:buChar char="•"/>
            </a:pPr>
            <a:r>
              <a:rPr lang="ar-EG" dirty="0"/>
              <a:t>تعتمد البنود في بيان الدخل المبدئي على نوع العمل. </a:t>
            </a:r>
          </a:p>
          <a:p>
            <a:pPr marL="171450" indent="-171450" algn="r" rtl="1">
              <a:buFont typeface="Arial" panose="020B0604020202020204" pitchFamily="34" charset="0"/>
              <a:buChar char="•"/>
            </a:pPr>
            <a:r>
              <a:rPr lang="ar-EG" dirty="0"/>
              <a:t>في هذا البيان المبسط ، تشمل تكلفة البضائع المباعة (</a:t>
            </a:r>
            <a:r>
              <a:rPr lang="en-US" dirty="0"/>
              <a:t>COGS) </a:t>
            </a:r>
            <a:r>
              <a:rPr lang="ar-EG" dirty="0"/>
              <a:t>تكاليف المواد الخام والنفقات المرتبطة بتصنيع المنتج. </a:t>
            </a:r>
          </a:p>
          <a:p>
            <a:pPr marL="171450" indent="-171450" algn="r" rtl="1">
              <a:buFont typeface="Arial" panose="020B0604020202020204" pitchFamily="34" charset="0"/>
              <a:buChar char="•"/>
            </a:pPr>
            <a:r>
              <a:rPr lang="ar-EG" dirty="0"/>
              <a:t>سيظهر بائع التجزئة أو تاجر الجملة </a:t>
            </a:r>
            <a:r>
              <a:rPr lang="en-US" dirty="0"/>
              <a:t>COGS </a:t>
            </a:r>
            <a:r>
              <a:rPr lang="ar-EG" dirty="0"/>
              <a:t>كتكلفة اقتناء للمنتجات التي يعيدون بيعها. </a:t>
            </a:r>
          </a:p>
          <a:p>
            <a:pPr marL="171450" indent="-171450" algn="r" rtl="1">
              <a:buFont typeface="Arial" panose="020B0604020202020204" pitchFamily="34" charset="0"/>
              <a:buChar char="•"/>
            </a:pPr>
            <a:r>
              <a:rPr lang="ar-EG" dirty="0"/>
              <a:t>بالنسبة لشركة الخدمات ، فإن </a:t>
            </a:r>
            <a:r>
              <a:rPr lang="en-US" dirty="0"/>
              <a:t>COGS </a:t>
            </a:r>
            <a:r>
              <a:rPr lang="ar-EG" dirty="0"/>
              <a:t>هي تكلفة العمالة والآلات المرتبطة بتقديم الخدمة.</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نفقات التشغيل </a:t>
            </a:r>
            <a:r>
              <a:rPr lang="ar-EG" dirty="0"/>
              <a:t>هي نفقات أخرى تتعلق بالأنشطة الإنتاجية للمشروع. </a:t>
            </a:r>
          </a:p>
          <a:p>
            <a:pPr marL="171450" indent="-171450" algn="r" rtl="1">
              <a:buFont typeface="Arial" panose="020B0604020202020204" pitchFamily="34" charset="0"/>
              <a:buChar char="•"/>
            </a:pPr>
            <a:r>
              <a:rPr lang="ar-EG" dirty="0"/>
              <a:t>يمكن أن تشمل هذه النفقات البيع والنفقات العامة والإدارية (</a:t>
            </a:r>
            <a:r>
              <a:rPr lang="en-US" dirty="0"/>
              <a:t>SG&amp;A) </a:t>
            </a:r>
            <a:r>
              <a:rPr lang="ar-EG" dirty="0"/>
              <a:t>والبحث والتطوير والمصروفات العامة ونفقات الإيجار ونفقات الاستهلاك والبنود المماثلة. </a:t>
            </a:r>
          </a:p>
          <a:p>
            <a:pPr marL="171450" indent="-171450" algn="r" rtl="1">
              <a:buFont typeface="Arial" panose="020B0604020202020204" pitchFamily="34" charset="0"/>
              <a:buChar char="•"/>
            </a:pPr>
            <a:r>
              <a:rPr lang="ar-EG" dirty="0"/>
              <a:t>في بعض الأحيان يكون من المفيد تضمين المزيد من التفاصيل حول نفقات التشغيل المحددة التي تعتبر أساسية للنجاح ، خاصة إذا كان إدراجها يجعل التنبؤ أسهل وأكثر موثوقية وأكثر إقناعا. </a:t>
            </a:r>
          </a:p>
          <a:p>
            <a:pPr marL="171450" indent="-171450" algn="r" rtl="1">
              <a:buFont typeface="Arial" panose="020B0604020202020204" pitchFamily="34" charset="0"/>
              <a:buChar char="•"/>
            </a:pPr>
            <a:r>
              <a:rPr lang="ar-EG" dirty="0"/>
              <a:t>على وجه الخصوص ، تعتبر المصروفات غير النقدية ، مثل الاستهلاك ، مفيدة للاختراق لأن الإدراج الصريح يمكن أن يسهل بناء بيان التدفق النقدي.</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149085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قائمة الدخل (تابع)</a:t>
            </a:r>
            <a:endParaRPr lang="en-US" b="1" dirty="0"/>
          </a:p>
          <a:p>
            <a:pPr algn="r" rtl="1"/>
            <a:endParaRPr lang="ar-EG" b="1" dirty="0"/>
          </a:p>
          <a:p>
            <a:pPr marL="171450" indent="-171450" algn="r" rtl="1">
              <a:buFont typeface="Arial" panose="020B0604020202020204" pitchFamily="34" charset="0"/>
              <a:buChar char="•"/>
            </a:pPr>
            <a:r>
              <a:rPr lang="ar-EG" b="1" u="none" dirty="0"/>
              <a:t>لا يتم الإبلاغ عن الأرباح قبل الفوائد والضرائب والمصروفات غير النقدية مثل الاستهلاك والإطفاء (</a:t>
            </a:r>
            <a:r>
              <a:rPr lang="en-US" b="1" u="none" dirty="0"/>
              <a:t>EBITDA) </a:t>
            </a:r>
            <a:r>
              <a:rPr lang="ar-EG" b="1" u="none" dirty="0"/>
              <a:t>بشكل منفصل بشكل عام في بيان الدخل. </a:t>
            </a:r>
            <a:endParaRPr lang="en-US" b="1" u="none" dirty="0"/>
          </a:p>
          <a:p>
            <a:pPr marL="171450" indent="-171450" algn="r" rtl="1">
              <a:buFont typeface="Arial" panose="020B0604020202020204" pitchFamily="34" charset="0"/>
              <a:buChar char="•"/>
            </a:pPr>
            <a:endParaRPr lang="ar-EG" b="1" u="none" dirty="0"/>
          </a:p>
          <a:p>
            <a:pPr marL="171450" indent="-171450" algn="r" rtl="1">
              <a:buFont typeface="Arial" panose="020B0604020202020204" pitchFamily="34" charset="0"/>
              <a:buChar char="•"/>
            </a:pPr>
            <a:r>
              <a:rPr lang="en-US" dirty="0"/>
              <a:t>EBITDA </a:t>
            </a:r>
            <a:r>
              <a:rPr lang="ar-EG" dirty="0"/>
              <a:t>هو مقياس للتدفق النقدي على المدى القصير الذي سيكون متاحا لأشياء مثل خدمة الديون والضرائب والاستثمارات الجديدة.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تعتمد مصاريف الاستهلاك والإطفاء على قرارات استثمار الأصول التي تم اتخاذها في فترات سابقة وتنعكس في الميزانية العمومية.</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الربح التشغيلي (</a:t>
            </a:r>
            <a:r>
              <a:rPr lang="en-US" dirty="0"/>
              <a:t>EBIT) </a:t>
            </a:r>
            <a:r>
              <a:rPr lang="ar-EG" dirty="0"/>
              <a:t>هو مقياس أساسي للأداء ، حيث يتم حسابه قبل الفوائد والمصروفات الضريبية ، وهما عنصران عادة ما يكونان خارج سيطرة مديري التشغيل.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بالنسبة للأعمال التجارية التي هي في حالة مستقرة ، فهي أيضا مقياس للتدفق النقدي المتاح لجميع المستثمرين والضرائب.</a:t>
            </a:r>
          </a:p>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33901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dirty="0"/>
              <a:t>قائمة الدخل (تابع)</a:t>
            </a:r>
          </a:p>
          <a:p>
            <a:pPr marL="171450" indent="-171450" algn="r" rtl="1">
              <a:buFont typeface="Arial" panose="020B0604020202020204" pitchFamily="34" charset="0"/>
              <a:buChar char="•"/>
            </a:pPr>
            <a:r>
              <a:rPr lang="ar-EG" dirty="0"/>
              <a:t>الخصم التالي ، </a:t>
            </a:r>
            <a:r>
              <a:rPr lang="ar-EG" b="1" dirty="0"/>
              <a:t>مصاريف الفائدة </a:t>
            </a:r>
            <a:r>
              <a:rPr lang="ar-EG" dirty="0"/>
              <a:t>، هو نتيجة لقرار التمويل الذي ينعكس في الميزانية العمومية.</a:t>
            </a:r>
          </a:p>
          <a:p>
            <a:pPr marL="171450" indent="-171450" algn="r" rtl="1">
              <a:buFont typeface="Arial" panose="020B0604020202020204" pitchFamily="34" charset="0"/>
              <a:buChar char="•"/>
            </a:pPr>
            <a:r>
              <a:rPr lang="ar-EG" dirty="0"/>
              <a:t>في بعض الأحيان ، عند تطوير التوقعات المبدئية ، يكون من الملائم بناء النموذج بحيث يفترض الاحتفاظ بالفائض النقدي في المشروع. </a:t>
            </a:r>
          </a:p>
          <a:p>
            <a:pPr marL="171450" indent="-171450" algn="r" rtl="1">
              <a:buFont typeface="Arial" panose="020B0604020202020204" pitchFamily="34" charset="0"/>
              <a:buChar char="•"/>
            </a:pPr>
            <a:r>
              <a:rPr lang="ar-EG" dirty="0"/>
              <a:t>إذا كان الأمر كذلك ، فمن المناسب افتراض أن الفائض النقدي يتم استثماره لكسب معدل فائدة خال من المخاطر ويتم الإبلاغ عنه كإيرادات فوائد. </a:t>
            </a:r>
          </a:p>
          <a:p>
            <a:pPr marL="171450" indent="-171450" algn="r" rtl="1">
              <a:buFont typeface="Arial" panose="020B0604020202020204" pitchFamily="34" charset="0"/>
              <a:buChar char="•"/>
            </a:pPr>
            <a:r>
              <a:rPr lang="ar-EG" dirty="0"/>
              <a:t>يتم تحديد نفقات ضريبة الدخل من خلال ربحية المشروع والقواعد الضريبية السائدة.</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عند تطوير بيان الدخل المبدئي ، من المهم مراعاة تأثير التكاليف الثابتة والمتغيرة.</a:t>
            </a:r>
          </a:p>
          <a:p>
            <a:pPr marL="171450" indent="-171450" algn="r" rtl="1">
              <a:buFont typeface="Arial" panose="020B0604020202020204" pitchFamily="34" charset="0"/>
              <a:buChar char="•"/>
            </a:pPr>
            <a:r>
              <a:rPr lang="ar-EG" dirty="0"/>
              <a:t>لن تتغير </a:t>
            </a:r>
            <a:r>
              <a:rPr lang="ar-EG" b="1" dirty="0"/>
              <a:t>النفقات الثابتة </a:t>
            </a:r>
            <a:r>
              <a:rPr lang="ar-EG" dirty="0"/>
              <a:t>مع زيادة أو نقصان الإيرادات (على مدى بعض النطاق) ، مما يقدم مفهوم الرافعة التشغيلية. </a:t>
            </a:r>
          </a:p>
          <a:p>
            <a:pPr marL="171450" indent="-171450" algn="r" rtl="1">
              <a:buFont typeface="Arial" panose="020B0604020202020204" pitchFamily="34" charset="0"/>
              <a:buChar char="•"/>
            </a:pPr>
            <a:r>
              <a:rPr lang="ar-EG" dirty="0"/>
              <a:t>تصف </a:t>
            </a:r>
            <a:r>
              <a:rPr lang="ar-EG" b="1" dirty="0"/>
              <a:t>الرافعة التشغيلية </a:t>
            </a:r>
            <a:r>
              <a:rPr lang="ar-EG" dirty="0"/>
              <a:t>العلاقة بين النسبة المئوية لنمو الإيرادات والنسبة المئوية لنمو الربحية. </a:t>
            </a:r>
          </a:p>
          <a:p>
            <a:pPr marL="171450" indent="-171450" algn="r" rtl="1">
              <a:buFont typeface="Arial" panose="020B0604020202020204" pitchFamily="34" charset="0"/>
              <a:buChar char="•"/>
            </a:pPr>
            <a:r>
              <a:rPr lang="ar-EG" b="1" dirty="0"/>
              <a:t>تتمتع الشركات التي لديها نسبة أكبر من النفقات الثابتة برافعة تشغيلية أعلى وستشهد زيادة (انخفاض) الأرباح بشكل أسرع مع ارتفاع الإيرادات (انخفاضها).</a:t>
            </a:r>
            <a:endParaRPr lang="en-US" b="1"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ومع ذلك ، فإن التصنيف المفرط في التبسيط للنفقات على أنها ثابتة أو متغيرة يمكن أن يؤدي إلى نتائج غير صحيحة. </a:t>
            </a:r>
          </a:p>
          <a:p>
            <a:pPr marL="171450" indent="-171450" algn="r" rtl="1">
              <a:buFont typeface="Arial" panose="020B0604020202020204" pitchFamily="34" charset="0"/>
              <a:buChar char="•"/>
            </a:pPr>
            <a:r>
              <a:rPr lang="ar-EG" dirty="0"/>
              <a:t>من الجيد دراسة مستويات النفقات الفعلية للشركات ذات الأحجام المختلفة. </a:t>
            </a:r>
          </a:p>
          <a:p>
            <a:pPr marL="171450" indent="-171450" algn="r" rtl="1">
              <a:buFont typeface="Arial" panose="020B0604020202020204" pitchFamily="34" charset="0"/>
              <a:buChar char="•"/>
            </a:pPr>
            <a:r>
              <a:rPr lang="ar-EG" dirty="0"/>
              <a:t>قد تجد أن حدسك حول النفقات الثابتة والمتغيرة لا تدعمه الأدلة. </a:t>
            </a:r>
          </a:p>
          <a:p>
            <a:pPr marL="171450" indent="-171450" algn="r" rtl="1">
              <a:buFont typeface="Arial" panose="020B0604020202020204" pitchFamily="34" charset="0"/>
              <a:buChar char="•"/>
            </a:pPr>
            <a:r>
              <a:rPr lang="ar-EG" dirty="0"/>
              <a:t>قليل من النفقات ثابتة حقا ، والبعض الآخر قد يختلف أكثر من متناسب مع الإيرادات. </a:t>
            </a:r>
          </a:p>
          <a:p>
            <a:pPr marL="171450" indent="-171450" algn="r" rtl="1">
              <a:buFont typeface="Arial" panose="020B0604020202020204" pitchFamily="34" charset="0"/>
              <a:buChar char="•"/>
            </a:pPr>
            <a:r>
              <a:rPr lang="ar-EG" dirty="0"/>
              <a:t>وبالتالي ، فإن </a:t>
            </a:r>
            <a:r>
              <a:rPr lang="ar-EG" b="1" dirty="0"/>
              <a:t>افتراض أن النفقات المتغيرة ستتغير بما يتناسب مع الإيرادات وأن النفقات الثابتة لن تتغير على الإطلاق يمكن أن تبالغ في تقدير إمكانات الربح المرتبطة بنمو الإيرادات.</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4148275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r" rtl="1">
              <a:buFont typeface="Arial" panose="020B0604020202020204" pitchFamily="34" charset="0"/>
              <a:buNone/>
            </a:pPr>
            <a:r>
              <a:rPr lang="ar-EG" b="1" dirty="0"/>
              <a:t>الميزانية العمومية</a:t>
            </a:r>
          </a:p>
          <a:p>
            <a:pPr marL="171450" indent="-171450" algn="r" rtl="1">
              <a:buFont typeface="Arial" panose="020B0604020202020204" pitchFamily="34" charset="0"/>
              <a:buChar char="•"/>
            </a:pPr>
            <a:r>
              <a:rPr lang="ar-EG" dirty="0"/>
              <a:t>تصور الميزانية العمومية الوضع المالي للمشروع في وقت ما ، مثل نهاية السنة المالية. </a:t>
            </a:r>
          </a:p>
          <a:p>
            <a:pPr marL="171450" indent="-171450" algn="r" rtl="1">
              <a:buFont typeface="Arial" panose="020B0604020202020204" pitchFamily="34" charset="0"/>
              <a:buChar char="•"/>
            </a:pPr>
            <a:r>
              <a:rPr lang="ar-EG" dirty="0"/>
              <a:t>ينقل </a:t>
            </a:r>
            <a:r>
              <a:rPr lang="ar-EG" b="1" dirty="0"/>
              <a:t>الجانب الأيسر</a:t>
            </a:r>
            <a:r>
              <a:rPr lang="ar-EG" dirty="0"/>
              <a:t> ما تمتلكه الشركة - أصولها. </a:t>
            </a:r>
          </a:p>
          <a:p>
            <a:pPr marL="171450" indent="-171450" algn="r" rtl="1">
              <a:buFont typeface="Arial" panose="020B0604020202020204" pitchFamily="34" charset="0"/>
              <a:buChar char="•"/>
            </a:pPr>
            <a:r>
              <a:rPr lang="ar-EG" dirty="0"/>
              <a:t>يعكس </a:t>
            </a:r>
            <a:r>
              <a:rPr lang="ar-EG" b="1" dirty="0"/>
              <a:t>الجانب الأيمن </a:t>
            </a:r>
            <a:r>
              <a:rPr lang="ar-EG" dirty="0"/>
              <a:t>كيفية تمويل الملكية - الالتزامات وحقوق الملكية.</a:t>
            </a:r>
            <a:endParaRPr lang="en-US" dirty="0"/>
          </a:p>
          <a:p>
            <a:pPr marL="0" indent="0" algn="r" rtl="1">
              <a:buFont typeface="Arial" panose="020B0604020202020204" pitchFamily="34" charset="0"/>
              <a:buNone/>
            </a:pPr>
            <a:r>
              <a:rPr lang="ar-EG" dirty="0"/>
              <a:t> </a:t>
            </a:r>
          </a:p>
          <a:p>
            <a:pPr marL="171450" indent="-171450" algn="r" rtl="1">
              <a:buFont typeface="Arial" panose="020B0604020202020204" pitchFamily="34" charset="0"/>
              <a:buChar char="•"/>
            </a:pPr>
            <a:r>
              <a:rPr lang="ar-EG" dirty="0"/>
              <a:t>في النمذجة ، سيكون من الأنسب لنا تكديس معلومات الميزانية العمومية عموديا - الأصول أولا ، ثم الخصوم ، ثم حقوق الملكية. </a:t>
            </a:r>
          </a:p>
          <a:p>
            <a:pPr marL="171450" indent="-171450" algn="r" rtl="1">
              <a:buFont typeface="Arial" panose="020B0604020202020204" pitchFamily="34" charset="0"/>
              <a:buChar char="•"/>
            </a:pPr>
            <a:r>
              <a:rPr lang="ar-EG" dirty="0"/>
              <a:t>سيمكننا ذلك من الاحتفاظ بجميع الأرقام المحاسبية لفترة معينة في عمود جدول بيانات واحد.</a:t>
            </a:r>
          </a:p>
          <a:p>
            <a:pPr marL="171450" indent="-171450" algn="r" rtl="1">
              <a:buFont typeface="Arial" panose="020B0604020202020204" pitchFamily="34" charset="0"/>
              <a:buChar char="•"/>
            </a:pPr>
            <a:r>
              <a:rPr lang="ar-EG" dirty="0"/>
              <a:t>يظهر الشكل العام للميزانية العمومية الكافية لأغراض عديدة في الجدول 8.2. </a:t>
            </a:r>
          </a:p>
          <a:p>
            <a:pPr marL="171450" indent="-171450" algn="r" rtl="1">
              <a:buFont typeface="Arial" panose="020B0604020202020204" pitchFamily="34" charset="0"/>
              <a:buChar char="•"/>
            </a:pPr>
            <a:r>
              <a:rPr lang="ar-EG" dirty="0"/>
              <a:t>يتم عرض حسابات الأصول بترتيب انخفاض السيولة ، بدءا من النقد.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حسابات القبض (</a:t>
            </a:r>
            <a:r>
              <a:rPr lang="en-US" b="1" dirty="0"/>
              <a:t>AR) </a:t>
            </a:r>
            <a:r>
              <a:rPr lang="ar-EG" b="1" dirty="0"/>
              <a:t>والمخزون كلاهما أصول متداولة ومكونات رأس المال العامل. </a:t>
            </a:r>
          </a:p>
          <a:p>
            <a:pPr marL="171450" indent="-171450" algn="r" rtl="1">
              <a:buFont typeface="Arial" panose="020B0604020202020204" pitchFamily="34" charset="0"/>
              <a:buChar char="•"/>
            </a:pPr>
            <a:r>
              <a:rPr lang="ar-EG" dirty="0"/>
              <a:t>يمثل حساب الأصول الثابتة الممتلكات والمصانع والمعدات (</a:t>
            </a:r>
            <a:r>
              <a:rPr lang="en-US" u="sng" dirty="0"/>
              <a:t>PP&amp;E) </a:t>
            </a:r>
            <a:r>
              <a:rPr lang="ar-EG" u="sng" dirty="0"/>
              <a:t>للمشروع وهو الأساس لحساب مصروفات الاستهلاك في بيان الدخل. </a:t>
            </a:r>
            <a:endParaRPr lang="en-US" u="sng"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بالنسبة لأعمال التصنيع كثيفة رأس المال ، قد يكون </a:t>
            </a:r>
            <a:r>
              <a:rPr lang="en-US" dirty="0"/>
              <a:t>PP&amp;E </a:t>
            </a:r>
            <a:r>
              <a:rPr lang="ar-EG" dirty="0"/>
              <a:t>أكبر بند في الميزانية العمومية.</a:t>
            </a: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42621440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dirty="0"/>
              <a:t>الميزانية العمومية (تابع)</a:t>
            </a:r>
          </a:p>
          <a:p>
            <a:pPr marL="171450" indent="-171450" algn="r" rtl="1">
              <a:buFont typeface="Arial" panose="020B0604020202020204" pitchFamily="34" charset="0"/>
              <a:buChar char="•"/>
            </a:pPr>
            <a:r>
              <a:rPr lang="ar-EG" dirty="0"/>
              <a:t>يتم ترتيب الالتزامات ، أو ما تدين به الشركة ، حسب أقرب تاريخ استحقاق. </a:t>
            </a:r>
          </a:p>
          <a:p>
            <a:pPr marL="171450" indent="-171450" algn="r" rtl="1">
              <a:buFont typeface="Arial" panose="020B0604020202020204" pitchFamily="34" charset="0"/>
              <a:buChar char="•"/>
            </a:pPr>
            <a:r>
              <a:rPr lang="ar-EG" dirty="0"/>
              <a:t>تعتبر </a:t>
            </a:r>
            <a:r>
              <a:rPr lang="ar-EG" b="1" dirty="0"/>
              <a:t>الالتزامات المتداولة </a:t>
            </a:r>
            <a:r>
              <a:rPr lang="ar-EG" dirty="0"/>
              <a:t>، مثل الحسابات المستحقة الدفع (</a:t>
            </a:r>
            <a:r>
              <a:rPr lang="en-US" dirty="0"/>
              <a:t>AP) </a:t>
            </a:r>
            <a:r>
              <a:rPr lang="ar-EG" dirty="0"/>
              <a:t>والأجور المستحقة الدفع ، عناصر رأس مال عامل وترتبط بالعمليات اليومية للمشروع. </a:t>
            </a:r>
          </a:p>
          <a:p>
            <a:pPr marL="171450" indent="-171450" algn="r" rtl="1">
              <a:buFont typeface="Arial" panose="020B0604020202020204" pitchFamily="34" charset="0"/>
              <a:buChar char="•"/>
            </a:pPr>
            <a:r>
              <a:rPr lang="ar-EG" dirty="0"/>
              <a:t>يتم تكبد </a:t>
            </a:r>
            <a:r>
              <a:rPr lang="ar-EG" b="1" dirty="0"/>
              <a:t>الالتزامات الأخرى </a:t>
            </a:r>
            <a:r>
              <a:rPr lang="ar-EG" dirty="0"/>
              <a:t>عن طريق زيادة رأس مال الدين (الأوراق المالية المستحقة الدفع ، الديون طويلة الأجل).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تتلقى العديد من مشاريع التكنولوجيا مدفوعات سنوية مقابل الخدمات التي من المتوقع أن تقدمها في المستقبل بمرور الوقت ، مما يؤدي إلى حساب إيرادات مؤجل ، وهو التزام حالي آخر. </a:t>
            </a:r>
            <a:endParaRPr lang="en-US" b="1"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يمكن أن يؤدي </a:t>
            </a:r>
            <a:r>
              <a:rPr lang="ar-EG" b="1" dirty="0"/>
              <a:t>الاقتراض أو التأجير الصريح </a:t>
            </a:r>
            <a:r>
              <a:rPr lang="ar-EG" dirty="0"/>
              <a:t>أيضا إلى إنشاء التزام حالي مثل سند مستحق الدفع أو الجزء الحالي من الديون طويلة الأجل.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ومن الفروق الهامة أن الالتزامات التي تنشأ عن أنشطة التمويل عادة ما تحمل مدفوعات فائدة صريحة </a:t>
            </a:r>
            <a:r>
              <a:rPr lang="ar-EG" b="1" u="sng" dirty="0"/>
              <a:t>في حين أن </a:t>
            </a:r>
            <a:r>
              <a:rPr lang="ar-EG" b="1" dirty="0"/>
              <a:t>التزامات رأس المال العامل الأخرى لا تحمل ذلك عادة. </a:t>
            </a:r>
            <a:endParaRPr lang="en-US" b="1" dirty="0"/>
          </a:p>
          <a:p>
            <a:pPr marL="171450" indent="-171450" algn="r" rtl="1">
              <a:buFont typeface="Arial" panose="020B0604020202020204" pitchFamily="34" charset="0"/>
              <a:buChar char="•"/>
            </a:pPr>
            <a:endParaRPr lang="ar-EG" b="1" dirty="0"/>
          </a:p>
          <a:p>
            <a:pPr marL="171450" indent="-171450" algn="r" rtl="1">
              <a:buFont typeface="Arial" panose="020B0604020202020204" pitchFamily="34" charset="0"/>
              <a:buChar char="•"/>
            </a:pPr>
            <a:r>
              <a:rPr lang="ar-EG" dirty="0"/>
              <a:t>الديون طويلة الأجل والديون الممولة الأخرى مثل الأوراق المستحقة الدفع تدفع حساب مصروفات الفائدة في بيان الدخل.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بالنسبة للعديد من شركات ريادة الأعمال ، قد تتكون الديون طويلة الأجل من ديون قابلة للتحويل إلى أسهم.</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298779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b="1" dirty="0"/>
              <a:t>الميزانية العمومية (تابع)</a:t>
            </a:r>
          </a:p>
          <a:p>
            <a:pPr marL="171450" indent="-171450" algn="r" rtl="1">
              <a:buFont typeface="Arial" panose="020B0604020202020204" pitchFamily="34" charset="0"/>
              <a:buChar char="•"/>
            </a:pPr>
            <a:r>
              <a:rPr lang="ar-EG" dirty="0"/>
              <a:t>تمثل </a:t>
            </a:r>
            <a:r>
              <a:rPr lang="ar-EG" b="1" dirty="0"/>
              <a:t>حقوق الملكية </a:t>
            </a:r>
            <a:r>
              <a:rPr lang="ar-EG" dirty="0"/>
              <a:t>موقف المساهمين وتتكون من عنصرين أو ثلاثة مكونات رئيسية.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غالبا ما تصدر المشاريع الريادية أسهما مفضلة للمستثمرين الأوائل ، والتي تكون الأسهم قابلة للتحويل إلى شائعة في ظل ظروف معينة. </a:t>
            </a:r>
            <a:endParaRPr lang="en-US" b="1" dirty="0"/>
          </a:p>
          <a:p>
            <a:pPr marL="171450" indent="-171450" algn="r" rtl="1">
              <a:buFont typeface="Arial" panose="020B0604020202020204" pitchFamily="34" charset="0"/>
              <a:buChar char="•"/>
            </a:pPr>
            <a:endParaRPr lang="ar-EG" b="1" dirty="0"/>
          </a:p>
          <a:p>
            <a:pPr marL="171450" indent="-171450" algn="r" rtl="1">
              <a:buFont typeface="Arial" panose="020B0604020202020204" pitchFamily="34" charset="0"/>
              <a:buChar char="•"/>
            </a:pPr>
            <a:r>
              <a:rPr lang="ar-EG" b="1" dirty="0"/>
              <a:t>الأسهم الممتازة بالإضافة إلى الأسهم العادية </a:t>
            </a:r>
            <a:r>
              <a:rPr lang="ar-EG" dirty="0"/>
              <a:t>هي المبلغ التراكمي الذي دفعه المستثمرون مقابل أسهم المشروع عندما تم بيعها من قبل الشركة.</a:t>
            </a:r>
            <a:endParaRPr lang="en-US" dirty="0"/>
          </a:p>
          <a:p>
            <a:pPr marL="171450" indent="-171450" algn="r" rtl="1">
              <a:buFont typeface="Arial" panose="020B0604020202020204" pitchFamily="34" charset="0"/>
              <a:buChar char="•"/>
            </a:pPr>
            <a:r>
              <a:rPr lang="ar-EG" dirty="0"/>
              <a:t> </a:t>
            </a:r>
          </a:p>
          <a:p>
            <a:pPr marL="171450" indent="-171450" algn="r" rtl="1">
              <a:buFont typeface="Arial" panose="020B0604020202020204" pitchFamily="34" charset="0"/>
              <a:buChar char="•"/>
            </a:pPr>
            <a:r>
              <a:rPr lang="ar-EG" dirty="0"/>
              <a:t>العنصر الآخر من حقوق الملكية هو </a:t>
            </a:r>
            <a:r>
              <a:rPr lang="ar-EG" b="1" dirty="0"/>
              <a:t>الأرباح المحتجزة</a:t>
            </a:r>
            <a:r>
              <a:rPr lang="ar-EG" dirty="0"/>
              <a:t>. رصيد الأرباح المحتجزة هو الربح (أو الخسارة) المتراكم للمشروع منذ إنشائه حتى تاريخ الميزانية العمومية ، مطروحا منه أي أرباح دفعتها الشركة. </a:t>
            </a:r>
          </a:p>
          <a:p>
            <a:pPr marL="171450" indent="-171450" algn="r" rtl="1">
              <a:buFont typeface="Arial" panose="020B0604020202020204" pitchFamily="34" charset="0"/>
              <a:buChar char="•"/>
            </a:pPr>
            <a:r>
              <a:rPr lang="ar-EG" dirty="0"/>
              <a:t>لا يشير حساب الأرباح المحتجزة إلى الأموال المتاحة للمساهمين. </a:t>
            </a:r>
          </a:p>
          <a:p>
            <a:pPr marL="171450" indent="-171450" algn="r" rtl="1">
              <a:buFont typeface="Arial" panose="020B0604020202020204" pitchFamily="34" charset="0"/>
              <a:buChar char="•"/>
            </a:pPr>
            <a:r>
              <a:rPr lang="ar-EG" dirty="0"/>
              <a:t>خلال أي فترة معينة ، ستزيد الأرباح المحتجزة بصافي الدخل للفترة ويتم تخفيضها من خلال توزيعات الأرباح المدفوعة للمساهمين.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نتيجة بيان الدخل هي </a:t>
            </a:r>
            <a:r>
              <a:rPr lang="ar-EG" b="1" dirty="0"/>
              <a:t>صافي الدخل </a:t>
            </a:r>
            <a:r>
              <a:rPr lang="ar-EG" dirty="0"/>
              <a:t>، أو "الحد الأدنى".</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8523065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r" rtl="1">
              <a:buFont typeface="Arial" panose="020B0604020202020204" pitchFamily="34" charset="0"/>
              <a:buNone/>
            </a:pPr>
            <a:r>
              <a:rPr lang="ar-EG" b="1" dirty="0"/>
              <a:t>بيان التدفق النقدي</a:t>
            </a:r>
          </a:p>
          <a:p>
            <a:pPr marL="171450" indent="-171450" algn="r" rtl="1">
              <a:buFont typeface="Arial" panose="020B0604020202020204" pitchFamily="34" charset="0"/>
              <a:buChar char="•"/>
            </a:pPr>
            <a:r>
              <a:rPr lang="ar-EG" b="1" dirty="0"/>
              <a:t>صافي الدخل ليس التدفق النقدي. </a:t>
            </a:r>
          </a:p>
          <a:p>
            <a:pPr marL="171450" indent="-171450" algn="r" rtl="1">
              <a:buFont typeface="Arial" panose="020B0604020202020204" pitchFamily="34" charset="0"/>
              <a:buChar char="•"/>
            </a:pPr>
            <a:r>
              <a:rPr lang="ar-EG" dirty="0"/>
              <a:t>لتحديد احتياجات التمويل وكأساس للتقييم ، نحتاج إلى حساب التدفق النقدي. </a:t>
            </a:r>
          </a:p>
          <a:p>
            <a:pPr marL="171450" indent="-171450" algn="r" rtl="1">
              <a:buFont typeface="Arial" panose="020B0604020202020204" pitchFamily="34" charset="0"/>
              <a:buChar char="•"/>
            </a:pPr>
            <a:r>
              <a:rPr lang="ar-EG" dirty="0"/>
              <a:t>يربط بيان التدفق النقدي بين بيان الدخل وتغييرات الميزانية العمومية ولكنه يأخذ في الاعتبار أيضا المصروفات غير النقدية والاستثمارات الجديدة ومعاملات التمويل الجديدة. </a:t>
            </a:r>
          </a:p>
          <a:p>
            <a:pPr marL="171450" indent="-171450" algn="r" rtl="1">
              <a:buFont typeface="Arial" panose="020B0604020202020204" pitchFamily="34" charset="0"/>
              <a:buChar char="•"/>
            </a:pPr>
            <a:r>
              <a:rPr lang="ar-EG" dirty="0"/>
              <a:t>نستخدم الطريقة "غير المباشرة" لإعداد بيان التدفق النقدي المبدئي. </a:t>
            </a:r>
          </a:p>
          <a:p>
            <a:pPr marL="171450" indent="-171450" algn="r" rtl="1">
              <a:buFont typeface="Arial" panose="020B0604020202020204" pitchFamily="34" charset="0"/>
              <a:buChar char="•"/>
            </a:pPr>
            <a:r>
              <a:rPr lang="ar-EG" dirty="0"/>
              <a:t>هذا النهج واضح ميكانيكيا ولا يتطلب سوى بيان الدخل وميزانيات البداية والنهاية للفترة. </a:t>
            </a:r>
          </a:p>
          <a:p>
            <a:pPr marL="171450" indent="-171450" algn="r" rtl="1">
              <a:buFont typeface="Arial" panose="020B0604020202020204" pitchFamily="34" charset="0"/>
              <a:buChar char="•"/>
            </a:pPr>
            <a:r>
              <a:rPr lang="ar-EG" dirty="0"/>
              <a:t>ويرد في الجدول 8-3 شكل عام لبيان التدفق النقدي.</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i="0" u="sng" dirty="0"/>
              <a:t>يتم تنظيم بيان التدفق النقدي في ثلاث فئات: </a:t>
            </a:r>
          </a:p>
          <a:p>
            <a:pPr marL="171450" indent="-171450" algn="r" rtl="1">
              <a:buFont typeface="Arial" panose="020B0604020202020204" pitchFamily="34" charset="0"/>
              <a:buChar char="•"/>
            </a:pPr>
            <a:r>
              <a:rPr lang="ar-EG" dirty="0"/>
              <a:t>التدفق النقدي التشغيلي ، </a:t>
            </a:r>
          </a:p>
          <a:p>
            <a:pPr marL="171450" indent="-171450" algn="r" rtl="1">
              <a:buFont typeface="Arial" panose="020B0604020202020204" pitchFamily="34" charset="0"/>
              <a:buChar char="•"/>
            </a:pPr>
            <a:r>
              <a:rPr lang="ar-EG" dirty="0"/>
              <a:t>استثمار التدفق النقدي، و </a:t>
            </a:r>
          </a:p>
          <a:p>
            <a:pPr marL="171450" indent="-171450" algn="r" rtl="1">
              <a:buFont typeface="Arial" panose="020B0604020202020204" pitchFamily="34" charset="0"/>
              <a:buChar char="•"/>
            </a:pPr>
            <a:r>
              <a:rPr lang="ar-EG" dirty="0"/>
              <a:t>تمويل التدفق النقدي.</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9483227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dirty="0"/>
              <a:t>بيان التدفق النقدي (تابع)</a:t>
            </a:r>
          </a:p>
          <a:p>
            <a:pPr marL="171450" indent="-171450" algn="r" rtl="1">
              <a:buFont typeface="Arial" panose="020B0604020202020204" pitchFamily="34" charset="0"/>
              <a:buChar char="•"/>
            </a:pPr>
            <a:r>
              <a:rPr lang="ar-EG" dirty="0"/>
              <a:t>يشير الإدخال "(زيادة) انخفاض" إلى ما إذا كان التغيير في حساب الميزانية العمومية يمثل تدفقا نقديا سلبيا أو إيجابيا.</a:t>
            </a:r>
            <a:endParaRPr lang="en-US" dirty="0"/>
          </a:p>
          <a:p>
            <a:pPr marL="171450" indent="-171450" algn="r" rtl="1">
              <a:buFont typeface="Arial" panose="020B0604020202020204" pitchFamily="34" charset="0"/>
              <a:buChar char="•"/>
            </a:pPr>
            <a:r>
              <a:rPr lang="ar-EG" dirty="0"/>
              <a:t> </a:t>
            </a:r>
            <a:r>
              <a:rPr lang="en-US" dirty="0"/>
              <a:t> </a:t>
            </a:r>
            <a:endParaRPr lang="ar-EG" dirty="0"/>
          </a:p>
          <a:p>
            <a:pPr marL="171450" indent="-171450" algn="r" rtl="1">
              <a:buFont typeface="Arial" panose="020B0604020202020204" pitchFamily="34" charset="0"/>
              <a:buChar char="•"/>
            </a:pPr>
            <a:r>
              <a:rPr lang="ar-EG" b="1" dirty="0"/>
              <a:t>الزيادات في الأصول غير النقدية مثل الحسابات مستحقة الدفع والاستثمارات في الأصول الثابتة هي استخدامات للنقد (التدفقات الخارجة) ، في حين أن الانخفاضات هي مصادر النقد (التدفقات الداخلة).</a:t>
            </a:r>
            <a:endParaRPr lang="en-US" b="1" dirty="0"/>
          </a:p>
          <a:p>
            <a:pPr marL="171450" indent="-171450" algn="r" rtl="1">
              <a:buFont typeface="Arial" panose="020B0604020202020204" pitchFamily="34" charset="0"/>
              <a:buChar char="•"/>
            </a:pPr>
            <a:r>
              <a:rPr lang="ar-EG" b="1" dirty="0"/>
              <a:t> </a:t>
            </a:r>
          </a:p>
          <a:p>
            <a:pPr marL="171450" indent="-171450" algn="r" rtl="1">
              <a:buFont typeface="Arial" panose="020B0604020202020204" pitchFamily="34" charset="0"/>
              <a:buChar char="•"/>
            </a:pPr>
            <a:r>
              <a:rPr lang="ar-EG" dirty="0"/>
              <a:t>بالنسبة للخصوم وحقوق الملكية ، فإن الزيادات هي </a:t>
            </a:r>
            <a:r>
              <a:rPr lang="ar-EG" b="1" dirty="0"/>
              <a:t>مصادر للنقد </a:t>
            </a:r>
            <a:r>
              <a:rPr lang="ar-EG" dirty="0"/>
              <a:t>، في حين أن الانخفاضات هي </a:t>
            </a:r>
            <a:r>
              <a:rPr lang="ar-EG" b="1" dirty="0"/>
              <a:t>استخدامات</a:t>
            </a:r>
            <a:r>
              <a:rPr lang="ar-EG" dirty="0"/>
              <a:t>. </a:t>
            </a:r>
          </a:p>
          <a:p>
            <a:pPr marL="171450" indent="-171450" algn="r" rtl="1">
              <a:buFont typeface="Arial" panose="020B0604020202020204" pitchFamily="34" charset="0"/>
              <a:buChar char="•"/>
            </a:pPr>
            <a:r>
              <a:rPr lang="ar-EG" dirty="0"/>
              <a:t>على سبيل المثال ، نظرا لأنه يجب شراء المخزون ، فإن الزيادة في المخزون هي استخدام للنقد. وبالمثل ، عندما يتم دفع الاشتراكات مقدما ، فإن الزيادة في الإيرادات المؤجلة هي مصدر للنقد.</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إجمالي التدفق النقدي التشغيلي والتدفقات النقدية الاستثمارية والتدفق النقدي للتمويل هو </a:t>
            </a:r>
            <a:r>
              <a:rPr lang="ar-EG" b="1" u="sng" dirty="0"/>
              <a:t>صافي التدفق النقدي </a:t>
            </a:r>
            <a:r>
              <a:rPr lang="ar-EG" b="1" dirty="0"/>
              <a:t>للفترة.</a:t>
            </a:r>
            <a:endParaRPr lang="en-US" b="1" dirty="0"/>
          </a:p>
          <a:p>
            <a:pPr marL="171450" indent="-171450" algn="r" rtl="1">
              <a:buFont typeface="Arial" panose="020B0604020202020204" pitchFamily="34" charset="0"/>
              <a:buChar char="•"/>
            </a:pPr>
            <a:r>
              <a:rPr lang="ar-EG" b="1" dirty="0"/>
              <a:t> </a:t>
            </a:r>
          </a:p>
          <a:p>
            <a:pPr marL="171450" indent="-171450" algn="r" rtl="1">
              <a:buFont typeface="Arial" panose="020B0604020202020204" pitchFamily="34" charset="0"/>
              <a:buChar char="•"/>
            </a:pPr>
            <a:r>
              <a:rPr lang="ar-EG" dirty="0"/>
              <a:t>عند التنبؤ ، تخبرنا إضافة صافي التدفق النقدي إلى الرصيد النقدي الأولي بمقدار النقد (أو النقد وما يعادله) الذي من المتوقع أن يكون لدى الشركة في نهاية الفترة.</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9094631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2. رأس المال العامل والنمو والاحتياجات المالية</a:t>
            </a:r>
          </a:p>
          <a:p>
            <a:pPr marL="171450" indent="-171450" algn="r" rtl="1">
              <a:buFont typeface="Arial" panose="020B0604020202020204" pitchFamily="34" charset="0"/>
              <a:buChar char="•"/>
            </a:pPr>
            <a:r>
              <a:rPr lang="ar-EG" dirty="0"/>
              <a:t>لتقديم مفهوم تكامل البيانات المالية ، نبدأ بكيفية تأثير سياسات رأس المال العامل لمشروع متنام على احتياجاته المالية.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عادة ما تكون أهم مكونات رأس المال العامل هي </a:t>
            </a:r>
            <a:r>
              <a:rPr lang="ar-EG" b="1" u="sng" dirty="0"/>
              <a:t>المخزون</a:t>
            </a:r>
            <a:r>
              <a:rPr lang="ar-EG" dirty="0"/>
              <a:t> (المواد الخام والسلع تامة الصنع) ، </a:t>
            </a:r>
            <a:r>
              <a:rPr lang="en-US" dirty="0"/>
              <a:t>A / R ، A / P ، </a:t>
            </a:r>
            <a:r>
              <a:rPr lang="ar-EG" dirty="0"/>
              <a:t>والنقد.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عادة ، بسبب دورة التدفق النقدي ، توجد علاقة بين المبيعات ومستويات حسابات رأس المال العامل المختلفة.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يجب أن يكون لدى الشركة التي تبيع من المخزون ما يكفي في متناول اليد لملء الطلبات عند وصولها.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نظرا لأن توقيت الطلب لا يمكن التنبؤ به تماما وغالبا ما يكون هناك "خط أنابيب" للمخزون ، فإن الشركة عادة ما تحمل مخزونا كافيا لتلبية الطلب المتوقع لعدة أيام أو أسابيع أو حتى أشهر.</a:t>
            </a:r>
          </a:p>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2410025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dirty="0"/>
              <a:t>وكثيرا ما تتم </a:t>
            </a:r>
            <a:r>
              <a:rPr lang="ar-EG" b="1" dirty="0"/>
              <a:t>مشتريات المخزونات</a:t>
            </a:r>
            <a:r>
              <a:rPr lang="ar-EG" dirty="0"/>
              <a:t>، سواء كانت سلعا تامة الصنع لإعادة بيعها أو مواد خام، بالائتمان في شكل حسابات مستحقة السداد.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وعلى العكس من ذلك، إذا كانت الشركة تبيع عن طريق الائتمان، فإن رصيد الحسابات المستحقة الدفع سيكون مدفوعا بالشروط التي تقدمها لعملاء الائتمان، ومدى مبيعات الائتمان، ومدى سرعة تحصيل المستحقات.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تقدم للعملاء ، يتطلب خيار تأخير الدفع نقدا إضافيا ؛ تقوم الشركة بتأجيل تحصيل المدفوعات ولكنها تكبدت بالفعل تكلفة البضائع.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إن تقديم الائتمان يعني أيضا مواجهة حقيقة تخلف العملاء عن السداد.</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تولد بعض معاملات رأس المال العامل تمويلا يشار إليه على أنه "عفوي" بمعنى أنه ينشأ بشكل طبيعي من خلال الممارسات التجارية العادية للمشروع.</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7507139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dirty="0"/>
              <a:t>منذ إنشائها ، استفادت </a:t>
            </a:r>
            <a:r>
              <a:rPr lang="en-US" dirty="0"/>
              <a:t>Amazon.com ، </a:t>
            </a:r>
            <a:r>
              <a:rPr lang="ar-EG" dirty="0"/>
              <a:t>وهي مثال ذكرناه سابقا ، من خصائص رأس المال العامل الفريدة المتأصلة في نموذج أعمالها. </a:t>
            </a:r>
          </a:p>
          <a:p>
            <a:pPr marL="171450" indent="-171450" algn="r" rtl="1">
              <a:buFont typeface="Arial" panose="020B0604020202020204" pitchFamily="34" charset="0"/>
              <a:buChar char="•"/>
            </a:pPr>
            <a:r>
              <a:rPr lang="ar-EG" dirty="0"/>
              <a:t>في نهاية عام 2000 ، عندما كانت أمازون لا تزال تركز على توزيع الكتب ، كان رصيدها من الحسابات المستحقة القبض يعادل 3.9 أيام من المبيعات وكان مخزونها يعادل 30.3 يوما من تكلفة البضائع المباعة. </a:t>
            </a:r>
          </a:p>
          <a:p>
            <a:pPr marL="171450" indent="-171450" algn="r" rtl="1">
              <a:buFont typeface="Arial" panose="020B0604020202020204" pitchFamily="34" charset="0"/>
              <a:buChar char="•"/>
            </a:pPr>
            <a:r>
              <a:rPr lang="ar-EG" dirty="0"/>
              <a:t>بلغ استثمار الشركة المشترك في هذين الحسابين 204.2 مليون دولار ، والتي كان لا بد من تمويلها بطريقة ما.</a:t>
            </a:r>
          </a:p>
          <a:p>
            <a:pPr marL="171450" indent="-171450" algn="r" rtl="1">
              <a:buFont typeface="Arial" panose="020B0604020202020204" pitchFamily="34" charset="0"/>
              <a:buChar char="•"/>
            </a:pPr>
            <a:r>
              <a:rPr lang="ar-EG" dirty="0"/>
              <a:t>كانت أمازون تستفيد أيضا من شروط الدفع الطويلة التي يقدمها عادة ناشرو الكتب.</a:t>
            </a:r>
          </a:p>
          <a:p>
            <a:pPr marL="171450" indent="-171450" algn="r" rtl="1">
              <a:buFont typeface="Arial" panose="020B0604020202020204" pitchFamily="34" charset="0"/>
              <a:buChar char="•"/>
            </a:pPr>
            <a:r>
              <a:rPr lang="ar-EG" dirty="0"/>
              <a:t>تم تقديم هذه الشروط في الأصل لتشجيع بائعي الكتب التقليديين على تخزين مخزونات كبيرة ومتنوعة للعملاء للاطلاع عليها وكانت اتفاقية صناعية قبل وقت طويل من وجود أمازون .</a:t>
            </a:r>
            <a:r>
              <a:rPr lang="en-US" dirty="0"/>
              <a:t>com. </a:t>
            </a:r>
          </a:p>
          <a:p>
            <a:pPr marL="171450" indent="-171450" algn="r" rtl="1">
              <a:buFont typeface="Arial" panose="020B0604020202020204" pitchFamily="34" charset="0"/>
              <a:buChar char="•"/>
            </a:pPr>
            <a:r>
              <a:rPr lang="ar-EG" dirty="0"/>
              <a:t>في نهاية عام 2000 ، بلغ رصيد </a:t>
            </a:r>
            <a:r>
              <a:rPr lang="en-US" dirty="0"/>
              <a:t>A / P </a:t>
            </a:r>
            <a:r>
              <a:rPr lang="ar-EG" dirty="0"/>
              <a:t>في أمازون 84.1 يوما من تكلفة المبيعات ، أو 485.4 مليون دولار. </a:t>
            </a:r>
          </a:p>
          <a:p>
            <a:pPr marL="171450" indent="-171450" algn="r" rtl="1">
              <a:buFont typeface="Arial" panose="020B0604020202020204" pitchFamily="34" charset="0"/>
              <a:buChar char="•"/>
            </a:pPr>
            <a:r>
              <a:rPr lang="ar-EG" dirty="0"/>
              <a:t>وكان هذا أكثر بكثير مما كان مطلوبا لتمويل أرصدة الحسابات مستحقة الصنع والمخزون. </a:t>
            </a:r>
          </a:p>
          <a:p>
            <a:pPr marL="171450" indent="-171450" algn="r" rtl="1">
              <a:buFont typeface="Arial" panose="020B0604020202020204" pitchFamily="34" charset="0"/>
              <a:buChar char="•"/>
            </a:pPr>
            <a:r>
              <a:rPr lang="ar-EG" dirty="0"/>
              <a:t>وكانت مساهمة هذه الحسابات في صافي رأس المال العامل سلبية 281.2 مليون دولار. </a:t>
            </a:r>
          </a:p>
          <a:p>
            <a:pPr marL="171450" indent="-171450" algn="r" rtl="1">
              <a:buFont typeface="Arial" panose="020B0604020202020204" pitchFamily="34" charset="0"/>
              <a:buChar char="•"/>
            </a:pPr>
            <a:r>
              <a:rPr lang="ar-EG" dirty="0"/>
              <a:t>تعمل هذه المساهمة السلبية في صافي رأس المال العامل كتمويل تلقائي يمكن أن تستخدمه أمازون لتمويل عملياتها.</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42732217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b="1" dirty="0"/>
              <a:t>التمويل التلقائي </a:t>
            </a:r>
            <a:r>
              <a:rPr lang="ar-EG" dirty="0"/>
              <a:t>هو التمويل الذي يأتي من خلال العمليات المستمرة ونمو الشركة ويحل محل الحاجة إلى زيادة التدفقات النقدية رسميا من خلال أنشطة التمويل الصريحة. </a:t>
            </a:r>
          </a:p>
          <a:p>
            <a:pPr marL="171450" indent="-171450" algn="r" rtl="1">
              <a:buFont typeface="Arial" panose="020B0604020202020204" pitchFamily="34" charset="0"/>
              <a:buChar char="•"/>
            </a:pPr>
            <a:r>
              <a:rPr lang="ar-EG" dirty="0"/>
              <a:t>يمكننا تعريف مستوى التمويل التلقائي على أنه فائض الالتزامات غير المالية الحالية على الأصول غير المالية الحالية بخلاف مستوى النقد المطلوب لتشغيل المؤسسة. </a:t>
            </a:r>
          </a:p>
          <a:p>
            <a:pPr marL="171450" indent="-171450" algn="r" rtl="1">
              <a:buFont typeface="Arial" panose="020B0604020202020204" pitchFamily="34" charset="0"/>
              <a:buChar char="•"/>
            </a:pPr>
            <a:r>
              <a:rPr lang="ar-EG" b="1" dirty="0"/>
              <a:t>اعتمدت العديد من المشاريع الناجحة للغاية ، مثل أمازون ، بشكل كبير على التمويل التلقائي. </a:t>
            </a:r>
            <a:endParaRPr lang="en-US" b="1" dirty="0"/>
          </a:p>
          <a:p>
            <a:pPr marL="171450" indent="-171450" algn="r" rtl="1">
              <a:buFont typeface="Arial" panose="020B0604020202020204" pitchFamily="34" charset="0"/>
              <a:buChar char="•"/>
            </a:pPr>
            <a:endParaRPr lang="ar-EG" b="1" dirty="0"/>
          </a:p>
          <a:p>
            <a:pPr marL="171450" indent="-171450" algn="r" rtl="1">
              <a:buFont typeface="Arial" panose="020B0604020202020204" pitchFamily="34" charset="0"/>
              <a:buChar char="•"/>
            </a:pPr>
            <a:r>
              <a:rPr lang="ar-EG" dirty="0"/>
              <a:t>على سبيل المثال، في وقت الاكتتاب العام، كان لدى </a:t>
            </a:r>
            <a:r>
              <a:rPr lang="en-US" dirty="0"/>
              <a:t>salesforce.com </a:t>
            </a:r>
            <a:r>
              <a:rPr lang="ar-EG" dirty="0"/>
              <a:t>التزامات متداولة غير مالية بلغ مجموعها 73.3 مليون دولار وأصول متداولة غير نقدية بلغ مجموعها 14.0 مليون دولار، مما أدى إلى تمويل تلقائي بقيمة 59.4 مليون دولار. </a:t>
            </a:r>
          </a:p>
          <a:p>
            <a:pPr marL="171450" indent="-171450" algn="r" rtl="1">
              <a:buFont typeface="Arial" panose="020B0604020202020204" pitchFamily="34" charset="0"/>
              <a:buChar char="•"/>
            </a:pPr>
            <a:r>
              <a:rPr lang="ar-EG" dirty="0"/>
              <a:t>وكان المساهم الرئيسي في هذا المجموع 52.3 مليون دولار من الإيرادات المؤجلة. </a:t>
            </a:r>
          </a:p>
          <a:p>
            <a:pPr marL="171450" indent="-171450" algn="r" rtl="1">
              <a:buFont typeface="Arial" panose="020B0604020202020204" pitchFamily="34" charset="0"/>
              <a:buChar char="•"/>
            </a:pPr>
            <a:r>
              <a:rPr lang="en-US" dirty="0"/>
              <a:t>Salesforce </a:t>
            </a:r>
            <a:r>
              <a:rPr lang="ar-EG" dirty="0"/>
              <a:t>عبارة عن نظام أساسي قائم على السحابة لإدارة علاقات العملاء (</a:t>
            </a:r>
            <a:r>
              <a:rPr lang="en-US" dirty="0"/>
              <a:t>CRM) </a:t>
            </a:r>
            <a:r>
              <a:rPr lang="ar-EG" dirty="0"/>
              <a:t>يقدم تطبيقات قائمة على الاشتراك للمبيعات والخدمة والتسويق. </a:t>
            </a:r>
          </a:p>
          <a:p>
            <a:pPr marL="171450" indent="-171450" algn="r" rtl="1">
              <a:buFont typeface="Arial" panose="020B0604020202020204" pitchFamily="34" charset="0"/>
              <a:buChar char="•"/>
            </a:pPr>
            <a:r>
              <a:rPr lang="ar-EG" dirty="0"/>
              <a:t>هذه الاشتراكات المدفوعة مسبقا هي التزام حالي - إيرادات مؤجلة - وبالتالي فهي مصدر للأموال على غرار الحسابات مستحقة الدفع. تشمل الأمثلة الأخرى للشركات ذات الإيرادات المؤجلة المهمة </a:t>
            </a:r>
            <a:r>
              <a:rPr lang="en-US" dirty="0"/>
              <a:t>Zendesk </a:t>
            </a:r>
            <a:r>
              <a:rPr lang="ar-EG" dirty="0"/>
              <a:t>و </a:t>
            </a:r>
            <a:r>
              <a:rPr lang="en-US" dirty="0"/>
              <a:t>Dropbox </a:t>
            </a:r>
            <a:r>
              <a:rPr lang="ar-EG" dirty="0"/>
              <a:t>و </a:t>
            </a:r>
            <a:r>
              <a:rPr lang="en-US" dirty="0"/>
              <a:t>Box.</a:t>
            </a:r>
          </a:p>
          <a:p>
            <a:pPr marL="171450" indent="-171450" algn="r" rtl="1">
              <a:buFont typeface="Arial" panose="020B0604020202020204" pitchFamily="34" charset="0"/>
              <a:buChar char="•"/>
            </a:pPr>
            <a:r>
              <a:rPr lang="ar-EG" dirty="0"/>
              <a:t>يمكن أن يتأثر مدى التمويل التلقائي بطرق متعمدة عن طريق تغيير ممارسات رأس المال العامل. </a:t>
            </a:r>
          </a:p>
          <a:p>
            <a:pPr marL="171450" indent="-171450" algn="r" rtl="1">
              <a:buFont typeface="Arial" panose="020B0604020202020204" pitchFamily="34" charset="0"/>
              <a:buChar char="•"/>
            </a:pPr>
            <a:r>
              <a:rPr lang="ar-EG" dirty="0"/>
              <a:t>يمكن للشركة أن تغير عمدا اعتمادها على الحسابات والأجور المستحقة الدفع كمصادر تمويل عن طريق تغيير المعدل الذي تدفع به مقابل مخزونها وأجورها. </a:t>
            </a:r>
          </a:p>
          <a:p>
            <a:pPr marL="171450" indent="-171450" algn="r" rtl="1">
              <a:buFont typeface="Arial" panose="020B0604020202020204" pitchFamily="34" charset="0"/>
              <a:buChar char="•"/>
            </a:pPr>
            <a:r>
              <a:rPr lang="ar-EG" dirty="0"/>
              <a:t>ومع ذلك ، في الصناعة التنافسية ، تسترشد الممارسات العادية بالضغط التنافسي ، وقد يكون من الصعب الحصول على ميزة مستدامة من خلال التلاعب بممارسات رأس المال العامل.</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27029989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r>
              <a:rPr lang="ar-EG" b="1" dirty="0"/>
              <a:t>تمويل رأس المال العامل</a:t>
            </a:r>
            <a:endParaRPr lang="en-US" b="1" dirty="0"/>
          </a:p>
          <a:p>
            <a:pPr algn="r"/>
            <a:endParaRPr lang="ar-EG" b="1" dirty="0"/>
          </a:p>
          <a:p>
            <a:pPr marL="171450" indent="-171450" algn="r" rtl="1">
              <a:buFont typeface="Arial" panose="020B0604020202020204" pitchFamily="34" charset="0"/>
              <a:buChar char="•"/>
            </a:pPr>
            <a:r>
              <a:rPr lang="ar-EG" b="1" dirty="0"/>
              <a:t>صافي رأس المال العامل </a:t>
            </a:r>
            <a:r>
              <a:rPr lang="ar-EG" dirty="0"/>
              <a:t>هو الفرق بين مجموع فئات الأصول الحالية لرأس المال العامل والخصوم المتداولة التلقائية.</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 إذا كان الرصيد </a:t>
            </a:r>
            <a:r>
              <a:rPr lang="ar-EG" b="1" i="0" dirty="0"/>
              <a:t>إيجابيا</a:t>
            </a:r>
            <a:r>
              <a:rPr lang="ar-EG" dirty="0"/>
              <a:t> (تتجاوز الأصول المتداولة الخصوم المتداولة) ، فإن الفرق يشكل استثمارا صافيا في رأس المال العامل ويجب تمويل العجز النقدي الناتج بطريقة ما.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إذا كان الرصيد </a:t>
            </a:r>
            <a:r>
              <a:rPr lang="ar-EG" b="1" dirty="0"/>
              <a:t>سالبا</a:t>
            </a:r>
            <a:r>
              <a:rPr lang="ar-EG" dirty="0"/>
              <a:t> ، كما في المثال </a:t>
            </a:r>
            <a:r>
              <a:rPr lang="en-US" dirty="0"/>
              <a:t>salesforce.com ، </a:t>
            </a:r>
            <a:r>
              <a:rPr lang="ar-EG" dirty="0"/>
              <a:t>فلن تكون عمليات الشركة ذاتية التمويل فحسب ، بل إنها تولد أيضا نقدا متاحا لتمويل استثمارات أخرى أو تغطية نفقات أخرى.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ومع ذلك ، بالنسبة لمعظم الشركات ، يكون صافي رصيد رأس المال العامل إيجابيا ويلزم تمويل إضافي.</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كلما نمت الشركة بشكل أكبر وأسرع ، زاد التمويل الذي تحتاجه لصافي رأس المال العامل.</a:t>
            </a:r>
          </a:p>
          <a:p>
            <a:pPr algn="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41380569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r" rtl="1">
              <a:buFont typeface="Arial" panose="020B0604020202020204" pitchFamily="34" charset="0"/>
              <a:buNone/>
            </a:pPr>
            <a:r>
              <a:rPr lang="ar-EG" b="1" dirty="0"/>
              <a:t>سياسة رأس المال العامل</a:t>
            </a:r>
          </a:p>
          <a:p>
            <a:pPr marL="171450" indent="-171450" algn="r" rtl="1">
              <a:buFont typeface="Arial" panose="020B0604020202020204" pitchFamily="34" charset="0"/>
              <a:buChar char="•"/>
            </a:pPr>
            <a:r>
              <a:rPr lang="ar-EG" dirty="0"/>
              <a:t>كما يوضح الشكل 8.1 ، فإن </a:t>
            </a:r>
            <a:r>
              <a:rPr lang="ar-EG" b="1" dirty="0"/>
              <a:t>وضع رأس المال العامل للشركة هو نتيجة لعدة خيارات سياسية. </a:t>
            </a:r>
          </a:p>
          <a:p>
            <a:pPr marL="171450" indent="-171450" algn="r" rtl="1">
              <a:buFont typeface="Arial" panose="020B0604020202020204" pitchFamily="34" charset="0"/>
              <a:buChar char="•"/>
            </a:pPr>
            <a:r>
              <a:rPr lang="ar-EG" dirty="0"/>
              <a:t>يمكن التعرف على بعضها بسهولة كجوانب لسياسة رأس المال العامل ، في حين أن البعض الآخر ليس كذلك. </a:t>
            </a:r>
          </a:p>
          <a:p>
            <a:pPr marL="171450" indent="-171450" algn="r" rtl="1">
              <a:buFont typeface="Arial" panose="020B0604020202020204" pitchFamily="34" charset="0"/>
              <a:buChar char="•"/>
            </a:pPr>
            <a:r>
              <a:rPr lang="ar-EG" dirty="0"/>
              <a:t>علاوة على ذلك، وكما أوضحنا، فإن آثار خيارات السياسات الفردية مترابطة بطرق لم يتم التأكيد عليها في الشكل.</a:t>
            </a:r>
          </a:p>
          <a:p>
            <a:pPr marL="0" indent="0" algn="r" rtl="1">
              <a:buFont typeface="Arial" panose="020B0604020202020204" pitchFamily="34" charset="0"/>
              <a:buNone/>
            </a:pPr>
            <a:r>
              <a:rPr lang="ar-EG" b="1" dirty="0"/>
              <a:t>سياسة التسعير. </a:t>
            </a:r>
          </a:p>
          <a:p>
            <a:pPr marL="171450" indent="-171450" algn="r" rtl="1">
              <a:buFont typeface="Arial" panose="020B0604020202020204" pitchFamily="34" charset="0"/>
              <a:buChar char="•"/>
            </a:pPr>
            <a:r>
              <a:rPr lang="ar-EG" dirty="0"/>
              <a:t>سياسة التسعير هي واصف عام للقرارات المتعلقة بوضع المنتج والتسعير والتسويق. بشكل جماعي ، تحدد هذه القرارات حجم المبيعات المتوقع. </a:t>
            </a:r>
          </a:p>
          <a:p>
            <a:pPr marL="171450" indent="-171450" algn="r" rtl="1">
              <a:buFont typeface="Arial" panose="020B0604020202020204" pitchFamily="34" charset="0"/>
              <a:buChar char="•"/>
            </a:pPr>
            <a:r>
              <a:rPr lang="ar-EG" dirty="0"/>
              <a:t>نؤكد على التسعير في الشكل لأن السعر الفعلي (إلى جانب كمية المبيعات) يتأثر بسياسة الائتمان. </a:t>
            </a:r>
          </a:p>
          <a:p>
            <a:pPr marL="171450" indent="-171450" algn="r" rtl="1">
              <a:buFont typeface="Arial" panose="020B0604020202020204" pitchFamily="34" charset="0"/>
              <a:buChar char="•"/>
            </a:pPr>
            <a:r>
              <a:rPr lang="ar-EG" dirty="0"/>
              <a:t>على سبيل المثال ، إذا كان المشروع يبيع بشروط تتضمن خصما للدفع الفوري ، فيجب أن يكون السعر المستخدم في الحساب هو متوسط السعر المتوقع صافيا من الخصومات التجارية المتوقعة وخسائر التحصيل. </a:t>
            </a:r>
          </a:p>
          <a:p>
            <a:pPr marL="171450" indent="-171450" algn="r" rtl="1">
              <a:buFont typeface="Arial" panose="020B0604020202020204" pitchFamily="34" charset="0"/>
              <a:buChar char="•"/>
            </a:pPr>
            <a:r>
              <a:rPr lang="ar-EG" b="1" u="none" dirty="0"/>
              <a:t>مع المبيعات النقدية </a:t>
            </a:r>
            <a:r>
              <a:rPr lang="ar-EG" dirty="0"/>
              <a:t>، لا يتم خصم السعر ولا يوجد خطر من تخلف المشتري عن السداد. </a:t>
            </a:r>
          </a:p>
          <a:p>
            <a:pPr marL="171450" indent="-171450" algn="r" rtl="1">
              <a:buFont typeface="Arial" panose="020B0604020202020204" pitchFamily="34" charset="0"/>
              <a:buChar char="•"/>
            </a:pPr>
            <a:r>
              <a:rPr lang="ar-EG" dirty="0"/>
              <a:t>من ناحية أخرى ، من المرجح أن تكون كمية المبيعات أعلى إذا كان المشروع يقدم ائتمانا.</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13601834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سياسة الائتمان. </a:t>
            </a:r>
          </a:p>
          <a:p>
            <a:pPr marL="171450" indent="-171450" algn="r" rtl="1">
              <a:buFont typeface="Arial" panose="020B0604020202020204" pitchFamily="34" charset="0"/>
              <a:buChar char="•"/>
            </a:pPr>
            <a:r>
              <a:rPr lang="ar-EG" dirty="0"/>
              <a:t>بالنظر إلى أن </a:t>
            </a:r>
            <a:r>
              <a:rPr lang="ar-EG" b="1" dirty="0"/>
              <a:t>سياسة الائتمان </a:t>
            </a:r>
            <a:r>
              <a:rPr lang="ar-EG" dirty="0"/>
              <a:t>تؤثر على متوسط السعر الفعال وكمية المبيعات ، كيف تضع الشركة سياسة مناسبة؟ ولأن البيع بالائتمان يؤدي إلى الحسابات مستحقة الدفع، يشير الشكل 8-1 إلى أن سياسة البيع بشروط نقدية فقط من شأنها أن تقلل من المبلغ المطلوب لتمويل صافي رأس المال العامل. </a:t>
            </a:r>
          </a:p>
          <a:p>
            <a:pPr marL="171450" indent="-171450" algn="r" rtl="1">
              <a:buFont typeface="Arial" panose="020B0604020202020204" pitchFamily="34" charset="0"/>
              <a:buChar char="•"/>
            </a:pPr>
            <a:r>
              <a:rPr lang="ar-EG" dirty="0"/>
              <a:t>ولكن نظرا لأن البيع نقدا فقط قد يؤدي إلى انخفاض المبيعات ، فإن مجرد تقليل الحاجة إلى التمويل لا يتوافق عادة مع تعظيم القيمة. </a:t>
            </a:r>
          </a:p>
          <a:p>
            <a:pPr marL="171450" indent="-171450" algn="r" rtl="1">
              <a:buFont typeface="Arial" panose="020B0604020202020204" pitchFamily="34" charset="0"/>
              <a:buChar char="•"/>
            </a:pPr>
            <a:r>
              <a:rPr lang="ar-EG" b="1" u="sng" dirty="0"/>
              <a:t>قد يكون من المنطقي تقييم تأثير بعض سياسات الائتمان البديلة على الربحية والقيمة: </a:t>
            </a:r>
          </a:p>
          <a:p>
            <a:pPr marL="628650" lvl="1" indent="-171450" algn="r" rtl="1">
              <a:buFont typeface="Arial" panose="020B0604020202020204" pitchFamily="34" charset="0"/>
              <a:buChar char="•"/>
            </a:pPr>
            <a:r>
              <a:rPr lang="ar-EG" dirty="0"/>
              <a:t>إذا كنت ستبيع نقدا فقط ، فما هو التأثير المحتمل على المبيعات؟ </a:t>
            </a:r>
          </a:p>
          <a:p>
            <a:pPr marL="628650" lvl="1" indent="-171450" algn="r" rtl="1">
              <a:buFont typeface="Arial" panose="020B0604020202020204" pitchFamily="34" charset="0"/>
              <a:buChar char="•"/>
            </a:pPr>
            <a:r>
              <a:rPr lang="ar-EG" dirty="0"/>
              <a:t>إذا كنت ستقبل بطاقات الائتمان ، فما مقدار مبيعات الوحدات المتوقع زيادتها وما هو التأثير المتوقع على متوسط السعر الصافي؟ </a:t>
            </a:r>
          </a:p>
          <a:p>
            <a:pPr marL="628650" lvl="1" indent="-171450" algn="r" rtl="1">
              <a:buFont typeface="Arial" panose="020B0604020202020204" pitchFamily="34" charset="0"/>
              <a:buChar char="•"/>
            </a:pPr>
            <a:r>
              <a:rPr lang="ar-EG" dirty="0"/>
              <a:t>يتم تحويل مبيعات بطاقات الائتمان بسرعة إلى نقد ، وبالتالي فإن فترة الحسابات مستحقة القبض ستكون قصيرة جدا. </a:t>
            </a:r>
            <a:endParaRPr lang="en-US" dirty="0"/>
          </a:p>
          <a:p>
            <a:pPr marL="628650" lvl="1" indent="-171450" algn="r" rtl="1">
              <a:buFont typeface="Arial" panose="020B0604020202020204" pitchFamily="34" charset="0"/>
              <a:buChar char="•"/>
            </a:pPr>
            <a:r>
              <a:rPr lang="ar-EG" dirty="0"/>
              <a:t>يقوم مزود الائتمان أيضا بخصم المدفوعات للبائع كرسوم لتوفير الائتمان.</a:t>
            </a:r>
            <a:endParaRPr lang="en-US" dirty="0"/>
          </a:p>
          <a:p>
            <a:pPr marL="628650" lvl="1"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من الناحية العملية ، </a:t>
            </a:r>
            <a:r>
              <a:rPr lang="ar-EG" b="1" dirty="0"/>
              <a:t>غالبا ما يكون لدى الشركات الجديدة والصغيرة قدرة محدودة على تحديد سياسات الائتمان الخاصة بها.</a:t>
            </a:r>
          </a:p>
          <a:p>
            <a:pPr marL="171450" indent="-171450" algn="r" rtl="1">
              <a:buFont typeface="Arial" panose="020B0604020202020204" pitchFamily="34" charset="0"/>
              <a:buChar char="•"/>
            </a:pPr>
            <a:r>
              <a:rPr lang="ar-EG" b="1" dirty="0"/>
              <a:t>من المرجح أن تقدم الشركات الأصغر والأقل رسوخا شروطا تتضمن الدفع المتأخر. </a:t>
            </a:r>
          </a:p>
          <a:p>
            <a:pPr marL="171450" indent="-171450" algn="r" rtl="1">
              <a:buFont typeface="Arial" panose="020B0604020202020204" pitchFamily="34" charset="0"/>
              <a:buChar char="•"/>
            </a:pPr>
            <a:r>
              <a:rPr lang="ar-EG" dirty="0"/>
              <a:t>قد يطلب العملاء فرصا للتحقق من جودة منتج البائع قبل الدفع. </a:t>
            </a:r>
          </a:p>
          <a:p>
            <a:pPr marL="171450" indent="-171450" algn="r" rtl="1">
              <a:buFont typeface="Arial" panose="020B0604020202020204" pitchFamily="34" charset="0"/>
              <a:buChar char="•"/>
            </a:pPr>
            <a:r>
              <a:rPr lang="ar-EG" dirty="0"/>
              <a:t>أيضا ، على الرغم من أن شروط الائتمان التجاري تختلف اختلافا كبيرا عبر الصناعات ، إلا أنها تميل إلى أن تكون متشابهة داخل الصناعة. </a:t>
            </a:r>
          </a:p>
          <a:p>
            <a:pPr marL="171450" indent="-171450" algn="r" rtl="1">
              <a:buFont typeface="Arial" panose="020B0604020202020204" pitchFamily="34" charset="0"/>
              <a:buChar char="•"/>
            </a:pPr>
            <a:r>
              <a:rPr lang="ar-EG" dirty="0"/>
              <a:t>وبالتالي ، في صناعة يكون فيها تقديم الائتمان شائعا ، يجب على الأعمال التجارية الجديدة أو الصغيرة عموما تقديم شروط تتفق مع الممارسة العامة. </a:t>
            </a:r>
          </a:p>
          <a:p>
            <a:pPr marL="171450" indent="-171450" algn="r" rtl="1">
              <a:buFont typeface="Arial" panose="020B0604020202020204" pitchFamily="34" charset="0"/>
              <a:buChar char="•"/>
            </a:pPr>
            <a:r>
              <a:rPr lang="ar-EG" dirty="0"/>
              <a:t>في صناعة يكون فيها الدفع النقدي شائعا ، قد تجد شركة جديدة أو صغيرة أنه من المهم تقديم الائتمان كوسيلة لجذب العملاء في البداية والإشارة إلى جودة المنتج.</a:t>
            </a:r>
          </a:p>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9444107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سياسات الشراء والمخزون. </a:t>
            </a:r>
          </a:p>
          <a:p>
            <a:pPr marL="171450" indent="-171450" algn="r" rtl="1">
              <a:buFont typeface="Arial" panose="020B0604020202020204" pitchFamily="34" charset="0"/>
              <a:buChar char="•"/>
            </a:pPr>
            <a:r>
              <a:rPr lang="ar-EG" dirty="0"/>
              <a:t>تتعلق </a:t>
            </a:r>
            <a:r>
              <a:rPr lang="ar-EG" b="1" dirty="0"/>
              <a:t>سياسة الشراء </a:t>
            </a:r>
            <a:r>
              <a:rPr lang="ar-EG" dirty="0"/>
              <a:t>بالخيارات التي تؤثر على تكلفة المواد. </a:t>
            </a:r>
          </a:p>
          <a:p>
            <a:pPr marL="171450" indent="-171450" algn="r" rtl="1">
              <a:buFont typeface="Arial" panose="020B0604020202020204" pitchFamily="34" charset="0"/>
              <a:buChar char="•"/>
            </a:pPr>
            <a:r>
              <a:rPr lang="ar-EG" dirty="0"/>
              <a:t>تؤثر اختيارات المواد والمفاوضات مع الموردين على تكلفة المواد لكل وحدة منتجة.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تتعلق سياسة المخزون </a:t>
            </a:r>
            <a:r>
              <a:rPr lang="ar-EG" dirty="0"/>
              <a:t>بمتوسط عدد أيام المخزون التي تسعى الشركة إلى الاحتفاظ بها في المواد الخام والسلع تامة الصنع. </a:t>
            </a:r>
          </a:p>
          <a:p>
            <a:pPr marL="171450" indent="-171450" algn="r" rtl="1">
              <a:buFont typeface="Arial" panose="020B0604020202020204" pitchFamily="34" charset="0"/>
              <a:buChar char="•"/>
            </a:pPr>
            <a:r>
              <a:rPr lang="ar-EG" dirty="0"/>
              <a:t>تؤثر </a:t>
            </a:r>
            <a:r>
              <a:rPr lang="ar-EG" b="1" dirty="0"/>
              <a:t>سياسة المخزون </a:t>
            </a:r>
            <a:r>
              <a:rPr lang="ar-EG" dirty="0"/>
              <a:t>على متوسط تكلفة البضائع بشكل غير مباشر ، لأن الحفاظ على متوسط مخزون كبير قد يمكن الشركة من الاستفادة من خصومات كمية الشراء.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يتم تعويض هذه الميزة من خلال تكاليف الاحتفاظ بالمخزون ، بما في ذلك التخزين والتلف والتقادم. </a:t>
            </a:r>
          </a:p>
          <a:p>
            <a:pPr marL="171450" indent="-171450" algn="r" rtl="1">
              <a:buFont typeface="Arial" panose="020B0604020202020204" pitchFamily="34" charset="0"/>
              <a:buChar char="•"/>
            </a:pPr>
            <a:r>
              <a:rPr lang="ar-EG" dirty="0"/>
              <a:t>تتفاعل سياسات الشراء والمخزون مع كمية المبيعات لتحديد تكلفة البضائع وتمثل رابطا آخر بين الميزانية العمومية وبيان الدخل.</a:t>
            </a:r>
          </a:p>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29006716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سياسة الذمم الدائنة. </a:t>
            </a:r>
          </a:p>
          <a:p>
            <a:pPr marL="171450" indent="-171450" algn="r" rtl="1">
              <a:buFont typeface="Arial" panose="020B0604020202020204" pitchFamily="34" charset="0"/>
              <a:buChar char="•"/>
            </a:pPr>
            <a:r>
              <a:rPr lang="ar-EG" dirty="0"/>
              <a:t>تتعلق سياسة الذمم الدائنة </a:t>
            </a:r>
            <a:r>
              <a:rPr lang="ar-EG" b="1" u="sng" dirty="0"/>
              <a:t>بالقدرة على تأجيل الدفع مقابل المواد كوسيلة للتمويل. </a:t>
            </a:r>
            <a:endParaRPr lang="en-US" b="1" u="sng"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يطلب البائعون عموما الدفع نقدا ، خاصة بالنسبة للأعمال التجارية الجديدة التي ليس لها سجل حافل في الدفع للموردين أو تقديم شروط ائتمان إما مع أو بدون خصم للدفع الفوري.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وعادة ما يختار المشتري تأخير السداد، شريطة ألا يؤثر ذلك على السعر الفعلي.</a:t>
            </a:r>
            <a:endParaRPr lang="en-US" dirty="0"/>
          </a:p>
          <a:p>
            <a:pPr marL="171450" indent="-171450" algn="r" rtl="1">
              <a:buFont typeface="Arial" panose="020B0604020202020204" pitchFamily="34" charset="0"/>
              <a:buChar char="•"/>
            </a:pPr>
            <a:r>
              <a:rPr lang="ar-EG" dirty="0"/>
              <a:t> قرار السياسة هو ما إذا كان سيتم الاستفادة من الخصومات للدفع الفوري.</a:t>
            </a:r>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يؤدي القيام بذلك إلى تقليل التكلفة الفعلية للمواد ، كما هو مقترح في حلقة التغذية المرتدة في الشكل 8.1 ، ولكنه يقلل أيضا من رصيد الحسابات مستحقة الدفع ، مما يؤدي إلى الحاجة إلى تمويل إضافي.</a:t>
            </a:r>
            <a:endParaRPr lang="en-US" dirty="0"/>
          </a:p>
          <a:p>
            <a:pPr marL="0" indent="0" algn="r" rtl="1">
              <a:buFont typeface="Arial" panose="020B0604020202020204" pitchFamily="34" charset="0"/>
              <a:buNone/>
            </a:pPr>
            <a:r>
              <a:rPr lang="ar-EG" dirty="0"/>
              <a:t> </a:t>
            </a:r>
          </a:p>
          <a:p>
            <a:pPr marL="171450" indent="-171450" algn="r" rtl="1">
              <a:buFont typeface="Arial" panose="020B0604020202020204" pitchFamily="34" charset="0"/>
              <a:buChar char="•"/>
            </a:pPr>
            <a:r>
              <a:rPr lang="ar-EG" dirty="0"/>
              <a:t>في كثير من الأحيان ، تكون خصومات الدفع الفوري كبيرة بما يكفي بحيث تختار الشركة التي لديها إمكانية الوصول إلى مصادر تمويل أخرى بشكل روتيني الدفع في الوقت المناسب للحصول على الخصم.</a:t>
            </a:r>
          </a:p>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1529488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سياسات الأجور والرواتب. </a:t>
            </a:r>
          </a:p>
          <a:p>
            <a:pPr marL="171450" indent="-171450" algn="r" rtl="1">
              <a:buFont typeface="Arial" panose="020B0604020202020204" pitchFamily="34" charset="0"/>
              <a:buChar char="•"/>
            </a:pPr>
            <a:r>
              <a:rPr lang="ar-EG" b="1" dirty="0"/>
              <a:t>تتعلق سياسة الأجور بقرارات مثل ما إذا كان سيتم تقديم معدل أجور أعلى لتحفيز الموظفين والحد من دوران الموظفين أو دفع أجر أقل</a:t>
            </a:r>
            <a:r>
              <a:rPr lang="ar-EG" dirty="0"/>
              <a:t>. </a:t>
            </a:r>
          </a:p>
          <a:p>
            <a:pPr marL="171450" indent="-171450" algn="r" rtl="1">
              <a:buFont typeface="Arial" panose="020B0604020202020204" pitchFamily="34" charset="0"/>
              <a:buChar char="•"/>
            </a:pPr>
            <a:r>
              <a:rPr lang="ar-EG" dirty="0"/>
              <a:t>اعتمادا على أهمية الخبرة في الوظيفة ، والتحفيز ، وتوافر الموظفين الجدد ، واعتبارات مماثلة ، يمكن أن يكون متوسط تكلفة العمالة لكل وحدة مبيعات أقل من خلال أي من النهجين.</a:t>
            </a:r>
          </a:p>
          <a:p>
            <a:pPr marL="171450" indent="-171450" algn="r" rtl="1">
              <a:buFont typeface="Arial" panose="020B0604020202020204" pitchFamily="34" charset="0"/>
              <a:buChar char="•"/>
            </a:pPr>
            <a:r>
              <a:rPr lang="ar-EG" dirty="0"/>
              <a:t> </a:t>
            </a:r>
          </a:p>
          <a:p>
            <a:pPr marL="171450" indent="-171450" algn="r" rtl="1">
              <a:buFont typeface="Arial" panose="020B0604020202020204" pitchFamily="34" charset="0"/>
              <a:buChar char="•"/>
            </a:pPr>
            <a:r>
              <a:rPr lang="ar-EG" dirty="0"/>
              <a:t>يشكل متوسط تكاليف العمالة والمواد لكل وحدة من السلع التامة الصنع التكلفة المباشرة للوحدة.</a:t>
            </a:r>
          </a:p>
          <a:p>
            <a:pPr marL="171450" indent="-171450" algn="r" rtl="1">
              <a:buFont typeface="Arial" panose="020B0604020202020204" pitchFamily="34" charset="0"/>
              <a:buChar char="•"/>
            </a:pPr>
            <a:r>
              <a:rPr lang="ar-EG" dirty="0"/>
              <a:t>تتفاعل هذه التكاليف مع سياسة جرد البضائع التامة الصنع لتحديد قيمة مخزون البضائع التامة الصنع ، والتي تظهر في الميزانية العمومية.</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تتعلق سياسة كشوف المرتبات بتواتر وتوقيت كشوف المرتبات ، بالنسبة لتوقيت العمل الفعلي الذي يقوم به الموظفون. </a:t>
            </a:r>
            <a:endParaRPr lang="en-US" b="1" dirty="0"/>
          </a:p>
          <a:p>
            <a:pPr marL="171450" indent="-171450" algn="r" rtl="1">
              <a:buFont typeface="Arial" panose="020B0604020202020204" pitchFamily="34" charset="0"/>
              <a:buChar char="•"/>
            </a:pPr>
            <a:endParaRPr lang="ar-EG" b="1" u="sng" dirty="0"/>
          </a:p>
          <a:p>
            <a:pPr marL="171450" indent="-171450" algn="r" rtl="1">
              <a:buFont typeface="Arial" panose="020B0604020202020204" pitchFamily="34" charset="0"/>
              <a:buChar char="•"/>
            </a:pPr>
            <a:r>
              <a:rPr lang="ar-EG" u="sng" dirty="0"/>
              <a:t>ويزداد رصيد الأجور المستحقة الدفع كمصدر للتمويل التلقائي عن طريق دفع متأخرات ودفع مبالغ أقل تواترا (على سبيل المثال، كل أسبوعين بدلا من أسبوعيا). </a:t>
            </a:r>
          </a:p>
          <a:p>
            <a:pPr marL="171450" indent="-171450" algn="r" rtl="1">
              <a:buFont typeface="Arial" panose="020B0604020202020204" pitchFamily="34" charset="0"/>
              <a:buChar char="•"/>
            </a:pPr>
            <a:r>
              <a:rPr lang="ar-EG" b="1" dirty="0"/>
              <a:t>تؤثر سياسة كشوف المرتبات على الأجور بشكل غير مباشر. </a:t>
            </a:r>
            <a:endParaRPr lang="en-US" b="1" dirty="0"/>
          </a:p>
          <a:p>
            <a:pPr marL="171450" indent="-171450" algn="r" rtl="1">
              <a:buFont typeface="Arial" panose="020B0604020202020204" pitchFamily="34" charset="0"/>
              <a:buChar char="•"/>
            </a:pPr>
            <a:endParaRPr lang="ar-EG" b="1" dirty="0"/>
          </a:p>
          <a:p>
            <a:pPr marL="171450" indent="-171450" algn="r" rtl="1">
              <a:buFont typeface="Arial" panose="020B0604020202020204" pitchFamily="34" charset="0"/>
              <a:buChar char="•"/>
            </a:pPr>
            <a:r>
              <a:rPr lang="ar-EG" dirty="0"/>
              <a:t>قد تتطلب مدفوعات الأجور المتأخرة بشكل كبير معدلات أجور أعلى. </a:t>
            </a:r>
          </a:p>
          <a:p>
            <a:pPr marL="171450" indent="-171450" algn="r" rtl="1">
              <a:buFont typeface="Arial" panose="020B0604020202020204" pitchFamily="34" charset="0"/>
              <a:buChar char="•"/>
            </a:pPr>
            <a:r>
              <a:rPr lang="ar-EG" dirty="0"/>
              <a:t>تتفاعل سياسات الأجور وكشوف المرتبات مع كمية المبيعات لتحديد رصيد الأجور المستحقة الدفع.</a:t>
            </a:r>
          </a:p>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986384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r" rtl="1">
              <a:buFont typeface="Arial" panose="020B0604020202020204" pitchFamily="34" charset="0"/>
              <a:buNone/>
            </a:pPr>
            <a:r>
              <a:rPr lang="ar-EG" b="1" dirty="0"/>
              <a:t>تقييم خيارات سياسة رأس المال العامل</a:t>
            </a:r>
          </a:p>
          <a:p>
            <a:pPr marL="171450" indent="-171450" algn="r" rtl="1">
              <a:buFont typeface="Arial" panose="020B0604020202020204" pitchFamily="34" charset="0"/>
              <a:buChar char="•"/>
            </a:pPr>
            <a:r>
              <a:rPr lang="ar-EG" dirty="0"/>
              <a:t>بالنسبة للعديد من المشاريع ، فإن </a:t>
            </a:r>
            <a:r>
              <a:rPr lang="ar-EG" b="1" dirty="0"/>
              <a:t>الحاجة إلى رأس المال العامل تضع طلبا كبيرا على النقد. </a:t>
            </a:r>
          </a:p>
          <a:p>
            <a:pPr marL="171450" indent="-171450" algn="r" rtl="1">
              <a:buFont typeface="Arial" panose="020B0604020202020204" pitchFamily="34" charset="0"/>
              <a:buChar char="•"/>
            </a:pPr>
            <a:r>
              <a:rPr lang="ar-EG" b="1" dirty="0"/>
              <a:t>من المهم فهم احتياجات رأس المال العامل وأخذها في الاعتبار في البيانات المالية المبدئية وتقديرات الاحتياجات المالية. </a:t>
            </a:r>
          </a:p>
          <a:p>
            <a:pPr marL="171450" indent="-171450" algn="r" rtl="1">
              <a:buFont typeface="Arial" panose="020B0604020202020204" pitchFamily="34" charset="0"/>
              <a:buChar char="•"/>
            </a:pPr>
            <a:r>
              <a:rPr lang="ar-EG" dirty="0"/>
              <a:t>كما هو موضح في الشكل 8.1 ، فإن عناصر سياسة رأس المال العامل مترابطة وتؤثر على العديد من جوانب عمليات المشروع ، مما يجعل التغييرات الصغيرة مهمة.</a:t>
            </a:r>
          </a:p>
          <a:p>
            <a:pPr marL="171450" indent="-171450" algn="r" rtl="1">
              <a:buFont typeface="Arial" panose="020B0604020202020204" pitchFamily="34" charset="0"/>
              <a:buChar char="•"/>
            </a:pPr>
            <a:r>
              <a:rPr lang="ar-EG" b="1" dirty="0"/>
              <a:t>يمكن تقييم خيارات سياسة رأس المال العامل بنفس الطريقة التي يتم بها تقييم أي قرار استثماري أو تمويلي آخر. </a:t>
            </a:r>
          </a:p>
          <a:p>
            <a:pPr marL="171450" indent="-171450" algn="r" rtl="1">
              <a:buFont typeface="Arial" panose="020B0604020202020204" pitchFamily="34" charset="0"/>
              <a:buChar char="•"/>
            </a:pPr>
            <a:r>
              <a:rPr lang="ar-EG" dirty="0"/>
              <a:t>يتطلب تغيير السياسة الذي يزيد من صافي رأس المال العامل استثمارات إضافية. </a:t>
            </a:r>
          </a:p>
          <a:p>
            <a:pPr marL="171450" indent="-171450" algn="r" rtl="1">
              <a:buFont typeface="Arial" panose="020B0604020202020204" pitchFamily="34" charset="0"/>
              <a:buChar char="•"/>
            </a:pPr>
            <a:r>
              <a:rPr lang="ar-EG" dirty="0"/>
              <a:t>بافتراض أنه من المتوقع أن يكون التغيير دائما ، يمكن استخدام الشكل 8.1 لتحديد الزيادة اليومية في الربحية من التغيير. </a:t>
            </a:r>
          </a:p>
          <a:p>
            <a:pPr marL="171450" indent="-171450" algn="r" rtl="1">
              <a:buFont typeface="Arial" panose="020B0604020202020204" pitchFamily="34" charset="0"/>
              <a:buChar char="•"/>
            </a:pPr>
            <a:r>
              <a:rPr lang="ar-EG" dirty="0"/>
              <a:t>إن حساب الزيادة اليومية السنوية والقسمة على الزيادة في صافي رأس المال العامل هو في الواقع معدل عائد داخلي يمكن مقارنته بتقدير معقول لتكلفة رأس المال لتقييم مزايا التغيير المحتمل في السياسة. </a:t>
            </a:r>
          </a:p>
          <a:p>
            <a:pPr marL="171450" indent="-171450" algn="r" rtl="1">
              <a:buFont typeface="Arial" panose="020B0604020202020204" pitchFamily="34" charset="0"/>
              <a:buChar char="•"/>
            </a:pPr>
            <a:r>
              <a:rPr lang="ar-EG" dirty="0"/>
              <a:t>على سبيل المثال ، التغيير الذي يزيد الربح يوميا بمقدار 5 دولارات سيزيده بمقدار 1,825 دولارا سنويا (إلى الأبد أو طالما ظلت السياسة سارية). </a:t>
            </a:r>
          </a:p>
          <a:p>
            <a:pPr marL="171450" indent="-171450" algn="r" rtl="1">
              <a:buFont typeface="Arial" panose="020B0604020202020204" pitchFamily="34" charset="0"/>
              <a:buChar char="•"/>
            </a:pPr>
            <a:r>
              <a:rPr lang="ar-EG" dirty="0"/>
              <a:t>إذا كان التغيير سيزيد صافي رأس المال العامل بمقدار 20,000 دولار ، فإن العائد السنوي على هذا الاستثمار الإضافي سيكون 9.125٪. </a:t>
            </a:r>
          </a:p>
          <a:p>
            <a:pPr marL="171450" indent="-171450" algn="r" rtl="1">
              <a:buFont typeface="Arial" panose="020B0604020202020204" pitchFamily="34" charset="0"/>
              <a:buChar char="•"/>
            </a:pPr>
            <a:r>
              <a:rPr lang="ar-EG" dirty="0"/>
              <a:t>التغيير مربح بالمعنى المحاسبي ، لكن معدل العائد الداخلي أقل من العديد من التقديرات المعقولة لتكلفة رأس المال ، لذلك قد يمثل التغيير استثمارا سلبيا في صافي القيمة الحالية في رأس المال العامل الإضافي.</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7471555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dirty="0"/>
              <a:t>وعلى العكس من ذلك ، فإن </a:t>
            </a:r>
            <a:r>
              <a:rPr lang="ar-EG" b="1" u="sng" dirty="0"/>
              <a:t>تخفيض صافي رأس المال العامل هو خيار تمويلي فعال </a:t>
            </a:r>
            <a:r>
              <a:rPr lang="ar-EG" dirty="0"/>
              <a:t>لأنه يقلل من الاستثمار اللازم لدعم مستوى رأس المال العامل.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إذا كان الإجراء سيقلل من الربحية المحاسبية في اليوم ، فيمكن أن يكون هذا التخفيض سنويا ومقارنته بتكلفة رأس المال لتقييم ما إذا كان التغيير سيكون مفيدا بناء على الربح الاقتصادي.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إذا كانت تكلفة التخفيض أقل من تكلفة رأس المال ، فإن التغيير هو فعليا إجراء تمويل منخفض التكلفة</a:t>
            </a:r>
            <a:r>
              <a:rPr lang="ar-EG" dirty="0"/>
              <a:t>.</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رأس المال العامل هو مثال واحد فقط على سبب أهمية تكامل بيان الدخل والميزانية العمومية والتدفقات النقدية. </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وترتبط أوجه الترابط الهامة الأخرى بالأصول الثابتة والاستهلاك وبتمويل الديون والفوائد وخدمة الديون.</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6853768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r>
              <a:rPr lang="ar-EG" b="1" dirty="0"/>
              <a:t>ملخص</a:t>
            </a:r>
          </a:p>
          <a:p>
            <a:pPr marL="171450" indent="-171450" algn="r" rtl="1">
              <a:buFont typeface="Arial" panose="020B0604020202020204" pitchFamily="34" charset="0"/>
              <a:buChar char="•"/>
            </a:pPr>
            <a:r>
              <a:rPr lang="ar-EG" dirty="0"/>
              <a:t>البيانات المالية المبدئية مهمة لأي مشروع جديد وعنصر رئيسي في مجموعة أدوات أي رائد أعمال أو مستثمر. </a:t>
            </a:r>
            <a:endParaRPr lang="en-US" dirty="0"/>
          </a:p>
          <a:p>
            <a:pPr marL="171450" indent="-171450" algn="r" rtl="1">
              <a:buFont typeface="Arial" panose="020B0604020202020204" pitchFamily="34" charset="0"/>
              <a:buChar char="•"/>
            </a:pPr>
            <a:r>
              <a:rPr lang="ar-EG" dirty="0"/>
              <a:t>يضيف التنبؤ المالي الانضباط إلى الطريقة التي يفكر بها رائد الأعمال أو المستثمر في المشروع. </a:t>
            </a:r>
            <a:endParaRPr lang="en-US" dirty="0"/>
          </a:p>
          <a:p>
            <a:pPr marL="171450" indent="-171450" algn="r" rtl="1">
              <a:buFont typeface="Arial" panose="020B0604020202020204" pitchFamily="34" charset="0"/>
              <a:buChar char="•"/>
            </a:pPr>
            <a:r>
              <a:rPr lang="ar-EG" dirty="0"/>
              <a:t>يوفر تقديرات للتدفقات النقدية المستقبلية ، والتي تقود قرارات التمويل وهي محددات مهمة للقيمة. </a:t>
            </a:r>
            <a:endParaRPr lang="en-US" dirty="0"/>
          </a:p>
          <a:p>
            <a:pPr marL="171450" indent="-171450" algn="r" rtl="1">
              <a:buFont typeface="Arial" panose="020B0604020202020204" pitchFamily="34" charset="0"/>
              <a:buChar char="•"/>
            </a:pPr>
            <a:r>
              <a:rPr lang="ar-EG" dirty="0"/>
              <a:t>يمكن أن تكون التوقعات مهمة أيضا لإقناع المستثمرين المحتملين بمزايا المشروع ويمكن أن توفر معايير أداء محددة يمكن تصميم عقود التمويل والحوافز حولها.</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b="1" dirty="0"/>
              <a:t>إن النموذج المالي المتكامل جيد البناء لمشروع جديد يحقق شيئين.</a:t>
            </a:r>
            <a:endParaRPr lang="en-US" b="1" dirty="0"/>
          </a:p>
          <a:p>
            <a:pPr marL="171450" indent="-171450" algn="r" rtl="1">
              <a:buFont typeface="Arial" panose="020B0604020202020204" pitchFamily="34" charset="0"/>
              <a:buChar char="•"/>
            </a:pPr>
            <a:r>
              <a:rPr lang="ar-EG" u="none" dirty="0"/>
              <a:t> أولا ، يعكس الجوانب المهمة لنموذج أعمال المشروع في البيانات المالية الرئيسية الثلاثة: بيان الدخل والميزانية العمومية وبيان التدفق النقدي. </a:t>
            </a:r>
            <a:endParaRPr lang="en-US" u="none" dirty="0"/>
          </a:p>
          <a:p>
            <a:pPr marL="171450" indent="-171450" algn="r" rtl="1">
              <a:buFont typeface="Arial" panose="020B0604020202020204" pitchFamily="34" charset="0"/>
              <a:buChar char="•"/>
            </a:pPr>
            <a:r>
              <a:rPr lang="ar-EG" dirty="0"/>
              <a:t>ثانيا ، يوفر تقديرات موثوقة للتدفقات النقدية المستقبلية للمشروع.</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نحن نستخدم دورة التحويل النقدي للمشروع لفهم الروابط المهمة بين العمليات اليومية والتدفق النقدي بشكل أفضل.</a:t>
            </a:r>
            <a:endParaRPr lang="en-US" dirty="0"/>
          </a:p>
          <a:p>
            <a:pPr marL="171450" indent="-171450" algn="r" rtl="1">
              <a:buFont typeface="Arial" panose="020B0604020202020204" pitchFamily="34" charset="0"/>
              <a:buChar char="•"/>
            </a:pPr>
            <a:r>
              <a:rPr lang="ar-EG" dirty="0"/>
              <a:t> تصور دورة التحويل النقدي بصريا كيفية تحرك النقد عبر الشركة ، وكذلك داخل وخارج الشركة من وإلى مقدمي رأس المال.</a:t>
            </a:r>
            <a:endParaRPr lang="en-US" dirty="0"/>
          </a:p>
          <a:p>
            <a:pPr marL="171450" indent="-171450" algn="r" rtl="1">
              <a:buFont typeface="Arial" panose="020B0604020202020204" pitchFamily="34" charset="0"/>
              <a:buChar char="•"/>
            </a:pPr>
            <a:r>
              <a:rPr lang="ar-EG" dirty="0"/>
              <a:t> سياسات رأس المال العامل هي محددات مهمة للتدفقات النقدية التشغيلية للمشروع.</a:t>
            </a:r>
            <a:endParaRPr lang="en-US" dirty="0"/>
          </a:p>
          <a:p>
            <a:pPr marL="171450" indent="-171450" algn="r" rtl="1">
              <a:buFont typeface="Arial" panose="020B0604020202020204" pitchFamily="34" charset="0"/>
              <a:buChar char="•"/>
            </a:pPr>
            <a:r>
              <a:rPr lang="ar-EG" dirty="0"/>
              <a:t> وتشمل هذه منح الائتمان للعملاء ، ومستويات المخزون في متناول اليد ، والقدرة على توليد التمويل التلقائي في شكل </a:t>
            </a:r>
            <a:r>
              <a:rPr lang="en-US" dirty="0"/>
              <a:t>A / P.</a:t>
            </a:r>
          </a:p>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40233781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r" rtl="1">
              <a:buFont typeface="Arial" panose="020B0604020202020204" pitchFamily="34" charset="0"/>
              <a:buChar char="•"/>
            </a:pPr>
            <a:r>
              <a:rPr lang="ar-EG" dirty="0"/>
              <a:t>يتطلب إعداد نموذج مالي موثوق ومفيد افتراضات مدروسة جيدا ويمكن الدفاع عنها. </a:t>
            </a:r>
            <a:endParaRPr lang="en-US" dirty="0"/>
          </a:p>
          <a:p>
            <a:pPr marL="171450" indent="-171450" algn="r" rtl="1">
              <a:buFont typeface="Arial" panose="020B0604020202020204" pitchFamily="34" charset="0"/>
              <a:buChar char="•"/>
            </a:pPr>
            <a:r>
              <a:rPr lang="ar-EG" dirty="0"/>
              <a:t>يمكن استخدام المقاييس القائمة على الشركات العامة أو الخاصة وإحصاءات الصناعة لتطوير مقاييس الأداء القياسية وبناء النموذج المالي للمشروع الجديد.</a:t>
            </a:r>
            <a:endParaRPr lang="en-US" dirty="0"/>
          </a:p>
          <a:p>
            <a:pPr marL="171450" indent="-171450" algn="r" rtl="1">
              <a:buFont typeface="Arial" panose="020B0604020202020204" pitchFamily="34" charset="0"/>
              <a:buChar char="•"/>
            </a:pPr>
            <a:r>
              <a:rPr lang="ar-EG" dirty="0"/>
              <a:t> تعد وثائق هيئة الأوراق المالية والبورصات العامة ، وخاصة ملفات 10-</a:t>
            </a:r>
            <a:r>
              <a:rPr lang="en-US" dirty="0"/>
              <a:t>K </a:t>
            </a:r>
            <a:r>
              <a:rPr lang="ar-EG" dirty="0"/>
              <a:t>ونشرات الاكتتاب ، أحد مصادر المعلومات حول الشركات المماثلة. </a:t>
            </a:r>
            <a:endParaRPr lang="en-US" dirty="0"/>
          </a:p>
          <a:p>
            <a:pPr marL="171450" indent="-171450" algn="r" rtl="1">
              <a:buFont typeface="Arial" panose="020B0604020202020204" pitchFamily="34" charset="0"/>
              <a:buChar char="•"/>
            </a:pPr>
            <a:r>
              <a:rPr lang="ar-EG" dirty="0"/>
              <a:t>نهج المقياس سهل التنفيذ ويمكن أن يوفر تقديرات قوية لنمو الإيرادات ومتطلبات الموارد وممارسات الصناعة المتعلقة بإدارة رأس المال العامل.</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ومع ذلك ، لن يؤدي أي مشروع جديد تماما مثل أداء الشركات القياسية ، ويجب أن تعكس التوقعات المالية أيضا استخدام التحليل الأساسي لتطوير جدول الافتراضات. </a:t>
            </a:r>
          </a:p>
          <a:p>
            <a:pPr marL="171450" indent="-171450" algn="r" rtl="1">
              <a:buFont typeface="Arial" panose="020B0604020202020204" pitchFamily="34" charset="0"/>
              <a:buChar char="•"/>
            </a:pPr>
            <a:r>
              <a:rPr lang="ar-EG" dirty="0"/>
              <a:t>قد يستخدم النموذج المالي المتكامل الافتراضات التي تم تطويرها باستخدام بيانات القياس ثم التحقق من صحتها بالتحليل الأساسي أو العكس.</a:t>
            </a:r>
            <a:endParaRPr lang="en-US" dirty="0"/>
          </a:p>
          <a:p>
            <a:pPr marL="171450" indent="-171450" algn="r" rtl="1">
              <a:buFont typeface="Arial" panose="020B0604020202020204" pitchFamily="34" charset="0"/>
              <a:buChar char="•"/>
            </a:pPr>
            <a:endParaRPr lang="ar-EG" dirty="0"/>
          </a:p>
          <a:p>
            <a:pPr marL="171450" indent="-171450" algn="r" rtl="1">
              <a:buFont typeface="Arial" panose="020B0604020202020204" pitchFamily="34" charset="0"/>
              <a:buChar char="•"/>
            </a:pPr>
            <a:r>
              <a:rPr lang="ar-EG" dirty="0"/>
              <a:t>مع جدول زمني للافتراضات الرئيسية ، يمكن استخدام نمذجة جداول البيانات لتطوير نموذج مالي متكامل لإعداد التنبؤات المالية المبدئية.</a:t>
            </a:r>
            <a:endParaRPr lang="en-US" dirty="0"/>
          </a:p>
          <a:p>
            <a:pPr marL="171450" indent="-171450" algn="r" rtl="1">
              <a:buFont typeface="Arial" panose="020B0604020202020204" pitchFamily="34" charset="0"/>
              <a:buChar char="•"/>
            </a:pPr>
            <a:r>
              <a:rPr lang="ar-EG" dirty="0"/>
              <a:t> يتميز النموذج المتكامل ببيان الدخل والميزانية العمومية وبيان التدفق النقدي ، وكلها مرتبطة ببعضها البعض وعبر الزمن.</a:t>
            </a:r>
            <a:endParaRPr lang="en-US" dirty="0"/>
          </a:p>
          <a:p>
            <a:pPr marL="171450" indent="-171450" algn="r" rtl="1">
              <a:buFont typeface="Arial" panose="020B0604020202020204" pitchFamily="34" charset="0"/>
              <a:buChar char="•"/>
            </a:pPr>
            <a:r>
              <a:rPr lang="ar-EG" dirty="0"/>
              <a:t> يسمح النموذج المالي المتكامل لرائد الأعمال أو المستثمر بإجراء تحليل "ماذا لو" ويسهل استخدام المحاكاة لتقييم آثار عدم اليقين.</a:t>
            </a:r>
            <a:endParaRPr lang="en-US" dirty="0"/>
          </a:p>
          <a:p>
            <a:pPr marL="171450" indent="-171450" algn="r" rtl="1">
              <a:buFont typeface="Arial" panose="020B0604020202020204" pitchFamily="34" charset="0"/>
              <a:buChar char="•"/>
            </a:pPr>
            <a:r>
              <a:rPr lang="ar-EG" dirty="0"/>
              <a:t> يعد كل من تحليل السيناريو وتحليل المحاكاة أدوات قيمة لتقييم الآفاق والقيمة المستقبلية المحتملة لأي مشروع جديد.</a:t>
            </a:r>
          </a:p>
          <a:p>
            <a:pPr marL="171450" indent="-171450" algn="r" rtl="1">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6353537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2900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879105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362757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458609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408031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51271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663205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864810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38791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651197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148365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368646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41095226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47554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11/10/2023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159722043"/>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3.xml"/><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12.xml"/><Relationship Id="rId5" Type="http://schemas.openxmlformats.org/officeDocument/2006/relationships/image" Target="../media/image8.png"/><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slideLayout" Target="../slideLayouts/slideLayout18.xml"/><Relationship Id="rId1" Type="http://schemas.openxmlformats.org/officeDocument/2006/relationships/tags" Target="../tags/tag1.xml"/><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image" Target="../media/image9.emf"/></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8" Type="http://schemas.openxmlformats.org/officeDocument/2006/relationships/image" Target="../media/image21.jp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24.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394622" y="459919"/>
            <a:ext cx="5683230" cy="675841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14" name="Oval 13">
            <a:extLst>
              <a:ext uri="{FF2B5EF4-FFF2-40B4-BE49-F238E27FC236}">
                <a16:creationId xmlns:a16="http://schemas.microsoft.com/office/drawing/2014/main" id="{46F3C90B-EB3F-EA91-08C5-03400C278827}"/>
              </a:ext>
            </a:extLst>
          </p:cNvPr>
          <p:cNvSpPr/>
          <p:nvPr/>
        </p:nvSpPr>
        <p:spPr>
          <a:xfrm>
            <a:off x="6200342" y="588475"/>
            <a:ext cx="5804553" cy="6501300"/>
          </a:xfrm>
          <a:prstGeom prst="ellipse">
            <a:avLst/>
          </a:prstGeom>
          <a:blipFill>
            <a:blip r:embed="rId4"/>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16E4CC76-2D0D-6204-3FBC-B0856D8E8836}"/>
              </a:ext>
            </a:extLst>
          </p:cNvPr>
          <p:cNvSpPr txBox="1"/>
          <p:nvPr/>
        </p:nvSpPr>
        <p:spPr>
          <a:xfrm>
            <a:off x="0" y="2996131"/>
            <a:ext cx="6638805"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Entrepreneurial Financing</a:t>
            </a:r>
          </a:p>
        </p:txBody>
      </p:sp>
    </p:spTree>
    <p:extLst>
      <p:ext uri="{BB962C8B-B14F-4D97-AF65-F5344CB8AC3E}">
        <p14:creationId xmlns:p14="http://schemas.microsoft.com/office/powerpoint/2010/main" val="1139066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366505" y="537531"/>
            <a:ext cx="6714451" cy="1972334"/>
          </a:xfrm>
          <a:prstGeom prst="rect">
            <a:avLst/>
          </a:prstGeom>
        </p:spPr>
      </p:pic>
      <p:pic>
        <p:nvPicPr>
          <p:cNvPr id="13" name="Picture 12"/>
          <p:cNvPicPr>
            <a:picLocks noChangeAspect="1"/>
          </p:cNvPicPr>
          <p:nvPr/>
        </p:nvPicPr>
        <p:blipFill>
          <a:blip r:embed="rId3"/>
          <a:stretch>
            <a:fillRect/>
          </a:stretch>
        </p:blipFill>
        <p:spPr>
          <a:xfrm>
            <a:off x="639724" y="3463717"/>
            <a:ext cx="9392044" cy="1034667"/>
          </a:xfrm>
          <a:prstGeom prst="rect">
            <a:avLst/>
          </a:prstGeom>
        </p:spPr>
      </p:pic>
      <p:sp>
        <p:nvSpPr>
          <p:cNvPr id="14" name="TextBox 13"/>
          <p:cNvSpPr txBox="1"/>
          <p:nvPr/>
        </p:nvSpPr>
        <p:spPr>
          <a:xfrm>
            <a:off x="474133" y="715791"/>
            <a:ext cx="6113597" cy="138499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Financial Modeling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4A9E1"/>
                </a:solidFill>
                <a:effectLst/>
                <a:uLnTx/>
                <a:uFillTx/>
                <a:latin typeface="Tajawal Medium" panose="00000600000000000000" pitchFamily="2" charset="-78"/>
                <a:ea typeface="+mn-ea"/>
                <a:cs typeface="Tajawal Medium" panose="00000600000000000000" pitchFamily="2" charset="-78"/>
              </a:rPr>
              <a:t>Prepared by Dr. Mohamed Soliman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Lecture 6</a:t>
            </a:r>
          </a:p>
        </p:txBody>
      </p:sp>
      <p:sp>
        <p:nvSpPr>
          <p:cNvPr id="16" name="TextBox 15"/>
          <p:cNvSpPr txBox="1"/>
          <p:nvPr/>
        </p:nvSpPr>
        <p:spPr>
          <a:xfrm>
            <a:off x="798989" y="3463717"/>
            <a:ext cx="9232778"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ENT 632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Entrepreneurial Financing</a:t>
            </a:r>
          </a:p>
        </p:txBody>
      </p:sp>
      <p:sp>
        <p:nvSpPr>
          <p:cNvPr id="10" name="TextBox 9">
            <a:extLst>
              <a:ext uri="{FF2B5EF4-FFF2-40B4-BE49-F238E27FC236}">
                <a16:creationId xmlns:a16="http://schemas.microsoft.com/office/drawing/2014/main" id="{20D19C38-D110-EE5A-C35B-B7A999B68582}"/>
              </a:ext>
            </a:extLst>
          </p:cNvPr>
          <p:cNvSpPr txBox="1"/>
          <p:nvPr/>
        </p:nvSpPr>
        <p:spPr>
          <a:xfrm>
            <a:off x="4867799" y="622458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15" name="Picture 14"/>
          <p:cNvPicPr>
            <a:picLocks noChangeAspect="1"/>
          </p:cNvPicPr>
          <p:nvPr/>
        </p:nvPicPr>
        <p:blipFill>
          <a:blip r:embed="rId4"/>
          <a:stretch>
            <a:fillRect/>
          </a:stretch>
        </p:blipFill>
        <p:spPr>
          <a:xfrm>
            <a:off x="2289771" y="5939188"/>
            <a:ext cx="9902229" cy="204838"/>
          </a:xfrm>
          <a:prstGeom prst="rect">
            <a:avLst/>
          </a:prstGeom>
        </p:spPr>
      </p:pic>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5" cstate="hqprint">
            <a:extLst>
              <a:ext uri="{28A0092B-C50C-407E-A947-70E740481C1C}">
                <a14:useLocalDpi xmlns:a14="http://schemas.microsoft.com/office/drawing/2010/main" val="0"/>
              </a:ext>
            </a:extLst>
          </a:blip>
          <a:srcRect/>
          <a:stretch/>
        </p:blipFill>
        <p:spPr>
          <a:xfrm>
            <a:off x="9669175" y="162107"/>
            <a:ext cx="2383737" cy="1276076"/>
          </a:xfrm>
          <a:prstGeom prst="rect">
            <a:avLst/>
          </a:prstGeom>
        </p:spPr>
      </p:pic>
    </p:spTree>
    <p:extLst>
      <p:ext uri="{BB962C8B-B14F-4D97-AF65-F5344CB8AC3E}">
        <p14:creationId xmlns:p14="http://schemas.microsoft.com/office/powerpoint/2010/main" val="2829075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6" name="Picture 5"/>
          <p:cNvPicPr>
            <a:picLocks noChangeAspect="1"/>
          </p:cNvPicPr>
          <p:nvPr/>
        </p:nvPicPr>
        <p:blipFill>
          <a:blip r:embed="rId4"/>
          <a:stretch>
            <a:fillRect/>
          </a:stretch>
        </p:blipFill>
        <p:spPr>
          <a:xfrm>
            <a:off x="-108036" y="-116138"/>
            <a:ext cx="9533101" cy="1130708"/>
          </a:xfrm>
          <a:prstGeom prst="rect">
            <a:avLst/>
          </a:prstGeom>
        </p:spPr>
      </p:pic>
      <p:sp>
        <p:nvSpPr>
          <p:cNvPr id="8" name="TextBox 7"/>
          <p:cNvSpPr txBox="1"/>
          <p:nvPr/>
        </p:nvSpPr>
        <p:spPr>
          <a:xfrm>
            <a:off x="124287" y="155286"/>
            <a:ext cx="2061783"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Introduction </a:t>
            </a:r>
          </a:p>
        </p:txBody>
      </p:sp>
      <p:pic>
        <p:nvPicPr>
          <p:cNvPr id="1026" name="Picture 2" descr="Objectives">
            <a:extLst>
              <a:ext uri="{FF2B5EF4-FFF2-40B4-BE49-F238E27FC236}">
                <a16:creationId xmlns:a16="http://schemas.microsoft.com/office/drawing/2014/main" id="{A0BE3592-81D3-9EED-A85D-C65D09B1E7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736847"/>
            <a:ext cx="2524125" cy="132756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825EE04-0315-B522-D174-19F2F364B746}"/>
              </a:ext>
            </a:extLst>
          </p:cNvPr>
          <p:cNvSpPr txBox="1"/>
          <p:nvPr/>
        </p:nvSpPr>
        <p:spPr>
          <a:xfrm>
            <a:off x="304706" y="2184310"/>
            <a:ext cx="11706062" cy="4154984"/>
          </a:xfrm>
          <a:prstGeom prst="rect">
            <a:avLst/>
          </a:prstGeom>
          <a:solidFill>
            <a:schemeClr val="accent1">
              <a:lumMod val="75000"/>
            </a:schemeClr>
          </a:solidFill>
        </p:spPr>
        <p:txBody>
          <a:bodyPr wrap="square">
            <a:spAutoFit/>
          </a:bodyPr>
          <a:lstStyle/>
          <a:p>
            <a:pPr marL="342900" lvl="0" indent="-342900" algn="justLow">
              <a:buFontTx/>
              <a:buAutoNum type="alphaLcParenR"/>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Times New Roman" panose="02020603050405020304" pitchFamily="18" charset="0"/>
              </a:rPr>
              <a:t>Identify </a:t>
            </a:r>
            <a:r>
              <a:rPr lang="en-US" sz="2400" b="1" dirty="0">
                <a:solidFill>
                  <a:prstClr val="white"/>
                </a:solidFill>
                <a:cs typeface="Times New Roman" panose="02020603050405020304" pitchFamily="18" charset="0"/>
              </a:rPr>
              <a:t>the three main financial statements and how they are linked. </a:t>
            </a:r>
          </a:p>
          <a:p>
            <a:pPr marL="342900" lvl="0" indent="-342900" algn="justLow">
              <a:buFontTx/>
              <a:buAutoNum type="alphaLcParenR"/>
              <a:defRPr/>
            </a:pPr>
            <a:endParaRPr lang="en-US" sz="2400" b="1" dirty="0">
              <a:solidFill>
                <a:prstClr val="white"/>
              </a:solidFill>
              <a:cs typeface="Times New Roman" panose="02020603050405020304" pitchFamily="18" charset="0"/>
            </a:endParaRPr>
          </a:p>
          <a:p>
            <a:pPr marL="342900" lvl="0" indent="-342900" algn="justLow">
              <a:buFontTx/>
              <a:buAutoNum type="alphaLcParenR"/>
              <a:defRPr/>
            </a:pPr>
            <a:r>
              <a:rPr lang="en-US" sz="2400" b="1" dirty="0">
                <a:solidFill>
                  <a:prstClr val="white"/>
                </a:solidFill>
                <a:cs typeface="Times New Roman" panose="02020603050405020304" pitchFamily="18" charset="0"/>
              </a:rPr>
              <a:t>Explain the notion of statement integration, beginning with an overview of the cash conversion process. </a:t>
            </a:r>
          </a:p>
          <a:p>
            <a:pPr marL="342900" lvl="0" indent="-342900" algn="justLow">
              <a:buFontTx/>
              <a:buAutoNum type="alphaLcParenR"/>
              <a:defRPr/>
            </a:pPr>
            <a:endParaRPr lang="en-US" sz="2400" b="1" dirty="0">
              <a:solidFill>
                <a:prstClr val="white"/>
              </a:solidFill>
              <a:cs typeface="Times New Roman" panose="02020603050405020304" pitchFamily="18" charset="0"/>
            </a:endParaRPr>
          </a:p>
          <a:p>
            <a:pPr marL="342900" lvl="0" indent="-342900" algn="justLow">
              <a:buFontTx/>
              <a:buAutoNum type="alphaLcParenR"/>
              <a:defRPr/>
            </a:pPr>
            <a:r>
              <a:rPr lang="en-US" sz="2400" b="1" dirty="0">
                <a:solidFill>
                  <a:prstClr val="white"/>
                </a:solidFill>
                <a:cs typeface="Times New Roman" panose="02020603050405020304" pitchFamily="18" charset="0"/>
              </a:rPr>
              <a:t>Identify how working capital policy choices act in an integrated fashion to affect cash needs.</a:t>
            </a:r>
          </a:p>
          <a:p>
            <a:pPr marL="342900" lvl="0" indent="-342900" algn="justLow">
              <a:buFontTx/>
              <a:buAutoNum type="alphaLcParenR"/>
              <a:defRPr/>
            </a:pPr>
            <a:endParaRPr lang="en-US" sz="2400" b="1" dirty="0">
              <a:solidFill>
                <a:prstClr val="white"/>
              </a:solidFill>
              <a:cs typeface="Times New Roman" panose="02020603050405020304" pitchFamily="18" charset="0"/>
            </a:endParaRPr>
          </a:p>
          <a:p>
            <a:pPr marL="342900" lvl="0" indent="-342900" algn="justLow">
              <a:buFontTx/>
              <a:buAutoNum type="alphaLcParenR"/>
              <a:defRPr/>
            </a:pPr>
            <a:r>
              <a:rPr lang="en-US" sz="2400" b="1" dirty="0">
                <a:solidFill>
                  <a:prstClr val="white"/>
                </a:solidFill>
                <a:cs typeface="Times New Roman" panose="02020603050405020304" pitchFamily="18" charset="0"/>
              </a:rPr>
              <a:t>Describe several standard sources of information and demonstrate their use for developing forecast assumptions. </a:t>
            </a:r>
          </a:p>
          <a:p>
            <a:pPr marL="342900" lvl="0" indent="-342900" algn="justLow">
              <a:buFontTx/>
              <a:buAutoNum type="alphaLcParenR"/>
              <a:defRPr/>
            </a:pPr>
            <a:endPar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Times New Roman" panose="02020603050405020304" pitchFamily="18" charset="0"/>
            </a:endParaRPr>
          </a:p>
        </p:txBody>
      </p:sp>
      <p:pic>
        <p:nvPicPr>
          <p:cNvPr id="12" name="Picture 11">
            <a:extLst>
              <a:ext uri="{FF2B5EF4-FFF2-40B4-BE49-F238E27FC236}">
                <a16:creationId xmlns:a16="http://schemas.microsoft.com/office/drawing/2014/main" id="{B4F228A3-EED8-B72A-55D3-01A30D9488F4}"/>
              </a:ext>
            </a:extLst>
          </p:cNvPr>
          <p:cNvPicPr>
            <a:picLocks noChangeAspect="1"/>
          </p:cNvPicPr>
          <p:nvPr/>
        </p:nvPicPr>
        <p:blipFill>
          <a:blip r:embed="rId6" cstate="hqprint">
            <a:extLst>
              <a:ext uri="{28A0092B-C50C-407E-A947-70E740481C1C}">
                <a14:useLocalDpi xmlns:a14="http://schemas.microsoft.com/office/drawing/2010/main" val="0"/>
              </a:ext>
            </a:extLst>
          </a:blip>
          <a:srcRect/>
          <a:stretch/>
        </p:blipFill>
        <p:spPr>
          <a:xfrm>
            <a:off x="9749074" y="205354"/>
            <a:ext cx="2383737" cy="1215073"/>
          </a:xfrm>
          <a:prstGeom prst="rect">
            <a:avLst/>
          </a:prstGeom>
        </p:spPr>
      </p:pic>
      <p:sp>
        <p:nvSpPr>
          <p:cNvPr id="13" name="TextBox 12">
            <a:extLst>
              <a:ext uri="{FF2B5EF4-FFF2-40B4-BE49-F238E27FC236}">
                <a16:creationId xmlns:a16="http://schemas.microsoft.com/office/drawing/2014/main" id="{20D19C38-D110-EE5A-C35B-B7A999B68582}"/>
              </a:ext>
            </a:extLst>
          </p:cNvPr>
          <p:cNvSpPr txBox="1"/>
          <p:nvPr/>
        </p:nvSpPr>
        <p:spPr>
          <a:xfrm>
            <a:off x="4867799" y="622458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spTree>
    <p:custDataLst>
      <p:tags r:id="rId1"/>
    </p:custDataLst>
    <p:extLst>
      <p:ext uri="{BB962C8B-B14F-4D97-AF65-F5344CB8AC3E}">
        <p14:creationId xmlns:p14="http://schemas.microsoft.com/office/powerpoint/2010/main" val="2455688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2" end="2"/>
                                            </p:txEl>
                                          </p:spTgt>
                                        </p:tgtEl>
                                        <p:attrNameLst>
                                          <p:attrName>style.visibility</p:attrName>
                                        </p:attrNameLst>
                                      </p:cBhvr>
                                      <p:to>
                                        <p:strVal val="visible"/>
                                      </p:to>
                                    </p:set>
                                    <p:anim calcmode="lin" valueType="num">
                                      <p:cBhvr additive="base">
                                        <p:cTn id="13"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4" end="4"/>
                                            </p:txEl>
                                          </p:spTgt>
                                        </p:tgtEl>
                                        <p:attrNameLst>
                                          <p:attrName>style.visibility</p:attrName>
                                        </p:attrNameLst>
                                      </p:cBhvr>
                                      <p:to>
                                        <p:strVal val="visible"/>
                                      </p:to>
                                    </p:set>
                                    <p:anim calcmode="lin" valueType="num">
                                      <p:cBhvr additive="base">
                                        <p:cTn id="19"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xEl>
                                              <p:pRg st="6" end="6"/>
                                            </p:txEl>
                                          </p:spTgt>
                                        </p:tgtEl>
                                        <p:attrNameLst>
                                          <p:attrName>style.visibility</p:attrName>
                                        </p:attrNameLst>
                                      </p:cBhvr>
                                      <p:to>
                                        <p:strVal val="visible"/>
                                      </p:to>
                                    </p:set>
                                    <p:anim calcmode="lin" valueType="num">
                                      <p:cBhvr additive="base">
                                        <p:cTn id="25" dur="500" fill="hold"/>
                                        <p:tgtEl>
                                          <p:spTgt spid="11">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42441" y="925973"/>
            <a:ext cx="10968405" cy="546678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1800" b="0" i="0" dirty="0">
                <a:solidFill>
                  <a:srgbClr val="242021"/>
                </a:solidFill>
                <a:effectLst/>
                <a:latin typeface="Gotham-Book"/>
              </a:rPr>
              <a:t>Once a revenue </a:t>
            </a:r>
            <a:r>
              <a:rPr lang="en-US" sz="1800" b="0" i="0" dirty="0">
                <a:solidFill>
                  <a:srgbClr val="242021"/>
                </a:solidFill>
                <a:effectLst/>
                <a:latin typeface="TimesNewRomanMTStd"/>
              </a:rPr>
              <a:t>forecast is completed, it can be used as a baseline for developing </a:t>
            </a:r>
            <a:r>
              <a:rPr lang="en-US" sz="1800" b="1" i="0" u="sng" dirty="0">
                <a:solidFill>
                  <a:srgbClr val="242021"/>
                </a:solidFill>
                <a:effectLst/>
                <a:latin typeface="TimesNewRomanMTStd"/>
              </a:rPr>
              <a:t>pro forma financial statements</a:t>
            </a: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Ultimately, we are concerned with forecasting cash flows from operations. </a:t>
            </a:r>
          </a:p>
          <a:p>
            <a:pPr marL="285750" indent="-285750" algn="just">
              <a:buFont typeface="Arial" panose="020B0604020202020204" pitchFamily="34" charset="0"/>
              <a:buChar char="•"/>
            </a:pPr>
            <a:r>
              <a:rPr lang="en-US" sz="1800" b="1" i="0" dirty="0">
                <a:solidFill>
                  <a:srgbClr val="FF0000"/>
                </a:solidFill>
                <a:effectLst/>
                <a:latin typeface="TimesNewRomanMTStd"/>
              </a:rPr>
              <a:t>Operating cash flow is a key factor in determining a venture’s financing needs. </a:t>
            </a:r>
          </a:p>
          <a:p>
            <a:pPr marL="285750" indent="-285750" algn="just">
              <a:buFont typeface="Arial" panose="020B0604020202020204" pitchFamily="34" charset="0"/>
              <a:buChar char="•"/>
            </a:pPr>
            <a:r>
              <a:rPr lang="en-US" sz="1800" b="0" i="0" u="sng" dirty="0">
                <a:solidFill>
                  <a:srgbClr val="FF0000"/>
                </a:solidFill>
                <a:effectLst/>
                <a:latin typeface="TimesNewRomanMTStd"/>
              </a:rPr>
              <a:t>Cash flow </a:t>
            </a:r>
            <a:r>
              <a:rPr lang="en-US" sz="1800" b="0" i="0" dirty="0">
                <a:solidFill>
                  <a:srgbClr val="242021"/>
                </a:solidFill>
                <a:effectLst/>
                <a:latin typeface="TimesNewRomanMTStd"/>
              </a:rPr>
              <a:t>available to investors </a:t>
            </a:r>
            <a:r>
              <a:rPr lang="en-US" sz="1800" b="0" i="0" u="sng" dirty="0">
                <a:solidFill>
                  <a:srgbClr val="FF0000"/>
                </a:solidFill>
                <a:effectLst/>
                <a:latin typeface="TimesNewRomanMTStd"/>
              </a:rPr>
              <a:t>is central to valuation. </a:t>
            </a:r>
          </a:p>
          <a:p>
            <a:pPr marL="285750" indent="-285750" algn="just">
              <a:buFont typeface="Arial" panose="020B0604020202020204" pitchFamily="34" charset="0"/>
              <a:buChar char="•"/>
            </a:pPr>
            <a:r>
              <a:rPr lang="en-US" sz="1800" b="0" i="0" dirty="0">
                <a:solidFill>
                  <a:srgbClr val="242021"/>
                </a:solidFill>
                <a:effectLst/>
                <a:latin typeface="TimesNewRomanMTStd"/>
              </a:rPr>
              <a:t>To project cash flows, we </a:t>
            </a:r>
            <a:r>
              <a:rPr lang="en-US" sz="1800" b="1" i="0" dirty="0">
                <a:solidFill>
                  <a:srgbClr val="242021"/>
                </a:solidFill>
                <a:effectLst/>
                <a:latin typeface="TimesNewRomanMTStd"/>
              </a:rPr>
              <a:t>first forecast </a:t>
            </a:r>
            <a:r>
              <a:rPr lang="en-US" sz="1800" b="0" i="0" dirty="0">
                <a:solidFill>
                  <a:srgbClr val="242021"/>
                </a:solidFill>
                <a:effectLst/>
                <a:latin typeface="TimesNewRomanMTStd"/>
              </a:rPr>
              <a:t>the </a:t>
            </a:r>
            <a:r>
              <a:rPr lang="en-US" sz="1800" b="0" i="0" u="sng" dirty="0">
                <a:solidFill>
                  <a:srgbClr val="242021"/>
                </a:solidFill>
                <a:effectLst/>
                <a:latin typeface="TimesNewRomanMTStd"/>
              </a:rPr>
              <a:t>income statement </a:t>
            </a:r>
            <a:r>
              <a:rPr lang="en-US" sz="1800" b="0" i="0" dirty="0">
                <a:solidFill>
                  <a:srgbClr val="242021"/>
                </a:solidFill>
                <a:effectLst/>
                <a:latin typeface="TimesNewRomanMTStd"/>
              </a:rPr>
              <a:t>and </a:t>
            </a:r>
            <a:r>
              <a:rPr lang="en-US" sz="1800" b="0" i="0" u="sng" dirty="0">
                <a:solidFill>
                  <a:srgbClr val="242021"/>
                </a:solidFill>
                <a:effectLst/>
                <a:latin typeface="TimesNewRomanMTStd"/>
              </a:rPr>
              <a:t>balance sheet </a:t>
            </a:r>
            <a:r>
              <a:rPr lang="en-US" sz="1800" b="0" i="0" dirty="0">
                <a:solidFill>
                  <a:srgbClr val="242021"/>
                </a:solidFill>
                <a:effectLst/>
                <a:latin typeface="TimesNewRomanMTStd"/>
              </a:rPr>
              <a:t>and then use those statements (and period-to-period changes in the statements) </a:t>
            </a:r>
            <a:r>
              <a:rPr lang="en-US" sz="1800" b="0" i="0" u="sng" dirty="0">
                <a:solidFill>
                  <a:srgbClr val="242021"/>
                </a:solidFill>
                <a:effectLst/>
                <a:latin typeface="TimesNewRomanMTStd"/>
              </a:rPr>
              <a:t>to develop the pro forma statement of cash flows</a:t>
            </a:r>
            <a:r>
              <a:rPr lang="en-US" sz="1800" b="0" i="0" dirty="0">
                <a:solidFill>
                  <a:srgbClr val="242021"/>
                </a:solidFill>
                <a:effectLst/>
                <a:latin typeface="TimesNewRomanMTStd"/>
              </a:rPr>
              <a:t>.</a:t>
            </a:r>
          </a:p>
          <a:p>
            <a:pPr marL="285750" indent="-285750" algn="just">
              <a:buFont typeface="Arial" panose="020B0604020202020204" pitchFamily="34" charset="0"/>
              <a:buChar char="•"/>
            </a:pPr>
            <a:r>
              <a:rPr lang="en-US" sz="1800" b="1" i="0" u="sng" dirty="0">
                <a:solidFill>
                  <a:srgbClr val="242021"/>
                </a:solidFill>
                <a:effectLst/>
                <a:latin typeface="TimesNewRomanMTStd"/>
              </a:rPr>
              <a:t>For a new venture, we confront the same issue here as we did in forecasting revenue:</a:t>
            </a:r>
            <a:r>
              <a:rPr lang="en-US" sz="1800" b="1" i="0" dirty="0">
                <a:solidFill>
                  <a:srgbClr val="242021"/>
                </a:solidFill>
                <a:effectLst/>
                <a:latin typeface="TimesNewRomanMTStd"/>
              </a:rPr>
              <a:t> </a:t>
            </a:r>
            <a:r>
              <a:rPr lang="en-US" sz="1800" b="0" i="0" dirty="0">
                <a:solidFill>
                  <a:srgbClr val="242021"/>
                </a:solidFill>
                <a:effectLst/>
                <a:latin typeface="TimesNewRomanMTStd"/>
              </a:rPr>
              <a:t>that of estimating income statement and balance sheet relationships for a company </a:t>
            </a:r>
            <a:r>
              <a:rPr lang="en-US" sz="1800" b="0" i="0" u="sng" dirty="0">
                <a:solidFill>
                  <a:srgbClr val="FF0000"/>
                </a:solidFill>
                <a:effectLst/>
                <a:latin typeface="TimesNewRomanMTStd"/>
              </a:rPr>
              <a:t>that has no operating history</a:t>
            </a:r>
            <a:r>
              <a:rPr lang="en-US" sz="1800" b="0" i="0" dirty="0">
                <a:solidFill>
                  <a:srgbClr val="242021"/>
                </a:solidFill>
                <a:effectLst/>
                <a:latin typeface="TimesNewRomanMTStd"/>
              </a:rPr>
              <a:t>. </a:t>
            </a:r>
          </a:p>
          <a:p>
            <a:pPr marL="285750" indent="-285750">
              <a:buFont typeface="Arial" panose="020B0604020202020204" pitchFamily="34" charset="0"/>
              <a:buChar char="•"/>
            </a:pPr>
            <a:r>
              <a:rPr lang="en-US" sz="1800" b="0" i="0" dirty="0">
                <a:solidFill>
                  <a:srgbClr val="242021"/>
                </a:solidFill>
                <a:effectLst/>
                <a:latin typeface="TimesNewRomanMTStd"/>
              </a:rPr>
              <a:t>Here again, </a:t>
            </a:r>
            <a:r>
              <a:rPr lang="en-US" sz="1800" b="0" i="0" u="sng" dirty="0">
                <a:solidFill>
                  <a:srgbClr val="FF0000"/>
                </a:solidFill>
                <a:effectLst/>
                <a:latin typeface="TimesNewRomanMTStd"/>
              </a:rPr>
              <a:t>it is useful to rely on data from comparable public and/or private companies</a:t>
            </a: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However, the yardsticks and dimensions of comparability that are most useful for projecting income statement and balance sheet relationships </a:t>
            </a:r>
            <a:r>
              <a:rPr lang="en-US" sz="1800" b="1" i="0" u="sng" dirty="0">
                <a:solidFill>
                  <a:srgbClr val="FF0000"/>
                </a:solidFill>
                <a:effectLst/>
                <a:latin typeface="TimesNewRomanMTStd"/>
              </a:rPr>
              <a:t>are not </a:t>
            </a:r>
            <a:r>
              <a:rPr lang="en-US" sz="1800" b="0" i="0" dirty="0">
                <a:solidFill>
                  <a:srgbClr val="242021"/>
                </a:solidFill>
                <a:effectLst/>
                <a:latin typeface="TimesNewRomanMTStd"/>
              </a:rPr>
              <a:t>necessarily those that are most useful for projecting revenue.</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algn="just"/>
            <a:r>
              <a:rPr lang="en-US" sz="1800" b="1" i="0" dirty="0">
                <a:solidFill>
                  <a:srgbClr val="242021"/>
                </a:solidFill>
                <a:effectLst/>
                <a:latin typeface="TimesNewRomanMTStd"/>
              </a:rPr>
              <a:t>Our main objective in this chapter </a:t>
            </a:r>
            <a:r>
              <a:rPr lang="en-US" sz="1800" b="0" i="0" dirty="0">
                <a:solidFill>
                  <a:srgbClr val="242021"/>
                </a:solidFill>
                <a:effectLst/>
                <a:latin typeface="TimesNewRomanMTStd"/>
              </a:rPr>
              <a:t>is to illustrate how to build and integrate financial statements into a model that can be used in cash needs assessment and valuation. </a:t>
            </a:r>
          </a:p>
          <a:p>
            <a:pPr marL="285750" indent="-285750" algn="just">
              <a:buFont typeface="Arial" panose="020B0604020202020204" pitchFamily="34" charset="0"/>
              <a:buChar char="•"/>
            </a:pPr>
            <a:r>
              <a:rPr lang="en-US" sz="1800" b="0" i="0" dirty="0">
                <a:solidFill>
                  <a:srgbClr val="242021"/>
                </a:solidFill>
                <a:effectLst/>
                <a:latin typeface="TimesNewRomanMTStd"/>
              </a:rPr>
              <a:t>There are </a:t>
            </a:r>
            <a:r>
              <a:rPr lang="en-US" sz="1800" b="1" i="1" dirty="0">
                <a:solidFill>
                  <a:srgbClr val="242021"/>
                </a:solidFill>
                <a:effectLst/>
                <a:latin typeface="TimesNewRomanMTStd"/>
              </a:rPr>
              <a:t>two</a:t>
            </a:r>
            <a:r>
              <a:rPr lang="en-US" sz="1800" b="0" i="0" dirty="0">
                <a:solidFill>
                  <a:srgbClr val="242021"/>
                </a:solidFill>
                <a:effectLst/>
                <a:latin typeface="TimesNewRomanMTStd"/>
              </a:rPr>
              <a:t> aspects to this; </a:t>
            </a:r>
          </a:p>
          <a:p>
            <a:pPr algn="just"/>
            <a:r>
              <a:rPr lang="en-US" dirty="0">
                <a:solidFill>
                  <a:srgbClr val="242021"/>
                </a:solidFill>
                <a:latin typeface="TimesNewRomanMTStd"/>
              </a:rPr>
              <a:t>             </a:t>
            </a:r>
            <a:r>
              <a:rPr lang="en-US" b="1" dirty="0">
                <a:solidFill>
                  <a:srgbClr val="242021"/>
                </a:solidFill>
                <a:latin typeface="TimesNewRomanMTStd"/>
              </a:rPr>
              <a:t>1) </a:t>
            </a:r>
            <a:r>
              <a:rPr lang="en-US" sz="1800" b="0" i="0" dirty="0">
                <a:solidFill>
                  <a:srgbClr val="242021"/>
                </a:solidFill>
                <a:effectLst/>
                <a:latin typeface="TimesNewRomanMTStd"/>
              </a:rPr>
              <a:t>the first is </a:t>
            </a:r>
            <a:r>
              <a:rPr lang="en-US" sz="1800" i="0" u="sng" dirty="0">
                <a:solidFill>
                  <a:srgbClr val="242021"/>
                </a:solidFill>
                <a:effectLst/>
                <a:latin typeface="TimesNewRomanMTStd"/>
              </a:rPr>
              <a:t>developing the assumptions that drive the financial model</a:t>
            </a:r>
            <a:r>
              <a:rPr lang="en-US" sz="1800" b="0" i="0" dirty="0">
                <a:solidFill>
                  <a:srgbClr val="242021"/>
                </a:solidFill>
                <a:effectLst/>
                <a:latin typeface="TimesNewRomanMTStd"/>
              </a:rPr>
              <a:t>, and </a:t>
            </a:r>
          </a:p>
          <a:p>
            <a:pPr algn="just"/>
            <a:r>
              <a:rPr lang="en-US" dirty="0">
                <a:solidFill>
                  <a:srgbClr val="242021"/>
                </a:solidFill>
                <a:latin typeface="TimesNewRomanMTStd"/>
              </a:rPr>
              <a:t>             </a:t>
            </a:r>
            <a:r>
              <a:rPr lang="en-US" b="1" dirty="0">
                <a:solidFill>
                  <a:srgbClr val="242021"/>
                </a:solidFill>
                <a:latin typeface="TimesNewRomanMTStd"/>
              </a:rPr>
              <a:t>2) </a:t>
            </a:r>
            <a:r>
              <a:rPr lang="en-US" sz="1800" b="0" i="0" dirty="0">
                <a:solidFill>
                  <a:srgbClr val="242021"/>
                </a:solidFill>
                <a:effectLst/>
                <a:latin typeface="TimesNewRomanMTStd"/>
              </a:rPr>
              <a:t>the second is the process of </a:t>
            </a:r>
            <a:r>
              <a:rPr lang="en-US" sz="1800" i="0" u="sng" dirty="0">
                <a:solidFill>
                  <a:srgbClr val="242021"/>
                </a:solidFill>
                <a:effectLst/>
                <a:latin typeface="TimesNewRomanMTStd"/>
              </a:rPr>
              <a:t>building and integrating the financial statements</a:t>
            </a:r>
            <a:r>
              <a:rPr lang="en-US" sz="1800" b="0" i="0" dirty="0">
                <a:solidFill>
                  <a:srgbClr val="242021"/>
                </a:solidFill>
                <a:effectLst/>
                <a:latin typeface="TimesNewRomanMTStd"/>
              </a:rPr>
              <a:t>, including the interactions among them.  </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569869" y="6657945"/>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45721"/>
            <a:ext cx="2383737" cy="777386"/>
          </a:xfrm>
          <a:prstGeom prst="rect">
            <a:avLst/>
          </a:prstGeom>
        </p:spPr>
      </p:pic>
      <p:sp>
        <p:nvSpPr>
          <p:cNvPr id="8" name="TextBox 7">
            <a:extLst>
              <a:ext uri="{FF2B5EF4-FFF2-40B4-BE49-F238E27FC236}">
                <a16:creationId xmlns:a16="http://schemas.microsoft.com/office/drawing/2014/main" id="{4744662E-E09D-0709-AE0D-337DBD363338}"/>
              </a:ext>
            </a:extLst>
          </p:cNvPr>
          <p:cNvSpPr txBox="1"/>
          <p:nvPr/>
        </p:nvSpPr>
        <p:spPr>
          <a:xfrm>
            <a:off x="4640573" y="523759"/>
            <a:ext cx="210741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Introduction</a:t>
            </a:r>
          </a:p>
        </p:txBody>
      </p:sp>
    </p:spTree>
    <p:extLst>
      <p:ext uri="{BB962C8B-B14F-4D97-AF65-F5344CB8AC3E}">
        <p14:creationId xmlns:p14="http://schemas.microsoft.com/office/powerpoint/2010/main" val="1467512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5091" y="1191029"/>
            <a:ext cx="11501818" cy="415729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1800" b="0" i="0" dirty="0">
                <a:solidFill>
                  <a:srgbClr val="242021"/>
                </a:solidFill>
                <a:effectLst/>
                <a:latin typeface="TimesNewRomanMTStd"/>
              </a:rPr>
              <a:t>If the financial statements in a model are properly integrated, the full impact of changing any assumption will be reflected automatically and consistently in all of the statements and all of the forecast periods.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This makes it easier to perform sensitivity analysis and is necessary for incorporating uncertainty with simulation.</a:t>
            </a:r>
            <a:r>
              <a:rPr lang="en-US" dirty="0"/>
              <a:t> </a:t>
            </a:r>
          </a:p>
          <a:p>
            <a:pPr marL="285750" indent="-285750" algn="just">
              <a:buFont typeface="Arial" panose="020B0604020202020204" pitchFamily="34" charset="0"/>
              <a:buChar char="•"/>
            </a:pPr>
            <a:endParaRPr lang="en-US" dirty="0"/>
          </a:p>
          <a:p>
            <a:pPr marL="285750" indent="-285750" algn="just">
              <a:buFont typeface="Wingdings" panose="05000000000000000000" pitchFamily="2" charset="2"/>
              <a:buChar char="n"/>
            </a:pPr>
            <a:r>
              <a:rPr lang="en-US" sz="1800" b="0" i="0" dirty="0">
                <a:solidFill>
                  <a:srgbClr val="242021"/>
                </a:solidFill>
                <a:effectLst/>
                <a:latin typeface="TimesNewRomanMTStd"/>
              </a:rPr>
              <a:t>We begin with an overview of the three main financial statements and how they are linked. </a:t>
            </a:r>
          </a:p>
          <a:p>
            <a:pPr marL="285750" indent="-285750" algn="just">
              <a:buFont typeface="Wingdings" panose="05000000000000000000" pitchFamily="2" charset="2"/>
              <a:buChar char="n"/>
            </a:pPr>
            <a:endParaRPr lang="en-US" sz="1800" b="0" i="0" dirty="0">
              <a:solidFill>
                <a:srgbClr val="242021"/>
              </a:solidFill>
              <a:effectLst/>
              <a:latin typeface="TimesNewRomanMTStd"/>
            </a:endParaRPr>
          </a:p>
          <a:p>
            <a:pPr marL="285750" indent="-285750" algn="just">
              <a:buFont typeface="Wingdings" panose="05000000000000000000" pitchFamily="2" charset="2"/>
              <a:buChar char="n"/>
            </a:pPr>
            <a:r>
              <a:rPr lang="en-US" sz="1800" b="0" i="0" dirty="0">
                <a:solidFill>
                  <a:srgbClr val="242021"/>
                </a:solidFill>
                <a:effectLst/>
                <a:latin typeface="TimesNewRomanMTStd"/>
              </a:rPr>
              <a:t>With this background, we develop the notion of statement integration, beginning with an overview of the cash conversion process. </a:t>
            </a:r>
          </a:p>
          <a:p>
            <a:pPr marL="285750" indent="-285750" algn="just">
              <a:buFont typeface="Wingdings" panose="05000000000000000000" pitchFamily="2" charset="2"/>
              <a:buChar char="n"/>
            </a:pPr>
            <a:endParaRPr lang="en-US" dirty="0">
              <a:solidFill>
                <a:srgbClr val="242021"/>
              </a:solidFill>
              <a:latin typeface="TimesNewRomanMTStd"/>
            </a:endParaRPr>
          </a:p>
          <a:p>
            <a:pPr marL="285750" indent="-285750" algn="just">
              <a:buFont typeface="Wingdings" panose="05000000000000000000" pitchFamily="2" charset="2"/>
              <a:buChar char="n"/>
            </a:pPr>
            <a:r>
              <a:rPr lang="en-US" sz="1800" b="0" i="0" dirty="0">
                <a:solidFill>
                  <a:srgbClr val="242021"/>
                </a:solidFill>
                <a:effectLst/>
                <a:latin typeface="TimesNewRomanMTStd"/>
              </a:rPr>
              <a:t>Next, we provide an example of how working capital policy choices act in an integrated fashion to affect cash needs.</a:t>
            </a:r>
          </a:p>
          <a:p>
            <a:pPr algn="just"/>
            <a:endParaRPr lang="en-US" sz="1800" b="0" i="0" dirty="0">
              <a:solidFill>
                <a:srgbClr val="242021"/>
              </a:solidFill>
              <a:effectLst/>
              <a:latin typeface="TimesNewRomanMTStd"/>
            </a:endParaRPr>
          </a:p>
          <a:p>
            <a:pPr marL="285750" indent="-285750" algn="just">
              <a:buFont typeface="Wingdings" panose="05000000000000000000" pitchFamily="2" charset="2"/>
              <a:buChar char="n"/>
            </a:pPr>
            <a:r>
              <a:rPr lang="en-US" sz="1800" b="0" i="0" dirty="0">
                <a:solidFill>
                  <a:srgbClr val="242021"/>
                </a:solidFill>
                <a:effectLst/>
                <a:latin typeface="TimesNewRomanMTStd"/>
              </a:rPr>
              <a:t>We then describe several standard sources of information and demonstrate their use for developing forecast assumptions. </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569869" y="6657945"/>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9"/>
            <a:ext cx="2383737" cy="430782"/>
          </a:xfrm>
          <a:prstGeom prst="rect">
            <a:avLst/>
          </a:prstGeom>
        </p:spPr>
      </p:pic>
      <p:sp>
        <p:nvSpPr>
          <p:cNvPr id="8" name="TextBox 7">
            <a:extLst>
              <a:ext uri="{FF2B5EF4-FFF2-40B4-BE49-F238E27FC236}">
                <a16:creationId xmlns:a16="http://schemas.microsoft.com/office/drawing/2014/main" id="{4744662E-E09D-0709-AE0D-337DBD363338}"/>
              </a:ext>
            </a:extLst>
          </p:cNvPr>
          <p:cNvSpPr txBox="1"/>
          <p:nvPr/>
        </p:nvSpPr>
        <p:spPr>
          <a:xfrm>
            <a:off x="4601220" y="711011"/>
            <a:ext cx="2107411"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panose="020F0502020204030204"/>
                <a:ea typeface="+mn-ea"/>
                <a:cs typeface="+mn-cs"/>
              </a:rPr>
              <a:t>Introduction</a:t>
            </a:r>
          </a:p>
        </p:txBody>
      </p:sp>
    </p:spTree>
    <p:extLst>
      <p:ext uri="{BB962C8B-B14F-4D97-AF65-F5344CB8AC3E}">
        <p14:creationId xmlns:p14="http://schemas.microsoft.com/office/powerpoint/2010/main" val="1131330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546619"/>
            <a:ext cx="11501818" cy="611132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0" dirty="0">
                <a:solidFill>
                  <a:srgbClr val="242021"/>
                </a:solidFill>
                <a:effectLst/>
                <a:latin typeface="Gotham-Bold"/>
              </a:rPr>
              <a:t>1. An Overview Of Financial Statements</a:t>
            </a:r>
          </a:p>
          <a:p>
            <a:pPr marL="285750" indent="-285750" algn="just">
              <a:buFont typeface="Arial" panose="020B0604020202020204" pitchFamily="34" charset="0"/>
              <a:buChar char="•"/>
            </a:pPr>
            <a:r>
              <a:rPr lang="en-US" b="1" i="0" dirty="0">
                <a:solidFill>
                  <a:srgbClr val="FF0000"/>
                </a:solidFill>
                <a:effectLst/>
                <a:latin typeface="TimesNewRomanMTStd"/>
              </a:rPr>
              <a:t>Pro forma financial statements </a:t>
            </a:r>
            <a:r>
              <a:rPr lang="en-US" sz="1800" b="0" i="0" u="sng" dirty="0">
                <a:solidFill>
                  <a:srgbClr val="FF0000"/>
                </a:solidFill>
                <a:effectLst/>
                <a:latin typeface="TimesNewRomanMTStd"/>
              </a:rPr>
              <a:t>used for business forecasting of a new venture can be simple, but they require enough detail to capture the important activities of the enterprise. </a:t>
            </a:r>
          </a:p>
          <a:p>
            <a:pPr marL="285750" indent="-285750" algn="just">
              <a:buFont typeface="Arial" panose="020B0604020202020204" pitchFamily="34" charset="0"/>
              <a:buChar char="•"/>
            </a:pPr>
            <a:r>
              <a:rPr lang="en-US" sz="1800" b="0" i="0" dirty="0">
                <a:solidFill>
                  <a:srgbClr val="242021"/>
                </a:solidFill>
                <a:effectLst/>
                <a:latin typeface="TimesNewRomanMTStd"/>
              </a:rPr>
              <a:t>They are </a:t>
            </a:r>
            <a:r>
              <a:rPr lang="en-US" sz="1800" b="0" i="0" u="sng" dirty="0">
                <a:solidFill>
                  <a:srgbClr val="FF0000"/>
                </a:solidFill>
                <a:effectLst/>
                <a:latin typeface="TimesNewRomanMTStd"/>
              </a:rPr>
              <a:t>focused on the assumptions and financial statement items most important to the venture</a:t>
            </a:r>
            <a:r>
              <a:rPr lang="en-US" sz="1800" b="0" i="0" dirty="0">
                <a:solidFill>
                  <a:srgbClr val="FF0000"/>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The model </a:t>
            </a:r>
            <a:r>
              <a:rPr lang="en-US" sz="1800" b="1" i="1" dirty="0">
                <a:solidFill>
                  <a:srgbClr val="242021"/>
                </a:solidFill>
                <a:effectLst/>
                <a:latin typeface="TimesNewRomanMTStd"/>
              </a:rPr>
              <a:t>for a new gaming software venture </a:t>
            </a:r>
            <a:r>
              <a:rPr lang="en-US" sz="1800" b="0" i="0" dirty="0">
                <a:solidFill>
                  <a:srgbClr val="242021"/>
                </a:solidFill>
                <a:effectLst/>
                <a:latin typeface="TimesNewRomanMTStd"/>
              </a:rPr>
              <a:t>might incorporate development time and cost of bringing a viable product to market. </a:t>
            </a:r>
          </a:p>
          <a:p>
            <a:pPr marL="285750" indent="-285750" algn="just">
              <a:buFont typeface="Arial" panose="020B0604020202020204" pitchFamily="34" charset="0"/>
              <a:buChar char="•"/>
            </a:pPr>
            <a:r>
              <a:rPr lang="en-US" sz="1800" b="1" i="1" dirty="0">
                <a:solidFill>
                  <a:srgbClr val="242021"/>
                </a:solidFill>
                <a:effectLst/>
                <a:latin typeface="TimesNewRomanMTStd"/>
              </a:rPr>
              <a:t>For a coffee retailer</a:t>
            </a:r>
            <a:r>
              <a:rPr lang="en-US" sz="1800" b="0" i="0" dirty="0">
                <a:solidFill>
                  <a:srgbClr val="242021"/>
                </a:solidFill>
                <a:effectLst/>
                <a:latin typeface="TimesNewRomanMTStd"/>
              </a:rPr>
              <a:t>, cost of goods sold and inventory may be the most important factors to model carefully.</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FF0000"/>
                </a:solidFill>
                <a:effectLst/>
                <a:latin typeface="TimesNewRomanMTStd"/>
              </a:rPr>
              <a:t>The first step in building an integrated model is to identify the critical assumptions. </a:t>
            </a:r>
          </a:p>
          <a:p>
            <a:pPr marL="285750" indent="-285750" algn="just">
              <a:buFont typeface="Arial" panose="020B0604020202020204" pitchFamily="34" charset="0"/>
              <a:buChar char="•"/>
            </a:pPr>
            <a:r>
              <a:rPr lang="en-US" sz="1800" b="0" i="0" dirty="0">
                <a:solidFill>
                  <a:srgbClr val="242021"/>
                </a:solidFill>
                <a:effectLst/>
                <a:latin typeface="TimesNewRomanMTStd"/>
              </a:rPr>
              <a:t>This list determines the accounts and line items that need to be incorporated into the model. </a:t>
            </a:r>
          </a:p>
          <a:p>
            <a:pPr marL="285750" indent="-285750" algn="just">
              <a:buFont typeface="Arial" panose="020B0604020202020204" pitchFamily="34" charset="0"/>
              <a:buChar char="•"/>
            </a:pPr>
            <a:r>
              <a:rPr lang="en-US" sz="1800" b="1" i="0" dirty="0">
                <a:solidFill>
                  <a:srgbClr val="FF0000"/>
                </a:solidFill>
                <a:effectLst/>
                <a:latin typeface="TimesNewRomanMTStd"/>
              </a:rPr>
              <a:t>In an integrated model, changes to any assumption will immediately update all three financial statements</a:t>
            </a:r>
            <a:r>
              <a:rPr lang="en-US" sz="1800" b="0" i="0" dirty="0">
                <a:solidFill>
                  <a:srgbClr val="242021"/>
                </a:solidFill>
                <a:effectLst/>
                <a:latin typeface="TimesNewRomanMTStd"/>
              </a:rPr>
              <a:t>—the </a:t>
            </a:r>
            <a:r>
              <a:rPr lang="en-US" sz="1800" b="0" i="0" dirty="0">
                <a:solidFill>
                  <a:srgbClr val="FF0000"/>
                </a:solidFill>
                <a:effectLst/>
                <a:latin typeface="TimesNewRomanMTStd"/>
              </a:rPr>
              <a:t>income statement</a:t>
            </a:r>
            <a:r>
              <a:rPr lang="en-US" sz="1800" b="0" i="0" dirty="0">
                <a:solidFill>
                  <a:srgbClr val="242021"/>
                </a:solidFill>
                <a:effectLst/>
                <a:latin typeface="TimesNewRomanMTStd"/>
              </a:rPr>
              <a:t>, </a:t>
            </a:r>
            <a:r>
              <a:rPr lang="en-US" sz="1800" b="0" i="0" dirty="0">
                <a:solidFill>
                  <a:srgbClr val="FF0000"/>
                </a:solidFill>
                <a:effectLst/>
                <a:latin typeface="TimesNewRomanMTStd"/>
              </a:rPr>
              <a:t>balance sheet</a:t>
            </a:r>
            <a:r>
              <a:rPr lang="en-US" sz="1800" b="0" i="0" dirty="0">
                <a:solidFill>
                  <a:srgbClr val="242021"/>
                </a:solidFill>
                <a:effectLst/>
                <a:latin typeface="TimesNewRomanMTStd"/>
              </a:rPr>
              <a:t>, and </a:t>
            </a:r>
            <a:r>
              <a:rPr lang="en-US" sz="1800" b="0" i="0" dirty="0">
                <a:solidFill>
                  <a:srgbClr val="FF0000"/>
                </a:solidFill>
                <a:effectLst/>
                <a:latin typeface="TimesNewRomanMTStd"/>
              </a:rPr>
              <a:t>cash flow statement</a:t>
            </a:r>
            <a:r>
              <a:rPr lang="en-US" sz="1800" b="0" i="0" dirty="0">
                <a:solidFill>
                  <a:srgbClr val="242021"/>
                </a:solidFill>
                <a:effectLst/>
                <a:latin typeface="TimesNewRomanMTStd"/>
              </a:rPr>
              <a:t>—through the formulas and links in the spreadsheet.</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The </a:t>
            </a:r>
            <a:r>
              <a:rPr lang="en-US" sz="1800" b="1" i="0" dirty="0">
                <a:solidFill>
                  <a:srgbClr val="FF0000"/>
                </a:solidFill>
                <a:effectLst/>
                <a:latin typeface="TimesNewRomanMTStd"/>
              </a:rPr>
              <a:t>Income statement </a:t>
            </a:r>
            <a:r>
              <a:rPr lang="en-US" sz="1800" b="0" i="0" dirty="0">
                <a:solidFill>
                  <a:srgbClr val="242021"/>
                </a:solidFill>
                <a:effectLst/>
                <a:latin typeface="TimesNewRomanMTStd"/>
              </a:rPr>
              <a:t>(also called a profit and loss [</a:t>
            </a:r>
            <a:r>
              <a:rPr lang="en-US" sz="1800" b="1" i="0" dirty="0">
                <a:solidFill>
                  <a:srgbClr val="242021"/>
                </a:solidFill>
                <a:effectLst/>
                <a:latin typeface="TimesNewRomanMTStd"/>
              </a:rPr>
              <a:t>P&amp;L</a:t>
            </a:r>
            <a:r>
              <a:rPr lang="en-US" sz="1800" b="0" i="0" dirty="0">
                <a:solidFill>
                  <a:srgbClr val="242021"/>
                </a:solidFill>
                <a:effectLst/>
                <a:latin typeface="TimesNewRomanMTStd"/>
              </a:rPr>
              <a:t>] statement or statement of operations) </a:t>
            </a:r>
            <a:r>
              <a:rPr lang="en-US" sz="1800" b="0" i="0" u="sng" dirty="0">
                <a:solidFill>
                  <a:srgbClr val="FF0000"/>
                </a:solidFill>
                <a:effectLst/>
                <a:latin typeface="TimesNewRomanMTStd"/>
              </a:rPr>
              <a:t>describes revenues and expenses over a period of time, such as a quarter or a fiscal year. </a:t>
            </a:r>
          </a:p>
          <a:p>
            <a:pPr marL="285750" indent="-285750" algn="just">
              <a:buFont typeface="Arial" panose="020B0604020202020204" pitchFamily="34" charset="0"/>
              <a:buChar char="•"/>
            </a:pPr>
            <a:r>
              <a:rPr lang="en-US" sz="1800" b="0" i="0" dirty="0">
                <a:solidFill>
                  <a:srgbClr val="242021"/>
                </a:solidFill>
                <a:effectLst/>
                <a:latin typeface="TimesNewRomanMTStd"/>
              </a:rPr>
              <a:t>It </a:t>
            </a:r>
            <a:r>
              <a:rPr lang="en-US" sz="1800" b="0" i="0" u="sng" dirty="0">
                <a:solidFill>
                  <a:srgbClr val="FF0000"/>
                </a:solidFill>
                <a:effectLst/>
                <a:latin typeface="TimesNewRomanMTStd"/>
              </a:rPr>
              <a:t>answers the question of whether the business is profitable</a:t>
            </a:r>
            <a:r>
              <a:rPr lang="en-US" sz="1800" b="0" i="0" dirty="0">
                <a:solidFill>
                  <a:srgbClr val="242021"/>
                </a:solidFill>
                <a:effectLst/>
                <a:latin typeface="TimesNewRomanMTStd"/>
              </a:rPr>
              <a: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The </a:t>
            </a:r>
            <a:r>
              <a:rPr lang="en-US" sz="1800" b="1" i="0" dirty="0">
                <a:solidFill>
                  <a:srgbClr val="FF0000"/>
                </a:solidFill>
                <a:effectLst/>
                <a:latin typeface="TimesNewRomanMTStd"/>
              </a:rPr>
              <a:t>balance sheet </a:t>
            </a:r>
            <a:r>
              <a:rPr lang="en-US" sz="1800" b="0" i="0" dirty="0">
                <a:solidFill>
                  <a:srgbClr val="242021"/>
                </a:solidFill>
                <a:effectLst/>
                <a:latin typeface="TimesNewRomanMTStd"/>
              </a:rPr>
              <a:t>(also called the statement of financial position) </a:t>
            </a:r>
            <a:r>
              <a:rPr lang="en-US" sz="1800" b="0" i="0" u="sng" dirty="0">
                <a:solidFill>
                  <a:srgbClr val="FF0000"/>
                </a:solidFill>
                <a:effectLst/>
                <a:latin typeface="TimesNewRomanMTStd"/>
              </a:rPr>
              <a:t>presents a picture at a point in time of what the firm owns (</a:t>
            </a:r>
            <a:r>
              <a:rPr lang="en-US" sz="1800" b="1" i="0" u="sng" dirty="0">
                <a:solidFill>
                  <a:srgbClr val="FF0000"/>
                </a:solidFill>
                <a:effectLst/>
                <a:latin typeface="TimesNewRomanMTStd"/>
              </a:rPr>
              <a:t>assets</a:t>
            </a:r>
            <a:r>
              <a:rPr lang="en-US" sz="1800" b="0" i="0" u="sng" dirty="0">
                <a:solidFill>
                  <a:srgbClr val="FF0000"/>
                </a:solidFill>
                <a:effectLst/>
                <a:latin typeface="TimesNewRomanMTStd"/>
              </a:rPr>
              <a:t>), how much it owes (</a:t>
            </a:r>
            <a:r>
              <a:rPr lang="en-US" sz="1800" b="1" i="0" u="sng" dirty="0">
                <a:solidFill>
                  <a:srgbClr val="FF0000"/>
                </a:solidFill>
                <a:effectLst/>
                <a:latin typeface="TimesNewRomanMTStd"/>
              </a:rPr>
              <a:t>liabilities</a:t>
            </a:r>
            <a:r>
              <a:rPr lang="en-US" sz="1800" b="0" i="0" u="sng" dirty="0">
                <a:solidFill>
                  <a:srgbClr val="FF0000"/>
                </a:solidFill>
                <a:effectLst/>
                <a:latin typeface="TimesNewRomanMTStd"/>
              </a:rPr>
              <a:t>), and what is left for shareholders (</a:t>
            </a:r>
            <a:r>
              <a:rPr lang="en-US" sz="1800" b="1" i="0" u="sng" dirty="0">
                <a:solidFill>
                  <a:srgbClr val="FF0000"/>
                </a:solidFill>
                <a:effectLst/>
                <a:latin typeface="TimesNewRomanMTStd"/>
              </a:rPr>
              <a:t>equity,</a:t>
            </a:r>
            <a:r>
              <a:rPr lang="en-US" sz="1800" b="0" i="0" u="sng" dirty="0">
                <a:solidFill>
                  <a:srgbClr val="FF0000"/>
                </a:solidFill>
                <a:effectLst/>
                <a:latin typeface="TimesNewRomanMTStd"/>
              </a:rPr>
              <a:t> </a:t>
            </a:r>
            <a:r>
              <a:rPr lang="en-US" sz="1800" b="1" i="0" u="sng" dirty="0">
                <a:solidFill>
                  <a:srgbClr val="FF0000"/>
                </a:solidFill>
                <a:effectLst/>
                <a:latin typeface="TimesNewRomanMTStd"/>
              </a:rPr>
              <a:t>owner’s equity</a:t>
            </a:r>
            <a:r>
              <a:rPr lang="en-US" sz="1800" b="0" i="0" u="sng" dirty="0">
                <a:solidFill>
                  <a:srgbClr val="FF0000"/>
                </a:solidFill>
                <a:effectLst/>
                <a:latin typeface="TimesNewRomanMTStd"/>
              </a:rPr>
              <a:t>, or </a:t>
            </a:r>
            <a:r>
              <a:rPr lang="en-US" sz="1800" b="1" i="0" u="sng" dirty="0">
                <a:solidFill>
                  <a:srgbClr val="FF0000"/>
                </a:solidFill>
                <a:effectLst/>
                <a:latin typeface="TimesNewRomanMTStd"/>
              </a:rPr>
              <a:t>net worth</a:t>
            </a:r>
            <a:r>
              <a:rPr lang="en-US" sz="1800" b="0" i="0" u="sng" dirty="0">
                <a:solidFill>
                  <a:srgbClr val="FF0000"/>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Once we have created the pro forma income statement and balance sheet, the </a:t>
            </a:r>
            <a:r>
              <a:rPr lang="en-US" sz="1800" b="1" i="0" dirty="0">
                <a:solidFill>
                  <a:srgbClr val="242021"/>
                </a:solidFill>
                <a:effectLst/>
                <a:latin typeface="TimesNewRomanMTStd"/>
              </a:rPr>
              <a:t>cash flow statement</a:t>
            </a:r>
            <a:r>
              <a:rPr lang="en-US" sz="1800" b="0" i="0" dirty="0">
                <a:solidFill>
                  <a:srgbClr val="242021"/>
                </a:solidFill>
                <a:effectLst/>
                <a:latin typeface="TimesNewRomanMTStd"/>
              </a:rPr>
              <a:t> is a simple derivation.</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90984"/>
            <a:ext cx="2383737" cy="637603"/>
          </a:xfrm>
          <a:prstGeom prst="rect">
            <a:avLst/>
          </a:prstGeom>
        </p:spPr>
      </p:pic>
    </p:spTree>
    <p:extLst>
      <p:ext uri="{BB962C8B-B14F-4D97-AF65-F5344CB8AC3E}">
        <p14:creationId xmlns:p14="http://schemas.microsoft.com/office/powerpoint/2010/main" val="1005460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5091" y="873476"/>
            <a:ext cx="11501818" cy="490659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0" dirty="0">
                <a:solidFill>
                  <a:srgbClr val="242021"/>
                </a:solidFill>
                <a:effectLst/>
                <a:latin typeface="Gotham-Bold"/>
              </a:rPr>
              <a:t>The Income Statement</a:t>
            </a:r>
          </a:p>
          <a:p>
            <a:pPr algn="just"/>
            <a:endParaRPr lang="en-US" sz="1800" b="1" i="0" dirty="0">
              <a:solidFill>
                <a:srgbClr val="242021"/>
              </a:solidFill>
              <a:effectLst/>
              <a:latin typeface="Gotham-Bold"/>
            </a:endParaRPr>
          </a:p>
          <a:p>
            <a:pPr marL="285750" indent="-285750" algn="just">
              <a:buFont typeface="Arial" panose="020B0604020202020204" pitchFamily="34" charset="0"/>
              <a:buChar char="•"/>
            </a:pPr>
            <a:r>
              <a:rPr lang="en-US" sz="1800" b="0" i="0" dirty="0">
                <a:solidFill>
                  <a:srgbClr val="242021"/>
                </a:solidFill>
                <a:effectLst/>
                <a:latin typeface="TimesNewRomanMTStd"/>
              </a:rPr>
              <a:t>For the income statement, a general form sufficient for many purposes is shown in Table 8.1. </a:t>
            </a:r>
          </a:p>
          <a:p>
            <a:pPr marL="285750" indent="-285750" algn="just">
              <a:buFont typeface="Arial" panose="020B0604020202020204" pitchFamily="34" charset="0"/>
              <a:buChar char="•"/>
            </a:pPr>
            <a:r>
              <a:rPr lang="en-US" sz="1800" b="0" i="0" dirty="0">
                <a:solidFill>
                  <a:srgbClr val="242021"/>
                </a:solidFill>
                <a:effectLst/>
                <a:latin typeface="TimesNewRomanMTStd"/>
              </a:rPr>
              <a:t>The line items in the pro forma income statement depend on the type of business. </a:t>
            </a:r>
          </a:p>
          <a:p>
            <a:pPr marL="285750" indent="-285750" algn="just">
              <a:buFont typeface="Arial" panose="020B0604020202020204" pitchFamily="34" charset="0"/>
              <a:buChar char="•"/>
            </a:pPr>
            <a:r>
              <a:rPr lang="en-US" sz="1800" b="0" i="0" dirty="0">
                <a:solidFill>
                  <a:srgbClr val="242021"/>
                </a:solidFill>
                <a:effectLst/>
                <a:latin typeface="TimesNewRomanMTStd"/>
              </a:rPr>
              <a:t>In this simplified statement, </a:t>
            </a:r>
            <a:r>
              <a:rPr lang="en-US" sz="1800" b="1" i="0" dirty="0">
                <a:solidFill>
                  <a:srgbClr val="FF0000"/>
                </a:solidFill>
                <a:effectLst/>
                <a:latin typeface="TimesNewRomanMTStd"/>
              </a:rPr>
              <a:t>cost of goods sold (COGS) </a:t>
            </a:r>
            <a:r>
              <a:rPr lang="en-US" sz="1800" b="0" i="0" dirty="0">
                <a:solidFill>
                  <a:srgbClr val="FF0000"/>
                </a:solidFill>
                <a:effectLst/>
                <a:latin typeface="TimesNewRomanMTStd"/>
              </a:rPr>
              <a:t>includes the costs of raw materials and expenses associated with manufactur</a:t>
            </a:r>
            <a:r>
              <a:rPr lang="en-US" dirty="0">
                <a:solidFill>
                  <a:srgbClr val="FF0000"/>
                </a:solidFill>
                <a:latin typeface="TimesNewRomanMTStd"/>
              </a:rPr>
              <a:t>ing </a:t>
            </a:r>
            <a:r>
              <a:rPr lang="en-US" sz="1800" b="0" i="0" dirty="0">
                <a:solidFill>
                  <a:srgbClr val="FF0000"/>
                </a:solidFill>
                <a:effectLst/>
                <a:latin typeface="TimesNewRomanMTStd"/>
              </a:rPr>
              <a:t>the product</a:t>
            </a: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1" i="0" dirty="0">
                <a:solidFill>
                  <a:srgbClr val="242021"/>
                </a:solidFill>
                <a:effectLst/>
                <a:latin typeface="TimesNewRomanMTStd"/>
              </a:rPr>
              <a:t>A retailer or wholesaler </a:t>
            </a:r>
            <a:r>
              <a:rPr lang="en-US" sz="1800" b="0" i="0" dirty="0">
                <a:solidFill>
                  <a:srgbClr val="242021"/>
                </a:solidFill>
                <a:effectLst/>
                <a:latin typeface="TimesNewRomanMTStd"/>
              </a:rPr>
              <a:t>would show </a:t>
            </a:r>
            <a:r>
              <a:rPr lang="en-US" sz="1800" b="0" i="0" dirty="0">
                <a:solidFill>
                  <a:srgbClr val="FF0000"/>
                </a:solidFill>
                <a:effectLst/>
                <a:latin typeface="TimesNewRomanMTStd"/>
              </a:rPr>
              <a:t>COGS as the acquisition cost of the products they resell. </a:t>
            </a:r>
          </a:p>
          <a:p>
            <a:pPr marL="285750" indent="-285750" algn="just">
              <a:buFont typeface="Arial" panose="020B0604020202020204" pitchFamily="34" charset="0"/>
              <a:buChar char="•"/>
            </a:pPr>
            <a:r>
              <a:rPr lang="en-US" sz="1800" b="1" i="0" dirty="0">
                <a:solidFill>
                  <a:srgbClr val="242021"/>
                </a:solidFill>
                <a:effectLst/>
                <a:latin typeface="TimesNewRomanMTStd"/>
              </a:rPr>
              <a:t>For a service company</a:t>
            </a:r>
            <a:r>
              <a:rPr lang="en-US" sz="1800" b="0" i="0" dirty="0">
                <a:solidFill>
                  <a:srgbClr val="242021"/>
                </a:solidFill>
                <a:effectLst/>
                <a:latin typeface="TimesNewRomanMTStd"/>
              </a:rPr>
              <a:t>, </a:t>
            </a:r>
            <a:r>
              <a:rPr lang="en-US" sz="1800" b="0" i="0" dirty="0">
                <a:solidFill>
                  <a:srgbClr val="FF0000"/>
                </a:solidFill>
                <a:effectLst/>
                <a:latin typeface="TimesNewRomanMTStd"/>
              </a:rPr>
              <a:t>COGS is the labor and machinery cost associated with providing the service.</a:t>
            </a:r>
          </a:p>
          <a:p>
            <a:pPr algn="just"/>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FF0000"/>
                </a:solidFill>
                <a:effectLst/>
                <a:latin typeface="TimesNewRomanMTStd"/>
              </a:rPr>
              <a:t>Operating expenses </a:t>
            </a:r>
            <a:r>
              <a:rPr lang="en-US" sz="1800" b="0" i="0" dirty="0">
                <a:solidFill>
                  <a:srgbClr val="FF0000"/>
                </a:solidFill>
                <a:effectLst/>
                <a:latin typeface="TimesNewRomanMTStd"/>
              </a:rPr>
              <a:t>are other expenses related to the productive activities of the venture. </a:t>
            </a:r>
          </a:p>
          <a:p>
            <a:pPr marL="285750" indent="-285750" algn="just">
              <a:buFont typeface="Arial" panose="020B0604020202020204" pitchFamily="34" charset="0"/>
              <a:buChar char="•"/>
            </a:pPr>
            <a:r>
              <a:rPr lang="en-US" sz="1800" b="0" i="0" dirty="0">
                <a:solidFill>
                  <a:srgbClr val="242021"/>
                </a:solidFill>
                <a:effectLst/>
                <a:latin typeface="TimesNewRomanMTStd"/>
              </a:rPr>
              <a:t>These can </a:t>
            </a:r>
            <a:r>
              <a:rPr lang="en-US" sz="1800" b="0" i="0" dirty="0">
                <a:solidFill>
                  <a:srgbClr val="FF0000"/>
                </a:solidFill>
                <a:effectLst/>
                <a:latin typeface="TimesNewRomanMTStd"/>
              </a:rPr>
              <a:t>include selling, general, and administrative (SG&amp;A) expenses, R&amp;D, overhead expenses, lease expenses, depreciation expenses, and similar items. </a:t>
            </a:r>
          </a:p>
          <a:p>
            <a:pPr marL="285750" indent="-285750" algn="just">
              <a:buFont typeface="Arial" panose="020B0604020202020204" pitchFamily="34" charset="0"/>
              <a:buChar char="•"/>
            </a:pPr>
            <a:r>
              <a:rPr lang="en-US" sz="1800" b="0" i="0" dirty="0">
                <a:solidFill>
                  <a:srgbClr val="242021"/>
                </a:solidFill>
                <a:effectLst/>
                <a:latin typeface="TimesNewRomanMTStd"/>
              </a:rPr>
              <a:t>Sometimes it is useful to include more detail on specific operating expenses that are central to success, especially if their inclusion makes forecasting easier, more reliable, and more convincing. </a:t>
            </a:r>
          </a:p>
          <a:p>
            <a:pPr marL="285750" indent="-285750" algn="just">
              <a:buFont typeface="Arial" panose="020B0604020202020204" pitchFamily="34" charset="0"/>
              <a:buChar char="•"/>
            </a:pPr>
            <a:r>
              <a:rPr lang="en-US" sz="1800" b="0" i="0" dirty="0">
                <a:solidFill>
                  <a:srgbClr val="242021"/>
                </a:solidFill>
                <a:effectLst/>
                <a:latin typeface="TimesNewRomanMTStd"/>
              </a:rPr>
              <a:t>In particular, </a:t>
            </a:r>
            <a:r>
              <a:rPr lang="en-US" sz="1800" b="1" i="0" dirty="0">
                <a:solidFill>
                  <a:srgbClr val="FF0000"/>
                </a:solidFill>
                <a:effectLst/>
                <a:latin typeface="TimesNewRomanMTStd"/>
              </a:rPr>
              <a:t>noncash expenses</a:t>
            </a:r>
            <a:r>
              <a:rPr lang="en-US" sz="1800" b="0" i="0" dirty="0">
                <a:solidFill>
                  <a:srgbClr val="242021"/>
                </a:solidFill>
                <a:effectLst/>
                <a:latin typeface="TimesNewRomanMTStd"/>
              </a:rPr>
              <a:t>, </a:t>
            </a:r>
            <a:r>
              <a:rPr lang="en-US" sz="1800" i="0" u="sng" dirty="0">
                <a:solidFill>
                  <a:srgbClr val="FF0000"/>
                </a:solidFill>
                <a:effectLst/>
                <a:latin typeface="TimesNewRomanMTStd"/>
              </a:rPr>
              <a:t>such as depreciation, are useful to break out because explicit listing can facilitate construction of the cash flow statement. </a:t>
            </a:r>
          </a:p>
        </p:txBody>
      </p:sp>
      <p:sp>
        <p:nvSpPr>
          <p:cNvPr id="2" name="TextBox 1">
            <a:extLst>
              <a:ext uri="{FF2B5EF4-FFF2-40B4-BE49-F238E27FC236}">
                <a16:creationId xmlns:a16="http://schemas.microsoft.com/office/drawing/2014/main" id="{B4B5A320-BA51-5564-2F9B-D973055BB09A}"/>
              </a:ext>
            </a:extLst>
          </p:cNvPr>
          <p:cNvSpPr txBox="1"/>
          <p:nvPr/>
        </p:nvSpPr>
        <p:spPr>
          <a:xfrm>
            <a:off x="4463398" y="6380584"/>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0" y="174043"/>
            <a:ext cx="2763806" cy="486638"/>
          </a:xfrm>
          <a:prstGeom prst="rect">
            <a:avLst/>
          </a:prstGeom>
        </p:spPr>
      </p:pic>
    </p:spTree>
    <p:extLst>
      <p:ext uri="{BB962C8B-B14F-4D97-AF65-F5344CB8AC3E}">
        <p14:creationId xmlns:p14="http://schemas.microsoft.com/office/powerpoint/2010/main" val="1812259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5164" y="816640"/>
            <a:ext cx="11501818" cy="490659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The Income Statement </a:t>
            </a:r>
            <a:r>
              <a:rPr lang="en-US" sz="1800" b="1" i="1" dirty="0">
                <a:solidFill>
                  <a:srgbClr val="242021"/>
                </a:solidFill>
                <a:effectLst/>
                <a:latin typeface="Gotham-Bold"/>
              </a:rPr>
              <a:t>(Cont.)</a:t>
            </a:r>
          </a:p>
          <a:p>
            <a:pPr marL="285750" indent="-285750" algn="just">
              <a:buFont typeface="Arial" panose="020B0604020202020204" pitchFamily="34" charset="0"/>
              <a:buChar char="•"/>
            </a:pPr>
            <a:endParaRPr lang="en-US" sz="1800" i="0" u="sng" dirty="0">
              <a:solidFill>
                <a:srgbClr val="FF0000"/>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E</a:t>
            </a:r>
            <a:r>
              <a:rPr lang="en-US" sz="1800" b="0" i="0" dirty="0">
                <a:solidFill>
                  <a:srgbClr val="242021"/>
                </a:solidFill>
                <a:effectLst/>
                <a:latin typeface="TimesNewRomanMTStd"/>
              </a:rPr>
              <a:t>arnings </a:t>
            </a:r>
            <a:r>
              <a:rPr lang="en-US" sz="1800" b="1" i="0" dirty="0">
                <a:solidFill>
                  <a:srgbClr val="242021"/>
                </a:solidFill>
                <a:effectLst/>
                <a:latin typeface="TimesNewRomanMTStd"/>
              </a:rPr>
              <a:t>b</a:t>
            </a:r>
            <a:r>
              <a:rPr lang="en-US" sz="1800" b="0" i="0" dirty="0">
                <a:solidFill>
                  <a:srgbClr val="242021"/>
                </a:solidFill>
                <a:effectLst/>
                <a:latin typeface="TimesNewRomanMTStd"/>
              </a:rPr>
              <a:t>efore </a:t>
            </a:r>
            <a:r>
              <a:rPr lang="en-US" sz="1800" b="1" i="0" dirty="0">
                <a:solidFill>
                  <a:srgbClr val="242021"/>
                </a:solidFill>
                <a:effectLst/>
                <a:latin typeface="TimesNewRomanMTStd"/>
              </a:rPr>
              <a:t>i</a:t>
            </a:r>
            <a:r>
              <a:rPr lang="en-US" sz="1800" b="0" i="0" dirty="0">
                <a:solidFill>
                  <a:srgbClr val="242021"/>
                </a:solidFill>
                <a:effectLst/>
                <a:latin typeface="TimesNewRomanMTStd"/>
              </a:rPr>
              <a:t>nterest, </a:t>
            </a:r>
            <a:r>
              <a:rPr lang="en-US" sz="1800" b="1" i="0" dirty="0">
                <a:solidFill>
                  <a:srgbClr val="242021"/>
                </a:solidFill>
                <a:effectLst/>
                <a:latin typeface="TimesNewRomanMTStd"/>
              </a:rPr>
              <a:t>t</a:t>
            </a:r>
            <a:r>
              <a:rPr lang="en-US" sz="1800" b="0" i="0" dirty="0">
                <a:solidFill>
                  <a:srgbClr val="242021"/>
                </a:solidFill>
                <a:effectLst/>
                <a:latin typeface="TimesNewRomanMTStd"/>
              </a:rPr>
              <a:t>axes, and noncash expenses like depreciation and amortization </a:t>
            </a:r>
            <a:r>
              <a:rPr lang="en-US" sz="1800" b="0" i="0" dirty="0">
                <a:solidFill>
                  <a:srgbClr val="FF0000"/>
                </a:solidFill>
                <a:effectLst/>
                <a:latin typeface="TimesNewRomanMTStd"/>
              </a:rPr>
              <a:t>(</a:t>
            </a:r>
            <a:r>
              <a:rPr lang="en-US" sz="1800" b="1" i="0" dirty="0">
                <a:solidFill>
                  <a:srgbClr val="FF0000"/>
                </a:solidFill>
                <a:effectLst/>
                <a:latin typeface="TimesNewRomanMTStd"/>
              </a:rPr>
              <a:t>EBITDA</a:t>
            </a:r>
            <a:r>
              <a:rPr lang="en-US" sz="1800" b="0" i="0" dirty="0">
                <a:solidFill>
                  <a:srgbClr val="FF0000"/>
                </a:solidFill>
                <a:effectLst/>
                <a:latin typeface="TimesNewRomanMTStd"/>
              </a:rPr>
              <a:t>) </a:t>
            </a:r>
            <a:r>
              <a:rPr lang="en-US" sz="1800" b="0" i="0" u="sng" dirty="0">
                <a:solidFill>
                  <a:srgbClr val="FF0000"/>
                </a:solidFill>
                <a:effectLst/>
                <a:latin typeface="TimesNewRomanMTStd"/>
              </a:rPr>
              <a:t>is not </a:t>
            </a:r>
            <a:r>
              <a:rPr lang="en-US" sz="1800" b="0" i="0" dirty="0">
                <a:solidFill>
                  <a:srgbClr val="FF0000"/>
                </a:solidFill>
                <a:effectLst/>
                <a:latin typeface="TimesNewRomanMTStd"/>
              </a:rPr>
              <a:t>generally separately reported in the income statement. </a:t>
            </a:r>
          </a:p>
          <a:p>
            <a:pPr marL="285750" indent="-285750" algn="just">
              <a:buFont typeface="Arial" panose="020B0604020202020204" pitchFamily="34" charset="0"/>
              <a:buChar char="•"/>
            </a:pPr>
            <a:endParaRPr lang="en-US" sz="1800" b="0" i="0" dirty="0">
              <a:solidFill>
                <a:srgbClr val="FF0000"/>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EBITDA</a:t>
            </a:r>
            <a:r>
              <a:rPr lang="en-US" sz="1800" b="0" i="0" dirty="0">
                <a:solidFill>
                  <a:srgbClr val="242021"/>
                </a:solidFill>
                <a:effectLst/>
                <a:latin typeface="TimesNewRomanMTStd"/>
              </a:rPr>
              <a:t> </a:t>
            </a:r>
            <a:r>
              <a:rPr lang="en-US" sz="1800" b="0" i="0" dirty="0">
                <a:solidFill>
                  <a:srgbClr val="FF0000"/>
                </a:solidFill>
                <a:effectLst/>
                <a:latin typeface="TimesNewRomanMTStd"/>
              </a:rPr>
              <a:t>is a measure of the short-run cash flow that would be available for such things as debt service, taxes, and new investment. </a:t>
            </a:r>
          </a:p>
          <a:p>
            <a:pPr marL="285750" indent="-285750" algn="just">
              <a:buFont typeface="Arial" panose="020B0604020202020204" pitchFamily="34" charset="0"/>
              <a:buChar char="•"/>
            </a:pPr>
            <a:endParaRPr lang="en-US" sz="1800" b="0" i="0" dirty="0">
              <a:solidFill>
                <a:srgbClr val="FF0000"/>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Depreciation and amortization expenses </a:t>
            </a:r>
            <a:r>
              <a:rPr lang="en-US" sz="1800" b="0" i="0" u="sng" dirty="0">
                <a:solidFill>
                  <a:srgbClr val="FF0000"/>
                </a:solidFill>
                <a:effectLst/>
                <a:latin typeface="TimesNewRomanMTStd"/>
              </a:rPr>
              <a:t>depend on asset investment decisions that were made in earlier periods and are reflected in the balance sheet.</a:t>
            </a:r>
          </a:p>
          <a:p>
            <a:pPr algn="just"/>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FF0000"/>
                </a:solidFill>
                <a:effectLst/>
                <a:latin typeface="TimesNewRomanMTStd"/>
              </a:rPr>
              <a:t>Operating profit (EBIT) </a:t>
            </a:r>
            <a:r>
              <a:rPr lang="en-US" sz="1800" b="0" i="0" dirty="0">
                <a:solidFill>
                  <a:srgbClr val="242021"/>
                </a:solidFill>
                <a:effectLst/>
                <a:latin typeface="TimesNewRomanMTStd"/>
              </a:rPr>
              <a:t>is </a:t>
            </a:r>
            <a:r>
              <a:rPr lang="en-US" sz="1800" b="0" i="0" u="sng" dirty="0">
                <a:solidFill>
                  <a:srgbClr val="FF0000"/>
                </a:solidFill>
                <a:effectLst/>
                <a:latin typeface="TimesNewRomanMTStd"/>
              </a:rPr>
              <a:t>a core measure of performance, as it is calculated before interest and tax expenses</a:t>
            </a:r>
            <a:r>
              <a:rPr lang="en-US" sz="1800" b="0" i="0" dirty="0">
                <a:solidFill>
                  <a:srgbClr val="FF0000"/>
                </a:solidFill>
                <a:effectLst/>
                <a:latin typeface="TimesNewRomanMTStd"/>
              </a:rPr>
              <a:t>, two items that are usually outside the control of operating managers. </a:t>
            </a:r>
          </a:p>
          <a:p>
            <a:pPr marL="285750" indent="-285750" algn="just">
              <a:buFont typeface="Arial" panose="020B0604020202020204" pitchFamily="34" charset="0"/>
              <a:buChar char="•"/>
            </a:pPr>
            <a:endParaRPr lang="en-US" sz="1800" b="0" i="0" dirty="0">
              <a:solidFill>
                <a:srgbClr val="FF0000"/>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For a business that is in steady state, it </a:t>
            </a:r>
            <a:r>
              <a:rPr lang="en-US" sz="1800" b="0" i="0" u="sng" dirty="0">
                <a:solidFill>
                  <a:srgbClr val="FF0000"/>
                </a:solidFill>
                <a:effectLst/>
                <a:latin typeface="TimesNewRomanMTStd"/>
              </a:rPr>
              <a:t>is also a measure of cash flow available to all investors and for taxes</a:t>
            </a:r>
            <a:r>
              <a:rPr lang="en-US" sz="1800" b="0" i="0" dirty="0">
                <a:solidFill>
                  <a:srgbClr val="242021"/>
                </a:solidFill>
                <a:effectLst/>
                <a:latin typeface="TimesNewRomanMTStd"/>
              </a:rPr>
              <a:t>.</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463398" y="6380584"/>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95686" y="45719"/>
            <a:ext cx="2530492" cy="635911"/>
          </a:xfrm>
          <a:prstGeom prst="rect">
            <a:avLst/>
          </a:prstGeom>
        </p:spPr>
      </p:pic>
    </p:spTree>
    <p:extLst>
      <p:ext uri="{BB962C8B-B14F-4D97-AF65-F5344CB8AC3E}">
        <p14:creationId xmlns:p14="http://schemas.microsoft.com/office/powerpoint/2010/main" val="1395800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523760"/>
            <a:ext cx="11501818" cy="633424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The income Statement </a:t>
            </a:r>
            <a:r>
              <a:rPr lang="en-US" sz="1800" b="1" i="1" dirty="0">
                <a:solidFill>
                  <a:srgbClr val="242021"/>
                </a:solidFill>
                <a:effectLst/>
                <a:latin typeface="Gotham-Bold"/>
              </a:rPr>
              <a:t>(cont.)</a:t>
            </a:r>
          </a:p>
          <a:p>
            <a:pPr marL="285750" indent="-285750" algn="just">
              <a:buFont typeface="Arial" panose="020B0604020202020204" pitchFamily="34" charset="0"/>
              <a:buChar char="•"/>
            </a:pPr>
            <a:r>
              <a:rPr lang="en-US" sz="1800" b="0" i="0" dirty="0">
                <a:solidFill>
                  <a:srgbClr val="242021"/>
                </a:solidFill>
                <a:effectLst/>
                <a:latin typeface="TimesNewRomanMTStd"/>
              </a:rPr>
              <a:t>The next deduction, </a:t>
            </a:r>
            <a:r>
              <a:rPr lang="en-US" sz="1800" b="1" i="0" dirty="0">
                <a:solidFill>
                  <a:srgbClr val="FF0000"/>
                </a:solidFill>
                <a:effectLst/>
                <a:latin typeface="TimesNewRomanMTStd"/>
              </a:rPr>
              <a:t>interest expense</a:t>
            </a:r>
            <a:r>
              <a:rPr lang="en-US" sz="1800" b="0" i="0" dirty="0">
                <a:solidFill>
                  <a:srgbClr val="242021"/>
                </a:solidFill>
                <a:effectLst/>
                <a:latin typeface="TimesNewRomanMTStd"/>
              </a:rPr>
              <a:t>, </a:t>
            </a:r>
            <a:r>
              <a:rPr lang="en-US" sz="1800" b="0" i="0" dirty="0">
                <a:solidFill>
                  <a:srgbClr val="FF0000"/>
                </a:solidFill>
                <a:effectLst/>
                <a:latin typeface="TimesNewRomanMTStd"/>
              </a:rPr>
              <a:t>is a result of the financing decision that is reflected in the balance sheet</a:t>
            </a:r>
            <a:r>
              <a:rPr lang="en-US" sz="1800" b="0" i="0" dirty="0">
                <a:solidFill>
                  <a:srgbClr val="242021"/>
                </a:solidFill>
                <a:effectLst/>
                <a:latin typeface="TimesNewRomanMTStd"/>
              </a:rPr>
              <a:t>.</a:t>
            </a:r>
          </a:p>
          <a:p>
            <a:pPr marL="285750" indent="-285750" algn="just">
              <a:buFont typeface="Arial" panose="020B0604020202020204" pitchFamily="34" charset="0"/>
              <a:buChar char="•"/>
            </a:pPr>
            <a:r>
              <a:rPr lang="en-US" sz="1800" b="0" i="0" dirty="0">
                <a:solidFill>
                  <a:srgbClr val="242021"/>
                </a:solidFill>
                <a:effectLst/>
                <a:latin typeface="TimesNewRomanMTStd"/>
              </a:rPr>
              <a:t>Sometimes, in developing the pro forma forecast, </a:t>
            </a:r>
            <a:r>
              <a:rPr lang="en-US" sz="1800" b="0" i="0" u="sng" dirty="0">
                <a:solidFill>
                  <a:srgbClr val="FF0000"/>
                </a:solidFill>
                <a:effectLst/>
                <a:latin typeface="TimesNewRomanMTStd"/>
              </a:rPr>
              <a:t>it is convenient to build the model so that surplus cash is assumed to be retained in the venture. </a:t>
            </a:r>
          </a:p>
          <a:p>
            <a:pPr marL="285750" indent="-285750" algn="just">
              <a:buFont typeface="Arial" panose="020B0604020202020204" pitchFamily="34" charset="0"/>
              <a:buChar char="•"/>
            </a:pPr>
            <a:r>
              <a:rPr lang="en-US" sz="1800" b="0" i="0" dirty="0">
                <a:solidFill>
                  <a:srgbClr val="242021"/>
                </a:solidFill>
                <a:effectLst/>
                <a:latin typeface="TimesNewRomanMTStd"/>
              </a:rPr>
              <a:t>If so, it is appropriate to assume that </a:t>
            </a:r>
            <a:r>
              <a:rPr lang="en-US" sz="1800" b="0" i="0" u="sng" dirty="0">
                <a:solidFill>
                  <a:srgbClr val="FF0000"/>
                </a:solidFill>
                <a:effectLst/>
                <a:latin typeface="TimesNewRomanMTStd"/>
              </a:rPr>
              <a:t>the surplus cash is invested to earn a risk-free rate of interest and is reported as interest income. </a:t>
            </a:r>
          </a:p>
          <a:p>
            <a:pPr marL="285750" indent="-285750" algn="just">
              <a:buFont typeface="Arial" panose="020B0604020202020204" pitchFamily="34" charset="0"/>
              <a:buChar char="•"/>
            </a:pPr>
            <a:r>
              <a:rPr lang="en-US" sz="1800" b="0" i="0" dirty="0">
                <a:solidFill>
                  <a:srgbClr val="242021"/>
                </a:solidFill>
                <a:effectLst/>
                <a:latin typeface="TimesNewRomanMTStd"/>
              </a:rPr>
              <a:t>Income tax expense is determined by the profitability of the venture and prevailing tax rules.</a:t>
            </a:r>
          </a:p>
          <a:p>
            <a:pPr algn="just"/>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When developing the pro forma income statement, it is important to consider the impact of fixed and variable costs.</a:t>
            </a:r>
          </a:p>
          <a:p>
            <a:pPr marL="285750" indent="-285750" algn="just">
              <a:buFont typeface="Arial" panose="020B0604020202020204" pitchFamily="34" charset="0"/>
              <a:buChar char="•"/>
            </a:pPr>
            <a:r>
              <a:rPr lang="en-US" sz="1800" b="1" i="0" dirty="0">
                <a:solidFill>
                  <a:srgbClr val="FF0000"/>
                </a:solidFill>
                <a:effectLst/>
                <a:latin typeface="TimesNewRomanMTStd"/>
              </a:rPr>
              <a:t>Fixed expenses </a:t>
            </a:r>
            <a:r>
              <a:rPr lang="en-US" sz="1800" b="0" i="0" u="sng" dirty="0">
                <a:solidFill>
                  <a:srgbClr val="242021"/>
                </a:solidFill>
                <a:effectLst/>
                <a:latin typeface="TimesNewRomanMTStd"/>
              </a:rPr>
              <a:t>will not </a:t>
            </a:r>
            <a:r>
              <a:rPr lang="en-US" sz="1800" b="0" i="0" dirty="0">
                <a:solidFill>
                  <a:srgbClr val="FF0000"/>
                </a:solidFill>
                <a:effectLst/>
                <a:latin typeface="TimesNewRomanMTStd"/>
              </a:rPr>
              <a:t>change with increases or decreases in revenue (over some range), </a:t>
            </a:r>
            <a:r>
              <a:rPr lang="en-US" sz="1800" b="0" i="0" dirty="0">
                <a:solidFill>
                  <a:srgbClr val="242021"/>
                </a:solidFill>
                <a:effectLst/>
                <a:latin typeface="TimesNewRomanMTStd"/>
              </a:rPr>
              <a:t>which introduces the concept of operating leverage. </a:t>
            </a:r>
          </a:p>
          <a:p>
            <a:pPr marL="285750" indent="-285750" algn="just">
              <a:buFont typeface="Arial" panose="020B0604020202020204" pitchFamily="34" charset="0"/>
              <a:buChar char="•"/>
            </a:pPr>
            <a:r>
              <a:rPr lang="en-US" sz="1800" b="1" i="0" dirty="0">
                <a:solidFill>
                  <a:srgbClr val="242021"/>
                </a:solidFill>
                <a:effectLst/>
                <a:latin typeface="TimesNewRomanMTStd"/>
              </a:rPr>
              <a:t>Operating leverage </a:t>
            </a:r>
            <a:r>
              <a:rPr lang="en-US" sz="1800" b="0" i="0" dirty="0">
                <a:solidFill>
                  <a:srgbClr val="FF0000"/>
                </a:solidFill>
                <a:effectLst/>
                <a:latin typeface="TimesNewRomanMTStd"/>
              </a:rPr>
              <a:t>describes the relationship between percentage revenue growth and percentage profitability growth. </a:t>
            </a:r>
          </a:p>
          <a:p>
            <a:pPr marL="285750" indent="-285750" algn="just">
              <a:buFont typeface="Arial" panose="020B0604020202020204" pitchFamily="34" charset="0"/>
              <a:buChar char="•"/>
            </a:pPr>
            <a:r>
              <a:rPr lang="en-US" sz="1800" b="1" i="0" dirty="0">
                <a:solidFill>
                  <a:srgbClr val="FF0000"/>
                </a:solidFill>
                <a:effectLst/>
                <a:latin typeface="TimesNewRomanMTStd"/>
              </a:rPr>
              <a:t>Firms with a larger proportion of fixed expenses have higher operating leverage and will see profits increase (decrease) faster as revenue goes up (down).</a:t>
            </a:r>
          </a:p>
          <a:p>
            <a:pPr algn="just"/>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However, overly simplistic classification of expenses as either fixed or variable can yield incorrect results. </a:t>
            </a:r>
          </a:p>
          <a:p>
            <a:pPr marL="285750" indent="-285750" algn="just">
              <a:buFont typeface="Arial" panose="020B0604020202020204" pitchFamily="34" charset="0"/>
              <a:buChar char="•"/>
            </a:pPr>
            <a:r>
              <a:rPr lang="en-US" sz="1800" b="0" i="0" dirty="0">
                <a:solidFill>
                  <a:srgbClr val="242021"/>
                </a:solidFill>
                <a:effectLst/>
                <a:latin typeface="TimesNewRomanMTStd"/>
              </a:rPr>
              <a:t>It is a good idea to study actual expense levels of businesses of different sizes. </a:t>
            </a:r>
          </a:p>
          <a:p>
            <a:pPr marL="285750" indent="-285750" algn="just">
              <a:buFont typeface="Arial" panose="020B0604020202020204" pitchFamily="34" charset="0"/>
              <a:buChar char="•"/>
            </a:pPr>
            <a:r>
              <a:rPr lang="en-US" sz="1800" b="0" i="0" dirty="0">
                <a:solidFill>
                  <a:srgbClr val="242021"/>
                </a:solidFill>
                <a:effectLst/>
                <a:latin typeface="TimesNewRomanMTStd"/>
              </a:rPr>
              <a:t>You may find that your intuition about fixed and variable expenses is not supported by the evidence. </a:t>
            </a:r>
          </a:p>
          <a:p>
            <a:pPr marL="285750" indent="-285750" algn="just">
              <a:buFont typeface="Arial" panose="020B0604020202020204" pitchFamily="34" charset="0"/>
              <a:buChar char="•"/>
            </a:pPr>
            <a:r>
              <a:rPr lang="en-US" sz="1800" b="0" i="0" dirty="0">
                <a:solidFill>
                  <a:srgbClr val="242021"/>
                </a:solidFill>
                <a:effectLst/>
                <a:latin typeface="TimesNewRomanMTStd"/>
              </a:rPr>
              <a:t>Few expenses are truly fixed, and others may vary more than proportionately with revenue. </a:t>
            </a:r>
          </a:p>
          <a:p>
            <a:pPr marL="285750" indent="-285750" algn="just">
              <a:buFont typeface="Arial" panose="020B0604020202020204" pitchFamily="34" charset="0"/>
              <a:buChar char="•"/>
            </a:pPr>
            <a:r>
              <a:rPr lang="en-US" sz="1800" b="0" i="0" dirty="0">
                <a:solidFill>
                  <a:srgbClr val="242021"/>
                </a:solidFill>
                <a:effectLst/>
                <a:latin typeface="TimesNewRomanMTStd"/>
              </a:rPr>
              <a:t>Consequently, </a:t>
            </a:r>
            <a:r>
              <a:rPr lang="en-US" sz="1800" b="0" i="0" dirty="0">
                <a:solidFill>
                  <a:srgbClr val="FF0000"/>
                </a:solidFill>
                <a:effectLst/>
                <a:latin typeface="TimesNewRomanMTStd"/>
              </a:rPr>
              <a:t>assuming that </a:t>
            </a:r>
            <a:r>
              <a:rPr lang="en-US" sz="1800" b="1" i="0" dirty="0">
                <a:solidFill>
                  <a:srgbClr val="FF0000"/>
                </a:solidFill>
                <a:effectLst/>
                <a:latin typeface="TimesNewRomanMTStd"/>
              </a:rPr>
              <a:t>variable expenses </a:t>
            </a:r>
            <a:r>
              <a:rPr lang="en-US" sz="1800" b="0" i="0" u="sng" dirty="0">
                <a:solidFill>
                  <a:srgbClr val="FF0000"/>
                </a:solidFill>
                <a:effectLst/>
                <a:latin typeface="TimesNewRomanMTStd"/>
              </a:rPr>
              <a:t>will change in proportion to revenue </a:t>
            </a:r>
            <a:r>
              <a:rPr lang="en-US" sz="1800" b="0" i="0" dirty="0">
                <a:solidFill>
                  <a:srgbClr val="FF0000"/>
                </a:solidFill>
                <a:effectLst/>
                <a:latin typeface="TimesNewRomanMTStd"/>
              </a:rPr>
              <a:t>and that </a:t>
            </a:r>
            <a:r>
              <a:rPr lang="en-US" sz="1800" b="1" i="0" dirty="0">
                <a:solidFill>
                  <a:srgbClr val="FF0000"/>
                </a:solidFill>
                <a:effectLst/>
                <a:latin typeface="TimesNewRomanMTStd"/>
              </a:rPr>
              <a:t>fixed expenses </a:t>
            </a:r>
            <a:r>
              <a:rPr lang="en-US" sz="1800" b="0" i="0" u="sng" dirty="0">
                <a:solidFill>
                  <a:srgbClr val="FF0000"/>
                </a:solidFill>
                <a:effectLst/>
                <a:latin typeface="TimesNewRomanMTStd"/>
              </a:rPr>
              <a:t>will not change at all can overstate the profit potential associated with revenue growth.</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104656" y="37121"/>
            <a:ext cx="2763806" cy="486638"/>
          </a:xfrm>
          <a:prstGeom prst="rect">
            <a:avLst/>
          </a:prstGeom>
        </p:spPr>
      </p:pic>
    </p:spTree>
    <p:extLst>
      <p:ext uri="{BB962C8B-B14F-4D97-AF65-F5344CB8AC3E}">
        <p14:creationId xmlns:p14="http://schemas.microsoft.com/office/powerpoint/2010/main" val="19670699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1285191"/>
            <a:ext cx="11079241" cy="465784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611159" y="6357100"/>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242441" y="70118"/>
            <a:ext cx="2383737" cy="1215073"/>
          </a:xfrm>
          <a:prstGeom prst="rect">
            <a:avLst/>
          </a:prstGeom>
        </p:spPr>
      </p:pic>
      <p:pic>
        <p:nvPicPr>
          <p:cNvPr id="4" name="Picture 3">
            <a:extLst>
              <a:ext uri="{FF2B5EF4-FFF2-40B4-BE49-F238E27FC236}">
                <a16:creationId xmlns:a16="http://schemas.microsoft.com/office/drawing/2014/main" id="{96B42FE4-B173-F8DF-1FF2-E4B2DC05C015}"/>
              </a:ext>
            </a:extLst>
          </p:cNvPr>
          <p:cNvPicPr>
            <a:picLocks noChangeAspect="1"/>
          </p:cNvPicPr>
          <p:nvPr/>
        </p:nvPicPr>
        <p:blipFill>
          <a:blip r:embed="rId3"/>
          <a:stretch>
            <a:fillRect/>
          </a:stretch>
        </p:blipFill>
        <p:spPr>
          <a:xfrm>
            <a:off x="2172548" y="1406438"/>
            <a:ext cx="8010030" cy="4362183"/>
          </a:xfrm>
          <a:prstGeom prst="rect">
            <a:avLst/>
          </a:prstGeom>
        </p:spPr>
      </p:pic>
    </p:spTree>
    <p:extLst>
      <p:ext uri="{BB962C8B-B14F-4D97-AF65-F5344CB8AC3E}">
        <p14:creationId xmlns:p14="http://schemas.microsoft.com/office/powerpoint/2010/main" val="3391000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3504" y="983261"/>
            <a:ext cx="11079241" cy="483672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Balance Sheet</a:t>
            </a:r>
          </a:p>
          <a:p>
            <a:pPr marL="285750" indent="-285750" algn="just">
              <a:buFont typeface="Arial" panose="020B0604020202020204" pitchFamily="34" charset="0"/>
              <a:buChar char="•"/>
            </a:pPr>
            <a:r>
              <a:rPr lang="en-US" sz="1800" b="0" i="0" dirty="0">
                <a:solidFill>
                  <a:srgbClr val="242021"/>
                </a:solidFill>
                <a:effectLst/>
                <a:latin typeface="TimesNewRomanMTStd"/>
              </a:rPr>
              <a:t>The balance sheet </a:t>
            </a:r>
            <a:r>
              <a:rPr lang="en-US" sz="1800" b="0" i="0" dirty="0">
                <a:solidFill>
                  <a:srgbClr val="FF0000"/>
                </a:solidFill>
                <a:effectLst/>
                <a:latin typeface="TimesNewRomanMTStd"/>
              </a:rPr>
              <a:t>depicts the venture’s financial position at a point in time,</a:t>
            </a:r>
            <a:r>
              <a:rPr lang="en-US" sz="1800" b="0" i="0" dirty="0">
                <a:solidFill>
                  <a:srgbClr val="242021"/>
                </a:solidFill>
                <a:effectLst/>
                <a:latin typeface="TimesNewRomanMTStd"/>
              </a:rPr>
              <a:t> such as at the end of a fiscal year. </a:t>
            </a:r>
          </a:p>
          <a:p>
            <a:pPr marL="285750" indent="-285750" algn="just">
              <a:buFont typeface="Arial" panose="020B0604020202020204" pitchFamily="34" charset="0"/>
              <a:buChar char="•"/>
            </a:pPr>
            <a:r>
              <a:rPr lang="en-US" sz="1800" b="1" i="0" dirty="0">
                <a:solidFill>
                  <a:srgbClr val="242021"/>
                </a:solidFill>
                <a:effectLst/>
                <a:latin typeface="TimesNewRomanMTStd"/>
              </a:rPr>
              <a:t>The left side </a:t>
            </a:r>
            <a:r>
              <a:rPr lang="en-US" sz="1800" i="0" dirty="0">
                <a:solidFill>
                  <a:srgbClr val="FF0000"/>
                </a:solidFill>
                <a:effectLst/>
                <a:latin typeface="TimesNewRomanMTStd"/>
              </a:rPr>
              <a:t>report</a:t>
            </a:r>
            <a:r>
              <a:rPr lang="en-US" sz="1800" b="1" i="0" dirty="0">
                <a:solidFill>
                  <a:srgbClr val="FF0000"/>
                </a:solidFill>
                <a:effectLst/>
                <a:latin typeface="TimesNewRomanMTStd"/>
              </a:rPr>
              <a:t>s </a:t>
            </a:r>
            <a:r>
              <a:rPr lang="en-US" sz="1800" b="0" i="0" dirty="0">
                <a:solidFill>
                  <a:srgbClr val="FF0000"/>
                </a:solidFill>
                <a:effectLst/>
                <a:latin typeface="TimesNewRomanMTStd"/>
              </a:rPr>
              <a:t>what the company owns—its assets. </a:t>
            </a:r>
          </a:p>
          <a:p>
            <a:pPr marL="285750" indent="-285750" algn="just">
              <a:buFont typeface="Arial" panose="020B0604020202020204" pitchFamily="34" charset="0"/>
              <a:buChar char="•"/>
            </a:pPr>
            <a:r>
              <a:rPr lang="en-US" sz="1800" b="1" i="0" dirty="0">
                <a:solidFill>
                  <a:srgbClr val="242021"/>
                </a:solidFill>
                <a:effectLst/>
                <a:latin typeface="TimesNewRomanMTStd"/>
              </a:rPr>
              <a:t>The right side </a:t>
            </a:r>
            <a:r>
              <a:rPr lang="en-US" sz="1800" b="0" i="0" dirty="0">
                <a:solidFill>
                  <a:srgbClr val="FF0000"/>
                </a:solidFill>
                <a:effectLst/>
                <a:latin typeface="TimesNewRomanMTStd"/>
              </a:rPr>
              <a:t>reflects how the ownership is financed— liabilities and equity</a:t>
            </a:r>
            <a:r>
              <a:rPr lang="en-US" sz="1800" b="0" i="0" dirty="0">
                <a:solidFill>
                  <a:srgbClr val="242021"/>
                </a:solidFill>
                <a:effectLst/>
                <a:latin typeface="TimesNewRomanMTStd"/>
              </a:rPr>
              <a:t>. </a:t>
            </a:r>
          </a:p>
          <a:p>
            <a:pPr marL="285750" indent="-285750" algn="just">
              <a:buFont typeface="Arial" panose="020B0604020202020204" pitchFamily="34" charset="0"/>
              <a:buChar char="•"/>
            </a:pPr>
            <a:endParaRPr lang="en-US" dirty="0">
              <a:solidFill>
                <a:srgbClr val="242021"/>
              </a:solidFill>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In the modeling, it will be more convenient for us to stack the balance sheet information vertically—assets first, then liabilities, then equity. </a:t>
            </a:r>
          </a:p>
          <a:p>
            <a:pPr marL="285750" indent="-285750" algn="just">
              <a:buFont typeface="Arial" panose="020B0604020202020204" pitchFamily="34" charset="0"/>
              <a:buChar char="•"/>
            </a:pPr>
            <a:r>
              <a:rPr lang="en-US" sz="1800" b="0" i="0" dirty="0">
                <a:solidFill>
                  <a:srgbClr val="242021"/>
                </a:solidFill>
                <a:effectLst/>
                <a:latin typeface="TimesNewRomanMTStd"/>
              </a:rPr>
              <a:t>This will enable us to keep all of the accounting numbers for a given period in a single spreadsheet column.</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A general form of a balance sheet sufficient for many purposes is shown in Table 8.2. </a:t>
            </a:r>
          </a:p>
          <a:p>
            <a:pPr marL="285750" indent="-285750" algn="just">
              <a:buFont typeface="Arial" panose="020B0604020202020204" pitchFamily="34" charset="0"/>
              <a:buChar char="•"/>
            </a:pPr>
            <a:r>
              <a:rPr lang="en-US" sz="1800" b="1" i="0" dirty="0">
                <a:solidFill>
                  <a:srgbClr val="242021"/>
                </a:solidFill>
                <a:effectLst/>
                <a:latin typeface="TimesNewRomanMTStd"/>
              </a:rPr>
              <a:t>Asset accounts </a:t>
            </a:r>
            <a:r>
              <a:rPr lang="en-US" sz="1800" b="0" i="0" u="sng" dirty="0">
                <a:solidFill>
                  <a:srgbClr val="FF0000"/>
                </a:solidFill>
                <a:effectLst/>
                <a:latin typeface="TimesNewRomanMTStd"/>
              </a:rPr>
              <a:t>are presented in order of declining liquidity, starting with cash. </a:t>
            </a:r>
          </a:p>
          <a:p>
            <a:pPr marL="285750" indent="-285750" algn="just">
              <a:buFont typeface="Arial" panose="020B0604020202020204" pitchFamily="34" charset="0"/>
              <a:buChar char="•"/>
            </a:pPr>
            <a:endParaRPr lang="en-US" sz="1800" b="0" i="0" u="sng"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Accounts receivable (AR) </a:t>
            </a:r>
            <a:r>
              <a:rPr lang="en-US" sz="1800" b="0" i="0" dirty="0">
                <a:solidFill>
                  <a:srgbClr val="242021"/>
                </a:solidFill>
                <a:effectLst/>
                <a:latin typeface="TimesNewRomanMTStd"/>
              </a:rPr>
              <a:t>and</a:t>
            </a:r>
            <a:r>
              <a:rPr lang="en-US" sz="1800" b="1" i="0" dirty="0">
                <a:solidFill>
                  <a:srgbClr val="242021"/>
                </a:solidFill>
                <a:effectLst/>
                <a:latin typeface="TimesNewRomanMTStd"/>
              </a:rPr>
              <a:t> inventory </a:t>
            </a:r>
            <a:r>
              <a:rPr lang="en-US" sz="1800" b="0" i="0" dirty="0">
                <a:solidFill>
                  <a:srgbClr val="FF0000"/>
                </a:solidFill>
                <a:effectLst/>
                <a:latin typeface="TimesNewRomanMTStd"/>
              </a:rPr>
              <a:t>are </a:t>
            </a:r>
            <a:r>
              <a:rPr lang="en-US" sz="1800" b="0" i="0" u="sng" dirty="0">
                <a:solidFill>
                  <a:srgbClr val="FF0000"/>
                </a:solidFill>
                <a:effectLst/>
                <a:latin typeface="TimesNewRomanMTStd"/>
              </a:rPr>
              <a:t>both current assets and components of working capital</a:t>
            </a:r>
            <a:r>
              <a:rPr lang="en-US" sz="1800" b="0" i="0" dirty="0">
                <a:solidFill>
                  <a:srgbClr val="FF0000"/>
                </a:solidFill>
                <a:effectLst/>
                <a:latin typeface="TimesNewRomanMTStd"/>
              </a:rPr>
              <a: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The </a:t>
            </a:r>
            <a:r>
              <a:rPr lang="en-US" sz="1800" b="1" i="0" dirty="0">
                <a:solidFill>
                  <a:srgbClr val="242021"/>
                </a:solidFill>
                <a:effectLst/>
                <a:latin typeface="TimesNewRomanMTStd"/>
              </a:rPr>
              <a:t>fixed asset account</a:t>
            </a:r>
            <a:r>
              <a:rPr lang="en-US" sz="1800" b="0" i="0" dirty="0">
                <a:solidFill>
                  <a:srgbClr val="242021"/>
                </a:solidFill>
                <a:effectLst/>
                <a:latin typeface="TimesNewRomanMTStd"/>
              </a:rPr>
              <a:t> represents the </a:t>
            </a:r>
            <a:r>
              <a:rPr lang="en-US" sz="1800" b="1" i="0" dirty="0">
                <a:solidFill>
                  <a:srgbClr val="242021"/>
                </a:solidFill>
                <a:effectLst/>
                <a:latin typeface="TimesNewRomanMTStd"/>
              </a:rPr>
              <a:t>property, plant, and equipment (PP&amp;E) </a:t>
            </a:r>
            <a:r>
              <a:rPr lang="en-US" sz="1800" b="0" i="0" dirty="0">
                <a:solidFill>
                  <a:srgbClr val="242021"/>
                </a:solidFill>
                <a:effectLst/>
                <a:latin typeface="TimesNewRomanMTStd"/>
              </a:rPr>
              <a:t>of the venture and </a:t>
            </a:r>
            <a:r>
              <a:rPr lang="en-US" sz="1800" b="0" i="0" u="sng" dirty="0">
                <a:solidFill>
                  <a:srgbClr val="FF0000"/>
                </a:solidFill>
                <a:effectLst/>
                <a:latin typeface="TimesNewRomanMTStd"/>
              </a:rPr>
              <a:t>is the basis for computing depreciation expense on the income statement. </a:t>
            </a:r>
          </a:p>
          <a:p>
            <a:pPr marL="285750" indent="-285750" algn="just">
              <a:buFont typeface="Arial" panose="020B0604020202020204" pitchFamily="34" charset="0"/>
              <a:buChar char="•"/>
            </a:pPr>
            <a:r>
              <a:rPr lang="en-US" sz="1800" b="1" i="0" dirty="0">
                <a:solidFill>
                  <a:srgbClr val="FF0000"/>
                </a:solidFill>
                <a:effectLst/>
                <a:latin typeface="TimesNewRomanMTStd"/>
              </a:rPr>
              <a:t>For a capital-intensive manufacturing business, PP&amp;E might be the largest balance sheet line item.</a:t>
            </a:r>
            <a:endParaRPr lang="en-US" sz="1800" b="0" i="0" dirty="0">
              <a:solidFill>
                <a:srgbClr val="242021"/>
              </a:solidFill>
              <a:effectLst/>
              <a:latin typeface="TimesNewRomanMTStd"/>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645025" y="6064284"/>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447741" y="-300109"/>
            <a:ext cx="2383737" cy="1215073"/>
          </a:xfrm>
          <a:prstGeom prst="rect">
            <a:avLst/>
          </a:prstGeom>
        </p:spPr>
      </p:pic>
    </p:spTree>
    <p:extLst>
      <p:ext uri="{BB962C8B-B14F-4D97-AF65-F5344CB8AC3E}">
        <p14:creationId xmlns:p14="http://schemas.microsoft.com/office/powerpoint/2010/main" val="471300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722490"/>
            <a:ext cx="11079241" cy="522054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Balance Sheet (cont.)</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Liabilities</a:t>
            </a:r>
            <a:r>
              <a:rPr lang="en-US" sz="1800" b="0" i="0" dirty="0">
                <a:solidFill>
                  <a:srgbClr val="242021"/>
                </a:solidFill>
                <a:effectLst/>
                <a:latin typeface="TimesNewRomanMTStd"/>
              </a:rPr>
              <a:t>, or </a:t>
            </a:r>
            <a:r>
              <a:rPr lang="en-US" sz="1800" b="0" i="0" dirty="0">
                <a:solidFill>
                  <a:srgbClr val="FF0000"/>
                </a:solidFill>
                <a:effectLst/>
                <a:latin typeface="TimesNewRomanMTStd"/>
              </a:rPr>
              <a:t>what the firm owes, are ordered by the closest date of maturity</a:t>
            </a: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Current liabilities, </a:t>
            </a:r>
            <a:r>
              <a:rPr lang="en-US" sz="1800" b="0" i="0" dirty="0">
                <a:solidFill>
                  <a:srgbClr val="FF0000"/>
                </a:solidFill>
                <a:effectLst/>
                <a:latin typeface="TimesNewRomanMTStd"/>
              </a:rPr>
              <a:t>such as accounts payable (AP) and wages payable, are considered working capital items and are tied to the venture’s day-to-day operations. </a:t>
            </a:r>
          </a:p>
          <a:p>
            <a:pPr marL="285750" indent="-285750" algn="just">
              <a:buFont typeface="Arial" panose="020B0604020202020204" pitchFamily="34" charset="0"/>
              <a:buChar char="•"/>
            </a:pPr>
            <a:r>
              <a:rPr lang="en-US" sz="1800" b="1" i="0" dirty="0">
                <a:solidFill>
                  <a:srgbClr val="242021"/>
                </a:solidFill>
                <a:effectLst/>
                <a:latin typeface="TimesNewRomanMTStd"/>
              </a:rPr>
              <a:t>Other liabilities </a:t>
            </a:r>
            <a:r>
              <a:rPr lang="en-US" sz="1800" b="0" i="0" dirty="0">
                <a:solidFill>
                  <a:srgbClr val="FF0000"/>
                </a:solidFill>
                <a:effectLst/>
                <a:latin typeface="TimesNewRomanMTStd"/>
              </a:rPr>
              <a:t>are incurred by raising debt capital (notes payable, long-term debt). </a:t>
            </a:r>
          </a:p>
          <a:p>
            <a:pPr marL="285750" indent="-285750" algn="just">
              <a:buFont typeface="Arial" panose="020B0604020202020204" pitchFamily="34" charset="0"/>
              <a:buChar char="•"/>
            </a:pPr>
            <a:endParaRPr lang="en-US" dirty="0">
              <a:solidFill>
                <a:srgbClr val="242021"/>
              </a:solidFill>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Many technology ventures receive annual payments for services they are</a:t>
            </a:r>
            <a:r>
              <a:rPr lang="en-US" b="1" dirty="0"/>
              <a:t> </a:t>
            </a:r>
            <a:r>
              <a:rPr lang="en-US" sz="1800" b="1" i="0" dirty="0">
                <a:solidFill>
                  <a:srgbClr val="242021"/>
                </a:solidFill>
                <a:effectLst/>
                <a:latin typeface="TimesNewRomanMTStd"/>
              </a:rPr>
              <a:t>expected to deliver in the future over time, giving rise to a deferred revenue account, which is another current liability.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Explicit borrowing or leasing </a:t>
            </a:r>
            <a:r>
              <a:rPr lang="en-US" sz="1800" b="0" i="0" dirty="0">
                <a:solidFill>
                  <a:srgbClr val="FF0000"/>
                </a:solidFill>
                <a:effectLst/>
                <a:latin typeface="TimesNewRomanMTStd"/>
              </a:rPr>
              <a:t>can also create a current liability such as a note payable or the current portion of long-term debt. </a:t>
            </a:r>
          </a:p>
          <a:p>
            <a:pPr marL="285750" indent="-285750" algn="just">
              <a:buFont typeface="Arial" panose="020B0604020202020204" pitchFamily="34" charset="0"/>
              <a:buChar char="•"/>
            </a:pPr>
            <a:r>
              <a:rPr lang="en-US" sz="1800" b="1" i="0" dirty="0">
                <a:solidFill>
                  <a:srgbClr val="242021"/>
                </a:solidFill>
                <a:effectLst/>
                <a:latin typeface="TimesNewRomanMTStd"/>
              </a:rPr>
              <a:t>An important distinction is that liabilities that arise from financing activities usually carry explicit interest payments while other working capital liabilities usually </a:t>
            </a:r>
            <a:r>
              <a:rPr lang="en-US" sz="1800" b="1" i="0" u="sng" dirty="0">
                <a:solidFill>
                  <a:srgbClr val="242021"/>
                </a:solidFill>
                <a:effectLst/>
                <a:latin typeface="TimesNewRomanMTStd"/>
              </a:rPr>
              <a:t>do not.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Long-term debt and other funded debt such as notes payable drive the interest expense calculation in the income statement. </a:t>
            </a:r>
          </a:p>
          <a:p>
            <a:pPr marL="285750" indent="-285750" algn="just">
              <a:buFont typeface="Arial" panose="020B0604020202020204" pitchFamily="34" charset="0"/>
              <a:buChar char="•"/>
            </a:pPr>
            <a:r>
              <a:rPr lang="en-US" sz="1800" b="1" i="0" dirty="0">
                <a:solidFill>
                  <a:srgbClr val="FF0000"/>
                </a:solidFill>
                <a:effectLst/>
                <a:latin typeface="TimesNewRomanMTStd"/>
              </a:rPr>
              <a:t>For many entrepreneurial firms, long-term debt may consist of debt that is convertible to equity</a:t>
            </a:r>
            <a:r>
              <a:rPr lang="en-US" b="1" dirty="0">
                <a:solidFill>
                  <a:srgbClr val="FF0000"/>
                </a:solidFill>
                <a:latin typeface="TimesNewRomanMTStd"/>
              </a:rPr>
              <a:t>.</a:t>
            </a:r>
            <a:br>
              <a:rPr lang="en-US" b="1" dirty="0">
                <a:solidFill>
                  <a:srgbClr val="FF0000"/>
                </a:solidFill>
              </a:rPr>
            </a:br>
            <a:endParaRPr kumimoji="0" lang="en-US" sz="18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645025" y="6064284"/>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447741" y="-300108"/>
            <a:ext cx="2383737" cy="1022598"/>
          </a:xfrm>
          <a:prstGeom prst="rect">
            <a:avLst/>
          </a:prstGeom>
        </p:spPr>
      </p:pic>
    </p:spTree>
    <p:extLst>
      <p:ext uri="{BB962C8B-B14F-4D97-AF65-F5344CB8AC3E}">
        <p14:creationId xmlns:p14="http://schemas.microsoft.com/office/powerpoint/2010/main" val="1297433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3504" y="976529"/>
            <a:ext cx="11079241" cy="465784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Balance Sheet (cont.)</a:t>
            </a:r>
          </a:p>
          <a:p>
            <a:pPr algn="just"/>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Equity </a:t>
            </a:r>
            <a:r>
              <a:rPr lang="en-US" sz="1800" b="0" i="0" dirty="0">
                <a:solidFill>
                  <a:srgbClr val="FF0000"/>
                </a:solidFill>
                <a:effectLst/>
                <a:latin typeface="TimesNewRomanMTStd"/>
              </a:rPr>
              <a:t>represents the shareholders’ position and is made up of two or three main components. </a:t>
            </a:r>
          </a:p>
          <a:p>
            <a:pPr marL="285750" indent="-285750" algn="just">
              <a:buFont typeface="Arial" panose="020B0604020202020204" pitchFamily="34" charset="0"/>
              <a:buChar char="•"/>
            </a:pPr>
            <a:r>
              <a:rPr lang="en-US" sz="1800" b="1" i="0" dirty="0">
                <a:solidFill>
                  <a:srgbClr val="FF0000"/>
                </a:solidFill>
                <a:effectLst/>
                <a:latin typeface="TimesNewRomanMTStd"/>
              </a:rPr>
              <a:t>Entrepreneurial ventures often issue preferred stock to early investors, which stock is convertible to common under certain conditions. </a:t>
            </a:r>
          </a:p>
          <a:p>
            <a:pPr marL="285750" indent="-285750" algn="just">
              <a:buFont typeface="Arial" panose="020B0604020202020204" pitchFamily="34" charset="0"/>
              <a:buChar char="•"/>
            </a:pPr>
            <a:r>
              <a:rPr lang="en-US" sz="1800" b="1" i="0" dirty="0">
                <a:solidFill>
                  <a:srgbClr val="242021"/>
                </a:solidFill>
                <a:effectLst/>
                <a:latin typeface="TimesNewRomanMTStd"/>
              </a:rPr>
              <a:t>Preferred stock plus common stock </a:t>
            </a:r>
            <a:r>
              <a:rPr lang="en-US" sz="1800" b="0" i="0" dirty="0">
                <a:solidFill>
                  <a:srgbClr val="FF0000"/>
                </a:solidFill>
                <a:effectLst/>
                <a:latin typeface="TimesNewRomanMTStd"/>
              </a:rPr>
              <a:t>is the cumulative amount investors paid for the venture’s stock when it was sold by the company. </a:t>
            </a:r>
          </a:p>
          <a:p>
            <a:pPr marL="285750" indent="-285750" algn="just">
              <a:buFont typeface="Arial" panose="020B0604020202020204" pitchFamily="34" charset="0"/>
              <a:buChar char="•"/>
            </a:pPr>
            <a:endParaRPr lang="en-US" sz="1800" b="0" i="0" dirty="0">
              <a:solidFill>
                <a:srgbClr val="FF0000"/>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The other component of equity is </a:t>
            </a:r>
            <a:r>
              <a:rPr lang="en-US" sz="1800" b="1" i="0" dirty="0">
                <a:solidFill>
                  <a:srgbClr val="242021"/>
                </a:solidFill>
                <a:effectLst/>
                <a:latin typeface="TimesNewRomanMTStd"/>
              </a:rPr>
              <a:t>retained earnings</a:t>
            </a:r>
            <a:r>
              <a:rPr lang="en-US" sz="1800" b="0" i="0" dirty="0">
                <a:solidFill>
                  <a:srgbClr val="242021"/>
                </a:solidFill>
                <a:effectLst/>
                <a:latin typeface="TimesNewRomanMTStd"/>
              </a:rPr>
              <a:t>; the retained earnings balance </a:t>
            </a:r>
            <a:r>
              <a:rPr lang="en-US" sz="1800" b="0" i="0" u="sng" dirty="0">
                <a:solidFill>
                  <a:srgbClr val="FF0000"/>
                </a:solidFill>
                <a:effectLst/>
                <a:latin typeface="TimesNewRomanMTStd"/>
              </a:rPr>
              <a:t>is the accumulated profit (or loss) of the venture from its inception to the date of the balance sheet, less any dividends the firm has paid. </a:t>
            </a:r>
          </a:p>
          <a:p>
            <a:pPr marL="285750" indent="-285750" algn="just">
              <a:buFont typeface="Arial" panose="020B0604020202020204" pitchFamily="34" charset="0"/>
              <a:buChar char="•"/>
            </a:pPr>
            <a:r>
              <a:rPr lang="en-US" sz="1800" b="0" i="0" dirty="0">
                <a:solidFill>
                  <a:srgbClr val="FF0000"/>
                </a:solidFill>
                <a:effectLst/>
                <a:latin typeface="TimesNewRomanMTStd"/>
              </a:rPr>
              <a:t>The retained earnings account </a:t>
            </a:r>
            <a:r>
              <a:rPr lang="en-US" sz="1800" b="1" i="0" u="sng" dirty="0">
                <a:solidFill>
                  <a:srgbClr val="FF0000"/>
                </a:solidFill>
                <a:effectLst/>
                <a:latin typeface="TimesNewRomanMTStd"/>
              </a:rPr>
              <a:t>does not </a:t>
            </a:r>
            <a:r>
              <a:rPr lang="en-US" sz="1800" b="0" i="0" dirty="0">
                <a:solidFill>
                  <a:srgbClr val="FF0000"/>
                </a:solidFill>
                <a:effectLst/>
                <a:latin typeface="TimesNewRomanMTStd"/>
              </a:rPr>
              <a:t>indicate money available to shareholders. </a:t>
            </a:r>
          </a:p>
          <a:p>
            <a:pPr marL="285750" indent="-285750" algn="just">
              <a:buFont typeface="Arial" panose="020B0604020202020204" pitchFamily="34" charset="0"/>
              <a:buChar char="•"/>
            </a:pPr>
            <a:r>
              <a:rPr lang="en-US" sz="1800" b="0" i="0" dirty="0">
                <a:solidFill>
                  <a:srgbClr val="242021"/>
                </a:solidFill>
                <a:effectLst/>
                <a:latin typeface="TimesNewRomanMTStd"/>
              </a:rPr>
              <a:t>Over any given period, retained earnings </a:t>
            </a:r>
            <a:r>
              <a:rPr lang="en-US" sz="1800" b="0" i="0" u="sng" dirty="0">
                <a:solidFill>
                  <a:srgbClr val="242021"/>
                </a:solidFill>
                <a:effectLst/>
                <a:latin typeface="TimesNewRomanMTStd"/>
              </a:rPr>
              <a:t>will increase</a:t>
            </a:r>
            <a:r>
              <a:rPr lang="en-US" sz="1800" b="0" i="0" dirty="0">
                <a:solidFill>
                  <a:srgbClr val="242021"/>
                </a:solidFill>
                <a:effectLst/>
                <a:latin typeface="TimesNewRomanMTStd"/>
              </a:rPr>
              <a:t> </a:t>
            </a:r>
            <a:r>
              <a:rPr lang="en-US" sz="1800" b="0" i="0" dirty="0">
                <a:solidFill>
                  <a:srgbClr val="FF0000"/>
                </a:solidFill>
                <a:effectLst/>
                <a:latin typeface="TimesNewRomanMTStd"/>
              </a:rPr>
              <a:t>by the net income for the period</a:t>
            </a:r>
            <a:r>
              <a:rPr lang="en-US" sz="1800" b="0" i="0" dirty="0">
                <a:solidFill>
                  <a:srgbClr val="242021"/>
                </a:solidFill>
                <a:effectLst/>
                <a:latin typeface="TimesNewRomanMTStd"/>
              </a:rPr>
              <a:t> and </a:t>
            </a:r>
            <a:r>
              <a:rPr lang="en-US" sz="1800" b="0" i="0" u="sng" dirty="0">
                <a:solidFill>
                  <a:srgbClr val="242021"/>
                </a:solidFill>
                <a:effectLst/>
                <a:latin typeface="TimesNewRomanMTStd"/>
              </a:rPr>
              <a:t>be reduced</a:t>
            </a:r>
            <a:r>
              <a:rPr lang="en-US" sz="1800" b="0" i="0" dirty="0">
                <a:solidFill>
                  <a:srgbClr val="242021"/>
                </a:solidFill>
                <a:effectLst/>
                <a:latin typeface="TimesNewRomanMTStd"/>
              </a:rPr>
              <a:t> </a:t>
            </a:r>
            <a:r>
              <a:rPr lang="en-US" sz="1800" b="0" i="0" dirty="0">
                <a:solidFill>
                  <a:srgbClr val="FF0000"/>
                </a:solidFill>
                <a:effectLst/>
                <a:latin typeface="TimesNewRomanMTStd"/>
              </a:rPr>
              <a:t>by dividends paid to shareholders.</a:t>
            </a:r>
            <a:r>
              <a:rPr lang="en-US" sz="1800" b="0" i="0" dirty="0">
                <a:solidFill>
                  <a:srgbClr val="242021"/>
                </a:solidFill>
                <a:effectLst/>
                <a:latin typeface="TimesNewRomanMTStd"/>
              </a:rPr>
              <a: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The result of the income statement is </a:t>
            </a:r>
            <a:r>
              <a:rPr lang="en-US" sz="1800" b="1" i="0" u="sng" dirty="0">
                <a:solidFill>
                  <a:srgbClr val="FF0000"/>
                </a:solidFill>
                <a:effectLst/>
                <a:latin typeface="TimesNewRomanMTStd"/>
              </a:rPr>
              <a:t>net income</a:t>
            </a:r>
            <a:r>
              <a:rPr lang="en-US" sz="1800" b="1" i="0" dirty="0">
                <a:solidFill>
                  <a:srgbClr val="242021"/>
                </a:solidFill>
                <a:effectLst/>
                <a:latin typeface="TimesNewRomanMTStd"/>
              </a:rPr>
              <a:t>, or the “bottom line.”</a:t>
            </a:r>
            <a:endPar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645025" y="6064284"/>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447741" y="-300109"/>
            <a:ext cx="2383737" cy="1215073"/>
          </a:xfrm>
          <a:prstGeom prst="rect">
            <a:avLst/>
          </a:prstGeom>
        </p:spPr>
      </p:pic>
    </p:spTree>
    <p:extLst>
      <p:ext uri="{BB962C8B-B14F-4D97-AF65-F5344CB8AC3E}">
        <p14:creationId xmlns:p14="http://schemas.microsoft.com/office/powerpoint/2010/main" val="4035468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1285191"/>
            <a:ext cx="11079241" cy="465784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645025" y="6064284"/>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242441" y="70118"/>
            <a:ext cx="2383737" cy="1215073"/>
          </a:xfrm>
          <a:prstGeom prst="rect">
            <a:avLst/>
          </a:prstGeom>
        </p:spPr>
      </p:pic>
      <p:pic>
        <p:nvPicPr>
          <p:cNvPr id="4" name="Picture 3">
            <a:extLst>
              <a:ext uri="{FF2B5EF4-FFF2-40B4-BE49-F238E27FC236}">
                <a16:creationId xmlns:a16="http://schemas.microsoft.com/office/drawing/2014/main" id="{0A79CBC4-8C41-9BFC-3628-9FAFC2EDB661}"/>
              </a:ext>
            </a:extLst>
          </p:cNvPr>
          <p:cNvPicPr>
            <a:picLocks noChangeAspect="1"/>
          </p:cNvPicPr>
          <p:nvPr/>
        </p:nvPicPr>
        <p:blipFill>
          <a:blip r:embed="rId3"/>
          <a:stretch>
            <a:fillRect/>
          </a:stretch>
        </p:blipFill>
        <p:spPr>
          <a:xfrm>
            <a:off x="1535289" y="1490133"/>
            <a:ext cx="9302044" cy="4415021"/>
          </a:xfrm>
          <a:prstGeom prst="rect">
            <a:avLst/>
          </a:prstGeom>
        </p:spPr>
      </p:pic>
    </p:spTree>
    <p:extLst>
      <p:ext uri="{BB962C8B-B14F-4D97-AF65-F5344CB8AC3E}">
        <p14:creationId xmlns:p14="http://schemas.microsoft.com/office/powerpoint/2010/main" val="5416439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28555" y="1185398"/>
            <a:ext cx="11079241" cy="448720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532290" y="6357100"/>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0"/>
            <a:ext cx="2383737" cy="500901"/>
          </a:xfrm>
          <a:prstGeom prst="rect">
            <a:avLst/>
          </a:prstGeom>
        </p:spPr>
      </p:pic>
      <p:sp>
        <p:nvSpPr>
          <p:cNvPr id="4" name="TextBox 3">
            <a:extLst>
              <a:ext uri="{FF2B5EF4-FFF2-40B4-BE49-F238E27FC236}">
                <a16:creationId xmlns:a16="http://schemas.microsoft.com/office/drawing/2014/main" id="{9DC72C52-DBFF-3779-561F-15219BD1EEA5}"/>
              </a:ext>
            </a:extLst>
          </p:cNvPr>
          <p:cNvSpPr txBox="1"/>
          <p:nvPr/>
        </p:nvSpPr>
        <p:spPr>
          <a:xfrm>
            <a:off x="786302" y="1231116"/>
            <a:ext cx="11021494" cy="3785652"/>
          </a:xfrm>
          <a:prstGeom prst="rect">
            <a:avLst/>
          </a:prstGeom>
          <a:noFill/>
        </p:spPr>
        <p:txBody>
          <a:bodyPr wrap="square">
            <a:spAutoFit/>
          </a:bodyPr>
          <a:lstStyle/>
          <a:p>
            <a:pPr algn="just"/>
            <a:r>
              <a:rPr lang="en-US" sz="2400" b="1" dirty="0">
                <a:solidFill>
                  <a:srgbClr val="242021"/>
                </a:solidFill>
                <a:latin typeface="Gotham-Bold"/>
              </a:rPr>
              <a:t> </a:t>
            </a:r>
            <a:r>
              <a:rPr lang="en-US" sz="2400" b="1" i="0" dirty="0">
                <a:solidFill>
                  <a:srgbClr val="242021"/>
                </a:solidFill>
                <a:effectLst/>
                <a:latin typeface="Gotham-Bold"/>
              </a:rPr>
              <a:t>Cash Flow Statement</a:t>
            </a:r>
          </a:p>
          <a:p>
            <a:pPr marL="285750" indent="-285750" algn="just">
              <a:buFont typeface="Arial" panose="020B0604020202020204" pitchFamily="34" charset="0"/>
              <a:buChar char="•"/>
            </a:pPr>
            <a:r>
              <a:rPr lang="en-US" sz="1800" b="0" i="0" dirty="0">
                <a:solidFill>
                  <a:srgbClr val="FF0000"/>
                </a:solidFill>
                <a:effectLst/>
                <a:latin typeface="TimesNewRomanMTStd"/>
              </a:rPr>
              <a:t>Net income </a:t>
            </a:r>
            <a:r>
              <a:rPr lang="en-US" sz="1800" b="0" i="0" u="sng" dirty="0">
                <a:solidFill>
                  <a:srgbClr val="FF0000"/>
                </a:solidFill>
                <a:effectLst/>
                <a:latin typeface="TimesNewRomanMTStd"/>
              </a:rPr>
              <a:t>is not </a:t>
            </a:r>
            <a:r>
              <a:rPr lang="en-US" sz="1800" b="0" i="0" dirty="0">
                <a:solidFill>
                  <a:srgbClr val="FF0000"/>
                </a:solidFill>
                <a:effectLst/>
                <a:latin typeface="TimesNewRomanMTStd"/>
              </a:rPr>
              <a:t>cash flow. </a:t>
            </a:r>
          </a:p>
          <a:p>
            <a:pPr marL="285750" indent="-285750" algn="just">
              <a:buFont typeface="Arial" panose="020B0604020202020204" pitchFamily="34" charset="0"/>
              <a:buChar char="•"/>
            </a:pPr>
            <a:r>
              <a:rPr lang="en-US" sz="1800" b="0" i="0" dirty="0">
                <a:solidFill>
                  <a:srgbClr val="FF0000"/>
                </a:solidFill>
                <a:effectLst/>
                <a:latin typeface="TimesNewRomanMTStd"/>
              </a:rPr>
              <a:t>To determine financing needs and as a basis for valuation, we need to calculate </a:t>
            </a:r>
            <a:r>
              <a:rPr lang="en-US" sz="1800" b="1" i="0" dirty="0">
                <a:solidFill>
                  <a:srgbClr val="242021"/>
                </a:solidFill>
                <a:effectLst/>
                <a:latin typeface="TimesNewRomanMTStd"/>
              </a:rPr>
              <a:t>cash flow</a:t>
            </a: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The cash flow statement </a:t>
            </a:r>
            <a:r>
              <a:rPr lang="en-US" sz="1800" b="0" i="0" dirty="0">
                <a:solidFill>
                  <a:srgbClr val="FF0000"/>
                </a:solidFill>
                <a:effectLst/>
                <a:latin typeface="TimesNewRomanMTStd"/>
              </a:rPr>
              <a:t>connects the income statement and balance sheet changes but also takes account of noncash expenses, new investments, and new financing transactions</a:t>
            </a: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We use the “indirect” method to prepare the pro forma cash flow statement. </a:t>
            </a:r>
          </a:p>
          <a:p>
            <a:pPr marL="285750" indent="-285750" algn="just">
              <a:buFont typeface="Arial" panose="020B0604020202020204" pitchFamily="34" charset="0"/>
              <a:buChar char="•"/>
            </a:pPr>
            <a:r>
              <a:rPr lang="en-US" sz="1800" b="0" i="0" dirty="0">
                <a:solidFill>
                  <a:srgbClr val="242021"/>
                </a:solidFill>
                <a:effectLst/>
                <a:latin typeface="TimesNewRomanMTStd"/>
              </a:rPr>
              <a:t>This approach is mechanically straightforward and requires only the income statement and the beginning and ending balance sheets for the period. </a:t>
            </a:r>
          </a:p>
          <a:p>
            <a:pPr marL="285750" indent="-285750" algn="just">
              <a:buFont typeface="Arial" panose="020B0604020202020204" pitchFamily="34" charset="0"/>
              <a:buChar char="•"/>
            </a:pPr>
            <a:r>
              <a:rPr lang="en-US" sz="1800" b="0" i="0" dirty="0">
                <a:solidFill>
                  <a:srgbClr val="242021"/>
                </a:solidFill>
                <a:effectLst/>
                <a:latin typeface="TimesNewRomanMTStd"/>
              </a:rPr>
              <a:t>A general format for the cash flow statement is shown in Table 8.3.</a:t>
            </a:r>
          </a:p>
          <a:p>
            <a:pPr marL="285750" indent="-285750" algn="just">
              <a:buFont typeface="Arial" panose="020B0604020202020204" pitchFamily="34" charset="0"/>
              <a:buChar char="•"/>
            </a:pPr>
            <a:r>
              <a:rPr lang="en-US" sz="1800" b="0" i="0" dirty="0">
                <a:solidFill>
                  <a:srgbClr val="242021"/>
                </a:solidFill>
                <a:effectLst/>
                <a:latin typeface="TimesNewRomanMTStd"/>
              </a:rPr>
              <a:t>The cash flow statement is organized </a:t>
            </a:r>
            <a:r>
              <a:rPr lang="en-US" sz="1800" b="0" i="0" u="sng" dirty="0">
                <a:solidFill>
                  <a:srgbClr val="242021"/>
                </a:solidFill>
                <a:effectLst/>
                <a:latin typeface="TimesNewRomanMTStd"/>
              </a:rPr>
              <a:t>into three categories: </a:t>
            </a:r>
          </a:p>
          <a:p>
            <a:pPr marL="1657350" lvl="3" indent="-285750" algn="just">
              <a:buFont typeface="Arial" panose="020B0604020202020204" pitchFamily="34" charset="0"/>
              <a:buChar char="•"/>
            </a:pPr>
            <a:r>
              <a:rPr lang="en-US" b="0" i="0" dirty="0">
                <a:solidFill>
                  <a:srgbClr val="242021"/>
                </a:solidFill>
                <a:effectLst/>
                <a:latin typeface="TimesNewRomanMTStd"/>
              </a:rPr>
              <a:t>operating cash flow, </a:t>
            </a:r>
          </a:p>
          <a:p>
            <a:pPr marL="1657350" lvl="3" indent="-285750" algn="just">
              <a:buFont typeface="Arial" panose="020B0604020202020204" pitchFamily="34" charset="0"/>
              <a:buChar char="•"/>
            </a:pPr>
            <a:r>
              <a:rPr lang="en-US" b="0" i="0" dirty="0">
                <a:solidFill>
                  <a:srgbClr val="242021"/>
                </a:solidFill>
                <a:effectLst/>
                <a:latin typeface="TimesNewRomanMTStd"/>
              </a:rPr>
              <a:t>investing cash flow, and </a:t>
            </a:r>
          </a:p>
          <a:p>
            <a:pPr marL="1657350" lvl="3" indent="-285750" algn="just">
              <a:buFont typeface="Arial" panose="020B0604020202020204" pitchFamily="34" charset="0"/>
              <a:buChar char="•"/>
            </a:pPr>
            <a:r>
              <a:rPr lang="en-US" b="0" i="0" dirty="0">
                <a:solidFill>
                  <a:srgbClr val="242021"/>
                </a:solidFill>
                <a:effectLst/>
                <a:latin typeface="TimesNewRomanMTStd"/>
              </a:rPr>
              <a:t>financing cash flow. </a:t>
            </a:r>
          </a:p>
        </p:txBody>
      </p:sp>
    </p:spTree>
    <p:extLst>
      <p:ext uri="{BB962C8B-B14F-4D97-AF65-F5344CB8AC3E}">
        <p14:creationId xmlns:p14="http://schemas.microsoft.com/office/powerpoint/2010/main" val="442034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4694" y="500899"/>
            <a:ext cx="11079241" cy="548027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532290" y="6357100"/>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0"/>
            <a:ext cx="2383737" cy="500901"/>
          </a:xfrm>
          <a:prstGeom prst="rect">
            <a:avLst/>
          </a:prstGeom>
        </p:spPr>
      </p:pic>
      <p:sp>
        <p:nvSpPr>
          <p:cNvPr id="4" name="TextBox 3">
            <a:extLst>
              <a:ext uri="{FF2B5EF4-FFF2-40B4-BE49-F238E27FC236}">
                <a16:creationId xmlns:a16="http://schemas.microsoft.com/office/drawing/2014/main" id="{9DC72C52-DBFF-3779-561F-15219BD1EEA5}"/>
              </a:ext>
            </a:extLst>
          </p:cNvPr>
          <p:cNvSpPr txBox="1"/>
          <p:nvPr/>
        </p:nvSpPr>
        <p:spPr>
          <a:xfrm>
            <a:off x="242441" y="499935"/>
            <a:ext cx="11021494" cy="4985980"/>
          </a:xfrm>
          <a:prstGeom prst="rect">
            <a:avLst/>
          </a:prstGeom>
          <a:noFill/>
        </p:spPr>
        <p:txBody>
          <a:bodyPr wrap="square">
            <a:spAutoFit/>
          </a:bodyPr>
          <a:lstStyle/>
          <a:p>
            <a:pPr algn="just"/>
            <a:r>
              <a:rPr lang="en-US" sz="2400" b="1" dirty="0">
                <a:solidFill>
                  <a:srgbClr val="242021"/>
                </a:solidFill>
                <a:latin typeface="Gotham-Bold"/>
              </a:rPr>
              <a:t> </a:t>
            </a:r>
            <a:r>
              <a:rPr lang="en-US" sz="2400" b="1" i="0" dirty="0">
                <a:solidFill>
                  <a:srgbClr val="242021"/>
                </a:solidFill>
                <a:effectLst/>
                <a:latin typeface="Gotham-Bold"/>
              </a:rPr>
              <a:t>Cash Flow Statement </a:t>
            </a:r>
            <a:r>
              <a:rPr lang="en-US" sz="2400" b="1" i="1" dirty="0">
                <a:solidFill>
                  <a:srgbClr val="242021"/>
                </a:solidFill>
                <a:effectLst/>
                <a:latin typeface="Gotham-Bold"/>
              </a:rPr>
              <a:t>(cont.)</a:t>
            </a:r>
          </a:p>
          <a:p>
            <a:pPr algn="just"/>
            <a:endParaRPr lang="en-US" sz="2400" b="1" i="1" dirty="0">
              <a:solidFill>
                <a:srgbClr val="242021"/>
              </a:solidFill>
              <a:effectLst/>
              <a:latin typeface="Gotham-Bold"/>
            </a:endParaRPr>
          </a:p>
          <a:p>
            <a:pPr marL="285750" indent="-285750" algn="just">
              <a:buFont typeface="Arial" panose="020B0604020202020204" pitchFamily="34" charset="0"/>
              <a:buChar char="•"/>
            </a:pPr>
            <a:r>
              <a:rPr lang="en-US" sz="1800" b="0" i="0" dirty="0">
                <a:solidFill>
                  <a:srgbClr val="242021"/>
                </a:solidFill>
                <a:effectLst/>
                <a:latin typeface="TimesNewRomanMTStd"/>
              </a:rPr>
              <a:t>The entry “(</a:t>
            </a:r>
            <a:r>
              <a:rPr lang="en-US" sz="1800" b="0" i="0" u="sng" dirty="0">
                <a:solidFill>
                  <a:srgbClr val="242021"/>
                </a:solidFill>
                <a:effectLst/>
                <a:latin typeface="TimesNewRomanMTStd"/>
              </a:rPr>
              <a:t>Increase) decrease</a:t>
            </a:r>
            <a:r>
              <a:rPr lang="en-US" sz="1800" b="0" i="0" dirty="0">
                <a:solidFill>
                  <a:srgbClr val="242021"/>
                </a:solidFill>
                <a:effectLst/>
                <a:latin typeface="TimesNewRomanMTStd"/>
              </a:rPr>
              <a:t>” denotes whether the change in the balance sheet account represents a</a:t>
            </a:r>
            <a:r>
              <a:rPr lang="en-US" sz="1800" b="0" i="0" u="sng" dirty="0">
                <a:solidFill>
                  <a:srgbClr val="242021"/>
                </a:solidFill>
                <a:effectLst/>
                <a:latin typeface="TimesNewRomanMTStd"/>
              </a:rPr>
              <a:t> negative </a:t>
            </a:r>
            <a:r>
              <a:rPr lang="en-US" sz="1800" b="0" i="0" dirty="0">
                <a:solidFill>
                  <a:srgbClr val="242021"/>
                </a:solidFill>
                <a:effectLst/>
                <a:latin typeface="TimesNewRomanMTStd"/>
              </a:rPr>
              <a:t>or </a:t>
            </a:r>
            <a:r>
              <a:rPr lang="en-US" sz="1800" b="0" i="0" u="sng" dirty="0">
                <a:solidFill>
                  <a:srgbClr val="242021"/>
                </a:solidFill>
                <a:effectLst/>
                <a:latin typeface="TimesNewRomanMTStd"/>
              </a:rPr>
              <a:t>positive</a:t>
            </a:r>
            <a:r>
              <a:rPr lang="en-US" sz="1800" b="0" i="0" dirty="0">
                <a:solidFill>
                  <a:srgbClr val="242021"/>
                </a:solidFill>
                <a:effectLst/>
                <a:latin typeface="TimesNewRomanMTStd"/>
              </a:rPr>
              <a:t> cash flow. </a:t>
            </a:r>
          </a:p>
          <a:p>
            <a:pPr marL="285750" indent="-285750" algn="just">
              <a:buFont typeface="Arial" panose="020B0604020202020204" pitchFamily="34" charset="0"/>
              <a:buChar char="•"/>
            </a:pPr>
            <a:endParaRPr lang="en-US" dirty="0">
              <a:solidFill>
                <a:srgbClr val="242021"/>
              </a:solidFill>
              <a:latin typeface="TimesNewRomanMTStd"/>
            </a:endParaRPr>
          </a:p>
          <a:p>
            <a:pPr marL="285750" indent="-285750" algn="just">
              <a:buFont typeface="Arial" panose="020B0604020202020204" pitchFamily="34" charset="0"/>
              <a:buChar char="•"/>
            </a:pPr>
            <a:r>
              <a:rPr lang="en-US" sz="1800" b="0" i="0" dirty="0">
                <a:solidFill>
                  <a:srgbClr val="FF0000"/>
                </a:solidFill>
                <a:effectLst/>
                <a:latin typeface="TimesNewRomanMTStd"/>
              </a:rPr>
              <a:t>Increases in noncash assets like A/R and investments in fixed assets are uses of cash (</a:t>
            </a:r>
            <a:r>
              <a:rPr lang="en-US" sz="1800" b="1" i="0" dirty="0">
                <a:solidFill>
                  <a:srgbClr val="FF0000"/>
                </a:solidFill>
                <a:effectLst/>
                <a:latin typeface="TimesNewRomanMTStd"/>
              </a:rPr>
              <a:t>outflows</a:t>
            </a:r>
            <a:r>
              <a:rPr lang="en-US" sz="1800" b="0" i="0" dirty="0">
                <a:solidFill>
                  <a:srgbClr val="FF0000"/>
                </a:solidFill>
                <a:effectLst/>
                <a:latin typeface="TimesNewRomanMTStd"/>
              </a:rPr>
              <a:t>), </a:t>
            </a:r>
            <a:r>
              <a:rPr lang="en-US" sz="1800" b="0" i="0" u="sng" dirty="0">
                <a:solidFill>
                  <a:srgbClr val="FF0000"/>
                </a:solidFill>
                <a:effectLst/>
                <a:latin typeface="TimesNewRomanMTStd"/>
              </a:rPr>
              <a:t>while</a:t>
            </a:r>
            <a:r>
              <a:rPr lang="en-US" sz="1800" b="0" i="0" dirty="0">
                <a:solidFill>
                  <a:srgbClr val="FF0000"/>
                </a:solidFill>
                <a:effectLst/>
                <a:latin typeface="TimesNewRomanMTStd"/>
              </a:rPr>
              <a:t> decreases are sources of cash (</a:t>
            </a:r>
            <a:r>
              <a:rPr lang="en-US" sz="1800" b="1" i="0" dirty="0">
                <a:solidFill>
                  <a:srgbClr val="FF0000"/>
                </a:solidFill>
                <a:effectLst/>
                <a:latin typeface="TimesNewRomanMTStd"/>
              </a:rPr>
              <a:t>inflows</a:t>
            </a:r>
            <a:r>
              <a:rPr lang="en-US" sz="1800" b="0" i="0" dirty="0">
                <a:solidFill>
                  <a:srgbClr val="FF0000"/>
                </a:solidFill>
                <a:effectLst/>
                <a:latin typeface="TimesNewRomanMTStd"/>
              </a:rPr>
              <a:t>). </a:t>
            </a:r>
          </a:p>
          <a:p>
            <a:pPr marL="285750" indent="-285750" algn="just">
              <a:buFont typeface="Arial" panose="020B0604020202020204" pitchFamily="34" charset="0"/>
              <a:buChar char="•"/>
            </a:pPr>
            <a:endParaRPr lang="en-US" dirty="0">
              <a:solidFill>
                <a:srgbClr val="242021"/>
              </a:solidFill>
              <a:latin typeface="TimesNewRomanMTStd"/>
            </a:endParaRPr>
          </a:p>
          <a:p>
            <a:pPr marL="285750" indent="-285750" algn="just">
              <a:buFont typeface="Arial" panose="020B0604020202020204" pitchFamily="34" charset="0"/>
              <a:buChar char="•"/>
            </a:pPr>
            <a:r>
              <a:rPr lang="en-US" sz="1800" b="0" i="0" dirty="0">
                <a:solidFill>
                  <a:srgbClr val="FF0000"/>
                </a:solidFill>
                <a:effectLst/>
                <a:latin typeface="TimesNewRomanMTStd"/>
              </a:rPr>
              <a:t>For liabilities and equity, </a:t>
            </a:r>
            <a:r>
              <a:rPr lang="en-US" sz="1800" b="1" i="0" u="sng" dirty="0">
                <a:solidFill>
                  <a:srgbClr val="FF0000"/>
                </a:solidFill>
                <a:effectLst/>
                <a:latin typeface="TimesNewRomanMTStd"/>
              </a:rPr>
              <a:t>increases</a:t>
            </a:r>
            <a:r>
              <a:rPr lang="en-US" sz="1800" b="0" i="0" dirty="0">
                <a:solidFill>
                  <a:srgbClr val="FF0000"/>
                </a:solidFill>
                <a:effectLst/>
                <a:latin typeface="TimesNewRomanMTStd"/>
              </a:rPr>
              <a:t> are </a:t>
            </a:r>
            <a:r>
              <a:rPr lang="en-US" sz="1800" b="1" i="0" u="sng" dirty="0">
                <a:solidFill>
                  <a:srgbClr val="FF0000"/>
                </a:solidFill>
                <a:effectLst/>
                <a:latin typeface="TimesNewRomanMTStd"/>
              </a:rPr>
              <a:t>sources of cash</a:t>
            </a:r>
            <a:r>
              <a:rPr lang="en-US" sz="1800" b="0" i="0" dirty="0">
                <a:solidFill>
                  <a:srgbClr val="FF0000"/>
                </a:solidFill>
                <a:effectLst/>
                <a:latin typeface="TimesNewRomanMTStd"/>
              </a:rPr>
              <a:t>, while </a:t>
            </a:r>
            <a:r>
              <a:rPr lang="en-US" sz="1800" b="1" i="0" u="sng" dirty="0">
                <a:solidFill>
                  <a:srgbClr val="FF0000"/>
                </a:solidFill>
                <a:effectLst/>
                <a:latin typeface="TimesNewRomanMTStd"/>
              </a:rPr>
              <a:t>decreases</a:t>
            </a:r>
            <a:r>
              <a:rPr lang="en-US" sz="1800" b="0" i="0" dirty="0">
                <a:solidFill>
                  <a:srgbClr val="FF0000"/>
                </a:solidFill>
                <a:effectLst/>
                <a:latin typeface="TimesNewRomanMTStd"/>
              </a:rPr>
              <a:t> are </a:t>
            </a:r>
            <a:r>
              <a:rPr lang="en-US" sz="1800" b="1" i="0" u="sng" dirty="0">
                <a:solidFill>
                  <a:srgbClr val="FF0000"/>
                </a:solidFill>
                <a:effectLst/>
                <a:latin typeface="TimesNewRomanMTStd"/>
              </a:rPr>
              <a:t>uses</a:t>
            </a:r>
            <a:r>
              <a:rPr lang="en-US" sz="1800" b="0" i="0" dirty="0">
                <a:solidFill>
                  <a:srgbClr val="FF0000"/>
                </a:solidFill>
                <a:effectLst/>
                <a:latin typeface="TimesNewRomanMTStd"/>
              </a:rPr>
              <a: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For example, because inventory must be purchased, an increase in inventory is</a:t>
            </a:r>
            <a:r>
              <a:rPr lang="en-US" dirty="0"/>
              <a:t> </a:t>
            </a:r>
            <a:r>
              <a:rPr lang="en-US" sz="1800" b="0" i="0" dirty="0">
                <a:solidFill>
                  <a:srgbClr val="242021"/>
                </a:solidFill>
                <a:effectLst/>
                <a:latin typeface="TimesNewRomanMTStd"/>
              </a:rPr>
              <a:t>a use of cash. Analogously, when subscriptions are paid in advance, an increase in deferred revenue is a source of cash.</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FF0000"/>
                </a:solidFill>
                <a:effectLst/>
                <a:latin typeface="TimesNewRomanMTStd"/>
              </a:rPr>
              <a:t>The total of operating cash flow, investing cash flow, and financing cash flow </a:t>
            </a:r>
            <a:r>
              <a:rPr lang="en-US" sz="1800" b="0" i="0" dirty="0">
                <a:solidFill>
                  <a:srgbClr val="242021"/>
                </a:solidFill>
                <a:effectLst/>
                <a:latin typeface="TimesNewRomanMTStd"/>
              </a:rPr>
              <a:t>is </a:t>
            </a:r>
            <a:r>
              <a:rPr lang="en-US" sz="1800" b="1" i="0" u="sng" dirty="0">
                <a:solidFill>
                  <a:srgbClr val="FF0000"/>
                </a:solidFill>
                <a:effectLst/>
                <a:latin typeface="TimesNewRomanMTStd"/>
              </a:rPr>
              <a:t>net cash flow </a:t>
            </a:r>
            <a:r>
              <a:rPr lang="en-US" sz="1800" b="0" i="0" dirty="0">
                <a:solidFill>
                  <a:srgbClr val="242021"/>
                </a:solidFill>
                <a:effectLst/>
                <a:latin typeface="TimesNewRomanMTStd"/>
              </a:rPr>
              <a:t>for the period.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In forecasting, adding net cash flow to the beginning cash balance tells us how much cash (or cash and equivalents) the firm is expected to have on hand at period end.</a:t>
            </a:r>
            <a:r>
              <a:rPr lang="en-US" dirty="0"/>
              <a:t> </a:t>
            </a:r>
          </a:p>
        </p:txBody>
      </p:sp>
    </p:spTree>
    <p:extLst>
      <p:ext uri="{BB962C8B-B14F-4D97-AF65-F5344CB8AC3E}">
        <p14:creationId xmlns:p14="http://schemas.microsoft.com/office/powerpoint/2010/main" val="1177593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787292"/>
            <a:ext cx="11079241" cy="515574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645025" y="6064284"/>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2" cstate="hqprint">
            <a:extLst>
              <a:ext uri="{28A0092B-C50C-407E-A947-70E740481C1C}">
                <a14:useLocalDpi xmlns:a14="http://schemas.microsoft.com/office/drawing/2010/main" val="0"/>
              </a:ext>
            </a:extLst>
          </a:blip>
          <a:srcRect/>
          <a:stretch/>
        </p:blipFill>
        <p:spPr>
          <a:xfrm>
            <a:off x="242441" y="70119"/>
            <a:ext cx="2383737" cy="595925"/>
          </a:xfrm>
          <a:prstGeom prst="rect">
            <a:avLst/>
          </a:prstGeom>
        </p:spPr>
      </p:pic>
      <p:pic>
        <p:nvPicPr>
          <p:cNvPr id="4" name="Picture 3">
            <a:extLst>
              <a:ext uri="{FF2B5EF4-FFF2-40B4-BE49-F238E27FC236}">
                <a16:creationId xmlns:a16="http://schemas.microsoft.com/office/drawing/2014/main" id="{03DEB758-8B4F-CB60-B091-EFB4B862CADA}"/>
              </a:ext>
            </a:extLst>
          </p:cNvPr>
          <p:cNvPicPr>
            <a:picLocks noChangeAspect="1"/>
          </p:cNvPicPr>
          <p:nvPr/>
        </p:nvPicPr>
        <p:blipFill>
          <a:blip r:embed="rId3"/>
          <a:stretch>
            <a:fillRect/>
          </a:stretch>
        </p:blipFill>
        <p:spPr>
          <a:xfrm>
            <a:off x="1851378" y="906717"/>
            <a:ext cx="8974666" cy="5036319"/>
          </a:xfrm>
          <a:prstGeom prst="rect">
            <a:avLst/>
          </a:prstGeom>
        </p:spPr>
      </p:pic>
    </p:spTree>
    <p:extLst>
      <p:ext uri="{BB962C8B-B14F-4D97-AF65-F5344CB8AC3E}">
        <p14:creationId xmlns:p14="http://schemas.microsoft.com/office/powerpoint/2010/main" val="1420550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1285191"/>
            <a:ext cx="11079241" cy="465784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0" dirty="0">
                <a:solidFill>
                  <a:srgbClr val="242021"/>
                </a:solidFill>
                <a:effectLst/>
                <a:latin typeface="Gotham-Bold"/>
              </a:rPr>
              <a:t>2. Working Capital, Growth, and Financial Needs</a:t>
            </a:r>
          </a:p>
          <a:p>
            <a:pPr algn="just"/>
            <a:endParaRPr lang="en-US" sz="1800" b="1" i="0" dirty="0">
              <a:solidFill>
                <a:srgbClr val="242021"/>
              </a:solidFill>
              <a:effectLst/>
              <a:latin typeface="Gotham-Bold"/>
            </a:endParaRPr>
          </a:p>
          <a:p>
            <a:pPr marL="285750" indent="-285750" algn="just">
              <a:buFont typeface="Arial" panose="020B0604020202020204" pitchFamily="34" charset="0"/>
              <a:buChar char="•"/>
            </a:pPr>
            <a:r>
              <a:rPr lang="en-US" sz="1800" b="0" i="0" dirty="0">
                <a:solidFill>
                  <a:srgbClr val="242021"/>
                </a:solidFill>
                <a:effectLst/>
                <a:latin typeface="TimesNewRomanMTStd"/>
              </a:rPr>
              <a:t>To introduce the concept of financial statement integration, we begin with how the working capital policies of a growing venture affect its financial needs. </a:t>
            </a:r>
          </a:p>
          <a:p>
            <a:pPr marL="285750" indent="-285750" algn="just">
              <a:buFont typeface="Arial" panose="020B0604020202020204" pitchFamily="34" charset="0"/>
              <a:buChar char="•"/>
            </a:pPr>
            <a:r>
              <a:rPr lang="en-US" sz="1800" b="0" i="0" dirty="0">
                <a:solidFill>
                  <a:srgbClr val="FF0000"/>
                </a:solidFill>
                <a:effectLst/>
                <a:latin typeface="TimesNewRomanMTStd"/>
              </a:rPr>
              <a:t>The most important components of working capital usually are </a:t>
            </a:r>
            <a:r>
              <a:rPr lang="en-US" sz="1800" b="1" i="0" u="sng" dirty="0">
                <a:solidFill>
                  <a:srgbClr val="FF0000"/>
                </a:solidFill>
                <a:effectLst/>
                <a:latin typeface="TimesNewRomanMTStd"/>
              </a:rPr>
              <a:t>inventory</a:t>
            </a:r>
            <a:r>
              <a:rPr lang="en-US" sz="1800" b="0" i="0" dirty="0">
                <a:solidFill>
                  <a:srgbClr val="FF0000"/>
                </a:solidFill>
                <a:effectLst/>
                <a:latin typeface="TimesNewRomanMTStd"/>
              </a:rPr>
              <a:t> (raw materials and finished goods), A/R, A/P, and cash</a:t>
            </a:r>
            <a:r>
              <a:rPr lang="en-US" sz="1800" b="0" i="0" dirty="0">
                <a:solidFill>
                  <a:srgbClr val="242021"/>
                </a:solidFill>
                <a:effectLst/>
                <a:latin typeface="TimesNewRomanMTStd"/>
              </a:rPr>
              <a: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Normally, because of the cash flow cycle, </a:t>
            </a:r>
            <a:r>
              <a:rPr lang="en-US" sz="1800" b="0" i="0" u="sng" dirty="0">
                <a:solidFill>
                  <a:srgbClr val="242021"/>
                </a:solidFill>
                <a:effectLst/>
                <a:latin typeface="TimesNewRomanMTStd"/>
              </a:rPr>
              <a:t>a relationship exists between sales and the levels of the various working capital accounts.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FF0000"/>
                </a:solidFill>
                <a:effectLst/>
                <a:latin typeface="TimesNewRomanMTStd"/>
              </a:rPr>
              <a:t>A business that sells from inventory must </a:t>
            </a:r>
            <a:r>
              <a:rPr lang="en-US" sz="1800" b="1" i="0" u="sng" dirty="0">
                <a:solidFill>
                  <a:srgbClr val="FF0000"/>
                </a:solidFill>
                <a:effectLst/>
                <a:latin typeface="TimesNewRomanMTStd"/>
              </a:rPr>
              <a:t>have enough on hand </a:t>
            </a:r>
            <a:r>
              <a:rPr lang="en-US" sz="1800" b="1" i="0" dirty="0">
                <a:solidFill>
                  <a:srgbClr val="FF0000"/>
                </a:solidFill>
                <a:effectLst/>
                <a:latin typeface="TimesNewRomanMTStd"/>
              </a:rPr>
              <a:t>to fill orders as they arrive.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Because timing of demand </a:t>
            </a:r>
            <a:r>
              <a:rPr lang="en-US" sz="1800" b="0" i="0" u="sng" dirty="0">
                <a:solidFill>
                  <a:srgbClr val="242021"/>
                </a:solidFill>
                <a:effectLst/>
                <a:latin typeface="TimesNewRomanMTStd"/>
              </a:rPr>
              <a:t>is not</a:t>
            </a:r>
            <a:r>
              <a:rPr lang="en-US" sz="1800" b="0" i="0" dirty="0">
                <a:solidFill>
                  <a:srgbClr val="242021"/>
                </a:solidFill>
                <a:effectLst/>
                <a:latin typeface="TimesNewRomanMTStd"/>
              </a:rPr>
              <a:t> perfectly predictable and there is often an inventory “pipeline,” the business normally will carry enough inventory to supply expected demand for several days, weeks, or even months.</a:t>
            </a:r>
          </a:p>
        </p:txBody>
      </p:sp>
      <p:sp>
        <p:nvSpPr>
          <p:cNvPr id="2" name="TextBox 1">
            <a:extLst>
              <a:ext uri="{FF2B5EF4-FFF2-40B4-BE49-F238E27FC236}">
                <a16:creationId xmlns:a16="http://schemas.microsoft.com/office/drawing/2014/main" id="{B4B5A320-BA51-5564-2F9B-D973055BB09A}"/>
              </a:ext>
            </a:extLst>
          </p:cNvPr>
          <p:cNvSpPr txBox="1"/>
          <p:nvPr/>
        </p:nvSpPr>
        <p:spPr>
          <a:xfrm>
            <a:off x="4645025" y="6064284"/>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8"/>
            <a:ext cx="2383737" cy="1215073"/>
          </a:xfrm>
          <a:prstGeom prst="rect">
            <a:avLst/>
          </a:prstGeom>
        </p:spPr>
      </p:pic>
    </p:spTree>
    <p:extLst>
      <p:ext uri="{BB962C8B-B14F-4D97-AF65-F5344CB8AC3E}">
        <p14:creationId xmlns:p14="http://schemas.microsoft.com/office/powerpoint/2010/main" val="1656071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3875" y="721894"/>
            <a:ext cx="11151360" cy="542072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8.2 Working Capital, Growth, And Financial Needs </a:t>
            </a:r>
            <a:r>
              <a:rPr lang="en-US" sz="1800" b="1" i="1" dirty="0">
                <a:solidFill>
                  <a:srgbClr val="242021"/>
                </a:solidFill>
                <a:effectLst/>
                <a:latin typeface="Gotham-Bold"/>
              </a:rPr>
              <a:t>(cont.)</a:t>
            </a:r>
          </a:p>
          <a:p>
            <a:pPr algn="just"/>
            <a:endParaRPr lang="en-US" sz="1800" b="1" i="1" dirty="0">
              <a:solidFill>
                <a:srgbClr val="242021"/>
              </a:solidFill>
              <a:effectLst/>
              <a:latin typeface="Gotham-Bold"/>
            </a:endParaRPr>
          </a:p>
          <a:p>
            <a:pPr marL="285750" indent="-285750" algn="just">
              <a:buFont typeface="Arial" panose="020B0604020202020204" pitchFamily="34" charset="0"/>
              <a:buChar char="•"/>
            </a:pPr>
            <a:r>
              <a:rPr lang="en-US" sz="1800" b="1" i="0" dirty="0">
                <a:solidFill>
                  <a:srgbClr val="242021"/>
                </a:solidFill>
                <a:effectLst/>
                <a:latin typeface="TimesNewRomanMTStd"/>
              </a:rPr>
              <a:t>Purchases of inventory</a:t>
            </a:r>
            <a:r>
              <a:rPr lang="en-US" sz="1800" b="0" i="0" dirty="0">
                <a:solidFill>
                  <a:srgbClr val="242021"/>
                </a:solidFill>
                <a:effectLst/>
                <a:latin typeface="TimesNewRomanMTStd"/>
              </a:rPr>
              <a:t>, </a:t>
            </a:r>
            <a:r>
              <a:rPr lang="en-US" sz="1800" b="0" i="0" dirty="0">
                <a:solidFill>
                  <a:srgbClr val="FF0000"/>
                </a:solidFill>
                <a:effectLst/>
                <a:latin typeface="TimesNewRomanMTStd"/>
              </a:rPr>
              <a:t>either finished goods for resale or raw materials, are often </a:t>
            </a:r>
            <a:r>
              <a:rPr lang="en-US" sz="1800" b="0" i="0" u="sng" dirty="0">
                <a:solidFill>
                  <a:srgbClr val="FF0000"/>
                </a:solidFill>
                <a:effectLst/>
                <a:latin typeface="TimesNewRomanMTStd"/>
              </a:rPr>
              <a:t>made on credit </a:t>
            </a:r>
            <a:r>
              <a:rPr lang="en-US" sz="1800" b="0" i="0" dirty="0">
                <a:solidFill>
                  <a:srgbClr val="FF0000"/>
                </a:solidFill>
                <a:effectLst/>
                <a:latin typeface="TimesNewRomanMTStd"/>
              </a:rPr>
              <a:t>in the form of A/P. </a:t>
            </a:r>
          </a:p>
          <a:p>
            <a:pPr marL="285750" indent="-285750" algn="just">
              <a:buFont typeface="Arial" panose="020B0604020202020204" pitchFamily="34" charset="0"/>
              <a:buChar char="•"/>
            </a:pPr>
            <a:r>
              <a:rPr lang="en-US" sz="1800" b="0" i="0" dirty="0">
                <a:solidFill>
                  <a:srgbClr val="FF0000"/>
                </a:solidFill>
                <a:effectLst/>
                <a:latin typeface="TimesNewRomanMTStd"/>
              </a:rPr>
              <a:t>Purchasing on credit reduces the need for cash, since payment is deferred. </a:t>
            </a:r>
          </a:p>
          <a:p>
            <a:pPr marL="285750" indent="-285750" algn="just">
              <a:buFont typeface="Arial" panose="020B0604020202020204" pitchFamily="34" charset="0"/>
              <a:buChar char="•"/>
            </a:pPr>
            <a:r>
              <a:rPr lang="en-US" sz="1800" b="0" i="0" dirty="0">
                <a:solidFill>
                  <a:srgbClr val="242021"/>
                </a:solidFill>
                <a:effectLst/>
                <a:latin typeface="TimesNewRomanMTStd"/>
              </a:rPr>
              <a:t>Conversely, if the business </a:t>
            </a:r>
            <a:r>
              <a:rPr lang="en-US" sz="1800" b="1" i="0" dirty="0">
                <a:solidFill>
                  <a:srgbClr val="242021"/>
                </a:solidFill>
                <a:effectLst/>
                <a:latin typeface="TimesNewRomanMTStd"/>
              </a:rPr>
              <a:t>sells on credit</a:t>
            </a:r>
            <a:r>
              <a:rPr lang="en-US" sz="1800" b="0" i="0" dirty="0">
                <a:solidFill>
                  <a:srgbClr val="242021"/>
                </a:solidFill>
                <a:effectLst/>
                <a:latin typeface="TimesNewRomanMTStd"/>
              </a:rPr>
              <a:t>, the balance of A/R will be driven by the terms it offers to credit customers, the extent of credit sales, and how quickly receivables are collected.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Offering customers</a:t>
            </a:r>
            <a:r>
              <a:rPr lang="en-US" sz="1800" b="0" i="0" dirty="0">
                <a:solidFill>
                  <a:srgbClr val="242021"/>
                </a:solidFill>
                <a:effectLst/>
                <a:latin typeface="TimesNewRomanMTStd"/>
              </a:rPr>
              <a:t>, the option to delay payment requires additional cash; the business is deferring collection of payment but has already incurred the cost of goods. </a:t>
            </a:r>
          </a:p>
          <a:p>
            <a:pPr marL="285750" indent="-285750" algn="just">
              <a:buFont typeface="Arial" panose="020B0604020202020204" pitchFamily="34" charset="0"/>
              <a:buChar char="•"/>
            </a:pPr>
            <a:r>
              <a:rPr lang="en-US" sz="1800" b="1" i="0" dirty="0">
                <a:solidFill>
                  <a:srgbClr val="242021"/>
                </a:solidFill>
                <a:effectLst/>
                <a:latin typeface="TimesNewRomanMTStd"/>
              </a:rPr>
              <a:t>Offering credit </a:t>
            </a:r>
            <a:r>
              <a:rPr lang="en-US" sz="1800" b="0" i="0" dirty="0">
                <a:solidFill>
                  <a:srgbClr val="242021"/>
                </a:solidFill>
                <a:effectLst/>
                <a:latin typeface="TimesNewRomanMTStd"/>
              </a:rPr>
              <a:t>also means facing the reality of customer defaults.</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Some working capital transactions generate financing that is referred to as “</a:t>
            </a:r>
            <a:r>
              <a:rPr lang="en-US" sz="1800" b="1" i="0" dirty="0">
                <a:solidFill>
                  <a:srgbClr val="242021"/>
                </a:solidFill>
                <a:effectLst/>
                <a:latin typeface="TimesNewRomanMTStd"/>
              </a:rPr>
              <a:t>spontaneous</a:t>
            </a:r>
            <a:r>
              <a:rPr lang="en-US" sz="1800" b="0" i="0" dirty="0">
                <a:solidFill>
                  <a:srgbClr val="242021"/>
                </a:solidFill>
                <a:effectLst/>
                <a:latin typeface="TimesNewRomanMTStd"/>
              </a:rPr>
              <a:t>” in the sense that it arises naturally through the normal business practices of the venture.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544817" y="6457890"/>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9"/>
            <a:ext cx="2383737" cy="406502"/>
          </a:xfrm>
          <a:prstGeom prst="rect">
            <a:avLst/>
          </a:prstGeom>
        </p:spPr>
      </p:pic>
    </p:spTree>
    <p:extLst>
      <p:ext uri="{BB962C8B-B14F-4D97-AF65-F5344CB8AC3E}">
        <p14:creationId xmlns:p14="http://schemas.microsoft.com/office/powerpoint/2010/main" val="77558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03573" y="757368"/>
            <a:ext cx="11151360" cy="4952310"/>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1800" b="0" i="0" dirty="0">
                <a:solidFill>
                  <a:srgbClr val="242021"/>
                </a:solidFill>
                <a:effectLst/>
                <a:latin typeface="TimesNewRomanMTStd"/>
              </a:rPr>
              <a:t>Since its inception, Amazon.com, has taken advantage of the unique working capital characteristics inherent in its business model. </a:t>
            </a:r>
          </a:p>
          <a:p>
            <a:pPr marL="285750" indent="-285750" algn="just">
              <a:buFont typeface="Arial" panose="020B0604020202020204" pitchFamily="34" charset="0"/>
              <a:buChar char="•"/>
            </a:pPr>
            <a:r>
              <a:rPr lang="en-US" sz="1800" b="0" i="0" dirty="0">
                <a:solidFill>
                  <a:srgbClr val="242021"/>
                </a:solidFill>
                <a:effectLst/>
                <a:latin typeface="TimesNewRomanMTStd"/>
              </a:rPr>
              <a:t>At year end 2000, when Amazon was still focused on book distribution, its </a:t>
            </a:r>
            <a:r>
              <a:rPr lang="en-US" sz="1800" b="0" i="0" u="sng" dirty="0">
                <a:solidFill>
                  <a:srgbClr val="242021"/>
                </a:solidFill>
                <a:effectLst/>
                <a:latin typeface="TimesNewRomanMTStd"/>
              </a:rPr>
              <a:t>A/R balance </a:t>
            </a:r>
            <a:r>
              <a:rPr lang="en-US" sz="1800" b="0" i="0" dirty="0">
                <a:solidFill>
                  <a:srgbClr val="242021"/>
                </a:solidFill>
                <a:effectLst/>
                <a:latin typeface="TimesNewRomanMTStd"/>
              </a:rPr>
              <a:t>was equivalent to 3.9 days of sales and its </a:t>
            </a:r>
            <a:r>
              <a:rPr lang="en-US" sz="1800" b="0" i="0" u="sng" dirty="0">
                <a:solidFill>
                  <a:srgbClr val="242021"/>
                </a:solidFill>
                <a:effectLst/>
                <a:latin typeface="TimesNewRomanMTStd"/>
              </a:rPr>
              <a:t>inventory</a:t>
            </a:r>
            <a:r>
              <a:rPr lang="en-US" sz="1800" b="0" i="0" dirty="0">
                <a:solidFill>
                  <a:srgbClr val="242021"/>
                </a:solidFill>
                <a:effectLst/>
                <a:latin typeface="TimesNewRomanMTStd"/>
              </a:rPr>
              <a:t> was equivalent to 30.3 days of cost of goods sold. </a:t>
            </a:r>
          </a:p>
          <a:p>
            <a:pPr marL="285750" indent="-285750" algn="just">
              <a:buFont typeface="Arial" panose="020B0604020202020204" pitchFamily="34" charset="0"/>
              <a:buChar char="•"/>
            </a:pPr>
            <a:r>
              <a:rPr lang="en-US" sz="1800" b="0" i="0" dirty="0">
                <a:solidFill>
                  <a:srgbClr val="242021"/>
                </a:solidFill>
                <a:effectLst/>
                <a:latin typeface="TimesNewRomanMTStd"/>
              </a:rPr>
              <a:t>The company’s combined investment in those two accounts was </a:t>
            </a:r>
            <a:r>
              <a:rPr lang="en-US" sz="1800" b="0" i="0" u="sng" dirty="0">
                <a:solidFill>
                  <a:srgbClr val="242021"/>
                </a:solidFill>
                <a:effectLst/>
                <a:latin typeface="TimesNewRomanMTStd"/>
              </a:rPr>
              <a:t>$204.2 million</a:t>
            </a:r>
            <a:r>
              <a:rPr lang="en-US" sz="1800" b="0" i="0" dirty="0">
                <a:solidFill>
                  <a:srgbClr val="242021"/>
                </a:solidFill>
                <a:effectLst/>
                <a:latin typeface="TimesNewRomanMTStd"/>
              </a:rPr>
              <a:t>, which had to be financed in some way.</a:t>
            </a:r>
          </a:p>
          <a:p>
            <a:pPr marL="285750" indent="-285750" algn="just">
              <a:buFont typeface="Arial" panose="020B0604020202020204" pitchFamily="34" charset="0"/>
              <a:buChar char="•"/>
            </a:pPr>
            <a:r>
              <a:rPr lang="en-US" sz="1800" b="0" i="0" dirty="0">
                <a:solidFill>
                  <a:srgbClr val="242021"/>
                </a:solidFill>
                <a:effectLst/>
                <a:latin typeface="TimesNewRomanMTStd"/>
              </a:rPr>
              <a:t>Amazon was also </a:t>
            </a:r>
            <a:r>
              <a:rPr lang="en-US" sz="1800" b="0" i="0" u="sng" dirty="0">
                <a:solidFill>
                  <a:srgbClr val="242021"/>
                </a:solidFill>
                <a:effectLst/>
                <a:latin typeface="TimesNewRomanMTStd"/>
              </a:rPr>
              <a:t>taking advantage of the long payment terms </a:t>
            </a:r>
            <a:r>
              <a:rPr lang="en-US" sz="1800" b="0" i="0" dirty="0">
                <a:solidFill>
                  <a:srgbClr val="242021"/>
                </a:solidFill>
                <a:effectLst/>
                <a:latin typeface="TimesNewRomanMTStd"/>
              </a:rPr>
              <a:t>that normally are offered </a:t>
            </a:r>
            <a:r>
              <a:rPr lang="en-US" sz="1800" b="0" i="0" u="sng" dirty="0">
                <a:solidFill>
                  <a:srgbClr val="242021"/>
                </a:solidFill>
                <a:effectLst/>
                <a:latin typeface="TimesNewRomanMTStd"/>
              </a:rPr>
              <a:t>by book publishers</a:t>
            </a:r>
            <a:r>
              <a:rPr lang="en-US" sz="1800" b="0" i="0" dirty="0">
                <a:solidFill>
                  <a:srgbClr val="242021"/>
                </a:solidFill>
                <a:effectLst/>
                <a:latin typeface="TimesNewRomanMTStd"/>
              </a:rPr>
              <a:t>.</a:t>
            </a:r>
          </a:p>
          <a:p>
            <a:pPr marL="285750" indent="-285750" algn="just">
              <a:buFont typeface="Arial" panose="020B0604020202020204" pitchFamily="34" charset="0"/>
              <a:buChar char="•"/>
            </a:pPr>
            <a:r>
              <a:rPr lang="en-US" sz="1800" b="0" i="0" dirty="0">
                <a:solidFill>
                  <a:srgbClr val="242021"/>
                </a:solidFill>
                <a:effectLst/>
                <a:latin typeface="TimesNewRomanMTStd"/>
              </a:rPr>
              <a:t>These terms were originally offered to encourage brick-and-mortar book sellers to stock large and diverse inventories for customers to peruse and were an industry convention long before Amazon .com existed. </a:t>
            </a:r>
          </a:p>
          <a:p>
            <a:pPr marL="285750" indent="-285750" algn="just">
              <a:buFont typeface="Arial" panose="020B0604020202020204" pitchFamily="34" charset="0"/>
              <a:buChar char="•"/>
            </a:pPr>
            <a:r>
              <a:rPr lang="en-US" sz="1800" b="0" i="0" dirty="0">
                <a:solidFill>
                  <a:srgbClr val="242021"/>
                </a:solidFill>
                <a:effectLst/>
                <a:latin typeface="TimesNewRomanMTStd"/>
              </a:rPr>
              <a:t>At the end of 2000, Amazon’s </a:t>
            </a:r>
            <a:r>
              <a:rPr lang="en-US" sz="1800" b="0" i="0" u="sng" dirty="0">
                <a:solidFill>
                  <a:srgbClr val="242021"/>
                </a:solidFill>
                <a:effectLst/>
                <a:latin typeface="TimesNewRomanMTStd"/>
              </a:rPr>
              <a:t>A/P balance </a:t>
            </a:r>
            <a:r>
              <a:rPr lang="en-US" sz="1800" b="0" i="0" dirty="0">
                <a:solidFill>
                  <a:srgbClr val="242021"/>
                </a:solidFill>
                <a:effectLst/>
                <a:latin typeface="TimesNewRomanMTStd"/>
              </a:rPr>
              <a:t>stood at 84.1 days of cost of sales, or </a:t>
            </a:r>
            <a:r>
              <a:rPr lang="en-US" sz="1800" b="0" i="0" u="sng" dirty="0">
                <a:solidFill>
                  <a:srgbClr val="242021"/>
                </a:solidFill>
                <a:effectLst/>
                <a:latin typeface="TimesNewRomanMTStd"/>
              </a:rPr>
              <a:t>$485.4 million. </a:t>
            </a:r>
          </a:p>
          <a:p>
            <a:pPr marL="285750" indent="-285750" algn="just">
              <a:buFont typeface="Arial" panose="020B0604020202020204" pitchFamily="34" charset="0"/>
              <a:buChar char="•"/>
            </a:pPr>
            <a:r>
              <a:rPr lang="en-US" sz="1800" b="0" i="0" dirty="0">
                <a:solidFill>
                  <a:srgbClr val="242021"/>
                </a:solidFill>
                <a:effectLst/>
                <a:latin typeface="TimesNewRomanMTStd"/>
              </a:rPr>
              <a:t>This was far </a:t>
            </a:r>
            <a:r>
              <a:rPr lang="en-US" sz="1800" b="0" i="0" u="sng" dirty="0">
                <a:solidFill>
                  <a:srgbClr val="242021"/>
                </a:solidFill>
                <a:effectLst/>
                <a:latin typeface="TimesNewRomanMTStd"/>
              </a:rPr>
              <a:t>more than was needed to finance the A/R and inventory balances. </a:t>
            </a:r>
          </a:p>
          <a:p>
            <a:pPr marL="285750" indent="-285750" algn="just">
              <a:buFont typeface="Arial" panose="020B0604020202020204" pitchFamily="34" charset="0"/>
              <a:buChar char="•"/>
            </a:pPr>
            <a:r>
              <a:rPr lang="en-US" sz="1800" b="0" i="0" dirty="0">
                <a:solidFill>
                  <a:srgbClr val="242021"/>
                </a:solidFill>
                <a:effectLst/>
                <a:latin typeface="TimesNewRomanMTStd"/>
              </a:rPr>
              <a:t>The contribution of these accounts to net working capital was </a:t>
            </a:r>
            <a:r>
              <a:rPr lang="en-US" sz="1800" b="0" i="0" u="sng" dirty="0">
                <a:solidFill>
                  <a:srgbClr val="242021"/>
                </a:solidFill>
                <a:effectLst/>
                <a:latin typeface="TimesNewRomanMTStd"/>
              </a:rPr>
              <a:t>negative $281.2 million. </a:t>
            </a:r>
          </a:p>
          <a:p>
            <a:pPr marL="285750" indent="-285750" algn="just">
              <a:buFont typeface="Arial" panose="020B0604020202020204" pitchFamily="34" charset="0"/>
              <a:buChar char="•"/>
            </a:pPr>
            <a:r>
              <a:rPr lang="en-US" sz="1800" b="0" i="0" dirty="0">
                <a:solidFill>
                  <a:srgbClr val="242021"/>
                </a:solidFill>
                <a:effectLst/>
                <a:latin typeface="TimesNewRomanMTStd"/>
              </a:rPr>
              <a:t>This </a:t>
            </a:r>
            <a:r>
              <a:rPr lang="en-US" sz="1800" b="0" i="0" u="sng" dirty="0">
                <a:solidFill>
                  <a:srgbClr val="242021"/>
                </a:solidFill>
                <a:effectLst/>
                <a:latin typeface="TimesNewRomanMTStd"/>
              </a:rPr>
              <a:t>negative contribution to net working capital</a:t>
            </a:r>
            <a:r>
              <a:rPr lang="en-US" sz="1800" b="0" i="0" dirty="0">
                <a:solidFill>
                  <a:srgbClr val="242021"/>
                </a:solidFill>
                <a:effectLst/>
                <a:latin typeface="TimesNewRomanMTStd"/>
              </a:rPr>
              <a:t> functions as </a:t>
            </a:r>
            <a:r>
              <a:rPr lang="en-US" sz="1800" b="0" i="0" u="sng" dirty="0">
                <a:solidFill>
                  <a:srgbClr val="242021"/>
                </a:solidFill>
                <a:effectLst/>
                <a:latin typeface="TimesNewRomanMTStd"/>
              </a:rPr>
              <a:t>spontaneous financing </a:t>
            </a:r>
            <a:r>
              <a:rPr lang="en-US" sz="1800" b="0" i="0" dirty="0">
                <a:solidFill>
                  <a:srgbClr val="242021"/>
                </a:solidFill>
                <a:effectLst/>
                <a:latin typeface="TimesNewRomanMTStd"/>
              </a:rPr>
              <a:t>that Amazon could use to fund its operations.</a:t>
            </a:r>
          </a:p>
        </p:txBody>
      </p:sp>
      <p:sp>
        <p:nvSpPr>
          <p:cNvPr id="2" name="TextBox 1">
            <a:extLst>
              <a:ext uri="{FF2B5EF4-FFF2-40B4-BE49-F238E27FC236}">
                <a16:creationId xmlns:a16="http://schemas.microsoft.com/office/drawing/2014/main" id="{B4B5A320-BA51-5564-2F9B-D973055BB09A}"/>
              </a:ext>
            </a:extLst>
          </p:cNvPr>
          <p:cNvSpPr txBox="1"/>
          <p:nvPr/>
        </p:nvSpPr>
        <p:spPr>
          <a:xfrm>
            <a:off x="4544817" y="6457890"/>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8"/>
            <a:ext cx="2383737" cy="687249"/>
          </a:xfrm>
          <a:prstGeom prst="rect">
            <a:avLst/>
          </a:prstGeom>
        </p:spPr>
      </p:pic>
    </p:spTree>
    <p:extLst>
      <p:ext uri="{BB962C8B-B14F-4D97-AF65-F5344CB8AC3E}">
        <p14:creationId xmlns:p14="http://schemas.microsoft.com/office/powerpoint/2010/main" val="1258989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662003"/>
            <a:ext cx="11079241" cy="577918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8.2 Working Capital, Growth, and Financial Needs </a:t>
            </a:r>
            <a:r>
              <a:rPr lang="en-US" sz="1800" b="1" i="1" dirty="0">
                <a:solidFill>
                  <a:srgbClr val="242021"/>
                </a:solidFill>
                <a:effectLst/>
                <a:latin typeface="Gotham-Bold"/>
              </a:rPr>
              <a:t>(cont.)</a:t>
            </a:r>
          </a:p>
          <a:p>
            <a:pPr marL="285750" indent="-285750" algn="just">
              <a:buFont typeface="Arial" panose="020B0604020202020204" pitchFamily="34" charset="0"/>
              <a:buChar char="•"/>
            </a:pPr>
            <a:r>
              <a:rPr lang="en-US" sz="1800" b="1" i="0" dirty="0">
                <a:solidFill>
                  <a:srgbClr val="FF0000"/>
                </a:solidFill>
                <a:effectLst/>
                <a:latin typeface="TimesNewRomanMTStd"/>
              </a:rPr>
              <a:t>Spontaneous financing </a:t>
            </a:r>
            <a:r>
              <a:rPr lang="en-US" sz="1800" b="0" i="0" dirty="0">
                <a:solidFill>
                  <a:srgbClr val="242021"/>
                </a:solidFill>
                <a:effectLst/>
                <a:latin typeface="TimesNewRomanMTStd"/>
              </a:rPr>
              <a:t>is </a:t>
            </a:r>
            <a:r>
              <a:rPr lang="en-US" sz="1800" b="0" i="0" dirty="0">
                <a:solidFill>
                  <a:srgbClr val="FF0000"/>
                </a:solidFill>
                <a:effectLst/>
                <a:latin typeface="TimesNewRomanMTStd"/>
              </a:rPr>
              <a:t>financing that comes about through the ongoing operations and growth of the firm and supplants the need for formally raising cash flows through explicit financing activities</a:t>
            </a: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We can define the level of </a:t>
            </a:r>
            <a:r>
              <a:rPr lang="en-US" sz="1800" b="1" i="0" dirty="0">
                <a:solidFill>
                  <a:srgbClr val="242021"/>
                </a:solidFill>
                <a:effectLst/>
                <a:latin typeface="TimesNewRomanMTStd"/>
              </a:rPr>
              <a:t>spontaneous financing </a:t>
            </a:r>
            <a:r>
              <a:rPr lang="en-US" sz="1800" b="0" i="0" u="sng" dirty="0">
                <a:solidFill>
                  <a:srgbClr val="242021"/>
                </a:solidFill>
                <a:effectLst/>
                <a:latin typeface="TimesNewRomanMTStd"/>
              </a:rPr>
              <a:t>as the excess of current nonfinancial liabilities over current nonfinancial assets other than the level of cash required for operating the enterprise</a:t>
            </a: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1" i="0" dirty="0">
                <a:solidFill>
                  <a:srgbClr val="FF0000"/>
                </a:solidFill>
                <a:effectLst/>
                <a:latin typeface="TimesNewRomanMTStd"/>
              </a:rPr>
              <a:t>Many highly successful ventures have, like Amazon, relied heavily on spontaneous financing. </a:t>
            </a:r>
          </a:p>
          <a:p>
            <a:pPr marL="285750" indent="-285750" algn="just">
              <a:buFont typeface="Arial" panose="020B0604020202020204" pitchFamily="34" charset="0"/>
              <a:buChar char="•"/>
            </a:pPr>
            <a:r>
              <a:rPr lang="en-US" sz="1800" b="0" i="0" dirty="0">
                <a:solidFill>
                  <a:srgbClr val="242021"/>
                </a:solidFill>
                <a:effectLst/>
                <a:latin typeface="TimesNewRomanMTStd"/>
              </a:rPr>
              <a:t>For example, at the time of its IPO, salesforce.com had nonfinancial current liabilities totaling $73.3 million and noncash current assets totaling $14.0 million, resulting in spontaneous financing of $59.4 million. </a:t>
            </a:r>
          </a:p>
          <a:p>
            <a:pPr marL="285750" indent="-285750" algn="just">
              <a:buFont typeface="Arial" panose="020B0604020202020204" pitchFamily="34" charset="0"/>
              <a:buChar char="•"/>
            </a:pPr>
            <a:r>
              <a:rPr lang="en-US" sz="1800" b="0" i="0" dirty="0">
                <a:solidFill>
                  <a:srgbClr val="242021"/>
                </a:solidFill>
                <a:effectLst/>
                <a:latin typeface="TimesNewRomanMTStd"/>
              </a:rPr>
              <a:t>The main contributor to this total was $52.3 million in </a:t>
            </a:r>
            <a:r>
              <a:rPr lang="en-US" sz="1800" b="0" i="0" u="sng" dirty="0">
                <a:solidFill>
                  <a:srgbClr val="242021"/>
                </a:solidFill>
                <a:effectLst/>
                <a:latin typeface="TimesNewRomanMTStd"/>
              </a:rPr>
              <a:t>deferred revenue</a:t>
            </a: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Salesforce is a customer relationship management (CRM) cloud-based platform that offers subscription-based applications for sales, service, and marketing. </a:t>
            </a:r>
          </a:p>
          <a:p>
            <a:pPr marL="285750" indent="-285750" algn="just">
              <a:buFont typeface="Arial" panose="020B0604020202020204" pitchFamily="34" charset="0"/>
              <a:buChar char="•"/>
            </a:pPr>
            <a:r>
              <a:rPr lang="en-US" sz="1800" b="0" i="0" dirty="0">
                <a:solidFill>
                  <a:srgbClr val="242021"/>
                </a:solidFill>
                <a:effectLst/>
                <a:latin typeface="TimesNewRomanMTStd"/>
              </a:rPr>
              <a:t>These prepaid subscriptions are a current liability—deferred revenue—and hence are a source of funds similarly to A/P. Other examples of companies with important deferred revenue include Zendesk, Dropbox, and Box.</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The extent of spontaneous financing can be affected in deliberate ways by changing working capital practices. </a:t>
            </a:r>
          </a:p>
          <a:p>
            <a:pPr marL="285750" indent="-285750" algn="just">
              <a:buFont typeface="Arial" panose="020B0604020202020204" pitchFamily="34" charset="0"/>
              <a:buChar char="•"/>
            </a:pPr>
            <a:r>
              <a:rPr lang="en-US" sz="1800" b="0" i="0" dirty="0">
                <a:solidFill>
                  <a:srgbClr val="242021"/>
                </a:solidFill>
                <a:effectLst/>
                <a:latin typeface="TimesNewRomanMTStd"/>
              </a:rPr>
              <a:t>A business can deliberately change its reliance on accounts and wages payable as financing sources by changing the rate at which it pays for its inventory and wages. </a:t>
            </a:r>
          </a:p>
          <a:p>
            <a:pPr marL="285750" indent="-285750" algn="just">
              <a:buFont typeface="Arial" panose="020B0604020202020204" pitchFamily="34" charset="0"/>
              <a:buChar char="•"/>
            </a:pPr>
            <a:r>
              <a:rPr lang="en-US" sz="1800" b="0" i="0" dirty="0">
                <a:solidFill>
                  <a:srgbClr val="242021"/>
                </a:solidFill>
                <a:effectLst/>
                <a:latin typeface="TimesNewRomanMTStd"/>
              </a:rPr>
              <a:t>In a competitive industry, however, normal practices are guided by competitive pressure, and it can be difficult to gain a sustainable advantage by manipulating working capital practices.</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601184" y="6441187"/>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9"/>
            <a:ext cx="2383737" cy="591884"/>
          </a:xfrm>
          <a:prstGeom prst="rect">
            <a:avLst/>
          </a:prstGeom>
        </p:spPr>
      </p:pic>
    </p:spTree>
    <p:extLst>
      <p:ext uri="{BB962C8B-B14F-4D97-AF65-F5344CB8AC3E}">
        <p14:creationId xmlns:p14="http://schemas.microsoft.com/office/powerpoint/2010/main" val="41284857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1064483"/>
            <a:ext cx="11079241" cy="4590123"/>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0" dirty="0">
                <a:solidFill>
                  <a:srgbClr val="242021"/>
                </a:solidFill>
                <a:effectLst/>
                <a:latin typeface="Gotham-Bold"/>
              </a:rPr>
              <a:t>Working Capital Financing</a:t>
            </a:r>
          </a:p>
          <a:p>
            <a:pPr algn="just"/>
            <a:endParaRPr lang="en-US" b="1" dirty="0">
              <a:solidFill>
                <a:srgbClr val="242021"/>
              </a:solidFill>
              <a:latin typeface="Gotham-Bold"/>
            </a:endParaRPr>
          </a:p>
          <a:p>
            <a:pPr algn="just"/>
            <a:r>
              <a:rPr lang="en-US" sz="1800" b="1" i="0" dirty="0">
                <a:solidFill>
                  <a:srgbClr val="242021"/>
                </a:solidFill>
                <a:effectLst/>
                <a:latin typeface="TimesNewRomanMTStd"/>
              </a:rPr>
              <a:t>Net working capital </a:t>
            </a:r>
            <a:r>
              <a:rPr lang="en-US" sz="1800" b="0" i="0" dirty="0">
                <a:solidFill>
                  <a:srgbClr val="FF0000"/>
                </a:solidFill>
                <a:effectLst/>
                <a:latin typeface="TimesNewRomanMTStd"/>
              </a:rPr>
              <a:t>is the </a:t>
            </a:r>
            <a:r>
              <a:rPr lang="en-US" sz="1800" b="0" i="0" u="sng" dirty="0">
                <a:solidFill>
                  <a:srgbClr val="FF0000"/>
                </a:solidFill>
                <a:effectLst/>
                <a:latin typeface="TimesNewRomanMTStd"/>
              </a:rPr>
              <a:t>difference </a:t>
            </a:r>
            <a:r>
              <a:rPr lang="en-US" sz="1800" b="0" i="0" dirty="0">
                <a:solidFill>
                  <a:srgbClr val="FF0000"/>
                </a:solidFill>
                <a:effectLst/>
                <a:latin typeface="TimesNewRomanMTStd"/>
              </a:rPr>
              <a:t>between the sum of the current asset categories of working capital and the spontaneous current liabilities.</a:t>
            </a:r>
          </a:p>
          <a:p>
            <a:pPr algn="just"/>
            <a:endParaRPr lang="en-US" sz="1800" b="0" i="0" dirty="0">
              <a:solidFill>
                <a:srgbClr val="FF0000"/>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 If the balance is </a:t>
            </a:r>
            <a:r>
              <a:rPr lang="en-US" sz="1800" b="1" i="0" dirty="0">
                <a:solidFill>
                  <a:srgbClr val="242021"/>
                </a:solidFill>
                <a:effectLst/>
                <a:latin typeface="TimesNewRomanMTStd"/>
              </a:rPr>
              <a:t>positive</a:t>
            </a:r>
            <a:r>
              <a:rPr lang="en-US" sz="1800" b="0" i="0" dirty="0">
                <a:solidFill>
                  <a:srgbClr val="242021"/>
                </a:solidFill>
                <a:effectLst/>
                <a:latin typeface="TimesNewRomanMTStd"/>
              </a:rPr>
              <a:t> (current assets exceed current liabilities), the difference constitutes a net investment in working capital and the resulting cash deficit must be financed in some way.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If the balance is </a:t>
            </a:r>
            <a:r>
              <a:rPr lang="en-US" sz="1800" b="1" i="0" dirty="0">
                <a:solidFill>
                  <a:srgbClr val="242021"/>
                </a:solidFill>
                <a:effectLst/>
                <a:latin typeface="TimesNewRomanMTStd"/>
              </a:rPr>
              <a:t>negative</a:t>
            </a:r>
            <a:r>
              <a:rPr lang="en-US" sz="1800" b="0" i="0" dirty="0">
                <a:solidFill>
                  <a:srgbClr val="242021"/>
                </a:solidFill>
                <a:effectLst/>
                <a:latin typeface="TimesNewRomanMTStd"/>
              </a:rPr>
              <a:t>, as in the salesforce.com example, then not only are the firm’s operations self-financing but they also generate cash that is available to finance other investments or cover other expenses.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For most businesses, however, the net working capital balance is positive and additional financing is required.</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FF0000"/>
                </a:solidFill>
                <a:effectLst/>
                <a:latin typeface="TimesNewRomanMTStd"/>
              </a:rPr>
              <a:t>The larger and faster the firm grows, the more financing it requires for net working capital.</a:t>
            </a:r>
            <a:endParaRPr kumimoji="0" lang="en-US" sz="1800" b="1"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5634581" y="7071665"/>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8"/>
            <a:ext cx="2383737" cy="531131"/>
          </a:xfrm>
          <a:prstGeom prst="rect">
            <a:avLst/>
          </a:prstGeom>
        </p:spPr>
      </p:pic>
    </p:spTree>
    <p:extLst>
      <p:ext uri="{BB962C8B-B14F-4D97-AF65-F5344CB8AC3E}">
        <p14:creationId xmlns:p14="http://schemas.microsoft.com/office/powerpoint/2010/main" val="775136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1296" y="599373"/>
            <a:ext cx="11079241" cy="513023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0" dirty="0">
                <a:solidFill>
                  <a:srgbClr val="242021"/>
                </a:solidFill>
                <a:effectLst/>
                <a:latin typeface="Gotham-Bold"/>
              </a:rPr>
              <a:t>Working Capital Policy</a:t>
            </a:r>
          </a:p>
          <a:p>
            <a:pPr marL="285750" indent="-285750" algn="just">
              <a:buFont typeface="Arial" panose="020B0604020202020204" pitchFamily="34" charset="0"/>
              <a:buChar char="•"/>
            </a:pPr>
            <a:r>
              <a:rPr lang="en-US" sz="1800" b="0" i="0" dirty="0">
                <a:solidFill>
                  <a:srgbClr val="FF0000"/>
                </a:solidFill>
                <a:effectLst/>
                <a:latin typeface="TimesNewRomanMTStd"/>
              </a:rPr>
              <a:t>A company’s working capital position is the result of several policy choices</a:t>
            </a: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Some are easily recognizable as aspects of working capital policy, whereas others are not. </a:t>
            </a:r>
          </a:p>
          <a:p>
            <a:pPr marL="285750" indent="-285750" algn="just">
              <a:buFont typeface="Arial" panose="020B0604020202020204" pitchFamily="34" charset="0"/>
              <a:buChar char="•"/>
            </a:pPr>
            <a:r>
              <a:rPr lang="en-US" sz="1800" b="0" i="0" dirty="0">
                <a:solidFill>
                  <a:srgbClr val="242021"/>
                </a:solidFill>
                <a:effectLst/>
                <a:latin typeface="TimesNewRomanMTStd"/>
              </a:rPr>
              <a:t>Furthermore, as we explain, the effects of individual policy choices are interdependent in ways that are not emphasized in the figure.</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algn="just"/>
            <a:r>
              <a:rPr lang="en-US" sz="2000" b="1" i="0" dirty="0">
                <a:solidFill>
                  <a:srgbClr val="242021"/>
                </a:solidFill>
                <a:effectLst/>
                <a:latin typeface="Gotham-Bold"/>
              </a:rPr>
              <a:t>Pricing Policy. </a:t>
            </a:r>
          </a:p>
          <a:p>
            <a:pPr marL="285750" indent="-285750" algn="just">
              <a:buFont typeface="Arial" panose="020B0604020202020204" pitchFamily="34" charset="0"/>
              <a:buChar char="•"/>
            </a:pPr>
            <a:r>
              <a:rPr lang="en-US" sz="1800" b="1" i="0" dirty="0">
                <a:solidFill>
                  <a:srgbClr val="242021"/>
                </a:solidFill>
                <a:effectLst/>
                <a:latin typeface="TimesNewRomanMTStd"/>
              </a:rPr>
              <a:t>Pricing policy </a:t>
            </a:r>
            <a:r>
              <a:rPr lang="en-US" sz="1800" b="0" i="0" dirty="0">
                <a:solidFill>
                  <a:srgbClr val="FF0000"/>
                </a:solidFill>
                <a:effectLst/>
                <a:latin typeface="TimesNewRomanMTStd"/>
              </a:rPr>
              <a:t>is a generic descriptor of decisions related to product positioning, pricing, and marketing. Collectively, these decisions </a:t>
            </a:r>
            <a:r>
              <a:rPr lang="en-US" sz="1800" b="0" i="0" u="sng" dirty="0">
                <a:solidFill>
                  <a:srgbClr val="FF0000"/>
                </a:solidFill>
                <a:effectLst/>
                <a:latin typeface="TimesNewRomanMTStd"/>
              </a:rPr>
              <a:t>determine the expected sales volume. </a:t>
            </a:r>
          </a:p>
          <a:p>
            <a:pPr marL="285750" indent="-285750" algn="just">
              <a:buFont typeface="Arial" panose="020B0604020202020204" pitchFamily="34" charset="0"/>
              <a:buChar char="•"/>
            </a:pPr>
            <a:r>
              <a:rPr lang="en-US" sz="1800" b="0" i="0" dirty="0">
                <a:solidFill>
                  <a:srgbClr val="242021"/>
                </a:solidFill>
                <a:effectLst/>
                <a:latin typeface="TimesNewRomanMTStd"/>
              </a:rPr>
              <a:t>We emphasize pricing in the figure because the effective price (along with quantity of sales) is influenced by credit policy. </a:t>
            </a:r>
          </a:p>
          <a:p>
            <a:pPr marL="285750" indent="-285750" algn="just">
              <a:buFont typeface="Arial" panose="020B0604020202020204" pitchFamily="34" charset="0"/>
              <a:buChar char="•"/>
            </a:pPr>
            <a:r>
              <a:rPr lang="en-US" sz="1800" b="0" i="0" dirty="0">
                <a:solidFill>
                  <a:srgbClr val="242021"/>
                </a:solidFill>
                <a:effectLst/>
                <a:latin typeface="TimesNewRomanMTStd"/>
              </a:rPr>
              <a:t>If, for example, a venture sells on terms that include a discount for prompt payment, then the price used in the calculation should be the average expected price net of anticipated trade discounts and collection losses. </a:t>
            </a:r>
          </a:p>
          <a:p>
            <a:pPr marL="285750" indent="-285750" algn="just">
              <a:buFont typeface="Arial" panose="020B0604020202020204" pitchFamily="34" charset="0"/>
              <a:buChar char="•"/>
            </a:pPr>
            <a:r>
              <a:rPr lang="en-US" sz="1800" b="0" i="0" dirty="0">
                <a:solidFill>
                  <a:srgbClr val="242021"/>
                </a:solidFill>
                <a:effectLst/>
                <a:latin typeface="TimesNewRomanMTStd"/>
              </a:rPr>
              <a:t>With cash sales, the price is not discounted and there is no risk that a buyer will default. </a:t>
            </a:r>
          </a:p>
          <a:p>
            <a:pPr marL="285750" indent="-285750" algn="just">
              <a:buFont typeface="Arial" panose="020B0604020202020204" pitchFamily="34" charset="0"/>
              <a:buChar char="•"/>
            </a:pPr>
            <a:r>
              <a:rPr lang="en-US" sz="1800" b="0" i="0" dirty="0">
                <a:solidFill>
                  <a:srgbClr val="242021"/>
                </a:solidFill>
                <a:effectLst/>
                <a:latin typeface="TimesNewRomanMTStd"/>
              </a:rPr>
              <a:t>On the other hand, the quantity of sales is likely to be higher if the venture offers credit.</a:t>
            </a:r>
          </a:p>
        </p:txBody>
      </p:sp>
      <p:sp>
        <p:nvSpPr>
          <p:cNvPr id="2" name="TextBox 1">
            <a:extLst>
              <a:ext uri="{FF2B5EF4-FFF2-40B4-BE49-F238E27FC236}">
                <a16:creationId xmlns:a16="http://schemas.microsoft.com/office/drawing/2014/main" id="{B4B5A320-BA51-5564-2F9B-D973055BB09A}"/>
              </a:ext>
            </a:extLst>
          </p:cNvPr>
          <p:cNvSpPr txBox="1"/>
          <p:nvPr/>
        </p:nvSpPr>
        <p:spPr>
          <a:xfrm>
            <a:off x="4713919" y="6457890"/>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9"/>
            <a:ext cx="2383737" cy="529254"/>
          </a:xfrm>
          <a:prstGeom prst="rect">
            <a:avLst/>
          </a:prstGeom>
        </p:spPr>
      </p:pic>
    </p:spTree>
    <p:extLst>
      <p:ext uri="{BB962C8B-B14F-4D97-AF65-F5344CB8AC3E}">
        <p14:creationId xmlns:p14="http://schemas.microsoft.com/office/powerpoint/2010/main" val="3458841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0" y="546618"/>
            <a:ext cx="11518481" cy="631138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Credit Policy. </a:t>
            </a:r>
          </a:p>
          <a:p>
            <a:pPr marL="285750" indent="-285750" algn="just">
              <a:buFont typeface="Arial" panose="020B0604020202020204" pitchFamily="34" charset="0"/>
              <a:buChar char="•"/>
            </a:pPr>
            <a:r>
              <a:rPr lang="en-US" sz="1800" b="0" i="0" dirty="0">
                <a:solidFill>
                  <a:srgbClr val="242021"/>
                </a:solidFill>
                <a:effectLst/>
                <a:latin typeface="TimesNewRomanMTStd"/>
              </a:rPr>
              <a:t>Given that </a:t>
            </a:r>
            <a:r>
              <a:rPr lang="en-US" sz="1800" b="1" i="0" dirty="0">
                <a:solidFill>
                  <a:srgbClr val="242021"/>
                </a:solidFill>
                <a:effectLst/>
                <a:latin typeface="TimesNewRomanMTStd"/>
              </a:rPr>
              <a:t>credit policy </a:t>
            </a:r>
            <a:r>
              <a:rPr lang="en-US" sz="1800" b="0" i="0" u="sng" dirty="0">
                <a:solidFill>
                  <a:srgbClr val="FF0000"/>
                </a:solidFill>
                <a:effectLst/>
                <a:latin typeface="TimesNewRomanMTStd"/>
              </a:rPr>
              <a:t>influences the effective average price and quantity of sales</a:t>
            </a:r>
            <a:r>
              <a:rPr lang="en-US" sz="1800" b="0" i="0" dirty="0">
                <a:solidFill>
                  <a:srgbClr val="242021"/>
                </a:solidFill>
                <a:effectLst/>
                <a:latin typeface="TimesNewRomanMTStd"/>
              </a:rPr>
              <a:t>, how does a business establish an appropriate policy? Because selling on credit gives rise to A/R, Figure 8.1 suggests that a policy of selling only on cash terms would reduce the amount required to finance net working capital. </a:t>
            </a:r>
          </a:p>
          <a:p>
            <a:pPr marL="285750" indent="-285750" algn="just">
              <a:buFont typeface="Arial" panose="020B0604020202020204" pitchFamily="34" charset="0"/>
              <a:buChar char="•"/>
            </a:pPr>
            <a:r>
              <a:rPr lang="en-US" sz="1800" b="0" i="0" dirty="0">
                <a:solidFill>
                  <a:srgbClr val="242021"/>
                </a:solidFill>
                <a:effectLst/>
                <a:latin typeface="TimesNewRomanMTStd"/>
              </a:rPr>
              <a:t>But since selling only for cash could result in lower sales, simply minimizing the need for financing is usually not consistent with maximizing value. </a:t>
            </a:r>
          </a:p>
          <a:p>
            <a:pPr marL="285750" indent="-285750" algn="just">
              <a:buFont typeface="Arial" panose="020B0604020202020204" pitchFamily="34" charset="0"/>
              <a:buChar char="•"/>
            </a:pPr>
            <a:r>
              <a:rPr lang="en-US" sz="1800" b="1" i="0" u="sng" dirty="0">
                <a:solidFill>
                  <a:srgbClr val="242021"/>
                </a:solidFill>
                <a:effectLst/>
                <a:latin typeface="TimesNewRomanMTStd"/>
              </a:rPr>
              <a:t>It could make sense to evaluate the effect of some alternative credit policies on profitability and value: </a:t>
            </a:r>
          </a:p>
          <a:p>
            <a:pPr marL="742950" lvl="1" indent="-285750" algn="just">
              <a:buFont typeface="Arial" panose="020B0604020202020204" pitchFamily="34" charset="0"/>
              <a:buChar char="•"/>
            </a:pPr>
            <a:r>
              <a:rPr lang="en-US" b="0" i="0" dirty="0">
                <a:solidFill>
                  <a:srgbClr val="242021"/>
                </a:solidFill>
                <a:effectLst/>
                <a:latin typeface="TimesNewRomanMTStd"/>
              </a:rPr>
              <a:t>If you were to sell only for cash, what would be the likely effect on sales? </a:t>
            </a:r>
          </a:p>
          <a:p>
            <a:pPr marL="742950" lvl="1" indent="-285750" algn="just">
              <a:buFont typeface="Arial" panose="020B0604020202020204" pitchFamily="34" charset="0"/>
              <a:buChar char="•"/>
            </a:pPr>
            <a:r>
              <a:rPr lang="en-US" b="0" i="0" dirty="0">
                <a:solidFill>
                  <a:srgbClr val="242021"/>
                </a:solidFill>
                <a:effectLst/>
                <a:latin typeface="TimesNewRomanMTStd"/>
              </a:rPr>
              <a:t>If you were to accept credit cards, how much would unit sales be expected to increase and what would be the expected effect on average net price? </a:t>
            </a:r>
          </a:p>
          <a:p>
            <a:pPr marL="742950" lvl="1" indent="-285750" algn="just">
              <a:buFont typeface="Arial" panose="020B0604020202020204" pitchFamily="34" charset="0"/>
              <a:buChar char="•"/>
            </a:pPr>
            <a:r>
              <a:rPr lang="en-US" b="0" i="0" dirty="0">
                <a:solidFill>
                  <a:srgbClr val="242021"/>
                </a:solidFill>
                <a:effectLst/>
                <a:latin typeface="TimesNewRomanMTStd"/>
              </a:rPr>
              <a:t>Credit card sales are quickly converted to cash, so the A/R period would be very short. </a:t>
            </a:r>
          </a:p>
          <a:p>
            <a:pPr marL="742950" lvl="1" indent="-285750" algn="just">
              <a:buFont typeface="Arial" panose="020B0604020202020204" pitchFamily="34" charset="0"/>
              <a:buChar char="•"/>
            </a:pPr>
            <a:r>
              <a:rPr lang="en-US" b="0" i="0" dirty="0">
                <a:solidFill>
                  <a:srgbClr val="242021"/>
                </a:solidFill>
                <a:effectLst/>
                <a:latin typeface="TimesNewRomanMTStd"/>
              </a:rPr>
              <a:t>The credit provider also discounts the payments to the vendor as a fee for providing credit.</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As a practical matter, </a:t>
            </a:r>
            <a:r>
              <a:rPr lang="en-US" sz="1800" b="1" i="0" dirty="0">
                <a:solidFill>
                  <a:srgbClr val="FF0000"/>
                </a:solidFill>
                <a:effectLst/>
                <a:latin typeface="TimesNewRomanMTStd"/>
              </a:rPr>
              <a:t>new and small businesses often have limited ability to determine their own credit policies</a:t>
            </a:r>
            <a:r>
              <a:rPr lang="en-US" sz="1800" b="0" i="0" dirty="0">
                <a:solidFill>
                  <a:srgbClr val="242021"/>
                </a:solidFill>
                <a:effectLst/>
                <a:latin typeface="TimesNewRomanMTStd"/>
              </a:rPr>
              <a:t>.</a:t>
            </a:r>
          </a:p>
          <a:p>
            <a:pPr marL="285750" indent="-285750" algn="just">
              <a:buFont typeface="Arial" panose="020B0604020202020204" pitchFamily="34" charset="0"/>
              <a:buChar char="•"/>
            </a:pPr>
            <a:r>
              <a:rPr lang="en-US" sz="1800" b="1" i="0" dirty="0">
                <a:solidFill>
                  <a:srgbClr val="FF0000"/>
                </a:solidFill>
                <a:effectLst/>
                <a:latin typeface="TimesNewRomanMTStd"/>
              </a:rPr>
              <a:t>Smaller and less well-established businesses are more likely than others to offer terms that include delayed payment. </a:t>
            </a:r>
          </a:p>
          <a:p>
            <a:pPr marL="285750" indent="-285750" algn="just">
              <a:buFont typeface="Arial" panose="020B0604020202020204" pitchFamily="34" charset="0"/>
              <a:buChar char="•"/>
            </a:pPr>
            <a:r>
              <a:rPr lang="en-US" sz="1800" b="0" i="0" dirty="0">
                <a:solidFill>
                  <a:srgbClr val="242021"/>
                </a:solidFill>
                <a:effectLst/>
                <a:latin typeface="TimesNewRomanMTStd"/>
              </a:rPr>
              <a:t>Customers may demand opportunities to verify the quality of the seller’s product before they pay. </a:t>
            </a:r>
          </a:p>
          <a:p>
            <a:pPr marL="285750" indent="-285750" algn="just">
              <a:buFont typeface="Arial" panose="020B0604020202020204" pitchFamily="34" charset="0"/>
              <a:buChar char="•"/>
            </a:pPr>
            <a:r>
              <a:rPr lang="en-US" sz="1800" b="0" i="0" dirty="0">
                <a:solidFill>
                  <a:srgbClr val="242021"/>
                </a:solidFill>
                <a:effectLst/>
                <a:latin typeface="TimesNewRomanMTStd"/>
              </a:rPr>
              <a:t>Also, although trade credit terms vary greatly across industries, they tend to be similar within an industry. </a:t>
            </a:r>
          </a:p>
          <a:p>
            <a:pPr marL="285750" indent="-285750" algn="just">
              <a:buFont typeface="Arial" panose="020B0604020202020204" pitchFamily="34" charset="0"/>
              <a:buChar char="•"/>
            </a:pPr>
            <a:r>
              <a:rPr lang="en-US" sz="1800" b="0" i="0" dirty="0">
                <a:solidFill>
                  <a:srgbClr val="242021"/>
                </a:solidFill>
                <a:effectLst/>
                <a:latin typeface="TimesNewRomanMTStd"/>
              </a:rPr>
              <a:t>Thus, in an industry where offering credit is common, a new or small business generally must offer terms consistent with the general practice. </a:t>
            </a:r>
          </a:p>
          <a:p>
            <a:pPr marL="285750" indent="-285750" algn="just">
              <a:buFont typeface="Arial" panose="020B0604020202020204" pitchFamily="34" charset="0"/>
              <a:buChar char="•"/>
            </a:pPr>
            <a:r>
              <a:rPr lang="en-US" sz="1800" b="0" i="0" dirty="0">
                <a:solidFill>
                  <a:srgbClr val="242021"/>
                </a:solidFill>
                <a:effectLst/>
                <a:latin typeface="TimesNewRomanMTStd"/>
              </a:rPr>
              <a:t>In an industry where cash payment is common, a new or small business still may find it important to offer credit as a means of initially attracting customers and signaling product quality.</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179810" y="0"/>
            <a:ext cx="2383737" cy="385064"/>
          </a:xfrm>
          <a:prstGeom prst="rect">
            <a:avLst/>
          </a:prstGeom>
        </p:spPr>
      </p:pic>
    </p:spTree>
    <p:extLst>
      <p:ext uri="{BB962C8B-B14F-4D97-AF65-F5344CB8AC3E}">
        <p14:creationId xmlns:p14="http://schemas.microsoft.com/office/powerpoint/2010/main" val="20694772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82189" y="773740"/>
            <a:ext cx="11079241" cy="422605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Purchasing and inventory policies. </a:t>
            </a:r>
          </a:p>
          <a:p>
            <a:pPr algn="just"/>
            <a:endParaRPr lang="en-US" sz="1800" b="1" i="0" dirty="0">
              <a:solidFill>
                <a:srgbClr val="242021"/>
              </a:solidFill>
              <a:effectLst/>
              <a:latin typeface="Gotham-Bold"/>
            </a:endParaRPr>
          </a:p>
          <a:p>
            <a:pPr marL="285750" indent="-285750" algn="just">
              <a:buFont typeface="Arial" panose="020B0604020202020204" pitchFamily="34" charset="0"/>
              <a:buChar char="•"/>
            </a:pPr>
            <a:r>
              <a:rPr lang="en-US" sz="1800" b="1" i="0" dirty="0">
                <a:solidFill>
                  <a:srgbClr val="242021"/>
                </a:solidFill>
                <a:effectLst/>
                <a:latin typeface="TimesNewRomanMTStd"/>
              </a:rPr>
              <a:t>Purchasing policy </a:t>
            </a:r>
            <a:r>
              <a:rPr lang="en-US" sz="1800" b="0" i="0" dirty="0">
                <a:solidFill>
                  <a:srgbClr val="FF0000"/>
                </a:solidFill>
                <a:effectLst/>
                <a:latin typeface="TimesNewRomanMTStd"/>
              </a:rPr>
              <a:t>relates to choices that affect cost of materials. </a:t>
            </a:r>
          </a:p>
          <a:p>
            <a:pPr marL="285750" indent="-285750" algn="just">
              <a:buFont typeface="Arial" panose="020B0604020202020204" pitchFamily="34" charset="0"/>
              <a:buChar char="•"/>
            </a:pPr>
            <a:r>
              <a:rPr lang="en-US" sz="1800" b="0" i="0" dirty="0">
                <a:solidFill>
                  <a:srgbClr val="242021"/>
                </a:solidFill>
                <a:effectLst/>
                <a:latin typeface="TimesNewRomanMTStd"/>
              </a:rPr>
              <a:t>Choices of materials and </a:t>
            </a:r>
            <a:r>
              <a:rPr lang="en-US" sz="1800" b="0" i="0" u="sng" dirty="0">
                <a:solidFill>
                  <a:srgbClr val="FF0000"/>
                </a:solidFill>
                <a:effectLst/>
                <a:latin typeface="TimesNewRomanMTStd"/>
              </a:rPr>
              <a:t>negotiations with suppliers affect the cost of materials per unit produced</a:t>
            </a:r>
            <a:r>
              <a:rPr lang="en-US" sz="1800" b="0" i="0" dirty="0">
                <a:solidFill>
                  <a:srgbClr val="242021"/>
                </a:solidFill>
                <a:effectLst/>
                <a:latin typeface="TimesNewRomanMTStd"/>
              </a:rPr>
              <a: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Inventory policy </a:t>
            </a:r>
            <a:r>
              <a:rPr lang="en-US" sz="1800" b="0" i="0" dirty="0">
                <a:solidFill>
                  <a:srgbClr val="FF0000"/>
                </a:solidFill>
                <a:effectLst/>
                <a:latin typeface="TimesNewRomanMTStd"/>
              </a:rPr>
              <a:t>relates to the average number of days of inventory the business seeks to maintain in raw materials and in finished goods. </a:t>
            </a:r>
          </a:p>
          <a:p>
            <a:pPr marL="285750" indent="-285750" algn="just">
              <a:buFont typeface="Arial" panose="020B0604020202020204" pitchFamily="34" charset="0"/>
              <a:buChar char="•"/>
            </a:pPr>
            <a:r>
              <a:rPr lang="en-US" sz="1800" b="1" i="0" dirty="0">
                <a:solidFill>
                  <a:srgbClr val="242021"/>
                </a:solidFill>
                <a:effectLst/>
                <a:latin typeface="TimesNewRomanMTStd"/>
              </a:rPr>
              <a:t>Inventory policy </a:t>
            </a:r>
            <a:r>
              <a:rPr lang="en-US" sz="1800" b="0" i="0" u="sng" dirty="0">
                <a:solidFill>
                  <a:srgbClr val="FF0000"/>
                </a:solidFill>
                <a:effectLst/>
                <a:latin typeface="TimesNewRomanMTStd"/>
              </a:rPr>
              <a:t>affects average cost of goods indirectly</a:t>
            </a:r>
            <a:r>
              <a:rPr lang="en-US" sz="1800" b="0" i="0" dirty="0">
                <a:solidFill>
                  <a:srgbClr val="FF0000"/>
                </a:solidFill>
                <a:effectLst/>
                <a:latin typeface="TimesNewRomanMTStd"/>
              </a:rPr>
              <a:t>, because maintaining a large average inventory may enable the business to take advantage of purchase quantity discounts</a:t>
            </a:r>
            <a:r>
              <a:rPr lang="en-US" sz="1800" b="0" i="0" dirty="0">
                <a:solidFill>
                  <a:srgbClr val="242021"/>
                </a:solidFill>
                <a:effectLst/>
                <a:latin typeface="TimesNewRomanMTStd"/>
              </a:rPr>
              <a: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This benefit is offset by the costs of holding inventory, including storage, spoilage, and obsolescence.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Purchasing and inventory policies interact with sales quantity to determine the cost of goods and represent another link between the balance sheet and income statement.</a:t>
            </a:r>
          </a:p>
        </p:txBody>
      </p:sp>
      <p:sp>
        <p:nvSpPr>
          <p:cNvPr id="2" name="TextBox 1">
            <a:extLst>
              <a:ext uri="{FF2B5EF4-FFF2-40B4-BE49-F238E27FC236}">
                <a16:creationId xmlns:a16="http://schemas.microsoft.com/office/drawing/2014/main" id="{B4B5A320-BA51-5564-2F9B-D973055BB09A}"/>
              </a:ext>
            </a:extLst>
          </p:cNvPr>
          <p:cNvSpPr txBox="1"/>
          <p:nvPr/>
        </p:nvSpPr>
        <p:spPr>
          <a:xfrm>
            <a:off x="4613710" y="6357100"/>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9"/>
            <a:ext cx="2383737" cy="485412"/>
          </a:xfrm>
          <a:prstGeom prst="rect">
            <a:avLst/>
          </a:prstGeom>
        </p:spPr>
      </p:pic>
    </p:spTree>
    <p:extLst>
      <p:ext uri="{BB962C8B-B14F-4D97-AF65-F5344CB8AC3E}">
        <p14:creationId xmlns:p14="http://schemas.microsoft.com/office/powerpoint/2010/main" val="3461289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82189" y="758905"/>
            <a:ext cx="11079241" cy="5221378"/>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0" dirty="0">
                <a:solidFill>
                  <a:srgbClr val="242021"/>
                </a:solidFill>
                <a:effectLst/>
                <a:latin typeface="Gotham-Bold"/>
              </a:rPr>
              <a:t>Payables Policy. </a:t>
            </a:r>
          </a:p>
          <a:p>
            <a:pPr algn="just"/>
            <a:endParaRPr lang="en-US" sz="2000" b="1" i="0" dirty="0">
              <a:solidFill>
                <a:srgbClr val="242021"/>
              </a:solidFill>
              <a:effectLst/>
              <a:latin typeface="Gotham-Bold"/>
            </a:endParaRPr>
          </a:p>
          <a:p>
            <a:pPr marL="285750" indent="-285750" algn="just">
              <a:buFont typeface="Arial" panose="020B0604020202020204" pitchFamily="34" charset="0"/>
              <a:buChar char="•"/>
            </a:pPr>
            <a:r>
              <a:rPr lang="en-US" sz="1800" b="0" i="0" dirty="0">
                <a:solidFill>
                  <a:srgbClr val="242021"/>
                </a:solidFill>
                <a:effectLst/>
                <a:latin typeface="TimesNewRomanMTStd"/>
              </a:rPr>
              <a:t>Payables policy </a:t>
            </a:r>
            <a:r>
              <a:rPr lang="en-US" sz="1800" b="0" i="0" dirty="0">
                <a:solidFill>
                  <a:srgbClr val="FF0000"/>
                </a:solidFill>
                <a:effectLst/>
                <a:latin typeface="TimesNewRomanMTStd"/>
              </a:rPr>
              <a:t>concerns the ability to defer payment for materials as a means of financing.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Vendors generally require cash payment, especially for a new business with no track record of paying suppliers or offer credit terms either with or without a discount for prompt payment.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Normally, a purchaser would choose to delay payment, provided that doing so did not affect the effective price. The policy decision is whether to take advantage of discounts for prompt payment.</a:t>
            </a:r>
          </a:p>
          <a:p>
            <a:pPr marL="285750" indent="-285750" algn="just">
              <a:buFont typeface="Arial" panose="020B0604020202020204" pitchFamily="34" charset="0"/>
              <a:buChar char="•"/>
            </a:pPr>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Doing so reduces the effective cost of materials, as suggested by the feedback loop in Figure 8.1, but also reduces the A/P balance, giving rise to a need for additional financing.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Often, discounts for prompt payment are large enough that a business with access to other sources of financing would routinely choose to pay in time to get the discount.</a:t>
            </a:r>
          </a:p>
        </p:txBody>
      </p:sp>
      <p:sp>
        <p:nvSpPr>
          <p:cNvPr id="2" name="TextBox 1">
            <a:extLst>
              <a:ext uri="{FF2B5EF4-FFF2-40B4-BE49-F238E27FC236}">
                <a16:creationId xmlns:a16="http://schemas.microsoft.com/office/drawing/2014/main" id="{B4B5A320-BA51-5564-2F9B-D973055BB09A}"/>
              </a:ext>
            </a:extLst>
          </p:cNvPr>
          <p:cNvSpPr txBox="1"/>
          <p:nvPr/>
        </p:nvSpPr>
        <p:spPr>
          <a:xfrm>
            <a:off x="4613710" y="6357100"/>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9"/>
            <a:ext cx="2383737" cy="485412"/>
          </a:xfrm>
          <a:prstGeom prst="rect">
            <a:avLst/>
          </a:prstGeom>
        </p:spPr>
      </p:pic>
    </p:spTree>
    <p:extLst>
      <p:ext uri="{BB962C8B-B14F-4D97-AF65-F5344CB8AC3E}">
        <p14:creationId xmlns:p14="http://schemas.microsoft.com/office/powerpoint/2010/main" val="2413556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53796" y="546619"/>
            <a:ext cx="11079241" cy="581048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i="0" dirty="0">
                <a:solidFill>
                  <a:srgbClr val="242021"/>
                </a:solidFill>
                <a:effectLst/>
                <a:latin typeface="Gotham-Bold"/>
              </a:rPr>
              <a:t>Wage and Payroll Policies. </a:t>
            </a:r>
          </a:p>
          <a:p>
            <a:pPr marL="285750" indent="-285750" algn="just">
              <a:buFont typeface="Arial" panose="020B0604020202020204" pitchFamily="34" charset="0"/>
              <a:buChar char="•"/>
            </a:pPr>
            <a:r>
              <a:rPr lang="en-US" sz="1800" b="1" i="0" dirty="0">
                <a:solidFill>
                  <a:srgbClr val="242021"/>
                </a:solidFill>
                <a:effectLst/>
                <a:latin typeface="TimesNewRomanMTStd"/>
              </a:rPr>
              <a:t>Wage policy </a:t>
            </a:r>
            <a:r>
              <a:rPr lang="en-US" sz="1800" b="0" i="0" dirty="0">
                <a:solidFill>
                  <a:srgbClr val="FF0000"/>
                </a:solidFill>
                <a:effectLst/>
                <a:highlight>
                  <a:srgbClr val="FFFFFF"/>
                </a:highlight>
                <a:latin typeface="TimesNewRomanMTStd"/>
              </a:rPr>
              <a:t>relates to decisions such as whether to offer a higher wage rate to motivate employees and limit turnover or pay a lower wage. </a:t>
            </a:r>
          </a:p>
          <a:p>
            <a:pPr marL="285750" indent="-285750" algn="just">
              <a:buFont typeface="Arial" panose="020B0604020202020204" pitchFamily="34" charset="0"/>
              <a:buChar char="•"/>
            </a:pPr>
            <a:r>
              <a:rPr lang="en-US" sz="1800" b="0" i="0" dirty="0">
                <a:solidFill>
                  <a:srgbClr val="242021"/>
                </a:solidFill>
                <a:effectLst/>
                <a:latin typeface="TimesNewRomanMTStd"/>
              </a:rPr>
              <a:t>Depending on the importance of experience on the job, motivation, availability of new employees, and similar considerations, average labor cost per unit of sales could be lower by either approach.</a:t>
            </a:r>
          </a:p>
          <a:p>
            <a:pPr algn="just"/>
            <a:r>
              <a:rPr lang="en-US" sz="1800" b="0" i="0" dirty="0">
                <a:solidFill>
                  <a:srgbClr val="242021"/>
                </a:solidFill>
                <a:effectLst/>
                <a:latin typeface="TimesNewRomanMTStd"/>
              </a:rPr>
              <a:t> </a:t>
            </a:r>
          </a:p>
          <a:p>
            <a:pPr marL="285750" indent="-285750" algn="just">
              <a:buFont typeface="Arial" panose="020B0604020202020204" pitchFamily="34" charset="0"/>
              <a:buChar char="•"/>
            </a:pPr>
            <a:r>
              <a:rPr lang="en-US" sz="1800" b="0" i="0" dirty="0">
                <a:solidFill>
                  <a:srgbClr val="242021"/>
                </a:solidFill>
                <a:effectLst/>
                <a:latin typeface="TimesNewRomanMTStd"/>
              </a:rPr>
              <a:t>The average labor and materials costs per unit of finished goods make up the direct cost of a unit.</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These costs interact with finished goods inventory policy to determine the value of finished goods inventory, which appears on the balance sheet.</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sz="1800" b="1" i="0" dirty="0">
                <a:solidFill>
                  <a:srgbClr val="242021"/>
                </a:solidFill>
                <a:effectLst/>
                <a:latin typeface="TimesNewRomanMTStd"/>
              </a:rPr>
              <a:t>Payroll policy </a:t>
            </a:r>
            <a:r>
              <a:rPr lang="en-US" sz="1800" b="0" i="0" dirty="0">
                <a:solidFill>
                  <a:srgbClr val="FF0000"/>
                </a:solidFill>
                <a:effectLst/>
                <a:latin typeface="TimesNewRomanMTStd"/>
              </a:rPr>
              <a:t>relates to the frequency and timing of payroll, relative to the timing of the actual work done by the employees. </a:t>
            </a:r>
          </a:p>
          <a:p>
            <a:pPr marL="285750" indent="-285750" algn="just">
              <a:buFont typeface="Arial" panose="020B0604020202020204" pitchFamily="34" charset="0"/>
              <a:buChar char="•"/>
            </a:pPr>
            <a:r>
              <a:rPr lang="en-US" sz="1800" b="0" i="0" dirty="0">
                <a:solidFill>
                  <a:srgbClr val="242021"/>
                </a:solidFill>
                <a:effectLst/>
                <a:latin typeface="TimesNewRomanMTStd"/>
              </a:rPr>
              <a:t>The balance of wages payable as a source of spontaneous financing is increased by paying in arrears and paying less frequently (e.g., biweekly instead of weekly). </a:t>
            </a:r>
          </a:p>
          <a:p>
            <a:pPr marL="285750" indent="-285750" algn="just">
              <a:buFont typeface="Arial" panose="020B0604020202020204" pitchFamily="34" charset="0"/>
              <a:buChar char="•"/>
            </a:pPr>
            <a:r>
              <a:rPr lang="en-US" sz="1800" b="1" i="0" dirty="0">
                <a:solidFill>
                  <a:srgbClr val="FF0000"/>
                </a:solidFill>
                <a:effectLst/>
                <a:latin typeface="TimesNewRomanMTStd"/>
              </a:rPr>
              <a:t>Payroll policy affects wages indirectly. </a:t>
            </a:r>
          </a:p>
          <a:p>
            <a:pPr marL="285750" indent="-285750" algn="just">
              <a:buFont typeface="Arial" panose="020B0604020202020204" pitchFamily="34" charset="0"/>
              <a:buChar char="•"/>
            </a:pPr>
            <a:endParaRPr lang="en-US" sz="1800" b="1"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Wage payments that are substantially in arrears may necessitate higher wage rates.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Wage and payroll policies interact with sales quantity to determine the balance of wages payable.</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4B5A320-BA51-5564-2F9B-D973055BB09A}"/>
              </a:ext>
            </a:extLst>
          </p:cNvPr>
          <p:cNvSpPr txBox="1"/>
          <p:nvPr/>
        </p:nvSpPr>
        <p:spPr>
          <a:xfrm>
            <a:off x="4585316" y="6426174"/>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100"/>
            <a:ext cx="2383737" cy="553719"/>
          </a:xfrm>
          <a:prstGeom prst="rect">
            <a:avLst/>
          </a:prstGeom>
        </p:spPr>
      </p:pic>
    </p:spTree>
    <p:extLst>
      <p:ext uri="{BB962C8B-B14F-4D97-AF65-F5344CB8AC3E}">
        <p14:creationId xmlns:p14="http://schemas.microsoft.com/office/powerpoint/2010/main" val="15558359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500900"/>
            <a:ext cx="11395618" cy="595698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solidFill>
                  <a:srgbClr val="242021"/>
                </a:solidFill>
                <a:latin typeface="Gotham-Bold"/>
              </a:rPr>
              <a:t>E</a:t>
            </a:r>
            <a:r>
              <a:rPr lang="en-US" sz="1800" b="1" i="0" dirty="0">
                <a:solidFill>
                  <a:srgbClr val="242021"/>
                </a:solidFill>
                <a:effectLst/>
                <a:latin typeface="Gotham-Bold"/>
              </a:rPr>
              <a:t>valuating Working Capital Policy Choices</a:t>
            </a:r>
          </a:p>
          <a:p>
            <a:pPr marL="285750" indent="-285750" algn="just">
              <a:buFont typeface="Arial" panose="020B0604020202020204" pitchFamily="34" charset="0"/>
              <a:buChar char="•"/>
            </a:pPr>
            <a:r>
              <a:rPr lang="en-US" sz="1800" b="0" i="0" dirty="0">
                <a:solidFill>
                  <a:srgbClr val="242021"/>
                </a:solidFill>
                <a:effectLst/>
                <a:latin typeface="TimesNewRomanMTStd"/>
              </a:rPr>
              <a:t>For many ventures, </a:t>
            </a:r>
            <a:r>
              <a:rPr lang="en-US" sz="1800" b="0" i="0" u="sng" dirty="0">
                <a:solidFill>
                  <a:srgbClr val="FF0000"/>
                </a:solidFill>
                <a:effectLst/>
                <a:latin typeface="TimesNewRomanMTStd"/>
              </a:rPr>
              <a:t>the need for working capital places a significant demand on cash. </a:t>
            </a:r>
          </a:p>
          <a:p>
            <a:pPr marL="285750" indent="-285750" algn="just">
              <a:buFont typeface="Arial" panose="020B0604020202020204" pitchFamily="34" charset="0"/>
              <a:buChar char="•"/>
            </a:pPr>
            <a:r>
              <a:rPr lang="en-US" sz="1800" b="1" i="0" dirty="0">
                <a:solidFill>
                  <a:srgbClr val="FF0000"/>
                </a:solidFill>
                <a:effectLst/>
                <a:latin typeface="TimesNewRomanMTStd"/>
              </a:rPr>
              <a:t>It is important to understand the working capital needs and to factor them into the pro forma financials and estimates of financial needs. </a:t>
            </a:r>
          </a:p>
          <a:p>
            <a:pPr marL="285750" indent="-285750" algn="just">
              <a:buFont typeface="Arial" panose="020B0604020202020204" pitchFamily="34" charset="0"/>
              <a:buChar char="•"/>
            </a:pPr>
            <a:r>
              <a:rPr lang="en-US" sz="1800" b="0" i="0" dirty="0">
                <a:solidFill>
                  <a:srgbClr val="242021"/>
                </a:solidFill>
                <a:effectLst/>
                <a:latin typeface="TimesNewRomanMTStd"/>
              </a:rPr>
              <a:t>As shown in Figure 8.1, the elements of working capital policy are interrelated and impact many aspects of venture operations, making even small changes important.</a:t>
            </a:r>
          </a:p>
          <a:p>
            <a:pPr marL="285750" indent="-285750" algn="just">
              <a:buFont typeface="Arial" panose="020B0604020202020204" pitchFamily="34" charset="0"/>
              <a:buChar char="•"/>
            </a:pPr>
            <a:r>
              <a:rPr lang="en-US" sz="1800" b="1" i="0" dirty="0">
                <a:solidFill>
                  <a:srgbClr val="FF0000"/>
                </a:solidFill>
                <a:effectLst/>
                <a:latin typeface="TimesNewRomanMTStd"/>
              </a:rPr>
              <a:t>Working capital policy choices can be evaluated in the same way as any other investment or financing decision. </a:t>
            </a:r>
          </a:p>
          <a:p>
            <a:pPr marL="285750" indent="-285750" algn="just">
              <a:buFont typeface="Arial" panose="020B0604020202020204" pitchFamily="34" charset="0"/>
              <a:buChar char="•"/>
            </a:pPr>
            <a:r>
              <a:rPr lang="en-US" sz="1800" b="0" i="0" dirty="0">
                <a:solidFill>
                  <a:srgbClr val="FF0000"/>
                </a:solidFill>
                <a:effectLst/>
                <a:latin typeface="TimesNewRomanMTStd"/>
              </a:rPr>
              <a:t>A policy change that increases net working capital </a:t>
            </a:r>
            <a:r>
              <a:rPr lang="en-US" sz="1800" b="0" i="0" u="sng" dirty="0">
                <a:solidFill>
                  <a:srgbClr val="FF0000"/>
                </a:solidFill>
                <a:effectLst/>
                <a:latin typeface="TimesNewRomanMTStd"/>
              </a:rPr>
              <a:t>requires additional investment. </a:t>
            </a:r>
          </a:p>
          <a:p>
            <a:pPr marL="285750" indent="-285750" algn="just">
              <a:buFont typeface="Arial" panose="020B0604020202020204" pitchFamily="34" charset="0"/>
              <a:buChar char="•"/>
            </a:pPr>
            <a:r>
              <a:rPr lang="en-US" sz="1800" b="0" i="0" dirty="0">
                <a:solidFill>
                  <a:srgbClr val="242021"/>
                </a:solidFill>
                <a:effectLst/>
                <a:latin typeface="TimesNewRomanMTStd"/>
              </a:rPr>
              <a:t>Assuming that the change is expected to be permanent, Figure 8.1 can be used to determine the daily increase in profitability from the change. </a:t>
            </a:r>
          </a:p>
          <a:p>
            <a:pPr marL="285750" indent="-285750" algn="just">
              <a:buFont typeface="Arial" panose="020B0604020202020204" pitchFamily="34" charset="0"/>
              <a:buChar char="•"/>
            </a:pPr>
            <a:r>
              <a:rPr lang="en-US" sz="1800" b="0" i="0" dirty="0">
                <a:solidFill>
                  <a:srgbClr val="242021"/>
                </a:solidFill>
                <a:effectLst/>
                <a:latin typeface="TimesNewRomanMTStd"/>
              </a:rPr>
              <a:t>Annualizing the daily increase and dividing by the increase in net working capital is effectively an internal rate of return that can be compared to a reasonable estimate of cost of capital to assess the merits of the possible policy change.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1" dirty="0">
                <a:solidFill>
                  <a:srgbClr val="242021"/>
                </a:solidFill>
                <a:effectLst/>
                <a:latin typeface="TimesNewRomanMTStd"/>
              </a:rPr>
              <a:t>For example, a change that increases profit per day by $5 will increase it by $1,825 per year (in perpetuity or as long as the policy remains in place). </a:t>
            </a:r>
          </a:p>
          <a:p>
            <a:pPr marL="285750" indent="-285750" algn="just">
              <a:buFont typeface="Arial" panose="020B0604020202020204" pitchFamily="34" charset="0"/>
              <a:buChar char="•"/>
            </a:pPr>
            <a:r>
              <a:rPr lang="en-US" sz="1800" b="0" i="1" dirty="0">
                <a:solidFill>
                  <a:srgbClr val="242021"/>
                </a:solidFill>
                <a:effectLst/>
                <a:latin typeface="TimesNewRomanMTStd"/>
              </a:rPr>
              <a:t>If the change would increase net working capital by $20,000, the annual return on that additional investment would be 9.125%. </a:t>
            </a:r>
          </a:p>
        </p:txBody>
      </p:sp>
      <p:sp>
        <p:nvSpPr>
          <p:cNvPr id="2" name="TextBox 1">
            <a:extLst>
              <a:ext uri="{FF2B5EF4-FFF2-40B4-BE49-F238E27FC236}">
                <a16:creationId xmlns:a16="http://schemas.microsoft.com/office/drawing/2014/main" id="{B4B5A320-BA51-5564-2F9B-D973055BB09A}"/>
              </a:ext>
            </a:extLst>
          </p:cNvPr>
          <p:cNvSpPr txBox="1"/>
          <p:nvPr/>
        </p:nvSpPr>
        <p:spPr>
          <a:xfrm>
            <a:off x="4532290" y="6457890"/>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60568"/>
            <a:ext cx="2383737" cy="561468"/>
          </a:xfrm>
          <a:prstGeom prst="rect">
            <a:avLst/>
          </a:prstGeom>
        </p:spPr>
      </p:pic>
    </p:spTree>
    <p:extLst>
      <p:ext uri="{BB962C8B-B14F-4D97-AF65-F5344CB8AC3E}">
        <p14:creationId xmlns:p14="http://schemas.microsoft.com/office/powerpoint/2010/main" val="40559435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500901"/>
            <a:ext cx="11395618" cy="5686958"/>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Evaluating working capital policy choices</a:t>
            </a:r>
            <a:r>
              <a:rPr lang="en-US" b="1" dirty="0">
                <a:solidFill>
                  <a:srgbClr val="242021"/>
                </a:solidFill>
                <a:latin typeface="Gotham-Bold"/>
              </a:rPr>
              <a:t> </a:t>
            </a:r>
            <a:r>
              <a:rPr lang="en-US" b="1" i="1" dirty="0">
                <a:solidFill>
                  <a:srgbClr val="242021"/>
                </a:solidFill>
                <a:latin typeface="Gotham-Bold"/>
              </a:rPr>
              <a:t>(cont.)</a:t>
            </a:r>
            <a:endParaRPr lang="en-US" sz="1800" b="1" i="1" dirty="0">
              <a:solidFill>
                <a:srgbClr val="242021"/>
              </a:solidFill>
              <a:effectLst/>
              <a:latin typeface="Gotham-Bold"/>
            </a:endParaRPr>
          </a:p>
          <a:p>
            <a:pPr algn="just"/>
            <a:endParaRPr lang="en-US" sz="1800" b="1" i="0" dirty="0">
              <a:solidFill>
                <a:srgbClr val="242021"/>
              </a:solidFill>
              <a:effectLst/>
              <a:latin typeface="Gotham-Bold"/>
            </a:endParaRPr>
          </a:p>
          <a:p>
            <a:pPr marL="285750" indent="-285750" algn="just">
              <a:buFont typeface="Arial" panose="020B0604020202020204" pitchFamily="34" charset="0"/>
              <a:buChar char="•"/>
            </a:pPr>
            <a:r>
              <a:rPr lang="en-US" sz="1800" b="0" i="0" dirty="0">
                <a:solidFill>
                  <a:srgbClr val="242021"/>
                </a:solidFill>
                <a:effectLst/>
                <a:latin typeface="TimesNewRomanMTStd"/>
              </a:rPr>
              <a:t>Conversely, a </a:t>
            </a:r>
            <a:r>
              <a:rPr lang="en-US" sz="1800" b="1" i="0" dirty="0">
                <a:solidFill>
                  <a:srgbClr val="FF0000"/>
                </a:solidFill>
                <a:effectLst/>
                <a:latin typeface="TimesNewRomanMTStd"/>
              </a:rPr>
              <a:t>reduction in net working capital is effectively a </a:t>
            </a:r>
            <a:r>
              <a:rPr lang="en-US" sz="1800" b="1" i="0" u="sng" dirty="0">
                <a:solidFill>
                  <a:srgbClr val="FF0000"/>
                </a:solidFill>
                <a:effectLst/>
                <a:latin typeface="TimesNewRomanMTStd"/>
              </a:rPr>
              <a:t>financing choice </a:t>
            </a:r>
            <a:r>
              <a:rPr lang="en-US" sz="1800" b="1" i="0" dirty="0">
                <a:solidFill>
                  <a:srgbClr val="FF0000"/>
                </a:solidFill>
                <a:effectLst/>
                <a:latin typeface="TimesNewRomanMTStd"/>
              </a:rPr>
              <a:t>since it reduces the necessary investment to support the level of working capital.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If the action would reduce accounting profitability per day, that reduction can be annualized and compared to cost of capital to evaluate whether the change would be beneficial based on economic profit.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If the cost of the reduction is below cost of capital, the change </a:t>
            </a:r>
            <a:r>
              <a:rPr lang="en-US" sz="1800" b="1" i="0" u="sng" dirty="0">
                <a:solidFill>
                  <a:srgbClr val="242021"/>
                </a:solidFill>
                <a:effectLst/>
                <a:latin typeface="TimesNewRomanMTStd"/>
              </a:rPr>
              <a:t>is effectively a low-cost financing action</a:t>
            </a:r>
            <a:r>
              <a:rPr lang="en-US" sz="1800" b="1" i="0" dirty="0">
                <a:solidFill>
                  <a:srgbClr val="242021"/>
                </a:solidFill>
                <a:effectLst/>
                <a:latin typeface="TimesNewRomanMTStd"/>
              </a:rPr>
              <a:t>.</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FF0000"/>
                </a:solidFill>
                <a:effectLst/>
                <a:latin typeface="TimesNewRomanMTStd"/>
              </a:rPr>
              <a:t>Working capital is only one example of why the integration of income statement, balance sheet, and cash flows is important. </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Other important interdependencies are related to fixed assets and depreciation and to debt financing and interest and debt service.</a:t>
            </a:r>
            <a:endParaRPr lang="en-US" dirty="0"/>
          </a:p>
        </p:txBody>
      </p:sp>
      <p:sp>
        <p:nvSpPr>
          <p:cNvPr id="2" name="TextBox 1">
            <a:extLst>
              <a:ext uri="{FF2B5EF4-FFF2-40B4-BE49-F238E27FC236}">
                <a16:creationId xmlns:a16="http://schemas.microsoft.com/office/drawing/2014/main" id="{B4B5A320-BA51-5564-2F9B-D973055BB09A}"/>
              </a:ext>
            </a:extLst>
          </p:cNvPr>
          <p:cNvSpPr txBox="1"/>
          <p:nvPr/>
        </p:nvSpPr>
        <p:spPr>
          <a:xfrm>
            <a:off x="4901807" y="6457890"/>
            <a:ext cx="2616200" cy="400110"/>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60568"/>
            <a:ext cx="2383737" cy="561468"/>
          </a:xfrm>
          <a:prstGeom prst="rect">
            <a:avLst/>
          </a:prstGeom>
        </p:spPr>
      </p:pic>
    </p:spTree>
    <p:extLst>
      <p:ext uri="{BB962C8B-B14F-4D97-AF65-F5344CB8AC3E}">
        <p14:creationId xmlns:p14="http://schemas.microsoft.com/office/powerpoint/2010/main" val="7779072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1285191"/>
            <a:ext cx="11079241" cy="4657845"/>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F819974-137C-727B-C932-337D221B7C21}"/>
              </a:ext>
            </a:extLst>
          </p:cNvPr>
          <p:cNvPicPr>
            <a:picLocks noChangeAspect="1"/>
          </p:cNvPicPr>
          <p:nvPr/>
        </p:nvPicPr>
        <p:blipFill>
          <a:blip r:embed="rId2"/>
          <a:stretch>
            <a:fillRect/>
          </a:stretch>
        </p:blipFill>
        <p:spPr>
          <a:xfrm>
            <a:off x="801511" y="180623"/>
            <a:ext cx="10509956" cy="6220844"/>
          </a:xfrm>
          <a:prstGeom prst="rect">
            <a:avLst/>
          </a:prstGeom>
        </p:spPr>
      </p:pic>
    </p:spTree>
    <p:extLst>
      <p:ext uri="{BB962C8B-B14F-4D97-AF65-F5344CB8AC3E}">
        <p14:creationId xmlns:p14="http://schemas.microsoft.com/office/powerpoint/2010/main" val="13832596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7741" y="952845"/>
            <a:ext cx="11145948" cy="535853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800" b="1" i="0" dirty="0">
                <a:solidFill>
                  <a:srgbClr val="242021"/>
                </a:solidFill>
                <a:effectLst/>
                <a:latin typeface="Gotham-Bold"/>
              </a:rPr>
              <a:t>Summary</a:t>
            </a:r>
          </a:p>
          <a:p>
            <a:pPr marL="285750" indent="-285750" algn="just">
              <a:buFont typeface="Arial" panose="020B0604020202020204" pitchFamily="34" charset="0"/>
              <a:buChar char="•"/>
            </a:pPr>
            <a:r>
              <a:rPr lang="en-US" sz="1800" b="0" i="0" dirty="0">
                <a:solidFill>
                  <a:srgbClr val="242021"/>
                </a:solidFill>
                <a:effectLst/>
                <a:latin typeface="TimesNewRomanMTStd"/>
              </a:rPr>
              <a:t>Pro forma financial statements are important to any new venture and a key component in any entrepreneur’s or investor’s toolkit. </a:t>
            </a:r>
          </a:p>
          <a:p>
            <a:pPr marL="285750" indent="-285750" algn="just">
              <a:buFont typeface="Arial" panose="020B0604020202020204" pitchFamily="34" charset="0"/>
              <a:buChar char="•"/>
            </a:pPr>
            <a:r>
              <a:rPr lang="en-US" sz="1800" b="0" i="0" dirty="0">
                <a:solidFill>
                  <a:srgbClr val="242021"/>
                </a:solidFill>
                <a:effectLst/>
                <a:latin typeface="TimesNewRomanMTStd"/>
              </a:rPr>
              <a:t>Financial forecasting adds discipline to the way an entrepreneur or investor thinks about the venture. </a:t>
            </a:r>
          </a:p>
          <a:p>
            <a:pPr marL="285750" indent="-285750" algn="just">
              <a:buFont typeface="Arial" panose="020B0604020202020204" pitchFamily="34" charset="0"/>
              <a:buChar char="•"/>
            </a:pPr>
            <a:r>
              <a:rPr lang="en-US" sz="1800" b="0" i="0" dirty="0">
                <a:solidFill>
                  <a:srgbClr val="242021"/>
                </a:solidFill>
                <a:effectLst/>
                <a:latin typeface="TimesNewRomanMTStd"/>
              </a:rPr>
              <a:t>It provides estimates of future cash flows, which drive financing decisions and are important determinants of value. </a:t>
            </a:r>
          </a:p>
          <a:p>
            <a:pPr marL="285750" indent="-285750" algn="just">
              <a:buFont typeface="Arial" panose="020B0604020202020204" pitchFamily="34" charset="0"/>
              <a:buChar char="•"/>
            </a:pPr>
            <a:r>
              <a:rPr lang="en-US" sz="1800" b="0" i="0" dirty="0">
                <a:solidFill>
                  <a:srgbClr val="242021"/>
                </a:solidFill>
                <a:effectLst/>
                <a:latin typeface="TimesNewRomanMTStd"/>
              </a:rPr>
              <a:t>A forecast can also be important for convincing prospective investors of the merits of the project and can provide specific performance benchmarks around which financing and incentive contracts can be designed.</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1" i="0" dirty="0">
                <a:solidFill>
                  <a:srgbClr val="242021"/>
                </a:solidFill>
                <a:effectLst/>
                <a:latin typeface="TimesNewRomanMTStd"/>
              </a:rPr>
              <a:t>A well-constructed</a:t>
            </a:r>
            <a:r>
              <a:rPr lang="en-US" sz="1800" b="1" i="0" u="sng" dirty="0">
                <a:solidFill>
                  <a:srgbClr val="242021"/>
                </a:solidFill>
                <a:effectLst/>
                <a:latin typeface="TimesNewRomanMTStd"/>
              </a:rPr>
              <a:t> integrated financial model of a new venture accomplishes two things</a:t>
            </a:r>
            <a:r>
              <a:rPr lang="en-US" b="1" u="sng" dirty="0">
                <a:solidFill>
                  <a:srgbClr val="242021"/>
                </a:solidFill>
                <a:latin typeface="TimesNewRomanMTStd"/>
              </a:rPr>
              <a:t>:</a:t>
            </a:r>
            <a:r>
              <a:rPr lang="en-US" sz="1800" b="1" i="0" u="sng" dirty="0">
                <a:solidFill>
                  <a:srgbClr val="242021"/>
                </a:solidFill>
                <a:effectLst/>
                <a:latin typeface="TimesNewRomanMTStd"/>
              </a:rPr>
              <a:t> </a:t>
            </a:r>
          </a:p>
          <a:p>
            <a:pPr marL="285750" indent="-285750" algn="just">
              <a:buFont typeface="Arial" panose="020B0604020202020204" pitchFamily="34" charset="0"/>
              <a:buChar char="•"/>
            </a:pPr>
            <a:r>
              <a:rPr lang="en-US" sz="1800" b="0" i="1" dirty="0">
                <a:solidFill>
                  <a:srgbClr val="242021"/>
                </a:solidFill>
                <a:effectLst/>
                <a:latin typeface="TimesNewRomanMTStd"/>
              </a:rPr>
              <a:t>First, </a:t>
            </a:r>
            <a:r>
              <a:rPr lang="en-US" sz="1800" b="0" i="0" dirty="0">
                <a:solidFill>
                  <a:srgbClr val="242021"/>
                </a:solidFill>
                <a:effectLst/>
                <a:latin typeface="TimesNewRomanMTStd"/>
              </a:rPr>
              <a:t>it reflects the important aspects of the venture’s business model in the three main financial statements: income statement, balance sheet, and cash flow statement. </a:t>
            </a:r>
          </a:p>
          <a:p>
            <a:pPr marL="285750" indent="-285750" algn="just">
              <a:buFont typeface="Arial" panose="020B0604020202020204" pitchFamily="34" charset="0"/>
              <a:buChar char="•"/>
            </a:pPr>
            <a:r>
              <a:rPr lang="en-US" sz="1800" i="1" dirty="0">
                <a:solidFill>
                  <a:srgbClr val="242021"/>
                </a:solidFill>
                <a:effectLst/>
                <a:latin typeface="TimesNewRomanMTStd"/>
              </a:rPr>
              <a:t>Second, </a:t>
            </a:r>
            <a:r>
              <a:rPr lang="en-US" sz="1800" b="0" i="0" dirty="0">
                <a:solidFill>
                  <a:srgbClr val="242021"/>
                </a:solidFill>
                <a:effectLst/>
                <a:latin typeface="TimesNewRomanMTStd"/>
              </a:rPr>
              <a:t>it provides reliable estimates of the venture’s future cash flows.</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We use the venture’s cash conversion cycle to better understand the important links between day-to-day operations and cash flow. The cash conversion cycle visually portrays how cash moves through the firm, as well as in and out of the firm from and to capital providers. Working capital policies are important determinants of a venture’s operating cash flows. These include the granting of credit to customers, levels of inventory on hand, and the ability to generate spontaneous financing in the form of A/P.</a:t>
            </a: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8"/>
            <a:ext cx="2383737" cy="882727"/>
          </a:xfrm>
          <a:prstGeom prst="rect">
            <a:avLst/>
          </a:prstGeom>
        </p:spPr>
      </p:pic>
    </p:spTree>
    <p:extLst>
      <p:ext uri="{BB962C8B-B14F-4D97-AF65-F5344CB8AC3E}">
        <p14:creationId xmlns:p14="http://schemas.microsoft.com/office/powerpoint/2010/main" val="4389303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26763" y="546619"/>
            <a:ext cx="11383015" cy="5548818"/>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sz="1800" b="0" i="0" dirty="0">
                <a:solidFill>
                  <a:srgbClr val="242021"/>
                </a:solidFill>
                <a:effectLst/>
                <a:latin typeface="TimesNewRomanMTStd"/>
              </a:rPr>
              <a:t>Preparing a credible and useful financial model requires well-researched and defensible assumptions. </a:t>
            </a:r>
          </a:p>
          <a:p>
            <a:pPr marL="285750" indent="-285750" algn="just">
              <a:buFont typeface="Arial" panose="020B0604020202020204" pitchFamily="34" charset="0"/>
              <a:buChar char="•"/>
            </a:pPr>
            <a:r>
              <a:rPr lang="en-US" sz="1800" b="0" i="0" dirty="0">
                <a:solidFill>
                  <a:srgbClr val="242021"/>
                </a:solidFill>
                <a:effectLst/>
                <a:latin typeface="TimesNewRomanMTStd"/>
              </a:rPr>
              <a:t>Yardsticks based on public or private companies and</a:t>
            </a:r>
            <a:r>
              <a:rPr lang="en-US" dirty="0"/>
              <a:t> </a:t>
            </a:r>
            <a:r>
              <a:rPr lang="en-US" sz="1800" b="0" i="0" dirty="0">
                <a:solidFill>
                  <a:srgbClr val="242021"/>
                </a:solidFill>
                <a:effectLst/>
                <a:latin typeface="TimesNewRomanMTStd"/>
              </a:rPr>
              <a:t>industry statistics can be used to develop benchmark performance metrics and to build the new venture’s financial model. </a:t>
            </a:r>
          </a:p>
          <a:p>
            <a:pPr marL="285750" indent="-285750" algn="just">
              <a:buFont typeface="Arial" panose="020B0604020202020204" pitchFamily="34" charset="0"/>
              <a:buChar char="•"/>
            </a:pPr>
            <a:r>
              <a:rPr lang="en-US" sz="1800" b="0" i="0" dirty="0">
                <a:solidFill>
                  <a:srgbClr val="242021"/>
                </a:solidFill>
                <a:effectLst/>
                <a:latin typeface="TimesNewRomanMTStd"/>
              </a:rPr>
              <a:t>Public SEC documents, primarily 10-K and prospectus filings, are one source of information on comparable firms. </a:t>
            </a:r>
          </a:p>
          <a:p>
            <a:pPr marL="285750" indent="-285750" algn="just">
              <a:buFont typeface="Arial" panose="020B0604020202020204" pitchFamily="34" charset="0"/>
              <a:buChar char="•"/>
            </a:pPr>
            <a:r>
              <a:rPr lang="en-US" sz="1800" b="0" i="0" dirty="0">
                <a:solidFill>
                  <a:srgbClr val="242021"/>
                </a:solidFill>
                <a:effectLst/>
                <a:latin typeface="TimesNewRomanMTStd"/>
              </a:rPr>
              <a:t>The yardstick approach is straightforward to implement and can provide robust estimates of revenue growth, resource requirements, and industry practices related to working capital management.</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No new venture will perform exactly like the yardstick companies, however, and financial projections should also reflect the use of fundamental analysis to develop the schedule of assumptions. </a:t>
            </a:r>
          </a:p>
          <a:p>
            <a:pPr marL="285750" indent="-285750" algn="just">
              <a:buFont typeface="Arial" panose="020B0604020202020204" pitchFamily="34" charset="0"/>
              <a:buChar char="•"/>
            </a:pPr>
            <a:r>
              <a:rPr lang="en-US" sz="1800" b="0" i="0" dirty="0">
                <a:solidFill>
                  <a:srgbClr val="242021"/>
                </a:solidFill>
                <a:effectLst/>
                <a:latin typeface="TimesNewRomanMTStd"/>
              </a:rPr>
              <a:t>An integrated financial model might use assumptions developed using yardstick data and then validated with fundamental analysis or the converse.</a:t>
            </a:r>
          </a:p>
          <a:p>
            <a:pPr marL="285750" indent="-285750" algn="just">
              <a:buFont typeface="Arial" panose="020B0604020202020204" pitchFamily="34" charset="0"/>
              <a:buChar char="•"/>
            </a:pPr>
            <a:endParaRPr lang="en-US" sz="1800" b="0" i="0" dirty="0">
              <a:solidFill>
                <a:srgbClr val="242021"/>
              </a:solidFill>
              <a:effectLst/>
              <a:latin typeface="TimesNewRomanMTStd"/>
            </a:endParaRPr>
          </a:p>
          <a:p>
            <a:pPr marL="285750" indent="-285750" algn="just">
              <a:buFont typeface="Arial" panose="020B0604020202020204" pitchFamily="34" charset="0"/>
              <a:buChar char="•"/>
            </a:pPr>
            <a:r>
              <a:rPr lang="en-US" sz="1800" b="0" i="0" dirty="0">
                <a:solidFill>
                  <a:srgbClr val="242021"/>
                </a:solidFill>
                <a:effectLst/>
                <a:latin typeface="TimesNewRomanMTStd"/>
              </a:rPr>
              <a:t>With a schedule of the key assumptions, spreadsheet modeling can be used to develop an integrated financial model for preparing pro forma financial forecasts. </a:t>
            </a:r>
          </a:p>
          <a:p>
            <a:pPr marL="285750" indent="-285750" algn="just">
              <a:buFont typeface="Arial" panose="020B0604020202020204" pitchFamily="34" charset="0"/>
              <a:buChar char="•"/>
            </a:pPr>
            <a:r>
              <a:rPr lang="en-US" sz="1800" b="0" i="0" dirty="0">
                <a:solidFill>
                  <a:srgbClr val="242021"/>
                </a:solidFill>
                <a:effectLst/>
                <a:latin typeface="TimesNewRomanMTStd"/>
              </a:rPr>
              <a:t>An integrated model features an income statement, a balance sheet, and a cash flow statement, all linked to one another and across time. </a:t>
            </a:r>
          </a:p>
          <a:p>
            <a:pPr marL="285750" indent="-285750" algn="just">
              <a:buFont typeface="Arial" panose="020B0604020202020204" pitchFamily="34" charset="0"/>
              <a:buChar char="•"/>
            </a:pPr>
            <a:r>
              <a:rPr lang="en-US" sz="1800" b="0" i="0" dirty="0">
                <a:solidFill>
                  <a:srgbClr val="242021"/>
                </a:solidFill>
                <a:effectLst/>
                <a:latin typeface="TimesNewRomanMTStd"/>
              </a:rPr>
              <a:t>An integrated financial model allows the entrepreneur or investor to conduct “what if” analysis and facilitates the use of simulation to assess the effects of uncertainty. </a:t>
            </a:r>
          </a:p>
          <a:p>
            <a:pPr marL="285750" indent="-285750" algn="just">
              <a:buFont typeface="Arial" panose="020B0604020202020204" pitchFamily="34" charset="0"/>
              <a:buChar char="•"/>
            </a:pPr>
            <a:r>
              <a:rPr lang="en-US" sz="1800" b="0" i="0" dirty="0">
                <a:solidFill>
                  <a:srgbClr val="242021"/>
                </a:solidFill>
                <a:effectLst/>
                <a:latin typeface="TimesNewRomanMTStd"/>
              </a:rPr>
              <a:t>Both scenario analysis and simulation analysis are valuable tools for assessing the prospects and potential future value of any new venture.</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8AC59310-6345-0349-FF88-FFF7A959AE30}"/>
              </a:ext>
            </a:extLst>
          </p:cNvPr>
          <p:cNvPicPr>
            <a:picLocks noChangeAspect="1"/>
          </p:cNvPicPr>
          <p:nvPr/>
        </p:nvPicPr>
        <p:blipFill>
          <a:blip r:embed="rId3" cstate="hqprint">
            <a:extLst>
              <a:ext uri="{28A0092B-C50C-407E-A947-70E740481C1C}">
                <a14:useLocalDpi xmlns:a14="http://schemas.microsoft.com/office/drawing/2010/main" val="0"/>
              </a:ext>
            </a:extLst>
          </a:blip>
          <a:srcRect/>
          <a:stretch/>
        </p:blipFill>
        <p:spPr>
          <a:xfrm>
            <a:off x="242441" y="70119"/>
            <a:ext cx="2383737" cy="476500"/>
          </a:xfrm>
          <a:prstGeom prst="rect">
            <a:avLst/>
          </a:prstGeom>
        </p:spPr>
      </p:pic>
    </p:spTree>
    <p:extLst>
      <p:ext uri="{BB962C8B-B14F-4D97-AF65-F5344CB8AC3E}">
        <p14:creationId xmlns:p14="http://schemas.microsoft.com/office/powerpoint/2010/main" val="14844558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cstate="hq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279393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7|24.7|7.8|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1061</TotalTime>
  <Words>9417</Words>
  <Application>Microsoft Office PowerPoint</Application>
  <PresentationFormat>Widescreen</PresentationFormat>
  <Paragraphs>661</Paragraphs>
  <Slides>33</Slides>
  <Notes>27</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33</vt:i4>
      </vt:variant>
    </vt:vector>
  </HeadingPairs>
  <TitlesOfParts>
    <vt:vector size="44" baseType="lpstr">
      <vt:lpstr>Arial</vt:lpstr>
      <vt:lpstr>Calibri</vt:lpstr>
      <vt:lpstr>Calibri Light</vt:lpstr>
      <vt:lpstr>Gotham-Bold</vt:lpstr>
      <vt:lpstr>Gotham-Book</vt:lpstr>
      <vt:lpstr>Tajawal Medium</vt:lpstr>
      <vt:lpstr>Times New Roman</vt:lpstr>
      <vt:lpstr>TimesNewRomanMTStd</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Mohamed Soliman Soliman (MOHAMED SOLIMAN SOLIMAN)</cp:lastModifiedBy>
  <cp:revision>341</cp:revision>
  <dcterms:created xsi:type="dcterms:W3CDTF">2023-04-29T09:08:23Z</dcterms:created>
  <dcterms:modified xsi:type="dcterms:W3CDTF">2023-11-10T11:49:31Z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2023-05-29T22:01:25Z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5f768725-e9ce-4ba3-b39f-f5ea8b6b2ec9</vt:lpwstr>
  </property>
  <property fmtid="{D5CDD505-2E9C-101B-9397-08002B2CF9AE}" pid="7" name="MSIP_Label_defa4170-0d19-0005-0004-bc88714345d2_ActionId">
    <vt:lpwstr>ad2b3aa6-abde-43f3-a556-284a4beeff89</vt:lpwstr>
  </property>
  <property fmtid="{D5CDD505-2E9C-101B-9397-08002B2CF9AE}" pid="8" name="MSIP_Label_defa4170-0d19-0005-0004-bc88714345d2_ContentBits">
    <vt:lpwstr>0</vt:lpwstr>
  </property>
</Properties>
</file>