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648" r:id="rId5"/>
    <p:sldId id="579" r:id="rId6"/>
    <p:sldId id="580" r:id="rId7"/>
    <p:sldId id="271" r:id="rId8"/>
    <p:sldId id="576" r:id="rId9"/>
    <p:sldId id="616" r:id="rId10"/>
    <p:sldId id="626" r:id="rId11"/>
    <p:sldId id="635" r:id="rId12"/>
    <p:sldId id="645" r:id="rId13"/>
    <p:sldId id="647" r:id="rId14"/>
    <p:sldId id="642" r:id="rId15"/>
    <p:sldId id="617" r:id="rId16"/>
    <p:sldId id="618" r:id="rId17"/>
    <p:sldId id="620" r:id="rId18"/>
    <p:sldId id="619" r:id="rId19"/>
    <p:sldId id="621" r:id="rId20"/>
    <p:sldId id="636" r:id="rId21"/>
    <p:sldId id="608" r:id="rId22"/>
    <p:sldId id="622" r:id="rId23"/>
    <p:sldId id="623" r:id="rId24"/>
    <p:sldId id="643" r:id="rId25"/>
    <p:sldId id="624" r:id="rId26"/>
    <p:sldId id="644" r:id="rId27"/>
    <p:sldId id="588" r:id="rId28"/>
    <p:sldId id="586" r:id="rId29"/>
    <p:sldId id="638" r:id="rId30"/>
    <p:sldId id="639" r:id="rId31"/>
    <p:sldId id="625" r:id="rId32"/>
    <p:sldId id="641" r:id="rId33"/>
    <p:sldId id="501" r:id="rId34"/>
    <p:sldId id="630" r:id="rId35"/>
    <p:sldId id="631" r:id="rId36"/>
    <p:sldId id="500" r:id="rId37"/>
    <p:sldId id="594" r:id="rId38"/>
    <p:sldId id="633" r:id="rId39"/>
    <p:sldId id="634" r:id="rId40"/>
    <p:sldId id="627" r:id="rId41"/>
    <p:sldId id="629" r:id="rId42"/>
    <p:sldId id="628" r:id="rId43"/>
    <p:sldId id="646" r:id="rId44"/>
    <p:sldId id="605" r:id="rId45"/>
    <p:sldId id="596" r:id="rId46"/>
    <p:sldId id="597" r:id="rId47"/>
    <p:sldId id="598"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48"/>
            <p14:sldId id="579"/>
            <p14:sldId id="580"/>
            <p14:sldId id="271"/>
            <p14:sldId id="576"/>
            <p14:sldId id="616"/>
            <p14:sldId id="626"/>
            <p14:sldId id="635"/>
            <p14:sldId id="645"/>
            <p14:sldId id="647"/>
            <p14:sldId id="642"/>
            <p14:sldId id="617"/>
            <p14:sldId id="618"/>
            <p14:sldId id="620"/>
            <p14:sldId id="619"/>
            <p14:sldId id="621"/>
            <p14:sldId id="636"/>
            <p14:sldId id="608"/>
            <p14:sldId id="622"/>
            <p14:sldId id="623"/>
            <p14:sldId id="643"/>
            <p14:sldId id="624"/>
            <p14:sldId id="644"/>
            <p14:sldId id="588"/>
            <p14:sldId id="586"/>
            <p14:sldId id="638"/>
            <p14:sldId id="639"/>
            <p14:sldId id="625"/>
            <p14:sldId id="641"/>
            <p14:sldId id="501"/>
            <p14:sldId id="630"/>
            <p14:sldId id="631"/>
            <p14:sldId id="500"/>
            <p14:sldId id="594"/>
            <p14:sldId id="633"/>
            <p14:sldId id="634"/>
            <p14:sldId id="627"/>
            <p14:sldId id="629"/>
            <p14:sldId id="628"/>
            <p14:sldId id="646"/>
            <p14:sldId id="605"/>
            <p14:sldId id="596"/>
            <p14:sldId id="597"/>
            <p14:sldId id="59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FBC7D7-BBF8-434E-97A8-716893E5A229}" v="60" dt="2024-07-09T21:42:09.6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73" autoAdjust="0"/>
    <p:restoredTop sz="59311" autoAdjust="0"/>
  </p:normalViewPr>
  <p:slideViewPr>
    <p:cSldViewPr snapToGrid="0">
      <p:cViewPr varScale="1">
        <p:scale>
          <a:sx n="54" d="100"/>
          <a:sy n="54" d="100"/>
        </p:scale>
        <p:origin x="1608" y="4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47FBC7D7-BBF8-434E-97A8-716893E5A229}"/>
    <pc:docChg chg="undo custSel addSld delSld modSld modSection">
      <pc:chgData name="ِAwatef B" userId="4c3a533462edbdd8" providerId="LiveId" clId="{47FBC7D7-BBF8-434E-97A8-716893E5A229}" dt="2024-07-09T21:49:17.840" v="749" actId="478"/>
      <pc:docMkLst>
        <pc:docMk/>
      </pc:docMkLst>
      <pc:sldChg chg="delSp mod delAnim">
        <pc:chgData name="ِAwatef B" userId="4c3a533462edbdd8" providerId="LiveId" clId="{47FBC7D7-BBF8-434E-97A8-716893E5A229}" dt="2024-07-09T21:44:05.467" v="695" actId="478"/>
        <pc:sldMkLst>
          <pc:docMk/>
          <pc:sldMk cId="0" sldId="271"/>
        </pc:sldMkLst>
        <pc:picChg chg="del">
          <ac:chgData name="ِAwatef B" userId="4c3a533462edbdd8" providerId="LiveId" clId="{47FBC7D7-BBF8-434E-97A8-716893E5A229}" dt="2024-07-09T21:44:05.467" v="695" actId="478"/>
          <ac:picMkLst>
            <pc:docMk/>
            <pc:sldMk cId="0" sldId="271"/>
            <ac:picMk id="3" creationId="{A7B017CB-CC99-A4D6-D2EE-15924C7544E1}"/>
          </ac:picMkLst>
        </pc:picChg>
      </pc:sldChg>
      <pc:sldChg chg="del">
        <pc:chgData name="ِAwatef B" userId="4c3a533462edbdd8" providerId="LiveId" clId="{47FBC7D7-BBF8-434E-97A8-716893E5A229}" dt="2024-06-26T22:10:29.214" v="170" actId="47"/>
        <pc:sldMkLst>
          <pc:docMk/>
          <pc:sldMk cId="0" sldId="349"/>
        </pc:sldMkLst>
      </pc:sldChg>
      <pc:sldChg chg="delSp modSp mod delAnim modAnim">
        <pc:chgData name="ِAwatef B" userId="4c3a533462edbdd8" providerId="LiveId" clId="{47FBC7D7-BBF8-434E-97A8-716893E5A229}" dt="2024-07-09T21:46:39.582" v="735" actId="478"/>
        <pc:sldMkLst>
          <pc:docMk/>
          <pc:sldMk cId="3079614599" sldId="500"/>
        </pc:sldMkLst>
        <pc:picChg chg="del mod">
          <ac:chgData name="ِAwatef B" userId="4c3a533462edbdd8" providerId="LiveId" clId="{47FBC7D7-BBF8-434E-97A8-716893E5A229}" dt="2024-07-09T21:46:39.582" v="735" actId="478"/>
          <ac:picMkLst>
            <pc:docMk/>
            <pc:sldMk cId="3079614599" sldId="500"/>
            <ac:picMk id="2" creationId="{020B3849-6EA1-C2DD-CACC-70FD5937E7CD}"/>
          </ac:picMkLst>
        </pc:picChg>
      </pc:sldChg>
      <pc:sldChg chg="delSp modSp mod delAnim modAnim">
        <pc:chgData name="ِAwatef B" userId="4c3a533462edbdd8" providerId="LiveId" clId="{47FBC7D7-BBF8-434E-97A8-716893E5A229}" dt="2024-07-09T21:46:26.566" v="732" actId="478"/>
        <pc:sldMkLst>
          <pc:docMk/>
          <pc:sldMk cId="2723420552" sldId="501"/>
        </pc:sldMkLst>
        <pc:spChg chg="mod">
          <ac:chgData name="ِAwatef B" userId="4c3a533462edbdd8" providerId="LiveId" clId="{47FBC7D7-BBF8-434E-97A8-716893E5A229}" dt="2024-06-27T17:49:23.725" v="219" actId="14100"/>
          <ac:spMkLst>
            <pc:docMk/>
            <pc:sldMk cId="2723420552" sldId="501"/>
            <ac:spMk id="48" creationId="{00000000-0000-0000-0000-000000000000}"/>
          </ac:spMkLst>
        </pc:spChg>
        <pc:picChg chg="del">
          <ac:chgData name="ِAwatef B" userId="4c3a533462edbdd8" providerId="LiveId" clId="{47FBC7D7-BBF8-434E-97A8-716893E5A229}" dt="2024-07-09T21:46:26.566" v="732" actId="478"/>
          <ac:picMkLst>
            <pc:docMk/>
            <pc:sldMk cId="2723420552" sldId="501"/>
            <ac:picMk id="2" creationId="{8763CC33-4B8C-D684-25CE-263716225E47}"/>
          </ac:picMkLst>
        </pc:picChg>
      </pc:sldChg>
      <pc:sldChg chg="del">
        <pc:chgData name="ِAwatef B" userId="4c3a533462edbdd8" providerId="LiveId" clId="{47FBC7D7-BBF8-434E-97A8-716893E5A229}" dt="2024-06-26T22:10:17.781" v="169" actId="47"/>
        <pc:sldMkLst>
          <pc:docMk/>
          <pc:sldMk cId="1495940231" sldId="502"/>
        </pc:sldMkLst>
      </pc:sldChg>
      <pc:sldChg chg="del">
        <pc:chgData name="ِAwatef B" userId="4c3a533462edbdd8" providerId="LiveId" clId="{47FBC7D7-BBF8-434E-97A8-716893E5A229}" dt="2024-06-26T21:55:43.539" v="51" actId="47"/>
        <pc:sldMkLst>
          <pc:docMk/>
          <pc:sldMk cId="0" sldId="574"/>
        </pc:sldMkLst>
      </pc:sldChg>
      <pc:sldChg chg="del">
        <pc:chgData name="ِAwatef B" userId="4c3a533462edbdd8" providerId="LiveId" clId="{47FBC7D7-BBF8-434E-97A8-716893E5A229}" dt="2024-06-26T21:56:01.088" v="52" actId="47"/>
        <pc:sldMkLst>
          <pc:docMk/>
          <pc:sldMk cId="0" sldId="575"/>
        </pc:sldMkLst>
      </pc:sldChg>
      <pc:sldChg chg="addSp delSp modSp mod delAnim modAnim modNotesTx">
        <pc:chgData name="ِAwatef B" userId="4c3a533462edbdd8" providerId="LiveId" clId="{47FBC7D7-BBF8-434E-97A8-716893E5A229}" dt="2024-07-09T21:44:11.550" v="697" actId="20577"/>
        <pc:sldMkLst>
          <pc:docMk/>
          <pc:sldMk cId="3278461897" sldId="576"/>
        </pc:sldMkLst>
        <pc:spChg chg="add del mod">
          <ac:chgData name="ِAwatef B" userId="4c3a533462edbdd8" providerId="LiveId" clId="{47FBC7D7-BBF8-434E-97A8-716893E5A229}" dt="2024-06-26T21:56:58.834" v="71" actId="478"/>
          <ac:spMkLst>
            <pc:docMk/>
            <pc:sldMk cId="3278461897" sldId="576"/>
            <ac:spMk id="2" creationId="{00000000-0000-0000-0000-000000000000}"/>
          </ac:spMkLst>
        </pc:spChg>
        <pc:spChg chg="del">
          <ac:chgData name="ِAwatef B" userId="4c3a533462edbdd8" providerId="LiveId" clId="{47FBC7D7-BBF8-434E-97A8-716893E5A229}" dt="2024-06-26T21:56:43.181" v="67" actId="478"/>
          <ac:spMkLst>
            <pc:docMk/>
            <pc:sldMk cId="3278461897" sldId="576"/>
            <ac:spMk id="3" creationId="{00000000-0000-0000-0000-000000000000}"/>
          </ac:spMkLst>
        </pc:spChg>
        <pc:spChg chg="mod">
          <ac:chgData name="ِAwatef B" userId="4c3a533462edbdd8" providerId="LiveId" clId="{47FBC7D7-BBF8-434E-97A8-716893E5A229}" dt="2024-06-26T21:57:45.974" v="77" actId="1076"/>
          <ac:spMkLst>
            <pc:docMk/>
            <pc:sldMk cId="3278461897" sldId="576"/>
            <ac:spMk id="8" creationId="{00000000-0000-0000-0000-000000000000}"/>
          </ac:spMkLst>
        </pc:spChg>
        <pc:spChg chg="mod">
          <ac:chgData name="ِAwatef B" userId="4c3a533462edbdd8" providerId="LiveId" clId="{47FBC7D7-BBF8-434E-97A8-716893E5A229}" dt="2024-06-26T21:58:03.696" v="100" actId="1036"/>
          <ac:spMkLst>
            <pc:docMk/>
            <pc:sldMk cId="3278461897" sldId="576"/>
            <ac:spMk id="31" creationId="{00000000-0000-0000-0000-000000000000}"/>
          </ac:spMkLst>
        </pc:spChg>
        <pc:spChg chg="del">
          <ac:chgData name="ِAwatef B" userId="4c3a533462edbdd8" providerId="LiveId" clId="{47FBC7D7-BBF8-434E-97A8-716893E5A229}" dt="2024-06-26T21:56:11.654" v="54" actId="478"/>
          <ac:spMkLst>
            <pc:docMk/>
            <pc:sldMk cId="3278461897" sldId="576"/>
            <ac:spMk id="32" creationId="{00000000-0000-0000-0000-000000000000}"/>
          </ac:spMkLst>
        </pc:spChg>
        <pc:picChg chg="del">
          <ac:chgData name="ِAwatef B" userId="4c3a533462edbdd8" providerId="LiveId" clId="{47FBC7D7-BBF8-434E-97A8-716893E5A229}" dt="2024-07-04T20:33:03.435" v="278" actId="478"/>
          <ac:picMkLst>
            <pc:docMk/>
            <pc:sldMk cId="3278461897" sldId="576"/>
            <ac:picMk id="3" creationId="{0286B2BF-5927-7868-10C3-E3D322911BDC}"/>
          </ac:picMkLst>
        </pc:picChg>
        <pc:picChg chg="del">
          <ac:chgData name="ِAwatef B" userId="4c3a533462edbdd8" providerId="LiveId" clId="{47FBC7D7-BBF8-434E-97A8-716893E5A229}" dt="2024-07-09T21:44:09.348" v="696" actId="478"/>
          <ac:picMkLst>
            <pc:docMk/>
            <pc:sldMk cId="3278461897" sldId="576"/>
            <ac:picMk id="4" creationId="{8D3494DC-FBE0-7116-DD93-31C583A43AEC}"/>
          </ac:picMkLst>
        </pc:picChg>
        <pc:picChg chg="mod">
          <ac:chgData name="ِAwatef B" userId="4c3a533462edbdd8" providerId="LiveId" clId="{47FBC7D7-BBF8-434E-97A8-716893E5A229}" dt="2024-06-26T21:57:36.631" v="75" actId="14100"/>
          <ac:picMkLst>
            <pc:docMk/>
            <pc:sldMk cId="3278461897" sldId="576"/>
            <ac:picMk id="5" creationId="{00000000-0000-0000-0000-000000000000}"/>
          </ac:picMkLst>
        </pc:picChg>
      </pc:sldChg>
      <pc:sldChg chg="delSp mod delAnim">
        <pc:chgData name="ِAwatef B" userId="4c3a533462edbdd8" providerId="LiveId" clId="{47FBC7D7-BBF8-434E-97A8-716893E5A229}" dt="2024-07-09T21:43:57.425" v="693" actId="478"/>
        <pc:sldMkLst>
          <pc:docMk/>
          <pc:sldMk cId="1773856204" sldId="579"/>
        </pc:sldMkLst>
        <pc:picChg chg="del">
          <ac:chgData name="ِAwatef B" userId="4c3a533462edbdd8" providerId="LiveId" clId="{47FBC7D7-BBF8-434E-97A8-716893E5A229}" dt="2024-07-09T21:43:57.425" v="693" actId="478"/>
          <ac:picMkLst>
            <pc:docMk/>
            <pc:sldMk cId="1773856204" sldId="579"/>
            <ac:picMk id="4" creationId="{500B7844-E3EC-CD8D-C697-4AB9D73D7F38}"/>
          </ac:picMkLst>
        </pc:picChg>
      </pc:sldChg>
      <pc:sldChg chg="delSp mod delAnim">
        <pc:chgData name="ِAwatef B" userId="4c3a533462edbdd8" providerId="LiveId" clId="{47FBC7D7-BBF8-434E-97A8-716893E5A229}" dt="2024-07-09T21:44:01.188" v="694" actId="478"/>
        <pc:sldMkLst>
          <pc:docMk/>
          <pc:sldMk cId="2663950702" sldId="580"/>
        </pc:sldMkLst>
        <pc:picChg chg="del">
          <ac:chgData name="ِAwatef B" userId="4c3a533462edbdd8" providerId="LiveId" clId="{47FBC7D7-BBF8-434E-97A8-716893E5A229}" dt="2024-07-09T21:44:01.188" v="694" actId="478"/>
          <ac:picMkLst>
            <pc:docMk/>
            <pc:sldMk cId="2663950702" sldId="580"/>
            <ac:picMk id="4" creationId="{07346006-5460-7704-DE3D-12543DBB8FDD}"/>
          </ac:picMkLst>
        </pc:picChg>
      </pc:sldChg>
      <pc:sldChg chg="delSp mod delAnim modAnim">
        <pc:chgData name="ِAwatef B" userId="4c3a533462edbdd8" providerId="LiveId" clId="{47FBC7D7-BBF8-434E-97A8-716893E5A229}" dt="2024-07-09T21:46:03.895" v="726" actId="478"/>
        <pc:sldMkLst>
          <pc:docMk/>
          <pc:sldMk cId="1294501467" sldId="586"/>
        </pc:sldMkLst>
        <pc:picChg chg="del">
          <ac:chgData name="ِAwatef B" userId="4c3a533462edbdd8" providerId="LiveId" clId="{47FBC7D7-BBF8-434E-97A8-716893E5A229}" dt="2024-07-09T21:46:03.895" v="726" actId="478"/>
          <ac:picMkLst>
            <pc:docMk/>
            <pc:sldMk cId="1294501467" sldId="586"/>
            <ac:picMk id="2" creationId="{F1F6AE02-15C7-EC74-E18B-452B1392B222}"/>
          </ac:picMkLst>
        </pc:picChg>
      </pc:sldChg>
      <pc:sldChg chg="delSp mod delAnim modAnim modNotesTx">
        <pc:chgData name="ِAwatef B" userId="4c3a533462edbdd8" providerId="LiveId" clId="{47FBC7D7-BBF8-434E-97A8-716893E5A229}" dt="2024-07-09T21:45:59.495" v="725" actId="6549"/>
        <pc:sldMkLst>
          <pc:docMk/>
          <pc:sldMk cId="1592869498" sldId="588"/>
        </pc:sldMkLst>
        <pc:picChg chg="del">
          <ac:chgData name="ِAwatef B" userId="4c3a533462edbdd8" providerId="LiveId" clId="{47FBC7D7-BBF8-434E-97A8-716893E5A229}" dt="2024-07-09T21:45:56.930" v="724" actId="478"/>
          <ac:picMkLst>
            <pc:docMk/>
            <pc:sldMk cId="1592869498" sldId="588"/>
            <ac:picMk id="2" creationId="{85957D51-16E3-42FC-1225-53FDE4DAF06A}"/>
          </ac:picMkLst>
        </pc:picChg>
      </pc:sldChg>
      <pc:sldChg chg="delSp modSp mod delAnim modAnim modNotesTx">
        <pc:chgData name="ِAwatef B" userId="4c3a533462edbdd8" providerId="LiveId" clId="{47FBC7D7-BBF8-434E-97A8-716893E5A229}" dt="2024-07-09T21:46:46.047" v="737" actId="20577"/>
        <pc:sldMkLst>
          <pc:docMk/>
          <pc:sldMk cId="2690875312" sldId="594"/>
        </pc:sldMkLst>
        <pc:spChg chg="mod">
          <ac:chgData name="ِAwatef B" userId="4c3a533462edbdd8" providerId="LiveId" clId="{47FBC7D7-BBF8-434E-97A8-716893E5A229}" dt="2024-06-27T17:54:39.671" v="255" actId="14100"/>
          <ac:spMkLst>
            <pc:docMk/>
            <pc:sldMk cId="2690875312" sldId="594"/>
            <ac:spMk id="2" creationId="{00000000-0000-0000-0000-000000000000}"/>
          </ac:spMkLst>
        </pc:spChg>
        <pc:spChg chg="mod">
          <ac:chgData name="ِAwatef B" userId="4c3a533462edbdd8" providerId="LiveId" clId="{47FBC7D7-BBF8-434E-97A8-716893E5A229}" dt="2024-06-27T17:54:24.569" v="253" actId="1035"/>
          <ac:spMkLst>
            <pc:docMk/>
            <pc:sldMk cId="2690875312" sldId="594"/>
            <ac:spMk id="6" creationId="{00000000-0000-0000-0000-000000000000}"/>
          </ac:spMkLst>
        </pc:spChg>
        <pc:spChg chg="del">
          <ac:chgData name="ِAwatef B" userId="4c3a533462edbdd8" providerId="LiveId" clId="{47FBC7D7-BBF8-434E-97A8-716893E5A229}" dt="2024-06-27T17:54:34.612" v="254" actId="478"/>
          <ac:spMkLst>
            <pc:docMk/>
            <pc:sldMk cId="2690875312" sldId="594"/>
            <ac:spMk id="7" creationId="{00000000-0000-0000-0000-000000000000}"/>
          </ac:spMkLst>
        </pc:spChg>
        <pc:spChg chg="del">
          <ac:chgData name="ِAwatef B" userId="4c3a533462edbdd8" providerId="LiveId" clId="{47FBC7D7-BBF8-434E-97A8-716893E5A229}" dt="2024-06-26T22:11:18.316" v="188" actId="478"/>
          <ac:spMkLst>
            <pc:docMk/>
            <pc:sldMk cId="2690875312" sldId="594"/>
            <ac:spMk id="9" creationId="{FFDF29EB-2163-4AD6-87C0-05A59747E391}"/>
          </ac:spMkLst>
        </pc:spChg>
        <pc:spChg chg="mod">
          <ac:chgData name="ِAwatef B" userId="4c3a533462edbdd8" providerId="LiveId" clId="{47FBC7D7-BBF8-434E-97A8-716893E5A229}" dt="2024-06-27T17:53:58.234" v="237" actId="1076"/>
          <ac:spMkLst>
            <pc:docMk/>
            <pc:sldMk cId="2690875312" sldId="594"/>
            <ac:spMk id="11" creationId="{E425CEA2-84C9-40B8-8F8B-5A85876145AD}"/>
          </ac:spMkLst>
        </pc:spChg>
        <pc:spChg chg="mod">
          <ac:chgData name="ِAwatef B" userId="4c3a533462edbdd8" providerId="LiveId" clId="{47FBC7D7-BBF8-434E-97A8-716893E5A229}" dt="2024-06-27T17:54:04.155" v="240" actId="404"/>
          <ac:spMkLst>
            <pc:docMk/>
            <pc:sldMk cId="2690875312" sldId="594"/>
            <ac:spMk id="17" creationId="{00000000-0000-0000-0000-000000000000}"/>
          </ac:spMkLst>
        </pc:spChg>
        <pc:picChg chg="del">
          <ac:chgData name="ِAwatef B" userId="4c3a533462edbdd8" providerId="LiveId" clId="{47FBC7D7-BBF8-434E-97A8-716893E5A229}" dt="2024-07-09T21:46:43.835" v="736" actId="478"/>
          <ac:picMkLst>
            <pc:docMk/>
            <pc:sldMk cId="2690875312" sldId="594"/>
            <ac:picMk id="4" creationId="{27A6DD71-87DD-DD4D-3FC4-6C2F37C5B961}"/>
          </ac:picMkLst>
        </pc:picChg>
        <pc:picChg chg="mod">
          <ac:chgData name="ِAwatef B" userId="4c3a533462edbdd8" providerId="LiveId" clId="{47FBC7D7-BBF8-434E-97A8-716893E5A229}" dt="2024-06-27T17:54:07.141" v="241" actId="1076"/>
          <ac:picMkLst>
            <pc:docMk/>
            <pc:sldMk cId="2690875312" sldId="594"/>
            <ac:picMk id="12" creationId="{14B0D77C-5CF0-4A6A-B442-016F12A12354}"/>
          </ac:picMkLst>
        </pc:picChg>
      </pc:sldChg>
      <pc:sldChg chg="delSp modSp add mod delAnim modAnim">
        <pc:chgData name="ِAwatef B" userId="4c3a533462edbdd8" providerId="LiveId" clId="{47FBC7D7-BBF8-434E-97A8-716893E5A229}" dt="2024-07-09T21:49:17.840" v="749" actId="478"/>
        <pc:sldMkLst>
          <pc:docMk/>
          <pc:sldMk cId="1058915096" sldId="596"/>
        </pc:sldMkLst>
        <pc:spChg chg="mod">
          <ac:chgData name="ِAwatef B" userId="4c3a533462edbdd8" providerId="LiveId" clId="{47FBC7D7-BBF8-434E-97A8-716893E5A229}" dt="2024-07-09T17:26:10.723" v="608" actId="20577"/>
          <ac:spMkLst>
            <pc:docMk/>
            <pc:sldMk cId="1058915096" sldId="596"/>
            <ac:spMk id="10" creationId="{00000000-0000-0000-0000-000000000000}"/>
          </ac:spMkLst>
        </pc:spChg>
        <pc:picChg chg="del">
          <ac:chgData name="ِAwatef B" userId="4c3a533462edbdd8" providerId="LiveId" clId="{47FBC7D7-BBF8-434E-97A8-716893E5A229}" dt="2024-07-09T21:49:17.840" v="749" actId="478"/>
          <ac:picMkLst>
            <pc:docMk/>
            <pc:sldMk cId="1058915096" sldId="596"/>
            <ac:picMk id="3" creationId="{3B675873-8CB5-C891-37E3-4831A1CD7C62}"/>
          </ac:picMkLst>
        </pc:picChg>
        <pc:picChg chg="del">
          <ac:chgData name="ِAwatef B" userId="4c3a533462edbdd8" providerId="LiveId" clId="{47FBC7D7-BBF8-434E-97A8-716893E5A229}" dt="2024-07-09T17:27:08.138" v="609" actId="478"/>
          <ac:picMkLst>
            <pc:docMk/>
            <pc:sldMk cId="1058915096" sldId="596"/>
            <ac:picMk id="4" creationId="{B8D21C42-862D-221E-92E3-B706420E3DD7}"/>
          </ac:picMkLst>
        </pc:picChg>
        <pc:picChg chg="del">
          <ac:chgData name="ِAwatef B" userId="4c3a533462edbdd8" providerId="LiveId" clId="{47FBC7D7-BBF8-434E-97A8-716893E5A229}" dt="2024-07-09T21:48:07.769" v="745" actId="478"/>
          <ac:picMkLst>
            <pc:docMk/>
            <pc:sldMk cId="1058915096" sldId="596"/>
            <ac:picMk id="5" creationId="{65BEBD3D-C3E8-8C51-BCB5-A43F4E606BFD}"/>
          </ac:picMkLst>
        </pc:picChg>
      </pc:sldChg>
      <pc:sldChg chg="delSp add mod delAnim">
        <pc:chgData name="ِAwatef B" userId="4c3a533462edbdd8" providerId="LiveId" clId="{47FBC7D7-BBF8-434E-97A8-716893E5A229}" dt="2024-07-09T21:48:12.242" v="746" actId="478"/>
        <pc:sldMkLst>
          <pc:docMk/>
          <pc:sldMk cId="0" sldId="597"/>
        </pc:sldMkLst>
        <pc:picChg chg="del">
          <ac:chgData name="ِAwatef B" userId="4c3a533462edbdd8" providerId="LiveId" clId="{47FBC7D7-BBF8-434E-97A8-716893E5A229}" dt="2024-07-09T21:48:12.242" v="746" actId="478"/>
          <ac:picMkLst>
            <pc:docMk/>
            <pc:sldMk cId="0" sldId="597"/>
            <ac:picMk id="4" creationId="{E4F81645-0B21-55ED-BDE1-D7FC49C8AC8D}"/>
          </ac:picMkLst>
        </pc:picChg>
      </pc:sldChg>
      <pc:sldChg chg="delSp add mod delAnim modNotesTx">
        <pc:chgData name="ِAwatef B" userId="4c3a533462edbdd8" providerId="LiveId" clId="{47FBC7D7-BBF8-434E-97A8-716893E5A229}" dt="2024-07-09T21:48:18.502" v="748" actId="20577"/>
        <pc:sldMkLst>
          <pc:docMk/>
          <pc:sldMk cId="0" sldId="598"/>
        </pc:sldMkLst>
        <pc:picChg chg="del">
          <ac:chgData name="ِAwatef B" userId="4c3a533462edbdd8" providerId="LiveId" clId="{47FBC7D7-BBF8-434E-97A8-716893E5A229}" dt="2024-07-09T21:48:15.957" v="747" actId="478"/>
          <ac:picMkLst>
            <pc:docMk/>
            <pc:sldMk cId="0" sldId="598"/>
            <ac:picMk id="4" creationId="{49FF59B3-8DD3-DA96-23F9-BDF0501BB5CE}"/>
          </ac:picMkLst>
        </pc:picChg>
      </pc:sldChg>
      <pc:sldChg chg="delSp mod delAnim modAnim modNotesTx">
        <pc:chgData name="ِAwatef B" userId="4c3a533462edbdd8" providerId="LiveId" clId="{47FBC7D7-BBF8-434E-97A8-716893E5A229}" dt="2024-07-09T21:48:04.396" v="744" actId="478"/>
        <pc:sldMkLst>
          <pc:docMk/>
          <pc:sldMk cId="3125416439" sldId="605"/>
        </pc:sldMkLst>
        <pc:picChg chg="del">
          <ac:chgData name="ِAwatef B" userId="4c3a533462edbdd8" providerId="LiveId" clId="{47FBC7D7-BBF8-434E-97A8-716893E5A229}" dt="2024-07-09T21:48:04.396" v="744" actId="478"/>
          <ac:picMkLst>
            <pc:docMk/>
            <pc:sldMk cId="3125416439" sldId="605"/>
            <ac:picMk id="2" creationId="{67CAD352-0846-3253-E53F-CA89101B144F}"/>
          </ac:picMkLst>
        </pc:picChg>
      </pc:sldChg>
      <pc:sldChg chg="addSp delSp modSp mod delAnim modAnim modNotesTx">
        <pc:chgData name="ِAwatef B" userId="4c3a533462edbdd8" providerId="LiveId" clId="{47FBC7D7-BBF8-434E-97A8-716893E5A229}" dt="2024-07-09T21:45:13.845" v="713" actId="6549"/>
        <pc:sldMkLst>
          <pc:docMk/>
          <pc:sldMk cId="1507338116" sldId="608"/>
        </pc:sldMkLst>
        <pc:spChg chg="mod">
          <ac:chgData name="ِAwatef B" userId="4c3a533462edbdd8" providerId="LiveId" clId="{47FBC7D7-BBF8-434E-97A8-716893E5A229}" dt="2024-06-26T21:59:13.422" v="122" actId="403"/>
          <ac:spMkLst>
            <pc:docMk/>
            <pc:sldMk cId="1507338116" sldId="608"/>
            <ac:spMk id="3" creationId="{00000000-0000-0000-0000-000000000000}"/>
          </ac:spMkLst>
        </pc:spChg>
        <pc:spChg chg="add del mod">
          <ac:chgData name="ِAwatef B" userId="4c3a533462edbdd8" providerId="LiveId" clId="{47FBC7D7-BBF8-434E-97A8-716893E5A229}" dt="2024-06-26T21:59:08.264" v="120" actId="1076"/>
          <ac:spMkLst>
            <pc:docMk/>
            <pc:sldMk cId="1507338116" sldId="608"/>
            <ac:spMk id="5" creationId="{00000000-0000-0000-0000-000000000000}"/>
          </ac:spMkLst>
        </pc:spChg>
        <pc:picChg chg="del">
          <ac:chgData name="ِAwatef B" userId="4c3a533462edbdd8" providerId="LiveId" clId="{47FBC7D7-BBF8-434E-97A8-716893E5A229}" dt="2024-07-09T21:45:11.755" v="712" actId="478"/>
          <ac:picMkLst>
            <pc:docMk/>
            <pc:sldMk cId="1507338116" sldId="608"/>
            <ac:picMk id="2" creationId="{A1F1BCDE-ADFB-A372-7137-FA2B295B9028}"/>
          </ac:picMkLst>
        </pc:picChg>
      </pc:sldChg>
      <pc:sldChg chg="delSp modSp mod delAnim modAnim modNotesTx">
        <pc:chgData name="ِAwatef B" userId="4c3a533462edbdd8" providerId="LiveId" clId="{47FBC7D7-BBF8-434E-97A8-716893E5A229}" dt="2024-07-09T21:44:18.301" v="699" actId="20577"/>
        <pc:sldMkLst>
          <pc:docMk/>
          <pc:sldMk cId="3529651536" sldId="616"/>
        </pc:sldMkLst>
        <pc:spChg chg="del">
          <ac:chgData name="ِAwatef B" userId="4c3a533462edbdd8" providerId="LiveId" clId="{47FBC7D7-BBF8-434E-97A8-716893E5A229}" dt="2024-06-26T22:04:20.632" v="140" actId="478"/>
          <ac:spMkLst>
            <pc:docMk/>
            <pc:sldMk cId="3529651536" sldId="616"/>
            <ac:spMk id="2" creationId="{00000000-0000-0000-0000-000000000000}"/>
          </ac:spMkLst>
        </pc:spChg>
        <pc:spChg chg="mod">
          <ac:chgData name="ِAwatef B" userId="4c3a533462edbdd8" providerId="LiveId" clId="{47FBC7D7-BBF8-434E-97A8-716893E5A229}" dt="2024-07-04T20:48:04.828" v="345" actId="1035"/>
          <ac:spMkLst>
            <pc:docMk/>
            <pc:sldMk cId="3529651536" sldId="616"/>
            <ac:spMk id="24" creationId="{00000000-0000-0000-0000-000000000000}"/>
          </ac:spMkLst>
        </pc:spChg>
        <pc:spChg chg="mod">
          <ac:chgData name="ِAwatef B" userId="4c3a533462edbdd8" providerId="LiveId" clId="{47FBC7D7-BBF8-434E-97A8-716893E5A229}" dt="2024-06-26T22:04:24.516" v="141" actId="14100"/>
          <ac:spMkLst>
            <pc:docMk/>
            <pc:sldMk cId="3529651536" sldId="616"/>
            <ac:spMk id="25" creationId="{00000000-0000-0000-0000-000000000000}"/>
          </ac:spMkLst>
        </pc:spChg>
        <pc:grpChg chg="mod">
          <ac:chgData name="ِAwatef B" userId="4c3a533462edbdd8" providerId="LiveId" clId="{47FBC7D7-BBF8-434E-97A8-716893E5A229}" dt="2024-06-26T22:04:44.632" v="155" actId="1037"/>
          <ac:grpSpMkLst>
            <pc:docMk/>
            <pc:sldMk cId="3529651536" sldId="616"/>
            <ac:grpSpMk id="9" creationId="{1E05D7FC-8C68-4834-8601-3F29E232EF02}"/>
          </ac:grpSpMkLst>
        </pc:grpChg>
        <pc:picChg chg="del">
          <ac:chgData name="ِAwatef B" userId="4c3a533462edbdd8" providerId="LiveId" clId="{47FBC7D7-BBF8-434E-97A8-716893E5A229}" dt="2024-07-09T21:44:16.077" v="698" actId="478"/>
          <ac:picMkLst>
            <pc:docMk/>
            <pc:sldMk cId="3529651536" sldId="616"/>
            <ac:picMk id="2" creationId="{EAB7C2F2-B897-0D65-83D3-741382A45BB9}"/>
          </ac:picMkLst>
        </pc:picChg>
      </pc:sldChg>
      <pc:sldChg chg="delSp modSp mod delAnim modAnim">
        <pc:chgData name="ِAwatef B" userId="4c3a533462edbdd8" providerId="LiveId" clId="{47FBC7D7-BBF8-434E-97A8-716893E5A229}" dt="2024-07-09T21:44:50.250" v="706" actId="478"/>
        <pc:sldMkLst>
          <pc:docMk/>
          <pc:sldMk cId="2562702488" sldId="617"/>
        </pc:sldMkLst>
        <pc:spChg chg="mod">
          <ac:chgData name="ِAwatef B" userId="4c3a533462edbdd8" providerId="LiveId" clId="{47FBC7D7-BBF8-434E-97A8-716893E5A229}" dt="2024-07-04T20:58:26.939" v="476" actId="14100"/>
          <ac:spMkLst>
            <pc:docMk/>
            <pc:sldMk cId="2562702488" sldId="617"/>
            <ac:spMk id="48" creationId="{00000000-0000-0000-0000-000000000000}"/>
          </ac:spMkLst>
        </pc:spChg>
        <pc:picChg chg="del">
          <ac:chgData name="ِAwatef B" userId="4c3a533462edbdd8" providerId="LiveId" clId="{47FBC7D7-BBF8-434E-97A8-716893E5A229}" dt="2024-07-09T21:44:50.250" v="706" actId="478"/>
          <ac:picMkLst>
            <pc:docMk/>
            <pc:sldMk cId="2562702488" sldId="617"/>
            <ac:picMk id="2" creationId="{EC3F1B14-1C04-937B-B334-C6B7464561DC}"/>
          </ac:picMkLst>
        </pc:picChg>
      </pc:sldChg>
      <pc:sldChg chg="delSp modSp mod delAnim modAnim">
        <pc:chgData name="ِAwatef B" userId="4c3a533462edbdd8" providerId="LiveId" clId="{47FBC7D7-BBF8-434E-97A8-716893E5A229}" dt="2024-07-09T21:44:53.381" v="707" actId="478"/>
        <pc:sldMkLst>
          <pc:docMk/>
          <pc:sldMk cId="1184145915" sldId="618"/>
        </pc:sldMkLst>
        <pc:spChg chg="mod">
          <ac:chgData name="ِAwatef B" userId="4c3a533462edbdd8" providerId="LiveId" clId="{47FBC7D7-BBF8-434E-97A8-716893E5A229}" dt="2024-07-04T21:03:35.772" v="510" actId="1076"/>
          <ac:spMkLst>
            <pc:docMk/>
            <pc:sldMk cId="1184145915" sldId="618"/>
            <ac:spMk id="5" creationId="{00000000-0000-0000-0000-000000000000}"/>
          </ac:spMkLst>
        </pc:spChg>
        <pc:spChg chg="mod">
          <ac:chgData name="ِAwatef B" userId="4c3a533462edbdd8" providerId="LiveId" clId="{47FBC7D7-BBF8-434E-97A8-716893E5A229}" dt="2024-07-04T21:04:13.953" v="514" actId="1076"/>
          <ac:spMkLst>
            <pc:docMk/>
            <pc:sldMk cId="1184145915" sldId="618"/>
            <ac:spMk id="9" creationId="{9DFE3B38-0A1E-4BEB-BA8E-F1328E376EB6}"/>
          </ac:spMkLst>
        </pc:spChg>
        <pc:spChg chg="mod">
          <ac:chgData name="ِAwatef B" userId="4c3a533462edbdd8" providerId="LiveId" clId="{47FBC7D7-BBF8-434E-97A8-716893E5A229}" dt="2024-07-04T21:03:16.750" v="505" actId="1035"/>
          <ac:spMkLst>
            <pc:docMk/>
            <pc:sldMk cId="1184145915" sldId="618"/>
            <ac:spMk id="48" creationId="{00000000-0000-0000-0000-000000000000}"/>
          </ac:spMkLst>
        </pc:spChg>
        <pc:grpChg chg="mod">
          <ac:chgData name="ِAwatef B" userId="4c3a533462edbdd8" providerId="LiveId" clId="{47FBC7D7-BBF8-434E-97A8-716893E5A229}" dt="2024-07-04T21:03:05.669" v="491" actId="1076"/>
          <ac:grpSpMkLst>
            <pc:docMk/>
            <pc:sldMk cId="1184145915" sldId="618"/>
            <ac:grpSpMk id="10" creationId="{71CE20FF-5650-4E7C-9205-FF791E473DFB}"/>
          </ac:grpSpMkLst>
        </pc:grpChg>
        <pc:picChg chg="del">
          <ac:chgData name="ِAwatef B" userId="4c3a533462edbdd8" providerId="LiveId" clId="{47FBC7D7-BBF8-434E-97A8-716893E5A229}" dt="2024-07-09T21:44:53.381" v="707" actId="478"/>
          <ac:picMkLst>
            <pc:docMk/>
            <pc:sldMk cId="1184145915" sldId="618"/>
            <ac:picMk id="2" creationId="{775B237A-BE1A-FDD7-DFD0-03C37F5CBEB8}"/>
          </ac:picMkLst>
        </pc:picChg>
      </pc:sldChg>
      <pc:sldChg chg="delSp modSp mod delAnim modAnim">
        <pc:chgData name="ِAwatef B" userId="4c3a533462edbdd8" providerId="LiveId" clId="{47FBC7D7-BBF8-434E-97A8-716893E5A229}" dt="2024-07-09T21:45:00.222" v="709" actId="478"/>
        <pc:sldMkLst>
          <pc:docMk/>
          <pc:sldMk cId="1123622070" sldId="619"/>
        </pc:sldMkLst>
        <pc:spChg chg="del">
          <ac:chgData name="ِAwatef B" userId="4c3a533462edbdd8" providerId="LiveId" clId="{47FBC7D7-BBF8-434E-97A8-716893E5A229}" dt="2024-06-27T17:14:20.755" v="215" actId="478"/>
          <ac:spMkLst>
            <pc:docMk/>
            <pc:sldMk cId="1123622070" sldId="619"/>
            <ac:spMk id="4" creationId="{00000000-0000-0000-0000-000000000000}"/>
          </ac:spMkLst>
        </pc:spChg>
        <pc:spChg chg="del">
          <ac:chgData name="ِAwatef B" userId="4c3a533462edbdd8" providerId="LiveId" clId="{47FBC7D7-BBF8-434E-97A8-716893E5A229}" dt="2024-06-27T17:14:04.990" v="204" actId="478"/>
          <ac:spMkLst>
            <pc:docMk/>
            <pc:sldMk cId="1123622070" sldId="619"/>
            <ac:spMk id="5" creationId="{00000000-0000-0000-0000-000000000000}"/>
          </ac:spMkLst>
        </pc:spChg>
        <pc:spChg chg="mod">
          <ac:chgData name="ِAwatef B" userId="4c3a533462edbdd8" providerId="LiveId" clId="{47FBC7D7-BBF8-434E-97A8-716893E5A229}" dt="2024-06-27T17:14:15.486" v="214" actId="207"/>
          <ac:spMkLst>
            <pc:docMk/>
            <pc:sldMk cId="1123622070" sldId="619"/>
            <ac:spMk id="9" creationId="{9DFE3B38-0A1E-4BEB-BA8E-F1328E376EB6}"/>
          </ac:spMkLst>
        </pc:spChg>
        <pc:spChg chg="mod">
          <ac:chgData name="ِAwatef B" userId="4c3a533462edbdd8" providerId="LiveId" clId="{47FBC7D7-BBF8-434E-97A8-716893E5A229}" dt="2024-07-09T17:11:24.136" v="599" actId="207"/>
          <ac:spMkLst>
            <pc:docMk/>
            <pc:sldMk cId="1123622070" sldId="619"/>
            <ac:spMk id="48" creationId="{00000000-0000-0000-0000-000000000000}"/>
          </ac:spMkLst>
        </pc:spChg>
        <pc:picChg chg="del">
          <ac:chgData name="ِAwatef B" userId="4c3a533462edbdd8" providerId="LiveId" clId="{47FBC7D7-BBF8-434E-97A8-716893E5A229}" dt="2024-07-09T21:45:00.222" v="709" actId="478"/>
          <ac:picMkLst>
            <pc:docMk/>
            <pc:sldMk cId="1123622070" sldId="619"/>
            <ac:picMk id="2" creationId="{15E89B47-AAD6-6DDF-2F2B-53D43E580218}"/>
          </ac:picMkLst>
        </pc:picChg>
      </pc:sldChg>
      <pc:sldChg chg="delSp modSp mod delAnim modAnim">
        <pc:chgData name="ِAwatef B" userId="4c3a533462edbdd8" providerId="LiveId" clId="{47FBC7D7-BBF8-434E-97A8-716893E5A229}" dt="2024-07-09T21:44:56.780" v="708" actId="478"/>
        <pc:sldMkLst>
          <pc:docMk/>
          <pc:sldMk cId="1721182822" sldId="620"/>
        </pc:sldMkLst>
        <pc:spChg chg="mod">
          <ac:chgData name="ِAwatef B" userId="4c3a533462edbdd8" providerId="LiveId" clId="{47FBC7D7-BBF8-434E-97A8-716893E5A229}" dt="2024-07-04T21:08:05.006" v="576" actId="1035"/>
          <ac:spMkLst>
            <pc:docMk/>
            <pc:sldMk cId="1721182822" sldId="620"/>
            <ac:spMk id="5" creationId="{00000000-0000-0000-0000-000000000000}"/>
          </ac:spMkLst>
        </pc:spChg>
        <pc:spChg chg="mod">
          <ac:chgData name="ِAwatef B" userId="4c3a533462edbdd8" providerId="LiveId" clId="{47FBC7D7-BBF8-434E-97A8-716893E5A229}" dt="2024-07-04T21:08:14.870" v="580" actId="1076"/>
          <ac:spMkLst>
            <pc:docMk/>
            <pc:sldMk cId="1721182822" sldId="620"/>
            <ac:spMk id="9" creationId="{9DFE3B38-0A1E-4BEB-BA8E-F1328E376EB6}"/>
          </ac:spMkLst>
        </pc:spChg>
        <pc:spChg chg="mod">
          <ac:chgData name="ِAwatef B" userId="4c3a533462edbdd8" providerId="LiveId" clId="{47FBC7D7-BBF8-434E-97A8-716893E5A229}" dt="2024-07-04T21:08:18.727" v="581" actId="1076"/>
          <ac:spMkLst>
            <pc:docMk/>
            <pc:sldMk cId="1721182822" sldId="620"/>
            <ac:spMk id="48" creationId="{00000000-0000-0000-0000-000000000000}"/>
          </ac:spMkLst>
        </pc:spChg>
        <pc:grpChg chg="mod">
          <ac:chgData name="ِAwatef B" userId="4c3a533462edbdd8" providerId="LiveId" clId="{47FBC7D7-BBF8-434E-97A8-716893E5A229}" dt="2024-07-04T21:07:23.142" v="543" actId="1076"/>
          <ac:grpSpMkLst>
            <pc:docMk/>
            <pc:sldMk cId="1721182822" sldId="620"/>
            <ac:grpSpMk id="8" creationId="{48EFFFD9-BA43-4AD3-926A-6C3CE894947B}"/>
          </ac:grpSpMkLst>
        </pc:grpChg>
        <pc:picChg chg="del">
          <ac:chgData name="ِAwatef B" userId="4c3a533462edbdd8" providerId="LiveId" clId="{47FBC7D7-BBF8-434E-97A8-716893E5A229}" dt="2024-07-09T21:44:56.780" v="708" actId="478"/>
          <ac:picMkLst>
            <pc:docMk/>
            <pc:sldMk cId="1721182822" sldId="620"/>
            <ac:picMk id="2" creationId="{87C4A2F7-31DE-AD0E-08F3-F3C67232F72C}"/>
          </ac:picMkLst>
        </pc:picChg>
      </pc:sldChg>
      <pc:sldChg chg="delSp modSp mod delAnim modAnim">
        <pc:chgData name="ِAwatef B" userId="4c3a533462edbdd8" providerId="LiveId" clId="{47FBC7D7-BBF8-434E-97A8-716893E5A229}" dt="2024-07-09T21:45:04.245" v="710" actId="478"/>
        <pc:sldMkLst>
          <pc:docMk/>
          <pc:sldMk cId="1090369184" sldId="621"/>
        </pc:sldMkLst>
        <pc:spChg chg="mod">
          <ac:chgData name="ِAwatef B" userId="4c3a533462edbdd8" providerId="LiveId" clId="{47FBC7D7-BBF8-434E-97A8-716893E5A229}" dt="2024-07-08T16:33:05.735" v="598"/>
          <ac:spMkLst>
            <pc:docMk/>
            <pc:sldMk cId="1090369184" sldId="621"/>
            <ac:spMk id="9" creationId="{9DFE3B38-0A1E-4BEB-BA8E-F1328E376EB6}"/>
          </ac:spMkLst>
        </pc:spChg>
        <pc:picChg chg="del">
          <ac:chgData name="ِAwatef B" userId="4c3a533462edbdd8" providerId="LiveId" clId="{47FBC7D7-BBF8-434E-97A8-716893E5A229}" dt="2024-07-09T21:45:04.245" v="710" actId="478"/>
          <ac:picMkLst>
            <pc:docMk/>
            <pc:sldMk cId="1090369184" sldId="621"/>
            <ac:picMk id="2" creationId="{00E89D90-36CD-95F6-0263-4328CD8F4347}"/>
          </ac:picMkLst>
        </pc:picChg>
      </pc:sldChg>
      <pc:sldChg chg="delSp modSp mod delAnim modAnim modNotesTx">
        <pc:chgData name="ِAwatef B" userId="4c3a533462edbdd8" providerId="LiveId" clId="{47FBC7D7-BBF8-434E-97A8-716893E5A229}" dt="2024-07-09T21:45:24.630" v="715" actId="478"/>
        <pc:sldMkLst>
          <pc:docMk/>
          <pc:sldMk cId="2961476461" sldId="622"/>
        </pc:sldMkLst>
        <pc:spChg chg="mod">
          <ac:chgData name="ِAwatef B" userId="4c3a533462edbdd8" providerId="LiveId" clId="{47FBC7D7-BBF8-434E-97A8-716893E5A229}" dt="2024-06-26T21:58:58.530" v="117" actId="403"/>
          <ac:spMkLst>
            <pc:docMk/>
            <pc:sldMk cId="2961476461" sldId="622"/>
            <ac:spMk id="3" creationId="{00000000-0000-0000-0000-000000000000}"/>
          </ac:spMkLst>
        </pc:spChg>
        <pc:spChg chg="mod">
          <ac:chgData name="ِAwatef B" userId="4c3a533462edbdd8" providerId="LiveId" clId="{47FBC7D7-BBF8-434E-97A8-716893E5A229}" dt="2024-06-26T21:58:52.567" v="115" actId="1076"/>
          <ac:spMkLst>
            <pc:docMk/>
            <pc:sldMk cId="2961476461" sldId="622"/>
            <ac:spMk id="5" creationId="{00000000-0000-0000-0000-000000000000}"/>
          </ac:spMkLst>
        </pc:spChg>
        <pc:spChg chg="mod">
          <ac:chgData name="ِAwatef B" userId="4c3a533462edbdd8" providerId="LiveId" clId="{47FBC7D7-BBF8-434E-97A8-716893E5A229}" dt="2024-06-26T21:58:50.679" v="114" actId="14100"/>
          <ac:spMkLst>
            <pc:docMk/>
            <pc:sldMk cId="2961476461" sldId="622"/>
            <ac:spMk id="25" creationId="{00000000-0000-0000-0000-000000000000}"/>
          </ac:spMkLst>
        </pc:spChg>
        <pc:spChg chg="mod">
          <ac:chgData name="ِAwatef B" userId="4c3a533462edbdd8" providerId="LiveId" clId="{47FBC7D7-BBF8-434E-97A8-716893E5A229}" dt="2024-06-27T17:22:16.671" v="218" actId="1076"/>
          <ac:spMkLst>
            <pc:docMk/>
            <pc:sldMk cId="2961476461" sldId="622"/>
            <ac:spMk id="48" creationId="{00000000-0000-0000-0000-000000000000}"/>
          </ac:spMkLst>
        </pc:spChg>
        <pc:picChg chg="del">
          <ac:chgData name="ِAwatef B" userId="4c3a533462edbdd8" providerId="LiveId" clId="{47FBC7D7-BBF8-434E-97A8-716893E5A229}" dt="2024-07-09T21:45:24.630" v="715" actId="478"/>
          <ac:picMkLst>
            <pc:docMk/>
            <pc:sldMk cId="2961476461" sldId="622"/>
            <ac:picMk id="2" creationId="{F1BE3C7D-A937-DEA2-5BB3-1DF242FA712C}"/>
          </ac:picMkLst>
        </pc:picChg>
      </pc:sldChg>
      <pc:sldChg chg="delSp mod delAnim modAnim modNotesTx">
        <pc:chgData name="ِAwatef B" userId="4c3a533462edbdd8" providerId="LiveId" clId="{47FBC7D7-BBF8-434E-97A8-716893E5A229}" dt="2024-07-09T21:45:31.130" v="717" actId="6549"/>
        <pc:sldMkLst>
          <pc:docMk/>
          <pc:sldMk cId="1997867931" sldId="623"/>
        </pc:sldMkLst>
        <pc:picChg chg="del">
          <ac:chgData name="ِAwatef B" userId="4c3a533462edbdd8" providerId="LiveId" clId="{47FBC7D7-BBF8-434E-97A8-716893E5A229}" dt="2024-07-09T21:45:28.673" v="716" actId="478"/>
          <ac:picMkLst>
            <pc:docMk/>
            <pc:sldMk cId="1997867931" sldId="623"/>
            <ac:picMk id="2" creationId="{3DE62673-F01A-DFBB-9284-F3413F6AE974}"/>
          </ac:picMkLst>
        </pc:picChg>
      </pc:sldChg>
      <pc:sldChg chg="delSp mod delAnim modAnim">
        <pc:chgData name="ِAwatef B" userId="4c3a533462edbdd8" providerId="LiveId" clId="{47FBC7D7-BBF8-434E-97A8-716893E5A229}" dt="2024-07-09T21:45:42.623" v="720" actId="478"/>
        <pc:sldMkLst>
          <pc:docMk/>
          <pc:sldMk cId="2217679316" sldId="624"/>
        </pc:sldMkLst>
        <pc:picChg chg="del">
          <ac:chgData name="ِAwatef B" userId="4c3a533462edbdd8" providerId="LiveId" clId="{47FBC7D7-BBF8-434E-97A8-716893E5A229}" dt="2024-07-09T21:45:42.623" v="720" actId="478"/>
          <ac:picMkLst>
            <pc:docMk/>
            <pc:sldMk cId="2217679316" sldId="624"/>
            <ac:picMk id="2" creationId="{1AF3724E-D7F2-E2EF-AAE0-3DDE6D59FE65}"/>
          </ac:picMkLst>
        </pc:picChg>
      </pc:sldChg>
      <pc:sldChg chg="delSp mod delAnim modAnim">
        <pc:chgData name="ِAwatef B" userId="4c3a533462edbdd8" providerId="LiveId" clId="{47FBC7D7-BBF8-434E-97A8-716893E5A229}" dt="2024-07-09T21:46:18.467" v="730" actId="478"/>
        <pc:sldMkLst>
          <pc:docMk/>
          <pc:sldMk cId="1271733236" sldId="625"/>
        </pc:sldMkLst>
        <pc:picChg chg="del">
          <ac:chgData name="ِAwatef B" userId="4c3a533462edbdd8" providerId="LiveId" clId="{47FBC7D7-BBF8-434E-97A8-716893E5A229}" dt="2024-07-09T21:46:18.467" v="730" actId="478"/>
          <ac:picMkLst>
            <pc:docMk/>
            <pc:sldMk cId="1271733236" sldId="625"/>
            <ac:picMk id="2" creationId="{26C56069-1A34-7441-0792-E89F46F59614}"/>
          </ac:picMkLst>
        </pc:picChg>
      </pc:sldChg>
      <pc:sldChg chg="delSp modSp mod delAnim modAnim modNotesTx">
        <pc:chgData name="ِAwatef B" userId="4c3a533462edbdd8" providerId="LiveId" clId="{47FBC7D7-BBF8-434E-97A8-716893E5A229}" dt="2024-07-09T21:44:25.634" v="701" actId="478"/>
        <pc:sldMkLst>
          <pc:docMk/>
          <pc:sldMk cId="3348706359" sldId="626"/>
        </pc:sldMkLst>
        <pc:spChg chg="mod">
          <ac:chgData name="ِAwatef B" userId="4c3a533462edbdd8" providerId="LiveId" clId="{47FBC7D7-BBF8-434E-97A8-716893E5A229}" dt="2024-07-04T20:47:44.787" v="319" actId="1038"/>
          <ac:spMkLst>
            <pc:docMk/>
            <pc:sldMk cId="3348706359" sldId="626"/>
            <ac:spMk id="24" creationId="{00000000-0000-0000-0000-000000000000}"/>
          </ac:spMkLst>
        </pc:spChg>
        <pc:picChg chg="del">
          <ac:chgData name="ِAwatef B" userId="4c3a533462edbdd8" providerId="LiveId" clId="{47FBC7D7-BBF8-434E-97A8-716893E5A229}" dt="2024-07-09T21:44:25.634" v="701" actId="478"/>
          <ac:picMkLst>
            <pc:docMk/>
            <pc:sldMk cId="3348706359" sldId="626"/>
            <ac:picMk id="3" creationId="{5FA93B7A-5C55-6E6C-574F-FE6D40909A6A}"/>
          </ac:picMkLst>
        </pc:picChg>
      </pc:sldChg>
      <pc:sldChg chg="delSp mod delAnim modAnim">
        <pc:chgData name="ِAwatef B" userId="4c3a533462edbdd8" providerId="LiveId" clId="{47FBC7D7-BBF8-434E-97A8-716893E5A229}" dt="2024-07-09T21:47:02.613" v="740" actId="478"/>
        <pc:sldMkLst>
          <pc:docMk/>
          <pc:sldMk cId="1902061217" sldId="627"/>
        </pc:sldMkLst>
        <pc:picChg chg="del">
          <ac:chgData name="ِAwatef B" userId="4c3a533462edbdd8" providerId="LiveId" clId="{47FBC7D7-BBF8-434E-97A8-716893E5A229}" dt="2024-07-09T21:47:02.613" v="740" actId="478"/>
          <ac:picMkLst>
            <pc:docMk/>
            <pc:sldMk cId="1902061217" sldId="627"/>
            <ac:picMk id="2" creationId="{D69CDFBA-E13E-8BFC-704B-6C9DFE3B6B23}"/>
          </ac:picMkLst>
        </pc:picChg>
      </pc:sldChg>
      <pc:sldChg chg="delSp mod delAnim modAnim">
        <pc:chgData name="ِAwatef B" userId="4c3a533462edbdd8" providerId="LiveId" clId="{47FBC7D7-BBF8-434E-97A8-716893E5A229}" dt="2024-07-09T21:47:49.596" v="742" actId="478"/>
        <pc:sldMkLst>
          <pc:docMk/>
          <pc:sldMk cId="3194360850" sldId="628"/>
        </pc:sldMkLst>
        <pc:picChg chg="del">
          <ac:chgData name="ِAwatef B" userId="4c3a533462edbdd8" providerId="LiveId" clId="{47FBC7D7-BBF8-434E-97A8-716893E5A229}" dt="2024-07-09T21:47:49.596" v="742" actId="478"/>
          <ac:picMkLst>
            <pc:docMk/>
            <pc:sldMk cId="3194360850" sldId="628"/>
            <ac:picMk id="2" creationId="{9344E639-8119-D682-3818-7ABD3A7AD1B0}"/>
          </ac:picMkLst>
        </pc:picChg>
      </pc:sldChg>
      <pc:sldChg chg="delSp mod delAnim modAnim">
        <pc:chgData name="ِAwatef B" userId="4c3a533462edbdd8" providerId="LiveId" clId="{47FBC7D7-BBF8-434E-97A8-716893E5A229}" dt="2024-07-09T21:47:17.044" v="741" actId="478"/>
        <pc:sldMkLst>
          <pc:docMk/>
          <pc:sldMk cId="1146569367" sldId="629"/>
        </pc:sldMkLst>
        <pc:picChg chg="del">
          <ac:chgData name="ِAwatef B" userId="4c3a533462edbdd8" providerId="LiveId" clId="{47FBC7D7-BBF8-434E-97A8-716893E5A229}" dt="2024-07-09T21:47:17.044" v="741" actId="478"/>
          <ac:picMkLst>
            <pc:docMk/>
            <pc:sldMk cId="1146569367" sldId="629"/>
            <ac:picMk id="2" creationId="{66C68584-1168-1863-5E4D-68E72EB6162B}"/>
          </ac:picMkLst>
        </pc:picChg>
      </pc:sldChg>
      <pc:sldChg chg="delSp modSp mod delAnim modAnim">
        <pc:chgData name="ِAwatef B" userId="4c3a533462edbdd8" providerId="LiveId" clId="{47FBC7D7-BBF8-434E-97A8-716893E5A229}" dt="2024-07-09T21:46:29.802" v="733" actId="478"/>
        <pc:sldMkLst>
          <pc:docMk/>
          <pc:sldMk cId="2742584580" sldId="630"/>
        </pc:sldMkLst>
        <pc:spChg chg="mod">
          <ac:chgData name="ِAwatef B" userId="4c3a533462edbdd8" providerId="LiveId" clId="{47FBC7D7-BBF8-434E-97A8-716893E5A229}" dt="2024-07-09T21:39:11.681" v="688" actId="20577"/>
          <ac:spMkLst>
            <pc:docMk/>
            <pc:sldMk cId="2742584580" sldId="630"/>
            <ac:spMk id="48" creationId="{00000000-0000-0000-0000-000000000000}"/>
          </ac:spMkLst>
        </pc:spChg>
        <pc:grpChg chg="mod">
          <ac:chgData name="ِAwatef B" userId="4c3a533462edbdd8" providerId="LiveId" clId="{47FBC7D7-BBF8-434E-97A8-716893E5A229}" dt="2024-06-27T17:49:42.677" v="220" actId="1076"/>
          <ac:grpSpMkLst>
            <pc:docMk/>
            <pc:sldMk cId="2742584580" sldId="630"/>
            <ac:grpSpMk id="15" creationId="{A916C514-A576-4B53-818B-802BD631EE97}"/>
          </ac:grpSpMkLst>
        </pc:grpChg>
        <pc:picChg chg="del mod">
          <ac:chgData name="ِAwatef B" userId="4c3a533462edbdd8" providerId="LiveId" clId="{47FBC7D7-BBF8-434E-97A8-716893E5A229}" dt="2024-07-09T21:46:29.802" v="733" actId="478"/>
          <ac:picMkLst>
            <pc:docMk/>
            <pc:sldMk cId="2742584580" sldId="630"/>
            <ac:picMk id="2" creationId="{E41317AC-8291-D4AF-2E50-94A028F09569}"/>
          </ac:picMkLst>
        </pc:picChg>
      </pc:sldChg>
      <pc:sldChg chg="delSp mod delAnim modAnim">
        <pc:chgData name="ِAwatef B" userId="4c3a533462edbdd8" providerId="LiveId" clId="{47FBC7D7-BBF8-434E-97A8-716893E5A229}" dt="2024-07-09T21:46:33.063" v="734" actId="478"/>
        <pc:sldMkLst>
          <pc:docMk/>
          <pc:sldMk cId="3851625871" sldId="631"/>
        </pc:sldMkLst>
        <pc:picChg chg="del">
          <ac:chgData name="ِAwatef B" userId="4c3a533462edbdd8" providerId="LiveId" clId="{47FBC7D7-BBF8-434E-97A8-716893E5A229}" dt="2024-07-09T21:46:33.063" v="734" actId="478"/>
          <ac:picMkLst>
            <pc:docMk/>
            <pc:sldMk cId="3851625871" sldId="631"/>
            <ac:picMk id="2" creationId="{1A0C3FD2-F4AC-1779-669E-FBFD1CABD9F6}"/>
          </ac:picMkLst>
        </pc:picChg>
      </pc:sldChg>
      <pc:sldChg chg="delSp modSp del mod">
        <pc:chgData name="ِAwatef B" userId="4c3a533462edbdd8" providerId="LiveId" clId="{47FBC7D7-BBF8-434E-97A8-716893E5A229}" dt="2024-06-27T17:54:46.170" v="256" actId="47"/>
        <pc:sldMkLst>
          <pc:docMk/>
          <pc:sldMk cId="2532581171" sldId="632"/>
        </pc:sldMkLst>
        <pc:spChg chg="del mod">
          <ac:chgData name="ِAwatef B" userId="4c3a533462edbdd8" providerId="LiveId" clId="{47FBC7D7-BBF8-434E-97A8-716893E5A229}" dt="2024-06-26T22:10:51.247" v="173"/>
          <ac:spMkLst>
            <pc:docMk/>
            <pc:sldMk cId="2532581171" sldId="632"/>
            <ac:spMk id="48" creationId="{00000000-0000-0000-0000-000000000000}"/>
          </ac:spMkLst>
        </pc:spChg>
      </pc:sldChg>
      <pc:sldChg chg="delSp modSp mod delAnim modAnim">
        <pc:chgData name="ِAwatef B" userId="4c3a533462edbdd8" providerId="LiveId" clId="{47FBC7D7-BBF8-434E-97A8-716893E5A229}" dt="2024-07-09T21:46:50.549" v="738" actId="478"/>
        <pc:sldMkLst>
          <pc:docMk/>
          <pc:sldMk cId="3914264735" sldId="633"/>
        </pc:sldMkLst>
        <pc:spChg chg="mod">
          <ac:chgData name="ِAwatef B" userId="4c3a533462edbdd8" providerId="LiveId" clId="{47FBC7D7-BBF8-434E-97A8-716893E5A229}" dt="2024-06-27T17:55:17.303" v="271" actId="20577"/>
          <ac:spMkLst>
            <pc:docMk/>
            <pc:sldMk cId="3914264735" sldId="633"/>
            <ac:spMk id="48" creationId="{00000000-0000-0000-0000-000000000000}"/>
          </ac:spMkLst>
        </pc:spChg>
        <pc:picChg chg="del">
          <ac:chgData name="ِAwatef B" userId="4c3a533462edbdd8" providerId="LiveId" clId="{47FBC7D7-BBF8-434E-97A8-716893E5A229}" dt="2024-07-09T21:46:50.549" v="738" actId="478"/>
          <ac:picMkLst>
            <pc:docMk/>
            <pc:sldMk cId="3914264735" sldId="633"/>
            <ac:picMk id="2" creationId="{77C6EC5D-D93F-04CE-2001-B036ED13C49A}"/>
          </ac:picMkLst>
        </pc:picChg>
      </pc:sldChg>
      <pc:sldChg chg="delSp mod delAnim modAnim">
        <pc:chgData name="ِAwatef B" userId="4c3a533462edbdd8" providerId="LiveId" clId="{47FBC7D7-BBF8-434E-97A8-716893E5A229}" dt="2024-07-09T21:46:57.967" v="739" actId="478"/>
        <pc:sldMkLst>
          <pc:docMk/>
          <pc:sldMk cId="1338501239" sldId="634"/>
        </pc:sldMkLst>
        <pc:picChg chg="del">
          <ac:chgData name="ِAwatef B" userId="4c3a533462edbdd8" providerId="LiveId" clId="{47FBC7D7-BBF8-434E-97A8-716893E5A229}" dt="2024-07-09T21:46:57.967" v="739" actId="478"/>
          <ac:picMkLst>
            <pc:docMk/>
            <pc:sldMk cId="1338501239" sldId="634"/>
            <ac:picMk id="2" creationId="{DF2F7E0D-5863-B0E2-61D9-655B1AEBE22C}"/>
          </ac:picMkLst>
        </pc:picChg>
      </pc:sldChg>
      <pc:sldChg chg="delSp modSp mod delAnim modAnim">
        <pc:chgData name="ِAwatef B" userId="4c3a533462edbdd8" providerId="LiveId" clId="{47FBC7D7-BBF8-434E-97A8-716893E5A229}" dt="2024-07-09T21:44:29.191" v="702" actId="478"/>
        <pc:sldMkLst>
          <pc:docMk/>
          <pc:sldMk cId="4192262253" sldId="635"/>
        </pc:sldMkLst>
        <pc:spChg chg="del">
          <ac:chgData name="ِAwatef B" userId="4c3a533462edbdd8" providerId="LiveId" clId="{47FBC7D7-BBF8-434E-97A8-716893E5A229}" dt="2024-06-27T17:08:47.105" v="203" actId="478"/>
          <ac:spMkLst>
            <pc:docMk/>
            <pc:sldMk cId="4192262253" sldId="635"/>
            <ac:spMk id="2" creationId="{00000000-0000-0000-0000-000000000000}"/>
          </ac:spMkLst>
        </pc:spChg>
        <pc:spChg chg="mod">
          <ac:chgData name="ِAwatef B" userId="4c3a533462edbdd8" providerId="LiveId" clId="{47FBC7D7-BBF8-434E-97A8-716893E5A229}" dt="2024-07-04T20:48:14.534" v="359" actId="1035"/>
          <ac:spMkLst>
            <pc:docMk/>
            <pc:sldMk cId="4192262253" sldId="635"/>
            <ac:spMk id="24" creationId="{00000000-0000-0000-0000-000000000000}"/>
          </ac:spMkLst>
        </pc:spChg>
        <pc:spChg chg="mod">
          <ac:chgData name="ِAwatef B" userId="4c3a533462edbdd8" providerId="LiveId" clId="{47FBC7D7-BBF8-434E-97A8-716893E5A229}" dt="2024-07-04T20:47:24.242" v="282" actId="1076"/>
          <ac:spMkLst>
            <pc:docMk/>
            <pc:sldMk cId="4192262253" sldId="635"/>
            <ac:spMk id="26" creationId="{2AFD9D4E-C889-4C93-B7EB-5F61C020B339}"/>
          </ac:spMkLst>
        </pc:spChg>
        <pc:picChg chg="del">
          <ac:chgData name="ِAwatef B" userId="4c3a533462edbdd8" providerId="LiveId" clId="{47FBC7D7-BBF8-434E-97A8-716893E5A229}" dt="2024-07-09T21:44:29.191" v="702" actId="478"/>
          <ac:picMkLst>
            <pc:docMk/>
            <pc:sldMk cId="4192262253" sldId="635"/>
            <ac:picMk id="2" creationId="{38AA0729-EF1D-6A70-FAEA-2C0E7E0529F8}"/>
          </ac:picMkLst>
        </pc:picChg>
      </pc:sldChg>
      <pc:sldChg chg="delSp modSp mod delAnim modAnim">
        <pc:chgData name="ِAwatef B" userId="4c3a533462edbdd8" providerId="LiveId" clId="{47FBC7D7-BBF8-434E-97A8-716893E5A229}" dt="2024-07-09T21:45:08.095" v="711" actId="478"/>
        <pc:sldMkLst>
          <pc:docMk/>
          <pc:sldMk cId="1295117012" sldId="636"/>
        </pc:sldMkLst>
        <pc:spChg chg="mod">
          <ac:chgData name="ِAwatef B" userId="4c3a533462edbdd8" providerId="LiveId" clId="{47FBC7D7-BBF8-434E-97A8-716893E5A229}" dt="2024-06-26T21:59:26.233" v="124" actId="1076"/>
          <ac:spMkLst>
            <pc:docMk/>
            <pc:sldMk cId="1295117012" sldId="636"/>
            <ac:spMk id="13" creationId="{B27126F2-255F-4017-BC23-1FBF5B7F37BA}"/>
          </ac:spMkLst>
        </pc:spChg>
        <pc:picChg chg="del">
          <ac:chgData name="ِAwatef B" userId="4c3a533462edbdd8" providerId="LiveId" clId="{47FBC7D7-BBF8-434E-97A8-716893E5A229}" dt="2024-07-09T21:45:08.095" v="711" actId="478"/>
          <ac:picMkLst>
            <pc:docMk/>
            <pc:sldMk cId="1295117012" sldId="636"/>
            <ac:picMk id="2" creationId="{53A5104E-B336-A370-10EB-132685E6ABCD}"/>
          </ac:picMkLst>
        </pc:picChg>
      </pc:sldChg>
      <pc:sldChg chg="delSp mod delAnim modAnim modNotesTx">
        <pc:chgData name="ِAwatef B" userId="4c3a533462edbdd8" providerId="LiveId" clId="{47FBC7D7-BBF8-434E-97A8-716893E5A229}" dt="2024-07-09T21:46:12.347" v="728" actId="20577"/>
        <pc:sldMkLst>
          <pc:docMk/>
          <pc:sldMk cId="955889282" sldId="638"/>
        </pc:sldMkLst>
        <pc:picChg chg="del">
          <ac:chgData name="ِAwatef B" userId="4c3a533462edbdd8" providerId="LiveId" clId="{47FBC7D7-BBF8-434E-97A8-716893E5A229}" dt="2024-07-09T21:46:09.869" v="727" actId="478"/>
          <ac:picMkLst>
            <pc:docMk/>
            <pc:sldMk cId="955889282" sldId="638"/>
            <ac:picMk id="2" creationId="{823A4AF2-AA87-5256-39BB-298953C44CA7}"/>
          </ac:picMkLst>
        </pc:picChg>
      </pc:sldChg>
      <pc:sldChg chg="delSp mod delAnim modAnim">
        <pc:chgData name="ِAwatef B" userId="4c3a533462edbdd8" providerId="LiveId" clId="{47FBC7D7-BBF8-434E-97A8-716893E5A229}" dt="2024-07-09T21:46:15.578" v="729" actId="478"/>
        <pc:sldMkLst>
          <pc:docMk/>
          <pc:sldMk cId="1396398220" sldId="639"/>
        </pc:sldMkLst>
        <pc:picChg chg="del">
          <ac:chgData name="ِAwatef B" userId="4c3a533462edbdd8" providerId="LiveId" clId="{47FBC7D7-BBF8-434E-97A8-716893E5A229}" dt="2024-07-09T21:46:15.578" v="729" actId="478"/>
          <ac:picMkLst>
            <pc:docMk/>
            <pc:sldMk cId="1396398220" sldId="639"/>
            <ac:picMk id="2" creationId="{F0E089A3-0A48-8DE2-511F-668C2396E1E3}"/>
          </ac:picMkLst>
        </pc:picChg>
      </pc:sldChg>
      <pc:sldChg chg="delSp mod delAnim modAnim">
        <pc:chgData name="ِAwatef B" userId="4c3a533462edbdd8" providerId="LiveId" clId="{47FBC7D7-BBF8-434E-97A8-716893E5A229}" dt="2024-07-09T21:46:22.227" v="731" actId="478"/>
        <pc:sldMkLst>
          <pc:docMk/>
          <pc:sldMk cId="1572122912" sldId="641"/>
        </pc:sldMkLst>
        <pc:picChg chg="del">
          <ac:chgData name="ِAwatef B" userId="4c3a533462edbdd8" providerId="LiveId" clId="{47FBC7D7-BBF8-434E-97A8-716893E5A229}" dt="2024-07-09T21:46:22.227" v="731" actId="478"/>
          <ac:picMkLst>
            <pc:docMk/>
            <pc:sldMk cId="1572122912" sldId="641"/>
            <ac:picMk id="2" creationId="{1935444F-82B6-02B2-520C-C9BD97BEFACC}"/>
          </ac:picMkLst>
        </pc:picChg>
      </pc:sldChg>
      <pc:sldChg chg="delSp mod delAnim modAnim">
        <pc:chgData name="ِAwatef B" userId="4c3a533462edbdd8" providerId="LiveId" clId="{47FBC7D7-BBF8-434E-97A8-716893E5A229}" dt="2024-07-09T21:44:41.136" v="705" actId="478"/>
        <pc:sldMkLst>
          <pc:docMk/>
          <pc:sldMk cId="1329197150" sldId="642"/>
        </pc:sldMkLst>
        <pc:picChg chg="del">
          <ac:chgData name="ِAwatef B" userId="4c3a533462edbdd8" providerId="LiveId" clId="{47FBC7D7-BBF8-434E-97A8-716893E5A229}" dt="2024-07-09T21:44:41.136" v="705" actId="478"/>
          <ac:picMkLst>
            <pc:docMk/>
            <pc:sldMk cId="1329197150" sldId="642"/>
            <ac:picMk id="3" creationId="{1E3D4DCC-2427-26F2-AA31-69C0708000D8}"/>
          </ac:picMkLst>
        </pc:picChg>
      </pc:sldChg>
      <pc:sldChg chg="delSp mod delAnim modAnim modNotesTx">
        <pc:chgData name="ِAwatef B" userId="4c3a533462edbdd8" providerId="LiveId" clId="{47FBC7D7-BBF8-434E-97A8-716893E5A229}" dt="2024-07-09T21:45:38.420" v="719" actId="20577"/>
        <pc:sldMkLst>
          <pc:docMk/>
          <pc:sldMk cId="2133445319" sldId="643"/>
        </pc:sldMkLst>
        <pc:picChg chg="del">
          <ac:chgData name="ِAwatef B" userId="4c3a533462edbdd8" providerId="LiveId" clId="{47FBC7D7-BBF8-434E-97A8-716893E5A229}" dt="2024-07-09T21:45:35.320" v="718" actId="478"/>
          <ac:picMkLst>
            <pc:docMk/>
            <pc:sldMk cId="2133445319" sldId="643"/>
            <ac:picMk id="2" creationId="{DC847832-9F19-9598-1DBF-60AC3DC5D79B}"/>
          </ac:picMkLst>
        </pc:picChg>
      </pc:sldChg>
      <pc:sldChg chg="delSp mod delAnim modAnim modNotesTx">
        <pc:chgData name="ِAwatef B" userId="4c3a533462edbdd8" providerId="LiveId" clId="{47FBC7D7-BBF8-434E-97A8-716893E5A229}" dt="2024-07-09T21:45:52.909" v="723" actId="6549"/>
        <pc:sldMkLst>
          <pc:docMk/>
          <pc:sldMk cId="477940342" sldId="644"/>
        </pc:sldMkLst>
        <pc:picChg chg="del">
          <ac:chgData name="ِAwatef B" userId="4c3a533462edbdd8" providerId="LiveId" clId="{47FBC7D7-BBF8-434E-97A8-716893E5A229}" dt="2024-07-09T21:45:50.211" v="722" actId="478"/>
          <ac:picMkLst>
            <pc:docMk/>
            <pc:sldMk cId="477940342" sldId="644"/>
            <ac:picMk id="2" creationId="{6FF8769B-20FA-3DAD-6DC0-62E325465B60}"/>
          </ac:picMkLst>
        </pc:picChg>
        <pc:picChg chg="del">
          <ac:chgData name="ِAwatef B" userId="4c3a533462edbdd8" providerId="LiveId" clId="{47FBC7D7-BBF8-434E-97A8-716893E5A229}" dt="2024-07-09T21:45:47.004" v="721" actId="478"/>
          <ac:picMkLst>
            <pc:docMk/>
            <pc:sldMk cId="477940342" sldId="644"/>
            <ac:picMk id="8" creationId="{D8D810E4-9BC8-CE7F-915D-CA861C72A1DA}"/>
          </ac:picMkLst>
        </pc:picChg>
      </pc:sldChg>
      <pc:sldChg chg="delSp modSp mod delAnim modAnim">
        <pc:chgData name="ِAwatef B" userId="4c3a533462edbdd8" providerId="LiveId" clId="{47FBC7D7-BBF8-434E-97A8-716893E5A229}" dt="2024-07-09T21:44:32.594" v="703" actId="478"/>
        <pc:sldMkLst>
          <pc:docMk/>
          <pc:sldMk cId="2750597508" sldId="645"/>
        </pc:sldMkLst>
        <pc:spChg chg="mod">
          <ac:chgData name="ِAwatef B" userId="4c3a533462edbdd8" providerId="LiveId" clId="{47FBC7D7-BBF8-434E-97A8-716893E5A229}" dt="2024-07-04T20:51:48.178" v="427" actId="1036"/>
          <ac:spMkLst>
            <pc:docMk/>
            <pc:sldMk cId="2750597508" sldId="645"/>
            <ac:spMk id="24" creationId="{00000000-0000-0000-0000-000000000000}"/>
          </ac:spMkLst>
        </pc:spChg>
        <pc:spChg chg="mod">
          <ac:chgData name="ِAwatef B" userId="4c3a533462edbdd8" providerId="LiveId" clId="{47FBC7D7-BBF8-434E-97A8-716893E5A229}" dt="2024-07-04T20:51:42.460" v="409" actId="1036"/>
          <ac:spMkLst>
            <pc:docMk/>
            <pc:sldMk cId="2750597508" sldId="645"/>
            <ac:spMk id="25" creationId="{00000000-0000-0000-0000-000000000000}"/>
          </ac:spMkLst>
        </pc:spChg>
        <pc:spChg chg="mod">
          <ac:chgData name="ِAwatef B" userId="4c3a533462edbdd8" providerId="LiveId" clId="{47FBC7D7-BBF8-434E-97A8-716893E5A229}" dt="2024-07-04T20:51:59.790" v="431" actId="1076"/>
          <ac:spMkLst>
            <pc:docMk/>
            <pc:sldMk cId="2750597508" sldId="645"/>
            <ac:spMk id="26" creationId="{2AFD9D4E-C889-4C93-B7EB-5F61C020B339}"/>
          </ac:spMkLst>
        </pc:spChg>
        <pc:picChg chg="del">
          <ac:chgData name="ِAwatef B" userId="4c3a533462edbdd8" providerId="LiveId" clId="{47FBC7D7-BBF8-434E-97A8-716893E5A229}" dt="2024-07-09T21:44:32.594" v="703" actId="478"/>
          <ac:picMkLst>
            <pc:docMk/>
            <pc:sldMk cId="2750597508" sldId="645"/>
            <ac:picMk id="3" creationId="{174FE575-F282-9ADA-E41C-6F3E45249E9C}"/>
          </ac:picMkLst>
        </pc:picChg>
      </pc:sldChg>
      <pc:sldChg chg="delSp mod delAnim modAnim">
        <pc:chgData name="ِAwatef B" userId="4c3a533462edbdd8" providerId="LiveId" clId="{47FBC7D7-BBF8-434E-97A8-716893E5A229}" dt="2024-07-09T21:48:00.822" v="743" actId="478"/>
        <pc:sldMkLst>
          <pc:docMk/>
          <pc:sldMk cId="1889342560" sldId="646"/>
        </pc:sldMkLst>
        <pc:picChg chg="del">
          <ac:chgData name="ِAwatef B" userId="4c3a533462edbdd8" providerId="LiveId" clId="{47FBC7D7-BBF8-434E-97A8-716893E5A229}" dt="2024-07-09T21:48:00.822" v="743" actId="478"/>
          <ac:picMkLst>
            <pc:docMk/>
            <pc:sldMk cId="1889342560" sldId="646"/>
            <ac:picMk id="2" creationId="{A999CA81-69D0-F837-B164-ED71C0B7B991}"/>
          </ac:picMkLst>
        </pc:picChg>
      </pc:sldChg>
      <pc:sldChg chg="delSp modSp mod delAnim modAnim">
        <pc:chgData name="ِAwatef B" userId="4c3a533462edbdd8" providerId="LiveId" clId="{47FBC7D7-BBF8-434E-97A8-716893E5A229}" dt="2024-07-09T21:44:37.557" v="704" actId="478"/>
        <pc:sldMkLst>
          <pc:docMk/>
          <pc:sldMk cId="659931451" sldId="647"/>
        </pc:sldMkLst>
        <pc:spChg chg="mod">
          <ac:chgData name="ِAwatef B" userId="4c3a533462edbdd8" providerId="LiveId" clId="{47FBC7D7-BBF8-434E-97A8-716893E5A229}" dt="2024-06-27T17:05:40.921" v="196" actId="1076"/>
          <ac:spMkLst>
            <pc:docMk/>
            <pc:sldMk cId="659931451" sldId="647"/>
            <ac:spMk id="9" creationId="{CAF271E4-77E9-4F59-9B7D-3FACED41A7ED}"/>
          </ac:spMkLst>
        </pc:spChg>
        <pc:spChg chg="mod">
          <ac:chgData name="ِAwatef B" userId="4c3a533462edbdd8" providerId="LiveId" clId="{47FBC7D7-BBF8-434E-97A8-716893E5A229}" dt="2024-07-09T21:31:10.079" v="683" actId="20577"/>
          <ac:spMkLst>
            <pc:docMk/>
            <pc:sldMk cId="659931451" sldId="647"/>
            <ac:spMk id="24" creationId="{00000000-0000-0000-0000-000000000000}"/>
          </ac:spMkLst>
        </pc:spChg>
        <pc:picChg chg="del mod">
          <ac:chgData name="ِAwatef B" userId="4c3a533462edbdd8" providerId="LiveId" clId="{47FBC7D7-BBF8-434E-97A8-716893E5A229}" dt="2024-07-09T21:44:37.557" v="704" actId="478"/>
          <ac:picMkLst>
            <pc:docMk/>
            <pc:sldMk cId="659931451" sldId="647"/>
            <ac:picMk id="3" creationId="{E4C9E486-3709-0F2E-1814-84BA2BBBC902}"/>
          </ac:picMkLst>
        </pc:picChg>
      </pc:sldChg>
      <pc:sldChg chg="delSp modSp add mod delAnim modNotesTx">
        <pc:chgData name="ِAwatef B" userId="4c3a533462edbdd8" providerId="LiveId" clId="{47FBC7D7-BBF8-434E-97A8-716893E5A229}" dt="2024-07-09T21:43:54.189" v="692" actId="6549"/>
        <pc:sldMkLst>
          <pc:docMk/>
          <pc:sldMk cId="0" sldId="648"/>
        </pc:sldMkLst>
        <pc:spChg chg="mod">
          <ac:chgData name="ِAwatef B" userId="4c3a533462edbdd8" providerId="LiveId" clId="{47FBC7D7-BBF8-434E-97A8-716893E5A229}" dt="2024-06-26T21:55:03.891" v="30" actId="1076"/>
          <ac:spMkLst>
            <pc:docMk/>
            <pc:sldMk cId="0" sldId="648"/>
            <ac:spMk id="2" creationId="{3DCC92C3-E712-88DC-0B00-E91DA5121EC4}"/>
          </ac:spMkLst>
        </pc:spChg>
        <pc:spChg chg="mod">
          <ac:chgData name="ِAwatef B" userId="4c3a533462edbdd8" providerId="LiveId" clId="{47FBC7D7-BBF8-434E-97A8-716893E5A229}" dt="2024-06-26T21:54:48.810" v="27" actId="14100"/>
          <ac:spMkLst>
            <pc:docMk/>
            <pc:sldMk cId="0" sldId="648"/>
            <ac:spMk id="14" creationId="{00000000-0000-0000-0000-000000000000}"/>
          </ac:spMkLst>
        </pc:spChg>
        <pc:spChg chg="mod">
          <ac:chgData name="ِAwatef B" userId="4c3a533462edbdd8" providerId="LiveId" clId="{47FBC7D7-BBF8-434E-97A8-716893E5A229}" dt="2024-06-26T21:54:53.190" v="28" actId="14100"/>
          <ac:spMkLst>
            <pc:docMk/>
            <pc:sldMk cId="0" sldId="648"/>
            <ac:spMk id="18" creationId="{00000000-0000-0000-0000-000000000000}"/>
          </ac:spMkLst>
        </pc:spChg>
        <pc:spChg chg="mod">
          <ac:chgData name="ِAwatef B" userId="4c3a533462edbdd8" providerId="LiveId" clId="{47FBC7D7-BBF8-434E-97A8-716893E5A229}" dt="2024-06-26T21:55:34.116" v="50" actId="1076"/>
          <ac:spMkLst>
            <pc:docMk/>
            <pc:sldMk cId="0" sldId="648"/>
            <ac:spMk id="30" creationId="{00000000-0000-0000-0000-000000000000}"/>
          </ac:spMkLst>
        </pc:spChg>
        <pc:spChg chg="mod">
          <ac:chgData name="ِAwatef B" userId="4c3a533462edbdd8" providerId="LiveId" clId="{47FBC7D7-BBF8-434E-97A8-716893E5A229}" dt="2024-06-26T21:55:24.992" v="48" actId="1035"/>
          <ac:spMkLst>
            <pc:docMk/>
            <pc:sldMk cId="0" sldId="648"/>
            <ac:spMk id="31" creationId="{00000000-0000-0000-0000-000000000000}"/>
          </ac:spMkLst>
        </pc:spChg>
        <pc:spChg chg="mod">
          <ac:chgData name="ِAwatef B" userId="4c3a533462edbdd8" providerId="LiveId" clId="{47FBC7D7-BBF8-434E-97A8-716893E5A229}" dt="2024-06-26T21:55:15.135" v="31" actId="1076"/>
          <ac:spMkLst>
            <pc:docMk/>
            <pc:sldMk cId="0" sldId="648"/>
            <ac:spMk id="34" creationId="{00000000-0000-0000-0000-000000000000}"/>
          </ac:spMkLst>
        </pc:spChg>
        <pc:spChg chg="mod">
          <ac:chgData name="ِAwatef B" userId="4c3a533462edbdd8" providerId="LiveId" clId="{47FBC7D7-BBF8-434E-97A8-716893E5A229}" dt="2024-06-26T21:55:30.041" v="49" actId="1076"/>
          <ac:spMkLst>
            <pc:docMk/>
            <pc:sldMk cId="0" sldId="648"/>
            <ac:spMk id="46" creationId="{00000000-0000-0000-0000-000000000000}"/>
          </ac:spMkLst>
        </pc:spChg>
        <pc:picChg chg="del">
          <ac:chgData name="ِAwatef B" userId="4c3a533462edbdd8" providerId="LiveId" clId="{47FBC7D7-BBF8-434E-97A8-716893E5A229}" dt="2024-07-09T21:43:52.109" v="691" actId="478"/>
          <ac:picMkLst>
            <pc:docMk/>
            <pc:sldMk cId="0" sldId="648"/>
            <ac:picMk id="6" creationId="{4095C7CE-D99C-909E-7334-D9DA5C245C46}"/>
          </ac:picMkLst>
        </pc:picChg>
      </pc:sldChg>
      <pc:sldMasterChg chg="delSldLayout">
        <pc:chgData name="ِAwatef B" userId="4c3a533462edbdd8" providerId="LiveId" clId="{47FBC7D7-BBF8-434E-97A8-716893E5A229}" dt="2024-06-26T21:56:01.088" v="52" actId="47"/>
        <pc:sldMasterMkLst>
          <pc:docMk/>
          <pc:sldMasterMk cId="0" sldId="2147483648"/>
        </pc:sldMasterMkLst>
        <pc:sldLayoutChg chg="del">
          <pc:chgData name="ِAwatef B" userId="4c3a533462edbdd8" providerId="LiveId" clId="{47FBC7D7-BBF8-434E-97A8-716893E5A229}" dt="2024-06-26T21:56:01.088" v="52" actId="47"/>
          <pc:sldLayoutMkLst>
            <pc:docMk/>
            <pc:sldMasterMk cId="0" sldId="2147483648"/>
            <pc:sldLayoutMk cId="0" sldId="2147483661"/>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الروبوتات التعليميّة</a:t>
          </a: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الاصطناعيّ </a:t>
          </a:r>
        </a:p>
      </dgm:t>
    </dgm:pt>
    <dgm:pt modelId="{8206AF4B-5518-4CCB-812D-571EF3CEB751}" type="parTrans" cxnId="{1A22811D-BD86-4862-8D98-4AD889E984E0}">
      <dgm:prSet/>
      <dgm:spPr/>
      <dgm:t>
        <a:bodyPr/>
        <a:lstStyle/>
        <a:p>
          <a:pPr rtl="1"/>
          <a:endParaRPr lang="ar-SA"/>
        </a:p>
      </dgm:t>
    </dgm:pt>
    <dgm:pt modelId="{5CB3FDFE-EF7B-4EF9-952C-99457C009BB0}" type="sibTrans" cxnId="{1A22811D-BD86-4862-8D98-4AD889E984E0}">
      <dgm:prSet/>
      <dgm:spPr/>
      <dgm:t>
        <a:bodyPr/>
        <a:lstStyle/>
        <a:p>
          <a:pP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الواقع الافتراضي والواقع المعزز</a:t>
          </a: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تطبيقات التعلّم الإلكتروني</a:t>
          </a: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4" custScaleX="96768" custScaleY="85582"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4" custScaleX="92482" custScaleY="89042"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4" custScaleX="95001" custScaleY="83491" custLinFactNeighborX="-69" custLinFactNeighborY="55">
        <dgm:presLayoutVars>
          <dgm:bulletEnabled val="1"/>
        </dgm:presLayoutVars>
      </dgm:prSet>
      <dgm:spPr/>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3" presStyleCnt="4" custScaleX="93484" custScaleY="8102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3"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EF35BC89-E2C8-4A4D-A5EE-40C461A95D20}" type="presParOf" srcId="{77CDCE55-57A4-4709-8A45-A852C9E57E8B}" destId="{197641B7-2E62-4490-898B-BF73874E8013}" srcOrd="6" destOrd="0" presId="urn:microsoft.com/office/officeart/2005/8/layout/default"/>
  </dgm:cxnLst>
  <dgm:bg/>
  <dgm:whole>
    <a:ln>
      <a:solidFill>
        <a:srgbClr val="FFFF00"/>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ts val="296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الخارق </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7987502-DA63-4B1C-8BAD-5DE329405AE0}">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effectLst/>
              <a:latin typeface="Alexandria Light" pitchFamily="2" charset="-78"/>
              <a:ea typeface="Calibri" panose="020F0502020204030204" pitchFamily="34" charset="0"/>
              <a:cs typeface="Alexandria Light" pitchFamily="2" charset="-78"/>
            </a:rPr>
            <a:t>الذكاء الاصطناعيّ العام</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الضيق</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3" custScaleX="96768" custScaleY="85582"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3" custScaleX="94644" custScaleY="85507"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3" custScaleX="94986" custScaleY="86873" custLinFactNeighborX="-69" custLinFactNeighborY="55">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821225" y="32089"/>
          <a:ext cx="2246581" cy="1192131"/>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الروبوتات التعليميّة</a:t>
          </a:r>
        </a:p>
      </dsp:txBody>
      <dsp:txXfrm>
        <a:off x="821225" y="32089"/>
        <a:ext cx="2246581" cy="1192131"/>
      </dsp:txXfrm>
    </dsp:sp>
    <dsp:sp modelId="{65D8C69B-DBB5-45A7-9FA3-FBDC23BBF391}">
      <dsp:nvSpPr>
        <dsp:cNvPr id="0" name=""/>
        <dsp:cNvSpPr/>
      </dsp:nvSpPr>
      <dsp:spPr>
        <a:xfrm>
          <a:off x="3299969" y="0"/>
          <a:ext cx="2147077" cy="124032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ts val="2960"/>
            </a:lnSpc>
            <a:spcBef>
              <a:spcPct val="0"/>
            </a:spcBef>
            <a:spcAft>
              <a:spcPts val="18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الواقع الافتراضي والواقع المعزز</a:t>
          </a:r>
        </a:p>
      </dsp:txBody>
      <dsp:txXfrm>
        <a:off x="3299969" y="0"/>
        <a:ext cx="2147077" cy="1240328"/>
      </dsp:txXfrm>
    </dsp:sp>
    <dsp:sp modelId="{F9CBA86C-49F9-4A2C-9973-885644A014B2}">
      <dsp:nvSpPr>
        <dsp:cNvPr id="0" name=""/>
        <dsp:cNvSpPr/>
      </dsp:nvSpPr>
      <dsp:spPr>
        <a:xfrm>
          <a:off x="781816" y="1474012"/>
          <a:ext cx="2205558" cy="1163004"/>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960"/>
            </a:lnSpc>
            <a:spcBef>
              <a:spcPct val="0"/>
            </a:spcBef>
            <a:spcAft>
              <a:spcPts val="18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تطبيقات التعلّم الإلكتروني</a:t>
          </a:r>
        </a:p>
      </dsp:txBody>
      <dsp:txXfrm>
        <a:off x="781816" y="1474012"/>
        <a:ext cx="2205558" cy="1163004"/>
      </dsp:txXfrm>
    </dsp:sp>
    <dsp:sp modelId="{197641B7-2E62-4490-898B-BF73874E8013}">
      <dsp:nvSpPr>
        <dsp:cNvPr id="0" name=""/>
        <dsp:cNvSpPr/>
      </dsp:nvSpPr>
      <dsp:spPr>
        <a:xfrm>
          <a:off x="3221138" y="1490461"/>
          <a:ext cx="2170340" cy="1128584"/>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الاصطناعيّ </a:t>
          </a:r>
        </a:p>
      </dsp:txBody>
      <dsp:txXfrm>
        <a:off x="3221138" y="1490461"/>
        <a:ext cx="2170340" cy="11285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53090" y="678947"/>
          <a:ext cx="2440111" cy="1294826"/>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96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الخارق </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3090" y="678947"/>
        <a:ext cx="2440111" cy="1294826"/>
      </dsp:txXfrm>
    </dsp:sp>
    <dsp:sp modelId="{65D8C69B-DBB5-45A7-9FA3-FBDC23BBF391}">
      <dsp:nvSpPr>
        <dsp:cNvPr id="0" name=""/>
        <dsp:cNvSpPr/>
      </dsp:nvSpPr>
      <dsp:spPr>
        <a:xfrm>
          <a:off x="2745362" y="638165"/>
          <a:ext cx="2386552" cy="1293691"/>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ts val="2960"/>
            </a:lnSpc>
            <a:spcBef>
              <a:spcPct val="0"/>
            </a:spcBef>
            <a:spcAft>
              <a:spcPts val="18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effectLst/>
              <a:latin typeface="Alexandria Light" pitchFamily="2" charset="-78"/>
              <a:ea typeface="Calibri" panose="020F0502020204030204" pitchFamily="34" charset="0"/>
              <a:cs typeface="Alexandria Light" pitchFamily="2" charset="-78"/>
            </a:rPr>
            <a:t>الذكاء الاصطناعيّ العام</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2745362" y="638165"/>
        <a:ext cx="2386552" cy="1293691"/>
      </dsp:txXfrm>
    </dsp:sp>
    <dsp:sp modelId="{F9CBA86C-49F9-4A2C-9973-885644A014B2}">
      <dsp:nvSpPr>
        <dsp:cNvPr id="0" name=""/>
        <dsp:cNvSpPr/>
      </dsp:nvSpPr>
      <dsp:spPr>
        <a:xfrm>
          <a:off x="5331626" y="662161"/>
          <a:ext cx="2395176" cy="131435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960"/>
            </a:lnSpc>
            <a:spcBef>
              <a:spcPct val="0"/>
            </a:spcBef>
            <a:spcAft>
              <a:spcPts val="1800"/>
            </a:spcAft>
            <a:buNone/>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الضيق</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331626" y="662161"/>
        <a:ext cx="2395176" cy="131435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new-educ.com/%d9%85%d8%a7-%d9%87%d9%88-%d8%a7%d9%84%d8%aa%d8%b9%d9%84%d9%85-%d8%a7%d9%84%d8%b0%d9%83%d9%8a"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733838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27534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86725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235461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987348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24280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83917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144698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3168709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542739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6267283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84019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3621019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1895960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1969140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9600906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ct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049767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835225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just"/>
            <a:r>
              <a:rPr lang="ar-SA" b="1" i="0" dirty="0">
                <a:solidFill>
                  <a:srgbClr val="333333"/>
                </a:solidFill>
                <a:effectLst/>
                <a:highlight>
                  <a:srgbClr val="FFFFFF"/>
                </a:highlight>
                <a:latin typeface="arial" panose="020B0604020202020204" pitchFamily="34" charset="0"/>
              </a:rPr>
              <a:t>وفي الختام نخلص إلى النقاط التالية:</a:t>
            </a:r>
            <a:endParaRPr lang="ar-SA" b="0" i="0" dirty="0">
              <a:solidFill>
                <a:srgbClr val="333333"/>
              </a:solidFill>
              <a:effectLst/>
              <a:highlight>
                <a:srgbClr val="FFFFFF"/>
              </a:highlight>
              <a:latin typeface="arial" panose="020B0604020202020204" pitchFamily="34" charset="0"/>
            </a:endParaRPr>
          </a:p>
          <a:p>
            <a:pPr algn="just">
              <a:buFont typeface="Arial" panose="020B0604020202020204" pitchFamily="34" charset="0"/>
              <a:buChar char="•"/>
            </a:pPr>
            <a:r>
              <a:rPr lang="ar-SA" b="0" i="0" dirty="0">
                <a:solidFill>
                  <a:srgbClr val="333333"/>
                </a:solidFill>
                <a:effectLst/>
                <a:highlight>
                  <a:srgbClr val="FFFFFF"/>
                </a:highlight>
                <a:latin typeface="arial" panose="020B0604020202020204" pitchFamily="34" charset="0"/>
              </a:rPr>
              <a:t>التعلم الذكي يعد مفهوماً متكاملاً حول استخدام التقنيات والتطبيقات التكنولوجية وكل ما يمكن أن يتيحه التقدم العلمي من أدوات  لتحفيز عملية التعلم، وكلما طوّعنا الحاسوب بأنظمة مستحدثة كلما ارتقينا </a:t>
            </a:r>
            <a:r>
              <a:rPr lang="ar-SA" b="0" i="0" u="none" strike="noStrike" dirty="0">
                <a:solidFill>
                  <a:srgbClr val="1A4FC9"/>
                </a:solidFill>
                <a:effectLst/>
                <a:highlight>
                  <a:srgbClr val="FFFFFF"/>
                </a:highlight>
                <a:latin typeface="arial" panose="020B0604020202020204" pitchFamily="34" charset="0"/>
                <a:hlinkClick r:id="rId3"/>
              </a:rPr>
              <a:t> بالتعليم</a:t>
            </a:r>
            <a:r>
              <a:rPr lang="ar-SA" b="0" i="0" dirty="0">
                <a:solidFill>
                  <a:srgbClr val="333333"/>
                </a:solidFill>
                <a:effectLst/>
                <a:highlight>
                  <a:srgbClr val="FFFFFF"/>
                </a:highlight>
                <a:latin typeface="arial" panose="020B0604020202020204" pitchFamily="34" charset="0"/>
              </a:rPr>
              <a:t> الذكي وبالمدرسة الذكية.</a:t>
            </a:r>
          </a:p>
          <a:p>
            <a:pPr algn="just">
              <a:buFont typeface="Arial" panose="020B0604020202020204" pitchFamily="34" charset="0"/>
              <a:buChar char="•"/>
            </a:pPr>
            <a:r>
              <a:rPr lang="ar-SA" b="0" i="0" dirty="0">
                <a:solidFill>
                  <a:srgbClr val="333333"/>
                </a:solidFill>
                <a:effectLst/>
                <a:highlight>
                  <a:srgbClr val="FFFFFF"/>
                </a:highlight>
                <a:latin typeface="arial" panose="020B0604020202020204" pitchFamily="34" charset="0"/>
              </a:rPr>
              <a:t>تقنية المعلومات والاتصالات ليست غاية في حد ذاتها وإنما هدفا يمكن أن يؤدي إلى إحداث نقلة نوعية في كيفية التعلم، وفي مردود عملية </a:t>
            </a:r>
            <a:r>
              <a:rPr lang="ar-SA" b="0" i="0" u="none" strike="noStrike" dirty="0">
                <a:solidFill>
                  <a:srgbClr val="1A4FC9"/>
                </a:solidFill>
                <a:effectLst/>
                <a:highlight>
                  <a:srgbClr val="FFFFFF"/>
                </a:highlight>
                <a:latin typeface="arial" panose="020B0604020202020204" pitchFamily="34" charset="0"/>
                <a:hlinkClick r:id="rId3"/>
              </a:rPr>
              <a:t> التعليم</a:t>
            </a:r>
            <a:r>
              <a:rPr lang="ar-SA" b="0" i="0" dirty="0">
                <a:solidFill>
                  <a:srgbClr val="333333"/>
                </a:solidFill>
                <a:effectLst/>
                <a:highlight>
                  <a:srgbClr val="FFFFFF"/>
                </a:highlight>
                <a:latin typeface="arial" panose="020B0604020202020204" pitchFamily="34" charset="0"/>
              </a:rPr>
              <a:t> والتعلم.</a:t>
            </a:r>
          </a:p>
          <a:p>
            <a:pPr algn="just">
              <a:buFont typeface="Arial" panose="020B0604020202020204" pitchFamily="34" charset="0"/>
              <a:buChar char="•"/>
            </a:pPr>
            <a:r>
              <a:rPr lang="ar-SA" b="0" i="0" dirty="0">
                <a:solidFill>
                  <a:srgbClr val="333333"/>
                </a:solidFill>
                <a:effectLst/>
                <a:highlight>
                  <a:srgbClr val="FFFFFF"/>
                </a:highlight>
                <a:latin typeface="arial" panose="020B0604020202020204" pitchFamily="34" charset="0"/>
              </a:rPr>
              <a:t>التعلم الذكي قائم على التوظيف المحكم لتكنولوجيا المعلومات لدورها الدّاعم لعملية التّعلّم، ولكن يجب أن لا ننسى أن التجهيزات الإلكترونية وسيلة تسهل وتيسّر التعلم فقط و لن تعوض </a:t>
            </a:r>
            <a:r>
              <a:rPr lang="ar-SA" b="0" i="0" u="none" strike="noStrike" dirty="0">
                <a:solidFill>
                  <a:srgbClr val="1A4FC9"/>
                </a:solidFill>
                <a:effectLst/>
                <a:highlight>
                  <a:srgbClr val="FFFFFF"/>
                </a:highlight>
                <a:latin typeface="arial" panose="020B0604020202020204" pitchFamily="34" charset="0"/>
                <a:hlinkClick r:id="rId3"/>
              </a:rPr>
              <a:t> التعليم</a:t>
            </a:r>
            <a:r>
              <a:rPr lang="ar-SA" b="0" i="0" dirty="0">
                <a:solidFill>
                  <a:srgbClr val="333333"/>
                </a:solidFill>
                <a:effectLst/>
                <a:highlight>
                  <a:srgbClr val="FFFFFF"/>
                </a:highlight>
                <a:latin typeface="arial" panose="020B0604020202020204" pitchFamily="34" charset="0"/>
              </a:rPr>
              <a:t>.</a:t>
            </a:r>
          </a:p>
          <a:p>
            <a:pPr algn="just">
              <a:buFont typeface="Arial" panose="020B0604020202020204" pitchFamily="34" charset="0"/>
              <a:buChar char="•"/>
            </a:pPr>
            <a:r>
              <a:rPr lang="ar-SA" b="0" i="0" dirty="0">
                <a:solidFill>
                  <a:srgbClr val="333333"/>
                </a:solidFill>
                <a:effectLst/>
                <a:highlight>
                  <a:srgbClr val="FFFFFF"/>
                </a:highlight>
                <a:latin typeface="arial" panose="020B0604020202020204" pitchFamily="34" charset="0"/>
              </a:rPr>
              <a:t>برامج التعلم الذكي تعمل بشكل رئيسي على نجاح الطالب من خلال تفعيل وإحكام الصلة بين ثلاثة عناصر هي المدرسة والبيت والبنية التحتية.</a:t>
            </a:r>
          </a:p>
          <a:p>
            <a:pPr algn="just">
              <a:buFont typeface="Arial" panose="020B0604020202020204" pitchFamily="34" charset="0"/>
              <a:buChar char="•"/>
            </a:pPr>
            <a:r>
              <a:rPr lang="ar-SA" b="0" i="0" dirty="0">
                <a:solidFill>
                  <a:srgbClr val="333333"/>
                </a:solidFill>
                <a:effectLst/>
                <a:highlight>
                  <a:srgbClr val="FFFFFF"/>
                </a:highlight>
                <a:latin typeface="arial" panose="020B0604020202020204" pitchFamily="34" charset="0"/>
              </a:rPr>
              <a:t>نجاح تجربة التعلم الذكي تعتمد بشكل كبير على وضوح الرؤية وتحديد دور كل الأطراف المعنية بالأمر، مثل المؤسسات </a:t>
            </a:r>
            <a:r>
              <a:rPr lang="ar-SA" b="0" i="0" u="none" strike="noStrike" dirty="0">
                <a:solidFill>
                  <a:srgbClr val="1A4FC9"/>
                </a:solidFill>
                <a:effectLst/>
                <a:highlight>
                  <a:srgbClr val="FFFFFF"/>
                </a:highlight>
                <a:latin typeface="arial" panose="020B0604020202020204" pitchFamily="34" charset="0"/>
                <a:hlinkClick r:id="rId3"/>
              </a:rPr>
              <a:t> التعليمية</a:t>
            </a:r>
            <a:r>
              <a:rPr lang="ar-SA" b="0" i="0" dirty="0">
                <a:solidFill>
                  <a:srgbClr val="333333"/>
                </a:solidFill>
                <a:effectLst/>
                <a:highlight>
                  <a:srgbClr val="FFFFFF"/>
                </a:highlight>
                <a:latin typeface="arial" panose="020B0604020202020204" pitchFamily="34" charset="0"/>
              </a:rPr>
              <a:t> وشركات الاتصال ومؤسسات المجتمع وحتى أولياء الأمور، و تعتمد على التدرج عند تطبيقه أيضا.</a:t>
            </a:r>
          </a:p>
          <a:p>
            <a:pPr algn="just">
              <a:buFont typeface="Arial" panose="020B0604020202020204" pitchFamily="34" charset="0"/>
              <a:buChar char="•"/>
            </a:pPr>
            <a:r>
              <a:rPr lang="ar-SA" b="0" i="0" dirty="0">
                <a:solidFill>
                  <a:srgbClr val="333333"/>
                </a:solidFill>
                <a:effectLst/>
                <a:highlight>
                  <a:srgbClr val="FFFFFF"/>
                </a:highlight>
                <a:latin typeface="arial" panose="020B0604020202020204" pitchFamily="34" charset="0"/>
              </a:rPr>
              <a:t>على الرغم من كل مميزات تطبيق برامج التعلم الذكي، إلا أن هناك من يرى أن له من السلبيات الكثير، لعل أبرزها اختزال دور المعلم، الذي يعني بدوره اختزال جانب العلاقات الإنسانية داخل المدرسة.</a:t>
            </a:r>
          </a:p>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3032948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ar-SA" dirty="0"/>
              <a:t>وهذه مجموعة من المراجع حول موضوع المقرر لمن أراد الاستفادة منها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png"/><Relationship Id="rId7" Type="http://schemas.openxmlformats.org/officeDocument/2006/relationships/diagramColors" Target="../diagrams/colors2.xml"/><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8.jpg"/></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3.jpeg"/><Relationship Id="rId7" Type="http://schemas.openxmlformats.org/officeDocument/2006/relationships/image" Target="../media/image16.jpeg"/><Relationship Id="rId12"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14.xml"/><Relationship Id="rId6" Type="http://schemas.openxmlformats.org/officeDocument/2006/relationships/image" Target="../media/image15.jpeg"/><Relationship Id="rId11" Type="http://schemas.openxmlformats.org/officeDocument/2006/relationships/image" Target="../media/image20.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5.png"/><Relationship Id="rId9" Type="http://schemas.openxmlformats.org/officeDocument/2006/relationships/image" Target="../media/image18.jpeg"/></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16.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212528" y="1189575"/>
            <a:ext cx="5562395"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6417079" y="4991423"/>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666333" y="1253389"/>
            <a:ext cx="3796231" cy="1245149"/>
          </a:xfrm>
          <a:prstGeom prst="rect">
            <a:avLst/>
          </a:prstGeom>
          <a:noFill/>
        </p:spPr>
        <p:txBody>
          <a:bodyPr wrap="none" rtlCol="0">
            <a:spAutoFit/>
          </a:bodyPr>
          <a:lstStyle/>
          <a:p>
            <a:pPr algn="ctr" rtl="1">
              <a:lnSpc>
                <a:spcPct val="150000"/>
              </a:lnSpc>
            </a:pPr>
            <a:r>
              <a:rPr lang="ar-SA" dirty="0">
                <a:latin typeface="Alexandria" charset="0"/>
                <a:cs typeface="Alexandria" charset="0"/>
              </a:rPr>
              <a:t>مقرر</a:t>
            </a:r>
          </a:p>
          <a:p>
            <a:pPr algn="r" rtl="1">
              <a:lnSpc>
                <a:spcPct val="150000"/>
              </a:lnSpc>
            </a:pPr>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6562780"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الخامسة :</a:t>
            </a:r>
            <a:endParaRPr lang="en-US" sz="2000" b="1" dirty="0">
              <a:solidFill>
                <a:schemeClr val="bg1"/>
              </a:solidFill>
              <a:latin typeface="Alexandria" charset="0"/>
              <a:cs typeface="Alexandria" charset="0"/>
            </a:endParaRPr>
          </a:p>
        </p:txBody>
      </p:sp>
      <p:sp>
        <p:nvSpPr>
          <p:cNvPr id="46" name="TextBox 45"/>
          <p:cNvSpPr txBox="1"/>
          <p:nvPr/>
        </p:nvSpPr>
        <p:spPr>
          <a:xfrm>
            <a:off x="7224978" y="3569488"/>
            <a:ext cx="2678940" cy="747705"/>
          </a:xfrm>
          <a:prstGeom prst="rect">
            <a:avLst/>
          </a:prstGeom>
          <a:noFill/>
        </p:spPr>
        <p:txBody>
          <a:bodyPr wrap="none" rtlCol="0">
            <a:spAutoFit/>
          </a:bodyPr>
          <a:lstStyle/>
          <a:p>
            <a:pPr algn="ctr" rtl="1">
              <a:lnSpc>
                <a:spcPct val="150000"/>
              </a:lnSpc>
            </a:pPr>
            <a:r>
              <a:rPr lang="ar-SA" sz="3200" b="1" dirty="0">
                <a:solidFill>
                  <a:schemeClr val="accent5">
                    <a:lumMod val="75000"/>
                  </a:schemeClr>
                </a:solidFill>
                <a:latin typeface="Alexandria" charset="0"/>
                <a:cs typeface="Alexandria" charset="0"/>
              </a:rPr>
              <a:t>التعلم الذكي</a:t>
            </a:r>
            <a:endParaRPr lang="en-US" sz="2800" b="1" dirty="0">
              <a:solidFill>
                <a:schemeClr val="accent5">
                  <a:lumMod val="75000"/>
                </a:schemeClr>
              </a:solidFill>
              <a:latin typeface="Alexandria" charset="0"/>
              <a:cs typeface="Alexandria" charset="0"/>
            </a:endParaRPr>
          </a:p>
        </p:txBody>
      </p:sp>
      <p:sp>
        <p:nvSpPr>
          <p:cNvPr id="14" name="Oval 13"/>
          <p:cNvSpPr/>
          <p:nvPr/>
        </p:nvSpPr>
        <p:spPr>
          <a:xfrm>
            <a:off x="167558" y="1641618"/>
            <a:ext cx="5507528" cy="521638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0" y="0"/>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mc:AlternateContent xmlns:mc="http://schemas.openxmlformats.org/markup-compatibility/2006" xmlns:p14="http://schemas.microsoft.com/office/powerpoint/2010/main">
    <mc:Choice Requires="p14">
      <p:transition spd="slow" p14:dur="2000" advTm="96830"/>
    </mc:Choice>
    <mc:Fallback xmlns="">
      <p:transition spd="slow" advTm="9683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46409" y="1006452"/>
            <a:ext cx="411389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82937" y="2000056"/>
            <a:ext cx="7575436" cy="4516621"/>
          </a:xfrm>
          <a:prstGeom prst="rect">
            <a:avLst/>
          </a:prstGeom>
          <a:noFill/>
        </p:spPr>
        <p:txBody>
          <a:bodyPr wrap="square" rtlCol="0">
            <a:spAutoFit/>
          </a:bodyPr>
          <a:lstStyle/>
          <a:p>
            <a:pPr marL="285750" marR="0" lvl="0" indent="-285750" algn="just" defTabSz="914400" rtl="1" eaLnBrk="1" fontAlgn="auto" latinLnBrk="0" hangingPunct="1">
              <a:lnSpc>
                <a:spcPts val="2920"/>
              </a:lnSpc>
              <a:spcAft>
                <a:spcPts val="1800"/>
              </a:spcAft>
              <a:buClrTx/>
              <a:buSzTx/>
              <a:buFont typeface="Arial" panose="020B0604020202020204" pitchFamily="34" charset="0"/>
              <a:buChar char="•"/>
              <a:tabLst/>
              <a:defRPr/>
            </a:pPr>
            <a:r>
              <a:rPr lang="ar-SA" sz="1400" dirty="0">
                <a:solidFill>
                  <a:prstClr val="black"/>
                </a:solidFill>
                <a:latin typeface="Alexandria Light" pitchFamily="2" charset="-78"/>
                <a:ea typeface="Times New Roman" panose="02020603050405020304" pitchFamily="18" charset="0"/>
                <a:cs typeface="Alexandria Light" pitchFamily="2" charset="-78"/>
              </a:rPr>
              <a:t>مقدمة.</a:t>
            </a:r>
            <a:endPar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2920"/>
              </a:lnSpc>
              <a:spcAft>
                <a:spcPts val="18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بالتعليم الذكيّ.</a:t>
            </a:r>
          </a:p>
          <a:p>
            <a:pPr marL="285750" indent="-285750" algn="just" rtl="1">
              <a:lnSpc>
                <a:spcPts val="2920"/>
              </a:lnSpc>
              <a:spcAft>
                <a:spcPts val="1800"/>
              </a:spcAft>
              <a:buFont typeface="Arial" panose="020B0604020202020204" pitchFamily="34" charset="0"/>
              <a:buChar char="•"/>
            </a:pPr>
            <a:r>
              <a:rPr kumimoji="0" lang="en-US"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مزايا التعليم الذكيّ.</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أدوات التعليم الذكيّ:</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Times New Roman" panose="02020603050405020304" pitchFamily="18" charset="0"/>
                <a:cs typeface="Alexandria Light" pitchFamily="2" charset="-78"/>
              </a:rPr>
              <a:t>عوامل نجاح التعليم الذكيّ.</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Times New Roman" panose="02020603050405020304" pitchFamily="18" charset="0"/>
                <a:cs typeface="Alexandria Light" pitchFamily="2" charset="-78"/>
              </a:rPr>
              <a:t>ضروريات تطبيق التعليم الذكيّ.</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2920"/>
              </a:lnSpc>
              <a:spcAft>
                <a:spcPts val="18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خاتمة.</a:t>
            </a:r>
          </a:p>
          <a:p>
            <a:pPr marR="0" lvl="0" algn="just" defTabSz="914400" rtl="1" eaLnBrk="1" fontAlgn="auto" latinLnBrk="0" hangingPunct="1">
              <a:lnSpc>
                <a:spcPts val="1560"/>
              </a:lnSpc>
              <a:spcAft>
                <a:spcPts val="1200"/>
              </a:spcAft>
              <a:buClrTx/>
              <a:buSzTx/>
              <a:tabLst/>
              <a:defRPr/>
            </a:pPr>
            <a:endParaRPr lang="en-US" sz="1400" dirty="0">
              <a:effectLst/>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279615" y="62745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25255"/>
    </mc:Choice>
    <mc:Fallback xmlns="">
      <p:transition spd="slow" advTm="2525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0"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399051" y="1952645"/>
            <a:ext cx="8417320" cy="4477764"/>
          </a:xfrm>
          <a:prstGeom prst="rect">
            <a:avLst/>
          </a:prstGeom>
          <a:noFill/>
        </p:spPr>
        <p:txBody>
          <a:bodyPr wrap="square" rtlCol="0">
            <a:spAutoFit/>
          </a:bodyPr>
          <a:lstStyle/>
          <a:p>
            <a:pPr marL="0" marR="0" lvl="0" indent="0" algn="r" defTabSz="914400" rtl="1" eaLnBrk="1" fontAlgn="auto" latinLnBrk="0" hangingPunct="1">
              <a:lnSpc>
                <a:spcPts val="1680"/>
              </a:lnSpc>
              <a:spcBef>
                <a:spcPts val="0"/>
              </a:spcBef>
              <a:spcAft>
                <a:spcPts val="1895"/>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6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التعليم الذكيّ.</a:t>
            </a: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600" dirty="0">
                <a:effectLst/>
                <a:latin typeface="Alexandria Light" pitchFamily="2" charset="-78"/>
                <a:ea typeface="Calibri" panose="020F0502020204030204" pitchFamily="34" charset="0"/>
                <a:cs typeface="Alexandria Light" pitchFamily="2" charset="-78"/>
              </a:rPr>
              <a:t>مزايا التعليم الذكيّ</a:t>
            </a: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indent="-285750" algn="just" rtl="1">
              <a:lnSpc>
                <a:spcPts val="2980"/>
              </a:lnSpc>
              <a:spcBef>
                <a:spcPts val="600"/>
              </a:spcBef>
              <a:spcAft>
                <a:spcPts val="2000"/>
              </a:spcAft>
              <a:buFont typeface="Arial" panose="020B0604020202020204" pitchFamily="34" charset="0"/>
              <a:buChar char="•"/>
              <a:defRPr/>
            </a:pPr>
            <a:r>
              <a:rPr lang="ar-SA" sz="1600" dirty="0">
                <a:solidFill>
                  <a:prstClr val="black"/>
                </a:solidFill>
                <a:latin typeface="Alexandria Light" pitchFamily="2" charset="-78"/>
                <a:ea typeface="Times New Roman" panose="02020603050405020304" pitchFamily="18" charset="0"/>
                <a:cs typeface="Alexandria Light" pitchFamily="2" charset="-78"/>
              </a:rPr>
              <a:t>يشرح </a:t>
            </a:r>
            <a:r>
              <a:rPr lang="ar-SA" sz="1600" dirty="0">
                <a:effectLst/>
                <a:latin typeface="Alexandria Light" pitchFamily="2" charset="-78"/>
                <a:ea typeface="Calibri" panose="020F0502020204030204" pitchFamily="34" charset="0"/>
                <a:cs typeface="Alexandria Light" pitchFamily="2" charset="-78"/>
              </a:rPr>
              <a:t>أدوات التعليم الذكيّ</a:t>
            </a:r>
            <a:r>
              <a:rPr lang="ar-SA" sz="1600" dirty="0">
                <a:latin typeface="Alexandria Light" pitchFamily="2" charset="-78"/>
                <a:ea typeface="Calibri" panose="020F0502020204030204" pitchFamily="34" charset="0"/>
                <a:cs typeface="Alexandria Light" pitchFamily="2" charset="-78"/>
              </a:rPr>
              <a:t>.</a:t>
            </a:r>
            <a:endPar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600" dirty="0">
                <a:solidFill>
                  <a:srgbClr val="000000"/>
                </a:solidFill>
                <a:effectLst/>
                <a:latin typeface="Alexandria Light" pitchFamily="2" charset="-78"/>
                <a:ea typeface="Times New Roman" panose="02020603050405020304" pitchFamily="18" charset="0"/>
                <a:cs typeface="Alexandria Light" pitchFamily="2" charset="-78"/>
              </a:rPr>
              <a:t>عوامل نجاح التعليم الذكيّ</a:t>
            </a:r>
            <a:r>
              <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lang="ar-SA" sz="1600" dirty="0">
                <a:solidFill>
                  <a:srgbClr val="000000"/>
                </a:solidFill>
                <a:effectLst/>
                <a:latin typeface="Alexandria Light" pitchFamily="2" charset="-78"/>
                <a:ea typeface="Times New Roman" panose="02020603050405020304" pitchFamily="18" charset="0"/>
                <a:cs typeface="Alexandria Light" pitchFamily="2" charset="-78"/>
              </a:rPr>
              <a:t>ضروريات تطبيق التعليم الذكيّ.</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p>
            <a:pPr marL="0" marR="0" lvl="0" indent="0" algn="r" defTabSz="914400" rtl="1" eaLnBrk="1" fontAlgn="auto" latinLnBrk="0" hangingPunct="1">
              <a:lnSpc>
                <a:spcPts val="2930"/>
              </a:lnSpc>
              <a:spcBef>
                <a:spcPts val="0"/>
              </a:spcBef>
              <a:spcAft>
                <a:spcPts val="2095"/>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216556" y="639810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39065"/>
    </mc:Choice>
    <mc:Fallback xmlns="">
      <p:transition spd="slow" advTm="3906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419077" y="1575154"/>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424637" y="70832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31" b="31"/>
          <a:stretch/>
        </p:blipFill>
        <p:spPr>
          <a:xfrm>
            <a:off x="1412760" y="685902"/>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53561" y="4330602"/>
            <a:ext cx="5937063" cy="2482154"/>
          </a:xfrm>
          <a:prstGeom prst="rect">
            <a:avLst/>
          </a:prstGeom>
          <a:noFill/>
        </p:spPr>
        <p:txBody>
          <a:bodyPr wrap="square">
            <a:spAutoFit/>
          </a:bodyPr>
          <a:lstStyle/>
          <a:p>
            <a:pPr algn="justLow" rtl="1">
              <a:lnSpc>
                <a:spcPct val="200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التعليم الإلكتروني، ومزاياه، وأنظمة إدارته وفي محاضرتنا هذه سنتحدث عن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صورة من صور التعلّيم الإلكترونيّ وهو </a:t>
            </a:r>
            <a:r>
              <a:rPr lang="ar-SA" sz="1600" dirty="0">
                <a:effectLst/>
                <a:latin typeface="Alexandria Light" pitchFamily="2" charset="-78"/>
                <a:ea typeface="Calibri" panose="020F0502020204030204" pitchFamily="34" charset="0"/>
                <a:cs typeface="Alexandria Light" pitchFamily="2" charset="-78"/>
              </a:rPr>
              <a:t>التعلّيم الذكيّ </a:t>
            </a:r>
            <a:r>
              <a:rPr lang="ar-SA" sz="1600" dirty="0">
                <a:latin typeface="Alexandria Light" pitchFamily="2" charset="-78"/>
                <a:cs typeface="Alexandria Light" pitchFamily="2" charset="-78"/>
              </a:rPr>
              <a:t>(</a:t>
            </a:r>
            <a:r>
              <a:rPr lang="en-US" sz="1600" dirty="0">
                <a:latin typeface="Alexandria Light" pitchFamily="2" charset="-78"/>
                <a:cs typeface="Alexandria Light" pitchFamily="2" charset="-78"/>
              </a:rPr>
              <a:t> (Smart Learning</a:t>
            </a:r>
            <a:r>
              <a:rPr lang="ar-SA" sz="1600" dirty="0">
                <a:effectLst/>
                <a:latin typeface="Alexandria Light" pitchFamily="2" charset="-78"/>
                <a:ea typeface="Calibri" panose="020F0502020204030204" pitchFamily="34" charset="0"/>
                <a:cs typeface="Alexandria Light" pitchFamily="2" charset="-78"/>
              </a:rPr>
              <a:t>الذي يُعدّ </a:t>
            </a:r>
            <a:r>
              <a:rPr lang="ar-SA" sz="1600" dirty="0">
                <a:latin typeface="Alexandria Light" pitchFamily="2" charset="-78"/>
                <a:cs typeface="Alexandria Light" pitchFamily="2" charset="-78"/>
              </a:rPr>
              <a:t>اتجاهاً تربوياً حديثاً للتعلم، فهو </a:t>
            </a:r>
            <a:r>
              <a:rPr lang="ar-SA" sz="1600" b="0" i="0" dirty="0">
                <a:solidFill>
                  <a:srgbClr val="212529"/>
                </a:solidFill>
                <a:effectLst/>
                <a:latin typeface="Alexandria Light" pitchFamily="2" charset="-78"/>
                <a:cs typeface="Alexandria Light" pitchFamily="2" charset="-78"/>
              </a:rPr>
              <a:t>يقوم على استخدام التكنولوجيا لتعزيز عملية التعلّم وتحسين نتائج المتعلمين.</a:t>
            </a:r>
            <a:r>
              <a:rPr lang="ar-SA" sz="1600" dirty="0">
                <a:latin typeface="Alexandria Light" pitchFamily="2" charset="-78"/>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56803" y="833488"/>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237"/>
    </mc:Choice>
    <mc:Fallback xmlns="">
      <p:transition spd="slow" advTm="672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30" b="30"/>
          <a:stretch/>
        </p:blipFill>
        <p:spPr>
          <a:xfrm>
            <a:off x="-302954" y="-169619"/>
            <a:ext cx="4780612" cy="5573488"/>
          </a:xfrm>
        </p:spPr>
      </p:pic>
      <p:sp>
        <p:nvSpPr>
          <p:cNvPr id="2" name="Right Triangle 1"/>
          <p:cNvSpPr/>
          <p:nvPr/>
        </p:nvSpPr>
        <p:spPr>
          <a:xfrm rot="5400000">
            <a:off x="-17962" y="417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5885955" flipV="1">
            <a:off x="-1054969" y="2604398"/>
            <a:ext cx="5573486" cy="357592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97942" y="1015764"/>
            <a:ext cx="8390614" cy="5693290"/>
          </a:xfrm>
          <a:prstGeom prst="rect">
            <a:avLst/>
          </a:prstGeom>
          <a:noFill/>
        </p:spPr>
        <p:txBody>
          <a:bodyPr wrap="square" rtlCol="0">
            <a:spAutoFit/>
          </a:bodyPr>
          <a:lstStyle/>
          <a:p>
            <a:pPr algn="just" rtl="1">
              <a:lnSpc>
                <a:spcPct val="200000"/>
              </a:lnSpc>
              <a:spcAft>
                <a:spcPts val="2000"/>
              </a:spcAft>
            </a:pPr>
            <a:r>
              <a:rPr lang="ar-SA" sz="1600" dirty="0">
                <a:latin typeface="Alexandria Light" pitchFamily="2" charset="-78"/>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    إذ إنّ </a:t>
            </a:r>
            <a:r>
              <a:rPr lang="ar-SA" sz="1600" dirty="0">
                <a:latin typeface="Alexandria Light" pitchFamily="2" charset="-78"/>
                <a:cs typeface="Alexandria Light" pitchFamily="2" charset="-78"/>
              </a:rPr>
              <a:t>العالم اليوم يشهد تحولات جذريّة في مختلف المجالات الاقتصاديّة والاجتماعيّة، وقد ساهمت ثورة المعلومات التي تمثلت بالكفاءة العالية لتكنولوجيا المعلومات والآفاق الجديدة في مجالات الاتصالات في النمو التكنولوجيّ وإحداث تغييرات إيجابيّة وجوهريّة، من بينها سهولة الوصول إلى المعرفة والبث الفوري للمعلومات، والحصول عليها بدقة بما يتناسب مع  احتياجات وطبيعة المستفيدين كما أدت إلى زيادة القدرة على تخزين البيانات وحفظها واسترجاعها وبثها بسرعة فائقة، ومعالجة كميات ضخمة من البيانات بدقة متناهية، ما يتوجب على المؤسسات التعليميّة مواكبة هذه التطورات لسد الفجوة الناشئة من زيادة الكم المعلوماتي والمعرفي وذلك من خلال البحث عن طرائق لزيادة الاستفادة من هذه التكنولوجيا.</a:t>
            </a:r>
          </a:p>
          <a:p>
            <a:pPr algn="just" rtl="1">
              <a:lnSpc>
                <a:spcPct val="200000"/>
              </a:lnSpc>
              <a:spcAft>
                <a:spcPts val="2000"/>
              </a:spcAft>
            </a:pPr>
            <a:r>
              <a:rPr lang="ar-SA" sz="1600" dirty="0">
                <a:latin typeface="Alexandria Light" pitchFamily="2" charset="-78"/>
                <a:cs typeface="Alexandria Light" pitchFamily="2" charset="-78"/>
              </a:rPr>
              <a:t>وللتعليم الذكي دوراً مهمّاً في إيجاد بيئة تعلّم فاعلة تتضمّن محتويات شخصيّة، وتتضمّن خاصيّة التكيّف مع النموذج التربويّ الحديث إضافةً إلى دعم المتعلّم بأدوات الاتصال النشطة والمصادر المتنوعة للمعرفة.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106894"/>
    </mc:Choice>
    <mc:Fallback xmlns="">
      <p:transition spd="slow" advTm="10689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841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86878" y="1676250"/>
            <a:ext cx="8507477" cy="4181209"/>
          </a:xfrm>
          <a:prstGeom prst="rect">
            <a:avLst/>
          </a:prstGeom>
          <a:noFill/>
        </p:spPr>
        <p:txBody>
          <a:bodyPr wrap="square" rtlCol="0">
            <a:spAutoFit/>
          </a:bodyPr>
          <a:lstStyle/>
          <a:p>
            <a:pPr algn="just" rtl="1">
              <a:lnSpc>
                <a:spcPct val="200000"/>
              </a:lnSpc>
              <a:spcAft>
                <a:spcPts val="1800"/>
              </a:spcAft>
            </a:pPr>
            <a:r>
              <a:rPr lang="ar-SA" sz="2000" dirty="0">
                <a:solidFill>
                  <a:srgbClr val="212529"/>
                </a:solidFill>
                <a:latin typeface="TheSans"/>
                <a:ea typeface="Times New Roman" panose="02020603050405020304" pitchFamily="18" charset="0"/>
                <a:cs typeface="Times New Roman" panose="02020603050405020304" pitchFamily="18" charset="0"/>
              </a:rPr>
              <a:t>     </a:t>
            </a:r>
            <a:r>
              <a:rPr lang="ar-SA" dirty="0">
                <a:solidFill>
                  <a:srgbClr val="212529"/>
                </a:solidFill>
                <a:latin typeface="Alexandria Light" pitchFamily="2" charset="-78"/>
                <a:ea typeface="Times New Roman" panose="02020603050405020304" pitchFamily="18" charset="0"/>
                <a:cs typeface="Alexandria Light" pitchFamily="2" charset="-78"/>
              </a:rPr>
              <a:t>وعُرف </a:t>
            </a:r>
            <a:r>
              <a:rPr lang="ar-SA" dirty="0">
                <a:solidFill>
                  <a:srgbClr val="212529"/>
                </a:solidFill>
                <a:effectLst/>
                <a:latin typeface="Alexandria Light" pitchFamily="2" charset="-78"/>
                <a:ea typeface="Times New Roman" panose="02020603050405020304" pitchFamily="18" charset="0"/>
                <a:cs typeface="Alexandria Light" pitchFamily="2" charset="-78"/>
              </a:rPr>
              <a:t>بأنه التعلّم الذي يعتمد على استخدام التكنولوجيا والذكاء الاصطناعي في تحسين عمليّة التعليم، وتعزيز فعّالية التعلّم. ويهدف إلى توفير تجارب تعليميّة شخصيّة ومخصّصة لكل متعلّم، مع التركيز على تلبية احتياجاته الفرديّة، وتعزيز قدراته ومواهبه. </a:t>
            </a:r>
          </a:p>
          <a:p>
            <a:pPr algn="just" rtl="1">
              <a:lnSpc>
                <a:spcPct val="200000"/>
              </a:lnSpc>
              <a:spcAft>
                <a:spcPts val="1800"/>
              </a:spcAft>
            </a:pPr>
            <a:r>
              <a:rPr lang="ar-SA" dirty="0">
                <a:solidFill>
                  <a:srgbClr val="212529"/>
                </a:solidFill>
                <a:latin typeface="Alexandria Light" pitchFamily="2" charset="-78"/>
                <a:ea typeface="Times New Roman" panose="02020603050405020304" pitchFamily="18" charset="0"/>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وعُرف أيضاً بأنّه خدمة تعلّم حديثة تجمع بين تكنولوجيا التعلّم الإلكترونيّ، والأجهزة الحديثة مثل الهواتف الذكية، والأجهزة المحمولة. وقد أطلق باحثين عدّة مصطلح التعلّم الذكيّ والتكيفيّ الذي يجمع بين أنواع عدة للتعلّم والقدرات التي تمكّن المتعلّم من تعزيز أفكاره والتواصل الجيد مع الآخرين، وحل المشكلات باستخدام الأجهزة الذكيّة.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878186" y="731239"/>
            <a:ext cx="6509384"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تعريف التعلّم الذكيّ</a:t>
            </a:r>
            <a:endParaRPr lang="ar-SA" dirty="0">
              <a:latin typeface="Alexandria Medium" pitchFamily="2" charset="-78"/>
              <a:cs typeface="Alexandria Medium" pitchFamily="2" charset="-78"/>
            </a:endParaRPr>
          </a:p>
        </p:txBody>
      </p:sp>
      <p:grpSp>
        <p:nvGrpSpPr>
          <p:cNvPr id="9" name="Google Shape;5379;p51">
            <a:extLst>
              <a:ext uri="{FF2B5EF4-FFF2-40B4-BE49-F238E27FC236}">
                <a16:creationId xmlns:a16="http://schemas.microsoft.com/office/drawing/2014/main" id="{1E05D7FC-8C68-4834-8601-3F29E232EF02}"/>
              </a:ext>
            </a:extLst>
          </p:cNvPr>
          <p:cNvGrpSpPr/>
          <p:nvPr/>
        </p:nvGrpSpPr>
        <p:grpSpPr>
          <a:xfrm>
            <a:off x="1418300" y="3073172"/>
            <a:ext cx="632242" cy="572998"/>
            <a:chOff x="-44914800" y="2342000"/>
            <a:chExt cx="300900" cy="300875"/>
          </a:xfrm>
        </p:grpSpPr>
        <p:sp>
          <p:nvSpPr>
            <p:cNvPr id="10" name="Google Shape;5380;p51">
              <a:extLst>
                <a:ext uri="{FF2B5EF4-FFF2-40B4-BE49-F238E27FC236}">
                  <a16:creationId xmlns:a16="http://schemas.microsoft.com/office/drawing/2014/main" id="{53DD955C-52DD-45F6-AE65-052FDE659F3A}"/>
                </a:ext>
              </a:extLst>
            </p:cNvPr>
            <p:cNvSpPr/>
            <p:nvPr/>
          </p:nvSpPr>
          <p:spPr>
            <a:xfrm>
              <a:off x="-44914800" y="2342000"/>
              <a:ext cx="300900" cy="300875"/>
            </a:xfrm>
            <a:custGeom>
              <a:avLst/>
              <a:gdLst/>
              <a:ahLst/>
              <a:cxnLst/>
              <a:rect l="l" t="t" r="r" b="b"/>
              <a:pathLst>
                <a:path w="12036" h="12035" extrusionOk="0">
                  <a:moveTo>
                    <a:pt x="1450" y="725"/>
                  </a:moveTo>
                  <a:lnTo>
                    <a:pt x="1450" y="1418"/>
                  </a:lnTo>
                  <a:lnTo>
                    <a:pt x="725" y="1418"/>
                  </a:lnTo>
                  <a:lnTo>
                    <a:pt x="725" y="725"/>
                  </a:lnTo>
                  <a:close/>
                  <a:moveTo>
                    <a:pt x="11311" y="725"/>
                  </a:moveTo>
                  <a:lnTo>
                    <a:pt x="11311" y="1418"/>
                  </a:lnTo>
                  <a:lnTo>
                    <a:pt x="10618" y="1418"/>
                  </a:lnTo>
                  <a:lnTo>
                    <a:pt x="10618" y="725"/>
                  </a:lnTo>
                  <a:close/>
                  <a:moveTo>
                    <a:pt x="9893" y="1418"/>
                  </a:moveTo>
                  <a:lnTo>
                    <a:pt x="9893" y="1796"/>
                  </a:lnTo>
                  <a:cubicBezTo>
                    <a:pt x="9893" y="1985"/>
                    <a:pt x="10051" y="2142"/>
                    <a:pt x="10240" y="2142"/>
                  </a:cubicBezTo>
                  <a:lnTo>
                    <a:pt x="10618" y="2142"/>
                  </a:lnTo>
                  <a:lnTo>
                    <a:pt x="10618" y="9893"/>
                  </a:lnTo>
                  <a:lnTo>
                    <a:pt x="10240" y="9893"/>
                  </a:lnTo>
                  <a:cubicBezTo>
                    <a:pt x="10051" y="9893"/>
                    <a:pt x="9893" y="10050"/>
                    <a:pt x="9893" y="10239"/>
                  </a:cubicBezTo>
                  <a:lnTo>
                    <a:pt x="9893" y="10617"/>
                  </a:lnTo>
                  <a:lnTo>
                    <a:pt x="2143" y="10617"/>
                  </a:lnTo>
                  <a:lnTo>
                    <a:pt x="2143" y="10239"/>
                  </a:lnTo>
                  <a:cubicBezTo>
                    <a:pt x="2143" y="10050"/>
                    <a:pt x="1985" y="9893"/>
                    <a:pt x="1796" y="9893"/>
                  </a:cubicBezTo>
                  <a:lnTo>
                    <a:pt x="1450" y="9893"/>
                  </a:lnTo>
                  <a:lnTo>
                    <a:pt x="1450" y="2142"/>
                  </a:lnTo>
                  <a:lnTo>
                    <a:pt x="1796" y="2142"/>
                  </a:lnTo>
                  <a:cubicBezTo>
                    <a:pt x="1985" y="2142"/>
                    <a:pt x="2143" y="1985"/>
                    <a:pt x="2143" y="1796"/>
                  </a:cubicBezTo>
                  <a:lnTo>
                    <a:pt x="2143" y="1418"/>
                  </a:lnTo>
                  <a:close/>
                  <a:moveTo>
                    <a:pt x="1418" y="10617"/>
                  </a:moveTo>
                  <a:lnTo>
                    <a:pt x="1418" y="11310"/>
                  </a:lnTo>
                  <a:lnTo>
                    <a:pt x="725" y="11310"/>
                  </a:lnTo>
                  <a:lnTo>
                    <a:pt x="725" y="10617"/>
                  </a:lnTo>
                  <a:close/>
                  <a:moveTo>
                    <a:pt x="11311" y="10617"/>
                  </a:moveTo>
                  <a:lnTo>
                    <a:pt x="11311" y="11310"/>
                  </a:lnTo>
                  <a:lnTo>
                    <a:pt x="10618" y="11310"/>
                  </a:lnTo>
                  <a:lnTo>
                    <a:pt x="10618" y="10617"/>
                  </a:lnTo>
                  <a:close/>
                  <a:moveTo>
                    <a:pt x="379" y="0"/>
                  </a:moveTo>
                  <a:cubicBezTo>
                    <a:pt x="158" y="0"/>
                    <a:pt x="1" y="158"/>
                    <a:pt x="1" y="378"/>
                  </a:cubicBezTo>
                  <a:lnTo>
                    <a:pt x="1" y="1764"/>
                  </a:lnTo>
                  <a:cubicBezTo>
                    <a:pt x="1" y="1985"/>
                    <a:pt x="158" y="2142"/>
                    <a:pt x="379" y="2142"/>
                  </a:cubicBezTo>
                  <a:lnTo>
                    <a:pt x="725" y="2142"/>
                  </a:lnTo>
                  <a:lnTo>
                    <a:pt x="725" y="9893"/>
                  </a:lnTo>
                  <a:lnTo>
                    <a:pt x="379" y="9893"/>
                  </a:lnTo>
                  <a:cubicBezTo>
                    <a:pt x="158" y="9893"/>
                    <a:pt x="1" y="10050"/>
                    <a:pt x="1" y="10239"/>
                  </a:cubicBezTo>
                  <a:lnTo>
                    <a:pt x="1" y="11657"/>
                  </a:lnTo>
                  <a:cubicBezTo>
                    <a:pt x="1" y="11877"/>
                    <a:pt x="158" y="12035"/>
                    <a:pt x="379" y="12035"/>
                  </a:cubicBezTo>
                  <a:lnTo>
                    <a:pt x="1796" y="12035"/>
                  </a:lnTo>
                  <a:cubicBezTo>
                    <a:pt x="1985" y="12035"/>
                    <a:pt x="2143" y="11877"/>
                    <a:pt x="2143" y="11657"/>
                  </a:cubicBezTo>
                  <a:lnTo>
                    <a:pt x="2143" y="11310"/>
                  </a:lnTo>
                  <a:lnTo>
                    <a:pt x="9893" y="11310"/>
                  </a:lnTo>
                  <a:lnTo>
                    <a:pt x="9893" y="11657"/>
                  </a:lnTo>
                  <a:cubicBezTo>
                    <a:pt x="9893" y="11877"/>
                    <a:pt x="10051" y="12035"/>
                    <a:pt x="10240" y="12035"/>
                  </a:cubicBezTo>
                  <a:lnTo>
                    <a:pt x="11657" y="12035"/>
                  </a:lnTo>
                  <a:cubicBezTo>
                    <a:pt x="11878" y="12035"/>
                    <a:pt x="12036" y="11877"/>
                    <a:pt x="12036" y="11657"/>
                  </a:cubicBezTo>
                  <a:lnTo>
                    <a:pt x="12036" y="10239"/>
                  </a:lnTo>
                  <a:cubicBezTo>
                    <a:pt x="12036" y="10050"/>
                    <a:pt x="11878" y="9893"/>
                    <a:pt x="11657" y="9893"/>
                  </a:cubicBezTo>
                  <a:lnTo>
                    <a:pt x="11311" y="9893"/>
                  </a:lnTo>
                  <a:lnTo>
                    <a:pt x="11311" y="2142"/>
                  </a:lnTo>
                  <a:lnTo>
                    <a:pt x="11657" y="2142"/>
                  </a:lnTo>
                  <a:cubicBezTo>
                    <a:pt x="11878" y="2142"/>
                    <a:pt x="12036" y="1985"/>
                    <a:pt x="12036" y="1764"/>
                  </a:cubicBezTo>
                  <a:lnTo>
                    <a:pt x="12036" y="378"/>
                  </a:lnTo>
                  <a:cubicBezTo>
                    <a:pt x="12036" y="158"/>
                    <a:pt x="11878" y="0"/>
                    <a:pt x="11657" y="0"/>
                  </a:cubicBezTo>
                  <a:lnTo>
                    <a:pt x="10240" y="0"/>
                  </a:lnTo>
                  <a:cubicBezTo>
                    <a:pt x="10051" y="0"/>
                    <a:pt x="9893" y="158"/>
                    <a:pt x="9893" y="378"/>
                  </a:cubicBezTo>
                  <a:lnTo>
                    <a:pt x="9893" y="725"/>
                  </a:lnTo>
                  <a:lnTo>
                    <a:pt x="2143" y="725"/>
                  </a:lnTo>
                  <a:lnTo>
                    <a:pt x="2143" y="378"/>
                  </a:lnTo>
                  <a:cubicBezTo>
                    <a:pt x="2143" y="158"/>
                    <a:pt x="1985"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81;p51">
              <a:extLst>
                <a:ext uri="{FF2B5EF4-FFF2-40B4-BE49-F238E27FC236}">
                  <a16:creationId xmlns:a16="http://schemas.microsoft.com/office/drawing/2014/main" id="{319C3C79-0A37-4E77-93BB-5133DB860D96}"/>
                </a:ext>
              </a:extLst>
            </p:cNvPr>
            <p:cNvSpPr/>
            <p:nvPr/>
          </p:nvSpPr>
          <p:spPr>
            <a:xfrm>
              <a:off x="-44860450" y="2412875"/>
              <a:ext cx="193000" cy="159125"/>
            </a:xfrm>
            <a:custGeom>
              <a:avLst/>
              <a:gdLst/>
              <a:ahLst/>
              <a:cxnLst/>
              <a:rect l="l" t="t" r="r" b="b"/>
              <a:pathLst>
                <a:path w="7720" h="6365" extrusionOk="0">
                  <a:moveTo>
                    <a:pt x="7026" y="694"/>
                  </a:moveTo>
                  <a:lnTo>
                    <a:pt x="7026" y="725"/>
                  </a:lnTo>
                  <a:lnTo>
                    <a:pt x="7026" y="5136"/>
                  </a:lnTo>
                  <a:lnTo>
                    <a:pt x="5514" y="3624"/>
                  </a:lnTo>
                  <a:cubicBezTo>
                    <a:pt x="5451" y="3561"/>
                    <a:pt x="5356" y="3498"/>
                    <a:pt x="5262" y="3498"/>
                  </a:cubicBezTo>
                  <a:cubicBezTo>
                    <a:pt x="5167" y="3498"/>
                    <a:pt x="5041" y="3561"/>
                    <a:pt x="5010" y="3624"/>
                  </a:cubicBezTo>
                  <a:lnTo>
                    <a:pt x="3907" y="4821"/>
                  </a:lnTo>
                  <a:lnTo>
                    <a:pt x="2678" y="3592"/>
                  </a:lnTo>
                  <a:cubicBezTo>
                    <a:pt x="2615" y="3529"/>
                    <a:pt x="2529" y="3498"/>
                    <a:pt x="2438" y="3498"/>
                  </a:cubicBezTo>
                  <a:cubicBezTo>
                    <a:pt x="2348" y="3498"/>
                    <a:pt x="2253" y="3529"/>
                    <a:pt x="2174" y="3592"/>
                  </a:cubicBezTo>
                  <a:lnTo>
                    <a:pt x="662" y="5104"/>
                  </a:lnTo>
                  <a:lnTo>
                    <a:pt x="662" y="694"/>
                  </a:lnTo>
                  <a:close/>
                  <a:moveTo>
                    <a:pt x="2458" y="4380"/>
                  </a:moveTo>
                  <a:lnTo>
                    <a:pt x="3718" y="5640"/>
                  </a:lnTo>
                  <a:lnTo>
                    <a:pt x="1198" y="5640"/>
                  </a:lnTo>
                  <a:lnTo>
                    <a:pt x="2458" y="4380"/>
                  </a:lnTo>
                  <a:close/>
                  <a:moveTo>
                    <a:pt x="5293" y="4411"/>
                  </a:moveTo>
                  <a:lnTo>
                    <a:pt x="6554" y="5671"/>
                  </a:lnTo>
                  <a:lnTo>
                    <a:pt x="4695" y="5671"/>
                  </a:lnTo>
                  <a:lnTo>
                    <a:pt x="4695" y="5640"/>
                  </a:lnTo>
                  <a:lnTo>
                    <a:pt x="4411" y="5356"/>
                  </a:lnTo>
                  <a:lnTo>
                    <a:pt x="5293" y="4411"/>
                  </a:lnTo>
                  <a:close/>
                  <a:moveTo>
                    <a:pt x="347" y="1"/>
                  </a:moveTo>
                  <a:cubicBezTo>
                    <a:pt x="158" y="1"/>
                    <a:pt x="0" y="158"/>
                    <a:pt x="0" y="379"/>
                  </a:cubicBezTo>
                  <a:lnTo>
                    <a:pt x="0" y="5986"/>
                  </a:lnTo>
                  <a:cubicBezTo>
                    <a:pt x="0" y="6207"/>
                    <a:pt x="158" y="6365"/>
                    <a:pt x="347" y="6365"/>
                  </a:cubicBezTo>
                  <a:lnTo>
                    <a:pt x="7373" y="6365"/>
                  </a:lnTo>
                  <a:cubicBezTo>
                    <a:pt x="7562" y="6365"/>
                    <a:pt x="7719" y="6207"/>
                    <a:pt x="7719" y="5986"/>
                  </a:cubicBezTo>
                  <a:lnTo>
                    <a:pt x="7719" y="379"/>
                  </a:lnTo>
                  <a:cubicBezTo>
                    <a:pt x="7719" y="158"/>
                    <a:pt x="7562"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82;p51">
              <a:extLst>
                <a:ext uri="{FF2B5EF4-FFF2-40B4-BE49-F238E27FC236}">
                  <a16:creationId xmlns:a16="http://schemas.microsoft.com/office/drawing/2014/main" id="{59F7CB98-5724-4520-8496-262D1AA6283E}"/>
                </a:ext>
              </a:extLst>
            </p:cNvPr>
            <p:cNvSpPr/>
            <p:nvPr/>
          </p:nvSpPr>
          <p:spPr>
            <a:xfrm>
              <a:off x="-44791150" y="2439650"/>
              <a:ext cx="52800" cy="53600"/>
            </a:xfrm>
            <a:custGeom>
              <a:avLst/>
              <a:gdLst/>
              <a:ahLst/>
              <a:cxnLst/>
              <a:rect l="l" t="t" r="r" b="b"/>
              <a:pathLst>
                <a:path w="2112" h="2144" extrusionOk="0">
                  <a:moveTo>
                    <a:pt x="1041" y="725"/>
                  </a:moveTo>
                  <a:cubicBezTo>
                    <a:pt x="1261" y="725"/>
                    <a:pt x="1419" y="883"/>
                    <a:pt x="1419" y="1072"/>
                  </a:cubicBezTo>
                  <a:cubicBezTo>
                    <a:pt x="1419" y="1261"/>
                    <a:pt x="1261" y="1418"/>
                    <a:pt x="1041" y="1418"/>
                  </a:cubicBezTo>
                  <a:cubicBezTo>
                    <a:pt x="852" y="1418"/>
                    <a:pt x="694" y="1261"/>
                    <a:pt x="694" y="1072"/>
                  </a:cubicBezTo>
                  <a:cubicBezTo>
                    <a:pt x="694" y="883"/>
                    <a:pt x="852" y="725"/>
                    <a:pt x="1041" y="725"/>
                  </a:cubicBezTo>
                  <a:close/>
                  <a:moveTo>
                    <a:pt x="1041" y="1"/>
                  </a:moveTo>
                  <a:cubicBezTo>
                    <a:pt x="473" y="1"/>
                    <a:pt x="1" y="473"/>
                    <a:pt x="1" y="1072"/>
                  </a:cubicBezTo>
                  <a:cubicBezTo>
                    <a:pt x="32" y="1670"/>
                    <a:pt x="505" y="2143"/>
                    <a:pt x="1041" y="2143"/>
                  </a:cubicBezTo>
                  <a:cubicBezTo>
                    <a:pt x="1639" y="2143"/>
                    <a:pt x="2112" y="1670"/>
                    <a:pt x="2112" y="1072"/>
                  </a:cubicBezTo>
                  <a:cubicBezTo>
                    <a:pt x="2112" y="473"/>
                    <a:pt x="1639" y="1"/>
                    <a:pt x="10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529651536"/>
      </p:ext>
    </p:extLst>
  </p:cSld>
  <p:clrMapOvr>
    <a:masterClrMapping/>
  </p:clrMapOvr>
  <mc:AlternateContent xmlns:mc="http://schemas.openxmlformats.org/markup-compatibility/2006" xmlns:p14="http://schemas.microsoft.com/office/powerpoint/2010/main">
    <mc:Choice Requires="p14">
      <p:transition spd="slow" p14:dur="2000" advTm="94491"/>
    </mc:Choice>
    <mc:Fallback xmlns="">
      <p:transition spd="slow" advTm="944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46215" y="126648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163890" y="1467459"/>
            <a:ext cx="8013620" cy="4401782"/>
          </a:xfrm>
          <a:prstGeom prst="rect">
            <a:avLst/>
          </a:prstGeom>
          <a:noFill/>
        </p:spPr>
        <p:txBody>
          <a:bodyPr wrap="square" rtlCol="0">
            <a:spAutoFit/>
          </a:bodyPr>
          <a:lstStyle/>
          <a:p>
            <a:pPr algn="just" rtl="1">
              <a:lnSpc>
                <a:spcPct val="200000"/>
              </a:lnSpc>
              <a:spcAft>
                <a:spcPts val="20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كما عُرّف بأنه صورة من صور التعلّم الإلكترونيّ التي تهدف إلى الاستفادة من أجهزة تكنولوجيا المعلومات والاتصالات الذكيّة والمحمولة بين أيدي المتعلّمين بما يحقّق التجارب الشخصيّة في التعلّم؛ بغية الحصول على المعلومات، وإدارة المعرفة لحل المشكلات، وإنجاز المشروعات وصولاً لتحقيق الأهداف ضمن سياق التعلّم.</a:t>
            </a:r>
          </a:p>
          <a:p>
            <a:pPr algn="just" rtl="1">
              <a:lnSpc>
                <a:spcPct val="200000"/>
              </a:lnSpc>
              <a:spcAft>
                <a:spcPts val="2000"/>
              </a:spcAft>
            </a:pPr>
            <a:r>
              <a:rPr lang="ar-SA" dirty="0">
                <a:solidFill>
                  <a:srgbClr val="212529"/>
                </a:solidFill>
                <a:latin typeface="Alexandria Light" pitchFamily="2" charset="-78"/>
                <a:ea typeface="Times New Roman" panose="02020603050405020304" pitchFamily="18" charset="0"/>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 وعُرف أيضاً أنه </a:t>
            </a:r>
            <a:r>
              <a:rPr lang="ar-SA" dirty="0">
                <a:solidFill>
                  <a:srgbClr val="C00000"/>
                </a:solidFill>
                <a:effectLst/>
                <a:latin typeface="Alexandria Light" pitchFamily="2" charset="-78"/>
                <a:ea typeface="Times New Roman" panose="02020603050405020304" pitchFamily="18" charset="0"/>
                <a:cs typeface="Alexandria Light" pitchFamily="2" charset="-78"/>
              </a:rPr>
              <a:t>طريقة تعلّم تركز على الإنسان وموجهة للفرد </a:t>
            </a:r>
            <a:r>
              <a:rPr lang="ar-SA" dirty="0">
                <a:solidFill>
                  <a:srgbClr val="212529"/>
                </a:solidFill>
                <a:effectLst/>
                <a:latin typeface="Alexandria Light" pitchFamily="2" charset="-78"/>
                <a:ea typeface="Times New Roman" panose="02020603050405020304" pitchFamily="18" charset="0"/>
                <a:cs typeface="Alexandria Light" pitchFamily="2" charset="-78"/>
              </a:rPr>
              <a:t>تربط بين أجهزة تكنولوجيا المعلومات والاتصالات الذكية مع بيئة التعلّم. (</a:t>
            </a:r>
            <a:r>
              <a:rPr lang="en-US" dirty="0">
                <a:solidFill>
                  <a:srgbClr val="212529"/>
                </a:solidFill>
                <a:effectLst/>
                <a:latin typeface="Alexandria Light" pitchFamily="2" charset="-78"/>
                <a:ea typeface="Times New Roman" panose="02020603050405020304" pitchFamily="18" charset="0"/>
                <a:cs typeface="Alexandria Light" pitchFamily="2" charset="-78"/>
              </a:rPr>
              <a:t>Noh, 2011</a:t>
            </a:r>
            <a:r>
              <a:rPr lang="ar-SA" dirty="0">
                <a:solidFill>
                  <a:srgbClr val="212529"/>
                </a:solidFill>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Calibri" panose="020F0502020204030204" pitchFamily="34" charset="0"/>
              <a:cs typeface="Alexandria Light" pitchFamily="2" charset="-78"/>
            </a:endParaRPr>
          </a:p>
          <a:p>
            <a:pPr algn="just" rtl="1">
              <a:lnSpc>
                <a:spcPct val="200000"/>
              </a:lnSpc>
              <a:spcAft>
                <a:spcPts val="20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a:t>
            </a:r>
            <a:endParaRPr lang="en-US" dirty="0">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401648" y="749475"/>
            <a:ext cx="4128422"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تعريف التعلّم الذكيّ</a:t>
            </a:r>
            <a:endParaRPr lang="ar-SA" dirty="0">
              <a:latin typeface="Alexandria Medium" pitchFamily="2" charset="-78"/>
              <a:cs typeface="Alexandria Medium" pitchFamily="2" charset="-78"/>
            </a:endParaRPr>
          </a:p>
        </p:txBody>
      </p:sp>
      <p:grpSp>
        <p:nvGrpSpPr>
          <p:cNvPr id="9" name="Google Shape;5364;p51">
            <a:extLst>
              <a:ext uri="{FF2B5EF4-FFF2-40B4-BE49-F238E27FC236}">
                <a16:creationId xmlns:a16="http://schemas.microsoft.com/office/drawing/2014/main" id="{759F7CD2-2DC8-4610-A4DF-8124A5032A02}"/>
              </a:ext>
            </a:extLst>
          </p:cNvPr>
          <p:cNvGrpSpPr/>
          <p:nvPr/>
        </p:nvGrpSpPr>
        <p:grpSpPr>
          <a:xfrm>
            <a:off x="1547140" y="2826365"/>
            <a:ext cx="453583" cy="602635"/>
            <a:chOff x="-48236999" y="2330811"/>
            <a:chExt cx="277810" cy="312064"/>
          </a:xfrm>
        </p:grpSpPr>
        <p:sp>
          <p:nvSpPr>
            <p:cNvPr id="10" name="Google Shape;5365;p51">
              <a:extLst>
                <a:ext uri="{FF2B5EF4-FFF2-40B4-BE49-F238E27FC236}">
                  <a16:creationId xmlns:a16="http://schemas.microsoft.com/office/drawing/2014/main" id="{C33E1B93-277B-4F97-9BC4-7DD009D9D825}"/>
                </a:ext>
              </a:extLst>
            </p:cNvPr>
            <p:cNvSpPr/>
            <p:nvPr/>
          </p:nvSpPr>
          <p:spPr>
            <a:xfrm>
              <a:off x="-48236999" y="2330811"/>
              <a:ext cx="277810" cy="312064"/>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5366;p51">
              <a:extLst>
                <a:ext uri="{FF2B5EF4-FFF2-40B4-BE49-F238E27FC236}">
                  <a16:creationId xmlns:a16="http://schemas.microsoft.com/office/drawing/2014/main" id="{776E3382-F3AE-4C2B-A704-15B2B8D1B7E2}"/>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67;p51">
              <a:extLst>
                <a:ext uri="{FF2B5EF4-FFF2-40B4-BE49-F238E27FC236}">
                  <a16:creationId xmlns:a16="http://schemas.microsoft.com/office/drawing/2014/main" id="{90E74FB4-6F2B-4141-A28F-538F5741507F}"/>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3348706359"/>
      </p:ext>
    </p:extLst>
  </p:cSld>
  <p:clrMapOvr>
    <a:masterClrMapping/>
  </p:clrMapOvr>
  <mc:AlternateContent xmlns:mc="http://schemas.openxmlformats.org/markup-compatibility/2006" xmlns:p14="http://schemas.microsoft.com/office/powerpoint/2010/main">
    <mc:Choice Requires="p14">
      <p:transition spd="slow" p14:dur="2000" advTm="82723"/>
    </mc:Choice>
    <mc:Fallback xmlns="">
      <p:transition spd="slow" advTm="8272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063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9275" y="1775122"/>
            <a:ext cx="8562037" cy="3816301"/>
          </a:xfrm>
          <a:prstGeom prst="rect">
            <a:avLst/>
          </a:prstGeom>
          <a:noFill/>
        </p:spPr>
        <p:txBody>
          <a:bodyPr wrap="square" rtlCol="0">
            <a:spAutoFit/>
          </a:bodyPr>
          <a:lstStyle/>
          <a:p>
            <a:pPr algn="just" rtl="1">
              <a:lnSpc>
                <a:spcPts val="2960"/>
              </a:lnSpc>
              <a:spcBef>
                <a:spcPts val="600"/>
              </a:spcBef>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C00000"/>
                </a:solidFill>
                <a:effectLst/>
                <a:latin typeface="Alexandria Light" pitchFamily="2" charset="-78"/>
                <a:ea typeface="Times New Roman" panose="02020603050405020304" pitchFamily="18" charset="0"/>
                <a:cs typeface="Alexandria Light" pitchFamily="2" charset="-78"/>
              </a:rPr>
              <a:t>ويتم استخدام البيانات وتحليلها في التعلّم الذكيّ لفهم احتياجات المتعلّمين، واهتماماتهم، وقدراتهم، وتفضيلاتهم </a:t>
            </a:r>
            <a:r>
              <a:rPr lang="ar-SA" dirty="0">
                <a:solidFill>
                  <a:srgbClr val="212529"/>
                </a:solidFill>
                <a:effectLst/>
                <a:latin typeface="Alexandria Light" pitchFamily="2" charset="-78"/>
                <a:ea typeface="Times New Roman" panose="02020603050405020304" pitchFamily="18" charset="0"/>
                <a:cs typeface="Alexandria Light" pitchFamily="2" charset="-78"/>
              </a:rPr>
              <a:t>في أسلوب تعلّمهم، لتوفير المحتوى التعليميّ المناسب لهم. وذلك </a:t>
            </a:r>
            <a:r>
              <a:rPr lang="ar-SA" dirty="0">
                <a:solidFill>
                  <a:srgbClr val="212529"/>
                </a:solidFill>
                <a:latin typeface="Alexandria Light" pitchFamily="2" charset="-78"/>
                <a:ea typeface="Times New Roman" panose="02020603050405020304" pitchFamily="18" charset="0"/>
                <a:cs typeface="Alexandria Light" pitchFamily="2" charset="-78"/>
              </a:rPr>
              <a:t>ب</a:t>
            </a:r>
            <a:r>
              <a:rPr lang="ar-SA" dirty="0">
                <a:solidFill>
                  <a:srgbClr val="212529"/>
                </a:solidFill>
                <a:effectLst/>
                <a:latin typeface="Alexandria Light" pitchFamily="2" charset="-78"/>
                <a:ea typeface="Times New Roman" panose="02020603050405020304" pitchFamily="18" charset="0"/>
                <a:cs typeface="Alexandria Light" pitchFamily="2" charset="-78"/>
              </a:rPr>
              <a:t>استخدام الأدوات التكنولوجيّة مثل الحواسيب، والأجهزة اللوحيّة، وتطبيقات التعليم الإلكترونيّ لتمكين المتعلمين من الوصول إلى المعلومات بسهولة والتفاعل معها.</a:t>
            </a:r>
          </a:p>
          <a:p>
            <a:pPr algn="just" rtl="1">
              <a:lnSpc>
                <a:spcPts val="2960"/>
              </a:lnSpc>
              <a:spcBef>
                <a:spcPts val="600"/>
              </a:spcBef>
              <a:spcAft>
                <a:spcPts val="1800"/>
              </a:spcAft>
            </a:pPr>
            <a:r>
              <a:rPr lang="ar-SA" sz="2000" dirty="0">
                <a:solidFill>
                  <a:srgbClr val="212529"/>
                </a:solidFill>
                <a:effectLst/>
                <a:latin typeface="TheSans"/>
                <a:ea typeface="Times New Roman" panose="02020603050405020304" pitchFamily="18" charset="0"/>
                <a:cs typeface="Times New Roman" panose="02020603050405020304" pitchFamily="18" charset="0"/>
              </a:rPr>
              <a:t>     </a:t>
            </a:r>
            <a:r>
              <a:rPr lang="ar-SA" dirty="0">
                <a:solidFill>
                  <a:srgbClr val="212529"/>
                </a:solidFill>
                <a:latin typeface="Alexandria Light" pitchFamily="2" charset="-78"/>
                <a:cs typeface="Alexandria Light" pitchFamily="2" charset="-78"/>
              </a:rPr>
              <a:t>وباستخدام تقنيات التعلّم الذكيّ، يتم تطوير أنظمة تعلّم ذاتيّة قادرة على التكيّف مع استجابة الطلاب وتقدم توجيهات وملاحظات فورية. ويمكن تقنيات التعلّم الذكيّ تقديم محتوى تعليمي متنوع ومتكامل، مثل الفيديوهات التعليميّة، والمحاكاة، والألعاب التعليميّة، واختبارات التقييم التفاعليّة</a:t>
            </a:r>
            <a:r>
              <a:rPr lang="ar-SA" b="0" i="0" dirty="0">
                <a:solidFill>
                  <a:srgbClr val="333333"/>
                </a:solidFill>
                <a:effectLst/>
                <a:latin typeface="Noto Naskh Arabic"/>
              </a:rPr>
              <a:t>.</a:t>
            </a:r>
            <a:r>
              <a:rPr lang="ar-SA" dirty="0">
                <a:solidFill>
                  <a:srgbClr val="00B0F0"/>
                </a:solidFill>
                <a:effectLst/>
                <a:latin typeface="Alexandria Light" pitchFamily="2" charset="-78"/>
                <a:ea typeface="Times New Roman" panose="02020603050405020304" pitchFamily="18" charset="0"/>
                <a:cs typeface="Alexandria Light" pitchFamily="2" charset="-78"/>
              </a:rPr>
              <a:t>    </a:t>
            </a:r>
            <a:endParaRPr lang="en-US" dirty="0">
              <a:solidFill>
                <a:srgbClr val="00B0F0"/>
              </a:solidFill>
              <a:effectLst/>
              <a:latin typeface="Alexandria Light" pitchFamily="2" charset="-78"/>
              <a:ea typeface="Calibri" panose="020F0502020204030204" pitchFamily="34" charset="0"/>
              <a:cs typeface="Alexandria Light"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4220937" y="914353"/>
            <a:ext cx="3158220"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التعلّم الذكيّ</a:t>
            </a:r>
            <a:endParaRPr lang="ar-SA" dirty="0">
              <a:latin typeface="Alexandria Medium" pitchFamily="2" charset="-78"/>
              <a:cs typeface="Alexandria Medium" pitchFamily="2" charset="-78"/>
            </a:endParaRPr>
          </a:p>
        </p:txBody>
      </p:sp>
    </p:spTree>
    <p:extLst>
      <p:ext uri="{BB962C8B-B14F-4D97-AF65-F5344CB8AC3E}">
        <p14:creationId xmlns:p14="http://schemas.microsoft.com/office/powerpoint/2010/main" val="4192262253"/>
      </p:ext>
    </p:extLst>
  </p:cSld>
  <p:clrMapOvr>
    <a:masterClrMapping/>
  </p:clrMapOvr>
  <mc:AlternateContent xmlns:mc="http://schemas.openxmlformats.org/markup-compatibility/2006" xmlns:p14="http://schemas.microsoft.com/office/powerpoint/2010/main">
    <mc:Choice Requires="p14">
      <p:transition spd="slow" p14:dur="2000" advTm="146109"/>
    </mc:Choice>
    <mc:Fallback xmlns="">
      <p:transition spd="slow" advTm="14610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484415"/>
            <a:ext cx="10653850" cy="4725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24976" y="1752223"/>
            <a:ext cx="9810962" cy="4196598"/>
          </a:xfrm>
          <a:prstGeom prst="rect">
            <a:avLst/>
          </a:prstGeom>
          <a:noFill/>
        </p:spPr>
        <p:txBody>
          <a:bodyPr wrap="square" rtlCol="0">
            <a:spAutoFit/>
          </a:bodyPr>
          <a:lstStyle/>
          <a:p>
            <a:pPr algn="just" rtl="1">
              <a:lnSpc>
                <a:spcPct val="200000"/>
              </a:lnSpc>
              <a:spcBef>
                <a:spcPts val="600"/>
              </a:spcBef>
              <a:spcAft>
                <a:spcPts val="1800"/>
              </a:spcAft>
            </a:pPr>
            <a:r>
              <a:rPr lang="ar-SA" dirty="0"/>
              <a:t> </a:t>
            </a:r>
            <a:r>
              <a:rPr lang="ar-SA" dirty="0">
                <a:latin typeface="Alexandria Light" pitchFamily="2" charset="-78"/>
                <a:cs typeface="Alexandria Light" pitchFamily="2" charset="-78"/>
              </a:rPr>
              <a:t>     أصبح مصطلح "الذكاء" يرافق العديد من مناحي الحياة وذلك لظهور تطبيقات انترنت الأشياء، ونتيجة لذلك انتشرت مصطلحات كثيرة مرتبطة بالذكاء (كالمباني الذكية)</a:t>
            </a:r>
            <a:r>
              <a:rPr lang="en-US" dirty="0">
                <a:latin typeface="Alexandria Light" pitchFamily="2" charset="-78"/>
                <a:cs typeface="Alexandria Light" pitchFamily="2" charset="-78"/>
              </a:rPr>
              <a:t>(Building Smart )</a:t>
            </a:r>
            <a:r>
              <a:rPr lang="ar-SA" dirty="0">
                <a:latin typeface="Alexandria Light" pitchFamily="2" charset="-78"/>
                <a:cs typeface="Alexandria Light" pitchFamily="2" charset="-78"/>
              </a:rPr>
              <a:t> والمدن الذكية </a:t>
            </a:r>
            <a:r>
              <a:rPr lang="en-US" dirty="0">
                <a:latin typeface="Alexandria Light" pitchFamily="2" charset="-78"/>
                <a:cs typeface="Alexandria Light" pitchFamily="2" charset="-78"/>
              </a:rPr>
              <a:t>Towns Smart )</a:t>
            </a:r>
            <a:r>
              <a:rPr lang="ar-SA" dirty="0">
                <a:latin typeface="Alexandria Light" pitchFamily="2" charset="-78"/>
                <a:cs typeface="Alexandria Light" pitchFamily="2" charset="-78"/>
              </a:rPr>
              <a:t>)، والمدارس الذكية، والأجهزة الذكية، والجامعات الذكية وغيرها</a:t>
            </a:r>
            <a:r>
              <a:rPr lang="ar-SA" dirty="0"/>
              <a:t>. </a:t>
            </a:r>
          </a:p>
          <a:p>
            <a:pPr algn="just" rtl="1">
              <a:lnSpc>
                <a:spcPct val="200000"/>
              </a:lnSpc>
              <a:spcBef>
                <a:spcPts val="600"/>
              </a:spcBef>
              <a:spcAft>
                <a:spcPts val="1800"/>
              </a:spcAft>
            </a:pPr>
            <a:r>
              <a:rPr lang="ar-SA" dirty="0">
                <a:latin typeface="Alexandria Light" pitchFamily="2" charset="-78"/>
                <a:cs typeface="Alexandria Light" pitchFamily="2" charset="-78"/>
              </a:rPr>
              <a:t>     وتعرف بيئات التعلم الذكية بأنها بيئات مادية غنية بالمصادر الرقميّة، والأجهزة التكيفيّة لتعزيز التعلم بشكل أفضل وأسرع وبدعم التكنولوجيا أصبحت الفصول الذكية مكاناً يجمع المعلمين والطلاب من أجل إثرائهم وزيادة خبراتهم، وعمق تعلمهم، وهذا لم يكن موجوداً في التعليم التقليدي من قبل. ومصطلح "ذكية" يأتي من استخدام الأدوات التكنولوجية الذكية لدعم تعلّم وممارسة المتعلّمين.</a:t>
            </a:r>
            <a:endParaRPr lang="en-US"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5634101" y="832684"/>
            <a:ext cx="3158220" cy="461665"/>
          </a:xfrm>
          <a:prstGeom prst="rect">
            <a:avLst/>
          </a:prstGeom>
          <a:noFill/>
        </p:spPr>
        <p:txBody>
          <a:bodyPr wrap="square">
            <a:spAutoFit/>
          </a:bodyPr>
          <a:lstStyle/>
          <a:p>
            <a:pPr algn="ctr"/>
            <a:r>
              <a:rPr lang="ar-SA" sz="2400" b="1" dirty="0">
                <a:solidFill>
                  <a:srgbClr val="0070C0"/>
                </a:solidFill>
                <a:effectLst/>
                <a:latin typeface="Alexandria Medium" pitchFamily="2" charset="-78"/>
                <a:ea typeface="Times New Roman" panose="02020603050405020304" pitchFamily="18" charset="0"/>
                <a:cs typeface="Alexandria Medium" pitchFamily="2" charset="-78"/>
              </a:rPr>
              <a:t>التعلّم الذكيّ</a:t>
            </a:r>
            <a:endParaRPr lang="ar-SA" sz="2400" dirty="0">
              <a:solidFill>
                <a:srgbClr val="0070C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750597508"/>
      </p:ext>
    </p:extLst>
  </p:cSld>
  <p:clrMapOvr>
    <a:masterClrMapping/>
  </p:clrMapOvr>
  <mc:AlternateContent xmlns:mc="http://schemas.openxmlformats.org/markup-compatibility/2006" xmlns:p14="http://schemas.microsoft.com/office/powerpoint/2010/main">
    <mc:Choice Requires="p14">
      <p:transition spd="slow" p14:dur="2000" advTm="61797"/>
    </mc:Choice>
    <mc:Fallback xmlns="">
      <p:transition spd="slow" advTm="6179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063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14981" y="1814697"/>
            <a:ext cx="8562037" cy="3191195"/>
          </a:xfrm>
          <a:prstGeom prst="rect">
            <a:avLst/>
          </a:prstGeom>
          <a:noFill/>
        </p:spPr>
        <p:txBody>
          <a:bodyPr wrap="square" rtlCol="0">
            <a:spAutoFit/>
          </a:bodyPr>
          <a:lstStyle/>
          <a:p>
            <a:pPr algn="just" rtl="1">
              <a:lnSpc>
                <a:spcPct val="200000"/>
              </a:lnSpc>
              <a:spcBef>
                <a:spcPts val="1200"/>
              </a:spcBef>
              <a:spcAft>
                <a:spcPts val="2000"/>
              </a:spcAft>
            </a:pPr>
            <a:r>
              <a:rPr lang="ar-SA" dirty="0">
                <a:effectLst/>
                <a:latin typeface="Alexandria Light" pitchFamily="2" charset="-78"/>
                <a:ea typeface="Calibri" panose="020F0502020204030204" pitchFamily="34" charset="0"/>
                <a:cs typeface="Alexandria Light" pitchFamily="2" charset="-78"/>
              </a:rPr>
              <a:t>فبيئات التعلم الذكية تحتوي على المقررات الدراسية بوصفها تفاعلية في الفصل الذكي مما يجعلها محبوبة لدى المتعلمين</a:t>
            </a:r>
            <a:r>
              <a:rPr lang="ar-SA" dirty="0">
                <a:latin typeface="Alexandria Light" pitchFamily="2" charset="-78"/>
                <a:ea typeface="Calibri" panose="020F0502020204030204" pitchFamily="34" charset="0"/>
                <a:cs typeface="Alexandria Light" pitchFamily="2" charset="-78"/>
              </a:rPr>
              <a:t>؛</a:t>
            </a:r>
            <a:r>
              <a:rPr lang="ar-SA" dirty="0">
                <a:effectLst/>
                <a:latin typeface="Alexandria Light" pitchFamily="2" charset="-78"/>
                <a:ea typeface="Calibri" panose="020F0502020204030204" pitchFamily="34" charset="0"/>
                <a:cs typeface="Alexandria Light" pitchFamily="2" charset="-78"/>
              </a:rPr>
              <a:t> لكونهم مُعتادين على استخدام الأجهزة التكنولوجية، ويستطيع المتعلّم التعلّم في أي وقت و من أي مكان.</a:t>
            </a:r>
          </a:p>
          <a:p>
            <a:pPr algn="just" rtl="1">
              <a:lnSpc>
                <a:spcPct val="200000"/>
              </a:lnSpc>
              <a:spcBef>
                <a:spcPts val="1200"/>
              </a:spcBef>
              <a:spcAft>
                <a:spcPts val="2000"/>
              </a:spcAft>
            </a:pPr>
            <a:r>
              <a:rPr lang="ar-SA" dirty="0">
                <a:latin typeface="Alexandria Light" pitchFamily="2" charset="-78"/>
                <a:ea typeface="Calibri" panose="020F0502020204030204" pitchFamily="34" charset="0"/>
                <a:cs typeface="Alexandria Light" pitchFamily="2" charset="-78"/>
              </a:rPr>
              <a:t>بالإضافة إلى أنها </a:t>
            </a:r>
            <a:r>
              <a:rPr lang="ar-SA" dirty="0">
                <a:effectLst/>
                <a:latin typeface="Alexandria Light" pitchFamily="2" charset="-78"/>
                <a:ea typeface="Calibri" panose="020F0502020204030204" pitchFamily="34" charset="0"/>
                <a:cs typeface="Alexandria Light" pitchFamily="2" charset="-78"/>
              </a:rPr>
              <a:t>توفير تواصل مستمر بين المتعلمين والمدارس والمعلمين وكذا أولياء الأمور</a:t>
            </a:r>
            <a:r>
              <a:rPr lang="en-US" dirty="0">
                <a:latin typeface="Alexandria Light" pitchFamily="2" charset="-78"/>
                <a:ea typeface="Calibri" panose="020F0502020204030204" pitchFamily="34" charset="0"/>
                <a:cs typeface="Alexandria Light" pitchFamily="2" charset="-78"/>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594018" y="801719"/>
            <a:ext cx="3158220"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التعلّم الذكيّ</a:t>
            </a:r>
            <a:endParaRPr lang="ar-SA" dirty="0">
              <a:latin typeface="Alexandria Medium" pitchFamily="2" charset="-78"/>
              <a:cs typeface="Alexandria Medium" pitchFamily="2" charset="-78"/>
            </a:endParaRPr>
          </a:p>
        </p:txBody>
      </p:sp>
      <p:sp>
        <p:nvSpPr>
          <p:cNvPr id="9" name="Google Shape;5347;p51">
            <a:extLst>
              <a:ext uri="{FF2B5EF4-FFF2-40B4-BE49-F238E27FC236}">
                <a16:creationId xmlns:a16="http://schemas.microsoft.com/office/drawing/2014/main" id="{CAF271E4-77E9-4F59-9B7D-3FACED41A7ED}"/>
              </a:ext>
            </a:extLst>
          </p:cNvPr>
          <p:cNvSpPr/>
          <p:nvPr/>
        </p:nvSpPr>
        <p:spPr>
          <a:xfrm>
            <a:off x="1525789" y="4789711"/>
            <a:ext cx="794789" cy="75224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659931451"/>
      </p:ext>
    </p:extLst>
  </p:cSld>
  <p:clrMapOvr>
    <a:masterClrMapping/>
  </p:clrMapOvr>
  <mc:AlternateContent xmlns:mc="http://schemas.openxmlformats.org/markup-compatibility/2006" xmlns:p14="http://schemas.microsoft.com/office/powerpoint/2010/main">
    <mc:Choice Requires="p14">
      <p:transition spd="slow" p14:dur="2000" advTm="30268"/>
    </mc:Choice>
    <mc:Fallback xmlns="">
      <p:transition spd="slow" advTm="3026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063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992045" y="2489445"/>
            <a:ext cx="7838963" cy="1186928"/>
          </a:xfrm>
          <a:prstGeom prst="rect">
            <a:avLst/>
          </a:prstGeom>
          <a:noFill/>
          <a:ln w="12700">
            <a:noFill/>
          </a:ln>
        </p:spPr>
        <p:txBody>
          <a:bodyPr wrap="square" rtlCol="0">
            <a:spAutoFit/>
          </a:bodyPr>
          <a:lstStyle/>
          <a:p>
            <a:pPr algn="r" rtl="1">
              <a:lnSpc>
                <a:spcPct val="107000"/>
              </a:lnSpc>
              <a:spcAft>
                <a:spcPts val="800"/>
              </a:spcAft>
            </a:pPr>
            <a:r>
              <a:rPr lang="ar-SA" sz="1800" dirty="0">
                <a:solidFill>
                  <a:srgbClr val="212529"/>
                </a:solidFill>
                <a:effectLst/>
                <a:latin typeface="TheSans"/>
                <a:ea typeface="Times New Roman" panose="02020603050405020304" pitchFamily="18" charset="0"/>
                <a:cs typeface="Times New Roman" panose="02020603050405020304" pitchFamily="18" charset="0"/>
              </a:rPr>
              <a:t> </a:t>
            </a:r>
            <a:r>
              <a:rPr lang="ar-SA" sz="1600" dirty="0">
                <a:solidFill>
                  <a:srgbClr val="00B0F0"/>
                </a:solidFill>
                <a:effectLst/>
                <a:latin typeface="Alexandria Medium" pitchFamily="2" charset="-78"/>
                <a:ea typeface="Times New Roman" panose="02020603050405020304" pitchFamily="18" charset="0"/>
                <a:cs typeface="Alexandria Medium" pitchFamily="2" charset="-78"/>
              </a:rPr>
              <a:t>                                            </a:t>
            </a:r>
            <a:r>
              <a:rPr lang="ar-SA" sz="1600" b="1" dirty="0">
                <a:solidFill>
                  <a:srgbClr val="00B0F0"/>
                </a:solidFill>
                <a:effectLst/>
                <a:latin typeface="Alexandria Medium" pitchFamily="2" charset="-78"/>
                <a:ea typeface="Times New Roman" panose="02020603050405020304" pitchFamily="18" charset="0"/>
                <a:cs typeface="Alexandria Medium" pitchFamily="2" charset="-78"/>
              </a:rPr>
              <a:t>فما هي مزايا التعلّم الذكيّ؟ </a:t>
            </a:r>
          </a:p>
          <a:p>
            <a:pPr algn="r" rtl="1">
              <a:lnSpc>
                <a:spcPct val="107000"/>
              </a:lnSpc>
              <a:spcAft>
                <a:spcPts val="800"/>
              </a:spcAft>
            </a:pPr>
            <a:endParaRPr lang="ar-SA" sz="1600" b="1" dirty="0">
              <a:solidFill>
                <a:srgbClr val="00B0F0"/>
              </a:solidFill>
              <a:effectLst/>
              <a:latin typeface="Alexandria Medium" pitchFamily="2" charset="-78"/>
              <a:ea typeface="Times New Roman" panose="02020603050405020304" pitchFamily="18" charset="0"/>
              <a:cs typeface="Alexandria Medium" pitchFamily="2" charset="-78"/>
            </a:endParaRPr>
          </a:p>
          <a:p>
            <a:pPr algn="ctr" rtl="1">
              <a:lnSpc>
                <a:spcPts val="2920"/>
              </a:lnSpc>
              <a:spcAft>
                <a:spcPts val="2000"/>
              </a:spcAft>
            </a:pPr>
            <a:r>
              <a:rPr lang="ar-SA" sz="1600" b="1" dirty="0">
                <a:solidFill>
                  <a:srgbClr val="00B0F0"/>
                </a:solidFill>
                <a:effectLst/>
                <a:latin typeface="Alexandria Medium" pitchFamily="2" charset="-78"/>
                <a:ea typeface="Times New Roman" panose="02020603050405020304" pitchFamily="18" charset="0"/>
                <a:cs typeface="Alexandria Medium" pitchFamily="2" charset="-78"/>
              </a:rPr>
              <a:t>وما الأمور التي تميز هذا النمط من التعلّم؟</a:t>
            </a:r>
            <a:endParaRPr lang="en-US" sz="1600" b="1" dirty="0">
              <a:solidFill>
                <a:srgbClr val="00B0F0"/>
              </a:solidFill>
              <a:effectLst/>
              <a:latin typeface="Alexandria Medium" pitchFamily="2" charset="-78"/>
              <a:ea typeface="Calibri" panose="020F0502020204030204" pitchFamily="34" charset="0"/>
              <a:cs typeface="Alexandria Medium"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7" name="Google Shape;6309;p53">
            <a:extLst>
              <a:ext uri="{FF2B5EF4-FFF2-40B4-BE49-F238E27FC236}">
                <a16:creationId xmlns:a16="http://schemas.microsoft.com/office/drawing/2014/main" id="{C33A34C7-9966-4E05-821A-96729A6FAF33}"/>
              </a:ext>
            </a:extLst>
          </p:cNvPr>
          <p:cNvGrpSpPr/>
          <p:nvPr/>
        </p:nvGrpSpPr>
        <p:grpSpPr>
          <a:xfrm>
            <a:off x="5752238" y="4166991"/>
            <a:ext cx="935043" cy="791731"/>
            <a:chOff x="-35839800" y="3561025"/>
            <a:chExt cx="291450" cy="291650"/>
          </a:xfrm>
        </p:grpSpPr>
        <p:sp>
          <p:nvSpPr>
            <p:cNvPr id="28" name="Google Shape;6310;p53">
              <a:extLst>
                <a:ext uri="{FF2B5EF4-FFF2-40B4-BE49-F238E27FC236}">
                  <a16:creationId xmlns:a16="http://schemas.microsoft.com/office/drawing/2014/main" id="{C7D6B1BE-683C-47CE-BBE2-FE790A23D899}"/>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9" name="Google Shape;6311;p53">
              <a:extLst>
                <a:ext uri="{FF2B5EF4-FFF2-40B4-BE49-F238E27FC236}">
                  <a16:creationId xmlns:a16="http://schemas.microsoft.com/office/drawing/2014/main" id="{1F75DB11-609F-4820-8780-E69C06760846}"/>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0" name="Google Shape;6312;p53">
              <a:extLst>
                <a:ext uri="{FF2B5EF4-FFF2-40B4-BE49-F238E27FC236}">
                  <a16:creationId xmlns:a16="http://schemas.microsoft.com/office/drawing/2014/main" id="{A8F28F6F-7B45-4F58-91B0-E8EEB3353820}"/>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31" name="Google Shape;6313;p53">
              <a:extLst>
                <a:ext uri="{FF2B5EF4-FFF2-40B4-BE49-F238E27FC236}">
                  <a16:creationId xmlns:a16="http://schemas.microsoft.com/office/drawing/2014/main" id="{F4B0ED1C-986B-4EF6-856C-22F1B1C198A8}"/>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2" name="Google Shape;6314;p53">
              <a:extLst>
                <a:ext uri="{FF2B5EF4-FFF2-40B4-BE49-F238E27FC236}">
                  <a16:creationId xmlns:a16="http://schemas.microsoft.com/office/drawing/2014/main" id="{381162A9-81A7-4799-B3A1-E929D41DF709}"/>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6315;p53">
              <a:extLst>
                <a:ext uri="{FF2B5EF4-FFF2-40B4-BE49-F238E27FC236}">
                  <a16:creationId xmlns:a16="http://schemas.microsoft.com/office/drawing/2014/main" id="{FB0F8E66-7796-4E1C-AB31-325B7B66ED17}"/>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6316;p53">
              <a:extLst>
                <a:ext uri="{FF2B5EF4-FFF2-40B4-BE49-F238E27FC236}">
                  <a16:creationId xmlns:a16="http://schemas.microsoft.com/office/drawing/2014/main" id="{C975C65F-38D7-4A9A-ABB1-9124856ACFF4}"/>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9197150"/>
      </p:ext>
    </p:extLst>
  </p:cSld>
  <p:clrMapOvr>
    <a:masterClrMapping/>
  </p:clrMapOvr>
  <mc:AlternateContent xmlns:mc="http://schemas.openxmlformats.org/markup-compatibility/2006" xmlns:p14="http://schemas.microsoft.com/office/powerpoint/2010/main">
    <mc:Choice Requires="p14">
      <p:transition spd="slow" p14:dur="2000" advTm="36372"/>
    </mc:Choice>
    <mc:Fallback xmlns="">
      <p:transition spd="slow" advTm="363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199408" y="1933071"/>
            <a:ext cx="10021113" cy="4156779"/>
          </a:xfrm>
          <a:prstGeom prst="rect">
            <a:avLst/>
          </a:prstGeom>
          <a:noFill/>
        </p:spPr>
        <p:txBody>
          <a:bodyPr wrap="square" rtlCol="0">
            <a:spAutoFit/>
          </a:bodyPr>
          <a:lstStyle/>
          <a:p>
            <a:pPr algn="just" rtl="1">
              <a:lnSpc>
                <a:spcPct val="200000"/>
              </a:lnSpc>
              <a:spcBef>
                <a:spcPts val="600"/>
              </a:spcBef>
              <a:spcAft>
                <a:spcPts val="1200"/>
              </a:spcAft>
            </a:pPr>
            <a:r>
              <a:rPr lang="ar-SA" sz="2000" dirty="0">
                <a:latin typeface="Alexandria Light" pitchFamily="2" charset="-78"/>
                <a:ea typeface="Calibri" panose="020F0502020204030204" pitchFamily="34" charset="0"/>
                <a:cs typeface="Alexandria Light" pitchFamily="2" charset="-78"/>
              </a:rPr>
              <a:t>     </a:t>
            </a:r>
            <a:r>
              <a:rPr lang="ar-SA" sz="2000" dirty="0">
                <a:solidFill>
                  <a:srgbClr val="212529"/>
                </a:solidFill>
                <a:effectLst/>
                <a:latin typeface="Alexandria Light" pitchFamily="2" charset="-78"/>
                <a:ea typeface="Times New Roman" panose="02020603050405020304" pitchFamily="18" charset="0"/>
                <a:cs typeface="Alexandria Light" pitchFamily="2" charset="-78"/>
              </a:rPr>
              <a:t>يتميز التعلّم الذكيّ بمميزّات عدّة، منها:</a:t>
            </a:r>
            <a:endParaRPr lang="en-US" sz="20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Bef>
                <a:spcPts val="600"/>
              </a:spcBef>
              <a:spcAft>
                <a:spcPts val="1800"/>
              </a:spcAft>
              <a:buFont typeface="+mj-lt"/>
              <a:buAutoNum type="arabicPeriod"/>
              <a:tabLst>
                <a:tab pos="457200" algn="l"/>
              </a:tabLst>
            </a:pPr>
            <a:r>
              <a:rPr lang="ar-SA" sz="2000" dirty="0">
                <a:solidFill>
                  <a:srgbClr val="212529"/>
                </a:solidFill>
                <a:effectLst/>
                <a:latin typeface="Alexandria Medium" pitchFamily="2" charset="-78"/>
                <a:ea typeface="Times New Roman" panose="02020603050405020304" pitchFamily="18" charset="0"/>
                <a:cs typeface="Alexandria Medium" pitchFamily="2" charset="-78"/>
              </a:rPr>
              <a:t>تحفيز مشاركة المتعلّمين</a:t>
            </a:r>
            <a:r>
              <a:rPr lang="ar-SA" sz="2000" b="1" dirty="0">
                <a:solidFill>
                  <a:srgbClr val="212529"/>
                </a:solidFill>
                <a:effectLst/>
                <a:latin typeface="Alexandria Light" pitchFamily="2" charset="-78"/>
                <a:ea typeface="Times New Roman" panose="02020603050405020304" pitchFamily="18" charset="0"/>
                <a:cs typeface="Alexandria Light" pitchFamily="2" charset="-78"/>
              </a:rPr>
              <a:t>:</a:t>
            </a:r>
            <a:r>
              <a:rPr lang="ar-SA" sz="2000" dirty="0">
                <a:solidFill>
                  <a:srgbClr val="212529"/>
                </a:solidFill>
                <a:effectLst/>
                <a:latin typeface="Alexandria Light" pitchFamily="2" charset="-78"/>
                <a:ea typeface="Times New Roman" panose="02020603050405020304" pitchFamily="18" charset="0"/>
                <a:cs typeface="Alexandria Light" pitchFamily="2" charset="-78"/>
              </a:rPr>
              <a:t> يتم توفير بيئة تعليميّة تفاعليّة باستخدام الأدوات التكنولوجيّة والأدوات التفاعليّة، و</a:t>
            </a:r>
            <a:r>
              <a:rPr lang="ar-SA" sz="2000" b="0" i="0" dirty="0">
                <a:solidFill>
                  <a:srgbClr val="333333"/>
                </a:solidFill>
                <a:effectLst/>
                <a:latin typeface="Alexandria Light" pitchFamily="2" charset="-78"/>
                <a:cs typeface="Alexandria Light" pitchFamily="2" charset="-78"/>
              </a:rPr>
              <a:t>وسائل التواصل المتنوعة كبرامج المحادثة والفصول الافتراضية. </a:t>
            </a:r>
            <a:r>
              <a:rPr lang="ar-SA" sz="2000" dirty="0">
                <a:solidFill>
                  <a:srgbClr val="212529"/>
                </a:solidFill>
                <a:effectLst/>
                <a:latin typeface="Alexandria Light" pitchFamily="2" charset="-78"/>
                <a:ea typeface="Times New Roman" panose="02020603050405020304" pitchFamily="18" charset="0"/>
                <a:cs typeface="Alexandria Light" pitchFamily="2" charset="-78"/>
              </a:rPr>
              <a:t>هذه البيئة التفاعلية تحفز المتعلمين وتشجعهم على المشاركة بنشاط وتفاعل أكثر مع المواد التعليميّة والمحتوى التعليميّ بطرائق مبتكرة ومشوقة.</a:t>
            </a:r>
          </a:p>
          <a:p>
            <a:pPr algn="just" rtl="1">
              <a:lnSpc>
                <a:spcPct val="200000"/>
              </a:lnSpc>
              <a:spcAft>
                <a:spcPts val="800"/>
              </a:spcAft>
            </a:pPr>
            <a:endParaRPr lang="en-US" sz="20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2942839"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مزايا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2562702488"/>
      </p:ext>
    </p:extLst>
  </p:cSld>
  <p:clrMapOvr>
    <a:masterClrMapping/>
  </p:clrMapOvr>
  <mc:AlternateContent xmlns:mc="http://schemas.openxmlformats.org/markup-compatibility/2006" xmlns:p14="http://schemas.microsoft.com/office/powerpoint/2010/main">
    <mc:Choice Requires="p14">
      <p:transition p14:dur="10" advTm="104940"/>
    </mc:Choice>
    <mc:Fallback xmlns="">
      <p:transition advTm="10494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89878" y="1508628"/>
            <a:ext cx="597548" cy="61722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475806" y="1890833"/>
            <a:ext cx="9923696" cy="4119654"/>
          </a:xfrm>
          <a:prstGeom prst="rect">
            <a:avLst/>
          </a:prstGeom>
          <a:noFill/>
        </p:spPr>
        <p:txBody>
          <a:bodyPr wrap="square" rtlCol="0">
            <a:spAutoFit/>
          </a:bodyPr>
          <a:lstStyle/>
          <a:p>
            <a:pPr marL="342900" lvl="0" indent="-342900" algn="just" rtl="1">
              <a:lnSpc>
                <a:spcPct val="200000"/>
              </a:lnSpc>
              <a:spcAft>
                <a:spcPts val="1800"/>
              </a:spcAft>
              <a:buFont typeface="+mj-lt"/>
              <a:buAutoNum type="arabicPeriod" startAt="2"/>
              <a:tabLst>
                <a:tab pos="457200" algn="l"/>
              </a:tabLst>
            </a:pPr>
            <a:r>
              <a:rPr lang="ar-SA" dirty="0">
                <a:solidFill>
                  <a:srgbClr val="212529"/>
                </a:solidFill>
                <a:effectLst/>
                <a:latin typeface="Alexandria Medium" pitchFamily="2" charset="-78"/>
                <a:ea typeface="Times New Roman" panose="02020603050405020304" pitchFamily="18" charset="0"/>
                <a:cs typeface="Alexandria Medium" pitchFamily="2" charset="-78"/>
              </a:rPr>
              <a:t>تحديد نقاط القوة ونقاط الضعف لدى المتعلّمين</a:t>
            </a:r>
            <a:r>
              <a:rPr lang="ar-SA" b="1" dirty="0">
                <a:solidFill>
                  <a:srgbClr val="212529"/>
                </a:solidFill>
                <a:effectLst/>
                <a:latin typeface="Alexandria Light" pitchFamily="2" charset="-78"/>
                <a:ea typeface="Times New Roman" panose="02020603050405020304" pitchFamily="18" charset="0"/>
                <a:cs typeface="Alexandria Light" pitchFamily="2" charset="-78"/>
              </a:rPr>
              <a:t>:</a:t>
            </a:r>
            <a:r>
              <a:rPr lang="ar-SA" b="1" dirty="0">
                <a:solidFill>
                  <a:srgbClr val="212529"/>
                </a:solidFill>
                <a:latin typeface="Alexandria Light" pitchFamily="2" charset="-78"/>
                <a:ea typeface="Calibri" panose="020F0502020204030204" pitchFamily="34" charset="0"/>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من خلال استخدام التكنولوجيا وتحليل البيانات. يمكن للتعلّم الذكيّ توفير تقييم فوري لأداء المتعلمين. إذ يتم جمع وتحليل البيانات حول أداء المتعلمين، مثل إجابات الاختبارات والمشاركة في الأنشطة التعليميّة؛ لتقديم تغذية راجعة فوريّة. وهذا يساعد على معرفة مدى فهم المتعلّمين للمعلومات ومدى تمكّنهم من أدائها.</a:t>
            </a:r>
            <a:endParaRPr lang="en-US" dirty="0">
              <a:effectLst/>
              <a:latin typeface="Alexandria Light" pitchFamily="2" charset="-78"/>
              <a:ea typeface="Calibri" panose="020F0502020204030204" pitchFamily="34" charset="0"/>
              <a:cs typeface="Alexandria Light" pitchFamily="2" charset="-78"/>
            </a:endParaRPr>
          </a:p>
          <a:p>
            <a:pPr marL="92075" indent="-92075" algn="just" rtl="1">
              <a:lnSpc>
                <a:spcPct val="20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من خلال تحليل البيانات المتاحة حول أداء المتعلّم، يمكن تحديد نقاط القوة ونقاط الضعف في مجالات معينة. يتم رصد تقدّم المتعلّمين وتحليل أنماط أدائهم لتحديد المهارات التي يتقنونها والمهارات التي يحتاجون إلى تطويرها بشكل أكثر فعالية.</a:t>
            </a:r>
            <a:r>
              <a:rPr lang="en-US" dirty="0">
                <a:effectLst/>
                <a:latin typeface="Alexandria Light" pitchFamily="2" charset="-78"/>
                <a:ea typeface="Calibri" panose="020F0502020204030204" pitchFamily="34" charset="0"/>
                <a:cs typeface="Alexandria Light" pitchFamily="2" charset="-78"/>
              </a:rPr>
              <a:t> </a:t>
            </a:r>
            <a:endParaRPr lang="ar-SA"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449238" y="880563"/>
            <a:ext cx="2942839" cy="464743"/>
          </a:xfrm>
          <a:prstGeom prst="rect">
            <a:avLst/>
          </a:prstGeom>
          <a:noFill/>
        </p:spPr>
        <p:txBody>
          <a:bodyPr wrap="square">
            <a:spAutoFit/>
          </a:bodyPr>
          <a:lstStyle/>
          <a:p>
            <a:pPr algn="ctr" rtl="1">
              <a:lnSpc>
                <a:spcPct val="107000"/>
              </a:lnSpc>
              <a:spcAft>
                <a:spcPts val="800"/>
              </a:spcAft>
            </a:pPr>
            <a:r>
              <a:rPr lang="ar-SA" sz="2400" dirty="0">
                <a:solidFill>
                  <a:srgbClr val="0070C0"/>
                </a:solidFill>
                <a:effectLst/>
                <a:latin typeface="Alexandria Medium" pitchFamily="2" charset="-78"/>
                <a:ea typeface="Calibri" panose="020F0502020204030204" pitchFamily="34" charset="0"/>
                <a:cs typeface="Alexandria Medium" pitchFamily="2" charset="-78"/>
              </a:rPr>
              <a:t>مزايا التعلّم الذكيّ</a:t>
            </a:r>
            <a:r>
              <a:rPr lang="en-US" sz="2400" dirty="0">
                <a:solidFill>
                  <a:srgbClr val="0070C0"/>
                </a:solidFill>
                <a:effectLst/>
                <a:latin typeface="Alexandria Medium" pitchFamily="2" charset="-78"/>
                <a:ea typeface="Calibri" panose="020F0502020204030204" pitchFamily="34" charset="0"/>
                <a:cs typeface="Alexandria Medium" pitchFamily="2" charset="-78"/>
              </a:rPr>
              <a:t> </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grpSp>
        <p:nvGrpSpPr>
          <p:cNvPr id="10" name="Google Shape;5434;p51">
            <a:extLst>
              <a:ext uri="{FF2B5EF4-FFF2-40B4-BE49-F238E27FC236}">
                <a16:creationId xmlns:a16="http://schemas.microsoft.com/office/drawing/2014/main" id="{71CE20FF-5650-4E7C-9205-FF791E473DFB}"/>
              </a:ext>
            </a:extLst>
          </p:cNvPr>
          <p:cNvGrpSpPr/>
          <p:nvPr/>
        </p:nvGrpSpPr>
        <p:grpSpPr>
          <a:xfrm>
            <a:off x="789402" y="4275615"/>
            <a:ext cx="597548" cy="617220"/>
            <a:chOff x="-47529700" y="2342000"/>
            <a:chExt cx="302450" cy="299900"/>
          </a:xfrm>
        </p:grpSpPr>
        <p:sp>
          <p:nvSpPr>
            <p:cNvPr id="12" name="Google Shape;5435;p51">
              <a:extLst>
                <a:ext uri="{FF2B5EF4-FFF2-40B4-BE49-F238E27FC236}">
                  <a16:creationId xmlns:a16="http://schemas.microsoft.com/office/drawing/2014/main" id="{6CE7BC6C-885D-49BA-8314-B9B5E86F4B2E}"/>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6;p51">
              <a:extLst>
                <a:ext uri="{FF2B5EF4-FFF2-40B4-BE49-F238E27FC236}">
                  <a16:creationId xmlns:a16="http://schemas.microsoft.com/office/drawing/2014/main" id="{95D2807D-6851-43CB-827D-D3B5AE73F263}"/>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84145915"/>
      </p:ext>
    </p:extLst>
  </p:cSld>
  <p:clrMapOvr>
    <a:masterClrMapping/>
  </p:clrMapOvr>
  <mc:AlternateContent xmlns:mc="http://schemas.openxmlformats.org/markup-compatibility/2006" xmlns:p14="http://schemas.microsoft.com/office/powerpoint/2010/main">
    <mc:Choice Requires="p14">
      <p:transition p14:dur="10" advTm="178061"/>
    </mc:Choice>
    <mc:Fallback xmlns="">
      <p:transition advTm="17806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12262" y="18034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30119" y="1460668"/>
            <a:ext cx="806869" cy="74295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37446" y="2054959"/>
            <a:ext cx="9537518" cy="3565079"/>
          </a:xfrm>
          <a:prstGeom prst="rect">
            <a:avLst/>
          </a:prstGeom>
          <a:noFill/>
        </p:spPr>
        <p:txBody>
          <a:bodyPr wrap="square" rtlCol="0">
            <a:spAutoFit/>
          </a:bodyPr>
          <a:lstStyle/>
          <a:p>
            <a:pPr algn="just" rtl="1">
              <a:lnSpc>
                <a:spcPct val="200000"/>
              </a:lnSpc>
              <a:spcAft>
                <a:spcPts val="1800"/>
              </a:spcAft>
              <a:tabLst>
                <a:tab pos="8972550" algn="l"/>
              </a:tabLst>
            </a:pPr>
            <a:r>
              <a:rPr lang="ar-SA" b="1" dirty="0">
                <a:solidFill>
                  <a:srgbClr val="212529"/>
                </a:solidFill>
                <a:effectLst/>
                <a:latin typeface="Alexandria Light" pitchFamily="2" charset="-78"/>
                <a:ea typeface="Times New Roman" panose="02020603050405020304" pitchFamily="18" charset="0"/>
                <a:cs typeface="Alexandria Light" pitchFamily="2" charset="-78"/>
              </a:rPr>
              <a:t>3</a:t>
            </a:r>
            <a:r>
              <a:rPr lang="ar-SA" b="1" dirty="0">
                <a:solidFill>
                  <a:srgbClr val="212529"/>
                </a:solidFill>
                <a:effectLst/>
                <a:latin typeface="TheSans"/>
                <a:ea typeface="Times New Roman" panose="02020603050405020304" pitchFamily="18" charset="0"/>
                <a:cs typeface="Times New Roman" panose="02020603050405020304" pitchFamily="18" charset="0"/>
              </a:rPr>
              <a:t>- </a:t>
            </a:r>
            <a:r>
              <a:rPr lang="ar-SA" b="1" dirty="0">
                <a:solidFill>
                  <a:srgbClr val="212529"/>
                </a:solidFill>
                <a:effectLst/>
                <a:latin typeface="Alexandria Medium" pitchFamily="2" charset="-78"/>
                <a:ea typeface="Times New Roman" panose="02020603050405020304" pitchFamily="18" charset="0"/>
                <a:cs typeface="Alexandria Medium" pitchFamily="2" charset="-78"/>
              </a:rPr>
              <a:t>تقييم الأداء وفق معايير دقيقة</a:t>
            </a:r>
            <a:r>
              <a:rPr lang="ar-SA" b="1" dirty="0">
                <a:solidFill>
                  <a:srgbClr val="212529"/>
                </a:solidFill>
                <a:effectLst/>
                <a:latin typeface="TheSans"/>
                <a:ea typeface="Times New Roman" panose="02020603050405020304" pitchFamily="18" charset="0"/>
                <a:cs typeface="Times New Roman" panose="02020603050405020304" pitchFamily="18" charset="0"/>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يستخدم التعلّم الذكيّ تقنيّات تحليل البيانات لتقييم تعلّم وأداء المتعلّمين</a:t>
            </a:r>
            <a:r>
              <a:rPr lang="ar-SA" dirty="0">
                <a:solidFill>
                  <a:srgbClr val="212529"/>
                </a:solidFill>
                <a:latin typeface="Alexandria Light" pitchFamily="2" charset="-78"/>
                <a:ea typeface="Times New Roman" panose="02020603050405020304" pitchFamily="18" charset="0"/>
                <a:cs typeface="Alexandria Light" pitchFamily="2" charset="-78"/>
              </a:rPr>
              <a:t>،</a:t>
            </a:r>
            <a:r>
              <a:rPr lang="ar-SA" dirty="0">
                <a:solidFill>
                  <a:srgbClr val="212529"/>
                </a:solidFill>
                <a:effectLst/>
                <a:latin typeface="Alexandria Light" pitchFamily="2" charset="-78"/>
                <a:ea typeface="Times New Roman" panose="02020603050405020304" pitchFamily="18" charset="0"/>
                <a:cs typeface="Alexandria Light" pitchFamily="2" charset="-78"/>
              </a:rPr>
              <a:t> ويتم جمع البيانات المتعلّقة بتفاعل المتعلّمين مع المواد التعليميّة، والمهام والواجبات المنجزة، والأجوبة المقدمة. ثم يتم تحليل هذه البيانات لتقدير مستوى المتعلّم ومعرفة نقاط قوته، لتعزيزها ودعمها، ونقاط ضعفه لتحسينها.</a:t>
            </a:r>
            <a:endParaRPr lang="en-US" dirty="0">
              <a:effectLst/>
              <a:latin typeface="Alexandria Light" pitchFamily="2" charset="-78"/>
              <a:ea typeface="Calibri" panose="020F0502020204030204" pitchFamily="34" charset="0"/>
              <a:cs typeface="Alexandria Light" pitchFamily="2" charset="-78"/>
            </a:endParaRPr>
          </a:p>
          <a:p>
            <a:pPr algn="just" rtl="1">
              <a:lnSpc>
                <a:spcPct val="20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ويمكن للتعلّم الذكيّ أن يوفّر توجيهات ونصائح فرديّة للمتعلّمين استناداً إلى تحليل أدائهم. يمكن للنظام تحديد المفاهيم التي تحتاج إلى تعزيز وتوفير إرشادات ملائمة، وطرائق للتحسين.</a:t>
            </a:r>
            <a:endParaRPr lang="ar-SA" b="1" dirty="0">
              <a:solidFill>
                <a:srgbClr val="212529"/>
              </a:solidFill>
              <a:effectLst/>
              <a:latin typeface="TheSans"/>
              <a:ea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529248" y="995925"/>
            <a:ext cx="2942839" cy="464743"/>
          </a:xfrm>
          <a:prstGeom prst="rect">
            <a:avLst/>
          </a:prstGeom>
          <a:noFill/>
        </p:spPr>
        <p:txBody>
          <a:bodyPr wrap="square">
            <a:spAutoFit/>
          </a:bodyPr>
          <a:lstStyle/>
          <a:p>
            <a:pPr algn="ctr" rtl="1">
              <a:lnSpc>
                <a:spcPct val="107000"/>
              </a:lnSpc>
              <a:spcAft>
                <a:spcPts val="800"/>
              </a:spcAft>
            </a:pPr>
            <a:r>
              <a:rPr lang="ar-SA" sz="2400" dirty="0">
                <a:solidFill>
                  <a:srgbClr val="0070C0"/>
                </a:solidFill>
                <a:effectLst/>
                <a:latin typeface="Alexandria Medium" pitchFamily="2" charset="-78"/>
                <a:ea typeface="Calibri" panose="020F0502020204030204" pitchFamily="34" charset="0"/>
                <a:cs typeface="Alexandria Medium" pitchFamily="2" charset="-78"/>
              </a:rPr>
              <a:t>مزايا التعلّم الذكيّ</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grpSp>
        <p:nvGrpSpPr>
          <p:cNvPr id="8" name="Google Shape;5437;p51">
            <a:extLst>
              <a:ext uri="{FF2B5EF4-FFF2-40B4-BE49-F238E27FC236}">
                <a16:creationId xmlns:a16="http://schemas.microsoft.com/office/drawing/2014/main" id="{48EFFFD9-BA43-4AD3-926A-6C3CE894947B}"/>
              </a:ext>
            </a:extLst>
          </p:cNvPr>
          <p:cNvGrpSpPr/>
          <p:nvPr/>
        </p:nvGrpSpPr>
        <p:grpSpPr>
          <a:xfrm>
            <a:off x="1033554" y="5415519"/>
            <a:ext cx="603892" cy="512209"/>
            <a:chOff x="-47527350" y="2747625"/>
            <a:chExt cx="300100" cy="228425"/>
          </a:xfrm>
        </p:grpSpPr>
        <p:sp>
          <p:nvSpPr>
            <p:cNvPr id="10" name="Google Shape;5438;p51">
              <a:extLst>
                <a:ext uri="{FF2B5EF4-FFF2-40B4-BE49-F238E27FC236}">
                  <a16:creationId xmlns:a16="http://schemas.microsoft.com/office/drawing/2014/main" id="{88853F9E-8429-43A5-B40C-E992E493641A}"/>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9;p51">
              <a:extLst>
                <a:ext uri="{FF2B5EF4-FFF2-40B4-BE49-F238E27FC236}">
                  <a16:creationId xmlns:a16="http://schemas.microsoft.com/office/drawing/2014/main" id="{307FEEB4-9BCC-4F3B-BCA2-DAA0C328C5A7}"/>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40;p51">
              <a:extLst>
                <a:ext uri="{FF2B5EF4-FFF2-40B4-BE49-F238E27FC236}">
                  <a16:creationId xmlns:a16="http://schemas.microsoft.com/office/drawing/2014/main" id="{387E43A7-051F-4A92-849F-04808F63BBE5}"/>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41;p51">
              <a:extLst>
                <a:ext uri="{FF2B5EF4-FFF2-40B4-BE49-F238E27FC236}">
                  <a16:creationId xmlns:a16="http://schemas.microsoft.com/office/drawing/2014/main" id="{9FA346CA-B985-4E85-8575-DB01C36DBF87}"/>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2;p51">
              <a:extLst>
                <a:ext uri="{FF2B5EF4-FFF2-40B4-BE49-F238E27FC236}">
                  <a16:creationId xmlns:a16="http://schemas.microsoft.com/office/drawing/2014/main" id="{18CDDD1A-3A6D-47B5-98BF-91516E2B5706}"/>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3;p51">
              <a:extLst>
                <a:ext uri="{FF2B5EF4-FFF2-40B4-BE49-F238E27FC236}">
                  <a16:creationId xmlns:a16="http://schemas.microsoft.com/office/drawing/2014/main" id="{1AD14B91-F89D-4A6F-9FC9-3D193B451E69}"/>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21182822"/>
      </p:ext>
    </p:extLst>
  </p:cSld>
  <p:clrMapOvr>
    <a:masterClrMapping/>
  </p:clrMapOvr>
  <mc:AlternateContent xmlns:mc="http://schemas.openxmlformats.org/markup-compatibility/2006" xmlns:p14="http://schemas.microsoft.com/office/powerpoint/2010/main">
    <mc:Choice Requires="p14">
      <p:transition p14:dur="10" advTm="120381"/>
    </mc:Choice>
    <mc:Fallback xmlns="">
      <p:transition advTm="12038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28700" y="1840133"/>
            <a:ext cx="10252858" cy="3817135"/>
          </a:xfrm>
          <a:prstGeom prst="rect">
            <a:avLst/>
          </a:prstGeom>
          <a:noFill/>
        </p:spPr>
        <p:txBody>
          <a:bodyPr wrap="square" rtlCol="0">
            <a:spAutoFit/>
          </a:bodyPr>
          <a:lstStyle/>
          <a:p>
            <a:pPr lvl="0" algn="just" rtl="1">
              <a:lnSpc>
                <a:spcPts val="2960"/>
              </a:lnSpc>
              <a:spcAft>
                <a:spcPts val="1200"/>
              </a:spcAft>
              <a:tabLst>
                <a:tab pos="457200" algn="l"/>
              </a:tabLst>
            </a:pPr>
            <a:r>
              <a:rPr lang="ar-SA" b="1" dirty="0">
                <a:solidFill>
                  <a:srgbClr val="212529"/>
                </a:solidFill>
                <a:latin typeface="Alexandria Light" pitchFamily="2" charset="-78"/>
                <a:ea typeface="Times New Roman" panose="02020603050405020304" pitchFamily="18" charset="0"/>
                <a:cs typeface="Alexandria Light" pitchFamily="2" charset="-78"/>
              </a:rPr>
              <a:t>4</a:t>
            </a:r>
            <a:r>
              <a:rPr lang="ar-SA" b="1" dirty="0">
                <a:solidFill>
                  <a:srgbClr val="212529"/>
                </a:solidFill>
                <a:effectLst/>
                <a:latin typeface="Alexandria Light" pitchFamily="2" charset="-78"/>
                <a:ea typeface="Times New Roman" panose="02020603050405020304" pitchFamily="18" charset="0"/>
                <a:cs typeface="Alexandria Light" pitchFamily="2" charset="-78"/>
              </a:rPr>
              <a:t>- تصميم نماذج تعليم أكثر إثارة:</a:t>
            </a:r>
            <a:endParaRPr lang="en-US" dirty="0">
              <a:solidFill>
                <a:srgbClr val="212529"/>
              </a:solidFill>
              <a:effectLst/>
              <a:latin typeface="Alexandria Light" pitchFamily="2" charset="-78"/>
              <a:ea typeface="Calibri" panose="020F0502020204030204" pitchFamily="34" charset="0"/>
              <a:cs typeface="Alexandria Light" pitchFamily="2" charset="-78"/>
            </a:endParaRPr>
          </a:p>
          <a:p>
            <a:pPr algn="just" rtl="1">
              <a:lnSpc>
                <a:spcPts val="2960"/>
              </a:lnSpc>
              <a:spcAft>
                <a:spcPts val="1200"/>
              </a:spcAft>
            </a:pPr>
            <a:r>
              <a:rPr lang="ar-SA" sz="1600" b="0" i="0" dirty="0">
                <a:solidFill>
                  <a:srgbClr val="C00000"/>
                </a:solidFill>
                <a:effectLst/>
                <a:latin typeface="Noto Naskh Arabic"/>
              </a:rPr>
              <a:t>    </a:t>
            </a:r>
            <a:r>
              <a:rPr lang="ar-SA" sz="1600" dirty="0">
                <a:solidFill>
                  <a:srgbClr val="C00000"/>
                </a:solidFill>
                <a:effectLst/>
                <a:latin typeface="Alexandria Light" pitchFamily="2" charset="-78"/>
                <a:ea typeface="Times New Roman" panose="02020603050405020304" pitchFamily="18" charset="0"/>
                <a:cs typeface="Alexandria Light" pitchFamily="2" charset="-78"/>
              </a:rPr>
              <a:t>يتضمّن التصميم الذكيّ استخدام تقنيّات التفاعل المتقدّمة، مثل الواقع الافتراضيّ والواقع المعزّز، والألعاب التعليميّة التفاعليّة وغيرها من التقنيّات التي تتيح للطلاب المشاركة والتفاعل بشكل نشط مع المحتوى التعليميّ، ما يعزز التركيز والمشاركة الفعّالة. </a:t>
            </a:r>
          </a:p>
          <a:p>
            <a:pPr algn="just" rtl="1">
              <a:lnSpc>
                <a:spcPts val="2960"/>
              </a:lnSpc>
              <a:spcAft>
                <a:spcPts val="12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ويتم تصميم </a:t>
            </a:r>
            <a:r>
              <a:rPr lang="ar-SA" sz="1600" b="0" i="0" dirty="0">
                <a:solidFill>
                  <a:srgbClr val="333333"/>
                </a:solidFill>
                <a:effectLst/>
                <a:latin typeface="Alexandria Light" pitchFamily="2" charset="-78"/>
                <a:cs typeface="Alexandria Light" pitchFamily="2" charset="-78"/>
              </a:rPr>
              <a:t>نماذج التعلّم الذكيّ بشكلٍ يتم فيه التكيّف مع تقدم الطالب، وضبط المحتوى، وطرائق تسليم المهام في الوقت المحدد؛ بغية تحسين نتائج التعلّم الخاصّة به، و</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يعتبر التخصيص جزءًا أساسياً من تصميم نماذج التعلّم الذكيّ؛ </a:t>
            </a:r>
            <a:r>
              <a:rPr lang="ar-SA" sz="1600" dirty="0">
                <a:solidFill>
                  <a:srgbClr val="212529"/>
                </a:solidFill>
                <a:latin typeface="Alexandria Light" pitchFamily="2" charset="-78"/>
                <a:cs typeface="Alexandria Light" pitchFamily="2" charset="-78"/>
              </a:rPr>
              <a:t>إذ يستخدم النظام الذكي البيانات المتاحة لفهم احتياجات ومتطلبات الطلاب الفردية، ويوفر المحتوى التعليمي المناسب لكل طالب وفقًا لمستواه واهتماماته وقدراته الفردية. يوفر التعلم الذكي بيئة تعليمية تكنولوجية متطورة توفر وصولًا سهلاً وفوريًا إلى مصادر التعلم المتنوعة.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4624580" y="1064451"/>
            <a:ext cx="2942839" cy="464807"/>
          </a:xfrm>
          <a:prstGeom prst="rect">
            <a:avLst/>
          </a:prstGeom>
          <a:noFill/>
        </p:spPr>
        <p:txBody>
          <a:bodyPr wrap="square">
            <a:spAutoFit/>
          </a:bodyPr>
          <a:lstStyle/>
          <a:p>
            <a:pPr algn="ctr" rtl="1">
              <a:lnSpc>
                <a:spcPct val="107000"/>
              </a:lnSpc>
              <a:spcAft>
                <a:spcPts val="800"/>
              </a:spcAft>
            </a:pPr>
            <a:r>
              <a:rPr lang="ar-SA" sz="2400" dirty="0">
                <a:solidFill>
                  <a:srgbClr val="0070C0"/>
                </a:solidFill>
                <a:effectLst/>
                <a:latin typeface="Alexandria Medium" pitchFamily="2" charset="-78"/>
                <a:ea typeface="Calibri" panose="020F0502020204030204" pitchFamily="34" charset="0"/>
                <a:cs typeface="Alexandria Medium" pitchFamily="2" charset="-78"/>
              </a:rPr>
              <a:t>مزايا التعلّم الذكيّ</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123622070"/>
      </p:ext>
    </p:extLst>
  </p:cSld>
  <p:clrMapOvr>
    <a:masterClrMapping/>
  </p:clrMapOvr>
  <mc:AlternateContent xmlns:mc="http://schemas.openxmlformats.org/markup-compatibility/2006" xmlns:p14="http://schemas.microsoft.com/office/powerpoint/2010/main">
    <mc:Choice Requires="p14">
      <p:transition p14:dur="10" advTm="125420"/>
    </mc:Choice>
    <mc:Fallback xmlns="">
      <p:transition advTm="12542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3207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28700" y="2309147"/>
            <a:ext cx="9851063" cy="3975576"/>
          </a:xfrm>
          <a:prstGeom prst="rect">
            <a:avLst/>
          </a:prstGeom>
          <a:noFill/>
        </p:spPr>
        <p:txBody>
          <a:bodyPr wrap="square" rtlCol="0">
            <a:spAutoFit/>
          </a:bodyPr>
          <a:lstStyle/>
          <a:p>
            <a:pPr lvl="0" algn="just" rtl="1">
              <a:lnSpc>
                <a:spcPct val="107000"/>
              </a:lnSpc>
              <a:spcAft>
                <a:spcPts val="800"/>
              </a:spcAft>
              <a:tabLst>
                <a:tab pos="457200" algn="l"/>
              </a:tabLst>
            </a:pPr>
            <a:r>
              <a:rPr lang="ar-SA" sz="1600" b="1" dirty="0">
                <a:solidFill>
                  <a:srgbClr val="212529"/>
                </a:solidFill>
                <a:latin typeface="Alexandria Medium" pitchFamily="2" charset="-78"/>
                <a:ea typeface="Times New Roman" panose="02020603050405020304" pitchFamily="18" charset="0"/>
                <a:cs typeface="Alexandria Medium" pitchFamily="2" charset="-78"/>
              </a:rPr>
              <a:t>5-</a:t>
            </a:r>
            <a:r>
              <a:rPr lang="ar-SA" sz="1600" b="1" dirty="0">
                <a:solidFill>
                  <a:srgbClr val="212529"/>
                </a:solidFill>
                <a:effectLst/>
                <a:latin typeface="Alexandria Medium" pitchFamily="2" charset="-78"/>
                <a:ea typeface="Times New Roman" panose="02020603050405020304" pitchFamily="18" charset="0"/>
                <a:cs typeface="Alexandria Medium" pitchFamily="2" charset="-78"/>
              </a:rPr>
              <a:t> </a:t>
            </a:r>
            <a:r>
              <a:rPr lang="ar-SA" sz="1800" b="1" dirty="0">
                <a:solidFill>
                  <a:srgbClr val="212529"/>
                </a:solidFill>
                <a:effectLst/>
                <a:latin typeface="Alexandria Medium" pitchFamily="2" charset="-78"/>
                <a:ea typeface="Times New Roman" panose="02020603050405020304" pitchFamily="18" charset="0"/>
                <a:cs typeface="Alexandria Medium" pitchFamily="2" charset="-78"/>
              </a:rPr>
              <a:t>بيئة غنية بالتكنولوجيا المتطورة:</a:t>
            </a:r>
            <a:endParaRPr lang="en-US" sz="1800" dirty="0">
              <a:solidFill>
                <a:srgbClr val="212529"/>
              </a:solidFill>
              <a:effectLst/>
              <a:latin typeface="Alexandria Medium" pitchFamily="2" charset="-78"/>
              <a:ea typeface="Calibri" panose="020F0502020204030204" pitchFamily="34" charset="0"/>
              <a:cs typeface="Alexandria Medium" pitchFamily="2" charset="-78"/>
            </a:endParaRPr>
          </a:p>
          <a:p>
            <a:pPr algn="just" rtl="1">
              <a:lnSpc>
                <a:spcPts val="2960"/>
              </a:lnSpc>
              <a:spcAft>
                <a:spcPts val="1800"/>
              </a:spcAft>
            </a:pPr>
            <a:r>
              <a:rPr lang="ar-SA" sz="1800" dirty="0">
                <a:solidFill>
                  <a:srgbClr val="212529"/>
                </a:solidFill>
                <a:effectLst/>
                <a:latin typeface="Alexandria Light" pitchFamily="2" charset="-78"/>
                <a:ea typeface="Times New Roman" panose="02020603050405020304" pitchFamily="18" charset="0"/>
                <a:cs typeface="Alexandria Light" pitchFamily="2" charset="-78"/>
              </a:rPr>
              <a:t>    يوفر التعلّم الذكيّ بيئة تعليميّة تقنيّة متطوّرة توفّر وصولًا سهلاً وفوريًاً إلى مصادر التعلّم المتنوّعة. للمتعلمين بالاستفادة من الإنترنت، والبرامج، والتطبيقات التعليميّة للوصول إلى محتوى تعليميّ غنيّ ومتنوّع بمجرد الاتصال بالإنترنت.</a:t>
            </a:r>
            <a:endParaRPr lang="en-US" sz="1800" dirty="0">
              <a:effectLst/>
              <a:latin typeface="Alexandria Light" pitchFamily="2" charset="-78"/>
              <a:ea typeface="Calibri" panose="020F0502020204030204" pitchFamily="34" charset="0"/>
              <a:cs typeface="Alexandria Light" pitchFamily="2" charset="-78"/>
            </a:endParaRPr>
          </a:p>
          <a:p>
            <a:pPr algn="just" rtl="1">
              <a:lnSpc>
                <a:spcPts val="2960"/>
              </a:lnSpc>
              <a:spcAft>
                <a:spcPts val="1800"/>
              </a:spcAft>
            </a:pPr>
            <a:r>
              <a:rPr lang="ar-SA" sz="1800" dirty="0">
                <a:solidFill>
                  <a:srgbClr val="212529"/>
                </a:solidFill>
                <a:effectLst/>
                <a:latin typeface="Alexandria Light" pitchFamily="2" charset="-78"/>
                <a:ea typeface="Times New Roman" panose="02020603050405020304" pitchFamily="18" charset="0"/>
                <a:cs typeface="Alexandria Light" pitchFamily="2" charset="-78"/>
              </a:rPr>
              <a:t>     يتضمّن التعلّم الذكيّ استخدام أدوات تعليميّة </a:t>
            </a:r>
            <a:r>
              <a:rPr lang="ar-SA" dirty="0">
                <a:solidFill>
                  <a:srgbClr val="212529"/>
                </a:solidFill>
                <a:latin typeface="Alexandria Light" pitchFamily="2" charset="-78"/>
                <a:ea typeface="Times New Roman" panose="02020603050405020304" pitchFamily="18" charset="0"/>
                <a:cs typeface="Alexandria Light" pitchFamily="2" charset="-78"/>
              </a:rPr>
              <a:t>م</a:t>
            </a:r>
            <a:r>
              <a:rPr lang="ar-SA" sz="1800" dirty="0">
                <a:solidFill>
                  <a:srgbClr val="212529"/>
                </a:solidFill>
                <a:effectLst/>
                <a:latin typeface="Alexandria Light" pitchFamily="2" charset="-78"/>
                <a:ea typeface="Times New Roman" panose="02020603050405020304" pitchFamily="18" charset="0"/>
                <a:cs typeface="Alexandria Light" pitchFamily="2" charset="-78"/>
              </a:rPr>
              <a:t>بتكرة من مثل؛ الروبوتات التعليميّة، وتقنيّات الواقع الافتراضيّ، وتقنيّات الواقع المعزّز، والحواسيب اللوحيّة والمحاكاة التفاعليّة وغيرها من الأدوات التي  تتيح الفرصة للمتعلّمين للقيام بتجربة تعلّم فعّالة وتفاعليّة، تعزّز فهمهم وتطوّر مهاراتهم بطرائق فعّالة.</a:t>
            </a: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4255375" cy="464743"/>
          </a:xfrm>
          <a:prstGeom prst="rect">
            <a:avLst/>
          </a:prstGeom>
          <a:noFill/>
        </p:spPr>
        <p:txBody>
          <a:bodyPr wrap="square">
            <a:spAutoFit/>
          </a:bodyPr>
          <a:lstStyle/>
          <a:p>
            <a:pPr algn="ctr" rtl="1">
              <a:lnSpc>
                <a:spcPct val="107000"/>
              </a:lnSpc>
              <a:spcAft>
                <a:spcPts val="800"/>
              </a:spcAft>
            </a:pPr>
            <a:r>
              <a:rPr lang="ar-SA" sz="2400" dirty="0">
                <a:solidFill>
                  <a:srgbClr val="0070C0"/>
                </a:solidFill>
                <a:effectLst/>
                <a:latin typeface="Alexandria Medium" pitchFamily="2" charset="-78"/>
                <a:ea typeface="Calibri" panose="020F0502020204030204" pitchFamily="34" charset="0"/>
                <a:cs typeface="Alexandria Medium" pitchFamily="2" charset="-78"/>
              </a:rPr>
              <a:t>مزايا التعــــــــــــلّم الذكيّ</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090369184"/>
      </p:ext>
    </p:extLst>
  </p:cSld>
  <p:clrMapOvr>
    <a:masterClrMapping/>
  </p:clrMapOvr>
  <mc:AlternateContent xmlns:mc="http://schemas.openxmlformats.org/markup-compatibility/2006" xmlns:p14="http://schemas.microsoft.com/office/powerpoint/2010/main">
    <mc:Choice Requires="p14">
      <p:transition p14:dur="10" advTm="92657"/>
    </mc:Choice>
    <mc:Fallback xmlns="">
      <p:transition advTm="9265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0">
            <a:extLst>
              <a:ext uri="{FF2B5EF4-FFF2-40B4-BE49-F238E27FC236}">
                <a16:creationId xmlns:a16="http://schemas.microsoft.com/office/drawing/2014/main" id="{B27126F2-255F-4017-BC23-1FBF5B7F37BA}"/>
              </a:ext>
            </a:extLst>
          </p:cNvPr>
          <p:cNvSpPr txBox="1"/>
          <p:nvPr/>
        </p:nvSpPr>
        <p:spPr>
          <a:xfrm>
            <a:off x="2090210" y="2568579"/>
            <a:ext cx="8280116" cy="1374159"/>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250000"/>
              </a:lnSpc>
              <a:spcBef>
                <a:spcPts val="600"/>
              </a:spcBef>
              <a:spcAft>
                <a:spcPts val="2400"/>
              </a:spcAft>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Medium" pitchFamily="2" charset="-78"/>
                <a:ea typeface="Calibri" panose="020F0502020204030204" pitchFamily="34" charset="0"/>
                <a:cs typeface="Alexandria Medium" pitchFamily="2" charset="-78"/>
              </a:rPr>
              <a:t>وبناءً على ما سبق فإنّ </a:t>
            </a:r>
            <a:r>
              <a:rPr lang="ar-SA" sz="1600" dirty="0">
                <a:solidFill>
                  <a:srgbClr val="FFFFFF"/>
                </a:solidFill>
                <a:effectLst/>
                <a:latin typeface="Alexandria Medium" pitchFamily="2" charset="-78"/>
                <a:ea typeface="Times New Roman" panose="02020603050405020304" pitchFamily="18" charset="0"/>
                <a:cs typeface="Alexandria Medium" pitchFamily="2" charset="-78"/>
              </a:rPr>
              <a:t>مزايا </a:t>
            </a:r>
            <a:r>
              <a:rPr lang="ar-SA" sz="1600" dirty="0">
                <a:solidFill>
                  <a:srgbClr val="FFFFFF"/>
                </a:solidFill>
                <a:latin typeface="Alexandria Medium" pitchFamily="2" charset="-78"/>
                <a:cs typeface="Alexandria Medium" pitchFamily="2" charset="-78"/>
              </a:rPr>
              <a:t>التعلّم الذكيّ كثيرة، والسؤال هو</a:t>
            </a:r>
            <a:r>
              <a:rPr lang="ar-SA" sz="1600" dirty="0">
                <a:latin typeface="Alexandria Medium" pitchFamily="2" charset="-78"/>
                <a:ea typeface="Calibri" panose="020F0502020204030204" pitchFamily="34" charset="0"/>
                <a:cs typeface="Alexandria Medium" pitchFamily="2" charset="-78"/>
              </a:rPr>
              <a:t>: ما الأدوات أو التقنيّات الحديثة التي تعزّز عمليّة التعلّم وتحسنها، أو ما أدوات التعلّم الذكيّ؟ </a:t>
            </a:r>
          </a:p>
        </p:txBody>
      </p:sp>
      <p:grpSp>
        <p:nvGrpSpPr>
          <p:cNvPr id="12" name="Google Shape;6376;p53">
            <a:extLst>
              <a:ext uri="{FF2B5EF4-FFF2-40B4-BE49-F238E27FC236}">
                <a16:creationId xmlns:a16="http://schemas.microsoft.com/office/drawing/2014/main" id="{414CB78F-892D-4C66-8369-FE6C32A7BBAD}"/>
              </a:ext>
            </a:extLst>
          </p:cNvPr>
          <p:cNvGrpSpPr/>
          <p:nvPr/>
        </p:nvGrpSpPr>
        <p:grpSpPr>
          <a:xfrm>
            <a:off x="2346764" y="4385674"/>
            <a:ext cx="1082235" cy="940706"/>
            <a:chOff x="-33646250" y="3586425"/>
            <a:chExt cx="293000" cy="292225"/>
          </a:xfrm>
        </p:grpSpPr>
        <p:sp>
          <p:nvSpPr>
            <p:cNvPr id="19" name="Google Shape;6377;p53">
              <a:extLst>
                <a:ext uri="{FF2B5EF4-FFF2-40B4-BE49-F238E27FC236}">
                  <a16:creationId xmlns:a16="http://schemas.microsoft.com/office/drawing/2014/main" id="{123B628A-A9A1-4C37-A7FA-31A0CD017A96}"/>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378;p53">
              <a:extLst>
                <a:ext uri="{FF2B5EF4-FFF2-40B4-BE49-F238E27FC236}">
                  <a16:creationId xmlns:a16="http://schemas.microsoft.com/office/drawing/2014/main" id="{047DF1DB-2697-45EF-B9CD-26C43BA7A4A4}"/>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1295117012"/>
      </p:ext>
    </p:extLst>
  </p:cSld>
  <p:clrMapOvr>
    <a:masterClrMapping/>
  </p:clrMapOvr>
  <mc:AlternateContent xmlns:mc="http://schemas.openxmlformats.org/markup-compatibility/2006" xmlns:p14="http://schemas.microsoft.com/office/powerpoint/2010/main">
    <mc:Choice Requires="p14">
      <p:transition p14:dur="10" advTm="15009"/>
    </mc:Choice>
    <mc:Fallback xmlns="">
      <p:transition advTm="1500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198" y="17718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356464" y="1026979"/>
            <a:ext cx="4088542" cy="402674"/>
          </a:xfrm>
          <a:prstGeom prst="rect">
            <a:avLst/>
          </a:prstGeom>
          <a:noFill/>
        </p:spPr>
        <p:txBody>
          <a:bodyPr wrap="square" rtlCol="0">
            <a:spAutoFit/>
          </a:bodyPr>
          <a:lstStyle/>
          <a:p>
            <a:pPr algn="ctr" rtl="1">
              <a:lnSpc>
                <a:spcPct val="107000"/>
              </a:lnSpc>
              <a:spcAft>
                <a:spcPts val="800"/>
              </a:spcAft>
            </a:pPr>
            <a:r>
              <a:rPr lang="ar-SA" sz="2000" dirty="0">
                <a:effectLst/>
                <a:latin typeface="Alexandria Medium" pitchFamily="2" charset="-78"/>
                <a:ea typeface="Calibri" panose="020F0502020204030204" pitchFamily="34" charset="0"/>
                <a:cs typeface="Alexandria Medium" pitchFamily="2" charset="-78"/>
              </a:rPr>
              <a:t>أدوات التعلّم الذكيّ</a:t>
            </a:r>
            <a:endParaRPr lang="en-US" sz="16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3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24722" y="2214067"/>
            <a:ext cx="10342080" cy="5115503"/>
          </a:xfrm>
          <a:prstGeom prst="rect">
            <a:avLst/>
          </a:prstGeom>
          <a:noFill/>
        </p:spPr>
        <p:txBody>
          <a:bodyPr wrap="square" rtlCol="0">
            <a:spAutoFit/>
          </a:bodyPr>
          <a:lstStyle/>
          <a:p>
            <a:pPr algn="r" rtl="1">
              <a:lnSpc>
                <a:spcPts val="252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r>
              <a:rPr lang="ar-SA" sz="1600" dirty="0">
                <a:solidFill>
                  <a:srgbClr val="212529"/>
                </a:solidFill>
                <a:latin typeface="Alexandria Light" pitchFamily="2" charset="-78"/>
                <a:cs typeface="Alexandria Light" pitchFamily="2" charset="-78"/>
              </a:rPr>
              <a:t>تتضمّن</a:t>
            </a:r>
            <a:r>
              <a:rPr lang="ar-SA" sz="1600" dirty="0">
                <a:solidFill>
                  <a:srgbClr val="212529"/>
                </a:solidFill>
                <a:effectLst/>
                <a:latin typeface="TheSans"/>
                <a:ea typeface="Times New Roman" panose="02020603050405020304" pitchFamily="18" charset="0"/>
                <a:cs typeface="Times New Roman" panose="02020603050405020304" pitchFamily="18" charset="0"/>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أدوات التعلّم الذكيّ مجموعة متنوّعة من التقنيّات تعزز عمليّة التعلّم وتحسن تجربة المتعلّمين، ومن  الأدوات الشائعة للتعلّم الذكيّ الأدوات الآتية كما يبينها الشكل (1):</a:t>
            </a:r>
          </a:p>
          <a:p>
            <a:pPr algn="r" rtl="1">
              <a:lnSpc>
                <a:spcPts val="2520"/>
              </a:lnSpc>
              <a:spcAft>
                <a:spcPts val="1800"/>
              </a:spcAft>
            </a:pP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algn="ctr" rtl="1">
              <a:lnSpc>
                <a:spcPts val="1520"/>
              </a:lnSpc>
              <a:spcAft>
                <a:spcPts val="1800"/>
              </a:spcAft>
            </a:pPr>
            <a:r>
              <a:rPr lang="ar-SA" sz="1400" b="1" dirty="0">
                <a:latin typeface="Alexandria Medium" pitchFamily="2" charset="-78"/>
                <a:cs typeface="Alexandria Medium" pitchFamily="2" charset="-78"/>
              </a:rPr>
              <a:t>            الشكل (</a:t>
            </a:r>
            <a:r>
              <a:rPr lang="en-US" sz="1400" b="1" dirty="0">
                <a:latin typeface="Alexandria Medium" pitchFamily="2" charset="-78"/>
                <a:cs typeface="Alexandria Medium" pitchFamily="2" charset="-78"/>
              </a:rPr>
              <a:t>1</a:t>
            </a:r>
            <a:r>
              <a:rPr lang="ar-SA" sz="1400" b="1" dirty="0">
                <a:latin typeface="Alexandria Medium" pitchFamily="2" charset="-78"/>
                <a:cs typeface="Alexandria Medium" pitchFamily="2" charset="-78"/>
              </a:rPr>
              <a:t>) يبين </a:t>
            </a:r>
            <a:r>
              <a:rPr lang="ar-SA" sz="1400" b="1" dirty="0">
                <a:solidFill>
                  <a:srgbClr val="212529"/>
                </a:solidFill>
                <a:effectLst/>
                <a:latin typeface="Alexandria Medium" pitchFamily="2" charset="-78"/>
                <a:ea typeface="Times New Roman" panose="02020603050405020304" pitchFamily="18" charset="0"/>
                <a:cs typeface="Alexandria Medium" pitchFamily="2" charset="-78"/>
              </a:rPr>
              <a:t>أدوات التعلّم الذكيّ </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ctr"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رسم تخطيطي 3">
            <a:extLst>
              <a:ext uri="{FF2B5EF4-FFF2-40B4-BE49-F238E27FC236}">
                <a16:creationId xmlns:a16="http://schemas.microsoft.com/office/drawing/2014/main" id="{6EF11B50-AF92-4063-B7A5-324A052E8EB0}"/>
              </a:ext>
            </a:extLst>
          </p:cNvPr>
          <p:cNvGraphicFramePr/>
          <p:nvPr>
            <p:extLst>
              <p:ext uri="{D42A27DB-BD31-4B8C-83A1-F6EECF244321}">
                <p14:modId xmlns:p14="http://schemas.microsoft.com/office/powerpoint/2010/main" val="1277781365"/>
              </p:ext>
            </p:extLst>
          </p:nvPr>
        </p:nvGraphicFramePr>
        <p:xfrm>
          <a:off x="2658618" y="3004905"/>
          <a:ext cx="6174897" cy="26370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07338116"/>
      </p:ext>
    </p:extLst>
  </p:cSld>
  <p:clrMapOvr>
    <a:masterClrMapping/>
  </p:clrMapOvr>
  <mc:AlternateContent xmlns:mc="http://schemas.openxmlformats.org/markup-compatibility/2006" xmlns:p14="http://schemas.microsoft.com/office/powerpoint/2010/main">
    <mc:Choice Requires="p14">
      <p:transition p14:dur="10" advTm="48144"/>
    </mc:Choice>
    <mc:Fallback xmlns="">
      <p:transition advTm="4814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55056"/>
            <a:ext cx="10812720" cy="44991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596130" y="807134"/>
            <a:ext cx="3337560" cy="402674"/>
          </a:xfrm>
          <a:prstGeom prst="rect">
            <a:avLst/>
          </a:prstGeom>
          <a:noFill/>
        </p:spPr>
        <p:txBody>
          <a:bodyPr wrap="square" rtlCol="0">
            <a:spAutoFit/>
          </a:bodyPr>
          <a:lstStyle/>
          <a:p>
            <a:pPr algn="ctr" rtl="1">
              <a:lnSpc>
                <a:spcPct val="107000"/>
              </a:lnSpc>
              <a:spcAft>
                <a:spcPts val="800"/>
              </a:spcAft>
            </a:pPr>
            <a:r>
              <a:rPr lang="ar-SA" sz="2000" dirty="0">
                <a:effectLst/>
                <a:latin typeface="Alexandria Medium" pitchFamily="2" charset="-78"/>
                <a:ea typeface="Calibri" panose="020F0502020204030204" pitchFamily="34" charset="0"/>
                <a:cs typeface="Alexandria Medium" pitchFamily="2" charset="-78"/>
              </a:rPr>
              <a:t>أدوات التعلّم الذكيّ</a:t>
            </a:r>
            <a:endParaRPr lang="en-US" sz="16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016186" y="6952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06496" y="2065543"/>
            <a:ext cx="9511040" cy="3884397"/>
          </a:xfrm>
          <a:prstGeom prst="rect">
            <a:avLst/>
          </a:prstGeom>
          <a:noFill/>
        </p:spPr>
        <p:txBody>
          <a:bodyPr wrap="square" rtlCol="0">
            <a:spAutoFit/>
          </a:bodyPr>
          <a:lstStyle/>
          <a:p>
            <a:pPr algn="just" rtl="1">
              <a:lnSpc>
                <a:spcPts val="2820"/>
              </a:lnSpc>
              <a:spcAft>
                <a:spcPts val="1800"/>
              </a:spcAft>
            </a:pPr>
            <a:r>
              <a:rPr lang="ar-SA" sz="1600" b="1" dirty="0">
                <a:latin typeface="Calibri" panose="020F0502020204030204" pitchFamily="34" charset="0"/>
                <a:ea typeface="Calibri" panose="020F0502020204030204" pitchFamily="34" charset="0"/>
                <a:cs typeface="Alexandria" pitchFamily="2" charset="-78"/>
              </a:rPr>
              <a:t>1- </a:t>
            </a:r>
            <a:r>
              <a:rPr lang="ar-SA" sz="1600" dirty="0">
                <a:solidFill>
                  <a:srgbClr val="212529"/>
                </a:solidFill>
                <a:effectLst/>
                <a:latin typeface="Alexandria Medium" pitchFamily="2" charset="-78"/>
                <a:ea typeface="Times New Roman" panose="02020603050405020304" pitchFamily="18" charset="0"/>
                <a:cs typeface="Alexandria Medium" pitchFamily="2" charset="-78"/>
              </a:rPr>
              <a:t>الذكاء الاصطناعي (</a:t>
            </a:r>
            <a:r>
              <a:rPr lang="en-US" sz="1600" dirty="0">
                <a:solidFill>
                  <a:srgbClr val="212529"/>
                </a:solidFill>
                <a:effectLst/>
                <a:latin typeface="Alexandria Medium" pitchFamily="2" charset="-78"/>
                <a:ea typeface="Times New Roman" panose="02020603050405020304" pitchFamily="18" charset="0"/>
                <a:cs typeface="Alexandria Medium" pitchFamily="2" charset="-78"/>
              </a:rPr>
              <a:t>AI</a:t>
            </a:r>
            <a:r>
              <a:rPr lang="ar-SA" sz="1600" dirty="0">
                <a:solidFill>
                  <a:srgbClr val="212529"/>
                </a:solidFill>
                <a:effectLst/>
                <a:latin typeface="Alexandria Medium" pitchFamily="2" charset="-78"/>
                <a:ea typeface="Times New Roman" panose="02020603050405020304" pitchFamily="18" charset="0"/>
                <a:cs typeface="Alexandria Medium"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عن</a:t>
            </a:r>
            <a:r>
              <a:rPr lang="ar-SA" sz="1600" dirty="0">
                <a:latin typeface="Alexandria Light" pitchFamily="2" charset="-78"/>
                <a:ea typeface="Calibri" panose="020F0502020204030204" pitchFamily="34" charset="0"/>
                <a:cs typeface="Alexandria Light" pitchFamily="2" charset="-78"/>
              </a:rPr>
              <a:t>د التطرق لمفهوم الذكاء الاصطناعي، لا بد من الإشارة إلى أنه وسيلة لإعداد الحاسوب أو الروبوت للتحكم فيه بواسطة برنامج يفكر بذكاء بنفس الطريقة التي يفكر بها البشر. </a:t>
            </a:r>
            <a:r>
              <a:rPr lang="ar-SA" sz="1600" dirty="0" err="1">
                <a:latin typeface="Alexandria Light" pitchFamily="2" charset="-78"/>
                <a:ea typeface="Calibri" panose="020F0502020204030204" pitchFamily="34" charset="0"/>
                <a:cs typeface="Alexandria Light" pitchFamily="2" charset="-78"/>
              </a:rPr>
              <a:t>فــ"علم</a:t>
            </a:r>
            <a:r>
              <a:rPr lang="ar-SA" sz="1600" dirty="0">
                <a:latin typeface="Alexandria Light" pitchFamily="2" charset="-78"/>
                <a:ea typeface="Calibri" panose="020F0502020204030204" pitchFamily="34" charset="0"/>
                <a:cs typeface="Alexandria Light" pitchFamily="2" charset="-78"/>
              </a:rPr>
              <a:t> الذكاء الاصطناعي" هو أحد العلوم الحديثة للحاسب الآلي الذي يبحث عن أساليب متطورة لبرمجته ليقوم بأعمال واستنتاجات تشابه في أضيق الحدود الأساليب التي تُنسب لذكاء الإنسان.</a:t>
            </a:r>
            <a:endParaRPr lang="en-US" sz="1600" dirty="0">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r>
              <a:rPr lang="ar-SA" sz="1600" dirty="0">
                <a:effectLst/>
                <a:latin typeface="Alexandria Light" pitchFamily="2" charset="-78"/>
                <a:ea typeface="Calibri" panose="020F0502020204030204" pitchFamily="34" charset="0"/>
                <a:cs typeface="Alexandria Light" pitchFamily="2" charset="-78"/>
              </a:rPr>
              <a:t>   أي أنه مجال في علوم الحاسوب يهتم بتصميم وتطوير أنظمة وبرمجيات قادرة على تنفيذ مهام تتطلّب فهماً وتفاعلاً ذكياً. يهدف الذكاء الاصطناعيّ إلى إنشاء أنظمة قادرة على محاكاة القدرات العقليّة للإنسان، من مثل الفهم، والتعلّم، والتفكير، واتخاذ القرارات</a:t>
            </a:r>
            <a:r>
              <a:rPr lang="en-US" sz="1600" dirty="0">
                <a:effectLst/>
                <a:latin typeface="Alexandria Light" pitchFamily="2" charset="-78"/>
                <a:ea typeface="Calibri" panose="020F0502020204030204" pitchFamily="34" charset="0"/>
                <a:cs typeface="Alexandria Light" pitchFamily="2" charset="-78"/>
              </a:rPr>
              <a:t>.</a:t>
            </a:r>
            <a:endParaRPr lang="ar-SA"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r>
              <a:rPr lang="ar-SA" sz="1600" dirty="0">
                <a:latin typeface="Alexandria Light" pitchFamily="2" charset="-78"/>
                <a:ea typeface="Calibri" panose="020F0502020204030204" pitchFamily="34" charset="0"/>
                <a:cs typeface="Alexandria Light" pitchFamily="2" charset="-78"/>
              </a:rPr>
              <a:t>      يُستخدم الذكاء الاصطناعي لتطوير أنظمة تعلّم ذكيّة قادرة على تحليل البيانات، وفهم سلوك المتعلّم، وتقديم توجيهات مناسبة لكل متعلّم. ويعمل الذكاء الاصطناعيّ على تحسين التخصيص، والتقييم، وتوفير تجربة تعلّم فرديّة للمتعلّم.</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1476461"/>
      </p:ext>
    </p:extLst>
  </p:cSld>
  <p:clrMapOvr>
    <a:masterClrMapping/>
  </p:clrMapOvr>
  <mc:AlternateContent xmlns:mc="http://schemas.openxmlformats.org/markup-compatibility/2006" xmlns:p14="http://schemas.microsoft.com/office/powerpoint/2010/main">
    <mc:Choice Requires="p14">
      <p:transition p14:dur="10" advTm="136635"/>
    </mc:Choice>
    <mc:Fallback xmlns="">
      <p:transition advTm="13663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9630" y="16236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sz="1800" b="1" dirty="0">
              <a:latin typeface="Alexandria Medium" pitchFamily="2" charset="-78"/>
              <a:cs typeface="Alexandria Medium" pitchFamily="2" charset="-78"/>
            </a:endParaRPr>
          </a:p>
          <a:p>
            <a:pPr algn="ctr"/>
            <a:r>
              <a:rPr lang="ar-SA" sz="1400" b="1" dirty="0">
                <a:solidFill>
                  <a:srgbClr val="212529"/>
                </a:solidFill>
                <a:effectLst/>
                <a:latin typeface="Alexandria Medium" pitchFamily="2" charset="-78"/>
                <a:ea typeface="Times New Roman" panose="02020603050405020304" pitchFamily="18" charset="0"/>
                <a:cs typeface="Alexandria Medium" pitchFamily="2" charset="-78"/>
              </a:rPr>
              <a:t>الشكل (2) يبين فئات الذكاء الاصطناعيّ</a:t>
            </a:r>
            <a:endParaRPr lang="ar-SA" sz="1400" dirty="0">
              <a:solidFill>
                <a:srgbClr val="212529"/>
              </a:solidFill>
              <a:effectLst/>
              <a:latin typeface="Alexandria Medium" pitchFamily="2" charset="-78"/>
              <a:ea typeface="Times New Roman" panose="02020603050405020304" pitchFamily="18" charset="0"/>
              <a:cs typeface="Alexandria Medium" pitchFamily="2" charset="-78"/>
            </a:endParaRPr>
          </a:p>
          <a:p>
            <a:pPr algn="ctr"/>
            <a:endParaRPr lang="en-US" dirty="0"/>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439651" y="1856227"/>
            <a:ext cx="9986818" cy="1024639"/>
          </a:xfrm>
          <a:prstGeom prst="rect">
            <a:avLst/>
          </a:prstGeom>
          <a:noFill/>
        </p:spPr>
        <p:txBody>
          <a:bodyPr wrap="square" rtlCol="0">
            <a:spAutoFit/>
          </a:bodyPr>
          <a:lstStyle/>
          <a:p>
            <a:pPr algn="just" rtl="1">
              <a:lnSpc>
                <a:spcPts val="2920"/>
              </a:lnSpc>
              <a:spcAft>
                <a:spcPts val="1800"/>
              </a:spcAft>
            </a:pPr>
            <a:r>
              <a:rPr lang="ar-SA" sz="1600" dirty="0">
                <a:effectLst/>
                <a:latin typeface="Alexandria Light" pitchFamily="2" charset="-78"/>
                <a:ea typeface="Calibri" panose="020F0502020204030204" pitchFamily="34" charset="0"/>
                <a:cs typeface="Alexandria Light" pitchFamily="2" charset="-78"/>
              </a:rPr>
              <a:t>ويمكن تقسيم الذكاء الاصطناعيّ إلى فئات مختلفة، يمثلها الشكل (2) الآتي</a:t>
            </a:r>
            <a:r>
              <a:rPr lang="en-US" sz="1600" dirty="0">
                <a:effectLst/>
                <a:latin typeface="Alexandria Light" pitchFamily="2" charset="-78"/>
                <a:ea typeface="Calibri" panose="020F0502020204030204" pitchFamily="34" charset="0"/>
                <a:cs typeface="Alexandria Light" pitchFamily="2" charset="-78"/>
              </a:rPr>
              <a:t>:</a:t>
            </a:r>
          </a:p>
          <a:p>
            <a:pPr algn="ctr"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oogle Shape;5364;p51">
            <a:extLst>
              <a:ext uri="{FF2B5EF4-FFF2-40B4-BE49-F238E27FC236}">
                <a16:creationId xmlns:a16="http://schemas.microsoft.com/office/drawing/2014/main" id="{F713636F-3285-463F-89A7-5E5EE7946AEF}"/>
              </a:ext>
            </a:extLst>
          </p:cNvPr>
          <p:cNvGrpSpPr/>
          <p:nvPr/>
        </p:nvGrpSpPr>
        <p:grpSpPr>
          <a:xfrm>
            <a:off x="1455240" y="1314420"/>
            <a:ext cx="378592" cy="442612"/>
            <a:chOff x="-48237000" y="2342650"/>
            <a:chExt cx="256800" cy="300225"/>
          </a:xfrm>
        </p:grpSpPr>
        <p:sp>
          <p:nvSpPr>
            <p:cNvPr id="19" name="Google Shape;5365;p51">
              <a:extLst>
                <a:ext uri="{FF2B5EF4-FFF2-40B4-BE49-F238E27FC236}">
                  <a16:creationId xmlns:a16="http://schemas.microsoft.com/office/drawing/2014/main" id="{5DD1B943-8D11-4385-917B-338829F4B1D8}"/>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6;p51">
              <a:extLst>
                <a:ext uri="{FF2B5EF4-FFF2-40B4-BE49-F238E27FC236}">
                  <a16:creationId xmlns:a16="http://schemas.microsoft.com/office/drawing/2014/main" id="{0ED3E97D-5FF7-4DF6-B3BD-3C8460898FBC}"/>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67;p51">
              <a:extLst>
                <a:ext uri="{FF2B5EF4-FFF2-40B4-BE49-F238E27FC236}">
                  <a16:creationId xmlns:a16="http://schemas.microsoft.com/office/drawing/2014/main" id="{A9C23135-176B-42F3-93FF-217FD7047F7E}"/>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2" name="مربع نص 21">
            <a:extLst>
              <a:ext uri="{FF2B5EF4-FFF2-40B4-BE49-F238E27FC236}">
                <a16:creationId xmlns:a16="http://schemas.microsoft.com/office/drawing/2014/main" id="{561DE6A2-86A9-48DD-83AF-91CFDFCC703A}"/>
              </a:ext>
            </a:extLst>
          </p:cNvPr>
          <p:cNvSpPr txBox="1"/>
          <p:nvPr/>
        </p:nvSpPr>
        <p:spPr>
          <a:xfrm>
            <a:off x="2539657" y="1041111"/>
            <a:ext cx="3283763"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3" name="رسم تخطيطي 3">
            <a:extLst>
              <a:ext uri="{FF2B5EF4-FFF2-40B4-BE49-F238E27FC236}">
                <a16:creationId xmlns:a16="http://schemas.microsoft.com/office/drawing/2014/main" id="{C87244FB-34D0-4B73-A84E-AE92F9CC14B2}"/>
              </a:ext>
            </a:extLst>
          </p:cNvPr>
          <p:cNvGraphicFramePr/>
          <p:nvPr>
            <p:extLst>
              <p:ext uri="{D42A27DB-BD31-4B8C-83A1-F6EECF244321}">
                <p14:modId xmlns:p14="http://schemas.microsoft.com/office/powerpoint/2010/main" val="2793768349"/>
              </p:ext>
            </p:extLst>
          </p:nvPr>
        </p:nvGraphicFramePr>
        <p:xfrm>
          <a:off x="2539657" y="2561192"/>
          <a:ext cx="7730924" cy="26370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97867931"/>
      </p:ext>
    </p:extLst>
  </p:cSld>
  <p:clrMapOvr>
    <a:masterClrMapping/>
  </p:clrMapOvr>
  <mc:AlternateContent xmlns:mc="http://schemas.openxmlformats.org/markup-compatibility/2006" xmlns:p14="http://schemas.microsoft.com/office/powerpoint/2010/main">
    <mc:Choice Requires="p14">
      <p:transition p14:dur="10" advTm="19236"/>
    </mc:Choice>
    <mc:Fallback xmlns="">
      <p:transition advTm="1923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102591" y="2122566"/>
            <a:ext cx="9986818" cy="3345788"/>
          </a:xfrm>
          <a:prstGeom prst="rect">
            <a:avLst/>
          </a:prstGeom>
          <a:noFill/>
        </p:spPr>
        <p:txBody>
          <a:bodyPr wrap="square" rtlCol="0">
            <a:spAutoFit/>
          </a:bodyPr>
          <a:lstStyle/>
          <a:p>
            <a:pPr algn="just" rtl="1">
              <a:lnSpc>
                <a:spcPts val="2920"/>
              </a:lnSpc>
              <a:spcAft>
                <a:spcPts val="1800"/>
              </a:spcAft>
            </a:pPr>
            <a:r>
              <a:rPr lang="ar-SA" sz="1600" dirty="0">
                <a:effectLst/>
                <a:latin typeface="Alexandria Light" pitchFamily="2" charset="-78"/>
                <a:ea typeface="Calibri" panose="020F0502020204030204" pitchFamily="34" charset="0"/>
                <a:cs typeface="Alexandria Light" pitchFamily="2" charset="-78"/>
              </a:rPr>
              <a:t>ويمكن تقسيم الذكاء الاصطناعيّ إلى فئات مختلفة، منها</a:t>
            </a:r>
            <a:r>
              <a:rPr lang="en-US" sz="1600" dirty="0">
                <a:effectLst/>
                <a:latin typeface="Alexandria Light" pitchFamily="2" charset="-78"/>
                <a:ea typeface="Calibri" panose="020F0502020204030204" pitchFamily="34" charset="0"/>
                <a:cs typeface="Alexandria Light" pitchFamily="2" charset="-78"/>
              </a:rPr>
              <a:t>:</a:t>
            </a:r>
          </a:p>
          <a:p>
            <a:pPr marL="285750" marR="228600" lvl="0" indent="-285750" algn="just" rtl="1">
              <a:lnSpc>
                <a:spcPts val="2920"/>
              </a:lnSpc>
              <a:spcAft>
                <a:spcPts val="1800"/>
              </a:spcAft>
              <a:buFont typeface="Arial" panose="020B0604020202020204" pitchFamily="34" charset="0"/>
              <a:buChar char="•"/>
              <a:tabLst>
                <a:tab pos="228600" algn="l"/>
              </a:tabLst>
            </a:pPr>
            <a:r>
              <a:rPr lang="ar-SA" sz="1600" b="1" dirty="0">
                <a:effectLst/>
                <a:latin typeface="Alexandria Light" pitchFamily="2" charset="-78"/>
                <a:ea typeface="Calibri" panose="020F0502020204030204" pitchFamily="34" charset="0"/>
                <a:cs typeface="Alexandria Light" pitchFamily="2" charset="-78"/>
              </a:rPr>
              <a:t>الذكاء الاصطناعيّ الضيق</a:t>
            </a:r>
            <a:r>
              <a:rPr lang="en-US" sz="1600" b="1" dirty="0">
                <a:effectLst/>
                <a:latin typeface="Alexandria Light" pitchFamily="2" charset="-78"/>
                <a:ea typeface="Calibri" panose="020F0502020204030204" pitchFamily="34" charset="0"/>
                <a:cs typeface="Alexandria Light" pitchFamily="2" charset="-78"/>
              </a:rPr>
              <a:t> :(Narrow AI)</a:t>
            </a:r>
            <a:r>
              <a:rPr lang="en-US"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يتعلق بنظم محددة مصممة لأداء مهام محددة بشكل جيد، مثل  تحليل البيانات</a:t>
            </a:r>
            <a:r>
              <a:rPr lang="en-US" sz="1600" dirty="0">
                <a:effectLst/>
                <a:latin typeface="Alexandria Light" pitchFamily="2" charset="-78"/>
                <a:ea typeface="Calibri" panose="020F0502020204030204" pitchFamily="34" charset="0"/>
                <a:cs typeface="Alexandria Light" pitchFamily="2" charset="-78"/>
              </a:rPr>
              <a:t>.</a:t>
            </a:r>
          </a:p>
          <a:p>
            <a:pPr marL="285750" marR="228600" lvl="0" indent="-285750" algn="just" rtl="1">
              <a:lnSpc>
                <a:spcPts val="2920"/>
              </a:lnSpc>
              <a:spcAft>
                <a:spcPts val="1800"/>
              </a:spcAft>
              <a:buFont typeface="Arial" panose="020B0604020202020204" pitchFamily="34" charset="0"/>
              <a:buChar char="•"/>
              <a:tabLst>
                <a:tab pos="228600" algn="l"/>
              </a:tabLst>
            </a:pPr>
            <a:r>
              <a:rPr lang="ar-SA" sz="1600" b="1" dirty="0">
                <a:effectLst/>
                <a:latin typeface="Alexandria Light" pitchFamily="2" charset="-78"/>
                <a:ea typeface="Calibri" panose="020F0502020204030204" pitchFamily="34" charset="0"/>
                <a:cs typeface="Alexandria Light" pitchFamily="2" charset="-78"/>
              </a:rPr>
              <a:t>الذكاء الاصطناعي العام</a:t>
            </a:r>
            <a:r>
              <a:rPr lang="en-US" sz="1600" b="1" dirty="0">
                <a:effectLst/>
                <a:latin typeface="Alexandria Light" pitchFamily="2" charset="-78"/>
                <a:ea typeface="Calibri" panose="020F0502020204030204" pitchFamily="34" charset="0"/>
                <a:cs typeface="Alexandria Light" pitchFamily="2" charset="-78"/>
              </a:rPr>
              <a:t> :(General AI) </a:t>
            </a:r>
            <a:r>
              <a:rPr lang="ar-SA" sz="1600" dirty="0">
                <a:effectLst/>
                <a:latin typeface="Alexandria Light" pitchFamily="2" charset="-78"/>
                <a:ea typeface="Calibri" panose="020F0502020204030204" pitchFamily="34" charset="0"/>
                <a:cs typeface="Alexandria Light" pitchFamily="2" charset="-78"/>
              </a:rPr>
              <a:t>يهدف إلى إنشاء نظم قادرة على أداء أي مهمّة فكريّة تقريباً بنفس مستوى الذكاء البشريّ</a:t>
            </a:r>
            <a:r>
              <a:rPr lang="en-US" sz="1600" dirty="0">
                <a:effectLst/>
                <a:latin typeface="Alexandria Light" pitchFamily="2" charset="-78"/>
                <a:ea typeface="Calibri" panose="020F0502020204030204" pitchFamily="34" charset="0"/>
                <a:cs typeface="Alexandria Light" pitchFamily="2" charset="-78"/>
              </a:rPr>
              <a:t>.</a:t>
            </a:r>
          </a:p>
          <a:p>
            <a:pPr marL="285750" marR="228600" lvl="0" indent="-285750" algn="just" rtl="1">
              <a:lnSpc>
                <a:spcPts val="2920"/>
              </a:lnSpc>
              <a:spcAft>
                <a:spcPts val="1800"/>
              </a:spcAft>
              <a:buFont typeface="Arial" panose="020B0604020202020204" pitchFamily="34" charset="0"/>
              <a:buChar char="•"/>
              <a:tabLst>
                <a:tab pos="228600" algn="l"/>
              </a:tabLst>
            </a:pPr>
            <a:r>
              <a:rPr lang="ar-SA" sz="1600" b="1" dirty="0">
                <a:effectLst/>
                <a:latin typeface="Alexandria Light" pitchFamily="2" charset="-78"/>
                <a:ea typeface="Calibri" panose="020F0502020204030204" pitchFamily="34" charset="0"/>
                <a:cs typeface="Alexandria Light" pitchFamily="2" charset="-78"/>
              </a:rPr>
              <a:t>الذكاء الاصطناعيّ الخارق</a:t>
            </a:r>
            <a:r>
              <a:rPr lang="en-US" sz="1600" b="1" dirty="0">
                <a:effectLst/>
                <a:latin typeface="Alexandria Light" pitchFamily="2" charset="-78"/>
                <a:ea typeface="Calibri" panose="020F0502020204030204" pitchFamily="34" charset="0"/>
                <a:cs typeface="Alexandria Light" pitchFamily="2" charset="-78"/>
              </a:rPr>
              <a:t>: (</a:t>
            </a:r>
            <a:r>
              <a:rPr lang="en-US" sz="1600" b="1" dirty="0" err="1">
                <a:effectLst/>
                <a:latin typeface="Alexandria Light" pitchFamily="2" charset="-78"/>
                <a:ea typeface="Calibri" panose="020F0502020204030204" pitchFamily="34" charset="0"/>
                <a:cs typeface="Alexandria Light" pitchFamily="2" charset="-78"/>
              </a:rPr>
              <a:t>Superintelligent</a:t>
            </a:r>
            <a:r>
              <a:rPr lang="en-US" sz="1600" b="1" dirty="0">
                <a:effectLst/>
                <a:latin typeface="Alexandria Light" pitchFamily="2" charset="-78"/>
                <a:ea typeface="Calibri" panose="020F0502020204030204" pitchFamily="34" charset="0"/>
                <a:cs typeface="Alexandria Light" pitchFamily="2" charset="-78"/>
              </a:rPr>
              <a:t> AI) </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يشير إلى تفوق التكنولوجيا على القدرات العقليّة البشريّة، وهو مفهوم يظل في مجال الخيال العلميّ حتى الآن.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oogle Shape;5364;p51">
            <a:extLst>
              <a:ext uri="{FF2B5EF4-FFF2-40B4-BE49-F238E27FC236}">
                <a16:creationId xmlns:a16="http://schemas.microsoft.com/office/drawing/2014/main" id="{F713636F-3285-463F-89A7-5E5EE7946AEF}"/>
              </a:ext>
            </a:extLst>
          </p:cNvPr>
          <p:cNvGrpSpPr/>
          <p:nvPr/>
        </p:nvGrpSpPr>
        <p:grpSpPr>
          <a:xfrm>
            <a:off x="1455240" y="1314420"/>
            <a:ext cx="378592" cy="442612"/>
            <a:chOff x="-48237000" y="2342650"/>
            <a:chExt cx="256800" cy="300225"/>
          </a:xfrm>
        </p:grpSpPr>
        <p:sp>
          <p:nvSpPr>
            <p:cNvPr id="19" name="Google Shape;5365;p51">
              <a:extLst>
                <a:ext uri="{FF2B5EF4-FFF2-40B4-BE49-F238E27FC236}">
                  <a16:creationId xmlns:a16="http://schemas.microsoft.com/office/drawing/2014/main" id="{5DD1B943-8D11-4385-917B-338829F4B1D8}"/>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6;p51">
              <a:extLst>
                <a:ext uri="{FF2B5EF4-FFF2-40B4-BE49-F238E27FC236}">
                  <a16:creationId xmlns:a16="http://schemas.microsoft.com/office/drawing/2014/main" id="{0ED3E97D-5FF7-4DF6-B3BD-3C8460898FBC}"/>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67;p51">
              <a:extLst>
                <a:ext uri="{FF2B5EF4-FFF2-40B4-BE49-F238E27FC236}">
                  <a16:creationId xmlns:a16="http://schemas.microsoft.com/office/drawing/2014/main" id="{A9C23135-176B-42F3-93FF-217FD7047F7E}"/>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2" name="مربع نص 21">
            <a:extLst>
              <a:ext uri="{FF2B5EF4-FFF2-40B4-BE49-F238E27FC236}">
                <a16:creationId xmlns:a16="http://schemas.microsoft.com/office/drawing/2014/main" id="{561DE6A2-86A9-48DD-83AF-91CFDFCC703A}"/>
              </a:ext>
            </a:extLst>
          </p:cNvPr>
          <p:cNvSpPr txBox="1"/>
          <p:nvPr/>
        </p:nvSpPr>
        <p:spPr>
          <a:xfrm>
            <a:off x="2539657" y="1041111"/>
            <a:ext cx="3283763"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2133445319"/>
      </p:ext>
    </p:extLst>
  </p:cSld>
  <p:clrMapOvr>
    <a:masterClrMapping/>
  </p:clrMapOvr>
  <mc:AlternateContent xmlns:mc="http://schemas.openxmlformats.org/markup-compatibility/2006" xmlns:p14="http://schemas.microsoft.com/office/powerpoint/2010/main">
    <mc:Choice Requires="p14">
      <p:transition p14:dur="10" advTm="39692"/>
    </mc:Choice>
    <mc:Fallback xmlns="">
      <p:transition advTm="3969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64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58560" y="9385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60788" y="2137006"/>
            <a:ext cx="9266335" cy="3740126"/>
          </a:xfrm>
          <a:prstGeom prst="rect">
            <a:avLst/>
          </a:prstGeom>
          <a:noFill/>
        </p:spPr>
        <p:txBody>
          <a:bodyPr wrap="square" rtlCol="0">
            <a:spAutoFit/>
          </a:bodyPr>
          <a:lstStyle/>
          <a:p>
            <a:pPr marR="228600" algn="just" rtl="1">
              <a:lnSpc>
                <a:spcPts val="2960"/>
              </a:lnSpc>
              <a:spcAft>
                <a:spcPts val="1800"/>
              </a:spcAft>
              <a:tabLst>
                <a:tab pos="228600" algn="l"/>
              </a:tabLst>
            </a:pPr>
            <a:r>
              <a:rPr lang="ar-SA" sz="16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latin typeface="Alexandria Light" pitchFamily="2" charset="-78"/>
                <a:ea typeface="Calibri" panose="020F0502020204030204" pitchFamily="34" charset="0"/>
                <a:cs typeface="Alexandria Light" pitchFamily="2" charset="-78"/>
              </a:rPr>
              <a:t>ت</a:t>
            </a:r>
            <a:r>
              <a:rPr lang="ar-SA" sz="1600" dirty="0">
                <a:effectLst/>
                <a:latin typeface="Alexandria Light" pitchFamily="2" charset="-78"/>
                <a:ea typeface="Calibri" panose="020F0502020204030204" pitchFamily="34" charset="0"/>
                <a:cs typeface="Alexandria Light" pitchFamily="2" charset="-78"/>
              </a:rPr>
              <a:t>عتمد تقنيات الذكاء الاصطناعيّ على مجموعة من الأساليب والتقنيّات </a:t>
            </a:r>
            <a:r>
              <a:rPr lang="ar-SA" sz="1600" dirty="0">
                <a:latin typeface="Alexandria Light" pitchFamily="2" charset="-78"/>
                <a:ea typeface="Calibri" panose="020F0502020204030204" pitchFamily="34" charset="0"/>
                <a:cs typeface="Alexandria Light" pitchFamily="2" charset="-78"/>
              </a:rPr>
              <a:t>تستخدم في تطبيقات  التعرف على الصور، والتعرّف على الأصوات، وتحليل البيانات، وتحليل النصوص، والترجمة الآلية وغيرها من التطبيقات الأخرى، و</a:t>
            </a:r>
            <a:r>
              <a:rPr lang="ar-SA" sz="1600" dirty="0">
                <a:effectLst/>
                <a:latin typeface="Alexandria Light" pitchFamily="2" charset="-78"/>
                <a:ea typeface="Calibri" panose="020F0502020204030204" pitchFamily="34" charset="0"/>
                <a:cs typeface="Alexandria Light" pitchFamily="2" charset="-78"/>
              </a:rPr>
              <a:t>يتفاعل الذكاء الاصطناعي بشكل متزايد مع مفاهيم البيانات الكبيرة للاستفادة من تحليل وفهم الأنماط و</a:t>
            </a:r>
            <a:r>
              <a:rPr lang="ar-SA" sz="1600" dirty="0">
                <a:solidFill>
                  <a:srgbClr val="00B0F0"/>
                </a:solidFill>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الاتجاهات في مجموعات كبيرة من البيانات </a:t>
            </a:r>
            <a:r>
              <a:rPr lang="ar-SA" sz="1600" dirty="0">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marR="228600" algn="just" rtl="1">
              <a:lnSpc>
                <a:spcPts val="2960"/>
              </a:lnSpc>
              <a:spcAft>
                <a:spcPts val="1800"/>
              </a:spcAft>
              <a:tabLst>
                <a:tab pos="228600" algn="l"/>
              </a:tabLs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هذه التقنيّات من مثل </a:t>
            </a:r>
            <a:r>
              <a:rPr lang="ar-SA" sz="1600" dirty="0">
                <a:solidFill>
                  <a:srgbClr val="00B0F0"/>
                </a:solidFill>
                <a:effectLst/>
                <a:latin typeface="Alexandria Light" pitchFamily="2" charset="-78"/>
                <a:ea typeface="Calibri" panose="020F0502020204030204" pitchFamily="34" charset="0"/>
                <a:cs typeface="Alexandria Light" pitchFamily="2" charset="-78"/>
              </a:rPr>
              <a:t>معالجة اللّغة </a:t>
            </a:r>
            <a:r>
              <a:rPr lang="ar-SA" sz="1600" dirty="0">
                <a:solidFill>
                  <a:srgbClr val="00B0F0"/>
                </a:solidFill>
                <a:latin typeface="Alexandria Light" pitchFamily="2" charset="-78"/>
                <a:ea typeface="Calibri" panose="020F0502020204030204" pitchFamily="34" charset="0"/>
                <a:cs typeface="Alexandria Light" pitchFamily="2" charset="-78"/>
              </a:rPr>
              <a:t>الطبيعيّة (</a:t>
            </a:r>
            <a:r>
              <a:rPr lang="en-US" sz="1600" dirty="0">
                <a:solidFill>
                  <a:srgbClr val="00B0F0"/>
                </a:solidFill>
                <a:latin typeface="Alexandria Light" pitchFamily="2" charset="-78"/>
                <a:ea typeface="Calibri" panose="020F0502020204030204" pitchFamily="34" charset="0"/>
                <a:cs typeface="Alexandria Light" pitchFamily="2" charset="-78"/>
              </a:rPr>
              <a:t> (natural language processing</a:t>
            </a:r>
            <a:r>
              <a:rPr lang="ar-SA" sz="1600" dirty="0">
                <a:latin typeface="Alexandria Light" pitchFamily="2" charset="-78"/>
                <a:ea typeface="Calibri" panose="020F0502020204030204" pitchFamily="34" charset="0"/>
                <a:cs typeface="Alexandria Light" pitchFamily="2" charset="-78"/>
              </a:rPr>
              <a:t>، وتعني دراسة التفاعلات بين الكمبيوتر واللغة البشرية، </a:t>
            </a:r>
            <a:r>
              <a:rPr lang="ar-SA" sz="1600" dirty="0">
                <a:solidFill>
                  <a:srgbClr val="00B0F0"/>
                </a:solidFill>
                <a:latin typeface="Alexandria Light" pitchFamily="2" charset="-78"/>
                <a:ea typeface="Calibri" panose="020F0502020204030204" pitchFamily="34" charset="0"/>
                <a:cs typeface="Alexandria Light" pitchFamily="2" charset="-78"/>
              </a:rPr>
              <a:t>والتعلّم الآلي (</a:t>
            </a:r>
            <a:r>
              <a:rPr lang="en-US" sz="1600" dirty="0">
                <a:solidFill>
                  <a:srgbClr val="00B0F0"/>
                </a:solidFill>
                <a:latin typeface="Alexandria Light" pitchFamily="2" charset="-78"/>
                <a:ea typeface="Calibri" panose="020F0502020204030204" pitchFamily="34" charset="0"/>
                <a:cs typeface="Alexandria Light" pitchFamily="2" charset="-78"/>
              </a:rPr>
              <a:t>Machine Learning</a:t>
            </a:r>
            <a:r>
              <a:rPr lang="ar-SA" sz="1600" dirty="0">
                <a:solidFill>
                  <a:srgbClr val="00B0F0"/>
                </a:solidFill>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وهو مجموعة من الأساليب والتقنيات تعتمد على البيانات والخوارزميات لتحسين  أداء النظام على مهمّة محدّدة. </a:t>
            </a:r>
            <a:r>
              <a:rPr lang="ar-SA" sz="1600" dirty="0">
                <a:solidFill>
                  <a:srgbClr val="00B0F0"/>
                </a:solidFill>
                <a:latin typeface="Alexandria Light" pitchFamily="2" charset="-78"/>
                <a:ea typeface="Calibri" panose="020F0502020204030204" pitchFamily="34" charset="0"/>
                <a:cs typeface="Alexandria Light" pitchFamily="2" charset="-78"/>
              </a:rPr>
              <a:t>والتعلّم العميق </a:t>
            </a:r>
            <a:r>
              <a:rPr lang="en-US" sz="1600" dirty="0">
                <a:solidFill>
                  <a:srgbClr val="00B0F0"/>
                </a:solidFill>
                <a:latin typeface="Alexandria Light" pitchFamily="2" charset="-78"/>
                <a:ea typeface="Calibri" panose="020F0502020204030204" pitchFamily="34" charset="0"/>
                <a:cs typeface="Alexandria Light" pitchFamily="2" charset="-78"/>
              </a:rPr>
              <a:t>(Deep Learning</a:t>
            </a:r>
            <a:r>
              <a:rPr lang="en-US" sz="1600" dirty="0">
                <a:latin typeface="Alexandria Light" pitchFamily="2" charset="-78"/>
                <a:ea typeface="Calibri" panose="020F0502020204030204" pitchFamily="34" charset="0"/>
                <a:cs typeface="Alexandria Light" pitchFamily="2" charset="-78"/>
              </a:rPr>
              <a:t>)</a:t>
            </a:r>
            <a:r>
              <a:rPr lang="ar-SA" sz="1600" dirty="0">
                <a:latin typeface="Alexandria Light" pitchFamily="2" charset="-78"/>
                <a:ea typeface="Calibri" panose="020F0502020204030204" pitchFamily="34" charset="0"/>
                <a:cs typeface="Alexandria Light" pitchFamily="2" charset="-78"/>
              </a:rPr>
              <a:t> وهو </a:t>
            </a:r>
            <a:r>
              <a:rPr lang="ar-SA" sz="1600" dirty="0">
                <a:solidFill>
                  <a:srgbClr val="000000"/>
                </a:solidFill>
                <a:latin typeface="Alexandria Light" pitchFamily="2" charset="-78"/>
                <a:ea typeface="Calibri" panose="020F0502020204030204" pitchFamily="34" charset="0"/>
                <a:cs typeface="Alexandria Light" pitchFamily="2" charset="-78"/>
              </a:rPr>
              <a:t>نوع </a:t>
            </a:r>
            <a:r>
              <a:rPr lang="ar-SA" sz="1600" b="0" i="0" dirty="0">
                <a:solidFill>
                  <a:srgbClr val="000000"/>
                </a:solidFill>
                <a:effectLst/>
                <a:latin typeface="Alexandria Light" pitchFamily="2" charset="-78"/>
                <a:cs typeface="Alexandria Light" pitchFamily="2" charset="-78"/>
              </a:rPr>
              <a:t>فرعيّ من </a:t>
            </a:r>
            <a:r>
              <a:rPr lang="ar-SA" sz="1600" i="0" dirty="0">
                <a:solidFill>
                  <a:srgbClr val="000000"/>
                </a:solidFill>
                <a:effectLst/>
                <a:latin typeface="Alexandria Light" pitchFamily="2" charset="-78"/>
                <a:cs typeface="Alexandria Light" pitchFamily="2" charset="-78"/>
              </a:rPr>
              <a:t>التعلّم</a:t>
            </a:r>
            <a:r>
              <a:rPr lang="ar-SA" sz="1600" b="0" i="0" dirty="0">
                <a:solidFill>
                  <a:srgbClr val="000000"/>
                </a:solidFill>
                <a:effectLst/>
                <a:latin typeface="Alexandria Light" pitchFamily="2" charset="-78"/>
                <a:cs typeface="Alexandria Light" pitchFamily="2" charset="-78"/>
              </a:rPr>
              <a:t> الآليّ</a:t>
            </a:r>
            <a:r>
              <a:rPr lang="en-US" sz="1600" b="0" i="0" dirty="0">
                <a:solidFill>
                  <a:srgbClr val="000000"/>
                </a:solidFill>
                <a:effectLst/>
                <a:latin typeface="Alexandria Light" pitchFamily="2" charset="-78"/>
                <a:cs typeface="Alexandria Light" pitchFamily="2" charset="-78"/>
              </a:rPr>
              <a:t>(ML) </a:t>
            </a:r>
            <a:r>
              <a:rPr lang="ar-SA" sz="1600" b="0" i="0" dirty="0">
                <a:solidFill>
                  <a:srgbClr val="000000"/>
                </a:solidFill>
                <a:effectLst/>
                <a:latin typeface="Alexandria Light" pitchFamily="2" charset="-78"/>
                <a:cs typeface="Alexandria Light" pitchFamily="2" charset="-78"/>
              </a:rPr>
              <a:t> حيث تعمل خوارزميّات الشبكات العصبيّة الاصطناعيّة مثل الدماغ البشريّ لتحليل البيانات  واستخراج التمثيلات الأكثر </a:t>
            </a:r>
            <a:r>
              <a:rPr lang="ar-SA" sz="1600" dirty="0">
                <a:solidFill>
                  <a:srgbClr val="000000"/>
                </a:solidFill>
                <a:latin typeface="Alexandria Light" pitchFamily="2" charset="-78"/>
                <a:cs typeface="Alexandria Light" pitchFamily="2" charset="-78"/>
              </a:rPr>
              <a:t>تجريداً للبيانات.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 name="مربع نص 17">
            <a:extLst>
              <a:ext uri="{FF2B5EF4-FFF2-40B4-BE49-F238E27FC236}">
                <a16:creationId xmlns:a16="http://schemas.microsoft.com/office/drawing/2014/main" id="{4702D805-4688-4518-A630-062005AD2AD9}"/>
              </a:ext>
            </a:extLst>
          </p:cNvPr>
          <p:cNvSpPr txBox="1"/>
          <p:nvPr/>
        </p:nvSpPr>
        <p:spPr>
          <a:xfrm>
            <a:off x="2671793" y="1132407"/>
            <a:ext cx="3279898"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2" name="Google Shape;5364;p51">
            <a:extLst>
              <a:ext uri="{FF2B5EF4-FFF2-40B4-BE49-F238E27FC236}">
                <a16:creationId xmlns:a16="http://schemas.microsoft.com/office/drawing/2014/main" id="{A7F5AF3F-2C15-49FA-B7AC-7E9A9387A792}"/>
              </a:ext>
            </a:extLst>
          </p:cNvPr>
          <p:cNvGrpSpPr/>
          <p:nvPr/>
        </p:nvGrpSpPr>
        <p:grpSpPr>
          <a:xfrm>
            <a:off x="1078053" y="3291840"/>
            <a:ext cx="419280" cy="579772"/>
            <a:chOff x="-48236998" y="2342650"/>
            <a:chExt cx="256800" cy="300225"/>
          </a:xfrm>
        </p:grpSpPr>
        <p:sp>
          <p:nvSpPr>
            <p:cNvPr id="13" name="Google Shape;5365;p51">
              <a:extLst>
                <a:ext uri="{FF2B5EF4-FFF2-40B4-BE49-F238E27FC236}">
                  <a16:creationId xmlns:a16="http://schemas.microsoft.com/office/drawing/2014/main" id="{26F7BD12-65C7-4D80-8702-A895B9DA737C}"/>
                </a:ext>
              </a:extLst>
            </p:cNvPr>
            <p:cNvSpPr/>
            <p:nvPr/>
          </p:nvSpPr>
          <p:spPr>
            <a:xfrm>
              <a:off x="-48236998"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5366;p51">
              <a:extLst>
                <a:ext uri="{FF2B5EF4-FFF2-40B4-BE49-F238E27FC236}">
                  <a16:creationId xmlns:a16="http://schemas.microsoft.com/office/drawing/2014/main" id="{39378301-3F41-4BDD-9791-1E7336E3E973}"/>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7;p51">
              <a:extLst>
                <a:ext uri="{FF2B5EF4-FFF2-40B4-BE49-F238E27FC236}">
                  <a16:creationId xmlns:a16="http://schemas.microsoft.com/office/drawing/2014/main" id="{F797DC03-BD0F-493C-872A-BDA0FA87D1E1}"/>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2217679316"/>
      </p:ext>
    </p:extLst>
  </p:cSld>
  <p:clrMapOvr>
    <a:masterClrMapping/>
  </p:clrMapOvr>
  <mc:AlternateContent xmlns:mc="http://schemas.openxmlformats.org/markup-compatibility/2006" xmlns:p14="http://schemas.microsoft.com/office/powerpoint/2010/main">
    <mc:Choice Requires="p14">
      <p:transition p14:dur="10" advTm="216906"/>
    </mc:Choice>
    <mc:Fallback xmlns="">
      <p:transition advTm="21690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215390" y="2636155"/>
            <a:ext cx="9761220" cy="2310184"/>
          </a:xfrm>
          <a:prstGeom prst="rect">
            <a:avLst/>
          </a:prstGeom>
          <a:noFill/>
        </p:spPr>
        <p:txBody>
          <a:bodyPr wrap="square" rtlCol="0">
            <a:spAutoFit/>
          </a:bodyPr>
          <a:lstStyle/>
          <a:p>
            <a:pPr marR="228600" lvl="0" algn="just" rtl="1">
              <a:lnSpc>
                <a:spcPts val="2960"/>
              </a:lnSpc>
              <a:spcBef>
                <a:spcPts val="600"/>
              </a:spcBef>
              <a:spcAft>
                <a:spcPts val="2000"/>
              </a:spcAft>
              <a:tabLst>
                <a:tab pos="228600" algn="l"/>
              </a:tabLst>
            </a:pPr>
            <a:r>
              <a:rPr lang="ar-SA" dirty="0">
                <a:effectLst/>
                <a:latin typeface="Calibri" panose="020F0502020204030204" pitchFamily="34" charset="0"/>
                <a:ea typeface="Calibri" panose="020F0502020204030204" pitchFamily="34" charset="0"/>
                <a:cs typeface="Simplified Arabic" panose="02020603050405020304" pitchFamily="18" charset="-78"/>
              </a:rPr>
              <a:t>    </a:t>
            </a:r>
            <a:r>
              <a:rPr lang="ar-SA" dirty="0">
                <a:effectLst/>
                <a:latin typeface="Alexandria Light" pitchFamily="2" charset="-78"/>
                <a:ea typeface="Calibri" panose="020F0502020204030204" pitchFamily="34" charset="0"/>
                <a:cs typeface="Alexandria Light" pitchFamily="2" charset="-78"/>
              </a:rPr>
              <a:t>  تُعرَّف تطبيقات الذكاء </a:t>
            </a:r>
            <a:r>
              <a:rPr lang="ar-SA" dirty="0">
                <a:latin typeface="Alexandria Light" pitchFamily="2" charset="-78"/>
                <a:ea typeface="Calibri" panose="020F0502020204030204" pitchFamily="34" charset="0"/>
                <a:cs typeface="Alexandria Light" pitchFamily="2" charset="-78"/>
              </a:rPr>
              <a:t>الاصطناعيّ في المجال التعليميّ بأنها: البرامج التي تقدّم التوجيه والمساعدة إلى الطلبة في أثناء عمليّة التعلّم؛ بهدف تمكينهم ومساعدتهم إلى الوصول إلى مستويات مهاريّة معيّنة.</a:t>
            </a:r>
          </a:p>
          <a:p>
            <a:pPr marR="228600" lvl="0" algn="just" rtl="1">
              <a:lnSpc>
                <a:spcPts val="2960"/>
              </a:lnSpc>
              <a:spcBef>
                <a:spcPts val="600"/>
              </a:spcBef>
              <a:spcAft>
                <a:spcPts val="2000"/>
              </a:spcAft>
              <a:tabLst>
                <a:tab pos="228600" algn="l"/>
              </a:tabLst>
            </a:pPr>
            <a:r>
              <a:rPr lang="ar-SA" dirty="0">
                <a:latin typeface="Alexandria Light" pitchFamily="2" charset="-78"/>
                <a:ea typeface="Calibri" panose="020F0502020204030204" pitchFamily="34" charset="0"/>
                <a:cs typeface="Alexandria Light" pitchFamily="2" charset="-78"/>
              </a:rPr>
              <a:t>    وتمتاز هذه التطبيقات بقدرتها على توليد استجابات تتناسب مع مستوى التعلّم لكل متعلم، وتتبع سلوك المتعلّم وتقديم التوجيهات والمواد التعليميّة طريقة </a:t>
            </a:r>
            <a:r>
              <a:rPr lang="ar-SA" dirty="0">
                <a:effectLst/>
                <a:latin typeface="Alexandria Light" pitchFamily="2" charset="-78"/>
                <a:ea typeface="Calibri" panose="020F0502020204030204" pitchFamily="34" charset="0"/>
                <a:cs typeface="Alexandria Light" pitchFamily="2" charset="-78"/>
              </a:rPr>
              <a:t>تصفّحه، وتفاعله داخل بيئة التعلّم.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oogle Shape;5364;p51">
            <a:extLst>
              <a:ext uri="{FF2B5EF4-FFF2-40B4-BE49-F238E27FC236}">
                <a16:creationId xmlns:a16="http://schemas.microsoft.com/office/drawing/2014/main" id="{30398A6C-C343-41F2-853D-44A936276C26}"/>
              </a:ext>
            </a:extLst>
          </p:cNvPr>
          <p:cNvGrpSpPr/>
          <p:nvPr/>
        </p:nvGrpSpPr>
        <p:grpSpPr>
          <a:xfrm>
            <a:off x="1455240" y="1318260"/>
            <a:ext cx="378592" cy="442612"/>
            <a:chOff x="-48237000" y="2342650"/>
            <a:chExt cx="256800" cy="300225"/>
          </a:xfrm>
        </p:grpSpPr>
        <p:sp>
          <p:nvSpPr>
            <p:cNvPr id="15" name="Google Shape;5365;p51">
              <a:extLst>
                <a:ext uri="{FF2B5EF4-FFF2-40B4-BE49-F238E27FC236}">
                  <a16:creationId xmlns:a16="http://schemas.microsoft.com/office/drawing/2014/main" id="{E008D7DB-7D54-4BD3-BAA8-3B65D0D5867D}"/>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66;p51">
              <a:extLst>
                <a:ext uri="{FF2B5EF4-FFF2-40B4-BE49-F238E27FC236}">
                  <a16:creationId xmlns:a16="http://schemas.microsoft.com/office/drawing/2014/main" id="{11C79F93-DE95-44B6-BAFC-1B178201C7FA}"/>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67;p51">
              <a:extLst>
                <a:ext uri="{FF2B5EF4-FFF2-40B4-BE49-F238E27FC236}">
                  <a16:creationId xmlns:a16="http://schemas.microsoft.com/office/drawing/2014/main" id="{A7465B8B-5B31-49C3-9BD6-4F06C651E156}"/>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8" name="مربع نص 17">
            <a:extLst>
              <a:ext uri="{FF2B5EF4-FFF2-40B4-BE49-F238E27FC236}">
                <a16:creationId xmlns:a16="http://schemas.microsoft.com/office/drawing/2014/main" id="{4702D805-4688-4518-A630-062005AD2AD9}"/>
              </a:ext>
            </a:extLst>
          </p:cNvPr>
          <p:cNvSpPr txBox="1"/>
          <p:nvPr/>
        </p:nvSpPr>
        <p:spPr>
          <a:xfrm>
            <a:off x="2671793" y="1132407"/>
            <a:ext cx="3279898"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477940342"/>
      </p:ext>
    </p:extLst>
  </p:cSld>
  <p:clrMapOvr>
    <a:masterClrMapping/>
  </p:clrMapOvr>
  <mc:AlternateContent xmlns:mc="http://schemas.openxmlformats.org/markup-compatibility/2006" xmlns:p14="http://schemas.microsoft.com/office/powerpoint/2010/main">
    <mc:Choice Requires="p14">
      <p:transition p14:dur="10" advTm="56596"/>
    </mc:Choice>
    <mc:Fallback xmlns="">
      <p:transition advTm="5659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TextBox 10">
            <a:extLst>
              <a:ext uri="{FF2B5EF4-FFF2-40B4-BE49-F238E27FC236}">
                <a16:creationId xmlns:a16="http://schemas.microsoft.com/office/drawing/2014/main" id="{A5253631-EB59-4D76-A2B6-0882F50A3652}"/>
              </a:ext>
            </a:extLst>
          </p:cNvPr>
          <p:cNvSpPr txBox="1"/>
          <p:nvPr/>
        </p:nvSpPr>
        <p:spPr>
          <a:xfrm>
            <a:off x="1425783" y="2040771"/>
            <a:ext cx="9539957" cy="4584909"/>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200000"/>
              </a:lnSpc>
              <a:spcAft>
                <a:spcPts val="1800"/>
              </a:spcAft>
            </a:pPr>
            <a:r>
              <a:rPr lang="ar-SA" dirty="0">
                <a:solidFill>
                  <a:schemeClr val="tx1">
                    <a:lumMod val="95000"/>
                    <a:lumOff val="5000"/>
                  </a:schemeClr>
                </a:solidFill>
                <a:effectLst/>
                <a:latin typeface="Alexandria Light" pitchFamily="2" charset="-78"/>
                <a:ea typeface="Calibri" panose="020F0502020204030204" pitchFamily="34" charset="0"/>
                <a:cs typeface="Alexandria Light" pitchFamily="2" charset="-78"/>
              </a:rPr>
              <a:t>    </a:t>
            </a:r>
            <a:r>
              <a:rPr lang="ar-SA"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rPr>
              <a:t>2- </a:t>
            </a:r>
            <a:r>
              <a:rPr lang="ar-SA" dirty="0">
                <a:solidFill>
                  <a:schemeClr val="tx1">
                    <a:lumMod val="95000"/>
                    <a:lumOff val="5000"/>
                  </a:schemeClr>
                </a:solidFill>
                <a:effectLst/>
                <a:latin typeface="Alexandria Medium" pitchFamily="2" charset="-78"/>
                <a:ea typeface="Times New Roman" panose="02020603050405020304" pitchFamily="18" charset="0"/>
                <a:cs typeface="Alexandria Medium" pitchFamily="2" charset="-78"/>
              </a:rPr>
              <a:t>الواقع </a:t>
            </a:r>
            <a:r>
              <a:rPr lang="ar-SA" dirty="0">
                <a:solidFill>
                  <a:schemeClr val="tx1">
                    <a:lumMod val="95000"/>
                    <a:lumOff val="5000"/>
                  </a:schemeClr>
                </a:solidFill>
                <a:latin typeface="Alexandria Medium" pitchFamily="2" charset="-78"/>
                <a:cs typeface="Alexandria Medium" pitchFamily="2" charset="-78"/>
              </a:rPr>
              <a:t>الافتراضيّ والواقع المعزّز</a:t>
            </a:r>
            <a:r>
              <a:rPr lang="ar-SA" dirty="0">
                <a:solidFill>
                  <a:schemeClr val="tx1">
                    <a:lumMod val="95000"/>
                    <a:lumOff val="5000"/>
                  </a:schemeClr>
                </a:solidFill>
                <a:latin typeface="Alexandria Light" pitchFamily="2" charset="-78"/>
                <a:cs typeface="Alexandria Light" pitchFamily="2" charset="-78"/>
              </a:rPr>
              <a:t>: تسمح تقنيات الواقع الافتراضيّ والواقع المعزّز بتوفير تجارب تعليميّة واقعيّة وتفاعليّة للمتعلّمين، فضلاً عن تمكّنهم من مشاركة الخبرات والمعرفة والتفاعل معاً في بيئةٍ تعليميّةٍ مشتركةٍ.</a:t>
            </a:r>
            <a:r>
              <a:rPr lang="ar-SA" dirty="0">
                <a:solidFill>
                  <a:srgbClr val="FFFFFF"/>
                </a:solidFill>
                <a:latin typeface="Alexandria Light" pitchFamily="2" charset="-78"/>
                <a:cs typeface="Alexandria Light" pitchFamily="2" charset="-78"/>
              </a:rPr>
              <a:t>.</a:t>
            </a:r>
          </a:p>
          <a:p>
            <a:pPr lvl="0" algn="just" rtl="1">
              <a:lnSpc>
                <a:spcPct val="200000"/>
              </a:lnSpc>
              <a:spcAft>
                <a:spcPts val="1800"/>
              </a:spcAft>
              <a:buSzPts val="1000"/>
              <a:tabLst>
                <a:tab pos="457200" algn="l"/>
              </a:tabLst>
            </a:pPr>
            <a:r>
              <a:rPr lang="ar-SA" dirty="0">
                <a:solidFill>
                  <a:srgbClr val="FFFFFF"/>
                </a:solidFill>
                <a:latin typeface="Alexandria Light" pitchFamily="2" charset="-78"/>
                <a:cs typeface="Alexandria Light" pitchFamily="2" charset="-78"/>
              </a:rPr>
              <a:t>     </a:t>
            </a:r>
            <a:r>
              <a:rPr lang="ar-SA" dirty="0">
                <a:solidFill>
                  <a:schemeClr val="tx1">
                    <a:lumMod val="95000"/>
                    <a:lumOff val="5000"/>
                  </a:schemeClr>
                </a:solidFill>
                <a:latin typeface="Alexandria Light" pitchFamily="2" charset="-78"/>
                <a:cs typeface="Alexandria Light" pitchFamily="2" charset="-78"/>
              </a:rPr>
              <a:t>يمكن للمتعلّمين استكشاف محتوى تعليميّ ثلاثيّ الأبعاد والتفاعل معه من خلال استخدام النظارات الذكيّة أو الأجهزة المحمولة. ما يساعدهم على فهم المواد التعليميّة بشكلٍ أفضلٍ وتطبيقها بصورةٍ أعمق.</a:t>
            </a:r>
            <a:endParaRPr lang="en-US" dirty="0">
              <a:solidFill>
                <a:schemeClr val="tx1">
                  <a:lumMod val="95000"/>
                  <a:lumOff val="5000"/>
                </a:schemeClr>
              </a:solidFill>
              <a:latin typeface="Alexandria Light" pitchFamily="2" charset="-78"/>
              <a:cs typeface="Alexandria Light" pitchFamily="2" charset="-78"/>
            </a:endParaRPr>
          </a:p>
          <a:p>
            <a:pPr marL="0" marR="0" algn="justLow" rtl="1">
              <a:lnSpc>
                <a:spcPct val="200000"/>
              </a:lnSpc>
              <a:spcBef>
                <a:spcPts val="600"/>
              </a:spcBef>
              <a:spcAft>
                <a:spcPts val="1200"/>
              </a:spcAft>
            </a:pPr>
            <a:endParaRPr lang="ar-SA" sz="2400" dirty="0">
              <a:effectLst/>
              <a:latin typeface="Alexandria Light" pitchFamily="2" charset="-78"/>
              <a:ea typeface="Calibri" panose="020F0502020204030204" pitchFamily="34" charset="0"/>
              <a:cs typeface="Alexandria Light" pitchFamily="2" charset="-78"/>
            </a:endParaRPr>
          </a:p>
        </p:txBody>
      </p:sp>
      <p:sp>
        <p:nvSpPr>
          <p:cNvPr id="11" name="مربع نص 10">
            <a:extLst>
              <a:ext uri="{FF2B5EF4-FFF2-40B4-BE49-F238E27FC236}">
                <a16:creationId xmlns:a16="http://schemas.microsoft.com/office/drawing/2014/main" id="{3BBDA081-FD02-436C-86BE-3DD7CB25B46B}"/>
              </a:ext>
            </a:extLst>
          </p:cNvPr>
          <p:cNvSpPr txBox="1"/>
          <p:nvPr/>
        </p:nvSpPr>
        <p:spPr>
          <a:xfrm>
            <a:off x="2988875" y="1244242"/>
            <a:ext cx="3342959"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592869498"/>
      </p:ext>
    </p:extLst>
  </p:cSld>
  <p:clrMapOvr>
    <a:masterClrMapping/>
  </p:clrMapOvr>
  <mc:AlternateContent xmlns:mc="http://schemas.openxmlformats.org/markup-compatibility/2006" xmlns:p14="http://schemas.microsoft.com/office/powerpoint/2010/main">
    <mc:Choice Requires="p14">
      <p:transition p14:dur="10" advTm="85760"/>
    </mc:Choice>
    <mc:Fallback xmlns="">
      <p:transition advTm="8576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8145" y="1192622"/>
            <a:ext cx="11194589" cy="49615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89575" y="440403"/>
            <a:ext cx="4151257" cy="526811"/>
          </a:xfrm>
          <a:prstGeom prst="rect">
            <a:avLst/>
          </a:prstGeom>
          <a:noFill/>
        </p:spPr>
        <p:txBody>
          <a:bodyPr wrap="square" rtlCol="0">
            <a:spAutoFit/>
          </a:bodyPr>
          <a:lstStyle/>
          <a:p>
            <a:pPr algn="ctr" rtl="1">
              <a:lnSpc>
                <a:spcPct val="107000"/>
              </a:lnSpc>
              <a:spcAft>
                <a:spcPts val="800"/>
              </a:spcAft>
            </a:pPr>
            <a:r>
              <a:rPr lang="ar-SA" sz="2800" dirty="0">
                <a:solidFill>
                  <a:schemeClr val="accent5">
                    <a:lumMod val="75000"/>
                  </a:schemeClr>
                </a:solidFill>
                <a:effectLst/>
                <a:latin typeface="Alexandria Medium" pitchFamily="2" charset="-78"/>
                <a:ea typeface="Calibri" panose="020F0502020204030204" pitchFamily="34" charset="0"/>
                <a:cs typeface="Alexandria Medium" pitchFamily="2" charset="-78"/>
              </a:rPr>
              <a:t>أدوات التعلّم الذكيّ</a:t>
            </a:r>
            <a:endParaRPr lang="en-US" sz="2000"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771896" y="1201528"/>
            <a:ext cx="10891959" cy="4673652"/>
          </a:xfrm>
          <a:prstGeom prst="rect">
            <a:avLst/>
          </a:prstGeom>
          <a:noFill/>
        </p:spPr>
        <p:txBody>
          <a:bodyPr wrap="square" rtlCol="0">
            <a:spAutoFit/>
          </a:bodyPr>
          <a:lstStyle/>
          <a:p>
            <a:pPr algn="just" rtl="1">
              <a:lnSpc>
                <a:spcPct val="200000"/>
              </a:lnSpc>
              <a:spcAft>
                <a:spcPts val="1800"/>
              </a:spcAft>
              <a:buSzPts val="1000"/>
              <a:tabLst>
                <a:tab pos="457200" algn="l"/>
              </a:tabLst>
            </a:pPr>
            <a:r>
              <a:rPr lang="ar-SA" b="1" dirty="0">
                <a:latin typeface="Calibri" panose="020F0502020204030204" pitchFamily="34" charset="0"/>
                <a:ea typeface="Calibri" panose="020F0502020204030204" pitchFamily="34" charset="0"/>
                <a:cs typeface="Alexandria" pitchFamily="2" charset="-78"/>
              </a:rPr>
              <a:t>  </a:t>
            </a:r>
            <a:r>
              <a:rPr lang="ar-SA" b="1" dirty="0">
                <a:solidFill>
                  <a:srgbClr val="000000"/>
                </a:solidFill>
                <a:effectLst/>
                <a:latin typeface="Alexandria Light" pitchFamily="2" charset="-78"/>
                <a:ea typeface="Calibri" panose="020F0502020204030204" pitchFamily="34" charset="0"/>
                <a:cs typeface="Alexandria Light" pitchFamily="2" charset="-78"/>
              </a:rPr>
              <a:t>الواقع الافتراضي</a:t>
            </a:r>
            <a:r>
              <a:rPr lang="en-US" b="1" dirty="0">
                <a:solidFill>
                  <a:srgbClr val="000000"/>
                </a:solidFill>
                <a:effectLst/>
                <a:latin typeface="Alexandria Light" pitchFamily="2" charset="-78"/>
                <a:ea typeface="Calibri" panose="020F0502020204030204" pitchFamily="34" charset="0"/>
                <a:cs typeface="Alexandria Light" pitchFamily="2" charset="-78"/>
              </a:rPr>
              <a:t> (Virtual Reality): </a:t>
            </a:r>
            <a:r>
              <a:rPr lang="ar-SA" dirty="0">
                <a:solidFill>
                  <a:srgbClr val="000000"/>
                </a:solidFill>
                <a:effectLst/>
                <a:latin typeface="Alexandria Light" pitchFamily="2" charset="-78"/>
                <a:ea typeface="Calibri" panose="020F0502020204030204" pitchFamily="34" charset="0"/>
                <a:cs typeface="Alexandria Light" pitchFamily="2" charset="-78"/>
              </a:rPr>
              <a:t>ويرمز</a:t>
            </a:r>
            <a:r>
              <a:rPr lang="ar-SA" b="1" dirty="0">
                <a:solidFill>
                  <a:srgbClr val="000000"/>
                </a:solidFill>
                <a:effectLst/>
                <a:latin typeface="Alexandria Light" pitchFamily="2" charset="-78"/>
                <a:ea typeface="Calibri" panose="020F0502020204030204" pitchFamily="34" charset="0"/>
                <a:cs typeface="Alexandria Light" pitchFamily="2" charset="-78"/>
              </a:rPr>
              <a:t> </a:t>
            </a:r>
            <a:r>
              <a:rPr lang="ar-SA" dirty="0">
                <a:solidFill>
                  <a:srgbClr val="000000"/>
                </a:solidFill>
                <a:effectLst/>
                <a:latin typeface="Alexandria Light" pitchFamily="2" charset="-78"/>
                <a:ea typeface="Calibri" panose="020F0502020204030204" pitchFamily="34" charset="0"/>
                <a:cs typeface="Alexandria Light" pitchFamily="2" charset="-78"/>
              </a:rPr>
              <a:t>له </a:t>
            </a:r>
            <a:r>
              <a:rPr lang="en-US" dirty="0">
                <a:solidFill>
                  <a:srgbClr val="000000"/>
                </a:solidFill>
                <a:effectLst/>
                <a:latin typeface="Alexandria Light" pitchFamily="2" charset="-78"/>
                <a:ea typeface="Calibri" panose="020F0502020204030204" pitchFamily="34" charset="0"/>
                <a:cs typeface="Alexandria Light" pitchFamily="2" charset="-78"/>
              </a:rPr>
              <a:t> :(</a:t>
            </a:r>
            <a:r>
              <a:rPr lang="en-US" b="1" dirty="0">
                <a:solidFill>
                  <a:srgbClr val="000000"/>
                </a:solidFill>
                <a:effectLst/>
                <a:latin typeface="Alexandria Light" pitchFamily="2" charset="-78"/>
                <a:ea typeface="Calibri" panose="020F0502020204030204" pitchFamily="34" charset="0"/>
                <a:cs typeface="Alexandria Light" pitchFamily="2" charset="-78"/>
              </a:rPr>
              <a:t>VR</a:t>
            </a:r>
            <a:r>
              <a:rPr lang="en-US" dirty="0">
                <a:solidFill>
                  <a:srgbClr val="000000"/>
                </a:solidFill>
                <a:effectLst/>
                <a:latin typeface="Alexandria Light" pitchFamily="2" charset="-78"/>
                <a:ea typeface="Calibri" panose="020F0502020204030204" pitchFamily="34" charset="0"/>
                <a:cs typeface="Alexandria Light" pitchFamily="2" charset="-78"/>
              </a:rPr>
              <a:t> )</a:t>
            </a:r>
            <a:r>
              <a:rPr lang="ar-SA" dirty="0">
                <a:solidFill>
                  <a:srgbClr val="000000"/>
                </a:solidFill>
                <a:effectLst/>
                <a:latin typeface="Alexandria Light" pitchFamily="2" charset="-78"/>
                <a:ea typeface="Calibri" panose="020F0502020204030204" pitchFamily="34" charset="0"/>
                <a:cs typeface="Alexandria Light" pitchFamily="2" charset="-78"/>
              </a:rPr>
              <a:t>محاكاة للواقع الحقيقيّ أو تجربة محاكاة تكون مشابهة جداً للعالم الفعليّ، من خلال تجربة التعلّم العمليّ التفاعليّ بالنسبة إلى المواد العلميّة والتاريخيّة في العالم الافتراضيّ. أي </a:t>
            </a:r>
            <a:r>
              <a:rPr lang="ar-SA" dirty="0">
                <a:solidFill>
                  <a:srgbClr val="000000"/>
                </a:solidFill>
                <a:latin typeface="Alexandria Light" pitchFamily="2" charset="-78"/>
                <a:ea typeface="Calibri" panose="020F0502020204030204" pitchFamily="34" charset="0"/>
                <a:cs typeface="Alexandria Light" pitchFamily="2" charset="-78"/>
              </a:rPr>
              <a:t>أنه قائم على تصميم بيئة خيالية متعددة الأبعاد بواسطة الحواسيب تحاكي الواقع الحقيقي وتوازيه،</a:t>
            </a:r>
          </a:p>
          <a:p>
            <a:pPr algn="just" rtl="1">
              <a:lnSpc>
                <a:spcPct val="200000"/>
              </a:lnSpc>
              <a:spcAft>
                <a:spcPts val="1800"/>
              </a:spcAft>
              <a:buSzPts val="1000"/>
              <a:tabLst>
                <a:tab pos="457200" algn="l"/>
              </a:tabLst>
            </a:pPr>
            <a:r>
              <a:rPr lang="ar-SA" b="1" dirty="0">
                <a:solidFill>
                  <a:srgbClr val="000000"/>
                </a:solidFill>
                <a:effectLst/>
                <a:latin typeface="Alexandria Light" pitchFamily="2" charset="-78"/>
                <a:ea typeface="Calibri" panose="020F0502020204030204" pitchFamily="34" charset="0"/>
                <a:cs typeface="Alexandria Light" pitchFamily="2" charset="-78"/>
              </a:rPr>
              <a:t>الواقع المعزّز </a:t>
            </a:r>
            <a:r>
              <a:rPr lang="en-US" b="1" dirty="0">
                <a:solidFill>
                  <a:srgbClr val="000000"/>
                </a:solidFill>
                <a:effectLst/>
                <a:latin typeface="Alexandria Light" pitchFamily="2" charset="-78"/>
                <a:ea typeface="Calibri" panose="020F0502020204030204" pitchFamily="34" charset="0"/>
                <a:cs typeface="Alexandria Light" pitchFamily="2" charset="-78"/>
              </a:rPr>
              <a:t>(Augmented Reality)</a:t>
            </a:r>
            <a:r>
              <a:rPr lang="ar-SA" b="1" dirty="0">
                <a:solidFill>
                  <a:srgbClr val="000000"/>
                </a:solidFill>
                <a:effectLst/>
                <a:latin typeface="Alexandria Light" pitchFamily="2" charset="-78"/>
                <a:ea typeface="Calibri" panose="020F0502020204030204" pitchFamily="34" charset="0"/>
                <a:cs typeface="Alexandria Light" pitchFamily="2" charset="-78"/>
              </a:rPr>
              <a:t>،</a:t>
            </a:r>
            <a:r>
              <a:rPr lang="ar-SA" dirty="0">
                <a:solidFill>
                  <a:srgbClr val="000000"/>
                </a:solidFill>
                <a:effectLst/>
                <a:latin typeface="Alexandria Light" pitchFamily="2" charset="-78"/>
                <a:ea typeface="Calibri" panose="020F0502020204030204" pitchFamily="34" charset="0"/>
                <a:cs typeface="Alexandria Light" pitchFamily="2" charset="-78"/>
              </a:rPr>
              <a:t> ويرمز له</a:t>
            </a:r>
            <a:r>
              <a:rPr lang="en-US" dirty="0">
                <a:solidFill>
                  <a:srgbClr val="000000"/>
                </a:solidFill>
                <a:effectLst/>
                <a:latin typeface="Alexandria Light" pitchFamily="2" charset="-78"/>
                <a:ea typeface="Calibri" panose="020F0502020204030204" pitchFamily="34" charset="0"/>
                <a:cs typeface="Alexandria Light" pitchFamily="2" charset="-78"/>
              </a:rPr>
              <a:t>(</a:t>
            </a:r>
            <a:r>
              <a:rPr lang="en-US" b="1" dirty="0">
                <a:solidFill>
                  <a:srgbClr val="000000"/>
                </a:solidFill>
                <a:effectLst/>
                <a:latin typeface="Alexandria Light" pitchFamily="2" charset="-78"/>
                <a:ea typeface="Calibri" panose="020F0502020204030204" pitchFamily="34" charset="0"/>
                <a:cs typeface="Alexandria Light" pitchFamily="2" charset="-78"/>
              </a:rPr>
              <a:t>AR</a:t>
            </a:r>
            <a:r>
              <a:rPr lang="en-US" dirty="0">
                <a:solidFill>
                  <a:srgbClr val="000000"/>
                </a:solidFill>
                <a:effectLst/>
                <a:latin typeface="Alexandria Light" pitchFamily="2" charset="-78"/>
                <a:ea typeface="Calibri" panose="020F0502020204030204" pitchFamily="34" charset="0"/>
                <a:cs typeface="Alexandria Light" pitchFamily="2" charset="-78"/>
              </a:rPr>
              <a:t>) </a:t>
            </a:r>
            <a:r>
              <a:rPr lang="ar-SA" dirty="0">
                <a:solidFill>
                  <a:srgbClr val="000000"/>
                </a:solidFill>
                <a:effectLst/>
                <a:latin typeface="Alexandria Light" pitchFamily="2" charset="-78"/>
                <a:ea typeface="Calibri" panose="020F0502020204030204" pitchFamily="34" charset="0"/>
                <a:cs typeface="Alexandria Light" pitchFamily="2" charset="-78"/>
              </a:rPr>
              <a:t>: تقنيّة تجمع بين العالم الحقيقيّ، والعناصر الافتراضيّة 1لإنشاء  بيئة تفاعليّة محسّنة، </a:t>
            </a:r>
            <a:r>
              <a:rPr lang="ar-SA" sz="1600" dirty="0">
                <a:solidFill>
                  <a:srgbClr val="000000"/>
                </a:solidFill>
                <a:effectLst/>
                <a:latin typeface="Alexandria Light" pitchFamily="2" charset="-78"/>
                <a:ea typeface="Calibri" panose="020F0502020204030204" pitchFamily="34" charset="0"/>
                <a:cs typeface="Alexandria Light" pitchFamily="2" charset="-78"/>
              </a:rPr>
              <a:t>تظهر </a:t>
            </a:r>
            <a:r>
              <a:rPr lang="ar-SA" b="0" i="0" u="none" strike="noStrike" baseline="0" dirty="0">
                <a:latin typeface="Alexandria Light" pitchFamily="2" charset="-78"/>
                <a:cs typeface="Alexandria Light" pitchFamily="2" charset="-78"/>
              </a:rPr>
              <a:t>وكأنها جزء من الواقع باستخدام شاشات الأجهزة الذكيّة والخوذ الرقميّة، </a:t>
            </a:r>
            <a:r>
              <a:rPr lang="ar-SA" dirty="0">
                <a:solidFill>
                  <a:srgbClr val="000000"/>
                </a:solidFill>
                <a:effectLst/>
                <a:latin typeface="Alexandria Light" pitchFamily="2" charset="-78"/>
                <a:ea typeface="Calibri" panose="020F0502020204030204" pitchFamily="34" charset="0"/>
                <a:cs typeface="Alexandria Light" pitchFamily="2" charset="-78"/>
              </a:rPr>
              <a:t>ويتم تطبيق الواقع المعزّز في مجموعة متنوّعة من المجالات، بما في ذلك التعليم. مثال ذلك إمكانيّة استخدام تطبيق الواقع المعزّز على الهواتف الذكية أو الأجهزة اللوحية للمتعلّمين بغية حل مسائل رياضيّة عن طريق تجربة الأشكال الهندسية ثلاثيّة الأبعاد، أو لاستكشاف الكواكب، والأجرام السماويّة، وفهم النظام الشمسيّ. </a:t>
            </a:r>
            <a:endParaRPr lang="en-US"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xmlns:p14="http://schemas.microsoft.com/office/powerpoint/2010/main">
    <mc:Choice Requires="p14">
      <p:transition p14:dur="10" advTm="201186"/>
    </mc:Choice>
    <mc:Fallback xmlns="">
      <p:transition advTm="20118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531917"/>
            <a:ext cx="10812720" cy="4693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73938" y="807134"/>
            <a:ext cx="4210633" cy="526811"/>
          </a:xfrm>
          <a:prstGeom prst="rect">
            <a:avLst/>
          </a:prstGeom>
          <a:noFill/>
        </p:spPr>
        <p:txBody>
          <a:bodyPr wrap="square" rtlCol="0">
            <a:spAutoFit/>
          </a:bodyPr>
          <a:lstStyle/>
          <a:p>
            <a:pPr algn="ctr" rtl="1">
              <a:lnSpc>
                <a:spcPct val="107000"/>
              </a:lnSpc>
              <a:spcAft>
                <a:spcPts val="800"/>
              </a:spcAft>
            </a:pPr>
            <a:r>
              <a:rPr lang="ar-SA" sz="2800" dirty="0">
                <a:solidFill>
                  <a:schemeClr val="accent5">
                    <a:lumMod val="75000"/>
                  </a:schemeClr>
                </a:solidFill>
                <a:effectLst/>
                <a:latin typeface="Alexandria Medium" pitchFamily="2" charset="-78"/>
                <a:ea typeface="Calibri" panose="020F0502020204030204" pitchFamily="34" charset="0"/>
                <a:cs typeface="Alexandria Medium" pitchFamily="2" charset="-78"/>
              </a:rPr>
              <a:t>أدوات التعلّم الذكيّ</a:t>
            </a:r>
            <a:endParaRPr lang="en-US" sz="2000"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335500" y="1607609"/>
            <a:ext cx="9948284" cy="4981428"/>
          </a:xfrm>
          <a:prstGeom prst="rect">
            <a:avLst/>
          </a:prstGeom>
          <a:noFill/>
        </p:spPr>
        <p:txBody>
          <a:bodyPr wrap="square" rtlCol="0">
            <a:spAutoFit/>
          </a:bodyPr>
          <a:lstStyle/>
          <a:p>
            <a:pPr algn="just" rtl="1">
              <a:lnSpc>
                <a:spcPct val="200000"/>
              </a:lnSpc>
              <a:spcBef>
                <a:spcPts val="600"/>
              </a:spcBef>
              <a:spcAft>
                <a:spcPts val="1800"/>
              </a:spcAft>
            </a:pPr>
            <a:r>
              <a:rPr lang="ar-SA" dirty="0">
                <a:effectLst/>
                <a:latin typeface="Alexandria Light" pitchFamily="2" charset="-78"/>
                <a:ea typeface="Calibri" panose="020F0502020204030204" pitchFamily="34" charset="0"/>
                <a:cs typeface="Alexandria Light" pitchFamily="2" charset="-78"/>
              </a:rPr>
              <a:t>    ويمكن أن يكون لاستخدام الواقع الافتراضي والواقع المعزّز في مجال التعليم فوائد عدّة وتأثير كبير في تحسين عملية التعلّم، واستيعاب المفاهيم الصعبة؛ إذ يتيح للمتعلمين التفاعل مع المحتوى التعليميّ على نحو أكثر واقعيّة، وتجسيد الأفكار الصعبة بطريقة مرئية وتجريبيّة، وذلك من خلال النقاط الآتية:</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Bef>
                <a:spcPts val="600"/>
              </a:spcBef>
              <a:spcAft>
                <a:spcPts val="1800"/>
              </a:spcAft>
              <a:buFont typeface="Symbol" panose="05050102010706020507" pitchFamily="18" charset="2"/>
              <a:buChar char=""/>
            </a:pPr>
            <a:r>
              <a:rPr lang="ar-SA" dirty="0">
                <a:effectLst/>
                <a:latin typeface="Alexandria Light" pitchFamily="2" charset="-78"/>
                <a:ea typeface="Calibri" panose="020F0502020204030204" pitchFamily="34" charset="0"/>
                <a:cs typeface="Alexandria Light" pitchFamily="2" charset="-78"/>
              </a:rPr>
              <a:t>تمكين المتعلّمين من القراءة والتفاعل مع النصوص والصور ثلاثيّة الأبعاد، ورؤية النماذج الثلاثيّة الأبعاد للأشياء والأماكن المراد تعليمها لهم، وتحريك الأشياء، وتفكيكها، وتجميعها، ومشاركة المعرفة والتفاعل مع زملائهم المتعلّمين في الفصل.</a:t>
            </a:r>
            <a:endParaRPr lang="en-US" dirty="0">
              <a:effectLst/>
              <a:latin typeface="Alexandria Light" pitchFamily="2" charset="-78"/>
              <a:ea typeface="Calibri" panose="020F0502020204030204" pitchFamily="34" charset="0"/>
              <a:cs typeface="Alexandria Light" pitchFamily="2" charset="-78"/>
            </a:endParaRPr>
          </a:p>
          <a:p>
            <a:pPr algn="just" rtl="1">
              <a:lnSpc>
                <a:spcPct val="200000"/>
              </a:lnSpc>
              <a:spcAft>
                <a:spcPts val="1800"/>
              </a:spcAft>
              <a:buSzPts val="1000"/>
              <a:tabLst>
                <a:tab pos="457200" algn="l"/>
              </a:tabLst>
            </a:pPr>
            <a:endParaRPr lang="en-US"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5889282"/>
      </p:ext>
    </p:extLst>
  </p:cSld>
  <p:clrMapOvr>
    <a:masterClrMapping/>
  </p:clrMapOvr>
  <mc:AlternateContent xmlns:mc="http://schemas.openxmlformats.org/markup-compatibility/2006" xmlns:p14="http://schemas.microsoft.com/office/powerpoint/2010/main">
    <mc:Choice Requires="p14">
      <p:transition p14:dur="10" advTm="92912"/>
    </mc:Choice>
    <mc:Fallback xmlns="">
      <p:transition advTm="929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90811" y="1192622"/>
            <a:ext cx="3205189"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417320" y="1972844"/>
            <a:ext cx="9749790" cy="3950377"/>
          </a:xfrm>
          <a:prstGeom prst="rect">
            <a:avLst/>
          </a:prstGeom>
          <a:noFill/>
        </p:spPr>
        <p:txBody>
          <a:bodyPr wrap="square" rtlCol="0">
            <a:spAutoFit/>
          </a:bodyPr>
          <a:lstStyle/>
          <a:p>
            <a:pPr marL="342900" lvl="0" indent="-342900" algn="just" rtl="1">
              <a:lnSpc>
                <a:spcPct val="200000"/>
              </a:lnSpc>
              <a:spcBef>
                <a:spcPts val="600"/>
              </a:spcBef>
              <a:spcAft>
                <a:spcPts val="1800"/>
              </a:spcAft>
              <a:buFont typeface="Symbol" panose="05050102010706020507" pitchFamily="18" charset="2"/>
              <a:buChar char=""/>
            </a:pPr>
            <a:r>
              <a:rPr lang="ar-SA" dirty="0">
                <a:effectLst/>
                <a:latin typeface="Alexandria Light" pitchFamily="2" charset="-78"/>
                <a:ea typeface="Calibri" panose="020F0502020204030204" pitchFamily="34" charset="0"/>
                <a:cs typeface="Alexandria Light" pitchFamily="2" charset="-78"/>
              </a:rPr>
              <a:t>إمكانية استخدام الواقع المعزّز في مجموعة واسعة من المواضيع التعليميّة، بدءاً من العلوم، والتاريخ، والجغرافيا وانتهاءً بالرياضيات، والتكنولوجيا؛ ما يتيح للمتعلمين استكشاف المفاهيم بشكل تفاعليّ وتطبيقها في سياقات واقعيّة، كما أنه يعزّز التفاعل والفهم العميق.</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Bef>
                <a:spcPts val="600"/>
              </a:spcBef>
              <a:spcAft>
                <a:spcPts val="1800"/>
              </a:spcAft>
              <a:buFont typeface="Symbol" panose="05050102010706020507" pitchFamily="18" charset="2"/>
              <a:buChar char=""/>
            </a:pPr>
            <a:r>
              <a:rPr lang="ar-SA" dirty="0">
                <a:latin typeface="Alexandria Light" pitchFamily="2" charset="-78"/>
                <a:ea typeface="Calibri" panose="020F0502020204030204" pitchFamily="34" charset="0"/>
                <a:cs typeface="Alexandria Light" pitchFamily="2" charset="-78"/>
              </a:rPr>
              <a:t>توفير</a:t>
            </a:r>
            <a:r>
              <a:rPr lang="ar-SA" dirty="0">
                <a:effectLst/>
                <a:latin typeface="Calibri" panose="020F0502020204030204" pitchFamily="34" charset="0"/>
                <a:ea typeface="Calibri" panose="020F0502020204030204" pitchFamily="34" charset="0"/>
                <a:cs typeface="Simplified Arabic" panose="02020603050405020304" pitchFamily="18" charset="-78"/>
              </a:rPr>
              <a:t> </a:t>
            </a:r>
            <a:r>
              <a:rPr lang="ar-SA" dirty="0">
                <a:latin typeface="Alexandria Light" pitchFamily="2" charset="-78"/>
                <a:ea typeface="Calibri" panose="020F0502020204030204" pitchFamily="34" charset="0"/>
                <a:cs typeface="Alexandria Light" pitchFamily="2" charset="-78"/>
              </a:rPr>
              <a:t>طرائق بصرية وتجريبية لتقديم المعلومات، وتعزيز التعلّم  النشط والتعاون بين المتعلّمين.</a:t>
            </a:r>
            <a:endParaRPr lang="en-US" dirty="0">
              <a:latin typeface="Alexandria Light" pitchFamily="2" charset="-78"/>
              <a:ea typeface="Calibri" panose="020F0502020204030204" pitchFamily="34" charset="0"/>
              <a:cs typeface="Alexandria Light" pitchFamily="2" charset="-78"/>
            </a:endParaRPr>
          </a:p>
          <a:p>
            <a:pPr marL="5080" algn="just" rtl="1">
              <a:lnSpc>
                <a:spcPct val="200000"/>
              </a:lnSpc>
              <a:spcBef>
                <a:spcPts val="600"/>
              </a:spcBef>
              <a:spcAft>
                <a:spcPts val="1800"/>
              </a:spcAft>
            </a:pPr>
            <a:r>
              <a:rPr lang="ar-SA" dirty="0">
                <a:latin typeface="Alexandria Light" pitchFamily="2" charset="-78"/>
                <a:ea typeface="Calibri" panose="020F0502020204030204" pitchFamily="34" charset="0"/>
                <a:cs typeface="Alexandria Light" pitchFamily="2" charset="-78"/>
              </a:rPr>
              <a:t>   فضلاً عن أن تطور التقنيّات، وتوفر الأدوات المناسبة للتعلّم يمكن أن يصبح الواقع المعزّز أداة مهمّة في مجال التعليم الذكي، بالإضافة إلى كونه تقنيّة فعالة  في تحسين نوعية التعلّم والتفاعل.</a:t>
            </a:r>
            <a:endParaRPr lang="en-US"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84;p51">
            <a:extLst>
              <a:ext uri="{FF2B5EF4-FFF2-40B4-BE49-F238E27FC236}">
                <a16:creationId xmlns:a16="http://schemas.microsoft.com/office/drawing/2014/main" id="{D50587B3-EB29-4E84-90F7-EC8BBEF07FB6}"/>
              </a:ext>
            </a:extLst>
          </p:cNvPr>
          <p:cNvGrpSpPr/>
          <p:nvPr/>
        </p:nvGrpSpPr>
        <p:grpSpPr>
          <a:xfrm>
            <a:off x="982308" y="5437459"/>
            <a:ext cx="618666" cy="598434"/>
            <a:chOff x="-49786250" y="2316650"/>
            <a:chExt cx="300900" cy="299450"/>
          </a:xfrm>
        </p:grpSpPr>
        <p:sp>
          <p:nvSpPr>
            <p:cNvPr id="9" name="Google Shape;5385;p51">
              <a:extLst>
                <a:ext uri="{FF2B5EF4-FFF2-40B4-BE49-F238E27FC236}">
                  <a16:creationId xmlns:a16="http://schemas.microsoft.com/office/drawing/2014/main" id="{DDD9E0D9-6B9B-4DC7-8340-B53B82C05CE9}"/>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86;p51">
              <a:extLst>
                <a:ext uri="{FF2B5EF4-FFF2-40B4-BE49-F238E27FC236}">
                  <a16:creationId xmlns:a16="http://schemas.microsoft.com/office/drawing/2014/main" id="{340576E5-6F8F-4794-A09C-5BD76792186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87;p51">
              <a:extLst>
                <a:ext uri="{FF2B5EF4-FFF2-40B4-BE49-F238E27FC236}">
                  <a16:creationId xmlns:a16="http://schemas.microsoft.com/office/drawing/2014/main" id="{96B0A2C4-EA61-4F4D-8942-4B7E85B1916A}"/>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88;p51">
              <a:extLst>
                <a:ext uri="{FF2B5EF4-FFF2-40B4-BE49-F238E27FC236}">
                  <a16:creationId xmlns:a16="http://schemas.microsoft.com/office/drawing/2014/main" id="{7B6CC79A-5199-4226-A3D0-0F1BD05F67F1}"/>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389;p51">
              <a:extLst>
                <a:ext uri="{FF2B5EF4-FFF2-40B4-BE49-F238E27FC236}">
                  <a16:creationId xmlns:a16="http://schemas.microsoft.com/office/drawing/2014/main" id="{3EB1E4FA-0D3A-4CB5-BC63-99B6033C2744}"/>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390;p51">
              <a:extLst>
                <a:ext uri="{FF2B5EF4-FFF2-40B4-BE49-F238E27FC236}">
                  <a16:creationId xmlns:a16="http://schemas.microsoft.com/office/drawing/2014/main" id="{EE0489F8-C59A-4E1F-8CDB-AA883ED30482}"/>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91;p51">
              <a:extLst>
                <a:ext uri="{FF2B5EF4-FFF2-40B4-BE49-F238E27FC236}">
                  <a16:creationId xmlns:a16="http://schemas.microsoft.com/office/drawing/2014/main" id="{AA61726B-959A-46D7-AC0C-8DB95C2D31AE}"/>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96398220"/>
      </p:ext>
    </p:extLst>
  </p:cSld>
  <p:clrMapOvr>
    <a:masterClrMapping/>
  </p:clrMapOvr>
  <mc:AlternateContent xmlns:mc="http://schemas.openxmlformats.org/markup-compatibility/2006" xmlns:p14="http://schemas.microsoft.com/office/powerpoint/2010/main">
    <mc:Choice Requires="p14">
      <p:transition p14:dur="10" advTm="99878"/>
    </mc:Choice>
    <mc:Fallback xmlns="">
      <p:transition advTm="9987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4699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24291" y="619971"/>
            <a:ext cx="3774424" cy="464743"/>
          </a:xfrm>
          <a:prstGeom prst="rect">
            <a:avLst/>
          </a:prstGeom>
          <a:noFill/>
        </p:spPr>
        <p:txBody>
          <a:bodyPr wrap="square" rtlCol="0">
            <a:spAutoFit/>
          </a:bodyPr>
          <a:lstStyle/>
          <a:p>
            <a:pPr algn="ctr" rtl="1">
              <a:lnSpc>
                <a:spcPct val="107000"/>
              </a:lnSpc>
              <a:spcAft>
                <a:spcPts val="800"/>
              </a:spcAft>
            </a:pPr>
            <a:r>
              <a:rPr lang="ar-SA" sz="2400" dirty="0">
                <a:solidFill>
                  <a:schemeClr val="accent5">
                    <a:lumMod val="75000"/>
                  </a:schemeClr>
                </a:solidFill>
                <a:effectLst/>
                <a:latin typeface="Alexandria Medium" pitchFamily="2" charset="-78"/>
                <a:ea typeface="Calibri" panose="020F0502020204030204" pitchFamily="34" charset="0"/>
                <a:cs typeface="Alexandria Medium" pitchFamily="2" charset="-78"/>
              </a:rPr>
              <a:t>أدوات التعلّم الذكيّ</a:t>
            </a:r>
            <a:endParaRPr lang="en-US"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116282" y="1775628"/>
            <a:ext cx="9844348" cy="3334824"/>
          </a:xfrm>
          <a:prstGeom prst="rect">
            <a:avLst/>
          </a:prstGeom>
          <a:noFill/>
        </p:spPr>
        <p:txBody>
          <a:bodyPr wrap="square" rtlCol="0">
            <a:spAutoFit/>
          </a:bodyPr>
          <a:lstStyle/>
          <a:p>
            <a:pPr algn="just" rtl="1">
              <a:lnSpc>
                <a:spcPct val="200000"/>
              </a:lnSpc>
              <a:spcBef>
                <a:spcPts val="600"/>
              </a:spcBef>
              <a:spcAft>
                <a:spcPts val="2000"/>
              </a:spcAft>
            </a:pPr>
            <a:r>
              <a:rPr lang="ar-SA" dirty="0">
                <a:solidFill>
                  <a:schemeClr val="tx1">
                    <a:lumMod val="95000"/>
                    <a:lumOff val="5000"/>
                  </a:schemeClr>
                </a:solidFill>
                <a:effectLst/>
                <a:latin typeface="Alexandria Light" pitchFamily="2" charset="-78"/>
                <a:ea typeface="Calibri" panose="020F0502020204030204" pitchFamily="34" charset="0"/>
                <a:cs typeface="Alexandria Light" pitchFamily="2" charset="-78"/>
              </a:rPr>
              <a:t>3- </a:t>
            </a:r>
            <a:r>
              <a:rPr lang="ar-SA" b="1" kern="1200"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rPr>
              <a:t>تطبيقات التعلّم الإلكترونيّ: </a:t>
            </a:r>
            <a:r>
              <a:rPr lang="ar-SA" dirty="0">
                <a:solidFill>
                  <a:srgbClr val="212529"/>
                </a:solidFill>
                <a:effectLst/>
                <a:latin typeface="Alexandria Light" pitchFamily="2" charset="-78"/>
                <a:ea typeface="Times New Roman" panose="02020603050405020304" pitchFamily="18" charset="0"/>
                <a:cs typeface="Alexandria Light" pitchFamily="2" charset="-78"/>
              </a:rPr>
              <a:t>تشمل </a:t>
            </a:r>
            <a:r>
              <a:rPr lang="ar-SA"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تطبيقات التعلّم الإلكترونيّ </a:t>
            </a:r>
            <a:r>
              <a:rPr lang="ar-SA" b="1" dirty="0">
                <a:solidFill>
                  <a:schemeClr val="accent5"/>
                </a:solidFill>
                <a:effectLst/>
                <a:latin typeface="Alexandria Light" pitchFamily="2" charset="-78"/>
                <a:ea typeface="Times New Roman" panose="02020603050405020304" pitchFamily="18" charset="0"/>
                <a:cs typeface="Alexandria Light" pitchFamily="2" charset="-78"/>
              </a:rPr>
              <a:t>البرامج التعليميّة الحاسوبيّة</a:t>
            </a:r>
            <a:r>
              <a:rPr lang="ar-SA" dirty="0">
                <a:solidFill>
                  <a:schemeClr val="accent5"/>
                </a:solidFill>
                <a:effectLst/>
                <a:latin typeface="Alexandria Light" pitchFamily="2" charset="-78"/>
                <a:ea typeface="Times New Roman" panose="02020603050405020304" pitchFamily="18" charset="0"/>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التي تعرف بأنها "</a:t>
            </a:r>
            <a:r>
              <a:rPr lang="ar-SA" dirty="0">
                <a:effectLst/>
                <a:latin typeface="Alexandria Light" pitchFamily="2" charset="-78"/>
                <a:ea typeface="Calibri" panose="020F0502020204030204" pitchFamily="34" charset="0"/>
                <a:cs typeface="Alexandria Light" pitchFamily="2" charset="-78"/>
              </a:rPr>
              <a:t>تلك المواد التعليميّة التي يتم إعدادها وبرمجتها بواسطة الحاسوب من أجل تعلّمها، وتعتمد عمليّة إعدادها على نظرية "سكنر" المبنيّة على مبدأ الاستجابة والتعزيز". ومن خصائص هذه البرامج، التكامل، والتغذية الراجعة المستمرة، و التركيز على موضوع محدّد سواء أكان علمياً أم أدبياً أم اجتماعياً، ومراعاة الفروق الفردية بين المتعلمين ،والتفاعلية، وتحكّم المتعلّم بالبرنامج وغيرها من الخصائص التي تختص بها البرامج التعليمية الحاسوبية.</a:t>
            </a:r>
          </a:p>
        </p:txBody>
      </p:sp>
      <p:sp>
        <p:nvSpPr>
          <p:cNvPr id="4" name="TextBox 3"/>
          <p:cNvSpPr txBox="1"/>
          <p:nvPr/>
        </p:nvSpPr>
        <p:spPr>
          <a:xfrm>
            <a:off x="9138895" y="6188927"/>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Google Shape;5347;p51">
            <a:extLst>
              <a:ext uri="{FF2B5EF4-FFF2-40B4-BE49-F238E27FC236}">
                <a16:creationId xmlns:a16="http://schemas.microsoft.com/office/drawing/2014/main" id="{C8AC6866-42E3-4BF1-BD23-C0CDC5926BE8}"/>
              </a:ext>
            </a:extLst>
          </p:cNvPr>
          <p:cNvSpPr/>
          <p:nvPr/>
        </p:nvSpPr>
        <p:spPr>
          <a:xfrm>
            <a:off x="622676" y="4886266"/>
            <a:ext cx="794789" cy="75224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271733236"/>
      </p:ext>
    </p:extLst>
  </p:cSld>
  <p:clrMapOvr>
    <a:masterClrMapping/>
  </p:clrMapOvr>
  <mc:AlternateContent xmlns:mc="http://schemas.openxmlformats.org/markup-compatibility/2006" xmlns:p14="http://schemas.microsoft.com/office/powerpoint/2010/main">
    <mc:Choice Requires="p14">
      <p:transition p14:dur="10" advTm="151333"/>
    </mc:Choice>
    <mc:Fallback xmlns="">
      <p:transition advTm="15133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805941" y="1792566"/>
            <a:ext cx="9283468" cy="3888821"/>
          </a:xfrm>
          <a:prstGeom prst="rect">
            <a:avLst/>
          </a:prstGeom>
          <a:noFill/>
        </p:spPr>
        <p:txBody>
          <a:bodyPr wrap="square" rtlCol="0">
            <a:spAutoFit/>
          </a:bodyPr>
          <a:lstStyle/>
          <a:p>
            <a:pPr algn="just" rtl="1">
              <a:lnSpc>
                <a:spcPct val="200000"/>
              </a:lnSpc>
              <a:spcBef>
                <a:spcPts val="600"/>
              </a:spcBef>
              <a:spcAft>
                <a:spcPts val="1800"/>
              </a:spcAft>
            </a:pPr>
            <a:r>
              <a:rPr lang="ar-SA" dirty="0">
                <a:solidFill>
                  <a:srgbClr val="000000"/>
                </a:solidFill>
                <a:effectLst/>
                <a:latin typeface="Alexandria Light" pitchFamily="2" charset="-78"/>
                <a:ea typeface="Times New Roman" panose="02020603050405020304" pitchFamily="18" charset="0"/>
                <a:cs typeface="Alexandria Light" pitchFamily="2" charset="-78"/>
              </a:rPr>
              <a:t>     وتشمل أيضاً </a:t>
            </a:r>
            <a:r>
              <a:rPr lang="ar-SA"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تطبيقات التعلّم الإلكترونيّ </a:t>
            </a:r>
            <a:r>
              <a:rPr lang="ar-SA" b="1" dirty="0">
                <a:solidFill>
                  <a:schemeClr val="accent5"/>
                </a:solidFill>
                <a:effectLst/>
                <a:latin typeface="Alexandria Light" pitchFamily="2" charset="-78"/>
                <a:ea typeface="Times New Roman" panose="02020603050405020304" pitchFamily="18" charset="0"/>
                <a:cs typeface="Alexandria Light" pitchFamily="2" charset="-78"/>
              </a:rPr>
              <a:t>المنصات التعليميّة </a:t>
            </a:r>
            <a:r>
              <a:rPr lang="ar-SA"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التي توفر </a:t>
            </a:r>
            <a:r>
              <a:rPr lang="ar-SA" b="0" i="0" dirty="0">
                <a:solidFill>
                  <a:srgbClr val="414141"/>
                </a:solidFill>
                <a:effectLst/>
                <a:latin typeface="Simplified Arabic" panose="02020603050405020304" pitchFamily="18" charset="-78"/>
                <a:cs typeface="Simplified Arabic" panose="02020603050405020304" pitchFamily="18" charset="-78"/>
              </a:rPr>
              <a:t> </a:t>
            </a:r>
            <a:r>
              <a:rPr lang="ar-SA" dirty="0">
                <a:solidFill>
                  <a:schemeClr val="tx1">
                    <a:lumMod val="95000"/>
                    <a:lumOff val="5000"/>
                  </a:schemeClr>
                </a:solidFill>
                <a:latin typeface="Alexandria Light" pitchFamily="2" charset="-78"/>
                <a:cs typeface="Alexandria Light" pitchFamily="2" charset="-78"/>
              </a:rPr>
              <a:t>واجهة سهلة الاستخدام للطلاب والمعلمين ومحتوى تعليميّ بصيغة رقميّة. فهي منظومة برمجيّة تعليميّة تفاعليّة متكاملة متعدّدة المصادر على شبكة الإنترنت تقدم المقررات الدراسية،، والأنشطة التربوية ومصادر التعلّم الإلكترونية </a:t>
            </a:r>
            <a:r>
              <a:rPr lang="ar-SA" b="0" i="0" dirty="0">
                <a:solidFill>
                  <a:srgbClr val="212529"/>
                </a:solidFill>
                <a:effectLst/>
                <a:latin typeface="Alexandria Light" pitchFamily="2" charset="-78"/>
                <a:cs typeface="Alexandria Light" pitchFamily="2" charset="-78"/>
              </a:rPr>
              <a:t>للمتعلمين بشكل متزامن وغير متزامن، في أي وقت وفي أي مكان باستخدام أدوات تكنولوجيا التعليم والمعلومات والاتصالات التفاعليّة بشكل ييسر للمدرس تقويم المتعلّم، فهي </a:t>
            </a:r>
            <a:r>
              <a:rPr lang="ar-SA" b="0" i="0" dirty="0">
                <a:solidFill>
                  <a:schemeClr val="tx1">
                    <a:lumMod val="95000"/>
                    <a:lumOff val="5000"/>
                  </a:schemeClr>
                </a:solidFill>
                <a:effectLst/>
                <a:latin typeface="Alexandria Light" pitchFamily="2" charset="-78"/>
                <a:cs typeface="Alexandria Light" pitchFamily="2" charset="-78"/>
              </a:rPr>
              <a:t>تجمع بين مميزات أنظمة إدارة المحتوى الإلكترونيّ، وبين شبكات التواصل الاجتماعيّ</a:t>
            </a:r>
            <a:r>
              <a:rPr lang="ar-SA" dirty="0">
                <a:solidFill>
                  <a:schemeClr val="tx1">
                    <a:lumMod val="95000"/>
                    <a:lumOff val="5000"/>
                  </a:schemeClr>
                </a:solidFill>
                <a:latin typeface="Alexandria Light" pitchFamily="2" charset="-78"/>
                <a:cs typeface="Alexandria Light" pitchFamily="2" charset="-78"/>
              </a:rPr>
              <a:t>، وهي تساعد على مشاركة المحتوى وعلى التبادل في الأفكار والمعلومات المختلفة. </a:t>
            </a:r>
          </a:p>
        </p:txBody>
      </p:sp>
      <p:sp>
        <p:nvSpPr>
          <p:cNvPr id="4" name="TextBox 3"/>
          <p:cNvSpPr txBox="1"/>
          <p:nvPr/>
        </p:nvSpPr>
        <p:spPr>
          <a:xfrm>
            <a:off x="9138895" y="6188927"/>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Google Shape;5347;p51">
            <a:extLst>
              <a:ext uri="{FF2B5EF4-FFF2-40B4-BE49-F238E27FC236}">
                <a16:creationId xmlns:a16="http://schemas.microsoft.com/office/drawing/2014/main" id="{C8AC6866-42E3-4BF1-BD23-C0CDC5926BE8}"/>
              </a:ext>
            </a:extLst>
          </p:cNvPr>
          <p:cNvSpPr/>
          <p:nvPr/>
        </p:nvSpPr>
        <p:spPr>
          <a:xfrm>
            <a:off x="796637" y="5191065"/>
            <a:ext cx="611907" cy="60365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72122912"/>
      </p:ext>
    </p:extLst>
  </p:cSld>
  <p:clrMapOvr>
    <a:masterClrMapping/>
  </p:clrMapOvr>
  <mc:AlternateContent xmlns:mc="http://schemas.openxmlformats.org/markup-compatibility/2006" xmlns:p14="http://schemas.microsoft.com/office/powerpoint/2010/main">
    <mc:Choice Requires="p14">
      <p:transition p14:dur="10" advTm="158485"/>
    </mc:Choice>
    <mc:Fallback xmlns="">
      <p:transition advTm="15848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128157" y="1611926"/>
            <a:ext cx="10293760" cy="4350486"/>
          </a:xfrm>
          <a:prstGeom prst="rect">
            <a:avLst/>
          </a:prstGeom>
          <a:noFill/>
        </p:spPr>
        <p:txBody>
          <a:bodyPr wrap="square" rtlCol="0">
            <a:spAutoFit/>
          </a:bodyPr>
          <a:lstStyle/>
          <a:p>
            <a:pPr algn="just" rtl="1">
              <a:lnSpc>
                <a:spcPct val="200000"/>
              </a:lnSpc>
              <a:spcAft>
                <a:spcPts val="1800"/>
              </a:spcAft>
            </a:pPr>
            <a:r>
              <a:rPr lang="ar-SA"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     وتتضمّن </a:t>
            </a:r>
            <a:r>
              <a:rPr lang="ar-SA" dirty="0">
                <a:solidFill>
                  <a:srgbClr val="212529"/>
                </a:solidFill>
                <a:effectLst/>
                <a:latin typeface="Alexandria Light" pitchFamily="2" charset="-78"/>
                <a:ea typeface="Times New Roman" panose="02020603050405020304" pitchFamily="18" charset="0"/>
                <a:cs typeface="Alexandria Light" pitchFamily="2" charset="-78"/>
              </a:rPr>
              <a:t>تطبيقات التعليم </a:t>
            </a:r>
            <a:r>
              <a:rPr lang="ar-SA" kern="1200" dirty="0">
                <a:effectLst/>
                <a:ea typeface="+mn-ea"/>
                <a:cs typeface="Alexandria Light" pitchFamily="2" charset="-78"/>
              </a:rPr>
              <a:t>الإلكترونيّ</a:t>
            </a: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212529"/>
                </a:solidFill>
                <a:latin typeface="Alexandria Light" pitchFamily="2" charset="-78"/>
                <a:ea typeface="Times New Roman" panose="02020603050405020304" pitchFamily="18" charset="0"/>
                <a:cs typeface="Alexandria Light" pitchFamily="2" charset="-78"/>
              </a:rPr>
              <a:t>أمثلة وهي:</a:t>
            </a: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00B0F0"/>
                </a:solidFill>
                <a:effectLst/>
                <a:latin typeface="Alexandria Light" pitchFamily="2" charset="-78"/>
                <a:ea typeface="Times New Roman" panose="02020603050405020304" pitchFamily="18" charset="0"/>
                <a:cs typeface="Alexandria Light" pitchFamily="2" charset="-78"/>
              </a:rPr>
              <a:t>الفيديوهات التعليميّة الرقمية</a:t>
            </a: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00B0F0"/>
                </a:solidFill>
                <a:effectLst/>
                <a:latin typeface="Alexandria Light" pitchFamily="2" charset="-78"/>
                <a:ea typeface="Times New Roman" panose="02020603050405020304" pitchFamily="18" charset="0"/>
                <a:cs typeface="Alexandria Light" pitchFamily="2" charset="-78"/>
              </a:rPr>
              <a:t>والأنشطة الإلكترونية التفاعليّة</a:t>
            </a: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00B0F0"/>
                </a:solidFill>
                <a:effectLst/>
                <a:latin typeface="Alexandria Light" pitchFamily="2" charset="-78"/>
                <a:ea typeface="Times New Roman" panose="02020603050405020304" pitchFamily="18" charset="0"/>
                <a:cs typeface="Alexandria Light" pitchFamily="2" charset="-78"/>
              </a:rPr>
              <a:t>والتقييمات الفوريّة</a:t>
            </a: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solidFill>
                  <a:srgbClr val="00B0F0"/>
                </a:solidFill>
                <a:effectLst/>
                <a:latin typeface="Alexandria Light" pitchFamily="2" charset="-78"/>
                <a:ea typeface="Times New Roman" panose="02020603050405020304" pitchFamily="18" charset="0"/>
                <a:cs typeface="Alexandria Light" pitchFamily="2" charset="-78"/>
              </a:rPr>
              <a:t>والمنتديات للمناقشة</a:t>
            </a:r>
            <a:r>
              <a:rPr lang="ar-SA" dirty="0">
                <a:solidFill>
                  <a:srgbClr val="212529"/>
                </a:solidFill>
                <a:effectLst/>
                <a:latin typeface="Alexandria Light" pitchFamily="2" charset="-78"/>
                <a:ea typeface="Times New Roman" panose="02020603050405020304" pitchFamily="18" charset="0"/>
                <a:cs typeface="Alexandria Light" pitchFamily="2" charset="-78"/>
              </a:rPr>
              <a:t> وغيرها من الأدوات.</a:t>
            </a:r>
          </a:p>
          <a:p>
            <a:pPr algn="just" rtl="1">
              <a:lnSpc>
                <a:spcPct val="200000"/>
              </a:lnSpc>
              <a:spcAft>
                <a:spcPts val="1800"/>
              </a:spcAft>
            </a:pPr>
            <a:r>
              <a:rPr lang="ar-SA" dirty="0">
                <a:effectLst/>
                <a:latin typeface="Alexandria Light" pitchFamily="2" charset="-78"/>
                <a:ea typeface="Calibri" panose="020F0502020204030204" pitchFamily="34" charset="0"/>
                <a:cs typeface="Alexandria Light" pitchFamily="2" charset="-78"/>
              </a:rPr>
              <a:t>     و</a:t>
            </a:r>
            <a:r>
              <a:rPr lang="ar-SA" dirty="0">
                <a:solidFill>
                  <a:srgbClr val="000000"/>
                </a:solidFill>
                <a:effectLst/>
                <a:latin typeface="Alexandria Light" pitchFamily="2" charset="-78"/>
                <a:ea typeface="Calibri" panose="020F0502020204030204" pitchFamily="34" charset="0"/>
                <a:cs typeface="Alexandria Light" pitchFamily="2" charset="-78"/>
              </a:rPr>
              <a:t>الفيديو التعليميّ</a:t>
            </a:r>
            <a:r>
              <a:rPr lang="ar-SA" dirty="0">
                <a:effectLst/>
                <a:latin typeface="Alexandria Light" pitchFamily="2" charset="-78"/>
                <a:ea typeface="Calibri" panose="020F0502020204030204" pitchFamily="34" charset="0"/>
                <a:cs typeface="Alexandria Light" pitchFamily="2" charset="-78"/>
              </a:rPr>
              <a:t> الرقميّ: يعرّف بأنه "تكنولوجيا تحميل مقاطع الفيديو ونشرها من خلال الإنترنت التي يمكن مشاهدتها من أي مكان وفي أي وقت دون الحاجة إلى تحميلها مباشرة من الحواسيب".</a:t>
            </a:r>
          </a:p>
          <a:p>
            <a:pPr algn="just" rtl="1">
              <a:lnSpc>
                <a:spcPct val="20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والأنشطة الإلكترونية التفاعليّة </a:t>
            </a:r>
            <a:r>
              <a:rPr lang="ar-SA" dirty="0">
                <a:solidFill>
                  <a:srgbClr val="212529"/>
                </a:solidFill>
                <a:latin typeface="Alexandria Light" pitchFamily="2" charset="-78"/>
                <a:cs typeface="Alexandria Light" pitchFamily="2" charset="-78"/>
              </a:rPr>
              <a:t>هي مجموعة من البرمجيّات التعليميّة تُسهم في إثراء المواقف التعليميّة من خلال استخدام الأجهزة والمواد التكنولوجيّة الحديثة، وتتكوّن من النصوص المكتوبة </a:t>
            </a:r>
            <a:r>
              <a:rPr lang="en-US" dirty="0">
                <a:solidFill>
                  <a:srgbClr val="212529"/>
                </a:solidFill>
                <a:latin typeface="Alexandria Light" pitchFamily="2" charset="-78"/>
                <a:cs typeface="Alexandria Light" pitchFamily="2" charset="-78"/>
              </a:rPr>
              <a:t>(Texts)</a:t>
            </a:r>
            <a:r>
              <a:rPr lang="ar-SA" dirty="0">
                <a:solidFill>
                  <a:srgbClr val="212529"/>
                </a:solidFill>
                <a:latin typeface="Alexandria Light" pitchFamily="2" charset="-78"/>
                <a:cs typeface="Alexandria Light" pitchFamily="2" charset="-78"/>
              </a:rPr>
              <a:t>، والصور المتحركة والثابتة (</a:t>
            </a:r>
            <a:r>
              <a:rPr lang="en-US" dirty="0">
                <a:solidFill>
                  <a:srgbClr val="212529"/>
                </a:solidFill>
                <a:latin typeface="Alexandria Light" pitchFamily="2" charset="-78"/>
                <a:cs typeface="Alexandria Light" pitchFamily="2" charset="-78"/>
              </a:rPr>
              <a:t>(Image &amp; Graphic</a:t>
            </a:r>
            <a:r>
              <a:rPr lang="ar-SA" dirty="0">
                <a:solidFill>
                  <a:srgbClr val="212529"/>
                </a:solidFill>
                <a:latin typeface="Alexandria Light" pitchFamily="2" charset="-78"/>
                <a:cs typeface="Alexandria Light" pitchFamily="2" charset="-78"/>
              </a:rPr>
              <a:t> ، والرسوم المتحركة.</a:t>
            </a:r>
            <a:endParaRPr lang="en-US"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oogle Shape;8438;p58">
            <a:extLst>
              <a:ext uri="{FF2B5EF4-FFF2-40B4-BE49-F238E27FC236}">
                <a16:creationId xmlns:a16="http://schemas.microsoft.com/office/drawing/2014/main" id="{4A51B9D3-22EA-4FA5-8F5D-DA4790191D16}"/>
              </a:ext>
            </a:extLst>
          </p:cNvPr>
          <p:cNvGrpSpPr/>
          <p:nvPr/>
        </p:nvGrpSpPr>
        <p:grpSpPr>
          <a:xfrm>
            <a:off x="872040" y="5433612"/>
            <a:ext cx="443449" cy="441103"/>
            <a:chOff x="1412450" y="1954475"/>
            <a:chExt cx="297750" cy="296175"/>
          </a:xfrm>
        </p:grpSpPr>
        <p:sp>
          <p:nvSpPr>
            <p:cNvPr id="15" name="Google Shape;8439;p58">
              <a:extLst>
                <a:ext uri="{FF2B5EF4-FFF2-40B4-BE49-F238E27FC236}">
                  <a16:creationId xmlns:a16="http://schemas.microsoft.com/office/drawing/2014/main" id="{ED39CAE2-E545-485D-8EC2-A3355B75CBED}"/>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6" name="Google Shape;8440;p58">
              <a:extLst>
                <a:ext uri="{FF2B5EF4-FFF2-40B4-BE49-F238E27FC236}">
                  <a16:creationId xmlns:a16="http://schemas.microsoft.com/office/drawing/2014/main" id="{48AA1637-4E5E-45BB-BE6D-C5D925F1C298}"/>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23420552"/>
      </p:ext>
    </p:extLst>
  </p:cSld>
  <p:clrMapOvr>
    <a:masterClrMapping/>
  </p:clrMapOvr>
  <mc:AlternateContent xmlns:mc="http://schemas.openxmlformats.org/markup-compatibility/2006" xmlns:p14="http://schemas.microsoft.com/office/powerpoint/2010/main">
    <mc:Choice Requires="p14">
      <p:transition p14:dur="10" advTm="89870"/>
    </mc:Choice>
    <mc:Fallback xmlns="">
      <p:transition advTm="8987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0214" y="17555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87577" y="2012235"/>
            <a:ext cx="9517279" cy="3515642"/>
          </a:xfrm>
          <a:prstGeom prst="rect">
            <a:avLst/>
          </a:prstGeom>
          <a:noFill/>
        </p:spPr>
        <p:txBody>
          <a:bodyPr wrap="square" rtlCol="0">
            <a:spAutoFit/>
          </a:bodyPr>
          <a:lstStyle/>
          <a:p>
            <a:pPr algn="just" rtl="1" fontAlgn="base">
              <a:lnSpc>
                <a:spcPct val="250000"/>
              </a:lnSpc>
              <a:spcBef>
                <a:spcPts val="1200"/>
              </a:spcBef>
              <a:spcAft>
                <a:spcPts val="2200"/>
              </a:spcAft>
            </a:pPr>
            <a:r>
              <a:rPr lang="ar-SA" sz="2000" dirty="0">
                <a:solidFill>
                  <a:srgbClr val="212529"/>
                </a:solidFill>
                <a:effectLst/>
                <a:latin typeface="Alexandria Light" pitchFamily="2" charset="-78"/>
                <a:ea typeface="Times New Roman" panose="02020603050405020304" pitchFamily="18" charset="0"/>
                <a:cs typeface="Alexandria Light" pitchFamily="2" charset="-78"/>
              </a:rPr>
              <a:t>     </a:t>
            </a:r>
            <a:r>
              <a:rPr lang="ar-SA" sz="2000" dirty="0">
                <a:solidFill>
                  <a:srgbClr val="212529"/>
                </a:solidFill>
                <a:latin typeface="Alexandria Light" pitchFamily="2" charset="-78"/>
                <a:ea typeface="Times New Roman" panose="02020603050405020304" pitchFamily="18" charset="0"/>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اختبارات التقييم أو </a:t>
            </a:r>
            <a:r>
              <a:rPr lang="ar-SA" b="0" i="0" dirty="0">
                <a:solidFill>
                  <a:srgbClr val="414141"/>
                </a:solidFill>
                <a:effectLst/>
                <a:latin typeface="Alexandria Light" pitchFamily="2" charset="-78"/>
                <a:cs typeface="Alexandria Light" pitchFamily="2" charset="-78"/>
              </a:rPr>
              <a:t>التقييم الفوريّ للمتعلّمين هو من التطبيقات </a:t>
            </a:r>
            <a:r>
              <a:rPr lang="ar-SA" dirty="0">
                <a:solidFill>
                  <a:srgbClr val="414141"/>
                </a:solidFill>
                <a:latin typeface="Alexandria Light" pitchFamily="2" charset="-78"/>
                <a:cs typeface="Alexandria Light" pitchFamily="2" charset="-78"/>
              </a:rPr>
              <a:t>المتضمّنة في</a:t>
            </a:r>
            <a:r>
              <a:rPr lang="ar-SA" b="0" i="0" dirty="0">
                <a:solidFill>
                  <a:srgbClr val="414141"/>
                </a:solidFill>
                <a:effectLst/>
                <a:latin typeface="Alexandria Light" pitchFamily="2" charset="-78"/>
                <a:cs typeface="Alexandria Light" pitchFamily="2" charset="-78"/>
              </a:rPr>
              <a:t> التعليم الإلكترونيّ فعندما </a:t>
            </a:r>
            <a:r>
              <a:rPr lang="ar-SA" dirty="0">
                <a:solidFill>
                  <a:srgbClr val="414141"/>
                </a:solidFill>
                <a:latin typeface="Alexandria Light" pitchFamily="2" charset="-78"/>
                <a:cs typeface="Alexandria Light" pitchFamily="2" charset="-78"/>
              </a:rPr>
              <a:t>ت</a:t>
            </a:r>
            <a:r>
              <a:rPr lang="ar-SA" b="0" i="0" dirty="0">
                <a:solidFill>
                  <a:srgbClr val="414141"/>
                </a:solidFill>
                <a:effectLst/>
                <a:latin typeface="Alexandria Light" pitchFamily="2" charset="-78"/>
                <a:cs typeface="Alexandria Light" pitchFamily="2" charset="-78"/>
              </a:rPr>
              <a:t>تم عملية التعليم عبر الإنترنت، يمكن للمعلّمين تقديم التقييمات والاختبارات لطلابهم عبر المنصة التعليمية؛ وتلقي النتائج فوراً. وهذا يسمح للمتعلّمين بمعرفة نتائجهم على الفور وتحديد المجالات التي يحتاجون إلى تحسينها. فضلاً عن ذلك، يمكن للمعلّمين توفير توجيهات وإرشادات فوريّة للمتعلمين لمساعدتهم في تحسين أدائهم.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207" y="493170"/>
            <a:ext cx="2305141" cy="1076343"/>
          </a:xfrm>
          <a:prstGeom prst="rect">
            <a:avLst/>
          </a:prstGeom>
        </p:spPr>
      </p:pic>
      <p:grpSp>
        <p:nvGrpSpPr>
          <p:cNvPr id="11" name="Google Shape;8438;p58">
            <a:extLst>
              <a:ext uri="{FF2B5EF4-FFF2-40B4-BE49-F238E27FC236}">
                <a16:creationId xmlns:a16="http://schemas.microsoft.com/office/drawing/2014/main" id="{6A5C85A2-5DE9-40B2-9746-C730396CE462}"/>
              </a:ext>
            </a:extLst>
          </p:cNvPr>
          <p:cNvGrpSpPr/>
          <p:nvPr/>
        </p:nvGrpSpPr>
        <p:grpSpPr>
          <a:xfrm>
            <a:off x="1422811" y="1350116"/>
            <a:ext cx="443449" cy="441103"/>
            <a:chOff x="1412450" y="1954475"/>
            <a:chExt cx="297750" cy="296175"/>
          </a:xfrm>
        </p:grpSpPr>
        <p:sp>
          <p:nvSpPr>
            <p:cNvPr id="12" name="Google Shape;8439;p58">
              <a:extLst>
                <a:ext uri="{FF2B5EF4-FFF2-40B4-BE49-F238E27FC236}">
                  <a16:creationId xmlns:a16="http://schemas.microsoft.com/office/drawing/2014/main" id="{35A887F2-5C22-4CC1-B35C-EEFA2409C8D9}"/>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440;p58">
              <a:extLst>
                <a:ext uri="{FF2B5EF4-FFF2-40B4-BE49-F238E27FC236}">
                  <a16:creationId xmlns:a16="http://schemas.microsoft.com/office/drawing/2014/main" id="{9F37EF58-81CC-4F95-A00A-30B585265804}"/>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5" name="Google Shape;8409;p58">
            <a:extLst>
              <a:ext uri="{FF2B5EF4-FFF2-40B4-BE49-F238E27FC236}">
                <a16:creationId xmlns:a16="http://schemas.microsoft.com/office/drawing/2014/main" id="{A916C514-A576-4B53-818B-802BD631EE97}"/>
              </a:ext>
            </a:extLst>
          </p:cNvPr>
          <p:cNvGrpSpPr/>
          <p:nvPr/>
        </p:nvGrpSpPr>
        <p:grpSpPr>
          <a:xfrm>
            <a:off x="1199932" y="5012791"/>
            <a:ext cx="444603" cy="439949"/>
            <a:chOff x="1049375" y="2318350"/>
            <a:chExt cx="298525" cy="295400"/>
          </a:xfrm>
        </p:grpSpPr>
        <p:sp>
          <p:nvSpPr>
            <p:cNvPr id="16" name="Google Shape;8410;p58">
              <a:extLst>
                <a:ext uri="{FF2B5EF4-FFF2-40B4-BE49-F238E27FC236}">
                  <a16:creationId xmlns:a16="http://schemas.microsoft.com/office/drawing/2014/main" id="{6C2255F6-7F4E-4554-80E7-4A7312CA2994}"/>
                </a:ext>
              </a:extLst>
            </p:cNvPr>
            <p:cNvSpPr/>
            <p:nvPr/>
          </p:nvSpPr>
          <p:spPr>
            <a:xfrm>
              <a:off x="1101350" y="2492325"/>
              <a:ext cx="70125" cy="50525"/>
            </a:xfrm>
            <a:custGeom>
              <a:avLst/>
              <a:gdLst/>
              <a:ahLst/>
              <a:cxnLst/>
              <a:rect l="l" t="t" r="r" b="b"/>
              <a:pathLst>
                <a:path w="2805" h="2021" extrusionOk="0">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8411;p58">
              <a:extLst>
                <a:ext uri="{FF2B5EF4-FFF2-40B4-BE49-F238E27FC236}">
                  <a16:creationId xmlns:a16="http://schemas.microsoft.com/office/drawing/2014/main" id="{A8C32DC9-AC3B-4167-B5C1-E039E79948BB}"/>
                </a:ext>
              </a:extLst>
            </p:cNvPr>
            <p:cNvSpPr/>
            <p:nvPr/>
          </p:nvSpPr>
          <p:spPr>
            <a:xfrm>
              <a:off x="1101350" y="2440525"/>
              <a:ext cx="70125" cy="51150"/>
            </a:xfrm>
            <a:custGeom>
              <a:avLst/>
              <a:gdLst/>
              <a:ahLst/>
              <a:cxnLst/>
              <a:rect l="l" t="t" r="r" b="b"/>
              <a:pathLst>
                <a:path w="2805" h="2046" extrusionOk="0">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412;p58">
              <a:extLst>
                <a:ext uri="{FF2B5EF4-FFF2-40B4-BE49-F238E27FC236}">
                  <a16:creationId xmlns:a16="http://schemas.microsoft.com/office/drawing/2014/main" id="{BE6AA67E-C2FB-4C32-A76B-03A1AF568457}"/>
                </a:ext>
              </a:extLst>
            </p:cNvPr>
            <p:cNvSpPr/>
            <p:nvPr/>
          </p:nvSpPr>
          <p:spPr>
            <a:xfrm>
              <a:off x="1101350" y="2388550"/>
              <a:ext cx="70125" cy="51125"/>
            </a:xfrm>
            <a:custGeom>
              <a:avLst/>
              <a:gdLst/>
              <a:ahLst/>
              <a:cxnLst/>
              <a:rect l="l" t="t" r="r" b="b"/>
              <a:pathLst>
                <a:path w="2805" h="2045" extrusionOk="0">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413;p58">
              <a:extLst>
                <a:ext uri="{FF2B5EF4-FFF2-40B4-BE49-F238E27FC236}">
                  <a16:creationId xmlns:a16="http://schemas.microsoft.com/office/drawing/2014/main" id="{53107856-233A-4100-98DD-2AA6CDE53A12}"/>
                </a:ext>
              </a:extLst>
            </p:cNvPr>
            <p:cNvSpPr/>
            <p:nvPr/>
          </p:nvSpPr>
          <p:spPr>
            <a:xfrm>
              <a:off x="1049375" y="2318350"/>
              <a:ext cx="298525" cy="295400"/>
            </a:xfrm>
            <a:custGeom>
              <a:avLst/>
              <a:gdLst/>
              <a:ahLst/>
              <a:cxnLst/>
              <a:rect l="l" t="t" r="r" b="b"/>
              <a:pathLst>
                <a:path w="11941" h="11816" extrusionOk="0">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42584580"/>
      </p:ext>
    </p:extLst>
  </p:cSld>
  <p:clrMapOvr>
    <a:masterClrMapping/>
  </p:clrMapOvr>
  <mc:AlternateContent xmlns:mc="http://schemas.openxmlformats.org/markup-compatibility/2006" xmlns:p14="http://schemas.microsoft.com/office/powerpoint/2010/main">
    <mc:Choice Requires="p14">
      <p:transition p14:dur="10" advTm="107564"/>
    </mc:Choice>
    <mc:Fallback xmlns="">
      <p:transition advTm="10756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9168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178505" y="2629927"/>
            <a:ext cx="8761518" cy="3139321"/>
          </a:xfrm>
          <a:prstGeom prst="rect">
            <a:avLst/>
          </a:prstGeom>
          <a:noFill/>
        </p:spPr>
        <p:txBody>
          <a:bodyPr wrap="square" rtlCol="0">
            <a:spAutoFit/>
          </a:bodyPr>
          <a:lstStyle/>
          <a:p>
            <a:pPr algn="just" rtl="1" fontAlgn="base">
              <a:lnSpc>
                <a:spcPts val="2960"/>
              </a:lnSpc>
              <a:spcAft>
                <a:spcPts val="1800"/>
              </a:spcAft>
            </a:pPr>
            <a:r>
              <a:rPr lang="ar-SA" sz="2000" dirty="0">
                <a:solidFill>
                  <a:srgbClr val="212529"/>
                </a:solidFill>
                <a:effectLst/>
                <a:latin typeface="Alexandria Light" pitchFamily="2" charset="-78"/>
                <a:ea typeface="Times New Roman" panose="02020603050405020304" pitchFamily="18" charset="0"/>
                <a:cs typeface="Alexandria Light" pitchFamily="2" charset="-78"/>
              </a:rPr>
              <a:t>     منتديات المناقشة </a:t>
            </a:r>
            <a:r>
              <a:rPr lang="ar-SA" sz="2000" dirty="0">
                <a:solidFill>
                  <a:srgbClr val="212529"/>
                </a:solidFill>
                <a:latin typeface="Alexandria Light" pitchFamily="2" charset="-78"/>
                <a:cs typeface="Alexandria Light" pitchFamily="2" charset="-78"/>
              </a:rPr>
              <a:t>عبر الإنترنت التي تمثّل العمود الفقري للتعليم الإلكتروني. باستخدام التكنولوجيا المساعدة.</a:t>
            </a:r>
          </a:p>
          <a:p>
            <a:pPr algn="just" rtl="1">
              <a:lnSpc>
                <a:spcPts val="2960"/>
              </a:lnSpc>
              <a:spcAft>
                <a:spcPts val="1800"/>
              </a:spcAft>
            </a:pPr>
            <a:r>
              <a:rPr lang="ar-SA" sz="2000" dirty="0">
                <a:solidFill>
                  <a:srgbClr val="212529"/>
                </a:solidFill>
                <a:latin typeface="Alexandria Light" pitchFamily="2" charset="-78"/>
                <a:cs typeface="Alexandria Light" pitchFamily="2" charset="-78"/>
              </a:rPr>
              <a:t>   وتعد منتديات المناقشة أكثر الأدوات المستخدمة لرفع مستوى التفاعل والتعاون بين المتعلّمين في التعليم عن بعد المشتركين في مقرر تعليميّ يدرس عن بعد؛ لما تُمكنه من مناقشة المادّة التعليميّة التابعة للمقرر، وتبادل الآراء والمعرفة حول هذه المواد.</a:t>
            </a:r>
            <a:endParaRPr lang="en-US" sz="2000" dirty="0">
              <a:solidFill>
                <a:srgbClr val="212529"/>
              </a:solidFill>
              <a:latin typeface="Alexandria Light" pitchFamily="2" charset="-78"/>
              <a:cs typeface="Alexandria Light" pitchFamily="2" charset="-78"/>
            </a:endParaRPr>
          </a:p>
          <a:p>
            <a:pPr lvl="0" algn="r" rtl="1"/>
            <a:endParaRPr lang="ar-SA" b="1" kern="1200"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207" y="493170"/>
            <a:ext cx="2305141" cy="1076343"/>
          </a:xfrm>
          <a:prstGeom prst="rect">
            <a:avLst/>
          </a:prstGeom>
        </p:spPr>
      </p:pic>
      <p:sp>
        <p:nvSpPr>
          <p:cNvPr id="16" name="Google Shape;5347;p51">
            <a:extLst>
              <a:ext uri="{FF2B5EF4-FFF2-40B4-BE49-F238E27FC236}">
                <a16:creationId xmlns:a16="http://schemas.microsoft.com/office/drawing/2014/main" id="{30DCEC60-96FF-4931-8241-DB9F07E4A6CC}"/>
              </a:ext>
            </a:extLst>
          </p:cNvPr>
          <p:cNvSpPr/>
          <p:nvPr/>
        </p:nvSpPr>
        <p:spPr>
          <a:xfrm>
            <a:off x="1140427" y="3889615"/>
            <a:ext cx="813890" cy="845820"/>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851625871"/>
      </p:ext>
    </p:extLst>
  </p:cSld>
  <p:clrMapOvr>
    <a:masterClrMapping/>
  </p:clrMapOvr>
  <mc:AlternateContent xmlns:mc="http://schemas.openxmlformats.org/markup-compatibility/2006" xmlns:p14="http://schemas.microsoft.com/office/powerpoint/2010/main">
    <mc:Choice Requires="p14">
      <p:transition p14:dur="10" advTm="77378"/>
    </mc:Choice>
    <mc:Fallback xmlns="">
      <p:transition advTm="7737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24029"/>
            <a:ext cx="10812720" cy="4742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79369" y="528129"/>
            <a:ext cx="4088542" cy="526811"/>
          </a:xfrm>
          <a:prstGeom prst="rect">
            <a:avLst/>
          </a:prstGeom>
          <a:noFill/>
        </p:spPr>
        <p:txBody>
          <a:bodyPr wrap="square" rtlCol="0">
            <a:spAutoFit/>
          </a:bodyPr>
          <a:lstStyle/>
          <a:p>
            <a:pPr algn="ctr" rtl="1">
              <a:lnSpc>
                <a:spcPct val="107000"/>
              </a:lnSpc>
              <a:spcAft>
                <a:spcPts val="800"/>
              </a:spcAft>
            </a:pPr>
            <a:r>
              <a:rPr lang="ar-SA" sz="2800" dirty="0">
                <a:solidFill>
                  <a:schemeClr val="accent5">
                    <a:lumMod val="75000"/>
                  </a:schemeClr>
                </a:solidFill>
                <a:effectLst/>
                <a:latin typeface="Alexandria Medium" pitchFamily="2" charset="-78"/>
                <a:ea typeface="Calibri" panose="020F0502020204030204" pitchFamily="34" charset="0"/>
                <a:cs typeface="Alexandria Medium" pitchFamily="2" charset="-78"/>
              </a:rPr>
              <a:t>أدوات التعلّم الذكيّ</a:t>
            </a:r>
            <a:endParaRPr lang="en-US" sz="2000" dirty="0">
              <a:solidFill>
                <a:schemeClr val="accent5">
                  <a:lumMod val="75000"/>
                </a:schemeClr>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078443" y="1485146"/>
            <a:ext cx="10031219" cy="4581319"/>
          </a:xfrm>
          <a:prstGeom prst="rect">
            <a:avLst/>
          </a:prstGeom>
          <a:noFill/>
        </p:spPr>
        <p:txBody>
          <a:bodyPr wrap="square" rtlCol="0">
            <a:spAutoFit/>
          </a:bodyPr>
          <a:lstStyle/>
          <a:p>
            <a:pPr algn="just" rtl="1">
              <a:lnSpc>
                <a:spcPct val="200000"/>
              </a:lnSpc>
              <a:spcAft>
                <a:spcPts val="1800"/>
              </a:spcAft>
            </a:pPr>
            <a:r>
              <a:rPr lang="ar-SA" b="1" dirty="0">
                <a:effectLst/>
                <a:latin typeface="Alexandria Light" pitchFamily="2" charset="-78"/>
                <a:ea typeface="Calibri" panose="020F0502020204030204" pitchFamily="34" charset="0"/>
                <a:cs typeface="Alexandria Light" pitchFamily="2" charset="-78"/>
              </a:rPr>
              <a:t> 4- </a:t>
            </a:r>
            <a:r>
              <a:rPr lang="ar-SA" dirty="0">
                <a:solidFill>
                  <a:srgbClr val="212529"/>
                </a:solidFill>
                <a:effectLst/>
                <a:latin typeface="Alexandria Medium" pitchFamily="2" charset="-78"/>
                <a:ea typeface="Times New Roman" panose="02020603050405020304" pitchFamily="18" charset="0"/>
                <a:cs typeface="Alexandria Medium" pitchFamily="2" charset="-78"/>
              </a:rPr>
              <a:t>الروبوتات التعليميّة</a:t>
            </a:r>
            <a:r>
              <a:rPr lang="ar-SA" dirty="0">
                <a:solidFill>
                  <a:srgbClr val="212529"/>
                </a:solidFill>
                <a:effectLst/>
                <a:latin typeface="Alexandria Light" pitchFamily="2" charset="-78"/>
                <a:ea typeface="Times New Roman" panose="02020603050405020304" pitchFamily="18" charset="0"/>
                <a:cs typeface="Alexandria Light" pitchFamily="2" charset="-78"/>
              </a:rPr>
              <a:t>:.</a:t>
            </a:r>
          </a:p>
          <a:p>
            <a:pPr algn="just" rtl="1">
              <a:lnSpc>
                <a:spcPct val="20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هي</a:t>
            </a:r>
            <a:r>
              <a:rPr lang="ar-SA" i="0" dirty="0">
                <a:solidFill>
                  <a:srgbClr val="242424"/>
                </a:solidFill>
                <a:effectLst/>
                <a:latin typeface="Alexandria Light" pitchFamily="2" charset="-78"/>
                <a:cs typeface="Alexandria Light" pitchFamily="2" charset="-78"/>
              </a:rPr>
              <a:t>: </a:t>
            </a:r>
            <a:r>
              <a:rPr lang="ar-SA" b="0" i="0" dirty="0">
                <a:solidFill>
                  <a:srgbClr val="242424"/>
                </a:solidFill>
                <a:effectLst/>
                <a:latin typeface="Alexandria Light" pitchFamily="2" charset="-78"/>
                <a:cs typeface="Alexandria Light" pitchFamily="2" charset="-78"/>
              </a:rPr>
              <a:t>نوع من الروبوتات الذكيّة التي يتم تصميمها لتوفير خدمات التعليم والتدريب والتثقيف والتوجيه للأفراد والمجتمعات. ويستخدم الروبوت التعليميّ في مجموعة واسعة من المجالات، بما في ذلك التعليم الأكاديميّ والمهنيّ والصحيّ والتوجيه المهنيّ والاجتماعيّ.</a:t>
            </a:r>
          </a:p>
          <a:p>
            <a:pPr algn="just" rtl="1">
              <a:lnSpc>
                <a:spcPct val="200000"/>
              </a:lnSpc>
              <a:spcAft>
                <a:spcPts val="1800"/>
              </a:spcAft>
            </a:pPr>
            <a:r>
              <a:rPr lang="ar-SA" dirty="0">
                <a:solidFill>
                  <a:srgbClr val="242424"/>
                </a:solidFill>
                <a:latin typeface="Alexandria Light" pitchFamily="2" charset="-78"/>
                <a:cs typeface="Alexandria Light" pitchFamily="2" charset="-78"/>
              </a:rPr>
              <a:t>     </a:t>
            </a:r>
            <a:r>
              <a:rPr lang="ar-SA" b="0" i="0" dirty="0">
                <a:solidFill>
                  <a:srgbClr val="242424"/>
                </a:solidFill>
                <a:effectLst/>
                <a:latin typeface="Alexandria Light" pitchFamily="2" charset="-78"/>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تتيح الروبوتات التعليميّة للمتعلمين التفاعل مع تقنيّة الروبوت واكتشاف المفاهيم. ويمكن للمتعلمين تجربة بناء الروبوتات وبرمجتها وحل المشكلات من خلال التفاعل مع هذه الأدوات.</a:t>
            </a:r>
          </a:p>
          <a:p>
            <a:pPr algn="just" rtl="1">
              <a:lnSpc>
                <a:spcPct val="200000"/>
              </a:lnSpc>
              <a:spcAft>
                <a:spcPts val="1800"/>
              </a:spcAft>
            </a:pPr>
            <a:r>
              <a:rPr lang="ar-SA" b="1" dirty="0">
                <a:solidFill>
                  <a:srgbClr val="00B0F0"/>
                </a:solidFill>
                <a:latin typeface="Alexandria Light" pitchFamily="2" charset="-78"/>
                <a:cs typeface="Alexandria Light" pitchFamily="2" charset="-78"/>
              </a:rPr>
              <a:t> إذاً فما هي </a:t>
            </a:r>
            <a:r>
              <a:rPr lang="ar-SA" b="1" dirty="0">
                <a:solidFill>
                  <a:srgbClr val="00B0F0"/>
                </a:solidFill>
                <a:effectLst/>
                <a:latin typeface="Alexandria Light" pitchFamily="2" charset="-78"/>
                <a:ea typeface="Times New Roman" panose="02020603050405020304" pitchFamily="18" charset="0"/>
                <a:cs typeface="Alexandria Light" pitchFamily="2" charset="-78"/>
              </a:rPr>
              <a:t>عوامل نجاح التعلّم الذكي؟ </a:t>
            </a:r>
            <a:endParaRPr lang="en-US" dirty="0">
              <a:solidFill>
                <a:srgbClr val="00B0F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438;p58">
            <a:extLst>
              <a:ext uri="{FF2B5EF4-FFF2-40B4-BE49-F238E27FC236}">
                <a16:creationId xmlns:a16="http://schemas.microsoft.com/office/drawing/2014/main" id="{8E1AE099-0A40-4CFD-B3F2-4D8A4ADEDEFE}"/>
              </a:ext>
            </a:extLst>
          </p:cNvPr>
          <p:cNvGrpSpPr/>
          <p:nvPr/>
        </p:nvGrpSpPr>
        <p:grpSpPr>
          <a:xfrm>
            <a:off x="1309920" y="5884796"/>
            <a:ext cx="443449" cy="441103"/>
            <a:chOff x="1412450" y="1954475"/>
            <a:chExt cx="297750" cy="296175"/>
          </a:xfrm>
        </p:grpSpPr>
        <p:sp>
          <p:nvSpPr>
            <p:cNvPr id="12" name="Google Shape;8439;p58">
              <a:extLst>
                <a:ext uri="{FF2B5EF4-FFF2-40B4-BE49-F238E27FC236}">
                  <a16:creationId xmlns:a16="http://schemas.microsoft.com/office/drawing/2014/main" id="{0B391C13-E683-453F-B28D-20CEFB7DAC99}"/>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440;p58">
              <a:extLst>
                <a:ext uri="{FF2B5EF4-FFF2-40B4-BE49-F238E27FC236}">
                  <a16:creationId xmlns:a16="http://schemas.microsoft.com/office/drawing/2014/main" id="{9AA2B9A0-EDBA-43E5-B930-5DD66A970F2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4" name="Google Shape;8384;p58">
            <a:extLst>
              <a:ext uri="{FF2B5EF4-FFF2-40B4-BE49-F238E27FC236}">
                <a16:creationId xmlns:a16="http://schemas.microsoft.com/office/drawing/2014/main" id="{45D756E4-FA57-4D1E-8B7D-57962BCA8D50}"/>
              </a:ext>
            </a:extLst>
          </p:cNvPr>
          <p:cNvGrpSpPr/>
          <p:nvPr/>
        </p:nvGrpSpPr>
        <p:grpSpPr>
          <a:xfrm>
            <a:off x="823709" y="5513669"/>
            <a:ext cx="803715" cy="731519"/>
            <a:chOff x="683125" y="1955275"/>
            <a:chExt cx="299325" cy="279206"/>
          </a:xfrm>
        </p:grpSpPr>
        <p:sp>
          <p:nvSpPr>
            <p:cNvPr id="15" name="Google Shape;8385;p58">
              <a:extLst>
                <a:ext uri="{FF2B5EF4-FFF2-40B4-BE49-F238E27FC236}">
                  <a16:creationId xmlns:a16="http://schemas.microsoft.com/office/drawing/2014/main" id="{A17E8DD2-F20D-4541-841F-BCD24EB59E62}"/>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386;p58">
              <a:extLst>
                <a:ext uri="{FF2B5EF4-FFF2-40B4-BE49-F238E27FC236}">
                  <a16:creationId xmlns:a16="http://schemas.microsoft.com/office/drawing/2014/main" id="{09E62C8D-FBE6-47F5-8DA7-7160465D2188}"/>
                </a:ext>
              </a:extLst>
            </p:cNvPr>
            <p:cNvSpPr/>
            <p:nvPr/>
          </p:nvSpPr>
          <p:spPr>
            <a:xfrm>
              <a:off x="683125" y="2058450"/>
              <a:ext cx="140476" cy="176031"/>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7" name="Google Shape;8387;p58">
              <a:extLst>
                <a:ext uri="{FF2B5EF4-FFF2-40B4-BE49-F238E27FC236}">
                  <a16:creationId xmlns:a16="http://schemas.microsoft.com/office/drawing/2014/main" id="{022E78E3-5F43-43C4-87E1-EA8C139B0543}"/>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388;p58">
              <a:extLst>
                <a:ext uri="{FF2B5EF4-FFF2-40B4-BE49-F238E27FC236}">
                  <a16:creationId xmlns:a16="http://schemas.microsoft.com/office/drawing/2014/main" id="{E66E703B-68F1-42BB-B690-5A49E73D7B7B}"/>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9614599"/>
      </p:ext>
    </p:extLst>
  </p:cSld>
  <p:clrMapOvr>
    <a:masterClrMapping/>
  </p:clrMapOvr>
  <mc:AlternateContent xmlns:mc="http://schemas.openxmlformats.org/markup-compatibility/2006" xmlns:p14="http://schemas.microsoft.com/office/powerpoint/2010/main">
    <mc:Choice Requires="p14">
      <p:transition p14:dur="10" advTm="79003"/>
    </mc:Choice>
    <mc:Fallback xmlns="">
      <p:transition advTm="7900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0" y="1099728"/>
            <a:ext cx="7550405" cy="5550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03828" y="1101235"/>
            <a:ext cx="7332005" cy="5456815"/>
          </a:xfrm>
          <a:prstGeom prst="rect">
            <a:avLst/>
          </a:prstGeom>
        </p:spPr>
        <p:txBody>
          <a:bodyPr wrap="square">
            <a:spAutoFit/>
          </a:bodyPr>
          <a:lstStyle/>
          <a:p>
            <a:pPr marL="342900" lvl="0" indent="-342900" algn="just" rtl="1">
              <a:lnSpc>
                <a:spcPct val="200000"/>
              </a:lnSpc>
              <a:spcAft>
                <a:spcPts val="2000"/>
              </a:spcAft>
              <a:buSzPts val="1000"/>
              <a:buFont typeface="Symbol" panose="05050102010706020507" pitchFamily="18" charset="2"/>
              <a:buChar char=""/>
              <a:tabLst>
                <a:tab pos="457200" algn="l"/>
              </a:tabLst>
            </a:pPr>
            <a:r>
              <a:rPr lang="ar-SA" sz="1600" b="1" dirty="0">
                <a:effectLst/>
                <a:latin typeface="Alexandria Light" pitchFamily="2" charset="-78"/>
                <a:ea typeface="Calibri" panose="020F0502020204030204" pitchFamily="34" charset="0"/>
                <a:cs typeface="Alexandria Light" pitchFamily="2" charset="-78"/>
              </a:rPr>
              <a:t> </a:t>
            </a:r>
            <a:r>
              <a:rPr lang="ar-SA" sz="1600" b="1" dirty="0">
                <a:solidFill>
                  <a:srgbClr val="212529"/>
                </a:solidFill>
                <a:effectLst/>
                <a:latin typeface="Alexandria Light" pitchFamily="2" charset="-78"/>
                <a:ea typeface="Times New Roman" panose="02020603050405020304" pitchFamily="18" charset="0"/>
                <a:cs typeface="Alexandria Light" pitchFamily="2" charset="-78"/>
              </a:rPr>
              <a:t>رؤية وقيادة قوية: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إذ يتطلب نجاح استراتيجية التعلّم الذكي وجود رؤية واضحة من قادة المدرسة والمسؤولين التعليميين بشأن أهمية وقيمة التعلّم الذكي. ويجب أن يكون لديهم التزام قوي بتكنولوجيا التعلّم والتحسين المستمر.</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200000"/>
              </a:lnSpc>
              <a:spcAft>
                <a:spcPts val="2000"/>
              </a:spcAft>
              <a:buSzPts val="1000"/>
              <a:buFont typeface="Symbol" panose="05050102010706020507" pitchFamily="18" charset="2"/>
              <a:buChar char=""/>
              <a:tabLst>
                <a:tab pos="457200" algn="l"/>
              </a:tabLst>
            </a:pPr>
            <a:r>
              <a:rPr lang="ar-SA" sz="1600" b="1" dirty="0">
                <a:solidFill>
                  <a:srgbClr val="212529"/>
                </a:solidFill>
                <a:effectLst/>
                <a:latin typeface="Alexandria Light" pitchFamily="2" charset="-78"/>
                <a:ea typeface="Times New Roman" panose="02020603050405020304" pitchFamily="18" charset="0"/>
                <a:cs typeface="Alexandria Light" pitchFamily="2" charset="-78"/>
              </a:rPr>
              <a:t>التخطيط والتنفيذ الجيد: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يجب وضع خطة استراتيجية تفصيلية لتنفيذ التعلّم الذكي في المدرسة، وتحديد الأهداف والمخرجات المرجوة، وتخصيص الموارد اللازمة. يجب أن يتم تنفيذ الخطة بشكل منهجي ومنظم، مع مراقبة وتقييم دوراتها.</a:t>
            </a: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marL="342900" lvl="0" indent="-342900" algn="just" rtl="1">
              <a:lnSpc>
                <a:spcPct val="200000"/>
              </a:lnSpc>
              <a:spcAft>
                <a:spcPts val="2000"/>
              </a:spcAft>
              <a:buSzPts val="1000"/>
              <a:buFont typeface="Symbol" panose="05050102010706020507" pitchFamily="18" charset="2"/>
              <a:buChar char=""/>
              <a:tabLst>
                <a:tab pos="457200" algn="l"/>
              </a:tabLst>
            </a:pPr>
            <a:r>
              <a:rPr lang="ar-SA" sz="1600" b="1" dirty="0">
                <a:solidFill>
                  <a:srgbClr val="212529"/>
                </a:solidFill>
                <a:latin typeface="Alexandria Light" pitchFamily="2" charset="-78"/>
                <a:cs typeface="Alexandria Light" pitchFamily="2" charset="-78"/>
              </a:rPr>
              <a:t>توفير البنية التحتية التكنولوجية: </a:t>
            </a:r>
            <a:r>
              <a:rPr lang="ar-SA" sz="1600" dirty="0">
                <a:solidFill>
                  <a:srgbClr val="212529"/>
                </a:solidFill>
                <a:latin typeface="Alexandria Light" pitchFamily="2" charset="-78"/>
                <a:cs typeface="Alexandria Light" pitchFamily="2" charset="-78"/>
              </a:rPr>
              <a:t>يتطلب التعلّم الذكيّ وجود بنية تحتية تكنولوجية قوية ومناسبة في المدرسة. يجب توفير الأجهزة المناسبة مثل الحواسيب والشبكات اللاسلكية والانترنت ذو السرعة العالية، بالإضافة إلى التطبيقات والبرامج التعليميّة اللازمة</a:t>
            </a:r>
            <a:r>
              <a:rPr lang="ar-SA" sz="1600" dirty="0">
                <a:solidFill>
                  <a:srgbClr val="212529"/>
                </a:solidFill>
                <a:effectLst/>
                <a:latin typeface="TheSans"/>
                <a:ea typeface="Times New Roman" panose="02020603050405020304" pitchFamily="18" charset="0"/>
                <a:cs typeface="Times New Roman" panose="02020603050405020304" pitchFamily="18" charset="0"/>
              </a:rPr>
              <a:t>.</a:t>
            </a:r>
          </a:p>
        </p:txBody>
      </p:sp>
      <p:sp>
        <p:nvSpPr>
          <p:cNvPr id="17" name="TextBox 16"/>
          <p:cNvSpPr txBox="1"/>
          <p:nvPr/>
        </p:nvSpPr>
        <p:spPr>
          <a:xfrm>
            <a:off x="8024902" y="4064061"/>
            <a:ext cx="4167098" cy="402674"/>
          </a:xfrm>
          <a:prstGeom prst="rect">
            <a:avLst/>
          </a:prstGeom>
          <a:noFill/>
        </p:spPr>
        <p:txBody>
          <a:bodyPr wrap="square" rtlCol="0">
            <a:spAutoFit/>
          </a:bodyPr>
          <a:lstStyle/>
          <a:p>
            <a:pPr algn="ctr" rtl="1">
              <a:lnSpc>
                <a:spcPct val="107000"/>
              </a:lnSpc>
              <a:spcAft>
                <a:spcPts val="800"/>
              </a:spcAft>
            </a:pPr>
            <a:r>
              <a:rPr lang="ar-SA" sz="2000" b="1" dirty="0">
                <a:solidFill>
                  <a:srgbClr val="175873"/>
                </a:solidFill>
                <a:effectLst/>
                <a:latin typeface="Alexandria Medium" pitchFamily="2" charset="-78"/>
                <a:ea typeface="Times New Roman" panose="02020603050405020304" pitchFamily="18" charset="0"/>
                <a:cs typeface="Alexandria Medium" pitchFamily="2" charset="-78"/>
              </a:rPr>
              <a:t>عوامل نجاح التعلّم الذكيّ</a:t>
            </a:r>
            <a:endParaRPr lang="en-US" sz="2000" dirty="0">
              <a:effectLst/>
              <a:latin typeface="Alexandria Medium" pitchFamily="2" charset="-78"/>
              <a:ea typeface="Calibri" panose="020F0502020204030204" pitchFamily="34" charset="0"/>
              <a:cs typeface="Alexandria Medium"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صورة 11">
            <a:extLst>
              <a:ext uri="{FF2B5EF4-FFF2-40B4-BE49-F238E27FC236}">
                <a16:creationId xmlns:a16="http://schemas.microsoft.com/office/drawing/2014/main" id="{14B0D77C-5CF0-4A6A-B442-016F12A1235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684484" y="1268606"/>
            <a:ext cx="2787027" cy="2495358"/>
          </a:xfrm>
          <a:prstGeom prst="rect">
            <a:avLst/>
          </a:prstGeom>
        </p:spPr>
      </p:pic>
      <p:sp>
        <p:nvSpPr>
          <p:cNvPr id="11" name="Google Shape;8449;p58">
            <a:extLst>
              <a:ext uri="{FF2B5EF4-FFF2-40B4-BE49-F238E27FC236}">
                <a16:creationId xmlns:a16="http://schemas.microsoft.com/office/drawing/2014/main" id="{E425CEA2-84C9-40B8-8F8B-5A85876145AD}"/>
              </a:ext>
            </a:extLst>
          </p:cNvPr>
          <p:cNvSpPr/>
          <p:nvPr/>
        </p:nvSpPr>
        <p:spPr>
          <a:xfrm>
            <a:off x="11321323" y="6014511"/>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690875312"/>
      </p:ext>
    </p:extLst>
  </p:cSld>
  <p:clrMapOvr>
    <a:masterClrMapping/>
  </p:clrMapOvr>
  <p:transition spd="slow" advTm="166310">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1280" y="15979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عوامل نجاح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346764" y="1931272"/>
            <a:ext cx="8582361" cy="3591304"/>
          </a:xfrm>
          <a:prstGeom prst="rect">
            <a:avLst/>
          </a:prstGeom>
          <a:noFill/>
        </p:spPr>
        <p:txBody>
          <a:bodyPr wrap="square" rtlCol="0">
            <a:spAutoFit/>
          </a:bodyPr>
          <a:lstStyle/>
          <a:p>
            <a:pPr algn="just" rtl="1">
              <a:lnSpc>
                <a:spcPct val="200000"/>
              </a:lnSpc>
              <a:spcAft>
                <a:spcPts val="2000"/>
              </a:spcAft>
              <a:buFont typeface="Arial" panose="020B0604020202020204" pitchFamily="34" charset="0"/>
              <a:buChar char="•"/>
            </a:pPr>
            <a:r>
              <a:rPr lang="ar-SA" b="1" i="0" dirty="0">
                <a:solidFill>
                  <a:srgbClr val="212529"/>
                </a:solidFill>
                <a:effectLst/>
                <a:latin typeface="Alexandria Light" pitchFamily="2" charset="-78"/>
                <a:cs typeface="Alexandria Light" pitchFamily="2" charset="-78"/>
              </a:rPr>
              <a:t> تدريب المعلّمين: </a:t>
            </a:r>
            <a:r>
              <a:rPr lang="ar-SA" b="0" i="0" dirty="0">
                <a:solidFill>
                  <a:srgbClr val="212529"/>
                </a:solidFill>
                <a:effectLst/>
                <a:latin typeface="Alexandria Light" pitchFamily="2" charset="-78"/>
                <a:cs typeface="Alexandria Light" pitchFamily="2" charset="-78"/>
              </a:rPr>
              <a:t>يعتبر تدريب المعلمين على استخدام التكنولوجيا التعليميّة وتنفيذ استراتيجيات التعلّم الذكي أمرًا حاسماً. يجب توفير فرص التدريب وورش العمل والدعم المستمر للمعلمين لتطوير مهاراتهم التقنية والتعليميّة.</a:t>
            </a:r>
          </a:p>
          <a:p>
            <a:pPr algn="just" rtl="1">
              <a:lnSpc>
                <a:spcPct val="200000"/>
              </a:lnSpc>
              <a:spcAft>
                <a:spcPts val="2000"/>
              </a:spcAft>
              <a:buFont typeface="Arial" panose="020B0604020202020204" pitchFamily="34" charset="0"/>
              <a:buChar char="•"/>
            </a:pPr>
            <a:r>
              <a:rPr lang="ar-SA" b="0" i="0" dirty="0">
                <a:solidFill>
                  <a:srgbClr val="212529"/>
                </a:solidFill>
                <a:effectLst/>
                <a:latin typeface="Alexandria Light" pitchFamily="2" charset="-78"/>
                <a:cs typeface="Alexandria Light" pitchFamily="2" charset="-78"/>
              </a:rPr>
              <a:t> </a:t>
            </a:r>
            <a:r>
              <a:rPr lang="ar-SA" b="1" i="0" dirty="0">
                <a:solidFill>
                  <a:srgbClr val="212529"/>
                </a:solidFill>
                <a:effectLst/>
                <a:latin typeface="Alexandria Light" pitchFamily="2" charset="-78"/>
                <a:cs typeface="Alexandria Light" pitchFamily="2" charset="-78"/>
              </a:rPr>
              <a:t>مراقبة وتقييم الأداء: </a:t>
            </a:r>
            <a:r>
              <a:rPr lang="ar-SA" b="0" i="0" dirty="0">
                <a:solidFill>
                  <a:srgbClr val="212529"/>
                </a:solidFill>
                <a:effectLst/>
                <a:latin typeface="Alexandria Light" pitchFamily="2" charset="-78"/>
                <a:cs typeface="Alexandria Light" pitchFamily="2" charset="-78"/>
              </a:rPr>
              <a:t>يجب مراقبة وتقييم أداء استراتيجيّة التعلّم الذكيّ لقياس تأثيرها وفعاليتها. يمكن استخدام مقاييس التقييم وتحليل البيانات لقياس التقدم وتحديد المجالات التي تحتاج إلى تحسين وضبط الأداء المدرسي.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829;p51">
            <a:extLst>
              <a:ext uri="{FF2B5EF4-FFF2-40B4-BE49-F238E27FC236}">
                <a16:creationId xmlns:a16="http://schemas.microsoft.com/office/drawing/2014/main" id="{C52ADF06-2C50-4B02-ABAE-DEB5F52C828C}"/>
              </a:ext>
            </a:extLst>
          </p:cNvPr>
          <p:cNvGrpSpPr/>
          <p:nvPr/>
        </p:nvGrpSpPr>
        <p:grpSpPr>
          <a:xfrm>
            <a:off x="1358770" y="3261972"/>
            <a:ext cx="571531" cy="515286"/>
            <a:chOff x="1636184" y="2959225"/>
            <a:chExt cx="232666" cy="197250"/>
          </a:xfrm>
        </p:grpSpPr>
        <p:sp>
          <p:nvSpPr>
            <p:cNvPr id="9" name="Google Shape;5830;p51">
              <a:extLst>
                <a:ext uri="{FF2B5EF4-FFF2-40B4-BE49-F238E27FC236}">
                  <a16:creationId xmlns:a16="http://schemas.microsoft.com/office/drawing/2014/main" id="{42C239F4-9C43-4AC4-9E4B-8E1A7284A53D}"/>
                </a:ext>
              </a:extLst>
            </p:cNvPr>
            <p:cNvSpPr/>
            <p:nvPr/>
          </p:nvSpPr>
          <p:spPr>
            <a:xfrm>
              <a:off x="1649300" y="2959225"/>
              <a:ext cx="219550" cy="197250"/>
            </a:xfrm>
            <a:custGeom>
              <a:avLst/>
              <a:gdLst/>
              <a:ahLst/>
              <a:cxnLst/>
              <a:rect l="l" t="t" r="r" b="b"/>
              <a:pathLst>
                <a:path w="8782" h="7890" extrusionOk="0">
                  <a:moveTo>
                    <a:pt x="3485" y="419"/>
                  </a:moveTo>
                  <a:lnTo>
                    <a:pt x="2342" y="1952"/>
                  </a:lnTo>
                  <a:lnTo>
                    <a:pt x="1757" y="419"/>
                  </a:lnTo>
                  <a:close/>
                  <a:moveTo>
                    <a:pt x="6495" y="419"/>
                  </a:moveTo>
                  <a:lnTo>
                    <a:pt x="5882" y="1952"/>
                  </a:lnTo>
                  <a:lnTo>
                    <a:pt x="4739" y="419"/>
                  </a:lnTo>
                  <a:close/>
                  <a:moveTo>
                    <a:pt x="1255" y="809"/>
                  </a:moveTo>
                  <a:lnTo>
                    <a:pt x="1812" y="2314"/>
                  </a:lnTo>
                  <a:lnTo>
                    <a:pt x="307" y="2314"/>
                  </a:lnTo>
                  <a:lnTo>
                    <a:pt x="1255" y="809"/>
                  </a:lnTo>
                  <a:close/>
                  <a:moveTo>
                    <a:pt x="4154" y="614"/>
                  </a:moveTo>
                  <a:lnTo>
                    <a:pt x="5408" y="2314"/>
                  </a:lnTo>
                  <a:lnTo>
                    <a:pt x="2900" y="2314"/>
                  </a:lnTo>
                  <a:lnTo>
                    <a:pt x="4154" y="614"/>
                  </a:lnTo>
                  <a:close/>
                  <a:moveTo>
                    <a:pt x="6997" y="809"/>
                  </a:moveTo>
                  <a:lnTo>
                    <a:pt x="7945" y="2314"/>
                  </a:lnTo>
                  <a:lnTo>
                    <a:pt x="6440" y="2314"/>
                  </a:lnTo>
                  <a:lnTo>
                    <a:pt x="6997" y="809"/>
                  </a:lnTo>
                  <a:close/>
                  <a:moveTo>
                    <a:pt x="2035" y="2928"/>
                  </a:moveTo>
                  <a:lnTo>
                    <a:pt x="3206" y="6133"/>
                  </a:lnTo>
                  <a:lnTo>
                    <a:pt x="419" y="2928"/>
                  </a:lnTo>
                  <a:close/>
                  <a:moveTo>
                    <a:pt x="7806" y="2928"/>
                  </a:moveTo>
                  <a:lnTo>
                    <a:pt x="5018" y="6133"/>
                  </a:lnTo>
                  <a:lnTo>
                    <a:pt x="6217" y="2928"/>
                  </a:lnTo>
                  <a:close/>
                  <a:moveTo>
                    <a:pt x="5548" y="2928"/>
                  </a:moveTo>
                  <a:lnTo>
                    <a:pt x="4126" y="6719"/>
                  </a:lnTo>
                  <a:lnTo>
                    <a:pt x="2677" y="2928"/>
                  </a:lnTo>
                  <a:close/>
                  <a:moveTo>
                    <a:pt x="1562" y="1"/>
                  </a:moveTo>
                  <a:lnTo>
                    <a:pt x="1" y="2482"/>
                  </a:lnTo>
                  <a:lnTo>
                    <a:pt x="1" y="2510"/>
                  </a:lnTo>
                  <a:lnTo>
                    <a:pt x="1" y="2537"/>
                  </a:lnTo>
                  <a:lnTo>
                    <a:pt x="1" y="2593"/>
                  </a:lnTo>
                  <a:lnTo>
                    <a:pt x="1" y="2621"/>
                  </a:lnTo>
                  <a:lnTo>
                    <a:pt x="1" y="2649"/>
                  </a:lnTo>
                  <a:lnTo>
                    <a:pt x="1" y="2677"/>
                  </a:lnTo>
                  <a:lnTo>
                    <a:pt x="1" y="2733"/>
                  </a:lnTo>
                  <a:lnTo>
                    <a:pt x="1" y="2760"/>
                  </a:lnTo>
                  <a:lnTo>
                    <a:pt x="1" y="2788"/>
                  </a:lnTo>
                  <a:lnTo>
                    <a:pt x="1" y="2816"/>
                  </a:lnTo>
                  <a:lnTo>
                    <a:pt x="1" y="2872"/>
                  </a:lnTo>
                  <a:lnTo>
                    <a:pt x="4349" y="7834"/>
                  </a:lnTo>
                  <a:lnTo>
                    <a:pt x="4405" y="7890"/>
                  </a:lnTo>
                  <a:lnTo>
                    <a:pt x="4879" y="7890"/>
                  </a:lnTo>
                  <a:lnTo>
                    <a:pt x="4907" y="7834"/>
                  </a:lnTo>
                  <a:lnTo>
                    <a:pt x="8753" y="2788"/>
                  </a:lnTo>
                  <a:lnTo>
                    <a:pt x="8753" y="2788"/>
                  </a:lnTo>
                  <a:cubicBezTo>
                    <a:pt x="8744" y="2798"/>
                    <a:pt x="8738" y="2801"/>
                    <a:pt x="8735" y="2801"/>
                  </a:cubicBezTo>
                  <a:cubicBezTo>
                    <a:pt x="8729" y="2801"/>
                    <a:pt x="8735" y="2788"/>
                    <a:pt x="8753" y="2788"/>
                  </a:cubicBezTo>
                  <a:lnTo>
                    <a:pt x="8781" y="2760"/>
                  </a:lnTo>
                  <a:lnTo>
                    <a:pt x="8781" y="2733"/>
                  </a:lnTo>
                  <a:lnTo>
                    <a:pt x="8781" y="2677"/>
                  </a:lnTo>
                  <a:lnTo>
                    <a:pt x="8781" y="2649"/>
                  </a:lnTo>
                  <a:lnTo>
                    <a:pt x="8781" y="2621"/>
                  </a:lnTo>
                  <a:lnTo>
                    <a:pt x="8781" y="2593"/>
                  </a:lnTo>
                  <a:lnTo>
                    <a:pt x="8781" y="2537"/>
                  </a:lnTo>
                  <a:lnTo>
                    <a:pt x="8781" y="2510"/>
                  </a:lnTo>
                  <a:lnTo>
                    <a:pt x="8781" y="2482"/>
                  </a:lnTo>
                  <a:lnTo>
                    <a:pt x="722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831;p51">
              <a:extLst>
                <a:ext uri="{FF2B5EF4-FFF2-40B4-BE49-F238E27FC236}">
                  <a16:creationId xmlns:a16="http://schemas.microsoft.com/office/drawing/2014/main" id="{3B438EE8-C714-45AD-B104-0F48BC4FD94B}"/>
                </a:ext>
              </a:extLst>
            </p:cNvPr>
            <p:cNvSpPr/>
            <p:nvPr/>
          </p:nvSpPr>
          <p:spPr>
            <a:xfrm flipH="1">
              <a:off x="1636184" y="2959225"/>
              <a:ext cx="219550" cy="197250"/>
            </a:xfrm>
            <a:custGeom>
              <a:avLst/>
              <a:gdLst/>
              <a:ahLst/>
              <a:cxnLst/>
              <a:rect l="l" t="t" r="r" b="b"/>
              <a:pathLst>
                <a:path w="8782" h="7890" extrusionOk="0">
                  <a:moveTo>
                    <a:pt x="3485" y="419"/>
                  </a:moveTo>
                  <a:lnTo>
                    <a:pt x="2342" y="1952"/>
                  </a:lnTo>
                  <a:lnTo>
                    <a:pt x="1757" y="419"/>
                  </a:lnTo>
                  <a:close/>
                  <a:moveTo>
                    <a:pt x="6495" y="419"/>
                  </a:moveTo>
                  <a:lnTo>
                    <a:pt x="5882" y="1952"/>
                  </a:lnTo>
                  <a:lnTo>
                    <a:pt x="4739" y="419"/>
                  </a:lnTo>
                  <a:close/>
                  <a:moveTo>
                    <a:pt x="1255" y="809"/>
                  </a:moveTo>
                  <a:lnTo>
                    <a:pt x="1812" y="2314"/>
                  </a:lnTo>
                  <a:lnTo>
                    <a:pt x="307" y="2314"/>
                  </a:lnTo>
                  <a:lnTo>
                    <a:pt x="1255" y="809"/>
                  </a:lnTo>
                  <a:close/>
                  <a:moveTo>
                    <a:pt x="4154" y="614"/>
                  </a:moveTo>
                  <a:lnTo>
                    <a:pt x="5408" y="2314"/>
                  </a:lnTo>
                  <a:lnTo>
                    <a:pt x="2900" y="2314"/>
                  </a:lnTo>
                  <a:lnTo>
                    <a:pt x="4154" y="614"/>
                  </a:lnTo>
                  <a:close/>
                  <a:moveTo>
                    <a:pt x="6997" y="809"/>
                  </a:moveTo>
                  <a:lnTo>
                    <a:pt x="7945" y="2314"/>
                  </a:lnTo>
                  <a:lnTo>
                    <a:pt x="6440" y="2314"/>
                  </a:lnTo>
                  <a:lnTo>
                    <a:pt x="6997" y="809"/>
                  </a:lnTo>
                  <a:close/>
                  <a:moveTo>
                    <a:pt x="2035" y="2928"/>
                  </a:moveTo>
                  <a:lnTo>
                    <a:pt x="3206" y="6133"/>
                  </a:lnTo>
                  <a:lnTo>
                    <a:pt x="419" y="2928"/>
                  </a:lnTo>
                  <a:close/>
                  <a:moveTo>
                    <a:pt x="7806" y="2928"/>
                  </a:moveTo>
                  <a:lnTo>
                    <a:pt x="5018" y="6133"/>
                  </a:lnTo>
                  <a:lnTo>
                    <a:pt x="6217" y="2928"/>
                  </a:lnTo>
                  <a:close/>
                  <a:moveTo>
                    <a:pt x="5548" y="2928"/>
                  </a:moveTo>
                  <a:lnTo>
                    <a:pt x="4126" y="6719"/>
                  </a:lnTo>
                  <a:lnTo>
                    <a:pt x="2677" y="2928"/>
                  </a:lnTo>
                  <a:close/>
                  <a:moveTo>
                    <a:pt x="1562" y="1"/>
                  </a:moveTo>
                  <a:lnTo>
                    <a:pt x="1" y="2482"/>
                  </a:lnTo>
                  <a:lnTo>
                    <a:pt x="1" y="2510"/>
                  </a:lnTo>
                  <a:lnTo>
                    <a:pt x="1" y="2537"/>
                  </a:lnTo>
                  <a:lnTo>
                    <a:pt x="1" y="2593"/>
                  </a:lnTo>
                  <a:lnTo>
                    <a:pt x="1" y="2621"/>
                  </a:lnTo>
                  <a:lnTo>
                    <a:pt x="1" y="2649"/>
                  </a:lnTo>
                  <a:lnTo>
                    <a:pt x="1" y="2677"/>
                  </a:lnTo>
                  <a:lnTo>
                    <a:pt x="1" y="2733"/>
                  </a:lnTo>
                  <a:lnTo>
                    <a:pt x="1" y="2760"/>
                  </a:lnTo>
                  <a:lnTo>
                    <a:pt x="1" y="2788"/>
                  </a:lnTo>
                  <a:lnTo>
                    <a:pt x="1" y="2816"/>
                  </a:lnTo>
                  <a:lnTo>
                    <a:pt x="1" y="2872"/>
                  </a:lnTo>
                  <a:lnTo>
                    <a:pt x="4349" y="7834"/>
                  </a:lnTo>
                  <a:lnTo>
                    <a:pt x="4405" y="7890"/>
                  </a:lnTo>
                  <a:lnTo>
                    <a:pt x="4879" y="7890"/>
                  </a:lnTo>
                  <a:lnTo>
                    <a:pt x="4907" y="7834"/>
                  </a:lnTo>
                  <a:lnTo>
                    <a:pt x="8753" y="2788"/>
                  </a:lnTo>
                  <a:lnTo>
                    <a:pt x="8753" y="2788"/>
                  </a:lnTo>
                  <a:cubicBezTo>
                    <a:pt x="8744" y="2798"/>
                    <a:pt x="8738" y="2801"/>
                    <a:pt x="8735" y="2801"/>
                  </a:cubicBezTo>
                  <a:cubicBezTo>
                    <a:pt x="8729" y="2801"/>
                    <a:pt x="8735" y="2788"/>
                    <a:pt x="8753" y="2788"/>
                  </a:cubicBezTo>
                  <a:lnTo>
                    <a:pt x="8781" y="2760"/>
                  </a:lnTo>
                  <a:lnTo>
                    <a:pt x="8781" y="2733"/>
                  </a:lnTo>
                  <a:lnTo>
                    <a:pt x="8781" y="2677"/>
                  </a:lnTo>
                  <a:lnTo>
                    <a:pt x="8781" y="2649"/>
                  </a:lnTo>
                  <a:lnTo>
                    <a:pt x="8781" y="2621"/>
                  </a:lnTo>
                  <a:lnTo>
                    <a:pt x="8781" y="2593"/>
                  </a:lnTo>
                  <a:lnTo>
                    <a:pt x="8781" y="2537"/>
                  </a:lnTo>
                  <a:lnTo>
                    <a:pt x="8781" y="2510"/>
                  </a:lnTo>
                  <a:lnTo>
                    <a:pt x="8781" y="2482"/>
                  </a:lnTo>
                  <a:lnTo>
                    <a:pt x="722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832;p51">
              <a:extLst>
                <a:ext uri="{FF2B5EF4-FFF2-40B4-BE49-F238E27FC236}">
                  <a16:creationId xmlns:a16="http://schemas.microsoft.com/office/drawing/2014/main" id="{96418587-6610-4D49-A2A8-2845622CC358}"/>
                </a:ext>
              </a:extLst>
            </p:cNvPr>
            <p:cNvSpPr/>
            <p:nvPr/>
          </p:nvSpPr>
          <p:spPr>
            <a:xfrm>
              <a:off x="1734750" y="3136775"/>
              <a:ext cx="36900" cy="19650"/>
            </a:xfrm>
            <a:custGeom>
              <a:avLst/>
              <a:gdLst/>
              <a:ahLst/>
              <a:cxnLst/>
              <a:rect l="l" t="t" r="r" b="b"/>
              <a:pathLst>
                <a:path w="1476" h="786" extrusionOk="0">
                  <a:moveTo>
                    <a:pt x="0" y="786"/>
                  </a:moveTo>
                  <a:lnTo>
                    <a:pt x="1476" y="786"/>
                  </a:lnTo>
                  <a:lnTo>
                    <a:pt x="762" y="0"/>
                  </a:lnTo>
                  <a:close/>
                </a:path>
              </a:pathLst>
            </a:custGeom>
            <a:solidFill>
              <a:srgbClr val="5F7D95"/>
            </a:solidFill>
            <a:ln>
              <a:noFill/>
            </a:ln>
          </p:spPr>
          <p:txBody>
            <a:bodyPr/>
            <a:lstStyle/>
            <a:p>
              <a:endParaRPr lang="ar-SA"/>
            </a:p>
          </p:txBody>
        </p:sp>
        <p:sp>
          <p:nvSpPr>
            <p:cNvPr id="12" name="Google Shape;5833;p51">
              <a:extLst>
                <a:ext uri="{FF2B5EF4-FFF2-40B4-BE49-F238E27FC236}">
                  <a16:creationId xmlns:a16="http://schemas.microsoft.com/office/drawing/2014/main" id="{75989CD7-20A4-4D44-B097-50850754C4ED}"/>
                </a:ext>
              </a:extLst>
            </p:cNvPr>
            <p:cNvSpPr/>
            <p:nvPr/>
          </p:nvSpPr>
          <p:spPr>
            <a:xfrm>
              <a:off x="1684150" y="2963550"/>
              <a:ext cx="139900" cy="11300"/>
            </a:xfrm>
            <a:custGeom>
              <a:avLst/>
              <a:gdLst/>
              <a:ahLst/>
              <a:cxnLst/>
              <a:rect l="l" t="t" r="r" b="b"/>
              <a:pathLst>
                <a:path w="5596" h="452" extrusionOk="0">
                  <a:moveTo>
                    <a:pt x="0" y="452"/>
                  </a:moveTo>
                  <a:lnTo>
                    <a:pt x="5596" y="452"/>
                  </a:lnTo>
                  <a:lnTo>
                    <a:pt x="5500" y="0"/>
                  </a:lnTo>
                  <a:lnTo>
                    <a:pt x="238" y="47"/>
                  </a:lnTo>
                  <a:close/>
                </a:path>
              </a:pathLst>
            </a:custGeom>
            <a:solidFill>
              <a:srgbClr val="5F7D95"/>
            </a:solidFill>
            <a:ln>
              <a:noFill/>
            </a:ln>
          </p:spPr>
          <p:txBody>
            <a:bodyPr/>
            <a:lstStyle/>
            <a:p>
              <a:endParaRPr lang="ar-SA"/>
            </a:p>
          </p:txBody>
        </p:sp>
      </p:grpSp>
    </p:spTree>
    <p:extLst>
      <p:ext uri="{BB962C8B-B14F-4D97-AF65-F5344CB8AC3E}">
        <p14:creationId xmlns:p14="http://schemas.microsoft.com/office/powerpoint/2010/main" val="3914264735"/>
      </p:ext>
    </p:extLst>
  </p:cSld>
  <p:clrMapOvr>
    <a:masterClrMapping/>
  </p:clrMapOvr>
  <mc:AlternateContent xmlns:mc="http://schemas.openxmlformats.org/markup-compatibility/2006" xmlns:p14="http://schemas.microsoft.com/office/powerpoint/2010/main">
    <mc:Choice Requires="p14">
      <p:transition p14:dur="10" advTm="132525"/>
    </mc:Choice>
    <mc:Fallback xmlns="">
      <p:transition advTm="13252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18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0">
            <a:extLst>
              <a:ext uri="{FF2B5EF4-FFF2-40B4-BE49-F238E27FC236}">
                <a16:creationId xmlns:a16="http://schemas.microsoft.com/office/drawing/2014/main" id="{B27126F2-255F-4017-BC23-1FBF5B7F37BA}"/>
              </a:ext>
            </a:extLst>
          </p:cNvPr>
          <p:cNvSpPr txBox="1"/>
          <p:nvPr/>
        </p:nvSpPr>
        <p:spPr>
          <a:xfrm>
            <a:off x="2649010" y="2895744"/>
            <a:ext cx="8163770" cy="205370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250000"/>
              </a:lnSpc>
              <a:spcBef>
                <a:spcPts val="1200"/>
              </a:spcBef>
              <a:spcAft>
                <a:spcPts val="1200"/>
              </a:spcAft>
            </a:pPr>
            <a:r>
              <a:rPr lang="ar-SA" dirty="0">
                <a:effectLst/>
                <a:latin typeface="Alexandria Light" pitchFamily="2" charset="-78"/>
                <a:ea typeface="Calibri" panose="020F0502020204030204" pitchFamily="34" charset="0"/>
                <a:cs typeface="Alexandria Light" pitchFamily="2" charset="-78"/>
              </a:rPr>
              <a:t> </a:t>
            </a:r>
            <a:r>
              <a:rPr lang="ar-SA" dirty="0">
                <a:effectLst/>
                <a:latin typeface="Alexandria Medium" pitchFamily="2" charset="-78"/>
                <a:ea typeface="Calibri" panose="020F0502020204030204" pitchFamily="34" charset="0"/>
                <a:cs typeface="Alexandria Medium" pitchFamily="2" charset="-78"/>
              </a:rPr>
              <a:t>وبناءً على ما سبق فإنّ </a:t>
            </a:r>
            <a:r>
              <a:rPr lang="ar-SA" dirty="0">
                <a:solidFill>
                  <a:srgbClr val="FFFFFF"/>
                </a:solidFill>
                <a:effectLst/>
                <a:latin typeface="Alexandria Medium" pitchFamily="2" charset="-78"/>
                <a:ea typeface="Times New Roman" panose="02020603050405020304" pitchFamily="18" charset="0"/>
                <a:cs typeface="Alexandria Medium" pitchFamily="2" charset="-78"/>
              </a:rPr>
              <a:t>عوامل </a:t>
            </a:r>
            <a:r>
              <a:rPr lang="ar-SA" dirty="0">
                <a:solidFill>
                  <a:srgbClr val="FFFFFF"/>
                </a:solidFill>
                <a:latin typeface="Alexandria Medium" pitchFamily="2" charset="-78"/>
                <a:cs typeface="Alexandria Medium" pitchFamily="2" charset="-78"/>
              </a:rPr>
              <a:t>نجاح التعلّم الذكيّ مهمة لتوفير بيئة تعليميّة غنيّة بالتفاعل والتحفيز وتمكين المتعلمين من تطوير مهاراتهم، وتعزيز فهمهم للمعلومات.، والسؤال هو: </a:t>
            </a:r>
            <a:r>
              <a:rPr lang="ar-SA" dirty="0">
                <a:effectLst/>
                <a:latin typeface="Alexandria Medium" pitchFamily="2" charset="-78"/>
                <a:ea typeface="Calibri" panose="020F0502020204030204" pitchFamily="34" charset="0"/>
                <a:cs typeface="Alexandria Medium" pitchFamily="2" charset="-78"/>
              </a:rPr>
              <a:t>ما </a:t>
            </a:r>
            <a:r>
              <a:rPr lang="ar-SA" dirty="0">
                <a:solidFill>
                  <a:srgbClr val="FFFFFF"/>
                </a:solidFill>
                <a:effectLst/>
                <a:latin typeface="Alexandria Medium" pitchFamily="2" charset="-78"/>
                <a:ea typeface="Times New Roman" panose="02020603050405020304" pitchFamily="18" charset="0"/>
                <a:cs typeface="Alexandria Medium" pitchFamily="2" charset="-78"/>
              </a:rPr>
              <a:t>ضروريات تطبيق التعلّم الذكيّ</a:t>
            </a:r>
            <a:r>
              <a:rPr lang="ar-SA" dirty="0">
                <a:solidFill>
                  <a:srgbClr val="FFFFFF"/>
                </a:solidFill>
                <a:latin typeface="Alexandria Medium" pitchFamily="2" charset="-78"/>
                <a:ea typeface="Calibri" panose="020F0502020204030204" pitchFamily="34" charset="0"/>
                <a:cs typeface="Alexandria Medium" pitchFamily="2" charset="-78"/>
              </a:rPr>
              <a:t> </a:t>
            </a:r>
            <a:r>
              <a:rPr lang="ar-SA" dirty="0">
                <a:effectLst/>
                <a:latin typeface="Alexandria Medium" pitchFamily="2" charset="-78"/>
                <a:ea typeface="Calibri" panose="020F0502020204030204" pitchFamily="34" charset="0"/>
                <a:cs typeface="Alexandria Medium" pitchFamily="2" charset="-78"/>
              </a:rPr>
              <a:t>؟.  </a:t>
            </a:r>
          </a:p>
        </p:txBody>
      </p:sp>
      <p:grpSp>
        <p:nvGrpSpPr>
          <p:cNvPr id="14" name="Google Shape;8384;p58">
            <a:extLst>
              <a:ext uri="{FF2B5EF4-FFF2-40B4-BE49-F238E27FC236}">
                <a16:creationId xmlns:a16="http://schemas.microsoft.com/office/drawing/2014/main" id="{0009D1CF-51CF-4CE8-B202-69D46EF61F4C}"/>
              </a:ext>
            </a:extLst>
          </p:cNvPr>
          <p:cNvGrpSpPr/>
          <p:nvPr/>
        </p:nvGrpSpPr>
        <p:grpSpPr>
          <a:xfrm>
            <a:off x="1543050" y="3857060"/>
            <a:ext cx="803715" cy="829239"/>
            <a:chOff x="683125" y="1955275"/>
            <a:chExt cx="299325" cy="279206"/>
          </a:xfrm>
        </p:grpSpPr>
        <p:sp>
          <p:nvSpPr>
            <p:cNvPr id="15" name="Google Shape;8385;p58">
              <a:extLst>
                <a:ext uri="{FF2B5EF4-FFF2-40B4-BE49-F238E27FC236}">
                  <a16:creationId xmlns:a16="http://schemas.microsoft.com/office/drawing/2014/main" id="{F729CFA0-0534-467A-A3CD-40D9DD902788}"/>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386;p58">
              <a:extLst>
                <a:ext uri="{FF2B5EF4-FFF2-40B4-BE49-F238E27FC236}">
                  <a16:creationId xmlns:a16="http://schemas.microsoft.com/office/drawing/2014/main" id="{5DCADAC0-D190-4DD4-9170-74A18DD9FEDC}"/>
                </a:ext>
              </a:extLst>
            </p:cNvPr>
            <p:cNvSpPr/>
            <p:nvPr/>
          </p:nvSpPr>
          <p:spPr>
            <a:xfrm>
              <a:off x="683125" y="2058450"/>
              <a:ext cx="140476" cy="176031"/>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7" name="Google Shape;8387;p58">
              <a:extLst>
                <a:ext uri="{FF2B5EF4-FFF2-40B4-BE49-F238E27FC236}">
                  <a16:creationId xmlns:a16="http://schemas.microsoft.com/office/drawing/2014/main" id="{9A900324-015F-41B5-B650-5CA18DCCB9F8}"/>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388;p58">
              <a:extLst>
                <a:ext uri="{FF2B5EF4-FFF2-40B4-BE49-F238E27FC236}">
                  <a16:creationId xmlns:a16="http://schemas.microsoft.com/office/drawing/2014/main" id="{043CC816-2623-4F91-B80C-7EDCFECC8698}"/>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38501239"/>
      </p:ext>
    </p:extLst>
  </p:cSld>
  <p:clrMapOvr>
    <a:masterClrMapping/>
  </p:clrMapOvr>
  <mc:AlternateContent xmlns:mc="http://schemas.openxmlformats.org/markup-compatibility/2006" xmlns:p14="http://schemas.microsoft.com/office/powerpoint/2010/main">
    <mc:Choice Requires="p14">
      <p:transition p14:dur="10" advTm="27194"/>
    </mc:Choice>
    <mc:Fallback xmlns="">
      <p:transition advTm="2719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ضروريات تطبيق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66594" y="1788768"/>
            <a:ext cx="9600038" cy="4477444"/>
          </a:xfrm>
          <a:prstGeom prst="rect">
            <a:avLst/>
          </a:prstGeom>
          <a:noFill/>
        </p:spPr>
        <p:txBody>
          <a:bodyPr wrap="square" rtlCol="0">
            <a:spAutoFit/>
          </a:bodyPr>
          <a:lstStyle/>
          <a:p>
            <a:pPr algn="just" rtl="1">
              <a:lnSpc>
                <a:spcPct val="150000"/>
              </a:lnSpc>
              <a:spcAft>
                <a:spcPts val="1800"/>
              </a:spcAft>
            </a:pPr>
            <a:r>
              <a:rPr lang="ar-SA" b="0" i="0" dirty="0">
                <a:solidFill>
                  <a:srgbClr val="212529"/>
                </a:solidFill>
                <a:effectLst/>
                <a:latin typeface="Alexandria Light" pitchFamily="2" charset="-78"/>
                <a:cs typeface="Alexandria Light" pitchFamily="2" charset="-78"/>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يتطلب تطبيق التعلّم الذكيّ بعض الأمور الآتية</a:t>
            </a:r>
            <a:r>
              <a:rPr lang="ar-SA" dirty="0">
                <a:solidFill>
                  <a:srgbClr val="212529"/>
                </a:solidFill>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50000"/>
              </a:lnSpc>
              <a:spcAft>
                <a:spcPts val="1800"/>
              </a:spcAft>
              <a:buFont typeface="+mj-lt"/>
              <a:buAutoNum type="arabicPeriod"/>
              <a:tabLst>
                <a:tab pos="457200" algn="l"/>
              </a:tabLst>
            </a:pPr>
            <a:r>
              <a:rPr lang="ar-SA" dirty="0">
                <a:solidFill>
                  <a:srgbClr val="212529"/>
                </a:solidFill>
                <a:effectLst/>
                <a:latin typeface="Alexandria Light" pitchFamily="2" charset="-78"/>
                <a:ea typeface="Times New Roman" panose="02020603050405020304" pitchFamily="18" charset="0"/>
                <a:cs typeface="Alexandria Light" pitchFamily="2" charset="-78"/>
              </a:rPr>
              <a:t>توفير بنية تكنولوجية مناسبة: توفر بنية تكنولوجية قوية ومناسبة في المؤسسة التعليميّة لدعم التعلمّ الذكيّ. ويتضمن ذلك وجود أدوات وتقنيات حديثة من مثل حواسيب أو أجهزة لوحية للمتعلمين، وشبكة لاسلكية قويّة. واتصال إنترنت ذو سرعة عالية، ويجب أيضًا توفير البرامج والتطبيقات التعليميّة المناسبة.</a:t>
            </a:r>
          </a:p>
          <a:p>
            <a:pPr marL="342900" indent="-342900" algn="just" rtl="1">
              <a:lnSpc>
                <a:spcPct val="150000"/>
              </a:lnSpc>
              <a:spcAft>
                <a:spcPts val="1800"/>
              </a:spcAft>
              <a:buFont typeface="+mj-lt"/>
              <a:buAutoNum type="arabicPeriod"/>
              <a:tabLst>
                <a:tab pos="457200" algn="l"/>
              </a:tabLst>
            </a:pPr>
            <a:r>
              <a:rPr lang="ar-SA" dirty="0">
                <a:solidFill>
                  <a:srgbClr val="212529"/>
                </a:solidFill>
                <a:effectLst/>
                <a:latin typeface="Alexandria Light" pitchFamily="2" charset="-78"/>
                <a:ea typeface="Times New Roman" panose="02020603050405020304" pitchFamily="18" charset="0"/>
                <a:cs typeface="Alexandria Light" pitchFamily="2" charset="-78"/>
              </a:rPr>
              <a:t>دعم المتعلّمين وضمان المشاركة الفعّالة لهم في العمليّات التعليميّة: ينبغي أن يتم توفير الدعم والتوجيه للطلاب في استخدام التكنولوجيا التعليمية واستفادتهم الكاملة من الاستراتيجية. وتوفير الدعم الشخصيّ لتلبية احتياجاتهم وتعزيز تحصيلهم الأكاديميّ.</a:t>
            </a:r>
            <a:endParaRPr lang="en-US" dirty="0">
              <a:solidFill>
                <a:srgbClr val="212529"/>
              </a:solidFill>
              <a:effectLst/>
              <a:latin typeface="Alexandria Light" pitchFamily="2" charset="-78"/>
              <a:ea typeface="Calibri" panose="020F0502020204030204" pitchFamily="34" charset="0"/>
              <a:cs typeface="Alexandria Light" pitchFamily="2" charset="-78"/>
            </a:endParaRPr>
          </a:p>
          <a:p>
            <a:pPr lvl="0" algn="just" rtl="1">
              <a:lnSpc>
                <a:spcPct val="150000"/>
              </a:lnSpc>
              <a:spcAft>
                <a:spcPts val="1800"/>
              </a:spcAft>
              <a:tabLst>
                <a:tab pos="457200" algn="l"/>
              </a:tabLst>
            </a:pPr>
            <a:endParaRPr lang="en-US" dirty="0">
              <a:solidFill>
                <a:srgbClr val="212529"/>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6673C5B3-BF23-4C86-8492-E851DC8A27C1}"/>
              </a:ext>
            </a:extLst>
          </p:cNvPr>
          <p:cNvGrpSpPr/>
          <p:nvPr/>
        </p:nvGrpSpPr>
        <p:grpSpPr>
          <a:xfrm>
            <a:off x="784657" y="5186135"/>
            <a:ext cx="614560" cy="679004"/>
            <a:chOff x="-47896750" y="2710600"/>
            <a:chExt cx="300125" cy="300900"/>
          </a:xfrm>
        </p:grpSpPr>
        <p:sp>
          <p:nvSpPr>
            <p:cNvPr id="9" name="Google Shape;5399;p51">
              <a:extLst>
                <a:ext uri="{FF2B5EF4-FFF2-40B4-BE49-F238E27FC236}">
                  <a16:creationId xmlns:a16="http://schemas.microsoft.com/office/drawing/2014/main" id="{B1C9B8FE-31FC-48DD-BF25-CB76AD97EEDE}"/>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EF2A4E4F-E0B3-4532-A3E1-D2C2FD60C8B2}"/>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0F536B01-B61E-4DC4-BB26-DC07E6AA8C79}"/>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3733755E-EB46-4814-BC7C-6702F924DA92}"/>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02061217"/>
      </p:ext>
    </p:extLst>
  </p:cSld>
  <p:clrMapOvr>
    <a:masterClrMapping/>
  </p:clrMapOvr>
  <mc:AlternateContent xmlns:mc="http://schemas.openxmlformats.org/markup-compatibility/2006" xmlns:p14="http://schemas.microsoft.com/office/powerpoint/2010/main">
    <mc:Choice Requires="p14">
      <p:transition p14:dur="10" advTm="155931"/>
    </mc:Choice>
    <mc:Fallback xmlns="">
      <p:transition advTm="1559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ضروريات تطبيق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31570" y="2093429"/>
            <a:ext cx="9813708" cy="3951723"/>
          </a:xfrm>
          <a:prstGeom prst="rect">
            <a:avLst/>
          </a:prstGeom>
          <a:noFill/>
        </p:spPr>
        <p:txBody>
          <a:bodyPr wrap="square" rtlCol="0">
            <a:spAutoFit/>
          </a:bodyPr>
          <a:lstStyle/>
          <a:p>
            <a:pPr algn="just" rtl="1">
              <a:lnSpc>
                <a:spcPts val="2920"/>
              </a:lnSpc>
              <a:spcAft>
                <a:spcPts val="1800"/>
              </a:spcAft>
              <a:tabLst>
                <a:tab pos="457200" algn="l"/>
              </a:tabLs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3- تدريب المعلّمين  على استخدام التكنولوجيا التعليميّة وتطبيق استراتيجياّت التعلّم الذكيّ بالمؤسسة التعليمية: وذلك يتطلب توفير فرص التدريب المستمر للمعلّمين وتنظيم ورش العمل لهم؛ وذلك لتدريبهم على </a:t>
            </a:r>
            <a:r>
              <a:rPr lang="ar-SA" sz="1600" dirty="0">
                <a:solidFill>
                  <a:srgbClr val="212529"/>
                </a:solidFill>
                <a:latin typeface="Alexandria Light" pitchFamily="2" charset="-78"/>
                <a:cs typeface="Alexandria Light" pitchFamily="2" charset="-78"/>
              </a:rPr>
              <a:t>مهارات</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تشغيل الأجهزة المتوفرة في المؤسسة التعليميّة، وشرح طريقة التحكّم بها، </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إجراء العروض التقديمية والدروس الإلكترونيّة التفاعلية.</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 استخدام أجهزة عرض البيانات والصور، والرسوم التوضيحية، </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إرسال واستقبال الصور والملفات من حاسوب المدرس إلى حواسيب المتعلمين، ومشاركتها على الإنترنت، وذلك بغية تحسين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مهاراتهم التكنولوجية والمهنيّة، واستيعابهم لطرائق تكييف الأدوات التكنولوجية في الفصول الدراسية. </a:t>
            </a:r>
            <a:endParaRPr lang="en-US" sz="1600" dirty="0">
              <a:solidFill>
                <a:srgbClr val="212529"/>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38;p51">
            <a:extLst>
              <a:ext uri="{FF2B5EF4-FFF2-40B4-BE49-F238E27FC236}">
                <a16:creationId xmlns:a16="http://schemas.microsoft.com/office/drawing/2014/main" id="{4C55CD68-7309-4FEF-9B34-A8B162592EB7}"/>
              </a:ext>
            </a:extLst>
          </p:cNvPr>
          <p:cNvGrpSpPr/>
          <p:nvPr/>
        </p:nvGrpSpPr>
        <p:grpSpPr>
          <a:xfrm>
            <a:off x="1450614" y="3123900"/>
            <a:ext cx="641076" cy="636570"/>
            <a:chOff x="-46753100" y="1965500"/>
            <a:chExt cx="263075" cy="300125"/>
          </a:xfrm>
        </p:grpSpPr>
        <p:sp>
          <p:nvSpPr>
            <p:cNvPr id="9" name="Google Shape;5339;p51">
              <a:extLst>
                <a:ext uri="{FF2B5EF4-FFF2-40B4-BE49-F238E27FC236}">
                  <a16:creationId xmlns:a16="http://schemas.microsoft.com/office/drawing/2014/main" id="{B0717F27-A3C9-4F26-AF12-B1C2BC338991}"/>
                </a:ext>
              </a:extLst>
            </p:cNvPr>
            <p:cNvSpPr/>
            <p:nvPr/>
          </p:nvSpPr>
          <p:spPr>
            <a:xfrm>
              <a:off x="-46647575" y="2034825"/>
              <a:ext cx="53575" cy="53575"/>
            </a:xfrm>
            <a:custGeom>
              <a:avLst/>
              <a:gdLst/>
              <a:ahLst/>
              <a:cxnLst/>
              <a:rect l="l" t="t" r="r" b="b"/>
              <a:pathLst>
                <a:path w="2143" h="2143" extrusionOk="0">
                  <a:moveTo>
                    <a:pt x="1072" y="756"/>
                  </a:moveTo>
                  <a:cubicBezTo>
                    <a:pt x="1261" y="756"/>
                    <a:pt x="1418" y="914"/>
                    <a:pt x="1418" y="1103"/>
                  </a:cubicBezTo>
                  <a:cubicBezTo>
                    <a:pt x="1418" y="1323"/>
                    <a:pt x="1261" y="1481"/>
                    <a:pt x="1072" y="1481"/>
                  </a:cubicBezTo>
                  <a:cubicBezTo>
                    <a:pt x="883" y="1481"/>
                    <a:pt x="725" y="1323"/>
                    <a:pt x="725" y="1103"/>
                  </a:cubicBezTo>
                  <a:cubicBezTo>
                    <a:pt x="725" y="914"/>
                    <a:pt x="883" y="756"/>
                    <a:pt x="1072" y="756"/>
                  </a:cubicBezTo>
                  <a:close/>
                  <a:moveTo>
                    <a:pt x="1072" y="0"/>
                  </a:moveTo>
                  <a:cubicBezTo>
                    <a:pt x="473" y="0"/>
                    <a:pt x="1" y="473"/>
                    <a:pt x="1" y="1071"/>
                  </a:cubicBezTo>
                  <a:cubicBezTo>
                    <a:pt x="1" y="1670"/>
                    <a:pt x="473" y="2143"/>
                    <a:pt x="1072" y="2143"/>
                  </a:cubicBezTo>
                  <a:cubicBezTo>
                    <a:pt x="1670" y="2143"/>
                    <a:pt x="2143" y="1670"/>
                    <a:pt x="2143" y="1071"/>
                  </a:cubicBezTo>
                  <a:cubicBezTo>
                    <a:pt x="2143" y="473"/>
                    <a:pt x="1670"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40;p51">
              <a:extLst>
                <a:ext uri="{FF2B5EF4-FFF2-40B4-BE49-F238E27FC236}">
                  <a16:creationId xmlns:a16="http://schemas.microsoft.com/office/drawing/2014/main" id="{E4635A60-14E9-4539-AD8A-18AFA93CF306}"/>
                </a:ext>
              </a:extLst>
            </p:cNvPr>
            <p:cNvSpPr/>
            <p:nvPr/>
          </p:nvSpPr>
          <p:spPr>
            <a:xfrm>
              <a:off x="-46753100" y="1965500"/>
              <a:ext cx="263075" cy="300125"/>
            </a:xfrm>
            <a:custGeom>
              <a:avLst/>
              <a:gdLst/>
              <a:ahLst/>
              <a:cxnLst/>
              <a:rect l="l" t="t" r="r" b="b"/>
              <a:pathLst>
                <a:path w="10523" h="12005" extrusionOk="0">
                  <a:moveTo>
                    <a:pt x="5293" y="694"/>
                  </a:moveTo>
                  <a:cubicBezTo>
                    <a:pt x="5765" y="694"/>
                    <a:pt x="6175" y="977"/>
                    <a:pt x="6270" y="1419"/>
                  </a:cubicBezTo>
                  <a:lnTo>
                    <a:pt x="4316" y="1419"/>
                  </a:lnTo>
                  <a:cubicBezTo>
                    <a:pt x="4442" y="977"/>
                    <a:pt x="4820" y="694"/>
                    <a:pt x="5293" y="694"/>
                  </a:cubicBezTo>
                  <a:close/>
                  <a:moveTo>
                    <a:pt x="3875" y="5766"/>
                  </a:moveTo>
                  <a:lnTo>
                    <a:pt x="5135" y="7026"/>
                  </a:lnTo>
                  <a:lnTo>
                    <a:pt x="2615" y="7026"/>
                  </a:lnTo>
                  <a:lnTo>
                    <a:pt x="3875" y="5766"/>
                  </a:lnTo>
                  <a:close/>
                  <a:moveTo>
                    <a:pt x="6679" y="5766"/>
                  </a:moveTo>
                  <a:lnTo>
                    <a:pt x="7939" y="7026"/>
                  </a:lnTo>
                  <a:lnTo>
                    <a:pt x="6144" y="7026"/>
                  </a:lnTo>
                  <a:lnTo>
                    <a:pt x="5797" y="6711"/>
                  </a:lnTo>
                  <a:lnTo>
                    <a:pt x="6679" y="5766"/>
                  </a:lnTo>
                  <a:close/>
                  <a:moveTo>
                    <a:pt x="8758" y="2112"/>
                  </a:moveTo>
                  <a:cubicBezTo>
                    <a:pt x="8947" y="2112"/>
                    <a:pt x="9105" y="2269"/>
                    <a:pt x="9105" y="2458"/>
                  </a:cubicBezTo>
                  <a:lnTo>
                    <a:pt x="9105" y="7089"/>
                  </a:lnTo>
                  <a:lnTo>
                    <a:pt x="8916" y="7089"/>
                  </a:lnTo>
                  <a:lnTo>
                    <a:pt x="6900" y="5073"/>
                  </a:lnTo>
                  <a:cubicBezTo>
                    <a:pt x="6825" y="4999"/>
                    <a:pt x="6744" y="4966"/>
                    <a:pt x="6662" y="4966"/>
                  </a:cubicBezTo>
                  <a:cubicBezTo>
                    <a:pt x="6571" y="4966"/>
                    <a:pt x="6479" y="5007"/>
                    <a:pt x="6396" y="5073"/>
                  </a:cubicBezTo>
                  <a:lnTo>
                    <a:pt x="5293" y="6239"/>
                  </a:lnTo>
                  <a:lnTo>
                    <a:pt x="4127" y="5073"/>
                  </a:lnTo>
                  <a:cubicBezTo>
                    <a:pt x="4064" y="5010"/>
                    <a:pt x="3970" y="4979"/>
                    <a:pt x="3871" y="4979"/>
                  </a:cubicBezTo>
                  <a:cubicBezTo>
                    <a:pt x="3773" y="4979"/>
                    <a:pt x="3670" y="5010"/>
                    <a:pt x="3592" y="5073"/>
                  </a:cubicBezTo>
                  <a:lnTo>
                    <a:pt x="1607" y="7089"/>
                  </a:lnTo>
                  <a:lnTo>
                    <a:pt x="1386" y="7089"/>
                  </a:lnTo>
                  <a:lnTo>
                    <a:pt x="1386" y="2458"/>
                  </a:lnTo>
                  <a:cubicBezTo>
                    <a:pt x="1449" y="2269"/>
                    <a:pt x="1607" y="2112"/>
                    <a:pt x="1764" y="2112"/>
                  </a:cubicBezTo>
                  <a:close/>
                  <a:moveTo>
                    <a:pt x="9168" y="7751"/>
                  </a:moveTo>
                  <a:lnTo>
                    <a:pt x="9168" y="8444"/>
                  </a:lnTo>
                  <a:lnTo>
                    <a:pt x="1449" y="8444"/>
                  </a:lnTo>
                  <a:lnTo>
                    <a:pt x="1449" y="7751"/>
                  </a:lnTo>
                  <a:close/>
                  <a:moveTo>
                    <a:pt x="7782" y="9137"/>
                  </a:moveTo>
                  <a:lnTo>
                    <a:pt x="7971" y="9830"/>
                  </a:lnTo>
                  <a:lnTo>
                    <a:pt x="2552" y="9830"/>
                  </a:lnTo>
                  <a:lnTo>
                    <a:pt x="2709" y="9137"/>
                  </a:lnTo>
                  <a:close/>
                  <a:moveTo>
                    <a:pt x="5261" y="1"/>
                  </a:moveTo>
                  <a:cubicBezTo>
                    <a:pt x="4411" y="1"/>
                    <a:pt x="3686" y="568"/>
                    <a:pt x="3529" y="1419"/>
                  </a:cubicBezTo>
                  <a:lnTo>
                    <a:pt x="1764" y="1419"/>
                  </a:lnTo>
                  <a:cubicBezTo>
                    <a:pt x="1166" y="1419"/>
                    <a:pt x="693" y="1891"/>
                    <a:pt x="693" y="2458"/>
                  </a:cubicBezTo>
                  <a:lnTo>
                    <a:pt x="693" y="8444"/>
                  </a:lnTo>
                  <a:lnTo>
                    <a:pt x="347" y="8444"/>
                  </a:lnTo>
                  <a:cubicBezTo>
                    <a:pt x="158" y="8444"/>
                    <a:pt x="0" y="8602"/>
                    <a:pt x="0" y="8822"/>
                  </a:cubicBezTo>
                  <a:cubicBezTo>
                    <a:pt x="0" y="9011"/>
                    <a:pt x="158" y="9169"/>
                    <a:pt x="347" y="9169"/>
                  </a:cubicBezTo>
                  <a:lnTo>
                    <a:pt x="1985" y="9169"/>
                  </a:lnTo>
                  <a:cubicBezTo>
                    <a:pt x="1922" y="9484"/>
                    <a:pt x="1481" y="11217"/>
                    <a:pt x="1418" y="11563"/>
                  </a:cubicBezTo>
                  <a:cubicBezTo>
                    <a:pt x="1355" y="11752"/>
                    <a:pt x="1481" y="11973"/>
                    <a:pt x="1670" y="12004"/>
                  </a:cubicBezTo>
                  <a:lnTo>
                    <a:pt x="1764" y="12004"/>
                  </a:lnTo>
                  <a:cubicBezTo>
                    <a:pt x="1922" y="12004"/>
                    <a:pt x="2079" y="11878"/>
                    <a:pt x="2111" y="11721"/>
                  </a:cubicBezTo>
                  <a:lnTo>
                    <a:pt x="2394" y="10586"/>
                  </a:lnTo>
                  <a:lnTo>
                    <a:pt x="8128" y="10586"/>
                  </a:lnTo>
                  <a:lnTo>
                    <a:pt x="8412" y="11721"/>
                  </a:lnTo>
                  <a:cubicBezTo>
                    <a:pt x="8443" y="11878"/>
                    <a:pt x="8601" y="12004"/>
                    <a:pt x="8758" y="12004"/>
                  </a:cubicBezTo>
                  <a:lnTo>
                    <a:pt x="8853" y="12004"/>
                  </a:lnTo>
                  <a:cubicBezTo>
                    <a:pt x="9042" y="11973"/>
                    <a:pt x="9168" y="11752"/>
                    <a:pt x="9105" y="11563"/>
                  </a:cubicBezTo>
                  <a:cubicBezTo>
                    <a:pt x="9042" y="11217"/>
                    <a:pt x="8601" y="9484"/>
                    <a:pt x="8538" y="9169"/>
                  </a:cubicBezTo>
                  <a:lnTo>
                    <a:pt x="10176" y="9169"/>
                  </a:lnTo>
                  <a:cubicBezTo>
                    <a:pt x="10365" y="9169"/>
                    <a:pt x="10523" y="9011"/>
                    <a:pt x="10523" y="8822"/>
                  </a:cubicBezTo>
                  <a:cubicBezTo>
                    <a:pt x="10523" y="8602"/>
                    <a:pt x="10365" y="8444"/>
                    <a:pt x="10176" y="8444"/>
                  </a:cubicBezTo>
                  <a:lnTo>
                    <a:pt x="9830" y="8444"/>
                  </a:lnTo>
                  <a:lnTo>
                    <a:pt x="9830" y="2458"/>
                  </a:lnTo>
                  <a:cubicBezTo>
                    <a:pt x="9830" y="1891"/>
                    <a:pt x="9357" y="1419"/>
                    <a:pt x="8758" y="1419"/>
                  </a:cubicBezTo>
                  <a:lnTo>
                    <a:pt x="6994" y="1419"/>
                  </a:lnTo>
                  <a:cubicBezTo>
                    <a:pt x="6837" y="631"/>
                    <a:pt x="6144" y="1"/>
                    <a:pt x="526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46569367"/>
      </p:ext>
    </p:extLst>
  </p:cSld>
  <p:clrMapOvr>
    <a:masterClrMapping/>
  </p:clrMapOvr>
  <mc:AlternateContent xmlns:mc="http://schemas.openxmlformats.org/markup-compatibility/2006" xmlns:p14="http://schemas.microsoft.com/office/powerpoint/2010/main">
    <mc:Choice Requires="p14">
      <p:transition p14:dur="10" advTm="220854"/>
    </mc:Choice>
    <mc:Fallback xmlns="">
      <p:transition advTm="22085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ضروريات تطبيق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55024" y="1978771"/>
            <a:ext cx="10121603" cy="4350486"/>
          </a:xfrm>
          <a:prstGeom prst="rect">
            <a:avLst/>
          </a:prstGeom>
          <a:noFill/>
        </p:spPr>
        <p:txBody>
          <a:bodyPr wrap="square" rtlCol="0">
            <a:spAutoFit/>
          </a:bodyPr>
          <a:lstStyle/>
          <a:p>
            <a:pPr lvl="0" algn="r" rtl="1">
              <a:lnSpc>
                <a:spcPct val="200000"/>
              </a:lnSpc>
              <a:spcAft>
                <a:spcPts val="1800"/>
              </a:spcAft>
              <a:tabLst>
                <a:tab pos="457200" algn="l"/>
              </a:tabLst>
            </a:pPr>
            <a:r>
              <a:rPr lang="ar-SA" dirty="0">
                <a:solidFill>
                  <a:srgbClr val="212529"/>
                </a:solidFill>
                <a:latin typeface="Alexandria Light" pitchFamily="2" charset="-78"/>
                <a:cs typeface="Alexandria Light" pitchFamily="2" charset="-78"/>
              </a:rPr>
              <a:t>4-</a:t>
            </a:r>
            <a:r>
              <a:rPr lang="ar-SA" dirty="0">
                <a:solidFill>
                  <a:srgbClr val="212529"/>
                </a:solidFill>
                <a:effectLst/>
                <a:latin typeface="TheSans"/>
                <a:ea typeface="Times New Roman" panose="02020603050405020304" pitchFamily="18" charset="0"/>
                <a:cs typeface="Times New Roman" panose="02020603050405020304" pitchFamily="18" charset="0"/>
              </a:rPr>
              <a:t> </a:t>
            </a:r>
            <a:r>
              <a:rPr lang="ar-SA" dirty="0">
                <a:solidFill>
                  <a:srgbClr val="212529"/>
                </a:solidFill>
                <a:effectLst/>
                <a:latin typeface="Alexandria Light" pitchFamily="2" charset="-78"/>
                <a:ea typeface="Times New Roman" panose="02020603050405020304" pitchFamily="18" charset="0"/>
                <a:cs typeface="Alexandria Light" pitchFamily="2" charset="-78"/>
              </a:rPr>
              <a:t>دعم القيادة والإدارة لتطبيق التعلّم الذكيّ في المؤسسة التعليميّة: حيث يجب أن تكون للإدارة المدرسيّة رؤية واضحة ودعم قوي لتطبيق التعلّم الذكيّ، ويتعين على الإداريين تخصيص الموارد اللازمة وتوفير الدعم التقني والفني وإرشاد وتوجيه المعلمين والمتعلمين لضمان نجاح تنفيذ التعلّم الذكيّ.</a:t>
            </a:r>
          </a:p>
          <a:p>
            <a:pPr lvl="0" algn="r" rtl="1">
              <a:lnSpc>
                <a:spcPct val="200000"/>
              </a:lnSpc>
              <a:spcAft>
                <a:spcPts val="1800"/>
              </a:spcAft>
              <a:tabLst>
                <a:tab pos="457200" algn="l"/>
              </a:tabLst>
            </a:pPr>
            <a:r>
              <a:rPr lang="ar-SA" dirty="0">
                <a:solidFill>
                  <a:srgbClr val="212529"/>
                </a:solidFill>
                <a:latin typeface="Alexandria Light" pitchFamily="2" charset="-78"/>
                <a:cs typeface="Alexandria Light" pitchFamily="2" charset="-78"/>
              </a:rPr>
              <a:t>5-</a:t>
            </a:r>
            <a:r>
              <a:rPr lang="ar-SA" dirty="0">
                <a:solidFill>
                  <a:srgbClr val="212529"/>
                </a:solidFill>
                <a:effectLst/>
                <a:latin typeface="TheSans"/>
                <a:ea typeface="Times New Roman" panose="02020603050405020304" pitchFamily="18" charset="0"/>
                <a:cs typeface="Times New Roman" panose="02020603050405020304" pitchFamily="18" charset="0"/>
              </a:rPr>
              <a:t> </a:t>
            </a:r>
            <a:r>
              <a:rPr lang="ar-SA" dirty="0">
                <a:solidFill>
                  <a:srgbClr val="212529"/>
                </a:solidFill>
                <a:latin typeface="Alexandria Light" pitchFamily="2" charset="-78"/>
                <a:cs typeface="Alexandria Light" pitchFamily="2" charset="-78"/>
              </a:rPr>
              <a:t>توفير موارد ومصادر تعليميّة ذكيّة ومتنوّعة تدعم التعلّم الذكيّ: تشتمل هذه الموارد البرامج التعليميّة التفاعليّة، والوسائط المتعدّدة، والتطبيقات الذكيّة التي تساعد المتعلمين على استكشاف المفاهيم بشكل تفاعليّ وشخصيّ، والمحاكاة.</a:t>
            </a:r>
          </a:p>
          <a:p>
            <a:pPr lvl="0" algn="r" rtl="1">
              <a:lnSpc>
                <a:spcPct val="200000"/>
              </a:lnSpc>
              <a:spcAft>
                <a:spcPts val="1800"/>
              </a:spcAft>
              <a:tabLst>
                <a:tab pos="457200" algn="l"/>
              </a:tabLst>
            </a:pPr>
            <a:endParaRPr lang="en-US" dirty="0">
              <a:solidFill>
                <a:srgbClr val="212529"/>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5466;p51">
            <a:extLst>
              <a:ext uri="{FF2B5EF4-FFF2-40B4-BE49-F238E27FC236}">
                <a16:creationId xmlns:a16="http://schemas.microsoft.com/office/drawing/2014/main" id="{6E1A9D1D-9E05-4DA1-8861-E4A784596011}"/>
              </a:ext>
            </a:extLst>
          </p:cNvPr>
          <p:cNvSpPr/>
          <p:nvPr/>
        </p:nvSpPr>
        <p:spPr>
          <a:xfrm>
            <a:off x="782055" y="5404722"/>
            <a:ext cx="442428" cy="44242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94360850"/>
      </p:ext>
    </p:extLst>
  </p:cSld>
  <p:clrMapOvr>
    <a:masterClrMapping/>
  </p:clrMapOvr>
  <mc:AlternateContent xmlns:mc="http://schemas.openxmlformats.org/markup-compatibility/2006" xmlns:p14="http://schemas.microsoft.com/office/powerpoint/2010/main">
    <mc:Choice Requires="p14">
      <p:transition p14:dur="10" advTm="101883"/>
    </mc:Choice>
    <mc:Fallback xmlns="">
      <p:transition advTm="1018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61664" y="2095405"/>
            <a:ext cx="10601265" cy="3647089"/>
          </a:xfrm>
          <a:prstGeom prst="rect">
            <a:avLst/>
          </a:prstGeom>
          <a:noFill/>
        </p:spPr>
        <p:txBody>
          <a:bodyPr wrap="square" rtlCol="0">
            <a:spAutoFit/>
          </a:bodyPr>
          <a:lstStyle/>
          <a:p>
            <a:pPr lvl="0" algn="just" rtl="1">
              <a:lnSpc>
                <a:spcPts val="2520"/>
              </a:lnSpc>
              <a:spcAft>
                <a:spcPts val="1800"/>
              </a:spcAft>
              <a:tabLst>
                <a:tab pos="457200" algn="l"/>
              </a:tabLst>
            </a:pP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latin typeface="Alexandria Light" pitchFamily="2" charset="-78"/>
                <a:cs typeface="Alexandria Light" pitchFamily="2" charset="-78"/>
              </a:rPr>
              <a:t>ومما سبق نجد أن لتطبيق التعلم الذكي متطلبات استخدامه في العمليّة التعليميّة, يمكن تصنيفها إلى:</a:t>
            </a:r>
          </a:p>
          <a:p>
            <a:pPr marL="285750" lvl="0" indent="-285750" algn="just" rtl="1">
              <a:lnSpc>
                <a:spcPts val="2520"/>
              </a:lnSpc>
              <a:spcAft>
                <a:spcPts val="1800"/>
              </a:spcAft>
              <a:buFont typeface="Arial" panose="020B0604020202020204" pitchFamily="34" charset="0"/>
              <a:buChar char="•"/>
              <a:tabLst>
                <a:tab pos="457200" algn="l"/>
              </a:tabLst>
            </a:pPr>
            <a:r>
              <a:rPr lang="ar-SA" dirty="0">
                <a:latin typeface="Alexandria Light" pitchFamily="2" charset="-78"/>
                <a:cs typeface="Alexandria Light" pitchFamily="2" charset="-78"/>
              </a:rPr>
              <a:t>متطلبات</a:t>
            </a:r>
            <a:r>
              <a:rPr lang="ar-SA" dirty="0"/>
              <a:t> </a:t>
            </a:r>
            <a:r>
              <a:rPr lang="ar-SA" dirty="0">
                <a:latin typeface="Alexandria Light" pitchFamily="2" charset="-78"/>
                <a:cs typeface="Alexandria Light" pitchFamily="2" charset="-78"/>
              </a:rPr>
              <a:t>تنظيمية: تشمل وضع خطة استراتيجية لتطبيق التعلم الذكي ويتفرع من ذلك وضع رؤية واضحة لتطبيق استراتيجيات التعلم الذكي، ووضع الأهداف والدليل الإجرائي التنفيذي والتطويري لتطبيق التعلم الذكي, كما تشمل وضع الأنظمة واللوائح والقواعد الخاصة بتطبيق هذا النوع من التعلم.</a:t>
            </a:r>
          </a:p>
          <a:p>
            <a:pPr marL="285750" lvl="0" indent="-285750" algn="just" rtl="1">
              <a:lnSpc>
                <a:spcPts val="2520"/>
              </a:lnSpc>
              <a:spcAft>
                <a:spcPts val="1800"/>
              </a:spcAft>
              <a:buFont typeface="Arial" panose="020B0604020202020204" pitchFamily="34" charset="0"/>
              <a:buChar char="•"/>
              <a:tabLst>
                <a:tab pos="457200" algn="l"/>
              </a:tabLst>
            </a:pPr>
            <a:r>
              <a:rPr lang="ar-SA" dirty="0">
                <a:latin typeface="Alexandria Light" pitchFamily="2" charset="-78"/>
                <a:cs typeface="Alexandria Light" pitchFamily="2" charset="-78"/>
              </a:rPr>
              <a:t>متطلبات مادية وبشرية: تتمثل المتطلبات البشرية في توفير كادر بشري مؤهل ومدرب على استخدام تطبيقات التعلم الذكي, كما أن الاهتمام بالمتطلبات المادية لا يقل أهمية عن المتطلبات الأخرى.</a:t>
            </a:r>
          </a:p>
          <a:p>
            <a:pPr marL="285750" lvl="0" indent="-285750" algn="just" rtl="1">
              <a:lnSpc>
                <a:spcPts val="2520"/>
              </a:lnSpc>
              <a:spcAft>
                <a:spcPts val="1800"/>
              </a:spcAft>
              <a:buFont typeface="Arial" panose="020B0604020202020204" pitchFamily="34" charset="0"/>
              <a:buChar char="•"/>
              <a:tabLst>
                <a:tab pos="457200" algn="l"/>
              </a:tabLst>
            </a:pPr>
            <a:r>
              <a:rPr lang="ar-SA" dirty="0">
                <a:latin typeface="Alexandria Light" pitchFamily="2" charset="-78"/>
                <a:cs typeface="Alexandria Light" pitchFamily="2" charset="-78"/>
              </a:rPr>
              <a:t> متطلبات تقنية وفنية. تشمل تطوير البنية التحتية وتجهيز المعامل البحثية التي لها علاقة بالتعلم الذكي كمعمل إنترنت الأشياء، كما أن استخدام الروبوتات في هذا النوع من التعلم يعد تطوراً كبيراً في المجال التعليميّ..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9342560"/>
      </p:ext>
    </p:extLst>
  </p:cSld>
  <p:clrMapOvr>
    <a:masterClrMapping/>
  </p:clrMapOvr>
  <mc:AlternateContent xmlns:mc="http://schemas.openxmlformats.org/markup-compatibility/2006" xmlns:p14="http://schemas.microsoft.com/office/powerpoint/2010/main">
    <mc:Choice Requires="p14">
      <p:transition p14:dur="10" advTm="105500"/>
    </mc:Choice>
    <mc:Fallback xmlns="">
      <p:transition advTm="1055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778826"/>
            <a:ext cx="10812720" cy="1318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500443" y="3185567"/>
            <a:ext cx="9191114" cy="486865"/>
          </a:xfrm>
          <a:prstGeom prst="rect">
            <a:avLst/>
          </a:prstGeom>
          <a:noFill/>
        </p:spPr>
        <p:txBody>
          <a:bodyPr wrap="square" rtlCol="0">
            <a:spAutoFit/>
          </a:bodyPr>
          <a:lstStyle/>
          <a:p>
            <a:pPr marL="0" marR="0" algn="ctr" rtl="1">
              <a:lnSpc>
                <a:spcPct val="115000"/>
              </a:lnSpc>
              <a:spcBef>
                <a:spcPts val="0"/>
              </a:spcBef>
              <a:spcAft>
                <a:spcPts val="1000"/>
              </a:spcAft>
            </a:pPr>
            <a:r>
              <a:rPr lang="ar-SA" sz="2400" b="1" dirty="0">
                <a:solidFill>
                  <a:schemeClr val="accent5">
                    <a:lumMod val="75000"/>
                  </a:schemeClr>
                </a:solidFill>
                <a:latin typeface="Calibri" panose="020F0502020204030204" pitchFamily="34" charset="0"/>
                <a:ea typeface="Calibri" panose="020F0502020204030204" pitchFamily="34" charset="0"/>
                <a:cs typeface="Alexandria" pitchFamily="2" charset="-78"/>
              </a:rPr>
              <a:t>ومما سبق يمكن أن نخلص نقاط</a:t>
            </a:r>
            <a:r>
              <a:rPr lang="ar-SA" sz="2400" b="1" dirty="0">
                <a:solidFill>
                  <a:schemeClr val="accent5">
                    <a:lumMod val="75000"/>
                  </a:schemeClr>
                </a:solidFill>
                <a:effectLst/>
                <a:latin typeface="Calibri" panose="020F0502020204030204" pitchFamily="34" charset="0"/>
                <a:ea typeface="Calibri" panose="020F0502020204030204" pitchFamily="34" charset="0"/>
                <a:cs typeface="Alexandria" pitchFamily="2" charset="-78"/>
              </a:rPr>
              <a:t> معينة........</a:t>
            </a:r>
            <a:endParaRPr lang="en-US" sz="2400" dirty="0">
              <a:solidFill>
                <a:schemeClr val="accent5">
                  <a:lumMod val="75000"/>
                </a:schemeClr>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advTm="193245"/>
    </mc:Choice>
    <mc:Fallback xmlns="">
      <p:transition advTm="19324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874759" y="298208"/>
            <a:ext cx="5980687" cy="2225033"/>
          </a:xfrm>
          <a:prstGeom prst="rect">
            <a:avLst/>
          </a:prstGeom>
          <a:noFill/>
        </p:spPr>
        <p:txBody>
          <a:bodyPr wrap="square" rtlCol="0">
            <a:spAutoFit/>
          </a:bodyPr>
          <a:lstStyle/>
          <a:p>
            <a:pPr algn="r" rtl="1">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rtl="1">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rtl="1">
              <a:lnSpc>
                <a:spcPct val="150000"/>
              </a:lnSpc>
            </a:pPr>
            <a:r>
              <a:rPr lang="ar-SA" sz="3200" dirty="0">
                <a:solidFill>
                  <a:schemeClr val="accent5">
                    <a:lumMod val="50000"/>
                  </a:schemeClr>
                </a:solidFill>
                <a:latin typeface="Alexandria Light" pitchFamily="2" charset="-78"/>
                <a:cs typeface="Alexandria Light" pitchFamily="2" charset="-78"/>
              </a:rPr>
              <a:t> ما تم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mc:AlternateContent xmlns:mc="http://schemas.openxmlformats.org/markup-compatibility/2006" xmlns:p14="http://schemas.microsoft.com/office/powerpoint/2010/main">
    <mc:Choice Requires="p14">
      <p:transition spd="slow" p14:dur="2000" advTm="4362"/>
    </mc:Choice>
    <mc:Fallback xmlns="">
      <p:transition spd="slow" advTm="436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sp>
        <p:nvSpPr>
          <p:cNvPr id="3" name="TextBox 2"/>
          <p:cNvSpPr txBox="1"/>
          <p:nvPr/>
        </p:nvSpPr>
        <p:spPr>
          <a:xfrm>
            <a:off x="153741" y="6401164"/>
            <a:ext cx="2616201"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A652560-503E-4B65-8E46-C4625D1DC61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AD9C5CD-FE57-40F9-982D-A2688C60FE22}">
  <ds:schemaRefs>
    <ds:schemaRef ds:uri="http://schemas.microsoft.com/sharepoint/v3/contenttype/forms"/>
  </ds:schemaRefs>
</ds:datastoreItem>
</file>

<file path=customXml/itemProps3.xml><?xml version="1.0" encoding="utf-8"?>
<ds:datastoreItem xmlns:ds="http://schemas.openxmlformats.org/officeDocument/2006/customXml" ds:itemID="{BCBB4150-F4D1-4179-8848-78723D943612}"/>
</file>

<file path=docProps/app.xml><?xml version="1.0" encoding="utf-8"?>
<Properties xmlns="http://schemas.openxmlformats.org/officeDocument/2006/extended-properties" xmlns:vt="http://schemas.openxmlformats.org/officeDocument/2006/docPropsVTypes">
  <TotalTime>19679</TotalTime>
  <Words>3734</Words>
  <Application>Microsoft Office PowerPoint</Application>
  <PresentationFormat>شاشة عريضة</PresentationFormat>
  <Paragraphs>250</Paragraphs>
  <Slides>44</Slides>
  <Notes>26</Notes>
  <HiddenSlides>0</HiddenSlides>
  <MMClips>0</MMClips>
  <ScaleCrop>false</ScaleCrop>
  <HeadingPairs>
    <vt:vector size="6" baseType="variant">
      <vt:variant>
        <vt:lpstr>الخطوط المستخدمة</vt:lpstr>
      </vt:variant>
      <vt:variant>
        <vt:i4>13</vt:i4>
      </vt:variant>
      <vt:variant>
        <vt:lpstr>نسق</vt:lpstr>
      </vt:variant>
      <vt:variant>
        <vt:i4>1</vt:i4>
      </vt:variant>
      <vt:variant>
        <vt:lpstr>عناوين الشرائح</vt:lpstr>
      </vt:variant>
      <vt:variant>
        <vt:i4>44</vt:i4>
      </vt:variant>
    </vt:vector>
  </HeadingPairs>
  <TitlesOfParts>
    <vt:vector size="58" baseType="lpstr">
      <vt:lpstr>Alexandria</vt:lpstr>
      <vt:lpstr>Alexandria Light</vt:lpstr>
      <vt:lpstr>Alexandria Medium</vt:lpstr>
      <vt:lpstr>arial</vt:lpstr>
      <vt:lpstr>arial</vt:lpstr>
      <vt:lpstr>Calibri</vt:lpstr>
      <vt:lpstr>Calibri Light</vt:lpstr>
      <vt:lpstr>Noto Naskh Arabic</vt:lpstr>
      <vt:lpstr>Roboto Light</vt:lpstr>
      <vt:lpstr>Simplified Arabic</vt:lpstr>
      <vt:lpstr>Symbol</vt:lpstr>
      <vt:lpstr>TheSans</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872</cp:revision>
  <dcterms:created xsi:type="dcterms:W3CDTF">2023-04-29T09:08:00Z</dcterms:created>
  <dcterms:modified xsi:type="dcterms:W3CDTF">2024-07-09T21:49:22Z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