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2" r:id="rId3"/>
    <p:sldId id="345" r:id="rId4"/>
    <p:sldId id="346" r:id="rId5"/>
    <p:sldId id="347" r:id="rId6"/>
    <p:sldId id="349" r:id="rId7"/>
    <p:sldId id="350" r:id="rId8"/>
    <p:sldId id="351" r:id="rId9"/>
    <p:sldId id="352" r:id="rId10"/>
    <p:sldId id="353" r:id="rId11"/>
    <p:sldId id="354" r:id="rId12"/>
    <p:sldId id="355" r:id="rId13"/>
    <p:sldId id="356" r:id="rId14"/>
    <p:sldId id="357" r:id="rId15"/>
    <p:sldId id="358" r:id="rId16"/>
    <p:sldId id="359" r:id="rId17"/>
    <p:sldId id="360" r:id="rId18"/>
    <p:sldId id="362" r:id="rId19"/>
    <p:sldId id="361" r:id="rId20"/>
    <p:sldId id="363" r:id="rId21"/>
    <p:sldId id="364" r:id="rId22"/>
    <p:sldId id="365" r:id="rId23"/>
    <p:sldId id="366" r:id="rId24"/>
    <p:sldId id="368" r:id="rId25"/>
    <p:sldId id="369" r:id="rId26"/>
    <p:sldId id="370" r:id="rId27"/>
    <p:sldId id="371" r:id="rId28"/>
    <p:sldId id="373" r:id="rId29"/>
    <p:sldId id="372" r:id="rId30"/>
    <p:sldId id="374" r:id="rId31"/>
    <p:sldId id="375" r:id="rId32"/>
    <p:sldId id="376" r:id="rId33"/>
    <p:sldId id="377" r:id="rId34"/>
    <p:sldId id="378" r:id="rId35"/>
    <p:sldId id="34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81" autoAdjust="0"/>
    <p:restoredTop sz="94660"/>
  </p:normalViewPr>
  <p:slideViewPr>
    <p:cSldViewPr snapToGrid="0">
      <p:cViewPr varScale="1">
        <p:scale>
          <a:sx n="67" d="100"/>
          <a:sy n="67" d="100"/>
        </p:scale>
        <p:origin x="656"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7818614" cy="1972334"/>
          </a:xfrm>
          <a:prstGeom prst="rect">
            <a:avLst/>
          </a:prstGeom>
        </p:spPr>
      </p:pic>
      <p:pic>
        <p:nvPicPr>
          <p:cNvPr id="13" name="Picture 12"/>
          <p:cNvPicPr>
            <a:picLocks noChangeAspect="1"/>
          </p:cNvPicPr>
          <p:nvPr/>
        </p:nvPicPr>
        <p:blipFill>
          <a:blip r:embed="rId6"/>
          <a:stretch>
            <a:fillRect/>
          </a:stretch>
        </p:blipFill>
        <p:spPr>
          <a:xfrm>
            <a:off x="6237963" y="3125529"/>
            <a:ext cx="6078216" cy="1407469"/>
          </a:xfrm>
          <a:prstGeom prst="rect">
            <a:avLst/>
          </a:prstGeom>
        </p:spPr>
      </p:pic>
      <p:sp>
        <p:nvSpPr>
          <p:cNvPr id="14" name="TextBox 13"/>
          <p:cNvSpPr txBox="1"/>
          <p:nvPr/>
        </p:nvSpPr>
        <p:spPr>
          <a:xfrm>
            <a:off x="188383" y="715791"/>
            <a:ext cx="454425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800" dirty="0">
                <a:solidFill>
                  <a:srgbClr val="FF0000"/>
                </a:solidFill>
                <a:latin typeface="Tajawal Medium" panose="00000600000000000000" pitchFamily="2" charset="-78"/>
                <a:cs typeface="Tajawal Medium" panose="00000600000000000000" pitchFamily="2" charset="-78"/>
              </a:rPr>
              <a:t>Dr. Nael Zabel</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237963" y="3185565"/>
            <a:ext cx="6078216"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MGM 510</a:t>
            </a:r>
          </a:p>
          <a:p>
            <a:pPr algn="just"/>
            <a:r>
              <a:rPr lang="en-US" sz="2800" dirty="0">
                <a:solidFill>
                  <a:schemeClr val="bg1"/>
                </a:solidFill>
                <a:latin typeface="Tajawal Medium" panose="00000600000000000000" pitchFamily="2" charset="-78"/>
                <a:cs typeface="Tajawal Medium" panose="00000600000000000000" pitchFamily="2" charset="-78"/>
              </a:rPr>
              <a:t>Risk Management</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734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5426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Topics to Cover in Week 9</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a:t>
            </a:r>
            <a:r>
              <a:rPr lang="en-US" sz="2800" dirty="0">
                <a:solidFill>
                  <a:prstClr val="white"/>
                </a:solidFill>
                <a:latin typeface="Tajawal Medium" panose="00000600000000000000" pitchFamily="2" charset="-78"/>
                <a:cs typeface="Tajawal Medium" panose="00000600000000000000" pitchFamily="2" charset="-78"/>
              </a:rPr>
              <a:t>9</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5" name="TextBox 14">
            <a:extLst>
              <a:ext uri="{FF2B5EF4-FFF2-40B4-BE49-F238E27FC236}">
                <a16:creationId xmlns:a16="http://schemas.microsoft.com/office/drawing/2014/main" id="{3120D5D0-FD2B-4E97-A202-F1B364E3E27A}"/>
              </a:ext>
            </a:extLst>
          </p:cNvPr>
          <p:cNvSpPr txBox="1"/>
          <p:nvPr/>
        </p:nvSpPr>
        <p:spPr>
          <a:xfrm>
            <a:off x="1200944" y="1066710"/>
            <a:ext cx="9172575" cy="5632311"/>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Application of a risk matrix</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Inherent and current level of risk</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as low as reasonably practicable (ALARP)</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Risk Significance</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Opportunity Assessment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Riskiness index</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Upside in strategy</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Upside in projects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Upside in operations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6805312"/>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058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8132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Application of a risk matrix</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3120D5D0-FD2B-4E97-A202-F1B364E3E27A}"/>
              </a:ext>
            </a:extLst>
          </p:cNvPr>
          <p:cNvSpPr txBox="1"/>
          <p:nvPr/>
        </p:nvSpPr>
        <p:spPr>
          <a:xfrm>
            <a:off x="842168" y="1633537"/>
            <a:ext cx="10507663" cy="397031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use of a risk matrix is a very simple way of demonstrating the level of risk that a particular event represents to an organization.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A risk matrix is normally used to represent the residual or current level of risk.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This can also be referred to as the net risk.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5462967"/>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058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8132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Application of a risk matrix</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3120D5D0-FD2B-4E97-A202-F1B364E3E27A}"/>
              </a:ext>
            </a:extLst>
          </p:cNvPr>
          <p:cNvSpPr txBox="1"/>
          <p:nvPr/>
        </p:nvSpPr>
        <p:spPr>
          <a:xfrm>
            <a:off x="171828" y="1331412"/>
            <a:ext cx="11952491"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When the risk matrix is used to illustrate the current level of risk, the vertical axis will normally be labelled as impact.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However, the risk matrix can also be used to represent gross or inherent level of risk, which is the level of risk before controls are applied.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When the risk matrix is used to illustrate the inherent level of risk, the vertical axis may sometimes be labelled magnitude.</a:t>
            </a:r>
          </a:p>
        </p:txBody>
      </p:sp>
    </p:spTree>
    <p:extLst>
      <p:ext uri="{BB962C8B-B14F-4D97-AF65-F5344CB8AC3E}">
        <p14:creationId xmlns:p14="http://schemas.microsoft.com/office/powerpoint/2010/main" val="4235617960"/>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058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8132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Application of a risk matrix</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pic>
        <p:nvPicPr>
          <p:cNvPr id="6" name="Picture 5">
            <a:extLst>
              <a:ext uri="{FF2B5EF4-FFF2-40B4-BE49-F238E27FC236}">
                <a16:creationId xmlns:a16="http://schemas.microsoft.com/office/drawing/2014/main" id="{6B19C745-6A4F-48F0-9C81-2B9FAFE2B856}"/>
              </a:ext>
            </a:extLst>
          </p:cNvPr>
          <p:cNvPicPr>
            <a:picLocks noChangeAspect="1"/>
          </p:cNvPicPr>
          <p:nvPr/>
        </p:nvPicPr>
        <p:blipFill>
          <a:blip r:embed="rId6"/>
          <a:stretch>
            <a:fillRect/>
          </a:stretch>
        </p:blipFill>
        <p:spPr>
          <a:xfrm>
            <a:off x="482450" y="1155585"/>
            <a:ext cx="6379965" cy="4664037"/>
          </a:xfrm>
          <a:prstGeom prst="rect">
            <a:avLst/>
          </a:prstGeom>
        </p:spPr>
      </p:pic>
      <p:pic>
        <p:nvPicPr>
          <p:cNvPr id="10" name="Picture 9">
            <a:extLst>
              <a:ext uri="{FF2B5EF4-FFF2-40B4-BE49-F238E27FC236}">
                <a16:creationId xmlns:a16="http://schemas.microsoft.com/office/drawing/2014/main" id="{26F8850E-CEDA-4E0F-BD64-30844242F384}"/>
              </a:ext>
            </a:extLst>
          </p:cNvPr>
          <p:cNvPicPr>
            <a:picLocks noChangeAspect="1"/>
          </p:cNvPicPr>
          <p:nvPr/>
        </p:nvPicPr>
        <p:blipFill>
          <a:blip r:embed="rId7"/>
          <a:stretch>
            <a:fillRect/>
          </a:stretch>
        </p:blipFill>
        <p:spPr>
          <a:xfrm>
            <a:off x="4543425" y="4971506"/>
            <a:ext cx="1276350" cy="590550"/>
          </a:xfrm>
          <a:prstGeom prst="rect">
            <a:avLst/>
          </a:prstGeom>
        </p:spPr>
      </p:pic>
      <p:pic>
        <p:nvPicPr>
          <p:cNvPr id="12" name="Picture 11">
            <a:extLst>
              <a:ext uri="{FF2B5EF4-FFF2-40B4-BE49-F238E27FC236}">
                <a16:creationId xmlns:a16="http://schemas.microsoft.com/office/drawing/2014/main" id="{C98F346E-B29F-46C2-84EC-D55EF15B5A11}"/>
              </a:ext>
            </a:extLst>
          </p:cNvPr>
          <p:cNvPicPr>
            <a:picLocks noChangeAspect="1"/>
          </p:cNvPicPr>
          <p:nvPr/>
        </p:nvPicPr>
        <p:blipFill>
          <a:blip r:embed="rId8"/>
          <a:stretch>
            <a:fillRect/>
          </a:stretch>
        </p:blipFill>
        <p:spPr>
          <a:xfrm>
            <a:off x="6552220" y="2018756"/>
            <a:ext cx="5157330" cy="3543300"/>
          </a:xfrm>
          <a:prstGeom prst="rect">
            <a:avLst/>
          </a:prstGeom>
        </p:spPr>
      </p:pic>
    </p:spTree>
    <p:extLst>
      <p:ext uri="{BB962C8B-B14F-4D97-AF65-F5344CB8AC3E}">
        <p14:creationId xmlns:p14="http://schemas.microsoft.com/office/powerpoint/2010/main" val="2613902669"/>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725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32389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Inherent and current level of risk</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Many risk management practitioners assess risk at its current (also referred to as residual) level.</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However, internal auditors prefer to undertake an assessment of the risk at its inherent level.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3600" dirty="0">
                <a:solidFill>
                  <a:prstClr val="black"/>
                </a:solidFill>
                <a:latin typeface="Calibri" panose="020F0502020204030204"/>
              </a:rPr>
              <a:t>T</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here are advantages in considering the inherent level of a risk when undertaking a risk assessment.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Considering the inherent level will enable the effect of individual control measures to be identified. </a:t>
            </a:r>
          </a:p>
        </p:txBody>
      </p:sp>
    </p:spTree>
    <p:extLst>
      <p:ext uri="{BB962C8B-B14F-4D97-AF65-F5344CB8AC3E}">
        <p14:creationId xmlns:p14="http://schemas.microsoft.com/office/powerpoint/2010/main" val="1474214381"/>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763926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pic>
        <p:nvPicPr>
          <p:cNvPr id="9" name="Picture 8">
            <a:extLst>
              <a:ext uri="{FF2B5EF4-FFF2-40B4-BE49-F238E27FC236}">
                <a16:creationId xmlns:a16="http://schemas.microsoft.com/office/drawing/2014/main" id="{2880F7D4-37CB-4A30-8612-6552FE7FDD50}"/>
              </a:ext>
            </a:extLst>
          </p:cNvPr>
          <p:cNvPicPr>
            <a:picLocks noChangeAspect="1"/>
          </p:cNvPicPr>
          <p:nvPr/>
        </p:nvPicPr>
        <p:blipFill>
          <a:blip r:embed="rId6"/>
          <a:stretch>
            <a:fillRect/>
          </a:stretch>
        </p:blipFill>
        <p:spPr>
          <a:xfrm>
            <a:off x="1985753" y="1507595"/>
            <a:ext cx="7639260" cy="4171950"/>
          </a:xfrm>
          <a:prstGeom prst="rect">
            <a:avLst/>
          </a:prstGeom>
        </p:spPr>
      </p:pic>
      <p:sp>
        <p:nvSpPr>
          <p:cNvPr id="18" name="TextBox 17">
            <a:extLst>
              <a:ext uri="{FF2B5EF4-FFF2-40B4-BE49-F238E27FC236}">
                <a16:creationId xmlns:a16="http://schemas.microsoft.com/office/drawing/2014/main" id="{F5835675-4B66-4CD5-B741-F1A894392F9D}"/>
              </a:ext>
            </a:extLst>
          </p:cNvPr>
          <p:cNvSpPr txBox="1"/>
          <p:nvPr/>
        </p:nvSpPr>
        <p:spPr>
          <a:xfrm>
            <a:off x="2650377" y="543490"/>
            <a:ext cx="532389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Inherent and current level of risk</a:t>
            </a:r>
          </a:p>
        </p:txBody>
      </p:sp>
    </p:spTree>
    <p:extLst>
      <p:ext uri="{BB962C8B-B14F-4D97-AF65-F5344CB8AC3E}">
        <p14:creationId xmlns:p14="http://schemas.microsoft.com/office/powerpoint/2010/main" val="2875983791"/>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19183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8" name="TextBox 17">
            <a:extLst>
              <a:ext uri="{FF2B5EF4-FFF2-40B4-BE49-F238E27FC236}">
                <a16:creationId xmlns:a16="http://schemas.microsoft.com/office/drawing/2014/main" id="{F5835675-4B66-4CD5-B741-F1A894392F9D}"/>
              </a:ext>
            </a:extLst>
          </p:cNvPr>
          <p:cNvSpPr txBox="1"/>
          <p:nvPr/>
        </p:nvSpPr>
        <p:spPr>
          <a:xfrm>
            <a:off x="2650377" y="543490"/>
            <a:ext cx="690124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as low as reasonably practicable (ALARP)</a:t>
            </a:r>
          </a:p>
        </p:txBody>
      </p:sp>
      <p:pic>
        <p:nvPicPr>
          <p:cNvPr id="6" name="Picture 5">
            <a:extLst>
              <a:ext uri="{FF2B5EF4-FFF2-40B4-BE49-F238E27FC236}">
                <a16:creationId xmlns:a16="http://schemas.microsoft.com/office/drawing/2014/main" id="{BC5D9C51-7719-4904-B095-82BBBE585647}"/>
              </a:ext>
            </a:extLst>
          </p:cNvPr>
          <p:cNvPicPr>
            <a:picLocks noChangeAspect="1"/>
          </p:cNvPicPr>
          <p:nvPr/>
        </p:nvPicPr>
        <p:blipFill>
          <a:blip r:embed="rId6"/>
          <a:stretch>
            <a:fillRect/>
          </a:stretch>
        </p:blipFill>
        <p:spPr>
          <a:xfrm>
            <a:off x="1419225" y="1384157"/>
            <a:ext cx="9972675" cy="4238850"/>
          </a:xfrm>
          <a:prstGeom prst="rect">
            <a:avLst/>
          </a:prstGeom>
        </p:spPr>
      </p:pic>
    </p:spTree>
    <p:extLst>
      <p:ext uri="{BB962C8B-B14F-4D97-AF65-F5344CB8AC3E}">
        <p14:creationId xmlns:p14="http://schemas.microsoft.com/office/powerpoint/2010/main" val="2894311184"/>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5572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2259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Significance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2862322"/>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When undertaking a risk assessment, it is quite common to identify a hundred or more risks that could impact the objective, core process or key dependency that is being considered.</a:t>
            </a:r>
          </a:p>
          <a:p>
            <a:pPr marR="0" lvl="0" algn="l" defTabSz="914400" rtl="0" eaLnBrk="1" fontAlgn="auto" latinLnBrk="0" hangingPunct="1">
              <a:lnSpc>
                <a:spcPct val="100000"/>
              </a:lnSpc>
              <a:spcBef>
                <a:spcPts val="0"/>
              </a:spcBef>
              <a:spcAft>
                <a:spcPts val="0"/>
              </a:spcAft>
              <a:buClrTx/>
              <a:buSzTx/>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4047290"/>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5572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2259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Significance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2862322"/>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This is an unmanageable number of risks and so a method is required to reduce the number that will be considered to be priority issues for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In order for an organization to concentrate on significant risks, a test for risk significance is required.</a:t>
            </a:r>
          </a:p>
        </p:txBody>
      </p:sp>
    </p:spTree>
    <p:extLst>
      <p:ext uri="{BB962C8B-B14F-4D97-AF65-F5344CB8AC3E}">
        <p14:creationId xmlns:p14="http://schemas.microsoft.com/office/powerpoint/2010/main" val="4031255947"/>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5572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2259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Significance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397031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For risks that will have a financial or commercial impact, the benchmark test is likely to be based on monetary value.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For risks that could disrupt the infrastructure or routine operations of the organization, a benchmark test based on the impact, cost and duration of disruption is appropriate. </a:t>
            </a:r>
          </a:p>
        </p:txBody>
      </p:sp>
    </p:spTree>
    <p:extLst>
      <p:ext uri="{BB962C8B-B14F-4D97-AF65-F5344CB8AC3E}">
        <p14:creationId xmlns:p14="http://schemas.microsoft.com/office/powerpoint/2010/main" val="2320363715"/>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55723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2259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 Significance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2862322"/>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For reputational risks, the most likely benchmark will be based on the adverse publicity that would result if the risk materializes.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This may vary according to the nature of the risk and whether it is a financial or non-financial one. </a:t>
            </a:r>
          </a:p>
        </p:txBody>
      </p:sp>
    </p:spTree>
    <p:extLst>
      <p:ext uri="{BB962C8B-B14F-4D97-AF65-F5344CB8AC3E}">
        <p14:creationId xmlns:p14="http://schemas.microsoft.com/office/powerpoint/2010/main" val="1897813359"/>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890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6233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Opportunity Assessment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2862322"/>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Successfully embracing business opportunities is more likely to be achieved if the organization undertakes opportunity assessments.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Many consultancy firms undertake a detailed evaluation of each new business prospect. </a:t>
            </a:r>
          </a:p>
        </p:txBody>
      </p:sp>
    </p:spTree>
    <p:extLst>
      <p:ext uri="{BB962C8B-B14F-4D97-AF65-F5344CB8AC3E}">
        <p14:creationId xmlns:p14="http://schemas.microsoft.com/office/powerpoint/2010/main" val="2633117873"/>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890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6233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Opportunity Assessment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2862322"/>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organization will look at the new prospect and evaluate the scope for a profitable partnership, opportunities to earn extra income and the reputational benefits that might arise from having that potential client as a customer.</a:t>
            </a:r>
          </a:p>
        </p:txBody>
      </p:sp>
    </p:spTree>
    <p:extLst>
      <p:ext uri="{BB962C8B-B14F-4D97-AF65-F5344CB8AC3E}">
        <p14:creationId xmlns:p14="http://schemas.microsoft.com/office/powerpoint/2010/main" val="3178782056"/>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890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6233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Opportunity Assessment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3416320"/>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Opportunity assessment can be undertaken in relation to new business ventures, as well as new clients.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This opportunity evaluation is designed to identify the additional business opportunities that could arise from winning that client business.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5428266"/>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890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6233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Opportunity Assessment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397031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evaluation will also look at the potential disadvantages of successfully acquiring the client prospect.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When undertaking such an opportunity assessment, there has to be the possibility that the organization will advise the client prospect that they do not wish to tender for the business.</a:t>
            </a:r>
          </a:p>
        </p:txBody>
      </p:sp>
    </p:spTree>
    <p:extLst>
      <p:ext uri="{BB962C8B-B14F-4D97-AF65-F5344CB8AC3E}">
        <p14:creationId xmlns:p14="http://schemas.microsoft.com/office/powerpoint/2010/main" val="3400247973"/>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890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6233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Opportunity Assessment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pic>
        <p:nvPicPr>
          <p:cNvPr id="6" name="Picture 5">
            <a:extLst>
              <a:ext uri="{FF2B5EF4-FFF2-40B4-BE49-F238E27FC236}">
                <a16:creationId xmlns:a16="http://schemas.microsoft.com/office/drawing/2014/main" id="{805DA609-0739-479B-B3CB-F28CABCD8FA2}"/>
              </a:ext>
            </a:extLst>
          </p:cNvPr>
          <p:cNvPicPr>
            <a:picLocks noChangeAspect="1"/>
          </p:cNvPicPr>
          <p:nvPr/>
        </p:nvPicPr>
        <p:blipFill>
          <a:blip r:embed="rId6"/>
          <a:stretch>
            <a:fillRect/>
          </a:stretch>
        </p:blipFill>
        <p:spPr>
          <a:xfrm>
            <a:off x="2228851" y="1190625"/>
            <a:ext cx="8115300" cy="4476750"/>
          </a:xfrm>
          <a:prstGeom prst="rect">
            <a:avLst/>
          </a:prstGeom>
        </p:spPr>
      </p:pic>
    </p:spTree>
    <p:extLst>
      <p:ext uri="{BB962C8B-B14F-4D97-AF65-F5344CB8AC3E}">
        <p14:creationId xmlns:p14="http://schemas.microsoft.com/office/powerpoint/2010/main" val="3047345011"/>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890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8374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Riskiness index</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3416320"/>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risk profile of an organization can be represented in many ways.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most common method used is to prepare a risk register that contains details of the significant risks that it faces.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3183169"/>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890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8374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Riskiness index</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3416320"/>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However, a disadvantage of the risk register is that it is usually a qualitative evaluation of individual risks.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Organizations need to develop a means of measuring, evaluating and quantifying the total risk exposure of the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organization.</a:t>
            </a:r>
          </a:p>
        </p:txBody>
      </p:sp>
    </p:spTree>
    <p:extLst>
      <p:ext uri="{BB962C8B-B14F-4D97-AF65-F5344CB8AC3E}">
        <p14:creationId xmlns:p14="http://schemas.microsoft.com/office/powerpoint/2010/main" val="765756170"/>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890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8374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Riskiness index</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3970318"/>
          </a:xfrm>
          <a:prstGeom prst="rect">
            <a:avLst/>
          </a:prstGeom>
          <a:noFill/>
        </p:spPr>
        <p:txBody>
          <a:bodyPr wrap="square">
            <a:spAutoFit/>
          </a:bodyPr>
          <a:lstStyle/>
          <a:p>
            <a:pPr marL="571500" indent="-571500">
              <a:buFont typeface="Wingdings" panose="05000000000000000000" pitchFamily="2" charset="2"/>
              <a:buChar char="§"/>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a:t>
            </a:r>
            <a:r>
              <a:rPr lang="en-US" sz="3600" dirty="0">
                <a:solidFill>
                  <a:prstClr val="black"/>
                </a:solidFill>
                <a:latin typeface="Calibri" panose="020F0502020204030204"/>
              </a:rPr>
              <a:t>One of the features of the enterprise risk management approach is to develop a </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consolidated view of the risk exposure of the organization. </a:t>
            </a:r>
          </a:p>
          <a:p>
            <a:pPr marL="571500" indent="-571500">
              <a:buFont typeface="Wingdings" panose="05000000000000000000" pitchFamily="2" charset="2"/>
              <a:buChar char="§"/>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approach based on calculating the total risk exposure of an organization is similar to the approach taken to the measurement and quantification of risk in operational risk management.</a:t>
            </a:r>
          </a:p>
        </p:txBody>
      </p:sp>
    </p:spTree>
    <p:extLst>
      <p:ext uri="{BB962C8B-B14F-4D97-AF65-F5344CB8AC3E}">
        <p14:creationId xmlns:p14="http://schemas.microsoft.com/office/powerpoint/2010/main" val="3133687687"/>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890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8374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Riskiness index</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This section introduces the idea of a ‘riskiness index’. The idea is to present a semi-quantitative approach that takes a snapshot of the overall level of risk embedded in the organization.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overall level of risk will take account of the strategy currently being followed by the organization, the projects that are in progress, and the nature of the routine operations being undertaken. </a:t>
            </a:r>
          </a:p>
        </p:txBody>
      </p:sp>
    </p:spTree>
    <p:extLst>
      <p:ext uri="{BB962C8B-B14F-4D97-AF65-F5344CB8AC3E}">
        <p14:creationId xmlns:p14="http://schemas.microsoft.com/office/powerpoint/2010/main" val="2247758541"/>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890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8374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Riskiness index</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3416320"/>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This approach can offer an opportunity to benchmark risk management performance and track changes over time.</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Table 14.2 presents a set of questions that can be used to develop a riskiness index for an organization.</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The table uses the structure of the FIRM risk scorecard as a means of categorizing risks. </a:t>
            </a:r>
          </a:p>
        </p:txBody>
      </p:sp>
    </p:spTree>
    <p:extLst>
      <p:ext uri="{BB962C8B-B14F-4D97-AF65-F5344CB8AC3E}">
        <p14:creationId xmlns:p14="http://schemas.microsoft.com/office/powerpoint/2010/main" val="3746665834"/>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487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4410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Table 14.2 Riskiness index</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pic>
        <p:nvPicPr>
          <p:cNvPr id="6" name="Picture 5">
            <a:extLst>
              <a:ext uri="{FF2B5EF4-FFF2-40B4-BE49-F238E27FC236}">
                <a16:creationId xmlns:a16="http://schemas.microsoft.com/office/drawing/2014/main" id="{67E03D74-D90F-4A29-AD4E-184749F25444}"/>
              </a:ext>
            </a:extLst>
          </p:cNvPr>
          <p:cNvPicPr>
            <a:picLocks noChangeAspect="1"/>
          </p:cNvPicPr>
          <p:nvPr/>
        </p:nvPicPr>
        <p:blipFill>
          <a:blip r:embed="rId6"/>
          <a:stretch>
            <a:fillRect/>
          </a:stretch>
        </p:blipFill>
        <p:spPr>
          <a:xfrm>
            <a:off x="2019300" y="1238250"/>
            <a:ext cx="7839075" cy="4381500"/>
          </a:xfrm>
          <a:prstGeom prst="rect">
            <a:avLst/>
          </a:prstGeom>
        </p:spPr>
      </p:pic>
    </p:spTree>
    <p:extLst>
      <p:ext uri="{BB962C8B-B14F-4D97-AF65-F5344CB8AC3E}">
        <p14:creationId xmlns:p14="http://schemas.microsoft.com/office/powerpoint/2010/main" val="2198460153"/>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487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4410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Table 14.2 Riskiness index</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pic>
        <p:nvPicPr>
          <p:cNvPr id="9" name="Picture 8">
            <a:extLst>
              <a:ext uri="{FF2B5EF4-FFF2-40B4-BE49-F238E27FC236}">
                <a16:creationId xmlns:a16="http://schemas.microsoft.com/office/drawing/2014/main" id="{D9E3F17E-2548-4CCB-95AB-1BB19D8A4F36}"/>
              </a:ext>
            </a:extLst>
          </p:cNvPr>
          <p:cNvPicPr>
            <a:picLocks noChangeAspect="1"/>
          </p:cNvPicPr>
          <p:nvPr/>
        </p:nvPicPr>
        <p:blipFill>
          <a:blip r:embed="rId6"/>
          <a:stretch>
            <a:fillRect/>
          </a:stretch>
        </p:blipFill>
        <p:spPr>
          <a:xfrm>
            <a:off x="2690223" y="1237896"/>
            <a:ext cx="7450138" cy="4926155"/>
          </a:xfrm>
          <a:prstGeom prst="rect">
            <a:avLst/>
          </a:prstGeom>
        </p:spPr>
      </p:pic>
    </p:spTree>
    <p:extLst>
      <p:ext uri="{BB962C8B-B14F-4D97-AF65-F5344CB8AC3E}">
        <p14:creationId xmlns:p14="http://schemas.microsoft.com/office/powerpoint/2010/main" val="3963521525"/>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487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4410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Table 14.2 Riskiness index</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pic>
        <p:nvPicPr>
          <p:cNvPr id="6" name="Picture 5">
            <a:extLst>
              <a:ext uri="{FF2B5EF4-FFF2-40B4-BE49-F238E27FC236}">
                <a16:creationId xmlns:a16="http://schemas.microsoft.com/office/drawing/2014/main" id="{C30FFD88-3AFA-498F-BE6A-D18940C063FB}"/>
              </a:ext>
            </a:extLst>
          </p:cNvPr>
          <p:cNvPicPr>
            <a:picLocks noChangeAspect="1"/>
          </p:cNvPicPr>
          <p:nvPr/>
        </p:nvPicPr>
        <p:blipFill>
          <a:blip r:embed="rId6"/>
          <a:stretch>
            <a:fillRect/>
          </a:stretch>
        </p:blipFill>
        <p:spPr>
          <a:xfrm>
            <a:off x="2186348" y="1196948"/>
            <a:ext cx="7491052" cy="4725282"/>
          </a:xfrm>
          <a:prstGeom prst="rect">
            <a:avLst/>
          </a:prstGeom>
        </p:spPr>
      </p:pic>
    </p:spTree>
    <p:extLst>
      <p:ext uri="{BB962C8B-B14F-4D97-AF65-F5344CB8AC3E}">
        <p14:creationId xmlns:p14="http://schemas.microsoft.com/office/powerpoint/2010/main" val="328881972"/>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487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4410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Table 14.2 Riskiness index</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pic>
        <p:nvPicPr>
          <p:cNvPr id="9" name="Picture 8">
            <a:extLst>
              <a:ext uri="{FF2B5EF4-FFF2-40B4-BE49-F238E27FC236}">
                <a16:creationId xmlns:a16="http://schemas.microsoft.com/office/drawing/2014/main" id="{75B68E07-0F97-42BC-B0C9-1F324639D482}"/>
              </a:ext>
            </a:extLst>
          </p:cNvPr>
          <p:cNvPicPr>
            <a:picLocks noChangeAspect="1"/>
          </p:cNvPicPr>
          <p:nvPr/>
        </p:nvPicPr>
        <p:blipFill>
          <a:blip r:embed="rId6"/>
          <a:stretch>
            <a:fillRect/>
          </a:stretch>
        </p:blipFill>
        <p:spPr>
          <a:xfrm>
            <a:off x="2171700" y="1066709"/>
            <a:ext cx="7762875" cy="4975377"/>
          </a:xfrm>
          <a:prstGeom prst="rect">
            <a:avLst/>
          </a:prstGeom>
        </p:spPr>
      </p:pic>
    </p:spTree>
    <p:extLst>
      <p:ext uri="{BB962C8B-B14F-4D97-AF65-F5344CB8AC3E}">
        <p14:creationId xmlns:p14="http://schemas.microsoft.com/office/powerpoint/2010/main" val="2796309544"/>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487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44410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Table 14.2 Riskiness index</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pic>
        <p:nvPicPr>
          <p:cNvPr id="6" name="Picture 5">
            <a:extLst>
              <a:ext uri="{FF2B5EF4-FFF2-40B4-BE49-F238E27FC236}">
                <a16:creationId xmlns:a16="http://schemas.microsoft.com/office/drawing/2014/main" id="{E957ECDB-3221-4890-B713-852D7AD125A2}"/>
              </a:ext>
            </a:extLst>
          </p:cNvPr>
          <p:cNvPicPr>
            <a:picLocks noChangeAspect="1"/>
          </p:cNvPicPr>
          <p:nvPr/>
        </p:nvPicPr>
        <p:blipFill>
          <a:blip r:embed="rId6"/>
          <a:stretch>
            <a:fillRect/>
          </a:stretch>
        </p:blipFill>
        <p:spPr>
          <a:xfrm>
            <a:off x="2650377" y="2204822"/>
            <a:ext cx="8724016" cy="2813050"/>
          </a:xfrm>
          <a:prstGeom prst="rect">
            <a:avLst/>
          </a:prstGeom>
        </p:spPr>
      </p:pic>
    </p:spTree>
    <p:extLst>
      <p:ext uri="{BB962C8B-B14F-4D97-AF65-F5344CB8AC3E}">
        <p14:creationId xmlns:p14="http://schemas.microsoft.com/office/powerpoint/2010/main" val="63311637"/>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890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6365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Upside in strategy</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Organizations will have a mission statement, together with a set of corporate objectives and an understanding of the expectations of the different stakeholders in the organization.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board of the organization then needs to develop an effective and efficient strategy that will deliver exactly what is expected in terms of the mission, objectives and expectations. </a:t>
            </a:r>
          </a:p>
        </p:txBody>
      </p:sp>
    </p:spTree>
    <p:extLst>
      <p:ext uri="{BB962C8B-B14F-4D97-AF65-F5344CB8AC3E}">
        <p14:creationId xmlns:p14="http://schemas.microsoft.com/office/powerpoint/2010/main" val="2926864004"/>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890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6365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Upside in strategy</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In order to make correct strategic decisions, the board of the organization will need access to risk information.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A risk assessment of the proposed strategy, together with a risk assessment of any viable alternative strategies, should be undertaken.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availability of this risk assessment information will ensure that the strategic decisions are more likely to be correct.</a:t>
            </a:r>
          </a:p>
        </p:txBody>
      </p:sp>
    </p:spTree>
    <p:extLst>
      <p:ext uri="{BB962C8B-B14F-4D97-AF65-F5344CB8AC3E}">
        <p14:creationId xmlns:p14="http://schemas.microsoft.com/office/powerpoint/2010/main" val="2269478268"/>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890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6365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Upside in projects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It is essential that every organization adopts the correct core processes.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A core process may be considered as the collection of activities that deliver a specific stakeholder expectation.</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This is the meaning of core process that is allocated by business process re-engineering (BPR) practitioners.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There is a difference between a process being efficient and effective.</a:t>
            </a:r>
          </a:p>
        </p:txBody>
      </p:sp>
    </p:spTree>
    <p:extLst>
      <p:ext uri="{BB962C8B-B14F-4D97-AF65-F5344CB8AC3E}">
        <p14:creationId xmlns:p14="http://schemas.microsoft.com/office/powerpoint/2010/main" val="3747864687"/>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890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6365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Upside in projects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2862322"/>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An efficient process means that there is no disruption and no excess cost.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However, the process may be the incorrect one for cost-effectively delivering the requirements.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3055462"/>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890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6365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Upside in projects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3970318"/>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Where processes need to be improved, a project will normally be undertaken and change achieved.</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In circumstances where a series of projects are required, this is often referred to as a </a:t>
            </a:r>
            <a:r>
              <a:rPr kumimoji="0" lang="en-US" sz="3600" b="0" i="0" u="none" strike="noStrike" kern="1200" cap="none" spc="0" normalizeH="0" baseline="0" noProof="0" dirty="0" err="1">
                <a:ln>
                  <a:noFill/>
                </a:ln>
                <a:solidFill>
                  <a:prstClr val="black"/>
                </a:solidFill>
                <a:effectLst/>
                <a:uLnTx/>
                <a:uFillTx/>
                <a:latin typeface="Calibri" panose="020F0502020204030204"/>
                <a:ea typeface="+mn-ea"/>
                <a:cs typeface="+mn-cs"/>
              </a:rPr>
              <a:t>programme</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of work.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When a project, or </a:t>
            </a:r>
            <a:r>
              <a:rPr kumimoji="0" lang="en-US" sz="3600" b="0" i="0" u="none" strike="noStrike" kern="1200" cap="none" spc="0" normalizeH="0" baseline="0" noProof="0" dirty="0" err="1">
                <a:ln>
                  <a:noFill/>
                </a:ln>
                <a:solidFill>
                  <a:prstClr val="black"/>
                </a:solidFill>
                <a:effectLst/>
                <a:uLnTx/>
                <a:uFillTx/>
                <a:latin typeface="Calibri" panose="020F0502020204030204"/>
                <a:ea typeface="+mn-ea"/>
                <a:cs typeface="+mn-cs"/>
              </a:rPr>
              <a:t>programme</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of work, is implemented by an organization, the desire will normally be to improve the effectiveness and/or efficiency of core processes.</a:t>
            </a:r>
          </a:p>
        </p:txBody>
      </p:sp>
    </p:spTree>
    <p:extLst>
      <p:ext uri="{BB962C8B-B14F-4D97-AF65-F5344CB8AC3E}">
        <p14:creationId xmlns:p14="http://schemas.microsoft.com/office/powerpoint/2010/main" val="3212806898"/>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890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46601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Upside in operations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362453" y="1467792"/>
            <a:ext cx="11467094"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It is a fundamental requirement for organizations that they have effective and efficient operations.</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Efficient operations should make best use of the resources of the organization and should operate without unplanned disruption.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Undertaking efficient operations that use minimum resources and produce maximum output will deliver the greatest benefit to the organization.</a:t>
            </a:r>
          </a:p>
        </p:txBody>
      </p:sp>
    </p:spTree>
    <p:extLst>
      <p:ext uri="{BB962C8B-B14F-4D97-AF65-F5344CB8AC3E}">
        <p14:creationId xmlns:p14="http://schemas.microsoft.com/office/powerpoint/2010/main" val="179055305"/>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8904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46601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Upside in operations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5" name="TextBox 14">
            <a:extLst>
              <a:ext uri="{FF2B5EF4-FFF2-40B4-BE49-F238E27FC236}">
                <a16:creationId xmlns:a16="http://schemas.microsoft.com/office/drawing/2014/main" id="{E0511FE2-4F4A-47DA-A0E8-9339D412A5F7}"/>
              </a:ext>
            </a:extLst>
          </p:cNvPr>
          <p:cNvSpPr txBox="1"/>
          <p:nvPr/>
        </p:nvSpPr>
        <p:spPr>
          <a:xfrm>
            <a:off x="523664" y="1720840"/>
            <a:ext cx="11467094" cy="3416320"/>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Operations also need to be effective in that they represent the best way of conducting the operations.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For example, it is possible to have an efficient journey by car or bus across a busy city. </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However, the effective way to travel in many large cities is by means of the metro or underground system.</a:t>
            </a:r>
          </a:p>
        </p:txBody>
      </p:sp>
    </p:spTree>
    <p:extLst>
      <p:ext uri="{BB962C8B-B14F-4D97-AF65-F5344CB8AC3E}">
        <p14:creationId xmlns:p14="http://schemas.microsoft.com/office/powerpoint/2010/main" val="3257343486"/>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Thank You"/>
          <p:cNvPicPr>
            <a:picLocks noChangeAspect="1"/>
          </p:cNvPicPr>
          <p:nvPr/>
        </p:nvPicPr>
        <p:blipFill>
          <a:blip r:embed="rId2"/>
          <a:stretch>
            <a:fillRect/>
          </a:stretch>
        </p:blipFill>
        <p:spPr>
          <a:xfrm>
            <a:off x="3134784" y="2337789"/>
            <a:ext cx="6734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9</a:t>
            </a:r>
          </a:p>
        </p:txBody>
      </p:sp>
      <p:sp>
        <p:nvSpPr>
          <p:cNvPr id="12" name="TextBox 11">
            <a:extLst>
              <a:ext uri="{FF2B5EF4-FFF2-40B4-BE49-F238E27FC236}">
                <a16:creationId xmlns:a16="http://schemas.microsoft.com/office/drawing/2014/main" id="{7AF3DC06-2065-4370-AFAD-7687BD61FBF1}"/>
              </a:ext>
            </a:extLst>
          </p:cNvPr>
          <p:cNvSpPr txBox="1"/>
          <p:nvPr/>
        </p:nvSpPr>
        <p:spPr>
          <a:xfrm>
            <a:off x="5928189" y="2527289"/>
            <a:ext cx="2650732" cy="461665"/>
          </a:xfrm>
          <a:prstGeom prst="rect">
            <a:avLst/>
          </a:prstGeom>
          <a:noFill/>
        </p:spPr>
        <p:txBody>
          <a:bodyPr wrap="square">
            <a:spAutoFit/>
          </a:bodyPr>
          <a:lstStyle/>
          <a:p>
            <a:r>
              <a:rPr lang="en-US" sz="2400" b="1" dirty="0">
                <a:solidFill>
                  <a:schemeClr val="bg1"/>
                </a:solidFill>
              </a:rPr>
              <a:t>Thank You</a:t>
            </a:r>
          </a:p>
        </p:txBody>
      </p:sp>
    </p:spTree>
    <p:extLst>
      <p:ext uri="{BB962C8B-B14F-4D97-AF65-F5344CB8AC3E}">
        <p14:creationId xmlns:p14="http://schemas.microsoft.com/office/powerpoint/2010/main" val="2212828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1897</TotalTime>
  <Words>1410</Words>
  <Application>Microsoft Office PowerPoint</Application>
  <PresentationFormat>Widescreen</PresentationFormat>
  <Paragraphs>139</Paragraphs>
  <Slides>35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449</cp:revision>
  <dcterms:created xsi:type="dcterms:W3CDTF">2021-08-03T13:03:26Z</dcterms:created>
  <dcterms:modified xsi:type="dcterms:W3CDTF">2022-03-31T22:07:31Z</dcterms:modified>
</cp:coreProperties>
</file>