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480" r:id="rId2"/>
    <p:sldId id="303" r:id="rId3"/>
    <p:sldId id="271" r:id="rId4"/>
    <p:sldId id="313" r:id="rId5"/>
    <p:sldId id="276" r:id="rId6"/>
    <p:sldId id="647" r:id="rId7"/>
    <p:sldId id="648" r:id="rId8"/>
    <p:sldId id="649" r:id="rId9"/>
    <p:sldId id="650" r:id="rId10"/>
    <p:sldId id="651" r:id="rId11"/>
    <p:sldId id="652" r:id="rId12"/>
    <p:sldId id="653" r:id="rId13"/>
    <p:sldId id="654" r:id="rId14"/>
    <p:sldId id="655" r:id="rId15"/>
    <p:sldId id="656" r:id="rId16"/>
    <p:sldId id="568" r:id="rId17"/>
    <p:sldId id="657" r:id="rId18"/>
    <p:sldId id="658" r:id="rId19"/>
    <p:sldId id="489" r:id="rId20"/>
    <p:sldId id="659" r:id="rId21"/>
    <p:sldId id="660" r:id="rId22"/>
    <p:sldId id="661" r:id="rId23"/>
    <p:sldId id="662" r:id="rId24"/>
    <p:sldId id="663" r:id="rId25"/>
    <p:sldId id="664" r:id="rId26"/>
    <p:sldId id="665" r:id="rId27"/>
    <p:sldId id="603"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47"/>
            <p14:sldId id="648"/>
            <p14:sldId id="649"/>
            <p14:sldId id="650"/>
            <p14:sldId id="651"/>
            <p14:sldId id="652"/>
            <p14:sldId id="653"/>
            <p14:sldId id="654"/>
            <p14:sldId id="655"/>
            <p14:sldId id="656"/>
            <p14:sldId id="568"/>
            <p14:sldId id="657"/>
            <p14:sldId id="658"/>
            <p14:sldId id="489"/>
            <p14:sldId id="659"/>
            <p14:sldId id="660"/>
            <p14:sldId id="661"/>
            <p14:sldId id="662"/>
            <p14:sldId id="663"/>
            <p14:sldId id="664"/>
            <p14:sldId id="665"/>
            <p14:sldId id="60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0" d="100"/>
          <a:sy n="50" d="100"/>
        </p:scale>
        <p:origin x="318" y="40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4010249" y="929521"/>
            <a:ext cx="3642344"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تطبيق القانون وإلغاءه</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261884"/>
          </a:xfrm>
          <a:prstGeom prst="rect">
            <a:avLst/>
          </a:prstGeom>
        </p:spPr>
        <p:txBody>
          <a:bodyPr wrap="square">
            <a:spAutoFit/>
          </a:bodyPr>
          <a:lstStyle/>
          <a:p>
            <a:pPr marL="342900" indent="-342900" algn="just" rtl="1">
              <a:buFont typeface="Wingdings" pitchFamily="2" charset="2"/>
              <a:buChar char="§"/>
            </a:pPr>
            <a:r>
              <a:rPr lang="ar-EG" sz="2600" b="1" u="sng" dirty="0">
                <a:latin typeface="شمثءشىيقهش"/>
                <a:cs typeface="Alexandria" pitchFamily="2" charset="-78"/>
              </a:rPr>
              <a:t>أهم النقاط الأساسية للمحاضرة: </a:t>
            </a:r>
          </a:p>
          <a:p>
            <a:pPr algn="just" rtl="1"/>
            <a:r>
              <a:rPr lang="ar-EG" sz="2400" dirty="0">
                <a:latin typeface="شمثءشىيقهش"/>
                <a:cs typeface="Alexandria" pitchFamily="2" charset="-78"/>
              </a:rPr>
              <a:t> 1- نطاق تطبيق القانون من حيث النطاق المكاني والزمني.</a:t>
            </a:r>
          </a:p>
          <a:p>
            <a:pPr algn="just" rtl="1"/>
            <a:r>
              <a:rPr lang="ar-EG" sz="2400" dirty="0">
                <a:latin typeface="شمثءشىيقهش"/>
                <a:cs typeface="Alexandria" pitchFamily="2" charset="-78"/>
              </a:rPr>
              <a:t>2- إلغاء القانون وطرقه.</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72570" y="2184226"/>
            <a:ext cx="12015570" cy="378565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b="1" dirty="0">
                <a:latin typeface="Alexandria" pitchFamily="2" charset="-78"/>
                <a:cs typeface="Alexandria" pitchFamily="2" charset="-78"/>
              </a:rPr>
              <a:t>يقصد بتطبيق القانون، معرفة حكم القانون بالنسبة لمسألة معينة، </a:t>
            </a:r>
            <a:r>
              <a:rPr lang="ar-EG" sz="2000" dirty="0">
                <a:latin typeface="Alexandria" pitchFamily="2" charset="-78"/>
                <a:cs typeface="Alexandria" pitchFamily="2" charset="-78"/>
              </a:rPr>
              <a:t>فالقانون ينظم سلوك الأفراد في المجتمع، وعلى الأفراد أن يوفقوا سلوكهم وفقاً له، فالقانون أداة لحل مشاكل الأفراد في المجتمع. </a:t>
            </a:r>
            <a:r>
              <a:rPr lang="ar-EG" sz="2000" b="1" u="sng" dirty="0">
                <a:latin typeface="Alexandria" pitchFamily="2" charset="-78"/>
                <a:cs typeface="Alexandria" pitchFamily="2" charset="-78"/>
              </a:rPr>
              <a:t>وتطبيق القانون يقتضى تحديد مجال تطبيق من حيث الزمان ومن حيث المكان، أي تحديد نطاق القانون الزمنى والمكاني</a:t>
            </a:r>
            <a:r>
              <a:rPr lang="ar-EG" sz="2000" dirty="0">
                <a:latin typeface="Alexandria" pitchFamily="2" charset="-78"/>
                <a:cs typeface="Alexandria" pitchFamily="2" charset="-78"/>
              </a:rPr>
              <a:t>. وهذا ما ندرسه تحت مسمى نطاق القانون. </a:t>
            </a:r>
          </a:p>
          <a:p>
            <a:pPr marL="342900" indent="-342900" algn="just" rtl="1">
              <a:buFont typeface="Wingdings" pitchFamily="2" charset="2"/>
              <a:buChar char="§"/>
            </a:pPr>
            <a:r>
              <a:rPr lang="ar-EG" sz="2000" b="1" u="sng" dirty="0">
                <a:latin typeface="Alexandria" pitchFamily="2" charset="-78"/>
                <a:cs typeface="Alexandria" pitchFamily="2" charset="-78"/>
              </a:rPr>
              <a:t>وعندما نتحدث عن تطبيق القانون، فإنه ينبغي أن نأخذ في الاعتبار العديد من العوامل، منها:</a:t>
            </a:r>
          </a:p>
          <a:p>
            <a:pPr algn="just" rtl="1"/>
            <a:r>
              <a:rPr lang="ar-EG" sz="2000" b="1" dirty="0">
                <a:latin typeface="Alexandria" pitchFamily="2" charset="-78"/>
                <a:cs typeface="Alexandria" pitchFamily="2" charset="-78"/>
              </a:rPr>
              <a:t>1- نطاق التطبيق المكاني: </a:t>
            </a:r>
            <a:r>
              <a:rPr lang="ar-EG" sz="2000" dirty="0">
                <a:latin typeface="Alexandria" pitchFamily="2" charset="-78"/>
                <a:cs typeface="Alexandria" pitchFamily="2" charset="-78"/>
              </a:rPr>
              <a:t>يعني تحديد المكان الذي يتم فيه تطبيق القانون. يمكن أن تكون القوانين محلية لدولة معينة أو إقليمية أو دولية، ويتم تحديد نطاق تطبيقها بناءً على نطاق السلطة القانونية.</a:t>
            </a:r>
          </a:p>
          <a:p>
            <a:pPr algn="just" rtl="1"/>
            <a:r>
              <a:rPr lang="ar-EG" sz="2000" b="1" dirty="0">
                <a:latin typeface="Alexandria" pitchFamily="2" charset="-78"/>
                <a:cs typeface="Alexandria" pitchFamily="2" charset="-78"/>
              </a:rPr>
              <a:t>2- نطاق التطبيق الزمني: </a:t>
            </a:r>
            <a:r>
              <a:rPr lang="ar-EG" sz="2000" dirty="0">
                <a:latin typeface="Alexandria" pitchFamily="2" charset="-78"/>
                <a:cs typeface="Alexandria" pitchFamily="2" charset="-78"/>
              </a:rPr>
              <a:t>يعني تحديد متى يصبح القانون نافذًا وقابلًا للتطبيق. فبعض القوانين قد تكون سارية المفعول فور صدورها، بينما قد يتطلب البعض الآخر فترة زمنية للاعتماد عليه.</a:t>
            </a:r>
          </a:p>
          <a:p>
            <a:pPr algn="just" rtl="1"/>
            <a:r>
              <a:rPr lang="ar-EG" sz="2000" b="1" dirty="0">
                <a:latin typeface="Alexandria" pitchFamily="2" charset="-78"/>
                <a:cs typeface="Alexandria" pitchFamily="2" charset="-78"/>
              </a:rPr>
              <a:t>تطبيق القانون هو جزء أساسي من النظام القانوني، حيث يساهم في إنشاء مجتمع مُنظم ومتوازن يعيش فيه الأفراد بسلام وعدل. </a:t>
            </a:r>
            <a:r>
              <a:rPr lang="ar-EG" sz="2000" dirty="0">
                <a:latin typeface="Alexandria" pitchFamily="2" charset="-78"/>
                <a:cs typeface="Alexandria" pitchFamily="2" charset="-78"/>
              </a:rPr>
              <a:t>يجتمع القانون وتطبيقه في تقديم حلاً للمشاكل والتحديات التي تواجه المجتمعات والأفراد، ويساهم في الحفاظ على النظام والاستقرار في المجتمعات المختلفة.</a:t>
            </a:r>
          </a:p>
        </p:txBody>
      </p:sp>
      <p:sp>
        <p:nvSpPr>
          <p:cNvPr id="3" name="TextBox 2">
            <a:extLst>
              <a:ext uri="{FF2B5EF4-FFF2-40B4-BE49-F238E27FC236}">
                <a16:creationId xmlns:a16="http://schemas.microsoft.com/office/drawing/2014/main" id="{07DA6679-0DBF-ED63-7FBA-A15CF1A3BA15}"/>
              </a:ext>
            </a:extLst>
          </p:cNvPr>
          <p:cNvSpPr txBox="1"/>
          <p:nvPr/>
        </p:nvSpPr>
        <p:spPr>
          <a:xfrm>
            <a:off x="9471940" y="7693426"/>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أولاً: النطاق المكاني للقانون:</a:t>
            </a:r>
          </a:p>
          <a:p>
            <a:pPr algn="just" rtl="1"/>
            <a:r>
              <a:rPr lang="ar-EG" sz="2000" b="1" dirty="0">
                <a:solidFill>
                  <a:schemeClr val="tx1"/>
                </a:solidFill>
                <a:latin typeface="Alexandria" pitchFamily="2" charset="-78"/>
                <a:cs typeface="Alexandria" pitchFamily="2" charset="-78"/>
              </a:rPr>
              <a:t>** مبدأ إقليمية القوانين:</a:t>
            </a:r>
          </a:p>
          <a:p>
            <a:pPr marL="342900" indent="-342900" algn="just" rtl="1">
              <a:buFont typeface="Arial" pitchFamily="34" charset="0"/>
              <a:buChar char="•"/>
            </a:pPr>
            <a:r>
              <a:rPr lang="ar-EG" sz="2000" b="1" dirty="0">
                <a:solidFill>
                  <a:schemeClr val="tx1"/>
                </a:solidFill>
                <a:latin typeface="Alexandria" pitchFamily="2" charset="-78"/>
                <a:cs typeface="Alexandria" pitchFamily="2" charset="-78"/>
              </a:rPr>
              <a:t>يوجد مبدأ عام معترف به بين جميع الدول والمجتمعات يقضى بأن سلطان الدولة التشريعي ينحصر داخل حدودها، أي داخل إقليمها</a:t>
            </a:r>
            <a:r>
              <a:rPr lang="ar-EG" sz="2000" dirty="0">
                <a:solidFill>
                  <a:schemeClr val="tx1"/>
                </a:solidFill>
                <a:latin typeface="Alexandria" pitchFamily="2" charset="-78"/>
                <a:cs typeface="Alexandria" pitchFamily="2" charset="-78"/>
              </a:rPr>
              <a:t>.. </a:t>
            </a:r>
            <a:r>
              <a:rPr lang="ar-EG" sz="2000" b="1" u="sng" dirty="0">
                <a:solidFill>
                  <a:schemeClr val="tx1"/>
                </a:solidFill>
                <a:latin typeface="Alexandria" pitchFamily="2" charset="-78"/>
                <a:cs typeface="Alexandria" pitchFamily="2" charset="-78"/>
              </a:rPr>
              <a:t>فالمعروف أن أهم عناصر الدولة الإقليم والشعب</a:t>
            </a:r>
            <a:r>
              <a:rPr lang="ar-EG" sz="2000" dirty="0">
                <a:solidFill>
                  <a:schemeClr val="tx1"/>
                </a:solidFill>
                <a:latin typeface="Alexandria" pitchFamily="2" charset="-78"/>
                <a:cs typeface="Alexandria" pitchFamily="2" charset="-78"/>
              </a:rPr>
              <a:t>، أي أن لكل دولة إقليمها أو أرضها التي توجد عليها. وكذلك الشعب أي الأفراد الذين يعيشون داخل هذه الدولة وينتمون إليها بجنسيتهم.</a:t>
            </a:r>
          </a:p>
          <a:p>
            <a:pPr marL="342900" indent="-342900" algn="just" rtl="1">
              <a:buFont typeface="Arial" pitchFamily="34" charset="0"/>
              <a:buChar char="•"/>
            </a:pPr>
            <a:r>
              <a:rPr lang="ar-EG" sz="2000" dirty="0">
                <a:solidFill>
                  <a:schemeClr val="tx1"/>
                </a:solidFill>
                <a:latin typeface="Alexandria" pitchFamily="2" charset="-78"/>
                <a:cs typeface="Alexandria" pitchFamily="2" charset="-78"/>
              </a:rPr>
              <a:t>والقانون يصدر عن إرادة الدولة ويتحدد نطاقه بالنطاق الذي تسود فيه هذه الإرادة والدولة لها حق في السيادة على كل إقليمها، وعلى كل من يوجد وكل ما يقع على هذا الإقليم، ولها كذلك حق السيادة على كل الأشخاص الذين ينتمون إليها بجنسيتهم.</a:t>
            </a:r>
          </a:p>
          <a:p>
            <a:pPr marL="342900" indent="-342900" algn="just" rtl="1">
              <a:buFont typeface="Arial" pitchFamily="34" charset="0"/>
              <a:buChar char="•"/>
            </a:pPr>
            <a:r>
              <a:rPr lang="ar-EG" sz="2000" dirty="0">
                <a:solidFill>
                  <a:schemeClr val="tx1"/>
                </a:solidFill>
                <a:latin typeface="Alexandria" pitchFamily="2" charset="-78"/>
                <a:cs typeface="Alexandria" pitchFamily="2" charset="-78"/>
              </a:rPr>
              <a:t>والدولة تصدر التشريعات التي تحكم كل يقع على إقليمها سواء أكانت أطرافه وطنيين أم أجانب، ولكن ليس لها أن تضع تشريعا لدولة أخرى أو أن تترك قانونها يطبق في إقليم أجنبي وإلا كان في ذلك اعتداء على سيادة الدولة الأخرى</a:t>
            </a:r>
            <a:r>
              <a:rPr lang="ar-EG" sz="2000" b="1" dirty="0">
                <a:solidFill>
                  <a:schemeClr val="tx1"/>
                </a:solidFill>
                <a:latin typeface="Alexandria" pitchFamily="2" charset="-78"/>
                <a:cs typeface="Alexandria" pitchFamily="2" charset="-78"/>
              </a:rPr>
              <a:t>. </a:t>
            </a:r>
            <a:r>
              <a:rPr lang="ar-EG" sz="2000" b="1" u="sng" dirty="0">
                <a:solidFill>
                  <a:schemeClr val="tx1"/>
                </a:solidFill>
                <a:latin typeface="Alexandria" pitchFamily="2" charset="-78"/>
                <a:cs typeface="Alexandria" pitchFamily="2" charset="-78"/>
              </a:rPr>
              <a:t>وهذا المبدأ يعرف بمبدأ إقليمية القوانين</a:t>
            </a:r>
            <a:r>
              <a:rPr lang="ar-EG" sz="2000" u="sng" dirty="0">
                <a:solidFill>
                  <a:schemeClr val="tx1"/>
                </a:solidFill>
                <a:latin typeface="Alexandria" pitchFamily="2" charset="-78"/>
                <a:cs typeface="Alexandria" pitchFamily="2" charset="-78"/>
              </a:rPr>
              <a:t>. </a:t>
            </a:r>
            <a:r>
              <a:rPr lang="ar-EG" sz="2000" dirty="0">
                <a:solidFill>
                  <a:schemeClr val="tx1"/>
                </a:solidFill>
                <a:latin typeface="Alexandria" pitchFamily="2" charset="-78"/>
                <a:cs typeface="Alexandria" pitchFamily="2" charset="-78"/>
              </a:rPr>
              <a:t>ويمكن أيضا أن </a:t>
            </a:r>
            <a:r>
              <a:rPr lang="ar-EG" sz="2000" b="1" u="sng" dirty="0">
                <a:solidFill>
                  <a:schemeClr val="tx1"/>
                </a:solidFill>
                <a:latin typeface="Alexandria" pitchFamily="2" charset="-78"/>
                <a:cs typeface="Alexandria" pitchFamily="2" charset="-78"/>
              </a:rPr>
              <a:t>يطلق مبدأ شخصية القوانين </a:t>
            </a:r>
            <a:r>
              <a:rPr lang="ar-EG" sz="2000" dirty="0">
                <a:solidFill>
                  <a:schemeClr val="tx1"/>
                </a:solidFill>
                <a:latin typeface="Alexandria" pitchFamily="2" charset="-78"/>
                <a:cs typeface="Alexandria" pitchFamily="2" charset="-78"/>
              </a:rPr>
              <a:t>حينما نتحدث عن سريان القانون في دولة معينة على الأشخاص التابعين لها حتى ولو كانوا خارج حدودها.</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أولاً: النطاق المكاني للقانون:</a:t>
            </a:r>
          </a:p>
          <a:p>
            <a:pPr algn="just" rtl="1"/>
            <a:r>
              <a:rPr lang="ar-EG" sz="2000" b="1" dirty="0">
                <a:solidFill>
                  <a:schemeClr val="tx1"/>
                </a:solidFill>
                <a:latin typeface="Alexandria" pitchFamily="2" charset="-78"/>
                <a:cs typeface="Alexandria" pitchFamily="2" charset="-78"/>
              </a:rPr>
              <a:t>** استثناء على مبدأ إقليمية القوانين:</a:t>
            </a:r>
          </a:p>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لا يتفق تطبيق مبدأ الإقليمية بحذافيره مع واقع الحياة الحديثة، بل أنه لا يمكن تطبيقه تطبيقاً صارما اليوم. </a:t>
            </a:r>
            <a:r>
              <a:rPr lang="ar-EG" sz="2000" dirty="0">
                <a:solidFill>
                  <a:schemeClr val="tx1"/>
                </a:solidFill>
                <a:latin typeface="Alexandria" pitchFamily="2" charset="-78"/>
                <a:cs typeface="Alexandria" pitchFamily="2" charset="-78"/>
              </a:rPr>
              <a:t>ولذلك سمحت الدول بسريان القانون الأجنبي على إقليمها حيث تركت له بعض المسائل ليمتد فيحكيها. </a:t>
            </a:r>
            <a:r>
              <a:rPr lang="ar-EG" sz="2000" b="1" dirty="0">
                <a:solidFill>
                  <a:schemeClr val="tx1"/>
                </a:solidFill>
                <a:latin typeface="Alexandria" pitchFamily="2" charset="-78"/>
                <a:cs typeface="Alexandria" pitchFamily="2" charset="-78"/>
              </a:rPr>
              <a:t>وأول ما يثور في الذهن هنا هو التساؤل عما إذا كان في هذا السماح انتقاص من سيادة الدولة على إقليمها؟</a:t>
            </a:r>
          </a:p>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نجد أنه قد اجتهد الفقه في تبرير الخروج على مبدأ الإقليمية، فقد قال البعض بأن </a:t>
            </a:r>
            <a:r>
              <a:rPr lang="ar-EG" sz="2000" dirty="0">
                <a:solidFill>
                  <a:schemeClr val="tx1"/>
                </a:solidFill>
                <a:latin typeface="Alexandria" pitchFamily="2" charset="-78"/>
                <a:cs typeface="Alexandria" pitchFamily="2" charset="-78"/>
              </a:rPr>
              <a:t>أساسه مجاملة الدول بعضها البعض الآخر، </a:t>
            </a:r>
            <a:r>
              <a:rPr lang="ar-EG" sz="2000" b="1" u="sng" dirty="0">
                <a:solidFill>
                  <a:schemeClr val="tx1"/>
                </a:solidFill>
                <a:latin typeface="Alexandria" pitchFamily="2" charset="-78"/>
                <a:cs typeface="Alexandria" pitchFamily="2" charset="-78"/>
              </a:rPr>
              <a:t>ومن قائل بأن </a:t>
            </a:r>
            <a:r>
              <a:rPr lang="ar-EG" sz="2000" dirty="0">
                <a:solidFill>
                  <a:schemeClr val="tx1"/>
                </a:solidFill>
                <a:latin typeface="Alexandria" pitchFamily="2" charset="-78"/>
                <a:cs typeface="Alexandria" pitchFamily="2" charset="-78"/>
              </a:rPr>
              <a:t>هذا الانتقاص تقتضيه طبيعة الأمور بل ويفرضه العرف الدولي ولولاه لصعب انتقال الأفراد من دولة إلى أخرى، لاسيما وأنه انتقاص متبادل، بمعنى أن كل دولة تقره وتطبقه، وبهذه المثابة فإنه لا يعد انتقاصا. </a:t>
            </a:r>
            <a:r>
              <a:rPr lang="ar-EG" sz="2000" b="1" u="sng" dirty="0">
                <a:solidFill>
                  <a:schemeClr val="tx1"/>
                </a:solidFill>
                <a:latin typeface="Alexandria" pitchFamily="2" charset="-78"/>
                <a:cs typeface="Alexandria" pitchFamily="2" charset="-78"/>
              </a:rPr>
              <a:t>ويرى البعض دون الدخول في تفاصيل هذه التبريرات، </a:t>
            </a:r>
            <a:r>
              <a:rPr lang="ar-EG" sz="2000" dirty="0">
                <a:solidFill>
                  <a:schemeClr val="tx1"/>
                </a:solidFill>
                <a:latin typeface="Alexandria" pitchFamily="2" charset="-78"/>
                <a:cs typeface="Alexandria" pitchFamily="2" charset="-78"/>
              </a:rPr>
              <a:t>أن هذا الانتقاص حقيقة واقعة في كافة الدول ذلك أن المراعاة الصارمة لمبدأ الإقليمية يفترض أن الدولة تغلق نفسها على أفرادها فلا تسمح لهم بالخروج منها ولا تسمح لغيرهم بالدخول فيها. وإذن فقد يجتاز القانون حدود دولته ويدخل حدود دولة أخرى ليحكم بعض المسائل التي تتعلق برعاياه، وإذن فهو يتتبع أشخاصه، ومن هنا سمي تبعا لذلك بشخصية القانون.</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67424284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أولاً: النطاق المكاني للقانون:</a:t>
            </a:r>
          </a:p>
          <a:p>
            <a:pPr algn="just" rtl="1"/>
            <a:r>
              <a:rPr lang="ar-EG" sz="2000" b="1" dirty="0">
                <a:solidFill>
                  <a:schemeClr val="tx1"/>
                </a:solidFill>
                <a:latin typeface="Alexandria" pitchFamily="2" charset="-78"/>
                <a:cs typeface="Alexandria" pitchFamily="2" charset="-78"/>
              </a:rPr>
              <a:t>** استثناء على مبدأ إقليمية القوانين:</a:t>
            </a:r>
          </a:p>
          <a:p>
            <a:pPr marL="342900" indent="-342900" algn="just" rtl="1">
              <a:buFont typeface="Arial" pitchFamily="34" charset="0"/>
              <a:buChar char="•"/>
            </a:pPr>
            <a:r>
              <a:rPr lang="ar-EG" sz="2000" dirty="0">
                <a:solidFill>
                  <a:schemeClr val="tx1"/>
                </a:solidFill>
                <a:latin typeface="Alexandria" pitchFamily="2" charset="-78"/>
                <a:cs typeface="Alexandria" pitchFamily="2" charset="-78"/>
              </a:rPr>
              <a:t>ولذلك يرى البعض وبحق، </a:t>
            </a:r>
            <a:r>
              <a:rPr lang="ar-EG" sz="2000" b="1" u="sng" dirty="0">
                <a:solidFill>
                  <a:schemeClr val="tx1"/>
                </a:solidFill>
                <a:latin typeface="Alexandria" pitchFamily="2" charset="-78"/>
                <a:cs typeface="Alexandria" pitchFamily="2" charset="-78"/>
              </a:rPr>
              <a:t>أن الاستثناء على مبدأ إقليمية القوانين بامتداد نطاق تطبيق القانون إلى خارج حدود دولته أو تطبيق قانون أجنبي داخل حدود الدولة إن كان يعد خروجاً على سيادة الدولة من الناحية الشكلية فهو ليس كذلك من الناحية الموضوعية، </a:t>
            </a:r>
            <a:r>
              <a:rPr lang="ar-EG" sz="2000" dirty="0">
                <a:solidFill>
                  <a:schemeClr val="tx1"/>
                </a:solidFill>
                <a:latin typeface="Alexandria" pitchFamily="2" charset="-78"/>
                <a:cs typeface="Alexandria" pitchFamily="2" charset="-78"/>
              </a:rPr>
              <a:t>فالحقيقة أنه لا غضاضة في السماح بأعمال قانون أجنبي داخل الدولة أو العكس مادام ذلك يتم باتفاق بين الدول سواء اتفاقات ثنائية أو اتفاقات دولية كما هو الحال في شأن اختصاص محكمة العدل الدولية والسماح لها بعقد محاكمات لأفراد من دول شتى. واتفاقات تسليم المجرين بين الدول وغيرها.</a:t>
            </a:r>
          </a:p>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لكن من المهم ومن المتفق عليه دولياً أنه يجب ألا يترتب علـــــى تلك الإستثناءات الإخلال أو الاصطدام بالنظام العام والآداب العامة في الدولة التي يطبق فيها القانون الأجنبي </a:t>
            </a:r>
            <a:r>
              <a:rPr lang="ar-EG" sz="2000" dirty="0">
                <a:solidFill>
                  <a:schemeClr val="tx1"/>
                </a:solidFill>
                <a:latin typeface="Alexandria" pitchFamily="2" charset="-78"/>
                <a:cs typeface="Alexandria" pitchFamily="2" charset="-78"/>
              </a:rPr>
              <a:t>وهذا ما نص عليـه المشرع المصري في المادة ۲۸ من القانون المدني حيث نصت علـــى أنـــه "لا يجوز تطبيق أحكام قانون أجنبي عينته النصوص السابقة (المواد من ١٠ إلى ٢٧) إذا كانت هذه الأحكام مخالفة للنظام العام أو للآداب.وعلى ذلك فإنه لو تبين للقاضي المصري عند تطبيقه للقانون الأجنبي أن هذا القانون يصطدم مع النظام العام فإنه يستبعده ويطبق أحكام القانون المصري على النزاع.</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356343126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نعني بالنطاق الزمني للقانون تحديد الفترة التي يطبق فيها، أو عمر القانون فالقانون ليس مؤبداً، </a:t>
            </a:r>
            <a:r>
              <a:rPr lang="ar-EG" sz="2000" dirty="0">
                <a:solidFill>
                  <a:schemeClr val="tx1"/>
                </a:solidFill>
                <a:latin typeface="Alexandria" pitchFamily="2" charset="-78"/>
                <a:cs typeface="Alexandria" pitchFamily="2" charset="-78"/>
              </a:rPr>
              <a:t>وإذا كان من صفات القانون الدوام، بمعنى الاستقرار والثبات، وعدم التغيير والتعديل بين عشية وضحاها، وذلك من أجل مبدأ استقرار المعاملات؛ </a:t>
            </a:r>
            <a:r>
              <a:rPr lang="ar-EG" sz="2000" b="1" u="sng" dirty="0">
                <a:solidFill>
                  <a:schemeClr val="tx1"/>
                </a:solidFill>
                <a:latin typeface="Alexandria" pitchFamily="2" charset="-78"/>
                <a:cs typeface="Alexandria" pitchFamily="2" charset="-78"/>
              </a:rPr>
              <a:t>فإنه ليس معنى ذلك أن يوضع ليكون مؤبدا. وإنما يكون له وقت يطبق فيه أو يسرى فيه وتكون أحكامه نافذة فيه وتبدأ هذه الفترة من الوقت المحدد لنفاذه</a:t>
            </a:r>
            <a:r>
              <a:rPr lang="ar-EG" sz="2000" dirty="0">
                <a:solidFill>
                  <a:schemeClr val="tx1"/>
                </a:solidFill>
                <a:latin typeface="Alexandria" pitchFamily="2" charset="-78"/>
                <a:cs typeface="Alexandria" pitchFamily="2" charset="-78"/>
              </a:rPr>
              <a:t> أي لدخوله حيز التنفيذ إما بمجرد نشره أو بانقضاء المهلة المحددة للعمل به وفي خلال فترة  نفاذ القانون ما يطبق على ما يحدث قبل هذه الفترة أو بعد انقضاء هذه الفترة، فإنه لا يسرى أو لا يطبق عليها هذا بحسب الأصل. </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لكن الأمور لا تسير دائما على هذا النحو من السهولة؛  </a:t>
            </a:r>
            <a:r>
              <a:rPr lang="ar-EG" sz="2000" b="1" u="sng" dirty="0">
                <a:solidFill>
                  <a:schemeClr val="tx1"/>
                </a:solidFill>
                <a:latin typeface="Alexandria" pitchFamily="2" charset="-78"/>
                <a:cs typeface="Alexandria" pitchFamily="2" charset="-78"/>
              </a:rPr>
              <a:t>ذلك أننا نواجه بعقبات سواء من الناحية الواقعية أم من الناحية القانونية تجعل من المناسب أو من العدل أن يسرى القانون على وقائع أو علاقات حدثت قبل نفاذه</a:t>
            </a:r>
            <a:r>
              <a:rPr lang="ar-EG" sz="2000" dirty="0">
                <a:solidFill>
                  <a:schemeClr val="tx1"/>
                </a:solidFill>
                <a:latin typeface="Alexandria" pitchFamily="2" charset="-78"/>
                <a:cs typeface="Alexandria" pitchFamily="2" charset="-78"/>
              </a:rPr>
              <a:t>. وهو </a:t>
            </a:r>
            <a:r>
              <a:rPr lang="ar-EG" sz="20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ما يعرف بإسم «الأثر الرجعي للقانون»، </a:t>
            </a:r>
            <a:r>
              <a:rPr lang="ar-EG" sz="2000" dirty="0">
                <a:solidFill>
                  <a:schemeClr val="tx1"/>
                </a:solidFill>
                <a:latin typeface="Alexandria" pitchFamily="2" charset="-78"/>
                <a:cs typeface="Alexandria" pitchFamily="2" charset="-78"/>
              </a:rPr>
              <a:t>لأنه يسرى على الماضي أو أرجعت على الماضي، كما أن الوقائع قد لا تحدث أو تنشأ وتنتج كل آثارها دائما، في ظل قانون معين، أو قاعدة قانونية وهنا لا تكون ثمة مشكلة.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114307158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لكن المشكلة تتأتى من أن نشوء الواقعة قد يحدث في ظل قانون أو قاعدة معينة وتنتج آثارها في ظل قانون آخر يحل محله. </a:t>
            </a:r>
            <a:r>
              <a:rPr lang="ar-EG" sz="2000" b="1" dirty="0">
                <a:solidFill>
                  <a:schemeClr val="tx1"/>
                </a:solidFill>
                <a:latin typeface="Alexandria" pitchFamily="2" charset="-78"/>
                <a:cs typeface="Alexandria" pitchFamily="2" charset="-78"/>
              </a:rPr>
              <a:t>فهنا تتمثل الصعوبة في نشوء الواقعة في النطاق الزمني لقانون معين وتنتج آثارها في النطاق الزمني لقانون آخر. وهناك نكون بصدد تحديد ما هو القانون الذي يحكم هذه الوقائع والمعاملات وآثارها هل هو القانون القديم أم الجديد؟</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الإجابة على هذا السؤال ليست سهلة وللتدليل على ذلك نضرب المثال التالي:</a:t>
            </a:r>
          </a:p>
          <a:p>
            <a:pPr algn="just" rtl="1"/>
            <a:r>
              <a:rPr lang="ar-EG" sz="2000" b="1" dirty="0">
                <a:solidFill>
                  <a:schemeClr val="tx1"/>
                </a:solidFill>
                <a:latin typeface="Alexandria" pitchFamily="2" charset="-78"/>
                <a:cs typeface="Alexandria" pitchFamily="2" charset="-78"/>
              </a:rPr>
              <a:t>- الأهلية: </a:t>
            </a:r>
            <a:r>
              <a:rPr lang="ar-EG" sz="2000" dirty="0">
                <a:solidFill>
                  <a:schemeClr val="tx1"/>
                </a:solidFill>
                <a:latin typeface="Alexandria" pitchFamily="2" charset="-78"/>
                <a:cs typeface="Alexandria" pitchFamily="2" charset="-78"/>
              </a:rPr>
              <a:t>كانت سن الرشد المالي قبل سنة ١٩٢٥ ثماني عشرة سنة، ثم رفعها قانون المجالس الحسبية الصادر في تلك السنة إلى إحدى وعشرين، فما حكم الأشخاص الذين بلغوا الثامنة عشرة قبل صدور التشريع الجديد؛ أيستمر اعتبارهم بالغبن طبقا للقانون القديم أو يعودون قصراً عملاً بالتشريع الجديد؛ وإذا كان التشريع الجديد هو الواجب تطبيقه عليهم، فماذا يكون حكم التصرفات التي عقدوها فيما بين بلوغهم الثامنة عشرة وتاريخ العمل بالتشريع الجديد.</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1873522383"/>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algn="just" rtl="1"/>
            <a:r>
              <a:rPr lang="ar-EG" sz="2000" b="1" dirty="0">
                <a:solidFill>
                  <a:schemeClr val="tx1"/>
                </a:solidFill>
                <a:latin typeface="Alexandria" pitchFamily="2" charset="-78"/>
                <a:cs typeface="Alexandria" pitchFamily="2" charset="-78"/>
              </a:rPr>
              <a:t>** استثناءات مبدأ عدم الرجعية:</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بالرغم من أهمية مبدأ عدم رجعية القانون إلا أنه توجد اعتبارات تبرر الرجعية، أي أن هناك استثناءات على مبدأ الرجعية هي:</a:t>
            </a:r>
          </a:p>
          <a:p>
            <a:pPr algn="just" rtl="1"/>
            <a:r>
              <a:rPr lang="ar-EG" sz="2000" b="1" dirty="0">
                <a:solidFill>
                  <a:schemeClr val="tx1"/>
                </a:solidFill>
                <a:latin typeface="Alexandria" pitchFamily="2" charset="-78"/>
                <a:cs typeface="Alexandria" pitchFamily="2" charset="-78"/>
              </a:rPr>
              <a:t>1- النص الصريح على رجعية القانون الجديد.</a:t>
            </a:r>
          </a:p>
          <a:p>
            <a:pPr algn="just" rtl="1"/>
            <a:r>
              <a:rPr lang="ar-EG" sz="2000" b="1" dirty="0">
                <a:solidFill>
                  <a:schemeClr val="tx1"/>
                </a:solidFill>
                <a:latin typeface="Alexandria" pitchFamily="2" charset="-78"/>
                <a:cs typeface="Alexandria" pitchFamily="2" charset="-78"/>
              </a:rPr>
              <a:t>2- القوانين الأصلح للمتهم.</a:t>
            </a:r>
          </a:p>
          <a:p>
            <a:pPr algn="just" rtl="1"/>
            <a:r>
              <a:rPr lang="ar-EG" sz="2000" b="1" dirty="0">
                <a:solidFill>
                  <a:schemeClr val="tx1"/>
                </a:solidFill>
                <a:latin typeface="Alexandria" pitchFamily="2" charset="-78"/>
                <a:cs typeface="Alexandria" pitchFamily="2" charset="-78"/>
              </a:rPr>
              <a:t>وسنتناول ذلك بشئ من التفصيل على النحو التالي:</a:t>
            </a:r>
          </a:p>
          <a:p>
            <a:pPr algn="just" rtl="1"/>
            <a:r>
              <a:rPr lang="ar-EG" sz="2000" b="1" u="sng" dirty="0">
                <a:solidFill>
                  <a:schemeClr val="tx1"/>
                </a:solidFill>
                <a:latin typeface="Alexandria" pitchFamily="2" charset="-78"/>
                <a:cs typeface="Alexandria" pitchFamily="2" charset="-78"/>
              </a:rPr>
              <a:t>أولاً: النص صراحة على الرجعية:</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سبق القول بأن مبدأ عدم الرجعية يقيد القاضي والسلطة التنفيذية في إصدارها للوائح، وأنه لا يقيد المشرع إلا في مجال القانون الجنائي. ومن ثم فهو لا يقيد إرادة المشرع، الذى يستطيع أن يصدر قانونا ينطبق على الماضي بأثر رجعي.</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59128628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algn="just" rtl="1"/>
            <a:r>
              <a:rPr lang="ar-EG" sz="2000" b="1" u="sng" dirty="0">
                <a:solidFill>
                  <a:schemeClr val="tx1"/>
                </a:solidFill>
                <a:latin typeface="Alexandria" pitchFamily="2" charset="-78"/>
                <a:cs typeface="Alexandria" pitchFamily="2" charset="-78"/>
              </a:rPr>
              <a:t>أولاً: النص صراحة على الرجعية:</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وهذا الاستثناء نصت عليه صراحة الدساتير المصرية المتعاقبة كما سبق القول </a:t>
            </a:r>
            <a:r>
              <a:rPr lang="ar-EG" sz="2000" b="1" u="sng" dirty="0">
                <a:solidFill>
                  <a:schemeClr val="tx1"/>
                </a:solidFill>
                <a:latin typeface="Alexandria" pitchFamily="2" charset="-78"/>
                <a:cs typeface="Alexandria" pitchFamily="2" charset="-78"/>
              </a:rPr>
              <a:t>وهو استثناء مبرر حينما يتطلب الصالح العام الرجوع إلى الماضي ونقض ما اكتسب فيه من حقوق أو تكون من مراكز قانونية أو ترتب عليها من آثار، أي حينما تصبح الرجعية ضرورة تفوق ضرورة الاستقرار في المعاملات..</a:t>
            </a:r>
            <a:r>
              <a:rPr lang="ar-EG" sz="2000" dirty="0">
                <a:solidFill>
                  <a:schemeClr val="tx1"/>
                </a:solidFill>
                <a:latin typeface="Alexandria" pitchFamily="2" charset="-78"/>
                <a:cs typeface="Alexandria" pitchFamily="2" charset="-78"/>
              </a:rPr>
              <a:t>ومن هنا ينبغي على المشرع القصد في استعمال ماله من حق النص على رجعية القوانين، إلا فيما يحقق مصلحة للجماعة يهون في سبيلها الإخلال باستقرار المعاملات. فهناك حالات كثيرة تكون الرجعية فيها ليست فقط أمراً مقبولاً بل وأمراً مرغوباً فيه. </a:t>
            </a:r>
            <a:r>
              <a:rPr lang="ar-EG" sz="2000" b="1" u="sng" dirty="0">
                <a:solidFill>
                  <a:schemeClr val="tx1"/>
                </a:solidFill>
                <a:latin typeface="Alexandria" pitchFamily="2" charset="-78"/>
                <a:cs typeface="Alexandria" pitchFamily="2" charset="-78"/>
              </a:rPr>
              <a:t>ومن هذا القبيل التشريعات التي تصحح تصرفات وقعت باطلة طبقا للقانون القديم، لتخلف شرط من الشروط التي يتطلبها هذا القانون</a:t>
            </a:r>
            <a:r>
              <a:rPr lang="ar-EG" sz="2000" dirty="0">
                <a:solidFill>
                  <a:schemeClr val="tx1"/>
                </a:solidFill>
                <a:latin typeface="Alexandria" pitchFamily="2" charset="-78"/>
                <a:cs typeface="Alexandria" pitchFamily="2" charset="-78"/>
              </a:rPr>
              <a:t>. فالمشرع يصدر تشريعاً جديداً يقرر فيه صحة التصرفات المذكورة، ويطلق على هذا النوع من التشريعات اسم التشريعات المقررة أو المصححة.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1711608152"/>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algn="just" rtl="1"/>
            <a:r>
              <a:rPr lang="ar-EG" sz="2000" b="1" u="sng" dirty="0">
                <a:solidFill>
                  <a:schemeClr val="tx1"/>
                </a:solidFill>
                <a:latin typeface="Alexandria" pitchFamily="2" charset="-78"/>
                <a:cs typeface="Alexandria" pitchFamily="2" charset="-78"/>
              </a:rPr>
              <a:t>أولاً: النص صراحة على الرجعية:</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ومن قبيل التشريعات الرجعية المرغوب فيها، </a:t>
            </a:r>
            <a:r>
              <a:rPr lang="ar-EG" sz="2000" b="1" u="sng" dirty="0">
                <a:solidFill>
                  <a:schemeClr val="tx1"/>
                </a:solidFill>
                <a:latin typeface="Alexandria" pitchFamily="2" charset="-78"/>
                <a:cs typeface="Alexandria" pitchFamily="2" charset="-78"/>
              </a:rPr>
              <a:t>التشريع الذي ينشئ لأول مرة نظاما لشهر الحقوق العينية الأصلية أو التبعية كالملكية وما يتفرع عنها أو الرهن أو غيرها</a:t>
            </a:r>
            <a:r>
              <a:rPr lang="ar-EG" sz="2000" dirty="0">
                <a:solidFill>
                  <a:schemeClr val="tx1"/>
                </a:solidFill>
                <a:latin typeface="Alexandria" pitchFamily="2" charset="-78"/>
                <a:cs typeface="Alexandria" pitchFamily="2" charset="-78"/>
              </a:rPr>
              <a:t>. فمن الواجب أن يسرى هذا القانون على جميع الحقوق القائمة، لأنه يهدف إلى تحقيق الاستقرار والثقة في المعاملات، وكذلك التشريعات التي تحارب الغش نحو القانون أو التحايل على القانون، </a:t>
            </a:r>
            <a:r>
              <a:rPr lang="ar-EG" sz="2000" b="1" dirty="0">
                <a:solidFill>
                  <a:schemeClr val="tx1"/>
                </a:solidFill>
                <a:latin typeface="Alexandria" pitchFamily="2" charset="-78"/>
                <a:cs typeface="Alexandria" pitchFamily="2" charset="-78"/>
              </a:rPr>
              <a:t>ومن هذا القبيل أن المرسوم بقانون رقم ۱۷۸ لسنة ١٩٥٢ بشأن الإصلاح الزراعي المعمول به منذ 9 سبتمبر سنة ١٩٥٢ </a:t>
            </a:r>
            <a:r>
              <a:rPr lang="ar-EG" sz="2000" dirty="0">
                <a:solidFill>
                  <a:schemeClr val="tx1"/>
                </a:solidFill>
                <a:latin typeface="Alexandria" pitchFamily="2" charset="-78"/>
                <a:cs typeface="Alexandria" pitchFamily="2" charset="-78"/>
              </a:rPr>
              <a:t>والذي حدد ملكية الفرد بما لا يجاوز مائتي فدان نص في المادة ۳/۳ منه على عدم الاعتداد بتصرفات المالك التي لم يثبت تاريخها قبل يوم ٢٣ يوليو سنة ١٩٥٢، وهو يوم قيام الثورة التي أصبح متوقعا بعدها صدور قانون بتحديد الملكية الزراعية مما دفع بعض الناس إلى التهرب والغش والتحايل قبل صدور القانون فقاموا بإبرام تصرفات صورية في أراضيهم فرد عليهم المشرع قصدهم وذلك بأن قضى بالرجوع بأثر القانـون إلى اليوم الذي يتصور أن يكون بداية لمثل هذا التحايل، أي لم يسر القانون بأثر فورى وإنما بأثر رجعي.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471501325"/>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algn="just" rtl="1"/>
            <a:r>
              <a:rPr lang="ar-EG" sz="2000" b="1" u="sng" dirty="0">
                <a:solidFill>
                  <a:schemeClr val="tx1"/>
                </a:solidFill>
                <a:latin typeface="Alexandria" pitchFamily="2" charset="-78"/>
                <a:cs typeface="Alexandria" pitchFamily="2" charset="-78"/>
              </a:rPr>
              <a:t>ثانياً: القوانين الجنائية الأصلح للمتهم:</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نصت المادة الخامسة من قانون العقوبات على أنه </a:t>
            </a:r>
            <a:r>
              <a:rPr lang="ar-EG" sz="2000" dirty="0">
                <a:solidFill>
                  <a:schemeClr val="tx1"/>
                </a:solidFill>
                <a:latin typeface="Alexandria" pitchFamily="2" charset="-78"/>
                <a:cs typeface="Alexandria" pitchFamily="2" charset="-78"/>
              </a:rPr>
              <a:t>"يعاقب على الجرائم بمقتضى القانون المعمول به وقت ارتكابها. ومع هذا إذا صدر بعد وقوع الفعل وقبل الحكم فيه نهائياً قانون أصلح للمتهم فهو الذي يتبع دون غيره....".</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معنى ذلك أنه إذا كان الأصل هو مبدأ عدم رجعية القوانين وأن هذا المبدأ لا يقيد المشرع كقاعدة عامة، </a:t>
            </a:r>
            <a:r>
              <a:rPr lang="ar-EG" sz="2000" dirty="0">
                <a:solidFill>
                  <a:schemeClr val="tx1"/>
                </a:solidFill>
                <a:latin typeface="Alexandria" pitchFamily="2" charset="-78"/>
                <a:cs typeface="Alexandria" pitchFamily="2" charset="-78"/>
              </a:rPr>
              <a:t>فللمشرع إذا أراد أن تسرى القوانين على الماضي فله ذلك بالنص الصريح على تلك الرجعية؛ غير أن سلطة المشرع في هذا الشأن في مسائل العقوبات تعتبر معدومة. فالمبدأ هو عدم رجعية القوانين الجنائية الموضوعية أي تلك التي تبين الجرائم وتقرر العقوبات عليها، وهو مبدأ يقيد المشرع كما يقيد القاضي، فلا يملك المشرع - حتى بنص صريح فيه - الخروج عليه.. </a:t>
            </a:r>
            <a:r>
              <a:rPr lang="ar-EG" sz="2000" b="1" u="sng" dirty="0">
                <a:solidFill>
                  <a:schemeClr val="tx1"/>
                </a:solidFill>
                <a:latin typeface="Alexandria" pitchFamily="2" charset="-78"/>
                <a:cs typeface="Alexandria" pitchFamily="2" charset="-78"/>
              </a:rPr>
              <a:t>والواقع أن هذا المبدأ ألزم ما يكون في قوانين العقوبات بخاصة، وذلك كفالة للحريات الفردية ومنعا من التوصل إلى أفعال كانت مباحة وقت ارتكابها</a:t>
            </a:r>
            <a:r>
              <a:rPr lang="ar-EG" sz="2000" dirty="0">
                <a:solidFill>
                  <a:schemeClr val="tx1"/>
                </a:solidFill>
                <a:latin typeface="Alexandria" pitchFamily="2" charset="-78"/>
                <a:cs typeface="Alexandria" pitchFamily="2" charset="-78"/>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2907629168"/>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algn="just" rtl="1"/>
            <a:r>
              <a:rPr lang="ar-EG" sz="2000" b="1" u="sng" dirty="0">
                <a:solidFill>
                  <a:schemeClr val="tx1"/>
                </a:solidFill>
                <a:latin typeface="Alexandria" pitchFamily="2" charset="-78"/>
                <a:cs typeface="Alexandria" pitchFamily="2" charset="-78"/>
              </a:rPr>
              <a:t>ثانياً: القوانين الجنائية الأصلح للمتهم:</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ولكن استثناء من مبدأ عدم الرجعية ورد هذا النص (م.٥ عقوبات) والذي يقرر رجعية القوانين الجنائية الأصلح للمتهم. فيكون للمتهم الاستفادة من القوانين التي تصدر بعد ارتكاب الجريمة إذا كانت أصلح له من القوانين التي ارتكب الجريمة في ظلها. </a:t>
            </a:r>
            <a:r>
              <a:rPr lang="ar-EG" sz="2000" b="1" u="sng" dirty="0">
                <a:solidFill>
                  <a:schemeClr val="tx1"/>
                </a:solidFill>
                <a:latin typeface="Alexandria" pitchFamily="2" charset="-78"/>
                <a:cs typeface="Alexandria" pitchFamily="2" charset="-78"/>
              </a:rPr>
              <a:t>وحكمة هذا الاستثناء ظاهرة - إذ يقضى الصالح العام - وهو الذي تتكيف به الجريمة والعقوبة على السواء بعدم أخذ المتهمين بجرائم قد غدت معتبرة أفعالا مباحة، أو بعقوبات قد ظهرت شدتها فانتهى الأمر إلى تخفيفها. </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ويتضح من نص المادة الخامسة من قانون العقوبات السابق ذكرها أن مبدأ رجعية القانون الأصلح للمتهم يسرى سواء كان القانون الجديد يخفف العقوبة أو يلغى الجريمة تماما بجعله الفعل مباحا بعد أن كان مجرما أو يمنع العقوبة فقط أو ما يعرف بموانع العقاب.</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372274664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605" y="1210882"/>
            <a:ext cx="11797220" cy="5101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ثانياً: النطاق الزمني للقانون:</a:t>
            </a:r>
          </a:p>
          <a:p>
            <a:pPr algn="just" rtl="1"/>
            <a:r>
              <a:rPr lang="ar-EG" sz="2000" b="1" u="sng" dirty="0">
                <a:solidFill>
                  <a:schemeClr val="tx1"/>
                </a:solidFill>
                <a:latin typeface="Alexandria" pitchFamily="2" charset="-78"/>
                <a:cs typeface="Alexandria" pitchFamily="2" charset="-78"/>
              </a:rPr>
              <a:t>ثانياً: القوانين الجنائية الأصلح للمتهم:</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ويستفيد المتهم من القانون الجديد الأصلح له حتى ولو كان قد صدر ضده حكم نهائي، بل حتى ولو كان قد بدأ تنفيذ الحكم، وهنا يوقف تنفيذ الحكم وانتهاء آثاره الجنائية.</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ومن الملاحظ أنه في حالة تخفيف العقوبة </a:t>
            </a:r>
            <a:r>
              <a:rPr lang="ar-EG" sz="2000" dirty="0">
                <a:solidFill>
                  <a:schemeClr val="tx1"/>
                </a:solidFill>
                <a:latin typeface="Alexandria" pitchFamily="2" charset="-78"/>
                <a:cs typeface="Alexandria" pitchFamily="2" charset="-78"/>
              </a:rPr>
              <a:t>أي حالة ما إذا كان القانون الجديد الأصلح يخفف العقوبة فقط عما كانت عليه في القانون السابق، </a:t>
            </a:r>
            <a:r>
              <a:rPr lang="ar-EG" sz="2000" b="1" u="sng" dirty="0">
                <a:solidFill>
                  <a:schemeClr val="tx1"/>
                </a:solidFill>
                <a:latin typeface="Alexandria" pitchFamily="2" charset="-78"/>
                <a:cs typeface="Alexandria" pitchFamily="2" charset="-78"/>
              </a:rPr>
              <a:t>فيسرى القانون الجديد على الجرائم التي ارتكبت في ظل القانون القديم مادام لم يصدر حكم نهائي بشأنها (م٣/٥)، </a:t>
            </a:r>
            <a:r>
              <a:rPr lang="ar-EG" sz="2000" dirty="0">
                <a:solidFill>
                  <a:schemeClr val="tx1"/>
                </a:solidFill>
                <a:latin typeface="Alexandria" pitchFamily="2" charset="-78"/>
                <a:cs typeface="Alexandria" pitchFamily="2" charset="-78"/>
              </a:rPr>
              <a:t>بمعنى أن شرط استفادة المتهم في هذه الحالة هو ألا يكون قد صدر ضده حكم نهائي، أما إذا كان قد صدر ضده حكم نهائي أي استنفذ الحكم كافة طرق الطعن فإنه لا يستفيد من القانون الجديد الأصلح له. لأن الحكم قد حاز قوة الأمر المقضي.</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نطاق تطبيق القانون من  حيث النطاق المكاني والنطاق الزمني: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1454584293"/>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chemeClr val="tx1"/>
                </a:solidFill>
                <a:latin typeface="Alexandria" pitchFamily="2" charset="-78"/>
                <a:cs typeface="Alexandria" pitchFamily="2" charset="-78"/>
              </a:rPr>
              <a:t>أولاً: المقصود بإلغاء القانون: </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الإلغاء هو تجريد القاعدة القانونية من كل قوة ملزمة سواء بإصدار تشريع آخر بدلاً منه أو بدون إصدار تشريع آخر، وسواء أكانت القاعدة الملغاة قاعدة تشريعية أم قاعدة عرفية</a:t>
            </a:r>
            <a:r>
              <a:rPr lang="ar-EG" sz="2000" dirty="0">
                <a:solidFill>
                  <a:schemeClr val="tx1"/>
                </a:solidFill>
                <a:latin typeface="Alexandria" pitchFamily="2" charset="-78"/>
                <a:cs typeface="Alexandria" pitchFamily="2" charset="-78"/>
              </a:rPr>
              <a:t>. فالإلغاء يعنـــــي إنهاء سريان القاعدة القانونية ومنع العمل بها ابتداء من هذا الإنهاء. </a:t>
            </a:r>
            <a:r>
              <a:rPr lang="ar-EG" sz="2000" b="1" u="sng" dirty="0">
                <a:solidFill>
                  <a:schemeClr val="tx1"/>
                </a:solidFill>
                <a:latin typeface="Alexandria" pitchFamily="2" charset="-78"/>
                <a:cs typeface="Alexandria" pitchFamily="2" charset="-78"/>
              </a:rPr>
              <a:t>والأصل أن القاعدة القانونية إذا صدرت صحيحة وصارت نافذة، فهي سارية معمول بها حتى يحصل إلغاؤها قانوناً</a:t>
            </a:r>
            <a:r>
              <a:rPr lang="ar-EG" sz="2000" dirty="0">
                <a:solidFill>
                  <a:schemeClr val="tx1"/>
                </a:solidFill>
                <a:latin typeface="Alexandria" pitchFamily="2" charset="-78"/>
                <a:cs typeface="Alexandria" pitchFamily="2" charset="-78"/>
              </a:rPr>
              <a:t>، ويترتب على إلغاء القاعدة القانونية إما إحلال قاعدة قانونية جديدة محلها وإما الاستغناء عنها بعدم استبدال غيرها.</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chemeClr val="tx1"/>
                </a:solidFill>
                <a:latin typeface="Alexandria" pitchFamily="2" charset="-78"/>
                <a:cs typeface="Alexandria" pitchFamily="2" charset="-78"/>
              </a:rPr>
              <a:t>أولاً: المقصود بإلغاء القانون: </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فالقاعدة القانونية لها بداية ونهاية، فالقاعدة القانونية، كما سبق القول، ليست موضوعة لتكون مؤبدة. لأن القاعدة القانونية تعبير عن رغبات الجماعة واحتياجاتها. </a:t>
            </a:r>
            <a:r>
              <a:rPr lang="ar-EG" sz="2000" dirty="0">
                <a:solidFill>
                  <a:schemeClr val="tx1"/>
                </a:solidFill>
                <a:latin typeface="Alexandria" pitchFamily="2" charset="-78"/>
                <a:cs typeface="Alexandria" pitchFamily="2" charset="-78"/>
              </a:rPr>
              <a:t>ولما كانت هذه الرغبات عرضة للتغير والتبدل فكذلك القانون، فما يصلح لمجتمع من المجتمعات من قواعد قانونية في وقت السلم قد لا يصلح في وقت الحرب، وما يصلح له في وقت الانتعاش الاقتصادي قد لا يكون ملائماً في وقت الأزمات الاقتصادية وما كان يصلح في القرون الماضية لم يعد يصلح في الوقت الحالي. وعندما يتبين للسلطة القائمة على التشريع بأن قاعدة قانونية معينة أصبحت غير ملائمة للمجتمع وجب علي إلغائها وإحلال محلها. وكذلك القاعدة العرفية إذا اتضح أنها لم تعد تستجيب لحاجة الجماعة، فإنه سرعان ما يظهر محلها قاعدة عرفية أخرى.</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326057685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chemeClr val="tx1"/>
                </a:solidFill>
                <a:latin typeface="Alexandria" pitchFamily="2" charset="-78"/>
                <a:cs typeface="Alexandria" pitchFamily="2" charset="-78"/>
              </a:rPr>
              <a:t>أولاً: المقصود بإلغاء القانون: </a:t>
            </a:r>
          </a:p>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وقد نصت المادة الثانية من التقنين المدني على أنه </a:t>
            </a:r>
            <a:r>
              <a:rPr lang="ar-EG" sz="2000" dirty="0">
                <a:solidFill>
                  <a:schemeClr val="tx1"/>
                </a:solidFill>
                <a:latin typeface="Alexandria" pitchFamily="2" charset="-78"/>
                <a:cs typeface="Alexandria" pitchFamily="2" charset="-78"/>
              </a:rPr>
              <a:t>"لا يجوز إلغاء نص تشريعي إلا بتشريع لاحق ينص صراحة على هذا الإلغاء أو يشتمل على نص يتعارض مع نص صراحة على هذا الإلغاء، يشتمل على نص يتعارض مع نص التشريع القديم، أو ينظم من جديد الموضوع الذى سبق أن يقر قواعده ذلك التشريع".</a:t>
            </a:r>
          </a:p>
          <a:p>
            <a:pPr marL="342900" indent="-342900" algn="just" rtl="1">
              <a:buFont typeface="Wingdings" pitchFamily="2" charset="2"/>
              <a:buChar char="§"/>
            </a:pPr>
            <a:r>
              <a:rPr lang="ar-EG" sz="20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وحسبما يستفاد من هذا النص فإن إلغاء القاعدة القانونيــة قــد يكون صريحاً وقد يكون ضمنياً</a:t>
            </a:r>
            <a:r>
              <a:rPr lang="ar-EG" sz="2000" dirty="0">
                <a:solidFill>
                  <a:schemeClr val="tx1"/>
                </a:solidFill>
                <a:latin typeface="Alexandria" pitchFamily="2" charset="-78"/>
                <a:cs typeface="Alexandria" pitchFamily="2" charset="-78"/>
              </a:rPr>
              <a:t>. وعلى الرغم من أن النص يتكلم عن إلغاء القاعدة القانونية التشريعية، </a:t>
            </a:r>
            <a:r>
              <a:rPr lang="ar-EG" sz="20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إلا أنه ومع ذلك فالرأي متفق على أن الإلغاء قــد يكون صريحاً أو ضمناً أياً كان نوع القاعدة القانونية أي سواء أكانــــت قاعدة تشريعية أم قاعدة عرفية.</a:t>
            </a:r>
          </a:p>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ووفقاً لمبدأ التدرج التشريعي فإنه لا تلغى القاعدة التشريعية إلا بقاعدة تشريعية مثلها في نفس قوتها أو أقوى منها: </a:t>
            </a:r>
            <a:r>
              <a:rPr lang="ar-EG" sz="2000" dirty="0">
                <a:solidFill>
                  <a:schemeClr val="tx1"/>
                </a:solidFill>
                <a:latin typeface="Alexandria" pitchFamily="2" charset="-78"/>
                <a:cs typeface="Alexandria" pitchFamily="2" charset="-78"/>
              </a:rPr>
              <a:t>فالتشريع الدستوري لا يلغيه إلا تشريع دستوري، والتشريع العادي لا يلغيه إلا تشريع عادى أو تشريع دستوري والتشريع الفرعي لا يلغيه إلا تشريع فرعــــى أو تشريع عادى، والقاعدة العرفية لا تلغى إلا بمقتضى قاعدة عرفية أو بمقتضى تشريع عادى وهكذا.</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335553892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785652"/>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ثانياً: طرق الإلغاء:</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 الإلغاء قد يكون صريحاً وقد يكون ضمنياً</a:t>
            </a:r>
            <a:r>
              <a:rPr lang="ar-EG" sz="2000" dirty="0">
                <a:solidFill>
                  <a:srgbClr val="000000"/>
                </a:solidFill>
                <a:latin typeface="Alexandria" pitchFamily="2" charset="-78"/>
                <a:ea typeface="Arial"/>
                <a:cs typeface="Alexandria" pitchFamily="2" charset="-78"/>
                <a:sym typeface="Arial"/>
              </a:rPr>
              <a:t>، ويترتب على الإلغاء في الحالتين إنهاء القاعدة القانونية الملغاة وتجريدها من قوتها الملزمة وتقسيم الإلغاء إلى الإلغاء الصريح والإلغاء الضمني لا يبرز إلا بالنسبة للقواعد التشريعية مأخوذة بالمعنى الواسع.</a:t>
            </a:r>
            <a:endParaRPr lang="en-US" sz="2000"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1- الإلغاء الصريح:</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dirty="0">
                <a:solidFill>
                  <a:srgbClr val="000000"/>
                </a:solidFill>
                <a:latin typeface="Alexandria" pitchFamily="2" charset="-78"/>
                <a:ea typeface="Arial"/>
                <a:cs typeface="Alexandria" pitchFamily="2" charset="-78"/>
                <a:sym typeface="Arial"/>
              </a:rPr>
              <a:t>ويتخذ الإلغاء الصريح إحدى صورتين:</a:t>
            </a:r>
            <a:r>
              <a:rPr lang="ar-EG" sz="2000" b="1" dirty="0">
                <a:solidFill>
                  <a:srgbClr val="000000"/>
                </a:solidFill>
                <a:latin typeface="Alexandria" pitchFamily="2" charset="-78"/>
                <a:ea typeface="Arial"/>
                <a:cs typeface="Alexandria" pitchFamily="2" charset="-78"/>
                <a:sym typeface="Arial"/>
              </a:rPr>
              <a:t> الأولى، </a:t>
            </a:r>
            <a:r>
              <a:rPr lang="ar-EG" sz="2000" dirty="0">
                <a:solidFill>
                  <a:srgbClr val="000000"/>
                </a:solidFill>
                <a:latin typeface="Alexandria" pitchFamily="2" charset="-78"/>
                <a:ea typeface="Arial"/>
                <a:cs typeface="Alexandria" pitchFamily="2" charset="-78"/>
                <a:sym typeface="Arial"/>
              </a:rPr>
              <a:t>وردت في نص المادة الثانية من التقنين المدني </a:t>
            </a:r>
            <a:r>
              <a:rPr lang="ar-EG" sz="2000" b="1" dirty="0">
                <a:solidFill>
                  <a:srgbClr val="000000"/>
                </a:solidFill>
                <a:latin typeface="Alexandria" pitchFamily="2" charset="-78"/>
                <a:ea typeface="Arial"/>
                <a:cs typeface="Alexandria" pitchFamily="2" charset="-78"/>
                <a:sym typeface="Arial"/>
              </a:rPr>
              <a:t>والثانية،</a:t>
            </a:r>
            <a:r>
              <a:rPr lang="ar-EG" sz="2000" dirty="0">
                <a:solidFill>
                  <a:srgbClr val="000000"/>
                </a:solidFill>
                <a:latin typeface="Alexandria" pitchFamily="2" charset="-78"/>
                <a:ea typeface="Arial"/>
                <a:cs typeface="Alexandria" pitchFamily="2" charset="-78"/>
                <a:sym typeface="Arial"/>
              </a:rPr>
              <a:t> أجمع عليها الفقه:</a:t>
            </a:r>
            <a:endParaRPr lang="en-US" sz="2000"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الصورة الأولى:</a:t>
            </a:r>
            <a:r>
              <a:rPr lang="ar-EG" sz="2000" dirty="0">
                <a:solidFill>
                  <a:srgbClr val="000000"/>
                </a:solidFill>
                <a:latin typeface="Alexandria" pitchFamily="2" charset="-78"/>
                <a:ea typeface="Arial"/>
                <a:cs typeface="Alexandria" pitchFamily="2" charset="-78"/>
                <a:sym typeface="Arial"/>
              </a:rPr>
              <a:t> وهي تتحقق حين يصدر تشريع جديد ينص على إلغاء قاعدة أو قواعد معينة من القواعد القائمة وقت صدوره. وقد يعين القانون الجديد ما يلغيه من قواعد على سبيل التخصيص، وقد ينص على إلغاء كــل قاعدة مخالفة لحكمه، وقد يجمع بين الطريقتين. </a:t>
            </a:r>
            <a:r>
              <a:rPr lang="ar-EG" sz="2000" b="1" u="sng" dirty="0">
                <a:solidFill>
                  <a:srgbClr val="000000"/>
                </a:solidFill>
                <a:latin typeface="Alexandria" pitchFamily="2" charset="-78"/>
                <a:ea typeface="Arial"/>
                <a:cs typeface="Alexandria" pitchFamily="2" charset="-78"/>
                <a:sym typeface="Arial"/>
              </a:rPr>
              <a:t>ويمكن أن نضرب أمثلة لذلك: </a:t>
            </a:r>
            <a:r>
              <a:rPr lang="ar-EG" sz="2000" dirty="0">
                <a:solidFill>
                  <a:srgbClr val="000000"/>
                </a:solidFill>
                <a:latin typeface="Alexandria" pitchFamily="2" charset="-78"/>
                <a:ea typeface="Arial"/>
                <a:cs typeface="Alexandria" pitchFamily="2" charset="-78"/>
                <a:sym typeface="Arial"/>
              </a:rPr>
              <a:t>القانون رقم ١١٤ لسنة ١٩٤٦ بتنظيم الشهر العقاري الذي نص فيه على إلغاء القانون رقم ۱۸، والقانون رقم ١٩ لسنة ١٩٢٣ من قانون التسجيل.</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170099"/>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ثانياً: طرق الإلغاء:</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الصورة الثانية: إلغاء القوانين المؤقتة:</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 بالرغم من أن نص المادة الثانية من القانون المدني قـد جــرى على أنه "لا يجوز إلغاء نص تشريعي إلا بتشريع لاحق ينص صراحة على هذا الإلغاء..." </a:t>
            </a:r>
            <a:r>
              <a:rPr lang="ar-EG" sz="2000" dirty="0">
                <a:solidFill>
                  <a:srgbClr val="000000"/>
                </a:solidFill>
                <a:latin typeface="Alexandria" pitchFamily="2" charset="-78"/>
                <a:ea typeface="Arial"/>
                <a:cs typeface="Alexandria" pitchFamily="2" charset="-78"/>
                <a:sym typeface="Arial"/>
              </a:rPr>
              <a:t>وبالرغم من أن هذه الصياغة تفيد قصر الإلغاء الصريح على حالة صدور تشريع لاحق، إلا أنه من المتفق عليه أن للإلغاء صورة أخرى هي صورة القوانين المؤقتة، وهـي تشريعات تصدر متضمنة أجلاً يعمل بها خلاله أو تعين واقعة متى تحققت انتهى العمل بها، ويغلب أن يصدر هذه التشريعات في فترات الأزمات كحالة الحرب أو أزمة اقتصادية معينة. مثال ذلك قوانين التسعيرة الجبرية لبعض السلع. فقوانين التسعيرة الجبرية تكون في الغالب محددة بأجل معين تطبق خلاله ومن ثم فهي قوانين مؤقتة تتضمن أجلاً للعمل بها متى انتهى هذا الأجل ألغى وكان إلغاؤها صريحاً بالرغم من عـــــدم استعمال لفظ إلغاء أو انتهاء صراحة. </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2248320934"/>
      </p:ext>
    </p:extLst>
  </p:cSld>
  <p:clrMapOvr>
    <a:masterClrMapping/>
  </p:clrMapOvr>
  <p:transition spd="slow" advTm="85884">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ثانياً: طرق الإلغاء:</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2- الإلغاء الضمني </a:t>
            </a:r>
            <a:r>
              <a:rPr lang="en-US" sz="2000" b="1" u="sng" dirty="0">
                <a:solidFill>
                  <a:srgbClr val="000000"/>
                </a:solidFill>
                <a:latin typeface="Alexandria" pitchFamily="2" charset="-78"/>
                <a:ea typeface="Arial"/>
                <a:cs typeface="Alexandria" pitchFamily="2" charset="-78"/>
                <a:sym typeface="Arial"/>
              </a:rPr>
              <a:t>:</a:t>
            </a:r>
          </a:p>
          <a:p>
            <a:pPr algn="just" rtl="1"/>
            <a:r>
              <a:rPr lang="ar-EG" sz="2000" dirty="0">
                <a:solidFill>
                  <a:srgbClr val="000000"/>
                </a:solidFill>
                <a:latin typeface="Alexandria" pitchFamily="2" charset="-78"/>
                <a:ea typeface="Arial"/>
                <a:cs typeface="Alexandria" pitchFamily="2" charset="-78"/>
                <a:sym typeface="Arial"/>
              </a:rPr>
              <a:t>- </a:t>
            </a:r>
            <a:r>
              <a:rPr lang="ar-EG" sz="2000" b="1" u="sng" dirty="0">
                <a:solidFill>
                  <a:srgbClr val="000000"/>
                </a:solidFill>
                <a:latin typeface="Alexandria" pitchFamily="2" charset="-78"/>
                <a:ea typeface="Arial"/>
                <a:cs typeface="Alexandria" pitchFamily="2" charset="-78"/>
                <a:sym typeface="Arial"/>
              </a:rPr>
              <a:t>لا يشترط أن يكون الإلغاء صريحاً، بل يمكن أن يكون ضمنياً وهذا ما يستفاد من نص المادة الثانية حيث نصت على أنه </a:t>
            </a:r>
            <a:r>
              <a:rPr lang="ar-EG" sz="2000" dirty="0">
                <a:solidFill>
                  <a:srgbClr val="000000"/>
                </a:solidFill>
                <a:latin typeface="Alexandria" pitchFamily="2" charset="-78"/>
                <a:ea typeface="Arial"/>
                <a:cs typeface="Alexandria" pitchFamily="2" charset="-78"/>
                <a:sym typeface="Arial"/>
              </a:rPr>
              <a:t>"لا يجوز إلغاء نص تشريعي إلا بتشريع لاحق ينص صراحة على هذا الإلغاء، أو يشتمل على نص يتعارض مع التشريع القديم، أو ينظم من جديد الموضوع الذي سبق أن قرر قواعده ذلك التشريع». </a:t>
            </a:r>
            <a:r>
              <a:rPr lang="ar-EG" sz="20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فيكــون الإلغاء ضمنياً إذا لم ينص عليه صراحة وإنما يستفاد أو يستخلص بطريقـة ضمنية أو يفهم أمره ضمناً من التعارض مع نص التشريع القديم، أو من تنظيم نفس موضوع القانون القديم من جديد.وعلى ذلك توجد ثلاث صور للإلغاء الضمني وهما:</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2136858419"/>
      </p:ext>
    </p:extLst>
  </p:cSld>
  <p:clrMapOvr>
    <a:masterClrMapping/>
  </p:clrMapOvr>
  <p:transition spd="slow" advTm="85884">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4093428"/>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الصورة الأولى: التعارض بين القانون القديم والجديد:</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 تتحقق هذه الصورة الأولى من صور الإلغاء الضمني بصدور تشريع جديد يشتمل على نص يتعارض تعارضاً تاماً مـــع نـــص فــــي التشريع السابق. </a:t>
            </a:r>
            <a:r>
              <a:rPr lang="ar-EG" sz="2000" dirty="0">
                <a:solidFill>
                  <a:srgbClr val="000000"/>
                </a:solidFill>
                <a:latin typeface="Alexandria" pitchFamily="2" charset="-78"/>
                <a:ea typeface="Arial"/>
                <a:cs typeface="Alexandria" pitchFamily="2" charset="-78"/>
                <a:sym typeface="Arial"/>
              </a:rPr>
              <a:t>فهنا يقوم تعارض بين قاعدتان إحداهما في قانون سابق والأخرى في قانون لاحق بشكل لا يمكن الجمع بين تطبيق حكميهما، </a:t>
            </a:r>
            <a:r>
              <a:rPr lang="ar-EG" sz="2000" b="1" u="sng" dirty="0">
                <a:solidFill>
                  <a:srgbClr val="000000"/>
                </a:solidFill>
                <a:latin typeface="Alexandria" pitchFamily="2" charset="-78"/>
                <a:ea typeface="Arial"/>
                <a:cs typeface="Alexandria" pitchFamily="2" charset="-78"/>
                <a:sym typeface="Arial"/>
              </a:rPr>
              <a:t>فإن هذا المسلك يفيد أن المشرع قد غير رأيه الذي تتضمنه القاعدة السابقة أي ألغاه ووجب الاقتصار على تطبيق القاعدة اللاحقة</a:t>
            </a:r>
            <a:r>
              <a:rPr lang="ar-EG" sz="2000" dirty="0">
                <a:solidFill>
                  <a:srgbClr val="000000"/>
                </a:solidFill>
                <a:latin typeface="Alexandria" pitchFamily="2" charset="-78"/>
                <a:ea typeface="Arial"/>
                <a:cs typeface="Alexandria" pitchFamily="2" charset="-78"/>
                <a:sym typeface="Arial"/>
              </a:rPr>
              <a:t> تأسيساً على المبدأ القائل: أن القانون اللاحق يلغى القانون السابق، بمعنى أنه يفهم ضمنياً من صدور التشريع الجديد وتنظيمــه نفس موضوع القانون القديم، واستحالة تطبيقهما معا، أن القانون الجديد قد نسخ وألغى القانون القديم، وبديهي أن الإلغاء الضمني في هذه الصورة لا يكون إلا في حدود التعارض والتنافر بين القواعد القديمة الحديثةأي يقتصر إلغاء التشريع السابق إلغاء ضمنياً على القدر اللازم لرفع التضارب بينه وبين التشريع الجديد فإذا صدر قانونان متعاقبان في الزمان ومتناقضان في الأحكام، اعتبر القانون القديم منسوخاً ضمنياً بالقانون الحديث إذا كان التعارض بين أحكامهما تاماً وكلياً، أما إذا كان التعارض جزئياً بأن كان واقعاً بين أحكامهما فحسب، فلا ينسحب أو الإلغاء الضمني منطقاً إلا على ما ثبت تعارضه من أحكام القانون القديم مع القانون القديم مع القانون الجديد.</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950234863"/>
      </p:ext>
    </p:extLst>
  </p:cSld>
  <p:clrMapOvr>
    <a:masterClrMapping/>
  </p:clrMapOvr>
  <p:transition spd="slow" advTm="8588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862322"/>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الصورة الأولى: التعارض بين القانون القديم والجديد:</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dirty="0">
                <a:solidFill>
                  <a:srgbClr val="000000"/>
                </a:solidFill>
                <a:latin typeface="Alexandria" pitchFamily="2" charset="-78"/>
                <a:ea typeface="Arial"/>
                <a:cs typeface="Alexandria" pitchFamily="2" charset="-78"/>
                <a:sym typeface="Arial"/>
              </a:rPr>
              <a:t>- </a:t>
            </a:r>
            <a:r>
              <a:rPr lang="ar-EG" sz="2000" dirty="0">
                <a:solidFill>
                  <a:srgbClr val="000000"/>
                </a:solidFill>
                <a:latin typeface="Alexandria" pitchFamily="2" charset="-78"/>
                <a:ea typeface="Arial"/>
                <a:cs typeface="Alexandria" pitchFamily="2" charset="-78"/>
                <a:sym typeface="Arial"/>
              </a:rPr>
              <a:t>ومثال ذلك في المادة ٤٥ من التقنين المدني الملغى كانت تنص على أن الملكية في الأموال منقولة كانت أو ثابتة، تنتقل بمجرد حصول العقد المتضمن التمليك متى كان المال ملكاً للملك"، فلمـــا صــدر قانون ۱۹۲۳، ونص فيه على أن ملكية الأموال الثابتة لا تنتقل إلا بالتسجيل، أي أنها لا تنتقل بمجرد العقد، وقع التضارب بين المادة ٤٥ مدني قديم وقانون التسجيل المذكور فيما يتعلق بانتقال ملكية الأموال الثابتة وحدها ولم ينص قانون التسجيل على إلغاء هذه المادة ضمن مــا نص على إلغائه صراحة. وتعتبر هذه المادة ملغية ضمنا فيما يتعلـق بانتقال ملكية الأموال الثابتة فقط دون حكمها المتعلق بانتقال ملكيــــة الأموال المنقولة فهذه الأخيرة تنتقل ملكيتها بمجرد العقـد كمـا كـــان الوضع القانون المدني السابق.</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1569737300"/>
      </p:ext>
    </p:extLst>
  </p:cSld>
  <p:clrMapOvr>
    <a:masterClrMapping/>
  </p:clrMapOvr>
  <p:transition spd="slow" advTm="85884">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الصورة الثانية: صدور تشريع جديد ينظم نفس الموضوع من جديد:</a:t>
            </a:r>
            <a:endParaRPr lang="en-US" sz="2000" b="1" u="sng" dirty="0">
              <a:solidFill>
                <a:srgbClr val="000000"/>
              </a:solidFill>
              <a:latin typeface="Alexandria" pitchFamily="2" charset="-78"/>
              <a:ea typeface="Arial"/>
              <a:cs typeface="Alexandria" pitchFamily="2" charset="-78"/>
              <a:sym typeface="Arial"/>
            </a:endParaRPr>
          </a:p>
          <a:p>
            <a:pPr algn="just" rtl="1"/>
            <a:r>
              <a:rPr lang="en-US" sz="2000" b="1" dirty="0">
                <a:solidFill>
                  <a:srgbClr val="000000"/>
                </a:solidFill>
                <a:latin typeface="Alexandria" pitchFamily="2" charset="-78"/>
                <a:ea typeface="Arial"/>
                <a:cs typeface="Alexandria" pitchFamily="2" charset="-78"/>
                <a:sym typeface="Arial"/>
              </a:rPr>
              <a:t>-</a:t>
            </a:r>
            <a:r>
              <a:rPr lang="ar-EG" sz="2000" b="1" dirty="0">
                <a:solidFill>
                  <a:srgbClr val="000000"/>
                </a:solidFill>
                <a:latin typeface="Alexandria" pitchFamily="2" charset="-78"/>
                <a:ea typeface="Arial"/>
                <a:cs typeface="Alexandria" pitchFamily="2" charset="-78"/>
                <a:sym typeface="Arial"/>
              </a:rPr>
              <a:t>وتتحقق هذه الصورة إذا صدر تشريع جديد ينظم تنظيماً كاملاً موضوعاً سبق أن نظمه تشريع سابق، </a:t>
            </a:r>
            <a:r>
              <a:rPr lang="ar-EG" sz="2000" dirty="0">
                <a:solidFill>
                  <a:srgbClr val="000000"/>
                </a:solidFill>
                <a:latin typeface="Alexandria" pitchFamily="2" charset="-78"/>
                <a:ea typeface="Arial"/>
                <a:cs typeface="Alexandria" pitchFamily="2" charset="-78"/>
                <a:sym typeface="Arial"/>
              </a:rPr>
              <a:t>في هذه الحالة فإن التشريع السابق يعتبر منسوخاً جملة وتفصيلاً حتى ولو لم يكن هناك تعارض مع التشريع الجديد أو كان هناك تعارض، وسواء اقتصر التعارض علــــى بعض الأجزاء أم شملها كلها، وسواء تعارض حكم خاص مع عــام، أم خاص مع خاص أم عام مع عام.</a:t>
            </a:r>
            <a:endParaRPr lang="en-US" sz="2000" dirty="0">
              <a:solidFill>
                <a:srgbClr val="000000"/>
              </a:solidFill>
              <a:latin typeface="Alexandria" pitchFamily="2" charset="-78"/>
              <a:ea typeface="Arial"/>
              <a:cs typeface="Alexandria" pitchFamily="2" charset="-78"/>
              <a:sym typeface="Arial"/>
            </a:endParaRPr>
          </a:p>
          <a:p>
            <a:pPr algn="just" rtl="1"/>
            <a:r>
              <a:rPr lang="ar-EG" sz="2000" dirty="0">
                <a:solidFill>
                  <a:srgbClr val="000000"/>
                </a:solidFill>
                <a:latin typeface="Alexandria" pitchFamily="2" charset="-78"/>
                <a:ea typeface="Arial"/>
                <a:cs typeface="Alexandria" pitchFamily="2" charset="-78"/>
                <a:sym typeface="Arial"/>
              </a:rPr>
              <a:t>- </a:t>
            </a:r>
            <a:r>
              <a:rPr lang="ar-EG" sz="2000" b="1" dirty="0">
                <a:solidFill>
                  <a:srgbClr val="000000"/>
                </a:solidFill>
                <a:latin typeface="Alexandria" pitchFamily="2" charset="-78"/>
                <a:ea typeface="Arial"/>
                <a:cs typeface="Alexandria" pitchFamily="2" charset="-78"/>
                <a:sym typeface="Arial"/>
              </a:rPr>
              <a:t>ولكن يشترط لذلك أن يغير المشرع (في التشريع الجديد) المبدأ ذاته، الذي أسس عليه التشريع السابق؛ </a:t>
            </a:r>
            <a:r>
              <a:rPr lang="ar-EG" sz="2000" dirty="0">
                <a:solidFill>
                  <a:srgbClr val="000000"/>
                </a:solidFill>
                <a:latin typeface="Alexandria" pitchFamily="2" charset="-78"/>
                <a:ea typeface="Arial"/>
                <a:cs typeface="Alexandria" pitchFamily="2" charset="-78"/>
                <a:sym typeface="Arial"/>
              </a:rPr>
              <a:t>ذلك أنه حين يعيد المشرع تنظيم موضوع تنظيماً كاملاً فمعنى ذلك أنه يريد تغيير المبدأ ذاته الذي انبني عليه التشريع السابق، وتغيير المبدأ يقتضى تغيير كل ما يترتــــب عليه من تفاصيل.</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4015479599"/>
      </p:ext>
    </p:extLst>
  </p:cSld>
  <p:clrMapOvr>
    <a:masterClrMapping/>
  </p:clrMapOvr>
  <p:transition spd="slow" advTm="85884">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4093428"/>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الصورة الثانية: صدور تشريع جديد ينظم نفس الموضوع من جديد:</a:t>
            </a:r>
            <a:endParaRPr lang="en-US" sz="2000" b="1" u="sng" dirty="0">
              <a:solidFill>
                <a:srgbClr val="000000"/>
              </a:solidFill>
              <a:latin typeface="Alexandria" pitchFamily="2" charset="-78"/>
              <a:ea typeface="Arial"/>
              <a:cs typeface="Alexandria" pitchFamily="2" charset="-78"/>
              <a:sym typeface="Arial"/>
            </a:endParaRPr>
          </a:p>
          <a:p>
            <a:pPr algn="just" rtl="1"/>
            <a:r>
              <a:rPr lang="en-US" sz="20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a:t>
            </a:r>
            <a:r>
              <a:rPr lang="ar-EG" sz="20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ومن ثم فإن معيار قيام هذه الصورة الثانية أن يغير المشرع المبدأ ذاته، </a:t>
            </a:r>
            <a:r>
              <a:rPr lang="ar-EG" sz="2000" dirty="0">
                <a:solidFill>
                  <a:srgbClr val="000000"/>
                </a:solidFill>
                <a:latin typeface="Alexandria" pitchFamily="2" charset="-78"/>
                <a:ea typeface="Arial"/>
                <a:cs typeface="Alexandria" pitchFamily="2" charset="-78"/>
                <a:sym typeface="Arial"/>
              </a:rPr>
              <a:t>فإذا لم يغيره بل غير بعض أحكام تفصيلية لــــه فـــإن الإلغاء في هذه الحالة تحكمه حلول الصورة الأولى وليس حلـول الصورة الثانية. فالفرق إذن بين الصورة الأولى والصورة الثانية، أنه في الأولى لا يعيد المشرع تنظيم موضوع كامل، أما في الصورة الثانية فإنه يقوم بهذا التنظيم.</a:t>
            </a:r>
            <a:endParaRPr lang="en-US" sz="2000" dirty="0">
              <a:solidFill>
                <a:srgbClr val="000000"/>
              </a:solidFill>
              <a:latin typeface="Alexandria" pitchFamily="2" charset="-78"/>
              <a:ea typeface="Arial"/>
              <a:cs typeface="Alexandria" pitchFamily="2" charset="-78"/>
              <a:sym typeface="Arial"/>
            </a:endParaRPr>
          </a:p>
          <a:p>
            <a:pPr algn="just" rtl="1"/>
            <a:r>
              <a:rPr lang="en-US" sz="2000" dirty="0">
                <a:solidFill>
                  <a:srgbClr val="000000"/>
                </a:solidFill>
                <a:latin typeface="Alexandria" pitchFamily="2" charset="-78"/>
                <a:ea typeface="Arial"/>
                <a:cs typeface="Alexandria" pitchFamily="2" charset="-78"/>
                <a:sym typeface="Arial"/>
              </a:rPr>
              <a:t>-</a:t>
            </a:r>
            <a:r>
              <a:rPr lang="ar-EG" sz="2000" dirty="0">
                <a:solidFill>
                  <a:srgbClr val="000000"/>
                </a:solidFill>
                <a:latin typeface="Alexandria" pitchFamily="2" charset="-78"/>
                <a:ea typeface="Arial"/>
                <a:cs typeface="Alexandria" pitchFamily="2" charset="-78"/>
                <a:sym typeface="Arial"/>
              </a:rPr>
              <a:t>ولا يشترط لقيام هذا الحكم الذي يقضى بإلغاء القانون السابق الذي أعيد تنظيم موضوعه بقانون جديد </a:t>
            </a:r>
            <a:r>
              <a:rPr lang="ar-EG" sz="20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أن ينص القانون الجديد صراحة على نسخ القديم وإلا كنا بصدد الإلغاء الصريح. فالنسخ للقانون القديم يقوم دون حاجة إلى أن ينص القانون الجديد على هذا النسخ.</a:t>
            </a:r>
            <a:endParaRPr lang="en-US" sz="20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endParaRPr>
          </a:p>
          <a:p>
            <a:pPr algn="just" rtl="1"/>
            <a:r>
              <a:rPr lang="ar-EG" sz="20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ومن الأمثلة على هذه الصورة من الإلغاء، موضوع قيد الحقوق العينية التبعية، </a:t>
            </a:r>
            <a:r>
              <a:rPr lang="ar-EG" sz="2000" dirty="0">
                <a:solidFill>
                  <a:srgbClr val="000000"/>
                </a:solidFill>
                <a:latin typeface="Alexandria" pitchFamily="2" charset="-78"/>
                <a:ea typeface="Arial"/>
                <a:cs typeface="Alexandria" pitchFamily="2" charset="-78"/>
                <a:sym typeface="Arial"/>
              </a:rPr>
              <a:t>فقد كان القانون المدني القديم وكذلك قانون التسجيل سنة ۱۹۳۲ كانا ينظمان قيد الحقوق العينية التبعية وقد نظم قانون الشهر العقاري رقم ١١٤ لسنة ١٩٤٦ نفس الموضوع، فيعتبر القانون الأخيـــر ناسخا لقانون التسجيل ونصوص التقنين المدني القديم المتعلقة بهذا الموضوع ولو لم يكن قد نص فيه صراحة على إلغائها.</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2944312464"/>
      </p:ext>
    </p:extLst>
  </p:cSld>
  <p:clrMapOvr>
    <a:masterClrMapping/>
  </p:clrMapOvr>
  <p:transition spd="slow" advTm="8588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إلغاء القانون وطرقه:</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4401205"/>
          </a:xfrm>
          <a:prstGeom prst="rect">
            <a:avLst/>
          </a:prstGeom>
        </p:spPr>
        <p:txBody>
          <a:bodyPr wrap="square">
            <a:spAutoFit/>
          </a:bodyPr>
          <a:lstStyle/>
          <a:p>
            <a:pPr algn="just" rtl="1"/>
            <a:r>
              <a:rPr lang="ar-EG" sz="2000" b="1" u="sng" dirty="0">
                <a:solidFill>
                  <a:srgbClr val="000000"/>
                </a:solidFill>
                <a:latin typeface="Alexandria" pitchFamily="2" charset="-78"/>
                <a:ea typeface="Arial"/>
                <a:cs typeface="Alexandria" pitchFamily="2" charset="-78"/>
                <a:sym typeface="Arial"/>
              </a:rPr>
              <a:t>الصورة الثالثة: إلغاء التشريع لإلغاء النظام القانوني الذي ينظمه:</a:t>
            </a:r>
            <a:endParaRPr lang="en-US" sz="2000" b="1" u="sng" dirty="0">
              <a:solidFill>
                <a:srgbClr val="000000"/>
              </a:solidFill>
              <a:latin typeface="Alexandria" pitchFamily="2" charset="-78"/>
              <a:ea typeface="Arial"/>
              <a:cs typeface="Alexandria" pitchFamily="2" charset="-78"/>
              <a:sym typeface="Arial"/>
            </a:endParaRPr>
          </a:p>
          <a:p>
            <a:pPr algn="just" rtl="1"/>
            <a:r>
              <a:rPr lang="en-US" sz="2000" b="1" u="sng" dirty="0">
                <a:solidFill>
                  <a:srgbClr val="000000"/>
                </a:solidFill>
                <a:latin typeface="Alexandria" pitchFamily="2" charset="-78"/>
                <a:ea typeface="Arial"/>
                <a:cs typeface="Alexandria" pitchFamily="2" charset="-78"/>
                <a:sym typeface="Arial"/>
              </a:rPr>
              <a:t>- </a:t>
            </a:r>
            <a:r>
              <a:rPr lang="ar-EG" sz="2000" b="1" u="sng" dirty="0">
                <a:solidFill>
                  <a:srgbClr val="000000"/>
                </a:solidFill>
                <a:latin typeface="Alexandria" pitchFamily="2" charset="-78"/>
                <a:ea typeface="Arial"/>
                <a:cs typeface="Alexandria" pitchFamily="2" charset="-78"/>
                <a:sym typeface="Arial"/>
              </a:rPr>
              <a:t>وتتأتى إذا كان هناك نظام قانوني معين ينظمه تشريع أو تشريعات قائمة ثم يلغى هذا النظام فإن كل القواعد المنظمة لـه تعتبر ملغاة . </a:t>
            </a:r>
            <a:r>
              <a:rPr lang="ar-EG" sz="2000" dirty="0">
                <a:solidFill>
                  <a:srgbClr val="000000"/>
                </a:solidFill>
                <a:latin typeface="Alexandria" pitchFamily="2" charset="-78"/>
                <a:ea typeface="Arial"/>
                <a:cs typeface="Alexandria" pitchFamily="2" charset="-78"/>
                <a:sym typeface="Arial"/>
              </a:rPr>
              <a:t>ومثال ذلك النظام الملكي قبل الثورة فقد كانت هناك قوانين متعددة تحميه وبمجرد أن ألغى فإن كافة هذه القوانين تعتبر ملغاة، إذ هي كانت تستند على النظام الملكي، فإذا انهار هـذا النظام انهــارت معه، فهي تابعة له، مثل القوانين المنظمة لوراثة العرش وجريمة العيب في الذات الملكية وغيرها.</a:t>
            </a:r>
            <a:endParaRPr lang="en-US" sz="2000" dirty="0">
              <a:solidFill>
                <a:srgbClr val="000000"/>
              </a:solidFill>
              <a:latin typeface="Alexandria" pitchFamily="2" charset="-78"/>
              <a:ea typeface="Arial"/>
              <a:cs typeface="Alexandria" pitchFamily="2" charset="-78"/>
              <a:sym typeface="Arial"/>
            </a:endParaRPr>
          </a:p>
          <a:p>
            <a:pPr algn="just" rtl="1"/>
            <a:r>
              <a:rPr lang="ar-EG" sz="2000" b="1" dirty="0">
                <a:solidFill>
                  <a:srgbClr val="000000"/>
                </a:solidFill>
                <a:latin typeface="Alexandria" pitchFamily="2" charset="-78"/>
                <a:ea typeface="Arial"/>
                <a:cs typeface="Alexandria" pitchFamily="2" charset="-78"/>
                <a:sym typeface="Arial"/>
              </a:rPr>
              <a:t>- ومثال ذلك قانون سنة ١٨١٦ الذي ألغى الطلاق في فرنسا، </a:t>
            </a:r>
            <a:r>
              <a:rPr lang="ar-EG" sz="2000" dirty="0">
                <a:solidFill>
                  <a:srgbClr val="000000"/>
                </a:solidFill>
                <a:latin typeface="Alexandria" pitchFamily="2" charset="-78"/>
                <a:ea typeface="Arial"/>
                <a:cs typeface="Alexandria" pitchFamily="2" charset="-78"/>
                <a:sym typeface="Arial"/>
              </a:rPr>
              <a:t>فإنه قد ترتب على إلغاء جميع نصوص قانون نابليون التي كانت تنظم أحكام الطلاق. وقد ظلت هذه النصوص ملغاة حتى بعد صدور قانون سنة ١٨٨٤ الذي أعاد مكنة، الطلاق، واقتضى الأمر وضع أحكام جديدة للطلاق.</a:t>
            </a:r>
            <a:br>
              <a:rPr lang="ar-EG" sz="2000" dirty="0">
                <a:solidFill>
                  <a:srgbClr val="000000"/>
                </a:solidFill>
                <a:latin typeface="Alexandria" pitchFamily="2" charset="-78"/>
                <a:ea typeface="Arial"/>
                <a:cs typeface="Alexandria" pitchFamily="2" charset="-78"/>
                <a:sym typeface="Arial"/>
              </a:rPr>
            </a:br>
            <a:r>
              <a:rPr lang="ar-EG" sz="2000" b="1" u="sng" dirty="0">
                <a:solidFill>
                  <a:srgbClr val="000000"/>
                </a:solidFill>
                <a:latin typeface="Alexandria" pitchFamily="2" charset="-78"/>
                <a:ea typeface="Arial"/>
                <a:cs typeface="Alexandria" pitchFamily="2" charset="-78"/>
                <a:sym typeface="Arial"/>
              </a:rPr>
              <a:t>- لكن إلغاء التشريع لإلغاء النظام القانوني الذي ينظمه لا يؤثر علـــى اللوائح المنفذة للتشريع القديم، </a:t>
            </a:r>
            <a:r>
              <a:rPr lang="ar-EG" sz="2000" dirty="0">
                <a:solidFill>
                  <a:srgbClr val="000000"/>
                </a:solidFill>
                <a:latin typeface="Alexandria" pitchFamily="2" charset="-78"/>
                <a:ea typeface="Arial"/>
                <a:cs typeface="Alexandria" pitchFamily="2" charset="-78"/>
                <a:sym typeface="Arial"/>
              </a:rPr>
              <a:t>بمعنى أن إلغاء نظام قانوني معـــين يستبدل به نظام قانوني جديد وإن ترتب عليه نسخ القواعد القديمة، فإن ما صدر من لوائح الإدارة العامة تنفيذا للقانون القديم وبالنسبة للنصوص الواردة فيها التي لا تتعارض مع القانون الجديد، فإنها تبقى نافذة المفعول إلى ما بعد صدور القانون الجديد، ما لم ينص صراحة علـــى إلغاء مثل هذه اللوائح.</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2770292587"/>
      </p:ext>
    </p:extLst>
  </p:cSld>
  <p:clrMapOvr>
    <a:masterClrMapping/>
  </p:clrMapOvr>
  <p:transition spd="slow" advTm="858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04</a:t>
            </a:r>
          </a:p>
        </p:txBody>
      </p:sp>
      <p:sp>
        <p:nvSpPr>
          <p:cNvPr id="3" name="Rectangle 2"/>
          <p:cNvSpPr/>
          <p:nvPr/>
        </p:nvSpPr>
        <p:spPr>
          <a:xfrm>
            <a:off x="317373" y="2517327"/>
            <a:ext cx="11557254" cy="2308324"/>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1- د.أحمد السعيد الزقرد، </a:t>
            </a:r>
            <a:r>
              <a:rPr lang="ar-EG" sz="2400" b="1" u="sng" dirty="0">
                <a:solidFill>
                  <a:srgbClr val="000000"/>
                </a:solidFill>
                <a:latin typeface="Alexandria" pitchFamily="2" charset="-78"/>
                <a:ea typeface="Arial"/>
                <a:cs typeface="Alexandria" pitchFamily="2" charset="-78"/>
                <a:sym typeface="Arial"/>
              </a:rPr>
              <a:t>المدخل للعلوم القانونية،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المنصورة، مصر، 2003/2002.</a:t>
            </a:r>
          </a:p>
          <a:p>
            <a:pPr algn="just" rtl="1"/>
            <a:r>
              <a:rPr lang="ar-EG" sz="2400" dirty="0">
                <a:solidFill>
                  <a:srgbClr val="000000"/>
                </a:solidFill>
                <a:latin typeface="Alexandria" pitchFamily="2" charset="-78"/>
                <a:ea typeface="Arial"/>
                <a:cs typeface="Alexandria" pitchFamily="2" charset="-78"/>
                <a:sym typeface="Arial"/>
              </a:rPr>
              <a:t>2- د.عمرو طه بدوي، </a:t>
            </a:r>
            <a:r>
              <a:rPr lang="ar-EG" sz="2400" b="1" u="sng" dirty="0">
                <a:solidFill>
                  <a:srgbClr val="000000"/>
                </a:solidFill>
                <a:latin typeface="Alexandria" pitchFamily="2" charset="-78"/>
                <a:cs typeface="Alexandria" pitchFamily="2" charset="-78"/>
                <a:sym typeface="Arial"/>
              </a:rPr>
              <a:t>المدخل لدراسة القانون،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القاهرة، مصر، 2008.</a:t>
            </a:r>
          </a:p>
          <a:p>
            <a:pPr algn="just" rtl="1"/>
            <a:r>
              <a:rPr lang="ar-EG" sz="2400" dirty="0">
                <a:solidFill>
                  <a:srgbClr val="000000"/>
                </a:solidFill>
                <a:latin typeface="Alexandria" pitchFamily="2" charset="-78"/>
                <a:ea typeface="Arial"/>
                <a:cs typeface="Alexandria" pitchFamily="2" charset="-78"/>
                <a:sym typeface="Arial"/>
              </a:rPr>
              <a:t>3- أحمد محمد الرفاعي، </a:t>
            </a:r>
            <a:r>
              <a:rPr lang="ar-EG" sz="2400" b="1" u="sng" dirty="0">
                <a:solidFill>
                  <a:srgbClr val="000000"/>
                </a:solidFill>
                <a:latin typeface="Alexandria" pitchFamily="2" charset="-78"/>
                <a:cs typeface="Alexandria" pitchFamily="2" charset="-78"/>
                <a:sym typeface="Arial"/>
              </a:rPr>
              <a:t>المدخل للعلوم القانونية، نظرية القانون، </a:t>
            </a:r>
            <a:r>
              <a:rPr lang="ar-EG" sz="2400" dirty="0">
                <a:solidFill>
                  <a:srgbClr val="000000"/>
                </a:solidFill>
                <a:latin typeface="Alexandria" pitchFamily="2" charset="-78"/>
                <a:ea typeface="Arial"/>
                <a:cs typeface="Alexandria" pitchFamily="2" charset="-78"/>
                <a:sym typeface="Arial"/>
              </a:rPr>
              <a:t>كلية الحقوق، جامعة بنها، مصر، 2008.</a:t>
            </a:r>
          </a:p>
        </p:txBody>
      </p:sp>
    </p:spTree>
    <p:extLst>
      <p:ext uri="{BB962C8B-B14F-4D97-AF65-F5344CB8AC3E}">
        <p14:creationId xmlns:p14="http://schemas.microsoft.com/office/powerpoint/2010/main" val="2379964521"/>
      </p:ext>
    </p:extLst>
  </p:cSld>
  <p:clrMapOvr>
    <a:masterClrMapping/>
  </p:clrMapOvr>
  <p:transition spd="slow" advTm="85884">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5" name="Graphic 21">
            <a:extLst>
              <a:ext uri="{FF2B5EF4-FFF2-40B4-BE49-F238E27FC236}">
                <a16:creationId xmlns:a16="http://schemas.microsoft.com/office/drawing/2014/main" id="{6B59091B-475D-4C78-A482-6C061B54FF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6184" y="203200"/>
            <a:ext cx="2946122"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CB44E0-D741-437B-9112-5DC54A38FDF8}"/>
</file>

<file path=customXml/itemProps2.xml><?xml version="1.0" encoding="utf-8"?>
<ds:datastoreItem xmlns:ds="http://schemas.openxmlformats.org/officeDocument/2006/customXml" ds:itemID="{51A8870A-7502-4075-AB0A-4D2B245FD102}"/>
</file>

<file path=customXml/itemProps3.xml><?xml version="1.0" encoding="utf-8"?>
<ds:datastoreItem xmlns:ds="http://schemas.openxmlformats.org/officeDocument/2006/customXml" ds:itemID="{42CD6966-DD21-43F9-BF02-E6EB062496BA}"/>
</file>

<file path=docProps/app.xml><?xml version="1.0" encoding="utf-8"?>
<Properties xmlns="http://schemas.openxmlformats.org/officeDocument/2006/extended-properties" xmlns:vt="http://schemas.openxmlformats.org/officeDocument/2006/docPropsVTypes">
  <TotalTime>1377</TotalTime>
  <Words>4236</Words>
  <Application>Microsoft Office PowerPoint</Application>
  <PresentationFormat>Widescreen</PresentationFormat>
  <Paragraphs>207</Paragraphs>
  <Slides>28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387</cp:revision>
  <dcterms:created xsi:type="dcterms:W3CDTF">2023-04-29T09:08:23Z</dcterms:created>
  <dcterms:modified xsi:type="dcterms:W3CDTF">2024-03-14T18:44:21Z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