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66" r:id="rId4"/>
  </p:sldMasterIdLst>
  <p:notesMasterIdLst>
    <p:notesMasterId r:id="rId61"/>
  </p:notesMasterIdLst>
  <p:sldIdLst>
    <p:sldId id="480" r:id="rId5"/>
    <p:sldId id="303" r:id="rId6"/>
    <p:sldId id="519" r:id="rId7"/>
    <p:sldId id="932" r:id="rId8"/>
    <p:sldId id="933" r:id="rId9"/>
    <p:sldId id="934" r:id="rId10"/>
    <p:sldId id="935" r:id="rId11"/>
    <p:sldId id="927" r:id="rId12"/>
    <p:sldId id="936" r:id="rId13"/>
    <p:sldId id="937" r:id="rId14"/>
    <p:sldId id="938" r:id="rId15"/>
    <p:sldId id="939" r:id="rId16"/>
    <p:sldId id="940" r:id="rId17"/>
    <p:sldId id="521" r:id="rId18"/>
    <p:sldId id="941" r:id="rId19"/>
    <p:sldId id="942" r:id="rId20"/>
    <p:sldId id="943" r:id="rId21"/>
    <p:sldId id="918" r:id="rId22"/>
    <p:sldId id="919" r:id="rId23"/>
    <p:sldId id="921" r:id="rId24"/>
    <p:sldId id="878" r:id="rId25"/>
    <p:sldId id="886" r:id="rId26"/>
    <p:sldId id="879" r:id="rId27"/>
    <p:sldId id="924" r:id="rId28"/>
    <p:sldId id="922" r:id="rId29"/>
    <p:sldId id="887" r:id="rId30"/>
    <p:sldId id="882" r:id="rId31"/>
    <p:sldId id="883" r:id="rId32"/>
    <p:sldId id="884" r:id="rId33"/>
    <p:sldId id="889" r:id="rId34"/>
    <p:sldId id="895" r:id="rId35"/>
    <p:sldId id="925" r:id="rId36"/>
    <p:sldId id="923" r:id="rId37"/>
    <p:sldId id="896" r:id="rId38"/>
    <p:sldId id="899" r:id="rId39"/>
    <p:sldId id="900" r:id="rId40"/>
    <p:sldId id="888" r:id="rId41"/>
    <p:sldId id="892" r:id="rId42"/>
    <p:sldId id="893" r:id="rId43"/>
    <p:sldId id="897" r:id="rId44"/>
    <p:sldId id="898" r:id="rId45"/>
    <p:sldId id="901" r:id="rId46"/>
    <p:sldId id="926" r:id="rId47"/>
    <p:sldId id="904" r:id="rId48"/>
    <p:sldId id="795" r:id="rId49"/>
    <p:sldId id="905" r:id="rId50"/>
    <p:sldId id="906" r:id="rId51"/>
    <p:sldId id="908" r:id="rId52"/>
    <p:sldId id="909" r:id="rId53"/>
    <p:sldId id="910" r:id="rId54"/>
    <p:sldId id="911" r:id="rId55"/>
    <p:sldId id="841" r:id="rId56"/>
    <p:sldId id="796" r:id="rId57"/>
    <p:sldId id="913" r:id="rId58"/>
    <p:sldId id="914" r:id="rId59"/>
    <p:sldId id="349"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9"/>
            <p14:sldId id="932"/>
            <p14:sldId id="933"/>
            <p14:sldId id="934"/>
            <p14:sldId id="935"/>
            <p14:sldId id="927"/>
            <p14:sldId id="936"/>
            <p14:sldId id="937"/>
            <p14:sldId id="938"/>
            <p14:sldId id="939"/>
            <p14:sldId id="940"/>
            <p14:sldId id="521"/>
            <p14:sldId id="941"/>
            <p14:sldId id="942"/>
            <p14:sldId id="943"/>
            <p14:sldId id="918"/>
            <p14:sldId id="919"/>
            <p14:sldId id="921"/>
            <p14:sldId id="878"/>
            <p14:sldId id="886"/>
            <p14:sldId id="879"/>
            <p14:sldId id="924"/>
            <p14:sldId id="922"/>
            <p14:sldId id="887"/>
            <p14:sldId id="882"/>
            <p14:sldId id="883"/>
            <p14:sldId id="884"/>
            <p14:sldId id="889"/>
            <p14:sldId id="895"/>
            <p14:sldId id="925"/>
            <p14:sldId id="923"/>
            <p14:sldId id="896"/>
            <p14:sldId id="899"/>
            <p14:sldId id="900"/>
            <p14:sldId id="888"/>
            <p14:sldId id="892"/>
            <p14:sldId id="893"/>
            <p14:sldId id="897"/>
            <p14:sldId id="898"/>
            <p14:sldId id="901"/>
            <p14:sldId id="926"/>
            <p14:sldId id="904"/>
            <p14:sldId id="795"/>
            <p14:sldId id="905"/>
            <p14:sldId id="906"/>
            <p14:sldId id="908"/>
            <p14:sldId id="909"/>
            <p14:sldId id="910"/>
            <p14:sldId id="911"/>
            <p14:sldId id="841"/>
            <p14:sldId id="796"/>
            <p14:sldId id="913"/>
            <p14:sldId id="91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microsoft.com/office/2015/10/relationships/revisionInfo" Target="revisionInfo.xml"/><Relationship Id="rId5" Type="http://schemas.openxmlformats.org/officeDocument/2006/relationships/slide" Target="slides/slide1.xml"/><Relationship Id="rId61" Type="http://schemas.openxmlformats.org/officeDocument/2006/relationships/notesMaster" Target="notesMasters/notesMaster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3310543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930213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5205822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224021-7EC2-6BBC-BDBB-0E523844DF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9B8882-56B9-052F-F050-D704203B5B5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81AC378-0AB5-AE35-0578-3FD4BB49595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7B0616C-95EB-1B49-6E67-43EBEC12F1D5}"/>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41504647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EE31F0-988A-FCD7-F5DC-73F8ACCD3E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C221D9-A89F-8339-C6B8-56D3B87BAA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264725-C21E-5573-87F9-E43A062F60E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5B02B29-235B-F19E-5B41-5A4C95D92C9C}"/>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0715449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8B8C36-D4AA-2C5D-9DFD-44411F15B6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AAC8D7-DE89-8467-0974-36FAB44BE5E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C0DF54-D4FB-AA58-A86B-2E5B805B0ED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2DC15AD-5933-3ACE-3465-768E4F0F8D77}"/>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0221984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FC1590-BA2D-FCEF-7C0C-58F4C87723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2F5BC3-F2E3-EBA5-2DCF-A68A9F282C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ABDA7B-99E9-B6BF-9A50-99D8D75FC45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DC7FBA8-22B3-B4C2-02DD-D7AFA0D2CDCB}"/>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274794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B8658F-2941-3673-E43B-750FDB318B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93A0E2-7AF6-DD42-A34E-3EB5F7E069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0AE4FF-E7B4-04FC-8A26-591D63B087B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97123B5-3529-FA81-1C39-BECA3CF6F915}"/>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8957545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818414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29952615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755168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19117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299014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819432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162207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20322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213206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398493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77228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239691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327686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6121863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055390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188004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546756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2820004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673641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51107602"/>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60" r:id="rId18"/>
    <p:sldLayoutId id="2147483661" r:id="rId19"/>
    <p:sldLayoutId id="2147483662" r:id="rId20"/>
    <p:sldLayoutId id="2147483663" r:id="rId21"/>
    <p:sldLayoutId id="2147483664" r:id="rId22"/>
    <p:sldLayoutId id="2147483665"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15.xml"/><Relationship Id="rId5" Type="http://schemas.openxmlformats.org/officeDocument/2006/relationships/image" Target="../media/image12.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15.xml"/><Relationship Id="rId5" Type="http://schemas.openxmlformats.org/officeDocument/2006/relationships/image" Target="../media/image13.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15.xml"/><Relationship Id="rId5" Type="http://schemas.openxmlformats.org/officeDocument/2006/relationships/image" Target="../media/image14.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openxmlformats.org/officeDocument/2006/relationships/image" Target="../media/image15.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29.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17.xml"/><Relationship Id="rId5" Type="http://schemas.openxmlformats.org/officeDocument/2006/relationships/image" Target="../media/image33.png"/><Relationship Id="rId4" Type="http://schemas.openxmlformats.org/officeDocument/2006/relationships/image" Target="../media/image3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461665"/>
          </a:xfrm>
          <a:prstGeom prst="rect">
            <a:avLst/>
          </a:prstGeom>
          <a:noFill/>
        </p:spPr>
        <p:txBody>
          <a:bodyPr wrap="square" rtlCol="0">
            <a:spAutoFit/>
          </a:bodyPr>
          <a:lstStyle/>
          <a:p>
            <a:r>
              <a:rPr lang="en-US" sz="2400" dirty="0">
                <a:latin typeface="Alexandria" charset="0"/>
                <a:cs typeface="Alexandria" charset="0"/>
              </a:rPr>
              <a:t>Prepared by Dr. Amira El </a:t>
            </a:r>
            <a:r>
              <a:rPr lang="en-US" sz="2400" dirty="0" err="1">
                <a:latin typeface="Alexandria" charset="0"/>
                <a:cs typeface="Alexandria" charset="0"/>
              </a:rPr>
              <a:t>fekky</a:t>
            </a:r>
            <a:endParaRPr lang="en-US" sz="2400" dirty="0">
              <a:latin typeface="Alexandria" charset="0"/>
              <a:cs typeface="Alexandria" charset="0"/>
            </a:endParaRPr>
          </a:p>
        </p:txBody>
      </p:sp>
      <p:sp>
        <p:nvSpPr>
          <p:cNvPr id="31" name="TextBox 30"/>
          <p:cNvSpPr txBox="1"/>
          <p:nvPr/>
        </p:nvSpPr>
        <p:spPr>
          <a:xfrm>
            <a:off x="270637" y="2498069"/>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34" name="Rectangle: Rounded Corners 33"/>
          <p:cNvSpPr/>
          <p:nvPr/>
        </p:nvSpPr>
        <p:spPr>
          <a:xfrm>
            <a:off x="-367336" y="615624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a:t>
            </a:r>
            <a:r>
              <a:rPr lang="ar-EG" sz="2800" b="1" dirty="0">
                <a:solidFill>
                  <a:schemeClr val="bg1"/>
                </a:solidFill>
                <a:latin typeface="Alexandria" charset="0"/>
                <a:cs typeface="Alexandria" charset="0"/>
              </a:rPr>
              <a:t> 1 </a:t>
            </a:r>
            <a:endParaRPr lang="en-US" sz="2800" b="1" dirty="0">
              <a:solidFill>
                <a:schemeClr val="bg1"/>
              </a:solidFill>
              <a:latin typeface="Alexandria" charset="0"/>
              <a:cs typeface="Alexandria" charset="0"/>
            </a:endParaRPr>
          </a:p>
        </p:txBody>
      </p:sp>
      <p:sp>
        <p:nvSpPr>
          <p:cNvPr id="46" name="TextBox 45"/>
          <p:cNvSpPr txBox="1"/>
          <p:nvPr/>
        </p:nvSpPr>
        <p:spPr>
          <a:xfrm>
            <a:off x="407927" y="4974518"/>
            <a:ext cx="1370888" cy="461665"/>
          </a:xfrm>
          <a:prstGeom prst="rect">
            <a:avLst/>
          </a:prstGeom>
          <a:noFill/>
        </p:spPr>
        <p:txBody>
          <a:bodyPr wrap="none" rtlCol="0">
            <a:spAutoFit/>
          </a:bodyPr>
          <a:lstStyle/>
          <a:p>
            <a:r>
              <a:rPr lang="en-US" sz="2400" dirty="0">
                <a:latin typeface="Alexandria" charset="0"/>
                <a:cs typeface="Alexandria" charset="0"/>
              </a:rPr>
              <a:t>MGM414</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a:t>
            </a:r>
            <a:r>
              <a:rPr lang="ar-EG" sz="2800" b="1" dirty="0">
                <a:solidFill>
                  <a:schemeClr val="tx1"/>
                </a:solidFill>
                <a:latin typeface="Alexandria" charset="0"/>
                <a:cs typeface="Alexandria" charset="0"/>
              </a:rPr>
              <a:t>1 </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1175322" cy="400110"/>
          </a:xfrm>
          <a:prstGeom prst="rect">
            <a:avLst/>
          </a:prstGeom>
          <a:noFill/>
        </p:spPr>
        <p:txBody>
          <a:bodyPr wrap="none" rtlCol="0">
            <a:spAutoFit/>
          </a:bodyPr>
          <a:lstStyle/>
          <a:p>
            <a:r>
              <a:rPr lang="en-US" sz="2000" dirty="0">
                <a:latin typeface="Alexandria" charset="0"/>
                <a:cs typeface="Alexandria" charset="0"/>
              </a:rPr>
              <a:t>MGM414</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Amira El </a:t>
            </a:r>
            <a:r>
              <a:rPr lang="en-US" sz="2800" b="1" dirty="0" err="1">
                <a:solidFill>
                  <a:srgbClr val="00B0F0"/>
                </a:solidFill>
                <a:latin typeface="Alexandria" charset="0"/>
                <a:cs typeface="Alexandria" charset="0"/>
              </a:rPr>
              <a:t>Fekky</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4" b="8674"/>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3664786" cy="523220"/>
          </a:xfrm>
          <a:prstGeom prst="rect">
            <a:avLst/>
          </a:prstGeom>
          <a:noFill/>
        </p:spPr>
        <p:txBody>
          <a:bodyPr wrap="non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6619" y="449610"/>
            <a:ext cx="6372523" cy="4401205"/>
          </a:xfrm>
          <a:prstGeom prst="rect">
            <a:avLst/>
          </a:prstGeom>
        </p:spPr>
        <p:txBody>
          <a:bodyPr wrap="square">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Part One / Analysis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1 </a:t>
            </a:r>
            <a:r>
              <a:rPr lang="en-US" sz="2000" dirty="0">
                <a:latin typeface="Times New Roman" panose="02020603050405020304" pitchFamily="18" charset="0"/>
                <a:cs typeface="Times New Roman" panose="02020603050405020304" pitchFamily="18" charset="0"/>
              </a:rPr>
              <a:t>What Is Strategy?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2 </a:t>
            </a:r>
            <a:r>
              <a:rPr lang="en-US" sz="2000" dirty="0">
                <a:latin typeface="Times New Roman" panose="02020603050405020304" pitchFamily="18" charset="0"/>
                <a:cs typeface="Times New Roman" panose="02020603050405020304" pitchFamily="18" charset="0"/>
              </a:rPr>
              <a:t>Strategic Leadership: Managing the Strategy Process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3 </a:t>
            </a:r>
            <a:r>
              <a:rPr lang="en-US" sz="2000" dirty="0">
                <a:latin typeface="Times New Roman" panose="02020603050405020304" pitchFamily="18" charset="0"/>
                <a:cs typeface="Times New Roman" panose="02020603050405020304" pitchFamily="18" charset="0"/>
              </a:rPr>
              <a:t>External Analysis: Industry Structure, Competitive Forces, and Strategic Groups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4 </a:t>
            </a:r>
            <a:r>
              <a:rPr lang="en-US" sz="2000" dirty="0">
                <a:latin typeface="Times New Roman" panose="02020603050405020304" pitchFamily="18" charset="0"/>
                <a:cs typeface="Times New Roman" panose="02020603050405020304" pitchFamily="18" charset="0"/>
              </a:rPr>
              <a:t>Internal Analysis: Resources, Capabilities, and Core Competencies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5 </a:t>
            </a:r>
            <a:r>
              <a:rPr lang="en-US" sz="2000" dirty="0">
                <a:latin typeface="Times New Roman" panose="02020603050405020304" pitchFamily="18" charset="0"/>
                <a:cs typeface="Times New Roman" panose="02020603050405020304" pitchFamily="18" charset="0"/>
              </a:rPr>
              <a:t>Competitive Advantage, Firm Performance, and Business Models </a:t>
            </a:r>
          </a:p>
        </p:txBody>
      </p:sp>
      <p:sp>
        <p:nvSpPr>
          <p:cNvPr id="5" name="Rectangle 4">
            <a:extLst>
              <a:ext uri="{FF2B5EF4-FFF2-40B4-BE49-F238E27FC236}">
                <a16:creationId xmlns:a16="http://schemas.microsoft.com/office/drawing/2014/main"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10473390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247864"/>
          </a:xfrm>
          <a:prstGeom prst="rect">
            <a:avLst/>
          </a:prstGeom>
        </p:spPr>
        <p:txBody>
          <a:bodyPr>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Part Two/ Formulation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6 </a:t>
            </a:r>
            <a:r>
              <a:rPr lang="en-US" sz="2000" dirty="0">
                <a:latin typeface="Times New Roman" panose="02020603050405020304" pitchFamily="18" charset="0"/>
                <a:cs typeface="Times New Roman" panose="02020603050405020304" pitchFamily="18" charset="0"/>
              </a:rPr>
              <a:t>Business Strategy: Differentiation, Cost Leadership, and Blue Oceans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7 </a:t>
            </a:r>
            <a:r>
              <a:rPr lang="en-US" sz="2000" dirty="0">
                <a:latin typeface="Times New Roman" panose="02020603050405020304" pitchFamily="18" charset="0"/>
                <a:cs typeface="Times New Roman" panose="02020603050405020304" pitchFamily="18" charset="0"/>
              </a:rPr>
              <a:t>Business Strategy: Innovation, Entrepreneurship, and Platforms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8 </a:t>
            </a:r>
            <a:r>
              <a:rPr lang="en-US" sz="2000" dirty="0">
                <a:latin typeface="Times New Roman" panose="02020603050405020304" pitchFamily="18" charset="0"/>
                <a:cs typeface="Times New Roman" panose="02020603050405020304" pitchFamily="18" charset="0"/>
              </a:rPr>
              <a:t>Corporate Strategy: Strategic Alliances, Mergers, and Acquisitions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9 </a:t>
            </a:r>
            <a:r>
              <a:rPr lang="en-US" sz="2000" dirty="0">
                <a:latin typeface="Times New Roman" panose="02020603050405020304" pitchFamily="18" charset="0"/>
                <a:cs typeface="Times New Roman" panose="02020603050405020304" pitchFamily="18" charset="0"/>
              </a:rPr>
              <a:t>Global Strategy: Competing Around the World</a:t>
            </a:r>
          </a:p>
          <a:p>
            <a:pPr marL="342900" indent="-34290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Part Three/ Implementation</a:t>
            </a: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10 </a:t>
            </a:r>
            <a:r>
              <a:rPr lang="en-US" sz="2000" dirty="0">
                <a:latin typeface="Times New Roman" panose="02020603050405020304" pitchFamily="18" charset="0"/>
                <a:cs typeface="Times New Roman" panose="02020603050405020304" pitchFamily="18" charset="0"/>
              </a:rPr>
              <a:t>Organizational Design: Structure, Culture, and Control </a:t>
            </a:r>
          </a:p>
          <a:p>
            <a:endParaRPr lang="en-US" sz="3200" b="1" i="1" u="sng"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9370008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930443" y="1429232"/>
            <a:ext cx="10764251" cy="4216539"/>
          </a:xfrm>
          <a:prstGeom prst="rect">
            <a:avLst/>
          </a:prstGeom>
          <a:noFill/>
        </p:spPr>
        <p:txBody>
          <a:bodyPr wrap="square">
            <a:spAutoFit/>
          </a:bodyPr>
          <a:lstStyle/>
          <a:p>
            <a:pPr marL="457200" indent="-457200">
              <a:buFont typeface="Wingdings" panose="05000000000000000000" pitchFamily="2" charset="2"/>
              <a:buChar char="Ø"/>
            </a:pPr>
            <a:r>
              <a:rPr lang="en-US" sz="3200" b="1" dirty="0">
                <a:solidFill>
                  <a:schemeClr val="bg1">
                    <a:lumMod val="50000"/>
                  </a:schemeClr>
                </a:solidFill>
                <a:latin typeface="Times New Roman" panose="02020603050405020304" pitchFamily="18" charset="0"/>
                <a:cs typeface="Times New Roman" panose="02020603050405020304" pitchFamily="18" charset="0"/>
              </a:rPr>
              <a:t>1.1 What Strategy Is: Gaining and Sustaining</a:t>
            </a:r>
          </a:p>
          <a:p>
            <a:pPr marL="457200" indent="-457200">
              <a:buFont typeface="Arial" panose="020B0604020202020204" pitchFamily="34" charset="0"/>
              <a:buChar char="•"/>
            </a:pPr>
            <a:r>
              <a:rPr lang="en-US" sz="2800" dirty="0">
                <a:solidFill>
                  <a:schemeClr val="bg1">
                    <a:lumMod val="50000"/>
                  </a:schemeClr>
                </a:solidFill>
                <a:latin typeface="Times New Roman" panose="02020603050405020304" pitchFamily="18" charset="0"/>
                <a:cs typeface="Times New Roman" panose="02020603050405020304" pitchFamily="18" charset="0"/>
              </a:rPr>
              <a:t>Competitive Advantage</a:t>
            </a:r>
          </a:p>
          <a:p>
            <a:pPr marL="457200" indent="-457200">
              <a:buFont typeface="Arial" panose="020B0604020202020204" pitchFamily="34" charset="0"/>
              <a:buChar char="•"/>
            </a:pPr>
            <a:r>
              <a:rPr lang="en-US" sz="2800" dirty="0">
                <a:solidFill>
                  <a:schemeClr val="bg1">
                    <a:lumMod val="50000"/>
                  </a:schemeClr>
                </a:solidFill>
                <a:latin typeface="Times New Roman" panose="02020603050405020304" pitchFamily="18" charset="0"/>
                <a:cs typeface="Times New Roman" panose="02020603050405020304" pitchFamily="18" charset="0"/>
              </a:rPr>
              <a:t>What Is Competitive Advantage?</a:t>
            </a:r>
          </a:p>
          <a:p>
            <a:pPr marL="457200" indent="-457200">
              <a:buFont typeface="Wingdings" panose="05000000000000000000" pitchFamily="2" charset="2"/>
              <a:buChar char="Ø"/>
            </a:pPr>
            <a:r>
              <a:rPr lang="en-US" sz="3200" b="1" dirty="0">
                <a:solidFill>
                  <a:schemeClr val="bg1">
                    <a:lumMod val="50000"/>
                  </a:schemeClr>
                </a:solidFill>
                <a:latin typeface="Times New Roman" panose="02020603050405020304" pitchFamily="18" charset="0"/>
                <a:cs typeface="Times New Roman" panose="02020603050405020304" pitchFamily="18" charset="0"/>
              </a:rPr>
              <a:t>1.2 Vision, Mission, and Values</a:t>
            </a:r>
          </a:p>
          <a:p>
            <a:pPr marL="457200" indent="-457200">
              <a:buFont typeface="Arial" panose="020B0604020202020204" pitchFamily="34" charset="0"/>
              <a:buChar char="•"/>
            </a:pPr>
            <a:r>
              <a:rPr lang="en-US" sz="2800" dirty="0">
                <a:solidFill>
                  <a:schemeClr val="bg1">
                    <a:lumMod val="50000"/>
                  </a:schemeClr>
                </a:solidFill>
                <a:latin typeface="Times New Roman" panose="02020603050405020304" pitchFamily="18" charset="0"/>
                <a:cs typeface="Times New Roman" panose="02020603050405020304" pitchFamily="18" charset="0"/>
              </a:rPr>
              <a:t>Vision</a:t>
            </a:r>
          </a:p>
          <a:p>
            <a:pPr marL="457200" indent="-457200">
              <a:buFont typeface="Arial" panose="020B0604020202020204" pitchFamily="34" charset="0"/>
              <a:buChar char="•"/>
            </a:pPr>
            <a:r>
              <a:rPr lang="en-US" sz="2800" dirty="0">
                <a:solidFill>
                  <a:schemeClr val="bg1">
                    <a:lumMod val="50000"/>
                  </a:schemeClr>
                </a:solidFill>
                <a:latin typeface="Times New Roman" panose="02020603050405020304" pitchFamily="18" charset="0"/>
                <a:cs typeface="Times New Roman" panose="02020603050405020304" pitchFamily="18" charset="0"/>
              </a:rPr>
              <a:t>Mission</a:t>
            </a:r>
          </a:p>
          <a:p>
            <a:pPr marL="457200" indent="-457200">
              <a:buFont typeface="Arial" panose="020B0604020202020204" pitchFamily="34" charset="0"/>
              <a:buChar char="•"/>
            </a:pPr>
            <a:r>
              <a:rPr lang="en-US" sz="2800" dirty="0">
                <a:solidFill>
                  <a:schemeClr val="bg1">
                    <a:lumMod val="50000"/>
                  </a:schemeClr>
                </a:solidFill>
                <a:latin typeface="Times New Roman" panose="02020603050405020304" pitchFamily="18" charset="0"/>
                <a:cs typeface="Times New Roman" panose="02020603050405020304" pitchFamily="18" charset="0"/>
              </a:rPr>
              <a:t>Values</a:t>
            </a:r>
          </a:p>
          <a:p>
            <a:pPr marL="457200" indent="-457200">
              <a:buFont typeface="Wingdings" panose="05000000000000000000" pitchFamily="2" charset="2"/>
              <a:buChar char="Ø"/>
            </a:pPr>
            <a:r>
              <a:rPr lang="en-US" sz="3200" b="1" dirty="0">
                <a:solidFill>
                  <a:schemeClr val="bg1">
                    <a:lumMod val="50000"/>
                  </a:schemeClr>
                </a:solidFill>
                <a:latin typeface="Times New Roman" panose="02020603050405020304" pitchFamily="18" charset="0"/>
                <a:cs typeface="Times New Roman" panose="02020603050405020304" pitchFamily="18" charset="0"/>
              </a:rPr>
              <a:t>1.3 The AFI Strategy Framework</a:t>
            </a:r>
          </a:p>
          <a:p>
            <a:pPr marL="457200" indent="-457200">
              <a:buFont typeface="Wingdings" panose="05000000000000000000" pitchFamily="2" charset="2"/>
              <a:buChar char="Ø"/>
            </a:pPr>
            <a:r>
              <a:rPr lang="en-US" sz="3200" b="1" dirty="0">
                <a:solidFill>
                  <a:schemeClr val="bg1">
                    <a:lumMod val="50000"/>
                  </a:schemeClr>
                </a:solidFill>
                <a:latin typeface="Times New Roman" panose="02020603050405020304" pitchFamily="18" charset="0"/>
                <a:cs typeface="Times New Roman" panose="02020603050405020304" pitchFamily="18" charset="0"/>
              </a:rPr>
              <a:t>1.4 Implications for Strategic Leaders</a:t>
            </a:r>
          </a:p>
        </p:txBody>
      </p:sp>
      <p:sp>
        <p:nvSpPr>
          <p:cNvPr id="8" name="TextBox 7"/>
          <p:cNvSpPr txBox="1"/>
          <p:nvPr/>
        </p:nvSpPr>
        <p:spPr>
          <a:xfrm>
            <a:off x="520075" y="797818"/>
            <a:ext cx="9524678" cy="523220"/>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Is Strategy?</a:t>
            </a:r>
          </a:p>
        </p:txBody>
      </p:sp>
    </p:spTree>
    <p:extLst>
      <p:ext uri="{BB962C8B-B14F-4D97-AF65-F5344CB8AC3E}">
        <p14:creationId xmlns:p14="http://schemas.microsoft.com/office/powerpoint/2010/main" val="11669500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930443" y="1429232"/>
            <a:ext cx="10764251" cy="4524315"/>
          </a:xfrm>
          <a:prstGeom prst="rect">
            <a:avLst/>
          </a:prstGeom>
          <a:noFill/>
        </p:spPr>
        <p:txBody>
          <a:bodyPr wrap="square">
            <a:spAutoFit/>
          </a:bodyPr>
          <a:lstStyle/>
          <a:p>
            <a:pPr marL="457200" indent="-457200">
              <a:buFont typeface="Wingdings" panose="05000000000000000000" pitchFamily="2" charset="2"/>
              <a:buChar char="Ø"/>
            </a:pPr>
            <a:r>
              <a:rPr lang="en-US" sz="3200" b="1" dirty="0">
                <a:solidFill>
                  <a:schemeClr val="bg1">
                    <a:lumMod val="50000"/>
                  </a:schemeClr>
                </a:solidFill>
                <a:latin typeface="Times New Roman" panose="02020603050405020304" pitchFamily="18" charset="0"/>
                <a:cs typeface="Times New Roman" panose="02020603050405020304" pitchFamily="18" charset="0"/>
              </a:rPr>
              <a:t>1.1 What Strategy Is: Gaining and Sustaining</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Competitive Advantage</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What Is Competitive Advantage?</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1.2 Vision, Mission, and Values</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Vision</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Mission</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Values</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1.3 The AFI Strategy Framework</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1.4 Implications for Strategic Leaders</a:t>
            </a:r>
          </a:p>
          <a:p>
            <a:endParaRPr lang="en-US" sz="3200" dirty="0">
              <a:solidFill>
                <a:schemeClr val="bg1">
                  <a:lumMod val="75000"/>
                </a:schemeClr>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520075" y="797818"/>
            <a:ext cx="9524678" cy="523220"/>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Is Strategy?</a:t>
            </a:r>
          </a:p>
        </p:txBody>
      </p:sp>
    </p:spTree>
    <p:extLst>
      <p:ext uri="{BB962C8B-B14F-4D97-AF65-F5344CB8AC3E}">
        <p14:creationId xmlns:p14="http://schemas.microsoft.com/office/powerpoint/2010/main" val="33552633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385475" y="2551300"/>
            <a:ext cx="8305644" cy="193899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Strategic management involves developing and implementing plans to help an organization achieve its goals and objectives. This process can include formulating strategy, planning organizational structure and resource allocation, leading change initiatives, and controlling processes and resources.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F9A80F9F-74DB-1D57-04E8-E20E92A09B0A}"/>
              </a:ext>
            </a:extLst>
          </p:cNvPr>
          <p:cNvSpPr txBox="1"/>
          <p:nvPr/>
        </p:nvSpPr>
        <p:spPr>
          <a:xfrm>
            <a:off x="5163296" y="1722127"/>
            <a:ext cx="390203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Strategic Management</a:t>
            </a:r>
          </a:p>
        </p:txBody>
      </p:sp>
      <p:pic>
        <p:nvPicPr>
          <p:cNvPr id="3" name="Picture 2"/>
          <p:cNvPicPr>
            <a:picLocks noChangeAspect="1"/>
          </p:cNvPicPr>
          <p:nvPr/>
        </p:nvPicPr>
        <p:blipFill>
          <a:blip r:embed="rId4"/>
          <a:stretch>
            <a:fillRect/>
          </a:stretch>
        </p:blipFill>
        <p:spPr>
          <a:xfrm>
            <a:off x="6039127" y="4490292"/>
            <a:ext cx="5534797" cy="2142737"/>
          </a:xfrm>
          <a:prstGeom prst="rect">
            <a:avLst/>
          </a:prstGeom>
        </p:spPr>
      </p:pic>
      <p:pic>
        <p:nvPicPr>
          <p:cNvPr id="11"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517572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D0B545-BAA5-41B1-67A2-B995851162B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56FBBE8-022C-BBBC-D045-EA90DE908F8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48FC34C7-47F6-C706-492B-FB64CEB88D5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8337EC1-9E75-5A20-E0C5-283F1D9138E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C6CCB7DE-4465-1D77-0F67-37B04FF3E7C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1F64651-71BE-B02A-3C7C-0E0FEAC17E9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0D6810E9-0452-DCAC-DF52-DF1422B00DA6}"/>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B9B09D2D-F453-8F77-14B5-AA6B8C1BC8E1}"/>
              </a:ext>
            </a:extLst>
          </p:cNvPr>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a:extLst>
              <a:ext uri="{FF2B5EF4-FFF2-40B4-BE49-F238E27FC236}">
                <a16:creationId xmlns:a16="http://schemas.microsoft.com/office/drawing/2014/main" id="{55DADBBA-2598-44FB-971C-39C47993F9C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2BFE6E67-1DB9-BF6B-33A0-0747092DA139}"/>
              </a:ext>
            </a:extLst>
          </p:cNvPr>
          <p:cNvSpPr txBox="1"/>
          <p:nvPr/>
        </p:nvSpPr>
        <p:spPr>
          <a:xfrm>
            <a:off x="4662589" y="1537693"/>
            <a:ext cx="75678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Strategy?</a:t>
            </a:r>
          </a:p>
        </p:txBody>
      </p:sp>
      <p:sp>
        <p:nvSpPr>
          <p:cNvPr id="4" name="TextBox 3">
            <a:extLst>
              <a:ext uri="{FF2B5EF4-FFF2-40B4-BE49-F238E27FC236}">
                <a16:creationId xmlns:a16="http://schemas.microsoft.com/office/drawing/2014/main" id="{4995EDD1-9BB0-A5EB-1F31-DC43C46E4C36}"/>
              </a:ext>
            </a:extLst>
          </p:cNvPr>
          <p:cNvSpPr txBox="1"/>
          <p:nvPr/>
        </p:nvSpPr>
        <p:spPr>
          <a:xfrm>
            <a:off x="4148768" y="2479690"/>
            <a:ext cx="8081629" cy="1200329"/>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Strategy is the set of goal-directed actions a firm takes to gain and sustain superior performance relative to competitors.</a:t>
            </a:r>
          </a:p>
        </p:txBody>
      </p:sp>
      <p:pic>
        <p:nvPicPr>
          <p:cNvPr id="7" name="Picture 6">
            <a:extLst>
              <a:ext uri="{FF2B5EF4-FFF2-40B4-BE49-F238E27FC236}">
                <a16:creationId xmlns:a16="http://schemas.microsoft.com/office/drawing/2014/main" id="{AECCD24A-52D8-9110-4D26-BA19D6294830}"/>
              </a:ext>
            </a:extLst>
          </p:cNvPr>
          <p:cNvPicPr>
            <a:picLocks noChangeAspect="1"/>
          </p:cNvPicPr>
          <p:nvPr/>
        </p:nvPicPr>
        <p:blipFill>
          <a:blip r:embed="rId5"/>
          <a:stretch>
            <a:fillRect/>
          </a:stretch>
        </p:blipFill>
        <p:spPr>
          <a:xfrm>
            <a:off x="4581539" y="3729464"/>
            <a:ext cx="6498252" cy="2351057"/>
          </a:xfrm>
          <a:prstGeom prst="rect">
            <a:avLst/>
          </a:prstGeom>
        </p:spPr>
      </p:pic>
    </p:spTree>
    <p:extLst>
      <p:ext uri="{BB962C8B-B14F-4D97-AF65-F5344CB8AC3E}">
        <p14:creationId xmlns:p14="http://schemas.microsoft.com/office/powerpoint/2010/main" val="8685377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2E89F4-2DAF-1F86-90B9-77A9D846AA9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69B1753-64C5-64C7-97BD-C3237601D42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7B2CDCA2-0C30-B7ED-1AAD-DB44AC739BE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8C0031E-2832-72B1-1DAF-445F86EE8DD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734AE00B-D2FA-E463-066E-DAA703D7990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9C387288-83E1-5AC2-E17B-7701BDFE48B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027CCAEF-839B-4818-53AD-913929C17D6F}"/>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5E8DFB05-65AF-D5F8-CB22-82B898F8A41B}"/>
              </a:ext>
            </a:extLst>
          </p:cNvPr>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a:extLst>
              <a:ext uri="{FF2B5EF4-FFF2-40B4-BE49-F238E27FC236}">
                <a16:creationId xmlns:a16="http://schemas.microsoft.com/office/drawing/2014/main" id="{A12948BA-26E8-AAB5-BB84-C3DE2459B5C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0A30AAA3-3DCE-98A7-499E-66D7216A2716}"/>
              </a:ext>
            </a:extLst>
          </p:cNvPr>
          <p:cNvSpPr txBox="1"/>
          <p:nvPr/>
        </p:nvSpPr>
        <p:spPr>
          <a:xfrm>
            <a:off x="4778437" y="1492354"/>
            <a:ext cx="75678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 good strategy </a:t>
            </a:r>
          </a:p>
        </p:txBody>
      </p:sp>
      <p:sp>
        <p:nvSpPr>
          <p:cNvPr id="10" name="TextBox 9">
            <a:extLst>
              <a:ext uri="{FF2B5EF4-FFF2-40B4-BE49-F238E27FC236}">
                <a16:creationId xmlns:a16="http://schemas.microsoft.com/office/drawing/2014/main" id="{E7F3A03B-C0D3-1A9D-800D-AD2D493622B0}"/>
              </a:ext>
            </a:extLst>
          </p:cNvPr>
          <p:cNvSpPr txBox="1"/>
          <p:nvPr/>
        </p:nvSpPr>
        <p:spPr>
          <a:xfrm>
            <a:off x="4264616" y="2343978"/>
            <a:ext cx="8081629" cy="230832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A good strategy enables a firm to achieve superior performance. It consists of three elements:</a:t>
            </a:r>
          </a:p>
          <a:p>
            <a:r>
              <a:rPr lang="en-US" sz="2400" dirty="0">
                <a:latin typeface="Times New Roman" panose="02020603050405020304" pitchFamily="18" charset="0"/>
                <a:cs typeface="Times New Roman" panose="02020603050405020304" pitchFamily="18" charset="0"/>
              </a:rPr>
              <a:t>1. A diagnosis of the competitive challenge.</a:t>
            </a:r>
          </a:p>
          <a:p>
            <a:r>
              <a:rPr lang="en-US" sz="2400" dirty="0">
                <a:latin typeface="Times New Roman" panose="02020603050405020304" pitchFamily="18" charset="0"/>
                <a:cs typeface="Times New Roman" panose="02020603050405020304" pitchFamily="18" charset="0"/>
              </a:rPr>
              <a:t>2. A guiding policy to address the competitive challenge.</a:t>
            </a:r>
          </a:p>
          <a:p>
            <a:r>
              <a:rPr lang="en-US" sz="2400" dirty="0">
                <a:latin typeface="Times New Roman" panose="02020603050405020304" pitchFamily="18" charset="0"/>
                <a:cs typeface="Times New Roman" panose="02020603050405020304" pitchFamily="18" charset="0"/>
              </a:rPr>
              <a:t>3. A set of coherent actions to implement the firm’s guiding policy.</a:t>
            </a:r>
            <a:endParaRPr lang="en-US" sz="24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8DCCB6AE-80C5-00C4-D968-D572FD617C79}"/>
              </a:ext>
            </a:extLst>
          </p:cNvPr>
          <p:cNvPicPr>
            <a:picLocks noChangeAspect="1"/>
          </p:cNvPicPr>
          <p:nvPr/>
        </p:nvPicPr>
        <p:blipFill>
          <a:blip r:embed="rId5"/>
          <a:stretch>
            <a:fillRect/>
          </a:stretch>
        </p:blipFill>
        <p:spPr>
          <a:xfrm>
            <a:off x="5472519" y="4580323"/>
            <a:ext cx="4178031" cy="1850571"/>
          </a:xfrm>
          <a:prstGeom prst="rect">
            <a:avLst/>
          </a:prstGeom>
        </p:spPr>
      </p:pic>
    </p:spTree>
    <p:extLst>
      <p:ext uri="{BB962C8B-B14F-4D97-AF65-F5344CB8AC3E}">
        <p14:creationId xmlns:p14="http://schemas.microsoft.com/office/powerpoint/2010/main" val="34728254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F469A2-02BC-8EA6-FCCB-E9568AF1E01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01F7759-B45F-9B66-EFE6-3F7062C2D61E}"/>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29D558C-966F-6139-97F6-3AAEB321808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A744BA3-7C14-1DD4-FFD6-392FC7ADAA2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D649F22F-0A6C-29C7-1A5A-3D0B6AABAD3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0FABE23-61D7-0099-59DE-3BE8BE45C34F}"/>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9CEA0AE-0196-BFCC-93E1-755090C5BBEA}"/>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851F422B-20CA-B448-0E4A-0A2DE6395C70}"/>
              </a:ext>
            </a:extLst>
          </p:cNvPr>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a:extLst>
              <a:ext uri="{FF2B5EF4-FFF2-40B4-BE49-F238E27FC236}">
                <a16:creationId xmlns:a16="http://schemas.microsoft.com/office/drawing/2014/main" id="{353E1CA1-ECBD-9712-EF15-472095CFF9A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FED22111-DEFF-AD62-D183-214F3B3A1CC7}"/>
              </a:ext>
            </a:extLst>
          </p:cNvPr>
          <p:cNvSpPr txBox="1"/>
          <p:nvPr/>
        </p:nvSpPr>
        <p:spPr>
          <a:xfrm>
            <a:off x="4767611" y="1418258"/>
            <a:ext cx="746821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 successful strategy </a:t>
            </a:r>
          </a:p>
        </p:txBody>
      </p:sp>
      <p:sp>
        <p:nvSpPr>
          <p:cNvPr id="4" name="TextBox 3">
            <a:extLst>
              <a:ext uri="{FF2B5EF4-FFF2-40B4-BE49-F238E27FC236}">
                <a16:creationId xmlns:a16="http://schemas.microsoft.com/office/drawing/2014/main" id="{3FC9B78B-6AC6-4C1E-00B7-9E02F8B898C7}"/>
              </a:ext>
            </a:extLst>
          </p:cNvPr>
          <p:cNvSpPr txBox="1"/>
          <p:nvPr/>
        </p:nvSpPr>
        <p:spPr>
          <a:xfrm>
            <a:off x="4260553" y="2431865"/>
            <a:ext cx="7975276" cy="1200329"/>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A successful strategy requires three integrative management tasks—analysis, formulation, and implementation.</a:t>
            </a:r>
            <a:endParaRPr lang="en-US" sz="2000" b="1" i="1"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B9F47DD7-8C1B-96FC-5314-CE88B658FEAE}"/>
              </a:ext>
            </a:extLst>
          </p:cNvPr>
          <p:cNvPicPr>
            <a:picLocks noChangeAspect="1"/>
          </p:cNvPicPr>
          <p:nvPr/>
        </p:nvPicPr>
        <p:blipFill>
          <a:blip r:embed="rId5"/>
          <a:stretch>
            <a:fillRect/>
          </a:stretch>
        </p:blipFill>
        <p:spPr>
          <a:xfrm>
            <a:off x="5015724" y="3914865"/>
            <a:ext cx="4767275" cy="2447715"/>
          </a:xfrm>
          <a:prstGeom prst="rect">
            <a:avLst/>
          </a:prstGeom>
        </p:spPr>
      </p:pic>
    </p:spTree>
    <p:extLst>
      <p:ext uri="{BB962C8B-B14F-4D97-AF65-F5344CB8AC3E}">
        <p14:creationId xmlns:p14="http://schemas.microsoft.com/office/powerpoint/2010/main" val="41324166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702157-625C-FD20-6873-15B8DBBCDB3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A800F897-6EBA-B43C-9D4F-368AE45E761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CE98B552-6E26-B7D6-A1C1-12A472D15AD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C229E68-98C9-D9CF-F93D-B77D57C0E9B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2E491B1-C13C-0CAD-75FA-22B542D53B7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75E08172-8569-E954-D5C4-2024BDCCA1E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8959C63A-AA2D-4790-2682-357CB43E576D}"/>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0CAB7B36-9B79-BC69-30E8-9B4778F24DAE}"/>
              </a:ext>
            </a:extLst>
          </p:cNvPr>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a:extLst>
              <a:ext uri="{FF2B5EF4-FFF2-40B4-BE49-F238E27FC236}">
                <a16:creationId xmlns:a16="http://schemas.microsoft.com/office/drawing/2014/main" id="{899A646E-4999-40C1-1561-7A043ABDB3C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225F59C5-4F81-8C8D-BB35-4EA272D7E271}"/>
              </a:ext>
            </a:extLst>
          </p:cNvPr>
          <p:cNvSpPr txBox="1"/>
          <p:nvPr/>
        </p:nvSpPr>
        <p:spPr>
          <a:xfrm>
            <a:off x="4711284" y="1537693"/>
            <a:ext cx="7519114"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Strategic management?</a:t>
            </a:r>
          </a:p>
        </p:txBody>
      </p:sp>
      <p:sp>
        <p:nvSpPr>
          <p:cNvPr id="10" name="TextBox 9">
            <a:extLst>
              <a:ext uri="{FF2B5EF4-FFF2-40B4-BE49-F238E27FC236}">
                <a16:creationId xmlns:a16="http://schemas.microsoft.com/office/drawing/2014/main" id="{AADB7B55-540E-623E-49EA-5DCD6CD37A7B}"/>
              </a:ext>
            </a:extLst>
          </p:cNvPr>
          <p:cNvSpPr txBox="1"/>
          <p:nvPr/>
        </p:nvSpPr>
        <p:spPr>
          <a:xfrm>
            <a:off x="4200770" y="2469986"/>
            <a:ext cx="8029627" cy="3046988"/>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Strategic management </a:t>
            </a:r>
            <a:r>
              <a:rPr lang="en-US" sz="2400" dirty="0">
                <a:latin typeface="Times New Roman" panose="02020603050405020304" pitchFamily="18" charset="0"/>
                <a:cs typeface="Times New Roman" panose="02020603050405020304" pitchFamily="18" charset="0"/>
              </a:rPr>
              <a:t>is the integrative management field that combines </a:t>
            </a:r>
            <a:r>
              <a:rPr lang="en-US" sz="2400" i="1" dirty="0">
                <a:latin typeface="Times New Roman" panose="02020603050405020304" pitchFamily="18" charset="0"/>
                <a:cs typeface="Times New Roman" panose="02020603050405020304" pitchFamily="18" charset="0"/>
              </a:rPr>
              <a:t>analysis, formulation, </a:t>
            </a:r>
            <a:r>
              <a:rPr lang="en-US" sz="2400" dirty="0">
                <a:latin typeface="Times New Roman" panose="02020603050405020304" pitchFamily="18" charset="0"/>
                <a:cs typeface="Times New Roman" panose="02020603050405020304" pitchFamily="18" charset="0"/>
              </a:rPr>
              <a:t>and </a:t>
            </a:r>
            <a:r>
              <a:rPr lang="en-US" sz="2400" i="1" dirty="0">
                <a:latin typeface="Times New Roman" panose="02020603050405020304" pitchFamily="18" charset="0"/>
                <a:cs typeface="Times New Roman" panose="02020603050405020304" pitchFamily="18" charset="0"/>
              </a:rPr>
              <a:t>implementation </a:t>
            </a:r>
            <a:r>
              <a:rPr lang="en-US" sz="2400" dirty="0">
                <a:latin typeface="Times New Roman" panose="02020603050405020304" pitchFamily="18" charset="0"/>
                <a:cs typeface="Times New Roman" panose="02020603050405020304" pitchFamily="18" charset="0"/>
              </a:rPr>
              <a:t>in the quest for competitive advantage. </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It also enables you to think like a general manager to help position your organization for superior performance. The </a:t>
            </a:r>
            <a:r>
              <a:rPr lang="en-US" sz="2400" i="1" dirty="0">
                <a:latin typeface="Times New Roman" panose="02020603050405020304" pitchFamily="18" charset="0"/>
                <a:cs typeface="Times New Roman" panose="02020603050405020304" pitchFamily="18" charset="0"/>
              </a:rPr>
              <a:t>AFI strategy framework </a:t>
            </a:r>
            <a:r>
              <a:rPr lang="en-US" sz="2400" dirty="0">
                <a:latin typeface="Times New Roman" panose="02020603050405020304" pitchFamily="18" charset="0"/>
                <a:cs typeface="Times New Roman" panose="02020603050405020304" pitchFamily="18" charset="0"/>
              </a:rPr>
              <a:t>embodies this view of strategic management. </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852154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F52D94-3E77-AE30-776B-C6360CF433E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9BA8EE80-D1D8-2691-2714-6724CD6B1DE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C6A093B-457A-7E01-61A4-9E94B507EF9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2AC6D57-49C0-8D83-2B1B-C6A645027EC6}"/>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C2ACB830-4846-3272-F778-C4EEFC6DB68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E8E39FF5-DCB8-6FC3-FE92-90B1459CD1C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F050D027-B5D0-F583-7621-181F16470924}"/>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819EEE3E-5D02-1D39-35C7-B1D293E825AE}"/>
              </a:ext>
            </a:extLst>
          </p:cNvPr>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a:extLst>
              <a:ext uri="{FF2B5EF4-FFF2-40B4-BE49-F238E27FC236}">
                <a16:creationId xmlns:a16="http://schemas.microsoft.com/office/drawing/2014/main" id="{E8EB2B9A-5D6A-8003-8EA0-B474D96141D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A1179802-6A3A-1E4B-1DF0-0CB83BCF3210}"/>
              </a:ext>
            </a:extLst>
          </p:cNvPr>
          <p:cNvSpPr txBox="1"/>
          <p:nvPr/>
        </p:nvSpPr>
        <p:spPr>
          <a:xfrm>
            <a:off x="4577137" y="1306006"/>
            <a:ext cx="761247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1.1 What Strategy Is: Gaining and Sustaining</a:t>
            </a:r>
          </a:p>
          <a:p>
            <a:r>
              <a:rPr lang="en-US" sz="2800" b="1" dirty="0">
                <a:solidFill>
                  <a:srgbClr val="00B0F0"/>
                </a:solidFill>
                <a:latin typeface="Times New Roman" panose="02020603050405020304" pitchFamily="18" charset="0"/>
                <a:cs typeface="Times New Roman" panose="02020603050405020304" pitchFamily="18" charset="0"/>
              </a:rPr>
              <a:t>Competitive Advantage</a:t>
            </a:r>
          </a:p>
        </p:txBody>
      </p:sp>
      <p:sp>
        <p:nvSpPr>
          <p:cNvPr id="4" name="TextBox 3">
            <a:extLst>
              <a:ext uri="{FF2B5EF4-FFF2-40B4-BE49-F238E27FC236}">
                <a16:creationId xmlns:a16="http://schemas.microsoft.com/office/drawing/2014/main" id="{FA3D8674-FC38-C72C-15E3-0D3C49E1EC3B}"/>
              </a:ext>
            </a:extLst>
          </p:cNvPr>
          <p:cNvSpPr txBox="1"/>
          <p:nvPr/>
        </p:nvSpPr>
        <p:spPr>
          <a:xfrm>
            <a:off x="3437433" y="2526500"/>
            <a:ext cx="8578137" cy="3416320"/>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Strategy is a set of goal-directed actions a firm takes to gain and sustain superior performance relative to competitors. To achieve superior performance, companies compete for resources: </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New ventures compete for financial and human capital, existing companies compete for profitable growth, charities compete for donations, universities compete for the best students and professors, sports teams compete for championships, and celebrities compete for media attention.</a:t>
            </a:r>
          </a:p>
        </p:txBody>
      </p:sp>
      <p:pic>
        <p:nvPicPr>
          <p:cNvPr id="7" name="Picture 6">
            <a:extLst>
              <a:ext uri="{FF2B5EF4-FFF2-40B4-BE49-F238E27FC236}">
                <a16:creationId xmlns:a16="http://schemas.microsoft.com/office/drawing/2014/main" id="{928B2EFE-E1A3-BF87-BB13-BBCFC3D1CE3B}"/>
              </a:ext>
            </a:extLst>
          </p:cNvPr>
          <p:cNvPicPr>
            <a:picLocks noChangeAspect="1"/>
          </p:cNvPicPr>
          <p:nvPr/>
        </p:nvPicPr>
        <p:blipFill>
          <a:blip r:embed="rId5"/>
          <a:stretch>
            <a:fillRect/>
          </a:stretch>
        </p:blipFill>
        <p:spPr>
          <a:xfrm>
            <a:off x="9117349" y="5530261"/>
            <a:ext cx="2782366" cy="1270615"/>
          </a:xfrm>
          <a:prstGeom prst="rect">
            <a:avLst/>
          </a:prstGeom>
        </p:spPr>
      </p:pic>
    </p:spTree>
    <p:extLst>
      <p:ext uri="{BB962C8B-B14F-4D97-AF65-F5344CB8AC3E}">
        <p14:creationId xmlns:p14="http://schemas.microsoft.com/office/powerpoint/2010/main" val="33616298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BAF4EB3-483E-1923-6AA1-CAC1190D7B96}"/>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Competitive challenge</a:t>
            </a:r>
          </a:p>
        </p:txBody>
      </p:sp>
      <p:sp>
        <p:nvSpPr>
          <p:cNvPr id="4" name="TextBox 3">
            <a:extLst>
              <a:ext uri="{FF2B5EF4-FFF2-40B4-BE49-F238E27FC236}">
                <a16:creationId xmlns:a16="http://schemas.microsoft.com/office/drawing/2014/main" id="{A1457401-7F6F-5ECC-B814-7314939CE204}"/>
              </a:ext>
            </a:extLst>
          </p:cNvPr>
          <p:cNvSpPr txBox="1"/>
          <p:nvPr/>
        </p:nvSpPr>
        <p:spPr>
          <a:xfrm>
            <a:off x="906627" y="2155119"/>
            <a:ext cx="10249469" cy="193899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A good strategy needs to start with a clear and critical diagnosis of the competitive challenge. Musk, Tesla’s co-founder and CEO, describes himself as an “engineer and entrepreneur who builds and operates companies to solve environmental, social, and economic challenges.”</a:t>
            </a:r>
          </a:p>
          <a:p>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57446FCD-61E5-0E14-4B5D-991E4E157D8E}"/>
              </a:ext>
            </a:extLst>
          </p:cNvPr>
          <p:cNvPicPr>
            <a:picLocks noChangeAspect="1"/>
          </p:cNvPicPr>
          <p:nvPr/>
        </p:nvPicPr>
        <p:blipFill>
          <a:blip r:embed="rId3"/>
          <a:stretch>
            <a:fillRect/>
          </a:stretch>
        </p:blipFill>
        <p:spPr>
          <a:xfrm>
            <a:off x="6604000" y="3981052"/>
            <a:ext cx="4552096" cy="1968856"/>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319E0C-7B34-3B38-029B-AF5BB0D612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C376A9-0DFA-A687-8F0A-AF1A1F35CD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FB37E42-DC53-86F2-142A-8BF24A1B072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CF541AC-E581-0321-0BE6-4B252C52E5F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E3E413D-FC19-5365-5C00-70873709CA3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CFE9B84A-A1C8-FD95-028F-B9768CE3BA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731EE1B-24F2-BE7B-8B40-2166478CC8C8}"/>
              </a:ext>
            </a:extLst>
          </p:cNvPr>
          <p:cNvSpPr txBox="1"/>
          <p:nvPr/>
        </p:nvSpPr>
        <p:spPr>
          <a:xfrm>
            <a:off x="906627" y="2155119"/>
            <a:ext cx="10249469" cy="2308324"/>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Tesla was founded with the vision to “accelerate the world’s transition to sustainable transport.” To accomplish this mission, Tesla must build zero-emission electric vehicles that are attractive and affordable. Beyond achieving a competitive advantage for Tesla, Musk is working to set a new standard in automotive technology. He hopes that zero-emission electric vehicles will one day replace gasoline-powered cars.</a:t>
            </a:r>
          </a:p>
        </p:txBody>
      </p:sp>
      <p:pic>
        <p:nvPicPr>
          <p:cNvPr id="9" name="Picture 8">
            <a:extLst>
              <a:ext uri="{FF2B5EF4-FFF2-40B4-BE49-F238E27FC236}">
                <a16:creationId xmlns:a16="http://schemas.microsoft.com/office/drawing/2014/main" id="{A159422E-2641-1964-EDA7-EEFD8AF0D6FE}"/>
              </a:ext>
            </a:extLst>
          </p:cNvPr>
          <p:cNvPicPr>
            <a:picLocks noChangeAspect="1"/>
          </p:cNvPicPr>
          <p:nvPr/>
        </p:nvPicPr>
        <p:blipFill>
          <a:blip r:embed="rId3"/>
          <a:stretch>
            <a:fillRect/>
          </a:stretch>
        </p:blipFill>
        <p:spPr>
          <a:xfrm>
            <a:off x="5913458" y="4409476"/>
            <a:ext cx="5142852" cy="1624050"/>
          </a:xfrm>
          <a:prstGeom prst="rect">
            <a:avLst/>
          </a:prstGeom>
        </p:spPr>
      </p:pic>
      <p:sp>
        <p:nvSpPr>
          <p:cNvPr id="11" name="TextBox 10">
            <a:extLst>
              <a:ext uri="{FF2B5EF4-FFF2-40B4-BE49-F238E27FC236}">
                <a16:creationId xmlns:a16="http://schemas.microsoft.com/office/drawing/2014/main" id="{C679617F-42EF-0218-24A3-CA60DB0E0F8F}"/>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Competitive challenge</a:t>
            </a:r>
          </a:p>
        </p:txBody>
      </p:sp>
    </p:spTree>
    <p:extLst>
      <p:ext uri="{BB962C8B-B14F-4D97-AF65-F5344CB8AC3E}">
        <p14:creationId xmlns:p14="http://schemas.microsoft.com/office/powerpoint/2010/main" val="20553766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CA43FD-7DBD-45F0-CC04-19403DC100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F85FBB2-140D-02E2-9664-815321A259E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88A135B8-D515-3DF7-F321-91342DAA2A4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4B39A1E-5648-2526-045F-AD99A87497A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7291054-61CF-200C-C69E-287895C3ECC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71DEDECA-70DA-1FEA-5A7E-109755B477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A261FCA-3BA8-EFC5-99A4-18A6693E35C1}"/>
              </a:ext>
            </a:extLst>
          </p:cNvPr>
          <p:cNvSpPr txBox="1"/>
          <p:nvPr/>
        </p:nvSpPr>
        <p:spPr>
          <a:xfrm>
            <a:off x="2398812" y="104900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 Guiding policy</a:t>
            </a:r>
          </a:p>
        </p:txBody>
      </p:sp>
      <p:sp>
        <p:nvSpPr>
          <p:cNvPr id="9" name="TextBox 8">
            <a:extLst>
              <a:ext uri="{FF2B5EF4-FFF2-40B4-BE49-F238E27FC236}">
                <a16:creationId xmlns:a16="http://schemas.microsoft.com/office/drawing/2014/main" id="{C8232CDA-DE74-23F9-AEA6-652287FACB9E}"/>
              </a:ext>
            </a:extLst>
          </p:cNvPr>
          <p:cNvSpPr txBox="1"/>
          <p:nvPr/>
        </p:nvSpPr>
        <p:spPr>
          <a:xfrm>
            <a:off x="906627" y="2155119"/>
            <a:ext cx="10249469" cy="193899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After the diagnosis of the competitive challenge, the firm needs to formulate an effective guiding policy in response. The formulated strategy needs to be consistent, often backed up with strategic commitments such as sizable investments or changes to an organization’s incentive and reward system—big changes that cannot be easily reversed.</a:t>
            </a:r>
          </a:p>
        </p:txBody>
      </p:sp>
      <p:pic>
        <p:nvPicPr>
          <p:cNvPr id="12" name="Picture 11">
            <a:extLst>
              <a:ext uri="{FF2B5EF4-FFF2-40B4-BE49-F238E27FC236}">
                <a16:creationId xmlns:a16="http://schemas.microsoft.com/office/drawing/2014/main" id="{C60ADC86-2A92-487A-00E4-F8B756B9882C}"/>
              </a:ext>
            </a:extLst>
          </p:cNvPr>
          <p:cNvPicPr>
            <a:picLocks noChangeAspect="1"/>
          </p:cNvPicPr>
          <p:nvPr/>
        </p:nvPicPr>
        <p:blipFill>
          <a:blip r:embed="rId3"/>
          <a:stretch>
            <a:fillRect/>
          </a:stretch>
        </p:blipFill>
        <p:spPr>
          <a:xfrm>
            <a:off x="6516196" y="3932063"/>
            <a:ext cx="4016088" cy="1938992"/>
          </a:xfrm>
          <a:prstGeom prst="rect">
            <a:avLst/>
          </a:prstGeom>
        </p:spPr>
      </p:pic>
    </p:spTree>
    <p:extLst>
      <p:ext uri="{BB962C8B-B14F-4D97-AF65-F5344CB8AC3E}">
        <p14:creationId xmlns:p14="http://schemas.microsoft.com/office/powerpoint/2010/main" val="2108177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28D219-084C-D52D-41A8-9C1255FEB4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3C4F54-BFF3-F334-61A1-832680DE27F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791A24F1-D972-8E1F-3A1B-881BDF80D8B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CC2D7A6-D94A-0D71-49D9-2EDE2FAE724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B1CC29E-9A27-B8BE-E85D-2693BB99F8B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F70C9A8D-9695-80AC-EE65-6B4CE19802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55037093-0FC6-53BC-8424-92C999605ECA}"/>
              </a:ext>
            </a:extLst>
          </p:cNvPr>
          <p:cNvPicPr>
            <a:picLocks noChangeAspect="1"/>
          </p:cNvPicPr>
          <p:nvPr/>
        </p:nvPicPr>
        <p:blipFill>
          <a:blip r:embed="rId3"/>
          <a:stretch>
            <a:fillRect/>
          </a:stretch>
        </p:blipFill>
        <p:spPr>
          <a:xfrm>
            <a:off x="6604000" y="3981052"/>
            <a:ext cx="4552096" cy="1968856"/>
          </a:xfrm>
          <a:prstGeom prst="rect">
            <a:avLst/>
          </a:prstGeom>
        </p:spPr>
      </p:pic>
      <p:sp>
        <p:nvSpPr>
          <p:cNvPr id="3" name="TextBox 2">
            <a:extLst>
              <a:ext uri="{FF2B5EF4-FFF2-40B4-BE49-F238E27FC236}">
                <a16:creationId xmlns:a16="http://schemas.microsoft.com/office/drawing/2014/main" id="{695A143A-10F7-01C9-A5F6-F4C1B8B53A23}"/>
              </a:ext>
            </a:extLst>
          </p:cNvPr>
          <p:cNvSpPr txBox="1"/>
          <p:nvPr/>
        </p:nvSpPr>
        <p:spPr>
          <a:xfrm>
            <a:off x="942308" y="2457081"/>
            <a:ext cx="10249469" cy="1569660"/>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Without consistency in a firm’s guiding policy, employees become confused and cannot make effective day-to-day decisions that support the overall strategy. Without consistency in strategy, moreover, other stakeholders, including investors, also become frustrated.</a:t>
            </a:r>
          </a:p>
        </p:txBody>
      </p:sp>
      <p:sp>
        <p:nvSpPr>
          <p:cNvPr id="9" name="TextBox 8">
            <a:extLst>
              <a:ext uri="{FF2B5EF4-FFF2-40B4-BE49-F238E27FC236}">
                <a16:creationId xmlns:a16="http://schemas.microsoft.com/office/drawing/2014/main" id="{D4379134-CBC9-D604-4A68-293C9A580A83}"/>
              </a:ext>
            </a:extLst>
          </p:cNvPr>
          <p:cNvSpPr txBox="1"/>
          <p:nvPr/>
        </p:nvSpPr>
        <p:spPr>
          <a:xfrm>
            <a:off x="2398812" y="104900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 Guiding policy</a:t>
            </a:r>
          </a:p>
        </p:txBody>
      </p:sp>
    </p:spTree>
    <p:extLst>
      <p:ext uri="{BB962C8B-B14F-4D97-AF65-F5344CB8AC3E}">
        <p14:creationId xmlns:p14="http://schemas.microsoft.com/office/powerpoint/2010/main" val="37891320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930443" y="1429232"/>
            <a:ext cx="10764251" cy="4093428"/>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1.1 What Strategy Is: Gaining and Sustaining</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Competitive Advantage</a:t>
            </a:r>
          </a:p>
          <a:p>
            <a:pPr marL="457200" indent="-457200">
              <a:buFont typeface="Wingdings" panose="05000000000000000000" pitchFamily="2" charset="2"/>
              <a:buChar char="Ø"/>
            </a:pPr>
            <a:r>
              <a:rPr lang="en-US" sz="3200" b="1" dirty="0">
                <a:solidFill>
                  <a:schemeClr val="bg1">
                    <a:lumMod val="50000"/>
                  </a:schemeClr>
                </a:solidFill>
                <a:latin typeface="Times New Roman" panose="02020603050405020304" pitchFamily="18" charset="0"/>
                <a:cs typeface="Times New Roman" panose="02020603050405020304" pitchFamily="18" charset="0"/>
              </a:rPr>
              <a:t>What Is Competitive Advantage?</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1.2 Vision, Mission, and Values</a:t>
            </a:r>
          </a:p>
          <a:p>
            <a:pPr marL="457200" indent="-457200">
              <a:buFont typeface="Arial" panose="020B0604020202020204" pitchFamily="34" charset="0"/>
              <a:buChar char="•"/>
            </a:pPr>
            <a:r>
              <a:rPr lang="en-US" sz="2800" dirty="0">
                <a:solidFill>
                  <a:schemeClr val="bg1">
                    <a:lumMod val="75000"/>
                  </a:schemeClr>
                </a:solidFill>
                <a:latin typeface="Times New Roman" panose="02020603050405020304" pitchFamily="18" charset="0"/>
                <a:cs typeface="Times New Roman" panose="02020603050405020304" pitchFamily="18" charset="0"/>
              </a:rPr>
              <a:t>Vision</a:t>
            </a:r>
          </a:p>
          <a:p>
            <a:pPr marL="457200" indent="-457200">
              <a:buFont typeface="Arial" panose="020B0604020202020204" pitchFamily="34" charset="0"/>
              <a:buChar char="•"/>
            </a:pPr>
            <a:r>
              <a:rPr lang="en-US" sz="2800" dirty="0">
                <a:solidFill>
                  <a:schemeClr val="bg1">
                    <a:lumMod val="75000"/>
                  </a:schemeClr>
                </a:solidFill>
                <a:latin typeface="Times New Roman" panose="02020603050405020304" pitchFamily="18" charset="0"/>
                <a:cs typeface="Times New Roman" panose="02020603050405020304" pitchFamily="18" charset="0"/>
              </a:rPr>
              <a:t>Mission</a:t>
            </a:r>
          </a:p>
          <a:p>
            <a:pPr marL="457200" indent="-457200">
              <a:buFont typeface="Arial" panose="020B0604020202020204" pitchFamily="34" charset="0"/>
              <a:buChar char="•"/>
            </a:pPr>
            <a:r>
              <a:rPr lang="en-US" sz="2800" dirty="0">
                <a:solidFill>
                  <a:schemeClr val="bg1">
                    <a:lumMod val="75000"/>
                  </a:schemeClr>
                </a:solidFill>
                <a:latin typeface="Times New Roman" panose="02020603050405020304" pitchFamily="18" charset="0"/>
                <a:cs typeface="Times New Roman" panose="02020603050405020304" pitchFamily="18" charset="0"/>
              </a:rPr>
              <a:t>Values</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1.3 The AFI Strategy Framework</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1.4 Implications for Strategic Leaders</a:t>
            </a:r>
          </a:p>
        </p:txBody>
      </p:sp>
      <p:sp>
        <p:nvSpPr>
          <p:cNvPr id="8" name="TextBox 7"/>
          <p:cNvSpPr txBox="1"/>
          <p:nvPr/>
        </p:nvSpPr>
        <p:spPr>
          <a:xfrm>
            <a:off x="520075" y="797818"/>
            <a:ext cx="9524678" cy="523220"/>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Is Strategy?</a:t>
            </a:r>
          </a:p>
        </p:txBody>
      </p:sp>
    </p:spTree>
    <p:extLst>
      <p:ext uri="{BB962C8B-B14F-4D97-AF65-F5344CB8AC3E}">
        <p14:creationId xmlns:p14="http://schemas.microsoft.com/office/powerpoint/2010/main" val="41702048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07795" y="1031741"/>
            <a:ext cx="983375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Define competitive advantage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rPr>
              <a:t>01</a:t>
            </a: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7" y="2124334"/>
            <a:ext cx="10249469" cy="3416320"/>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Competitive advantage is always judged relative to other competitors or the industry average.</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To obtain a competitive advantage, a firm must either create more value for customers while keeping its cost comparable to competitors, or it must provide the value equivalent to competitors but at a lower cost.</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 firm able to outperform competitors for prolonged periods of time has a sustained competitive advantage.</a:t>
            </a:r>
          </a:p>
        </p:txBody>
      </p:sp>
    </p:spTree>
    <p:extLst>
      <p:ext uri="{BB962C8B-B14F-4D97-AF65-F5344CB8AC3E}">
        <p14:creationId xmlns:p14="http://schemas.microsoft.com/office/powerpoint/2010/main" val="30316901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competitive advantage?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7" y="2124334"/>
            <a:ext cx="10249469" cy="3046988"/>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Competitive advantage is always relative, not absolute. To assess competitive advantage, we compare firm performance to a benchmark—that is, either the performance of other firms in the same industry or an industry average. A firm that achieves superior performance relative to other competitors in the same industry or the industry average has a competitive advantage. In terms of stock market valuation, </a:t>
            </a:r>
            <a:r>
              <a:rPr lang="en-US" sz="2400" b="1" dirty="0">
                <a:latin typeface="Times New Roman" panose="02020603050405020304" pitchFamily="18" charset="0"/>
                <a:cs typeface="Times New Roman" panose="02020603050405020304" pitchFamily="18" charset="0"/>
              </a:rPr>
              <a:t>Tesla</a:t>
            </a:r>
            <a:r>
              <a:rPr lang="en-US" sz="2400" dirty="0">
                <a:latin typeface="Times New Roman" panose="02020603050405020304" pitchFamily="18" charset="0"/>
                <a:cs typeface="Times New Roman" panose="02020603050405020304" pitchFamily="18" charset="0"/>
              </a:rPr>
              <a:t> has appreciated much more in recent years than </a:t>
            </a:r>
            <a:r>
              <a:rPr lang="en-US" sz="2400" b="1" dirty="0">
                <a:latin typeface="Times New Roman" panose="02020603050405020304" pitchFamily="18" charset="0"/>
                <a:cs typeface="Times New Roman" panose="02020603050405020304" pitchFamily="18" charset="0"/>
              </a:rPr>
              <a:t>GM</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Ford</a:t>
            </a:r>
            <a:r>
              <a:rPr lang="en-US" sz="2400" dirty="0">
                <a:latin typeface="Times New Roman" panose="02020603050405020304" pitchFamily="18" charset="0"/>
                <a:cs typeface="Times New Roman" panose="02020603050405020304" pitchFamily="18" charset="0"/>
              </a:rPr>
              <a:t>, or </a:t>
            </a:r>
            <a:r>
              <a:rPr lang="en-US" sz="2400" b="1" dirty="0">
                <a:latin typeface="Times New Roman" panose="02020603050405020304" pitchFamily="18" charset="0"/>
                <a:cs typeface="Times New Roman" panose="02020603050405020304" pitchFamily="18" charset="0"/>
              </a:rPr>
              <a:t>Chrysler</a:t>
            </a:r>
            <a:r>
              <a:rPr lang="en-US" sz="2400" dirty="0">
                <a:latin typeface="Times New Roman" panose="02020603050405020304" pitchFamily="18" charset="0"/>
                <a:cs typeface="Times New Roman" panose="02020603050405020304" pitchFamily="18" charset="0"/>
              </a:rPr>
              <a:t>, and thus appears to have a competitive</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advantage, at least on this dimension.</a:t>
            </a:r>
          </a:p>
        </p:txBody>
      </p:sp>
      <p:sp>
        <p:nvSpPr>
          <p:cNvPr id="2" name="TextBox 1">
            <a:extLst>
              <a:ext uri="{FF2B5EF4-FFF2-40B4-BE49-F238E27FC236}">
                <a16:creationId xmlns:a16="http://schemas.microsoft.com/office/drawing/2014/main" id="{71C08DC4-E51D-A175-E055-B576EFA8DD5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2820882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754743" y="2257252"/>
            <a:ext cx="10682979" cy="2677656"/>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A firm that is able to outperform its competitors or the industry average over a prolonged period has a sustainable competitive advantage. </a:t>
            </a:r>
            <a:r>
              <a:rPr lang="en-US" sz="2400" b="1" dirty="0">
                <a:latin typeface="Times New Roman" panose="02020603050405020304" pitchFamily="18" charset="0"/>
                <a:cs typeface="Times New Roman" panose="02020603050405020304" pitchFamily="18" charset="0"/>
              </a:rPr>
              <a:t>Apple</a:t>
            </a:r>
            <a:r>
              <a:rPr lang="en-US" sz="2400" dirty="0">
                <a:latin typeface="Times New Roman" panose="02020603050405020304" pitchFamily="18" charset="0"/>
                <a:cs typeface="Times New Roman" panose="02020603050405020304" pitchFamily="18" charset="0"/>
              </a:rPr>
              <a:t>, for example, has enjoyed a sustainable competitive advantage over </a:t>
            </a:r>
            <a:r>
              <a:rPr lang="en-US" sz="2400" b="1" dirty="0">
                <a:latin typeface="Times New Roman" panose="02020603050405020304" pitchFamily="18" charset="0"/>
                <a:cs typeface="Times New Roman" panose="02020603050405020304" pitchFamily="18" charset="0"/>
              </a:rPr>
              <a:t>Samsung</a:t>
            </a:r>
            <a:r>
              <a:rPr lang="en-US" sz="2400" dirty="0">
                <a:latin typeface="Times New Roman" panose="02020603050405020304" pitchFamily="18" charset="0"/>
                <a:cs typeface="Times New Roman" panose="02020603050405020304" pitchFamily="18" charset="0"/>
              </a:rPr>
              <a:t> in the smartphone industry for over a decade since its introduction of the </a:t>
            </a:r>
            <a:r>
              <a:rPr lang="en-US" sz="2400" b="1" dirty="0">
                <a:latin typeface="Times New Roman" panose="02020603050405020304" pitchFamily="18" charset="0"/>
                <a:cs typeface="Times New Roman" panose="02020603050405020304" pitchFamily="18" charset="0"/>
              </a:rPr>
              <a:t>iPhone</a:t>
            </a:r>
            <a:r>
              <a:rPr lang="en-US" sz="2400" dirty="0">
                <a:latin typeface="Times New Roman" panose="02020603050405020304" pitchFamily="18" charset="0"/>
                <a:cs typeface="Times New Roman" panose="02020603050405020304" pitchFamily="18" charset="0"/>
              </a:rPr>
              <a:t> in 2007. Other phone makers such as </a:t>
            </a:r>
            <a:r>
              <a:rPr lang="en-US" sz="2400" b="1" dirty="0">
                <a:latin typeface="Times New Roman" panose="02020603050405020304" pitchFamily="18" charset="0"/>
                <a:cs typeface="Times New Roman" panose="02020603050405020304" pitchFamily="18" charset="0"/>
              </a:rPr>
              <a:t>Microsoft</a:t>
            </a:r>
            <a:r>
              <a:rPr lang="en-US" sz="2400" dirty="0">
                <a:latin typeface="Times New Roman" panose="02020603050405020304" pitchFamily="18" charset="0"/>
                <a:cs typeface="Times New Roman" panose="02020603050405020304" pitchFamily="18" charset="0"/>
              </a:rPr>
              <a:t> (which purchased </a:t>
            </a:r>
            <a:r>
              <a:rPr lang="en-US" sz="2400" b="1" dirty="0">
                <a:latin typeface="Times New Roman" panose="02020603050405020304" pitchFamily="18" charset="0"/>
                <a:cs typeface="Times New Roman" panose="02020603050405020304" pitchFamily="18" charset="0"/>
              </a:rPr>
              <a:t>Nokia</a:t>
            </a:r>
            <a:r>
              <a:rPr lang="en-US" sz="2400" dirty="0">
                <a:latin typeface="Times New Roman" panose="02020603050405020304" pitchFamily="18" charset="0"/>
                <a:cs typeface="Times New Roman" panose="02020603050405020304" pitchFamily="18" charset="0"/>
              </a:rPr>
              <a:t>) and </a:t>
            </a:r>
            <a:r>
              <a:rPr lang="en-US" sz="2400" b="1" dirty="0">
                <a:latin typeface="Times New Roman" panose="02020603050405020304" pitchFamily="18" charset="0"/>
                <a:cs typeface="Times New Roman" panose="02020603050405020304" pitchFamily="18" charset="0"/>
              </a:rPr>
              <a:t>BlackBerry</a:t>
            </a:r>
            <a:r>
              <a:rPr lang="en-US" sz="2400" dirty="0">
                <a:latin typeface="Times New Roman" panose="02020603050405020304" pitchFamily="18" charset="0"/>
                <a:cs typeface="Times New Roman" panose="02020603050405020304" pitchFamily="18" charset="0"/>
              </a:rPr>
              <a:t> have all but exited the smartphone market, while new entrants such as </a:t>
            </a:r>
            <a:r>
              <a:rPr lang="en-US" sz="2400" b="1" dirty="0" err="1">
                <a:latin typeface="Times New Roman" panose="02020603050405020304" pitchFamily="18" charset="0"/>
                <a:cs typeface="Times New Roman" panose="02020603050405020304" pitchFamily="18" charset="0"/>
              </a:rPr>
              <a:t>Xiaomi</a:t>
            </a:r>
            <a:r>
              <a:rPr lang="en-US" sz="2400" dirty="0">
                <a:latin typeface="Times New Roman" panose="02020603050405020304" pitchFamily="18" charset="0"/>
                <a:cs typeface="Times New Roman" panose="02020603050405020304" pitchFamily="18" charset="0"/>
              </a:rPr>
              <a:t> and </a:t>
            </a:r>
            <a:r>
              <a:rPr lang="en-US" sz="2400" b="1" dirty="0">
                <a:latin typeface="Times New Roman" panose="02020603050405020304" pitchFamily="18" charset="0"/>
                <a:cs typeface="Times New Roman" panose="02020603050405020304" pitchFamily="18" charset="0"/>
              </a:rPr>
              <a:t>Huawei</a:t>
            </a:r>
            <a:r>
              <a:rPr lang="en-US" sz="2400" dirty="0">
                <a:latin typeface="Times New Roman" panose="02020603050405020304" pitchFamily="18" charset="0"/>
                <a:cs typeface="Times New Roman" panose="02020603050405020304" pitchFamily="18" charset="0"/>
              </a:rPr>
              <a:t> of China are trying to gain traction. </a:t>
            </a:r>
          </a:p>
        </p:txBody>
      </p:sp>
      <p:sp>
        <p:nvSpPr>
          <p:cNvPr id="12" name="TextBox 11">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Competitive advantage examples</a:t>
            </a:r>
          </a:p>
        </p:txBody>
      </p:sp>
      <p:sp>
        <p:nvSpPr>
          <p:cNvPr id="2" name="TextBox 1">
            <a:extLst>
              <a:ext uri="{FF2B5EF4-FFF2-40B4-BE49-F238E27FC236}">
                <a16:creationId xmlns:a16="http://schemas.microsoft.com/office/drawing/2014/main" id="{622F972D-FBEA-F16B-8120-A81881E03E4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32769863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930443" y="1429232"/>
            <a:ext cx="10764251" cy="4031873"/>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1.1 What Strategy Is: Gaining and Sustaining</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Competitive Advantage</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What Is Competitive Advantage?</a:t>
            </a:r>
          </a:p>
          <a:p>
            <a:pPr marL="457200" indent="-457200">
              <a:buFont typeface="Wingdings" panose="05000000000000000000" pitchFamily="2" charset="2"/>
              <a:buChar char="Ø"/>
            </a:pPr>
            <a:r>
              <a:rPr lang="en-US" sz="3200" b="1" dirty="0">
                <a:solidFill>
                  <a:schemeClr val="bg1">
                    <a:lumMod val="50000"/>
                  </a:schemeClr>
                </a:solidFill>
                <a:latin typeface="Times New Roman" panose="02020603050405020304" pitchFamily="18" charset="0"/>
                <a:cs typeface="Times New Roman" panose="02020603050405020304" pitchFamily="18" charset="0"/>
              </a:rPr>
              <a:t>1.2 Vision, Mission, and Values</a:t>
            </a:r>
          </a:p>
          <a:p>
            <a:pPr marL="457200" indent="-457200">
              <a:buFont typeface="Arial" panose="020B0604020202020204" pitchFamily="34" charset="0"/>
              <a:buChar char="•"/>
            </a:pPr>
            <a:r>
              <a:rPr lang="en-US" sz="2800" dirty="0">
                <a:solidFill>
                  <a:schemeClr val="bg1">
                    <a:lumMod val="75000"/>
                  </a:schemeClr>
                </a:solidFill>
                <a:latin typeface="Times New Roman" panose="02020603050405020304" pitchFamily="18" charset="0"/>
                <a:cs typeface="Times New Roman" panose="02020603050405020304" pitchFamily="18" charset="0"/>
              </a:rPr>
              <a:t>Vision</a:t>
            </a:r>
          </a:p>
          <a:p>
            <a:pPr marL="457200" indent="-457200">
              <a:buFont typeface="Arial" panose="020B0604020202020204" pitchFamily="34" charset="0"/>
              <a:buChar char="•"/>
            </a:pPr>
            <a:r>
              <a:rPr lang="en-US" sz="2800" dirty="0">
                <a:solidFill>
                  <a:schemeClr val="bg1">
                    <a:lumMod val="75000"/>
                  </a:schemeClr>
                </a:solidFill>
                <a:latin typeface="Times New Roman" panose="02020603050405020304" pitchFamily="18" charset="0"/>
                <a:cs typeface="Times New Roman" panose="02020603050405020304" pitchFamily="18" charset="0"/>
              </a:rPr>
              <a:t>Mission</a:t>
            </a:r>
          </a:p>
          <a:p>
            <a:pPr marL="457200" indent="-457200">
              <a:buFont typeface="Arial" panose="020B0604020202020204" pitchFamily="34" charset="0"/>
              <a:buChar char="•"/>
            </a:pPr>
            <a:r>
              <a:rPr lang="en-US" sz="2800" dirty="0">
                <a:solidFill>
                  <a:schemeClr val="bg1">
                    <a:lumMod val="75000"/>
                  </a:schemeClr>
                </a:solidFill>
                <a:latin typeface="Times New Roman" panose="02020603050405020304" pitchFamily="18" charset="0"/>
                <a:cs typeface="Times New Roman" panose="02020603050405020304" pitchFamily="18" charset="0"/>
              </a:rPr>
              <a:t>Values</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1.3 The AFI Strategy Framework</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1.4 Implications for Strategic Leaders</a:t>
            </a:r>
          </a:p>
        </p:txBody>
      </p:sp>
      <p:sp>
        <p:nvSpPr>
          <p:cNvPr id="8" name="TextBox 7"/>
          <p:cNvSpPr txBox="1"/>
          <p:nvPr/>
        </p:nvSpPr>
        <p:spPr>
          <a:xfrm>
            <a:off x="520075" y="797818"/>
            <a:ext cx="9524678" cy="523220"/>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Is Strategy?</a:t>
            </a:r>
          </a:p>
        </p:txBody>
      </p:sp>
    </p:spTree>
    <p:extLst>
      <p:ext uri="{BB962C8B-B14F-4D97-AF65-F5344CB8AC3E}">
        <p14:creationId xmlns:p14="http://schemas.microsoft.com/office/powerpoint/2010/main" val="12311630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609"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Vision, Mission, and Values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754510" y="2124334"/>
            <a:ext cx="10682979"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Describe the roles of vision, mission, and values in a firm’s strategy;</a:t>
            </a:r>
          </a:p>
          <a:p>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 vision captures an organization’s aspirations. An effective vision inspires and motivates members of the organization.</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 mission statement describes what an organization actually does—what its business is—and why and how it does it.</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Core values define the ethical standards and norms that should govern the behavior of individuals within the firm.</a:t>
            </a:r>
          </a:p>
        </p:txBody>
      </p:sp>
      <p:sp>
        <p:nvSpPr>
          <p:cNvPr id="2" name="TextBox 1">
            <a:extLst>
              <a:ext uri="{FF2B5EF4-FFF2-40B4-BE49-F238E27FC236}">
                <a16:creationId xmlns:a16="http://schemas.microsoft.com/office/drawing/2014/main" id="{EA206963-1E9B-0E53-0148-2529B852D01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3579255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609"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Vision, Mission, and Values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2459609" y="2257252"/>
            <a:ext cx="6678148" cy="3338076"/>
          </a:xfrm>
          <a:prstGeom prst="rect">
            <a:avLst/>
          </a:prstGeom>
        </p:spPr>
      </p:pic>
      <p:sp>
        <p:nvSpPr>
          <p:cNvPr id="2" name="TextBox 1">
            <a:extLst>
              <a:ext uri="{FF2B5EF4-FFF2-40B4-BE49-F238E27FC236}">
                <a16:creationId xmlns:a16="http://schemas.microsoft.com/office/drawing/2014/main" id="{2783E360-6E44-B0C5-6FFE-85E0D5D10D1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2261774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609"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Vision, Mission, and Values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754510" y="2124334"/>
            <a:ext cx="10682979" cy="3416320"/>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The first step to gain and sustain a competitive advantage is to define an organization’s vision The first step to gaining and sustaining a competitive advantage is to define an organization’s vision, mission, and values. Managers must ask the following questions:</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Vision. What do we want to accomplish ultimately?</a:t>
            </a:r>
          </a:p>
          <a:p>
            <a:r>
              <a:rPr lang="en-US" sz="2400" dirty="0">
                <a:latin typeface="Times New Roman" panose="02020603050405020304" pitchFamily="18" charset="0"/>
                <a:cs typeface="Times New Roman" panose="02020603050405020304" pitchFamily="18" charset="0"/>
              </a:rPr>
              <a:t>■ Mission. How do we accomplish our goals?</a:t>
            </a:r>
          </a:p>
          <a:p>
            <a:r>
              <a:rPr lang="en-US" sz="2400" dirty="0">
                <a:latin typeface="Times New Roman" panose="02020603050405020304" pitchFamily="18" charset="0"/>
                <a:cs typeface="Times New Roman" panose="02020603050405020304" pitchFamily="18" charset="0"/>
              </a:rPr>
              <a:t>■ Values. What commitments do we make, and what Protection barriers do we put in place, to act both legally and ethically as we pursue our vision and mission?</a:t>
            </a:r>
          </a:p>
        </p:txBody>
      </p:sp>
      <p:sp>
        <p:nvSpPr>
          <p:cNvPr id="2" name="TextBox 1">
            <a:extLst>
              <a:ext uri="{FF2B5EF4-FFF2-40B4-BE49-F238E27FC236}">
                <a16:creationId xmlns:a16="http://schemas.microsoft.com/office/drawing/2014/main" id="{96CFA7AA-9C69-F859-7196-A8E757A5E0E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1177595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930443" y="1360379"/>
            <a:ext cx="10764251" cy="4154984"/>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1.1 What Strategy Is: Gaining and Sustaining</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Competitive Advantage</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What Is Competitive Advantage?</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1.2 Vision, Mission, and Values</a:t>
            </a:r>
          </a:p>
          <a:p>
            <a:pPr marL="457200" indent="-457200">
              <a:buFont typeface="Arial" panose="020B0604020202020204" pitchFamily="34" charset="0"/>
              <a:buChar char="•"/>
            </a:pPr>
            <a:r>
              <a:rPr lang="en-US" sz="3200" b="1" dirty="0">
                <a:solidFill>
                  <a:schemeClr val="bg1">
                    <a:lumMod val="50000"/>
                  </a:schemeClr>
                </a:solidFill>
                <a:latin typeface="Times New Roman" panose="02020603050405020304" pitchFamily="18" charset="0"/>
                <a:cs typeface="Times New Roman" panose="02020603050405020304" pitchFamily="18" charset="0"/>
              </a:rPr>
              <a:t>Vision</a:t>
            </a:r>
          </a:p>
          <a:p>
            <a:pPr marL="457200" indent="-457200">
              <a:buFont typeface="Arial" panose="020B0604020202020204" pitchFamily="34" charset="0"/>
              <a:buChar char="•"/>
            </a:pPr>
            <a:r>
              <a:rPr lang="en-US" sz="2800" dirty="0">
                <a:solidFill>
                  <a:schemeClr val="bg1">
                    <a:lumMod val="75000"/>
                  </a:schemeClr>
                </a:solidFill>
                <a:latin typeface="Times New Roman" panose="02020603050405020304" pitchFamily="18" charset="0"/>
                <a:cs typeface="Times New Roman" panose="02020603050405020304" pitchFamily="18" charset="0"/>
              </a:rPr>
              <a:t>Mission</a:t>
            </a:r>
          </a:p>
          <a:p>
            <a:pPr marL="457200" indent="-457200">
              <a:buFont typeface="Arial" panose="020B0604020202020204" pitchFamily="34" charset="0"/>
              <a:buChar char="•"/>
            </a:pPr>
            <a:r>
              <a:rPr lang="en-US" sz="2800" dirty="0">
                <a:solidFill>
                  <a:schemeClr val="bg1">
                    <a:lumMod val="75000"/>
                  </a:schemeClr>
                </a:solidFill>
                <a:latin typeface="Times New Roman" panose="02020603050405020304" pitchFamily="18" charset="0"/>
                <a:cs typeface="Times New Roman" panose="02020603050405020304" pitchFamily="18" charset="0"/>
              </a:rPr>
              <a:t>Values</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1.3 The AFI Strategy Framework</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1.4 Implications for Strategic Leaders</a:t>
            </a:r>
          </a:p>
        </p:txBody>
      </p:sp>
      <p:sp>
        <p:nvSpPr>
          <p:cNvPr id="8" name="TextBox 7"/>
          <p:cNvSpPr txBox="1"/>
          <p:nvPr/>
        </p:nvSpPr>
        <p:spPr>
          <a:xfrm>
            <a:off x="520075" y="797818"/>
            <a:ext cx="9524678" cy="523220"/>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Is Strategy?</a:t>
            </a:r>
          </a:p>
        </p:txBody>
      </p:sp>
    </p:spTree>
    <p:extLst>
      <p:ext uri="{BB962C8B-B14F-4D97-AF65-F5344CB8AC3E}">
        <p14:creationId xmlns:p14="http://schemas.microsoft.com/office/powerpoint/2010/main" val="19492696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90488"/>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Vision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754743" y="2257252"/>
            <a:ext cx="10682979" cy="1569660"/>
          </a:xfrm>
          <a:prstGeom prst="rect">
            <a:avLst/>
          </a:prstGeom>
          <a:noFill/>
        </p:spPr>
        <p:txBody>
          <a:bodyPr wrap="square" rtlCol="0">
            <a:spAutoFit/>
          </a:bodyPr>
          <a:lstStyle/>
          <a:p>
            <a:r>
              <a:rPr lang="en-US" sz="2400" dirty="0"/>
              <a:t>A vision captures an organization’s aspiration and spells out what it ultimately wants to accomplish. An effective vision pervades the organization with a sense of winning and motivates employees at all levels to aim for the same target, while leaving room for individual</a:t>
            </a:r>
            <a:r>
              <a:rPr lang="ar-EG" sz="2400" dirty="0"/>
              <a:t> </a:t>
            </a:r>
            <a:r>
              <a:rPr lang="en-US" sz="2400" dirty="0"/>
              <a:t>and team contributions.</a:t>
            </a:r>
          </a:p>
        </p:txBody>
      </p:sp>
      <p:pic>
        <p:nvPicPr>
          <p:cNvPr id="4" name="Picture 3"/>
          <p:cNvPicPr>
            <a:picLocks noChangeAspect="1"/>
          </p:cNvPicPr>
          <p:nvPr/>
        </p:nvPicPr>
        <p:blipFill>
          <a:blip r:embed="rId2"/>
          <a:stretch>
            <a:fillRect/>
          </a:stretch>
        </p:blipFill>
        <p:spPr>
          <a:xfrm>
            <a:off x="6031362" y="3650464"/>
            <a:ext cx="5106113" cy="2172421"/>
          </a:xfrm>
          <a:prstGeom prst="rect">
            <a:avLst/>
          </a:prstGeom>
        </p:spPr>
      </p:pic>
      <p:sp>
        <p:nvSpPr>
          <p:cNvPr id="2" name="TextBox 1">
            <a:extLst>
              <a:ext uri="{FF2B5EF4-FFF2-40B4-BE49-F238E27FC236}">
                <a16:creationId xmlns:a16="http://schemas.microsoft.com/office/drawing/2014/main" id="{3650A5E8-472D-E8AB-00F8-2003DC6857C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3191383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Vision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754743" y="2257252"/>
            <a:ext cx="10682979" cy="2677656"/>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Tesla’s vision is to accelerate the world’s transition to sustainable transport. The goal is to provide affordable zero-emission mass-market cars that are the best in class. </a:t>
            </a:r>
            <a:r>
              <a:rPr lang="en-US" sz="2400" b="1" dirty="0" err="1">
                <a:latin typeface="Times New Roman" panose="02020603050405020304" pitchFamily="18" charset="0"/>
                <a:cs typeface="Times New Roman" panose="02020603050405020304" pitchFamily="18" charset="0"/>
              </a:rPr>
              <a:t>SpaceX</a:t>
            </a:r>
            <a:r>
              <a:rPr lang="en-US" sz="2400" dirty="0">
                <a:latin typeface="Times New Roman" panose="02020603050405020304" pitchFamily="18" charset="0"/>
                <a:cs typeface="Times New Roman" panose="02020603050405020304" pitchFamily="18" charset="0"/>
              </a:rPr>
              <a:t> is a spacecraft manufacturer and space transport services company, also founded by </a:t>
            </a:r>
            <a:r>
              <a:rPr lang="en-US" sz="2400" b="1" dirty="0" err="1">
                <a:latin typeface="Times New Roman" panose="02020603050405020304" pitchFamily="18" charset="0"/>
                <a:cs typeface="Times New Roman" panose="02020603050405020304" pitchFamily="18" charset="0"/>
              </a:rPr>
              <a:t>Elon</a:t>
            </a:r>
            <a:r>
              <a:rPr lang="en-US" sz="2400" b="1" dirty="0">
                <a:latin typeface="Times New Roman" panose="02020603050405020304" pitchFamily="18" charset="0"/>
                <a:cs typeface="Times New Roman" panose="02020603050405020304" pitchFamily="18" charset="0"/>
              </a:rPr>
              <a:t> Musk</a:t>
            </a:r>
            <a:r>
              <a:rPr lang="en-US" sz="2400" dirty="0">
                <a:latin typeface="Times New Roman" panose="02020603050405020304" pitchFamily="18" charset="0"/>
                <a:cs typeface="Times New Roman" panose="02020603050405020304" pitchFamily="18" charset="0"/>
              </a:rPr>
              <a:t>, whose inspirational vision is to make human life multi planetary. To achieve this goal, </a:t>
            </a:r>
            <a:r>
              <a:rPr lang="en-US" sz="2400" b="1" dirty="0" err="1">
                <a:latin typeface="Times New Roman" panose="02020603050405020304" pitchFamily="18" charset="0"/>
                <a:cs typeface="Times New Roman" panose="02020603050405020304" pitchFamily="18" charset="0"/>
              </a:rPr>
              <a:t>SpaceX</a:t>
            </a:r>
            <a:r>
              <a:rPr lang="en-US" sz="2400" dirty="0">
                <a:latin typeface="Times New Roman" panose="02020603050405020304" pitchFamily="18" charset="0"/>
                <a:cs typeface="Times New Roman" panose="02020603050405020304" pitchFamily="18" charset="0"/>
              </a:rPr>
              <a:t> aims to make human travel to Mars not only possible but also affordable. Moreover, </a:t>
            </a:r>
            <a:r>
              <a:rPr lang="en-US" sz="2400" b="1" dirty="0" err="1">
                <a:latin typeface="Times New Roman" panose="02020603050405020304" pitchFamily="18" charset="0"/>
                <a:cs typeface="Times New Roman" panose="02020603050405020304" pitchFamily="18" charset="0"/>
              </a:rPr>
              <a:t>SpaceX</a:t>
            </a:r>
            <a:r>
              <a:rPr lang="en-US" sz="2400" dirty="0">
                <a:latin typeface="Times New Roman" panose="02020603050405020304" pitchFamily="18" charset="0"/>
                <a:cs typeface="Times New Roman" panose="02020603050405020304" pitchFamily="18" charset="0"/>
              </a:rPr>
              <a:t> also sees a role in helping establish a self-sustainable human colony on</a:t>
            </a:r>
          </a:p>
        </p:txBody>
      </p:sp>
      <p:sp>
        <p:nvSpPr>
          <p:cNvPr id="2" name="TextBox 1">
            <a:extLst>
              <a:ext uri="{FF2B5EF4-FFF2-40B4-BE49-F238E27FC236}">
                <a16:creationId xmlns:a16="http://schemas.microsoft.com/office/drawing/2014/main" id="{A8902CAA-AAF5-2D71-F581-71858E96390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36770962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Vision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754743" y="2257252"/>
            <a:ext cx="10682979" cy="2308324"/>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Employees in visionary companies tend to feel part of something bigger than themselves. An inspiring vision helps employees find meaning in their work. Beyond monetary rewards, it allows employees to experience a greater sense of purpose. People have an intrinsic motivation to make the world a better place through their work activities. This greater individual purpose in turn can lead to higher organizational performance.</a:t>
            </a:r>
          </a:p>
        </p:txBody>
      </p:sp>
      <p:pic>
        <p:nvPicPr>
          <p:cNvPr id="4" name="Picture 3"/>
          <p:cNvPicPr>
            <a:picLocks noChangeAspect="1"/>
          </p:cNvPicPr>
          <p:nvPr/>
        </p:nvPicPr>
        <p:blipFill>
          <a:blip r:embed="rId2"/>
          <a:stretch>
            <a:fillRect/>
          </a:stretch>
        </p:blipFill>
        <p:spPr>
          <a:xfrm>
            <a:off x="7776372" y="4186547"/>
            <a:ext cx="3153215" cy="1877319"/>
          </a:xfrm>
          <a:prstGeom prst="rect">
            <a:avLst/>
          </a:prstGeom>
        </p:spPr>
      </p:pic>
      <p:sp>
        <p:nvSpPr>
          <p:cNvPr id="2" name="TextBox 1">
            <a:extLst>
              <a:ext uri="{FF2B5EF4-FFF2-40B4-BE49-F238E27FC236}">
                <a16:creationId xmlns:a16="http://schemas.microsoft.com/office/drawing/2014/main" id="{8F425A29-FE68-F071-F0F5-B022EABA9E6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5848102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90488"/>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Visionary companies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754510" y="2124334"/>
            <a:ext cx="10682979" cy="1569660"/>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Such as 3M, General Electric, Procter &amp; Gamble (P&amp;G), and Walmart, provide more aspirational ideas that are not exclusively financial. The upscale retailer Nordstrom’s vision, for example, is to provide outstanding service every day, one customer at a time. Visionary companies often outperform their competitors over the long run. </a:t>
            </a:r>
          </a:p>
        </p:txBody>
      </p:sp>
      <p:pic>
        <p:nvPicPr>
          <p:cNvPr id="12" name="Picture 11"/>
          <p:cNvPicPr>
            <a:picLocks noChangeAspect="1"/>
          </p:cNvPicPr>
          <p:nvPr/>
        </p:nvPicPr>
        <p:blipFill>
          <a:blip r:embed="rId2"/>
          <a:stretch>
            <a:fillRect/>
          </a:stretch>
        </p:blipFill>
        <p:spPr>
          <a:xfrm>
            <a:off x="6668845" y="3828658"/>
            <a:ext cx="4020111" cy="2058796"/>
          </a:xfrm>
          <a:prstGeom prst="rect">
            <a:avLst/>
          </a:prstGeom>
        </p:spPr>
      </p:pic>
      <p:sp>
        <p:nvSpPr>
          <p:cNvPr id="2" name="TextBox 1">
            <a:extLst>
              <a:ext uri="{FF2B5EF4-FFF2-40B4-BE49-F238E27FC236}">
                <a16:creationId xmlns:a16="http://schemas.microsoft.com/office/drawing/2014/main" id="{266DFF9D-99E2-5122-7955-D39E8AE1573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3833930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4769" y="172424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41072"/>
            <a:ext cx="8977880"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Evaluate the strategic implications of product-oriented and customer-oriented vision statements.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1611086" y="2223919"/>
            <a:ext cx="8911771" cy="3523738"/>
          </a:xfrm>
          <a:prstGeom prst="rect">
            <a:avLst/>
          </a:prstGeom>
        </p:spPr>
      </p:pic>
      <p:sp>
        <p:nvSpPr>
          <p:cNvPr id="2" name="TextBox 1">
            <a:extLst>
              <a:ext uri="{FF2B5EF4-FFF2-40B4-BE49-F238E27FC236}">
                <a16:creationId xmlns:a16="http://schemas.microsoft.com/office/drawing/2014/main" id="{857B999A-A9C3-8F72-FA4C-673499BA395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31734435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4769" y="172424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41072"/>
            <a:ext cx="8977880"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Evaluate the strategic implications of product-oriented and customer-oriented vision statements.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754510" y="2124334"/>
            <a:ext cx="10682979" cy="3046988"/>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Product-oriented vision statements define a business in terms of a good or service provided.</a:t>
            </a:r>
          </a:p>
          <a:p>
            <a:r>
              <a:rPr lang="en-US" sz="2400" dirty="0">
                <a:latin typeface="Times New Roman" panose="02020603050405020304" pitchFamily="18" charset="0"/>
                <a:cs typeface="Times New Roman" panose="02020603050405020304" pitchFamily="18" charset="0"/>
              </a:rPr>
              <a:t>■ Customer-oriented vision statements define business in terms of providing solutions to customer needs.</a:t>
            </a:r>
          </a:p>
          <a:p>
            <a:r>
              <a:rPr lang="en-US" sz="2400" dirty="0">
                <a:latin typeface="Times New Roman" panose="02020603050405020304" pitchFamily="18" charset="0"/>
                <a:cs typeface="Times New Roman" panose="02020603050405020304" pitchFamily="18" charset="0"/>
              </a:rPr>
              <a:t>■ Customer-oriented vision statements provide managers with more strategic flexibility than product-oriented missions.</a:t>
            </a:r>
          </a:p>
          <a:p>
            <a:r>
              <a:rPr lang="en-US" sz="2400" dirty="0">
                <a:latin typeface="Times New Roman" panose="02020603050405020304" pitchFamily="18" charset="0"/>
                <a:cs typeface="Times New Roman" panose="02020603050405020304" pitchFamily="18" charset="0"/>
              </a:rPr>
              <a:t>■ To be effective, visions and missions need to be backed up by hard-to-reverse strategic commitments and tied to economic fundamentals.</a:t>
            </a:r>
          </a:p>
        </p:txBody>
      </p:sp>
      <p:sp>
        <p:nvSpPr>
          <p:cNvPr id="2" name="TextBox 1">
            <a:extLst>
              <a:ext uri="{FF2B5EF4-FFF2-40B4-BE49-F238E27FC236}">
                <a16:creationId xmlns:a16="http://schemas.microsoft.com/office/drawing/2014/main" id="{FA56627F-D460-90E6-A289-F3CFBB30E24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1067851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4769" y="172424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609"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Product-oriented vision statements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754510" y="2124334"/>
            <a:ext cx="10682979" cy="2677656"/>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A product-oriented vision defines a business in terms of a good or service provided. Product-oriented visions tend to force managers to take a more myopic view of the competitive landscape. Consider the strategic decisions of U.S. railroad companies. Railroads are in the business of moving goods and people from point A to point B by rail. When they started in the 1850s, their short-distance competition was the horse or horse-drawn carriage. There was little long-distance competition (e.g., ship canals or good roads) to cover the United States from coast to coast.</a:t>
            </a:r>
          </a:p>
        </p:txBody>
      </p:sp>
      <p:pic>
        <p:nvPicPr>
          <p:cNvPr id="4" name="Picture 3"/>
          <p:cNvPicPr>
            <a:picLocks noChangeAspect="1"/>
          </p:cNvPicPr>
          <p:nvPr/>
        </p:nvPicPr>
        <p:blipFill>
          <a:blip r:embed="rId2"/>
          <a:stretch>
            <a:fillRect/>
          </a:stretch>
        </p:blipFill>
        <p:spPr>
          <a:xfrm>
            <a:off x="7988968" y="4445994"/>
            <a:ext cx="3336226" cy="1457501"/>
          </a:xfrm>
          <a:prstGeom prst="rect">
            <a:avLst/>
          </a:prstGeom>
        </p:spPr>
      </p:pic>
      <p:sp>
        <p:nvSpPr>
          <p:cNvPr id="2" name="TextBox 1">
            <a:extLst>
              <a:ext uri="{FF2B5EF4-FFF2-40B4-BE49-F238E27FC236}">
                <a16:creationId xmlns:a16="http://schemas.microsoft.com/office/drawing/2014/main" id="{81A1C22B-8875-34D2-59D0-963B4AA56ED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27874672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Customer-oriented vision statements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754743" y="2101097"/>
            <a:ext cx="10682979" cy="2308324"/>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A customer-oriented vision defines a business in terms of providing solutions to customer needs. For example, “We provide solutions to professional communication needs.” Companies with customer-oriented visions can more easily adapt to changing environments. In contrast, companies that define themselves based on product-oriented statements (e.g., “We are in the typewriter business”) tend to be less flexible and thus more likely to fail. </a:t>
            </a:r>
          </a:p>
        </p:txBody>
      </p:sp>
      <p:pic>
        <p:nvPicPr>
          <p:cNvPr id="4" name="Picture 3"/>
          <p:cNvPicPr>
            <a:picLocks noChangeAspect="1"/>
          </p:cNvPicPr>
          <p:nvPr/>
        </p:nvPicPr>
        <p:blipFill>
          <a:blip r:embed="rId2"/>
          <a:stretch>
            <a:fillRect/>
          </a:stretch>
        </p:blipFill>
        <p:spPr>
          <a:xfrm>
            <a:off x="7404100" y="4484346"/>
            <a:ext cx="3839111" cy="1387066"/>
          </a:xfrm>
          <a:prstGeom prst="rect">
            <a:avLst/>
          </a:prstGeom>
        </p:spPr>
      </p:pic>
      <p:sp>
        <p:nvSpPr>
          <p:cNvPr id="2" name="TextBox 1">
            <a:extLst>
              <a:ext uri="{FF2B5EF4-FFF2-40B4-BE49-F238E27FC236}">
                <a16:creationId xmlns:a16="http://schemas.microsoft.com/office/drawing/2014/main" id="{909C191C-F6B8-B2FB-E8F8-3638029C3D6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3407130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754743" y="2097922"/>
            <a:ext cx="10682979" cy="3046988"/>
          </a:xfrm>
          <a:prstGeom prst="rect">
            <a:avLst/>
          </a:prstGeom>
          <a:noFill/>
        </p:spPr>
        <p:txBody>
          <a:bodyPr wrap="square" rtlCol="0">
            <a:spAutoFit/>
          </a:bodyPr>
          <a:lstStyle/>
          <a:p>
            <a:r>
              <a:rPr lang="en-US" sz="2400" b="1" dirty="0" err="1">
                <a:latin typeface="Times New Roman" panose="02020603050405020304" pitchFamily="18" charset="0"/>
                <a:cs typeface="Times New Roman" panose="02020603050405020304" pitchFamily="18" charset="0"/>
              </a:rPr>
              <a:t>Alibaba</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To make it easy to do business anywhere.</a:t>
            </a:r>
          </a:p>
          <a:p>
            <a:r>
              <a:rPr lang="en-US" sz="2400" b="1" dirty="0">
                <a:latin typeface="Times New Roman" panose="02020603050405020304" pitchFamily="18" charset="0"/>
                <a:cs typeface="Times New Roman" panose="02020603050405020304" pitchFamily="18" charset="0"/>
              </a:rPr>
              <a:t>Amazon: </a:t>
            </a:r>
            <a:r>
              <a:rPr lang="en-US" sz="2400" dirty="0">
                <a:latin typeface="Times New Roman" panose="02020603050405020304" pitchFamily="18" charset="0"/>
                <a:cs typeface="Times New Roman" panose="02020603050405020304" pitchFamily="18" charset="0"/>
              </a:rPr>
              <a:t>To be Earth’s most customer-centric company, where customers can find and discover anything they might want to buy online.</a:t>
            </a:r>
          </a:p>
          <a:p>
            <a:r>
              <a:rPr lang="en-US" sz="2400" b="1" dirty="0">
                <a:latin typeface="Times New Roman" panose="02020603050405020304" pitchFamily="18" charset="0"/>
                <a:cs typeface="Times New Roman" panose="02020603050405020304" pitchFamily="18" charset="0"/>
              </a:rPr>
              <a:t>Better World Books: </a:t>
            </a:r>
            <a:r>
              <a:rPr lang="en-US" sz="2400" dirty="0">
                <a:latin typeface="Times New Roman" panose="02020603050405020304" pitchFamily="18" charset="0"/>
                <a:cs typeface="Times New Roman" panose="02020603050405020304" pitchFamily="18" charset="0"/>
              </a:rPr>
              <a:t>To harness the power of capitalism to bring about reading and writing and opportunity to people around the world.</a:t>
            </a:r>
          </a:p>
          <a:p>
            <a:r>
              <a:rPr lang="en-US" sz="2400" b="1" dirty="0">
                <a:latin typeface="Times New Roman" panose="02020603050405020304" pitchFamily="18" charset="0"/>
                <a:cs typeface="Times New Roman" panose="02020603050405020304" pitchFamily="18" charset="0"/>
              </a:rPr>
              <a:t>Facebook: </a:t>
            </a:r>
            <a:r>
              <a:rPr lang="en-US" sz="2400" dirty="0">
                <a:latin typeface="Times New Roman" panose="02020603050405020304" pitchFamily="18" charset="0"/>
                <a:cs typeface="Times New Roman" panose="02020603050405020304" pitchFamily="18" charset="0"/>
              </a:rPr>
              <a:t>To make the world more open and connected.</a:t>
            </a:r>
          </a:p>
          <a:p>
            <a:r>
              <a:rPr lang="en-US" sz="2400" b="1" dirty="0">
                <a:latin typeface="Times New Roman" panose="02020603050405020304" pitchFamily="18" charset="0"/>
                <a:cs typeface="Times New Roman" panose="02020603050405020304" pitchFamily="18" charset="0"/>
              </a:rPr>
              <a:t>GE: </a:t>
            </a:r>
            <a:r>
              <a:rPr lang="en-US" sz="2400" dirty="0">
                <a:latin typeface="Times New Roman" panose="02020603050405020304" pitchFamily="18" charset="0"/>
                <a:cs typeface="Times New Roman" panose="02020603050405020304" pitchFamily="18" charset="0"/>
              </a:rPr>
              <a:t>To move, cure, build, and power the world.</a:t>
            </a:r>
          </a:p>
          <a:p>
            <a:endParaRPr lang="en-US" sz="24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Customer-oriented vision statements</a:t>
            </a:r>
          </a:p>
        </p:txBody>
      </p:sp>
      <p:pic>
        <p:nvPicPr>
          <p:cNvPr id="13" name="Picture 12"/>
          <p:cNvPicPr>
            <a:picLocks noChangeAspect="1"/>
          </p:cNvPicPr>
          <p:nvPr/>
        </p:nvPicPr>
        <p:blipFill>
          <a:blip r:embed="rId2"/>
          <a:stretch>
            <a:fillRect/>
          </a:stretch>
        </p:blipFill>
        <p:spPr>
          <a:xfrm>
            <a:off x="7404100" y="4484346"/>
            <a:ext cx="3839111" cy="1387066"/>
          </a:xfrm>
          <a:prstGeom prst="rect">
            <a:avLst/>
          </a:prstGeom>
        </p:spPr>
      </p:pic>
      <p:sp>
        <p:nvSpPr>
          <p:cNvPr id="2" name="TextBox 1">
            <a:extLst>
              <a:ext uri="{FF2B5EF4-FFF2-40B4-BE49-F238E27FC236}">
                <a16:creationId xmlns:a16="http://schemas.microsoft.com/office/drawing/2014/main" id="{9C19A69F-A6C0-6ECC-65D6-FBCCCC5DA5F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849502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754743" y="2097922"/>
            <a:ext cx="10682979" cy="2677656"/>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Google: </a:t>
            </a:r>
            <a:r>
              <a:rPr lang="en-US" sz="2400" dirty="0">
                <a:latin typeface="Times New Roman" panose="02020603050405020304" pitchFamily="18" charset="0"/>
                <a:cs typeface="Times New Roman" panose="02020603050405020304" pitchFamily="18" charset="0"/>
              </a:rPr>
              <a:t>To organize the world’s information and make it universally accessible and useful.</a:t>
            </a:r>
          </a:p>
          <a:p>
            <a:r>
              <a:rPr lang="en-US" sz="2400" b="1" dirty="0">
                <a:latin typeface="Times New Roman" panose="02020603050405020304" pitchFamily="18" charset="0"/>
                <a:cs typeface="Times New Roman" panose="02020603050405020304" pitchFamily="18" charset="0"/>
              </a:rPr>
              <a:t>Nike: </a:t>
            </a:r>
            <a:r>
              <a:rPr lang="en-US" sz="2400" dirty="0">
                <a:latin typeface="Times New Roman" panose="02020603050405020304" pitchFamily="18" charset="0"/>
                <a:cs typeface="Times New Roman" panose="02020603050405020304" pitchFamily="18" charset="0"/>
              </a:rPr>
              <a:t>To bring inspiration and innovation to every athlete in the world.</a:t>
            </a:r>
          </a:p>
          <a:p>
            <a:r>
              <a:rPr lang="en-US" sz="2400" b="1" dirty="0" err="1">
                <a:latin typeface="Times New Roman" panose="02020603050405020304" pitchFamily="18" charset="0"/>
                <a:cs typeface="Times New Roman" panose="02020603050405020304" pitchFamily="18" charset="0"/>
              </a:rPr>
              <a:t>SpaceX</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To make human life multi planetary.</a:t>
            </a:r>
          </a:p>
          <a:p>
            <a:r>
              <a:rPr lang="en-US" sz="2400" b="1" dirty="0">
                <a:latin typeface="Times New Roman" panose="02020603050405020304" pitchFamily="18" charset="0"/>
                <a:cs typeface="Times New Roman" panose="02020603050405020304" pitchFamily="18" charset="0"/>
              </a:rPr>
              <a:t>Tesla: </a:t>
            </a:r>
            <a:r>
              <a:rPr lang="en-US" sz="2400" dirty="0">
                <a:latin typeface="Times New Roman" panose="02020603050405020304" pitchFamily="18" charset="0"/>
                <a:cs typeface="Times New Roman" panose="02020603050405020304" pitchFamily="18" charset="0"/>
              </a:rPr>
              <a:t>To accelerate the world’s transition to sustainable energy.</a:t>
            </a:r>
          </a:p>
          <a:p>
            <a:r>
              <a:rPr lang="en-US" sz="2400" b="1" dirty="0">
                <a:latin typeface="Times New Roman" panose="02020603050405020304" pitchFamily="18" charset="0"/>
                <a:cs typeface="Times New Roman" panose="02020603050405020304" pitchFamily="18" charset="0"/>
              </a:rPr>
              <a:t>Walmart: </a:t>
            </a:r>
            <a:r>
              <a:rPr lang="en-US" sz="2400" dirty="0">
                <a:latin typeface="Times New Roman" panose="02020603050405020304" pitchFamily="18" charset="0"/>
                <a:cs typeface="Times New Roman" panose="02020603050405020304" pitchFamily="18" charset="0"/>
              </a:rPr>
              <a:t>To be the best retailer in the hearts and minds of consumers and employees.</a:t>
            </a:r>
          </a:p>
        </p:txBody>
      </p:sp>
      <p:sp>
        <p:nvSpPr>
          <p:cNvPr id="12" name="TextBox 11">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Customer-oriented vision statements</a:t>
            </a:r>
          </a:p>
        </p:txBody>
      </p:sp>
      <p:pic>
        <p:nvPicPr>
          <p:cNvPr id="13" name="Picture 12"/>
          <p:cNvPicPr>
            <a:picLocks noChangeAspect="1"/>
          </p:cNvPicPr>
          <p:nvPr/>
        </p:nvPicPr>
        <p:blipFill>
          <a:blip r:embed="rId2"/>
          <a:stretch>
            <a:fillRect/>
          </a:stretch>
        </p:blipFill>
        <p:spPr>
          <a:xfrm>
            <a:off x="7404100" y="4484346"/>
            <a:ext cx="3839111" cy="1387066"/>
          </a:xfrm>
          <a:prstGeom prst="rect">
            <a:avLst/>
          </a:prstGeom>
        </p:spPr>
      </p:pic>
      <p:sp>
        <p:nvSpPr>
          <p:cNvPr id="2" name="TextBox 1">
            <a:extLst>
              <a:ext uri="{FF2B5EF4-FFF2-40B4-BE49-F238E27FC236}">
                <a16:creationId xmlns:a16="http://schemas.microsoft.com/office/drawing/2014/main" id="{17DF4D1C-89AD-3930-CA69-231226CC269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248474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930443" y="1429232"/>
            <a:ext cx="10764251" cy="4154984"/>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1.1 What Strategy Is: Gaining and Sustaining</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Competitive Advantage</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What Is Competitive Advantage?</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1.2 Vision, Mission, and Values</a:t>
            </a:r>
          </a:p>
          <a:p>
            <a:pPr marL="457200" indent="-457200">
              <a:buFont typeface="Arial" panose="020B0604020202020204" pitchFamily="34" charset="0"/>
              <a:buChar char="•"/>
            </a:pPr>
            <a:r>
              <a:rPr lang="en-US" sz="2800" dirty="0">
                <a:solidFill>
                  <a:schemeClr val="bg1">
                    <a:lumMod val="75000"/>
                  </a:schemeClr>
                </a:solidFill>
                <a:latin typeface="Times New Roman" panose="02020603050405020304" pitchFamily="18" charset="0"/>
                <a:cs typeface="Times New Roman" panose="02020603050405020304" pitchFamily="18" charset="0"/>
              </a:rPr>
              <a:t>Vision</a:t>
            </a:r>
          </a:p>
          <a:p>
            <a:pPr marL="457200" indent="-457200">
              <a:buFont typeface="Arial" panose="020B0604020202020204" pitchFamily="34" charset="0"/>
              <a:buChar char="•"/>
            </a:pPr>
            <a:r>
              <a:rPr lang="en-US" sz="3200" b="1" dirty="0">
                <a:solidFill>
                  <a:schemeClr val="bg1">
                    <a:lumMod val="50000"/>
                  </a:schemeClr>
                </a:solidFill>
                <a:latin typeface="Times New Roman" panose="02020603050405020304" pitchFamily="18" charset="0"/>
                <a:cs typeface="Times New Roman" panose="02020603050405020304" pitchFamily="18" charset="0"/>
              </a:rPr>
              <a:t>Mission</a:t>
            </a:r>
          </a:p>
          <a:p>
            <a:pPr marL="457200" indent="-457200">
              <a:buFont typeface="Arial" panose="020B0604020202020204" pitchFamily="34" charset="0"/>
              <a:buChar char="•"/>
            </a:pPr>
            <a:r>
              <a:rPr lang="en-US" sz="2800" dirty="0">
                <a:solidFill>
                  <a:schemeClr val="bg1">
                    <a:lumMod val="75000"/>
                  </a:schemeClr>
                </a:solidFill>
                <a:latin typeface="Times New Roman" panose="02020603050405020304" pitchFamily="18" charset="0"/>
                <a:cs typeface="Times New Roman" panose="02020603050405020304" pitchFamily="18" charset="0"/>
              </a:rPr>
              <a:t>Values</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1.3 The AFI Strategy Framework</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1.4 Implications for Strategic Leaders</a:t>
            </a:r>
          </a:p>
        </p:txBody>
      </p:sp>
      <p:sp>
        <p:nvSpPr>
          <p:cNvPr id="8" name="TextBox 7"/>
          <p:cNvSpPr txBox="1"/>
          <p:nvPr/>
        </p:nvSpPr>
        <p:spPr>
          <a:xfrm>
            <a:off x="520075" y="797818"/>
            <a:ext cx="9524678" cy="523220"/>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Is Strategy?</a:t>
            </a:r>
          </a:p>
        </p:txBody>
      </p:sp>
    </p:spTree>
    <p:extLst>
      <p:ext uri="{BB962C8B-B14F-4D97-AF65-F5344CB8AC3E}">
        <p14:creationId xmlns:p14="http://schemas.microsoft.com/office/powerpoint/2010/main" val="151143783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609"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Mission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754510" y="2124334"/>
            <a:ext cx="10682979" cy="1569660"/>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Building on the vision, organizations establish a mission, which describes what an organization actually does—that is, the products and services it plans to provide, and the markets in which it will compete. People sometimes use the terms vision and mission interchangeably, but in the strategy process, they differ.</a:t>
            </a:r>
          </a:p>
        </p:txBody>
      </p:sp>
      <p:pic>
        <p:nvPicPr>
          <p:cNvPr id="4" name="Picture 3"/>
          <p:cNvPicPr>
            <a:picLocks noChangeAspect="1"/>
          </p:cNvPicPr>
          <p:nvPr/>
        </p:nvPicPr>
        <p:blipFill>
          <a:blip r:embed="rId2"/>
          <a:stretch>
            <a:fillRect/>
          </a:stretch>
        </p:blipFill>
        <p:spPr>
          <a:xfrm>
            <a:off x="6948549" y="3816744"/>
            <a:ext cx="3915321" cy="2124371"/>
          </a:xfrm>
          <a:prstGeom prst="rect">
            <a:avLst/>
          </a:prstGeom>
        </p:spPr>
      </p:pic>
      <p:sp>
        <p:nvSpPr>
          <p:cNvPr id="2" name="TextBox 1">
            <a:extLst>
              <a:ext uri="{FF2B5EF4-FFF2-40B4-BE49-F238E27FC236}">
                <a16:creationId xmlns:a16="http://schemas.microsoft.com/office/drawing/2014/main" id="{512F5B64-2AF2-5D59-808C-976E99A21BF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6956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754510" y="2124334"/>
            <a:ext cx="10682979" cy="2308324"/>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 vision defines what an organization wants to accomplish ultimately, and thus the goal can be described by the infinitive form of the verb starting with to. </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 mission describes what an organization does; it defines how the vision is accomplished and is often introduced with the preposition by. Accordingly, we can recast</a:t>
            </a:r>
          </a:p>
        </p:txBody>
      </p:sp>
      <p:sp>
        <p:nvSpPr>
          <p:cNvPr id="12" name="TextBox 11">
            <a:extLst>
              <a:ext uri="{FF2B5EF4-FFF2-40B4-BE49-F238E27FC236}">
                <a16:creationId xmlns:a16="http://schemas.microsoft.com/office/drawing/2014/main" id="{F9A80F9F-74DB-1D57-04E8-E20E92A09B0A}"/>
              </a:ext>
            </a:extLst>
          </p:cNvPr>
          <p:cNvSpPr txBox="1"/>
          <p:nvPr/>
        </p:nvSpPr>
        <p:spPr>
          <a:xfrm>
            <a:off x="2459609"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Mission</a:t>
            </a:r>
          </a:p>
        </p:txBody>
      </p:sp>
      <p:pic>
        <p:nvPicPr>
          <p:cNvPr id="3" name="Picture 2"/>
          <p:cNvPicPr>
            <a:picLocks noChangeAspect="1"/>
          </p:cNvPicPr>
          <p:nvPr/>
        </p:nvPicPr>
        <p:blipFill>
          <a:blip r:embed="rId2"/>
          <a:stretch>
            <a:fillRect/>
          </a:stretch>
        </p:blipFill>
        <p:spPr>
          <a:xfrm>
            <a:off x="6773635" y="4481901"/>
            <a:ext cx="3915321" cy="1475269"/>
          </a:xfrm>
          <a:prstGeom prst="rect">
            <a:avLst/>
          </a:prstGeom>
        </p:spPr>
      </p:pic>
      <p:sp>
        <p:nvSpPr>
          <p:cNvPr id="2" name="TextBox 1">
            <a:extLst>
              <a:ext uri="{FF2B5EF4-FFF2-40B4-BE49-F238E27FC236}">
                <a16:creationId xmlns:a16="http://schemas.microsoft.com/office/drawing/2014/main" id="{A4B6D95F-1503-D7CD-25B5-4F4321B06ED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19756585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930443" y="1429232"/>
            <a:ext cx="10764251" cy="4154984"/>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1.1 What Strategy Is: Gaining and Sustaining</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Competitive Advantage</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What Is Competitive Advantage?</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1.2 Vision, Mission, and Values</a:t>
            </a:r>
          </a:p>
          <a:p>
            <a:pPr marL="457200" indent="-457200">
              <a:buFont typeface="Arial" panose="020B0604020202020204" pitchFamily="34" charset="0"/>
              <a:buChar char="•"/>
            </a:pPr>
            <a:r>
              <a:rPr lang="en-US" sz="2800" dirty="0">
                <a:solidFill>
                  <a:schemeClr val="bg1">
                    <a:lumMod val="75000"/>
                  </a:schemeClr>
                </a:solidFill>
                <a:latin typeface="Times New Roman" panose="02020603050405020304" pitchFamily="18" charset="0"/>
                <a:cs typeface="Times New Roman" panose="02020603050405020304" pitchFamily="18" charset="0"/>
              </a:rPr>
              <a:t>Vision</a:t>
            </a:r>
          </a:p>
          <a:p>
            <a:pPr marL="457200" indent="-457200">
              <a:buFont typeface="Arial" panose="020B0604020202020204" pitchFamily="34" charset="0"/>
              <a:buChar char="•"/>
            </a:pPr>
            <a:r>
              <a:rPr lang="en-US" sz="2800" dirty="0">
                <a:solidFill>
                  <a:schemeClr val="bg1">
                    <a:lumMod val="75000"/>
                  </a:schemeClr>
                </a:solidFill>
                <a:latin typeface="Times New Roman" panose="02020603050405020304" pitchFamily="18" charset="0"/>
                <a:cs typeface="Times New Roman" panose="02020603050405020304" pitchFamily="18" charset="0"/>
              </a:rPr>
              <a:t>Mission</a:t>
            </a:r>
          </a:p>
          <a:p>
            <a:pPr marL="457200" indent="-457200">
              <a:buFont typeface="Arial" panose="020B0604020202020204" pitchFamily="34" charset="0"/>
              <a:buChar char="•"/>
            </a:pPr>
            <a:r>
              <a:rPr lang="en-US" sz="3200" b="1" dirty="0">
                <a:solidFill>
                  <a:schemeClr val="bg1">
                    <a:lumMod val="50000"/>
                  </a:schemeClr>
                </a:solidFill>
                <a:latin typeface="Times New Roman" panose="02020603050405020304" pitchFamily="18" charset="0"/>
                <a:cs typeface="Times New Roman" panose="02020603050405020304" pitchFamily="18" charset="0"/>
              </a:rPr>
              <a:t>Values</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1.3 The AFI Strategy Framework</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1.4 Implications for Strategic Leaders</a:t>
            </a:r>
          </a:p>
        </p:txBody>
      </p:sp>
      <p:sp>
        <p:nvSpPr>
          <p:cNvPr id="8" name="TextBox 7"/>
          <p:cNvSpPr txBox="1"/>
          <p:nvPr/>
        </p:nvSpPr>
        <p:spPr>
          <a:xfrm>
            <a:off x="520075" y="797818"/>
            <a:ext cx="9524678" cy="523220"/>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Is Strategy?</a:t>
            </a:r>
          </a:p>
        </p:txBody>
      </p:sp>
    </p:spTree>
    <p:extLst>
      <p:ext uri="{BB962C8B-B14F-4D97-AF65-F5344CB8AC3E}">
        <p14:creationId xmlns:p14="http://schemas.microsoft.com/office/powerpoint/2010/main" val="406499938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754510" y="2124334"/>
            <a:ext cx="10682979" cy="2677656"/>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While many companies have powerful vision and mission statements, they are not enough. An organization’s values also need to be clearly articulated in the strategy process. A core values statement matters because it provides touchstones for the employees to understand the company culture. It offers bedrock principles that employees at all levels can use to deal with complexity and resolve conflict. Such statements can help provide the organization’s employees with a moral compass.</a:t>
            </a:r>
          </a:p>
          <a:p>
            <a:endParaRPr lang="en-US" sz="24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459609"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Values</a:t>
            </a:r>
          </a:p>
        </p:txBody>
      </p:sp>
      <p:pic>
        <p:nvPicPr>
          <p:cNvPr id="3" name="Picture 2"/>
          <p:cNvPicPr>
            <a:picLocks noChangeAspect="1"/>
          </p:cNvPicPr>
          <p:nvPr/>
        </p:nvPicPr>
        <p:blipFill>
          <a:blip r:embed="rId2"/>
          <a:stretch>
            <a:fillRect/>
          </a:stretch>
        </p:blipFill>
        <p:spPr>
          <a:xfrm>
            <a:off x="6311485" y="4507776"/>
            <a:ext cx="4734586" cy="1450188"/>
          </a:xfrm>
          <a:prstGeom prst="rect">
            <a:avLst/>
          </a:prstGeom>
        </p:spPr>
      </p:pic>
      <p:sp>
        <p:nvSpPr>
          <p:cNvPr id="2" name="TextBox 1">
            <a:extLst>
              <a:ext uri="{FF2B5EF4-FFF2-40B4-BE49-F238E27FC236}">
                <a16:creationId xmlns:a16="http://schemas.microsoft.com/office/drawing/2014/main" id="{0CB21F7E-D4BA-6F0A-39FB-29E59E528C0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1808554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754510" y="2124334"/>
            <a:ext cx="10682979" cy="2308324"/>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Organizational core values are the ethical standards and norms that govern the </a:t>
            </a:r>
            <a:r>
              <a:rPr lang="en-US" sz="2400" dirty="0" err="1">
                <a:latin typeface="Times New Roman" panose="02020603050405020304" pitchFamily="18" charset="0"/>
                <a:cs typeface="Times New Roman" panose="02020603050405020304" pitchFamily="18" charset="0"/>
              </a:rPr>
              <a:t>behaviour</a:t>
            </a:r>
            <a:r>
              <a:rPr lang="en-US" sz="2400" dirty="0">
                <a:latin typeface="Times New Roman" panose="02020603050405020304" pitchFamily="18" charset="0"/>
                <a:cs typeface="Times New Roman" panose="02020603050405020304" pitchFamily="18" charset="0"/>
              </a:rPr>
              <a:t> of individuals within a firm or organization. Strong ethical values have two important functions. First, ethical standards and norms underlay the vision statement and provide stability to the strategy, thus laying the groundwork for long-term success. Second, once the company is pursuing its vision and mission in its quest for competitive advantage, they serve as guardrails to keep the company on track. </a:t>
            </a:r>
          </a:p>
        </p:txBody>
      </p:sp>
      <p:sp>
        <p:nvSpPr>
          <p:cNvPr id="12" name="TextBox 11">
            <a:extLst>
              <a:ext uri="{FF2B5EF4-FFF2-40B4-BE49-F238E27FC236}">
                <a16:creationId xmlns:a16="http://schemas.microsoft.com/office/drawing/2014/main" id="{F9A80F9F-74DB-1D57-04E8-E20E92A09B0A}"/>
              </a:ext>
            </a:extLst>
          </p:cNvPr>
          <p:cNvSpPr txBox="1"/>
          <p:nvPr/>
        </p:nvSpPr>
        <p:spPr>
          <a:xfrm>
            <a:off x="2459609"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Values</a:t>
            </a:r>
          </a:p>
        </p:txBody>
      </p:sp>
      <p:pic>
        <p:nvPicPr>
          <p:cNvPr id="13" name="Picture 12"/>
          <p:cNvPicPr>
            <a:picLocks noChangeAspect="1"/>
          </p:cNvPicPr>
          <p:nvPr/>
        </p:nvPicPr>
        <p:blipFill>
          <a:blip r:embed="rId2"/>
          <a:stretch>
            <a:fillRect/>
          </a:stretch>
        </p:blipFill>
        <p:spPr>
          <a:xfrm>
            <a:off x="6311485" y="4507776"/>
            <a:ext cx="4734586" cy="1450188"/>
          </a:xfrm>
          <a:prstGeom prst="rect">
            <a:avLst/>
          </a:prstGeom>
        </p:spPr>
      </p:pic>
      <p:sp>
        <p:nvSpPr>
          <p:cNvPr id="2" name="TextBox 1">
            <a:extLst>
              <a:ext uri="{FF2B5EF4-FFF2-40B4-BE49-F238E27FC236}">
                <a16:creationId xmlns:a16="http://schemas.microsoft.com/office/drawing/2014/main" id="{F6134741-5871-DFD3-E816-BD8F9B3A44D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530604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754743" y="2101396"/>
            <a:ext cx="10682979" cy="3046988"/>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Justify why anchoring a firm in ethical core values is essential for long-term success.</a:t>
            </a:r>
          </a:p>
          <a:p>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Ethical core values underlay the vision statement to ensure the stability of the strategy, and thus lay the groundwork for long-term success.</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Ethical core values are the Protection barriers that help keep the company on track when pursuing its mission and its quest for competitive advantage.</a:t>
            </a:r>
          </a:p>
        </p:txBody>
      </p:sp>
      <p:sp>
        <p:nvSpPr>
          <p:cNvPr id="12" name="TextBox 11">
            <a:extLst>
              <a:ext uri="{FF2B5EF4-FFF2-40B4-BE49-F238E27FC236}">
                <a16:creationId xmlns:a16="http://schemas.microsoft.com/office/drawing/2014/main" id="{F9A80F9F-74DB-1D57-04E8-E20E92A09B0A}"/>
              </a:ext>
            </a:extLst>
          </p:cNvPr>
          <p:cNvSpPr txBox="1"/>
          <p:nvPr/>
        </p:nvSpPr>
        <p:spPr>
          <a:xfrm>
            <a:off x="2459609"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Values</a:t>
            </a:r>
          </a:p>
        </p:txBody>
      </p:sp>
      <p:sp>
        <p:nvSpPr>
          <p:cNvPr id="2" name="TextBox 1">
            <a:extLst>
              <a:ext uri="{FF2B5EF4-FFF2-40B4-BE49-F238E27FC236}">
                <a16:creationId xmlns:a16="http://schemas.microsoft.com/office/drawing/2014/main" id="{1A92273B-9DC4-2D9B-63C4-FF1650A7607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1674196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930443" y="1360379"/>
            <a:ext cx="10764251" cy="4154984"/>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1.1 What Strategy Is: Gaining and Sustaining</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Competitive Advantage</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What Is Competitive Advantage?</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1.2 Vision, Mission, and Values</a:t>
            </a:r>
          </a:p>
          <a:p>
            <a:pPr marL="457200" indent="-457200">
              <a:buFont typeface="Arial" panose="020B0604020202020204" pitchFamily="34" charset="0"/>
              <a:buChar char="•"/>
            </a:pPr>
            <a:r>
              <a:rPr lang="en-US" sz="2800" dirty="0">
                <a:solidFill>
                  <a:schemeClr val="bg1">
                    <a:lumMod val="75000"/>
                  </a:schemeClr>
                </a:solidFill>
                <a:latin typeface="Times New Roman" panose="02020603050405020304" pitchFamily="18" charset="0"/>
                <a:cs typeface="Times New Roman" panose="02020603050405020304" pitchFamily="18" charset="0"/>
              </a:rPr>
              <a:t>Vision</a:t>
            </a:r>
          </a:p>
          <a:p>
            <a:pPr marL="457200" indent="-457200">
              <a:buFont typeface="Arial" panose="020B0604020202020204" pitchFamily="34" charset="0"/>
              <a:buChar char="•"/>
            </a:pPr>
            <a:r>
              <a:rPr lang="en-US" sz="2800" dirty="0">
                <a:solidFill>
                  <a:schemeClr val="bg1">
                    <a:lumMod val="75000"/>
                  </a:schemeClr>
                </a:solidFill>
                <a:latin typeface="Times New Roman" panose="02020603050405020304" pitchFamily="18" charset="0"/>
                <a:cs typeface="Times New Roman" panose="02020603050405020304" pitchFamily="18" charset="0"/>
              </a:rPr>
              <a:t>Mission</a:t>
            </a:r>
          </a:p>
          <a:p>
            <a:pPr marL="457200" indent="-457200">
              <a:buFont typeface="Arial" panose="020B0604020202020204" pitchFamily="34" charset="0"/>
              <a:buChar char="•"/>
            </a:pPr>
            <a:r>
              <a:rPr lang="en-US" sz="2800" dirty="0">
                <a:solidFill>
                  <a:schemeClr val="bg1">
                    <a:lumMod val="75000"/>
                  </a:schemeClr>
                </a:solidFill>
                <a:latin typeface="Times New Roman" panose="02020603050405020304" pitchFamily="18" charset="0"/>
                <a:cs typeface="Times New Roman" panose="02020603050405020304" pitchFamily="18" charset="0"/>
              </a:rPr>
              <a:t>Values</a:t>
            </a:r>
          </a:p>
          <a:p>
            <a:pPr marL="457200" indent="-457200">
              <a:buFont typeface="Arial" panose="020B0604020202020204" pitchFamily="34" charset="0"/>
              <a:buChar char="•"/>
            </a:pPr>
            <a:r>
              <a:rPr lang="en-US" sz="3200" b="1" dirty="0">
                <a:solidFill>
                  <a:schemeClr val="bg1">
                    <a:lumMod val="50000"/>
                  </a:schemeClr>
                </a:solidFill>
                <a:latin typeface="Times New Roman" panose="02020603050405020304" pitchFamily="18" charset="0"/>
                <a:cs typeface="Times New Roman" panose="02020603050405020304" pitchFamily="18" charset="0"/>
              </a:rPr>
              <a:t>1.3 The AFI Strategy Framework</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1.4 Implications for Strategic Leaders</a:t>
            </a:r>
          </a:p>
        </p:txBody>
      </p:sp>
      <p:sp>
        <p:nvSpPr>
          <p:cNvPr id="8" name="TextBox 7"/>
          <p:cNvSpPr txBox="1"/>
          <p:nvPr/>
        </p:nvSpPr>
        <p:spPr>
          <a:xfrm>
            <a:off x="520075" y="797818"/>
            <a:ext cx="9524678" cy="523220"/>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Is Strategy?</a:t>
            </a:r>
          </a:p>
        </p:txBody>
      </p:sp>
    </p:spTree>
    <p:extLst>
      <p:ext uri="{BB962C8B-B14F-4D97-AF65-F5344CB8AC3E}">
        <p14:creationId xmlns:p14="http://schemas.microsoft.com/office/powerpoint/2010/main" val="359978961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600">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385474" y="2526500"/>
            <a:ext cx="8806526" cy="3785652"/>
          </a:xfrm>
          <a:prstGeom prst="rect">
            <a:avLst/>
          </a:prstGeom>
          <a:noFill/>
        </p:spPr>
        <p:txBody>
          <a:bodyPr wrap="square" rtlCol="0">
            <a:spAutoFit/>
          </a:bodyPr>
          <a:lstStyle/>
          <a:p>
            <a:r>
              <a:rPr lang="en-US" sz="2400" dirty="0"/>
              <a:t>The AFI strategy framework; </a:t>
            </a:r>
          </a:p>
          <a:p>
            <a:pPr marL="457200" indent="-457200">
              <a:buAutoNum type="arabicParenBoth"/>
            </a:pPr>
            <a:r>
              <a:rPr lang="en-US" sz="2400" dirty="0"/>
              <a:t>explains and predicts differences in firm performance.</a:t>
            </a:r>
          </a:p>
          <a:p>
            <a:pPr marL="457200" indent="-457200">
              <a:buAutoNum type="arabicParenBoth"/>
            </a:pPr>
            <a:r>
              <a:rPr lang="en-US" sz="2400" dirty="0"/>
              <a:t>helps managers formulate and implement a strategy that can result in superior performance.</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Effectively managing the strategy process is the result of three broad tasks:</a:t>
            </a:r>
          </a:p>
          <a:p>
            <a:r>
              <a:rPr lang="en-US" sz="2400" b="1" dirty="0">
                <a:latin typeface="Times New Roman" panose="02020603050405020304" pitchFamily="18" charset="0"/>
                <a:cs typeface="Times New Roman" panose="02020603050405020304" pitchFamily="18" charset="0"/>
              </a:rPr>
              <a:t>1. Analyze (A)</a:t>
            </a:r>
          </a:p>
          <a:p>
            <a:r>
              <a:rPr lang="en-US" sz="2400" b="1" dirty="0">
                <a:latin typeface="Times New Roman" panose="02020603050405020304" pitchFamily="18" charset="0"/>
                <a:cs typeface="Times New Roman" panose="02020603050405020304" pitchFamily="18" charset="0"/>
              </a:rPr>
              <a:t>2. Formulate (F)</a:t>
            </a:r>
          </a:p>
          <a:p>
            <a:r>
              <a:rPr lang="en-US" sz="2400" b="1" dirty="0">
                <a:latin typeface="Times New Roman" panose="02020603050405020304" pitchFamily="18" charset="0"/>
                <a:cs typeface="Times New Roman" panose="02020603050405020304" pitchFamily="18" charset="0"/>
              </a:rPr>
              <a:t>3. Implement (I)</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F9A80F9F-74DB-1D57-04E8-E20E92A09B0A}"/>
              </a:ext>
            </a:extLst>
          </p:cNvPr>
          <p:cNvSpPr txBox="1"/>
          <p:nvPr/>
        </p:nvSpPr>
        <p:spPr>
          <a:xfrm>
            <a:off x="4760064" y="1542389"/>
            <a:ext cx="7092925" cy="584775"/>
          </a:xfrm>
          <a:prstGeom prst="rect">
            <a:avLst/>
          </a:prstGeom>
          <a:noFill/>
        </p:spPr>
        <p:txBody>
          <a:bodyPr wrap="square" rtlCol="0">
            <a:spAutoFit/>
          </a:bodyPr>
          <a:lstStyle>
            <a:defPPr>
              <a:defRPr lang="en-US"/>
            </a:defPPr>
            <a:lvl1pPr>
              <a:defRPr sz="3200" b="1"/>
            </a:lvl1pPr>
          </a:lstStyle>
          <a:p>
            <a:r>
              <a:rPr lang="en-US" dirty="0">
                <a:latin typeface="Times New Roman" panose="02020603050405020304" pitchFamily="18" charset="0"/>
                <a:cs typeface="Times New Roman" panose="02020603050405020304" pitchFamily="18" charset="0"/>
              </a:rPr>
              <a:t>1.3 The AFI Strategy Framework</a:t>
            </a:r>
          </a:p>
        </p:txBody>
      </p:sp>
      <p:sp>
        <p:nvSpPr>
          <p:cNvPr id="3" name="TextBox 2">
            <a:extLst>
              <a:ext uri="{FF2B5EF4-FFF2-40B4-BE49-F238E27FC236}">
                <a16:creationId xmlns:a16="http://schemas.microsoft.com/office/drawing/2014/main" id="{F2EA083B-2F9D-0EEB-0E66-D2F0F835E3EB}"/>
              </a:ext>
            </a:extLst>
          </p:cNvPr>
          <p:cNvSpPr txBox="1"/>
          <p:nvPr/>
        </p:nvSpPr>
        <p:spPr>
          <a:xfrm>
            <a:off x="3514927" y="15365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171120139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557606" y="1081817"/>
            <a:ext cx="7092925" cy="523220"/>
          </a:xfrm>
          <a:prstGeom prst="rect">
            <a:avLst/>
          </a:prstGeom>
          <a:noFill/>
        </p:spPr>
        <p:txBody>
          <a:bodyPr wrap="square" rtlCol="0">
            <a:spAutoFit/>
          </a:bodyPr>
          <a:lstStyle>
            <a:defPPr>
              <a:defRPr lang="en-US"/>
            </a:defPPr>
            <a:lvl1pPr>
              <a:defRPr sz="3200" b="1"/>
            </a:lvl1pPr>
          </a:lstStyle>
          <a:p>
            <a:r>
              <a:rPr lang="en-US" sz="2800" dirty="0">
                <a:latin typeface="Times New Roman" panose="02020603050405020304" pitchFamily="18" charset="0"/>
                <a:cs typeface="Times New Roman" panose="02020603050405020304" pitchFamily="18" charset="0"/>
              </a:rPr>
              <a:t>The AFI Strategy Framework</a:t>
            </a:r>
          </a:p>
        </p:txBody>
      </p:sp>
      <p:pic>
        <p:nvPicPr>
          <p:cNvPr id="3" name="Picture 2"/>
          <p:cNvPicPr>
            <a:picLocks noChangeAspect="1"/>
          </p:cNvPicPr>
          <p:nvPr/>
        </p:nvPicPr>
        <p:blipFill>
          <a:blip r:embed="rId2"/>
          <a:stretch>
            <a:fillRect/>
          </a:stretch>
        </p:blipFill>
        <p:spPr>
          <a:xfrm>
            <a:off x="304800" y="1839515"/>
            <a:ext cx="11576025" cy="4572499"/>
          </a:xfrm>
          <a:prstGeom prst="rect">
            <a:avLst/>
          </a:prstGeom>
        </p:spPr>
      </p:pic>
      <p:sp>
        <p:nvSpPr>
          <p:cNvPr id="2" name="TextBox 1">
            <a:extLst>
              <a:ext uri="{FF2B5EF4-FFF2-40B4-BE49-F238E27FC236}">
                <a16:creationId xmlns:a16="http://schemas.microsoft.com/office/drawing/2014/main" id="{A84B1CA9-EA72-6557-1746-F90B5D96E9B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4796198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7" y="2155119"/>
            <a:ext cx="10327430" cy="3477875"/>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Strategy Analysis (A) Topics and Questions</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Strategic leadership and the strategy process: What roles do strategic leaders play? What is the firm’s process for creating strategy and how does strategy come about? What is the relationship between stakeholder strategy and competitive advantage? </a:t>
            </a:r>
          </a:p>
          <a:p>
            <a:r>
              <a:rPr lang="en-US" sz="2400" dirty="0">
                <a:latin typeface="Times New Roman" panose="02020603050405020304" pitchFamily="18" charset="0"/>
                <a:cs typeface="Times New Roman" panose="02020603050405020304" pitchFamily="18" charset="0"/>
              </a:rPr>
              <a:t>■ External analysis: What effects do forces in the external environment have on the firm’s potential to gain and sustain a competitive advantage? How should the firm deal with them? </a:t>
            </a:r>
          </a:p>
        </p:txBody>
      </p:sp>
      <p:sp>
        <p:nvSpPr>
          <p:cNvPr id="13" name="TextBox 12">
            <a:extLst>
              <a:ext uri="{FF2B5EF4-FFF2-40B4-BE49-F238E27FC236}">
                <a16:creationId xmlns:a16="http://schemas.microsoft.com/office/drawing/2014/main" id="{F9A80F9F-74DB-1D57-04E8-E20E92A09B0A}"/>
              </a:ext>
            </a:extLst>
          </p:cNvPr>
          <p:cNvSpPr txBox="1"/>
          <p:nvPr/>
        </p:nvSpPr>
        <p:spPr>
          <a:xfrm>
            <a:off x="2557606" y="1077725"/>
            <a:ext cx="7092925" cy="523220"/>
          </a:xfrm>
          <a:prstGeom prst="rect">
            <a:avLst/>
          </a:prstGeom>
          <a:noFill/>
        </p:spPr>
        <p:txBody>
          <a:bodyPr wrap="square" rtlCol="0">
            <a:spAutoFit/>
          </a:bodyPr>
          <a:lstStyle>
            <a:defPPr>
              <a:defRPr lang="en-US"/>
            </a:defPPr>
            <a:lvl1pPr>
              <a:defRPr sz="3200" b="1"/>
            </a:lvl1pPr>
          </a:lstStyle>
          <a:p>
            <a:r>
              <a:rPr lang="en-US" sz="2800" dirty="0">
                <a:latin typeface="Times New Roman" panose="02020603050405020304" pitchFamily="18" charset="0"/>
                <a:cs typeface="Times New Roman" panose="02020603050405020304" pitchFamily="18" charset="0"/>
              </a:rPr>
              <a:t>The AFI Strategy Framework</a:t>
            </a:r>
          </a:p>
        </p:txBody>
      </p:sp>
      <p:sp>
        <p:nvSpPr>
          <p:cNvPr id="2" name="TextBox 1">
            <a:extLst>
              <a:ext uri="{FF2B5EF4-FFF2-40B4-BE49-F238E27FC236}">
                <a16:creationId xmlns:a16="http://schemas.microsoft.com/office/drawing/2014/main" id="{CF7CD19A-6C27-4D8F-02E5-C7031A4FBD8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18250362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7" y="2155119"/>
            <a:ext cx="10327430" cy="3416320"/>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Strategy Analysis (A) Topics and Questions</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Internal analysis: What effects do internal resources, capabilities, and core competencies have on the firm’s potential to gain and sustain a competitive advantage? How should the firm leverage them for competitive advantage? </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Competitive advantage, firm performance, and business models: How does the firm make money? How can one assess and measure competitive advantage? What is the relationship between competitive advantage and firm performance? </a:t>
            </a:r>
          </a:p>
        </p:txBody>
      </p:sp>
      <p:sp>
        <p:nvSpPr>
          <p:cNvPr id="13" name="TextBox 12">
            <a:extLst>
              <a:ext uri="{FF2B5EF4-FFF2-40B4-BE49-F238E27FC236}">
                <a16:creationId xmlns:a16="http://schemas.microsoft.com/office/drawing/2014/main" id="{F9A80F9F-74DB-1D57-04E8-E20E92A09B0A}"/>
              </a:ext>
            </a:extLst>
          </p:cNvPr>
          <p:cNvSpPr txBox="1"/>
          <p:nvPr/>
        </p:nvSpPr>
        <p:spPr>
          <a:xfrm>
            <a:off x="2557606" y="1081817"/>
            <a:ext cx="7092925" cy="523220"/>
          </a:xfrm>
          <a:prstGeom prst="rect">
            <a:avLst/>
          </a:prstGeom>
          <a:noFill/>
        </p:spPr>
        <p:txBody>
          <a:bodyPr wrap="square" rtlCol="0">
            <a:spAutoFit/>
          </a:bodyPr>
          <a:lstStyle>
            <a:defPPr>
              <a:defRPr lang="en-US"/>
            </a:defPPr>
            <a:lvl1pPr>
              <a:defRPr sz="3200" b="1"/>
            </a:lvl1pPr>
          </a:lstStyle>
          <a:p>
            <a:r>
              <a:rPr lang="en-US" sz="2800" dirty="0">
                <a:latin typeface="Times New Roman" panose="02020603050405020304" pitchFamily="18" charset="0"/>
                <a:cs typeface="Times New Roman" panose="02020603050405020304" pitchFamily="18" charset="0"/>
              </a:rPr>
              <a:t>The AFI Strategy Framework</a:t>
            </a:r>
          </a:p>
        </p:txBody>
      </p:sp>
      <p:sp>
        <p:nvSpPr>
          <p:cNvPr id="2" name="TextBox 1">
            <a:extLst>
              <a:ext uri="{FF2B5EF4-FFF2-40B4-BE49-F238E27FC236}">
                <a16:creationId xmlns:a16="http://schemas.microsoft.com/office/drawing/2014/main" id="{0C5D6696-15FE-CC7D-793E-387BCD49F08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1312579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7" y="2155119"/>
            <a:ext cx="10327430" cy="3847207"/>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Strategy Formulation (F) Topics and Questions</a:t>
            </a:r>
          </a:p>
          <a:p>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Business strategy: How should the firm compete: cost leadership, differentiation, or value innovation? </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Corporate strategy: Where should the firm compete: industry, markets, and geography?</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Global strategy: How and where should the firm compete: local, regional, national, or international? </a:t>
            </a:r>
          </a:p>
        </p:txBody>
      </p:sp>
      <p:sp>
        <p:nvSpPr>
          <p:cNvPr id="13" name="TextBox 12">
            <a:extLst>
              <a:ext uri="{FF2B5EF4-FFF2-40B4-BE49-F238E27FC236}">
                <a16:creationId xmlns:a16="http://schemas.microsoft.com/office/drawing/2014/main" id="{F9A80F9F-74DB-1D57-04E8-E20E92A09B0A}"/>
              </a:ext>
            </a:extLst>
          </p:cNvPr>
          <p:cNvSpPr txBox="1"/>
          <p:nvPr/>
        </p:nvSpPr>
        <p:spPr>
          <a:xfrm>
            <a:off x="2557606" y="1081817"/>
            <a:ext cx="7092925" cy="523220"/>
          </a:xfrm>
          <a:prstGeom prst="rect">
            <a:avLst/>
          </a:prstGeom>
          <a:noFill/>
        </p:spPr>
        <p:txBody>
          <a:bodyPr wrap="square" rtlCol="0">
            <a:spAutoFit/>
          </a:bodyPr>
          <a:lstStyle>
            <a:defPPr>
              <a:defRPr lang="en-US"/>
            </a:defPPr>
            <a:lvl1pPr>
              <a:defRPr sz="3200" b="1"/>
            </a:lvl1pPr>
          </a:lstStyle>
          <a:p>
            <a:r>
              <a:rPr lang="en-US" sz="2800" dirty="0">
                <a:latin typeface="Times New Roman" panose="02020603050405020304" pitchFamily="18" charset="0"/>
                <a:cs typeface="Times New Roman" panose="02020603050405020304" pitchFamily="18" charset="0"/>
              </a:rPr>
              <a:t>The AFI Strategy Framework</a:t>
            </a:r>
          </a:p>
        </p:txBody>
      </p:sp>
      <p:sp>
        <p:nvSpPr>
          <p:cNvPr id="2" name="TextBox 1">
            <a:extLst>
              <a:ext uri="{FF2B5EF4-FFF2-40B4-BE49-F238E27FC236}">
                <a16:creationId xmlns:a16="http://schemas.microsoft.com/office/drawing/2014/main" id="{13573478-FAA4-70C9-0EEB-E57771C67CF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3135968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7" y="2155119"/>
            <a:ext cx="10327430" cy="2739211"/>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Strategy Implementation (I) Topics and Questions</a:t>
            </a:r>
          </a:p>
          <a:p>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Organizational design: How should the firm organize to turn the formulated strategy into action? </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Corporate governance and business ethics: What type of corporate governance is most effective? How does the firm anchor strategic decisions in business ethics? </a:t>
            </a:r>
          </a:p>
        </p:txBody>
      </p:sp>
      <p:sp>
        <p:nvSpPr>
          <p:cNvPr id="13" name="TextBox 12">
            <a:extLst>
              <a:ext uri="{FF2B5EF4-FFF2-40B4-BE49-F238E27FC236}">
                <a16:creationId xmlns:a16="http://schemas.microsoft.com/office/drawing/2014/main" id="{F9A80F9F-74DB-1D57-04E8-E20E92A09B0A}"/>
              </a:ext>
            </a:extLst>
          </p:cNvPr>
          <p:cNvSpPr txBox="1"/>
          <p:nvPr/>
        </p:nvSpPr>
        <p:spPr>
          <a:xfrm>
            <a:off x="2557606" y="1081817"/>
            <a:ext cx="7092925" cy="584775"/>
          </a:xfrm>
          <a:prstGeom prst="rect">
            <a:avLst/>
          </a:prstGeom>
          <a:noFill/>
        </p:spPr>
        <p:txBody>
          <a:bodyPr wrap="square" rtlCol="0">
            <a:spAutoFit/>
          </a:bodyPr>
          <a:lstStyle>
            <a:defPPr>
              <a:defRPr lang="en-US"/>
            </a:defPPr>
            <a:lvl1pPr>
              <a:defRPr sz="3200" b="1"/>
            </a:lvl1pPr>
          </a:lstStyle>
          <a:p>
            <a:r>
              <a:rPr lang="en-US" dirty="0">
                <a:latin typeface="Times New Roman" panose="02020603050405020304" pitchFamily="18" charset="0"/>
                <a:cs typeface="Times New Roman" panose="02020603050405020304" pitchFamily="18" charset="0"/>
              </a:rPr>
              <a:t>1.3 The AFI Strategy Framework</a:t>
            </a:r>
          </a:p>
        </p:txBody>
      </p:sp>
      <p:sp>
        <p:nvSpPr>
          <p:cNvPr id="3" name="TextBox 2">
            <a:extLst>
              <a:ext uri="{FF2B5EF4-FFF2-40B4-BE49-F238E27FC236}">
                <a16:creationId xmlns:a16="http://schemas.microsoft.com/office/drawing/2014/main" id="{05406F8D-7941-C9FE-23ED-82A69610AB6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4012955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930443" y="1360379"/>
            <a:ext cx="10764251" cy="4154984"/>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1.1 What Strategy Is: Gaining and Sustaining</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Competitive Advantage</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What Is Competitive Advantage?</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1.2 Vision, Mission, and Values</a:t>
            </a:r>
          </a:p>
          <a:p>
            <a:pPr marL="457200" indent="-457200">
              <a:buFont typeface="Arial" panose="020B0604020202020204" pitchFamily="34" charset="0"/>
              <a:buChar char="•"/>
            </a:pPr>
            <a:r>
              <a:rPr lang="en-US" sz="2800" dirty="0">
                <a:solidFill>
                  <a:schemeClr val="bg1">
                    <a:lumMod val="75000"/>
                  </a:schemeClr>
                </a:solidFill>
                <a:latin typeface="Times New Roman" panose="02020603050405020304" pitchFamily="18" charset="0"/>
                <a:cs typeface="Times New Roman" panose="02020603050405020304" pitchFamily="18" charset="0"/>
              </a:rPr>
              <a:t>Vision</a:t>
            </a:r>
          </a:p>
          <a:p>
            <a:pPr marL="457200" indent="-457200">
              <a:buFont typeface="Arial" panose="020B0604020202020204" pitchFamily="34" charset="0"/>
              <a:buChar char="•"/>
            </a:pPr>
            <a:r>
              <a:rPr lang="en-US" sz="2800" dirty="0">
                <a:solidFill>
                  <a:schemeClr val="bg1">
                    <a:lumMod val="75000"/>
                  </a:schemeClr>
                </a:solidFill>
                <a:latin typeface="Times New Roman" panose="02020603050405020304" pitchFamily="18" charset="0"/>
                <a:cs typeface="Times New Roman" panose="02020603050405020304" pitchFamily="18" charset="0"/>
              </a:rPr>
              <a:t>Mission</a:t>
            </a:r>
          </a:p>
          <a:p>
            <a:pPr marL="457200" indent="-457200">
              <a:buFont typeface="Arial" panose="020B0604020202020204" pitchFamily="34" charset="0"/>
              <a:buChar char="•"/>
            </a:pPr>
            <a:r>
              <a:rPr lang="en-US" sz="2800" dirty="0">
                <a:solidFill>
                  <a:schemeClr val="bg1">
                    <a:lumMod val="75000"/>
                  </a:schemeClr>
                </a:solidFill>
                <a:latin typeface="Times New Roman" panose="02020603050405020304" pitchFamily="18" charset="0"/>
                <a:cs typeface="Times New Roman" panose="02020603050405020304" pitchFamily="18" charset="0"/>
              </a:rPr>
              <a:t>Values</a:t>
            </a:r>
          </a:p>
          <a:p>
            <a:pPr marL="457200" indent="-457200">
              <a:buFont typeface="Arial" panose="020B0604020202020204" pitchFamily="34" charset="0"/>
              <a:buChar char="•"/>
            </a:pPr>
            <a:r>
              <a:rPr lang="en-US" sz="2800" dirty="0">
                <a:solidFill>
                  <a:schemeClr val="bg1">
                    <a:lumMod val="75000"/>
                  </a:schemeClr>
                </a:solidFill>
                <a:latin typeface="Times New Roman" panose="02020603050405020304" pitchFamily="18" charset="0"/>
                <a:cs typeface="Times New Roman" panose="02020603050405020304" pitchFamily="18" charset="0"/>
              </a:rPr>
              <a:t>1.3 The AFI Strategy Framework</a:t>
            </a:r>
          </a:p>
          <a:p>
            <a:pPr marL="457200" indent="-457200">
              <a:buFont typeface="Wingdings" panose="05000000000000000000" pitchFamily="2" charset="2"/>
              <a:buChar char="Ø"/>
            </a:pPr>
            <a:r>
              <a:rPr lang="en-US" sz="3200" b="1" dirty="0">
                <a:solidFill>
                  <a:schemeClr val="bg1">
                    <a:lumMod val="50000"/>
                  </a:schemeClr>
                </a:solidFill>
                <a:latin typeface="Times New Roman" panose="02020603050405020304" pitchFamily="18" charset="0"/>
                <a:cs typeface="Times New Roman" panose="02020603050405020304" pitchFamily="18" charset="0"/>
              </a:rPr>
              <a:t>1.4 Implications for Strategic Leaders</a:t>
            </a:r>
          </a:p>
        </p:txBody>
      </p:sp>
      <p:sp>
        <p:nvSpPr>
          <p:cNvPr id="8" name="TextBox 7"/>
          <p:cNvSpPr txBox="1"/>
          <p:nvPr/>
        </p:nvSpPr>
        <p:spPr>
          <a:xfrm>
            <a:off x="520075" y="797818"/>
            <a:ext cx="9524678" cy="523220"/>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Is Strategy?</a:t>
            </a:r>
          </a:p>
        </p:txBody>
      </p:sp>
    </p:spTree>
    <p:extLst>
      <p:ext uri="{BB962C8B-B14F-4D97-AF65-F5344CB8AC3E}">
        <p14:creationId xmlns:p14="http://schemas.microsoft.com/office/powerpoint/2010/main" val="354082364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28033" y="1599946"/>
            <a:ext cx="738753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Implications for Strategic Leaders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85474" y="2670613"/>
            <a:ext cx="8630096" cy="1569660"/>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Strategy is the art and science of success and failure. The difference between success and failure lies in an organization’s strategy. A good strategy defines the competitive challenge, provides a guiding policy, and is implemented by coherent actions. </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8321801" y="4345938"/>
            <a:ext cx="3368875" cy="2269472"/>
          </a:xfrm>
          <a:prstGeom prst="rect">
            <a:avLst/>
          </a:prstGeom>
        </p:spPr>
      </p:pic>
      <p:sp>
        <p:nvSpPr>
          <p:cNvPr id="6" name="TextBox 5">
            <a:extLst>
              <a:ext uri="{FF2B5EF4-FFF2-40B4-BE49-F238E27FC236}">
                <a16:creationId xmlns:a16="http://schemas.microsoft.com/office/drawing/2014/main" id="{593EF83B-ACF1-ADEF-4167-7C97F956C8F4}"/>
              </a:ext>
            </a:extLst>
          </p:cNvPr>
          <p:cNvSpPr txBox="1"/>
          <p:nvPr/>
        </p:nvSpPr>
        <p:spPr>
          <a:xfrm>
            <a:off x="3446102" y="157591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326137901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8" y="2432567"/>
            <a:ext cx="10249469" cy="2677656"/>
          </a:xfrm>
          <a:prstGeom prst="rect">
            <a:avLst/>
          </a:prstGeom>
          <a:noFill/>
        </p:spPr>
        <p:txBody>
          <a:bodyPr wrap="square" rtlCol="0">
            <a:spAutoFit/>
          </a:bodyPr>
          <a:lstStyle/>
          <a:p>
            <a:pPr marL="342900" indent="-342900">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To create a powerful foundation upon which to formulate and implement a good strategy, strategic leaders need to articulate an inspiring vision and mission backed up by ethical core values. Customer-oriented or problem-defining vision statements are often correlated with firm success over long periods of time. This is because they allow firms strategic flexibility to change in order to meet changing customer needs and exploit external opportunities. </a:t>
            </a:r>
          </a:p>
          <a:p>
            <a:pPr marL="342900" indent="-3429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904B7CA6-23A4-2E24-5FFC-ECEA38831F6A}"/>
              </a:ext>
            </a:extLst>
          </p:cNvPr>
          <p:cNvSpPr txBox="1"/>
          <p:nvPr/>
        </p:nvSpPr>
        <p:spPr>
          <a:xfrm>
            <a:off x="2526763" y="1088907"/>
            <a:ext cx="738753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Implications for Strategic Leaders</a:t>
            </a:r>
          </a:p>
        </p:txBody>
      </p:sp>
      <p:sp>
        <p:nvSpPr>
          <p:cNvPr id="2" name="TextBox 1">
            <a:extLst>
              <a:ext uri="{FF2B5EF4-FFF2-40B4-BE49-F238E27FC236}">
                <a16:creationId xmlns:a16="http://schemas.microsoft.com/office/drawing/2014/main" id="{0F586512-C2F0-1863-F88A-BF433223199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22406487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8" y="2432567"/>
            <a:ext cx="10249469" cy="230832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A good strategy is more likely when strategic leaders apply the three-step AFI strategy framework:</a:t>
            </a:r>
          </a:p>
          <a:p>
            <a:pPr marL="342900" indent="-3429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1. Analyze the external and internal environments.</a:t>
            </a:r>
          </a:p>
          <a:p>
            <a:pPr marL="342900" indent="-342900">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2. Formulate an appropriate business and corporate strategy.</a:t>
            </a:r>
          </a:p>
          <a:p>
            <a:pPr marL="342900" indent="-342900">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3. Implement the formulated strategy through structure, culture, and controls.</a:t>
            </a:r>
          </a:p>
        </p:txBody>
      </p:sp>
      <p:sp>
        <p:nvSpPr>
          <p:cNvPr id="13" name="TextBox 12">
            <a:extLst>
              <a:ext uri="{FF2B5EF4-FFF2-40B4-BE49-F238E27FC236}">
                <a16:creationId xmlns:a16="http://schemas.microsoft.com/office/drawing/2014/main" id="{904B7CA6-23A4-2E24-5FFC-ECEA38831F6A}"/>
              </a:ext>
            </a:extLst>
          </p:cNvPr>
          <p:cNvSpPr txBox="1"/>
          <p:nvPr/>
        </p:nvSpPr>
        <p:spPr>
          <a:xfrm>
            <a:off x="2526763" y="1088907"/>
            <a:ext cx="738753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Implications for Strategic Leaders</a:t>
            </a:r>
          </a:p>
        </p:txBody>
      </p:sp>
    </p:spTree>
    <p:extLst>
      <p:ext uri="{BB962C8B-B14F-4D97-AF65-F5344CB8AC3E}">
        <p14:creationId xmlns:p14="http://schemas.microsoft.com/office/powerpoint/2010/main" val="3852903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736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7" y="2249814"/>
            <a:ext cx="10249469" cy="2308324"/>
          </a:xfrm>
          <a:prstGeom prst="rect">
            <a:avLst/>
          </a:prstGeom>
          <a:noFill/>
        </p:spPr>
        <p:txBody>
          <a:bodyPr wrap="square" rtlCol="0">
            <a:spAutoFit/>
          </a:bodyPr>
          <a:lstStyle/>
          <a:p>
            <a:pPr marL="342900" indent="-342900">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Keep in mind that strategic leaders are making decisions under conditions of uncertainty and complexity. They must carefully monitor and evaluate the progress toward key strategic objectives and make adjustments by fine-tuning any strategy as necessary. We discuss how this is done in the next chapter where we focus on strategic leaders and the strategic management process.</a:t>
            </a:r>
          </a:p>
          <a:p>
            <a:pPr marL="342900" indent="-3429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04B7CA6-23A4-2E24-5FFC-ECEA38831F6A}"/>
              </a:ext>
            </a:extLst>
          </p:cNvPr>
          <p:cNvSpPr txBox="1"/>
          <p:nvPr/>
        </p:nvSpPr>
        <p:spPr>
          <a:xfrm>
            <a:off x="2526763" y="1088907"/>
            <a:ext cx="738753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Implications for Strategic Leaders</a:t>
            </a:r>
          </a:p>
        </p:txBody>
      </p:sp>
      <p:sp>
        <p:nvSpPr>
          <p:cNvPr id="2" name="TextBox 1">
            <a:extLst>
              <a:ext uri="{FF2B5EF4-FFF2-40B4-BE49-F238E27FC236}">
                <a16:creationId xmlns:a16="http://schemas.microsoft.com/office/drawing/2014/main" id="{133F2505-71D4-709E-65E2-F0C3D5E7BB9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4209092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0F6B528D-1389-4C16-AB54-B718C58DD38B}" vid="{C51F417B-D248-4356-8E64-BF85AAEF39C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63879B78-2A7B-4352-B75A-7FAEA0ECA455}"/>
</file>

<file path=docProps/app.xml><?xml version="1.0" encoding="utf-8"?>
<Properties xmlns="http://schemas.openxmlformats.org/officeDocument/2006/extended-properties" xmlns:vt="http://schemas.openxmlformats.org/officeDocument/2006/docPropsVTypes">
  <Template/>
  <TotalTime>112</TotalTime>
  <Words>3240</Words>
  <Application>Microsoft Office PowerPoint</Application>
  <PresentationFormat>Widescreen</PresentationFormat>
  <Paragraphs>362</Paragraphs>
  <Slides>56</Slides>
  <Notes>12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56</vt:i4>
      </vt:variant>
    </vt:vector>
  </HeadingPairs>
  <TitlesOfParts>
    <vt:vector size="65" baseType="lpstr">
      <vt:lpstr>Alexandria</vt:lpstr>
      <vt:lpstr>Arial</vt:lpstr>
      <vt:lpstr>Calibri</vt:lpstr>
      <vt:lpstr>Calibri Light</vt:lpstr>
      <vt:lpstr>Roboto Light</vt:lpstr>
      <vt:lpstr>Tajawal Medium</vt:lpstr>
      <vt:lpstr>Times New Roman</vt:lpstr>
      <vt:lpstr>Wingdings</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Ehab Sakr</cp:lastModifiedBy>
  <cp:revision>6</cp:revision>
  <dcterms:created xsi:type="dcterms:W3CDTF">2023-04-29T09:08:00Z</dcterms:created>
  <dcterms:modified xsi:type="dcterms:W3CDTF">2025-05-12T16:56:57Z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