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480" r:id="rId2"/>
    <p:sldId id="276" r:id="rId3"/>
    <p:sldId id="481" r:id="rId4"/>
    <p:sldId id="488" r:id="rId5"/>
    <p:sldId id="489" r:id="rId6"/>
    <p:sldId id="482" r:id="rId7"/>
    <p:sldId id="324" r:id="rId8"/>
    <p:sldId id="483" r:id="rId9"/>
    <p:sldId id="484" r:id="rId10"/>
    <p:sldId id="487" r:id="rId11"/>
    <p:sldId id="349"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6"/>
            <p14:sldId id="481"/>
            <p14:sldId id="488"/>
            <p14:sldId id="489"/>
            <p14:sldId id="482"/>
            <p14:sldId id="324"/>
            <p14:sldId id="483"/>
            <p14:sldId id="484"/>
            <p14:sldId id="48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0" d="100"/>
          <a:sy n="80" d="100"/>
        </p:scale>
        <p:origin x="75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9/28/2023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hyperlink" Target="../../References/Computer_Organization_and_Design_5th_Edi.pdf" TargetMode="External"/><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8" Type="http://schemas.openxmlformats.org/officeDocument/2006/relationships/image" Target="../media/image11.jpg"/><Relationship Id="rId3" Type="http://schemas.openxmlformats.org/officeDocument/2006/relationships/image" Target="../media/image7.png"/><Relationship Id="rId7"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4.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7096125" y="-720725"/>
            <a:ext cx="6740661"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8545" y="4460547"/>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a:t>
            </a:r>
            <a:r>
              <a:rPr lang="en-US" sz="2400" b="1" dirty="0">
                <a:solidFill>
                  <a:schemeClr val="bg1"/>
                </a:solidFill>
                <a:latin typeface="Times New Roman" panose="02020603050405020304" pitchFamily="18" charset="0"/>
                <a:cs typeface="Times New Roman" panose="02020603050405020304" pitchFamily="18" charset="0"/>
              </a:rPr>
              <a:t>Dr. Eng. Gamal Selim</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28545" y="2922498"/>
            <a:ext cx="7100955" cy="1323439"/>
          </a:xfrm>
          <a:prstGeom prst="rect">
            <a:avLst/>
          </a:prstGeom>
          <a:noFill/>
        </p:spPr>
        <p:txBody>
          <a:bodyPr wrap="square" rtlCol="0">
            <a:spAutoFit/>
          </a:bodyPr>
          <a:lstStyle/>
          <a:p>
            <a:r>
              <a:rPr lang="en-US" sz="4000" b="1" dirty="0">
                <a:solidFill>
                  <a:srgbClr val="00B0F0"/>
                </a:solidFill>
                <a:latin typeface="Times New Roman" panose="02020603050405020304" pitchFamily="18" charset="0"/>
                <a:cs typeface="Times New Roman" panose="02020603050405020304" pitchFamily="18" charset="0"/>
              </a:rPr>
              <a:t>Computer Organization and Architecture</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880" y="5917140"/>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 Intro</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a16="http://schemas.microsoft.com/office/drawing/2014/main" id="{46F3C90B-EB3F-EA91-08C5-03400C278827}"/>
              </a:ext>
            </a:extLst>
          </p:cNvPr>
          <p:cNvSpPr/>
          <p:nvPr/>
        </p:nvSpPr>
        <p:spPr>
          <a:xfrm>
            <a:off x="7096125" y="-276225"/>
            <a:ext cx="6514668"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76726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800" b="1" dirty="0">
                <a:solidFill>
                  <a:schemeClr val="tx2"/>
                </a:solidFill>
                <a:ea typeface="Calibri" panose="020F0502020204030204" pitchFamily="34" charset="0"/>
              </a:rPr>
              <a:t>In this course, we will i</a:t>
            </a:r>
            <a:r>
              <a:rPr lang="en-US" sz="2800" b="1" dirty="0">
                <a:solidFill>
                  <a:schemeClr val="tx2"/>
                </a:solidFill>
                <a:effectLst/>
                <a:ea typeface="Calibri" panose="020F0502020204030204" pitchFamily="34" charset="0"/>
              </a:rPr>
              <a:t>ntroduce Machine Architecture with coverage of digital logic, machine level data and instruction representation, ALU design, and organization of the processor data path and control. Examines performance analysis, memory system hierarchy, pipelining, and communication.</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Course Overview</a:t>
            </a:r>
            <a:endParaRPr lang="en-US" sz="11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47728" y="986204"/>
            <a:ext cx="1245663"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1422" y="1367157"/>
            <a:ext cx="966228" cy="461665"/>
          </a:xfrm>
          <a:prstGeom prst="rect">
            <a:avLst/>
          </a:prstGeom>
          <a:noFill/>
        </p:spPr>
        <p:txBody>
          <a:bodyPr wrap="square" rtlCol="0">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Intro</a:t>
            </a:r>
            <a:endParaRPr lang="en-US" sz="8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42950" marR="0" lvl="1" indent="-285750" algn="just" rtl="0">
              <a:lnSpc>
                <a:spcPct val="150000"/>
              </a:lnSpc>
              <a:spcBef>
                <a:spcPts val="110"/>
              </a:spcBef>
              <a:spcAft>
                <a:spcPts val="0"/>
              </a:spcAft>
              <a:buFont typeface="Symbol" panose="05050102010706020507" pitchFamily="18" charset="2"/>
              <a:buChar char=""/>
            </a:pPr>
            <a:r>
              <a:rPr lang="en-US" sz="2000" b="1" dirty="0">
                <a:solidFill>
                  <a:schemeClr val="tx2"/>
                </a:solidFill>
              </a:rPr>
              <a:t>Introduction </a:t>
            </a:r>
          </a:p>
          <a:p>
            <a:pPr marL="1143000" marR="0" lvl="2" indent="-228600" algn="just">
              <a:lnSpc>
                <a:spcPct val="150000"/>
              </a:lnSpc>
              <a:spcBef>
                <a:spcPts val="110"/>
              </a:spcBef>
              <a:spcAft>
                <a:spcPts val="0"/>
              </a:spcAft>
              <a:buFont typeface="Wingdings" panose="05000000000000000000" pitchFamily="2" charset="2"/>
              <a:buChar char=""/>
            </a:pPr>
            <a:r>
              <a:rPr lang="en-US" dirty="0">
                <a:solidFill>
                  <a:schemeClr val="tx2"/>
                </a:solidFill>
              </a:rPr>
              <a:t>Organization and Architecture, Structure and Function.</a:t>
            </a:r>
          </a:p>
          <a:p>
            <a:pPr marL="742950" marR="0" lvl="1" indent="-285750" algn="just">
              <a:lnSpc>
                <a:spcPct val="150000"/>
              </a:lnSpc>
              <a:spcBef>
                <a:spcPts val="110"/>
              </a:spcBef>
              <a:spcAft>
                <a:spcPts val="0"/>
              </a:spcAft>
              <a:buFont typeface="Symbol" panose="05050102010706020507" pitchFamily="18" charset="2"/>
              <a:buChar char=""/>
            </a:pPr>
            <a:r>
              <a:rPr lang="en-US" sz="2000" b="1" dirty="0">
                <a:solidFill>
                  <a:schemeClr val="tx2"/>
                </a:solidFill>
              </a:rPr>
              <a:t>Computer Evolution and Performance </a:t>
            </a:r>
          </a:p>
          <a:p>
            <a:pPr marL="1143000" marR="0" lvl="2" indent="-228600" algn="just">
              <a:lnSpc>
                <a:spcPct val="150000"/>
              </a:lnSpc>
              <a:spcBef>
                <a:spcPts val="110"/>
              </a:spcBef>
              <a:spcAft>
                <a:spcPts val="0"/>
              </a:spcAft>
              <a:buFont typeface="Wingdings" panose="05000000000000000000" pitchFamily="2" charset="2"/>
              <a:buChar char=""/>
            </a:pPr>
            <a:r>
              <a:rPr lang="en-US" dirty="0">
                <a:solidFill>
                  <a:schemeClr val="tx2"/>
                </a:solidFill>
              </a:rPr>
              <a:t>A Brief History of Computers, Designing for Performance, The Evolution of the Intel x86 Architecture.</a:t>
            </a:r>
          </a:p>
          <a:p>
            <a:pPr marL="742950" lvl="1" indent="-285750" algn="just">
              <a:lnSpc>
                <a:spcPct val="150000"/>
              </a:lnSpc>
              <a:spcBef>
                <a:spcPts val="110"/>
              </a:spcBef>
              <a:buFont typeface="Symbol" panose="05050102010706020507" pitchFamily="18" charset="2"/>
              <a:buChar char=""/>
            </a:pPr>
            <a:r>
              <a:rPr lang="en-US" sz="2000" b="1" dirty="0">
                <a:solidFill>
                  <a:schemeClr val="tx2"/>
                </a:solidFill>
              </a:rPr>
              <a:t>A Top-level View of Computer Function and Interconnection </a:t>
            </a:r>
          </a:p>
          <a:p>
            <a:pPr marL="1143000" marR="0" lvl="2" indent="-228600" algn="just">
              <a:lnSpc>
                <a:spcPct val="150000"/>
              </a:lnSpc>
              <a:spcBef>
                <a:spcPts val="110"/>
              </a:spcBef>
              <a:spcAft>
                <a:spcPts val="0"/>
              </a:spcAft>
              <a:buFont typeface="Wingdings" panose="05000000000000000000" pitchFamily="2" charset="2"/>
              <a:buChar char=""/>
            </a:pPr>
            <a:r>
              <a:rPr lang="en-US" dirty="0">
                <a:solidFill>
                  <a:schemeClr val="tx2"/>
                </a:solidFill>
              </a:rPr>
              <a:t>Computer Function.</a:t>
            </a:r>
          </a:p>
          <a:p>
            <a:pPr marL="1143000" marR="0" lvl="2" indent="-228600" algn="just">
              <a:lnSpc>
                <a:spcPct val="150000"/>
              </a:lnSpc>
              <a:spcBef>
                <a:spcPts val="110"/>
              </a:spcBef>
              <a:spcAft>
                <a:spcPts val="0"/>
              </a:spcAft>
              <a:buFont typeface="Wingdings" panose="05000000000000000000" pitchFamily="2" charset="2"/>
              <a:buChar char=""/>
            </a:pPr>
            <a:r>
              <a:rPr lang="en-US" dirty="0">
                <a:solidFill>
                  <a:schemeClr val="tx2"/>
                </a:solidFill>
              </a:rPr>
              <a:t>Interconnection Structures, Bus Interconnection, PCI.</a:t>
            </a:r>
            <a:endParaRPr lang="en-US" sz="2800" dirty="0">
              <a:solidFill>
                <a:schemeClr val="tx2"/>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4687750" cy="584775"/>
          </a:xfrm>
          <a:prstGeom prst="rect">
            <a:avLst/>
          </a:prstGeom>
          <a:noFill/>
        </p:spPr>
        <p:txBody>
          <a:bodyPr wrap="square" rtlCol="0">
            <a:spAutoFit/>
          </a:bodyPr>
          <a:lstStyle/>
          <a:p>
            <a:r>
              <a:rPr lang="en-US" sz="3200" b="1" dirty="0">
                <a:solidFill>
                  <a:schemeClr val="bg1"/>
                </a:solidFill>
                <a:latin typeface="Times New Roman" panose="02020603050405020304" pitchFamily="18" charset="0"/>
                <a:cs typeface="Times New Roman" panose="02020603050405020304" pitchFamily="18" charset="0"/>
              </a:rPr>
              <a:t>Course content summary</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47728" y="986204"/>
            <a:ext cx="1245663"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1422" y="1367157"/>
            <a:ext cx="966228" cy="461665"/>
          </a:xfrm>
          <a:prstGeom prst="rect">
            <a:avLst/>
          </a:prstGeom>
          <a:noFill/>
        </p:spPr>
        <p:txBody>
          <a:bodyPr wrap="square" rtlCol="0">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Intro</a:t>
            </a:r>
            <a:endParaRPr lang="en-US" sz="8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1412001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5">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5">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5">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5">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5">
                                            <p:txEl>
                                              <p:pRg st="4" end="4"/>
                                            </p:txEl>
                                          </p:spTgt>
                                        </p:tgtEl>
                                        <p:attrNameLst>
                                          <p:attrName>style.visibility</p:attrName>
                                        </p:attrNameLst>
                                      </p:cBhvr>
                                      <p:to>
                                        <p:strVal val="visible"/>
                                      </p:to>
                                    </p:set>
                                  </p:childTnLst>
                                </p:cTn>
                              </p:par>
                            </p:childTnLst>
                          </p:cTn>
                        </p:par>
                        <p:par>
                          <p:cTn id="19" fill="hold">
                            <p:stCondLst>
                              <p:cond delay="0"/>
                            </p:stCondLst>
                            <p:childTnLst>
                              <p:par>
                                <p:cTn id="20" presetID="1" presetClass="entr" presetSubtype="0" fill="hold" nodeType="afterEffect">
                                  <p:stCondLst>
                                    <p:cond delay="0"/>
                                  </p:stCondLst>
                                  <p:childTnLst>
                                    <p:set>
                                      <p:cBhvr>
                                        <p:cTn id="21" dur="1" fill="hold">
                                          <p:stCondLst>
                                            <p:cond delay="0"/>
                                          </p:stCondLst>
                                        </p:cTn>
                                        <p:tgtEl>
                                          <p:spTgt spid="25">
                                            <p:txEl>
                                              <p:pRg st="5" end="5"/>
                                            </p:txEl>
                                          </p:spTgt>
                                        </p:tgtEl>
                                        <p:attrNameLst>
                                          <p:attrName>style.visibility</p:attrName>
                                        </p:attrNameLst>
                                      </p:cBhvr>
                                      <p:to>
                                        <p:strVal val="visible"/>
                                      </p:to>
                                    </p:set>
                                  </p:childTnLst>
                                </p:cTn>
                              </p:par>
                            </p:childTnLst>
                          </p:cTn>
                        </p:par>
                        <p:par>
                          <p:cTn id="22" fill="hold">
                            <p:stCondLst>
                              <p:cond delay="0"/>
                            </p:stCondLst>
                            <p:childTnLst>
                              <p:par>
                                <p:cTn id="23" presetID="1" presetClass="entr" presetSubtype="0" fill="hold" nodeType="afterEffect">
                                  <p:stCondLst>
                                    <p:cond delay="0"/>
                                  </p:stCondLst>
                                  <p:childTnLst>
                                    <p:set>
                                      <p:cBhvr>
                                        <p:cTn id="24" dur="1" fill="hold">
                                          <p:stCondLst>
                                            <p:cond delay="0"/>
                                          </p:stCondLst>
                                        </p:cTn>
                                        <p:tgtEl>
                                          <p:spTgt spid="2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42950" marR="0" lvl="1" indent="-285750" algn="just" rtl="0">
              <a:lnSpc>
                <a:spcPct val="150000"/>
              </a:lnSpc>
              <a:spcBef>
                <a:spcPts val="110"/>
              </a:spcBef>
              <a:spcAft>
                <a:spcPts val="0"/>
              </a:spcAft>
              <a:buFont typeface="Symbol" panose="05050102010706020507" pitchFamily="18" charset="2"/>
              <a:buChar char=""/>
            </a:pPr>
            <a:r>
              <a:rPr lang="en-US" sz="2000" b="1" dirty="0">
                <a:solidFill>
                  <a:schemeClr val="tx2"/>
                </a:solidFill>
              </a:rPr>
              <a:t>Cache Memory </a:t>
            </a:r>
          </a:p>
          <a:p>
            <a:pPr marL="1143000" marR="0" lvl="2" indent="-228600" algn="just">
              <a:lnSpc>
                <a:spcPct val="150000"/>
              </a:lnSpc>
              <a:spcBef>
                <a:spcPts val="110"/>
              </a:spcBef>
              <a:spcAft>
                <a:spcPts val="0"/>
              </a:spcAft>
              <a:buFont typeface="Wingdings" panose="05000000000000000000" pitchFamily="2" charset="2"/>
              <a:buChar char=""/>
            </a:pPr>
            <a:r>
              <a:rPr lang="en-US" dirty="0">
                <a:solidFill>
                  <a:schemeClr val="tx2"/>
                </a:solidFill>
              </a:rPr>
              <a:t>Computer Memory System Overview, Cache Memory Principles, Elements of Cache Design.</a:t>
            </a:r>
          </a:p>
          <a:p>
            <a:pPr marL="742950" marR="0" lvl="1" indent="-285750" algn="just">
              <a:lnSpc>
                <a:spcPct val="150000"/>
              </a:lnSpc>
              <a:spcBef>
                <a:spcPts val="110"/>
              </a:spcBef>
              <a:spcAft>
                <a:spcPts val="0"/>
              </a:spcAft>
              <a:buFont typeface="Symbol" panose="05050102010706020507" pitchFamily="18" charset="2"/>
              <a:buChar char=""/>
            </a:pPr>
            <a:r>
              <a:rPr lang="en-US" sz="2000" b="1" dirty="0">
                <a:solidFill>
                  <a:schemeClr val="tx2"/>
                </a:solidFill>
              </a:rPr>
              <a:t>Internal Memory </a:t>
            </a:r>
          </a:p>
          <a:p>
            <a:pPr marL="1143000" marR="0" lvl="2" indent="-228600" algn="just">
              <a:lnSpc>
                <a:spcPct val="150000"/>
              </a:lnSpc>
              <a:spcBef>
                <a:spcPts val="110"/>
              </a:spcBef>
              <a:spcAft>
                <a:spcPts val="0"/>
              </a:spcAft>
              <a:buFont typeface="Wingdings" panose="05000000000000000000" pitchFamily="2" charset="2"/>
              <a:buChar char=""/>
            </a:pPr>
            <a:r>
              <a:rPr lang="en-US" dirty="0">
                <a:solidFill>
                  <a:schemeClr val="tx2"/>
                </a:solidFill>
              </a:rPr>
              <a:t>Semiconductor Main Memory.</a:t>
            </a:r>
          </a:p>
          <a:p>
            <a:pPr marL="1143000" marR="0" lvl="2" indent="-228600" algn="just">
              <a:lnSpc>
                <a:spcPct val="150000"/>
              </a:lnSpc>
              <a:spcBef>
                <a:spcPts val="110"/>
              </a:spcBef>
              <a:spcAft>
                <a:spcPts val="0"/>
              </a:spcAft>
              <a:buFont typeface="Wingdings" panose="05000000000000000000" pitchFamily="2" charset="2"/>
              <a:buChar char=""/>
            </a:pPr>
            <a:r>
              <a:rPr lang="en-US" dirty="0">
                <a:solidFill>
                  <a:schemeClr val="tx2"/>
                </a:solidFill>
              </a:rPr>
              <a:t>Error Correction, Advanced DRAM Organization.</a:t>
            </a:r>
          </a:p>
          <a:p>
            <a:pPr marL="742950" lvl="1" indent="-285750" algn="just">
              <a:lnSpc>
                <a:spcPct val="150000"/>
              </a:lnSpc>
              <a:spcBef>
                <a:spcPts val="110"/>
              </a:spcBef>
              <a:buFont typeface="Symbol" panose="05050102010706020507" pitchFamily="18" charset="2"/>
              <a:buChar char=""/>
            </a:pPr>
            <a:r>
              <a:rPr lang="en-US" sz="2000" b="1" dirty="0">
                <a:solidFill>
                  <a:schemeClr val="tx2"/>
                </a:solidFill>
              </a:rPr>
              <a:t>External Memory </a:t>
            </a:r>
          </a:p>
          <a:p>
            <a:pPr marL="1143000" marR="0" lvl="2" indent="-228600" algn="just">
              <a:lnSpc>
                <a:spcPct val="150000"/>
              </a:lnSpc>
              <a:spcBef>
                <a:spcPts val="110"/>
              </a:spcBef>
              <a:spcAft>
                <a:spcPts val="0"/>
              </a:spcAft>
              <a:buFont typeface="Wingdings" panose="05000000000000000000" pitchFamily="2" charset="2"/>
              <a:buChar char=""/>
            </a:pPr>
            <a:r>
              <a:rPr lang="en-US" dirty="0">
                <a:solidFill>
                  <a:schemeClr val="tx2"/>
                </a:solidFill>
              </a:rPr>
              <a:t>Magnetic Disk, RAID, Optical Memory, Magnetic Tape.</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087925" cy="584775"/>
          </a:xfrm>
          <a:prstGeom prst="rect">
            <a:avLst/>
          </a:prstGeom>
          <a:noFill/>
        </p:spPr>
        <p:txBody>
          <a:bodyPr wrap="square" rtlCol="0">
            <a:spAutoFit/>
          </a:bodyPr>
          <a:lstStyle/>
          <a:p>
            <a:r>
              <a:rPr lang="en-US" sz="3200" b="1" dirty="0">
                <a:solidFill>
                  <a:schemeClr val="bg1"/>
                </a:solidFill>
                <a:latin typeface="Times New Roman" panose="02020603050405020304" pitchFamily="18" charset="0"/>
                <a:cs typeface="Times New Roman" panose="02020603050405020304" pitchFamily="18" charset="0"/>
              </a:rPr>
              <a:t>Course content summary </a:t>
            </a:r>
            <a:r>
              <a:rPr lang="en-US" sz="2400" b="1" dirty="0">
                <a:solidFill>
                  <a:schemeClr val="bg1"/>
                </a:solidFill>
                <a:latin typeface="Times New Roman" panose="02020603050405020304" pitchFamily="18" charset="0"/>
                <a:cs typeface="Times New Roman" panose="02020603050405020304" pitchFamily="18" charset="0"/>
              </a:rPr>
              <a:t>Cont. </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47728" y="986204"/>
            <a:ext cx="1245663"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1422" y="1367157"/>
            <a:ext cx="966228" cy="461665"/>
          </a:xfrm>
          <a:prstGeom prst="rect">
            <a:avLst/>
          </a:prstGeom>
          <a:noFill/>
        </p:spPr>
        <p:txBody>
          <a:bodyPr wrap="square" rtlCol="0">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Intro</a:t>
            </a:r>
            <a:endParaRPr lang="en-US" sz="8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4616413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5">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5">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5">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5">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5">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25">
                                            <p:txEl>
                                              <p:pRg st="5" end="5"/>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2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42950" marR="0" lvl="1" indent="-285750" algn="just" rtl="0">
              <a:lnSpc>
                <a:spcPct val="150000"/>
              </a:lnSpc>
              <a:spcBef>
                <a:spcPts val="110"/>
              </a:spcBef>
              <a:spcAft>
                <a:spcPts val="0"/>
              </a:spcAft>
              <a:buFont typeface="Symbol" panose="05050102010706020507" pitchFamily="18" charset="2"/>
              <a:buChar char=""/>
            </a:pPr>
            <a:r>
              <a:rPr lang="en-US" sz="2000" b="1" dirty="0">
                <a:solidFill>
                  <a:schemeClr val="tx2"/>
                </a:solidFill>
              </a:rPr>
              <a:t>Input/output </a:t>
            </a:r>
          </a:p>
          <a:p>
            <a:pPr marL="1143000" marR="0" lvl="2" indent="-228600" algn="just">
              <a:lnSpc>
                <a:spcPct val="150000"/>
              </a:lnSpc>
              <a:spcBef>
                <a:spcPts val="110"/>
              </a:spcBef>
              <a:spcAft>
                <a:spcPts val="0"/>
              </a:spcAft>
              <a:buFont typeface="Wingdings" panose="05000000000000000000" pitchFamily="2" charset="2"/>
              <a:buChar char=""/>
            </a:pPr>
            <a:r>
              <a:rPr lang="en-US" sz="1600" dirty="0">
                <a:solidFill>
                  <a:schemeClr val="tx2"/>
                </a:solidFill>
              </a:rPr>
              <a:t>External Devices, I/O Modules, Programmed I/O, Interrupt-Driven I/O, Direct Memory Access, I/O Channels and Processors, The External Interface.</a:t>
            </a:r>
          </a:p>
          <a:p>
            <a:pPr marL="742950" marR="0" lvl="1" indent="-285750" algn="just">
              <a:lnSpc>
                <a:spcPct val="150000"/>
              </a:lnSpc>
              <a:spcBef>
                <a:spcPts val="110"/>
              </a:spcBef>
              <a:spcAft>
                <a:spcPts val="0"/>
              </a:spcAft>
              <a:buFont typeface="Symbol" panose="05050102010706020507" pitchFamily="18" charset="2"/>
              <a:buChar char=""/>
            </a:pPr>
            <a:r>
              <a:rPr lang="en-US" sz="2000" b="1" dirty="0">
                <a:solidFill>
                  <a:schemeClr val="tx2"/>
                </a:solidFill>
              </a:rPr>
              <a:t>Operating System Support </a:t>
            </a:r>
          </a:p>
          <a:p>
            <a:pPr marL="1143000" marR="0" lvl="2" indent="-228600" algn="just">
              <a:lnSpc>
                <a:spcPct val="150000"/>
              </a:lnSpc>
              <a:spcBef>
                <a:spcPts val="110"/>
              </a:spcBef>
              <a:spcAft>
                <a:spcPts val="0"/>
              </a:spcAft>
              <a:buFont typeface="Wingdings" panose="05000000000000000000" pitchFamily="2" charset="2"/>
              <a:buChar char=""/>
            </a:pPr>
            <a:r>
              <a:rPr lang="en-US" sz="1600" dirty="0">
                <a:solidFill>
                  <a:schemeClr val="tx2"/>
                </a:solidFill>
              </a:rPr>
              <a:t>Operating System Overview, Scheduling.</a:t>
            </a:r>
          </a:p>
          <a:p>
            <a:pPr marL="1143000" marR="0" lvl="2" indent="-228600" algn="just">
              <a:lnSpc>
                <a:spcPct val="150000"/>
              </a:lnSpc>
              <a:spcBef>
                <a:spcPts val="110"/>
              </a:spcBef>
              <a:spcAft>
                <a:spcPts val="0"/>
              </a:spcAft>
              <a:buFont typeface="Wingdings" panose="05000000000000000000" pitchFamily="2" charset="2"/>
              <a:buChar char=""/>
            </a:pPr>
            <a:r>
              <a:rPr lang="en-US" sz="1600" dirty="0">
                <a:solidFill>
                  <a:schemeClr val="tx2"/>
                </a:solidFill>
              </a:rPr>
              <a:t>Memory Management.</a:t>
            </a:r>
          </a:p>
          <a:p>
            <a:pPr marL="742950" marR="0" lvl="1" indent="-285750" algn="just">
              <a:lnSpc>
                <a:spcPct val="150000"/>
              </a:lnSpc>
              <a:spcBef>
                <a:spcPts val="110"/>
              </a:spcBef>
              <a:spcAft>
                <a:spcPts val="0"/>
              </a:spcAft>
              <a:buFont typeface="Symbol" panose="05050102010706020507" pitchFamily="18" charset="2"/>
              <a:buChar char=""/>
            </a:pPr>
            <a:r>
              <a:rPr lang="en-US" sz="2000" b="1" dirty="0">
                <a:solidFill>
                  <a:schemeClr val="tx2"/>
                </a:solidFill>
              </a:rPr>
              <a:t>Instruction Sets: Characteristics and Functions </a:t>
            </a:r>
          </a:p>
          <a:p>
            <a:pPr marL="1143000" marR="0" lvl="2" indent="-228600" algn="just">
              <a:lnSpc>
                <a:spcPct val="150000"/>
              </a:lnSpc>
              <a:spcBef>
                <a:spcPts val="110"/>
              </a:spcBef>
              <a:spcAft>
                <a:spcPts val="0"/>
              </a:spcAft>
              <a:buFont typeface="Wingdings" panose="05000000000000000000" pitchFamily="2" charset="2"/>
              <a:buChar char=""/>
            </a:pPr>
            <a:r>
              <a:rPr lang="en-US" sz="1600" dirty="0">
                <a:solidFill>
                  <a:schemeClr val="tx2"/>
                </a:solidFill>
              </a:rPr>
              <a:t>Machine Instruction Characteristics, Types of Operands, Intel x86 and ARM Data Types, Types of Operations</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087925" cy="584775"/>
          </a:xfrm>
          <a:prstGeom prst="rect">
            <a:avLst/>
          </a:prstGeom>
          <a:noFill/>
        </p:spPr>
        <p:txBody>
          <a:bodyPr wrap="square" rtlCol="0">
            <a:spAutoFit/>
          </a:bodyPr>
          <a:lstStyle/>
          <a:p>
            <a:r>
              <a:rPr lang="en-US" sz="3200" b="1" dirty="0">
                <a:solidFill>
                  <a:schemeClr val="bg1"/>
                </a:solidFill>
                <a:latin typeface="Times New Roman" panose="02020603050405020304" pitchFamily="18" charset="0"/>
                <a:cs typeface="Times New Roman" panose="02020603050405020304" pitchFamily="18" charset="0"/>
              </a:rPr>
              <a:t>Course content summary </a:t>
            </a:r>
            <a:r>
              <a:rPr lang="en-US" sz="2400" b="1" dirty="0">
                <a:solidFill>
                  <a:schemeClr val="bg1"/>
                </a:solidFill>
                <a:latin typeface="Times New Roman" panose="02020603050405020304" pitchFamily="18" charset="0"/>
                <a:cs typeface="Times New Roman" panose="02020603050405020304" pitchFamily="18" charset="0"/>
              </a:rPr>
              <a:t>Cont. </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47728" y="986204"/>
            <a:ext cx="1245663"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1422" y="1367157"/>
            <a:ext cx="966228" cy="461665"/>
          </a:xfrm>
          <a:prstGeom prst="rect">
            <a:avLst/>
          </a:prstGeom>
          <a:noFill/>
        </p:spPr>
        <p:txBody>
          <a:bodyPr wrap="square" rtlCol="0">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Intro</a:t>
            </a:r>
            <a:endParaRPr lang="en-US" sz="8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8405622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5">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5">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5">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5">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5">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25">
                                            <p:txEl>
                                              <p:pRg st="5" end="5"/>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2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390672"/>
            <a:ext cx="10812720" cy="46652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a:lnSpc>
                <a:spcPct val="150000"/>
              </a:lnSpc>
              <a:spcBef>
                <a:spcPts val="0"/>
              </a:spcBef>
              <a:spcAft>
                <a:spcPts val="0"/>
              </a:spcAft>
            </a:pPr>
            <a:r>
              <a:rPr lang="en-US" b="1" dirty="0">
                <a:solidFill>
                  <a:schemeClr val="tx2"/>
                </a:solidFill>
              </a:rPr>
              <a:t>Upon completion of this course, students should be able to:</a:t>
            </a:r>
          </a:p>
          <a:p>
            <a:pPr marL="742950" marR="0" lvl="1" indent="-285750" algn="just">
              <a:lnSpc>
                <a:spcPct val="150000"/>
              </a:lnSpc>
              <a:spcBef>
                <a:spcPts val="110"/>
              </a:spcBef>
              <a:spcAft>
                <a:spcPts val="0"/>
              </a:spcAft>
              <a:buFont typeface="Symbol" panose="05050102010706020507" pitchFamily="18" charset="2"/>
              <a:buChar char=""/>
            </a:pPr>
            <a:r>
              <a:rPr lang="en-US" dirty="0">
                <a:solidFill>
                  <a:schemeClr val="tx2"/>
                </a:solidFill>
              </a:rPr>
              <a:t>Explain digital logic and its use in digital systems.</a:t>
            </a:r>
          </a:p>
          <a:p>
            <a:pPr marL="742950" marR="0" lvl="1" indent="-285750" algn="just">
              <a:lnSpc>
                <a:spcPct val="150000"/>
              </a:lnSpc>
              <a:spcBef>
                <a:spcPts val="110"/>
              </a:spcBef>
              <a:spcAft>
                <a:spcPts val="0"/>
              </a:spcAft>
              <a:buFont typeface="Symbol" panose="05050102010706020507" pitchFamily="18" charset="2"/>
              <a:buChar char=""/>
            </a:pPr>
            <a:r>
              <a:rPr lang="en-US" dirty="0">
                <a:solidFill>
                  <a:schemeClr val="tx2"/>
                </a:solidFill>
              </a:rPr>
              <a:t>Understand machine level representation of data.</a:t>
            </a:r>
          </a:p>
          <a:p>
            <a:pPr marL="742950" marR="0" lvl="1" indent="-285750" algn="just">
              <a:lnSpc>
                <a:spcPct val="150000"/>
              </a:lnSpc>
              <a:spcBef>
                <a:spcPts val="110"/>
              </a:spcBef>
              <a:spcAft>
                <a:spcPts val="0"/>
              </a:spcAft>
              <a:buFont typeface="Symbol" panose="05050102010706020507" pitchFamily="18" charset="2"/>
              <a:buChar char=""/>
            </a:pPr>
            <a:r>
              <a:rPr lang="en-US" dirty="0">
                <a:solidFill>
                  <a:schemeClr val="tx2"/>
                </a:solidFill>
              </a:rPr>
              <a:t>Understand assembly level machine organization.</a:t>
            </a:r>
          </a:p>
          <a:p>
            <a:pPr marL="742950" marR="0" lvl="1" indent="-285750" algn="just">
              <a:lnSpc>
                <a:spcPct val="150000"/>
              </a:lnSpc>
              <a:spcBef>
                <a:spcPts val="110"/>
              </a:spcBef>
              <a:spcAft>
                <a:spcPts val="0"/>
              </a:spcAft>
              <a:buFont typeface="Symbol" panose="05050102010706020507" pitchFamily="18" charset="2"/>
              <a:buChar char=""/>
            </a:pPr>
            <a:r>
              <a:rPr lang="en-US" dirty="0">
                <a:solidFill>
                  <a:schemeClr val="tx2"/>
                </a:solidFill>
              </a:rPr>
              <a:t>Describe the functional organization of a processor data path and performance enhancements.</a:t>
            </a:r>
          </a:p>
          <a:p>
            <a:pPr marL="742950" marR="0" lvl="1" indent="-285750" algn="just">
              <a:lnSpc>
                <a:spcPct val="150000"/>
              </a:lnSpc>
              <a:spcBef>
                <a:spcPts val="110"/>
              </a:spcBef>
              <a:spcAft>
                <a:spcPts val="0"/>
              </a:spcAft>
              <a:buFont typeface="Symbol" panose="05050102010706020507" pitchFamily="18" charset="2"/>
              <a:buChar char=""/>
            </a:pPr>
            <a:r>
              <a:rPr lang="en-US" dirty="0">
                <a:solidFill>
                  <a:schemeClr val="tx2"/>
                </a:solidFill>
              </a:rPr>
              <a:t>Describe memory system organization and architecture.</a:t>
            </a:r>
          </a:p>
          <a:p>
            <a:pPr marL="742950" marR="0" lvl="1" indent="-285750" algn="just">
              <a:lnSpc>
                <a:spcPct val="150000"/>
              </a:lnSpc>
              <a:spcBef>
                <a:spcPts val="110"/>
              </a:spcBef>
              <a:spcAft>
                <a:spcPts val="0"/>
              </a:spcAft>
              <a:buFont typeface="Symbol" panose="05050102010706020507" pitchFamily="18" charset="2"/>
              <a:buChar char=""/>
            </a:pPr>
            <a:r>
              <a:rPr lang="en-US" dirty="0">
                <a:solidFill>
                  <a:schemeClr val="tx2"/>
                </a:solidFill>
              </a:rPr>
              <a:t>Describe interfacing and communication.</a:t>
            </a:r>
          </a:p>
          <a:p>
            <a:pPr marL="742950" marR="0" lvl="1" indent="-285750" algn="just">
              <a:lnSpc>
                <a:spcPct val="150000"/>
              </a:lnSpc>
              <a:spcBef>
                <a:spcPts val="110"/>
              </a:spcBef>
              <a:spcAft>
                <a:spcPts val="0"/>
              </a:spcAft>
              <a:buFont typeface="Symbol" panose="05050102010706020507" pitchFamily="18" charset="2"/>
              <a:buChar char=""/>
            </a:pPr>
            <a:r>
              <a:rPr lang="en-US" dirty="0">
                <a:solidFill>
                  <a:schemeClr val="tx2"/>
                </a:solidFill>
              </a:rPr>
              <a:t>Understand technical literature on computer systems.</a:t>
            </a:r>
          </a:p>
          <a:p>
            <a:pPr marL="742950" marR="0" lvl="1" indent="-285750" algn="just">
              <a:lnSpc>
                <a:spcPct val="150000"/>
              </a:lnSpc>
              <a:spcBef>
                <a:spcPts val="110"/>
              </a:spcBef>
              <a:spcAft>
                <a:spcPts val="0"/>
              </a:spcAft>
              <a:buFont typeface="Symbol" panose="05050102010706020507" pitchFamily="18" charset="2"/>
              <a:buChar char=""/>
            </a:pPr>
            <a:r>
              <a:rPr lang="en-US" dirty="0">
                <a:solidFill>
                  <a:schemeClr val="tx2"/>
                </a:solidFill>
              </a:rPr>
              <a:t>Analyze a computer system's expected performance.</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580919"/>
            <a:ext cx="3902032" cy="584775"/>
          </a:xfrm>
          <a:prstGeom prst="rect">
            <a:avLst/>
          </a:prstGeom>
          <a:noFill/>
        </p:spPr>
        <p:txBody>
          <a:bodyPr wrap="square" rtlCol="0">
            <a:spAutoFit/>
          </a:bodyPr>
          <a:lstStyle/>
          <a:p>
            <a:r>
              <a:rPr lang="en-US" sz="3200" b="1" dirty="0">
                <a:solidFill>
                  <a:schemeClr val="bg1"/>
                </a:solidFill>
                <a:latin typeface="Times New Roman" panose="02020603050405020304" pitchFamily="18" charset="0"/>
                <a:cs typeface="Times New Roman" panose="02020603050405020304" pitchFamily="18" charset="0"/>
              </a:rPr>
              <a:t>Learning Outcomes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49724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47728" y="548054"/>
            <a:ext cx="1245663"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1422" y="929007"/>
            <a:ext cx="966228" cy="461665"/>
          </a:xfrm>
          <a:prstGeom prst="rect">
            <a:avLst/>
          </a:prstGeom>
          <a:noFill/>
        </p:spPr>
        <p:txBody>
          <a:bodyPr wrap="square" rtlCol="0">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Intro</a:t>
            </a:r>
            <a:endParaRPr lang="en-US" sz="8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7748225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5">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5">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5">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25">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25">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ontent Placeholder 2">
            <a:extLst>
              <a:ext uri="{FF2B5EF4-FFF2-40B4-BE49-F238E27FC236}">
                <a16:creationId xmlns:a16="http://schemas.microsoft.com/office/drawing/2014/main" id="{D6EDD09F-9C26-7CE2-A9D3-5F0105707F3B}"/>
              </a:ext>
            </a:extLst>
          </p:cNvPr>
          <p:cNvSpPr txBox="1">
            <a:spLocks/>
          </p:cNvSpPr>
          <p:nvPr/>
        </p:nvSpPr>
        <p:spPr>
          <a:xfrm>
            <a:off x="3248026" y="1144469"/>
            <a:ext cx="8792892" cy="4769049"/>
          </a:xfrm>
          <a:prstGeom prst="rect">
            <a:avLst/>
          </a:prstGeom>
        </p:spPr>
        <p:txBody>
          <a:bodyPr vert="horz" lIns="91440" tIns="45720" rIns="91440" bIns="45720" rtlCol="0">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Times New Roman" panose="02020603050405020304" pitchFamily="18" charset="0"/>
                <a:ea typeface="+mn-ea"/>
                <a:cs typeface="Times New Roman" panose="02020603050405020304" pitchFamily="18"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Times New Roman" panose="02020603050405020304" pitchFamily="18" charset="0"/>
                <a:ea typeface="+mn-ea"/>
                <a:cs typeface="Times New Roman" panose="02020603050405020304" pitchFamily="18"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Times New Roman" panose="02020603050405020304" pitchFamily="18" charset="0"/>
                <a:ea typeface="+mn-ea"/>
                <a:cs typeface="Times New Roman" panose="02020603050405020304" pitchFamily="18"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4600" b="1" dirty="0">
                <a:solidFill>
                  <a:schemeClr val="bg1"/>
                </a:solidFill>
                <a:latin typeface="+mn-lt"/>
              </a:rPr>
              <a:t>Dr. Eng. Gamal Eldin Ibrahim Selim</a:t>
            </a:r>
          </a:p>
          <a:p>
            <a:pPr marL="0" indent="0">
              <a:buNone/>
            </a:pPr>
            <a:endParaRPr lang="en-US" b="1" dirty="0">
              <a:solidFill>
                <a:srgbClr val="669BBC"/>
              </a:solidFill>
              <a:latin typeface="+mn-lt"/>
            </a:endParaRPr>
          </a:p>
          <a:p>
            <a:pPr marL="0" indent="0">
              <a:buNone/>
            </a:pPr>
            <a:r>
              <a:rPr lang="en-US" b="1" u="sng" dirty="0">
                <a:solidFill>
                  <a:schemeClr val="accent1">
                    <a:lumMod val="40000"/>
                    <a:lumOff val="60000"/>
                  </a:schemeClr>
                </a:solidFill>
                <a:latin typeface="+mn-lt"/>
              </a:rPr>
              <a:t>Position</a:t>
            </a:r>
            <a:r>
              <a:rPr lang="en-US" sz="2800" b="1" u="sng" dirty="0">
                <a:solidFill>
                  <a:schemeClr val="accent1">
                    <a:lumMod val="40000"/>
                    <a:lumOff val="60000"/>
                  </a:schemeClr>
                </a:solidFill>
                <a:latin typeface="+mn-lt"/>
              </a:rPr>
              <a:t>: </a:t>
            </a:r>
            <a:endParaRPr lang="en-US" b="1" dirty="0">
              <a:solidFill>
                <a:schemeClr val="accent1">
                  <a:lumMod val="40000"/>
                  <a:lumOff val="60000"/>
                </a:schemeClr>
              </a:solidFill>
              <a:latin typeface="+mn-lt"/>
            </a:endParaRPr>
          </a:p>
          <a:p>
            <a:pPr>
              <a:buFontTx/>
              <a:buChar char="-"/>
            </a:pPr>
            <a:r>
              <a:rPr lang="en-US" sz="2300" b="1" dirty="0">
                <a:solidFill>
                  <a:schemeClr val="accent1">
                    <a:lumMod val="40000"/>
                    <a:lumOff val="60000"/>
                  </a:schemeClr>
                </a:solidFill>
                <a:latin typeface="+mn-lt"/>
              </a:rPr>
              <a:t>Lecturer at CSE Department, Faculty of Electronic Engineering, Menoufia University – Egypt</a:t>
            </a:r>
          </a:p>
          <a:p>
            <a:pPr>
              <a:buFontTx/>
              <a:buChar char="-"/>
            </a:pPr>
            <a:r>
              <a:rPr lang="en-US" sz="2300" b="1" dirty="0">
                <a:solidFill>
                  <a:schemeClr val="accent1">
                    <a:lumMod val="40000"/>
                    <a:lumOff val="60000"/>
                  </a:schemeClr>
                </a:solidFill>
                <a:latin typeface="+mn-lt"/>
              </a:rPr>
              <a:t>Lecturer at Artificial Intelligence Department, MIDOCEAN University</a:t>
            </a:r>
          </a:p>
          <a:p>
            <a:pPr marL="0" indent="0">
              <a:buNone/>
            </a:pPr>
            <a:r>
              <a:rPr lang="en-US" sz="3200" b="1" u="sng" dirty="0">
                <a:solidFill>
                  <a:schemeClr val="accent1">
                    <a:lumMod val="40000"/>
                    <a:lumOff val="60000"/>
                  </a:schemeClr>
                </a:solidFill>
                <a:latin typeface="+mn-lt"/>
              </a:rPr>
              <a:t>Education: </a:t>
            </a:r>
          </a:p>
          <a:p>
            <a:pPr>
              <a:buFontTx/>
              <a:buChar char="-"/>
            </a:pPr>
            <a:r>
              <a:rPr lang="en-US" sz="2200" b="1" dirty="0">
                <a:solidFill>
                  <a:schemeClr val="accent1">
                    <a:lumMod val="40000"/>
                    <a:lumOff val="60000"/>
                  </a:schemeClr>
                </a:solidFill>
                <a:latin typeface="+mn-lt"/>
              </a:rPr>
              <a:t>PhD, Computer Science and Engineering </a:t>
            </a:r>
            <a:r>
              <a:rPr lang="en-US" sz="2000" b="1" dirty="0">
                <a:solidFill>
                  <a:schemeClr val="accent1">
                    <a:lumMod val="40000"/>
                    <a:lumOff val="60000"/>
                  </a:schemeClr>
                </a:solidFill>
                <a:latin typeface="+mn-lt"/>
              </a:rPr>
              <a:t>Department</a:t>
            </a:r>
            <a:r>
              <a:rPr lang="en-US" sz="2200" b="1" dirty="0">
                <a:solidFill>
                  <a:schemeClr val="accent1">
                    <a:lumMod val="40000"/>
                    <a:lumOff val="60000"/>
                  </a:schemeClr>
                </a:solidFill>
                <a:latin typeface="+mn-lt"/>
              </a:rPr>
              <a:t>, </a:t>
            </a:r>
            <a:r>
              <a:rPr lang="en-US" sz="2000" b="1" dirty="0">
                <a:solidFill>
                  <a:schemeClr val="accent1">
                    <a:lumMod val="40000"/>
                    <a:lumOff val="60000"/>
                  </a:schemeClr>
                </a:solidFill>
                <a:latin typeface="+mn-lt"/>
              </a:rPr>
              <a:t>Faculty of Electronic Engineering, Menoufia University – Egypt</a:t>
            </a:r>
            <a:endParaRPr lang="en-US" sz="2200" b="1" dirty="0">
              <a:solidFill>
                <a:schemeClr val="accent1">
                  <a:lumMod val="40000"/>
                  <a:lumOff val="60000"/>
                </a:schemeClr>
              </a:solidFill>
              <a:latin typeface="+mn-lt"/>
            </a:endParaRPr>
          </a:p>
          <a:p>
            <a:pPr>
              <a:buFontTx/>
              <a:buChar char="-"/>
            </a:pPr>
            <a:r>
              <a:rPr lang="en-US" sz="2200" b="1" dirty="0">
                <a:solidFill>
                  <a:schemeClr val="accent1">
                    <a:lumMod val="40000"/>
                    <a:lumOff val="60000"/>
                  </a:schemeClr>
                </a:solidFill>
                <a:latin typeface="+mn-lt"/>
              </a:rPr>
              <a:t>MSc, Computer Science and Engineering </a:t>
            </a:r>
            <a:r>
              <a:rPr lang="en-US" sz="2000" b="1" dirty="0">
                <a:solidFill>
                  <a:schemeClr val="accent1">
                    <a:lumMod val="40000"/>
                    <a:lumOff val="60000"/>
                  </a:schemeClr>
                </a:solidFill>
                <a:latin typeface="+mn-lt"/>
              </a:rPr>
              <a:t>Department</a:t>
            </a:r>
            <a:r>
              <a:rPr lang="en-US" sz="2200" b="1" dirty="0">
                <a:solidFill>
                  <a:schemeClr val="accent1">
                    <a:lumMod val="40000"/>
                    <a:lumOff val="60000"/>
                  </a:schemeClr>
                </a:solidFill>
                <a:latin typeface="+mn-lt"/>
              </a:rPr>
              <a:t>, </a:t>
            </a:r>
            <a:r>
              <a:rPr lang="en-US" sz="2000" b="1" dirty="0">
                <a:solidFill>
                  <a:schemeClr val="accent1">
                    <a:lumMod val="40000"/>
                    <a:lumOff val="60000"/>
                  </a:schemeClr>
                </a:solidFill>
                <a:latin typeface="+mn-lt"/>
              </a:rPr>
              <a:t>Faculty of Electronic Engineering, Menoufia University – Egypt</a:t>
            </a:r>
            <a:endParaRPr lang="en-US" sz="2200" b="1" dirty="0">
              <a:solidFill>
                <a:schemeClr val="accent1">
                  <a:lumMod val="40000"/>
                  <a:lumOff val="60000"/>
                </a:schemeClr>
              </a:solidFill>
              <a:latin typeface="+mn-lt"/>
            </a:endParaRPr>
          </a:p>
          <a:p>
            <a:pPr>
              <a:buFontTx/>
              <a:buChar char="-"/>
            </a:pPr>
            <a:r>
              <a:rPr lang="en-US" sz="2200" b="1" dirty="0">
                <a:solidFill>
                  <a:schemeClr val="accent1">
                    <a:lumMod val="40000"/>
                    <a:lumOff val="60000"/>
                  </a:schemeClr>
                </a:solidFill>
                <a:latin typeface="+mn-lt"/>
              </a:rPr>
              <a:t>Diploma of UNIX/Linux Administration at Information Technology Institute (ITI)</a:t>
            </a:r>
          </a:p>
          <a:p>
            <a:pPr>
              <a:buFontTx/>
              <a:buChar char="-"/>
            </a:pPr>
            <a:r>
              <a:rPr lang="en-US" sz="2200" b="1" dirty="0">
                <a:solidFill>
                  <a:schemeClr val="accent1">
                    <a:lumMod val="40000"/>
                    <a:lumOff val="60000"/>
                  </a:schemeClr>
                </a:solidFill>
                <a:latin typeface="+mn-lt"/>
              </a:rPr>
              <a:t>Bachelor's degree, Computer Science and Engineering </a:t>
            </a:r>
            <a:r>
              <a:rPr lang="en-US" sz="2000" b="1" dirty="0">
                <a:solidFill>
                  <a:schemeClr val="accent1">
                    <a:lumMod val="40000"/>
                    <a:lumOff val="60000"/>
                  </a:schemeClr>
                </a:solidFill>
                <a:latin typeface="+mn-lt"/>
              </a:rPr>
              <a:t>Department</a:t>
            </a:r>
            <a:r>
              <a:rPr lang="en-US" sz="2200" b="1" dirty="0">
                <a:solidFill>
                  <a:schemeClr val="accent1">
                    <a:lumMod val="40000"/>
                    <a:lumOff val="60000"/>
                  </a:schemeClr>
                </a:solidFill>
                <a:latin typeface="+mn-lt"/>
              </a:rPr>
              <a:t>, </a:t>
            </a:r>
            <a:r>
              <a:rPr lang="en-US" sz="2000" b="1" dirty="0">
                <a:solidFill>
                  <a:schemeClr val="accent1">
                    <a:lumMod val="40000"/>
                    <a:lumOff val="60000"/>
                  </a:schemeClr>
                </a:solidFill>
                <a:latin typeface="+mn-lt"/>
              </a:rPr>
              <a:t>Faculty of Electronic Engineering, Menoufia University – Egypt</a:t>
            </a:r>
            <a:endParaRPr lang="en-US" sz="2200" b="1" dirty="0">
              <a:solidFill>
                <a:schemeClr val="accent1">
                  <a:lumMod val="40000"/>
                  <a:lumOff val="60000"/>
                </a:schemeClr>
              </a:solidFill>
              <a:latin typeface="+mn-lt"/>
            </a:endParaRPr>
          </a:p>
          <a:p>
            <a:pPr marL="0" indent="0">
              <a:buNone/>
            </a:pPr>
            <a:r>
              <a:rPr lang="en-US" sz="3100" b="1" u="sng" dirty="0">
                <a:solidFill>
                  <a:schemeClr val="accent1">
                    <a:lumMod val="40000"/>
                    <a:lumOff val="60000"/>
                  </a:schemeClr>
                </a:solidFill>
                <a:latin typeface="+mn-lt"/>
              </a:rPr>
              <a:t>Contacts: </a:t>
            </a:r>
          </a:p>
          <a:p>
            <a:pPr marL="0" indent="0">
              <a:buNone/>
            </a:pPr>
            <a:r>
              <a:rPr lang="en-US" sz="2200" b="1" dirty="0">
                <a:solidFill>
                  <a:schemeClr val="accent1">
                    <a:lumMod val="40000"/>
                    <a:lumOff val="60000"/>
                  </a:schemeClr>
                </a:solidFill>
                <a:latin typeface="+mn-lt"/>
              </a:rPr>
              <a:t>   </a:t>
            </a:r>
            <a:r>
              <a:rPr lang="en-US" sz="2200" b="1" u="sng" dirty="0">
                <a:solidFill>
                  <a:schemeClr val="accent1">
                    <a:lumMod val="40000"/>
                    <a:lumOff val="60000"/>
                  </a:schemeClr>
                </a:solidFill>
                <a:latin typeface="+mn-lt"/>
              </a:rPr>
              <a:t>E-mail:</a:t>
            </a:r>
            <a:r>
              <a:rPr lang="en-US" sz="2200" b="1" dirty="0">
                <a:solidFill>
                  <a:schemeClr val="accent1">
                    <a:lumMod val="40000"/>
                    <a:lumOff val="60000"/>
                  </a:schemeClr>
                </a:solidFill>
                <a:latin typeface="+mn-lt"/>
              </a:rPr>
              <a:t> gamal.selim@midocean.ae</a:t>
            </a:r>
          </a:p>
        </p:txBody>
      </p:sp>
      <p:sp>
        <p:nvSpPr>
          <p:cNvPr id="13" name="Rectangle 12">
            <a:extLst>
              <a:ext uri="{FF2B5EF4-FFF2-40B4-BE49-F238E27FC236}">
                <a16:creationId xmlns:a16="http://schemas.microsoft.com/office/drawing/2014/main" id="{21A8E3D8-93F3-8D04-0152-31C020CDE177}"/>
              </a:ext>
            </a:extLst>
          </p:cNvPr>
          <p:cNvSpPr/>
          <p:nvPr/>
        </p:nvSpPr>
        <p:spPr>
          <a:xfrm>
            <a:off x="4291671" y="462256"/>
            <a:ext cx="4899954" cy="45719"/>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669BBC"/>
              </a:solidFill>
            </a:endParaRPr>
          </a:p>
        </p:txBody>
      </p:sp>
      <p:sp>
        <p:nvSpPr>
          <p:cNvPr id="16" name="TextBox 15">
            <a:extLst>
              <a:ext uri="{FF2B5EF4-FFF2-40B4-BE49-F238E27FC236}">
                <a16:creationId xmlns:a16="http://schemas.microsoft.com/office/drawing/2014/main" id="{50BAE459-5FAE-29D9-2416-9F82CC75ED14}"/>
              </a:ext>
            </a:extLst>
          </p:cNvPr>
          <p:cNvSpPr txBox="1"/>
          <p:nvPr/>
        </p:nvSpPr>
        <p:spPr>
          <a:xfrm>
            <a:off x="903180" y="77535"/>
            <a:ext cx="3207929" cy="769441"/>
          </a:xfrm>
          <a:prstGeom prst="rect">
            <a:avLst/>
          </a:prstGeom>
          <a:noFill/>
        </p:spPr>
        <p:txBody>
          <a:bodyPr wrap="none" rtlCol="0">
            <a:spAutoFit/>
          </a:bodyPr>
          <a:lstStyle/>
          <a:p>
            <a:r>
              <a:rPr lang="en-US" sz="4400" b="1" dirty="0">
                <a:solidFill>
                  <a:schemeClr val="bg1"/>
                </a:solidFill>
                <a:latin typeface="Times New Roman" panose="02020603050405020304" pitchFamily="18" charset="0"/>
                <a:cs typeface="Times New Roman" panose="02020603050405020304" pitchFamily="18" charset="0"/>
              </a:rPr>
              <a:t>Course Staff</a:t>
            </a:r>
          </a:p>
        </p:txBody>
      </p:sp>
      <p:pic>
        <p:nvPicPr>
          <p:cNvPr id="29" name="Picture 28" descr="A person in a suit">
            <a:extLst>
              <a:ext uri="{FF2B5EF4-FFF2-40B4-BE49-F238E27FC236}">
                <a16:creationId xmlns:a16="http://schemas.microsoft.com/office/drawing/2014/main" id="{B1E26024-CB52-7648-EFAC-555B0C136507}"/>
              </a:ext>
            </a:extLst>
          </p:cNvPr>
          <p:cNvPicPr>
            <a:picLocks noChangeAspect="1"/>
          </p:cNvPicPr>
          <p:nvPr/>
        </p:nvPicPr>
        <p:blipFill rotWithShape="1">
          <a:blip r:embed="rId2">
            <a:extLst>
              <a:ext uri="{28A0092B-C50C-407E-A947-70E740481C1C}">
                <a14:useLocalDpi xmlns:a14="http://schemas.microsoft.com/office/drawing/2010/main" val="0"/>
              </a:ext>
            </a:extLst>
          </a:blip>
          <a:srcRect l="7010" t="18599" r="11806" b="22025"/>
          <a:stretch/>
        </p:blipFill>
        <p:spPr>
          <a:xfrm>
            <a:off x="438525" y="1264408"/>
            <a:ext cx="2523750" cy="29337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2" name="Picture 1">
            <a:extLst>
              <a:ext uri="{FF2B5EF4-FFF2-40B4-BE49-F238E27FC236}">
                <a16:creationId xmlns:a16="http://schemas.microsoft.com/office/drawing/2014/main" id="{8BC1A9AE-4323-6ABA-162C-C18E8418315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49463" y="-129401"/>
            <a:ext cx="2383737" cy="1125123"/>
          </a:xfrm>
          <a:prstGeom prst="rect">
            <a:avLst/>
          </a:prstGeom>
        </p:spPr>
      </p:pic>
      <p:sp>
        <p:nvSpPr>
          <p:cNvPr id="3" name="TextBox 2">
            <a:extLst>
              <a:ext uri="{FF2B5EF4-FFF2-40B4-BE49-F238E27FC236}">
                <a16:creationId xmlns:a16="http://schemas.microsoft.com/office/drawing/2014/main" id="{1B688136-5EF9-C71C-1F5E-E5DE32D4E763}"/>
              </a:ext>
            </a:extLst>
          </p:cNvPr>
          <p:cNvSpPr txBox="1"/>
          <p:nvPr/>
        </p:nvSpPr>
        <p:spPr>
          <a:xfrm>
            <a:off x="4787900" y="5995634"/>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0198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nodeType="clickEffect">
                                  <p:stCondLst>
                                    <p:cond delay="0"/>
                                  </p:stCondLst>
                                  <p:childTnLst>
                                    <p:animEffect transition="out" filter="fade">
                                      <p:cBhvr>
                                        <p:cTn id="6" dur="500" tmFilter="0, 0; .2, .5; .8, .5; 1, 0"/>
                                        <p:tgtEl>
                                          <p:spTgt spid="10">
                                            <p:txEl>
                                              <p:pRg st="3" end="3"/>
                                            </p:txEl>
                                          </p:spTgt>
                                        </p:tgtEl>
                                      </p:cBhvr>
                                    </p:animEffect>
                                    <p:animScale>
                                      <p:cBhvr>
                                        <p:cTn id="7" dur="250" autoRev="1" fill="hold"/>
                                        <p:tgtEl>
                                          <p:spTgt spid="10">
                                            <p:txEl>
                                              <p:pRg st="3" end="3"/>
                                            </p:txEl>
                                          </p:spTgt>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26" presetClass="emph" presetSubtype="0" fill="hold" nodeType="clickEffect">
                                  <p:stCondLst>
                                    <p:cond delay="0"/>
                                  </p:stCondLst>
                                  <p:childTnLst>
                                    <p:animEffect transition="out" filter="fade">
                                      <p:cBhvr>
                                        <p:cTn id="11" dur="500" tmFilter="0, 0; .2, .5; .8, .5; 1, 0"/>
                                        <p:tgtEl>
                                          <p:spTgt spid="10">
                                            <p:txEl>
                                              <p:pRg st="4" end="4"/>
                                            </p:txEl>
                                          </p:spTgt>
                                        </p:tgtEl>
                                      </p:cBhvr>
                                    </p:animEffect>
                                    <p:animScale>
                                      <p:cBhvr>
                                        <p:cTn id="12" dur="250" autoRev="1" fill="hold"/>
                                        <p:tgtEl>
                                          <p:spTgt spid="10">
                                            <p:txEl>
                                              <p:pRg st="4" end="4"/>
                                            </p:txEl>
                                          </p:spTgt>
                                        </p:tgtEl>
                                      </p:cBhvr>
                                      <p:by x="105000" y="105000"/>
                                    </p:animScale>
                                  </p:childTnLst>
                                </p:cTn>
                              </p:par>
                            </p:childTnLst>
                          </p:cTn>
                        </p:par>
                      </p:childTnLst>
                    </p:cTn>
                  </p:par>
                  <p:par>
                    <p:cTn id="13" fill="hold">
                      <p:stCondLst>
                        <p:cond delay="indefinite"/>
                      </p:stCondLst>
                      <p:childTnLst>
                        <p:par>
                          <p:cTn id="14" fill="hold">
                            <p:stCondLst>
                              <p:cond delay="0"/>
                            </p:stCondLst>
                            <p:childTnLst>
                              <p:par>
                                <p:cTn id="15" presetID="26" presetClass="emph" presetSubtype="0" fill="hold" nodeType="clickEffect">
                                  <p:stCondLst>
                                    <p:cond delay="0"/>
                                  </p:stCondLst>
                                  <p:childTnLst>
                                    <p:animEffect transition="out" filter="fade">
                                      <p:cBhvr>
                                        <p:cTn id="16" dur="500" tmFilter="0, 0; .2, .5; .8, .5; 1, 0"/>
                                        <p:tgtEl>
                                          <p:spTgt spid="10">
                                            <p:txEl>
                                              <p:pRg st="6" end="6"/>
                                            </p:txEl>
                                          </p:spTgt>
                                        </p:tgtEl>
                                      </p:cBhvr>
                                    </p:animEffect>
                                    <p:animScale>
                                      <p:cBhvr>
                                        <p:cTn id="17" dur="250" autoRev="1" fill="hold"/>
                                        <p:tgtEl>
                                          <p:spTgt spid="10">
                                            <p:txEl>
                                              <p:pRg st="6" end="6"/>
                                            </p:txEl>
                                          </p:spTgt>
                                        </p:tgtEl>
                                      </p:cBhvr>
                                      <p:by x="105000" y="105000"/>
                                    </p:animScale>
                                  </p:childTnLst>
                                </p:cTn>
                              </p:par>
                              <p:par>
                                <p:cTn id="18" presetID="26" presetClass="emph" presetSubtype="0" fill="hold" nodeType="withEffect">
                                  <p:stCondLst>
                                    <p:cond delay="0"/>
                                  </p:stCondLst>
                                  <p:childTnLst>
                                    <p:animEffect transition="out" filter="fade">
                                      <p:cBhvr>
                                        <p:cTn id="19" dur="500" tmFilter="0, 0; .2, .5; .8, .5; 1, 0"/>
                                        <p:tgtEl>
                                          <p:spTgt spid="10">
                                            <p:txEl>
                                              <p:pRg st="7" end="7"/>
                                            </p:txEl>
                                          </p:spTgt>
                                        </p:tgtEl>
                                      </p:cBhvr>
                                    </p:animEffect>
                                    <p:animScale>
                                      <p:cBhvr>
                                        <p:cTn id="20" dur="250" autoRev="1" fill="hold"/>
                                        <p:tgtEl>
                                          <p:spTgt spid="10">
                                            <p:txEl>
                                              <p:pRg st="7" end="7"/>
                                            </p:txEl>
                                          </p:spTgt>
                                        </p:tgtEl>
                                      </p:cBhvr>
                                      <p:by x="105000" y="105000"/>
                                    </p:animScale>
                                  </p:childTnLst>
                                </p:cTn>
                              </p:par>
                              <p:par>
                                <p:cTn id="21" presetID="26" presetClass="emph" presetSubtype="0" fill="hold" nodeType="withEffect">
                                  <p:stCondLst>
                                    <p:cond delay="0"/>
                                  </p:stCondLst>
                                  <p:childTnLst>
                                    <p:animEffect transition="out" filter="fade">
                                      <p:cBhvr>
                                        <p:cTn id="22" dur="500" tmFilter="0, 0; .2, .5; .8, .5; 1, 0"/>
                                        <p:tgtEl>
                                          <p:spTgt spid="10">
                                            <p:txEl>
                                              <p:pRg st="8" end="8"/>
                                            </p:txEl>
                                          </p:spTgt>
                                        </p:tgtEl>
                                      </p:cBhvr>
                                    </p:animEffect>
                                    <p:animScale>
                                      <p:cBhvr>
                                        <p:cTn id="23" dur="250" autoRev="1" fill="hold"/>
                                        <p:tgtEl>
                                          <p:spTgt spid="10">
                                            <p:txEl>
                                              <p:pRg st="8" end="8"/>
                                            </p:txEl>
                                          </p:spTgt>
                                        </p:tgtEl>
                                      </p:cBhvr>
                                      <p:by x="105000" y="105000"/>
                                    </p:animScale>
                                  </p:childTnLst>
                                </p:cTn>
                              </p:par>
                              <p:par>
                                <p:cTn id="24" presetID="26" presetClass="emph" presetSubtype="0" fill="hold" nodeType="withEffect">
                                  <p:stCondLst>
                                    <p:cond delay="0"/>
                                  </p:stCondLst>
                                  <p:childTnLst>
                                    <p:animEffect transition="out" filter="fade">
                                      <p:cBhvr>
                                        <p:cTn id="25" dur="500" tmFilter="0, 0; .2, .5; .8, .5; 1, 0"/>
                                        <p:tgtEl>
                                          <p:spTgt spid="10">
                                            <p:txEl>
                                              <p:pRg st="9" end="9"/>
                                            </p:txEl>
                                          </p:spTgt>
                                        </p:tgtEl>
                                      </p:cBhvr>
                                    </p:animEffect>
                                    <p:animScale>
                                      <p:cBhvr>
                                        <p:cTn id="26" dur="250" autoRev="1" fill="hold"/>
                                        <p:tgtEl>
                                          <p:spTgt spid="10">
                                            <p:txEl>
                                              <p:pRg st="9" end="9"/>
                                            </p:txEl>
                                          </p:spTgt>
                                        </p:tgtEl>
                                      </p:cBhvr>
                                      <p:by x="105000" y="105000"/>
                                    </p:animScale>
                                  </p:childTnLst>
                                </p:cTn>
                              </p:par>
                            </p:childTnLst>
                          </p:cTn>
                        </p:par>
                      </p:childTnLst>
                    </p:cTn>
                  </p:par>
                  <p:par>
                    <p:cTn id="27" fill="hold">
                      <p:stCondLst>
                        <p:cond delay="indefinite"/>
                      </p:stCondLst>
                      <p:childTnLst>
                        <p:par>
                          <p:cTn id="28" fill="hold">
                            <p:stCondLst>
                              <p:cond delay="0"/>
                            </p:stCondLst>
                            <p:childTnLst>
                              <p:par>
                                <p:cTn id="29" presetID="26" presetClass="emph" presetSubtype="0" fill="hold" nodeType="clickEffect">
                                  <p:stCondLst>
                                    <p:cond delay="0"/>
                                  </p:stCondLst>
                                  <p:childTnLst>
                                    <p:animEffect transition="out" filter="fade">
                                      <p:cBhvr>
                                        <p:cTn id="30" dur="500" tmFilter="0, 0; .2, .5; .8, .5; 1, 0"/>
                                        <p:tgtEl>
                                          <p:spTgt spid="10">
                                            <p:txEl>
                                              <p:pRg st="11" end="11"/>
                                            </p:txEl>
                                          </p:spTgt>
                                        </p:tgtEl>
                                      </p:cBhvr>
                                    </p:animEffect>
                                    <p:animScale>
                                      <p:cBhvr>
                                        <p:cTn id="31" dur="250" autoRev="1" fill="hold"/>
                                        <p:tgtEl>
                                          <p:spTgt spid="10">
                                            <p:txEl>
                                              <p:pRg st="11" end="11"/>
                                            </p:txEl>
                                          </p:spTgt>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Picture 8" descr="A screen shot of a black background&#10;&#10;Description automatically generated">
            <a:extLst>
              <a:ext uri="{FF2B5EF4-FFF2-40B4-BE49-F238E27FC236}">
                <a16:creationId xmlns:a16="http://schemas.microsoft.com/office/drawing/2014/main" id="{666B793B-E4EF-4BC4-FC26-CA867E4E608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10466" y="643466"/>
            <a:ext cx="5571067" cy="5571067"/>
          </a:xfrm>
          <a:prstGeom prst="rect">
            <a:avLst/>
          </a:prstGeom>
        </p:spPr>
      </p:pic>
    </p:spTree>
    <p:extLst>
      <p:ext uri="{BB962C8B-B14F-4D97-AF65-F5344CB8AC3E}">
        <p14:creationId xmlns:p14="http://schemas.microsoft.com/office/powerpoint/2010/main" val="24955652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6" descr="A blue and white rectangular chart with white text&#10;&#10;Description automatically generated">
            <a:extLst>
              <a:ext uri="{FF2B5EF4-FFF2-40B4-BE49-F238E27FC236}">
                <a16:creationId xmlns:a16="http://schemas.microsoft.com/office/drawing/2014/main" id="{8F2C7EA8-05C8-1169-3490-FB2C902E0AD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10391" y="643466"/>
            <a:ext cx="5571067" cy="5571067"/>
          </a:xfrm>
          <a:prstGeom prst="rect">
            <a:avLst/>
          </a:prstGeom>
        </p:spPr>
      </p:pic>
    </p:spTree>
    <p:extLst>
      <p:ext uri="{BB962C8B-B14F-4D97-AF65-F5344CB8AC3E}">
        <p14:creationId xmlns:p14="http://schemas.microsoft.com/office/powerpoint/2010/main" val="11187712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References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47728" y="986204"/>
            <a:ext cx="1245663"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1422" y="1367157"/>
            <a:ext cx="966228" cy="461665"/>
          </a:xfrm>
          <a:prstGeom prst="rect">
            <a:avLst/>
          </a:prstGeom>
          <a:noFill/>
        </p:spPr>
        <p:txBody>
          <a:bodyPr wrap="square" rtlCol="0">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Intro</a:t>
            </a:r>
            <a:endParaRPr lang="en-US" sz="8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AC8FB7E0-1846-F935-1765-51A5ABE00168}"/>
              </a:ext>
            </a:extLst>
          </p:cNvPr>
          <p:cNvSpPr txBox="1"/>
          <p:nvPr/>
        </p:nvSpPr>
        <p:spPr>
          <a:xfrm>
            <a:off x="1109348" y="2726153"/>
            <a:ext cx="9973303" cy="1891287"/>
          </a:xfrm>
          <a:prstGeom prst="rect">
            <a:avLst/>
          </a:prstGeom>
          <a:noFill/>
        </p:spPr>
        <p:txBody>
          <a:bodyPr wrap="square">
            <a:spAutoFit/>
          </a:bodyPr>
          <a:lstStyle/>
          <a:p>
            <a:pPr marL="0" marR="0">
              <a:lnSpc>
                <a:spcPct val="150000"/>
              </a:lnSpc>
              <a:spcBef>
                <a:spcPts val="0"/>
              </a:spcBef>
              <a:spcAft>
                <a:spcPts val="0"/>
              </a:spcAft>
            </a:pPr>
            <a:r>
              <a:rPr lang="en-US" sz="2000" b="1" dirty="0">
                <a:effectLst/>
                <a:ea typeface="Calibri" panose="020F0502020204030204" pitchFamily="34" charset="0"/>
              </a:rPr>
              <a:t>Required Textbook: </a:t>
            </a:r>
            <a:endParaRPr lang="en-US" sz="1600" dirty="0">
              <a:effectLst/>
              <a:ea typeface="Calibri" panose="020F0502020204030204" pitchFamily="34" charset="0"/>
            </a:endParaRPr>
          </a:p>
          <a:p>
            <a:pPr marL="0" marR="0">
              <a:lnSpc>
                <a:spcPct val="150000"/>
              </a:lnSpc>
              <a:spcBef>
                <a:spcPts val="0"/>
              </a:spcBef>
              <a:spcAft>
                <a:spcPts val="0"/>
              </a:spcAft>
            </a:pPr>
            <a:r>
              <a:rPr lang="en-US" sz="2000" dirty="0">
                <a:solidFill>
                  <a:srgbClr val="000000"/>
                </a:solidFill>
                <a:effectLst/>
                <a:ea typeface="Times New Roman" panose="02020603050405020304" pitchFamily="18" charset="0"/>
                <a:cs typeface="Times New Roman" panose="02020603050405020304" pitchFamily="18" charset="0"/>
                <a:hlinkClick r:id="rId3" action="ppaction://hlinkfile"/>
              </a:rPr>
              <a:t>Patterson, David A., Hennessy, John L., (2014), </a:t>
            </a:r>
            <a:r>
              <a:rPr lang="en-US" sz="2000" i="1" dirty="0">
                <a:solidFill>
                  <a:srgbClr val="000000"/>
                </a:solidFill>
                <a:effectLst/>
                <a:ea typeface="Times New Roman" panose="02020603050405020304" pitchFamily="18" charset="0"/>
                <a:cs typeface="Times New Roman" panose="02020603050405020304" pitchFamily="18" charset="0"/>
                <a:hlinkClick r:id="rId3" action="ppaction://hlinkfile"/>
              </a:rPr>
              <a:t>Computer Organization and Design: the Hardware /Software Interface,</a:t>
            </a:r>
            <a:r>
              <a:rPr lang="en-US" sz="2000" dirty="0">
                <a:solidFill>
                  <a:srgbClr val="000000"/>
                </a:solidFill>
                <a:effectLst/>
                <a:ea typeface="Times New Roman" panose="02020603050405020304" pitchFamily="18" charset="0"/>
                <a:cs typeface="Times New Roman" panose="02020603050405020304" pitchFamily="18" charset="0"/>
                <a:hlinkClick r:id="rId3" action="ppaction://hlinkfile"/>
              </a:rPr>
              <a:t> (5th Edition). Morgan Kaufmann Publishers, ISBN-13: 978-0124077263, ISBN-10: 0124077269.</a:t>
            </a:r>
            <a:endParaRPr lang="en-US" dirty="0">
              <a:effectLst/>
              <a:ea typeface="Times New Roman" panose="02020603050405020304" pitchFamily="18" charset="0"/>
            </a:endParaRPr>
          </a:p>
        </p:txBody>
      </p:sp>
    </p:spTree>
    <p:extLst>
      <p:ext uri="{BB962C8B-B14F-4D97-AF65-F5344CB8AC3E}">
        <p14:creationId xmlns:p14="http://schemas.microsoft.com/office/powerpoint/2010/main" val="23091721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1901</TotalTime>
  <Words>526</Words>
  <Application>Microsoft Office PowerPoint</Application>
  <PresentationFormat>Widescreen</PresentationFormat>
  <Paragraphs>77</Paragraphs>
  <Slides>11</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Arial</vt:lpstr>
      <vt:lpstr>Calibri</vt:lpstr>
      <vt:lpstr>Calibri Light</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Gamal Selim</cp:lastModifiedBy>
  <cp:revision>27</cp:revision>
  <dcterms:created xsi:type="dcterms:W3CDTF">2023-04-29T09:08:23Z</dcterms:created>
  <dcterms:modified xsi:type="dcterms:W3CDTF">2023-09-28T15:47:29Z</dcterms:modified>
</cp:coreProperties>
</file>