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5" Type="http://schemas.openxmlformats.org/officeDocument/2006/relationships/custom-properties" Target="docProps/custom.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3"/>
  </p:notesMasterIdLst>
  <p:sldIdLst>
    <p:sldId id="303" r:id="rId5"/>
    <p:sldId id="313" r:id="rId6"/>
    <p:sldId id="546" r:id="rId7"/>
    <p:sldId id="276" r:id="rId8"/>
    <p:sldId id="517" r:id="rId9"/>
    <p:sldId id="518" r:id="rId10"/>
    <p:sldId id="519" r:id="rId11"/>
    <p:sldId id="521" r:id="rId12"/>
    <p:sldId id="522" r:id="rId13"/>
    <p:sldId id="523" r:id="rId14"/>
    <p:sldId id="524" r:id="rId15"/>
    <p:sldId id="525" r:id="rId16"/>
    <p:sldId id="526" r:id="rId17"/>
    <p:sldId id="527" r:id="rId18"/>
    <p:sldId id="528" r:id="rId19"/>
    <p:sldId id="529" r:id="rId20"/>
    <p:sldId id="530" r:id="rId21"/>
    <p:sldId id="531" r:id="rId22"/>
    <p:sldId id="532" r:id="rId23"/>
    <p:sldId id="533" r:id="rId24"/>
    <p:sldId id="509" r:id="rId25"/>
    <p:sldId id="508" r:id="rId26"/>
    <p:sldId id="511" r:id="rId27"/>
    <p:sldId id="512" r:id="rId28"/>
    <p:sldId id="513" r:id="rId29"/>
    <p:sldId id="515" r:id="rId30"/>
    <p:sldId id="534" r:id="rId31"/>
    <p:sldId id="535" r:id="rId32"/>
    <p:sldId id="536" r:id="rId33"/>
    <p:sldId id="537" r:id="rId34"/>
    <p:sldId id="538" r:id="rId35"/>
    <p:sldId id="539" r:id="rId36"/>
    <p:sldId id="540" r:id="rId37"/>
    <p:sldId id="541" r:id="rId38"/>
    <p:sldId id="543" r:id="rId39"/>
    <p:sldId id="544" r:id="rId40"/>
    <p:sldId id="545"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546"/>
            <p14:sldId id="276"/>
            <p14:sldId id="517"/>
            <p14:sldId id="518"/>
            <p14:sldId id="519"/>
            <p14:sldId id="521"/>
            <p14:sldId id="522"/>
            <p14:sldId id="523"/>
            <p14:sldId id="524"/>
            <p14:sldId id="525"/>
            <p14:sldId id="526"/>
            <p14:sldId id="527"/>
            <p14:sldId id="528"/>
            <p14:sldId id="529"/>
            <p14:sldId id="530"/>
            <p14:sldId id="531"/>
            <p14:sldId id="532"/>
            <p14:sldId id="533"/>
            <p14:sldId id="509"/>
            <p14:sldId id="508"/>
            <p14:sldId id="511"/>
            <p14:sldId id="512"/>
            <p14:sldId id="513"/>
            <p14:sldId id="515"/>
            <p14:sldId id="534"/>
            <p14:sldId id="535"/>
            <p14:sldId id="536"/>
            <p14:sldId id="537"/>
            <p14:sldId id="538"/>
            <p14:sldId id="539"/>
            <p14:sldId id="540"/>
            <p14:sldId id="541"/>
            <p14:sldId id="543"/>
            <p14:sldId id="544"/>
            <p14:sldId id="54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B0F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42" d="100"/>
          <a:sy n="42" d="100"/>
        </p:scale>
        <p:origin x="924"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 /><Relationship Id="rId13" Type="http://schemas.openxmlformats.org/officeDocument/2006/relationships/slide" Target="slides/slide9.xml" /><Relationship Id="rId18" Type="http://schemas.openxmlformats.org/officeDocument/2006/relationships/slide" Target="slides/slide14.xml" /><Relationship Id="rId26" Type="http://schemas.openxmlformats.org/officeDocument/2006/relationships/slide" Target="slides/slide22.xml" /><Relationship Id="rId39" Type="http://schemas.openxmlformats.org/officeDocument/2006/relationships/slide" Target="slides/slide35.xml" /><Relationship Id="rId3" Type="http://schemas.openxmlformats.org/officeDocument/2006/relationships/customXml" Target="../customXml/item3.xml" /><Relationship Id="rId21" Type="http://schemas.openxmlformats.org/officeDocument/2006/relationships/slide" Target="slides/slide17.xml" /><Relationship Id="rId34" Type="http://schemas.openxmlformats.org/officeDocument/2006/relationships/slide" Target="slides/slide30.xml" /><Relationship Id="rId42" Type="http://schemas.openxmlformats.org/officeDocument/2006/relationships/slide" Target="slides/slide38.xml" /><Relationship Id="rId47" Type="http://schemas.openxmlformats.org/officeDocument/2006/relationships/tableStyles" Target="tableStyles.xml" /><Relationship Id="rId7" Type="http://schemas.openxmlformats.org/officeDocument/2006/relationships/slide" Target="slides/slide3.xml" /><Relationship Id="rId12" Type="http://schemas.openxmlformats.org/officeDocument/2006/relationships/slide" Target="slides/slide8.xml" /><Relationship Id="rId17" Type="http://schemas.openxmlformats.org/officeDocument/2006/relationships/slide" Target="slides/slide13.xml" /><Relationship Id="rId25" Type="http://schemas.openxmlformats.org/officeDocument/2006/relationships/slide" Target="slides/slide21.xml" /><Relationship Id="rId33" Type="http://schemas.openxmlformats.org/officeDocument/2006/relationships/slide" Target="slides/slide29.xml" /><Relationship Id="rId38" Type="http://schemas.openxmlformats.org/officeDocument/2006/relationships/slide" Target="slides/slide34.xml" /><Relationship Id="rId46" Type="http://schemas.openxmlformats.org/officeDocument/2006/relationships/theme" Target="theme/theme1.xml" /><Relationship Id="rId2" Type="http://schemas.openxmlformats.org/officeDocument/2006/relationships/customXml" Target="../customXml/item2.xml" /><Relationship Id="rId16" Type="http://schemas.openxmlformats.org/officeDocument/2006/relationships/slide" Target="slides/slide12.xml" /><Relationship Id="rId20" Type="http://schemas.openxmlformats.org/officeDocument/2006/relationships/slide" Target="slides/slide16.xml" /><Relationship Id="rId29" Type="http://schemas.openxmlformats.org/officeDocument/2006/relationships/slide" Target="slides/slide25.xml" /><Relationship Id="rId41" Type="http://schemas.openxmlformats.org/officeDocument/2006/relationships/slide" Target="slides/slide37.xml" /><Relationship Id="rId1" Type="http://schemas.openxmlformats.org/officeDocument/2006/relationships/customXml" Target="../customXml/item1.xml" /><Relationship Id="rId6" Type="http://schemas.openxmlformats.org/officeDocument/2006/relationships/slide" Target="slides/slide2.xml" /><Relationship Id="rId11" Type="http://schemas.openxmlformats.org/officeDocument/2006/relationships/slide" Target="slides/slide7.xml" /><Relationship Id="rId24" Type="http://schemas.openxmlformats.org/officeDocument/2006/relationships/slide" Target="slides/slide20.xml" /><Relationship Id="rId32" Type="http://schemas.openxmlformats.org/officeDocument/2006/relationships/slide" Target="slides/slide28.xml" /><Relationship Id="rId37" Type="http://schemas.openxmlformats.org/officeDocument/2006/relationships/slide" Target="slides/slide33.xml" /><Relationship Id="rId40" Type="http://schemas.openxmlformats.org/officeDocument/2006/relationships/slide" Target="slides/slide36.xml" /><Relationship Id="rId45" Type="http://schemas.openxmlformats.org/officeDocument/2006/relationships/viewProps" Target="viewProps.xml" /><Relationship Id="rId5" Type="http://schemas.openxmlformats.org/officeDocument/2006/relationships/slide" Target="slides/slide1.xml" /><Relationship Id="rId15" Type="http://schemas.openxmlformats.org/officeDocument/2006/relationships/slide" Target="slides/slide11.xml" /><Relationship Id="rId23" Type="http://schemas.openxmlformats.org/officeDocument/2006/relationships/slide" Target="slides/slide19.xml" /><Relationship Id="rId28" Type="http://schemas.openxmlformats.org/officeDocument/2006/relationships/slide" Target="slides/slide24.xml" /><Relationship Id="rId36" Type="http://schemas.openxmlformats.org/officeDocument/2006/relationships/slide" Target="slides/slide32.xml" /><Relationship Id="rId10" Type="http://schemas.openxmlformats.org/officeDocument/2006/relationships/slide" Target="slides/slide6.xml" /><Relationship Id="rId19" Type="http://schemas.openxmlformats.org/officeDocument/2006/relationships/slide" Target="slides/slide15.xml" /><Relationship Id="rId31" Type="http://schemas.openxmlformats.org/officeDocument/2006/relationships/slide" Target="slides/slide27.xml" /><Relationship Id="rId44" Type="http://schemas.openxmlformats.org/officeDocument/2006/relationships/presProps" Target="presProps.xml" /><Relationship Id="rId4" Type="http://schemas.openxmlformats.org/officeDocument/2006/relationships/slideMaster" Target="slideMasters/slideMaster1.xml" /><Relationship Id="rId9" Type="http://schemas.openxmlformats.org/officeDocument/2006/relationships/slide" Target="slides/slide5.xml" /><Relationship Id="rId14" Type="http://schemas.openxmlformats.org/officeDocument/2006/relationships/slide" Target="slides/slide10.xml" /><Relationship Id="rId22" Type="http://schemas.openxmlformats.org/officeDocument/2006/relationships/slide" Target="slides/slide18.xml" /><Relationship Id="rId27" Type="http://schemas.openxmlformats.org/officeDocument/2006/relationships/slide" Target="slides/slide23.xml" /><Relationship Id="rId30" Type="http://schemas.openxmlformats.org/officeDocument/2006/relationships/slide" Target="slides/slide26.xml" /><Relationship Id="rId35" Type="http://schemas.openxmlformats.org/officeDocument/2006/relationships/slide" Target="slides/slide31.xml" /><Relationship Id="rId43" Type="http://schemas.openxmlformats.org/officeDocument/2006/relationships/notesMaster" Target="notesMasters/notesMaster1.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3520015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2014963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691817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7426066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image" Target="../media/image1.png" /><Relationship Id="rId2" Type="http://schemas.openxmlformats.org/officeDocument/2006/relationships/slideLayout" Target="../slideLayouts/slideLayout2.xml" /><Relationship Id="rId16" Type="http://schemas.openxmlformats.org/officeDocument/2006/relationships/theme" Target="../theme/theme1.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1.xml" /><Relationship Id="rId1" Type="http://schemas.openxmlformats.org/officeDocument/2006/relationships/slideLayout" Target="../slideLayouts/slideLayout12.xml" /><Relationship Id="rId5" Type="http://schemas.openxmlformats.org/officeDocument/2006/relationships/image" Target="../media/image4.png" /><Relationship Id="rId4" Type="http://schemas.openxmlformats.org/officeDocument/2006/relationships/image" Target="../media/image3.jpeg" /></Relationships>
</file>

<file path=ppt/slides/_rels/slide2.xml.rels><?xml version="1.0" encoding="UTF-8" standalone="yes"?>
<Relationships xmlns="http://schemas.openxmlformats.org/package/2006/relationships"><Relationship Id="rId3" Type="http://schemas.openxmlformats.org/officeDocument/2006/relationships/image" Target="../media/image5.jpeg" /><Relationship Id="rId2" Type="http://schemas.openxmlformats.org/officeDocument/2006/relationships/notesSlide" Target="../notesSlides/notesSlide2.xml" /><Relationship Id="rId1" Type="http://schemas.openxmlformats.org/officeDocument/2006/relationships/slideLayout" Target="../slideLayouts/slideLayout13.xml" /><Relationship Id="rId4" Type="http://schemas.openxmlformats.org/officeDocument/2006/relationships/image" Target="../media/image4.png" /></Relationships>
</file>

<file path=ppt/slides/_rels/slide3.xml.rels><?xml version="1.0" encoding="UTF-8" standalone="yes"?>
<Relationships xmlns="http://schemas.openxmlformats.org/package/2006/relationships"><Relationship Id="rId3" Type="http://schemas.openxmlformats.org/officeDocument/2006/relationships/image" Target="../media/image5.jpeg" /><Relationship Id="rId2" Type="http://schemas.openxmlformats.org/officeDocument/2006/relationships/notesSlide" Target="../notesSlides/notesSlide3.xml" /><Relationship Id="rId1" Type="http://schemas.openxmlformats.org/officeDocument/2006/relationships/slideLayout" Target="../slideLayouts/slideLayout13.xml" /><Relationship Id="rId4" Type="http://schemas.openxmlformats.org/officeDocument/2006/relationships/image" Target="../media/image4.png" /></Relationships>
</file>

<file path=ppt/slides/_rels/slide4.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5.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6.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7.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8.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9.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0.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1.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2.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3.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4.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5.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6.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7.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8.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9.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0.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1.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2.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3.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4.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5.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6.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7.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8.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9.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0.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1.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2.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3.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4.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5.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6.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7.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8.xml.rels><?xml version="1.0" encoding="UTF-8" standalone="yes"?>
<Relationships xmlns="http://schemas.openxmlformats.org/package/2006/relationships"><Relationship Id="rId3" Type="http://schemas.openxmlformats.org/officeDocument/2006/relationships/image" Target="../media/image7.png" /><Relationship Id="rId2" Type="http://schemas.openxmlformats.org/officeDocument/2006/relationships/image" Target="../media/image6.jpeg" /><Relationship Id="rId1" Type="http://schemas.openxmlformats.org/officeDocument/2006/relationships/slideLayout" Target="../slideLayouts/slideLayout15.xml" /><Relationship Id="rId5" Type="http://schemas.openxmlformats.org/officeDocument/2006/relationships/image" Target="../media/image9.png" /><Relationship Id="rId4" Type="http://schemas.openxmlformats.org/officeDocument/2006/relationships/image" Target="../media/image8.svg"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8822"/>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780242" cy="523220"/>
          </a:xfrm>
          <a:prstGeom prst="rect">
            <a:avLst/>
          </a:prstGeom>
          <a:noFill/>
        </p:spPr>
        <p:txBody>
          <a:bodyPr wrap="square" rtlCol="0">
            <a:spAutoFit/>
          </a:bodyPr>
          <a:lstStyle/>
          <a:p>
            <a:r>
              <a:rPr lang="ar-SA" sz="2800" b="1" dirty="0">
                <a:effectLst/>
                <a:latin typeface="Alexandria" pitchFamily="2" charset="-78"/>
                <a:ea typeface="Times New Roman" panose="02020603050405020304" pitchFamily="18" charset="0"/>
                <a:cs typeface="Alexandria" pitchFamily="2" charset="-78"/>
              </a:rPr>
              <a:t>الأخلاقيات في القيادة التربوية </a:t>
            </a:r>
            <a:endParaRPr lang="en-US" sz="2800" b="1" dirty="0">
              <a:solidFill>
                <a:srgbClr val="00B0F0"/>
              </a:solidFill>
              <a:latin typeface="Alexandria" pitchFamily="2" charset="-78"/>
              <a:cs typeface="Alexandria" pitchFamily="2" charset="-78"/>
            </a:endParaRPr>
          </a:p>
        </p:txBody>
      </p:sp>
      <p:sp>
        <p:nvSpPr>
          <p:cNvPr id="10" name="Rectangle: Rounded Corners 9"/>
          <p:cNvSpPr/>
          <p:nvPr/>
        </p:nvSpPr>
        <p:spPr>
          <a:xfrm>
            <a:off x="6307898" y="3600778"/>
            <a:ext cx="4582518" cy="10945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accent1"/>
                </a:solidFill>
                <a:latin typeface="Alexandria" pitchFamily="2" charset="-78"/>
                <a:cs typeface="Alexandria" pitchFamily="2" charset="-78"/>
              </a:rPr>
              <a:t>أ.د/ محمد محمدي مخلص</a:t>
            </a:r>
            <a:r>
              <a:rPr lang="ar-EG" sz="2400" b="1" dirty="0">
                <a:solidFill>
                  <a:schemeClr val="accent1"/>
                </a:solidFill>
                <a:latin typeface="Times New Roman" panose="02020603050405020304" pitchFamily="18" charset="0"/>
                <a:cs typeface="Times New Roman" panose="02020603050405020304" pitchFamily="18" charset="0"/>
              </a:rPr>
              <a:t> </a:t>
            </a:r>
          </a:p>
          <a:p>
            <a:pPr algn="ctr"/>
            <a:r>
              <a:rPr lang="ar-EG" sz="2400" b="1" dirty="0">
                <a:solidFill>
                  <a:schemeClr val="accent1"/>
                </a:solidFill>
                <a:latin typeface="Times New Roman" panose="02020603050405020304" pitchFamily="18" charset="0"/>
                <a:cs typeface="Times New Roman" panose="02020603050405020304" pitchFamily="18" charset="0"/>
              </a:rPr>
              <a:t>أستاذ القيادة التربوية المشارك بالجامعة </a:t>
            </a:r>
            <a:endParaRPr lang="en-US" sz="2400" b="1" dirty="0">
              <a:solidFill>
                <a:schemeClr val="accent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6096001" y="4802552"/>
            <a:ext cx="4304144" cy="707886"/>
          </a:xfrm>
          <a:prstGeom prst="rect">
            <a:avLst/>
          </a:prstGeom>
          <a:solidFill>
            <a:schemeClr val="bg1"/>
          </a:solidFill>
          <a:ln>
            <a:solidFill>
              <a:srgbClr val="000000"/>
            </a:solidFill>
          </a:ln>
        </p:spPr>
        <p:style>
          <a:lnRef idx="2">
            <a:schemeClr val="dk1">
              <a:shade val="15000"/>
            </a:schemeClr>
          </a:lnRef>
          <a:fillRef idx="1">
            <a:schemeClr val="dk1"/>
          </a:fillRef>
          <a:effectRef idx="0">
            <a:schemeClr val="dk1"/>
          </a:effectRef>
          <a:fontRef idx="minor">
            <a:schemeClr val="lt1"/>
          </a:fontRef>
        </p:style>
        <p:txBody>
          <a:bodyPr wrap="square" rtlCol="0">
            <a:spAutoFit/>
          </a:bodyPr>
          <a:lstStyle/>
          <a:p>
            <a:pPr algn="ctr"/>
            <a:r>
              <a:rPr lang="ar-EG" sz="2000" b="1" dirty="0">
                <a:solidFill>
                  <a:srgbClr val="FF0000"/>
                </a:solidFill>
                <a:latin typeface="Alexandria" pitchFamily="2" charset="-78"/>
                <a:cs typeface="Alexandria" pitchFamily="2" charset="-78"/>
              </a:rPr>
              <a:t>المحاضرة الأولى</a:t>
            </a:r>
          </a:p>
          <a:p>
            <a:pPr algn="ctr"/>
            <a:r>
              <a:rPr lang="ar-EG" sz="2000" b="1" dirty="0">
                <a:solidFill>
                  <a:srgbClr val="FF0000"/>
                </a:solidFill>
                <a:latin typeface="Alexandria" pitchFamily="2" charset="-78"/>
                <a:cs typeface="Alexandria" pitchFamily="2" charset="-78"/>
              </a:rPr>
              <a:t>  الأخلاق وعلاقتها بالعلوم الأخرى</a:t>
            </a:r>
            <a:endParaRPr lang="en-US" sz="2000" b="1" dirty="0">
              <a:solidFill>
                <a:srgbClr val="FF0000"/>
              </a:solidFill>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461665"/>
          </a:xfrm>
          <a:prstGeom prst="rect">
            <a:avLst/>
          </a:prstGeom>
          <a:noFill/>
        </p:spPr>
        <p:txBody>
          <a:bodyPr wrap="square" rtlCol="0">
            <a:spAutoFit/>
          </a:bodyPr>
          <a:lstStyle/>
          <a:p>
            <a:pPr algn="ctr"/>
            <a:r>
              <a:rPr lang="ar-SA"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72873" y="1052946"/>
            <a:ext cx="8615268" cy="5162952"/>
          </a:xfrm>
          <a:prstGeom prst="rect">
            <a:avLst/>
          </a:prstGeom>
          <a:noFill/>
        </p:spPr>
        <p:txBody>
          <a:bodyPr wrap="square" rtlCol="0">
            <a:spAutoFit/>
          </a:bodyPr>
          <a:lstStyle/>
          <a:p>
            <a:pPr algn="r"/>
            <a:r>
              <a:rPr lang="ar-EG" sz="3200" dirty="0">
                <a:effectLst/>
                <a:highlight>
                  <a:srgbClr val="FFFF00"/>
                </a:highlight>
                <a:latin typeface="Alexandria" pitchFamily="2" charset="-78"/>
                <a:ea typeface="Times New Roman" panose="02020603050405020304" pitchFamily="18" charset="0"/>
                <a:cs typeface="Alexandria" pitchFamily="2" charset="-78"/>
              </a:rPr>
              <a:t>ملخص المحاضرة السابقة:</a:t>
            </a:r>
            <a:endParaRPr lang="ar-EG" sz="3200" dirty="0">
              <a:latin typeface="Alexandria" pitchFamily="2" charset="-78"/>
              <a:ea typeface="Times New Roman" panose="02020603050405020304" pitchFamily="18" charset="0"/>
              <a:cs typeface="Alexandria" pitchFamily="2" charset="-78"/>
            </a:endParaRPr>
          </a:p>
          <a:p>
            <a:pPr marL="342900" indent="-342900" algn="r">
              <a:lnSpc>
                <a:spcPct val="150000"/>
              </a:lnSpc>
              <a:buClr>
                <a:srgbClr val="000000"/>
              </a:buClr>
              <a:buFont typeface="Arial" pitchFamily="34" charset="0"/>
              <a:buChar char="•"/>
            </a:pPr>
            <a:r>
              <a:rPr lang="ar-EG" sz="2000" dirty="0">
                <a:latin typeface="Alexandria" pitchFamily="2" charset="-78"/>
                <a:ea typeface="Times New Roman" panose="02020603050405020304" pitchFamily="18" charset="0"/>
                <a:cs typeface="Alexandria" pitchFamily="2" charset="-78"/>
              </a:rPr>
              <a:t> </a:t>
            </a:r>
            <a:r>
              <a:rPr lang="ar-SA" sz="2000" b="1" kern="0" dirty="0">
                <a:latin typeface="Alexandria" pitchFamily="2" charset="-78"/>
                <a:ea typeface="Calibri"/>
                <a:cs typeface="Alexandria" pitchFamily="2" charset="-78"/>
                <a:sym typeface="Calibri"/>
              </a:rPr>
              <a:t>ملخص المحاضرة السابقة: </a:t>
            </a:r>
            <a:r>
              <a:rPr lang="ar-EG" sz="2000" b="1" kern="0" dirty="0">
                <a:latin typeface="Alexandria" pitchFamily="2" charset="-78"/>
                <a:ea typeface="Calibri"/>
                <a:cs typeface="Alexandria" pitchFamily="2" charset="-78"/>
                <a:sym typeface="Calibri"/>
              </a:rPr>
              <a:t> تناولنا المحاضرة التعريفية والتي كانت تتناول موضوعات المقرر: </a:t>
            </a:r>
          </a:p>
          <a:p>
            <a:pPr algn="r">
              <a:lnSpc>
                <a:spcPct val="150000"/>
              </a:lnSpc>
              <a:buClr>
                <a:srgbClr val="000000"/>
              </a:buClr>
              <a:buFont typeface="Arial"/>
              <a:buNone/>
            </a:pPr>
            <a:r>
              <a:rPr lang="ar-EG" sz="2000" b="1" kern="0" dirty="0">
                <a:latin typeface="Alexandria" pitchFamily="2" charset="-78"/>
                <a:cs typeface="Alexandria" pitchFamily="2" charset="-78"/>
                <a:sym typeface="Arial"/>
              </a:rPr>
              <a:t>1- معلومات عن المقرر</a:t>
            </a:r>
          </a:p>
          <a:p>
            <a:pPr algn="r">
              <a:lnSpc>
                <a:spcPct val="150000"/>
              </a:lnSpc>
              <a:buClr>
                <a:srgbClr val="000000"/>
              </a:buClr>
              <a:buFont typeface="Arial"/>
              <a:buNone/>
            </a:pPr>
            <a:r>
              <a:rPr lang="ar-EG" sz="2000" b="1" kern="0" dirty="0">
                <a:latin typeface="Alexandria" pitchFamily="2" charset="-78"/>
                <a:cs typeface="Alexandria" pitchFamily="2" charset="-78"/>
                <a:sym typeface="Arial"/>
              </a:rPr>
              <a:t>2- وصف المقرر</a:t>
            </a:r>
          </a:p>
          <a:p>
            <a:pPr algn="r">
              <a:lnSpc>
                <a:spcPct val="150000"/>
              </a:lnSpc>
              <a:buClr>
                <a:srgbClr val="000000"/>
              </a:buClr>
              <a:buFont typeface="Arial"/>
              <a:buNone/>
            </a:pPr>
            <a:r>
              <a:rPr lang="ar-EG" sz="2000" b="1" kern="0" dirty="0">
                <a:latin typeface="Alexandria" pitchFamily="2" charset="-78"/>
                <a:cs typeface="Alexandria" pitchFamily="2" charset="-78"/>
                <a:sym typeface="Arial"/>
              </a:rPr>
              <a:t>3- أهداف المقرر</a:t>
            </a:r>
          </a:p>
          <a:p>
            <a:pPr algn="r">
              <a:lnSpc>
                <a:spcPct val="150000"/>
              </a:lnSpc>
              <a:buClr>
                <a:srgbClr val="000000"/>
              </a:buClr>
              <a:buFont typeface="Arial"/>
              <a:buNone/>
            </a:pPr>
            <a:r>
              <a:rPr lang="ar-EG" sz="2000" b="1" kern="0" dirty="0">
                <a:latin typeface="Alexandria" pitchFamily="2" charset="-78"/>
                <a:cs typeface="Alexandria" pitchFamily="2" charset="-78"/>
                <a:sym typeface="Arial"/>
              </a:rPr>
              <a:t>4- محتوى المقرر</a:t>
            </a:r>
          </a:p>
          <a:p>
            <a:pPr algn="r">
              <a:lnSpc>
                <a:spcPct val="150000"/>
              </a:lnSpc>
              <a:buClr>
                <a:srgbClr val="000000"/>
              </a:buClr>
              <a:buFont typeface="Arial"/>
              <a:buNone/>
            </a:pPr>
            <a:r>
              <a:rPr lang="ar-EG" sz="2000" b="1" kern="0" dirty="0">
                <a:latin typeface="Alexandria" pitchFamily="2" charset="-78"/>
                <a:cs typeface="Alexandria" pitchFamily="2" charset="-78"/>
                <a:sym typeface="Arial"/>
              </a:rPr>
              <a:t>5- أنشطة المقرر</a:t>
            </a:r>
          </a:p>
          <a:p>
            <a:pPr algn="r">
              <a:lnSpc>
                <a:spcPct val="150000"/>
              </a:lnSpc>
              <a:buClr>
                <a:srgbClr val="000000"/>
              </a:buClr>
              <a:buFont typeface="Arial"/>
              <a:buNone/>
            </a:pPr>
            <a:r>
              <a:rPr lang="ar-EG" sz="2000" b="1" kern="0" dirty="0">
                <a:latin typeface="Alexandria" pitchFamily="2" charset="-78"/>
                <a:cs typeface="Alexandria" pitchFamily="2" charset="-78"/>
                <a:sym typeface="Arial"/>
              </a:rPr>
              <a:t>6- مختصر عن موضوعات المقرر</a:t>
            </a:r>
          </a:p>
          <a:p>
            <a:pPr algn="r">
              <a:lnSpc>
                <a:spcPct val="150000"/>
              </a:lnSpc>
              <a:buClr>
                <a:srgbClr val="000000"/>
              </a:buClr>
              <a:buFont typeface="Arial"/>
              <a:buNone/>
            </a:pPr>
            <a:r>
              <a:rPr lang="ar-EG" sz="2000" b="1" kern="0" dirty="0">
                <a:latin typeface="Alexandria" pitchFamily="2" charset="-78"/>
                <a:cs typeface="Alexandria" pitchFamily="2" charset="-78"/>
                <a:sym typeface="Arial"/>
              </a:rPr>
              <a:t>7- ملخص للموضوعات</a:t>
            </a:r>
            <a:endParaRPr lang="ar-EG" sz="2000" b="1" kern="0" dirty="0">
              <a:latin typeface="Alexandria" pitchFamily="2" charset="-78"/>
              <a:ea typeface="Calibri"/>
              <a:cs typeface="Alexandria" pitchFamily="2" charset="-78"/>
              <a:sym typeface="Calibri"/>
            </a:endParaRPr>
          </a:p>
          <a:p>
            <a:pPr marL="342900" indent="-342900" algn="r">
              <a:lnSpc>
                <a:spcPct val="150000"/>
              </a:lnSpc>
              <a:buClr>
                <a:srgbClr val="000000"/>
              </a:buClr>
              <a:buFont typeface="Arial" pitchFamily="34" charset="0"/>
              <a:buChar char="•"/>
            </a:pPr>
            <a:r>
              <a:rPr lang="ar-EG" sz="2000" b="1" kern="0" dirty="0">
                <a:latin typeface="Simplified Arabic" pitchFamily="18" charset="-78"/>
                <a:ea typeface="Calibri"/>
                <a:cs typeface="Simplified Arabic" pitchFamily="18" charset="-78"/>
                <a:sym typeface="Calibri"/>
              </a:rPr>
              <a:t> </a:t>
            </a:r>
            <a:r>
              <a:rPr lang="ar-EG" sz="2000" b="1" kern="0" dirty="0">
                <a:highlight>
                  <a:srgbClr val="FFFF00"/>
                </a:highlight>
                <a:latin typeface="Simplified Arabic" pitchFamily="18" charset="-78"/>
                <a:ea typeface="Calibri"/>
                <a:cs typeface="Simplified Arabic" pitchFamily="18" charset="-78"/>
                <a:sym typeface="Calibri"/>
              </a:rPr>
              <a:t>واليوم نبدأ بعون الله في أولى موضوعات المقرر وهو</a:t>
            </a:r>
            <a:r>
              <a:rPr lang="ar-EG" sz="2000" dirty="0">
                <a:highlight>
                  <a:srgbClr val="FFFF00"/>
                </a:highlight>
                <a:ea typeface="Times New Roman" panose="02020603050405020304" pitchFamily="18" charset="0"/>
                <a:cs typeface="+mj-cs"/>
              </a:rPr>
              <a:t> الأخلاق وعلاقتها بالعلوم الاخرى</a:t>
            </a:r>
            <a:endParaRPr lang="en-US" sz="2000" dirty="0">
              <a:highlight>
                <a:srgbClr val="FFFF00"/>
              </a:highlight>
              <a:latin typeface="Times New Roman" panose="02020603050405020304" pitchFamily="18" charset="0"/>
              <a:cs typeface="Times New Roman" panose="02020603050405020304" pitchFamily="18" charset="0"/>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1799304"/>
            <a:ext cx="8624636" cy="4547399"/>
          </a:xfrm>
          <a:prstGeom prst="rect">
            <a:avLst/>
          </a:prstGeom>
          <a:noFill/>
        </p:spPr>
        <p:txBody>
          <a:bodyPr wrap="square" rtlCol="0">
            <a:spAutoFit/>
          </a:bodyPr>
          <a:lstStyle/>
          <a:p>
            <a:pPr algn="r"/>
            <a:r>
              <a:rPr lang="ar-EG" sz="3200" dirty="0">
                <a:effectLst/>
                <a:highlight>
                  <a:srgbClr val="FFFF00"/>
                </a:highlight>
                <a:latin typeface="Alexandria" pitchFamily="2" charset="-78"/>
                <a:ea typeface="Times New Roman" panose="02020603050405020304" pitchFamily="18" charset="0"/>
                <a:cs typeface="Alexandria" pitchFamily="2" charset="-78"/>
              </a:rPr>
              <a:t>عناصر المحاضرة :</a:t>
            </a:r>
          </a:p>
          <a:p>
            <a:pPr algn="r"/>
            <a:r>
              <a:rPr lang="ar-EG" sz="2000" b="1" kern="0" dirty="0">
                <a:latin typeface="Alexandria" pitchFamily="2" charset="-78"/>
                <a:cs typeface="Alexandria" pitchFamily="2" charset="-78"/>
                <a:sym typeface="Arial"/>
              </a:rPr>
              <a:t>1- تمهيد للمحاضرة </a:t>
            </a:r>
          </a:p>
          <a:p>
            <a:pPr algn="r">
              <a:lnSpc>
                <a:spcPct val="150000"/>
              </a:lnSpc>
              <a:buClr>
                <a:srgbClr val="000000"/>
              </a:buClr>
              <a:buFont typeface="Arial"/>
              <a:buNone/>
            </a:pPr>
            <a:r>
              <a:rPr lang="ar-EG" sz="2000" b="1" kern="0" dirty="0">
                <a:latin typeface="Alexandria" pitchFamily="2" charset="-78"/>
                <a:cs typeface="Alexandria" pitchFamily="2" charset="-78"/>
                <a:sym typeface="Arial"/>
              </a:rPr>
              <a:t>2- مفاهيم عن الاخلاق</a:t>
            </a:r>
          </a:p>
          <a:p>
            <a:pPr algn="r">
              <a:lnSpc>
                <a:spcPct val="150000"/>
              </a:lnSpc>
              <a:buClr>
                <a:srgbClr val="000000"/>
              </a:buClr>
              <a:buFont typeface="Arial"/>
              <a:buNone/>
            </a:pPr>
            <a:r>
              <a:rPr lang="ar-EG" sz="2000" b="1" kern="0" dirty="0">
                <a:latin typeface="Alexandria" pitchFamily="2" charset="-78"/>
                <a:cs typeface="Alexandria" pitchFamily="2" charset="-78"/>
                <a:sym typeface="Arial"/>
              </a:rPr>
              <a:t>3- أهمية الأخلاق بالعمل </a:t>
            </a:r>
          </a:p>
          <a:p>
            <a:pPr algn="r">
              <a:lnSpc>
                <a:spcPct val="150000"/>
              </a:lnSpc>
              <a:buClr>
                <a:srgbClr val="000000"/>
              </a:buClr>
              <a:buFont typeface="Arial"/>
              <a:buNone/>
            </a:pPr>
            <a:r>
              <a:rPr lang="ar-EG" sz="2000" b="1" kern="0" dirty="0">
                <a:latin typeface="Alexandria" pitchFamily="2" charset="-78"/>
                <a:cs typeface="Alexandria" pitchFamily="2" charset="-78"/>
                <a:sym typeface="Arial"/>
              </a:rPr>
              <a:t>4- المعايير الأخلاقية </a:t>
            </a:r>
          </a:p>
          <a:p>
            <a:pPr algn="r">
              <a:lnSpc>
                <a:spcPct val="150000"/>
              </a:lnSpc>
              <a:buClr>
                <a:srgbClr val="000000"/>
              </a:buClr>
              <a:buFont typeface="Arial"/>
              <a:buNone/>
            </a:pPr>
            <a:r>
              <a:rPr lang="ar-EG" sz="2000" b="1" kern="0" dirty="0">
                <a:latin typeface="Alexandria" pitchFamily="2" charset="-78"/>
                <a:cs typeface="Alexandria" pitchFamily="2" charset="-78"/>
                <a:sym typeface="Arial"/>
              </a:rPr>
              <a:t>5- أسباب زيادة الاهتمام بالأخلاق</a:t>
            </a:r>
          </a:p>
          <a:p>
            <a:pPr algn="r">
              <a:lnSpc>
                <a:spcPct val="150000"/>
              </a:lnSpc>
              <a:buClr>
                <a:srgbClr val="000000"/>
              </a:buClr>
              <a:buFont typeface="Arial"/>
              <a:buNone/>
            </a:pPr>
            <a:r>
              <a:rPr lang="ar-EG" sz="2000" b="1" kern="0" dirty="0">
                <a:latin typeface="Alexandria" pitchFamily="2" charset="-78"/>
                <a:cs typeface="Alexandria" pitchFamily="2" charset="-78"/>
                <a:sym typeface="Arial"/>
              </a:rPr>
              <a:t>6- علاقة الاخلاق بالعلوم الأخرى( بعلم النفس- بعلم الاجتماع- بالقيادة – بالاقتصاد- الخ)</a:t>
            </a:r>
          </a:p>
          <a:p>
            <a:pPr algn="r">
              <a:lnSpc>
                <a:spcPct val="150000"/>
              </a:lnSpc>
              <a:buClr>
                <a:srgbClr val="000000"/>
              </a:buClr>
              <a:buFont typeface="Arial"/>
              <a:buNone/>
            </a:pPr>
            <a:r>
              <a:rPr lang="ar-EG" sz="2000" b="1" kern="0" dirty="0">
                <a:latin typeface="Alexandria" pitchFamily="2" charset="-78"/>
                <a:cs typeface="Alexandria" pitchFamily="2" charset="-78"/>
                <a:sym typeface="Arial"/>
              </a:rPr>
              <a:t>7- الاخلاق والإدارة</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 </a:t>
            </a: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969037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689638" y="2084454"/>
            <a:ext cx="10453255" cy="3724225"/>
          </a:xfrm>
          <a:prstGeom prst="rect">
            <a:avLst/>
          </a:prstGeom>
          <a:noFill/>
        </p:spPr>
        <p:txBody>
          <a:bodyPr wrap="square" rtlCol="0">
            <a:spAutoFit/>
          </a:bodyPr>
          <a:lstStyle/>
          <a:p>
            <a:pPr algn="just" rtl="1">
              <a:lnSpc>
                <a:spcPts val="1690"/>
              </a:lnSpc>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تمهيد: </a:t>
            </a:r>
            <a:endParaRPr lang="en-GB" kern="1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kern="0" dirty="0">
                <a:solidFill>
                  <a:srgbClr val="000000"/>
                </a:solidFill>
                <a:effectLst/>
                <a:latin typeface="Alexandria" pitchFamily="2" charset="-78"/>
                <a:ea typeface="Times New Roman" panose="02020603050405020304" pitchFamily="18" charset="0"/>
                <a:cs typeface="Alexandria" pitchFamily="2" charset="-78"/>
              </a:rPr>
              <a:t>         </a:t>
            </a:r>
            <a:r>
              <a:rPr lang="ar-SA" sz="1400" kern="0" dirty="0">
                <a:solidFill>
                  <a:srgbClr val="000000"/>
                </a:solidFill>
                <a:effectLst/>
                <a:latin typeface="Alexandria" pitchFamily="2" charset="-78"/>
                <a:ea typeface="Times New Roman" panose="02020603050405020304" pitchFamily="18" charset="0"/>
                <a:cs typeface="Alexandria" pitchFamily="2" charset="-78"/>
              </a:rPr>
              <a:t>يهتم علم الأخلاق والدين بالإنسان وسنتطرق هنا لعلاقة الأخلاق في الدين الإسلامي مع التأكيد بأن معظم الديانات تهتم</a:t>
            </a:r>
            <a:endParaRPr lang="ar-EG" sz="14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SA" sz="1400" kern="0" dirty="0">
                <a:solidFill>
                  <a:srgbClr val="000000"/>
                </a:solidFill>
                <a:effectLst/>
                <a:latin typeface="Alexandria" pitchFamily="2" charset="-78"/>
                <a:ea typeface="Times New Roman" panose="02020603050405020304" pitchFamily="18" charset="0"/>
                <a:cs typeface="Alexandria" pitchFamily="2" charset="-78"/>
              </a:rPr>
              <a:t> بالإنسان ول</a:t>
            </a:r>
            <a:r>
              <a:rPr lang="ar-EG" sz="1400" kern="0" dirty="0">
                <a:solidFill>
                  <a:srgbClr val="000000"/>
                </a:solidFill>
                <a:effectLst/>
                <a:latin typeface="Alexandria" pitchFamily="2" charset="-78"/>
                <a:ea typeface="Times New Roman" panose="02020603050405020304" pitchFamily="18" charset="0"/>
                <a:cs typeface="Alexandria" pitchFamily="2" charset="-78"/>
              </a:rPr>
              <a:t>ا </a:t>
            </a:r>
            <a:r>
              <a:rPr lang="ar-SA" sz="1400" kern="0" dirty="0">
                <a:solidFill>
                  <a:srgbClr val="000000"/>
                </a:solidFill>
                <a:effectLst/>
                <a:latin typeface="Alexandria" pitchFamily="2" charset="-78"/>
                <a:ea typeface="Times New Roman" panose="02020603050405020304" pitchFamily="18" charset="0"/>
                <a:cs typeface="Alexandria" pitchFamily="2" charset="-78"/>
              </a:rPr>
              <a:t> يتسع المجال لمناقشة  علاقة الأخلاق بكل ديانة على انفراد ولكن سيركز هذا الجهد على علاقة الدين الإسلامي</a:t>
            </a:r>
            <a:endParaRPr lang="ar-EG" sz="14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SA" sz="1400" kern="0" dirty="0">
                <a:solidFill>
                  <a:srgbClr val="000000"/>
                </a:solidFill>
                <a:effectLst/>
                <a:latin typeface="Alexandria" pitchFamily="2" charset="-78"/>
                <a:ea typeface="Times New Roman" panose="02020603050405020304" pitchFamily="18" charset="0"/>
                <a:cs typeface="Alexandria" pitchFamily="2" charset="-78"/>
              </a:rPr>
              <a:t> بالأخلاق لما لهذا التركيز من</a:t>
            </a:r>
            <a:r>
              <a:rPr lang="ar-EG" sz="1400" kern="0" dirty="0">
                <a:solidFill>
                  <a:srgbClr val="000000"/>
                </a:solidFill>
                <a:effectLst/>
                <a:latin typeface="Alexandria" pitchFamily="2" charset="-78"/>
                <a:ea typeface="Times New Roman" panose="02020603050405020304" pitchFamily="18" charset="0"/>
                <a:cs typeface="Alexandria" pitchFamily="2" charset="-78"/>
              </a:rPr>
              <a:t> </a:t>
            </a:r>
            <a:r>
              <a:rPr lang="ar-SA" sz="1400" kern="0" dirty="0">
                <a:solidFill>
                  <a:srgbClr val="000000"/>
                </a:solidFill>
                <a:effectLst/>
                <a:latin typeface="Alexandria" pitchFamily="2" charset="-78"/>
                <a:ea typeface="Times New Roman" panose="02020603050405020304" pitchFamily="18" charset="0"/>
                <a:cs typeface="Alexandria" pitchFamily="2" charset="-78"/>
              </a:rPr>
              <a:t> فائدة في المجتمعات الإسلامية.</a:t>
            </a:r>
            <a:endParaRPr lang="ar-EG" sz="14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endParaRPr lang="ar-EG" sz="14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SA" sz="1400" kern="0" dirty="0">
                <a:effectLst/>
                <a:latin typeface="Alexandria" pitchFamily="2" charset="-78"/>
                <a:ea typeface="Times New Roman" panose="02020603050405020304" pitchFamily="18" charset="0"/>
                <a:cs typeface="Alexandria" pitchFamily="2" charset="-78"/>
              </a:rPr>
              <a:t>وعلاقة الأخلاق بالدين علاقة قوية وقد ركز الإسلام على الإنسان وكرمّه بغض النظر عن جنسه أو لونه أو مستواه العلمي. وتشكل</a:t>
            </a:r>
            <a:endParaRPr lang="ar-EG" sz="1400" kern="0" dirty="0">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SA" sz="1400" kern="0" dirty="0">
                <a:effectLst/>
                <a:latin typeface="Alexandria" pitchFamily="2" charset="-78"/>
                <a:ea typeface="Times New Roman" panose="02020603050405020304" pitchFamily="18" charset="0"/>
                <a:cs typeface="Alexandria" pitchFamily="2" charset="-78"/>
              </a:rPr>
              <a:t> المبادئ</a:t>
            </a:r>
            <a:r>
              <a:rPr lang="ar-EG" sz="1400" kern="0" dirty="0">
                <a:effectLst/>
                <a:latin typeface="Alexandria" pitchFamily="2" charset="-78"/>
                <a:ea typeface="Times New Roman" panose="02020603050405020304" pitchFamily="18" charset="0"/>
                <a:cs typeface="Alexandria" pitchFamily="2" charset="-78"/>
              </a:rPr>
              <a:t> </a:t>
            </a:r>
            <a:r>
              <a:rPr lang="ar-SA" sz="1400" kern="0" dirty="0">
                <a:effectLst/>
                <a:latin typeface="Alexandria" pitchFamily="2" charset="-78"/>
                <a:ea typeface="Times New Roman" panose="02020603050405020304" pitchFamily="18" charset="0"/>
                <a:cs typeface="Alexandria" pitchFamily="2" charset="-78"/>
              </a:rPr>
              <a:t> الدينية المنظم لسلوك الفرد في السر والعلن وتوجهه وفق المنهج الديني الذي يكرم الإنسان ويهديه لما فيه صلاح الفرد والمجتمع. </a:t>
            </a:r>
            <a:endParaRPr lang="ar-EG" sz="1400" kern="0" dirty="0">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endParaRPr lang="ar-EG" sz="1400" kern="0" dirty="0">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SA" sz="1400" kern="0" dirty="0">
                <a:effectLst/>
                <a:latin typeface="Alexandria" pitchFamily="2" charset="-78"/>
                <a:ea typeface="Times New Roman" panose="02020603050405020304" pitchFamily="18" charset="0"/>
                <a:cs typeface="Alexandria" pitchFamily="2" charset="-78"/>
              </a:rPr>
              <a:t>فالعدل</a:t>
            </a:r>
            <a:r>
              <a:rPr lang="ar-EG" sz="1400" kern="0" dirty="0">
                <a:effectLst/>
                <a:latin typeface="Alexandria" pitchFamily="2" charset="-78"/>
                <a:ea typeface="Times New Roman" panose="02020603050405020304" pitchFamily="18" charset="0"/>
                <a:cs typeface="Alexandria" pitchFamily="2" charset="-78"/>
              </a:rPr>
              <a:t> </a:t>
            </a:r>
            <a:r>
              <a:rPr lang="ar-SA" sz="1400" kern="0" dirty="0">
                <a:effectLst/>
                <a:latin typeface="Alexandria" pitchFamily="2" charset="-78"/>
                <a:ea typeface="Times New Roman" panose="02020603050405020304" pitchFamily="18" charset="0"/>
                <a:cs typeface="Alexandria" pitchFamily="2" charset="-78"/>
              </a:rPr>
              <a:t> والصدق والأمانة والوفاء بالعهد والرحمة والمساواة جميعها مبادئ في الدين الإسلامي تصلح لبناء المجتمع المتكامل أو</a:t>
            </a:r>
            <a:endParaRPr lang="ar-EG" sz="1400" kern="0" dirty="0">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SA" sz="1400" kern="0" dirty="0">
                <a:effectLst/>
                <a:latin typeface="Alexandria" pitchFamily="2" charset="-78"/>
                <a:ea typeface="Times New Roman" panose="02020603050405020304" pitchFamily="18" charset="0"/>
                <a:cs typeface="Alexandria" pitchFamily="2" charset="-78"/>
              </a:rPr>
              <a:t> مجتمع العدل والكفاية</a:t>
            </a:r>
            <a:r>
              <a:rPr lang="ar-EG" sz="1400" kern="0" dirty="0">
                <a:effectLst/>
                <a:latin typeface="Alexandria" pitchFamily="2" charset="-78"/>
                <a:ea typeface="Times New Roman" panose="02020603050405020304" pitchFamily="18" charset="0"/>
                <a:cs typeface="Alexandria" pitchFamily="2" charset="-78"/>
              </a:rPr>
              <a:t> </a:t>
            </a:r>
            <a:r>
              <a:rPr lang="ar-SA" sz="1400" kern="0" dirty="0">
                <a:effectLst/>
                <a:latin typeface="Alexandria" pitchFamily="2" charset="-78"/>
                <a:ea typeface="Times New Roman" panose="02020603050405020304" pitchFamily="18" charset="0"/>
                <a:cs typeface="Alexandria" pitchFamily="2" charset="-78"/>
              </a:rPr>
              <a:t> الذي يجد فيه الفرد العدل ويجد فيه ما يسد حاجته</a:t>
            </a:r>
            <a:endParaRPr lang="en-GB" sz="1400" kern="1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sz="1400" kern="0" dirty="0">
                <a:effectLst/>
                <a:latin typeface="Alexandria" pitchFamily="2" charset="-78"/>
                <a:ea typeface="Times New Roman" panose="02020603050405020304" pitchFamily="18" charset="0"/>
                <a:cs typeface="Alexandria" pitchFamily="2" charset="-78"/>
              </a:rPr>
              <a:t> </a:t>
            </a:r>
            <a:endParaRPr lang="en-GB" sz="14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796437" y="2246043"/>
            <a:ext cx="10453255" cy="2814040"/>
          </a:xfrm>
          <a:prstGeom prst="rect">
            <a:avLst/>
          </a:prstGeom>
          <a:noFill/>
        </p:spPr>
        <p:txBody>
          <a:bodyPr wrap="square" rtlCol="0">
            <a:spAutoFit/>
          </a:bodyPr>
          <a:lstStyle/>
          <a:p>
            <a:pPr algn="r" rtl="1">
              <a:lnSpc>
                <a:spcPct val="107000"/>
              </a:lnSpc>
              <a:spcAft>
                <a:spcPts val="800"/>
              </a:spcAft>
            </a:pPr>
            <a:r>
              <a:rPr lang="ar-SA" sz="2400" b="1" kern="0" spc="35" dirty="0">
                <a:solidFill>
                  <a:srgbClr val="000000"/>
                </a:solidFill>
                <a:effectLst/>
                <a:latin typeface="Alexandria" pitchFamily="2" charset="-78"/>
                <a:ea typeface="Times New Roman" panose="02020603050405020304" pitchFamily="18" charset="0"/>
                <a:cs typeface="Alexandria" pitchFamily="2" charset="-78"/>
              </a:rPr>
              <a:t>تعريف الأخلاق:</a:t>
            </a:r>
            <a:endParaRPr lang="en-GB" sz="24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 تعنى  السجية والطبع والعادة  و الدين , إذن فالأخلاق فطرية!!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EG" sz="1600" kern="0" spc="35" dirty="0">
                <a:solidFill>
                  <a:srgbClr val="000000"/>
                </a:solidFill>
                <a:effectLst/>
                <a:latin typeface="Alexandria" pitchFamily="2" charset="-78"/>
                <a:ea typeface="Times New Roman" panose="02020603050405020304" pitchFamily="18" charset="0"/>
                <a:cs typeface="Alexandria" pitchFamily="2" charset="-78"/>
              </a:rPr>
              <a:t>إن</a:t>
            </a:r>
            <a:r>
              <a:rPr lang="ar-SA" sz="1600" kern="0" spc="35" dirty="0">
                <a:solidFill>
                  <a:srgbClr val="000000"/>
                </a:solidFill>
                <a:effectLst/>
                <a:latin typeface="Alexandria" pitchFamily="2" charset="-78"/>
                <a:ea typeface="Times New Roman" panose="02020603050405020304" pitchFamily="18" charset="0"/>
                <a:cs typeface="Alexandria" pitchFamily="2" charset="-78"/>
              </a:rPr>
              <a:t> الأخلاق  موجودة في  الفطرة, فبذلك تكتمل للإنسان أخلاقه الفطرية مع الأخلاق المكتسبة التي يتعلمها من الشرائع السماوية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فحقيقة الأخلاق  في داخل  النفس , وإنما  السلوك العملي  تعبير مباشر عن  ذلك و نتيجة له , وبعض الناس قد يتكلف الأخلاق , ويكون هذا  خلقاً مؤقتاً  , يقول الحسن البصرى :</a:t>
            </a:r>
            <a:endParaRPr lang="en-GB" sz="16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          " ما أخفى رجل شيئاً إلا ظهر على فلتات لسانه و قسمات وجهه "</a:t>
            </a:r>
            <a:endParaRPr lang="en-GB" sz="1600" kern="1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2281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849746" y="2313098"/>
            <a:ext cx="10453255" cy="3340979"/>
          </a:xfrm>
          <a:prstGeom prst="rect">
            <a:avLst/>
          </a:prstGeom>
          <a:noFill/>
        </p:spPr>
        <p:txBody>
          <a:bodyPr wrap="square" rtlCol="0">
            <a:spAutoFit/>
          </a:bodyPr>
          <a:lstStyle/>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ويمكن تعريف الأخلاقيات بأنها عبارة عن مجموعة القيم و الأعراف والتقاليد التي يتفق أو يتعارف عليها أفراد المجتمع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والقيم هي تلك القواعد و المعايير التي تمكن الفرد من التمييز  بين الصح و الخطأ وبين ما هو كائن وما ينبغي أن يكون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ومن ذلك نخلص إلى أن الفعل الأخلاقي:</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عبارة  عن سلوك نابع  من صميم الإنسان وذاته وبالتالي فهو مظهر من  مظاهر ما يكمن </a:t>
            </a:r>
            <a:r>
              <a:rPr lang="ar-SA" sz="1600" kern="0" spc="35" dirty="0" err="1">
                <a:solidFill>
                  <a:srgbClr val="000000"/>
                </a:solidFill>
                <a:effectLst/>
                <a:latin typeface="Alexandria" pitchFamily="2" charset="-78"/>
                <a:ea typeface="Times New Roman" panose="02020603050405020304" pitchFamily="18" charset="0"/>
                <a:cs typeface="Alexandria" pitchFamily="2" charset="-78"/>
              </a:rPr>
              <a:t>فى</a:t>
            </a:r>
            <a:r>
              <a:rPr lang="ar-SA" sz="1600" kern="0" spc="35" dirty="0">
                <a:solidFill>
                  <a:srgbClr val="000000"/>
                </a:solidFill>
                <a:effectLst/>
                <a:latin typeface="Alexandria" pitchFamily="2" charset="-78"/>
                <a:ea typeface="Times New Roman" panose="02020603050405020304" pitchFamily="18" charset="0"/>
                <a:cs typeface="Alexandria" pitchFamily="2" charset="-78"/>
              </a:rPr>
              <a:t>  وجود الإنسان , ويحكى  عن حس  باطني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فلو قام إنسان  بمشاريع خيرية نتيجة ضغوط خارجية فلا يعد عمله هذا عملاً أخلاقياً , لأنه لم ينبع من صميم ذاته , فالأخلاق سلوك ينم عما يجيش في الضمير </a:t>
            </a:r>
            <a:r>
              <a:rPr lang="ar-SA" sz="2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18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354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889000" y="1882478"/>
            <a:ext cx="10453255" cy="4043928"/>
          </a:xfrm>
          <a:prstGeom prst="rect">
            <a:avLst/>
          </a:prstGeom>
          <a:noFill/>
        </p:spPr>
        <p:txBody>
          <a:bodyPr wrap="square" rtlCol="0">
            <a:spAutoFit/>
          </a:bodyPr>
          <a:lstStyle/>
          <a:p>
            <a:pPr algn="r" rtl="1">
              <a:lnSpc>
                <a:spcPct val="107000"/>
              </a:lnSpc>
              <a:spcAft>
                <a:spcPts val="800"/>
              </a:spcAft>
            </a:pPr>
            <a:r>
              <a:rPr lang="ar-SA" sz="2400" b="1" kern="0" spc="35" dirty="0">
                <a:solidFill>
                  <a:srgbClr val="000000"/>
                </a:solidFill>
                <a:effectLst/>
                <a:latin typeface="Alexandria" pitchFamily="2" charset="-78"/>
                <a:ea typeface="Times New Roman" panose="02020603050405020304" pitchFamily="18" charset="0"/>
                <a:cs typeface="Alexandria" pitchFamily="2" charset="-78"/>
              </a:rPr>
              <a:t>مصطلحات في الأخلاقيات</a:t>
            </a:r>
            <a:endParaRPr lang="en-GB" sz="18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600" b="1" kern="0" spc="35" dirty="0">
                <a:solidFill>
                  <a:srgbClr val="000000"/>
                </a:solidFill>
                <a:effectLst/>
                <a:latin typeface="Alexandria" pitchFamily="2" charset="-78"/>
                <a:ea typeface="Times New Roman" panose="02020603050405020304" pitchFamily="18" charset="0"/>
                <a:cs typeface="Alexandria" pitchFamily="2" charset="-78"/>
              </a:rPr>
              <a:t>الأخلاق </a:t>
            </a:r>
            <a:r>
              <a:rPr lang="en-GB" sz="1600" b="1" kern="0" spc="35" dirty="0">
                <a:solidFill>
                  <a:srgbClr val="000000"/>
                </a:solidFill>
                <a:effectLst/>
                <a:latin typeface="Alexandria" pitchFamily="2" charset="-78"/>
                <a:ea typeface="Times New Roman" panose="02020603050405020304" pitchFamily="18" charset="0"/>
                <a:cs typeface="Alexandria" pitchFamily="2" charset="-78"/>
              </a:rPr>
              <a:t> </a:t>
            </a:r>
            <a:r>
              <a:rPr lang="ar-SA" sz="1600" b="1" kern="0" spc="35" dirty="0">
                <a:solidFill>
                  <a:srgbClr val="000000"/>
                </a:solidFill>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مجموعة المبادئ والمعايير والقيم التي تحكم سلوك الأفراد أو المجموعات فيما يخص الصواب أو الخطأ وكذلك الجيد أو السيئ في المواقف المختلفة.</a:t>
            </a:r>
            <a:endParaRPr lang="en-GB" sz="16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600" b="1" kern="0" spc="35" dirty="0">
                <a:solidFill>
                  <a:srgbClr val="000000"/>
                </a:solidFill>
                <a:effectLst/>
                <a:latin typeface="Alexandria" pitchFamily="2" charset="-78"/>
                <a:ea typeface="Times New Roman" panose="02020603050405020304" pitchFamily="18" charset="0"/>
                <a:cs typeface="Alexandria" pitchFamily="2" charset="-78"/>
              </a:rPr>
              <a:t>السلوك الأخلاقي:</a:t>
            </a:r>
            <a:r>
              <a:rPr lang="ar-EG" sz="1600" b="1" kern="0" spc="35" dirty="0">
                <a:solidFill>
                  <a:srgbClr val="000000"/>
                </a:solidFill>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هو السلوك الصائب والخيار السليم الملتزم بالمبادئ الأخلاقية, وهو عكس السلوك اللاأخلاقي.</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المشكلة الأخلاقية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الموقف الذي يرتبط بخيارات سلوكية ينتج عنها عواقب سلبية يصعب معها التمييز بين ما هو صحيح وما هو خاطئ.</a:t>
            </a:r>
            <a:endParaRPr lang="en-GB" sz="1600" kern="100" dirty="0">
              <a:effectLst/>
              <a:latin typeface="Alexandria" pitchFamily="2" charset="-78"/>
              <a:ea typeface="Calibri" panose="020F0502020204030204" pitchFamily="34" charset="0"/>
              <a:cs typeface="Alexandria" pitchFamily="2" charset="-78"/>
            </a:endParaRPr>
          </a:p>
          <a:p>
            <a:pPr lvl="0" algn="r" rtl="1">
              <a:lnSpc>
                <a:spcPct val="107000"/>
              </a:lnSpc>
              <a:spcAft>
                <a:spcPts val="800"/>
              </a:spcAft>
              <a:buSzPts val="1000"/>
              <a:tabLst>
                <a:tab pos="457200" algn="l"/>
              </a:tabLst>
            </a:pPr>
            <a:r>
              <a:rPr lang="ar-SA" sz="18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0798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889000" y="1882478"/>
            <a:ext cx="10453255" cy="3278654"/>
          </a:xfrm>
          <a:prstGeom prst="rect">
            <a:avLst/>
          </a:prstGeom>
          <a:noFill/>
        </p:spPr>
        <p:txBody>
          <a:bodyPr wrap="square" rtlCol="0">
            <a:spAutoFit/>
          </a:bodyPr>
          <a:lstStyle/>
          <a:p>
            <a:pPr marL="228600" algn="r" rtl="1">
              <a:lnSpc>
                <a:spcPct val="107000"/>
              </a:lnSpc>
              <a:spcAft>
                <a:spcPts val="800"/>
              </a:spcAft>
            </a:pPr>
            <a:r>
              <a:rPr lang="ar-SA" sz="2800" b="1" kern="0" spc="35" dirty="0">
                <a:solidFill>
                  <a:srgbClr val="000000"/>
                </a:solidFill>
                <a:effectLst/>
                <a:latin typeface="Alexandria" pitchFamily="2" charset="-78"/>
                <a:ea typeface="Times New Roman" panose="02020603050405020304" pitchFamily="18" charset="0"/>
                <a:cs typeface="Alexandria" pitchFamily="2" charset="-78"/>
              </a:rPr>
              <a:t>الأخلاقيات الإدارية:</a:t>
            </a:r>
            <a:endParaRPr lang="en-GB" sz="2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الأخلاقيات تعزز المبادئ التي توجه سلوك الفرد في خياراته المختلفة.</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 المعاييــر الأخلاقية التي توجه الاداريين في عملهم.</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تقدم أخلاقيات الأعمال مقاييس أو خطوطاً عريضة للإدارة وصناعة القرار بالنسبة للموظفين والمدراء على حد سواء.</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دون قانون </a:t>
            </a:r>
            <a:r>
              <a:rPr lang="ar-EG" kern="0" spc="35" dirty="0">
                <a:solidFill>
                  <a:srgbClr val="000000"/>
                </a:solidFill>
                <a:effectLst/>
                <a:latin typeface="Alexandria" pitchFamily="2" charset="-78"/>
                <a:ea typeface="Times New Roman" panose="02020603050405020304" pitchFamily="18" charset="0"/>
                <a:cs typeface="Alexandria" pitchFamily="2" charset="-78"/>
              </a:rPr>
              <a:t>الاخلاقيات </a:t>
            </a:r>
            <a:r>
              <a:rPr lang="ar-SA" kern="0" spc="35" dirty="0">
                <a:solidFill>
                  <a:srgbClr val="000000"/>
                </a:solidFill>
                <a:effectLst/>
                <a:latin typeface="Alexandria" pitchFamily="2" charset="-78"/>
                <a:ea typeface="Times New Roman" panose="02020603050405020304" pitchFamily="18" charset="0"/>
                <a:cs typeface="Alexandria" pitchFamily="2" charset="-78"/>
              </a:rPr>
              <a:t>يغيب عادة الإجماع على المبــادئ الأخلاقيـة.</a:t>
            </a:r>
            <a:endParaRPr lang="en-GB" kern="100" dirty="0">
              <a:effectLst/>
              <a:latin typeface="Alexandria" pitchFamily="2" charset="-78"/>
              <a:ea typeface="Calibri" panose="020F0502020204030204" pitchFamily="34" charset="0"/>
              <a:cs typeface="Alexandria" pitchFamily="2" charset="-78"/>
            </a:endParaRPr>
          </a:p>
          <a:p>
            <a:pPr lvl="0" algn="r" rtl="1">
              <a:lnSpc>
                <a:spcPct val="107000"/>
              </a:lnSpc>
              <a:spcAft>
                <a:spcPts val="800"/>
              </a:spcAft>
              <a:buSzPts val="1000"/>
              <a:tabLst>
                <a:tab pos="457200" algn="l"/>
              </a:tabLst>
            </a:pPr>
            <a:r>
              <a:rPr lang="ar-SA" sz="2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18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2936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889000" y="1882478"/>
            <a:ext cx="10453255" cy="3007618"/>
          </a:xfrm>
          <a:prstGeom prst="rect">
            <a:avLst/>
          </a:prstGeom>
          <a:noFill/>
        </p:spPr>
        <p:txBody>
          <a:bodyPr wrap="square" rtlCol="0">
            <a:spAutoFit/>
          </a:bodyPr>
          <a:lstStyle/>
          <a:p>
            <a:pPr algn="r" rtl="1">
              <a:lnSpc>
                <a:spcPct val="107000"/>
              </a:lnSpc>
              <a:spcAft>
                <a:spcPts val="800"/>
              </a:spcAft>
            </a:pPr>
            <a:r>
              <a:rPr lang="ar-EG" sz="2400" b="1" kern="0" spc="35" dirty="0">
                <a:solidFill>
                  <a:srgbClr val="00B0F0"/>
                </a:solidFill>
                <a:latin typeface="Alexandria" pitchFamily="2" charset="-78"/>
                <a:ea typeface="Times New Roman" panose="02020603050405020304" pitchFamily="18" charset="0"/>
                <a:cs typeface="Alexandria" pitchFamily="2" charset="-78"/>
              </a:rPr>
              <a:t>الأخلاق</a:t>
            </a:r>
            <a:r>
              <a:rPr lang="ar-EG" sz="2400" b="1" kern="0" spc="35" dirty="0">
                <a:solidFill>
                  <a:srgbClr val="00B0F0"/>
                </a:solidFill>
                <a:effectLst/>
                <a:latin typeface="Alexandria" pitchFamily="2" charset="-78"/>
                <a:ea typeface="Times New Roman" panose="02020603050405020304" pitchFamily="18" charset="0"/>
                <a:cs typeface="Alexandria" pitchFamily="2" charset="-78"/>
              </a:rPr>
              <a:t> عند الفلاسفة </a:t>
            </a:r>
            <a:r>
              <a:rPr lang="ar-SA" sz="2400" b="1" kern="0" spc="35" dirty="0">
                <a:solidFill>
                  <a:srgbClr val="00B0F0"/>
                </a:solidFill>
                <a:effectLst/>
                <a:latin typeface="Alexandria" pitchFamily="2" charset="-78"/>
                <a:ea typeface="Times New Roman" panose="02020603050405020304" pitchFamily="18" charset="0"/>
                <a:cs typeface="Alexandria" pitchFamily="2" charset="-78"/>
              </a:rPr>
              <a:t>:</a:t>
            </a:r>
            <a:endParaRPr lang="en-GB" sz="2400" kern="100" dirty="0">
              <a:solidFill>
                <a:srgbClr val="00B0F0"/>
              </a:solidFill>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kern="0" spc="35" dirty="0">
                <a:solidFill>
                  <a:srgbClr val="000000"/>
                </a:solidFill>
                <a:effectLst/>
                <a:latin typeface="Alexandria" pitchFamily="2" charset="-78"/>
                <a:ea typeface="Times New Roman" panose="02020603050405020304" pitchFamily="18" charset="0"/>
                <a:cs typeface="Alexandria" pitchFamily="2" charset="-78"/>
              </a:rPr>
              <a:t>يقول وليم جيمس: "إن القيم الأخلاقية إذا وجدت في عالم لا إله فيه تكون من القيم الإسمية التي لا يكاد يوجد فيها إلزام ، وأما الإلزام الحقيقي والقيم الحقيقية فلا تكون إلا إذا كان</a:t>
            </a:r>
            <a:r>
              <a:rPr lang="en-GB" kern="0" spc="35" dirty="0">
                <a:solidFill>
                  <a:srgbClr val="000000"/>
                </a:solidFill>
                <a:effectLst/>
                <a:latin typeface="Alexandria" pitchFamily="2" charset="-78"/>
                <a:ea typeface="Times New Roman" panose="02020603050405020304" pitchFamily="18" charset="0"/>
                <a:cs typeface="Alexandria" pitchFamily="2" charset="-78"/>
              </a:rPr>
              <a:t> </a:t>
            </a:r>
            <a:r>
              <a:rPr lang="ar-EG" kern="0" spc="35" dirty="0">
                <a:solidFill>
                  <a:srgbClr val="000000"/>
                </a:solidFill>
                <a:effectLst/>
                <a:latin typeface="Alexandria" pitchFamily="2" charset="-78"/>
                <a:ea typeface="Times New Roman" panose="02020603050405020304" pitchFamily="18" charset="0"/>
                <a:cs typeface="Alexandria" pitchFamily="2" charset="-78"/>
              </a:rPr>
              <a:t>هناك </a:t>
            </a:r>
            <a:r>
              <a:rPr lang="ar-SA" kern="0" spc="35" dirty="0">
                <a:solidFill>
                  <a:srgbClr val="000000"/>
                </a:solidFill>
                <a:effectLst/>
                <a:latin typeface="Alexandria" pitchFamily="2" charset="-78"/>
                <a:ea typeface="Times New Roman" panose="02020603050405020304" pitchFamily="18" charset="0"/>
                <a:cs typeface="Alexandria" pitchFamily="2" charset="-78"/>
              </a:rPr>
              <a:t>الإله هو الملزم وهو المحدد لقيم الأشياء</a:t>
            </a:r>
            <a:r>
              <a:rPr lang="en-GB" kern="0" spc="35" dirty="0">
                <a:solidFill>
                  <a:srgbClr val="000000"/>
                </a:solidFill>
                <a:effectLst/>
                <a:latin typeface="Alexandria" pitchFamily="2" charset="-78"/>
                <a:ea typeface="Times New Roman" panose="02020603050405020304" pitchFamily="18"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kern="0" spc="35" dirty="0">
                <a:solidFill>
                  <a:srgbClr val="000000"/>
                </a:solidFill>
                <a:effectLst/>
                <a:latin typeface="Alexandria" pitchFamily="2" charset="-78"/>
                <a:ea typeface="Times New Roman" panose="02020603050405020304" pitchFamily="18" charset="0"/>
                <a:cs typeface="Alexandria" pitchFamily="2" charset="-78"/>
              </a:rPr>
              <a:t>ويقول الدكتور الأكسيس كاريل: "لا يتحمس الإنسان في الخضوع لقواعد السلوك القائم على المنطق إلا إذا نظر إلى قوانين الحياة على أنها أوامر منزلة من الذات الإلهية".</a:t>
            </a:r>
            <a:endParaRPr lang="en-GB" kern="100" dirty="0">
              <a:effectLst/>
              <a:latin typeface="Alexandria" pitchFamily="2" charset="-78"/>
              <a:ea typeface="Calibri" panose="020F0502020204030204" pitchFamily="34" charset="0"/>
              <a:cs typeface="Alexandria" pitchFamily="2" charset="-78"/>
            </a:endParaRPr>
          </a:p>
          <a:p>
            <a:pPr lvl="0" algn="r" rtl="1">
              <a:lnSpc>
                <a:spcPct val="107000"/>
              </a:lnSpc>
              <a:spcAft>
                <a:spcPts val="800"/>
              </a:spcAft>
              <a:buSzPts val="1000"/>
              <a:tabLst>
                <a:tab pos="457200" algn="l"/>
              </a:tabLst>
            </a:pPr>
            <a:r>
              <a:rPr lang="ar-SA" sz="2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18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5895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889000" y="1882478"/>
            <a:ext cx="10453255" cy="2850589"/>
          </a:xfrm>
          <a:prstGeom prst="rect">
            <a:avLst/>
          </a:prstGeom>
          <a:noFill/>
        </p:spPr>
        <p:txBody>
          <a:bodyPr wrap="square" rtlCol="0">
            <a:spAutoFit/>
          </a:bodyPr>
          <a:lstStyle/>
          <a:p>
            <a:pPr algn="r" rtl="1">
              <a:lnSpc>
                <a:spcPct val="107000"/>
              </a:lnSpc>
              <a:spcAft>
                <a:spcPts val="800"/>
              </a:spcAft>
            </a:pPr>
            <a:r>
              <a:rPr lang="ar-SA" sz="2000" b="1" kern="0" spc="35" dirty="0">
                <a:solidFill>
                  <a:srgbClr val="000000"/>
                </a:solidFill>
                <a:effectLst/>
                <a:latin typeface="Alexandria" pitchFamily="2" charset="-78"/>
                <a:ea typeface="Times New Roman" panose="02020603050405020304" pitchFamily="18" charset="0"/>
                <a:cs typeface="Alexandria" pitchFamily="2" charset="-78"/>
              </a:rPr>
              <a:t>الفعــل الأخلاقــي</a:t>
            </a:r>
            <a:r>
              <a:rPr lang="fr-FR" sz="2000" b="1" kern="0" spc="35" dirty="0">
                <a:solidFill>
                  <a:srgbClr val="000000"/>
                </a:solidFill>
                <a:effectLst/>
                <a:latin typeface="Alexandria" pitchFamily="2" charset="-78"/>
                <a:ea typeface="Times New Roman" panose="02020603050405020304" pitchFamily="18" charset="0"/>
                <a:cs typeface="Alexandria" pitchFamily="2" charset="-78"/>
              </a:rPr>
              <a:t>:</a:t>
            </a:r>
            <a:endParaRPr lang="ar-EG" sz="2000" b="1" kern="0" spc="35" dirty="0">
              <a:solidFill>
                <a:srgbClr val="000000"/>
              </a:solidFill>
              <a:effectLst/>
              <a:latin typeface="Alexandria" pitchFamily="2" charset="-78"/>
              <a:ea typeface="Times New Roman" panose="02020603050405020304" pitchFamily="18" charset="0"/>
              <a:cs typeface="Alexandria" pitchFamily="2" charset="-78"/>
            </a:endParaRPr>
          </a:p>
          <a:p>
            <a:pPr algn="r" rtl="1">
              <a:lnSpc>
                <a:spcPct val="107000"/>
              </a:lnSpc>
              <a:spcAft>
                <a:spcPts val="800"/>
              </a:spcAft>
            </a:pP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الفعـل المطـابق للوظيفـة والواجـب والعمـل بمـا يوحيـه الـضمير .</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 فعل اختياري والدافع لـه هـو الحـس الأخلاقـي، والهـدف منـه هـو الآخـر لا الفاعـل نفـسه.</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 النـشاط الإرادي الـذي يترتـب عليـه أثـر حـسن أو سـيء.</a:t>
            </a:r>
            <a:endParaRPr lang="en-GB" kern="100" dirty="0">
              <a:effectLst/>
              <a:latin typeface="Alexandria" pitchFamily="2" charset="-78"/>
              <a:ea typeface="Calibri" panose="020F0502020204030204" pitchFamily="34" charset="0"/>
              <a:cs typeface="Alexandria" pitchFamily="2" charset="-78"/>
            </a:endParaRPr>
          </a:p>
          <a:p>
            <a:pPr lvl="0" algn="r" rtl="1">
              <a:lnSpc>
                <a:spcPct val="107000"/>
              </a:lnSpc>
              <a:spcAft>
                <a:spcPts val="800"/>
              </a:spcAft>
              <a:buSzPts val="1000"/>
              <a:tabLst>
                <a:tab pos="457200" algn="l"/>
              </a:tabLst>
            </a:pPr>
            <a:r>
              <a:rPr lang="ar-SA" sz="2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18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5605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131618" y="2212316"/>
            <a:ext cx="11025909" cy="3249544"/>
          </a:xfrm>
          <a:prstGeom prst="rect">
            <a:avLst/>
          </a:prstGeom>
          <a:noFill/>
        </p:spPr>
        <p:txBody>
          <a:bodyPr wrap="square" rtlCol="0">
            <a:spAutoFit/>
          </a:bodyPr>
          <a:lstStyle/>
          <a:p>
            <a:pPr algn="r" rtl="1">
              <a:lnSpc>
                <a:spcPct val="107000"/>
              </a:lnSpc>
              <a:spcAft>
                <a:spcPts val="800"/>
              </a:spcAft>
            </a:pPr>
            <a:r>
              <a:rPr lang="ar-SA" sz="2000" b="1" kern="0" spc="35" dirty="0">
                <a:solidFill>
                  <a:srgbClr val="000000"/>
                </a:solidFill>
                <a:effectLst/>
                <a:latin typeface="Alexandria" pitchFamily="2" charset="-78"/>
                <a:ea typeface="Times New Roman" panose="02020603050405020304" pitchFamily="18" charset="0"/>
                <a:cs typeface="Alexandria" pitchFamily="2" charset="-78"/>
              </a:rPr>
              <a:t>المزايا الأخلاقية:</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حضور وتأثير العنصر  العاطفي في البناء الأخلاقي .</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إضفاء الصبغة الأخلاقية في العلاقات المالية والاجتماعية .</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حضور وتعظيم الهدف الأخلاقي وأهميته في العلاقات المختلفة ذات الأهداف المتنوعة .</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إيجابية وانسيابية العلاقات بفضل وجود العنصر الأخلاقي .</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رفع كفاءة الأداء وتحقيق معدلات أعلى للنجاح في ظل الرضا النفسي المتعلق بالأخلاق</a:t>
            </a:r>
            <a:endParaRPr lang="en-GB" kern="100" dirty="0">
              <a:effectLst/>
              <a:latin typeface="Alexandria" pitchFamily="2" charset="-78"/>
              <a:ea typeface="Calibri" panose="020F0502020204030204" pitchFamily="34" charset="0"/>
              <a:cs typeface="Alexandria" pitchFamily="2" charset="-78"/>
            </a:endParaRPr>
          </a:p>
          <a:p>
            <a:pPr lvl="0" algn="r" rtl="1">
              <a:lnSpc>
                <a:spcPct val="107000"/>
              </a:lnSpc>
              <a:spcAft>
                <a:spcPts val="800"/>
              </a:spcAft>
              <a:buSzPts val="1000"/>
              <a:tabLst>
                <a:tab pos="457200" algn="l"/>
              </a:tabLst>
            </a:pPr>
            <a:r>
              <a:rPr lang="ar-SA" sz="2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18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1135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0" y="2281671"/>
            <a:ext cx="11025909" cy="3414333"/>
          </a:xfrm>
          <a:prstGeom prst="rect">
            <a:avLst/>
          </a:prstGeom>
          <a:noFill/>
        </p:spPr>
        <p:txBody>
          <a:bodyPr wrap="square" rtlCol="0">
            <a:spAutoFit/>
          </a:bodyPr>
          <a:lstStyle/>
          <a:p>
            <a:pPr algn="r" rtl="1">
              <a:lnSpc>
                <a:spcPct val="107000"/>
              </a:lnSpc>
              <a:spcAft>
                <a:spcPts val="800"/>
              </a:spcAft>
            </a:pPr>
            <a:r>
              <a:rPr lang="ar-SA" sz="2000" b="1" kern="0" spc="35" dirty="0">
                <a:solidFill>
                  <a:srgbClr val="000000"/>
                </a:solidFill>
                <a:effectLst/>
                <a:latin typeface="Alexandria" pitchFamily="2" charset="-78"/>
                <a:ea typeface="Times New Roman" panose="02020603050405020304" pitchFamily="18" charset="0"/>
                <a:cs typeface="Alexandria" pitchFamily="2" charset="-78"/>
              </a:rPr>
              <a:t>أثر الأخلاق في المهنة:</a:t>
            </a:r>
            <a:endParaRPr lang="ar-EG" sz="2000" b="1" kern="0" spc="35" dirty="0">
              <a:solidFill>
                <a:srgbClr val="000000"/>
              </a:solidFill>
              <a:effectLst/>
              <a:latin typeface="Alexandria" pitchFamily="2" charset="-78"/>
              <a:ea typeface="Times New Roman" panose="02020603050405020304" pitchFamily="18" charset="0"/>
              <a:cs typeface="Alexandria" pitchFamily="2" charset="-78"/>
            </a:endParaRPr>
          </a:p>
          <a:p>
            <a:pPr algn="r" rtl="1">
              <a:lnSpc>
                <a:spcPct val="107000"/>
              </a:lnSpc>
              <a:spcAft>
                <a:spcPts val="800"/>
              </a:spcAft>
            </a:pP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يجعل سلوك الإنسان متصفاً بالثبات والتجانس والتوافق ...</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يحدث في الإنسان الالتزام وحسن التعامل مع الآخرين...</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يكون الإرادة القوية والعزيمة والإصرار ...</a:t>
            </a:r>
            <a:endParaRPr lang="en-GB" sz="2000" kern="100" dirty="0">
              <a:effectLst/>
              <a:latin typeface="Alexandria" pitchFamily="2" charset="-78"/>
              <a:ea typeface="Calibri" panose="020F0502020204030204" pitchFamily="34" charset="0"/>
              <a:cs typeface="Alexandria" pitchFamily="2" charset="-78"/>
            </a:endParaRPr>
          </a:p>
          <a:p>
            <a:pPr marL="342900" indent="-342900" algn="r" rtl="1">
              <a:lnSpc>
                <a:spcPct val="107000"/>
              </a:lnSpc>
              <a:spcAft>
                <a:spcPts val="800"/>
              </a:spcAft>
              <a:buFont typeface="Arial" panose="020B0604020202020204" pitchFamily="34" charset="0"/>
              <a:buChar char="•"/>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يحدث الالتزام والاحترام للذات بما يدفعها للأداء الفعّال والاستمرار نحو الأفضل...</a:t>
            </a:r>
            <a:endParaRPr lang="en-GB" sz="2000" kern="100" dirty="0">
              <a:effectLst/>
              <a:latin typeface="Alexandria" pitchFamily="2" charset="-78"/>
              <a:ea typeface="Calibri" panose="020F0502020204030204" pitchFamily="34" charset="0"/>
              <a:cs typeface="Alexandria" pitchFamily="2" charset="-78"/>
            </a:endParaRPr>
          </a:p>
          <a:p>
            <a:pPr lvl="0" algn="r" rtl="1">
              <a:lnSpc>
                <a:spcPct val="107000"/>
              </a:lnSpc>
              <a:spcAft>
                <a:spcPts val="800"/>
              </a:spcAft>
              <a:buSzPts val="1000"/>
              <a:tabLst>
                <a:tab pos="457200" algn="l"/>
              </a:tabLst>
            </a:pPr>
            <a:r>
              <a:rPr lang="ar-SA" sz="2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18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7461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305552" y="2212316"/>
            <a:ext cx="10851975" cy="3340851"/>
          </a:xfrm>
          <a:prstGeom prst="rect">
            <a:avLst/>
          </a:prstGeom>
          <a:noFill/>
        </p:spPr>
        <p:txBody>
          <a:bodyPr wrap="square" rtlCol="0">
            <a:spAutoFit/>
          </a:bodyPr>
          <a:lstStyle/>
          <a:p>
            <a:pPr algn="r" rtl="1">
              <a:lnSpc>
                <a:spcPct val="107000"/>
              </a:lnSpc>
              <a:spcAft>
                <a:spcPts val="800"/>
              </a:spcAft>
            </a:pPr>
            <a:r>
              <a:rPr lang="ar-SA" sz="2400" b="1" kern="0" spc="35" dirty="0">
                <a:solidFill>
                  <a:srgbClr val="000000"/>
                </a:solidFill>
                <a:effectLst/>
                <a:latin typeface="Alexandria" pitchFamily="2" charset="-78"/>
                <a:ea typeface="Times New Roman" panose="02020603050405020304" pitchFamily="18" charset="0"/>
                <a:cs typeface="Alexandria" pitchFamily="2" charset="-78"/>
              </a:rPr>
              <a:t>الضرورة الأخلاقية:</a:t>
            </a:r>
            <a:endParaRPr lang="en-GB" sz="24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المبادئ التي تعدّ أساساً للسلوك المطلوب لأفراد المهنة ، والمعايير التي تعتمد عليها المنظمة في تقييم أدائهم إيجاباً وسلباً.</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صفة مستقرة في النفس ذات آثار في السلوك محمودة أو مذمومة.</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فالمنظومة الاخلاقية هي مجموعة القواعد والمبادئ المجردة التي يخضع لها الإنسان في تصرفاته، ويحتكم إليها في تقييم سلوكه ، وتوصف بالحسن أو بالقبح.</a:t>
            </a:r>
            <a:endParaRPr lang="en-GB" sz="2000" kern="100" dirty="0">
              <a:effectLst/>
              <a:latin typeface="Alexandria" pitchFamily="2" charset="-78"/>
              <a:ea typeface="Calibri" panose="020F0502020204030204" pitchFamily="34" charset="0"/>
              <a:cs typeface="Alexandria" pitchFamily="2" charset="-78"/>
            </a:endParaRPr>
          </a:p>
          <a:p>
            <a:pPr lvl="0" algn="r" rtl="1">
              <a:lnSpc>
                <a:spcPct val="107000"/>
              </a:lnSpc>
              <a:spcAft>
                <a:spcPts val="800"/>
              </a:spcAft>
              <a:buSzPts val="1000"/>
              <a:tabLst>
                <a:tab pos="457200" algn="l"/>
              </a:tabLst>
            </a:pPr>
            <a:r>
              <a:rPr lang="ar-SA" sz="2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18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1172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350230" y="2381887"/>
            <a:ext cx="10851975" cy="2953373"/>
          </a:xfrm>
          <a:prstGeom prst="rect">
            <a:avLst/>
          </a:prstGeom>
          <a:noFill/>
        </p:spPr>
        <p:txBody>
          <a:bodyPr wrap="square" rtlCol="0">
            <a:spAutoFit/>
          </a:bodyPr>
          <a:lstStyle/>
          <a:p>
            <a:pPr algn="r" rtl="1">
              <a:lnSpc>
                <a:spcPct val="107000"/>
              </a:lnSpc>
              <a:spcAft>
                <a:spcPts val="800"/>
              </a:spcAft>
            </a:pPr>
            <a:r>
              <a:rPr lang="ar-SA" sz="2000" b="1" kern="0" spc="35" dirty="0">
                <a:solidFill>
                  <a:srgbClr val="000000"/>
                </a:solidFill>
                <a:effectLst/>
                <a:latin typeface="Alexandria" pitchFamily="2" charset="-78"/>
                <a:ea typeface="Times New Roman" panose="02020603050405020304" pitchFamily="18" charset="0"/>
                <a:cs typeface="Alexandria" pitchFamily="2" charset="-78"/>
              </a:rPr>
              <a:t>المصطلحات الأخلاقية الجديدة:</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قواعد وآداب المهنة.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 أخلاقيات الوظيفة.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أخلاقـيات الأعمال.</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 أخلاقيات الإدارة.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مدونات أخلاقيات الإدارة .</a:t>
            </a:r>
            <a:endParaRPr lang="ar-EG" sz="1600" kern="0" spc="35" dirty="0">
              <a:solidFill>
                <a:srgbClr val="000000"/>
              </a:solidFill>
              <a:effectLst/>
              <a:latin typeface="Alexandria" pitchFamily="2" charset="-78"/>
              <a:ea typeface="Times New Roman" panose="02020603050405020304" pitchFamily="18"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EG" sz="1600" kern="0" spc="35" dirty="0">
                <a:solidFill>
                  <a:srgbClr val="000000"/>
                </a:solidFill>
                <a:latin typeface="Alexandria" pitchFamily="2" charset="-78"/>
                <a:ea typeface="Times New Roman" panose="02020603050405020304" pitchFamily="18" charset="0"/>
                <a:cs typeface="Alexandria" pitchFamily="2" charset="-78"/>
              </a:rPr>
              <a:t>أخلاقيات القيادة.</a:t>
            </a:r>
            <a:endParaRPr lang="ar-EG" sz="1600" kern="0" spc="35"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7666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305552" y="2212316"/>
            <a:ext cx="10851975" cy="2945806"/>
          </a:xfrm>
          <a:prstGeom prst="rect">
            <a:avLst/>
          </a:prstGeom>
          <a:noFill/>
        </p:spPr>
        <p:txBody>
          <a:bodyPr wrap="square" rtlCol="0">
            <a:spAutoFit/>
          </a:bodyPr>
          <a:lstStyle/>
          <a:p>
            <a:pPr algn="r" rtl="1">
              <a:lnSpc>
                <a:spcPct val="107000"/>
              </a:lnSpc>
              <a:spcAft>
                <a:spcPts val="800"/>
              </a:spcAf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ظهور المعايير الأخلاقية:</a:t>
            </a:r>
            <a:endParaRPr lang="en-GB" sz="16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تعد دراسة </a:t>
            </a:r>
            <a:r>
              <a:rPr lang="ar-SA" sz="1600" kern="0" spc="35" dirty="0" err="1">
                <a:solidFill>
                  <a:srgbClr val="000000"/>
                </a:solidFill>
                <a:effectLst/>
                <a:latin typeface="Alexandria" pitchFamily="2" charset="-78"/>
                <a:ea typeface="Times New Roman" panose="02020603050405020304" pitchFamily="18" charset="0"/>
                <a:cs typeface="Alexandria" pitchFamily="2" charset="-78"/>
              </a:rPr>
              <a:t>فلكسنر</a:t>
            </a:r>
            <a:r>
              <a:rPr lang="en-GB" sz="1600" kern="0" spc="35" dirty="0">
                <a:solidFill>
                  <a:srgbClr val="000000"/>
                </a:solidFill>
                <a:effectLst/>
                <a:latin typeface="Alexandria" pitchFamily="2" charset="-78"/>
                <a:ea typeface="Times New Roman" panose="02020603050405020304" pitchFamily="18" charset="0"/>
                <a:cs typeface="Alexandria" pitchFamily="2" charset="-78"/>
              </a:rPr>
              <a:t> (Flexner) </a:t>
            </a:r>
            <a:r>
              <a:rPr lang="ar-SA" sz="1600" kern="0" spc="35" dirty="0">
                <a:solidFill>
                  <a:srgbClr val="000000"/>
                </a:solidFill>
                <a:effectLst/>
                <a:latin typeface="Alexandria" pitchFamily="2" charset="-78"/>
                <a:ea typeface="Times New Roman" panose="02020603050405020304" pitchFamily="18" charset="0"/>
                <a:cs typeface="Alexandria" pitchFamily="2" charset="-78"/>
              </a:rPr>
              <a:t>عام 1915م أقدم دراسة في مجال قواعد أخلاقيات المهنة</a:t>
            </a:r>
            <a:r>
              <a:rPr lang="en-GB" sz="1600" kern="0" spc="35" dirty="0">
                <a:solidFill>
                  <a:srgbClr val="000000"/>
                </a:solidFill>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لكل مهنة من المهن قيم ومبادئ ومعايير أخلاقية ومعرفة علمية وأساليب ومهارات فنية تحكم عمليات المهنة وتحدد ضوابطها</a:t>
            </a:r>
            <a:r>
              <a:rPr lang="en-GB" sz="1600" kern="0" spc="35" dirty="0">
                <a:solidFill>
                  <a:srgbClr val="000000"/>
                </a:solidFill>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للمهنة مجالات متعددة ووظائف معينة، وقد تتداخل مجالات المهنة ووظيفتها ومادتها العلمية ومهاراتها وأساليبها الفنية مع مهن أخرى</a:t>
            </a:r>
            <a:r>
              <a:rPr lang="en-GB" sz="1600" kern="0" spc="35" dirty="0">
                <a:solidFill>
                  <a:srgbClr val="000000"/>
                </a:solidFill>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لهـذا وضـعت أخلاقيات الحاسب الآلي وأخلاقيات بناء الإنسان الآلي وأخلاقيات الباحثين عند إجراء التجارب على الحيوانات وأخلاقيات الوراثة.</a:t>
            </a:r>
            <a:endParaRPr lang="en-GB" sz="1600" kern="1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4880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305552" y="2212316"/>
            <a:ext cx="10851975" cy="2147639"/>
          </a:xfrm>
          <a:prstGeom prst="rect">
            <a:avLst/>
          </a:prstGeom>
          <a:noFill/>
        </p:spPr>
        <p:txBody>
          <a:bodyPr wrap="square" rtlCol="0">
            <a:spAutoFit/>
          </a:bodyPr>
          <a:lstStyle/>
          <a:p>
            <a:pPr algn="r" rtl="1">
              <a:lnSpc>
                <a:spcPct val="107000"/>
              </a:lnSpc>
              <a:spcAft>
                <a:spcPts val="800"/>
              </a:spcAft>
            </a:pPr>
            <a:r>
              <a:rPr lang="ar-SA" sz="2000" b="1" kern="0" spc="35" dirty="0">
                <a:solidFill>
                  <a:srgbClr val="000000"/>
                </a:solidFill>
                <a:effectLst/>
                <a:latin typeface="Alexandria" pitchFamily="2" charset="-78"/>
                <a:ea typeface="Times New Roman" panose="02020603050405020304" pitchFamily="18" charset="0"/>
                <a:cs typeface="Alexandria" pitchFamily="2" charset="-78"/>
              </a:rPr>
              <a:t>ازدياد الاهتمام بأخلاقيات </a:t>
            </a:r>
            <a:r>
              <a:rPr lang="ar-EG" sz="2000" b="1" kern="0" spc="35" dirty="0">
                <a:solidFill>
                  <a:srgbClr val="000000"/>
                </a:solidFill>
                <a:effectLst/>
                <a:latin typeface="Alexandria" pitchFamily="2" charset="-78"/>
                <a:ea typeface="Times New Roman" panose="02020603050405020304" pitchFamily="18" charset="0"/>
                <a:cs typeface="Alexandria" pitchFamily="2" charset="-78"/>
              </a:rPr>
              <a:t>الإدارة</a:t>
            </a:r>
            <a:r>
              <a:rPr lang="ar-SA" sz="2000" b="1" kern="0" spc="35" dirty="0">
                <a:solidFill>
                  <a:srgbClr val="000000"/>
                </a:solidFill>
                <a:effectLst/>
                <a:latin typeface="Alexandria" pitchFamily="2" charset="-78"/>
                <a:ea typeface="Times New Roman" panose="02020603050405020304" pitchFamily="18" charset="0"/>
                <a:cs typeface="Alexandria" pitchFamily="2" charset="-78"/>
              </a:rPr>
              <a:t>:</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ويوجد في الولايات المتحدة  حالياً أكثر من (500) مقـرر تدريسـي مــن مقـررات أخلاقـيات الأعمال تــدرس فــي الجامعـات بـدوام كامل، و (90%) منها تقدم نوعاً من التدريب فـي هـذا المجال .</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يوجـد أكـثر من (25) كتاباً دراسياً وثلاث مجلات دورية مكرسة للموضوع. وهناك ما لا يقل عن (16) مركزًا بحثياً لأخلاقيات الإدارة والأعمال في الخدمة.</a:t>
            </a:r>
            <a:endParaRPr lang="en-GB" kern="1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3433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305552" y="2212316"/>
            <a:ext cx="10851975" cy="3549946"/>
          </a:xfrm>
          <a:prstGeom prst="rect">
            <a:avLst/>
          </a:prstGeom>
          <a:noFill/>
        </p:spPr>
        <p:txBody>
          <a:bodyPr wrap="square" rtlCol="0">
            <a:spAutoFit/>
          </a:bodyPr>
          <a:lstStyle/>
          <a:p>
            <a:pPr algn="r" rtl="1">
              <a:lnSpc>
                <a:spcPct val="107000"/>
              </a:lnSpc>
              <a:spcAft>
                <a:spcPts val="800"/>
              </a:spcAft>
            </a:pPr>
            <a:r>
              <a:rPr lang="ar-SA" sz="2000" b="1" kern="0" spc="35" dirty="0">
                <a:solidFill>
                  <a:srgbClr val="000000"/>
                </a:solidFill>
                <a:effectLst/>
                <a:latin typeface="Alexandria" pitchFamily="2" charset="-78"/>
                <a:ea typeface="Times New Roman" panose="02020603050405020304" pitchFamily="18" charset="0"/>
                <a:cs typeface="Alexandria" pitchFamily="2" charset="-78"/>
              </a:rPr>
              <a:t>أسباب ازدياد الاهتمام الأخلاقي:</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المنظمات أصـبحت فـي معاملاتها أقل أخلاقية مع العامليــن والعمــلاء والجمهور.</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إضفاء قدسية واضحة على الــربح والربحــية بالنسبة للأفراد والجماعات والمنظمات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كسب ولاء العاملين من خلال قيم أخلاقية محددة، تنعكس إيجاباً على ثقة العميل في هذه الخدمة.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الزيادة الكبـيرة في الانتهاكات والممارســات الغير أخلاقــية والمخلّــة بالمصلحة العامة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طبيعة وسلوكيات الأفراد: الكسـب الشخصـي والأنانـية والابتزاز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ظهور حالات معقدة يصعب التعامل معها و الحكم فيها من الناحية القانونية، ولكنها تعتبر مشكلة من الناحية الأخلاقية.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وجود بعض الممارسات التجارية الصحيحة، ولكن لها أضرار على الصالح العام.</a:t>
            </a:r>
            <a:endParaRPr lang="en-GB" sz="1600" kern="1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2993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305552" y="2212316"/>
            <a:ext cx="10851975" cy="3377720"/>
          </a:xfrm>
          <a:prstGeom prst="rect">
            <a:avLst/>
          </a:prstGeom>
          <a:noFill/>
        </p:spPr>
        <p:txBody>
          <a:bodyPr wrap="square" rtlCol="0">
            <a:spAutoFit/>
          </a:bodyPr>
          <a:lstStyle/>
          <a:p>
            <a:pPr algn="r" rtl="1">
              <a:lnSpc>
                <a:spcPct val="107000"/>
              </a:lnSpc>
              <a:spcAft>
                <a:spcPts val="800"/>
              </a:spcAft>
            </a:pPr>
            <a:r>
              <a:rPr lang="ar-SA" sz="2000" b="1" kern="0" spc="35" dirty="0">
                <a:solidFill>
                  <a:srgbClr val="000000"/>
                </a:solidFill>
                <a:effectLst/>
                <a:latin typeface="Alexandria" pitchFamily="2" charset="-78"/>
                <a:ea typeface="Times New Roman" panose="02020603050405020304" pitchFamily="18" charset="0"/>
                <a:cs typeface="Alexandria" pitchFamily="2" charset="-78"/>
              </a:rPr>
              <a:t>المسؤولية القانونية والمسؤولية الأخلاقية:</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المسؤولية الأخلاقية مسؤولية ذاتية أمام الله والضمير. أما المسؤوليـة القانونية فإنها مسؤولية شخص أمام شخص آخر.</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نطاق المسؤولية الأخلاقية أوسع من نطاق المسؤولية القانونية، لان دائرة الأخلاق أوسع من دائرة القانون.</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لا يشترط لقيام المسؤولية الأخلاقية حدوث ضرر للغير، أما في نطاق المسؤولية القانونية فان الضرر يعد ركنا من أركان هذه المسؤولية.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المسؤولية الأخلاقية لا تتغير، أما المسؤولية القانونية فتتغير حسب القانون المعمول به.</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المسؤولية الأخلاقية تمارسها قوة داخلية هي قوة النفس والوجدان والضمير، أما المسؤولية القانونية فتنفذها سلطة خارجية من محكمة وقضاة.</a:t>
            </a:r>
            <a:endParaRPr lang="en-GB" sz="1600" kern="1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7137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1560945" y="2279605"/>
            <a:ext cx="8257110" cy="3776418"/>
          </a:xfrm>
          <a:prstGeom prst="rect">
            <a:avLst/>
          </a:prstGeom>
          <a:noFill/>
        </p:spPr>
        <p:txBody>
          <a:bodyPr wrap="square" rtlCol="0">
            <a:spAutoFit/>
          </a:bodyPr>
          <a:lstStyle/>
          <a:p>
            <a:pPr algn="r" rtl="1">
              <a:lnSpc>
                <a:spcPct val="107000"/>
              </a:lnSpc>
              <a:spcAft>
                <a:spcPts val="800"/>
              </a:spcAft>
            </a:pPr>
            <a:r>
              <a:rPr lang="ar-SA" sz="2000" b="1" kern="0" spc="35" dirty="0">
                <a:solidFill>
                  <a:srgbClr val="000000"/>
                </a:solidFill>
                <a:effectLst/>
                <a:latin typeface="Alexandria" pitchFamily="2" charset="-78"/>
                <a:ea typeface="Times New Roman" panose="02020603050405020304" pitchFamily="18" charset="0"/>
                <a:cs typeface="Alexandria" pitchFamily="2" charset="-78"/>
              </a:rPr>
              <a:t>الخروقات الأخلاقية الإدارية للعاملين:</a:t>
            </a:r>
            <a:endParaRPr lang="ar-EG" sz="2000" b="1" kern="0" spc="35" dirty="0">
              <a:solidFill>
                <a:srgbClr val="000000"/>
              </a:solidFill>
              <a:effectLst/>
              <a:latin typeface="Alexandria" pitchFamily="2" charset="-78"/>
              <a:ea typeface="Times New Roman" panose="02020603050405020304" pitchFamily="18" charset="0"/>
              <a:cs typeface="Alexandria" pitchFamily="2" charset="-78"/>
            </a:endParaRPr>
          </a:p>
          <a:p>
            <a:pPr algn="r" rtl="1">
              <a:lnSpc>
                <a:spcPct val="107000"/>
              </a:lnSpc>
              <a:spcAft>
                <a:spcPts val="800"/>
              </a:spcAft>
            </a:pP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انتشار الرشوة والمحسوبية.</a:t>
            </a:r>
            <a:r>
              <a:rPr lang="ar-EG" kern="0" spc="35" dirty="0">
                <a:solidFill>
                  <a:srgbClr val="000000"/>
                </a:solidFill>
                <a:effectLst/>
                <a:latin typeface="Alexandria" pitchFamily="2" charset="-78"/>
                <a:ea typeface="Times New Roman" panose="02020603050405020304" pitchFamily="18" charset="0"/>
                <a:cs typeface="Alexandria" pitchFamily="2" charset="-78"/>
              </a:rPr>
              <a:t>                           * </a:t>
            </a:r>
            <a:r>
              <a:rPr lang="ar-SA" kern="0" spc="35" dirty="0">
                <a:solidFill>
                  <a:srgbClr val="000000"/>
                </a:solidFill>
                <a:effectLst/>
                <a:latin typeface="Alexandria" pitchFamily="2" charset="-78"/>
                <a:ea typeface="Times New Roman" panose="02020603050405020304" pitchFamily="18" charset="0"/>
                <a:cs typeface="Alexandria" pitchFamily="2" charset="-78"/>
              </a:rPr>
              <a:t>الاختلاس من المال العام.</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الابتزاز الوظيفي.</a:t>
            </a:r>
            <a:r>
              <a:rPr lang="ar-EG" kern="0" spc="35" dirty="0">
                <a:solidFill>
                  <a:srgbClr val="000000"/>
                </a:solidFill>
                <a:effectLst/>
                <a:latin typeface="Alexandria" pitchFamily="2" charset="-78"/>
                <a:ea typeface="Times New Roman" panose="02020603050405020304" pitchFamily="18" charset="0"/>
                <a:cs typeface="Alexandria" pitchFamily="2" charset="-78"/>
              </a:rPr>
              <a:t>                                           * </a:t>
            </a:r>
            <a:r>
              <a:rPr lang="ar-SA" kern="0" spc="35" dirty="0">
                <a:solidFill>
                  <a:srgbClr val="000000"/>
                </a:solidFill>
                <a:effectLst/>
                <a:latin typeface="Alexandria" pitchFamily="2" charset="-78"/>
                <a:ea typeface="Times New Roman" panose="02020603050405020304" pitchFamily="18" charset="0"/>
                <a:cs typeface="Alexandria" pitchFamily="2" charset="-78"/>
              </a:rPr>
              <a:t>سوء استعمال السلطة.</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التسيب والإهمال الوظيفي.</a:t>
            </a:r>
            <a:r>
              <a:rPr lang="ar-EG" kern="0" spc="35" dirty="0">
                <a:solidFill>
                  <a:srgbClr val="000000"/>
                </a:solidFill>
                <a:effectLst/>
                <a:latin typeface="Alexandria" pitchFamily="2" charset="-78"/>
                <a:ea typeface="Times New Roman" panose="02020603050405020304" pitchFamily="18" charset="0"/>
                <a:cs typeface="Alexandria" pitchFamily="2" charset="-78"/>
              </a:rPr>
              <a:t>                          * </a:t>
            </a:r>
            <a:r>
              <a:rPr lang="ar-SA" kern="0" spc="35" dirty="0">
                <a:solidFill>
                  <a:srgbClr val="000000"/>
                </a:solidFill>
                <a:effectLst/>
                <a:latin typeface="Alexandria" pitchFamily="2" charset="-78"/>
                <a:ea typeface="Times New Roman" panose="02020603050405020304" pitchFamily="18" charset="0"/>
                <a:cs typeface="Alexandria" pitchFamily="2" charset="-78"/>
              </a:rPr>
              <a:t>عدم الحفاظ على الممتلكات العامة .</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إهدار الوقت.</a:t>
            </a:r>
            <a:r>
              <a:rPr lang="ar-EG" kern="0" spc="35" dirty="0">
                <a:solidFill>
                  <a:srgbClr val="000000"/>
                </a:solidFill>
                <a:effectLst/>
                <a:latin typeface="Alexandria" pitchFamily="2" charset="-78"/>
                <a:ea typeface="Times New Roman" panose="02020603050405020304" pitchFamily="18" charset="0"/>
                <a:cs typeface="Alexandria" pitchFamily="2" charset="-78"/>
              </a:rPr>
              <a:t>                                                * </a:t>
            </a:r>
            <a:r>
              <a:rPr lang="ar-SA" kern="0" spc="35" dirty="0">
                <a:solidFill>
                  <a:srgbClr val="000000"/>
                </a:solidFill>
                <a:effectLst/>
                <a:latin typeface="Alexandria" pitchFamily="2" charset="-78"/>
                <a:ea typeface="Times New Roman" panose="02020603050405020304" pitchFamily="18" charset="0"/>
                <a:cs typeface="Alexandria" pitchFamily="2" charset="-78"/>
              </a:rPr>
              <a:t>شيوع النفاق الوظيفي.</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غياب المسؤولية والالتزام الذاتـــي.</a:t>
            </a:r>
            <a:r>
              <a:rPr lang="ar-EG" kern="0" spc="35" dirty="0">
                <a:solidFill>
                  <a:srgbClr val="000000"/>
                </a:solidFill>
                <a:effectLst/>
                <a:latin typeface="Alexandria" pitchFamily="2" charset="-78"/>
                <a:ea typeface="Times New Roman" panose="02020603050405020304" pitchFamily="18" charset="0"/>
                <a:cs typeface="Alexandria" pitchFamily="2" charset="-78"/>
              </a:rPr>
              <a:t>               * </a:t>
            </a:r>
            <a:r>
              <a:rPr lang="ar-SA" kern="0" spc="35" dirty="0">
                <a:solidFill>
                  <a:srgbClr val="000000"/>
                </a:solidFill>
                <a:effectLst/>
                <a:latin typeface="Alexandria" pitchFamily="2" charset="-78"/>
                <a:ea typeface="Times New Roman" panose="02020603050405020304" pitchFamily="18" charset="0"/>
                <a:cs typeface="Alexandria" pitchFamily="2" charset="-78"/>
              </a:rPr>
              <a:t>الاستهلاك الكثيف للموارد الطبيعية...</a:t>
            </a:r>
            <a:endParaRPr lang="en-GB" kern="1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574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1560945" y="2004291"/>
            <a:ext cx="9070110" cy="3208955"/>
          </a:xfrm>
          <a:prstGeom prst="rect">
            <a:avLst/>
          </a:prstGeom>
          <a:noFill/>
        </p:spPr>
        <p:txBody>
          <a:bodyPr wrap="square" rtlCol="0">
            <a:spAutoFit/>
          </a:bodyPr>
          <a:lstStyle/>
          <a:p>
            <a:pPr algn="r" rtl="1">
              <a:lnSpc>
                <a:spcPct val="107000"/>
              </a:lnSpc>
              <a:spcAft>
                <a:spcPts val="800"/>
              </a:spcAft>
            </a:pPr>
            <a:r>
              <a:rPr lang="ar-SA" b="1" kern="0" spc="35" dirty="0">
                <a:solidFill>
                  <a:srgbClr val="000000"/>
                </a:solidFill>
                <a:effectLst/>
                <a:latin typeface="Alexandria" pitchFamily="2" charset="-78"/>
                <a:ea typeface="Times New Roman" panose="02020603050405020304" pitchFamily="18" charset="0"/>
                <a:cs typeface="Alexandria" pitchFamily="2" charset="-78"/>
              </a:rPr>
              <a:t>مثال للخروقات الأخلاقية الإدارية  </a:t>
            </a:r>
            <a:r>
              <a:rPr lang="en-GB" b="1" kern="0" spc="35" dirty="0">
                <a:solidFill>
                  <a:srgbClr val="000000"/>
                </a:solidFill>
                <a:effectLst/>
                <a:latin typeface="Alexandria" pitchFamily="2" charset="-78"/>
                <a:ea typeface="Times New Roman" panose="02020603050405020304" pitchFamily="18" charset="0"/>
                <a:cs typeface="Alexandria" pitchFamily="2" charset="-78"/>
              </a:rPr>
              <a:t>Enron</a:t>
            </a:r>
            <a:r>
              <a:rPr lang="ar-SA" b="1" kern="0" spc="35" dirty="0">
                <a:solidFill>
                  <a:srgbClr val="000000"/>
                </a:solidFill>
                <a:effectLst/>
                <a:latin typeface="Alexandria" pitchFamily="2" charset="-78"/>
                <a:ea typeface="Times New Roman" panose="02020603050405020304" pitchFamily="18" charset="0"/>
                <a:cs typeface="Alexandria" pitchFamily="2" charset="-78"/>
              </a:rPr>
              <a:t> :</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احتلت الشركة مركزاً مالياً وهميــاً من خلال التلاعب بالقوائم المالية الخاصة بها، وعدم افصاحها بشكل حقيقي للعديد من العمليات المالية والديون.</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الاتفاقيات السرية بين المراقب المالي للشركة والمحاسبين القانونيين الخارجيين واستخدام أساليب محاسبة احتيالية  تعتمد على الغش في المقام الأول.</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الحصول على ديون قصيرة الأجل بمبالغ هائلة وإخفاء ذلك عن المســاهميــن.</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العمل بنظام "الوساطة" من خلال المعاملات الخاصة لأقارب المدراء ولذوي الصلة، وللموظفين الداخليين.</a:t>
            </a:r>
            <a:endParaRPr lang="en-GB" kern="1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925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6200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ts val="1690"/>
              </a:lnSpc>
              <a:spcAft>
                <a:spcPts val="800"/>
              </a:spcAft>
            </a:pPr>
            <a:r>
              <a:rPr lang="ar-SA" sz="2000" b="1" u="sng" kern="0" dirty="0">
                <a:solidFill>
                  <a:schemeClr val="tx1"/>
                </a:solidFill>
                <a:effectLst/>
                <a:latin typeface="Alexandria" pitchFamily="2" charset="-78"/>
                <a:ea typeface="Times New Roman" panose="02020603050405020304" pitchFamily="18" charset="0"/>
                <a:cs typeface="Alexandria" pitchFamily="2" charset="-78"/>
              </a:rPr>
              <a:t>علاقة الأخلاق</a:t>
            </a:r>
            <a:r>
              <a:rPr lang="ar-EG" sz="2000" b="1" u="sng" kern="0" dirty="0">
                <a:solidFill>
                  <a:schemeClr val="tx1"/>
                </a:solidFill>
                <a:effectLst/>
                <a:latin typeface="Alexandria" pitchFamily="2" charset="-78"/>
                <a:ea typeface="Times New Roman" panose="02020603050405020304" pitchFamily="18" charset="0"/>
                <a:cs typeface="Alexandria" pitchFamily="2" charset="-78"/>
              </a:rPr>
              <a:t> بالعلوم الأخرى:</a:t>
            </a:r>
          </a:p>
          <a:p>
            <a:pPr algn="just" rtl="1">
              <a:lnSpc>
                <a:spcPts val="1690"/>
              </a:lnSpc>
              <a:spcAft>
                <a:spcPts val="800"/>
              </a:spcAft>
            </a:pPr>
            <a:r>
              <a:rPr lang="ar-EG" sz="2000" b="1" u="sng" kern="0" dirty="0">
                <a:solidFill>
                  <a:schemeClr val="tx1"/>
                </a:solidFill>
                <a:latin typeface="Alexandria" pitchFamily="2" charset="-78"/>
                <a:ea typeface="Times New Roman" panose="02020603050405020304" pitchFamily="18" charset="0"/>
                <a:cs typeface="Alexandria" pitchFamily="2" charset="-78"/>
              </a:rPr>
              <a:t>- علاقة الأخلاق</a:t>
            </a:r>
            <a:r>
              <a:rPr lang="ar-SA" sz="2000" b="1" u="sng" kern="0" dirty="0">
                <a:solidFill>
                  <a:schemeClr val="tx1"/>
                </a:solidFill>
                <a:effectLst/>
                <a:latin typeface="Alexandria" pitchFamily="2" charset="-78"/>
                <a:ea typeface="Times New Roman" panose="02020603050405020304" pitchFamily="18" charset="0"/>
                <a:cs typeface="Alexandria" pitchFamily="2" charset="-78"/>
              </a:rPr>
              <a:t> بعلم النفس:</a:t>
            </a:r>
            <a:endParaRPr lang="en-GB" sz="2000" kern="100" dirty="0">
              <a:solidFill>
                <a:schemeClr val="tx1"/>
              </a:solidFill>
              <a:effectLst/>
              <a:latin typeface="Alexandria" pitchFamily="2" charset="-78"/>
              <a:ea typeface="Calibri" panose="020F0502020204030204" pitchFamily="34" charset="0"/>
              <a:cs typeface="Alexandria" pitchFamily="2" charset="-78"/>
            </a:endParaRPr>
          </a:p>
          <a:p>
            <a:pPr algn="just"/>
            <a:r>
              <a:rPr lang="ar-SA" kern="0" dirty="0">
                <a:solidFill>
                  <a:schemeClr val="tx1"/>
                </a:solidFill>
                <a:effectLst/>
                <a:latin typeface="Alexandria" pitchFamily="2" charset="-78"/>
                <a:ea typeface="Times New Roman" panose="02020603050405020304" pitchFamily="18" charset="0"/>
                <a:cs typeface="Alexandria" pitchFamily="2" charset="-78"/>
              </a:rPr>
              <a:t>يبحث علم النفس في الشخصية والسلوك وصفات الشخصية ويركز على الفرد وعلاقته بالآخرين بداخل المنظمات ويهتم بكل ما يحيط الفرد من مؤثرات تنظيمية واجتماعية ويساعد في فهم الأفراد وتفسير تصرفاتهم ويسهل عمليات التوجيه والإرشاد والتدريب والإعداد للقوى البشرية بداخل المنظمات. ومن زاوية الاهتمام بالفرد وسلوكه وأخلاقياته يتفق علم النفس مع علم الأخلاق الذي يركز على المثل العليا وتعديل الصفات الفردية بحيث تنسجم مع السلوك الأخلاقي الذي يهدف إلى فعل الخير والصواب ضمن معايير المجتمع الذي يتواجد فيه الفرد</a:t>
            </a:r>
            <a:r>
              <a:rPr lang="ar-EG" kern="0" dirty="0">
                <a:solidFill>
                  <a:schemeClr val="tx1"/>
                </a:solidFill>
                <a:effectLst/>
                <a:latin typeface="Alexandria" pitchFamily="2" charset="-78"/>
                <a:ea typeface="Times New Roman" panose="02020603050405020304" pitchFamily="18" charset="0"/>
                <a:cs typeface="Alexandria" pitchFamily="2" charset="-78"/>
              </a:rPr>
              <a:t>                                                                                                                     </a:t>
            </a:r>
            <a:endParaRPr lang="en-US" dirty="0">
              <a:solidFill>
                <a:schemeClr val="tx1"/>
              </a:solidFill>
              <a:latin typeface="Alexandria" pitchFamily="2" charset="-78"/>
              <a:cs typeface="Alexandria" pitchFamily="2" charset="-78"/>
            </a:endParaRPr>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الأولى-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7630ADC2-60FB-E967-96BD-5640E7326DE6}"/>
              </a:ext>
            </a:extLst>
          </p:cNvPr>
          <p:cNvSpPr/>
          <p:nvPr/>
        </p:nvSpPr>
        <p:spPr>
          <a:xfrm>
            <a:off x="762000" y="5089237"/>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4113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1043908" y="932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8" y="2250462"/>
            <a:ext cx="10453255" cy="2628925"/>
          </a:xfrm>
          <a:prstGeom prst="rect">
            <a:avLst/>
          </a:prstGeom>
          <a:noFill/>
        </p:spPr>
        <p:txBody>
          <a:bodyPr wrap="square" rtlCol="0">
            <a:spAutoFit/>
          </a:bodyPr>
          <a:lstStyle/>
          <a:p>
            <a:pPr algn="just" rtl="1">
              <a:lnSpc>
                <a:spcPts val="1690"/>
              </a:lnSpc>
              <a:spcAft>
                <a:spcPts val="800"/>
              </a:spcAft>
            </a:pPr>
            <a:r>
              <a:rPr lang="ar-SA" b="1" u="sng" kern="0" dirty="0">
                <a:solidFill>
                  <a:srgbClr val="000000"/>
                </a:solidFill>
                <a:effectLst/>
                <a:latin typeface="Alexandria" pitchFamily="2" charset="-78"/>
                <a:ea typeface="Times New Roman" panose="02020603050405020304" pitchFamily="18" charset="0"/>
                <a:cs typeface="Alexandria" pitchFamily="2" charset="-78"/>
              </a:rPr>
              <a:t>علاقة الأخلاق بعلم الاجتماع:</a:t>
            </a:r>
            <a:endParaRPr lang="en-GB" kern="100" dirty="0">
              <a:effectLst/>
              <a:latin typeface="Alexandria" pitchFamily="2" charset="-78"/>
              <a:ea typeface="Calibri" panose="020F0502020204030204" pitchFamily="34" charset="0"/>
              <a:cs typeface="Alexandria" pitchFamily="2" charset="-78"/>
            </a:endParaRPr>
          </a:p>
          <a:p>
            <a:pPr algn="just"/>
            <a:r>
              <a:rPr lang="ar-SA" kern="0" dirty="0">
                <a:effectLst/>
                <a:latin typeface="Alexandria" pitchFamily="2" charset="-78"/>
                <a:ea typeface="Times New Roman" panose="02020603050405020304" pitchFamily="18" charset="0"/>
                <a:cs typeface="Alexandria" pitchFamily="2" charset="-78"/>
              </a:rPr>
              <a:t>يهتم علم الاجتماع بدراسة علاقة الفرد بالمجتمع وعلاقة الجماعات بداخل المجتمع ويركز على العادات والتقاليد والتنظيم والأخلاق في هذه المجتمعات. كما أن علم الاجتماع وعلم النفس وعلم السياسة ساهمت في تطوير مفاهيم السلوك الإنساني الذي يشكل في جوانب منه السلوك المثالي الأخلاقي للأفراد. وعليه فعلاقة علم الاجتماع بعلم الأخلاق علاقة وثيقة لأنها تدرس العادات والتقاليد والأنظمة والقوانين التي تحكم سلوك الأفراد وإذا توافقت العادات والتقاليد والأنظمة والقوانين التي تحكم سلوك الأفراد مع المعايير الأخلاقية بما فيها من اعتدال تكون العلاقة واضحة وقوية بين الأخلاق وعلم الاجتماع</a:t>
            </a:r>
            <a:r>
              <a:rPr lang="ar-EG" kern="0" dirty="0">
                <a:effectLst/>
                <a:latin typeface="Alexandria" pitchFamily="2" charset="-78"/>
                <a:ea typeface="Times New Roman" panose="02020603050405020304" pitchFamily="18" charset="0"/>
                <a:cs typeface="Alexandria" pitchFamily="2" charset="-78"/>
              </a:rPr>
              <a:t>.                                                                                                                                                       </a:t>
            </a:r>
            <a:endParaRPr lang="en-US" dirty="0">
              <a:latin typeface="Alexandria" pitchFamily="2" charset="-78"/>
              <a:cs typeface="Alexandria" pitchFamily="2" charset="-78"/>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569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8" y="2250462"/>
            <a:ext cx="10453255" cy="3059812"/>
          </a:xfrm>
          <a:prstGeom prst="rect">
            <a:avLst/>
          </a:prstGeom>
          <a:noFill/>
        </p:spPr>
        <p:txBody>
          <a:bodyPr wrap="square" rtlCol="0">
            <a:spAutoFit/>
          </a:bodyPr>
          <a:lstStyle/>
          <a:p>
            <a:pPr algn="r" rtl="1">
              <a:lnSpc>
                <a:spcPts val="1690"/>
              </a:lnSpc>
              <a:spcAft>
                <a:spcPts val="800"/>
              </a:spcAft>
            </a:pPr>
            <a:r>
              <a:rPr lang="ar-SA" b="1" kern="0" dirty="0">
                <a:solidFill>
                  <a:srgbClr val="000000"/>
                </a:solidFill>
                <a:effectLst/>
                <a:latin typeface="Alexandria" pitchFamily="2" charset="-78"/>
                <a:ea typeface="Times New Roman" panose="02020603050405020304" pitchFamily="18" charset="0"/>
                <a:cs typeface="Alexandria" pitchFamily="2" charset="-78"/>
              </a:rPr>
              <a:t>علاقة الأخلاق بعلم البيولوجيا (الأحياء)</a:t>
            </a:r>
            <a:endParaRPr lang="en-GB" kern="100" dirty="0">
              <a:effectLst/>
              <a:latin typeface="Alexandria" pitchFamily="2" charset="-78"/>
              <a:ea typeface="Calibri" panose="020F0502020204030204" pitchFamily="34" charset="0"/>
              <a:cs typeface="Alexandria" pitchFamily="2" charset="-78"/>
            </a:endParaRPr>
          </a:p>
          <a:p>
            <a:pPr algn="just"/>
            <a:r>
              <a:rPr lang="ar-SA" kern="0" dirty="0">
                <a:effectLst/>
                <a:latin typeface="Alexandria" pitchFamily="2" charset="-78"/>
                <a:ea typeface="Times New Roman" panose="02020603050405020304" pitchFamily="18" charset="0"/>
                <a:cs typeface="Alexandria" pitchFamily="2" charset="-78"/>
              </a:rPr>
              <a:t>تعتبر سعادة الفرد إحدى القيم الأخلاقية التي يمكن للفرد بلوغها إذا توفرت لديه الحالة الصحية المناسبة وسلامة العقل والأعضاء دون إفراط في تحقيق هذه السلامة. وكما أن المواظبة على السلامة والمحافظة على صحة الجسم هي من الخير والإضرار به من الشر. ويدعم رغبة الإنسان في الحياة حاجته للبقاء مع علمه بأنه فانٍ فإنه ينتقل من غريزة الموت والفناء وكيف يواجه الإنسان بفن القدر المحتوم ألا وهو الموت . وفن مواجهة الموت تكون بعمل الخير لكل من آمن بالحياة الآخرة. ويدخل ضمن علاقة الأخلاق بعلم البيولوجيا حسن التوقيت لتنفيذ الأعمال وتنظيم الشهوات وتنظيم الإشباع لهذه الشهوات</a:t>
            </a:r>
            <a:r>
              <a:rPr lang="ar-EG" kern="0" dirty="0">
                <a:effectLst/>
                <a:latin typeface="Alexandria" pitchFamily="2" charset="-78"/>
                <a:ea typeface="Times New Roman" panose="02020603050405020304" pitchFamily="18" charset="0"/>
                <a:cs typeface="Alexandria" pitchFamily="2" charset="-78"/>
              </a:rPr>
              <a:t>.                                                                                                                                                      </a:t>
            </a:r>
          </a:p>
          <a:p>
            <a:pPr algn="just"/>
            <a:r>
              <a:rPr lang="ar-EG" sz="2800" kern="0" dirty="0">
                <a:effectLst/>
                <a:ea typeface="Times New Roman" panose="02020603050405020304" pitchFamily="18" charset="0"/>
                <a:cs typeface="Simplified Arabic" panose="02020603050405020304" pitchFamily="18" charset="-78"/>
              </a:rPr>
              <a:t>                                                                </a:t>
            </a:r>
            <a:endParaRPr lang="en-US" sz="2800" dirty="0">
              <a:solidFill>
                <a:srgbClr val="2D3956"/>
              </a:solidFill>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5487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8" y="2250462"/>
            <a:ext cx="10453255" cy="2808974"/>
          </a:xfrm>
          <a:prstGeom prst="rect">
            <a:avLst/>
          </a:prstGeom>
          <a:noFill/>
        </p:spPr>
        <p:txBody>
          <a:bodyPr wrap="square" rtlCol="0">
            <a:spAutoFit/>
          </a:bodyPr>
          <a:lstStyle/>
          <a:p>
            <a:pPr algn="just" rtl="1">
              <a:lnSpc>
                <a:spcPts val="1690"/>
              </a:lnSpc>
              <a:spcAft>
                <a:spcPts val="800"/>
              </a:spcAft>
            </a:pPr>
            <a:r>
              <a:rPr lang="ar-SA" sz="24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b="1" kern="0" dirty="0">
                <a:solidFill>
                  <a:srgbClr val="000000"/>
                </a:solidFill>
                <a:effectLst/>
                <a:latin typeface="Alexandria" pitchFamily="2" charset="-78"/>
                <a:ea typeface="Times New Roman" panose="02020603050405020304" pitchFamily="18" charset="0"/>
                <a:cs typeface="Alexandria" pitchFamily="2" charset="-78"/>
              </a:rPr>
              <a:t>علاقة الأخلاق بالقانون</a:t>
            </a:r>
            <a:endParaRPr lang="en-GB" kern="100" dirty="0">
              <a:effectLst/>
              <a:latin typeface="Alexandria" pitchFamily="2" charset="-78"/>
              <a:ea typeface="Calibri" panose="020F0502020204030204" pitchFamily="34" charset="0"/>
              <a:cs typeface="Alexandria" pitchFamily="2" charset="-78"/>
            </a:endParaRPr>
          </a:p>
          <a:p>
            <a:pPr indent="365760" algn="just" rtl="1">
              <a:lnSpc>
                <a:spcPct val="107000"/>
              </a:lnSpc>
              <a:spcAft>
                <a:spcPts val="800"/>
              </a:spcAft>
            </a:pPr>
            <a:r>
              <a:rPr lang="ar-SA" kern="0" dirty="0">
                <a:solidFill>
                  <a:srgbClr val="000000"/>
                </a:solidFill>
                <a:effectLst/>
                <a:latin typeface="Alexandria" pitchFamily="2" charset="-78"/>
                <a:ea typeface="Times New Roman" panose="02020603050405020304" pitchFamily="18" charset="0"/>
                <a:cs typeface="Alexandria" pitchFamily="2" charset="-78"/>
              </a:rPr>
              <a:t>يرى البعض أن القوانين تحدد الإطار الأخلاقي للأفراد والجماعات فحين ينص المشرع على أمر ما فإنه يحدد بذلك جواز فعل، أو عدم جوازه ( لا تقتل)، فإن هذه العبارة تعطي للحياة الإنسانية قيمة، وأهمية بالغة ، وبنفس الوقت تعطي فكرة عن احترام الإنسان وحمايته واعتبار الاعتداء على حياة الفرد جريمة يعاقب عليها القانون.</a:t>
            </a:r>
            <a:endParaRPr lang="en-GB" kern="100" dirty="0">
              <a:effectLst/>
              <a:latin typeface="Alexandria" pitchFamily="2" charset="-78"/>
              <a:ea typeface="Calibri" panose="020F0502020204030204" pitchFamily="34" charset="0"/>
              <a:cs typeface="Alexandria" pitchFamily="2" charset="-78"/>
            </a:endParaRPr>
          </a:p>
          <a:p>
            <a:pPr algn="just"/>
            <a:r>
              <a:rPr lang="ar-SA" kern="0" dirty="0">
                <a:effectLst/>
                <a:latin typeface="Alexandria" pitchFamily="2" charset="-78"/>
                <a:ea typeface="Times New Roman" panose="02020603050405020304" pitchFamily="18" charset="0"/>
                <a:cs typeface="Alexandria" pitchFamily="2" charset="-78"/>
              </a:rPr>
              <a:t>وبالرغم من وجود القوانين التي تمثل المستوى الأخلاقي الذي تعيشه الجماعات فإنه يجب أن يعاد النظر بها من حين لآخر، بحيث تكون مناسبة لتنظيم حاجات الأفراد والجماعات والضرورية. ويبدو أن أثر الأخلاق يسبق صدور القوانين أو تعديلها لأنه يمثل صوت الضمير الذي يدفع الفرد لعمل الخير وتجنب الأضرار بالآخرين حتى في غيبة القانون أو تقادمه أو تضارب مواده</a:t>
            </a:r>
            <a:r>
              <a:rPr lang="ar-EG" kern="0" dirty="0">
                <a:effectLst/>
                <a:latin typeface="Alexandria" pitchFamily="2" charset="-78"/>
                <a:ea typeface="Times New Roman" panose="02020603050405020304" pitchFamily="18" charset="0"/>
                <a:cs typeface="Alexandria" pitchFamily="2" charset="-78"/>
              </a:rPr>
              <a:t>.                                                             </a:t>
            </a:r>
            <a:endParaRPr lang="en-US"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4643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8" y="2250462"/>
            <a:ext cx="10453255" cy="3653436"/>
          </a:xfrm>
          <a:prstGeom prst="rect">
            <a:avLst/>
          </a:prstGeom>
          <a:noFill/>
        </p:spPr>
        <p:txBody>
          <a:bodyPr wrap="square" rtlCol="0">
            <a:spAutoFit/>
          </a:bodyPr>
          <a:lstStyle/>
          <a:p>
            <a:pPr algn="just" rtl="1">
              <a:lnSpc>
                <a:spcPts val="1690"/>
              </a:lnSpc>
              <a:spcAft>
                <a:spcPts val="800"/>
              </a:spcAft>
            </a:pPr>
            <a:r>
              <a:rPr lang="ar-SA" b="1" kern="0" dirty="0">
                <a:solidFill>
                  <a:srgbClr val="000000"/>
                </a:solidFill>
                <a:effectLst/>
                <a:latin typeface="Alexandria" pitchFamily="2" charset="-78"/>
                <a:ea typeface="Times New Roman" panose="02020603050405020304" pitchFamily="18" charset="0"/>
                <a:cs typeface="Alexandria" pitchFamily="2" charset="-78"/>
              </a:rPr>
              <a:t>علاقة الأخلاق بالسياسة والاقتصاد</a:t>
            </a:r>
            <a:endParaRPr lang="en-GB" kern="100" dirty="0">
              <a:effectLst/>
              <a:latin typeface="Alexandria" pitchFamily="2" charset="-78"/>
              <a:ea typeface="Calibri" panose="020F0502020204030204" pitchFamily="34" charset="0"/>
              <a:cs typeface="Alexandria" pitchFamily="2" charset="-78"/>
            </a:endParaRPr>
          </a:p>
          <a:p>
            <a:pPr indent="457200" algn="just" rtl="1">
              <a:lnSpc>
                <a:spcPts val="1690"/>
              </a:lnSpc>
              <a:spcAft>
                <a:spcPts val="800"/>
              </a:spcAft>
            </a:pPr>
            <a:r>
              <a:rPr lang="ar-SA" kern="0" dirty="0">
                <a:solidFill>
                  <a:srgbClr val="000000"/>
                </a:solidFill>
                <a:effectLst/>
                <a:latin typeface="Alexandria" pitchFamily="2" charset="-78"/>
                <a:ea typeface="Times New Roman" panose="02020603050405020304" pitchFamily="18" charset="0"/>
                <a:cs typeface="Alexandria" pitchFamily="2" charset="-78"/>
              </a:rPr>
              <a:t>يعرف ديفيد </a:t>
            </a:r>
            <a:r>
              <a:rPr lang="ar-SA" kern="0" dirty="0" err="1">
                <a:solidFill>
                  <a:srgbClr val="000000"/>
                </a:solidFill>
                <a:effectLst/>
                <a:latin typeface="Alexandria" pitchFamily="2" charset="-78"/>
                <a:ea typeface="Times New Roman" panose="02020603050405020304" pitchFamily="18" charset="0"/>
                <a:cs typeface="Alexandria" pitchFamily="2" charset="-78"/>
              </a:rPr>
              <a:t>إيستن</a:t>
            </a:r>
            <a:r>
              <a:rPr lang="ar-SA" kern="0" dirty="0">
                <a:solidFill>
                  <a:srgbClr val="000000"/>
                </a:solidFill>
                <a:effectLst/>
                <a:latin typeface="Alexandria" pitchFamily="2" charset="-78"/>
                <a:ea typeface="Times New Roman" panose="02020603050405020304" pitchFamily="18" charset="0"/>
                <a:cs typeface="Alexandria" pitchFamily="2" charset="-78"/>
              </a:rPr>
              <a:t> (</a:t>
            </a:r>
            <a:r>
              <a:rPr lang="en-GB" kern="0" dirty="0">
                <a:solidFill>
                  <a:srgbClr val="000000"/>
                </a:solidFill>
                <a:effectLst/>
                <a:latin typeface="Alexandria" pitchFamily="2" charset="-78"/>
                <a:ea typeface="Times New Roman" panose="02020603050405020304" pitchFamily="18" charset="0"/>
                <a:cs typeface="Alexandria" pitchFamily="2" charset="-78"/>
              </a:rPr>
              <a:t>DAVID EASTON</a:t>
            </a:r>
            <a:r>
              <a:rPr lang="ar-SA" kern="0" dirty="0">
                <a:solidFill>
                  <a:srgbClr val="000000"/>
                </a:solidFill>
                <a:effectLst/>
                <a:latin typeface="Alexandria" pitchFamily="2" charset="-78"/>
                <a:ea typeface="Times New Roman" panose="02020603050405020304" pitchFamily="18" charset="0"/>
                <a:cs typeface="Alexandria" pitchFamily="2" charset="-78"/>
              </a:rPr>
              <a:t>) السياسة بأنها التخصيص السلطوي للمصادر النادرة في المجتمع. ويعرفها البعض</a:t>
            </a:r>
            <a:endParaRPr lang="ar-EG" kern="0" dirty="0">
              <a:solidFill>
                <a:srgbClr val="000000"/>
              </a:solidFill>
              <a:effectLst/>
              <a:latin typeface="Alexandria" pitchFamily="2" charset="-78"/>
              <a:ea typeface="Times New Roman" panose="02020603050405020304" pitchFamily="18" charset="0"/>
              <a:cs typeface="Alexandria" pitchFamily="2" charset="-78"/>
            </a:endParaRPr>
          </a:p>
          <a:p>
            <a:pPr indent="457200" algn="just" rtl="1">
              <a:lnSpc>
                <a:spcPts val="1690"/>
              </a:lnSpc>
              <a:spcAft>
                <a:spcPts val="800"/>
              </a:spcAft>
            </a:pPr>
            <a:r>
              <a:rPr lang="ar-SA" kern="0" dirty="0">
                <a:solidFill>
                  <a:srgbClr val="000000"/>
                </a:solidFill>
                <a:effectLst/>
                <a:latin typeface="Alexandria" pitchFamily="2" charset="-78"/>
                <a:ea typeface="Times New Roman" panose="02020603050405020304" pitchFamily="18" charset="0"/>
                <a:cs typeface="Alexandria" pitchFamily="2" charset="-78"/>
              </a:rPr>
              <a:t> بأنها تحديد ( من يستفيد من ماذا، أين، ومتى، وكيف). ويتم ذلك من خلال الأنظمة السياسية وما بها من أجهزة تشريعية</a:t>
            </a:r>
            <a:endParaRPr lang="ar-EG" kern="0" dirty="0">
              <a:solidFill>
                <a:srgbClr val="000000"/>
              </a:solidFill>
              <a:effectLst/>
              <a:latin typeface="Alexandria" pitchFamily="2" charset="-78"/>
              <a:ea typeface="Times New Roman" panose="02020603050405020304" pitchFamily="18" charset="0"/>
              <a:cs typeface="Alexandria" pitchFamily="2" charset="-78"/>
            </a:endParaRPr>
          </a:p>
          <a:p>
            <a:pPr indent="457200" algn="just" rtl="1">
              <a:lnSpc>
                <a:spcPts val="1690"/>
              </a:lnSpc>
              <a:spcAft>
                <a:spcPts val="800"/>
              </a:spcAft>
            </a:pPr>
            <a:r>
              <a:rPr lang="ar-SA" kern="0" dirty="0">
                <a:solidFill>
                  <a:srgbClr val="000000"/>
                </a:solidFill>
                <a:effectLst/>
                <a:latin typeface="Alexandria" pitchFamily="2" charset="-78"/>
                <a:ea typeface="Times New Roman" panose="02020603050405020304" pitchFamily="18" charset="0"/>
                <a:cs typeface="Alexandria" pitchFamily="2" charset="-78"/>
              </a:rPr>
              <a:t> تعمل للفصل في أمور توجيه المصادر نحو الاستخدامات المتنافسة في الموازنة العامة، وفي تشريع القوانين الأخرى التي</a:t>
            </a:r>
            <a:endParaRPr lang="ar-EG" kern="0" dirty="0">
              <a:solidFill>
                <a:srgbClr val="000000"/>
              </a:solidFill>
              <a:effectLst/>
              <a:latin typeface="Alexandria" pitchFamily="2" charset="-78"/>
              <a:ea typeface="Times New Roman" panose="02020603050405020304" pitchFamily="18" charset="0"/>
              <a:cs typeface="Alexandria" pitchFamily="2" charset="-78"/>
            </a:endParaRPr>
          </a:p>
          <a:p>
            <a:pPr indent="457200" algn="just" rtl="1">
              <a:lnSpc>
                <a:spcPts val="1690"/>
              </a:lnSpc>
              <a:spcAft>
                <a:spcPts val="800"/>
              </a:spcAft>
            </a:pPr>
            <a:r>
              <a:rPr lang="ar-SA" kern="0" dirty="0">
                <a:solidFill>
                  <a:srgbClr val="000000"/>
                </a:solidFill>
                <a:effectLst/>
                <a:latin typeface="Alexandria" pitchFamily="2" charset="-78"/>
                <a:ea typeface="Times New Roman" panose="02020603050405020304" pitchFamily="18" charset="0"/>
                <a:cs typeface="Alexandria" pitchFamily="2" charset="-78"/>
              </a:rPr>
              <a:t> تنظم الحياة الاقتصادية للأفراد ودور الحكومة والقطاع الخاص في النشاطات الاقتصادية.</a:t>
            </a:r>
            <a:endParaRPr lang="ar-EG" kern="0" dirty="0">
              <a:solidFill>
                <a:srgbClr val="000000"/>
              </a:solidFill>
              <a:effectLst/>
              <a:latin typeface="Alexandria" pitchFamily="2" charset="-78"/>
              <a:ea typeface="Times New Roman" panose="02020603050405020304" pitchFamily="18" charset="0"/>
              <a:cs typeface="Alexandria" pitchFamily="2" charset="-78"/>
            </a:endParaRPr>
          </a:p>
          <a:p>
            <a:pPr indent="457200" algn="just" rtl="1">
              <a:lnSpc>
                <a:spcPts val="1690"/>
              </a:lnSpc>
              <a:spcAft>
                <a:spcPts val="800"/>
              </a:spcAft>
            </a:pPr>
            <a:endParaRPr lang="en-GB" kern="100" dirty="0">
              <a:effectLst/>
              <a:latin typeface="Alexandria" pitchFamily="2" charset="-78"/>
              <a:ea typeface="Calibri" panose="020F0502020204030204" pitchFamily="34" charset="0"/>
              <a:cs typeface="Alexandria" pitchFamily="2" charset="-78"/>
            </a:endParaRPr>
          </a:p>
          <a:p>
            <a:pPr indent="457200" algn="just" rtl="1">
              <a:lnSpc>
                <a:spcPts val="1690"/>
              </a:lnSpc>
              <a:spcAft>
                <a:spcPts val="800"/>
              </a:spcAft>
            </a:pPr>
            <a:r>
              <a:rPr lang="ar-SA" kern="0"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وتعرف القيمة الأخلاقية أو الاقتصادية بأنها الرغبة في موجود ما نظراً لما في هذا الموجود أو الشيء من صفات تبرز هذه</a:t>
            </a:r>
            <a:endParaRPr lang="ar-EG" kern="0" dirty="0">
              <a:solidFill>
                <a:srgbClr val="000000"/>
              </a:solidFill>
              <a:effectLst/>
              <a:highlight>
                <a:srgbClr val="FFFF00"/>
              </a:highlight>
              <a:latin typeface="Alexandria" pitchFamily="2" charset="-78"/>
              <a:ea typeface="Times New Roman" panose="02020603050405020304" pitchFamily="18" charset="0"/>
              <a:cs typeface="Alexandria" pitchFamily="2" charset="-78"/>
            </a:endParaRPr>
          </a:p>
          <a:p>
            <a:pPr indent="457200" algn="just" rtl="1">
              <a:lnSpc>
                <a:spcPts val="1690"/>
              </a:lnSpc>
              <a:spcAft>
                <a:spcPts val="800"/>
              </a:spcAft>
            </a:pPr>
            <a:r>
              <a:rPr lang="ar-SA" kern="0"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 الرغبة، وعندما تكون هذه الرغبة مشروعة ومقبولة اجتماعياً فإنه يلاحظ تطابق الأخلاق مع المعايير السياسية والاقتصادية.</a:t>
            </a:r>
            <a:endParaRPr lang="en-GB" kern="100" dirty="0">
              <a:effectLst/>
              <a:highlight>
                <a:srgbClr val="FFFF00"/>
              </a:highligh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8476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1446152" y="1791927"/>
            <a:ext cx="10067040" cy="4157548"/>
          </a:xfrm>
          <a:prstGeom prst="rect">
            <a:avLst/>
          </a:prstGeom>
          <a:noFill/>
        </p:spPr>
        <p:txBody>
          <a:bodyPr wrap="square" rtlCol="0">
            <a:spAutoFit/>
          </a:bodyPr>
          <a:lstStyle/>
          <a:p>
            <a:pPr indent="457200" algn="ctr" rtl="1">
              <a:lnSpc>
                <a:spcPts val="1690"/>
              </a:lnSpc>
              <a:spcAft>
                <a:spcPts val="800"/>
              </a:spcAft>
            </a:pPr>
            <a:r>
              <a:rPr lang="ar-SA" sz="1600" kern="0" dirty="0">
                <a:solidFill>
                  <a:srgbClr val="000000"/>
                </a:solidFill>
                <a:effectLst/>
                <a:latin typeface="Alexandria" pitchFamily="2" charset="-78"/>
                <a:ea typeface="Times New Roman" panose="02020603050405020304" pitchFamily="18" charset="0"/>
                <a:cs typeface="Alexandria" pitchFamily="2" charset="-78"/>
              </a:rPr>
              <a:t>وخلاصة القول أن الأخلاق ترتبط بالدين وبعلوم النفس والاجتماع والبيولوجيا والسياسة</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indent="457200" algn="ctr" rtl="1">
              <a:lnSpc>
                <a:spcPts val="1690"/>
              </a:lnSpc>
              <a:spcAft>
                <a:spcPts val="800"/>
              </a:spcAft>
            </a:pPr>
            <a:endParaRPr lang="ar-EG" sz="1600" kern="0" dirty="0">
              <a:solidFill>
                <a:srgbClr val="000000"/>
              </a:solidFill>
              <a:latin typeface="Alexandria" pitchFamily="2" charset="-78"/>
              <a:ea typeface="Times New Roman" panose="02020603050405020304" pitchFamily="18" charset="0"/>
              <a:cs typeface="Alexandria" pitchFamily="2" charset="-78"/>
            </a:endParaRPr>
          </a:p>
          <a:p>
            <a:pPr indent="457200" algn="ctr" rtl="1">
              <a:lnSpc>
                <a:spcPts val="1690"/>
              </a:lnSpc>
              <a:spcAft>
                <a:spcPts val="800"/>
              </a:spcAft>
            </a:pPr>
            <a:r>
              <a:rPr lang="ar-SA" sz="1600" kern="0" dirty="0">
                <a:solidFill>
                  <a:srgbClr val="000000"/>
                </a:solidFill>
                <a:effectLst/>
                <a:latin typeface="Alexandria" pitchFamily="2" charset="-78"/>
                <a:ea typeface="Times New Roman" panose="02020603050405020304" pitchFamily="18" charset="0"/>
                <a:cs typeface="Alexandria" pitchFamily="2" charset="-78"/>
              </a:rPr>
              <a:t> والقانون والاقتصاد وبمختلف العلوم الأخرى نظراً لأنها مرتبطة بالإنسان وأفعاله. وهذه</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indent="457200" algn="ctr" rtl="1">
              <a:lnSpc>
                <a:spcPts val="1690"/>
              </a:lnSpc>
              <a:spcAft>
                <a:spcPts val="800"/>
              </a:spcAft>
            </a:pPr>
            <a:endParaRPr lang="ar-EG" sz="1600" kern="0" dirty="0">
              <a:solidFill>
                <a:srgbClr val="000000"/>
              </a:solidFill>
              <a:latin typeface="Alexandria" pitchFamily="2" charset="-78"/>
              <a:ea typeface="Times New Roman" panose="02020603050405020304" pitchFamily="18" charset="0"/>
              <a:cs typeface="Alexandria" pitchFamily="2" charset="-78"/>
            </a:endParaRPr>
          </a:p>
          <a:p>
            <a:pPr indent="457200" algn="ctr" rtl="1">
              <a:lnSpc>
                <a:spcPts val="1690"/>
              </a:lnSpc>
              <a:spcAft>
                <a:spcPts val="800"/>
              </a:spcAft>
            </a:pPr>
            <a:r>
              <a:rPr lang="ar-SA" sz="1600" kern="0" dirty="0">
                <a:solidFill>
                  <a:srgbClr val="000000"/>
                </a:solidFill>
                <a:effectLst/>
                <a:latin typeface="Alexandria" pitchFamily="2" charset="-78"/>
                <a:ea typeface="Times New Roman" panose="02020603050405020304" pitchFamily="18" charset="0"/>
                <a:cs typeface="Alexandria" pitchFamily="2" charset="-78"/>
              </a:rPr>
              <a:t> الأفعال تمتد لتصل مختلف أنواع المعرفة التي توصل لها الإنسان بحيث تركز الأخلاق</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indent="457200" algn="ctr" rtl="1">
              <a:lnSpc>
                <a:spcPts val="1690"/>
              </a:lnSpc>
              <a:spcAft>
                <a:spcPts val="800"/>
              </a:spcAft>
            </a:pPr>
            <a:endParaRPr lang="ar-EG" sz="1600" kern="0" dirty="0">
              <a:solidFill>
                <a:srgbClr val="000000"/>
              </a:solidFill>
              <a:latin typeface="Alexandria" pitchFamily="2" charset="-78"/>
              <a:ea typeface="Times New Roman" panose="02020603050405020304" pitchFamily="18" charset="0"/>
              <a:cs typeface="Alexandria" pitchFamily="2" charset="-78"/>
            </a:endParaRPr>
          </a:p>
          <a:p>
            <a:pPr indent="457200" algn="ctr" rtl="1">
              <a:lnSpc>
                <a:spcPts val="1690"/>
              </a:lnSpc>
              <a:spcAft>
                <a:spcPts val="800"/>
              </a:spcAft>
            </a:pPr>
            <a:r>
              <a:rPr lang="ar-SA" sz="1600" kern="0" dirty="0">
                <a:solidFill>
                  <a:srgbClr val="000000"/>
                </a:solidFill>
                <a:effectLst/>
                <a:latin typeface="Alexandria" pitchFamily="2" charset="-78"/>
                <a:ea typeface="Times New Roman" panose="02020603050405020304" pitchFamily="18" charset="0"/>
                <a:cs typeface="Alexandria" pitchFamily="2" charset="-78"/>
              </a:rPr>
              <a:t> على حسن الانتفاع من هذه المعرفة رغم  أن بعض أنواع المعرفة قد يسخرها الإنسان</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indent="457200" algn="ctr" rtl="1">
              <a:lnSpc>
                <a:spcPts val="1690"/>
              </a:lnSpc>
              <a:spcAft>
                <a:spcPts val="800"/>
              </a:spcAft>
            </a:pPr>
            <a:endParaRPr lang="ar-EG" sz="1600" kern="0" dirty="0">
              <a:solidFill>
                <a:srgbClr val="000000"/>
              </a:solidFill>
              <a:latin typeface="Alexandria" pitchFamily="2" charset="-78"/>
              <a:ea typeface="Times New Roman" panose="02020603050405020304" pitchFamily="18" charset="0"/>
              <a:cs typeface="Alexandria" pitchFamily="2" charset="-78"/>
            </a:endParaRPr>
          </a:p>
          <a:p>
            <a:pPr indent="457200" algn="ctr" rtl="1">
              <a:lnSpc>
                <a:spcPts val="1690"/>
              </a:lnSpc>
              <a:spcAft>
                <a:spcPts val="800"/>
              </a:spcAft>
            </a:pPr>
            <a:r>
              <a:rPr lang="ar-SA" sz="1600" kern="0" dirty="0">
                <a:solidFill>
                  <a:srgbClr val="000000"/>
                </a:solidFill>
                <a:effectLst/>
                <a:latin typeface="Alexandria" pitchFamily="2" charset="-78"/>
                <a:ea typeface="Times New Roman" panose="02020603050405020304" pitchFamily="18" charset="0"/>
                <a:cs typeface="Alexandria" pitchFamily="2" charset="-78"/>
              </a:rPr>
              <a:t> نحو الهدم والتدمير والقتل غير المبرر وغير المشروع. وعندها تكون الأخلاق على</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indent="457200" algn="ctr" rtl="1">
              <a:lnSpc>
                <a:spcPts val="1690"/>
              </a:lnSpc>
              <a:spcAft>
                <a:spcPts val="800"/>
              </a:spcAft>
            </a:pPr>
            <a:endParaRPr lang="ar-EG" sz="1600" kern="0" dirty="0">
              <a:solidFill>
                <a:srgbClr val="000000"/>
              </a:solidFill>
              <a:latin typeface="Alexandria" pitchFamily="2" charset="-78"/>
              <a:ea typeface="Times New Roman" panose="02020603050405020304" pitchFamily="18" charset="0"/>
              <a:cs typeface="Alexandria" pitchFamily="2" charset="-78"/>
            </a:endParaRPr>
          </a:p>
          <a:p>
            <a:pPr indent="457200" algn="ctr" rtl="1">
              <a:lnSpc>
                <a:spcPts val="1690"/>
              </a:lnSpc>
              <a:spcAft>
                <a:spcPts val="800"/>
              </a:spcAft>
            </a:pPr>
            <a:r>
              <a:rPr lang="ar-SA" sz="1600" kern="0" dirty="0">
                <a:solidFill>
                  <a:srgbClr val="000000"/>
                </a:solidFill>
                <a:effectLst/>
                <a:latin typeface="Alexandria" pitchFamily="2" charset="-78"/>
                <a:ea typeface="Times New Roman" panose="02020603050405020304" pitchFamily="18" charset="0"/>
                <a:cs typeface="Alexandria" pitchFamily="2" charset="-78"/>
              </a:rPr>
              <a:t> نقيض مع تسخير المعرفة خارج الحدود التي تخدم المجتمع والتي تؤثر سلبياً في اتجاه</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indent="457200" algn="ctr" rtl="1">
              <a:lnSpc>
                <a:spcPts val="1690"/>
              </a:lnSpc>
              <a:spcAft>
                <a:spcPts val="800"/>
              </a:spcAft>
            </a:pPr>
            <a:endParaRPr lang="ar-EG" sz="1600" kern="0" dirty="0">
              <a:solidFill>
                <a:srgbClr val="000000"/>
              </a:solidFill>
              <a:latin typeface="Alexandria" pitchFamily="2" charset="-78"/>
              <a:ea typeface="Times New Roman" panose="02020603050405020304" pitchFamily="18" charset="0"/>
              <a:cs typeface="Alexandria" pitchFamily="2" charset="-78"/>
            </a:endParaRPr>
          </a:p>
          <a:p>
            <a:pPr indent="457200" algn="ctr" rtl="1">
              <a:lnSpc>
                <a:spcPts val="1690"/>
              </a:lnSpc>
              <a:spcAft>
                <a:spcPts val="800"/>
              </a:spcAft>
            </a:pPr>
            <a:r>
              <a:rPr lang="ar-SA" sz="1600" kern="0" dirty="0">
                <a:solidFill>
                  <a:srgbClr val="000000"/>
                </a:solidFill>
                <a:effectLst/>
                <a:latin typeface="Alexandria" pitchFamily="2" charset="-78"/>
                <a:ea typeface="Times New Roman" panose="02020603050405020304" pitchFamily="18" charset="0"/>
                <a:cs typeface="Alexandria" pitchFamily="2" charset="-78"/>
              </a:rPr>
              <a:t> بلوغ مجتمع العدل والكفاية لبني البشر.</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664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8" y="2250462"/>
            <a:ext cx="10453255" cy="1968616"/>
          </a:xfrm>
          <a:prstGeom prst="rect">
            <a:avLst/>
          </a:prstGeom>
          <a:noFill/>
        </p:spPr>
        <p:txBody>
          <a:bodyPr wrap="square" rtlCol="0">
            <a:spAutoFit/>
          </a:bodyPr>
          <a:lstStyle/>
          <a:p>
            <a:pPr algn="r" rtl="1">
              <a:lnSpc>
                <a:spcPct val="107000"/>
              </a:lnSpc>
              <a:spcAft>
                <a:spcPts val="800"/>
              </a:spcAft>
            </a:pPr>
            <a:r>
              <a:rPr lang="ar-SA" b="1" kern="0" spc="35"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مفاهيم عامة في أخلاقيات الإدارة</a:t>
            </a:r>
            <a:endParaRPr lang="en-GB" kern="100" dirty="0">
              <a:effectLst/>
              <a:highlight>
                <a:srgbClr val="FFFF00"/>
              </a:highlight>
              <a:latin typeface="Alexandria" pitchFamily="2" charset="-78"/>
              <a:ea typeface="Calibri" panose="020F0502020204030204" pitchFamily="34" charset="0"/>
              <a:cs typeface="Alexandria" pitchFamily="2" charset="-78"/>
            </a:endParaRPr>
          </a:p>
          <a:p>
            <a:pPr algn="just"/>
            <a:r>
              <a:rPr lang="ar-SA" sz="1600" kern="0" dirty="0">
                <a:effectLst/>
                <a:latin typeface="Alexandria" pitchFamily="2" charset="-78"/>
                <a:ea typeface="Times New Roman" panose="02020603050405020304" pitchFamily="18" charset="0"/>
                <a:cs typeface="Alexandria" pitchFamily="2" charset="-78"/>
              </a:rPr>
              <a:t>الأخلاق في الإسلام هي المبادئ والقواعد المنظمة للسلوك الإنساني وهي مجموعة القيم التي أمرنا بها الله سبحانه وتعالى في قرآنه الكريم وسنة نبيه صلى الله عليه وسلم لتنظيم حياة الإنسان على نحو يحقق الغاية من وجوده في هذا العالم على الوجه الأكمل والأتم، حيث إن الأخلاق الفاضلة هي التي تعصم المجتمعات من الانحلال وتصون الحضارة والمدنية من الضياع، وهي أساس نهضة الأمم وسعادة الشعوب، وقد كانت الأخلاق مادة خصبة وميدانًا رحبًا للعلماء والأدباء والشعراء والحكماء وغيرهم عبر التاريخ، وحاجة النفوس إلى الأخلاق كحاجتها إلى الطعام والشراب، بل لعل الحاجة إلى الأخلاق أعظم ، فالطعام والشراب غذاء الجسد، والأخلاق غذاء الروح والنفس</a:t>
            </a:r>
            <a:r>
              <a:rPr lang="ar-EG" sz="1600" kern="0" dirty="0">
                <a:effectLst/>
                <a:latin typeface="Alexandria" pitchFamily="2" charset="-78"/>
                <a:ea typeface="Times New Roman" panose="02020603050405020304" pitchFamily="18" charset="0"/>
                <a:cs typeface="Alexandria" pitchFamily="2" charset="-78"/>
              </a:rPr>
              <a:t>.                    </a:t>
            </a:r>
            <a:endParaRPr lang="en-GB" sz="1600" kern="100" dirty="0">
              <a:effectLst/>
              <a:highlight>
                <a:srgbClr val="FFFF00"/>
              </a:highligh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7947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9" y="1570182"/>
            <a:ext cx="10307384" cy="3277116"/>
          </a:xfrm>
          <a:prstGeom prst="rect">
            <a:avLst/>
          </a:prstGeom>
          <a:noFill/>
        </p:spPr>
        <p:txBody>
          <a:bodyPr wrap="square" rtlCol="0">
            <a:spAutoFit/>
          </a:bodyPr>
          <a:lstStyle/>
          <a:p>
            <a:pPr algn="just">
              <a:lnSpc>
                <a:spcPct val="107000"/>
              </a:lnSpc>
              <a:spcAft>
                <a:spcPts val="800"/>
              </a:spcAft>
            </a:pPr>
            <a:r>
              <a:rPr lang="en-GB" sz="1800" b="1" kern="0" dirty="0">
                <a:effectLst/>
                <a:latin typeface="Simplified Arabic" panose="02020603050405020304" pitchFamily="18" charset="-78"/>
                <a:ea typeface="Times New Roman" panose="02020603050405020304" pitchFamily="18" charset="0"/>
                <a:cs typeface="Arial" panose="020B0604020202020204" pitchFamily="34" charset="0"/>
              </a:rPr>
              <a:t> </a:t>
            </a:r>
            <a:endParaRPr lang="en-GB" kern="100" dirty="0">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EG" sz="2000" kern="0" dirty="0">
                <a:effectLst/>
                <a:highlight>
                  <a:srgbClr val="FFFF00"/>
                </a:highlight>
                <a:latin typeface="Alexandria" pitchFamily="2" charset="-78"/>
                <a:ea typeface="Times New Roman" panose="02020603050405020304" pitchFamily="18" charset="0"/>
                <a:cs typeface="Alexandria" pitchFamily="2" charset="-78"/>
              </a:rPr>
              <a:t>القيادة الأخلاقية: </a:t>
            </a:r>
          </a:p>
          <a:p>
            <a:pPr algn="just">
              <a:lnSpc>
                <a:spcPct val="107000"/>
              </a:lnSpc>
              <a:spcAft>
                <a:spcPts val="800"/>
              </a:spcAft>
            </a:pPr>
            <a:r>
              <a:rPr lang="ar-SA" kern="0" dirty="0">
                <a:effectLst/>
                <a:latin typeface="Alexandria" pitchFamily="2" charset="-78"/>
                <a:ea typeface="Times New Roman" panose="02020603050405020304" pitchFamily="18" charset="0"/>
                <a:cs typeface="Alexandria" pitchFamily="2" charset="-78"/>
              </a:rPr>
              <a:t>تعد القيادة المؤثرة المنبثقة من منظومة تربوية سليمة هي المحرك الفعال لنهضة الأمم والشعوب وتقدمها، والإدارة الأكثر فاعلية للتغيير وصناعة المستقبل، لما لها من آثار إيجابية في دفع حركة المجتمع وبنائه والارتقاء به، وفي ظل الأزمات العالمية المتصاعدة ومع تقدم الثورة المعلوماتية نلحظ في منظومة القيادة والإدارة بأن النقص في القيادة الأخلاقية منتشر في جميع قطاعات المجتمع الإنساني، مما يستوجب على المؤسسات -وتحديدًا التربوية- مواجهة هذه التحديات بكفاءة وفاعلية، بوصفه الطريق الأيسر لتحقيق الأهداف، وذلك من خلال إعداد القيادات الناجحة والقادرة على التغيير والابتكار، لحل المشكلات واتخاذ القرارات في المواقف المناسبة بناء على قاعدة تعزيز السلوك الأخلاقي في منظومة العمل والعلاقات.  </a:t>
            </a:r>
            <a:r>
              <a:rPr lang="ar-EG" kern="0" dirty="0">
                <a:effectLst/>
                <a:latin typeface="Alexandria" pitchFamily="2" charset="-78"/>
                <a:ea typeface="Times New Roman" panose="02020603050405020304" pitchFamily="18" charset="0"/>
                <a:cs typeface="Alexandria" pitchFamily="2" charset="-78"/>
              </a:rPr>
              <a:t>                                                                                         </a:t>
            </a:r>
            <a:r>
              <a:rPr lang="ar-SA" kern="0" dirty="0">
                <a:effectLst/>
                <a:latin typeface="Alexandria" pitchFamily="2" charset="-78"/>
                <a:ea typeface="Times New Roman" panose="02020603050405020304" pitchFamily="18" charset="0"/>
                <a:cs typeface="Alexandria" pitchFamily="2" charset="-78"/>
              </a:rPr>
              <a:t>      </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4034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8" y="1775572"/>
            <a:ext cx="10487692" cy="3540521"/>
          </a:xfrm>
          <a:prstGeom prst="rect">
            <a:avLst/>
          </a:prstGeom>
          <a:noFill/>
        </p:spPr>
        <p:txBody>
          <a:bodyPr wrap="square" rtlCol="0">
            <a:spAutoFit/>
          </a:bodyPr>
          <a:lstStyle/>
          <a:p>
            <a:pPr algn="just">
              <a:lnSpc>
                <a:spcPct val="107000"/>
              </a:lnSpc>
              <a:spcAft>
                <a:spcPts val="800"/>
              </a:spcAft>
            </a:pPr>
            <a:r>
              <a:rPr lang="en-GB" sz="1800" b="1" kern="0" dirty="0">
                <a:effectLst/>
                <a:latin typeface="Simplified Arabic" panose="02020603050405020304" pitchFamily="18" charset="-78"/>
                <a:ea typeface="Times New Roman" panose="02020603050405020304" pitchFamily="18" charset="0"/>
                <a:cs typeface="Arial" panose="020B0604020202020204" pitchFamily="34" charset="0"/>
              </a:rPr>
              <a:t> </a:t>
            </a:r>
            <a:endParaRPr lang="en-GB" sz="2400" kern="100" dirty="0">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ar-SA" b="1" kern="0" dirty="0">
                <a:effectLst/>
                <a:latin typeface="Alexandria" pitchFamily="2" charset="-78"/>
                <a:ea typeface="Times New Roman" panose="02020603050405020304" pitchFamily="18" charset="0"/>
                <a:cs typeface="Alexandria" pitchFamily="2" charset="-78"/>
              </a:rPr>
              <a:t>سلوكيات القيادة الأخلاقية:   </a:t>
            </a:r>
            <a:r>
              <a:rPr lang="ar-EG" b="1" kern="0" dirty="0">
                <a:effectLst/>
                <a:latin typeface="Alexandria" pitchFamily="2" charset="-78"/>
                <a:ea typeface="Times New Roman" panose="02020603050405020304" pitchFamily="18" charset="0"/>
                <a:cs typeface="Alexandria" pitchFamily="2" charset="-78"/>
              </a:rPr>
              <a:t>                                        </a:t>
            </a:r>
            <a:r>
              <a:rPr lang="ar-SA" b="1" kern="0" dirty="0">
                <a:effectLst/>
                <a:latin typeface="Alexandria" pitchFamily="2" charset="-78"/>
                <a:ea typeface="Times New Roman" panose="02020603050405020304" pitchFamily="18" charset="0"/>
                <a:cs typeface="Alexandria" pitchFamily="2" charset="-78"/>
              </a:rPr>
              <a:t>                                                                           </a:t>
            </a:r>
            <a:endParaRPr lang="en-GB" kern="100" dirty="0">
              <a:effectLst/>
              <a:latin typeface="Alexandria" pitchFamily="2" charset="-78"/>
              <a:ea typeface="Calibri" panose="020F0502020204030204" pitchFamily="34" charset="0"/>
              <a:cs typeface="Alexandria" pitchFamily="2" charset="-78"/>
            </a:endParaRPr>
          </a:p>
          <a:p>
            <a:pPr algn="just">
              <a:lnSpc>
                <a:spcPct val="107000"/>
              </a:lnSpc>
              <a:spcAft>
                <a:spcPts val="800"/>
              </a:spcAft>
            </a:pPr>
            <a:r>
              <a:rPr lang="ar-SA" kern="0" dirty="0">
                <a:effectLst/>
                <a:latin typeface="Alexandria" pitchFamily="2" charset="-78"/>
                <a:ea typeface="Times New Roman" panose="02020603050405020304" pitchFamily="18" charset="0"/>
                <a:cs typeface="Alexandria" pitchFamily="2" charset="-78"/>
              </a:rPr>
              <a:t>أبرزت الكثير من الدراسات المحلية والعالمية أن المنهج والنموذج المثالي المناسب للقيادة في المجتمعات هو القيادة الأخلاقية، فهي عملية تأثير يمارسها القادة لحث الآخرين على تحقيق الأهداف المنشودة من خلال الالتزام بسلوكيات تتميز بسمات أخلاقية، مثل المصداقية، والأمانة، والعدالة، والإيثار، والرحمة، بالإضافة إلى تشجيع مثل هذه السلوكيات عن طريق تعزيز القدوة والقناعة الذاتية من خلال مناقشة القضايا الأخلاقية، وتوضيح التوقعات الأخلاقية، واتخاذ القرارات الأخلاقية، ودعم المعايير الأخلاقية، قاصدين بذلك تعديل السلوكيات الأخلاقية في العمل، وتحسينها وتعزيزها، ومن أهم ما يبرز في هذا الاتجاه هو تنمية وتدريب ورعاية الأفراد ضمن إطار أخلاقي، إضافة لتعميم القوى الإيجابية في المؤسسة وتقليص الجوانب السلبية، والعمل على مواكبة التغيرات وتوظيفها لخدمة المؤسسة والعاملين فيها. </a:t>
            </a:r>
            <a:r>
              <a:rPr lang="ar-EG" kern="0" dirty="0">
                <a:effectLst/>
                <a:latin typeface="Alexandria" pitchFamily="2" charset="-78"/>
                <a:ea typeface="Times New Roman" panose="02020603050405020304" pitchFamily="18" charset="0"/>
                <a:cs typeface="Alexandria" pitchFamily="2" charset="-78"/>
              </a:rPr>
              <a:t>                                                                                                            </a:t>
            </a:r>
            <a:r>
              <a:rPr lang="ar-SA" kern="0" dirty="0">
                <a:effectLst/>
                <a:latin typeface="Alexandria" pitchFamily="2" charset="-78"/>
                <a:ea typeface="Times New Roman" panose="02020603050405020304" pitchFamily="18" charset="0"/>
                <a:cs typeface="Alexandria" pitchFamily="2" charset="-78"/>
              </a:rPr>
              <a:t>       </a:t>
            </a:r>
            <a:r>
              <a:rPr lang="ar-EG" kern="0" dirty="0">
                <a:effectLst/>
                <a:latin typeface="Alexandria" pitchFamily="2" charset="-78"/>
                <a:ea typeface="Times New Roman" panose="02020603050405020304" pitchFamily="18" charset="0"/>
                <a:cs typeface="Alexandria" pitchFamily="2" charset="-78"/>
              </a:rPr>
              <a:t>                  </a:t>
            </a:r>
            <a:r>
              <a:rPr lang="ar-SA" kern="0" dirty="0">
                <a:effectLst/>
                <a:latin typeface="Alexandria" pitchFamily="2" charset="-78"/>
                <a:ea typeface="Times New Roman" panose="02020603050405020304" pitchFamily="18" charset="0"/>
                <a:cs typeface="Alexandria" pitchFamily="2" charset="-78"/>
              </a:rPr>
              <a:t>       </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6807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8" y="1775572"/>
            <a:ext cx="10487692" cy="2651431"/>
          </a:xfrm>
          <a:prstGeom prst="rect">
            <a:avLst/>
          </a:prstGeom>
          <a:noFill/>
        </p:spPr>
        <p:txBody>
          <a:bodyPr wrap="square" rtlCol="0">
            <a:spAutoFit/>
          </a:bodyPr>
          <a:lstStyle/>
          <a:p>
            <a:pPr algn="just">
              <a:lnSpc>
                <a:spcPct val="107000"/>
              </a:lnSpc>
              <a:spcAft>
                <a:spcPts val="800"/>
              </a:spcAft>
            </a:pPr>
            <a:r>
              <a:rPr lang="en-GB" sz="1800" b="1" kern="0" dirty="0">
                <a:effectLst/>
                <a:latin typeface="Simplified Arabic" panose="02020603050405020304" pitchFamily="18" charset="-78"/>
                <a:ea typeface="Times New Roman" panose="02020603050405020304" pitchFamily="18" charset="0"/>
                <a:cs typeface="Arial" panose="020B0604020202020204" pitchFamily="34" charset="0"/>
              </a:rPr>
              <a:t> </a:t>
            </a:r>
            <a:endParaRPr lang="en-GB" kern="100" dirty="0">
              <a:effectLst/>
              <a:highlight>
                <a:srgbClr val="FFFF00"/>
              </a:highlight>
              <a:latin typeface="Alexandria" pitchFamily="2" charset="-78"/>
              <a:ea typeface="Calibri" panose="020F0502020204030204" pitchFamily="34" charset="0"/>
              <a:cs typeface="Alexandria" pitchFamily="2" charset="-78"/>
            </a:endParaRPr>
          </a:p>
          <a:p>
            <a:pPr algn="just">
              <a:lnSpc>
                <a:spcPct val="107000"/>
              </a:lnSpc>
              <a:spcAft>
                <a:spcPts val="800"/>
              </a:spcAft>
            </a:pPr>
            <a:r>
              <a:rPr lang="ar-SA" b="1" kern="0" dirty="0">
                <a:solidFill>
                  <a:schemeClr val="accent2"/>
                </a:solidFill>
                <a:effectLst/>
                <a:latin typeface="Alexandria" pitchFamily="2" charset="-78"/>
                <a:ea typeface="Times New Roman" panose="02020603050405020304" pitchFamily="18" charset="0"/>
                <a:cs typeface="Alexandria" pitchFamily="2" charset="-78"/>
              </a:rPr>
              <a:t>حاجتنا للأخلاق الفاضلة في ميادين العمل</a:t>
            </a:r>
            <a:r>
              <a:rPr lang="ar-SA" b="1" kern="0" dirty="0">
                <a:effectLst/>
                <a:latin typeface="Alexandria" pitchFamily="2" charset="-78"/>
                <a:ea typeface="Times New Roman" panose="02020603050405020304" pitchFamily="18" charset="0"/>
                <a:cs typeface="Alexandria" pitchFamily="2" charset="-78"/>
              </a:rPr>
              <a:t>:   </a:t>
            </a:r>
            <a:r>
              <a:rPr lang="ar-EG" b="1" kern="0" dirty="0">
                <a:effectLst/>
                <a:latin typeface="Alexandria" pitchFamily="2" charset="-78"/>
                <a:ea typeface="Times New Roman" panose="02020603050405020304" pitchFamily="18" charset="0"/>
                <a:cs typeface="Alexandria" pitchFamily="2" charset="-78"/>
              </a:rPr>
              <a:t>                                </a:t>
            </a:r>
            <a:r>
              <a:rPr lang="ar-SA" b="1" kern="0" dirty="0">
                <a:effectLst/>
                <a:latin typeface="Alexandria" pitchFamily="2" charset="-78"/>
                <a:ea typeface="Times New Roman" panose="02020603050405020304" pitchFamily="18" charset="0"/>
                <a:cs typeface="Alexandria" pitchFamily="2" charset="-78"/>
              </a:rPr>
              <a:t>                                                       </a:t>
            </a:r>
            <a:endParaRPr lang="en-GB" kern="100" dirty="0">
              <a:effectLst/>
              <a:latin typeface="Alexandria" pitchFamily="2" charset="-78"/>
              <a:ea typeface="Calibri" panose="020F0502020204030204" pitchFamily="34" charset="0"/>
              <a:cs typeface="Alexandria" pitchFamily="2" charset="-78"/>
            </a:endParaRPr>
          </a:p>
          <a:p>
            <a:pPr algn="just">
              <a:lnSpc>
                <a:spcPct val="107000"/>
              </a:lnSpc>
              <a:spcAft>
                <a:spcPts val="800"/>
              </a:spcAft>
            </a:pPr>
            <a:r>
              <a:rPr lang="ar-SA" kern="0" dirty="0">
                <a:effectLst/>
                <a:latin typeface="Alexandria" pitchFamily="2" charset="-78"/>
                <a:ea typeface="Times New Roman" panose="02020603050405020304" pitchFamily="18" charset="0"/>
                <a:cs typeface="Alexandria" pitchFamily="2" charset="-78"/>
              </a:rPr>
              <a:t>لا شك بأن الأخلاق ركيزة إسلامية أساسية لسعادة الإنسان، وهي كذلك ركيزة في العمل القيادي والإداري، إذ تقوم على أساس قوي متين راسخ وقاعدة صلبة وهما القرآن الكريم والسنة النبوية المطهرة فهي مطلقة ثابتة، فكما ترتقي الأمم بالأخلاق فإن المؤسسات على مختلف نوع نشاطها تزدهر وترتقي وتتطور إذا توافرت وسادت بها القيم والمبادئ والأخلاق، ويعد توافر السلوك الأخلاقـي مكونـاً رئيساً في القيادة، ومن ثم فإن اتباع السلوك الأخلاقـي ضـروري لنجاح الفرد في ميادين العمل سواء كان عاملاً أو قائدًا في مؤسسة ما.</a:t>
            </a:r>
            <a:r>
              <a:rPr lang="ar-EG" kern="0" dirty="0">
                <a:effectLst/>
                <a:latin typeface="Alexandria" pitchFamily="2" charset="-78"/>
                <a:ea typeface="Times New Roman" panose="02020603050405020304" pitchFamily="18" charset="0"/>
                <a:cs typeface="Alexandria" pitchFamily="2" charset="-78"/>
              </a:rPr>
              <a:t>                                                                                                                                                </a:t>
            </a:r>
            <a:r>
              <a:rPr lang="ar-SA" kern="0" dirty="0">
                <a:effectLst/>
                <a:latin typeface="Alexandria" pitchFamily="2" charset="-78"/>
                <a:ea typeface="Times New Roman" panose="02020603050405020304" pitchFamily="18" charset="0"/>
                <a:cs typeface="Alexandria" pitchFamily="2" charset="-78"/>
              </a:rPr>
              <a:t>  </a:t>
            </a:r>
            <a:endParaRPr lang="ar-EG" kern="0"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12841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8" y="1775572"/>
            <a:ext cx="10487692" cy="3220882"/>
          </a:xfrm>
          <a:prstGeom prst="rect">
            <a:avLst/>
          </a:prstGeom>
          <a:noFill/>
        </p:spPr>
        <p:txBody>
          <a:bodyPr wrap="square" rtlCol="0">
            <a:spAutoFit/>
          </a:bodyPr>
          <a:lstStyle/>
          <a:p>
            <a:pPr algn="r" rtl="1">
              <a:lnSpc>
                <a:spcPct val="107000"/>
              </a:lnSpc>
              <a:spcAft>
                <a:spcPts val="800"/>
              </a:spcAft>
            </a:pPr>
            <a:r>
              <a:rPr lang="en-GB" sz="1800" b="1" kern="0" dirty="0">
                <a:effectLst/>
                <a:latin typeface="Simplified Arabic" panose="02020603050405020304" pitchFamily="18" charset="-78"/>
                <a:ea typeface="Times New Roman" panose="02020603050405020304" pitchFamily="18" charset="0"/>
                <a:cs typeface="Arial" panose="020B0604020202020204" pitchFamily="34" charset="0"/>
              </a:rPr>
              <a:t> </a:t>
            </a:r>
            <a:r>
              <a:rPr lang="ar-SA" sz="2000" b="1" kern="0" spc="35" dirty="0">
                <a:solidFill>
                  <a:srgbClr val="000000"/>
                </a:solidFill>
                <a:effectLst/>
                <a:latin typeface="Alexandria" pitchFamily="2" charset="-78"/>
                <a:ea typeface="Times New Roman" panose="02020603050405020304" pitchFamily="18" charset="0"/>
                <a:cs typeface="Alexandria" pitchFamily="2" charset="-78"/>
              </a:rPr>
              <a:t>تعريف القيم</a:t>
            </a:r>
            <a:endParaRPr lang="en-GB" sz="20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القيم هي تعبير عن المعتقدات الشخصية للفرد وهي التي تحدد ما يجب فعله أو تجنبه وما هو صحيح أو خطأ وهي التي توجه سلوكنا مع الآخرين.</a:t>
            </a:r>
            <a:endParaRPr lang="ar-EG" sz="2000" kern="0" spc="35" dirty="0">
              <a:solidFill>
                <a:srgbClr val="000000"/>
              </a:solidFill>
              <a:effectLst/>
              <a:latin typeface="Alexandria" pitchFamily="2" charset="-78"/>
              <a:ea typeface="Times New Roman" panose="02020603050405020304" pitchFamily="18" charset="0"/>
              <a:cs typeface="Alexandria" pitchFamily="2" charset="-78"/>
            </a:endParaRPr>
          </a:p>
          <a:p>
            <a:pPr algn="r" rtl="1">
              <a:lnSpc>
                <a:spcPct val="107000"/>
              </a:lnSpc>
              <a:spcAft>
                <a:spcPts val="800"/>
              </a:spcAft>
            </a:pPr>
            <a:endParaRPr lang="ar-EG" sz="2000" kern="0" spc="35" dirty="0">
              <a:solidFill>
                <a:srgbClr val="000000"/>
              </a:solidFill>
              <a:latin typeface="Alexandria" pitchFamily="2" charset="-78"/>
              <a:ea typeface="Calibri" panose="020F0502020204030204" pitchFamily="34" charset="0"/>
              <a:cs typeface="Alexandria" pitchFamily="2" charset="-78"/>
            </a:endParaRPr>
          </a:p>
          <a:p>
            <a:pPr algn="r" rtl="1">
              <a:lnSpc>
                <a:spcPct val="107000"/>
              </a:lnSpc>
              <a:spcAft>
                <a:spcPts val="800"/>
              </a:spcAft>
            </a:pPr>
            <a:endParaRPr lang="en-GB" sz="20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2000" b="1" kern="0" spc="35" dirty="0">
                <a:solidFill>
                  <a:srgbClr val="000000"/>
                </a:solidFill>
                <a:effectLst/>
                <a:latin typeface="Alexandria" pitchFamily="2" charset="-78"/>
                <a:ea typeface="Times New Roman" panose="02020603050405020304" pitchFamily="18" charset="0"/>
                <a:cs typeface="Alexandria" pitchFamily="2" charset="-78"/>
              </a:rPr>
              <a:t>مفهوم القيم</a:t>
            </a:r>
            <a:endParaRPr lang="en-GB" sz="20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القيم هي: الإيمان بأفكار وبمعتقدات معينة من ثم الاعتقاد بأن نمط سلوك معين هو الأفضل</a:t>
            </a:r>
            <a:endParaRPr lang="en-GB" sz="20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6902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8" y="1775572"/>
            <a:ext cx="10487692" cy="2994153"/>
          </a:xfrm>
          <a:prstGeom prst="rect">
            <a:avLst/>
          </a:prstGeom>
          <a:noFill/>
        </p:spPr>
        <p:txBody>
          <a:bodyPr wrap="square" rtlCol="0">
            <a:spAutoFit/>
          </a:bodyPr>
          <a:lstStyle/>
          <a:p>
            <a:pPr algn="r" rtl="1">
              <a:lnSpc>
                <a:spcPct val="107000"/>
              </a:lnSpc>
              <a:spcAft>
                <a:spcPts val="800"/>
              </a:spcAft>
            </a:pPr>
            <a:r>
              <a:rPr lang="ar-SA" sz="2000" b="1" kern="0" spc="35" dirty="0">
                <a:solidFill>
                  <a:srgbClr val="000000"/>
                </a:solidFill>
                <a:effectLst/>
                <a:latin typeface="Alexandria" pitchFamily="2" charset="-78"/>
                <a:ea typeface="Times New Roman" panose="02020603050405020304" pitchFamily="18" charset="0"/>
                <a:cs typeface="Alexandria" pitchFamily="2" charset="-78"/>
              </a:rPr>
              <a:t>مصادر القيم الأخلاقية</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النظام الديني</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 النظام الاجتماعي</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 النظام الاقتصادي</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 النظام التربوي.</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النظام الثقافي.</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النظام الأسري.</a:t>
            </a:r>
            <a:endParaRPr lang="en-GB" sz="20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48435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8" y="1768609"/>
            <a:ext cx="10487692" cy="3563348"/>
          </a:xfrm>
          <a:prstGeom prst="rect">
            <a:avLst/>
          </a:prstGeom>
          <a:noFill/>
        </p:spPr>
        <p:txBody>
          <a:bodyPr wrap="square" rtlCol="0">
            <a:spAutoFit/>
          </a:bodyPr>
          <a:lstStyle/>
          <a:p>
            <a:pPr algn="r" rtl="1">
              <a:lnSpc>
                <a:spcPct val="107000"/>
              </a:lnSpc>
              <a:spcAft>
                <a:spcPts val="800"/>
              </a:spcAft>
            </a:pPr>
            <a:r>
              <a:rPr lang="ar-SA" b="1" kern="0" spc="35" dirty="0">
                <a:solidFill>
                  <a:srgbClr val="000000"/>
                </a:solidFill>
                <a:effectLst/>
                <a:latin typeface="Alexandria" pitchFamily="2" charset="-78"/>
                <a:ea typeface="Times New Roman" panose="02020603050405020304" pitchFamily="18" charset="0"/>
                <a:cs typeface="Alexandria" pitchFamily="2" charset="-78"/>
              </a:rPr>
              <a:t>العوامل التي تؤثر في القيم الأخلاقية:</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السياسات و الأنظمة و القوانين</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 فلسفة الإدارة</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  البيئة الداخلية للتنظيم</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  البيئة الخارجية</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  سلوك الجماعة</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  النمط القيادي المتبع</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  اختلاف مستوى الإدراك و الفهم</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  مقدرة الفرد على إيجاد نوع من التوازن</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449459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1117600" y="2653107"/>
            <a:ext cx="10312400" cy="2050498"/>
          </a:xfrm>
          <a:prstGeom prst="rect">
            <a:avLst/>
          </a:prstGeom>
          <a:noFill/>
        </p:spPr>
        <p:txBody>
          <a:bodyPr wrap="square" rtlCol="0">
            <a:spAutoFit/>
          </a:bodyPr>
          <a:lstStyle/>
          <a:p>
            <a:pPr algn="r" rtl="1">
              <a:lnSpc>
                <a:spcPct val="107000"/>
              </a:lnSpc>
              <a:spcAft>
                <a:spcPts val="800"/>
              </a:spcAft>
            </a:pPr>
            <a:r>
              <a:rPr lang="ar-SA" sz="2000" b="1" kern="0" spc="35" dirty="0">
                <a:solidFill>
                  <a:srgbClr val="000000"/>
                </a:solidFill>
                <a:effectLst/>
                <a:latin typeface="Alexandria" pitchFamily="2" charset="-78"/>
                <a:ea typeface="Times New Roman" panose="02020603050405020304" pitchFamily="18" charset="0"/>
                <a:cs typeface="Alexandria" pitchFamily="2" charset="-78"/>
              </a:rPr>
              <a:t>أنواع القيم الأخلاقية المهنية</a:t>
            </a:r>
            <a:endParaRPr lang="en-GB" sz="2000"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القيم الأخلاقية المتعلقة بالموظفين</a:t>
            </a:r>
            <a:endParaRPr lang="en-GB" sz="2000"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القيم الأخلاقية المتعلقة بالعمل</a:t>
            </a:r>
            <a:endParaRPr lang="en-GB" sz="2000"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القيم الأخلاقية المتعلقة بالقيادات الإدارية</a:t>
            </a:r>
            <a:endParaRPr lang="en-GB" sz="20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445887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7" y="1775572"/>
            <a:ext cx="10399947" cy="4140301"/>
          </a:xfrm>
          <a:prstGeom prst="rect">
            <a:avLst/>
          </a:prstGeom>
          <a:noFill/>
        </p:spPr>
        <p:txBody>
          <a:bodyPr wrap="square" rtlCol="0">
            <a:spAutoFit/>
          </a:bodyPr>
          <a:lstStyle/>
          <a:p>
            <a:pPr algn="r" rtl="1">
              <a:lnSpc>
                <a:spcPct val="107000"/>
              </a:lnSpc>
              <a:spcAft>
                <a:spcPts val="800"/>
              </a:spcAft>
            </a:pPr>
            <a:r>
              <a:rPr lang="ar-SA" b="1" kern="0" spc="35" dirty="0">
                <a:solidFill>
                  <a:srgbClr val="000000"/>
                </a:solidFill>
                <a:effectLst/>
                <a:latin typeface="Alexandria" pitchFamily="2" charset="-78"/>
                <a:ea typeface="Times New Roman" panose="02020603050405020304" pitchFamily="18" charset="0"/>
                <a:cs typeface="Alexandria" pitchFamily="2" charset="-78"/>
              </a:rPr>
              <a:t>قيم المنظمة</a:t>
            </a:r>
            <a:endParaRPr lang="en-GB"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kern="0" spc="35" dirty="0">
                <a:solidFill>
                  <a:srgbClr val="000000"/>
                </a:solidFill>
                <a:effectLst/>
                <a:latin typeface="Alexandria" pitchFamily="2" charset="-78"/>
                <a:ea typeface="Times New Roman" panose="02020603050405020304" pitchFamily="18" charset="0"/>
                <a:cs typeface="Alexandria" pitchFamily="2" charset="-78"/>
              </a:rPr>
              <a:t>هي عبارة عن ثقافة المنظمة المتجسدة في طبيعتها المادية والفنية، والتنظيمية والجوانب التي تتصل بالموارد البشرية.</a:t>
            </a:r>
            <a:endParaRPr lang="ar-EG" kern="0" spc="35" dirty="0">
              <a:solidFill>
                <a:srgbClr val="000000"/>
              </a:solidFill>
              <a:effectLst/>
              <a:latin typeface="Alexandria" pitchFamily="2" charset="-78"/>
              <a:ea typeface="Times New Roman" panose="02020603050405020304" pitchFamily="18" charset="0"/>
              <a:cs typeface="Alexandria" pitchFamily="2" charset="-78"/>
            </a:endParaRPr>
          </a:p>
          <a:p>
            <a:pPr algn="r" rtl="1">
              <a:lnSpc>
                <a:spcPct val="107000"/>
              </a:lnSpc>
              <a:spcAft>
                <a:spcPts val="800"/>
              </a:spcAft>
            </a:pPr>
            <a:r>
              <a:rPr lang="ar-SA" b="1" kern="0" spc="35" dirty="0">
                <a:solidFill>
                  <a:srgbClr val="000000"/>
                </a:solidFill>
                <a:effectLst/>
                <a:latin typeface="Alexandria" pitchFamily="2" charset="-78"/>
                <a:ea typeface="Times New Roman" panose="02020603050405020304" pitchFamily="18" charset="0"/>
                <a:cs typeface="Alexandria" pitchFamily="2" charset="-78"/>
              </a:rPr>
              <a:t>مكونات قيم المنظمات</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تحقيق الأهداف: إن رؤية المنظمة ورسالتها وأهدافها تعتبر قيم للمنظمة، ويجب تحقيقها.</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الاستقرار: الموازنة بين عوائد المنظمة والحرص على استقرارها</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النمو: المؤسسات الملتزمة بالنمو تكون أكثر ميولاً إلى إعطاء قيمة أكبر للإبداع والمخاطرة والربح القليل والقدرة العالية على الإنتاج.</a:t>
            </a:r>
            <a:endParaRPr lang="ar-EG" kern="0" spc="35" dirty="0">
              <a:solidFill>
                <a:srgbClr val="000000"/>
              </a:solidFill>
              <a:effectLst/>
              <a:latin typeface="Alexandria" pitchFamily="2" charset="-78"/>
              <a:ea typeface="Times New Roman" panose="02020603050405020304" pitchFamily="18" charset="0"/>
              <a:cs typeface="Alexandria" pitchFamily="2" charset="-78"/>
            </a:endParaRPr>
          </a:p>
          <a:p>
            <a:pPr algn="r"/>
            <a:r>
              <a:rPr lang="ar-EG" kern="0" spc="35" dirty="0">
                <a:effectLst/>
                <a:latin typeface="Alexandria" pitchFamily="2" charset="-78"/>
                <a:ea typeface="Times New Roman" panose="02020603050405020304" pitchFamily="18" charset="0"/>
                <a:cs typeface="Alexandria" pitchFamily="2" charset="-78"/>
              </a:rPr>
              <a:t>         </a:t>
            </a:r>
            <a:r>
              <a:rPr lang="ar-SA" kern="0" spc="35" dirty="0">
                <a:effectLst/>
                <a:latin typeface="Alexandria" pitchFamily="2" charset="-78"/>
                <a:ea typeface="Times New Roman" panose="02020603050405020304" pitchFamily="18" charset="0"/>
                <a:cs typeface="Alexandria" pitchFamily="2" charset="-78"/>
              </a:rPr>
              <a:t>الاستقلالية: تحقيق الاستقلالية أمر هام للمؤسسات والأفراد والذي يساعدهم على</a:t>
            </a:r>
            <a:r>
              <a:rPr lang="ar-EG" kern="0" spc="35" dirty="0">
                <a:effectLst/>
                <a:latin typeface="Alexandria" pitchFamily="2" charset="-78"/>
                <a:ea typeface="Times New Roman" panose="02020603050405020304" pitchFamily="18" charset="0"/>
                <a:cs typeface="Alexandria" pitchFamily="2" charset="-78"/>
              </a:rPr>
              <a:t> </a:t>
            </a:r>
            <a:r>
              <a:rPr lang="ar-SA" sz="1800" kern="0" spc="35" dirty="0">
                <a:effectLst/>
                <a:latin typeface="Alexandria" pitchFamily="2" charset="-78"/>
                <a:ea typeface="Times New Roman" panose="02020603050405020304" pitchFamily="18" charset="0"/>
                <a:cs typeface="Alexandria" pitchFamily="2" charset="-78"/>
              </a:rPr>
              <a:t>أخذ قرارات بأنفسهم، مما سيحفزهم على الإبداع وإطلاق طاقاتهم</a:t>
            </a:r>
            <a:r>
              <a:rPr lang="ar-SA" kern="0" spc="35" dirty="0">
                <a:effectLst/>
                <a:latin typeface="Alexandria" pitchFamily="2" charset="-78"/>
                <a:ea typeface="Times New Roman" panose="02020603050405020304" pitchFamily="18" charset="0"/>
                <a:cs typeface="Alexandria" pitchFamily="2" charset="-78"/>
              </a:rPr>
              <a:t> </a:t>
            </a:r>
            <a:r>
              <a:rPr lang="ar-EG" kern="0" spc="35" dirty="0">
                <a:effectLst/>
                <a:latin typeface="Alexandria" pitchFamily="2" charset="-78"/>
                <a:ea typeface="Times New Roman" panose="02020603050405020304" pitchFamily="18" charset="0"/>
                <a:cs typeface="Alexandria" pitchFamily="2" charset="-78"/>
              </a:rPr>
              <a:t>.                                                                                  </a:t>
            </a:r>
            <a:endParaRPr lang="en-GB"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197592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8" y="2338120"/>
            <a:ext cx="10381474" cy="2728632"/>
          </a:xfrm>
          <a:prstGeom prst="rect">
            <a:avLst/>
          </a:prstGeom>
          <a:noFill/>
        </p:spPr>
        <p:txBody>
          <a:bodyPr wrap="square" rtlCol="0">
            <a:spAutoFit/>
          </a:bodyPr>
          <a:lstStyle/>
          <a:p>
            <a:endParaRPr lang="en-GB" dirty="0">
              <a:effectLst/>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السلطة: لها مكانة في الهيكل التنظيمي للمنظمة، ومن غيرها تفسد كثير من المصالح.</a:t>
            </a:r>
            <a:endParaRPr lang="en-GB" sz="2000"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التعاون: للتعاون الإرادي الغير إجباري للفرد قيمة كبيرة في كل المنظمات، والتعاون الفردي دليل واضح على الالتزام بالوظيفة والمنظمة وستشكل مع باقي السمات قيم المنظمة.</a:t>
            </a:r>
            <a:endParaRPr lang="en-GB" sz="2000" kern="100" dirty="0">
              <a:effectLst/>
              <a:latin typeface="Alexandria" pitchFamily="2" charset="-78"/>
              <a:ea typeface="Calibri" panose="020F0502020204030204" pitchFamily="34" charset="0"/>
              <a:cs typeface="Alexandria" pitchFamily="2" charset="-78"/>
            </a:endParaRPr>
          </a:p>
          <a:p>
            <a:pPr algn="r"/>
            <a:r>
              <a:rPr lang="ar-EG" kern="0" spc="35" dirty="0">
                <a:effectLst/>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1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15977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858203" y="1674544"/>
            <a:ext cx="10330873" cy="4604017"/>
          </a:xfrm>
          <a:prstGeom prst="rect">
            <a:avLst/>
          </a:prstGeom>
          <a:noFill/>
        </p:spPr>
        <p:txBody>
          <a:bodyPr wrap="square" rtlCol="0">
            <a:spAutoFit/>
          </a:bodyPr>
          <a:lstStyle/>
          <a:p>
            <a:pPr algn="r"/>
            <a:r>
              <a:rPr lang="ar-EG" sz="1600" dirty="0">
                <a:effectLst/>
                <a:highlight>
                  <a:srgbClr val="FFFF00"/>
                </a:highlight>
                <a:latin typeface="Alexandria" pitchFamily="2" charset="-78"/>
                <a:ea typeface="Times New Roman" panose="02020603050405020304" pitchFamily="18" charset="0"/>
                <a:cs typeface="Alexandria" pitchFamily="2" charset="-78"/>
              </a:rPr>
              <a:t>ملخص المحاضرة: تناولنا بعض العناصر المهمة تتمثل فيما يلي :</a:t>
            </a:r>
          </a:p>
          <a:p>
            <a:pPr algn="r"/>
            <a:r>
              <a:rPr lang="ar-EG" sz="1600" b="1" kern="0" dirty="0">
                <a:latin typeface="Alexandria" pitchFamily="2" charset="-78"/>
                <a:cs typeface="Alexandria" pitchFamily="2" charset="-78"/>
                <a:sym typeface="Arial"/>
              </a:rPr>
              <a:t>1- تمهيد للمحاضرة </a:t>
            </a:r>
          </a:p>
          <a:p>
            <a:pPr algn="r">
              <a:lnSpc>
                <a:spcPct val="150000"/>
              </a:lnSpc>
              <a:buClr>
                <a:srgbClr val="000000"/>
              </a:buClr>
              <a:buFont typeface="Arial"/>
              <a:buNone/>
            </a:pPr>
            <a:r>
              <a:rPr lang="ar-EG" sz="1600" b="1" kern="0" dirty="0">
                <a:latin typeface="Alexandria" pitchFamily="2" charset="-78"/>
                <a:cs typeface="Alexandria" pitchFamily="2" charset="-78"/>
                <a:sym typeface="Arial"/>
              </a:rPr>
              <a:t>2- مفاهيم عن الاخلاق</a:t>
            </a:r>
          </a:p>
          <a:p>
            <a:pPr algn="r">
              <a:lnSpc>
                <a:spcPct val="150000"/>
              </a:lnSpc>
              <a:buClr>
                <a:srgbClr val="000000"/>
              </a:buClr>
              <a:buFont typeface="Arial"/>
              <a:buNone/>
            </a:pPr>
            <a:r>
              <a:rPr lang="ar-EG" sz="1600" b="1" kern="0" dirty="0">
                <a:latin typeface="Alexandria" pitchFamily="2" charset="-78"/>
                <a:cs typeface="Alexandria" pitchFamily="2" charset="-78"/>
                <a:sym typeface="Arial"/>
              </a:rPr>
              <a:t>3- أهمية الأخلاق بالعمل </a:t>
            </a:r>
          </a:p>
          <a:p>
            <a:pPr algn="r">
              <a:lnSpc>
                <a:spcPct val="150000"/>
              </a:lnSpc>
              <a:buClr>
                <a:srgbClr val="000000"/>
              </a:buClr>
              <a:buFont typeface="Arial"/>
              <a:buNone/>
            </a:pPr>
            <a:r>
              <a:rPr lang="ar-EG" sz="1600" b="1" kern="0" dirty="0">
                <a:latin typeface="Alexandria" pitchFamily="2" charset="-78"/>
                <a:cs typeface="Alexandria" pitchFamily="2" charset="-78"/>
                <a:sym typeface="Arial"/>
              </a:rPr>
              <a:t>4- المعايير الأخلاقية </a:t>
            </a:r>
          </a:p>
          <a:p>
            <a:pPr algn="r">
              <a:lnSpc>
                <a:spcPct val="150000"/>
              </a:lnSpc>
              <a:buClr>
                <a:srgbClr val="000000"/>
              </a:buClr>
              <a:buFont typeface="Arial"/>
              <a:buNone/>
            </a:pPr>
            <a:r>
              <a:rPr lang="ar-EG" sz="1600" b="1" kern="0" dirty="0">
                <a:latin typeface="Alexandria" pitchFamily="2" charset="-78"/>
                <a:cs typeface="Alexandria" pitchFamily="2" charset="-78"/>
                <a:sym typeface="Arial"/>
              </a:rPr>
              <a:t>5- أسباب زيادة الاهتمام بالأخلاق</a:t>
            </a:r>
          </a:p>
          <a:p>
            <a:pPr algn="r">
              <a:lnSpc>
                <a:spcPct val="150000"/>
              </a:lnSpc>
              <a:buClr>
                <a:srgbClr val="000000"/>
              </a:buClr>
              <a:buFont typeface="Arial"/>
              <a:buNone/>
            </a:pPr>
            <a:r>
              <a:rPr lang="ar-EG" sz="1600" b="1" kern="0" dirty="0">
                <a:latin typeface="Alexandria" pitchFamily="2" charset="-78"/>
                <a:cs typeface="Alexandria" pitchFamily="2" charset="-78"/>
                <a:sym typeface="Arial"/>
              </a:rPr>
              <a:t>6- علاقة الاخلاق بالعلوم الأخرى( بعلم النفس- بعلم الاجتماع- بالقيادة – بالاقتصاد- الخ)</a:t>
            </a:r>
          </a:p>
          <a:p>
            <a:pPr algn="r">
              <a:lnSpc>
                <a:spcPct val="150000"/>
              </a:lnSpc>
              <a:buClr>
                <a:srgbClr val="000000"/>
              </a:buClr>
              <a:buFont typeface="Arial"/>
              <a:buNone/>
            </a:pPr>
            <a:r>
              <a:rPr lang="ar-EG" sz="1600" b="1" kern="0" dirty="0">
                <a:latin typeface="Alexandria" pitchFamily="2" charset="-78"/>
                <a:cs typeface="Alexandria" pitchFamily="2" charset="-78"/>
                <a:sym typeface="Arial"/>
              </a:rPr>
              <a:t>7- الاخلاق والإدارة </a:t>
            </a:r>
            <a:endParaRPr lang="ar-EG" sz="1600" kern="0" dirty="0">
              <a:latin typeface="Alexandria" pitchFamily="2" charset="-78"/>
              <a:ea typeface="Calibri"/>
              <a:cs typeface="Alexandria" pitchFamily="2" charset="-78"/>
              <a:sym typeface="Calibri"/>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EG" sz="1600" kern="0" spc="35" dirty="0">
                <a:solidFill>
                  <a:srgbClr val="FF0000"/>
                </a:solidFill>
                <a:effectLst/>
                <a:latin typeface="Alexandria" pitchFamily="2" charset="-78"/>
                <a:ea typeface="Times New Roman" panose="02020603050405020304" pitchFamily="18" charset="0"/>
                <a:cs typeface="Alexandria" pitchFamily="2" charset="-78"/>
              </a:rPr>
              <a:t>المرجع: </a:t>
            </a:r>
            <a:r>
              <a:rPr lang="ar-SA" sz="1600" dirty="0">
                <a:solidFill>
                  <a:srgbClr val="FF0000"/>
                </a:solidFill>
                <a:effectLst/>
                <a:latin typeface="Alexandria" pitchFamily="2" charset="-78"/>
                <a:ea typeface="Times New Roman" panose="02020603050405020304" pitchFamily="18" charset="0"/>
                <a:cs typeface="Alexandria" pitchFamily="2" charset="-78"/>
              </a:rPr>
              <a:t>الحبسية, رضية(2012). القيادة الأخلاقية. دار الحامد للنشر والتوزيع.</a:t>
            </a:r>
            <a:r>
              <a:rPr lang="ar-EG" sz="1600" dirty="0">
                <a:solidFill>
                  <a:srgbClr val="FF0000"/>
                </a:solidFill>
                <a:effectLst/>
                <a:latin typeface="Alexandria" pitchFamily="2" charset="-78"/>
                <a:ea typeface="Times New Roman" panose="02020603050405020304" pitchFamily="18" charset="0"/>
                <a:cs typeface="Alexandria" pitchFamily="2" charset="-78"/>
              </a:rPr>
              <a:t> </a:t>
            </a: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EG" sz="1600" kern="0" spc="35" dirty="0">
                <a:solidFill>
                  <a:srgbClr val="FF0000"/>
                </a:solidFill>
                <a:latin typeface="Alexandria" pitchFamily="2" charset="-78"/>
                <a:ea typeface="Times New Roman" panose="02020603050405020304" pitchFamily="18" charset="0"/>
                <a:cs typeface="Alexandria" pitchFamily="2" charset="-78"/>
              </a:rPr>
              <a:t>مع مراعاة الاهتمام بالمحاضرات المباشرة والشرائح المرفقة .                         </a:t>
            </a:r>
            <a:r>
              <a:rPr lang="ar-EG" sz="1600" kern="0" spc="35" dirty="0">
                <a:solidFill>
                  <a:srgbClr val="000000"/>
                </a:solidFill>
                <a:latin typeface="Alexandria" pitchFamily="2" charset="-78"/>
                <a:ea typeface="Times New Roman" panose="02020603050405020304" pitchFamily="18" charset="0"/>
                <a:cs typeface="Alexandria" pitchFamily="2" charset="-78"/>
              </a:rPr>
              <a:t>مع الشكر</a:t>
            </a:r>
            <a:endParaRPr lang="ar-EG" sz="1600" kern="0" spc="35" dirty="0">
              <a:solidFill>
                <a:srgbClr val="000000"/>
              </a:solidFill>
              <a:effectLst/>
              <a:latin typeface="Alexandria" pitchFamily="2" charset="-78"/>
              <a:ea typeface="Times New Roman" panose="02020603050405020304" pitchFamily="18"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r"/>
            <a:r>
              <a:rPr lang="ar-EG" kern="0" spc="35" dirty="0">
                <a:effectLst/>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1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871416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 /></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 /></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 /></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13F6F32-29D9-4C70-B70D-749436412DD1}">
  <ds:schemaRefs>
    <ds:schemaRef ds:uri="http://schemas.microsoft.com/sharepoint/v3/contenttype/forms"/>
  </ds:schemaRefs>
</ds:datastoreItem>
</file>

<file path=customXml/itemProps2.xml><?xml version="1.0" encoding="utf-8"?>
<ds:datastoreItem xmlns:ds="http://schemas.openxmlformats.org/officeDocument/2006/customXml" ds:itemID="{DBEAFC9D-FBF8-4D07-AA7F-E7618603A5F2}">
  <ds:schemaRefs>
    <ds:schemaRef ds:uri="http://schemas.microsoft.com/office/2006/metadata/contentType"/>
    <ds:schemaRef ds:uri="http://schemas.microsoft.com/office/2006/metadata/properties/metaAttributes"/>
    <ds:schemaRef ds:uri="http://www.w3.org/2000/xmlns/"/>
    <ds:schemaRef ds:uri="http://www.w3.org/2001/XMLSchema"/>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A2A27E28-90A9-485B-A0A7-0C67D5B7A64E}">
  <ds:schemaRefs>
    <ds:schemaRef ds:uri="http://schemas.microsoft.com/office/2006/metadata/properties"/>
    <ds:schemaRef ds:uri="http://www.w3.org/2000/xmlns/"/>
    <ds:schemaRef ds:uri="49100919-8a76-4266-be0c-7dc583902cb4"/>
    <ds:schemaRef ds:uri="http://www.w3.org/2001/XMLSchema-instance"/>
    <ds:schemaRef ds:uri="d13aca44-ef33-4cf4-9980-7f0b00e6eeb9"/>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415</TotalTime>
  <Words>1482</Words>
  <Application>Microsoft Office PowerPoint</Application>
  <PresentationFormat>Widescreen</PresentationFormat>
  <Paragraphs>371</Paragraphs>
  <Slides>38</Slides>
  <Notes>3</Notes>
  <HiddenSlides>0</HiddenSlides>
  <MMClips>0</MMClips>
  <ScaleCrop>false</ScaleCrop>
  <HeadingPairs>
    <vt:vector size="4" baseType="variant">
      <vt:variant>
        <vt:lpstr>Theme</vt:lpstr>
      </vt:variant>
      <vt:variant>
        <vt:i4>1</vt:i4>
      </vt:variant>
      <vt:variant>
        <vt:lpstr>Slide Titles</vt:lpstr>
      </vt:variant>
      <vt:variant>
        <vt:i4>38</vt:i4>
      </vt:variant>
    </vt:vector>
  </HeadingPairs>
  <TitlesOfParts>
    <vt:vector size="3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Mai Ismail</cp:lastModifiedBy>
  <cp:revision>51</cp:revision>
  <dcterms:created xsi:type="dcterms:W3CDTF">2023-04-29T09:08:00Z</dcterms:created>
  <dcterms:modified xsi:type="dcterms:W3CDTF">2025-07-01T17:17:17Z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