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536" r:id="rId5"/>
    <p:sldId id="648" r:id="rId6"/>
    <p:sldId id="629" r:id="rId7"/>
    <p:sldId id="630" r:id="rId8"/>
    <p:sldId id="624" r:id="rId9"/>
    <p:sldId id="653" r:id="rId10"/>
    <p:sldId id="699" r:id="rId11"/>
    <p:sldId id="529" r:id="rId12"/>
    <p:sldId id="689" r:id="rId13"/>
    <p:sldId id="700" r:id="rId14"/>
    <p:sldId id="701" r:id="rId15"/>
    <p:sldId id="708" r:id="rId16"/>
    <p:sldId id="530" r:id="rId17"/>
    <p:sldId id="669" r:id="rId18"/>
    <p:sldId id="709" r:id="rId19"/>
    <p:sldId id="710" r:id="rId20"/>
    <p:sldId id="702" r:id="rId21"/>
    <p:sldId id="670" r:id="rId22"/>
    <p:sldId id="695" r:id="rId23"/>
    <p:sldId id="671" r:id="rId24"/>
    <p:sldId id="667" r:id="rId25"/>
    <p:sldId id="649" r:id="rId26"/>
    <p:sldId id="704" r:id="rId27"/>
    <p:sldId id="676" r:id="rId28"/>
    <p:sldId id="706" r:id="rId29"/>
    <p:sldId id="711" r:id="rId30"/>
    <p:sldId id="678" r:id="rId31"/>
    <p:sldId id="679" r:id="rId32"/>
    <p:sldId id="680" r:id="rId33"/>
    <p:sldId id="707" r:id="rId34"/>
    <p:sldId id="651" r:id="rId35"/>
    <p:sldId id="666" r:id="rId36"/>
    <p:sldId id="652" r:id="rId37"/>
    <p:sldId id="703" r:id="rId38"/>
    <p:sldId id="685" r:id="rId39"/>
    <p:sldId id="696" r:id="rId40"/>
    <p:sldId id="694" r:id="rId41"/>
    <p:sldId id="625" r:id="rId42"/>
    <p:sldId id="598" r:id="rId43"/>
    <p:sldId id="697" r:id="rId44"/>
    <p:sldId id="698" r:id="rId45"/>
    <p:sldId id="705" r:id="rId46"/>
    <p:sldId id="63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48"/>
            <p14:sldId id="629"/>
            <p14:sldId id="630"/>
            <p14:sldId id="624"/>
            <p14:sldId id="653"/>
            <p14:sldId id="699"/>
            <p14:sldId id="529"/>
            <p14:sldId id="689"/>
            <p14:sldId id="700"/>
            <p14:sldId id="701"/>
            <p14:sldId id="708"/>
            <p14:sldId id="530"/>
            <p14:sldId id="669"/>
            <p14:sldId id="709"/>
            <p14:sldId id="710"/>
            <p14:sldId id="702"/>
            <p14:sldId id="670"/>
            <p14:sldId id="695"/>
            <p14:sldId id="671"/>
            <p14:sldId id="667"/>
            <p14:sldId id="649"/>
            <p14:sldId id="704"/>
            <p14:sldId id="676"/>
            <p14:sldId id="706"/>
            <p14:sldId id="711"/>
            <p14:sldId id="678"/>
            <p14:sldId id="679"/>
            <p14:sldId id="680"/>
            <p14:sldId id="707"/>
            <p14:sldId id="651"/>
            <p14:sldId id="666"/>
            <p14:sldId id="652"/>
            <p14:sldId id="703"/>
            <p14:sldId id="685"/>
            <p14:sldId id="696"/>
            <p14:sldId id="694"/>
            <p14:sldId id="625"/>
            <p14:sldId id="598"/>
            <p14:sldId id="697"/>
            <p14:sldId id="698"/>
            <p14:sldId id="705"/>
            <p14:sldId id="6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00AEEF"/>
    <a:srgbClr val="0000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86339" autoAdjust="0"/>
  </p:normalViewPr>
  <p:slideViewPr>
    <p:cSldViewPr snapToGrid="0">
      <p:cViewPr varScale="1">
        <p:scale>
          <a:sx n="63" d="100"/>
          <a:sy n="63" d="100"/>
        </p:scale>
        <p:origin x="924" y="72"/>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62341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97283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5E694E-B420-D49E-2034-19FE17B156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94805DB-75F8-7CB5-F719-BFF5449D0B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9B850E0-9B33-4C9D-5B0E-30C0A76BC28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xmlns="" id="{87054391-4143-472C-8BB6-DAB1468AA20C}"/>
              </a:ext>
            </a:extLst>
          </p:cNvPr>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90527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5.xml"/><Relationship Id="rId5" Type="http://schemas.openxmlformats.org/officeDocument/2006/relationships/image" Target="../media/image47.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94617" y="2357884"/>
            <a:ext cx="5526934" cy="584775"/>
          </a:xfrm>
          <a:prstGeom prst="rect">
            <a:avLst/>
          </a:prstGeom>
          <a:noFill/>
        </p:spPr>
        <p:txBody>
          <a:bodyPr wrap="square" rtlCol="0">
            <a:spAutoFit/>
          </a:bodyPr>
          <a:lstStyle/>
          <a:p>
            <a:pPr algn="ctr"/>
            <a:r>
              <a:rPr lang="ar-EG" sz="3200" b="1" dirty="0" smtClean="0"/>
              <a:t>الإعلانات </a:t>
            </a:r>
            <a:r>
              <a:rPr lang="ar-EG" sz="3200" b="1" dirty="0"/>
              <a:t>الرقمية </a:t>
            </a:r>
            <a:r>
              <a:rPr lang="ar-EG" sz="3200" b="1" dirty="0" smtClean="0"/>
              <a:t>والاقتصاد الرقمي</a:t>
            </a:r>
            <a:endParaRPr lang="en-US" sz="3200" b="1" dirty="0">
              <a:latin typeface="Alexandria" charset="0"/>
              <a:cs typeface="Alexandria" charset="0"/>
            </a:endParaRPr>
          </a:p>
        </p:txBody>
      </p:sp>
      <p:sp>
        <p:nvSpPr>
          <p:cNvPr id="34" name="Rectangle: Rounded Corners 33"/>
          <p:cNvSpPr/>
          <p:nvPr/>
        </p:nvSpPr>
        <p:spPr>
          <a:xfrm>
            <a:off x="1390968" y="573548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السادسة</a:t>
            </a:r>
            <a:endParaRPr lang="en-US" sz="2800" b="1" dirty="0">
              <a:solidFill>
                <a:schemeClr val="bg1"/>
              </a:solidFill>
              <a:latin typeface="Times New Roman"/>
              <a:cs typeface="Times New Roman"/>
            </a:endParaRPr>
          </a:p>
        </p:txBody>
      </p:sp>
      <p:sp>
        <p:nvSpPr>
          <p:cNvPr id="46" name="TextBox 45"/>
          <p:cNvSpPr txBox="1"/>
          <p:nvPr/>
        </p:nvSpPr>
        <p:spPr>
          <a:xfrm>
            <a:off x="2390746" y="4693379"/>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922687" y="365126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5" y="1136132"/>
            <a:ext cx="8292195" cy="5016758"/>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3200" b="1" dirty="0">
                <a:latin typeface="Alexandria"/>
              </a:rPr>
              <a:t>في المحاضرة السابقة:</a:t>
            </a:r>
            <a:endParaRPr lang="ar-EG" sz="3200" b="1" dirty="0">
              <a:latin typeface="Alexandria" charset="0"/>
              <a:cs typeface="Alexandria" charset="0"/>
            </a:endParaRPr>
          </a:p>
          <a:p>
            <a:pPr marL="457200" indent="-457200" algn="r" rtl="1">
              <a:buFont typeface="Arial" panose="020B0604020202020204" pitchFamily="34" charset="0"/>
              <a:buChar char="•"/>
            </a:pPr>
            <a:r>
              <a:rPr lang="ar-EG" sz="3200" b="1" dirty="0">
                <a:latin typeface="Alexandria" charset="0"/>
                <a:cs typeface="Alexandria" charset="0"/>
              </a:rPr>
              <a:t>مقدمة في التسويق الرقمي والتجارة الإلكترونية</a:t>
            </a:r>
          </a:p>
          <a:p>
            <a:pPr marL="457200" indent="-457200" algn="r" rtl="1">
              <a:buFont typeface="Arial" panose="020B0604020202020204" pitchFamily="34" charset="0"/>
              <a:buChar char="•"/>
            </a:pPr>
            <a:r>
              <a:rPr lang="ar-EG" sz="3200" b="1" dirty="0">
                <a:latin typeface="Alexandria" charset="0"/>
                <a:cs typeface="Alexandria" charset="0"/>
              </a:rPr>
              <a:t> دراسة العلاقة بين التسويق الرقمي والتجارة الإلكترونية .</a:t>
            </a:r>
            <a:endParaRPr lang="en-US" sz="3200" b="1" dirty="0">
              <a:latin typeface="Alexandria" charset="0"/>
              <a:cs typeface="Alexandria" charset="0"/>
            </a:endParaRPr>
          </a:p>
          <a:p>
            <a:pPr marL="457200" indent="-457200" algn="r" rtl="1">
              <a:buFont typeface="Arial" panose="020B0604020202020204" pitchFamily="34" charset="0"/>
              <a:buChar char="•"/>
            </a:pPr>
            <a:r>
              <a:rPr lang="ar-EG" sz="3200" b="1" dirty="0">
                <a:latin typeface="Alexandria" charset="0"/>
                <a:cs typeface="Alexandria" charset="0"/>
              </a:rPr>
              <a:t>تأثير التجارة الإلكترونية على الاقتصاد العالمي . </a:t>
            </a:r>
            <a:endParaRPr lang="en-US" sz="3200" b="1" dirty="0">
              <a:latin typeface="Alexandria" charset="0"/>
              <a:cs typeface="Alexandria" charset="0"/>
            </a:endParaRPr>
          </a:p>
          <a:p>
            <a:pPr marL="457200" indent="-457200" algn="r" rtl="1">
              <a:buFont typeface="Arial" panose="020B0604020202020204" pitchFamily="34" charset="0"/>
              <a:buChar char="•"/>
            </a:pPr>
            <a:r>
              <a:rPr lang="ar-EG" sz="3200" b="1" dirty="0">
                <a:latin typeface="Alexandria" charset="0"/>
                <a:cs typeface="Alexandria" charset="0"/>
              </a:rPr>
              <a:t>تحليل اقتصادات التجارة الإلكترونية وقياس أثرها على</a:t>
            </a:r>
            <a:r>
              <a:rPr lang="en-US" sz="3200" b="1" dirty="0">
                <a:latin typeface="Alexandria" charset="0"/>
                <a:cs typeface="Alexandria" charset="0"/>
              </a:rPr>
              <a:t> </a:t>
            </a:r>
            <a:r>
              <a:rPr lang="ar-EG" sz="3200" b="1" dirty="0">
                <a:latin typeface="Alexandria" charset="0"/>
                <a:cs typeface="Alexandria" charset="0"/>
              </a:rPr>
              <a:t>الأسواق المحلية والعالمية.</a:t>
            </a:r>
          </a:p>
          <a:p>
            <a:pPr marL="457200" indent="-457200" algn="r" rtl="1">
              <a:buFont typeface="Arial" panose="020B0604020202020204" pitchFamily="34" charset="0"/>
              <a:buChar char="•"/>
            </a:pPr>
            <a:r>
              <a:rPr lang="ar-EG" sz="3200" b="1" dirty="0">
                <a:latin typeface="Alexandria" charset="0"/>
                <a:cs typeface="Alexandria" charset="0"/>
              </a:rPr>
              <a:t> التوجهات المستقبلية للتسويق الرقمي والتجارة</a:t>
            </a:r>
            <a:r>
              <a:rPr lang="en-US" sz="3200" b="1" dirty="0">
                <a:latin typeface="Alexandria" charset="0"/>
                <a:cs typeface="Alexandria" charset="0"/>
              </a:rPr>
              <a:t> </a:t>
            </a:r>
            <a:r>
              <a:rPr lang="ar-EG" sz="3200" b="1" dirty="0">
                <a:latin typeface="Alexandria" charset="0"/>
                <a:cs typeface="Alexandria" charset="0"/>
              </a:rPr>
              <a:t>الإلكترونية في الاقتصاد.</a:t>
            </a:r>
            <a:endParaRPr lang="ar-SA" sz="3200" b="1" dirty="0">
              <a:latin typeface="Alexandria" charset="0"/>
              <a:cs typeface="Alexandria" charset="0"/>
            </a:endParaRPr>
          </a:p>
          <a:p>
            <a:pPr marL="285750" indent="-285750" algn="r" rtl="1">
              <a:lnSpc>
                <a:spcPct val="150000"/>
              </a:lnSpc>
              <a:buFont typeface="Arial" panose="020B0604020202020204" pitchFamily="34" charset="0"/>
              <a:buChar char="•"/>
            </a:pPr>
            <a:r>
              <a:rPr lang="ar-SA" sz="3200" b="1" dirty="0">
                <a:latin typeface="Alexandria" charset="0"/>
                <a:cs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70235" y="1136132"/>
            <a:ext cx="9353022" cy="4524315"/>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3200" b="1" dirty="0">
                <a:latin typeface="Alexandria"/>
              </a:rPr>
              <a:t>في هذه المحاضرة سوف نتناول</a:t>
            </a:r>
            <a:r>
              <a:rPr lang="en-US" sz="3200" b="1" dirty="0">
                <a:latin typeface="Alexandria"/>
              </a:rPr>
              <a:t> </a:t>
            </a:r>
            <a:r>
              <a:rPr lang="ar-EG" sz="3200" b="1" dirty="0">
                <a:latin typeface="Alexandria"/>
              </a:rPr>
              <a:t>:</a:t>
            </a:r>
          </a:p>
          <a:p>
            <a:pPr marL="457200" indent="-457200" algn="r" rtl="1">
              <a:buFont typeface="Arial" panose="020B0604020202020204" pitchFamily="34" charset="0"/>
              <a:buChar char="•"/>
            </a:pPr>
            <a:r>
              <a:rPr lang="ar-EG" sz="3200" b="1" dirty="0" smtClean="0">
                <a:latin typeface="Alexandria" charset="0"/>
              </a:rPr>
              <a:t>مقدمة حول الإعلانات </a:t>
            </a:r>
            <a:r>
              <a:rPr lang="ar-EG" sz="3200" b="1" dirty="0">
                <a:latin typeface="Alexandria" charset="0"/>
              </a:rPr>
              <a:t>الرقمية </a:t>
            </a:r>
            <a:r>
              <a:rPr lang="ar-EG" sz="3200" b="1" dirty="0" smtClean="0">
                <a:latin typeface="Alexandria" charset="0"/>
              </a:rPr>
              <a:t>والاقتصاد.</a:t>
            </a:r>
            <a:endParaRPr lang="en-US" sz="3200" b="1" dirty="0">
              <a:latin typeface="Alexandria" charset="0"/>
            </a:endParaRPr>
          </a:p>
          <a:p>
            <a:pPr marL="457200" indent="-457200" algn="r" rtl="1">
              <a:buFont typeface="Arial" panose="020B0604020202020204" pitchFamily="34" charset="0"/>
              <a:buChar char="•"/>
            </a:pPr>
            <a:r>
              <a:rPr lang="ar-EG" sz="3200" b="1" dirty="0">
                <a:latin typeface="Alexandria" charset="0"/>
              </a:rPr>
              <a:t>منصات الإعلانات الرقمية : جوجل، فيسبوك، تويتر، وإنستغرام . </a:t>
            </a:r>
            <a:endParaRPr lang="en-US" sz="3200" b="1" dirty="0">
              <a:latin typeface="Alexandria" charset="0"/>
            </a:endParaRPr>
          </a:p>
          <a:p>
            <a:pPr marL="457200" indent="-457200" algn="r" rtl="1">
              <a:buFont typeface="Arial" panose="020B0604020202020204" pitchFamily="34" charset="0"/>
              <a:buChar char="•"/>
            </a:pPr>
            <a:r>
              <a:rPr lang="ar-EG" sz="3200" b="1" dirty="0">
                <a:latin typeface="Alexandria" charset="0"/>
              </a:rPr>
              <a:t>تأثير الإعلانات الرقمية على اقتصادات الأسواق</a:t>
            </a:r>
            <a:r>
              <a:rPr lang="en-US" sz="3200" b="1" dirty="0">
                <a:latin typeface="Alexandria" charset="0"/>
              </a:rPr>
              <a:t> </a:t>
            </a:r>
            <a:r>
              <a:rPr lang="ar-EG" sz="3200" b="1" dirty="0">
                <a:latin typeface="Alexandria" charset="0"/>
              </a:rPr>
              <a:t>الرقمية .</a:t>
            </a:r>
          </a:p>
          <a:p>
            <a:pPr marL="457200" indent="-457200" algn="r" rtl="1">
              <a:buFont typeface="Arial" panose="020B0604020202020204" pitchFamily="34" charset="0"/>
              <a:buChar char="•"/>
            </a:pPr>
            <a:r>
              <a:rPr lang="ar-EG" sz="3200" b="1" dirty="0">
                <a:latin typeface="Alexandria" charset="0"/>
              </a:rPr>
              <a:t>تحليل العوامل الاقتصادية التي تؤثر على ميزانية</a:t>
            </a:r>
            <a:r>
              <a:rPr lang="en-US" sz="3200" b="1" dirty="0">
                <a:latin typeface="Alexandria" charset="0"/>
              </a:rPr>
              <a:t> </a:t>
            </a:r>
            <a:r>
              <a:rPr lang="ar-EG" sz="3200" b="1" dirty="0">
                <a:latin typeface="Alexandria" charset="0"/>
              </a:rPr>
              <a:t>الإعلانات الرقمية</a:t>
            </a:r>
            <a:r>
              <a:rPr lang="en-US" sz="3200" b="1" dirty="0">
                <a:latin typeface="Alexandria" charset="0"/>
              </a:rPr>
              <a:t>.</a:t>
            </a:r>
            <a:endParaRPr lang="ar-EG" sz="3200" b="1" dirty="0">
              <a:latin typeface="Alexandria" charset="0"/>
            </a:endParaRPr>
          </a:p>
          <a:p>
            <a:pPr marL="457200" indent="-457200" algn="r" rtl="1">
              <a:buFont typeface="Arial" panose="020B0604020202020204" pitchFamily="34" charset="0"/>
              <a:buChar char="•"/>
            </a:pPr>
            <a:r>
              <a:rPr lang="ar-EG" sz="3200" b="1" dirty="0">
                <a:latin typeface="Alexandria" charset="0"/>
              </a:rPr>
              <a:t>قياس فعالية الحملات الإعلانية الرقمية</a:t>
            </a:r>
            <a:r>
              <a:rPr lang="ar-SA" sz="3200" b="1" dirty="0">
                <a:latin typeface="Alexandria" charset="0"/>
              </a:rPr>
              <a:t>. </a:t>
            </a:r>
          </a:p>
          <a:p>
            <a:pPr marL="285750" indent="-285750" algn="r" rtl="1">
              <a:lnSpc>
                <a:spcPct val="150000"/>
              </a:lnSpc>
              <a:buFont typeface="Arial" panose="020B0604020202020204" pitchFamily="34" charset="0"/>
              <a:buChar char="•"/>
            </a:pPr>
            <a:r>
              <a:rPr lang="ar-SA" sz="32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219886"/>
          </a:xfrm>
          <a:prstGeom prst="rect">
            <a:avLst/>
          </a:prstGeom>
          <a:noFill/>
        </p:spPr>
        <p:txBody>
          <a:bodyPr wrap="square">
            <a:spAutoFit/>
          </a:bodyPr>
          <a:lstStyle/>
          <a:p>
            <a:pPr algn="ctr" rtl="1">
              <a:lnSpc>
                <a:spcPct val="120000"/>
              </a:lnSpc>
            </a:pPr>
            <a:r>
              <a:rPr lang="ar-EG" sz="3200" b="1" dirty="0">
                <a:latin typeface="Alexandria"/>
              </a:rPr>
              <a:t>أولاً </a:t>
            </a:r>
            <a:r>
              <a:rPr lang="en-US" sz="3200" b="1" dirty="0">
                <a:latin typeface="Alexandria"/>
              </a:rPr>
              <a:t>:</a:t>
            </a:r>
            <a:r>
              <a:rPr lang="ar-EG" sz="3200" b="1" dirty="0">
                <a:latin typeface="Alexandria"/>
              </a:rPr>
              <a:t>مقدمة</a:t>
            </a:r>
            <a:r>
              <a:rPr lang="en-US" sz="3200" b="1" dirty="0">
                <a:latin typeface="Alexandria"/>
              </a:rPr>
              <a:t> </a:t>
            </a:r>
            <a:r>
              <a:rPr lang="ar-EG" sz="3200" b="1" dirty="0">
                <a:latin typeface="Alexandria"/>
              </a:rPr>
              <a:t>حول سوق الإعلانات الرقمية</a:t>
            </a:r>
            <a:endParaRPr lang="en-US" sz="3200" b="1" dirty="0">
              <a:latin typeface="Alexandria"/>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1"/>
            <a:ext cx="9345750" cy="4632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240158" y="1622961"/>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 . مفهوم سوق الإعلانات الرقمية</a:t>
            </a:r>
          </a:p>
          <a:p>
            <a:pPr lvl="0" algn="ct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2042161" y="2100015"/>
            <a:ext cx="8029116" cy="486287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سوق </a:t>
            </a:r>
            <a:r>
              <a:rPr lang="ar-EG" sz="2200" b="1" dirty="0">
                <a:solidFill>
                  <a:srgbClr val="FF0000"/>
                </a:solidFill>
                <a:latin typeface="Alexandria" charset="0"/>
                <a:cs typeface="Alexandria" charset="0"/>
              </a:rPr>
              <a:t>الإعلانات الرقمية، مثل </a:t>
            </a:r>
            <a:r>
              <a:rPr lang="en-MY" sz="2200" b="1" dirty="0">
                <a:solidFill>
                  <a:srgbClr val="FF0000"/>
                </a:solidFill>
                <a:latin typeface="Alexandria" charset="0"/>
                <a:cs typeface="Alexandria" charset="0"/>
              </a:rPr>
              <a:t>Google Ads </a:t>
            </a:r>
            <a:r>
              <a:rPr lang="ar-EG" sz="2200" b="1" dirty="0">
                <a:solidFill>
                  <a:srgbClr val="FF0000"/>
                </a:solidFill>
                <a:latin typeface="Alexandria" charset="0"/>
                <a:cs typeface="Alexandria" charset="0"/>
              </a:rPr>
              <a:t>و </a:t>
            </a:r>
            <a:r>
              <a:rPr lang="en-MY" sz="2200" b="1" dirty="0">
                <a:solidFill>
                  <a:srgbClr val="FF0000"/>
                </a:solidFill>
                <a:latin typeface="Alexandria" charset="0"/>
                <a:cs typeface="Alexandria" charset="0"/>
              </a:rPr>
              <a:t>Facebook Ads</a:t>
            </a:r>
            <a:r>
              <a:rPr lang="en-MY" sz="2400" dirty="0"/>
              <a:t>، </a:t>
            </a:r>
            <a:r>
              <a:rPr lang="ar-EG" sz="2400" dirty="0"/>
              <a:t>يعمل </a:t>
            </a:r>
            <a:r>
              <a:rPr lang="ar-EG" sz="2200" dirty="0">
                <a:latin typeface="Alexandria" charset="0"/>
                <a:cs typeface="Alexandria" charset="0"/>
              </a:rPr>
              <a:t>على أساس توفير منصة للشركات والأفراد لعرض إعلاناتهم للمستخدمين عبر الإنترنت. يعتمد هذا النوع من الإعلانات على استهداف الجمهور بدقة بناءً على البيانات المتوفرة عن سلوكيات المستخدمين.</a:t>
            </a:r>
            <a:endParaRPr lang="en-US" sz="2200" dirty="0">
              <a:latin typeface="Alexandria" charset="0"/>
              <a:cs typeface="Alexandria" charset="0"/>
            </a:endParaRPr>
          </a:p>
          <a:p>
            <a:pPr marL="342900" indent="-342900" algn="just" rtl="1">
              <a:buFont typeface="Arial" panose="020B0604020202020204" pitchFamily="34" charset="0"/>
              <a:buChar char="•"/>
            </a:pPr>
            <a:r>
              <a:rPr lang="ar-EG" sz="2200" b="1" dirty="0">
                <a:solidFill>
                  <a:srgbClr val="FF0000"/>
                </a:solidFill>
                <a:latin typeface="Alexandria" charset="0"/>
                <a:cs typeface="Alexandria" charset="0"/>
              </a:rPr>
              <a:t>الإعلان الرقمي يشمل استخدام الإعلانات </a:t>
            </a:r>
            <a:r>
              <a:rPr lang="ar-EG" sz="2200" dirty="0">
                <a:latin typeface="Alexandria" charset="0"/>
                <a:cs typeface="Alexandria" charset="0"/>
              </a:rPr>
              <a:t>عبر الإ</a:t>
            </a:r>
            <a:r>
              <a:rPr lang="ar-EG" sz="2200" b="1" dirty="0">
                <a:solidFill>
                  <a:srgbClr val="FF0000"/>
                </a:solidFill>
                <a:latin typeface="Alexandria" charset="0"/>
                <a:cs typeface="Alexandria" charset="0"/>
              </a:rPr>
              <a:t>نترنت التي يتم تقديمها عبر قنوات رقمية </a:t>
            </a:r>
            <a:r>
              <a:rPr lang="ar-EG" sz="2200" dirty="0">
                <a:latin typeface="Alexandria" charset="0"/>
                <a:cs typeface="Alexandria" charset="0"/>
              </a:rPr>
              <a:t>متنوعة مثل محركات البحث، منصات التواصل الاجتماعي، مواقع الويب، وتطبيقات الهاتف المحمول. </a:t>
            </a:r>
            <a:endParaRPr lang="en-US" sz="2200" dirty="0">
              <a:latin typeface="Alexandria" charset="0"/>
              <a:cs typeface="Alexandria" charset="0"/>
            </a:endParaRPr>
          </a:p>
          <a:p>
            <a:pPr marL="342900" indent="-342900" algn="just" rtl="1">
              <a:buFont typeface="Arial" panose="020B0604020202020204" pitchFamily="34" charset="0"/>
              <a:buChar char="•"/>
            </a:pPr>
            <a:r>
              <a:rPr lang="ar-EG" sz="2200" dirty="0">
                <a:latin typeface="Alexandria" charset="0"/>
                <a:cs typeface="Alexandria" charset="0"/>
              </a:rPr>
              <a:t>الهدف </a:t>
            </a:r>
            <a:r>
              <a:rPr lang="ar-EG" sz="2200" b="1" dirty="0">
                <a:solidFill>
                  <a:srgbClr val="FF0000"/>
                </a:solidFill>
                <a:latin typeface="Alexandria" charset="0"/>
                <a:cs typeface="Alexandria" charset="0"/>
              </a:rPr>
              <a:t>الرئيسي من الإعلان الرقمي هو الوصول إلى الجمهور المستهدف </a:t>
            </a:r>
            <a:r>
              <a:rPr lang="ar-EG" sz="2200" dirty="0">
                <a:latin typeface="Alexandria" charset="0"/>
                <a:cs typeface="Alexandria" charset="0"/>
              </a:rPr>
              <a:t>وتحفيزهم على اتخاذ إجراء معين، مثل الاشتراك في نشرة إخبارية أو إجراء عملية شراء. يتم ذلك باستخدام تقنيات متقدمة للاستهداف الدقيق للمستخدمين بناءً على بياناتهم وسلوكياتهم على الإنترنت، مما يساهم في زيادة فعالية الحملات الإعلانية وتحقيق نتائج ملموسة</a:t>
            </a:r>
            <a:r>
              <a:rPr lang="en-US" sz="2400" dirty="0"/>
              <a:t> .</a:t>
            </a:r>
            <a:endParaRPr lang="ar-EG" sz="2200" dirty="0">
              <a:latin typeface="Alexandria" charset="0"/>
              <a:cs typeface="Alexandria" charset="0"/>
            </a:endParaRPr>
          </a:p>
          <a:p>
            <a:pPr marL="342900" indent="-342900" algn="just" rtl="1">
              <a:buFont typeface="Arial" panose="020B0604020202020204" pitchFamily="34" charset="0"/>
              <a:buChar char="•"/>
            </a:pPr>
            <a:endParaRPr lang="ar-EG" sz="2200" dirty="0">
              <a:latin typeface="Alexandria" charset="0"/>
              <a:cs typeface="Alexandria" charset="0"/>
            </a:endParaRPr>
          </a:p>
          <a:p>
            <a:pPr algn="just" rtl="1"/>
            <a:endParaRPr lang="ar-EG" sz="2000" b="1" dirty="0"/>
          </a:p>
        </p:txBody>
      </p:sp>
      <p:pic>
        <p:nvPicPr>
          <p:cNvPr id="3" name="Picture 2"/>
          <p:cNvPicPr>
            <a:picLocks noChangeAspect="1"/>
          </p:cNvPicPr>
          <p:nvPr/>
        </p:nvPicPr>
        <p:blipFill>
          <a:blip r:embed="rId3"/>
          <a:stretch>
            <a:fillRect/>
          </a:stretch>
        </p:blipFill>
        <p:spPr>
          <a:xfrm>
            <a:off x="78562" y="3938979"/>
            <a:ext cx="1878617" cy="1837374"/>
          </a:xfrm>
          <a:prstGeom prst="rect">
            <a:avLst/>
          </a:prstGeom>
        </p:spPr>
      </p:pic>
    </p:spTree>
    <p:extLst>
      <p:ext uri="{BB962C8B-B14F-4D97-AF65-F5344CB8AC3E}">
        <p14:creationId xmlns:p14="http://schemas.microsoft.com/office/powerpoint/2010/main" val="164274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39816" y="1383326"/>
            <a:ext cx="321502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0279" y="1622962"/>
            <a:ext cx="8789522" cy="4473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353951" y="1708992"/>
            <a:ext cx="8466655"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أنواع الإعلانات الرقمية</a:t>
            </a:r>
          </a:p>
        </p:txBody>
      </p:sp>
      <p:sp>
        <p:nvSpPr>
          <p:cNvPr id="4" name="TextBox 3">
            <a:extLst>
              <a:ext uri="{FF2B5EF4-FFF2-40B4-BE49-F238E27FC236}">
                <a16:creationId xmlns:a16="http://schemas.microsoft.com/office/drawing/2014/main" xmlns="" id="{EC5CF803-1BC6-5196-230D-D619845F8047}"/>
              </a:ext>
            </a:extLst>
          </p:cNvPr>
          <p:cNvSpPr txBox="1"/>
          <p:nvPr/>
        </p:nvSpPr>
        <p:spPr>
          <a:xfrm>
            <a:off x="1129740" y="2232212"/>
            <a:ext cx="8610600"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FF0000"/>
                </a:solidFill>
                <a:latin typeface="Alexandria" charset="0"/>
                <a:cs typeface="Alexandria" charset="0"/>
              </a:rPr>
              <a:t>إعلانات محركات البحث </a:t>
            </a:r>
            <a:r>
              <a:rPr lang="en-MY" sz="2400" dirty="0" smtClean="0"/>
              <a:t>Google </a:t>
            </a:r>
            <a:r>
              <a:rPr lang="en-MY" sz="2400" dirty="0"/>
              <a:t>Ads): </a:t>
            </a:r>
            <a:r>
              <a:rPr lang="ar-EG" sz="2400" dirty="0" smtClean="0"/>
              <a:t>) يتم </a:t>
            </a:r>
            <a:r>
              <a:rPr lang="ar-EG" sz="2400" dirty="0"/>
              <a:t>عرض الإعلانات عند بحث المستخدمين عن كلمات مفتاحية معينة، مما يضمن الوصول إلى الأشخاص المهتمين بالمنتجات أو الخدمات.</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a:t>
            </a:r>
            <a:r>
              <a:rPr lang="ar-EG" sz="2400" dirty="0">
                <a:solidFill>
                  <a:srgbClr val="FF0000"/>
                </a:solidFill>
                <a:latin typeface="Alexandria" charset="0"/>
                <a:cs typeface="Alexandria" charset="0"/>
              </a:rPr>
              <a:t>إعلانات وسائل التواصل الاجتماعي </a:t>
            </a:r>
            <a:r>
              <a:rPr lang="ar-EG" sz="2400" dirty="0"/>
              <a:t>(فيسبوك، إنستغرام، تويتر): تتيح استهدافاً دقيقاً للمستخدمين بناءً على اهتماماتهم وسلوكهم على الإنترنت.</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a:t>
            </a:r>
            <a:r>
              <a:rPr lang="ar-EG" sz="2400" dirty="0">
                <a:solidFill>
                  <a:srgbClr val="FF0000"/>
                </a:solidFill>
                <a:latin typeface="Alexandria" charset="0"/>
                <a:cs typeface="Alexandria" charset="0"/>
              </a:rPr>
              <a:t>إعلانات المواقع الإلكترونية والتطبيقات</a:t>
            </a:r>
            <a:r>
              <a:rPr lang="ar-EG" sz="2400" dirty="0"/>
              <a:t>: يتم عرضها في شكل بانرات أو نصوص على المواقع الإلكترونية أو التطبيقات التي يتصفحها المستخدمون.</a:t>
            </a:r>
          </a:p>
        </p:txBody>
      </p:sp>
    </p:spTree>
    <p:extLst>
      <p:ext uri="{BB962C8B-B14F-4D97-AF65-F5344CB8AC3E}">
        <p14:creationId xmlns:p14="http://schemas.microsoft.com/office/powerpoint/2010/main" val="1653490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1857" y="14320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51510" y="1707442"/>
            <a:ext cx="9048602" cy="4015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916824" y="1723244"/>
            <a:ext cx="8466655"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أهمية سوق الإعلانات الرقمية</a:t>
            </a:r>
          </a:p>
        </p:txBody>
      </p:sp>
      <p:sp>
        <p:nvSpPr>
          <p:cNvPr id="4" name="TextBox 3">
            <a:extLst>
              <a:ext uri="{FF2B5EF4-FFF2-40B4-BE49-F238E27FC236}">
                <a16:creationId xmlns:a16="http://schemas.microsoft.com/office/drawing/2014/main" xmlns="" id="{EC5CF803-1BC6-5196-230D-D619845F8047}"/>
              </a:ext>
            </a:extLst>
          </p:cNvPr>
          <p:cNvSpPr txBox="1"/>
          <p:nvPr/>
        </p:nvSpPr>
        <p:spPr>
          <a:xfrm>
            <a:off x="2342607" y="2017592"/>
            <a:ext cx="8357505" cy="3724096"/>
          </a:xfrm>
          <a:prstGeom prst="rect">
            <a:avLst/>
          </a:prstGeom>
          <a:noFill/>
        </p:spPr>
        <p:txBody>
          <a:bodyPr wrap="square" rtlCol="0">
            <a:spAutoFit/>
          </a:bodyPr>
          <a:lstStyle/>
          <a:p>
            <a:pPr algn="just" rtl="1"/>
            <a:endParaRPr lang="ar-EG" sz="2000" dirty="0"/>
          </a:p>
          <a:p>
            <a:pPr marL="342900" indent="-342900" algn="just" rtl="1">
              <a:buFont typeface="Arial" panose="020B0604020202020204" pitchFamily="34" charset="0"/>
              <a:buChar char="•"/>
            </a:pPr>
            <a:r>
              <a:rPr lang="ar-EG" sz="2400" b="1" dirty="0">
                <a:solidFill>
                  <a:srgbClr val="FF0000"/>
                </a:solidFill>
              </a:rPr>
              <a:t>الوصول إلى جمهور مستهدف</a:t>
            </a:r>
            <a:r>
              <a:rPr lang="ar-EG" sz="2400" dirty="0"/>
              <a:t>: يمكن للمعلنين الوصول إلى جمهور دقيق وفقاً لمعايير مثل الموقع الجغرافي، العمر، الاهتمامات، والسلوكيات.</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solidFill>
                  <a:srgbClr val="FF0000"/>
                </a:solidFill>
              </a:rPr>
              <a:t> قياس الأداء بدقة</a:t>
            </a:r>
            <a:r>
              <a:rPr lang="ar-EG" sz="2400" dirty="0"/>
              <a:t>: يوفر الإعلان الرقمي أدوات لتحليل وتتبع نجاح الحملة الإعلانية وتقديم تقارير فورية حول التفاعل والتحويلات. </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solidFill>
                  <a:srgbClr val="FF0000"/>
                </a:solidFill>
              </a:rPr>
              <a:t>التكلفة الفعّالة</a:t>
            </a:r>
            <a:r>
              <a:rPr lang="ar-EG" sz="2400" dirty="0"/>
              <a:t>: مقارنةً بالإعلانات التقليدية، يمكن للإعلانات الرقمية أن تكون أقل تكلفة وأكثر فعالية في الوصول إلى الجمهور.</a:t>
            </a:r>
          </a:p>
          <a:p>
            <a:pPr algn="r" rtl="1"/>
            <a:endParaRPr lang="ar-EG" sz="2400" dirty="0"/>
          </a:p>
        </p:txBody>
      </p:sp>
      <p:pic>
        <p:nvPicPr>
          <p:cNvPr id="8" name="Picture 7"/>
          <p:cNvPicPr>
            <a:picLocks noChangeAspect="1"/>
          </p:cNvPicPr>
          <p:nvPr/>
        </p:nvPicPr>
        <p:blipFill>
          <a:blip r:embed="rId3"/>
          <a:stretch>
            <a:fillRect/>
          </a:stretch>
        </p:blipFill>
        <p:spPr>
          <a:xfrm>
            <a:off x="279400" y="2938053"/>
            <a:ext cx="2063208" cy="1877787"/>
          </a:xfrm>
          <a:prstGeom prst="rect">
            <a:avLst/>
          </a:prstGeom>
        </p:spPr>
      </p:pic>
    </p:spTree>
    <p:extLst>
      <p:ext uri="{BB962C8B-B14F-4D97-AF65-F5344CB8AC3E}">
        <p14:creationId xmlns:p14="http://schemas.microsoft.com/office/powerpoint/2010/main" val="3547345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1"/>
            <a:ext cx="9345750" cy="4412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312383" y="1622959"/>
            <a:ext cx="8428258"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4. تأثير الإعلانات الرقمية على التسويق</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3261360" y="2172797"/>
            <a:ext cx="8075545"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زيادة الوعي بالعلامة التجارية</a:t>
            </a:r>
            <a:r>
              <a:rPr lang="ar-EG" sz="2200" dirty="0">
                <a:latin typeface="Alexandria" charset="0"/>
                <a:cs typeface="Alexandria" charset="0"/>
              </a:rPr>
              <a:t>: تساعد الإعلانات الرقمية على تعزيز الوعي بالعلامة التجارية، مما يساهم في جعل الجمهور المستهدف أكثر معرفة بالمنتجات والخدمات المقدمة.</a:t>
            </a:r>
          </a:p>
          <a:p>
            <a:pPr marL="342900" indent="-342900" algn="just" rtl="1">
              <a:buFont typeface="Arial" panose="020B0604020202020204" pitchFamily="34" charset="0"/>
              <a:buChar char="•"/>
            </a:pPr>
            <a:endParaRPr lang="ar-EG" sz="2200" dirty="0">
              <a:latin typeface="Alexandria" charset="0"/>
              <a:cs typeface="Alexandria" charset="0"/>
            </a:endParaRPr>
          </a:p>
          <a:p>
            <a:pPr marL="342900" indent="-342900" algn="just" rtl="1">
              <a:buFont typeface="Arial" panose="020B0604020202020204" pitchFamily="34" charset="0"/>
              <a:buChar char="•"/>
            </a:pPr>
            <a:r>
              <a:rPr lang="ar-EG" sz="2200" dirty="0">
                <a:latin typeface="Alexandria" charset="0"/>
                <a:cs typeface="Alexandria" charset="0"/>
              </a:rPr>
              <a:t> </a:t>
            </a:r>
            <a:r>
              <a:rPr lang="ar-EG" sz="2200" dirty="0">
                <a:solidFill>
                  <a:srgbClr val="FF0000"/>
                </a:solidFill>
                <a:latin typeface="Alexandria" charset="0"/>
                <a:cs typeface="Alexandria" charset="0"/>
              </a:rPr>
              <a:t>رفع مبيعات المنتجات</a:t>
            </a:r>
            <a:r>
              <a:rPr lang="ar-EG" sz="2200" dirty="0">
                <a:latin typeface="Alexandria" charset="0"/>
                <a:cs typeface="Alexandria" charset="0"/>
              </a:rPr>
              <a:t>: من خلال استهداف العملاء المحتملين بدقة، تساهم الإعلانات الرقمية في زيادة المبيعات بشكل فعّال من خلال حملات مدروسة ومنتجات مخصصة.</a:t>
            </a:r>
          </a:p>
          <a:p>
            <a:pPr marL="342900" indent="-342900" algn="just" rtl="1">
              <a:buFont typeface="Arial" panose="020B0604020202020204" pitchFamily="34" charset="0"/>
              <a:buChar char="•"/>
            </a:pPr>
            <a:endParaRPr lang="ar-EG" sz="2200" dirty="0">
              <a:latin typeface="Alexandria" charset="0"/>
              <a:cs typeface="Alexandria" charset="0"/>
            </a:endParaRPr>
          </a:p>
          <a:p>
            <a:pPr marL="342900" indent="-342900" algn="just" rtl="1">
              <a:buFont typeface="Arial" panose="020B0604020202020204" pitchFamily="34" charset="0"/>
              <a:buChar char="•"/>
            </a:pPr>
            <a:r>
              <a:rPr lang="ar-EG" sz="2200" dirty="0">
                <a:latin typeface="Alexandria" charset="0"/>
                <a:cs typeface="Alexandria" charset="0"/>
              </a:rPr>
              <a:t> </a:t>
            </a:r>
            <a:r>
              <a:rPr lang="ar-EG" sz="2200" dirty="0">
                <a:solidFill>
                  <a:srgbClr val="FF0000"/>
                </a:solidFill>
                <a:latin typeface="Alexandria" charset="0"/>
                <a:cs typeface="Alexandria" charset="0"/>
              </a:rPr>
              <a:t>تحقيق أهداف تسويقية فعالة: </a:t>
            </a:r>
            <a:r>
              <a:rPr lang="ar-EG" sz="2200" dirty="0">
                <a:latin typeface="Alexandria" charset="0"/>
                <a:cs typeface="Alexandria" charset="0"/>
              </a:rPr>
              <a:t>تعكس أهمية الإعلانات الرقمية في التسويق تحولًا كبيرًا في الطرق التي تتواصل بها الشركات مع جمهورها، مما يمكنها من تحقيق أهدافها التسويقية بطريقة أكثر استهدافًا وفعالية.</a:t>
            </a:r>
            <a:endParaRPr lang="ar-EG" sz="2200" dirty="0">
              <a:solidFill>
                <a:srgbClr val="FF0000"/>
              </a:solidFill>
            </a:endParaRPr>
          </a:p>
        </p:txBody>
      </p:sp>
      <p:pic>
        <p:nvPicPr>
          <p:cNvPr id="6" name="Picture 5"/>
          <p:cNvPicPr>
            <a:picLocks noChangeAspect="1"/>
          </p:cNvPicPr>
          <p:nvPr/>
        </p:nvPicPr>
        <p:blipFill>
          <a:blip r:embed="rId3"/>
          <a:stretch>
            <a:fillRect/>
          </a:stretch>
        </p:blipFill>
        <p:spPr>
          <a:xfrm>
            <a:off x="477179" y="2946181"/>
            <a:ext cx="2619375" cy="2288858"/>
          </a:xfrm>
          <a:prstGeom prst="rect">
            <a:avLst/>
          </a:prstGeom>
        </p:spPr>
      </p:pic>
    </p:spTree>
    <p:extLst>
      <p:ext uri="{BB962C8B-B14F-4D97-AF65-F5344CB8AC3E}">
        <p14:creationId xmlns:p14="http://schemas.microsoft.com/office/powerpoint/2010/main" val="38349873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854465"/>
          </a:xfrm>
          <a:prstGeom prst="rect">
            <a:avLst/>
          </a:prstGeom>
          <a:noFill/>
        </p:spPr>
        <p:txBody>
          <a:bodyPr wrap="square">
            <a:spAutoFit/>
          </a:bodyPr>
          <a:lstStyle/>
          <a:p>
            <a:pPr algn="ctr"/>
            <a:r>
              <a:rPr lang="ar-EG" sz="3200" b="1" dirty="0">
                <a:latin typeface="Alexandria" charset="0"/>
                <a:cs typeface="Alexandria" charset="0"/>
              </a:rPr>
              <a:t>ثانياً: </a:t>
            </a:r>
            <a:r>
              <a:rPr lang="ar-EG" sz="3200" b="1" dirty="0"/>
              <a:t>منصات الإعلانات الرقمية</a:t>
            </a:r>
            <a:endParaRPr lang="en-US" sz="3200" b="1" dirty="0">
              <a:latin typeface="Alexandria" charset="0"/>
              <a:cs typeface="Alexandria" charset="0"/>
            </a:endParaRPr>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77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1"/>
            <a:ext cx="9345750" cy="4525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191017" y="1564470"/>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1. إعلانات محركات البحث </a:t>
            </a:r>
            <a:endParaRPr lang="en-US" sz="2800" b="1" dirty="0">
              <a:solidFill>
                <a:srgbClr val="C00000"/>
              </a:solidFill>
              <a:latin typeface="Calibri" panose="020F0502020204030204" pitchFamily="34" charset="0"/>
              <a:cs typeface="Calibri" panose="020F0502020204030204" pitchFamily="34" charset="0"/>
            </a:endParaRPr>
          </a:p>
          <a:p>
            <a:pPr algn="ctr" rtl="1"/>
            <a:r>
              <a:rPr lang="ar-EG" sz="2800" b="1" dirty="0">
                <a:solidFill>
                  <a:srgbClr val="C00000"/>
                </a:solidFill>
                <a:latin typeface="Calibri" panose="020F0502020204030204" pitchFamily="34" charset="0"/>
                <a:cs typeface="Calibri" panose="020F0502020204030204" pitchFamily="34" charset="0"/>
              </a:rPr>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2822028" y="2041524"/>
            <a:ext cx="8514876" cy="4770537"/>
          </a:xfrm>
          <a:prstGeom prst="rect">
            <a:avLst/>
          </a:prstGeom>
          <a:noFill/>
        </p:spPr>
        <p:txBody>
          <a:bodyPr wrap="square" rtlCol="0">
            <a:spAutoFit/>
          </a:bodyPr>
          <a:lstStyle/>
          <a:p>
            <a:pPr algn="just" rtl="1"/>
            <a:r>
              <a:rPr lang="ar-EG" sz="2000" dirty="0">
                <a:latin typeface="Alexandria" charset="0"/>
                <a:cs typeface="Alexandria" charset="0"/>
              </a:rPr>
              <a:t>الإعلانات على محركات البحث تعتبر أداة قوية لزيادة رؤية العلامة التجارية، جذب العملاء المحتملين بشكل دقيق، وتحقيق نتائج قابلة للقياس.</a:t>
            </a:r>
          </a:p>
          <a:p>
            <a:pPr algn="r"/>
            <a:r>
              <a:rPr lang="ar-EG" sz="2000" dirty="0">
                <a:latin typeface="Alexandria" charset="0"/>
                <a:cs typeface="Alexandria" charset="0"/>
              </a:rPr>
              <a:t>ميزات الإعلانات على محركات البحث</a:t>
            </a:r>
          </a:p>
          <a:p>
            <a:pPr marL="342900" indent="-342900" algn="just" rtl="1">
              <a:buFont typeface="Arial" panose="020B0604020202020204" pitchFamily="34" charset="0"/>
              <a:buChar char="•"/>
            </a:pPr>
            <a:r>
              <a:rPr lang="ar-EG" sz="2000" dirty="0">
                <a:solidFill>
                  <a:srgbClr val="FF0000"/>
                </a:solidFill>
                <a:latin typeface="Alexandria" charset="0"/>
                <a:cs typeface="Alexandria" charset="0"/>
              </a:rPr>
              <a:t>استهداف دقيق</a:t>
            </a:r>
            <a:r>
              <a:rPr lang="ar-EG" sz="2000" dirty="0">
                <a:latin typeface="Alexandria" charset="0"/>
                <a:cs typeface="Alexandria" charset="0"/>
              </a:rPr>
              <a:t>: يمكن للإعلانات على محركات البحث استهداف الجمهور بناءً على الكلمات المفتاحية التي يبحث عنها المستخدمون، مما يزيد من احتمالية وصول الإعلان للأشخاص المهتمين بالفعل بالمنتج.</a:t>
            </a:r>
          </a:p>
          <a:p>
            <a:pPr marL="342900" indent="-342900" algn="just" rtl="1">
              <a:buFont typeface="Arial" panose="020B0604020202020204" pitchFamily="34" charset="0"/>
              <a:buChar char="•"/>
            </a:pPr>
            <a:r>
              <a:rPr lang="ar-EG" sz="2000" dirty="0">
                <a:solidFill>
                  <a:srgbClr val="FF0000"/>
                </a:solidFill>
                <a:latin typeface="Alexandria" charset="0"/>
                <a:cs typeface="Alexandria" charset="0"/>
              </a:rPr>
              <a:t>زيادة الظهور: </a:t>
            </a:r>
            <a:r>
              <a:rPr lang="ar-EG" sz="2000" dirty="0">
                <a:latin typeface="Alexandria" charset="0"/>
                <a:cs typeface="Alexandria" charset="0"/>
              </a:rPr>
              <a:t>تعمل الإعلانات على محركات البحث على تحسين ظهور علامتك التجارية في نتائج البحث، مما يزيد من فرصة جذب العملاء المحتملين الذين يبحثون عن حلول مشابهة لمنتجاتك أو خدمات.</a:t>
            </a:r>
          </a:p>
          <a:p>
            <a:pPr marL="342900" indent="-342900" algn="just" rtl="1">
              <a:buFont typeface="Arial" panose="020B0604020202020204" pitchFamily="34" charset="0"/>
              <a:buChar char="•"/>
            </a:pPr>
            <a:r>
              <a:rPr lang="ar-EG" sz="2000" dirty="0">
                <a:solidFill>
                  <a:srgbClr val="FF0000"/>
                </a:solidFill>
                <a:latin typeface="Alexandria" charset="0"/>
                <a:cs typeface="Alexandria" charset="0"/>
              </a:rPr>
              <a:t>قابلية للقياس</a:t>
            </a:r>
            <a:r>
              <a:rPr lang="ar-EG" sz="2000" dirty="0">
                <a:latin typeface="Alexandria" charset="0"/>
                <a:cs typeface="Alexandria" charset="0"/>
              </a:rPr>
              <a:t>: تتميز الإعلانات على محركات البحث بإمكانية قياس الأداء بدقة، حيث يمكنك تتبع عدد النقرات، التفاعلات، وعمليات التحويل.</a:t>
            </a:r>
          </a:p>
          <a:p>
            <a:pPr marL="342900" indent="-342900" algn="just" rtl="1">
              <a:buFont typeface="Arial" panose="020B0604020202020204" pitchFamily="34" charset="0"/>
              <a:buChar char="•"/>
            </a:pPr>
            <a:r>
              <a:rPr lang="ar-EG" sz="2000" dirty="0">
                <a:latin typeface="Alexandria" charset="0"/>
                <a:cs typeface="Alexandria" charset="0"/>
              </a:rPr>
              <a:t>التحسين المستمر: بناءً على نتائج القياس، يمكنك تحسين الحملات الإعلانية باستمرار عن طريق تعديل الكلمات الرئيسية، استهداف الجمهور، أو تعديل الإعلانات لزيادة فاعليتها.</a:t>
            </a:r>
          </a:p>
          <a:p>
            <a:pPr algn="just" rtl="1"/>
            <a:endParaRPr lang="ar-EG" sz="2200" dirty="0">
              <a:latin typeface="Alexandria" charset="0"/>
              <a:cs typeface="Alexandria" charset="0"/>
            </a:endParaRPr>
          </a:p>
          <a:p>
            <a:pPr algn="just" rtl="1"/>
            <a:r>
              <a:rPr lang="ar-EG" sz="2200" dirty="0">
                <a:latin typeface="Alexandria" charset="0"/>
                <a:cs typeface="Alexandria" charset="0"/>
              </a:rPr>
              <a:t>.</a:t>
            </a:r>
            <a:endParaRPr lang="ar-EG" sz="2200" dirty="0">
              <a:solidFill>
                <a:srgbClr val="FF0000"/>
              </a:solidFill>
            </a:endParaRPr>
          </a:p>
        </p:txBody>
      </p:sp>
      <p:pic>
        <p:nvPicPr>
          <p:cNvPr id="3" name="Picture 2"/>
          <p:cNvPicPr>
            <a:picLocks noChangeAspect="1"/>
          </p:cNvPicPr>
          <p:nvPr/>
        </p:nvPicPr>
        <p:blipFill>
          <a:blip r:embed="rId3"/>
          <a:stretch>
            <a:fillRect/>
          </a:stretch>
        </p:blipFill>
        <p:spPr>
          <a:xfrm>
            <a:off x="99891" y="1956390"/>
            <a:ext cx="2385681" cy="1955345"/>
          </a:xfrm>
          <a:prstGeom prst="rect">
            <a:avLst/>
          </a:prstGeom>
        </p:spPr>
      </p:pic>
      <p:pic>
        <p:nvPicPr>
          <p:cNvPr id="9" name="Picture 8"/>
          <p:cNvPicPr>
            <a:picLocks noChangeAspect="1"/>
          </p:cNvPicPr>
          <p:nvPr/>
        </p:nvPicPr>
        <p:blipFill>
          <a:blip r:embed="rId4"/>
          <a:stretch>
            <a:fillRect/>
          </a:stretch>
        </p:blipFill>
        <p:spPr>
          <a:xfrm>
            <a:off x="99891" y="3916687"/>
            <a:ext cx="2385681" cy="1781175"/>
          </a:xfrm>
          <a:prstGeom prst="rect">
            <a:avLst/>
          </a:prstGeom>
        </p:spPr>
      </p:pic>
    </p:spTree>
    <p:extLst>
      <p:ext uri="{BB962C8B-B14F-4D97-AF65-F5344CB8AC3E}">
        <p14:creationId xmlns:p14="http://schemas.microsoft.com/office/powerpoint/2010/main" val="1563973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0"/>
            <a:ext cx="9345750" cy="4557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725345" y="1622960"/>
            <a:ext cx="8466655" cy="954107"/>
          </a:xfrm>
          <a:prstGeom prst="rect">
            <a:avLst/>
          </a:prstGeom>
          <a:noFill/>
        </p:spPr>
        <p:txBody>
          <a:bodyPr wrap="square" rtlCol="0">
            <a:spAutoFit/>
          </a:bodyPr>
          <a:lstStyle/>
          <a:p>
            <a:pPr algn="ctr" rtl="1"/>
            <a:r>
              <a:rPr lang="en-US" sz="2800" b="1" dirty="0">
                <a:solidFill>
                  <a:srgbClr val="C00000"/>
                </a:solidFill>
                <a:latin typeface="Calibri" panose="020F0502020204030204" pitchFamily="34" charset="0"/>
                <a:cs typeface="Calibri" panose="020F0502020204030204" pitchFamily="34" charset="0"/>
              </a:rPr>
              <a:t>1.1</a:t>
            </a:r>
            <a:r>
              <a:rPr lang="ar-EG" sz="2800" b="1" dirty="0">
                <a:solidFill>
                  <a:srgbClr val="C00000"/>
                </a:solidFill>
                <a:latin typeface="Calibri" panose="020F0502020204030204" pitchFamily="34" charset="0"/>
                <a:cs typeface="Calibri" panose="020F0502020204030204" pitchFamily="34" charset="0"/>
              </a:rPr>
              <a:t> استراتيجية ناجحة للإعلانات على محركات البحث</a:t>
            </a:r>
            <a:endParaRPr lang="en-US" sz="2800" b="1" dirty="0">
              <a:solidFill>
                <a:srgbClr val="C00000"/>
              </a:solidFill>
              <a:latin typeface="Calibri" panose="020F0502020204030204" pitchFamily="34" charset="0"/>
              <a:cs typeface="Calibri" panose="020F0502020204030204" pitchFamily="34" charset="0"/>
            </a:endParaRPr>
          </a:p>
          <a:p>
            <a:pPr algn="ctr" rtl="1"/>
            <a:r>
              <a:rPr lang="ar-EG" sz="2800" b="1" dirty="0">
                <a:solidFill>
                  <a:srgbClr val="C00000"/>
                </a:solidFill>
                <a:latin typeface="Calibri" panose="020F0502020204030204" pitchFamily="34" charset="0"/>
                <a:cs typeface="Calibri" panose="020F0502020204030204" pitchFamily="34" charset="0"/>
              </a:rPr>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3397212" y="2189183"/>
            <a:ext cx="7939692" cy="3939540"/>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اختيار الكلمات الرئيسية بعناية</a:t>
            </a:r>
            <a:r>
              <a:rPr lang="ar-EG" sz="2200" dirty="0">
                <a:latin typeface="Alexandria" charset="0"/>
                <a:cs typeface="Alexandria" charset="0"/>
              </a:rPr>
              <a:t>: يجب اختيار كلمات مفتاحية دقيقة ومترابطة مع نشاطك التجاري لضمان ظهور إعلانك أمام الجمهور الصحيح الذي يبحث عن منتجاتك أو خدماتك.</a:t>
            </a:r>
            <a:endParaRPr lang="en-US" sz="2200" dirty="0">
              <a:latin typeface="Alexandria" charset="0"/>
              <a:cs typeface="Alexandria" charset="0"/>
            </a:endParaRPr>
          </a:p>
          <a:p>
            <a:pPr marL="342900" indent="-342900" algn="just" rtl="1">
              <a:buFont typeface="Arial" panose="020B0604020202020204" pitchFamily="34" charset="0"/>
              <a:buChar char="•"/>
            </a:pPr>
            <a:r>
              <a:rPr lang="ar-EG" sz="2200" dirty="0">
                <a:latin typeface="Alexandria" charset="0"/>
                <a:cs typeface="Alexandria" charset="0"/>
              </a:rPr>
              <a:t> </a:t>
            </a:r>
            <a:r>
              <a:rPr lang="ar-EG" sz="2200" dirty="0">
                <a:solidFill>
                  <a:srgbClr val="FF0000"/>
                </a:solidFill>
                <a:latin typeface="Alexandria" charset="0"/>
                <a:cs typeface="Alexandria" charset="0"/>
              </a:rPr>
              <a:t>تحسين صفحة الهبوط: </a:t>
            </a:r>
            <a:r>
              <a:rPr lang="ar-EG" sz="2200" dirty="0">
                <a:latin typeface="Alexandria" charset="0"/>
                <a:cs typeface="Alexandria" charset="0"/>
              </a:rPr>
              <a:t>يجب أن تكون الصفحة التي يستقبلها الزوار جذابة وملائمة لتجربة المستخدم لضمان تحويل الزوار إلى عملاء فعليين، مما يزيد من فعالية حملات الإعلان على محركات البحث.</a:t>
            </a:r>
            <a:endParaRPr lang="en-US" sz="2200" dirty="0">
              <a:latin typeface="Alexandria" charset="0"/>
              <a:cs typeface="Alexandria" charset="0"/>
            </a:endParaRPr>
          </a:p>
          <a:p>
            <a:pPr marL="342900" indent="-342900" algn="just" rtl="1">
              <a:buFont typeface="Arial" panose="020B0604020202020204" pitchFamily="34" charset="0"/>
              <a:buChar char="•"/>
            </a:pPr>
            <a:r>
              <a:rPr lang="ar-EG" sz="2400" dirty="0"/>
              <a:t> </a:t>
            </a:r>
            <a:r>
              <a:rPr lang="ar-EG" sz="2200" dirty="0">
                <a:solidFill>
                  <a:srgbClr val="FF0000"/>
                </a:solidFill>
                <a:latin typeface="Alexandria" charset="0"/>
                <a:cs typeface="Alexandria" charset="0"/>
              </a:rPr>
              <a:t>دعوة إلى الإجراء </a:t>
            </a:r>
            <a:r>
              <a:rPr lang="en-US" sz="2200" dirty="0">
                <a:latin typeface="Alexandria" charset="0"/>
                <a:cs typeface="Alexandria" charset="0"/>
              </a:rPr>
              <a:t>(</a:t>
            </a:r>
            <a:r>
              <a:rPr lang="en-MY" sz="2400" dirty="0"/>
              <a:t>Call to Action): </a:t>
            </a:r>
            <a:r>
              <a:rPr lang="ar-EG" sz="2400" dirty="0"/>
              <a:t>يجب أن تكون هناك دعوة واضحة للعمل مثل "اشترِ الآن" أو "سجل هنا" لتحفيز الزوار على اتخاذ الخطوات المطلوبة. </a:t>
            </a:r>
            <a:endParaRPr lang="en-US" sz="2400" dirty="0"/>
          </a:p>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التوافق مع الإعلان</a:t>
            </a:r>
            <a:r>
              <a:rPr lang="ar-EG" sz="2400" dirty="0"/>
              <a:t>: تأكد من أن محتوى الصفحة متطابق مع الإعلان الذي دفع الزوار إليها، لضمان عدم حدوث خيبة أمل وزيادة احتمالية التحويل</a:t>
            </a:r>
            <a:r>
              <a:rPr lang="en-US" sz="2400" dirty="0"/>
              <a:t>.</a:t>
            </a:r>
            <a:endParaRPr lang="ar-EG" sz="2400" dirty="0"/>
          </a:p>
          <a:p>
            <a:pPr algn="just" rtl="1"/>
            <a:endParaRPr lang="ar-EG" sz="2200" dirty="0">
              <a:solidFill>
                <a:srgbClr val="FF0000"/>
              </a:solidFill>
            </a:endParaRPr>
          </a:p>
        </p:txBody>
      </p:sp>
      <p:pic>
        <p:nvPicPr>
          <p:cNvPr id="9" name="Picture 8"/>
          <p:cNvPicPr>
            <a:picLocks noChangeAspect="1"/>
          </p:cNvPicPr>
          <p:nvPr/>
        </p:nvPicPr>
        <p:blipFill>
          <a:blip r:embed="rId3"/>
          <a:stretch>
            <a:fillRect/>
          </a:stretch>
        </p:blipFill>
        <p:spPr>
          <a:xfrm>
            <a:off x="278038" y="2056603"/>
            <a:ext cx="2590833" cy="1932339"/>
          </a:xfrm>
          <a:prstGeom prst="rect">
            <a:avLst/>
          </a:prstGeom>
        </p:spPr>
      </p:pic>
      <p:pic>
        <p:nvPicPr>
          <p:cNvPr id="10" name="Picture 9"/>
          <p:cNvPicPr>
            <a:picLocks noChangeAspect="1"/>
          </p:cNvPicPr>
          <p:nvPr/>
        </p:nvPicPr>
        <p:blipFill>
          <a:blip r:embed="rId4"/>
          <a:stretch>
            <a:fillRect/>
          </a:stretch>
        </p:blipFill>
        <p:spPr>
          <a:xfrm>
            <a:off x="278039" y="3911735"/>
            <a:ext cx="2514858" cy="1811148"/>
          </a:xfrm>
          <a:prstGeom prst="rect">
            <a:avLst/>
          </a:prstGeom>
        </p:spPr>
      </p:pic>
    </p:spTree>
    <p:extLst>
      <p:ext uri="{BB962C8B-B14F-4D97-AF65-F5344CB8AC3E}">
        <p14:creationId xmlns:p14="http://schemas.microsoft.com/office/powerpoint/2010/main" val="1361155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435581"/>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155961" y="1622960"/>
            <a:ext cx="9345750" cy="4557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26178" y="1618439"/>
            <a:ext cx="8466655" cy="954107"/>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1.2. </a:t>
            </a:r>
            <a:r>
              <a:rPr lang="ar-EG" sz="2800" b="1" dirty="0">
                <a:solidFill>
                  <a:srgbClr val="C00000"/>
                </a:solidFill>
                <a:latin typeface="Calibri" panose="020F0502020204030204" pitchFamily="34" charset="0"/>
                <a:cs typeface="Calibri" panose="020F0502020204030204" pitchFamily="34" charset="0"/>
              </a:rPr>
              <a:t>نماذج إعلانات جوجل</a:t>
            </a:r>
            <a:endParaRPr lang="en-US" sz="2800" b="1" dirty="0">
              <a:solidFill>
                <a:srgbClr val="C00000"/>
              </a:solidFill>
              <a:latin typeface="Calibri" panose="020F0502020204030204" pitchFamily="34" charset="0"/>
              <a:cs typeface="Calibri" panose="020F0502020204030204" pitchFamily="34" charset="0"/>
            </a:endParaRPr>
          </a:p>
          <a:p>
            <a:pPr algn="ctr" rtl="1"/>
            <a:r>
              <a:rPr lang="ar-EG" sz="2800" b="1" dirty="0">
                <a:solidFill>
                  <a:srgbClr val="C00000"/>
                </a:solidFill>
                <a:latin typeface="Calibri" panose="020F0502020204030204" pitchFamily="34" charset="0"/>
                <a:cs typeface="Calibri" panose="020F0502020204030204" pitchFamily="34" charset="0"/>
              </a:rPr>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C5CF803-1BC6-5196-230D-D619845F8047}"/>
              </a:ext>
            </a:extLst>
          </p:cNvPr>
          <p:cNvSpPr txBox="1"/>
          <p:nvPr/>
        </p:nvSpPr>
        <p:spPr>
          <a:xfrm>
            <a:off x="3406314" y="2095493"/>
            <a:ext cx="7939692" cy="4493538"/>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smtClean="0">
                <a:solidFill>
                  <a:srgbClr val="FF0000"/>
                </a:solidFill>
                <a:latin typeface="Alexandria" charset="0"/>
                <a:cs typeface="Alexandria" charset="0"/>
              </a:rPr>
              <a:t>إعلانات </a:t>
            </a:r>
            <a:r>
              <a:rPr lang="ar-EG" sz="2200" dirty="0">
                <a:solidFill>
                  <a:srgbClr val="FF0000"/>
                </a:solidFill>
                <a:latin typeface="Alexandria" charset="0"/>
                <a:cs typeface="Alexandria" charset="0"/>
              </a:rPr>
              <a:t>البحث </a:t>
            </a:r>
            <a:r>
              <a:rPr lang="ar-EG" sz="2200" dirty="0" smtClean="0">
                <a:solidFill>
                  <a:srgbClr val="FF0000"/>
                </a:solidFill>
                <a:latin typeface="Alexandria" charset="0"/>
                <a:cs typeface="Alexandria" charset="0"/>
              </a:rPr>
              <a:t>المدفوعة </a:t>
            </a:r>
            <a:r>
              <a:rPr lang="en-US" sz="2200" dirty="0" smtClean="0">
                <a:solidFill>
                  <a:srgbClr val="FF0000"/>
                </a:solidFill>
                <a:latin typeface="Alexandria" charset="0"/>
                <a:cs typeface="Alexandria" charset="0"/>
              </a:rPr>
              <a:t>Search Ads) </a:t>
            </a:r>
            <a:r>
              <a:rPr lang="ar-EG" sz="2200" dirty="0" smtClean="0">
                <a:solidFill>
                  <a:srgbClr val="FF0000"/>
                </a:solidFill>
                <a:latin typeface="Alexandria" charset="0"/>
                <a:cs typeface="Alexandria" charset="0"/>
              </a:rPr>
              <a:t>) </a:t>
            </a:r>
            <a:r>
              <a:rPr lang="ar-EG" sz="2400" dirty="0" smtClean="0"/>
              <a:t>: تظهر </a:t>
            </a:r>
            <a:r>
              <a:rPr lang="ar-EG" sz="2400" dirty="0"/>
              <a:t>أعلى نتائج البحث على جوجل. مثال: "</a:t>
            </a:r>
            <a:r>
              <a:rPr lang="ar-EG" sz="2400" i="1" dirty="0">
                <a:solidFill>
                  <a:srgbClr val="0070C0"/>
                </a:solidFill>
              </a:rPr>
              <a:t>اشترِ أحدث الهواتف </a:t>
            </a:r>
            <a:r>
              <a:rPr lang="ar-EG" sz="2400" i="1" dirty="0" smtClean="0">
                <a:solidFill>
                  <a:srgbClr val="0070C0"/>
                </a:solidFill>
              </a:rPr>
              <a:t>الذكية </a:t>
            </a:r>
            <a:r>
              <a:rPr lang="ar-EG" sz="2400" i="1" dirty="0">
                <a:solidFill>
                  <a:srgbClr val="0070C0"/>
                </a:solidFill>
              </a:rPr>
              <a:t>مع خصم حصري</a:t>
            </a:r>
            <a:r>
              <a:rPr lang="ar-EG" sz="2400" dirty="0" smtClean="0"/>
              <a:t>!«. </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إعلانات الشبكة الإعلانية </a:t>
            </a:r>
            <a:r>
              <a:rPr lang="en-US" sz="2400" dirty="0" smtClean="0"/>
              <a:t>Display </a:t>
            </a:r>
            <a:r>
              <a:rPr lang="en-US" sz="2400" dirty="0"/>
              <a:t>Ads</a:t>
            </a:r>
            <a:r>
              <a:rPr lang="en-US" sz="2400" dirty="0" smtClean="0"/>
              <a:t>):</a:t>
            </a:r>
            <a:r>
              <a:rPr lang="ar-EG" sz="2400" dirty="0" smtClean="0"/>
              <a:t>) إعلانات </a:t>
            </a:r>
            <a:r>
              <a:rPr lang="ar-EG" sz="2400" dirty="0"/>
              <a:t>مصورة تظهر على مواقع الويب الشريكة. مثال: </a:t>
            </a:r>
            <a:r>
              <a:rPr lang="ar-EG" sz="2400" i="1" dirty="0">
                <a:solidFill>
                  <a:srgbClr val="0070C0"/>
                </a:solidFill>
              </a:rPr>
              <a:t>صورة لهاتف مع نص ترويجي</a:t>
            </a:r>
            <a:r>
              <a:rPr lang="ar-EG" sz="2400" dirty="0" smtClean="0"/>
              <a:t>.</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dirty="0" smtClean="0"/>
              <a:t> </a:t>
            </a:r>
            <a:r>
              <a:rPr lang="ar-EG" sz="2400" dirty="0">
                <a:solidFill>
                  <a:srgbClr val="FF0000"/>
                </a:solidFill>
              </a:rPr>
              <a:t>إعلانات الفيديو </a:t>
            </a:r>
            <a:r>
              <a:rPr lang="en-US" sz="2400" dirty="0" smtClean="0">
                <a:solidFill>
                  <a:srgbClr val="FF0000"/>
                </a:solidFill>
              </a:rPr>
              <a:t>Video </a:t>
            </a:r>
            <a:r>
              <a:rPr lang="en-US" sz="2400" dirty="0">
                <a:solidFill>
                  <a:srgbClr val="FF0000"/>
                </a:solidFill>
              </a:rPr>
              <a:t>Ads</a:t>
            </a:r>
            <a:r>
              <a:rPr lang="en-US" sz="2400" dirty="0" smtClean="0">
                <a:solidFill>
                  <a:srgbClr val="FF0000"/>
                </a:solidFill>
              </a:rPr>
              <a:t>)</a:t>
            </a:r>
            <a:r>
              <a:rPr lang="ar-EG" sz="2400" dirty="0" smtClean="0">
                <a:solidFill>
                  <a:srgbClr val="FF0000"/>
                </a:solidFill>
              </a:rPr>
              <a:t> ) </a:t>
            </a:r>
            <a:r>
              <a:rPr lang="en-US" sz="2400" dirty="0">
                <a:solidFill>
                  <a:srgbClr val="FF0000"/>
                </a:solidFill>
              </a:rPr>
              <a:t>:</a:t>
            </a:r>
            <a:r>
              <a:rPr lang="ar-EG" sz="2400" dirty="0" smtClean="0">
                <a:solidFill>
                  <a:srgbClr val="FF0000"/>
                </a:solidFill>
              </a:rPr>
              <a:t> </a:t>
            </a:r>
            <a:r>
              <a:rPr lang="ar-EG" sz="2400" dirty="0" smtClean="0"/>
              <a:t>تظهر </a:t>
            </a:r>
            <a:r>
              <a:rPr lang="ar-EG" sz="2400" dirty="0"/>
              <a:t>قبل أو أثناء مقاطع الفيديو على يوتيوب. مثال: فيديو ترويجي لمنتج معين</a:t>
            </a:r>
            <a:r>
              <a:rPr lang="ar-EG" sz="2400" dirty="0" smtClean="0"/>
              <a:t>.</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dirty="0" smtClean="0"/>
              <a:t> </a:t>
            </a:r>
            <a:r>
              <a:rPr lang="ar-EG" sz="2400" dirty="0">
                <a:solidFill>
                  <a:srgbClr val="FF0000"/>
                </a:solidFill>
              </a:rPr>
              <a:t>إعلانات التسوق </a:t>
            </a:r>
            <a:r>
              <a:rPr lang="ar-EG" sz="2400" dirty="0" smtClean="0">
                <a:solidFill>
                  <a:srgbClr val="FF0000"/>
                </a:solidFill>
              </a:rPr>
              <a:t>(</a:t>
            </a:r>
            <a:r>
              <a:rPr lang="en-US" sz="2400" dirty="0" smtClean="0">
                <a:solidFill>
                  <a:srgbClr val="FF0000"/>
                </a:solidFill>
              </a:rPr>
              <a:t>Shopping Ads</a:t>
            </a:r>
            <a:r>
              <a:rPr lang="ar-EG" sz="2400" dirty="0" smtClean="0">
                <a:solidFill>
                  <a:srgbClr val="FF0000"/>
                </a:solidFill>
              </a:rPr>
              <a:t>): </a:t>
            </a:r>
            <a:r>
              <a:rPr lang="en-US" sz="2400" dirty="0" smtClean="0">
                <a:solidFill>
                  <a:srgbClr val="FF0000"/>
                </a:solidFill>
              </a:rPr>
              <a:t> </a:t>
            </a:r>
            <a:r>
              <a:rPr lang="ar-EG" sz="2400" dirty="0"/>
              <a:t>تظهر في نتائج البحث مع صور وأسعار المنتجات. مثال: "</a:t>
            </a:r>
            <a:r>
              <a:rPr lang="ar-EG" sz="2400" i="1" dirty="0">
                <a:solidFill>
                  <a:srgbClr val="0070C0"/>
                </a:solidFill>
              </a:rPr>
              <a:t>سماعة رأس بسعر خاص</a:t>
            </a:r>
            <a:r>
              <a:rPr lang="ar-EG" sz="2400" dirty="0"/>
              <a:t>."</a:t>
            </a:r>
            <a:r>
              <a:rPr lang="en-US" sz="2400" dirty="0" smtClean="0"/>
              <a:t>.</a:t>
            </a:r>
            <a:endParaRPr lang="ar-EG" sz="2400" dirty="0"/>
          </a:p>
          <a:p>
            <a:pPr algn="just" rtl="1"/>
            <a:endParaRPr lang="ar-EG" sz="2200" dirty="0">
              <a:solidFill>
                <a:srgbClr val="FF0000"/>
              </a:solidFill>
            </a:endParaRPr>
          </a:p>
        </p:txBody>
      </p:sp>
      <p:pic>
        <p:nvPicPr>
          <p:cNvPr id="3" name="Picture 2"/>
          <p:cNvPicPr>
            <a:picLocks noChangeAspect="1"/>
          </p:cNvPicPr>
          <p:nvPr/>
        </p:nvPicPr>
        <p:blipFill>
          <a:blip r:embed="rId3"/>
          <a:stretch>
            <a:fillRect/>
          </a:stretch>
        </p:blipFill>
        <p:spPr>
          <a:xfrm>
            <a:off x="-25361" y="3968511"/>
            <a:ext cx="2438400" cy="1876425"/>
          </a:xfrm>
          <a:prstGeom prst="rect">
            <a:avLst/>
          </a:prstGeom>
        </p:spPr>
      </p:pic>
      <p:pic>
        <p:nvPicPr>
          <p:cNvPr id="6" name="Picture 5"/>
          <p:cNvPicPr>
            <a:picLocks noChangeAspect="1"/>
          </p:cNvPicPr>
          <p:nvPr/>
        </p:nvPicPr>
        <p:blipFill>
          <a:blip r:embed="rId4"/>
          <a:stretch>
            <a:fillRect/>
          </a:stretch>
        </p:blipFill>
        <p:spPr>
          <a:xfrm>
            <a:off x="-34463" y="2480351"/>
            <a:ext cx="2358332" cy="1485900"/>
          </a:xfrm>
          <a:prstGeom prst="rect">
            <a:avLst/>
          </a:prstGeom>
        </p:spPr>
      </p:pic>
    </p:spTree>
    <p:extLst>
      <p:ext uri="{BB962C8B-B14F-4D97-AF65-F5344CB8AC3E}">
        <p14:creationId xmlns:p14="http://schemas.microsoft.com/office/powerpoint/2010/main" val="3162575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111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28545" y="1539619"/>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1.3 </a:t>
            </a:r>
            <a:r>
              <a:rPr lang="ar-EG" sz="2800" b="1" dirty="0">
                <a:solidFill>
                  <a:srgbClr val="C00000"/>
                </a:solidFill>
                <a:latin typeface="Calibri" panose="020F0502020204030204" pitchFamily="34" charset="0"/>
                <a:cs typeface="Calibri" panose="020F0502020204030204" pitchFamily="34" charset="0"/>
              </a:rPr>
              <a:t>. مثال عملي : استراتيجية الإعلانات على محركات البحث</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628545" y="2015354"/>
            <a:ext cx="8646733" cy="3816429"/>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a:solidFill>
                  <a:srgbClr val="FF0000"/>
                </a:solidFill>
                <a:latin typeface="Alexandria" charset="0"/>
                <a:cs typeface="Alexandria" charset="0"/>
              </a:rPr>
              <a:t>اختيار الكلمات الرئيسية:</a:t>
            </a:r>
          </a:p>
          <a:p>
            <a:pPr algn="just" rtl="1"/>
            <a:r>
              <a:rPr lang="ar-EG" sz="2000" dirty="0">
                <a:latin typeface="Alexandria" charset="0"/>
                <a:cs typeface="Alexandria" charset="0"/>
              </a:rPr>
              <a:t>حدد 5</a:t>
            </a:r>
            <a:r>
              <a:rPr lang="ar-EG" sz="2000" b="1" dirty="0">
                <a:latin typeface="Alexandria" charset="0"/>
                <a:cs typeface="Alexandria" charset="0"/>
              </a:rPr>
              <a:t> كلمات رئيسية </a:t>
            </a:r>
            <a:r>
              <a:rPr lang="ar-EG" sz="2000" dirty="0">
                <a:latin typeface="Alexandria" charset="0"/>
                <a:cs typeface="Alexandria" charset="0"/>
              </a:rPr>
              <a:t>مرتبطة بالمنتجات التي يبيعها متجر إلكتروني (مثل "شراء لاب توب في السعودية" أو "أفضل هواتف ذكية«</a:t>
            </a:r>
            <a:r>
              <a:rPr lang="ar-EG" sz="2000" dirty="0"/>
              <a:t>"خصم على أجهزة الكمبيوتر«"أجهزة إلكترونية للبيع</a:t>
            </a:r>
            <a:r>
              <a:rPr lang="ar-JO" sz="2000" dirty="0"/>
              <a:t> ، </a:t>
            </a:r>
            <a:r>
              <a:rPr lang="ar-EG" sz="2000" dirty="0"/>
              <a:t>"شحن مجاني للمنتجات الإلكترونية"</a:t>
            </a:r>
            <a:r>
              <a:rPr lang="ar-EG" sz="2000" dirty="0">
                <a:latin typeface="Alexandria" charset="0"/>
                <a:cs typeface="Alexandria" charset="0"/>
              </a:rPr>
              <a:t>). </a:t>
            </a:r>
          </a:p>
          <a:p>
            <a:pPr marL="342900" indent="-342900" algn="r" rtl="1">
              <a:buFont typeface="Arial" panose="020B0604020202020204" pitchFamily="34" charset="0"/>
              <a:buChar char="•"/>
            </a:pPr>
            <a:r>
              <a:rPr lang="ar-EG" sz="2000" dirty="0">
                <a:solidFill>
                  <a:srgbClr val="FF0000"/>
                </a:solidFill>
                <a:latin typeface="Alexandria" charset="0"/>
                <a:cs typeface="Alexandria" charset="0"/>
              </a:rPr>
              <a:t>تصميم الإعلان:</a:t>
            </a:r>
            <a:r>
              <a:rPr lang="ar-EG" sz="2000" dirty="0">
                <a:latin typeface="Alexandria" charset="0"/>
                <a:cs typeface="Alexandria" charset="0"/>
              </a:rPr>
              <a:t/>
            </a:r>
            <a:br>
              <a:rPr lang="ar-EG" sz="2000" dirty="0">
                <a:latin typeface="Alexandria" charset="0"/>
                <a:cs typeface="Alexandria" charset="0"/>
              </a:rPr>
            </a:br>
            <a:r>
              <a:rPr lang="ar-EG" sz="2000" b="1" dirty="0">
                <a:latin typeface="Alexandria" charset="0"/>
                <a:cs typeface="Alexandria" charset="0"/>
              </a:rPr>
              <a:t>صمم إعلاناً قصيراً مثل</a:t>
            </a:r>
            <a:r>
              <a:rPr lang="ar-EG" sz="2000" dirty="0">
                <a:latin typeface="Alexandria" charset="0"/>
                <a:cs typeface="Alexandria" charset="0"/>
              </a:rPr>
              <a:t>:</a:t>
            </a:r>
          </a:p>
          <a:p>
            <a:pPr marL="800100" lvl="1" indent="-342900" algn="r" rtl="1">
              <a:buFont typeface="Arial" panose="020B0604020202020204" pitchFamily="34" charset="0"/>
              <a:buChar char="•"/>
            </a:pPr>
            <a:r>
              <a:rPr lang="ar-EG" sz="2000" dirty="0">
                <a:latin typeface="Alexandria" charset="0"/>
                <a:cs typeface="Alexandria" charset="0"/>
              </a:rPr>
              <a:t>"احصل على أفضل العروض على الأجهزة الإلكترونية! شحن مجاني!</a:t>
            </a:r>
            <a:r>
              <a:rPr lang="ar-JO" sz="2000" dirty="0">
                <a:latin typeface="Alexandria" charset="0"/>
                <a:cs typeface="Alexandria" charset="0"/>
              </a:rPr>
              <a:t>"</a:t>
            </a:r>
            <a:endParaRPr lang="ar-EG" sz="2000" dirty="0">
              <a:latin typeface="Alexandria" charset="0"/>
              <a:cs typeface="Alexandria" charset="0"/>
            </a:endParaRPr>
          </a:p>
          <a:p>
            <a:pPr marL="800100" lvl="1" indent="-342900" algn="r" rtl="1">
              <a:buFont typeface="Arial" panose="020B0604020202020204" pitchFamily="34" charset="0"/>
              <a:buChar char="•"/>
            </a:pPr>
            <a:r>
              <a:rPr lang="ar-EG" sz="2000" dirty="0"/>
              <a:t>"ابحث عن أفضل الهواتف الذكية بأسعار رائعة! تسوق الآن واحصل على خصومات خاصة!"</a:t>
            </a:r>
            <a:endParaRPr lang="ar-EG" sz="2000" dirty="0">
              <a:latin typeface="Alexandria" charset="0"/>
              <a:cs typeface="Alexandria" charset="0"/>
            </a:endParaRPr>
          </a:p>
          <a:p>
            <a:pPr marL="342900" indent="-342900" algn="r" rtl="1">
              <a:buFont typeface="Arial" panose="020B0604020202020204" pitchFamily="34" charset="0"/>
              <a:buChar char="•"/>
            </a:pPr>
            <a:r>
              <a:rPr lang="ar-EG" sz="2000" dirty="0">
                <a:solidFill>
                  <a:srgbClr val="FF0000"/>
                </a:solidFill>
                <a:latin typeface="Alexandria" charset="0"/>
                <a:cs typeface="Alexandria" charset="0"/>
              </a:rPr>
              <a:t>تصميم صفحة الهبوط:</a:t>
            </a:r>
            <a:r>
              <a:rPr lang="ar-EG" sz="2000" dirty="0">
                <a:latin typeface="Alexandria" charset="0"/>
                <a:cs typeface="Alexandria" charset="0"/>
              </a:rPr>
              <a:t/>
            </a:r>
            <a:br>
              <a:rPr lang="ar-EG" sz="2000" dirty="0">
                <a:latin typeface="Alexandria" charset="0"/>
                <a:cs typeface="Alexandria" charset="0"/>
              </a:rPr>
            </a:br>
            <a:r>
              <a:rPr lang="ar-EG" sz="2000" dirty="0">
                <a:latin typeface="Alexandria" charset="0"/>
                <a:cs typeface="Alexandria" charset="0"/>
              </a:rPr>
              <a:t>أنشئ صفحة ملائمة للإعلان تحتوي على عنوان جذاب (</a:t>
            </a:r>
            <a:r>
              <a:rPr lang="ar-EG" sz="2000" b="1" dirty="0">
                <a:latin typeface="Alexandria" charset="0"/>
                <a:cs typeface="Alexandria" charset="0"/>
              </a:rPr>
              <a:t>مثل "أفضل العروض على الأجهزة الإلكترونية"</a:t>
            </a:r>
            <a:r>
              <a:rPr lang="ar-EG" sz="2000" dirty="0">
                <a:latin typeface="Alexandria" charset="0"/>
                <a:cs typeface="Alexandria" charset="0"/>
              </a:rPr>
              <a:t>) ودعوة للعمل (</a:t>
            </a:r>
            <a:r>
              <a:rPr lang="ar-EG" sz="2000" b="1" dirty="0">
                <a:latin typeface="Alexandria" charset="0"/>
                <a:cs typeface="Alexandria" charset="0"/>
              </a:rPr>
              <a:t>مثل "تسوق الآن").</a:t>
            </a:r>
          </a:p>
          <a:p>
            <a:pPr algn="just" rtl="1"/>
            <a:endParaRPr lang="ar-EG" sz="2200" b="1" dirty="0"/>
          </a:p>
        </p:txBody>
      </p:sp>
      <p:pic>
        <p:nvPicPr>
          <p:cNvPr id="4" name="Picture 3"/>
          <p:cNvPicPr>
            <a:picLocks noChangeAspect="1"/>
          </p:cNvPicPr>
          <p:nvPr/>
        </p:nvPicPr>
        <p:blipFill>
          <a:blip r:embed="rId3"/>
          <a:stretch>
            <a:fillRect/>
          </a:stretch>
        </p:blipFill>
        <p:spPr>
          <a:xfrm>
            <a:off x="180351" y="3025989"/>
            <a:ext cx="1678509" cy="1678509"/>
          </a:xfrm>
          <a:prstGeom prst="rect">
            <a:avLst/>
          </a:prstGeom>
        </p:spPr>
      </p:pic>
      <p:pic>
        <p:nvPicPr>
          <p:cNvPr id="6" name="Picture 5"/>
          <p:cNvPicPr>
            <a:picLocks noChangeAspect="1"/>
          </p:cNvPicPr>
          <p:nvPr/>
        </p:nvPicPr>
        <p:blipFill>
          <a:blip r:embed="rId4"/>
          <a:stretch>
            <a:fillRect/>
          </a:stretch>
        </p:blipFill>
        <p:spPr>
          <a:xfrm>
            <a:off x="180351" y="4085211"/>
            <a:ext cx="1607666" cy="1308852"/>
          </a:xfrm>
          <a:prstGeom prst="rect">
            <a:avLst/>
          </a:prstGeom>
        </p:spPr>
      </p:pic>
    </p:spTree>
    <p:extLst>
      <p:ext uri="{BB962C8B-B14F-4D97-AF65-F5344CB8AC3E}">
        <p14:creationId xmlns:p14="http://schemas.microsoft.com/office/powerpoint/2010/main" val="1908395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30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52281" y="1566416"/>
            <a:ext cx="8722995" cy="2246769"/>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2. الإعلانات على وسائل التواصل الاجتماعي</a:t>
            </a:r>
          </a:p>
          <a:p>
            <a:pPr algn="r" rtl="1"/>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798320" y="2040468"/>
            <a:ext cx="8476956"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latin typeface="Alexandria" charset="0"/>
                <a:cs typeface="Alexandria" charset="0"/>
              </a:rPr>
              <a:t>تفاعلية عالية</a:t>
            </a:r>
            <a:r>
              <a:rPr lang="ar-EG" sz="2400" dirty="0"/>
              <a:t>: تسمح الإعلانات على وسائل التواصل الاجتماعي بالتفاعل المباشر مع الجمهور، مما يعزز التفاعل ويزيد من فعالية الحملات. </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solidFill>
                  <a:srgbClr val="FF0000"/>
                </a:solidFill>
                <a:latin typeface="Alexandria" charset="0"/>
                <a:cs typeface="Alexandria" charset="0"/>
              </a:rPr>
              <a:t>وصول واسع: </a:t>
            </a:r>
            <a:r>
              <a:rPr lang="ar-EG" sz="2400" dirty="0"/>
              <a:t>بفضل الشبكات الاجتماعية الضخمة مثل فيسبوك، إنستغرام، وتويتر، يمكن للإعلانات الوصول إلى عدد كبير من الأشخاص بشكل مباشر.</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a:t>
            </a:r>
            <a:r>
              <a:rPr lang="ar-EG" sz="2400" b="1" dirty="0">
                <a:solidFill>
                  <a:srgbClr val="FF0000"/>
                </a:solidFill>
                <a:latin typeface="Alexandria" charset="0"/>
                <a:cs typeface="Alexandria" charset="0"/>
              </a:rPr>
              <a:t>تحليل البيانات: </a:t>
            </a:r>
            <a:r>
              <a:rPr lang="ar-EG" sz="2400" dirty="0"/>
              <a:t>تقدم وسائل التواصل الاجتماعي أدوات تحليلية دقيقة لقياس أداء الإعلانات وتحديد الجمهور المستهدف بشكل أكثر دقة.</a:t>
            </a:r>
          </a:p>
        </p:txBody>
      </p:sp>
      <p:pic>
        <p:nvPicPr>
          <p:cNvPr id="6" name="Picture 5"/>
          <p:cNvPicPr>
            <a:picLocks noChangeAspect="1"/>
          </p:cNvPicPr>
          <p:nvPr/>
        </p:nvPicPr>
        <p:blipFill>
          <a:blip r:embed="rId3"/>
          <a:stretch>
            <a:fillRect/>
          </a:stretch>
        </p:blipFill>
        <p:spPr>
          <a:xfrm>
            <a:off x="48139" y="3120220"/>
            <a:ext cx="1750181" cy="1667989"/>
          </a:xfrm>
          <a:prstGeom prst="rect">
            <a:avLst/>
          </a:prstGeom>
        </p:spPr>
      </p:pic>
    </p:spTree>
    <p:extLst>
      <p:ext uri="{BB962C8B-B14F-4D97-AF65-F5344CB8AC3E}">
        <p14:creationId xmlns:p14="http://schemas.microsoft.com/office/powerpoint/2010/main" val="4201805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30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52281" y="1566416"/>
            <a:ext cx="8722995" cy="2246769"/>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2.1. نماذج الإعلانات </a:t>
            </a:r>
            <a:r>
              <a:rPr lang="ar-EG" sz="2800" b="1" dirty="0">
                <a:solidFill>
                  <a:srgbClr val="C00000"/>
                </a:solidFill>
                <a:latin typeface="Calibri" panose="020F0502020204030204" pitchFamily="34" charset="0"/>
                <a:cs typeface="Calibri" panose="020F0502020204030204" pitchFamily="34" charset="0"/>
              </a:rPr>
              <a:t>على وسائل التواصل الاجتماعي</a:t>
            </a:r>
          </a:p>
          <a:p>
            <a:pPr algn="r" rtl="1"/>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798320" y="2040468"/>
            <a:ext cx="8476956"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latin typeface="Alexandria" charset="0"/>
                <a:cs typeface="Alexandria" charset="0"/>
              </a:rPr>
              <a:t> إعلانات فيسبوك صور وفيديوهات: </a:t>
            </a:r>
            <a:r>
              <a:rPr lang="ar-EG" sz="2400" b="1" dirty="0">
                <a:latin typeface="Alexandria" charset="0"/>
                <a:cs typeface="Alexandria" charset="0"/>
              </a:rPr>
              <a:t>إعلان لمنتج مع صورة أو فيديو مع نص ترويجي. </a:t>
            </a:r>
            <a:endParaRPr lang="ar-EG" sz="2400" b="1" dirty="0" smtClean="0">
              <a:latin typeface="Alexandria" charset="0"/>
              <a:cs typeface="Alexandria" charset="0"/>
            </a:endParaRPr>
          </a:p>
          <a:p>
            <a:pPr marL="342900" indent="-342900" algn="just" rtl="1">
              <a:buFont typeface="Arial" panose="020B0604020202020204" pitchFamily="34" charset="0"/>
              <a:buChar char="•"/>
            </a:pPr>
            <a:r>
              <a:rPr lang="ar-EG" sz="2400" b="1" dirty="0" smtClean="0">
                <a:solidFill>
                  <a:srgbClr val="FF0000"/>
                </a:solidFill>
                <a:latin typeface="Alexandria" charset="0"/>
                <a:cs typeface="Alexandria" charset="0"/>
              </a:rPr>
              <a:t>إعلانات </a:t>
            </a:r>
            <a:r>
              <a:rPr lang="ar-EG" sz="2400" b="1" dirty="0">
                <a:solidFill>
                  <a:srgbClr val="FF0000"/>
                </a:solidFill>
                <a:latin typeface="Alexandria" charset="0"/>
                <a:cs typeface="Alexandria" charset="0"/>
              </a:rPr>
              <a:t>تفاعلية: </a:t>
            </a:r>
            <a:r>
              <a:rPr lang="ar-EG" sz="2400" b="1" dirty="0">
                <a:latin typeface="Alexandria" charset="0"/>
                <a:cs typeface="Alexandria" charset="0"/>
              </a:rPr>
              <a:t>مثل استطلاعات الرأي أو زر "اعرف المزيد</a:t>
            </a:r>
            <a:r>
              <a:rPr lang="ar-EG" sz="2400" b="1" dirty="0" smtClean="0">
                <a:latin typeface="Alexandria" charset="0"/>
                <a:cs typeface="Alexandria" charset="0"/>
              </a:rPr>
              <a:t>".</a:t>
            </a:r>
          </a:p>
          <a:p>
            <a:pPr marL="342900" indent="-342900" algn="just" rtl="1">
              <a:buFont typeface="Arial" panose="020B0604020202020204" pitchFamily="34" charset="0"/>
              <a:buChar char="•"/>
            </a:pPr>
            <a:r>
              <a:rPr lang="ar-EG" sz="2400" b="1" dirty="0" smtClean="0">
                <a:solidFill>
                  <a:srgbClr val="FF0000"/>
                </a:solidFill>
                <a:latin typeface="Alexandria" charset="0"/>
                <a:cs typeface="Alexandria" charset="0"/>
              </a:rPr>
              <a:t> </a:t>
            </a:r>
            <a:r>
              <a:rPr lang="ar-EG" sz="2400" b="1" dirty="0">
                <a:solidFill>
                  <a:srgbClr val="FF0000"/>
                </a:solidFill>
                <a:latin typeface="Alexandria" charset="0"/>
                <a:cs typeface="Alexandria" charset="0"/>
              </a:rPr>
              <a:t>إعلانات إنستجرام قصص ترويجية</a:t>
            </a:r>
            <a:r>
              <a:rPr lang="ar-EG" sz="2400" b="1" dirty="0" smtClean="0">
                <a:solidFill>
                  <a:srgbClr val="FF0000"/>
                </a:solidFill>
                <a:latin typeface="Alexandria" charset="0"/>
                <a:cs typeface="Alexandria" charset="0"/>
              </a:rPr>
              <a:t>:</a:t>
            </a:r>
          </a:p>
          <a:p>
            <a:pPr marL="342900" indent="-342900" algn="just" rtl="1">
              <a:buFont typeface="Wingdings" panose="05000000000000000000" pitchFamily="2" charset="2"/>
              <a:buChar char="ü"/>
            </a:pPr>
            <a:r>
              <a:rPr lang="ar-EG" sz="2400" b="1" dirty="0" smtClean="0">
                <a:solidFill>
                  <a:srgbClr val="FF0000"/>
                </a:solidFill>
                <a:latin typeface="Alexandria" charset="0"/>
                <a:cs typeface="Alexandria" charset="0"/>
              </a:rPr>
              <a:t> </a:t>
            </a:r>
            <a:r>
              <a:rPr lang="ar-EG" sz="2400" b="1" dirty="0">
                <a:latin typeface="Alexandria" charset="0"/>
                <a:cs typeface="Alexandria" charset="0"/>
              </a:rPr>
              <a:t>إعلانات صور وفيديو قصيرة مع روابط مباشرة. </a:t>
            </a:r>
          </a:p>
          <a:p>
            <a:pPr marL="342900" indent="-342900" algn="just" rtl="1">
              <a:buFont typeface="Wingdings" panose="05000000000000000000" pitchFamily="2" charset="2"/>
              <a:buChar char="ü"/>
            </a:pPr>
            <a:r>
              <a:rPr lang="ar-EG" sz="2400" b="1" dirty="0" smtClean="0">
                <a:solidFill>
                  <a:srgbClr val="FF0000"/>
                </a:solidFill>
                <a:latin typeface="Alexandria" charset="0"/>
                <a:cs typeface="Alexandria" charset="0"/>
              </a:rPr>
              <a:t>إعلانات </a:t>
            </a:r>
            <a:r>
              <a:rPr lang="ar-EG" sz="2400" b="1" dirty="0">
                <a:solidFill>
                  <a:srgbClr val="FF0000"/>
                </a:solidFill>
                <a:latin typeface="Alexandria" charset="0"/>
                <a:cs typeface="Alexandria" charset="0"/>
              </a:rPr>
              <a:t>الفيديو القصير: </a:t>
            </a:r>
            <a:r>
              <a:rPr lang="ar-EG" sz="2400" b="1" dirty="0">
                <a:latin typeface="Alexandria" charset="0"/>
                <a:cs typeface="Alexandria" charset="0"/>
              </a:rPr>
              <a:t>لعرض طريقة استخدام المنتج أو الخدمة. </a:t>
            </a:r>
            <a:endParaRPr lang="ar-EG" sz="2400" b="1" dirty="0" smtClean="0">
              <a:latin typeface="Alexandria" charset="0"/>
              <a:cs typeface="Alexandria" charset="0"/>
            </a:endParaRPr>
          </a:p>
          <a:p>
            <a:pPr marL="342900" indent="-342900" algn="just" rtl="1">
              <a:buFont typeface="Wingdings" panose="05000000000000000000" pitchFamily="2" charset="2"/>
              <a:buChar char="ü"/>
            </a:pPr>
            <a:r>
              <a:rPr lang="ar-EG" sz="2400" b="1" dirty="0">
                <a:solidFill>
                  <a:srgbClr val="FF0000"/>
                </a:solidFill>
                <a:latin typeface="Alexandria" charset="0"/>
                <a:cs typeface="Alexandria" charset="0"/>
              </a:rPr>
              <a:t>إعلانات تويتر تغريدات ترويجية</a:t>
            </a:r>
            <a:r>
              <a:rPr lang="ar-EG" sz="2400" b="1" dirty="0">
                <a:latin typeface="Alexandria" charset="0"/>
                <a:cs typeface="Alexandria" charset="0"/>
              </a:rPr>
              <a:t>: مع رابط مباشر للمنتج أو الخدمة</a:t>
            </a:r>
            <a:r>
              <a:rPr lang="ar-EG" sz="2400" b="1" dirty="0" smtClean="0">
                <a:latin typeface="Alexandria" charset="0"/>
                <a:cs typeface="Alexandria" charset="0"/>
              </a:rPr>
              <a:t>.</a:t>
            </a:r>
          </a:p>
          <a:p>
            <a:pPr marL="342900" indent="-342900" algn="just" rtl="1">
              <a:buFont typeface="Wingdings" panose="05000000000000000000" pitchFamily="2" charset="2"/>
              <a:buChar char="ü"/>
            </a:pPr>
            <a:r>
              <a:rPr lang="ar-EG" sz="2400" b="1" dirty="0" smtClean="0">
                <a:solidFill>
                  <a:srgbClr val="FF0000"/>
                </a:solidFill>
                <a:latin typeface="Alexandria" charset="0"/>
                <a:cs typeface="Alexandria" charset="0"/>
              </a:rPr>
              <a:t> </a:t>
            </a:r>
            <a:r>
              <a:rPr lang="ar-EG" sz="2400" b="1" dirty="0">
                <a:solidFill>
                  <a:srgbClr val="FF0000"/>
                </a:solidFill>
                <a:latin typeface="Alexandria" charset="0"/>
                <a:cs typeface="Alexandria" charset="0"/>
              </a:rPr>
              <a:t>إعلانات الفيديو</a:t>
            </a:r>
            <a:r>
              <a:rPr lang="ar-EG" sz="2400" b="1" dirty="0">
                <a:latin typeface="Alexandria" charset="0"/>
                <a:cs typeface="Alexandria" charset="0"/>
              </a:rPr>
              <a:t>: لعرض المنتج أو الخدمة في عمل </a:t>
            </a:r>
            <a:r>
              <a:rPr lang="ar-EG" sz="2400" b="1" dirty="0" smtClean="0">
                <a:latin typeface="Alexandria" charset="0"/>
                <a:cs typeface="Alexandria" charset="0"/>
              </a:rPr>
              <a:t>واقعي.</a:t>
            </a:r>
            <a:endParaRPr lang="ar-EG" sz="2400" b="1" dirty="0">
              <a:latin typeface="Alexandria" charset="0"/>
              <a:cs typeface="Alexandria" charset="0"/>
            </a:endParaRPr>
          </a:p>
        </p:txBody>
      </p:sp>
      <p:pic>
        <p:nvPicPr>
          <p:cNvPr id="6" name="Picture 5"/>
          <p:cNvPicPr>
            <a:picLocks noChangeAspect="1"/>
          </p:cNvPicPr>
          <p:nvPr/>
        </p:nvPicPr>
        <p:blipFill>
          <a:blip r:embed="rId3"/>
          <a:stretch>
            <a:fillRect/>
          </a:stretch>
        </p:blipFill>
        <p:spPr>
          <a:xfrm>
            <a:off x="48139" y="3120220"/>
            <a:ext cx="1750181" cy="1667989"/>
          </a:xfrm>
          <a:prstGeom prst="rect">
            <a:avLst/>
          </a:prstGeom>
        </p:spPr>
      </p:pic>
    </p:spTree>
    <p:extLst>
      <p:ext uri="{BB962C8B-B14F-4D97-AF65-F5344CB8AC3E}">
        <p14:creationId xmlns:p14="http://schemas.microsoft.com/office/powerpoint/2010/main" val="1958726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30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52281" y="1566416"/>
            <a:ext cx="8722995" cy="2246769"/>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2.2. نماذج الإعلانات </a:t>
            </a:r>
            <a:r>
              <a:rPr lang="ar-EG" sz="2800" b="1" dirty="0">
                <a:solidFill>
                  <a:srgbClr val="C00000"/>
                </a:solidFill>
                <a:latin typeface="Calibri" panose="020F0502020204030204" pitchFamily="34" charset="0"/>
                <a:cs typeface="Calibri" panose="020F0502020204030204" pitchFamily="34" charset="0"/>
              </a:rPr>
              <a:t>على وسائل التواصل الاجتماعي</a:t>
            </a:r>
          </a:p>
          <a:p>
            <a:pPr algn="r" rtl="1"/>
            <a:endParaRPr lang="ar-EG" sz="2800" b="1" dirty="0">
              <a:solidFill>
                <a:srgbClr val="C00000"/>
              </a:solidFill>
              <a:latin typeface="Calibri" panose="020F0502020204030204" pitchFamily="34" charset="0"/>
              <a:cs typeface="Calibri" panose="020F0502020204030204" pitchFamily="34" charset="0"/>
            </a:endParaRP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864122" y="2091695"/>
            <a:ext cx="8476956"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latin typeface="Alexandria" charset="0"/>
                <a:cs typeface="Alexandria" charset="0"/>
              </a:rPr>
              <a:t> إعلانات لينكدإن محتوى نصي مع صور: </a:t>
            </a:r>
            <a:r>
              <a:rPr lang="ar-EG" sz="2400" b="1" dirty="0">
                <a:latin typeface="Alexandria" charset="0"/>
                <a:cs typeface="Alexandria" charset="0"/>
              </a:rPr>
              <a:t>قصص عن نجاح العملاء أو دراسة حالة</a:t>
            </a:r>
            <a:r>
              <a:rPr lang="ar-EG" sz="2400" b="1" dirty="0" smtClean="0">
                <a:latin typeface="Alexandria" charset="0"/>
                <a:cs typeface="Alexandria" charset="0"/>
              </a:rPr>
              <a:t>.</a:t>
            </a:r>
          </a:p>
          <a:p>
            <a:pPr marL="342900" indent="-342900" algn="just" rtl="1">
              <a:buFont typeface="Arial" panose="020B0604020202020204" pitchFamily="34" charset="0"/>
              <a:buChar char="•"/>
            </a:pPr>
            <a:r>
              <a:rPr lang="ar-EG" sz="2400" b="1" dirty="0" smtClean="0">
                <a:solidFill>
                  <a:srgbClr val="FF0000"/>
                </a:solidFill>
                <a:latin typeface="Alexandria" charset="0"/>
                <a:cs typeface="Alexandria" charset="0"/>
              </a:rPr>
              <a:t> </a:t>
            </a:r>
            <a:r>
              <a:rPr lang="ar-EG" sz="2400" b="1" dirty="0">
                <a:solidFill>
                  <a:srgbClr val="FF0000"/>
                </a:solidFill>
                <a:latin typeface="Alexandria" charset="0"/>
                <a:cs typeface="Alexandria" charset="0"/>
              </a:rPr>
              <a:t>إعلانات الفيديو: </a:t>
            </a:r>
            <a:r>
              <a:rPr lang="ar-EG" sz="2400" b="1" dirty="0">
                <a:latin typeface="Alexandria" charset="0"/>
                <a:cs typeface="Alexandria" charset="0"/>
              </a:rPr>
              <a:t>لعرض مهارات أو خدمات مهنية.</a:t>
            </a:r>
            <a:r>
              <a:rPr lang="ar-EG" sz="2400" b="1" dirty="0">
                <a:solidFill>
                  <a:srgbClr val="FF0000"/>
                </a:solidFill>
                <a:latin typeface="Alexandria" charset="0"/>
                <a:cs typeface="Alexandria" charset="0"/>
              </a:rPr>
              <a:t> </a:t>
            </a:r>
            <a:endParaRPr lang="ar-EG" sz="2400" b="1" dirty="0" smtClean="0">
              <a:solidFill>
                <a:srgbClr val="FF0000"/>
              </a:solidFill>
              <a:latin typeface="Alexandria" charset="0"/>
              <a:cs typeface="Alexandria" charset="0"/>
            </a:endParaRPr>
          </a:p>
          <a:p>
            <a:pPr marL="342900" indent="-342900" algn="just" rtl="1">
              <a:buFont typeface="Arial" panose="020B0604020202020204" pitchFamily="34" charset="0"/>
              <a:buChar char="•"/>
            </a:pPr>
            <a:r>
              <a:rPr lang="ar-EG" sz="2400" b="1" dirty="0" smtClean="0">
                <a:solidFill>
                  <a:srgbClr val="FF0000"/>
                </a:solidFill>
                <a:latin typeface="Alexandria" charset="0"/>
                <a:cs typeface="Alexandria" charset="0"/>
              </a:rPr>
              <a:t>إعلانات </a:t>
            </a:r>
            <a:r>
              <a:rPr lang="ar-EG" sz="2400" b="1" dirty="0">
                <a:solidFill>
                  <a:srgbClr val="FF0000"/>
                </a:solidFill>
                <a:latin typeface="Alexandria" charset="0"/>
                <a:cs typeface="Alexandria" charset="0"/>
              </a:rPr>
              <a:t>تيك توك إعلانات الفيديو القصير:  </a:t>
            </a:r>
            <a:r>
              <a:rPr lang="ar-EG" sz="2400" b="1" dirty="0" smtClean="0">
                <a:latin typeface="Alexandria" charset="0"/>
                <a:cs typeface="Alexandria" charset="0"/>
              </a:rPr>
              <a:t>إعلان </a:t>
            </a:r>
            <a:r>
              <a:rPr lang="ar-EG" sz="2400" b="1" dirty="0">
                <a:latin typeface="Alexandria" charset="0"/>
                <a:cs typeface="Alexandria" charset="0"/>
              </a:rPr>
              <a:t>جذاب مع تأثيرات ممتعة</a:t>
            </a:r>
            <a:r>
              <a:rPr lang="ar-EG" sz="2400" b="1" dirty="0" smtClean="0">
                <a:latin typeface="Alexandria" charset="0"/>
                <a:cs typeface="Alexandria" charset="0"/>
              </a:rPr>
              <a:t>.</a:t>
            </a:r>
          </a:p>
          <a:p>
            <a:pPr marL="342900" indent="-342900" algn="just" rtl="1">
              <a:buFont typeface="Arial" panose="020B0604020202020204" pitchFamily="34" charset="0"/>
              <a:buChar char="•"/>
            </a:pPr>
            <a:r>
              <a:rPr lang="ar-EG" sz="2400" b="1" dirty="0" smtClean="0">
                <a:solidFill>
                  <a:srgbClr val="FF0000"/>
                </a:solidFill>
                <a:latin typeface="Alexandria" charset="0"/>
                <a:cs typeface="Alexandria" charset="0"/>
              </a:rPr>
              <a:t> </a:t>
            </a:r>
            <a:r>
              <a:rPr lang="ar-EG" sz="2400" b="1" dirty="0">
                <a:solidFill>
                  <a:srgbClr val="FF0000"/>
                </a:solidFill>
                <a:latin typeface="Alexandria" charset="0"/>
                <a:cs typeface="Alexandria" charset="0"/>
              </a:rPr>
              <a:t>تحديات هاشتاغ:</a:t>
            </a:r>
            <a:r>
              <a:rPr lang="ar-EG" sz="2400" b="1" dirty="0">
                <a:latin typeface="Alexandria" charset="0"/>
                <a:cs typeface="Alexandria" charset="0"/>
              </a:rPr>
              <a:t> التفاعل مع المحتوى عبر تحديات مميزة</a:t>
            </a:r>
            <a:r>
              <a:rPr lang="ar-EG" sz="2400" b="1" dirty="0" smtClean="0">
                <a:latin typeface="Alexandria" charset="0"/>
                <a:cs typeface="Alexandria" charset="0"/>
              </a:rPr>
              <a:t>.</a:t>
            </a:r>
          </a:p>
          <a:p>
            <a:pPr marL="342900" indent="-342900" algn="just" rtl="1">
              <a:buFont typeface="Arial" panose="020B0604020202020204" pitchFamily="34" charset="0"/>
              <a:buChar char="•"/>
            </a:pPr>
            <a:r>
              <a:rPr lang="ar-EG" sz="2400" b="1" dirty="0" smtClean="0">
                <a:solidFill>
                  <a:srgbClr val="FF0000"/>
                </a:solidFill>
                <a:latin typeface="Alexandria" charset="0"/>
                <a:cs typeface="Alexandria" charset="0"/>
              </a:rPr>
              <a:t> </a:t>
            </a:r>
            <a:r>
              <a:rPr lang="ar-EG" sz="2400" b="1" dirty="0">
                <a:solidFill>
                  <a:srgbClr val="FF0000"/>
                </a:solidFill>
                <a:latin typeface="Alexandria" charset="0"/>
                <a:cs typeface="Alexandria" charset="0"/>
              </a:rPr>
              <a:t>إعلانات سناب شات فلتر مخصص</a:t>
            </a:r>
            <a:r>
              <a:rPr lang="ar-EG" sz="2400" b="1" dirty="0" smtClean="0">
                <a:solidFill>
                  <a:srgbClr val="FF0000"/>
                </a:solidFill>
                <a:latin typeface="Alexandria" charset="0"/>
                <a:cs typeface="Alexandria" charset="0"/>
              </a:rPr>
              <a:t>: </a:t>
            </a:r>
            <a:r>
              <a:rPr lang="ar-EG" sz="2400" b="1" dirty="0" smtClean="0">
                <a:latin typeface="Alexandria" charset="0"/>
                <a:cs typeface="Alexandria" charset="0"/>
              </a:rPr>
              <a:t>دعوة لاستخدام فلتر مع ترويج للمنتج</a:t>
            </a:r>
            <a:r>
              <a:rPr lang="ar-EG" sz="2400" b="1" dirty="0" smtClean="0">
                <a:solidFill>
                  <a:srgbClr val="FF0000"/>
                </a:solidFill>
                <a:latin typeface="Alexandria" charset="0"/>
                <a:cs typeface="Alexandria" charset="0"/>
              </a:rPr>
              <a:t>. </a:t>
            </a:r>
            <a:r>
              <a:rPr lang="ar-EG" sz="2400" b="1" dirty="0">
                <a:solidFill>
                  <a:srgbClr val="FF0000"/>
                </a:solidFill>
                <a:latin typeface="Alexandria" charset="0"/>
                <a:cs typeface="Alexandria" charset="0"/>
              </a:rPr>
              <a:t>إعلانات الفيديو داخل القصص: </a:t>
            </a:r>
            <a:r>
              <a:rPr lang="ar-EG" sz="2400" b="1" dirty="0">
                <a:latin typeface="Alexandria" charset="0"/>
                <a:cs typeface="Alexandria" charset="0"/>
              </a:rPr>
              <a:t>فيديو موجه لتحفيز التفاعل </a:t>
            </a:r>
            <a:r>
              <a:rPr lang="ar-EG" sz="2400" b="1" dirty="0" smtClean="0">
                <a:latin typeface="Alexandria" charset="0"/>
                <a:cs typeface="Alexandria" charset="0"/>
              </a:rPr>
              <a:t>المباشر.</a:t>
            </a:r>
            <a:endParaRPr lang="ar-EG" sz="2400" b="1" dirty="0">
              <a:latin typeface="Alexandria" charset="0"/>
              <a:cs typeface="Alexandria" charset="0"/>
            </a:endParaRPr>
          </a:p>
        </p:txBody>
      </p:sp>
      <p:pic>
        <p:nvPicPr>
          <p:cNvPr id="2" name="Picture 1"/>
          <p:cNvPicPr>
            <a:picLocks noChangeAspect="1"/>
          </p:cNvPicPr>
          <p:nvPr/>
        </p:nvPicPr>
        <p:blipFill>
          <a:blip r:embed="rId3"/>
          <a:stretch>
            <a:fillRect/>
          </a:stretch>
        </p:blipFill>
        <p:spPr>
          <a:xfrm>
            <a:off x="-472819" y="2454822"/>
            <a:ext cx="2619375" cy="1358364"/>
          </a:xfrm>
          <a:prstGeom prst="rect">
            <a:avLst/>
          </a:prstGeom>
        </p:spPr>
      </p:pic>
      <p:pic>
        <p:nvPicPr>
          <p:cNvPr id="8" name="Picture 7"/>
          <p:cNvPicPr>
            <a:picLocks noChangeAspect="1"/>
          </p:cNvPicPr>
          <p:nvPr/>
        </p:nvPicPr>
        <p:blipFill>
          <a:blip r:embed="rId4"/>
          <a:stretch>
            <a:fillRect/>
          </a:stretch>
        </p:blipFill>
        <p:spPr>
          <a:xfrm>
            <a:off x="-731210" y="4062270"/>
            <a:ext cx="2336941" cy="1600200"/>
          </a:xfrm>
          <a:prstGeom prst="rect">
            <a:avLst/>
          </a:prstGeom>
        </p:spPr>
      </p:pic>
    </p:spTree>
    <p:extLst>
      <p:ext uri="{BB962C8B-B14F-4D97-AF65-F5344CB8AC3E}">
        <p14:creationId xmlns:p14="http://schemas.microsoft.com/office/powerpoint/2010/main" val="173491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12731" y="1320969"/>
            <a:ext cx="9513154" cy="427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34502" y="1320969"/>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2.3. </a:t>
            </a:r>
            <a:r>
              <a:rPr lang="ar-EG" sz="2800" b="1" dirty="0">
                <a:solidFill>
                  <a:srgbClr val="C00000"/>
                </a:solidFill>
                <a:latin typeface="Calibri" panose="020F0502020204030204" pitchFamily="34" charset="0"/>
                <a:cs typeface="Calibri" panose="020F0502020204030204" pitchFamily="34" charset="0"/>
              </a:rPr>
              <a:t>استراتيجيات فعالة للإعلانات على وسائل التواصل الاجتماعي</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889530" y="1838476"/>
            <a:ext cx="8646795" cy="4216539"/>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استهداف الجمهور المناسب</a:t>
            </a:r>
            <a:r>
              <a:rPr lang="ar-EG" sz="2200" dirty="0">
                <a:latin typeface="Alexandria" charset="0"/>
                <a:cs typeface="Alexandria" charset="0"/>
              </a:rPr>
              <a:t>: يجب تحديد الجمهور المستهدف بدقة باستخدام خيارات الاستهداف المتقدمة التي توفرها منصات مثل</a:t>
            </a:r>
            <a:r>
              <a:rPr lang="ar-EG" sz="2200" b="1" dirty="0">
                <a:latin typeface="Alexandria" charset="0"/>
                <a:cs typeface="Alexandria" charset="0"/>
              </a:rPr>
              <a:t> فيسبوك وإنستغرام</a:t>
            </a:r>
            <a:r>
              <a:rPr lang="ar-EG" sz="2200" dirty="0">
                <a:latin typeface="Alexandria" charset="0"/>
                <a:cs typeface="Alexandria" charset="0"/>
              </a:rPr>
              <a:t>، مما يزيد من فرص الوصول للأشخاص الأكثر اهتمامًا بالمنتجات أو الخدمات.</a:t>
            </a:r>
          </a:p>
          <a:p>
            <a:pPr marL="342900" indent="-342900" algn="just" rtl="1">
              <a:buFont typeface="Arial" panose="020B0604020202020204" pitchFamily="34" charset="0"/>
              <a:buChar char="•"/>
            </a:pPr>
            <a:endParaRPr lang="ar-EG" sz="2200" dirty="0">
              <a:latin typeface="Alexandria" charset="0"/>
              <a:cs typeface="Alexandria" charset="0"/>
            </a:endParaRPr>
          </a:p>
          <a:p>
            <a:pPr marL="342900" indent="-342900" algn="just" rtl="1">
              <a:buFont typeface="Arial" panose="020B0604020202020204" pitchFamily="34" charset="0"/>
              <a:buChar char="•"/>
            </a:pPr>
            <a:r>
              <a:rPr lang="ar-EG" sz="2200" dirty="0">
                <a:latin typeface="Alexandria" charset="0"/>
                <a:cs typeface="Alexandria" charset="0"/>
              </a:rPr>
              <a:t> </a:t>
            </a:r>
            <a:r>
              <a:rPr lang="ar-EG" sz="2200" dirty="0">
                <a:solidFill>
                  <a:srgbClr val="FF0000"/>
                </a:solidFill>
                <a:latin typeface="Alexandria" charset="0"/>
                <a:cs typeface="Alexandria" charset="0"/>
              </a:rPr>
              <a:t>استخدام صيغ متنوعة: </a:t>
            </a:r>
            <a:r>
              <a:rPr lang="ar-EG" sz="2200" dirty="0">
                <a:latin typeface="Alexandria" charset="0"/>
                <a:cs typeface="Alexandria" charset="0"/>
              </a:rPr>
              <a:t>ينبغي تنويع الصيغ الإعلانية (</a:t>
            </a:r>
            <a:r>
              <a:rPr lang="ar-EG" sz="2200" i="1" dirty="0">
                <a:latin typeface="Alexandria" charset="0"/>
                <a:cs typeface="Alexandria" charset="0"/>
              </a:rPr>
              <a:t>صور، فيديوهات، قصص، منشورات ممولة</a:t>
            </a:r>
            <a:r>
              <a:rPr lang="ar-EG" sz="2200" dirty="0">
                <a:latin typeface="Alexandria" charset="0"/>
                <a:cs typeface="Alexandria" charset="0"/>
              </a:rPr>
              <a:t>) لجذب انتباه الجمهور بطرق متعددة وزيادة التفاعل مع الحملة الإعلانية.</a:t>
            </a:r>
          </a:p>
          <a:p>
            <a:pPr marL="342900" indent="-342900" algn="just" rtl="1">
              <a:buFont typeface="Arial" panose="020B0604020202020204" pitchFamily="34" charset="0"/>
              <a:buChar char="•"/>
            </a:pPr>
            <a:endParaRPr lang="ar-EG" sz="2200" dirty="0">
              <a:latin typeface="Alexandria" charset="0"/>
              <a:cs typeface="Alexandria" charset="0"/>
            </a:endParaRPr>
          </a:p>
          <a:p>
            <a:pPr marL="342900" indent="-342900" algn="just" rtl="1">
              <a:buFont typeface="Arial" panose="020B0604020202020204" pitchFamily="34" charset="0"/>
              <a:buChar char="•"/>
            </a:pPr>
            <a:r>
              <a:rPr lang="ar-EG" sz="2200" dirty="0">
                <a:solidFill>
                  <a:srgbClr val="FF0000"/>
                </a:solidFill>
                <a:latin typeface="Alexandria" charset="0"/>
                <a:cs typeface="Alexandria" charset="0"/>
              </a:rPr>
              <a:t> الاستفادة من الإعلانات المدفوعة: </a:t>
            </a:r>
            <a:r>
              <a:rPr lang="ar-EG" sz="2200" dirty="0">
                <a:latin typeface="Alexandria" charset="0"/>
                <a:cs typeface="Alexandria" charset="0"/>
              </a:rPr>
              <a:t>من خلال الحملات المدفوعة، يمكن زيادة الوصول بشكل أكبر، واستخدام الميزات المتقدمة مثل تحسين الاستهداف الجغرافي، الديموغرافي، والاهتمامات لضمان وصول الإعلان للأشخاص المناسبين.</a:t>
            </a:r>
          </a:p>
          <a:p>
            <a:pPr algn="r"/>
            <a:endParaRPr lang="ar-EG" sz="2400" dirty="0"/>
          </a:p>
          <a:p>
            <a:pPr algn="r"/>
            <a:endParaRPr lang="ar-EG" sz="2400" i="1" dirty="0">
              <a:solidFill>
                <a:srgbClr val="FF0000"/>
              </a:solidFill>
            </a:endParaRPr>
          </a:p>
        </p:txBody>
      </p:sp>
    </p:spTree>
    <p:extLst>
      <p:ext uri="{BB962C8B-B14F-4D97-AF65-F5344CB8AC3E}">
        <p14:creationId xmlns:p14="http://schemas.microsoft.com/office/powerpoint/2010/main" val="1183750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1730" y="1443057"/>
            <a:ext cx="9956310" cy="3885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09898" y="1525240"/>
            <a:ext cx="8722995" cy="1815882"/>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2.4. </a:t>
            </a:r>
            <a:r>
              <a:rPr lang="ar-EG" sz="2800" b="1" dirty="0">
                <a:solidFill>
                  <a:srgbClr val="C00000"/>
                </a:solidFill>
                <a:latin typeface="Calibri" panose="020F0502020204030204" pitchFamily="34" charset="0"/>
                <a:cs typeface="Calibri" panose="020F0502020204030204" pitchFamily="34" charset="0"/>
              </a:rPr>
              <a:t>مثال عملي للإعلانات على وسائل التواصل الاجتماعي</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769027" y="1817135"/>
            <a:ext cx="8006714" cy="4154984"/>
          </a:xfrm>
          <a:prstGeom prst="rect">
            <a:avLst/>
          </a:prstGeom>
          <a:noFill/>
        </p:spPr>
        <p:txBody>
          <a:bodyPr wrap="square" rtlCol="0">
            <a:spAutoFit/>
          </a:bodyPr>
          <a:lstStyle/>
          <a:p>
            <a:pPr algn="r" rtl="1"/>
            <a:endParaRPr lang="ar-EG" dirty="0"/>
          </a:p>
          <a:p>
            <a:pPr algn="r" rtl="1"/>
            <a:r>
              <a:rPr lang="ar-EG" sz="2200" b="1" dirty="0"/>
              <a:t>شركة </a:t>
            </a:r>
            <a:r>
              <a:rPr lang="en-MY" sz="2200" b="1" dirty="0"/>
              <a:t>X </a:t>
            </a:r>
            <a:r>
              <a:rPr lang="ar-EG" sz="2200" b="1" dirty="0"/>
              <a:t>لبيع الملابس الرياضية:</a:t>
            </a:r>
            <a:endParaRPr lang="ar-EG" sz="2200" dirty="0"/>
          </a:p>
          <a:p>
            <a:pPr algn="r" rtl="1"/>
            <a:r>
              <a:rPr lang="ar-EG" sz="2200" b="1" dirty="0"/>
              <a:t>الهدف:</a:t>
            </a:r>
            <a:r>
              <a:rPr lang="ar-EG" sz="2200" dirty="0"/>
              <a:t> زيادة المبيعات عبر الإنترنت وزيادة الوعي بالعلامة التجارية.</a:t>
            </a:r>
          </a:p>
          <a:p>
            <a:pPr algn="r" rtl="1"/>
            <a:r>
              <a:rPr lang="ar-EG" sz="2200" b="1" dirty="0"/>
              <a:t>الاستراتيجيات:</a:t>
            </a:r>
            <a:endParaRPr lang="ar-EG" sz="2200" dirty="0"/>
          </a:p>
          <a:p>
            <a:pPr lvl="1" algn="r" rtl="1"/>
            <a:r>
              <a:rPr lang="ar-EG" sz="2200" b="1" dirty="0"/>
              <a:t>استهداف الجمهور:</a:t>
            </a:r>
            <a:r>
              <a:rPr lang="ar-EG" sz="2200" dirty="0"/>
              <a:t> استهداف النساء المهتمات بالرياضة من 18 إلى 35 سنة.</a:t>
            </a:r>
          </a:p>
          <a:p>
            <a:pPr lvl="1" algn="r" rtl="1"/>
            <a:r>
              <a:rPr lang="ar-EG" sz="2200" b="1" dirty="0"/>
              <a:t>استخدام صيغ متنوعة:</a:t>
            </a:r>
            <a:r>
              <a:rPr lang="ar-EG" sz="2200" dirty="0"/>
              <a:t> إعلانات صور، فيديوهات لتمارين رياضية، ومنشورات على القصص.</a:t>
            </a:r>
          </a:p>
          <a:p>
            <a:pPr lvl="1" algn="r" rtl="1"/>
            <a:r>
              <a:rPr lang="ar-EG" sz="2200" b="1" dirty="0"/>
              <a:t>تحليل الأداء:</a:t>
            </a:r>
            <a:r>
              <a:rPr lang="ar-EG" sz="2200" dirty="0"/>
              <a:t> تتبع التفاعل مع الإعلانات وتحسينها بناءً على النتائج.</a:t>
            </a:r>
          </a:p>
          <a:p>
            <a:pPr algn="r" rtl="1"/>
            <a:r>
              <a:rPr lang="ar-EG" sz="2200" b="1" dirty="0"/>
              <a:t>النتيجة المتوقعة:</a:t>
            </a:r>
            <a:r>
              <a:rPr lang="ar-EG" sz="2200" dirty="0"/>
              <a:t> زيادة الوعي بالعلامة التجارية والمبيعات عبر الإنترنت من خلال التفاعل المستمر مع الجمهور المستهدف.</a:t>
            </a:r>
          </a:p>
          <a:p>
            <a:pPr algn="r"/>
            <a:endParaRPr lang="ar-EG" sz="2400" dirty="0"/>
          </a:p>
          <a:p>
            <a:pPr algn="r"/>
            <a:endParaRPr lang="ar-EG" sz="2400" i="1" dirty="0">
              <a:solidFill>
                <a:srgbClr val="FF0000"/>
              </a:solidFill>
            </a:endParaRPr>
          </a:p>
        </p:txBody>
      </p:sp>
      <p:pic>
        <p:nvPicPr>
          <p:cNvPr id="4" name="Picture 3"/>
          <p:cNvPicPr>
            <a:picLocks noChangeAspect="1"/>
          </p:cNvPicPr>
          <p:nvPr/>
        </p:nvPicPr>
        <p:blipFill>
          <a:blip r:embed="rId3"/>
          <a:stretch>
            <a:fillRect/>
          </a:stretch>
        </p:blipFill>
        <p:spPr>
          <a:xfrm>
            <a:off x="468811" y="2267561"/>
            <a:ext cx="2220024" cy="2284561"/>
          </a:xfrm>
          <a:prstGeom prst="rect">
            <a:avLst/>
          </a:prstGeom>
        </p:spPr>
      </p:pic>
    </p:spTree>
    <p:extLst>
      <p:ext uri="{BB962C8B-B14F-4D97-AF65-F5344CB8AC3E}">
        <p14:creationId xmlns:p14="http://schemas.microsoft.com/office/powerpoint/2010/main" val="1426824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865126"/>
          </a:xfrm>
          <a:prstGeom prst="rect">
            <a:avLst/>
          </a:prstGeom>
          <a:noFill/>
        </p:spPr>
        <p:txBody>
          <a:bodyPr wrap="square">
            <a:spAutoFit/>
          </a:bodyPr>
          <a:lstStyle/>
          <a:p>
            <a:pPr algn="ctr"/>
            <a:r>
              <a:rPr lang="ar-EG" sz="3200" b="1" dirty="0">
                <a:latin typeface="Alexandria" charset="0"/>
                <a:cs typeface="Alexandria" charset="0"/>
              </a:rPr>
              <a:t>ثالثاً: تأثير الإعلانات الرقمية على اقتصادات الأسواق</a:t>
            </a:r>
          </a:p>
          <a:p>
            <a:pPr algn="ctr"/>
            <a:r>
              <a:rPr lang="ar-EG" sz="3200" b="1" dirty="0">
                <a:latin typeface="Alexandria" charset="0"/>
                <a:cs typeface="Alexandria" charset="0"/>
              </a:rPr>
              <a:t>الرقمية</a:t>
            </a:r>
            <a:endParaRPr lang="en-US" sz="3200" b="1" dirty="0">
              <a:latin typeface="Alexandria" charset="0"/>
              <a:cs typeface="Alexandria" charset="0"/>
            </a:endParaRPr>
          </a:p>
          <a:p>
            <a:pPr algn="ctr" rtl="1">
              <a:lnSpc>
                <a:spcPct val="120000"/>
              </a:lnSpc>
            </a:pP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59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40080" y="1214107"/>
            <a:ext cx="9935521" cy="4240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552282" y="1224351"/>
            <a:ext cx="8722995" cy="1815882"/>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 1 . تأثير الإعلانات الرقمية على اقتصادات الأسواق الرقمية</a:t>
            </a:r>
          </a:p>
          <a:p>
            <a:pPr algn="r" rtl="1"/>
            <a:endParaRPr lang="en-US" sz="2800" b="1" dirty="0">
              <a:solidFill>
                <a:srgbClr val="C00000"/>
              </a:solidFill>
              <a:latin typeface="Calibri" panose="020F0502020204030204" pitchFamily="34" charset="0"/>
              <a:cs typeface="Calibri" panose="020F0502020204030204" pitchFamily="34" charset="0"/>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3090041" y="1622962"/>
            <a:ext cx="7335398" cy="4185761"/>
          </a:xfrm>
          <a:prstGeom prst="rect">
            <a:avLst/>
          </a:prstGeom>
          <a:noFill/>
        </p:spPr>
        <p:txBody>
          <a:bodyPr wrap="square" rtlCol="0">
            <a:spAutoFit/>
          </a:bodyPr>
          <a:lstStyle/>
          <a:p>
            <a:pPr marL="457200" indent="-457200" algn="just" rtl="1">
              <a:buFont typeface="Arial" panose="020B0604020202020204" pitchFamily="34" charset="0"/>
              <a:buChar char="•"/>
            </a:pPr>
            <a:r>
              <a:rPr lang="ar-EG" sz="2200" dirty="0">
                <a:solidFill>
                  <a:srgbClr val="FF0000"/>
                </a:solidFill>
                <a:latin typeface="Alexandria" charset="0"/>
                <a:cs typeface="Alexandria" charset="0"/>
              </a:rPr>
              <a:t>  تحفيز النمو الاقتصادي: </a:t>
            </a:r>
            <a:r>
              <a:rPr lang="ar-EG" sz="2200" dirty="0">
                <a:latin typeface="Alexandria" charset="0"/>
                <a:cs typeface="Alexandria" charset="0"/>
              </a:rPr>
              <a:t>الإعلانات الرقمية تسهم بشكل كبير في نمو الشركات الصغيرة والمتوسطة من خلال تمكينها من الوصول إلى جمهور أوسع بتكلفة منخفضة. </a:t>
            </a:r>
          </a:p>
          <a:p>
            <a:pPr marL="457200" indent="-457200" algn="just" rtl="1">
              <a:buFont typeface="Arial" panose="020B0604020202020204" pitchFamily="34" charset="0"/>
              <a:buChar char="•"/>
            </a:pPr>
            <a:r>
              <a:rPr lang="ar-EG" sz="2200" dirty="0">
                <a:latin typeface="Alexandria" charset="0"/>
                <a:cs typeface="Alexandria" charset="0"/>
              </a:rPr>
              <a:t>هذا النمو يؤدي إلى زيادة </a:t>
            </a:r>
            <a:r>
              <a:rPr lang="ar-EG" sz="2200" dirty="0"/>
              <a:t>زيادة المبيعات و</a:t>
            </a:r>
            <a:r>
              <a:rPr lang="ar-EG" sz="2200" dirty="0">
                <a:latin typeface="Alexandria" charset="0"/>
                <a:cs typeface="Alexandria" charset="0"/>
              </a:rPr>
              <a:t>الإنتاجية والنشاط الاقتصادي في أسواق المنتجات والخدمات.</a:t>
            </a:r>
          </a:p>
          <a:p>
            <a:pPr marL="457200" indent="-457200" algn="just" rtl="1">
              <a:buFont typeface="Arial" panose="020B0604020202020204" pitchFamily="34" charset="0"/>
              <a:buChar char="•"/>
            </a:pPr>
            <a:r>
              <a:rPr lang="ar-EG" sz="2200" dirty="0">
                <a:solidFill>
                  <a:srgbClr val="FF0000"/>
                </a:solidFill>
                <a:latin typeface="Alexandria" charset="0"/>
                <a:cs typeface="Alexandria" charset="0"/>
              </a:rPr>
              <a:t>من المتوقع أن تنمو إيرادات الإعلانات الرقمية </a:t>
            </a:r>
            <a:r>
              <a:rPr lang="ar-EG" sz="2200" dirty="0"/>
              <a:t>بنسبة تزيد عن 57% في السنوات الخمس المقبلة، لتصل إلى 903 مليارات دولار بحلول عام 2028، وفقًا لتوقعات "برايس ووترهاوس كوبرز" </a:t>
            </a:r>
          </a:p>
          <a:p>
            <a:pPr marL="457200" indent="-457200" algn="just" rtl="1">
              <a:buFont typeface="Arial" panose="020B0604020202020204" pitchFamily="34" charset="0"/>
              <a:buChar char="•"/>
            </a:pPr>
            <a:r>
              <a:rPr lang="ar-EG" sz="2200" dirty="0">
                <a:solidFill>
                  <a:srgbClr val="FF0000"/>
                </a:solidFill>
                <a:latin typeface="Alexandria" charset="0"/>
                <a:cs typeface="Alexandria" charset="0"/>
              </a:rPr>
              <a:t>تحفيز التجارة الإلكترونية: </a:t>
            </a:r>
            <a:r>
              <a:rPr lang="ar-EG" sz="2200" dirty="0">
                <a:latin typeface="Alexandria" charset="0"/>
                <a:cs typeface="Alexandria" charset="0"/>
              </a:rPr>
              <a:t>حيث يساعد الإعلان الرقمي في توجيه العملاء إلى منصات التسوق عبر الإنترنت، مما يزيد من مبيعات المنتجات والخدمات ويعزز الاقتصاد الرقمي</a:t>
            </a:r>
            <a:r>
              <a:rPr lang="ar-EG" sz="2200" dirty="0">
                <a:solidFill>
                  <a:srgbClr val="FF0000"/>
                </a:solidFill>
                <a:latin typeface="Alexandria" charset="0"/>
                <a:cs typeface="Alexandria" charset="0"/>
              </a:rPr>
              <a:t>.</a:t>
            </a:r>
            <a:endParaRPr lang="ar-EG" sz="2200" dirty="0">
              <a:latin typeface="Alexandria" charset="0"/>
              <a:cs typeface="Alexandria" charset="0"/>
            </a:endParaRPr>
          </a:p>
          <a:p>
            <a:pPr algn="r"/>
            <a:endParaRPr lang="ar-EG" sz="2400" i="1" dirty="0">
              <a:solidFill>
                <a:srgbClr val="FF0000"/>
              </a:solidFill>
            </a:endParaRPr>
          </a:p>
        </p:txBody>
      </p:sp>
      <p:pic>
        <p:nvPicPr>
          <p:cNvPr id="6" name="Picture 5"/>
          <p:cNvPicPr>
            <a:picLocks noChangeAspect="1"/>
          </p:cNvPicPr>
          <p:nvPr/>
        </p:nvPicPr>
        <p:blipFill>
          <a:blip r:embed="rId3"/>
          <a:stretch>
            <a:fillRect/>
          </a:stretch>
        </p:blipFill>
        <p:spPr>
          <a:xfrm>
            <a:off x="319095" y="2307081"/>
            <a:ext cx="2620784" cy="2649884"/>
          </a:xfrm>
          <a:prstGeom prst="rect">
            <a:avLst/>
          </a:prstGeom>
        </p:spPr>
      </p:pic>
    </p:spTree>
    <p:extLst>
      <p:ext uri="{BB962C8B-B14F-4D97-AF65-F5344CB8AC3E}">
        <p14:creationId xmlns:p14="http://schemas.microsoft.com/office/powerpoint/2010/main" val="868886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73065" y="123818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345750" cy="4024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892486" y="1641403"/>
            <a:ext cx="9299514" cy="1384995"/>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تأثير الإعلانات </a:t>
            </a:r>
            <a:r>
              <a:rPr lang="ar-EG" sz="2800" b="1" dirty="0">
                <a:solidFill>
                  <a:srgbClr val="C00000"/>
                </a:solidFill>
                <a:latin typeface="Calibri" panose="020F0502020204030204" pitchFamily="34" charset="0"/>
                <a:cs typeface="Calibri" panose="020F0502020204030204" pitchFamily="34" charset="0"/>
              </a:rPr>
              <a:t>الرقمية في تحول السوق</a:t>
            </a:r>
          </a:p>
          <a:p>
            <a:pPr algn="ctr" rtl="1"/>
            <a:r>
              <a:rPr lang="ar-EG" sz="2800" b="1" dirty="0">
                <a:solidFill>
                  <a:srgbClr val="C00000"/>
                </a:solidFill>
                <a:latin typeface="Calibri" panose="020F0502020204030204" pitchFamily="34" charset="0"/>
                <a:cs typeface="Calibri" panose="020F0502020204030204" pitchFamily="34" charset="0"/>
              </a:rPr>
              <a:t> </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42581" y="2161007"/>
            <a:ext cx="9043976" cy="3816429"/>
          </a:xfrm>
          <a:prstGeom prst="rect">
            <a:avLst/>
          </a:prstGeom>
          <a:noFill/>
        </p:spPr>
        <p:txBody>
          <a:bodyPr wrap="square" rtlCol="0">
            <a:spAutoFit/>
          </a:bodyPr>
          <a:lstStyle/>
          <a:p>
            <a:pPr marL="285750" indent="-285750" algn="r" rtl="1">
              <a:buFont typeface="Arial" panose="020B0604020202020204" pitchFamily="34" charset="0"/>
              <a:buChar char="•"/>
            </a:pPr>
            <a:r>
              <a:rPr lang="ar-EG" dirty="0">
                <a:solidFill>
                  <a:srgbClr val="FF0000"/>
                </a:solidFill>
                <a:latin typeface="Alexandria" charset="0"/>
                <a:cs typeface="Alexandria" charset="0"/>
              </a:rPr>
              <a:t>زيادة المنافسة</a:t>
            </a:r>
            <a:r>
              <a:rPr lang="ar-EG" dirty="0">
                <a:latin typeface="Alexandria" charset="0"/>
                <a:cs typeface="Alexandria" charset="0"/>
              </a:rPr>
              <a:t>: تعزز الإعلانات الرقمية التنافس بين الشركات، حيث يمكن للمعلنين استهداف جمهورهم بشكل دقيق وفعّال، مما يجعل الوصول إلى العملاء أكثر صعوبة ويتطلب ابتكارًا في استراتيجيات التسويق.</a:t>
            </a:r>
          </a:p>
          <a:p>
            <a:pPr marL="285750" indent="-285750" algn="r" rtl="1">
              <a:buFont typeface="Arial" panose="020B0604020202020204" pitchFamily="34" charset="0"/>
              <a:buChar char="•"/>
            </a:pPr>
            <a:endParaRPr lang="ar-EG" dirty="0" smtClean="0">
              <a:latin typeface="Alexandria" charset="0"/>
              <a:cs typeface="Alexandria" charset="0"/>
            </a:endParaRPr>
          </a:p>
          <a:p>
            <a:pPr marL="285750" indent="-285750" algn="r" rtl="1">
              <a:buFont typeface="Arial" panose="020B0604020202020204" pitchFamily="34" charset="0"/>
              <a:buChar char="•"/>
            </a:pPr>
            <a:endParaRPr lang="ar-EG" dirty="0" smtClean="0">
              <a:latin typeface="Alexandria" charset="0"/>
              <a:cs typeface="Alexandria" charset="0"/>
            </a:endParaRPr>
          </a:p>
          <a:p>
            <a:pPr marL="285750" indent="-285750" algn="r" rtl="1">
              <a:buFont typeface="Arial" panose="020B0604020202020204" pitchFamily="34" charset="0"/>
              <a:buChar char="•"/>
            </a:pPr>
            <a:endParaRPr lang="ar-EG" dirty="0">
              <a:latin typeface="Alexandria" charset="0"/>
              <a:cs typeface="Alexandria" charset="0"/>
            </a:endParaRPr>
          </a:p>
          <a:p>
            <a:pPr marL="285750" indent="-285750" algn="r" rtl="1">
              <a:buFont typeface="Arial" panose="020B0604020202020204" pitchFamily="34" charset="0"/>
              <a:buChar char="•"/>
            </a:pPr>
            <a:endParaRPr lang="ar-EG" dirty="0">
              <a:latin typeface="Alexandria" charset="0"/>
              <a:cs typeface="Alexandria" charset="0"/>
            </a:endParaRPr>
          </a:p>
          <a:p>
            <a:pPr marL="285750" indent="-285750" algn="r" rtl="1">
              <a:buFont typeface="Arial" panose="020B0604020202020204" pitchFamily="34" charset="0"/>
              <a:buChar char="•"/>
            </a:pPr>
            <a:endParaRPr lang="ar-EG" dirty="0">
              <a:latin typeface="Alexandria" charset="0"/>
              <a:cs typeface="Alexandria" charset="0"/>
            </a:endParaRPr>
          </a:p>
          <a:p>
            <a:pPr marL="285750" indent="-285750" algn="r" rtl="1">
              <a:buFont typeface="Arial" panose="020B0604020202020204" pitchFamily="34" charset="0"/>
              <a:buChar char="•"/>
            </a:pPr>
            <a:r>
              <a:rPr lang="ar-EG" dirty="0">
                <a:solidFill>
                  <a:srgbClr val="FF0000"/>
                </a:solidFill>
                <a:latin typeface="Alexandria" charset="0"/>
                <a:cs typeface="Alexandria" charset="0"/>
              </a:rPr>
              <a:t> تحسين خبرة العملاء: </a:t>
            </a:r>
            <a:r>
              <a:rPr lang="ar-EG" dirty="0">
                <a:latin typeface="Alexandria" charset="0"/>
                <a:cs typeface="Alexandria" charset="0"/>
              </a:rPr>
              <a:t>الإعلانات الرقمية تتيح للمستهلكين تفاعلًا أفضل مع العلامات التجارية عبر قنوات متعددة، مما يعزز تجربة العميل ويضمن تلبية احتياجاته بشكل دقيق وشخصي. </a:t>
            </a:r>
          </a:p>
          <a:p>
            <a:pPr marL="285750" indent="-285750" algn="r" rtl="1">
              <a:buFont typeface="Arial" panose="020B0604020202020204" pitchFamily="34" charset="0"/>
              <a:buChar char="•"/>
            </a:pPr>
            <a:endParaRPr lang="ar-EG" dirty="0">
              <a:latin typeface="Alexandria" charset="0"/>
              <a:cs typeface="Alexandria" charset="0"/>
            </a:endParaRPr>
          </a:p>
          <a:p>
            <a:pPr marL="285750" indent="-285750" algn="r" rtl="1">
              <a:buFont typeface="Arial" panose="020B0604020202020204" pitchFamily="34" charset="0"/>
              <a:buChar char="•"/>
            </a:pPr>
            <a:r>
              <a:rPr lang="ar-EG" dirty="0">
                <a:solidFill>
                  <a:srgbClr val="FF0000"/>
                </a:solidFill>
                <a:latin typeface="Alexandria" charset="0"/>
                <a:cs typeface="Alexandria" charset="0"/>
              </a:rPr>
              <a:t>زيادة الوعي بالعلامة التجارية: </a:t>
            </a:r>
            <a:r>
              <a:rPr lang="ar-EG" dirty="0">
                <a:latin typeface="Alexandria" charset="0"/>
                <a:cs typeface="Alexandria" charset="0"/>
              </a:rPr>
              <a:t>تساهم الإعلانات الرقمية بشكل كبير في رفع الوعي بالعلامات التجارية، مما يساعد على تعزيز مكانتها في السوق وجعلها أكثر تميزًا في أذهان المستهلكين</a:t>
            </a:r>
            <a:r>
              <a:rPr lang="ar-EG" sz="2200" dirty="0">
                <a:latin typeface="Alexandria" charset="0"/>
                <a:cs typeface="Alexandria" charset="0"/>
              </a:rPr>
              <a:t>.</a:t>
            </a:r>
          </a:p>
          <a:p>
            <a:pPr algn="r" rtl="1"/>
            <a:endParaRPr lang="ar-EG" sz="2200" dirty="0"/>
          </a:p>
        </p:txBody>
      </p:sp>
      <p:pic>
        <p:nvPicPr>
          <p:cNvPr id="2" name="Picture 1"/>
          <p:cNvPicPr>
            <a:picLocks noChangeAspect="1"/>
          </p:cNvPicPr>
          <p:nvPr/>
        </p:nvPicPr>
        <p:blipFill>
          <a:blip r:embed="rId4"/>
          <a:stretch>
            <a:fillRect/>
          </a:stretch>
        </p:blipFill>
        <p:spPr>
          <a:xfrm>
            <a:off x="4846668" y="2834897"/>
            <a:ext cx="2695575" cy="1250327"/>
          </a:xfrm>
          <a:prstGeom prst="rect">
            <a:avLst/>
          </a:prstGeom>
        </p:spPr>
      </p:pic>
    </p:spTree>
    <p:extLst>
      <p:ext uri="{BB962C8B-B14F-4D97-AF65-F5344CB8AC3E}">
        <p14:creationId xmlns:p14="http://schemas.microsoft.com/office/powerpoint/2010/main" val="155348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55845" y="1595804"/>
            <a:ext cx="8925636" cy="357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23745" y="1635763"/>
            <a:ext cx="11053972" cy="1815882"/>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3. تأثير الإعلانات الرقمية على سلوك المستهلك  </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665026" y="2159406"/>
            <a:ext cx="8625385" cy="3385542"/>
          </a:xfrm>
          <a:prstGeom prst="rect">
            <a:avLst/>
          </a:prstGeom>
          <a:noFill/>
        </p:spPr>
        <p:txBody>
          <a:bodyPr wrap="square" rtlCol="0">
            <a:spAutoFit/>
          </a:bodyPr>
          <a:lstStyle/>
          <a:p>
            <a:pPr marL="285750" indent="-285750" algn="r" rtl="1">
              <a:buFont typeface="Arial" panose="020B0604020202020204" pitchFamily="34" charset="0"/>
              <a:buChar char="•"/>
            </a:pPr>
            <a:r>
              <a:rPr lang="ar-EG" dirty="0">
                <a:latin typeface="Alexandria" charset="0"/>
                <a:cs typeface="Alexandria" charset="0"/>
              </a:rPr>
              <a:t>  </a:t>
            </a:r>
            <a:r>
              <a:rPr lang="ar-EG" sz="2200" dirty="0">
                <a:solidFill>
                  <a:srgbClr val="FF0000"/>
                </a:solidFill>
                <a:latin typeface="Alexandria" charset="0"/>
                <a:cs typeface="Alexandria" charset="0"/>
              </a:rPr>
              <a:t>تغيير السلوك الشرائي</a:t>
            </a:r>
            <a:r>
              <a:rPr lang="ar-EG" dirty="0">
                <a:latin typeface="Alexandria" charset="0"/>
                <a:cs typeface="Alexandria" charset="0"/>
              </a:rPr>
              <a:t>: تساعد الإعلانات الرقمية في توجيه سلوك المستهلكين بشكل مباشر، حيث تخلق دوافع لاتخاذ قرارات شراء استنادًا إلى المعلومات المعروضة بطريقة مستهدفة ومؤثرة. </a:t>
            </a:r>
          </a:p>
          <a:p>
            <a:pPr marL="285750" indent="-285750" algn="r" rtl="1">
              <a:buFont typeface="Arial" panose="020B0604020202020204" pitchFamily="34" charset="0"/>
              <a:buChar char="•"/>
            </a:pPr>
            <a:endParaRPr lang="ar-EG" sz="2200" dirty="0">
              <a:solidFill>
                <a:srgbClr val="FF0000"/>
              </a:solidFill>
              <a:latin typeface="Alexandria" charset="0"/>
              <a:cs typeface="Alexandria" charset="0"/>
            </a:endParaRPr>
          </a:p>
          <a:p>
            <a:pPr marL="285750" indent="-285750" algn="r" rtl="1">
              <a:buFont typeface="Arial" panose="020B0604020202020204" pitchFamily="34" charset="0"/>
              <a:buChar char="•"/>
            </a:pPr>
            <a:r>
              <a:rPr lang="ar-EG" sz="2200" dirty="0">
                <a:solidFill>
                  <a:srgbClr val="FF0000"/>
                </a:solidFill>
                <a:latin typeface="Alexandria" charset="0"/>
                <a:cs typeface="Alexandria" charset="0"/>
              </a:rPr>
              <a:t>التفاعل مع العلامة التجارية</a:t>
            </a:r>
            <a:r>
              <a:rPr lang="ar-EG" dirty="0">
                <a:latin typeface="Alexandria" charset="0"/>
                <a:cs typeface="Alexandria" charset="0"/>
              </a:rPr>
              <a:t>: تتيح الإعلانات الرقمية للمستهلكين التفاعل بشكل أكبر مع العلامات التجارية، سواء عبر التعليقات أو المشاركات أو الردود، مما يعزز العلاقة بين الطرفين.</a:t>
            </a:r>
          </a:p>
          <a:p>
            <a:pPr marL="285750" indent="-285750" algn="r" rtl="1">
              <a:buFont typeface="Arial" panose="020B0604020202020204" pitchFamily="34" charset="0"/>
              <a:buChar char="•"/>
            </a:pPr>
            <a:endParaRPr lang="ar-EG" dirty="0">
              <a:latin typeface="Alexandria" charset="0"/>
              <a:cs typeface="Alexandria" charset="0"/>
            </a:endParaRPr>
          </a:p>
          <a:p>
            <a:pPr marL="285750" indent="-285750" algn="r" rtl="1">
              <a:buFont typeface="Arial" panose="020B0604020202020204" pitchFamily="34" charset="0"/>
              <a:buChar char="•"/>
            </a:pPr>
            <a:r>
              <a:rPr lang="ar-EG" sz="2200" dirty="0">
                <a:solidFill>
                  <a:srgbClr val="FF0000"/>
                </a:solidFill>
                <a:latin typeface="Alexandria" charset="0"/>
                <a:cs typeface="Alexandria" charset="0"/>
              </a:rPr>
              <a:t> توجيه اتجاهات السوق</a:t>
            </a:r>
            <a:r>
              <a:rPr lang="ar-EG" dirty="0">
                <a:latin typeface="Alexandria" charset="0"/>
                <a:cs typeface="Alexandria" charset="0"/>
              </a:rPr>
              <a:t>: تلعب الإعلانات الرقمية دورًا محوريًا في تحديد وتحفيز اتجاهات السوق، حيث يمكنها التأثير في رغبات المستهلكين واحتياجاتهم المتغيرة باستمرار</a:t>
            </a:r>
            <a:r>
              <a:rPr lang="ar-EG" sz="2400" dirty="0"/>
              <a:t>.</a:t>
            </a:r>
          </a:p>
          <a:p>
            <a:pPr algn="r"/>
            <a:endParaRPr lang="ar-EG" sz="2400" dirty="0"/>
          </a:p>
          <a:p>
            <a:pPr lvl="0" algn="just" rtl="1"/>
            <a:endParaRPr lang="en-MY" sz="2400" dirty="0">
              <a:solidFill>
                <a:srgbClr val="C00000"/>
              </a:solidFill>
            </a:endParaRPr>
          </a:p>
        </p:txBody>
      </p:sp>
      <p:pic>
        <p:nvPicPr>
          <p:cNvPr id="6" name="Picture 5"/>
          <p:cNvPicPr>
            <a:picLocks noChangeAspect="1"/>
          </p:cNvPicPr>
          <p:nvPr/>
        </p:nvPicPr>
        <p:blipFill>
          <a:blip r:embed="rId3"/>
          <a:stretch>
            <a:fillRect/>
          </a:stretch>
        </p:blipFill>
        <p:spPr>
          <a:xfrm>
            <a:off x="169680" y="2766325"/>
            <a:ext cx="1731909" cy="2014398"/>
          </a:xfrm>
          <a:prstGeom prst="rect">
            <a:avLst/>
          </a:prstGeom>
        </p:spPr>
      </p:pic>
    </p:spTree>
    <p:extLst>
      <p:ext uri="{BB962C8B-B14F-4D97-AF65-F5344CB8AC3E}">
        <p14:creationId xmlns:p14="http://schemas.microsoft.com/office/powerpoint/2010/main" val="17629199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569660"/>
          </a:xfrm>
          <a:prstGeom prst="rect">
            <a:avLst/>
          </a:prstGeom>
          <a:noFill/>
        </p:spPr>
        <p:txBody>
          <a:bodyPr wrap="square">
            <a:spAutoFit/>
          </a:bodyPr>
          <a:lstStyle/>
          <a:p>
            <a:pPr algn="ctr"/>
            <a:r>
              <a:rPr lang="ar-EG" sz="3200" b="1" dirty="0">
                <a:latin typeface="Alexandria" charset="0"/>
                <a:cs typeface="Alexandria" charset="0"/>
              </a:rPr>
              <a:t>ثالثاً: تحليل العوامل الاقتصادية التي تؤثر على ميزانية</a:t>
            </a:r>
          </a:p>
          <a:p>
            <a:pPr algn="ctr"/>
            <a:r>
              <a:rPr lang="ar-EG" sz="3200" b="1" dirty="0">
                <a:latin typeface="Alexandria" charset="0"/>
                <a:cs typeface="Alexandria" charset="0"/>
              </a:rPr>
              <a:t>الإعلانات الرقمية</a:t>
            </a:r>
            <a:endParaRPr lang="en-US" sz="3200" b="1" dirty="0">
              <a:latin typeface="Alexandria" charset="0"/>
              <a:cs typeface="Alexandria" charset="0"/>
            </a:endParaRPr>
          </a:p>
        </p:txBody>
      </p:sp>
    </p:spTree>
    <p:extLst>
      <p:ext uri="{BB962C8B-B14F-4D97-AF65-F5344CB8AC3E}">
        <p14:creationId xmlns:p14="http://schemas.microsoft.com/office/powerpoint/2010/main" val="159166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64776" y="1595803"/>
            <a:ext cx="8632665" cy="3276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91694" y="1595803"/>
            <a:ext cx="8805747" cy="2185214"/>
          </a:xfrm>
          <a:prstGeom prst="rect">
            <a:avLst/>
          </a:prstGeom>
          <a:noFill/>
        </p:spPr>
        <p:txBody>
          <a:bodyPr wrap="square" rtlCol="0">
            <a:spAutoFit/>
          </a:bodyPr>
          <a:lstStyle/>
          <a:p>
            <a:pPr algn="r"/>
            <a:r>
              <a:rPr lang="ar-EG" sz="2400" b="1" dirty="0">
                <a:solidFill>
                  <a:srgbClr val="C00000"/>
                </a:solidFill>
                <a:latin typeface="Calibri" panose="020F0502020204030204" pitchFamily="34" charset="0"/>
                <a:cs typeface="Calibri" panose="020F0502020204030204" pitchFamily="34" charset="0"/>
              </a:rPr>
              <a:t>1. الطلب على الإعلانات الرقمية</a:t>
            </a:r>
            <a:r>
              <a:rPr lang="ar-EG" sz="2400" dirty="0"/>
              <a:t>:</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a:t>  </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364776" y="2026690"/>
            <a:ext cx="8503920" cy="3508653"/>
          </a:xfrm>
          <a:prstGeom prst="rect">
            <a:avLst/>
          </a:prstGeom>
          <a:noFill/>
        </p:spPr>
        <p:txBody>
          <a:bodyPr wrap="square" rtlCol="0">
            <a:spAutoFit/>
          </a:bodyPr>
          <a:lstStyle/>
          <a:p>
            <a:pPr marL="342900" indent="-342900" algn="r" rtl="1">
              <a:buFont typeface="Arial" panose="020B0604020202020204" pitchFamily="34" charset="0"/>
              <a:buChar char="•"/>
            </a:pPr>
            <a:r>
              <a:rPr lang="ar-EG" sz="2200" dirty="0">
                <a:solidFill>
                  <a:srgbClr val="FF0000"/>
                </a:solidFill>
                <a:latin typeface="Alexandria" charset="0"/>
                <a:cs typeface="Alexandria" charset="0"/>
              </a:rPr>
              <a:t> نمو الطلب: </a:t>
            </a:r>
            <a:r>
              <a:rPr lang="ar-EG" sz="2200" dirty="0">
                <a:latin typeface="Alexandria" charset="0"/>
                <a:cs typeface="Alexandria" charset="0"/>
              </a:rPr>
              <a:t>مع تزايد استخدام الإنترنت ووسائل التواصل الاجتماعي، يزداد الطلب على الإعلانات الرقمية. زيادة عدد المستخدمين في الشبكات الاجتماعية ومحركات البحث تخلق فرصًا أكبر للإعلانات الرقمية، مما يؤدي إلى زيادة الميزانية المخصصة لهذه الإعلانات</a:t>
            </a:r>
            <a:r>
              <a:rPr lang="ar-EG" sz="2200" dirty="0" smtClean="0">
                <a:latin typeface="Alexandria" charset="0"/>
                <a:cs typeface="Alexandria" charset="0"/>
              </a:rPr>
              <a:t>.</a:t>
            </a:r>
          </a:p>
          <a:p>
            <a:pPr marL="342900" indent="-342900" algn="r" rtl="1">
              <a:buFont typeface="Arial" panose="020B0604020202020204" pitchFamily="34" charset="0"/>
              <a:buChar char="•"/>
            </a:pPr>
            <a:endParaRPr lang="ar-EG" sz="2200" dirty="0">
              <a:latin typeface="Alexandria" charset="0"/>
              <a:cs typeface="Alexandria" charset="0"/>
            </a:endParaRPr>
          </a:p>
          <a:p>
            <a:pPr marL="342900" indent="-342900" algn="r" rtl="1">
              <a:buFont typeface="Arial" panose="020B0604020202020204" pitchFamily="34" charset="0"/>
              <a:buChar char="•"/>
            </a:pPr>
            <a:r>
              <a:rPr lang="ar-EG" sz="2200" dirty="0">
                <a:solidFill>
                  <a:srgbClr val="FF0000"/>
                </a:solidFill>
                <a:latin typeface="Alexandria" charset="0"/>
                <a:cs typeface="Alexandria" charset="0"/>
              </a:rPr>
              <a:t>تغيرات في سلوك المستهلكين</a:t>
            </a:r>
            <a:r>
              <a:rPr lang="ar-EG" sz="2200" dirty="0">
                <a:latin typeface="Alexandria" charset="0"/>
                <a:cs typeface="Alexandria" charset="0"/>
              </a:rPr>
              <a:t>: التغييرات في سلوك المستهلكين تؤثر على فعالية الإعلانات الرقمية. على سبيل المثال، التحول نحو التجارة الإلكترونية أو الاعتماد الأكبر على الهواتف الذكية يعزز من الطلب على الإعلانات الرقمية التي تستهدف هذه السلوكيات</a:t>
            </a:r>
            <a:r>
              <a:rPr lang="ar-EG" sz="2200" dirty="0"/>
              <a:t>.</a:t>
            </a:r>
          </a:p>
          <a:p>
            <a:pPr algn="r"/>
            <a:endParaRPr lang="ar-EG" sz="2000" dirty="0"/>
          </a:p>
          <a:p>
            <a:pPr algn="r"/>
            <a:endParaRPr lang="ar-EG" sz="2400" dirty="0"/>
          </a:p>
          <a:p>
            <a:pPr lvl="0" algn="just" rtl="1"/>
            <a:endParaRPr lang="en-MY" sz="2400" dirty="0">
              <a:solidFill>
                <a:srgbClr val="C00000"/>
              </a:solidFill>
            </a:endParaRPr>
          </a:p>
        </p:txBody>
      </p:sp>
      <p:sp>
        <p:nvSpPr>
          <p:cNvPr id="4" name="AutoShape 2" descr="تأثير التسويق عبر المؤثرين على متجرك الإلكتروني - مدونة كويت مارت"/>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8" name="Picture 7"/>
          <p:cNvPicPr>
            <a:picLocks noChangeAspect="1"/>
          </p:cNvPicPr>
          <p:nvPr/>
        </p:nvPicPr>
        <p:blipFill>
          <a:blip r:embed="rId3"/>
          <a:stretch>
            <a:fillRect/>
          </a:stretch>
        </p:blipFill>
        <p:spPr>
          <a:xfrm>
            <a:off x="703196" y="4450920"/>
            <a:ext cx="2357349" cy="1855732"/>
          </a:xfrm>
          <a:prstGeom prst="rect">
            <a:avLst/>
          </a:prstGeom>
        </p:spPr>
      </p:pic>
    </p:spTree>
    <p:extLst>
      <p:ext uri="{BB962C8B-B14F-4D97-AF65-F5344CB8AC3E}">
        <p14:creationId xmlns:p14="http://schemas.microsoft.com/office/powerpoint/2010/main" val="439248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7FEB86-0F81-4C24-1D95-36D53810E5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CCEC411-BF0F-BCA6-8322-7A560E88F0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EDEA896-ABD0-524D-7C0B-6FFD5E2535B2}"/>
              </a:ext>
            </a:extLst>
          </p:cNvPr>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B5EF964-2787-E06B-E86F-CF1A465A74BF}"/>
              </a:ext>
            </a:extLst>
          </p:cNvPr>
          <p:cNvSpPr/>
          <p:nvPr/>
        </p:nvSpPr>
        <p:spPr>
          <a:xfrm>
            <a:off x="1364776" y="1595803"/>
            <a:ext cx="8632665" cy="32764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FCD2EF88-38AE-52BC-2A9C-97E205AB9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83EBC59-D555-287A-8E30-57DE8A2BFA42}"/>
              </a:ext>
            </a:extLst>
          </p:cNvPr>
          <p:cNvSpPr txBox="1"/>
          <p:nvPr/>
        </p:nvSpPr>
        <p:spPr>
          <a:xfrm>
            <a:off x="669179" y="1586756"/>
            <a:ext cx="8805747" cy="1815882"/>
          </a:xfrm>
          <a:prstGeom prst="rect">
            <a:avLst/>
          </a:prstGeom>
          <a:noFill/>
        </p:spPr>
        <p:txBody>
          <a:bodyPr wrap="square" rtlCol="0">
            <a:spAutoFit/>
          </a:bodyPr>
          <a:lstStyle/>
          <a:p>
            <a:pPr algn="r" rtl="1"/>
            <a:r>
              <a:rPr lang="ar-EG" sz="2400" b="1" dirty="0" smtClean="0">
                <a:solidFill>
                  <a:srgbClr val="C00000"/>
                </a:solidFill>
                <a:latin typeface="Calibri" panose="020F0502020204030204" pitchFamily="34" charset="0"/>
                <a:cs typeface="Calibri" panose="020F0502020204030204" pitchFamily="34" charset="0"/>
              </a:rPr>
              <a:t>2. </a:t>
            </a:r>
            <a:r>
              <a:rPr lang="ar-EG" sz="2400" b="1" dirty="0">
                <a:solidFill>
                  <a:srgbClr val="C00000"/>
                </a:solidFill>
                <a:latin typeface="Calibri" panose="020F0502020204030204" pitchFamily="34" charset="0"/>
                <a:cs typeface="Calibri" panose="020F0502020204030204" pitchFamily="34" charset="0"/>
              </a:rPr>
              <a:t>تكاليف القنوات الرقمية</a:t>
            </a:r>
            <a:r>
              <a:rPr lang="ar-EG" sz="2800" b="1" dirty="0"/>
              <a:t>  </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57F2DAF-6166-0244-EB7B-E5DB4742D9BD}"/>
              </a:ext>
            </a:extLst>
          </p:cNvPr>
          <p:cNvSpPr txBox="1"/>
          <p:nvPr/>
        </p:nvSpPr>
        <p:spPr>
          <a:xfrm>
            <a:off x="1364776" y="2026690"/>
            <a:ext cx="8503920" cy="4247317"/>
          </a:xfrm>
          <a:prstGeom prst="rect">
            <a:avLst/>
          </a:prstGeom>
          <a:noFill/>
        </p:spPr>
        <p:txBody>
          <a:bodyPr wrap="square" rtlCol="0">
            <a:spAutoFit/>
          </a:bodyPr>
          <a:lstStyle/>
          <a:p>
            <a:pPr marL="342900" indent="-342900" algn="r" rtl="1">
              <a:buFont typeface="Arial" panose="020B0604020202020204" pitchFamily="34" charset="0"/>
              <a:buChar char="•"/>
            </a:pPr>
            <a:r>
              <a:rPr lang="ar-EG" sz="2000" b="1" dirty="0">
                <a:solidFill>
                  <a:srgbClr val="92D050"/>
                </a:solidFill>
              </a:rPr>
              <a:t>تختلف تكاليف الإعلانات الرقمية حسب القناة</a:t>
            </a:r>
            <a:r>
              <a:rPr lang="ar-EG" sz="2000" dirty="0"/>
              <a:t>. على سبيل المثال، الإعلان عبر </a:t>
            </a:r>
            <a:r>
              <a:rPr lang="ar-EG" sz="2000" b="1" dirty="0"/>
              <a:t>جوجل أدوردز</a:t>
            </a:r>
            <a:r>
              <a:rPr lang="ar-EG" sz="2000" dirty="0"/>
              <a:t> أو </a:t>
            </a:r>
            <a:r>
              <a:rPr lang="ar-EG" sz="2000" b="1" dirty="0"/>
              <a:t>فيسبوك</a:t>
            </a:r>
            <a:r>
              <a:rPr lang="ar-EG" sz="2000" dirty="0"/>
              <a:t> يمكن أن يكون بتكلفة منخفضة مقارنة بالقنوات التقليدية مثل </a:t>
            </a:r>
            <a:r>
              <a:rPr lang="ar-EG" sz="2000" b="1" dirty="0"/>
              <a:t>التلفزيون</a:t>
            </a:r>
            <a:r>
              <a:rPr lang="ar-EG" sz="2000" dirty="0"/>
              <a:t> أو </a:t>
            </a:r>
            <a:r>
              <a:rPr lang="ar-EG" sz="2000" b="1" dirty="0"/>
              <a:t>الراديو</a:t>
            </a:r>
            <a:r>
              <a:rPr lang="ar-EG" sz="2000" dirty="0"/>
              <a:t>. ولكن، تختلف التكلفة بناءً على حجم التغطية المطلوبة والتنافسية في السوق.</a:t>
            </a:r>
          </a:p>
          <a:p>
            <a:pPr marL="342900" indent="-342900" algn="r" rtl="1">
              <a:buFont typeface="Arial" panose="020B0604020202020204" pitchFamily="34" charset="0"/>
              <a:buChar char="•"/>
            </a:pPr>
            <a:r>
              <a:rPr lang="ar-EG" sz="2000" b="1" dirty="0">
                <a:solidFill>
                  <a:srgbClr val="92D050"/>
                </a:solidFill>
              </a:rPr>
              <a:t>الإعلانات المدفوعة عبر محركات البحث </a:t>
            </a:r>
            <a:r>
              <a:rPr lang="ar-EG" sz="2000" dirty="0"/>
              <a:t>(مثل </a:t>
            </a:r>
            <a:r>
              <a:rPr lang="ar-EG" sz="2000" b="1" dirty="0"/>
              <a:t>جوجل</a:t>
            </a:r>
            <a:r>
              <a:rPr lang="ar-EG" sz="2000" dirty="0"/>
              <a:t> و</a:t>
            </a:r>
            <a:r>
              <a:rPr lang="ar-EG" sz="2000" b="1" dirty="0"/>
              <a:t>بينغ</a:t>
            </a:r>
            <a:r>
              <a:rPr lang="ar-EG" sz="2000" dirty="0"/>
              <a:t>) قد تكون </a:t>
            </a:r>
            <a:r>
              <a:rPr lang="ar-EG" sz="2000" b="1" dirty="0"/>
              <a:t>تكلفة منخفضة في البداية</a:t>
            </a:r>
            <a:r>
              <a:rPr lang="ar-EG" sz="2000" dirty="0"/>
              <a:t> ولكن تتزايد مع زيادة المنافسة على الكلمات الرئيسية المستهدفة.</a:t>
            </a:r>
          </a:p>
          <a:p>
            <a:pPr marL="342900" indent="-342900" algn="r" rtl="1">
              <a:buFont typeface="Arial" panose="020B0604020202020204" pitchFamily="34" charset="0"/>
              <a:buChar char="•"/>
            </a:pPr>
            <a:r>
              <a:rPr lang="ar-EG" sz="2000" b="1" dirty="0">
                <a:solidFill>
                  <a:srgbClr val="92D050"/>
                </a:solidFill>
              </a:rPr>
              <a:t>الإعلانات عبر وسائل التواصل الاجتماعي </a:t>
            </a:r>
            <a:r>
              <a:rPr lang="ar-EG" sz="2000" dirty="0"/>
              <a:t>مثل </a:t>
            </a:r>
            <a:r>
              <a:rPr lang="ar-EG" sz="2000" b="1" dirty="0"/>
              <a:t>فيسبوك، إنستجرام، تويتر، وتيك توك</a:t>
            </a:r>
            <a:r>
              <a:rPr lang="ar-EG" sz="2000" dirty="0"/>
              <a:t> يمكن أن تكون أكثر مرونة وتتيح تخصيص الميزانية وفقًا للحاجة. على سبيل المثال، يمكنك التحكم في تكلفة </a:t>
            </a:r>
            <a:r>
              <a:rPr lang="ar-EG" sz="2000" b="1" dirty="0"/>
              <a:t>إعلانات الدفع لكل نقرة (</a:t>
            </a:r>
            <a:r>
              <a:rPr lang="en-MY" sz="2000" b="1" dirty="0" err="1"/>
              <a:t>PPC</a:t>
            </a:r>
            <a:r>
              <a:rPr lang="en-MY" sz="2000" b="1" dirty="0"/>
              <a:t>)</a:t>
            </a:r>
            <a:r>
              <a:rPr lang="en-MY" sz="2000" dirty="0"/>
              <a:t> </a:t>
            </a:r>
            <a:r>
              <a:rPr lang="ar-EG" sz="2000" dirty="0"/>
              <a:t>وفقًا لحجم الحملة والميزانية المتاحة.</a:t>
            </a:r>
          </a:p>
          <a:p>
            <a:pPr algn="r" rtl="1"/>
            <a:endParaRPr lang="ar-EG" dirty="0"/>
          </a:p>
          <a:p>
            <a:pPr algn="r"/>
            <a:endParaRPr lang="ar-EG" sz="2800" dirty="0"/>
          </a:p>
          <a:p>
            <a:pPr algn="r"/>
            <a:endParaRPr lang="ar-EG" sz="3200" dirty="0"/>
          </a:p>
          <a:p>
            <a:pPr lvl="0" algn="just" rtl="1"/>
            <a:endParaRPr lang="en-MY" sz="3200" dirty="0">
              <a:solidFill>
                <a:srgbClr val="C00000"/>
              </a:solidFill>
            </a:endParaRPr>
          </a:p>
        </p:txBody>
      </p:sp>
      <p:sp>
        <p:nvSpPr>
          <p:cNvPr id="4" name="AutoShape 2" descr="تأثير التسويق عبر المؤثرين على متجرك الإلكتروني - مدونة كويت مارت">
            <a:extLst>
              <a:ext uri="{FF2B5EF4-FFF2-40B4-BE49-F238E27FC236}">
                <a16:creationId xmlns:a16="http://schemas.microsoft.com/office/drawing/2014/main" xmlns="" id="{2A0C8448-D0DA-B470-C36F-74FAEDBAE796}"/>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2" name="Picture 1">
            <a:extLst>
              <a:ext uri="{FF2B5EF4-FFF2-40B4-BE49-F238E27FC236}">
                <a16:creationId xmlns:a16="http://schemas.microsoft.com/office/drawing/2014/main" xmlns="" id="{78E95205-AD34-D8FB-F0E2-76FDB1E29F94}"/>
              </a:ext>
            </a:extLst>
          </p:cNvPr>
          <p:cNvPicPr>
            <a:picLocks noChangeAspect="1"/>
          </p:cNvPicPr>
          <p:nvPr/>
        </p:nvPicPr>
        <p:blipFill>
          <a:blip r:embed="rId3"/>
          <a:stretch>
            <a:fillRect/>
          </a:stretch>
        </p:blipFill>
        <p:spPr>
          <a:xfrm>
            <a:off x="1019766" y="4310818"/>
            <a:ext cx="2143125" cy="1685095"/>
          </a:xfrm>
          <a:prstGeom prst="rect">
            <a:avLst/>
          </a:prstGeom>
        </p:spPr>
      </p:pic>
    </p:spTree>
    <p:extLst>
      <p:ext uri="{BB962C8B-B14F-4D97-AF65-F5344CB8AC3E}">
        <p14:creationId xmlns:p14="http://schemas.microsoft.com/office/powerpoint/2010/main" val="38292865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7FEB86-0F81-4C24-1D95-36D53810E5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CCEC411-BF0F-BCA6-8322-7A560E88F0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EDEA896-ABD0-524D-7C0B-6FFD5E2535B2}"/>
              </a:ext>
            </a:extLst>
          </p:cNvPr>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B5EF964-2787-E06B-E86F-CF1A465A74BF}"/>
              </a:ext>
            </a:extLst>
          </p:cNvPr>
          <p:cNvSpPr/>
          <p:nvPr/>
        </p:nvSpPr>
        <p:spPr>
          <a:xfrm>
            <a:off x="1364776" y="1595803"/>
            <a:ext cx="8632665" cy="3877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FCD2EF88-38AE-52BC-2A9C-97E205AB9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83EBC59-D555-287A-8E30-57DE8A2BFA42}"/>
              </a:ext>
            </a:extLst>
          </p:cNvPr>
          <p:cNvSpPr txBox="1"/>
          <p:nvPr/>
        </p:nvSpPr>
        <p:spPr>
          <a:xfrm>
            <a:off x="714606" y="1542150"/>
            <a:ext cx="8805747" cy="1815882"/>
          </a:xfrm>
          <a:prstGeom prst="rect">
            <a:avLst/>
          </a:prstGeom>
          <a:noFill/>
        </p:spPr>
        <p:txBody>
          <a:bodyPr wrap="square" rtlCol="0">
            <a:spAutoFit/>
          </a:bodyPr>
          <a:lstStyle/>
          <a:p>
            <a:pPr algn="r" rtl="1"/>
            <a:r>
              <a:rPr lang="ar-EG" sz="2400" b="1" dirty="0" smtClean="0">
                <a:solidFill>
                  <a:srgbClr val="C00000"/>
                </a:solidFill>
                <a:latin typeface="Calibri" panose="020F0502020204030204" pitchFamily="34" charset="0"/>
                <a:cs typeface="Calibri" panose="020F0502020204030204" pitchFamily="34" charset="0"/>
              </a:rPr>
              <a:t>2.2. </a:t>
            </a:r>
            <a:r>
              <a:rPr lang="ar-EG" sz="2400" b="1" dirty="0">
                <a:solidFill>
                  <a:srgbClr val="C00000"/>
                </a:solidFill>
                <a:latin typeface="Calibri" panose="020F0502020204030204" pitchFamily="34" charset="0"/>
                <a:cs typeface="Calibri" panose="020F0502020204030204" pitchFamily="34" charset="0"/>
              </a:rPr>
              <a:t>تكاليف </a:t>
            </a:r>
            <a:r>
              <a:rPr lang="ar-EG" sz="2400" b="1" dirty="0" smtClean="0">
                <a:solidFill>
                  <a:srgbClr val="C00000"/>
                </a:solidFill>
                <a:latin typeface="Calibri" panose="020F0502020204030204" pitchFamily="34" charset="0"/>
                <a:cs typeface="Calibri" panose="020F0502020204030204" pitchFamily="34" charset="0"/>
              </a:rPr>
              <a:t>اعلانات جوجل</a:t>
            </a:r>
            <a:endParaRPr lang="ar-EG" sz="2800" b="1" dirty="0"/>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57F2DAF-6166-0244-EB7B-E5DB4742D9BD}"/>
              </a:ext>
            </a:extLst>
          </p:cNvPr>
          <p:cNvSpPr txBox="1"/>
          <p:nvPr/>
        </p:nvSpPr>
        <p:spPr>
          <a:xfrm>
            <a:off x="1502229" y="1933063"/>
            <a:ext cx="8187941" cy="5478423"/>
          </a:xfrm>
          <a:prstGeom prst="rect">
            <a:avLst/>
          </a:prstGeom>
          <a:noFill/>
        </p:spPr>
        <p:txBody>
          <a:bodyPr wrap="square" rtlCol="0">
            <a:spAutoFit/>
          </a:bodyPr>
          <a:lstStyle/>
          <a:p>
            <a:pPr marL="342900" indent="-342900" algn="r" rtl="1">
              <a:buFont typeface="Arial" panose="020B0604020202020204" pitchFamily="34" charset="0"/>
              <a:buChar char="•"/>
            </a:pPr>
            <a:r>
              <a:rPr lang="ar-EG" sz="2000" u="sng" dirty="0">
                <a:solidFill>
                  <a:srgbClr val="00B050"/>
                </a:solidFill>
              </a:rPr>
              <a:t>من 9 آلاف دولار إلى 10 آلاف دولار أمريكي </a:t>
            </a:r>
            <a:r>
              <a:rPr lang="ar-EG" sz="2000" dirty="0"/>
              <a:t>هو متوسط قيمة الإنفاق الإعلاني للشركات الصغيرة والمتوسطة.</a:t>
            </a:r>
          </a:p>
          <a:p>
            <a:pPr marL="342900" indent="-342900" algn="r" rtl="1">
              <a:buFont typeface="Arial" panose="020B0604020202020204" pitchFamily="34" charset="0"/>
              <a:buChar char="•"/>
            </a:pPr>
            <a:r>
              <a:rPr lang="ar-EG" sz="2000" u="sng" dirty="0">
                <a:solidFill>
                  <a:srgbClr val="00B050"/>
                </a:solidFill>
              </a:rPr>
              <a:t>10 دولار إلى 50 دولار أمريكي هي الميزانية </a:t>
            </a:r>
            <a:r>
              <a:rPr lang="ar-EG" sz="2000" dirty="0"/>
              <a:t>الموصى بها يوميًا للحملات الإعلانية في اعلانات جوجل.</a:t>
            </a:r>
          </a:p>
          <a:p>
            <a:pPr marL="342900" indent="-342900" algn="r" rtl="1">
              <a:buFont typeface="Arial" panose="020B0604020202020204" pitchFamily="34" charset="0"/>
              <a:buChar char="•"/>
            </a:pPr>
            <a:r>
              <a:rPr lang="ar-EG" sz="2000" u="sng" dirty="0">
                <a:solidFill>
                  <a:srgbClr val="00B050"/>
                </a:solidFill>
              </a:rPr>
              <a:t>1 دولار إلى 2 دولار أمريكي </a:t>
            </a:r>
            <a:r>
              <a:rPr lang="ar-EG" sz="2000" dirty="0"/>
              <a:t>هي متوسط تكلفة النقرة من نوع </a:t>
            </a:r>
            <a:r>
              <a:rPr lang="en-MY" sz="2000" dirty="0"/>
              <a:t>CPC </a:t>
            </a:r>
            <a:r>
              <a:rPr lang="ar-EG" sz="2000" dirty="0"/>
              <a:t>في اعلانات جوجل.</a:t>
            </a:r>
          </a:p>
          <a:p>
            <a:pPr marL="342900" indent="-342900" algn="r" rtl="1">
              <a:buFont typeface="Arial" panose="020B0604020202020204" pitchFamily="34" charset="0"/>
              <a:buChar char="•"/>
            </a:pPr>
            <a:r>
              <a:rPr lang="ar-EG" sz="2000" u="sng" dirty="0">
                <a:solidFill>
                  <a:srgbClr val="00B050"/>
                </a:solidFill>
              </a:rPr>
              <a:t>1 دولار إلى 2 دولار أمريكي </a:t>
            </a:r>
            <a:r>
              <a:rPr lang="ar-EG" sz="2000" dirty="0"/>
              <a:t>هي متوسط تكلفة النقرة في اعلانات جوجل عن طريق محرك البحث.</a:t>
            </a:r>
          </a:p>
          <a:p>
            <a:pPr marL="342900" indent="-342900" algn="r" rtl="1">
              <a:buFont typeface="Arial" panose="020B0604020202020204" pitchFamily="34" charset="0"/>
              <a:buChar char="•"/>
            </a:pPr>
            <a:r>
              <a:rPr lang="ar-EG" sz="2000" u="sng" dirty="0">
                <a:solidFill>
                  <a:srgbClr val="00B050"/>
                </a:solidFill>
              </a:rPr>
              <a:t>1 دولار أو أقل هي متوسط تكلفة النقرة</a:t>
            </a:r>
            <a:r>
              <a:rPr lang="ar-EG" sz="2000" u="sng" dirty="0"/>
              <a:t> </a:t>
            </a:r>
            <a:r>
              <a:rPr lang="ar-EG" sz="2000" dirty="0"/>
              <a:t>على الإعلانات المصورة في اعلانات جوجل.</a:t>
            </a:r>
          </a:p>
          <a:p>
            <a:pPr marL="342900" indent="-342900" algn="r" rtl="1">
              <a:buFont typeface="Arial" panose="020B0604020202020204" pitchFamily="34" charset="0"/>
              <a:buChar char="•"/>
            </a:pPr>
            <a:r>
              <a:rPr lang="ar-EG" sz="2000" dirty="0"/>
              <a:t>55</a:t>
            </a:r>
            <a:r>
              <a:rPr lang="ar-EG" sz="2000" dirty="0">
                <a:solidFill>
                  <a:srgbClr val="0070C0"/>
                </a:solidFill>
              </a:rPr>
              <a:t> في المئة من الشركات تستخدم الإعلانات الصورية</a:t>
            </a:r>
            <a:r>
              <a:rPr lang="ar-EG" sz="2000" dirty="0"/>
              <a:t>.</a:t>
            </a:r>
          </a:p>
          <a:p>
            <a:pPr marL="342900" indent="-342900" algn="r" rtl="1">
              <a:buFont typeface="Arial" panose="020B0604020202020204" pitchFamily="34" charset="0"/>
              <a:buChar char="•"/>
            </a:pPr>
            <a:r>
              <a:rPr lang="ar-EG" sz="2000" dirty="0"/>
              <a:t>شبكة شركاء جوجل ادز تتشكل من أكثر من 2 مليون موقع.</a:t>
            </a:r>
          </a:p>
          <a:p>
            <a:pPr marL="342900" indent="-342900" algn="r" rtl="1">
              <a:buFont typeface="Arial" panose="020B0604020202020204" pitchFamily="34" charset="0"/>
              <a:buChar char="•"/>
            </a:pPr>
            <a:r>
              <a:rPr lang="ar-EG" sz="2000" dirty="0">
                <a:solidFill>
                  <a:srgbClr val="00B050"/>
                </a:solidFill>
              </a:rPr>
              <a:t>95 في المئة من نقرات الإعلانات</a:t>
            </a:r>
            <a:r>
              <a:rPr lang="ar-EG" sz="2000" dirty="0"/>
              <a:t> على أجهزة الهواتف المحمولة تأتي من اعلانات </a:t>
            </a:r>
            <a:r>
              <a:rPr lang="ar-EG" sz="2000" dirty="0" smtClean="0"/>
              <a:t>جوجل.</a:t>
            </a:r>
            <a:endParaRPr lang="ar-EG" sz="2000" dirty="0"/>
          </a:p>
          <a:p>
            <a:pPr algn="r" rtl="1"/>
            <a:r>
              <a:rPr lang="ar-EG" sz="2000" dirty="0" smtClean="0"/>
              <a:t>.</a:t>
            </a:r>
            <a:endParaRPr lang="ar-EG" sz="2000" dirty="0"/>
          </a:p>
          <a:p>
            <a:pPr algn="r" rtl="1"/>
            <a:endParaRPr lang="ar-EG" dirty="0"/>
          </a:p>
          <a:p>
            <a:pPr algn="r"/>
            <a:endParaRPr lang="ar-EG" sz="2800" dirty="0"/>
          </a:p>
          <a:p>
            <a:pPr algn="r"/>
            <a:endParaRPr lang="ar-EG" sz="3200" dirty="0"/>
          </a:p>
          <a:p>
            <a:pPr lvl="0" algn="just" rtl="1"/>
            <a:endParaRPr lang="en-MY" sz="3200" dirty="0">
              <a:solidFill>
                <a:srgbClr val="C00000"/>
              </a:solidFill>
            </a:endParaRPr>
          </a:p>
        </p:txBody>
      </p:sp>
      <p:sp>
        <p:nvSpPr>
          <p:cNvPr id="4" name="AutoShape 2" descr="تأثير التسويق عبر المؤثرين على متجرك الإلكتروني - مدونة كويت مارت">
            <a:extLst>
              <a:ext uri="{FF2B5EF4-FFF2-40B4-BE49-F238E27FC236}">
                <a16:creationId xmlns:a16="http://schemas.microsoft.com/office/drawing/2014/main" xmlns="" id="{2A0C8448-D0DA-B470-C36F-74FAEDBAE796}"/>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6" name="Picture 5"/>
          <p:cNvPicPr>
            <a:picLocks noChangeAspect="1"/>
          </p:cNvPicPr>
          <p:nvPr/>
        </p:nvPicPr>
        <p:blipFill>
          <a:blip r:embed="rId3"/>
          <a:stretch>
            <a:fillRect/>
          </a:stretch>
        </p:blipFill>
        <p:spPr>
          <a:xfrm>
            <a:off x="-754779" y="2560460"/>
            <a:ext cx="2257008" cy="2143125"/>
          </a:xfrm>
          <a:prstGeom prst="rect">
            <a:avLst/>
          </a:prstGeom>
        </p:spPr>
      </p:pic>
    </p:spTree>
    <p:extLst>
      <p:ext uri="{BB962C8B-B14F-4D97-AF65-F5344CB8AC3E}">
        <p14:creationId xmlns:p14="http://schemas.microsoft.com/office/powerpoint/2010/main" val="6249854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2" y="1595804"/>
            <a:ext cx="9342391" cy="39724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38028" y="1543162"/>
            <a:ext cx="11053972" cy="2246769"/>
          </a:xfrm>
          <a:prstGeom prst="rect">
            <a:avLst/>
          </a:prstGeom>
          <a:noFill/>
        </p:spPr>
        <p:txBody>
          <a:bodyPr wrap="square" rtlCol="0">
            <a:spAutoFit/>
          </a:bodyPr>
          <a:lstStyle/>
          <a:p>
            <a:pPr lvl="0" algn="ctr" rtl="1"/>
            <a:r>
              <a:rPr lang="ar-EG" sz="2800" b="1" dirty="0" smtClean="0">
                <a:solidFill>
                  <a:srgbClr val="C00000"/>
                </a:solidFill>
                <a:latin typeface="Calibri" panose="020F0502020204030204" pitchFamily="34" charset="0"/>
                <a:cs typeface="Calibri" panose="020F0502020204030204" pitchFamily="34" charset="0"/>
              </a:rPr>
              <a:t>2.3. </a:t>
            </a:r>
            <a:r>
              <a:rPr lang="ar-EG" sz="2800" b="1" dirty="0">
                <a:solidFill>
                  <a:srgbClr val="C00000"/>
                </a:solidFill>
                <a:latin typeface="Calibri" panose="020F0502020204030204" pitchFamily="34" charset="0"/>
                <a:cs typeface="Calibri" panose="020F0502020204030204" pitchFamily="34" charset="0"/>
              </a:rPr>
              <a:t>خطوات حساب تكلفة إعلان جوجل</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a:t>  </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4781005" y="1983097"/>
            <a:ext cx="4593803" cy="5016758"/>
          </a:xfrm>
          <a:prstGeom prst="rect">
            <a:avLst/>
          </a:prstGeom>
          <a:noFill/>
        </p:spPr>
        <p:txBody>
          <a:bodyPr wrap="square" rtlCol="0">
            <a:spAutoFit/>
          </a:bodyPr>
          <a:lstStyle/>
          <a:p>
            <a:pPr algn="r" rtl="1"/>
            <a:r>
              <a:rPr lang="ar-EG" sz="1400" b="1" dirty="0">
                <a:solidFill>
                  <a:srgbClr val="FF0000"/>
                </a:solidFill>
                <a:latin typeface="Alexandria" charset="0"/>
                <a:cs typeface="Alexandria" charset="0"/>
              </a:rPr>
              <a:t>تحديد الكلمات الرئيسية</a:t>
            </a:r>
            <a:r>
              <a:rPr lang="ar-EG" b="1" dirty="0"/>
              <a:t>:</a:t>
            </a:r>
            <a:endParaRPr lang="ar-EG" dirty="0"/>
          </a:p>
          <a:p>
            <a:pPr lvl="1" algn="r" rtl="1"/>
            <a:r>
              <a:rPr lang="ar-EG" dirty="0"/>
              <a:t>اختر كلمات رئيسية ذات علاقة بالمنتج أو الخدمة.</a:t>
            </a:r>
          </a:p>
          <a:p>
            <a:pPr lvl="1" algn="r" rtl="1"/>
            <a:r>
              <a:rPr lang="ar-EG" dirty="0"/>
              <a:t>مثال: "أحذية رياضية" أو "أحذية رياضية للرجال".</a:t>
            </a:r>
          </a:p>
          <a:p>
            <a:pPr algn="r" rtl="1"/>
            <a:r>
              <a:rPr lang="ar-EG" sz="1400" b="1" dirty="0">
                <a:solidFill>
                  <a:srgbClr val="FF0000"/>
                </a:solidFill>
                <a:latin typeface="Alexandria" charset="0"/>
                <a:cs typeface="Alexandria" charset="0"/>
              </a:rPr>
              <a:t>تكلفة النقرة (</a:t>
            </a:r>
            <a:r>
              <a:rPr lang="en-MY" sz="1400" b="1" dirty="0">
                <a:solidFill>
                  <a:srgbClr val="FF0000"/>
                </a:solidFill>
                <a:latin typeface="Alexandria" charset="0"/>
                <a:cs typeface="Alexandria" charset="0"/>
              </a:rPr>
              <a:t>CPC</a:t>
            </a:r>
            <a:r>
              <a:rPr lang="en-MY" b="1" dirty="0"/>
              <a:t>):</a:t>
            </a:r>
            <a:endParaRPr lang="en-MY" dirty="0"/>
          </a:p>
          <a:p>
            <a:pPr lvl="1" algn="r" rtl="1"/>
            <a:r>
              <a:rPr lang="ar-EG" sz="1400" b="1" dirty="0">
                <a:solidFill>
                  <a:srgbClr val="FF0000"/>
                </a:solidFill>
                <a:latin typeface="Alexandria" charset="0"/>
                <a:cs typeface="Alexandria" charset="0"/>
              </a:rPr>
              <a:t>تكلفة النقرة تعتمد على مزايدة الكلمات الرئيسية</a:t>
            </a:r>
            <a:r>
              <a:rPr lang="ar-EG" dirty="0"/>
              <a:t>.</a:t>
            </a:r>
          </a:p>
          <a:p>
            <a:pPr lvl="1" algn="r" rtl="1"/>
            <a:r>
              <a:rPr lang="ar-EG" dirty="0"/>
              <a:t>مثلاً: </a:t>
            </a:r>
            <a:r>
              <a:rPr lang="en-MY" dirty="0"/>
              <a:t>CPC = </a:t>
            </a:r>
            <a:r>
              <a:rPr lang="en-MY" b="1" dirty="0"/>
              <a:t>$2.5</a:t>
            </a:r>
            <a:r>
              <a:rPr lang="en-MY" dirty="0"/>
              <a:t> </a:t>
            </a:r>
            <a:r>
              <a:rPr lang="ar-EG" dirty="0"/>
              <a:t>للكلمة الرئيسية "أحذية رياضية".</a:t>
            </a:r>
          </a:p>
          <a:p>
            <a:pPr algn="r" rtl="1"/>
            <a:r>
              <a:rPr lang="ar-EG" sz="1400" b="1" dirty="0">
                <a:solidFill>
                  <a:srgbClr val="FF0000"/>
                </a:solidFill>
                <a:latin typeface="Alexandria" charset="0"/>
                <a:cs typeface="Alexandria" charset="0"/>
              </a:rPr>
              <a:t>تحديد الميزانية اليومية:</a:t>
            </a:r>
          </a:p>
          <a:p>
            <a:pPr lvl="1" algn="r" rtl="1"/>
            <a:r>
              <a:rPr lang="ar-EG" dirty="0"/>
              <a:t>تحديد ميزانية يومية للإعلان.</a:t>
            </a:r>
          </a:p>
          <a:p>
            <a:pPr lvl="1" algn="r" rtl="1"/>
            <a:r>
              <a:rPr lang="ar-EG" dirty="0"/>
              <a:t>مثال: ميزانية يومية = </a:t>
            </a:r>
            <a:r>
              <a:rPr lang="ar-EG" b="1" dirty="0"/>
              <a:t>$50</a:t>
            </a:r>
            <a:r>
              <a:rPr lang="ar-EG" dirty="0"/>
              <a:t>.</a:t>
            </a:r>
          </a:p>
          <a:p>
            <a:pPr algn="r" rtl="1"/>
            <a:r>
              <a:rPr lang="ar-EG" sz="1400" b="1" dirty="0">
                <a:solidFill>
                  <a:srgbClr val="FF0000"/>
                </a:solidFill>
                <a:latin typeface="Alexandria" charset="0"/>
                <a:cs typeface="Alexandria" charset="0"/>
              </a:rPr>
              <a:t>عدد النقرات المتوقع</a:t>
            </a:r>
            <a:r>
              <a:rPr lang="ar-EG" b="1" dirty="0"/>
              <a:t>:</a:t>
            </a:r>
            <a:endParaRPr lang="ar-EG" dirty="0"/>
          </a:p>
          <a:p>
            <a:pPr lvl="1" algn="r" rtl="1"/>
            <a:r>
              <a:rPr lang="ar-EG" b="1" dirty="0"/>
              <a:t>عدد النقرات</a:t>
            </a:r>
            <a:r>
              <a:rPr lang="ar-EG" dirty="0"/>
              <a:t> = الميزانية اليومية ÷ </a:t>
            </a:r>
            <a:r>
              <a:rPr lang="en-MY" dirty="0"/>
              <a:t>CPC.</a:t>
            </a:r>
          </a:p>
          <a:p>
            <a:pPr lvl="1" algn="r" rtl="1"/>
            <a:r>
              <a:rPr lang="ar-EG" dirty="0"/>
              <a:t>مثال: </a:t>
            </a:r>
            <a:r>
              <a:rPr lang="ar-EG" b="1" dirty="0"/>
              <a:t>50 ÷ 2.5 = 20 نقرة يوميًا</a:t>
            </a:r>
            <a:r>
              <a:rPr lang="ar-EG" dirty="0"/>
              <a:t>.</a:t>
            </a:r>
          </a:p>
          <a:p>
            <a:pPr algn="r" rtl="1"/>
            <a:endParaRPr lang="ar-EG" dirty="0"/>
          </a:p>
          <a:p>
            <a:pPr algn="r"/>
            <a:endParaRPr lang="ar-EG" dirty="0"/>
          </a:p>
          <a:p>
            <a:pPr algn="r"/>
            <a:endParaRPr lang="ar-EG" sz="2000" dirty="0"/>
          </a:p>
          <a:p>
            <a:pPr algn="r"/>
            <a:endParaRPr lang="ar-EG" sz="2400" dirty="0"/>
          </a:p>
          <a:p>
            <a:pPr lvl="0" algn="just" rtl="1"/>
            <a:endParaRPr lang="en-MY" sz="2400" dirty="0">
              <a:solidFill>
                <a:srgbClr val="C00000"/>
              </a:solidFill>
            </a:endParaRPr>
          </a:p>
        </p:txBody>
      </p:sp>
      <p:sp>
        <p:nvSpPr>
          <p:cNvPr id="11" name="TextBox 10">
            <a:extLst>
              <a:ext uri="{FF2B5EF4-FFF2-40B4-BE49-F238E27FC236}">
                <a16:creationId xmlns:a16="http://schemas.microsoft.com/office/drawing/2014/main" xmlns="" id="{4C0F408B-6FB7-447C-07FE-71BFB5EBA134}"/>
              </a:ext>
            </a:extLst>
          </p:cNvPr>
          <p:cNvSpPr txBox="1"/>
          <p:nvPr/>
        </p:nvSpPr>
        <p:spPr>
          <a:xfrm>
            <a:off x="39187" y="2087963"/>
            <a:ext cx="4593803" cy="5016758"/>
          </a:xfrm>
          <a:prstGeom prst="rect">
            <a:avLst/>
          </a:prstGeom>
          <a:noFill/>
        </p:spPr>
        <p:txBody>
          <a:bodyPr wrap="square" rtlCol="0">
            <a:spAutoFit/>
          </a:bodyPr>
          <a:lstStyle/>
          <a:p>
            <a:pPr algn="r" rtl="1"/>
            <a:r>
              <a:rPr lang="ar-EG" sz="1400" b="1" dirty="0">
                <a:solidFill>
                  <a:srgbClr val="FF0000"/>
                </a:solidFill>
                <a:latin typeface="Alexandria" charset="0"/>
                <a:cs typeface="Alexandria" charset="0"/>
              </a:rPr>
              <a:t>2: حساب التكلفة الشهرية والتأثيرات</a:t>
            </a:r>
          </a:p>
          <a:p>
            <a:pPr algn="r" rtl="1"/>
            <a:r>
              <a:rPr lang="ar-EG" b="1" dirty="0"/>
              <a:t>حساب التكلفة الشهرية:</a:t>
            </a:r>
            <a:endParaRPr lang="ar-EG" dirty="0"/>
          </a:p>
          <a:p>
            <a:pPr lvl="1" algn="r" rtl="1"/>
            <a:r>
              <a:rPr lang="ar-EG" b="1" dirty="0"/>
              <a:t>التكلفة الشهرية</a:t>
            </a:r>
            <a:r>
              <a:rPr lang="ar-EG" dirty="0"/>
              <a:t> = الميزانية اليومية × 30.</a:t>
            </a:r>
          </a:p>
          <a:p>
            <a:pPr lvl="1" algn="r" rtl="1"/>
            <a:r>
              <a:rPr lang="ar-EG" dirty="0"/>
              <a:t>مثال: </a:t>
            </a:r>
            <a:r>
              <a:rPr lang="ar-EG" b="1" dirty="0"/>
              <a:t>$50 × 30 = $1500 شهريًا</a:t>
            </a:r>
            <a:r>
              <a:rPr lang="ar-EG" dirty="0"/>
              <a:t>.</a:t>
            </a:r>
          </a:p>
          <a:p>
            <a:pPr algn="r" rtl="1"/>
            <a:r>
              <a:rPr lang="ar-EG" sz="1400" b="1" dirty="0">
                <a:solidFill>
                  <a:srgbClr val="FF0000"/>
                </a:solidFill>
                <a:latin typeface="Alexandria" charset="0"/>
                <a:cs typeface="Alexandria" charset="0"/>
              </a:rPr>
              <a:t>حساب التكلفة الإجمالية للنقرات الشهرية:</a:t>
            </a:r>
          </a:p>
          <a:p>
            <a:pPr lvl="1" algn="r" rtl="1"/>
            <a:r>
              <a:rPr lang="ar-EG" sz="1400" b="1" dirty="0">
                <a:solidFill>
                  <a:srgbClr val="FF0000"/>
                </a:solidFill>
                <a:latin typeface="Alexandria" charset="0"/>
                <a:cs typeface="Alexandria" charset="0"/>
              </a:rPr>
              <a:t>التكلفة الشهرية للنقرات </a:t>
            </a:r>
            <a:r>
              <a:rPr lang="ar-EG" dirty="0"/>
              <a:t>= عدد النقرات اليومية × </a:t>
            </a:r>
            <a:r>
              <a:rPr lang="en-MY" dirty="0"/>
              <a:t>CPC × 30.</a:t>
            </a:r>
          </a:p>
          <a:p>
            <a:pPr lvl="1" algn="r" rtl="1"/>
            <a:r>
              <a:rPr lang="ar-EG" dirty="0"/>
              <a:t>مثال: </a:t>
            </a:r>
            <a:r>
              <a:rPr lang="ar-EG" b="1" dirty="0"/>
              <a:t>20 × 2.5 × 30 = $1500 شهريًا</a:t>
            </a:r>
            <a:r>
              <a:rPr lang="ar-EG" dirty="0"/>
              <a:t>.</a:t>
            </a:r>
          </a:p>
          <a:p>
            <a:pPr algn="r" rtl="1"/>
            <a:r>
              <a:rPr lang="ar-EG" b="1" dirty="0"/>
              <a:t>عوامل مؤثرة:</a:t>
            </a:r>
            <a:endParaRPr lang="ar-EG" dirty="0"/>
          </a:p>
          <a:p>
            <a:pPr lvl="1" algn="r" rtl="1"/>
            <a:r>
              <a:rPr lang="ar-EG" sz="1400" b="1" dirty="0">
                <a:solidFill>
                  <a:srgbClr val="FF0000"/>
                </a:solidFill>
                <a:latin typeface="Alexandria" charset="0"/>
                <a:cs typeface="Alexandria" charset="0"/>
              </a:rPr>
              <a:t>معدل الجودة</a:t>
            </a:r>
            <a:r>
              <a:rPr lang="ar-EG" dirty="0"/>
              <a:t>: إذا كان الإعلان ذو جودة عالية، يمكن تقليل </a:t>
            </a:r>
            <a:r>
              <a:rPr lang="en-MY" b="1" dirty="0"/>
              <a:t>CPC</a:t>
            </a:r>
            <a:r>
              <a:rPr lang="en-MY" dirty="0"/>
              <a:t>.</a:t>
            </a:r>
          </a:p>
          <a:p>
            <a:pPr lvl="1" algn="r" rtl="1"/>
            <a:r>
              <a:rPr lang="ar-EG" sz="1400" b="1" dirty="0">
                <a:solidFill>
                  <a:srgbClr val="FF0000"/>
                </a:solidFill>
                <a:latin typeface="Alexandria" charset="0"/>
                <a:cs typeface="Alexandria" charset="0"/>
              </a:rPr>
              <a:t>معدل المنافسة</a:t>
            </a:r>
            <a:r>
              <a:rPr lang="ar-EG" dirty="0"/>
              <a:t>: إذا كانت المنافسة عالية، ستزداد </a:t>
            </a:r>
            <a:r>
              <a:rPr lang="en-MY" b="1" dirty="0"/>
              <a:t>CPC</a:t>
            </a:r>
            <a:r>
              <a:rPr lang="en-MY" dirty="0"/>
              <a:t>.</a:t>
            </a:r>
          </a:p>
          <a:p>
            <a:pPr algn="r" rtl="1"/>
            <a:endParaRPr lang="ar-EG" dirty="0"/>
          </a:p>
          <a:p>
            <a:pPr algn="r"/>
            <a:endParaRPr lang="ar-EG" dirty="0"/>
          </a:p>
          <a:p>
            <a:pPr algn="r"/>
            <a:endParaRPr lang="ar-EG" sz="2000" dirty="0"/>
          </a:p>
          <a:p>
            <a:pPr algn="r"/>
            <a:endParaRPr lang="ar-EG" sz="2400" dirty="0"/>
          </a:p>
          <a:p>
            <a:pPr lvl="0" algn="just" rtl="1"/>
            <a:endParaRPr lang="en-MY" sz="2400" dirty="0">
              <a:solidFill>
                <a:srgbClr val="C00000"/>
              </a:solidFill>
            </a:endParaRPr>
          </a:p>
        </p:txBody>
      </p:sp>
    </p:spTree>
    <p:extLst>
      <p:ext uri="{BB962C8B-B14F-4D97-AF65-F5344CB8AC3E}">
        <p14:creationId xmlns:p14="http://schemas.microsoft.com/office/powerpoint/2010/main" val="23778361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156346" y="1595804"/>
            <a:ext cx="9075534" cy="3822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11824" y="1691099"/>
            <a:ext cx="11053972" cy="1815882"/>
          </a:xfrm>
          <a:prstGeom prst="rect">
            <a:avLst/>
          </a:prstGeom>
          <a:noFill/>
        </p:spPr>
        <p:txBody>
          <a:bodyPr wrap="square" rtlCol="0">
            <a:spAutoFit/>
          </a:bodyPr>
          <a:lstStyle/>
          <a:p>
            <a:pPr lvl="0" algn="ctr" rtl="1"/>
            <a:r>
              <a:rPr lang="ar-EG" sz="2400" b="1" dirty="0" smtClean="0">
                <a:solidFill>
                  <a:srgbClr val="C00000"/>
                </a:solidFill>
                <a:latin typeface="Calibri" panose="020F0502020204030204" pitchFamily="34" charset="0"/>
                <a:cs typeface="Calibri" panose="020F0502020204030204" pitchFamily="34" charset="0"/>
              </a:rPr>
              <a:t>2.4.  </a:t>
            </a:r>
            <a:r>
              <a:rPr lang="ar-EG" sz="2400" b="1" dirty="0">
                <a:solidFill>
                  <a:srgbClr val="C00000"/>
                </a:solidFill>
                <a:latin typeface="Calibri" panose="020F0502020204030204" pitchFamily="34" charset="0"/>
                <a:cs typeface="Calibri" panose="020F0502020204030204" pitchFamily="34" charset="0"/>
              </a:rPr>
              <a:t>مثال على حساب تكلفة الإعلانات عبر وسائل التواصل الاجتماعي</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6103138" y="2229709"/>
            <a:ext cx="4987834" cy="2554545"/>
          </a:xfrm>
          <a:prstGeom prst="rect">
            <a:avLst/>
          </a:prstGeom>
          <a:noFill/>
        </p:spPr>
        <p:txBody>
          <a:bodyPr wrap="square" rtlCol="0">
            <a:spAutoFit/>
          </a:bodyPr>
          <a:lstStyle/>
          <a:p>
            <a:pPr algn="just" rtl="1"/>
            <a:r>
              <a:rPr lang="ar-EG" sz="1600" b="1" dirty="0">
                <a:solidFill>
                  <a:srgbClr val="FF0000"/>
                </a:solidFill>
                <a:latin typeface="Alexandria" charset="0"/>
                <a:cs typeface="Alexandria" charset="0"/>
              </a:rPr>
              <a:t>تحديد الأهداف والميزانية اليومية</a:t>
            </a:r>
          </a:p>
          <a:p>
            <a:pPr algn="just" rtl="1"/>
            <a:r>
              <a:rPr lang="ar-EG" sz="1600" b="1" dirty="0">
                <a:solidFill>
                  <a:srgbClr val="FF0000"/>
                </a:solidFill>
                <a:latin typeface="Alexandria" charset="0"/>
                <a:cs typeface="Alexandria" charset="0"/>
              </a:rPr>
              <a:t> </a:t>
            </a:r>
            <a:r>
              <a:rPr lang="ar-EG" sz="1600" dirty="0">
                <a:latin typeface="Alexandria" charset="0"/>
                <a:cs typeface="Alexandria" charset="0"/>
              </a:rPr>
              <a:t>تحديد الهدف (مثل زيادة الوعي بالعلامة التجارية).</a:t>
            </a:r>
          </a:p>
          <a:p>
            <a:pPr algn="just" rtl="1"/>
            <a:r>
              <a:rPr lang="ar-EG" sz="1600" dirty="0">
                <a:latin typeface="Alexandria" charset="0"/>
                <a:cs typeface="Alexandria" charset="0"/>
              </a:rPr>
              <a:t> تخصيص ميزانية يومية (على سبيل المثال، 100 دولار). </a:t>
            </a:r>
          </a:p>
          <a:p>
            <a:pPr algn="just" rtl="1"/>
            <a:r>
              <a:rPr lang="ar-EG" sz="1600" dirty="0">
                <a:latin typeface="Alexandria" charset="0"/>
                <a:cs typeface="Alexandria" charset="0"/>
              </a:rPr>
              <a:t>تحديد تكلفة النقرة (</a:t>
            </a:r>
            <a:r>
              <a:rPr lang="en-MY" sz="1600" dirty="0">
                <a:latin typeface="Alexandria" charset="0"/>
                <a:cs typeface="Alexandria" charset="0"/>
              </a:rPr>
              <a:t>CPC) </a:t>
            </a:r>
            <a:r>
              <a:rPr lang="ar-EG" sz="1600" dirty="0">
                <a:latin typeface="Alexandria" charset="0"/>
                <a:cs typeface="Alexandria" charset="0"/>
              </a:rPr>
              <a:t>تعتمد على المنافسة والفئة المستهدفة.</a:t>
            </a:r>
          </a:p>
          <a:p>
            <a:pPr algn="just" rtl="1"/>
            <a:r>
              <a:rPr lang="ar-EG" sz="1600" dirty="0">
                <a:latin typeface="Alexandria" charset="0"/>
                <a:cs typeface="Alexandria" charset="0"/>
              </a:rPr>
              <a:t> على سبيل المثال: تكلفة النقرة 1.5 دولار. </a:t>
            </a:r>
          </a:p>
          <a:p>
            <a:pPr algn="just" rtl="1"/>
            <a:r>
              <a:rPr lang="ar-EG" sz="1600" dirty="0">
                <a:latin typeface="Alexandria" charset="0"/>
                <a:cs typeface="Alexandria" charset="0"/>
              </a:rPr>
              <a:t>حساب عدد النقرات اليومية عدد النقرات = الميزانية اليومية ÷ تكلفة النقرة.</a:t>
            </a:r>
          </a:p>
          <a:p>
            <a:pPr algn="just" rtl="1"/>
            <a:r>
              <a:rPr lang="ar-EG" sz="1600" dirty="0">
                <a:latin typeface="Alexandria" charset="0"/>
                <a:cs typeface="Alexandria" charset="0"/>
              </a:rPr>
              <a:t> مثال: 100 ÷ 1.5 = 66 نقرة يوميًا.</a:t>
            </a:r>
            <a:endParaRPr lang="ar-EG" sz="2000" dirty="0"/>
          </a:p>
          <a:p>
            <a:pPr algn="r"/>
            <a:endParaRPr lang="ar-EG" sz="2400" dirty="0"/>
          </a:p>
          <a:p>
            <a:pPr lvl="0" algn="just" rtl="1"/>
            <a:endParaRPr lang="en-MY" sz="2400" dirty="0">
              <a:solidFill>
                <a:srgbClr val="C00000"/>
              </a:solidFill>
            </a:endParaRPr>
          </a:p>
        </p:txBody>
      </p:sp>
      <p:sp>
        <p:nvSpPr>
          <p:cNvPr id="10" name="TextBox 9">
            <a:extLst>
              <a:ext uri="{FF2B5EF4-FFF2-40B4-BE49-F238E27FC236}">
                <a16:creationId xmlns:a16="http://schemas.microsoft.com/office/drawing/2014/main" xmlns="" id="{4C0F408B-6FB7-447C-07FE-71BFB5EBA134}"/>
              </a:ext>
            </a:extLst>
          </p:cNvPr>
          <p:cNvSpPr txBox="1"/>
          <p:nvPr/>
        </p:nvSpPr>
        <p:spPr>
          <a:xfrm>
            <a:off x="2671978" y="2220248"/>
            <a:ext cx="3473132" cy="3293209"/>
          </a:xfrm>
          <a:prstGeom prst="rect">
            <a:avLst/>
          </a:prstGeom>
          <a:noFill/>
        </p:spPr>
        <p:txBody>
          <a:bodyPr wrap="square" rtlCol="0">
            <a:spAutoFit/>
          </a:bodyPr>
          <a:lstStyle/>
          <a:p>
            <a:pPr algn="just" rtl="1"/>
            <a:r>
              <a:rPr lang="ar-EG" sz="1600" b="1" dirty="0">
                <a:solidFill>
                  <a:srgbClr val="FF0000"/>
                </a:solidFill>
                <a:latin typeface="Alexandria" charset="0"/>
                <a:cs typeface="Alexandria" charset="0"/>
              </a:rPr>
              <a:t>  حساب التكلفة الشهرية التكلفة الشهرية = الميزانية اليومية × 30</a:t>
            </a:r>
            <a:r>
              <a:rPr lang="ar-EG" sz="1600" dirty="0">
                <a:latin typeface="Alexandria" charset="0"/>
                <a:cs typeface="Alexandria" charset="0"/>
              </a:rPr>
              <a:t>. </a:t>
            </a:r>
          </a:p>
          <a:p>
            <a:pPr algn="just" rtl="1"/>
            <a:r>
              <a:rPr lang="ar-EG" sz="1600" dirty="0">
                <a:latin typeface="Alexandria" charset="0"/>
                <a:cs typeface="Alexandria" charset="0"/>
              </a:rPr>
              <a:t>مثال: 100 × 30 = 3000 دولار شهريًا. </a:t>
            </a:r>
          </a:p>
          <a:p>
            <a:pPr algn="just" rtl="1"/>
            <a:r>
              <a:rPr lang="ar-EG" sz="1600" dirty="0">
                <a:latin typeface="Alexandria" charset="0"/>
                <a:cs typeface="Alexandria" charset="0"/>
              </a:rPr>
              <a:t>ضبط الميزانية حسب الأداء إذا كانت النتائج جيدة، يمكن زيادة الميزانية. </a:t>
            </a:r>
          </a:p>
          <a:p>
            <a:pPr algn="just" rtl="1"/>
            <a:r>
              <a:rPr lang="ar-EG" sz="1600" dirty="0">
                <a:latin typeface="Alexandria" charset="0"/>
                <a:cs typeface="Alexandria" charset="0"/>
              </a:rPr>
              <a:t>إذا كانت النتائج ضعيفة، يمكن تعديل الاستهداف أو تقليل الميزانية.</a:t>
            </a:r>
          </a:p>
          <a:p>
            <a:pPr algn="just" rtl="1"/>
            <a:r>
              <a:rPr lang="ar-EG" sz="1600" dirty="0">
                <a:latin typeface="Alexandria" charset="0"/>
                <a:cs typeface="Alexandria" charset="0"/>
              </a:rPr>
              <a:t> </a:t>
            </a:r>
            <a:r>
              <a:rPr lang="ar-EG" sz="1600" b="1" dirty="0">
                <a:solidFill>
                  <a:srgbClr val="FF0000"/>
                </a:solidFill>
                <a:latin typeface="Alexandria" charset="0"/>
                <a:cs typeface="Alexandria" charset="0"/>
              </a:rPr>
              <a:t>مرونة الإعلانات </a:t>
            </a:r>
            <a:r>
              <a:rPr lang="ar-EG" sz="1600" dirty="0">
                <a:latin typeface="Alexandria" charset="0"/>
                <a:cs typeface="Alexandria" charset="0"/>
              </a:rPr>
              <a:t>إعلانات وسائل التواصل الاجتماعي تسمح بتحديد الجمهور بشكل دقيق، مما يؤثر على تكلفة النقرة.</a:t>
            </a:r>
          </a:p>
          <a:p>
            <a:pPr algn="r"/>
            <a:endParaRPr lang="ar-EG" sz="2400" dirty="0"/>
          </a:p>
          <a:p>
            <a:pPr lvl="0" algn="just" rtl="1"/>
            <a:endParaRPr lang="en-MY" sz="2400" dirty="0">
              <a:solidFill>
                <a:srgbClr val="C00000"/>
              </a:solidFill>
            </a:endParaRPr>
          </a:p>
        </p:txBody>
      </p:sp>
      <p:pic>
        <p:nvPicPr>
          <p:cNvPr id="9" name="Picture 8"/>
          <p:cNvPicPr>
            <a:picLocks noChangeAspect="1"/>
          </p:cNvPicPr>
          <p:nvPr/>
        </p:nvPicPr>
        <p:blipFill>
          <a:blip r:embed="rId3"/>
          <a:stretch>
            <a:fillRect/>
          </a:stretch>
        </p:blipFill>
        <p:spPr>
          <a:xfrm>
            <a:off x="1189341" y="4621696"/>
            <a:ext cx="2314575" cy="1405715"/>
          </a:xfrm>
          <a:prstGeom prst="rect">
            <a:avLst/>
          </a:prstGeom>
        </p:spPr>
      </p:pic>
    </p:spTree>
    <p:extLst>
      <p:ext uri="{BB962C8B-B14F-4D97-AF65-F5344CB8AC3E}">
        <p14:creationId xmlns:p14="http://schemas.microsoft.com/office/powerpoint/2010/main" val="22135145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5" y="1595804"/>
            <a:ext cx="8301930" cy="3549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47758" y="1622962"/>
            <a:ext cx="11053972" cy="2246769"/>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3. التطورات التكنولوجية  </a:t>
            </a:r>
            <a:endParaRPr lang="en-MY" sz="2800" b="1" dirty="0">
              <a:solidFill>
                <a:srgbClr val="C00000"/>
              </a:solidFill>
              <a:latin typeface="Calibri" panose="020F0502020204030204" pitchFamily="34" charset="0"/>
              <a:cs typeface="Calibri" panose="020F0502020204030204" pitchFamily="34" charset="0"/>
            </a:endParaRPr>
          </a:p>
          <a:p>
            <a:pPr algn="ctr" rtl="1"/>
            <a:r>
              <a:rPr lang="ar-EG" sz="2800" b="1" dirty="0"/>
              <a:t>  </a:t>
            </a:r>
          </a:p>
          <a:p>
            <a:pPr lvl="0" algn="ctr" rtl="1"/>
            <a:r>
              <a:rPr lang="ar-EG" sz="2800" b="1" dirty="0"/>
              <a:t> </a:t>
            </a:r>
            <a:endParaRPr lang="en-US" sz="2800" b="1" dirty="0">
              <a:latin typeface="Microsoft Uighur" panose="02000000000000000000" pitchFamily="2" charset="-78"/>
            </a:endParaRPr>
          </a:p>
          <a:p>
            <a:pPr algn="ctr" rtl="1"/>
            <a:endParaRPr lang="ar-EG" sz="2800" b="1" dirty="0"/>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882589" y="2107201"/>
            <a:ext cx="7509628" cy="4185761"/>
          </a:xfrm>
          <a:prstGeom prst="rect">
            <a:avLst/>
          </a:prstGeom>
          <a:noFill/>
        </p:spPr>
        <p:txBody>
          <a:bodyPr wrap="square" rtlCol="0">
            <a:spAutoFit/>
          </a:bodyPr>
          <a:lstStyle/>
          <a:p>
            <a:pPr marL="342900" indent="-342900" algn="r" rtl="1">
              <a:buFont typeface="Arial" panose="020B0604020202020204" pitchFamily="34" charset="0"/>
              <a:buChar char="•"/>
            </a:pPr>
            <a:r>
              <a:rPr lang="ar-EG" sz="2000" b="1" dirty="0">
                <a:solidFill>
                  <a:srgbClr val="FF0000"/>
                </a:solidFill>
                <a:latin typeface="Alexandria" charset="0"/>
                <a:cs typeface="Alexandria" charset="0"/>
              </a:rPr>
              <a:t>الابتكار في أدوات الإعلان الرقمي: </a:t>
            </a:r>
            <a:r>
              <a:rPr lang="ar-EG" sz="2000" dirty="0">
                <a:latin typeface="Alexandria" charset="0"/>
                <a:cs typeface="Alexandria" charset="0"/>
              </a:rPr>
              <a:t>ظهور أدوات جديدة مثل الذكاء الاصطناعي والتعلم الآلي قد يساهم في تحسين استهداف الحملات الإعلانية، مما يجعل الميزانية أكثر كفاءة في استخدام الأموال. </a:t>
            </a:r>
          </a:p>
          <a:p>
            <a:pPr marL="457200" indent="-457200" algn="r" rtl="1">
              <a:buFont typeface="Arial" panose="020B0604020202020204" pitchFamily="34" charset="0"/>
              <a:buChar char="•"/>
            </a:pPr>
            <a:r>
              <a:rPr lang="ar-EG" sz="2000" dirty="0">
                <a:solidFill>
                  <a:srgbClr val="0070C0"/>
                </a:solidFill>
                <a:latin typeface="Alexandria" charset="0"/>
                <a:cs typeface="Alexandria" charset="0"/>
              </a:rPr>
              <a:t>مثلًا، تقنيات مثل الإعلانات المدعومة بالذكاء الاصطناعي تساعد في تحسين التجارب الشخصية للمستخدمين وبالتالي تحسين العائدات</a:t>
            </a:r>
            <a:r>
              <a:rPr lang="ar-EG" sz="2000" dirty="0">
                <a:latin typeface="Alexandria" charset="0"/>
                <a:cs typeface="Alexandria" charset="0"/>
              </a:rPr>
              <a:t>.</a:t>
            </a:r>
          </a:p>
          <a:p>
            <a:pPr marL="457200" indent="-457200" algn="r" rtl="1">
              <a:buFont typeface="Arial" panose="020B0604020202020204" pitchFamily="34" charset="0"/>
              <a:buChar char="•"/>
            </a:pPr>
            <a:endParaRPr lang="ar-EG" sz="2000" dirty="0">
              <a:latin typeface="Alexandria" charset="0"/>
              <a:cs typeface="Alexandria" charset="0"/>
            </a:endParaRPr>
          </a:p>
          <a:p>
            <a:pPr marL="457200" indent="-457200" algn="r" rtl="1">
              <a:buFont typeface="Arial" panose="020B0604020202020204" pitchFamily="34" charset="0"/>
              <a:buChar char="•"/>
            </a:pPr>
            <a:r>
              <a:rPr lang="ar-EG" sz="2000" b="1" dirty="0">
                <a:solidFill>
                  <a:srgbClr val="FF0000"/>
                </a:solidFill>
                <a:latin typeface="Alexandria" charset="0"/>
                <a:cs typeface="Alexandria" charset="0"/>
              </a:rPr>
              <a:t> التحسينات في منصات الإعلان: </a:t>
            </a:r>
            <a:r>
              <a:rPr lang="ar-EG" sz="2000" dirty="0">
                <a:latin typeface="Alexandria" charset="0"/>
                <a:cs typeface="Alexandria" charset="0"/>
              </a:rPr>
              <a:t>التحسينات المستمرة في منصات الإعلان مثل جوجل وفيسبوك يمكن أن تؤدي إلى توفير تقنيات متقدمة تستهدف الجمهور بشكل أدق، مما يعزز فعالية الحملة وبالتالي يؤثر على توزيع الميزانية</a:t>
            </a:r>
            <a:r>
              <a:rPr lang="ar-EG" sz="2000" dirty="0"/>
              <a:t>.</a:t>
            </a:r>
          </a:p>
          <a:p>
            <a:pPr algn="r"/>
            <a:endParaRPr lang="ar-EG" dirty="0"/>
          </a:p>
          <a:p>
            <a:pPr algn="r"/>
            <a:endParaRPr lang="ar-EG" sz="2000" dirty="0"/>
          </a:p>
          <a:p>
            <a:pPr algn="r"/>
            <a:endParaRPr lang="ar-EG" sz="2400" dirty="0"/>
          </a:p>
          <a:p>
            <a:pPr lvl="0" algn="just" rtl="1"/>
            <a:endParaRPr lang="en-MY" sz="2400" dirty="0">
              <a:solidFill>
                <a:srgbClr val="C00000"/>
              </a:solidFill>
            </a:endParaRPr>
          </a:p>
        </p:txBody>
      </p:sp>
      <p:pic>
        <p:nvPicPr>
          <p:cNvPr id="8" name="Picture 7"/>
          <p:cNvPicPr>
            <a:picLocks noChangeAspect="1"/>
          </p:cNvPicPr>
          <p:nvPr/>
        </p:nvPicPr>
        <p:blipFill>
          <a:blip r:embed="rId3"/>
          <a:stretch>
            <a:fillRect/>
          </a:stretch>
        </p:blipFill>
        <p:spPr>
          <a:xfrm>
            <a:off x="899182" y="4695748"/>
            <a:ext cx="2330236" cy="1661352"/>
          </a:xfrm>
          <a:prstGeom prst="rect">
            <a:avLst/>
          </a:prstGeom>
        </p:spPr>
      </p:pic>
    </p:spTree>
    <p:extLst>
      <p:ext uri="{BB962C8B-B14F-4D97-AF65-F5344CB8AC3E}">
        <p14:creationId xmlns:p14="http://schemas.microsoft.com/office/powerpoint/2010/main" val="27080016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15BC4B-6E9A-E46E-B6AD-7497B5CF5D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247E7E0-2510-4A40-EAFB-E9F9709B22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75695D0-CC9E-CB8B-9D28-18A57C242B15}"/>
              </a:ext>
            </a:extLst>
          </p:cNvPr>
          <p:cNvSpPr/>
          <p:nvPr/>
        </p:nvSpPr>
        <p:spPr>
          <a:xfrm>
            <a:off x="7973065" y="123818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EC901B6-006C-BBDD-1180-3ADA8138CCD1}"/>
              </a:ext>
            </a:extLst>
          </p:cNvPr>
          <p:cNvSpPr/>
          <p:nvPr/>
        </p:nvSpPr>
        <p:spPr>
          <a:xfrm>
            <a:off x="1191694" y="1595803"/>
            <a:ext cx="9345750" cy="4024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xmlns="" id="{4EA03549-22CA-529E-8BC7-258A352583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8BA3E7A-1715-2817-C8AE-E3DC293AAD87}"/>
              </a:ext>
            </a:extLst>
          </p:cNvPr>
          <p:cNvSpPr txBox="1"/>
          <p:nvPr/>
        </p:nvSpPr>
        <p:spPr>
          <a:xfrm>
            <a:off x="3248867" y="1641403"/>
            <a:ext cx="9299514" cy="523220"/>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4. المنافسة في السوق</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4FEC6947-91EC-5593-C474-49B2CD67951B}"/>
              </a:ext>
            </a:extLst>
          </p:cNvPr>
          <p:cNvSpPr txBox="1"/>
          <p:nvPr/>
        </p:nvSpPr>
        <p:spPr>
          <a:xfrm>
            <a:off x="1320801" y="2177010"/>
            <a:ext cx="9043976" cy="3416320"/>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solidFill>
                  <a:srgbClr val="FF0000"/>
                </a:solidFill>
                <a:latin typeface="Alexandria" charset="0"/>
                <a:cs typeface="Alexandria" charset="0"/>
              </a:rPr>
              <a:t>منافسة عالية في السوق: </a:t>
            </a:r>
            <a:r>
              <a:rPr lang="ar-EG" sz="2400" dirty="0">
                <a:latin typeface="Alexandria" charset="0"/>
                <a:cs typeface="Alexandria" charset="0"/>
              </a:rPr>
              <a:t>في حال كانت الشركات في نفس المجال تنافس بشكل كبير على المساحة الإعلانية عبر الإنترنت، فإن الأسعار سترتفع بشكل كبير. </a:t>
            </a:r>
            <a:endParaRPr lang="ar-EG" sz="2400" dirty="0" smtClean="0">
              <a:latin typeface="Alexandria" charset="0"/>
              <a:cs typeface="Alexandria" charset="0"/>
            </a:endParaRPr>
          </a:p>
          <a:p>
            <a:pPr marL="342900" indent="-342900" algn="r" rtl="1">
              <a:buFont typeface="Arial" panose="020B0604020202020204" pitchFamily="34" charset="0"/>
              <a:buChar char="•"/>
            </a:pPr>
            <a:r>
              <a:rPr lang="ar-EG" sz="2400" dirty="0" smtClean="0">
                <a:solidFill>
                  <a:srgbClr val="0070C0"/>
                </a:solidFill>
                <a:latin typeface="Alexandria" charset="0"/>
                <a:cs typeface="Alexandria" charset="0"/>
              </a:rPr>
              <a:t>مثلًا</a:t>
            </a:r>
            <a:r>
              <a:rPr lang="ar-EG" sz="2400" dirty="0">
                <a:solidFill>
                  <a:srgbClr val="0070C0"/>
                </a:solidFill>
                <a:latin typeface="Alexandria" charset="0"/>
                <a:cs typeface="Alexandria" charset="0"/>
              </a:rPr>
              <a:t>، في منصات مثل جوجل وفيسبوك، يتم تحديد أسعار الإعلانات حسب المنافسة بين الشركات المستهدفة لنفس الجمهور.</a:t>
            </a:r>
          </a:p>
          <a:p>
            <a:pPr algn="r" rtl="1"/>
            <a:endParaRPr lang="ar-EG" sz="2400" dirty="0">
              <a:latin typeface="Alexandria" charset="0"/>
              <a:cs typeface="Alexandria" charset="0"/>
            </a:endParaRPr>
          </a:p>
          <a:p>
            <a:pPr marL="342900" indent="-342900" algn="r" rtl="1">
              <a:buFont typeface="Arial" panose="020B0604020202020204" pitchFamily="34" charset="0"/>
              <a:buChar char="•"/>
            </a:pPr>
            <a:r>
              <a:rPr lang="ar-EG" sz="2400" dirty="0">
                <a:solidFill>
                  <a:srgbClr val="FF0000"/>
                </a:solidFill>
                <a:latin typeface="Alexandria" charset="0"/>
                <a:cs typeface="Alexandria" charset="0"/>
              </a:rPr>
              <a:t>الأسواق المتخمة: </a:t>
            </a:r>
            <a:r>
              <a:rPr lang="ar-EG" sz="2400" dirty="0">
                <a:latin typeface="Alexandria" charset="0"/>
                <a:cs typeface="Alexandria" charset="0"/>
              </a:rPr>
              <a:t>إذا كان السوق مليئًا بالعلامات التجارية التي تنافس للحصول على نفس الفئات المستهدفة، فإن هذا قد يزيد من تكلفة الإعلانات وقد يتطلب إعادة تخصيص ميزانية الإعلانات بشكل أكثر كفاءة</a:t>
            </a:r>
            <a:r>
              <a:rPr lang="ar-EG" sz="2400" dirty="0" smtClean="0">
                <a:latin typeface="Alexandria" charset="0"/>
                <a:cs typeface="Alexandria" charset="0"/>
              </a:rPr>
              <a:t>.</a:t>
            </a:r>
            <a:endParaRPr lang="ar-EG" sz="2400" dirty="0"/>
          </a:p>
          <a:p>
            <a:pPr marL="457200" indent="-457200" algn="just" rtl="1">
              <a:buFont typeface="+mj-lt"/>
              <a:buAutoNum type="arabicPeriod"/>
            </a:pPr>
            <a:endParaRPr lang="ar-EG" sz="2400" dirty="0"/>
          </a:p>
        </p:txBody>
      </p:sp>
      <p:pic>
        <p:nvPicPr>
          <p:cNvPr id="2" name="Picture 1">
            <a:extLst>
              <a:ext uri="{FF2B5EF4-FFF2-40B4-BE49-F238E27FC236}">
                <a16:creationId xmlns:a16="http://schemas.microsoft.com/office/drawing/2014/main" xmlns="" id="{33098868-9F84-6C62-9CEB-CE28AAF694FB}"/>
              </a:ext>
            </a:extLst>
          </p:cNvPr>
          <p:cNvPicPr>
            <a:picLocks noChangeAspect="1"/>
          </p:cNvPicPr>
          <p:nvPr/>
        </p:nvPicPr>
        <p:blipFill>
          <a:blip r:embed="rId4"/>
          <a:stretch>
            <a:fillRect/>
          </a:stretch>
        </p:blipFill>
        <p:spPr>
          <a:xfrm>
            <a:off x="677422" y="4895650"/>
            <a:ext cx="2299601" cy="1461450"/>
          </a:xfrm>
          <a:prstGeom prst="rect">
            <a:avLst/>
          </a:prstGeom>
        </p:spPr>
      </p:pic>
      <p:pic>
        <p:nvPicPr>
          <p:cNvPr id="4" name="Picture 3"/>
          <p:cNvPicPr>
            <a:picLocks noChangeAspect="1"/>
          </p:cNvPicPr>
          <p:nvPr/>
        </p:nvPicPr>
        <p:blipFill>
          <a:blip r:embed="rId5"/>
          <a:stretch>
            <a:fillRect/>
          </a:stretch>
        </p:blipFill>
        <p:spPr>
          <a:xfrm>
            <a:off x="3498334" y="3259407"/>
            <a:ext cx="1976710" cy="822616"/>
          </a:xfrm>
          <a:prstGeom prst="rect">
            <a:avLst/>
          </a:prstGeom>
        </p:spPr>
      </p:pic>
    </p:spTree>
    <p:extLst>
      <p:ext uri="{BB962C8B-B14F-4D97-AF65-F5344CB8AC3E}">
        <p14:creationId xmlns:p14="http://schemas.microsoft.com/office/powerpoint/2010/main" val="35740578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936101" y="68560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685108" y="1255138"/>
            <a:ext cx="9409612" cy="3992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09604" y="1336056"/>
            <a:ext cx="9868098"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4.1. تأثير المنافسة العالية في السوق على تكلفة الإعلانات</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1685108" y="1859276"/>
            <a:ext cx="9200879"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1700" b="1" dirty="0">
                <a:solidFill>
                  <a:srgbClr val="FF0000"/>
                </a:solidFill>
                <a:latin typeface="Alexandria" charset="0"/>
                <a:cs typeface="Alexandria" charset="0"/>
              </a:rPr>
              <a:t>مثال: سوق الهواتف الذكية</a:t>
            </a:r>
          </a:p>
          <a:p>
            <a:pPr algn="r" rtl="1"/>
            <a:r>
              <a:rPr lang="ar-EG" sz="1700" b="1" dirty="0">
                <a:solidFill>
                  <a:srgbClr val="FF0000"/>
                </a:solidFill>
                <a:latin typeface="Alexandria" charset="0"/>
                <a:cs typeface="Alexandria" charset="0"/>
              </a:rPr>
              <a:t>المنافسة على الكلمات المفتاحية:</a:t>
            </a:r>
            <a:r>
              <a:rPr lang="ar-EG" sz="1700" dirty="0"/>
              <a:t/>
            </a:r>
            <a:br>
              <a:rPr lang="ar-EG" sz="1700" dirty="0"/>
            </a:br>
            <a:r>
              <a:rPr lang="ar-EG" sz="1700" dirty="0"/>
              <a:t>الشركات الكبرى مثل </a:t>
            </a:r>
            <a:r>
              <a:rPr lang="en-MY" sz="1700" b="1" dirty="0"/>
              <a:t>Apple، Samsung، </a:t>
            </a:r>
            <a:r>
              <a:rPr lang="ar-EG" sz="1700" b="1" dirty="0"/>
              <a:t>و</a:t>
            </a:r>
            <a:r>
              <a:rPr lang="en-MY" sz="1700" b="1" dirty="0"/>
              <a:t>Huawei</a:t>
            </a:r>
            <a:r>
              <a:rPr lang="en-MY" sz="1700" dirty="0"/>
              <a:t> </a:t>
            </a:r>
            <a:r>
              <a:rPr lang="ar-EG" sz="1700" dirty="0"/>
              <a:t>تتنافس على الكلمات المفتاحية مثل "أفضل هاتف ذكي" مما يزيد من </a:t>
            </a:r>
            <a:r>
              <a:rPr lang="ar-EG" sz="1700" b="1" dirty="0"/>
              <a:t>تكلفة النقرة (</a:t>
            </a:r>
            <a:r>
              <a:rPr lang="en-MY" sz="1700" b="1" dirty="0"/>
              <a:t>CPC)</a:t>
            </a:r>
            <a:r>
              <a:rPr lang="en-MY" sz="1700" dirty="0"/>
              <a:t> </a:t>
            </a:r>
            <a:r>
              <a:rPr lang="ar-EG" sz="1700" dirty="0"/>
              <a:t>على منصات مثل جوجل وفيسبوك.</a:t>
            </a:r>
          </a:p>
          <a:p>
            <a:pPr algn="r" rtl="1"/>
            <a:r>
              <a:rPr lang="ar-EG" sz="1700" b="1" dirty="0"/>
              <a:t>ارتفاع الأسعار بسبب المنافسة:</a:t>
            </a:r>
            <a:r>
              <a:rPr lang="ar-EG" sz="1700" dirty="0"/>
              <a:t/>
            </a:r>
            <a:br>
              <a:rPr lang="ar-EG" sz="1700" dirty="0"/>
            </a:br>
            <a:r>
              <a:rPr lang="ar-EG" sz="1700" dirty="0"/>
              <a:t>في حالة المنافسة الشديدة، قد تتجاوز تكلفة النقرة </a:t>
            </a:r>
            <a:r>
              <a:rPr lang="ar-EG" sz="1700" b="1" dirty="0"/>
              <a:t>3 دولارات</a:t>
            </a:r>
            <a:r>
              <a:rPr lang="ar-EG" sz="1700" dirty="0"/>
              <a:t> مقارنة بكلمات مفتاحية أخرى في أسواق أقل تنافسية.</a:t>
            </a:r>
          </a:p>
          <a:p>
            <a:pPr algn="r" rtl="1"/>
            <a:r>
              <a:rPr lang="ar-EG" sz="1700" b="1" dirty="0">
                <a:solidFill>
                  <a:srgbClr val="FF0000"/>
                </a:solidFill>
                <a:latin typeface="Alexandria" charset="0"/>
                <a:cs typeface="Alexandria" charset="0"/>
              </a:rPr>
              <a:t>الآثار على الميزانية:</a:t>
            </a:r>
            <a:r>
              <a:rPr lang="ar-EG" sz="1700" dirty="0"/>
              <a:t/>
            </a:r>
            <a:br>
              <a:rPr lang="ar-EG" sz="1700" dirty="0"/>
            </a:br>
            <a:r>
              <a:rPr lang="ar-EG" sz="1700" dirty="0"/>
              <a:t>إذا كانت الميزانية </a:t>
            </a:r>
            <a:r>
              <a:rPr lang="ar-EG" sz="1700" b="1" dirty="0"/>
              <a:t>500 دولار شهريًا</a:t>
            </a:r>
            <a:r>
              <a:rPr lang="ar-EG" sz="1700" dirty="0"/>
              <a:t> و</a:t>
            </a:r>
            <a:r>
              <a:rPr lang="en-MY" sz="1700" b="1" dirty="0"/>
              <a:t>CPC 3 </a:t>
            </a:r>
            <a:r>
              <a:rPr lang="ar-EG" sz="1700" b="1" dirty="0"/>
              <a:t>دولارات</a:t>
            </a:r>
            <a:r>
              <a:rPr lang="ar-EG" sz="1700" dirty="0"/>
              <a:t>، يمكن أن يصل عدد النقرات إلى </a:t>
            </a:r>
            <a:r>
              <a:rPr lang="ar-EG" sz="1700" b="1" dirty="0"/>
              <a:t>167 نقرة فقط</a:t>
            </a:r>
            <a:r>
              <a:rPr lang="ar-EG" sz="1700" dirty="0"/>
              <a:t>.</a:t>
            </a:r>
          </a:p>
          <a:p>
            <a:pPr algn="r" rtl="1"/>
            <a:r>
              <a:rPr lang="ar-EG" sz="1700" b="1" dirty="0">
                <a:solidFill>
                  <a:srgbClr val="FF0000"/>
                </a:solidFill>
                <a:latin typeface="Alexandria" charset="0"/>
                <a:cs typeface="Alexandria" charset="0"/>
              </a:rPr>
              <a:t>إعادة تخصيص الميزانية:</a:t>
            </a:r>
            <a:r>
              <a:rPr lang="ar-EG" sz="1700" dirty="0"/>
              <a:t/>
            </a:r>
            <a:br>
              <a:rPr lang="ar-EG" sz="1700" dirty="0"/>
            </a:br>
            <a:r>
              <a:rPr lang="ar-EG" sz="1700" dirty="0"/>
              <a:t>لتقليل التكاليف، قد تضطر الشركات إلى </a:t>
            </a:r>
            <a:r>
              <a:rPr lang="ar-EG" sz="1700" b="1" dirty="0"/>
              <a:t>زيادة الميزانية</a:t>
            </a:r>
            <a:r>
              <a:rPr lang="ar-EG" sz="1700" dirty="0"/>
              <a:t> أو </a:t>
            </a:r>
            <a:r>
              <a:rPr lang="ar-EG" sz="1700" b="1" dirty="0"/>
              <a:t>استخدام منصات أخرى</a:t>
            </a:r>
            <a:r>
              <a:rPr lang="ar-EG" sz="1700" dirty="0"/>
              <a:t> مثل السوشيال ميديا للوصول إلى الجمهور المستهدف.</a:t>
            </a:r>
          </a:p>
          <a:p>
            <a:pPr algn="r" rtl="1"/>
            <a:r>
              <a:rPr lang="ar-EG" sz="1700" b="1" dirty="0"/>
              <a:t>النتيجة:</a:t>
            </a:r>
            <a:r>
              <a:rPr lang="ar-EG" sz="1700" dirty="0"/>
              <a:t> المنافسة العالية في السوق تزيد من تكلفة الإعلانات وتستدعي تعديلات في استراتيجيات الحملة الإعلانية.</a:t>
            </a:r>
          </a:p>
          <a:p>
            <a:pPr marL="342900" indent="-342900" algn="just" rtl="1">
              <a:buFont typeface="Arial" panose="020B0604020202020204" pitchFamily="34" charset="0"/>
              <a:buChar char="•"/>
            </a:pPr>
            <a:endParaRPr lang="en-MY" sz="1600" dirty="0">
              <a:latin typeface="Alexandria" charset="0"/>
              <a:cs typeface="Alexandria" charset="0"/>
            </a:endParaRPr>
          </a:p>
        </p:txBody>
      </p:sp>
      <p:pic>
        <p:nvPicPr>
          <p:cNvPr id="4" name="Picture 3"/>
          <p:cNvPicPr>
            <a:picLocks noChangeAspect="1"/>
          </p:cNvPicPr>
          <p:nvPr/>
        </p:nvPicPr>
        <p:blipFill>
          <a:blip r:embed="rId3"/>
          <a:stretch>
            <a:fillRect/>
          </a:stretch>
        </p:blipFill>
        <p:spPr>
          <a:xfrm>
            <a:off x="628957" y="2682741"/>
            <a:ext cx="2112302" cy="1492518"/>
          </a:xfrm>
          <a:prstGeom prst="rect">
            <a:avLst/>
          </a:prstGeom>
        </p:spPr>
      </p:pic>
    </p:spTree>
    <p:extLst>
      <p:ext uri="{BB962C8B-B14F-4D97-AF65-F5344CB8AC3E}">
        <p14:creationId xmlns:p14="http://schemas.microsoft.com/office/powerpoint/2010/main" val="13560556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السادسة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31520" y="4973157"/>
            <a:ext cx="5336368" cy="1077218"/>
          </a:xfrm>
          <a:prstGeom prst="rect">
            <a:avLst/>
          </a:prstGeom>
          <a:noFill/>
        </p:spPr>
        <p:txBody>
          <a:bodyPr wrap="square">
            <a:spAutoFit/>
          </a:bodyPr>
          <a:lstStyle/>
          <a:p>
            <a:pPr algn="ctr"/>
            <a:r>
              <a:rPr lang="ar-EG" sz="3200" b="1" dirty="0"/>
              <a:t> </a:t>
            </a:r>
            <a:r>
              <a:rPr lang="ar-EG" sz="3200" b="1" dirty="0">
                <a:latin typeface="Alexandria" charset="0"/>
                <a:cs typeface="Alexandria" charset="0"/>
              </a:rPr>
              <a:t>رابعاً : قياس نجاح حملات الإعلانات الرقمية</a:t>
            </a:r>
            <a:endParaRPr lang="en-US" sz="3200" b="1" dirty="0">
              <a:latin typeface="Alexandria" charset="0"/>
              <a:cs typeface="Alexandria" charset="0"/>
            </a:endParaRPr>
          </a:p>
        </p:txBody>
      </p:sp>
    </p:spTree>
    <p:extLst>
      <p:ext uri="{BB962C8B-B14F-4D97-AF65-F5344CB8AC3E}">
        <p14:creationId xmlns:p14="http://schemas.microsoft.com/office/powerpoint/2010/main" val="4563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7786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01254" y="1255138"/>
            <a:ext cx="9036190" cy="4072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884052" y="1255137"/>
            <a:ext cx="9368903"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1.مؤشرات الوصول </a:t>
            </a:r>
            <a:r>
              <a:rPr lang="en-MY" sz="2800" b="1" dirty="0">
                <a:solidFill>
                  <a:srgbClr val="C00000"/>
                </a:solidFill>
                <a:latin typeface="Calibri" panose="020F0502020204030204" pitchFamily="34" charset="0"/>
                <a:cs typeface="Calibri" panose="020F0502020204030204" pitchFamily="34" charset="0"/>
              </a:rPr>
              <a:t>Reach Metrics ):</a:t>
            </a:r>
            <a:r>
              <a:rPr lang="ar-EG" sz="2800" b="1" dirty="0">
                <a:solidFill>
                  <a:srgbClr val="C00000"/>
                </a:solidFill>
                <a:latin typeface="Calibri" panose="020F0502020204030204" pitchFamily="34" charset="0"/>
                <a:cs typeface="Calibri" panose="020F0502020204030204" pitchFamily="34" charset="0"/>
              </a:rPr>
              <a:t>)</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794250" y="1749344"/>
            <a:ext cx="7548757" cy="3970318"/>
          </a:xfrm>
          <a:prstGeom prst="rect">
            <a:avLst/>
          </a:prstGeom>
          <a:noFill/>
        </p:spPr>
        <p:txBody>
          <a:bodyPr wrap="square" rtlCol="0">
            <a:spAutoFit/>
          </a:bodyPr>
          <a:lstStyle/>
          <a:p>
            <a:pPr marL="285750" indent="-285750" algn="just" rtl="1">
              <a:buFont typeface="Arial" panose="020B0604020202020204" pitchFamily="34" charset="0"/>
              <a:buChar char="•"/>
            </a:pPr>
            <a:r>
              <a:rPr lang="ar-EG" sz="1600" dirty="0"/>
              <a:t>لقياس نجاح الحملات الإعلانية الرقمية، يمكن استخدام مجموعة من المؤشرات الرئيسية التي توفر رؤى دقيقة حول أداء الحملة. إليك أبرز </a:t>
            </a:r>
            <a:r>
              <a:rPr lang="ar-EG" sz="1600" b="1" dirty="0"/>
              <a:t>المؤشرات</a:t>
            </a:r>
            <a:r>
              <a:rPr lang="ar-EG" sz="1600" dirty="0"/>
              <a:t> التي تساعد في قياس النجاح:</a:t>
            </a:r>
            <a:r>
              <a:rPr lang="ar-EG" sz="1600" dirty="0">
                <a:latin typeface="Alexandria" charset="0"/>
                <a:cs typeface="Alexandria" charset="0"/>
              </a:rPr>
              <a:t>.</a:t>
            </a:r>
          </a:p>
          <a:p>
            <a:pPr algn="r" rtl="1"/>
            <a:r>
              <a:rPr lang="ar-EG" sz="1600" dirty="0">
                <a:solidFill>
                  <a:srgbClr val="FF0000"/>
                </a:solidFill>
              </a:rPr>
              <a:t>1. </a:t>
            </a:r>
            <a:r>
              <a:rPr lang="ar-EG" sz="1600" b="1" dirty="0">
                <a:solidFill>
                  <a:srgbClr val="FF0000"/>
                </a:solidFill>
              </a:rPr>
              <a:t>مؤشرات الوصول (</a:t>
            </a:r>
            <a:r>
              <a:rPr lang="en-MY" sz="1600" b="1" dirty="0">
                <a:solidFill>
                  <a:srgbClr val="FF0000"/>
                </a:solidFill>
              </a:rPr>
              <a:t>Reach Metrics) </a:t>
            </a:r>
            <a:r>
              <a:rPr lang="ar-EG" sz="1600" b="1" dirty="0">
                <a:solidFill>
                  <a:srgbClr val="FF0000"/>
                </a:solidFill>
                <a:latin typeface="Alexandria" charset="0"/>
                <a:cs typeface="Alexandria" charset="0"/>
              </a:rPr>
              <a:t>:</a:t>
            </a:r>
          </a:p>
          <a:p>
            <a:pPr algn="r" rtl="1"/>
            <a:r>
              <a:rPr lang="ar-EG" sz="1600" b="1" dirty="0">
                <a:solidFill>
                  <a:srgbClr val="FF0000"/>
                </a:solidFill>
              </a:rPr>
              <a:t>تعريف:</a:t>
            </a:r>
            <a:r>
              <a:rPr lang="ar-EG" sz="1600" dirty="0"/>
              <a:t/>
            </a:r>
            <a:br>
              <a:rPr lang="ar-EG" sz="1600" dirty="0"/>
            </a:br>
            <a:r>
              <a:rPr lang="ar-EG" sz="1600" dirty="0"/>
              <a:t>مؤشرات الوصول تقيس مدى التفاعل مع الحملات الإعلانية ومدى وصولها للجمهور المستهدف.</a:t>
            </a:r>
          </a:p>
          <a:p>
            <a:pPr algn="r" rtl="1"/>
            <a:r>
              <a:rPr lang="ar-EG" sz="1600" b="1" dirty="0"/>
              <a:t>المؤشرات الرئيسية:</a:t>
            </a:r>
            <a:endParaRPr lang="ar-EG" sz="1600" dirty="0"/>
          </a:p>
          <a:p>
            <a:pPr marL="285750" indent="-285750" algn="r" rtl="1">
              <a:buFont typeface="Arial" panose="020B0604020202020204" pitchFamily="34" charset="0"/>
              <a:buChar char="•"/>
            </a:pPr>
            <a:r>
              <a:rPr lang="ar-EG" sz="1600" b="1" dirty="0"/>
              <a:t>عدد الزيارات على الموقع الإلكتروني </a:t>
            </a:r>
            <a:r>
              <a:rPr lang="ar-EG" sz="1600" dirty="0"/>
              <a:t>: يقيس عدد الأشخاص الذين زاروا موقعك نتيجة الإعلان.</a:t>
            </a:r>
          </a:p>
          <a:p>
            <a:pPr marL="285750" indent="-285750" algn="r" rtl="1">
              <a:buFont typeface="Arial" panose="020B0604020202020204" pitchFamily="34" charset="0"/>
              <a:buChar char="•"/>
            </a:pPr>
            <a:r>
              <a:rPr lang="ar-EG" sz="1600" b="1" dirty="0"/>
              <a:t>عدد المتابعين على وسائل التواصل الاجتماعي: </a:t>
            </a:r>
            <a:r>
              <a:rPr lang="ar-EG" sz="1600" dirty="0"/>
              <a:t>: يقيس عدد الأشخاص الذين أصبحوا متابعين لحساباتك على منصات التواصل بعد الحملة.</a:t>
            </a:r>
          </a:p>
          <a:p>
            <a:pPr marL="285750" indent="-285750" algn="r" rtl="1">
              <a:buFont typeface="Arial" panose="020B0604020202020204" pitchFamily="34" charset="0"/>
              <a:buChar char="•"/>
            </a:pPr>
            <a:r>
              <a:rPr lang="ar-EG" sz="1600" b="1" dirty="0"/>
              <a:t>عدد النقرات على الإعلانات :</a:t>
            </a:r>
            <a:r>
              <a:rPr lang="ar-EG" sz="1600" dirty="0"/>
              <a:t> : يعكس عدد المرات التي نقر فيها المستخدمون على الإعلان.</a:t>
            </a:r>
          </a:p>
          <a:p>
            <a:pPr algn="r" rtl="1"/>
            <a:r>
              <a:rPr lang="ar-EG" sz="1600" b="1" dirty="0"/>
              <a:t>المثال:</a:t>
            </a:r>
            <a:r>
              <a:rPr lang="ar-EG" sz="1600" dirty="0"/>
              <a:t/>
            </a:r>
            <a:br>
              <a:rPr lang="ar-EG" sz="1600" dirty="0"/>
            </a:br>
            <a:r>
              <a:rPr lang="ar-EG" sz="1600" dirty="0">
                <a:solidFill>
                  <a:srgbClr val="0070C0"/>
                </a:solidFill>
              </a:rPr>
              <a:t>إذا قمت بحملة إعلانات على فيسبوك لجذب الزوار إلى موقعك الإلكتروني، ونتج عنها 10,000 زيارة للموقع، فهذا يعني أن الحملة نجحت في جذب انتباه الجمهور، مما يرفع مؤشرات الوصول</a:t>
            </a:r>
          </a:p>
          <a:p>
            <a:pPr algn="r" rtl="1"/>
            <a:endParaRPr lang="ar-EG" sz="2000" dirty="0"/>
          </a:p>
          <a:p>
            <a:pPr marL="457200" indent="-457200" algn="r" rtl="1">
              <a:buAutoNum type="arabicPeriod"/>
            </a:pPr>
            <a:endParaRPr lang="ar-EG" sz="2000" dirty="0">
              <a:solidFill>
                <a:srgbClr val="0070C0"/>
              </a:solidFill>
            </a:endParaRPr>
          </a:p>
        </p:txBody>
      </p:sp>
      <p:pic>
        <p:nvPicPr>
          <p:cNvPr id="8" name="Picture 7"/>
          <p:cNvPicPr>
            <a:picLocks noChangeAspect="1"/>
          </p:cNvPicPr>
          <p:nvPr/>
        </p:nvPicPr>
        <p:blipFill>
          <a:blip r:embed="rId3"/>
          <a:stretch>
            <a:fillRect/>
          </a:stretch>
        </p:blipFill>
        <p:spPr>
          <a:xfrm>
            <a:off x="374319" y="2775633"/>
            <a:ext cx="2251858" cy="2304011"/>
          </a:xfrm>
          <a:prstGeom prst="rect">
            <a:avLst/>
          </a:prstGeom>
        </p:spPr>
      </p:pic>
      <p:pic>
        <p:nvPicPr>
          <p:cNvPr id="9" name="Picture 8"/>
          <p:cNvPicPr>
            <a:picLocks noChangeAspect="1"/>
          </p:cNvPicPr>
          <p:nvPr/>
        </p:nvPicPr>
        <p:blipFill>
          <a:blip r:embed="rId4"/>
          <a:stretch>
            <a:fillRect/>
          </a:stretch>
        </p:blipFill>
        <p:spPr>
          <a:xfrm>
            <a:off x="374319" y="1481011"/>
            <a:ext cx="2251858" cy="1680233"/>
          </a:xfrm>
          <a:prstGeom prst="rect">
            <a:avLst/>
          </a:prstGeom>
        </p:spPr>
      </p:pic>
    </p:spTree>
    <p:extLst>
      <p:ext uri="{BB962C8B-B14F-4D97-AF65-F5344CB8AC3E}">
        <p14:creationId xmlns:p14="http://schemas.microsoft.com/office/powerpoint/2010/main" val="10259769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39864" y="137796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398969" cy="3795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084480" y="1647841"/>
            <a:ext cx="8256895" cy="4401205"/>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2. مؤشرات التحويل (</a:t>
            </a:r>
            <a:r>
              <a:rPr lang="en-MY" sz="2800" b="1" dirty="0">
                <a:solidFill>
                  <a:srgbClr val="C00000"/>
                </a:solidFill>
                <a:latin typeface="Calibri" panose="020F0502020204030204" pitchFamily="34" charset="0"/>
                <a:cs typeface="Calibri" panose="020F0502020204030204" pitchFamily="34" charset="0"/>
              </a:rPr>
              <a:t>Conversion Metrics)</a:t>
            </a:r>
            <a:endParaRPr lang="en-US" sz="2800" b="1" dirty="0">
              <a:solidFill>
                <a:srgbClr val="C00000"/>
              </a:solidFill>
              <a:latin typeface="Calibri" panose="020F0502020204030204" pitchFamily="34" charset="0"/>
              <a:cs typeface="Calibri" panose="020F0502020204030204" pitchFamily="34" charset="0"/>
            </a:endParaRPr>
          </a:p>
          <a:p>
            <a:pPr algn="r" rtl="1"/>
            <a:r>
              <a:rPr lang="ar-EG" dirty="0"/>
              <a:t>مؤشرات التحويل تقيس عدد الأشخاص الذين قاموا بالإجراء المطلوب بعد مشاهدة الإعلان. هذه المؤشرات مهمة لأنها تساعد في قياس فعالية الحملة في تحويل التفاعل إلى نتائج ملموسة (مثل المبيعات أو التسجيلات).</a:t>
            </a:r>
          </a:p>
          <a:p>
            <a:pPr algn="r" rtl="1"/>
            <a:r>
              <a:rPr lang="ar-EG" b="1" dirty="0">
                <a:solidFill>
                  <a:srgbClr val="FF0000"/>
                </a:solidFill>
              </a:rPr>
              <a:t>المؤشرات تشمل:</a:t>
            </a:r>
            <a:endParaRPr lang="ar-EG" dirty="0">
              <a:solidFill>
                <a:srgbClr val="FF0000"/>
              </a:solidFill>
            </a:endParaRPr>
          </a:p>
          <a:p>
            <a:pPr algn="r" rtl="1"/>
            <a:r>
              <a:rPr lang="ar-EG" b="1" dirty="0">
                <a:solidFill>
                  <a:srgbClr val="FF0000"/>
                </a:solidFill>
              </a:rPr>
              <a:t>عدد الطلبات المنجزة</a:t>
            </a:r>
            <a:r>
              <a:rPr lang="ar-EG" dirty="0">
                <a:solidFill>
                  <a:srgbClr val="FF0000"/>
                </a:solidFill>
              </a:rPr>
              <a:t>: </a:t>
            </a:r>
            <a:r>
              <a:rPr lang="ar-EG" dirty="0"/>
              <a:t>يعكس عدد المبيعات أو الطلبات التي تم إتمامها بعد التفاعل مع الإعلان.</a:t>
            </a:r>
          </a:p>
          <a:p>
            <a:pPr algn="r" rtl="1"/>
            <a:r>
              <a:rPr lang="ar-EG" b="1" dirty="0">
                <a:solidFill>
                  <a:srgbClr val="FF0000"/>
                </a:solidFill>
              </a:rPr>
              <a:t>عدد التسجيلات</a:t>
            </a:r>
            <a:r>
              <a:rPr lang="ar-EG" dirty="0">
                <a:solidFill>
                  <a:srgbClr val="FF0000"/>
                </a:solidFill>
              </a:rPr>
              <a:t>: </a:t>
            </a:r>
            <a:r>
              <a:rPr lang="ar-EG" dirty="0"/>
              <a:t>يقيس عدد الأشخاص الذين سجلوا في خدمة أو موقعك بعد رؤيتهم الإعلان.</a:t>
            </a:r>
          </a:p>
          <a:p>
            <a:pPr algn="r" rtl="1"/>
            <a:r>
              <a:rPr lang="ar-EG" b="1" dirty="0">
                <a:solidFill>
                  <a:srgbClr val="FF0000"/>
                </a:solidFill>
              </a:rPr>
              <a:t>عدد المبيعات</a:t>
            </a:r>
            <a:r>
              <a:rPr lang="ar-EG" dirty="0">
                <a:solidFill>
                  <a:srgbClr val="FF0000"/>
                </a:solidFill>
              </a:rPr>
              <a:t>: </a:t>
            </a:r>
            <a:r>
              <a:rPr lang="ar-EG" dirty="0"/>
              <a:t>يقيس عدد الأشخاص الذين قاموا بشراء منتج أو خدمة بعد التفاعل مع الإعلان.</a:t>
            </a:r>
          </a:p>
          <a:p>
            <a:pPr algn="r" rtl="1"/>
            <a:r>
              <a:rPr lang="ar-EG" b="1" dirty="0">
                <a:solidFill>
                  <a:srgbClr val="FF0000"/>
                </a:solidFill>
              </a:rPr>
              <a:t>المثال:</a:t>
            </a:r>
            <a:endParaRPr lang="ar-EG" dirty="0">
              <a:solidFill>
                <a:srgbClr val="FF0000"/>
              </a:solidFill>
            </a:endParaRPr>
          </a:p>
          <a:p>
            <a:pPr marL="285750" indent="-285750" algn="r" rtl="1">
              <a:buFont typeface="Arial" panose="020B0604020202020204" pitchFamily="34" charset="0"/>
              <a:buChar char="•"/>
            </a:pPr>
            <a:r>
              <a:rPr lang="ar-EG" dirty="0">
                <a:solidFill>
                  <a:srgbClr val="0070C0"/>
                </a:solidFill>
              </a:rPr>
              <a:t>إذا كانت حملتك تهدف إلى بيع منتج معين، وتمكنت من الحصول على 200 عملية شراء بعد الإعلان، فهذا يعني أن الحملة حققت نجاحًا في تحويل التفاعل إلى مبيعات.</a:t>
            </a:r>
          </a:p>
          <a:p>
            <a:pPr marL="285750" indent="-285750" algn="r" rtl="1">
              <a:buFont typeface="Arial" panose="020B0604020202020204" pitchFamily="34" charset="0"/>
              <a:buChar char="•"/>
            </a:pPr>
            <a:r>
              <a:rPr lang="ar-EG" dirty="0">
                <a:solidFill>
                  <a:srgbClr val="0070C0"/>
                </a:solidFill>
              </a:rPr>
              <a:t>إذا كنت تقوم بحملة لتسجيل الأشخاص في خدمة أو دورة تعليمية، وكان عدد التسجيلات بعد الإعلان 1500، فهذا يعني أن الإعلان نجح في جذب المستخدمين وتحقيق </a:t>
            </a:r>
            <a:r>
              <a:rPr lang="ar-EG" dirty="0" smtClean="0">
                <a:solidFill>
                  <a:srgbClr val="0070C0"/>
                </a:solidFill>
              </a:rPr>
              <a:t>الهدف</a:t>
            </a:r>
            <a:r>
              <a:rPr lang="ar-EG" dirty="0" smtClean="0"/>
              <a:t>.</a:t>
            </a:r>
            <a:endParaRPr lang="ar-EG" dirty="0"/>
          </a:p>
          <a:p>
            <a:pPr algn="r" rtl="1"/>
            <a:endParaRPr lang="ar-EG" dirty="0">
              <a:latin typeface="Alexandria" charset="0"/>
              <a:cs typeface="Alexandria" charset="0"/>
            </a:endParaRPr>
          </a:p>
          <a:p>
            <a:pPr marL="285750" indent="-285750" algn="r" rtl="1">
              <a:buFont typeface="Arial" panose="020B0604020202020204" pitchFamily="34" charset="0"/>
              <a:buChar char="•"/>
            </a:pPr>
            <a:endParaRPr lang="ar-EG" sz="1600" dirty="0"/>
          </a:p>
          <a:p>
            <a:pPr algn="r" rtl="1"/>
            <a:endParaRPr lang="ar-EG" sz="2000" dirty="0">
              <a:solidFill>
                <a:srgbClr val="0070C0"/>
              </a:solidFill>
            </a:endParaRPr>
          </a:p>
        </p:txBody>
      </p:sp>
      <p:pic>
        <p:nvPicPr>
          <p:cNvPr id="6" name="Picture 5"/>
          <p:cNvPicPr>
            <a:picLocks noChangeAspect="1"/>
          </p:cNvPicPr>
          <p:nvPr/>
        </p:nvPicPr>
        <p:blipFill>
          <a:blip r:embed="rId3"/>
          <a:stretch>
            <a:fillRect/>
          </a:stretch>
        </p:blipFill>
        <p:spPr>
          <a:xfrm>
            <a:off x="180431" y="2523701"/>
            <a:ext cx="2108521" cy="1863306"/>
          </a:xfrm>
          <a:prstGeom prst="rect">
            <a:avLst/>
          </a:prstGeom>
        </p:spPr>
      </p:pic>
    </p:spTree>
    <p:extLst>
      <p:ext uri="{BB962C8B-B14F-4D97-AF65-F5344CB8AC3E}">
        <p14:creationId xmlns:p14="http://schemas.microsoft.com/office/powerpoint/2010/main" val="3733982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6715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480855" cy="36449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063931" y="1710357"/>
            <a:ext cx="8349312" cy="4062651"/>
          </a:xfrm>
          <a:prstGeom prst="rect">
            <a:avLst/>
          </a:prstGeom>
          <a:noFill/>
        </p:spPr>
        <p:txBody>
          <a:bodyPr wrap="square" rtlCol="0">
            <a:spAutoFit/>
          </a:bodyPr>
          <a:lstStyle/>
          <a:p>
            <a:pPr algn="r" rtl="1"/>
            <a:r>
              <a:rPr lang="ar-EG" sz="2400" dirty="0">
                <a:latin typeface="Alexandria" charset="0"/>
                <a:cs typeface="Alexandria" charset="0"/>
              </a:rPr>
              <a:t> </a:t>
            </a:r>
            <a:r>
              <a:rPr lang="ar-EG" sz="2400" b="1" dirty="0">
                <a:solidFill>
                  <a:srgbClr val="C00000"/>
                </a:solidFill>
                <a:latin typeface="Calibri" panose="020F0502020204030204" pitchFamily="34" charset="0"/>
                <a:cs typeface="Calibri" panose="020F0502020204030204" pitchFamily="34" charset="0"/>
              </a:rPr>
              <a:t>3. مؤشرات البقاء :</a:t>
            </a:r>
            <a:r>
              <a:rPr lang="en-MY" sz="2400" b="1" dirty="0">
                <a:solidFill>
                  <a:srgbClr val="C00000"/>
                </a:solidFill>
                <a:latin typeface="Calibri" panose="020F0502020204030204" pitchFamily="34" charset="0"/>
                <a:cs typeface="Calibri" panose="020F0502020204030204" pitchFamily="34" charset="0"/>
              </a:rPr>
              <a:t>Retention Metrics)</a:t>
            </a:r>
            <a:r>
              <a:rPr lang="ar-EG" sz="2400" b="1" dirty="0">
                <a:solidFill>
                  <a:srgbClr val="C00000"/>
                </a:solidFill>
                <a:latin typeface="Calibri" panose="020F0502020204030204" pitchFamily="34" charset="0"/>
                <a:cs typeface="Calibri" panose="020F0502020204030204" pitchFamily="34" charset="0"/>
              </a:rPr>
              <a:t>)</a:t>
            </a:r>
            <a:endParaRPr lang="en-US" sz="2400" b="1" dirty="0">
              <a:solidFill>
                <a:srgbClr val="C00000"/>
              </a:solidFill>
              <a:latin typeface="Calibri" panose="020F0502020204030204" pitchFamily="34" charset="0"/>
              <a:cs typeface="Calibri" panose="020F0502020204030204" pitchFamily="34" charset="0"/>
            </a:endParaRPr>
          </a:p>
          <a:p>
            <a:pPr algn="r" rtl="1"/>
            <a:r>
              <a:rPr lang="ar-EG" dirty="0"/>
              <a:t>مؤشرات البقاء </a:t>
            </a:r>
            <a:r>
              <a:rPr lang="ar-EG" dirty="0">
                <a:solidFill>
                  <a:srgbClr val="FF0000"/>
                </a:solidFill>
              </a:rPr>
              <a:t>تقيس قدرة الحملة الإعلانية على الحفاظ على العملاء </a:t>
            </a:r>
            <a:r>
              <a:rPr lang="ar-EG" dirty="0"/>
              <a:t>الذين تم جذبهم. هذه المؤشرات مهمة لأن نجاح الحملة لا يعتمد فقط على جذب العملاء الجدد، بل أيضًا على إبقاء العملاء الحاليين والاحتفاظ بهم.</a:t>
            </a:r>
          </a:p>
          <a:p>
            <a:pPr algn="r" rtl="1"/>
            <a:r>
              <a:rPr lang="ar-EG" b="1" dirty="0">
                <a:solidFill>
                  <a:srgbClr val="FF0000"/>
                </a:solidFill>
              </a:rPr>
              <a:t>المؤشرات تشمل:</a:t>
            </a:r>
            <a:endParaRPr lang="ar-EG" dirty="0">
              <a:solidFill>
                <a:srgbClr val="FF0000"/>
              </a:solidFill>
            </a:endParaRPr>
          </a:p>
          <a:p>
            <a:pPr marL="285750" indent="-285750" algn="r" rtl="1">
              <a:buFont typeface="Arial" panose="020B0604020202020204" pitchFamily="34" charset="0"/>
              <a:buChar char="•"/>
            </a:pPr>
            <a:r>
              <a:rPr lang="ar-EG" b="1" dirty="0"/>
              <a:t>عدد العملاء الدائمين</a:t>
            </a:r>
            <a:r>
              <a:rPr lang="ar-EG" dirty="0"/>
              <a:t>: يعكس عدد الأشخاص الذين يستمرون في شراء المنتج أو الخدمة بعد الحملة.</a:t>
            </a:r>
          </a:p>
          <a:p>
            <a:pPr marL="285750" indent="-285750" algn="r" rtl="1">
              <a:buFont typeface="Arial" panose="020B0604020202020204" pitchFamily="34" charset="0"/>
              <a:buChar char="•"/>
            </a:pPr>
            <a:r>
              <a:rPr lang="ar-EG" b="1" dirty="0"/>
              <a:t>متوسط فترة الاستخدام</a:t>
            </a:r>
            <a:r>
              <a:rPr lang="ar-EG" dirty="0"/>
              <a:t>: يقيس مدى استمرارية استخدام العميل للمنتج أو الخدمة بعد الإعلان.</a:t>
            </a:r>
          </a:p>
          <a:p>
            <a:pPr marL="285750" indent="-285750" algn="r" rtl="1">
              <a:buFont typeface="Arial" panose="020B0604020202020204" pitchFamily="34" charset="0"/>
              <a:buChar char="•"/>
            </a:pPr>
            <a:r>
              <a:rPr lang="ar-EG" b="1" dirty="0"/>
              <a:t>عدد العملاء الذين يعودون للمنتج أو الخدمة</a:t>
            </a:r>
            <a:r>
              <a:rPr lang="ar-EG" dirty="0"/>
              <a:t>: يعكس مدى قدرة المنتج </a:t>
            </a:r>
            <a:r>
              <a:rPr lang="ar-EG" dirty="0" smtClean="0"/>
              <a:t>على </a:t>
            </a:r>
            <a:r>
              <a:rPr lang="ar-EG" dirty="0"/>
              <a:t>جذب العملاء للعودة مجددًا.</a:t>
            </a:r>
          </a:p>
          <a:p>
            <a:pPr algn="r" rtl="1"/>
            <a:r>
              <a:rPr lang="ar-EG" b="1" dirty="0"/>
              <a:t>المثال:</a:t>
            </a:r>
            <a:endParaRPr lang="ar-EG" dirty="0"/>
          </a:p>
          <a:p>
            <a:pPr marL="285750" indent="-285750" algn="r" rtl="1">
              <a:buFont typeface="Arial" panose="020B0604020202020204" pitchFamily="34" charset="0"/>
              <a:buChar char="•"/>
            </a:pPr>
            <a:r>
              <a:rPr lang="ar-EG" dirty="0">
                <a:solidFill>
                  <a:srgbClr val="0070C0"/>
                </a:solidFill>
              </a:rPr>
              <a:t>إذا كان لديك حملة إعلانية لجذب عملاء جدد لمنتجك، ووجدت أن 70% من العملاء الذين اشتروا منك عادوا لشراء مرة أخرى، فهذا يدل على أن الحملة نجحت في الحفاظ على العملاء الحاليين.</a:t>
            </a:r>
          </a:p>
          <a:p>
            <a:pPr marL="285750" indent="-285750" algn="r" rtl="1">
              <a:buFont typeface="Arial" panose="020B0604020202020204" pitchFamily="34" charset="0"/>
              <a:buChar char="•"/>
            </a:pPr>
            <a:r>
              <a:rPr lang="ar-EG" dirty="0">
                <a:solidFill>
                  <a:srgbClr val="0070C0"/>
                </a:solidFill>
              </a:rPr>
              <a:t>إذا كانت الحملة قد جذبت الكثير من الزوار لموقعك، وكان 60% منهم يعودون في غضون 30 يومًا لشراء مجددًا، فهذا يعكس قدرة الحملة على بناء ولاء </a:t>
            </a:r>
            <a:r>
              <a:rPr lang="ar-EG" dirty="0" smtClean="0">
                <a:solidFill>
                  <a:srgbClr val="0070C0"/>
                </a:solidFill>
              </a:rPr>
              <a:t>العملاء.</a:t>
            </a:r>
            <a:endParaRPr lang="ar-EG" dirty="0">
              <a:solidFill>
                <a:srgbClr val="0070C0"/>
              </a:solidFill>
            </a:endParaRPr>
          </a:p>
          <a:p>
            <a:pPr marL="285750" indent="-285750" algn="r" rtl="1">
              <a:buFont typeface="Arial" panose="020B0604020202020204" pitchFamily="34" charset="0"/>
              <a:buChar char="•"/>
            </a:pPr>
            <a:endParaRPr lang="ar-EG" sz="1600" dirty="0"/>
          </a:p>
          <a:p>
            <a:pPr algn="r" rtl="1"/>
            <a:endParaRPr lang="ar-EG" sz="2000" dirty="0">
              <a:solidFill>
                <a:srgbClr val="0070C0"/>
              </a:solidFill>
            </a:endParaRPr>
          </a:p>
        </p:txBody>
      </p:sp>
      <p:pic>
        <p:nvPicPr>
          <p:cNvPr id="6" name="Picture 5"/>
          <p:cNvPicPr>
            <a:picLocks noChangeAspect="1"/>
          </p:cNvPicPr>
          <p:nvPr/>
        </p:nvPicPr>
        <p:blipFill>
          <a:blip r:embed="rId3"/>
          <a:stretch>
            <a:fillRect/>
          </a:stretch>
        </p:blipFill>
        <p:spPr>
          <a:xfrm>
            <a:off x="234149" y="2649374"/>
            <a:ext cx="1915089" cy="1905000"/>
          </a:xfrm>
          <a:prstGeom prst="rect">
            <a:avLst/>
          </a:prstGeom>
        </p:spPr>
      </p:pic>
    </p:spTree>
    <p:extLst>
      <p:ext uri="{BB962C8B-B14F-4D97-AF65-F5344CB8AC3E}">
        <p14:creationId xmlns:p14="http://schemas.microsoft.com/office/powerpoint/2010/main" val="17665158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857724" y="125513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10284026" cy="3958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519498" y="1595804"/>
            <a:ext cx="8742862" cy="489364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 4. مؤشرات التكلفة :</a:t>
            </a:r>
            <a:r>
              <a:rPr lang="en-MY" sz="2800" b="1" dirty="0">
                <a:solidFill>
                  <a:srgbClr val="C00000"/>
                </a:solidFill>
                <a:latin typeface="Calibri" panose="020F0502020204030204" pitchFamily="34" charset="0"/>
                <a:cs typeface="Calibri" panose="020F0502020204030204" pitchFamily="34" charset="0"/>
              </a:rPr>
              <a:t>Cost Metrics)</a:t>
            </a:r>
            <a:r>
              <a:rPr lang="ar-EG" sz="2800" b="1" dirty="0">
                <a:solidFill>
                  <a:srgbClr val="C00000"/>
                </a:solidFill>
                <a:latin typeface="Calibri" panose="020F0502020204030204" pitchFamily="34" charset="0"/>
                <a:cs typeface="Calibri" panose="020F0502020204030204" pitchFamily="34" charset="0"/>
              </a:rPr>
              <a:t>)</a:t>
            </a:r>
            <a:r>
              <a:rPr lang="ar-EG" sz="1600" dirty="0"/>
              <a:t/>
            </a:r>
            <a:br>
              <a:rPr lang="ar-EG" sz="1600" dirty="0"/>
            </a:br>
            <a:r>
              <a:rPr lang="ar-EG" sz="1600" dirty="0"/>
              <a:t>مؤشرات التكلفة تقيس فعالية الحملة من حيث التكلفة، أي تكلفة الإعلانات مقارنة بالعائد الذي تحقق منها. من خلال هذه المؤشرات، يمكنك معرفة ما إذا كانت الحملة تحقق قيمة جيدة مقابل المال الذي أنفقته.</a:t>
            </a:r>
          </a:p>
          <a:p>
            <a:pPr algn="r" rtl="1"/>
            <a:r>
              <a:rPr lang="ar-EG" sz="1600" b="1" dirty="0">
                <a:solidFill>
                  <a:srgbClr val="FF0000"/>
                </a:solidFill>
              </a:rPr>
              <a:t>المؤشرات تشمل:</a:t>
            </a:r>
            <a:endParaRPr lang="ar-EG" sz="1600" dirty="0">
              <a:solidFill>
                <a:srgbClr val="FF0000"/>
              </a:solidFill>
            </a:endParaRPr>
          </a:p>
          <a:p>
            <a:pPr marL="285750" indent="-285750" algn="r" rtl="1">
              <a:buFont typeface="Arial" panose="020B0604020202020204" pitchFamily="34" charset="0"/>
              <a:buChar char="•"/>
            </a:pPr>
            <a:r>
              <a:rPr lang="ar-EG" sz="1600" b="1" dirty="0"/>
              <a:t>تكلفة النقرة </a:t>
            </a:r>
            <a:r>
              <a:rPr lang="en-MY" sz="1600" b="1" dirty="0" smtClean="0"/>
              <a:t>CPC</a:t>
            </a:r>
            <a:r>
              <a:rPr lang="en-MY" sz="1600" b="1" dirty="0"/>
              <a:t>)</a:t>
            </a:r>
            <a:r>
              <a:rPr lang="en-MY" sz="1600" dirty="0"/>
              <a:t>: </a:t>
            </a:r>
            <a:r>
              <a:rPr lang="ar-EG" sz="1600" dirty="0" smtClean="0"/>
              <a:t>) </a:t>
            </a:r>
            <a:r>
              <a:rPr lang="ar-EG" sz="1600" dirty="0" smtClean="0">
                <a:solidFill>
                  <a:srgbClr val="0070C0"/>
                </a:solidFill>
              </a:rPr>
              <a:t>هذه </a:t>
            </a:r>
            <a:r>
              <a:rPr lang="ar-EG" sz="1600" dirty="0">
                <a:solidFill>
                  <a:srgbClr val="0070C0"/>
                </a:solidFill>
              </a:rPr>
              <a:t>هي التكلفة</a:t>
            </a:r>
            <a:r>
              <a:rPr lang="ar-EG" sz="1600" dirty="0"/>
              <a:t> التي تدفعها مقابل كل نقرة على إعلانك. </a:t>
            </a:r>
            <a:r>
              <a:rPr lang="ar-EG" sz="1600" u="sng" dirty="0"/>
              <a:t>هي مقياس مباشر لتكلفة جذب الزوار</a:t>
            </a:r>
            <a:r>
              <a:rPr lang="ar-EG" sz="1600" dirty="0"/>
              <a:t>.</a:t>
            </a:r>
          </a:p>
          <a:p>
            <a:pPr marL="285750" indent="-285750" algn="r" rtl="1">
              <a:buFont typeface="Arial" panose="020B0604020202020204" pitchFamily="34" charset="0"/>
              <a:buChar char="•"/>
            </a:pPr>
            <a:r>
              <a:rPr lang="ar-EG" sz="1600" b="1" dirty="0"/>
              <a:t>تكلفة لكل ألف ظهور </a:t>
            </a:r>
            <a:r>
              <a:rPr lang="en-MY" sz="1600" b="1" dirty="0" err="1" smtClean="0"/>
              <a:t>CPM</a:t>
            </a:r>
            <a:r>
              <a:rPr lang="en-MY" sz="1600" b="1" dirty="0"/>
              <a:t>)</a:t>
            </a:r>
            <a:r>
              <a:rPr lang="en-MY" sz="1600" dirty="0"/>
              <a:t>: </a:t>
            </a:r>
            <a:r>
              <a:rPr lang="ar-EG" sz="1600" dirty="0" smtClean="0"/>
              <a:t>) </a:t>
            </a:r>
            <a:r>
              <a:rPr lang="ar-EG" sz="1600" dirty="0" smtClean="0">
                <a:solidFill>
                  <a:srgbClr val="0070C0"/>
                </a:solidFill>
              </a:rPr>
              <a:t>هذه </a:t>
            </a:r>
            <a:r>
              <a:rPr lang="ar-EG" sz="1600" dirty="0">
                <a:solidFill>
                  <a:srgbClr val="0070C0"/>
                </a:solidFill>
              </a:rPr>
              <a:t>هي التكلفة </a:t>
            </a:r>
            <a:r>
              <a:rPr lang="ar-EG" sz="1600" dirty="0"/>
              <a:t>التي تدفعها لظهور الإعلان لألف مستخدم. </a:t>
            </a:r>
            <a:r>
              <a:rPr lang="ar-EG" sz="1600" u="sng" dirty="0"/>
              <a:t>إنها مفيدة لقياس التكلفة في حملات التوعية والانتشار.</a:t>
            </a:r>
          </a:p>
          <a:p>
            <a:pPr marL="285750" indent="-285750" algn="r" rtl="1">
              <a:buFont typeface="Arial" panose="020B0604020202020204" pitchFamily="34" charset="0"/>
              <a:buChar char="•"/>
            </a:pPr>
            <a:r>
              <a:rPr lang="ar-EG" sz="1600" b="1" dirty="0"/>
              <a:t>تكلفة لكل تحويل </a:t>
            </a:r>
            <a:r>
              <a:rPr lang="en-MY" sz="1600" b="1" dirty="0" smtClean="0"/>
              <a:t>CPL</a:t>
            </a:r>
            <a:r>
              <a:rPr lang="en-MY" sz="1600" b="1" dirty="0"/>
              <a:t>)</a:t>
            </a:r>
            <a:r>
              <a:rPr lang="en-MY" sz="1600" dirty="0"/>
              <a:t>: </a:t>
            </a:r>
            <a:r>
              <a:rPr lang="ar-EG" sz="1600" dirty="0" smtClean="0"/>
              <a:t>) </a:t>
            </a:r>
            <a:r>
              <a:rPr lang="ar-EG" sz="1600" dirty="0" smtClean="0">
                <a:solidFill>
                  <a:srgbClr val="0070C0"/>
                </a:solidFill>
              </a:rPr>
              <a:t>هذه </a:t>
            </a:r>
            <a:r>
              <a:rPr lang="ar-EG" sz="1600" dirty="0">
                <a:solidFill>
                  <a:srgbClr val="0070C0"/>
                </a:solidFill>
              </a:rPr>
              <a:t>هي التكلفة </a:t>
            </a:r>
            <a:r>
              <a:rPr lang="ar-EG" sz="1600" dirty="0"/>
              <a:t>التي تدفعها للحصول على تحويل واحد، مثل عملية شراء أو تسجيل. </a:t>
            </a:r>
            <a:r>
              <a:rPr lang="ar-EG" sz="1600" u="sng" dirty="0"/>
              <a:t>هي مقياس لقياس فعالية الإعلان في تحويل التفاعل إلى نتائج ملموسة.</a:t>
            </a:r>
          </a:p>
          <a:p>
            <a:pPr algn="r" rtl="1"/>
            <a:r>
              <a:rPr lang="ar-EG" sz="1600" b="1" u="sng" dirty="0"/>
              <a:t>المثال:</a:t>
            </a:r>
            <a:endParaRPr lang="ar-EG" sz="1600" u="sng" dirty="0"/>
          </a:p>
          <a:p>
            <a:pPr algn="r" rtl="1"/>
            <a:r>
              <a:rPr lang="ar-EG" sz="1600" dirty="0">
                <a:solidFill>
                  <a:srgbClr val="0070C0"/>
                </a:solidFill>
              </a:rPr>
              <a:t>إذا كان تكلفة النقرة على إعلان جوجل هي 2 دولار، وكان لديك 1000 نقرة، فهذا يعني أنك دفعت 2000 دولار مقابل 1000 نقرة.</a:t>
            </a:r>
          </a:p>
          <a:p>
            <a:pPr algn="r" rtl="1"/>
            <a:r>
              <a:rPr lang="ar-EG" sz="1600" dirty="0">
                <a:solidFill>
                  <a:srgbClr val="0070C0"/>
                </a:solidFill>
              </a:rPr>
              <a:t>إذا كانت تكلفة الإعلان لظهور 1000 مرة على منصة فيسبوك هي 5 دولارات، فهذا يعني أن تكلفة الوصول إلى جمهورك بناءً على عدد الظهور ستكون منخفضة بالنسبة للميزانية.</a:t>
            </a:r>
          </a:p>
          <a:p>
            <a:pPr algn="r" rtl="1"/>
            <a:r>
              <a:rPr lang="ar-EG" sz="1600" dirty="0">
                <a:solidFill>
                  <a:srgbClr val="0070C0"/>
                </a:solidFill>
              </a:rPr>
              <a:t>إذا كانت تكلفة كل تحويل على فيسبوك هي 10 دولارات، وكان لديك 500 تحويل، فهذا يعني أنك أنفقت 5000 دولار لتحقيق هذه التحويلات</a:t>
            </a:r>
            <a:r>
              <a:rPr lang="ar-EG" dirty="0">
                <a:solidFill>
                  <a:srgbClr val="0070C0"/>
                </a:solidFill>
              </a:rPr>
              <a:t>.</a:t>
            </a:r>
          </a:p>
          <a:p>
            <a:pPr marL="285750" indent="-285750" algn="r" rtl="1">
              <a:buFont typeface="Arial" panose="020B0604020202020204" pitchFamily="34" charset="0"/>
              <a:buChar char="•"/>
            </a:pPr>
            <a:r>
              <a:rPr lang="ar-EG" dirty="0"/>
              <a:t>.</a:t>
            </a:r>
          </a:p>
          <a:p>
            <a:pPr algn="r"/>
            <a:endParaRPr lang="ar-EG" sz="2000" dirty="0"/>
          </a:p>
          <a:p>
            <a:pPr algn="r" rtl="1"/>
            <a:endParaRPr lang="ar-EG" sz="2000" dirty="0">
              <a:solidFill>
                <a:srgbClr val="0070C0"/>
              </a:solidFill>
            </a:endParaRPr>
          </a:p>
        </p:txBody>
      </p:sp>
      <p:pic>
        <p:nvPicPr>
          <p:cNvPr id="2" name="Picture 1"/>
          <p:cNvPicPr>
            <a:picLocks noChangeAspect="1"/>
          </p:cNvPicPr>
          <p:nvPr/>
        </p:nvPicPr>
        <p:blipFill>
          <a:blip r:embed="rId3"/>
          <a:stretch>
            <a:fillRect/>
          </a:stretch>
        </p:blipFill>
        <p:spPr>
          <a:xfrm>
            <a:off x="347198" y="2392348"/>
            <a:ext cx="2172300" cy="2308861"/>
          </a:xfrm>
          <a:prstGeom prst="rect">
            <a:avLst/>
          </a:prstGeom>
        </p:spPr>
      </p:pic>
    </p:spTree>
    <p:extLst>
      <p:ext uri="{BB962C8B-B14F-4D97-AF65-F5344CB8AC3E}">
        <p14:creationId xmlns:p14="http://schemas.microsoft.com/office/powerpoint/2010/main" val="12883658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96213" y="1418643"/>
            <a:ext cx="10634546" cy="3584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C0F408B-6FB7-447C-07FE-71BFB5EBA134}"/>
              </a:ext>
            </a:extLst>
          </p:cNvPr>
          <p:cNvSpPr txBox="1"/>
          <p:nvPr/>
        </p:nvSpPr>
        <p:spPr>
          <a:xfrm>
            <a:off x="2586715" y="1418642"/>
            <a:ext cx="8749754" cy="3816429"/>
          </a:xfrm>
          <a:prstGeom prst="rect">
            <a:avLst/>
          </a:prstGeom>
          <a:noFill/>
        </p:spPr>
        <p:txBody>
          <a:bodyPr wrap="square" rtlCol="0">
            <a:spAutoFit/>
          </a:bodyPr>
          <a:lstStyle/>
          <a:p>
            <a:pPr algn="just" rtl="1"/>
            <a:r>
              <a:rPr lang="ar-EG" sz="2600" b="1" dirty="0" smtClean="0">
                <a:solidFill>
                  <a:srgbClr val="C00000"/>
                </a:solidFill>
                <a:latin typeface="Calibri" panose="020F0502020204030204" pitchFamily="34" charset="0"/>
                <a:cs typeface="Calibri" panose="020F0502020204030204" pitchFamily="34" charset="0"/>
              </a:rPr>
              <a:t>5. مؤشرات </a:t>
            </a:r>
            <a:r>
              <a:rPr lang="ar-EG" sz="2600" b="1" dirty="0">
                <a:solidFill>
                  <a:srgbClr val="C00000"/>
                </a:solidFill>
                <a:latin typeface="Calibri" panose="020F0502020204030204" pitchFamily="34" charset="0"/>
                <a:cs typeface="Calibri" panose="020F0502020204030204" pitchFamily="34" charset="0"/>
              </a:rPr>
              <a:t>التفاعل : (</a:t>
            </a:r>
            <a:r>
              <a:rPr lang="en-MY" sz="2600" b="1" dirty="0">
                <a:solidFill>
                  <a:srgbClr val="C00000"/>
                </a:solidFill>
                <a:latin typeface="Calibri" panose="020F0502020204030204" pitchFamily="34" charset="0"/>
                <a:cs typeface="Calibri" panose="020F0502020204030204" pitchFamily="34" charset="0"/>
              </a:rPr>
              <a:t>Engagement Metrics</a:t>
            </a:r>
            <a:r>
              <a:rPr lang="ar-EG" sz="2600" b="1" dirty="0">
                <a:solidFill>
                  <a:srgbClr val="C00000"/>
                </a:solidFill>
                <a:latin typeface="Calibri" panose="020F0502020204030204" pitchFamily="34" charset="0"/>
                <a:cs typeface="Calibri" panose="020F0502020204030204" pitchFamily="34" charset="0"/>
              </a:rPr>
              <a:t>)</a:t>
            </a:r>
          </a:p>
          <a:p>
            <a:pPr algn="just" rtl="1"/>
            <a:r>
              <a:rPr lang="ar-EG" dirty="0"/>
              <a:t>مؤشر التفاعل يقيس مدى تفاعل المستخدمين مع الإعلانات أو المحتوى الرقمي. يعكس هذا المقياس مدى اهتمام الجمهور بالحملة ومدى التفاعل معها.</a:t>
            </a:r>
          </a:p>
          <a:p>
            <a:pPr algn="r" rtl="1"/>
            <a:r>
              <a:rPr lang="ar-EG" b="1" dirty="0">
                <a:solidFill>
                  <a:srgbClr val="FF0000"/>
                </a:solidFill>
              </a:rPr>
              <a:t>المؤشرات تشمل:</a:t>
            </a:r>
            <a:endParaRPr lang="ar-EG" dirty="0">
              <a:solidFill>
                <a:srgbClr val="FF0000"/>
              </a:solidFill>
            </a:endParaRPr>
          </a:p>
          <a:p>
            <a:pPr marL="285750" indent="-285750" algn="r" rtl="1">
              <a:buFont typeface="Arial" panose="020B0604020202020204" pitchFamily="34" charset="0"/>
              <a:buChar char="•"/>
            </a:pPr>
            <a:r>
              <a:rPr lang="ar-EG" b="1" dirty="0"/>
              <a:t>الإعجابات والتعليقات والمشاركات</a:t>
            </a:r>
            <a:r>
              <a:rPr lang="ar-EG" dirty="0"/>
              <a:t>: عدد المرات التي يتم فيها الإعجاب بالمحتوى أو التعليق عليه أو مشاركته.</a:t>
            </a:r>
          </a:p>
          <a:p>
            <a:pPr marL="285750" indent="-285750" algn="r" rtl="1">
              <a:buFont typeface="Arial" panose="020B0604020202020204" pitchFamily="34" charset="0"/>
              <a:buChar char="•"/>
            </a:pPr>
            <a:r>
              <a:rPr lang="ar-EG" b="1" dirty="0"/>
              <a:t>المشاركة (</a:t>
            </a:r>
            <a:r>
              <a:rPr lang="en-MY" b="1" dirty="0"/>
              <a:t>Shares)</a:t>
            </a:r>
            <a:r>
              <a:rPr lang="en-MY" dirty="0"/>
              <a:t>: </a:t>
            </a:r>
            <a:r>
              <a:rPr lang="ar-EG" dirty="0"/>
              <a:t>عدد المرات التي يتم فيها مشاركة المحتوى مع الأصدقاء أو المتابعين على وسائل التواصل الاجتماعي.</a:t>
            </a:r>
          </a:p>
          <a:p>
            <a:pPr marL="285750" indent="-285750" algn="r" rtl="1">
              <a:buFont typeface="Arial" panose="020B0604020202020204" pitchFamily="34" charset="0"/>
              <a:buChar char="•"/>
            </a:pPr>
            <a:r>
              <a:rPr lang="ar-EG" b="1" dirty="0"/>
              <a:t>الردود والتفاعلات مع المنشورات</a:t>
            </a:r>
            <a:r>
              <a:rPr lang="ar-EG" dirty="0"/>
              <a:t>: يمكن أن تشمل الردود على المنشورات أو المحادثات المباشرة عبر وسائل التواصل الاجتماعي.</a:t>
            </a:r>
          </a:p>
          <a:p>
            <a:pPr algn="r" rtl="1"/>
            <a:r>
              <a:rPr lang="ar-EG" b="1" dirty="0"/>
              <a:t>المثال:</a:t>
            </a:r>
            <a:endParaRPr lang="ar-EG" dirty="0"/>
          </a:p>
          <a:p>
            <a:pPr algn="r" rtl="1"/>
            <a:r>
              <a:rPr lang="ar-EG" dirty="0">
                <a:solidFill>
                  <a:srgbClr val="0070C0"/>
                </a:solidFill>
              </a:rPr>
              <a:t>إذا كنت تقوم بحملة عبر فيسبوك أو إنستجرام، وحققت 1000 مشاركة و5000 إعجاب على منشورك، فهذا يدل على أن المحتوى يثير اهتمام المتابعين ويحفزهم على التفاعل.</a:t>
            </a:r>
          </a:p>
          <a:p>
            <a:pPr algn="r"/>
            <a:endParaRPr lang="ar-EG" b="1" dirty="0">
              <a:solidFill>
                <a:srgbClr val="FF0000"/>
              </a:solidFill>
              <a:latin typeface="Alexandria" charset="0"/>
              <a:cs typeface="Alexandria" charset="0"/>
            </a:endParaRPr>
          </a:p>
        </p:txBody>
      </p:sp>
      <p:pic>
        <p:nvPicPr>
          <p:cNvPr id="2" name="Picture 1"/>
          <p:cNvPicPr>
            <a:picLocks noChangeAspect="1"/>
          </p:cNvPicPr>
          <p:nvPr/>
        </p:nvPicPr>
        <p:blipFill>
          <a:blip r:embed="rId3"/>
          <a:stretch>
            <a:fillRect/>
          </a:stretch>
        </p:blipFill>
        <p:spPr>
          <a:xfrm>
            <a:off x="185802" y="2358372"/>
            <a:ext cx="2299770" cy="1676916"/>
          </a:xfrm>
          <a:prstGeom prst="rect">
            <a:avLst/>
          </a:prstGeom>
        </p:spPr>
      </p:pic>
    </p:spTree>
    <p:extLst>
      <p:ext uri="{BB962C8B-B14F-4D97-AF65-F5344CB8AC3E}">
        <p14:creationId xmlns:p14="http://schemas.microsoft.com/office/powerpoint/2010/main" val="794048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50028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937814" y="1584877"/>
            <a:ext cx="9095378" cy="3433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322320" y="1517618"/>
            <a:ext cx="8869680" cy="1040285"/>
          </a:xfrm>
          <a:prstGeom prst="rect">
            <a:avLst/>
          </a:prstGeom>
          <a:noFill/>
        </p:spPr>
        <p:txBody>
          <a:bodyPr wrap="square" rtlCol="0">
            <a:spAutoFit/>
          </a:bodyPr>
          <a:lstStyle/>
          <a:p>
            <a:pPr algn="ctr" rtl="1">
              <a:lnSpc>
                <a:spcPct val="120000"/>
              </a:lnSpc>
            </a:pPr>
            <a:r>
              <a:rPr lang="ar-EG" sz="2800" b="1" dirty="0"/>
              <a:t>  </a:t>
            </a:r>
            <a:r>
              <a:rPr lang="ar-EG" sz="2800" b="1" dirty="0">
                <a:solidFill>
                  <a:srgbClr val="C00000"/>
                </a:solidFill>
                <a:latin typeface="Calibri" panose="020F0502020204030204" pitchFamily="34" charset="0"/>
                <a:cs typeface="Calibri" panose="020F0502020204030204" pitchFamily="34" charset="0"/>
              </a:rPr>
              <a:t>6. مؤشر جودة الإعلان : </a:t>
            </a:r>
            <a:r>
              <a:rPr lang="en-MY" sz="2800" b="1" dirty="0">
                <a:solidFill>
                  <a:srgbClr val="C00000"/>
                </a:solidFill>
                <a:latin typeface="Calibri" panose="020F0502020204030204" pitchFamily="34" charset="0"/>
                <a:cs typeface="Calibri" panose="020F0502020204030204" pitchFamily="34" charset="0"/>
              </a:rPr>
              <a:t>Ad Quality Score)</a:t>
            </a:r>
            <a:r>
              <a:rPr lang="ar-EG" sz="2800" b="1" dirty="0">
                <a:solidFill>
                  <a:srgbClr val="C00000"/>
                </a:solidFill>
                <a:latin typeface="Calibri" panose="020F0502020204030204" pitchFamily="34" charset="0"/>
                <a:cs typeface="Calibri" panose="020F0502020204030204" pitchFamily="34" charset="0"/>
              </a:rPr>
              <a:t>)</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4C0F408B-6FB7-447C-07FE-71BFB5EBA134}"/>
              </a:ext>
            </a:extLst>
          </p:cNvPr>
          <p:cNvSpPr txBox="1"/>
          <p:nvPr/>
        </p:nvSpPr>
        <p:spPr>
          <a:xfrm>
            <a:off x="2317845" y="2037760"/>
            <a:ext cx="8658173" cy="2862322"/>
          </a:xfrm>
          <a:prstGeom prst="rect">
            <a:avLst/>
          </a:prstGeom>
          <a:noFill/>
        </p:spPr>
        <p:txBody>
          <a:bodyPr wrap="square" rtlCol="0">
            <a:spAutoFit/>
          </a:bodyPr>
          <a:lstStyle/>
          <a:p>
            <a:pPr algn="r" rtl="1"/>
            <a:r>
              <a:rPr lang="ar-EG" dirty="0"/>
              <a:t>هذا المقياس يعكس مدى جودة الإعلان بناءً على مدى ملاءمته للجمهور المستهدف وكفاءة تقديمه. قد تستخدم منصات مثل جوجل وفيسبوك هذا المقياس لتحديد مدى جاذبية الإعلان</a:t>
            </a:r>
            <a:r>
              <a:rPr lang="ar-EG" dirty="0" smtClean="0"/>
              <a:t>.</a:t>
            </a:r>
          </a:p>
          <a:p>
            <a:pPr algn="r" rtl="1"/>
            <a:endParaRPr lang="ar-EG" dirty="0"/>
          </a:p>
          <a:p>
            <a:pPr algn="r" rtl="1"/>
            <a:r>
              <a:rPr lang="ar-EG" b="1" dirty="0">
                <a:solidFill>
                  <a:srgbClr val="FF0000"/>
                </a:solidFill>
              </a:rPr>
              <a:t>المؤشرات تشمل:</a:t>
            </a:r>
            <a:endParaRPr lang="ar-EG" dirty="0">
              <a:solidFill>
                <a:srgbClr val="FF0000"/>
              </a:solidFill>
            </a:endParaRPr>
          </a:p>
          <a:p>
            <a:pPr marL="285750" indent="-285750" algn="r" rtl="1">
              <a:buFont typeface="Arial" panose="020B0604020202020204" pitchFamily="34" charset="0"/>
              <a:buChar char="•"/>
            </a:pPr>
            <a:r>
              <a:rPr lang="ar-EG" b="1" dirty="0"/>
              <a:t>الملاءمة (</a:t>
            </a:r>
            <a:r>
              <a:rPr lang="en-MY" b="1" dirty="0"/>
              <a:t>Relevance)</a:t>
            </a:r>
            <a:r>
              <a:rPr lang="en-MY" dirty="0"/>
              <a:t>: </a:t>
            </a:r>
            <a:r>
              <a:rPr lang="ar-EG" dirty="0"/>
              <a:t>هل الإعلان متوافق مع اهتمامات الجمهور المستهدف؟</a:t>
            </a:r>
          </a:p>
          <a:p>
            <a:pPr marL="285750" indent="-285750" algn="r" rtl="1">
              <a:buFont typeface="Arial" panose="020B0604020202020204" pitchFamily="34" charset="0"/>
              <a:buChar char="•"/>
            </a:pPr>
            <a:r>
              <a:rPr lang="ar-EG" b="1" dirty="0"/>
              <a:t>معدل النقر على الإعلان (</a:t>
            </a:r>
            <a:r>
              <a:rPr lang="en-MY" b="1" dirty="0" err="1"/>
              <a:t>CTR</a:t>
            </a:r>
            <a:r>
              <a:rPr lang="en-MY" b="1" dirty="0"/>
              <a:t>)</a:t>
            </a:r>
            <a:r>
              <a:rPr lang="en-MY" dirty="0"/>
              <a:t>: </a:t>
            </a:r>
            <a:r>
              <a:rPr lang="ar-EG" dirty="0"/>
              <a:t>النسبة المئوية للنقرات مقارنةً بعدد الظهورات</a:t>
            </a:r>
            <a:r>
              <a:rPr lang="ar-EG" dirty="0" smtClean="0"/>
              <a:t>.</a:t>
            </a:r>
          </a:p>
          <a:p>
            <a:pPr marL="285750" indent="-285750" algn="r" rtl="1">
              <a:buFont typeface="Arial" panose="020B0604020202020204" pitchFamily="34" charset="0"/>
              <a:buChar char="•"/>
            </a:pPr>
            <a:endParaRPr lang="ar-EG" dirty="0"/>
          </a:p>
          <a:p>
            <a:pPr algn="r" rtl="1"/>
            <a:r>
              <a:rPr lang="ar-EG" b="1" dirty="0"/>
              <a:t>المثال:</a:t>
            </a:r>
            <a:endParaRPr lang="ar-EG" dirty="0"/>
          </a:p>
          <a:p>
            <a:pPr algn="r" rtl="1"/>
            <a:r>
              <a:rPr lang="ar-EG" dirty="0">
                <a:solidFill>
                  <a:srgbClr val="0070C0"/>
                </a:solidFill>
              </a:rPr>
              <a:t>إذا كان لديك إعلان ذو جودة عالية يحقق معدل نقر مرتفع (</a:t>
            </a:r>
            <a:r>
              <a:rPr lang="en-MY" dirty="0" err="1">
                <a:solidFill>
                  <a:srgbClr val="0070C0"/>
                </a:solidFill>
              </a:rPr>
              <a:t>CTR</a:t>
            </a:r>
            <a:r>
              <a:rPr lang="en-MY" dirty="0">
                <a:solidFill>
                  <a:srgbClr val="0070C0"/>
                </a:solidFill>
              </a:rPr>
              <a:t>) </a:t>
            </a:r>
            <a:r>
              <a:rPr lang="ar-EG" dirty="0">
                <a:solidFill>
                  <a:srgbClr val="0070C0"/>
                </a:solidFill>
              </a:rPr>
              <a:t>مثل 5%، فهذا يعني أن الإعلان ملائم وجذاب، مما يعزز من فرص تحسين تصنيف الإعلان </a:t>
            </a:r>
            <a:r>
              <a:rPr lang="ar-EG" dirty="0" smtClean="0">
                <a:solidFill>
                  <a:srgbClr val="0070C0"/>
                </a:solidFill>
              </a:rPr>
              <a:t>وفعالي.</a:t>
            </a:r>
            <a:endParaRPr lang="ar-EG" dirty="0">
              <a:solidFill>
                <a:srgbClr val="0070C0"/>
              </a:solidFill>
            </a:endParaRPr>
          </a:p>
        </p:txBody>
      </p:sp>
      <p:pic>
        <p:nvPicPr>
          <p:cNvPr id="4" name="Picture 3"/>
          <p:cNvPicPr>
            <a:picLocks noChangeAspect="1"/>
          </p:cNvPicPr>
          <p:nvPr/>
        </p:nvPicPr>
        <p:blipFill>
          <a:blip r:embed="rId3"/>
          <a:stretch>
            <a:fillRect/>
          </a:stretch>
        </p:blipFill>
        <p:spPr>
          <a:xfrm>
            <a:off x="288235" y="2728259"/>
            <a:ext cx="2287552" cy="1562100"/>
          </a:xfrm>
          <a:prstGeom prst="rect">
            <a:avLst/>
          </a:prstGeom>
        </p:spPr>
      </p:pic>
    </p:spTree>
    <p:extLst>
      <p:ext uri="{BB962C8B-B14F-4D97-AF65-F5344CB8AC3E}">
        <p14:creationId xmlns:p14="http://schemas.microsoft.com/office/powerpoint/2010/main" val="26358812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87606" y="1599788"/>
            <a:ext cx="8984524" cy="3348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993962" y="1554056"/>
            <a:ext cx="12949647" cy="1384995"/>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7. مؤشر معدل الإتمام :</a:t>
            </a:r>
            <a:r>
              <a:rPr lang="en-MY" sz="2800" b="1" dirty="0">
                <a:solidFill>
                  <a:srgbClr val="C00000"/>
                </a:solidFill>
                <a:latin typeface="Calibri" panose="020F0502020204030204" pitchFamily="34" charset="0"/>
                <a:cs typeface="Calibri" panose="020F0502020204030204" pitchFamily="34" charset="0"/>
              </a:rPr>
              <a:t>Completion Rate)</a:t>
            </a:r>
            <a:r>
              <a:rPr lang="ar-EG" sz="2800" b="1" dirty="0">
                <a:solidFill>
                  <a:srgbClr val="C00000"/>
                </a:solidFill>
                <a:latin typeface="Calibri" panose="020F0502020204030204" pitchFamily="34" charset="0"/>
                <a:cs typeface="Calibri" panose="020F0502020204030204" pitchFamily="34" charset="0"/>
              </a:rPr>
              <a:t>)</a:t>
            </a:r>
          </a:p>
          <a:p>
            <a:pPr lvl="0" algn="r" rtl="1"/>
            <a:endParaRPr lang="en-US" sz="2800" b="1" dirty="0">
              <a:latin typeface="Microsoft Uighur" panose="02000000000000000000" pitchFamily="2" charset="-78"/>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238232" y="2080735"/>
            <a:ext cx="8160119" cy="3847207"/>
          </a:xfrm>
          <a:prstGeom prst="rect">
            <a:avLst/>
          </a:prstGeom>
          <a:noFill/>
        </p:spPr>
        <p:txBody>
          <a:bodyPr wrap="square" rtlCol="0">
            <a:spAutoFit/>
          </a:bodyPr>
          <a:lstStyle/>
          <a:p>
            <a:pPr algn="r" rtl="1"/>
            <a:r>
              <a:rPr lang="ar-EG" dirty="0"/>
              <a:t>هذا المقياس يستخدم بشكل أساسي في الإعلانات التي تحتوي على محتوى مرئي أو فيديو، مثل الإعلانات عبر يوتيوب أو فيسبوك.</a:t>
            </a:r>
          </a:p>
          <a:p>
            <a:pPr algn="r" rtl="1"/>
            <a:endParaRPr lang="ar-EG" dirty="0"/>
          </a:p>
          <a:p>
            <a:pPr algn="r" rtl="1"/>
            <a:r>
              <a:rPr lang="ar-EG" b="1" dirty="0">
                <a:solidFill>
                  <a:srgbClr val="92D050"/>
                </a:solidFill>
              </a:rPr>
              <a:t>المؤشرات تشمل:</a:t>
            </a:r>
            <a:endParaRPr lang="ar-EG" dirty="0">
              <a:solidFill>
                <a:srgbClr val="92D050"/>
              </a:solidFill>
            </a:endParaRPr>
          </a:p>
          <a:p>
            <a:pPr marL="285750" indent="-285750" algn="r" rtl="1">
              <a:buFont typeface="Arial" panose="020B0604020202020204" pitchFamily="34" charset="0"/>
              <a:buChar char="•"/>
            </a:pPr>
            <a:r>
              <a:rPr lang="ar-EG" b="1" dirty="0"/>
              <a:t>معدل مشاهدة الفيديو بالكامل</a:t>
            </a:r>
            <a:r>
              <a:rPr lang="ar-EG" dirty="0"/>
              <a:t>: النسبة المئوية للأشخاص الذين أكملوا مشاهدة الفيديو حتى النهاية.</a:t>
            </a:r>
          </a:p>
          <a:p>
            <a:pPr marL="285750" indent="-285750" algn="r" rtl="1">
              <a:buFont typeface="Arial" panose="020B0604020202020204" pitchFamily="34" charset="0"/>
              <a:buChar char="•"/>
            </a:pPr>
            <a:r>
              <a:rPr lang="ar-EG" b="1" dirty="0"/>
              <a:t>معدل التفاعل مع الفيديو</a:t>
            </a:r>
            <a:r>
              <a:rPr lang="ar-EG" dirty="0"/>
              <a:t>: يمكن أن يشمل النقرات على الروابط داخل الفيديو أو التفاعل مع </a:t>
            </a:r>
            <a:r>
              <a:rPr lang="ar-EG" dirty="0" smtClean="0"/>
              <a:t>العناصر. </a:t>
            </a:r>
            <a:r>
              <a:rPr lang="ar-EG" dirty="0"/>
              <a:t>المدمجة في الفيديو.</a:t>
            </a:r>
          </a:p>
          <a:p>
            <a:pPr algn="r" rtl="1"/>
            <a:r>
              <a:rPr lang="ar-EG" b="1" dirty="0"/>
              <a:t>المثال:</a:t>
            </a:r>
            <a:endParaRPr lang="ar-EG" dirty="0"/>
          </a:p>
          <a:p>
            <a:pPr algn="r" rtl="1"/>
            <a:r>
              <a:rPr lang="ar-EG" dirty="0">
                <a:solidFill>
                  <a:srgbClr val="0070C0"/>
                </a:solidFill>
              </a:rPr>
              <a:t>إذا كانت الحملة تحتوي على إعلان فيديو، وحقق الفيديو نسبة إتمام مشاهدة عالية بنسبة 80%، فهذا يعني أن الجمهور كان مهتمًا بما يكفي لإكمال الفيديو بأكمله.</a:t>
            </a:r>
          </a:p>
          <a:p>
            <a:pPr lvl="0" algn="just" rtl="1"/>
            <a:r>
              <a:rPr lang="ar-EG" sz="3200" dirty="0"/>
              <a:t/>
            </a:r>
            <a:br>
              <a:rPr lang="ar-EG" sz="3200" dirty="0"/>
            </a:br>
            <a:endParaRPr lang="en-MY" sz="3200" dirty="0"/>
          </a:p>
        </p:txBody>
      </p:sp>
      <p:pic>
        <p:nvPicPr>
          <p:cNvPr id="8" name="Picture 7"/>
          <p:cNvPicPr>
            <a:picLocks noChangeAspect="1"/>
          </p:cNvPicPr>
          <p:nvPr/>
        </p:nvPicPr>
        <p:blipFill>
          <a:blip r:embed="rId3"/>
          <a:stretch>
            <a:fillRect/>
          </a:stretch>
        </p:blipFill>
        <p:spPr>
          <a:xfrm>
            <a:off x="180431" y="2580375"/>
            <a:ext cx="2238232" cy="1905237"/>
          </a:xfrm>
          <a:prstGeom prst="rect">
            <a:avLst/>
          </a:prstGeom>
        </p:spPr>
      </p:pic>
    </p:spTree>
    <p:extLst>
      <p:ext uri="{BB962C8B-B14F-4D97-AF65-F5344CB8AC3E}">
        <p14:creationId xmlns:p14="http://schemas.microsoft.com/office/powerpoint/2010/main" val="23865841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8"/>
            <a:ext cx="9345750" cy="3764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897780" y="1603112"/>
            <a:ext cx="12949647"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6. مؤشر سلوك الزوار :(</a:t>
            </a:r>
            <a:r>
              <a:rPr lang="en-MY" sz="2800" b="1" dirty="0" err="1">
                <a:solidFill>
                  <a:srgbClr val="C00000"/>
                </a:solidFill>
                <a:latin typeface="Calibri" panose="020F0502020204030204" pitchFamily="34" charset="0"/>
                <a:cs typeface="Calibri" panose="020F0502020204030204" pitchFamily="34" charset="0"/>
              </a:rPr>
              <a:t>Behavior</a:t>
            </a:r>
            <a:r>
              <a:rPr lang="en-MY" sz="2800" b="1" dirty="0">
                <a:solidFill>
                  <a:srgbClr val="C00000"/>
                </a:solidFill>
                <a:latin typeface="Calibri" panose="020F0502020204030204" pitchFamily="34" charset="0"/>
                <a:cs typeface="Calibri" panose="020F0502020204030204" pitchFamily="34" charset="0"/>
              </a:rPr>
              <a:t> Metrics</a:t>
            </a:r>
            <a:r>
              <a:rPr lang="ar-EG" sz="2800" b="1" dirty="0">
                <a:solidFill>
                  <a:srgbClr val="C00000"/>
                </a:solidFill>
                <a:latin typeface="Calibri" panose="020F0502020204030204" pitchFamily="34" charset="0"/>
                <a:cs typeface="Calibri" panose="020F0502020204030204" pitchFamily="34" charset="0"/>
              </a:rPr>
              <a:t>)</a:t>
            </a:r>
            <a:endParaRPr lang="en-US" sz="2800" b="1" dirty="0">
              <a:solidFill>
                <a:srgbClr val="C00000"/>
              </a:solidFill>
              <a:latin typeface="Calibri" panose="020F0502020204030204" pitchFamily="34" charset="0"/>
              <a:cs typeface="Calibri" panose="020F0502020204030204" pitchFamily="34" charset="0"/>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111188" y="2114348"/>
            <a:ext cx="8027894" cy="4401205"/>
          </a:xfrm>
          <a:prstGeom prst="rect">
            <a:avLst/>
          </a:prstGeom>
          <a:noFill/>
        </p:spPr>
        <p:txBody>
          <a:bodyPr wrap="square" rtlCol="0">
            <a:spAutoFit/>
          </a:bodyPr>
          <a:lstStyle/>
          <a:p>
            <a:pPr algn="r" rtl="1"/>
            <a:r>
              <a:rPr lang="ar-EG" dirty="0"/>
              <a:t>يقيس سلوك المستخدمين على الموقع الإلكتروني أو التطبيق بعد التفاعل مع الإعلان. يمكن أن يشمل هذا المقياس كيفية تصفح المستخدمين للموقع ومدى تفاعلهم مع الصفحات المختلفة.</a:t>
            </a:r>
          </a:p>
          <a:p>
            <a:pPr algn="r" rtl="1"/>
            <a:endParaRPr lang="ar-EG" dirty="0"/>
          </a:p>
          <a:p>
            <a:pPr algn="r" rtl="1"/>
            <a:r>
              <a:rPr lang="ar-EG" b="1" dirty="0">
                <a:solidFill>
                  <a:srgbClr val="92D050"/>
                </a:solidFill>
              </a:rPr>
              <a:t>المؤشرات تشمل:</a:t>
            </a:r>
            <a:endParaRPr lang="ar-EG" dirty="0">
              <a:solidFill>
                <a:srgbClr val="92D050"/>
              </a:solidFill>
            </a:endParaRPr>
          </a:p>
          <a:p>
            <a:pPr marL="285750" indent="-285750" algn="r" rtl="1">
              <a:buFont typeface="Arial" panose="020B0604020202020204" pitchFamily="34" charset="0"/>
              <a:buChar char="•"/>
            </a:pPr>
            <a:r>
              <a:rPr lang="ar-EG" b="1" dirty="0"/>
              <a:t>الصفحات التي تم زيارتها</a:t>
            </a:r>
            <a:r>
              <a:rPr lang="ar-EG" dirty="0"/>
              <a:t>: عدد الصفحات التي زارها المستخدم بعد الوصول إلى الموقع من الإعلان.</a:t>
            </a:r>
          </a:p>
          <a:p>
            <a:pPr marL="285750" indent="-285750" algn="r" rtl="1">
              <a:buFont typeface="Arial" panose="020B0604020202020204" pitchFamily="34" charset="0"/>
              <a:buChar char="•"/>
            </a:pPr>
            <a:r>
              <a:rPr lang="ar-EG" b="1" dirty="0"/>
              <a:t>مدة الجلسة </a:t>
            </a:r>
            <a:r>
              <a:rPr lang="en-MY" b="1" dirty="0" smtClean="0"/>
              <a:t>Session </a:t>
            </a:r>
            <a:r>
              <a:rPr lang="en-MY" b="1" dirty="0"/>
              <a:t>Duration</a:t>
            </a:r>
            <a:r>
              <a:rPr lang="en-MY" b="1" dirty="0" smtClean="0"/>
              <a:t>)</a:t>
            </a:r>
            <a:r>
              <a:rPr lang="en-MY" dirty="0" smtClean="0"/>
              <a:t>:</a:t>
            </a:r>
            <a:r>
              <a:rPr lang="ar-EG" dirty="0" smtClean="0"/>
              <a:t>) مقدار </a:t>
            </a:r>
            <a:r>
              <a:rPr lang="ar-EG" dirty="0"/>
              <a:t>الوقت الذي قضاه الزائر في الموقع بعد النقر على الإعلان.</a:t>
            </a:r>
          </a:p>
          <a:p>
            <a:pPr marL="285750" indent="-285750" algn="r" rtl="1">
              <a:buFont typeface="Arial" panose="020B0604020202020204" pitchFamily="34" charset="0"/>
              <a:buChar char="•"/>
            </a:pPr>
            <a:r>
              <a:rPr lang="ar-EG" b="1" dirty="0"/>
              <a:t>معدل الارتداد </a:t>
            </a:r>
            <a:r>
              <a:rPr lang="en-MY" b="1" dirty="0" smtClean="0"/>
              <a:t>Bounce </a:t>
            </a:r>
            <a:r>
              <a:rPr lang="en-MY" b="1" dirty="0"/>
              <a:t>Rate)</a:t>
            </a:r>
            <a:r>
              <a:rPr lang="en-MY" dirty="0"/>
              <a:t>: </a:t>
            </a:r>
            <a:r>
              <a:rPr lang="ar-EG" dirty="0" smtClean="0"/>
              <a:t> ) نسبة </a:t>
            </a:r>
            <a:r>
              <a:rPr lang="ar-EG" dirty="0"/>
              <a:t>الأشخاص الذين غادروا الموقع بعد زيارة صفحة واحدة فقط.</a:t>
            </a:r>
          </a:p>
          <a:p>
            <a:pPr algn="r" rtl="1"/>
            <a:r>
              <a:rPr lang="ar-EG" b="1" dirty="0"/>
              <a:t>المثال:</a:t>
            </a:r>
            <a:endParaRPr lang="ar-EG" dirty="0"/>
          </a:p>
          <a:p>
            <a:pPr algn="r" rtl="1"/>
            <a:r>
              <a:rPr lang="ar-EG" dirty="0">
                <a:solidFill>
                  <a:srgbClr val="0070C0"/>
                </a:solidFill>
              </a:rPr>
              <a:t>إذا قمت بإطلاق حملة عبر جوجل إعلانات وجذب الإعلان 1000 زائر إلى موقعك، ووجدت أن متوسط مدة الجلسة هو 5 دقائق وكان معدل الارتداد منخفضًا (30%)، فهذا يدل على أن الزوار مهتمون بمحتوى الموقع ويرغبون في استكشافه</a:t>
            </a:r>
            <a:r>
              <a:rPr lang="ar-EG" dirty="0"/>
              <a:t>.</a:t>
            </a:r>
          </a:p>
          <a:p>
            <a:pPr algn="r"/>
            <a:r>
              <a:rPr lang="ar-EG" dirty="0"/>
              <a:t>.</a:t>
            </a:r>
          </a:p>
          <a:p>
            <a:pPr lvl="0" algn="just" rtl="1"/>
            <a:r>
              <a:rPr lang="ar-EG" sz="3200" dirty="0"/>
              <a:t/>
            </a:r>
            <a:br>
              <a:rPr lang="ar-EG" sz="3200" dirty="0"/>
            </a:br>
            <a:endParaRPr lang="en-MY" sz="3200" dirty="0"/>
          </a:p>
        </p:txBody>
      </p:sp>
      <p:pic>
        <p:nvPicPr>
          <p:cNvPr id="3" name="Picture 2"/>
          <p:cNvPicPr>
            <a:picLocks noChangeAspect="1"/>
          </p:cNvPicPr>
          <p:nvPr/>
        </p:nvPicPr>
        <p:blipFill>
          <a:blip r:embed="rId3"/>
          <a:stretch>
            <a:fillRect/>
          </a:stretch>
        </p:blipFill>
        <p:spPr>
          <a:xfrm>
            <a:off x="180431" y="2656281"/>
            <a:ext cx="2111188" cy="1647825"/>
          </a:xfrm>
          <a:prstGeom prst="rect">
            <a:avLst/>
          </a:prstGeom>
        </p:spPr>
      </p:pic>
    </p:spTree>
    <p:extLst>
      <p:ext uri="{BB962C8B-B14F-4D97-AF65-F5344CB8AC3E}">
        <p14:creationId xmlns:p14="http://schemas.microsoft.com/office/powerpoint/2010/main" val="12402372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8"/>
            <a:ext cx="9345750" cy="3233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0675" y="1547809"/>
            <a:ext cx="12949647"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8. مؤشر وقت الاستجابة (</a:t>
            </a:r>
            <a:r>
              <a:rPr lang="en-MY" sz="2800" b="1" dirty="0">
                <a:solidFill>
                  <a:srgbClr val="C00000"/>
                </a:solidFill>
                <a:latin typeface="Calibri" panose="020F0502020204030204" pitchFamily="34" charset="0"/>
                <a:cs typeface="Calibri" panose="020F0502020204030204" pitchFamily="34" charset="0"/>
              </a:rPr>
              <a:t>Response Time Metrics</a:t>
            </a:r>
            <a:r>
              <a:rPr lang="ar-EG" sz="2800" b="1" dirty="0">
                <a:solidFill>
                  <a:srgbClr val="C00000"/>
                </a:solidFill>
                <a:latin typeface="Calibri" panose="020F0502020204030204" pitchFamily="34" charset="0"/>
                <a:cs typeface="Calibri" panose="020F0502020204030204" pitchFamily="34" charset="0"/>
              </a:rPr>
              <a:t>)</a:t>
            </a:r>
            <a:endParaRPr lang="en-US" sz="2800" b="1" dirty="0">
              <a:solidFill>
                <a:srgbClr val="C00000"/>
              </a:solidFill>
              <a:latin typeface="Calibri" panose="020F0502020204030204" pitchFamily="34" charset="0"/>
              <a:cs typeface="Calibri" panose="020F0502020204030204" pitchFamily="34" charset="0"/>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256312" y="2026922"/>
            <a:ext cx="7855862" cy="3077766"/>
          </a:xfrm>
          <a:prstGeom prst="rect">
            <a:avLst/>
          </a:prstGeom>
          <a:noFill/>
        </p:spPr>
        <p:txBody>
          <a:bodyPr wrap="square" rtlCol="0">
            <a:spAutoFit/>
          </a:bodyPr>
          <a:lstStyle/>
          <a:p>
            <a:pPr algn="r" rtl="1"/>
            <a:r>
              <a:rPr lang="ar-EG" dirty="0"/>
              <a:t>مؤشر وقت الاستجابة يقيس سرعة استجابة الحملة الإعلانية عند التفاعل مع العملاء.</a:t>
            </a:r>
          </a:p>
          <a:p>
            <a:pPr algn="r" rtl="1"/>
            <a:r>
              <a:rPr lang="ar-EG" b="1" dirty="0">
                <a:solidFill>
                  <a:srgbClr val="92D050"/>
                </a:solidFill>
              </a:rPr>
              <a:t>المؤشرات تشمل:</a:t>
            </a:r>
            <a:endParaRPr lang="ar-EG" dirty="0">
              <a:solidFill>
                <a:srgbClr val="92D050"/>
              </a:solidFill>
            </a:endParaRPr>
          </a:p>
          <a:p>
            <a:pPr marL="285750" indent="-285750" algn="r" rtl="1">
              <a:buFont typeface="Arial" panose="020B0604020202020204" pitchFamily="34" charset="0"/>
              <a:buChar char="•"/>
            </a:pPr>
            <a:r>
              <a:rPr lang="ar-EG" b="1" dirty="0"/>
              <a:t>الوقت الذي يستغرقه العميل للحصول على رد</a:t>
            </a:r>
            <a:r>
              <a:rPr lang="ar-EG" dirty="0"/>
              <a:t>: مثل الوقت المستغرق للرد على استفسارات العملاء أو الرد على التعليقات.</a:t>
            </a:r>
          </a:p>
          <a:p>
            <a:pPr marL="285750" indent="-285750" algn="r" rtl="1">
              <a:buFont typeface="Arial" panose="020B0604020202020204" pitchFamily="34" charset="0"/>
              <a:buChar char="•"/>
            </a:pPr>
            <a:r>
              <a:rPr lang="ar-EG" b="1" dirty="0"/>
              <a:t>الوقت الذي يستغرقه العميل لإتمام التحويل</a:t>
            </a:r>
            <a:r>
              <a:rPr lang="ar-EG" dirty="0"/>
              <a:t>: الوقت المستغرق من البداية إلى النهاية لإتمام عملية شراء أو تسجيل.</a:t>
            </a:r>
          </a:p>
          <a:p>
            <a:pPr algn="r" rtl="1"/>
            <a:r>
              <a:rPr lang="ar-EG" b="1" dirty="0"/>
              <a:t>المثال:</a:t>
            </a:r>
            <a:endParaRPr lang="ar-EG" dirty="0"/>
          </a:p>
          <a:p>
            <a:pPr algn="r" rtl="1"/>
            <a:r>
              <a:rPr lang="ar-EG" dirty="0">
                <a:solidFill>
                  <a:srgbClr val="0070C0"/>
                </a:solidFill>
              </a:rPr>
              <a:t>إذا كانت الحملة تحتوي على إعلان على فيسبوك أو تيك توك، وحققت معدل استجابة سريع لأسئلة العملاء أو تم الرد عليهم في غضون دقائق، فإن هذا يساهم في زيادة الثقة في الحملة وتحسين تجربتهم</a:t>
            </a:r>
            <a:r>
              <a:rPr lang="ar-EG" dirty="0"/>
              <a:t>.</a:t>
            </a:r>
            <a:r>
              <a:rPr lang="ar-EG" sz="3200" dirty="0"/>
              <a:t/>
            </a:r>
            <a:br>
              <a:rPr lang="ar-EG" sz="3200" dirty="0"/>
            </a:br>
            <a:endParaRPr lang="en-MY" sz="3200" dirty="0"/>
          </a:p>
        </p:txBody>
      </p:sp>
      <p:pic>
        <p:nvPicPr>
          <p:cNvPr id="6" name="Picture 5"/>
          <p:cNvPicPr>
            <a:picLocks noChangeAspect="1"/>
          </p:cNvPicPr>
          <p:nvPr/>
        </p:nvPicPr>
        <p:blipFill>
          <a:blip r:embed="rId3"/>
          <a:stretch>
            <a:fillRect/>
          </a:stretch>
        </p:blipFill>
        <p:spPr>
          <a:xfrm>
            <a:off x="140675" y="2418862"/>
            <a:ext cx="2233880" cy="2162796"/>
          </a:xfrm>
          <a:prstGeom prst="rect">
            <a:avLst/>
          </a:prstGeom>
        </p:spPr>
      </p:pic>
    </p:spTree>
    <p:extLst>
      <p:ext uri="{BB962C8B-B14F-4D97-AF65-F5344CB8AC3E}">
        <p14:creationId xmlns:p14="http://schemas.microsoft.com/office/powerpoint/2010/main" val="28420379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2583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6380" y="1599788"/>
            <a:ext cx="9345750" cy="32334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477517" y="1626812"/>
            <a:ext cx="12949647" cy="800219"/>
          </a:xfrm>
          <a:prstGeom prst="rect">
            <a:avLst/>
          </a:prstGeom>
          <a:noFill/>
        </p:spPr>
        <p:txBody>
          <a:bodyPr wrap="square" rtlCol="0">
            <a:spAutoFit/>
          </a:bodyPr>
          <a:lstStyle/>
          <a:p>
            <a:pPr algn="r" rtl="1"/>
            <a:r>
              <a:rPr lang="ar-EG" b="1" dirty="0" smtClean="0">
                <a:solidFill>
                  <a:srgbClr val="C00000"/>
                </a:solidFill>
                <a:latin typeface="Calibri" panose="020F0502020204030204" pitchFamily="34" charset="0"/>
                <a:cs typeface="Calibri" panose="020F0502020204030204" pitchFamily="34" charset="0"/>
              </a:rPr>
              <a:t>9. </a:t>
            </a:r>
            <a:r>
              <a:rPr lang="ar-EG" b="1" dirty="0">
                <a:solidFill>
                  <a:srgbClr val="C00000"/>
                </a:solidFill>
                <a:latin typeface="Calibri" panose="020F0502020204030204" pitchFamily="34" charset="0"/>
                <a:cs typeface="Calibri" panose="020F0502020204030204" pitchFamily="34" charset="0"/>
              </a:rPr>
              <a:t>مؤشر التفاعل مع العناصر التفاعلية (</a:t>
            </a:r>
            <a:r>
              <a:rPr lang="en-MY" b="1" dirty="0">
                <a:solidFill>
                  <a:srgbClr val="C00000"/>
                </a:solidFill>
                <a:latin typeface="Calibri" panose="020F0502020204030204" pitchFamily="34" charset="0"/>
                <a:cs typeface="Calibri" panose="020F0502020204030204" pitchFamily="34" charset="0"/>
              </a:rPr>
              <a:t>Interactive Element Engagement Metrics)Response Time Metrics)</a:t>
            </a:r>
            <a:endParaRPr lang="en-US" b="1" dirty="0">
              <a:solidFill>
                <a:srgbClr val="C00000"/>
              </a:solidFill>
              <a:latin typeface="Calibri" panose="020F0502020204030204" pitchFamily="34" charset="0"/>
              <a:cs typeface="Calibri" panose="020F0502020204030204" pitchFamily="34" charset="0"/>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556225" y="2026921"/>
            <a:ext cx="7626602" cy="3847207"/>
          </a:xfrm>
          <a:prstGeom prst="rect">
            <a:avLst/>
          </a:prstGeom>
          <a:noFill/>
        </p:spPr>
        <p:txBody>
          <a:bodyPr wrap="square" rtlCol="0">
            <a:spAutoFit/>
          </a:bodyPr>
          <a:lstStyle/>
          <a:p>
            <a:pPr algn="r" rtl="1"/>
            <a:r>
              <a:rPr lang="ar-EG" dirty="0"/>
              <a:t>مؤشر التفاعل مع العناصر التفاعلية يقيس تفاعل المستخدمين مع أجزاء من الإعلان تتطلب تفاعلًا مباشرًا مثل النقر على الروابط أو المشاركة في الاستطلاعات أو المسابقات.</a:t>
            </a:r>
          </a:p>
          <a:p>
            <a:pPr algn="r" rtl="1"/>
            <a:endParaRPr lang="ar-EG" dirty="0"/>
          </a:p>
          <a:p>
            <a:pPr algn="r" rtl="1"/>
            <a:r>
              <a:rPr lang="ar-EG" b="1" dirty="0">
                <a:solidFill>
                  <a:srgbClr val="92D050"/>
                </a:solidFill>
              </a:rPr>
              <a:t>المؤشرات تشمل:</a:t>
            </a:r>
            <a:endParaRPr lang="ar-EG" dirty="0">
              <a:solidFill>
                <a:srgbClr val="92D050"/>
              </a:solidFill>
            </a:endParaRPr>
          </a:p>
          <a:p>
            <a:pPr marL="285750" indent="-285750" algn="r" rtl="1">
              <a:buFont typeface="Arial" panose="020B0604020202020204" pitchFamily="34" charset="0"/>
              <a:buChar char="•"/>
            </a:pPr>
            <a:r>
              <a:rPr lang="ar-EG" b="1" dirty="0"/>
              <a:t>عدد النقرات على الروابط</a:t>
            </a:r>
            <a:r>
              <a:rPr lang="ar-EG" dirty="0"/>
              <a:t>: يعكس عدد الأشخاص الذين نقروا على الروابط المضمنة في الإعلان.</a:t>
            </a:r>
          </a:p>
          <a:p>
            <a:pPr marL="285750" indent="-285750" algn="r" rtl="1">
              <a:buFont typeface="Arial" panose="020B0604020202020204" pitchFamily="34" charset="0"/>
              <a:buChar char="•"/>
            </a:pPr>
            <a:r>
              <a:rPr lang="ar-EG" b="1" dirty="0"/>
              <a:t>عدد المشاركات في الاستطلاعات أو المسابقات</a:t>
            </a:r>
            <a:r>
              <a:rPr lang="ar-EG" dirty="0"/>
              <a:t>: قياس مدى تفاعل الجمهور مع العروض الترويجية التفاعلية.</a:t>
            </a:r>
          </a:p>
          <a:p>
            <a:pPr algn="r" rtl="1"/>
            <a:r>
              <a:rPr lang="ar-EG" b="1" dirty="0"/>
              <a:t>المثال:</a:t>
            </a:r>
            <a:endParaRPr lang="ar-EG" dirty="0"/>
          </a:p>
          <a:p>
            <a:pPr algn="r" rtl="1"/>
            <a:r>
              <a:rPr lang="ar-EG" dirty="0">
                <a:solidFill>
                  <a:srgbClr val="0070C0"/>
                </a:solidFill>
              </a:rPr>
              <a:t>إذا كانت الحملة تحتوي على مسابقة أو استطلاع عبر وسائل التواصل الاجتماعي، وشارك فيها 1000 شخص، فهذا يدل على أن الإعلان ليس فقط يثير اهتمامًا بل يشجع أيضًا التفاعل النشط مع الجمهور.</a:t>
            </a:r>
          </a:p>
          <a:p>
            <a:pPr algn="r" rtl="1"/>
            <a:r>
              <a:rPr lang="ar-EG" sz="3200" dirty="0"/>
              <a:t/>
            </a:r>
            <a:br>
              <a:rPr lang="ar-EG" sz="3200" dirty="0"/>
            </a:br>
            <a:endParaRPr lang="en-MY" sz="3200" dirty="0"/>
          </a:p>
        </p:txBody>
      </p:sp>
      <p:pic>
        <p:nvPicPr>
          <p:cNvPr id="3" name="Picture 2"/>
          <p:cNvPicPr>
            <a:picLocks noChangeAspect="1"/>
          </p:cNvPicPr>
          <p:nvPr/>
        </p:nvPicPr>
        <p:blipFill>
          <a:blip r:embed="rId3"/>
          <a:stretch>
            <a:fillRect/>
          </a:stretch>
        </p:blipFill>
        <p:spPr>
          <a:xfrm>
            <a:off x="496956" y="2733338"/>
            <a:ext cx="1904222" cy="1619250"/>
          </a:xfrm>
          <a:prstGeom prst="rect">
            <a:avLst/>
          </a:prstGeom>
        </p:spPr>
      </p:pic>
    </p:spTree>
    <p:extLst>
      <p:ext uri="{BB962C8B-B14F-4D97-AF65-F5344CB8AC3E}">
        <p14:creationId xmlns:p14="http://schemas.microsoft.com/office/powerpoint/2010/main" val="31874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974" y="1707686"/>
            <a:ext cx="28071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3"/>
            <a:ext cx="9811586" cy="4169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526108" y="1534245"/>
            <a:ext cx="8466655" cy="1015663"/>
          </a:xfrm>
          <a:prstGeom prst="rect">
            <a:avLst/>
          </a:prstGeom>
          <a:noFill/>
        </p:spPr>
        <p:txBody>
          <a:bodyPr wrap="square" rtlCol="0">
            <a:spAutoFit/>
          </a:bodyPr>
          <a:lstStyle/>
          <a:p>
            <a:pPr lvl="0" algn="ctr" rtl="1"/>
            <a:r>
              <a:rPr lang="ar-EG" sz="3200" b="1" dirty="0" smtClean="0">
                <a:solidFill>
                  <a:srgbClr val="C00000"/>
                </a:solidFill>
                <a:latin typeface="Calibri" panose="020F0502020204030204" pitchFamily="34" charset="0"/>
                <a:cs typeface="Calibri" panose="020F0502020204030204" pitchFamily="34" charset="0"/>
              </a:rPr>
              <a:t>الخلاصة</a:t>
            </a:r>
            <a:endParaRPr lang="en-US" sz="32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D8EFD84-C936-6509-8FD5-F02CC2F93EF3}"/>
              </a:ext>
            </a:extLst>
          </p:cNvPr>
          <p:cNvSpPr txBox="1"/>
          <p:nvPr/>
        </p:nvSpPr>
        <p:spPr>
          <a:xfrm>
            <a:off x="2346960" y="1979279"/>
            <a:ext cx="8305800" cy="3801041"/>
          </a:xfrm>
          <a:prstGeom prst="rect">
            <a:avLst/>
          </a:prstGeom>
          <a:noFill/>
        </p:spPr>
        <p:txBody>
          <a:bodyPr wrap="square" rtlCol="0">
            <a:spAutoFit/>
          </a:bodyPr>
          <a:lstStyle/>
          <a:p>
            <a:pPr marL="342900" indent="-342900" algn="just" rtl="1">
              <a:buFont typeface="Arial" panose="020B0604020202020204" pitchFamily="34" charset="0"/>
              <a:buChar char="•"/>
            </a:pPr>
            <a:r>
              <a:rPr lang="ar-EG" sz="1700" dirty="0">
                <a:solidFill>
                  <a:srgbClr val="92D050"/>
                </a:solidFill>
              </a:rPr>
              <a:t>في هذه المحاضرة، </a:t>
            </a:r>
            <a:r>
              <a:rPr lang="ar-EG" sz="1700" dirty="0"/>
              <a:t>تم تناول مجموعة من المواضيع المتعلقة بالإعلانات الرقمية. أولاً، تم التركيز على </a:t>
            </a:r>
            <a:r>
              <a:rPr lang="ar-EG" sz="1700" b="1" dirty="0"/>
              <a:t>سوق الإعلانات الرقمية</a:t>
            </a:r>
            <a:r>
              <a:rPr lang="ar-EG" sz="1700" dirty="0"/>
              <a:t> الذي يعد من أسرع الأسواق نموًا، حيث يعتمد بشكل كبير على البيانات لتحسين الحملات الإعلانية. </a:t>
            </a:r>
          </a:p>
          <a:p>
            <a:pPr marL="342900" indent="-342900" algn="just" rtl="1">
              <a:buFont typeface="Arial" panose="020B0604020202020204" pitchFamily="34" charset="0"/>
              <a:buChar char="•"/>
            </a:pPr>
            <a:r>
              <a:rPr lang="ar-EG" sz="1700" dirty="0">
                <a:solidFill>
                  <a:srgbClr val="92D050"/>
                </a:solidFill>
              </a:rPr>
              <a:t>ثم تم </a:t>
            </a:r>
            <a:r>
              <a:rPr lang="ar-EG" sz="1700" dirty="0"/>
              <a:t>استعراض </a:t>
            </a:r>
            <a:r>
              <a:rPr lang="ar-EG" sz="1700" b="1" dirty="0"/>
              <a:t>منصات الإعلانات الرقمية</a:t>
            </a:r>
            <a:r>
              <a:rPr lang="ar-EG" sz="1700" dirty="0"/>
              <a:t> الرئيسية مثل </a:t>
            </a:r>
            <a:r>
              <a:rPr lang="ar-EG" sz="1700" b="1" dirty="0"/>
              <a:t>جوجل</a:t>
            </a:r>
            <a:r>
              <a:rPr lang="ar-EG" sz="1700" dirty="0"/>
              <a:t> التي تقدم إعلانات عبر محرك البحث والشبكة الإعلانية، و</a:t>
            </a:r>
            <a:r>
              <a:rPr lang="ar-EG" sz="1700" b="1" dirty="0"/>
              <a:t>فيسبوك</a:t>
            </a:r>
            <a:r>
              <a:rPr lang="ar-EG" sz="1700" dirty="0"/>
              <a:t> التي تسمح بالاستهداف الدقيق للجمهور من خلال الإعلانات المدفوعة، و</a:t>
            </a:r>
            <a:r>
              <a:rPr lang="ar-EG" sz="1700" b="1" dirty="0"/>
              <a:t>تويتر</a:t>
            </a:r>
            <a:r>
              <a:rPr lang="ar-EG" sz="1700" dirty="0"/>
              <a:t> التي تقدم إعلانات عبر التغريدات المدفوعة، و</a:t>
            </a:r>
            <a:r>
              <a:rPr lang="ar-EG" sz="1700" b="1" dirty="0"/>
              <a:t>إنستغرام</a:t>
            </a:r>
            <a:r>
              <a:rPr lang="ar-EG" sz="1700" dirty="0"/>
              <a:t> الذي يعتبر منصة بصرية رائعة للإعلانات وخاصة للفئة الشابة عبر القصص والمشاركات.</a:t>
            </a:r>
          </a:p>
          <a:p>
            <a:pPr marL="342900" indent="-342900" algn="just" rtl="1">
              <a:buFont typeface="Arial" panose="020B0604020202020204" pitchFamily="34" charset="0"/>
              <a:buChar char="•"/>
            </a:pPr>
            <a:r>
              <a:rPr lang="ar-EG" sz="1700" dirty="0"/>
              <a:t> </a:t>
            </a:r>
            <a:r>
              <a:rPr lang="ar-EG" sz="1700" dirty="0">
                <a:solidFill>
                  <a:srgbClr val="92D050"/>
                </a:solidFill>
              </a:rPr>
              <a:t>بعدها تم تناول </a:t>
            </a:r>
            <a:r>
              <a:rPr lang="ar-EG" sz="1700" b="1" dirty="0">
                <a:solidFill>
                  <a:srgbClr val="92D050"/>
                </a:solidFill>
              </a:rPr>
              <a:t>ت</a:t>
            </a:r>
            <a:r>
              <a:rPr lang="ar-EG" sz="1700" b="1" dirty="0"/>
              <a:t>أثير الإعلانات الرقمية على اقتصادات الأسواق</a:t>
            </a:r>
            <a:r>
              <a:rPr lang="ar-EG" sz="1700" dirty="0"/>
              <a:t>، حيث يتم تعزيز الوعي بالعلامات التجارية وزيادة المبيعات من خلال هذه الحملات. كما تم مناقشة </a:t>
            </a:r>
            <a:r>
              <a:rPr lang="ar-EG" sz="1700" b="1" dirty="0"/>
              <a:t>تحليل العوامل الاقتصادية</a:t>
            </a:r>
            <a:r>
              <a:rPr lang="ar-EG" sz="1700" dirty="0"/>
              <a:t> التي تؤثر على ميزانية الإعلانات الرقمية، مثل المنافسة في السوق.</a:t>
            </a:r>
          </a:p>
          <a:p>
            <a:pPr marL="342900" indent="-342900" algn="r" rtl="1">
              <a:buFont typeface="Arial" panose="020B0604020202020204" pitchFamily="34" charset="0"/>
              <a:buChar char="•"/>
            </a:pPr>
            <a:r>
              <a:rPr lang="ar-EG" sz="1700" dirty="0"/>
              <a:t> </a:t>
            </a:r>
            <a:r>
              <a:rPr lang="ar-EG" sz="1700" dirty="0">
                <a:solidFill>
                  <a:srgbClr val="92D050"/>
                </a:solidFill>
              </a:rPr>
              <a:t>أخيرً</a:t>
            </a:r>
            <a:r>
              <a:rPr lang="ar-EG" sz="1700" dirty="0"/>
              <a:t>ا، تم تناول </a:t>
            </a:r>
            <a:r>
              <a:rPr lang="ar-EG" sz="1700" b="1" dirty="0"/>
              <a:t>قياس فعالية الحملات الإعلانية الرقمية</a:t>
            </a:r>
            <a:r>
              <a:rPr lang="ar-EG" sz="1700" dirty="0"/>
              <a:t> باستخدام مؤشرات متعددة تشمل </a:t>
            </a:r>
            <a:r>
              <a:rPr lang="ar-EG" sz="1700" b="1" dirty="0"/>
              <a:t>مؤشرات الوصول </a:t>
            </a:r>
            <a:r>
              <a:rPr lang="ar-EG" sz="1700" dirty="0" smtClean="0"/>
              <a:t>لقياس </a:t>
            </a:r>
            <a:r>
              <a:rPr lang="ar-EG" sz="1700" dirty="0"/>
              <a:t>حجم الجمهور المتفاعل، </a:t>
            </a:r>
            <a:r>
              <a:rPr lang="ar-EG" sz="1700" b="1" dirty="0"/>
              <a:t>مؤشرات التحويل </a:t>
            </a:r>
            <a:r>
              <a:rPr lang="ar-EG" sz="1700" dirty="0" smtClean="0"/>
              <a:t>لقياس </a:t>
            </a:r>
            <a:r>
              <a:rPr lang="ar-EG" sz="1700" dirty="0"/>
              <a:t>الأفعال المحققة من الجمهور، </a:t>
            </a:r>
            <a:r>
              <a:rPr lang="ar-EG" sz="1700" b="1" dirty="0"/>
              <a:t>مؤشرات </a:t>
            </a:r>
            <a:r>
              <a:rPr lang="ar-EG" sz="1700" b="1" dirty="0" smtClean="0"/>
              <a:t>البقاء</a:t>
            </a:r>
            <a:r>
              <a:rPr lang="ar-EG" sz="1700" dirty="0" smtClean="0"/>
              <a:t>لتحديد </a:t>
            </a:r>
            <a:r>
              <a:rPr lang="ar-EG" sz="1700" dirty="0"/>
              <a:t>مدى ولاء العملاء، و</a:t>
            </a:r>
            <a:r>
              <a:rPr lang="ar-EG" sz="1700" b="1" dirty="0"/>
              <a:t>مؤشرات </a:t>
            </a:r>
            <a:r>
              <a:rPr lang="ar-EG" sz="1700" b="1" dirty="0" smtClean="0"/>
              <a:t>التكلفة </a:t>
            </a:r>
            <a:r>
              <a:rPr lang="ar-JO" sz="1700" dirty="0" smtClean="0"/>
              <a:t>ل</a:t>
            </a:r>
            <a:r>
              <a:rPr lang="ar-EG" sz="1700" dirty="0"/>
              <a:t>تقييم تكلفة الإعلانات مقارنة بالعوائد المحققة.</a:t>
            </a:r>
          </a:p>
          <a:p>
            <a:pPr algn="just" rtl="1"/>
            <a:endParaRPr lang="ar-EG" sz="2000" dirty="0"/>
          </a:p>
        </p:txBody>
      </p:sp>
      <p:pic>
        <p:nvPicPr>
          <p:cNvPr id="3" name="Picture 2"/>
          <p:cNvPicPr>
            <a:picLocks noChangeAspect="1"/>
          </p:cNvPicPr>
          <p:nvPr/>
        </p:nvPicPr>
        <p:blipFill>
          <a:blip r:embed="rId3"/>
          <a:stretch>
            <a:fillRect/>
          </a:stretch>
        </p:blipFill>
        <p:spPr>
          <a:xfrm>
            <a:off x="410113" y="2726253"/>
            <a:ext cx="1845775" cy="2424061"/>
          </a:xfrm>
          <a:prstGeom prst="rect">
            <a:avLst/>
          </a:prstGeom>
        </p:spPr>
      </p:pic>
    </p:spTree>
    <p:extLst>
      <p:ext uri="{BB962C8B-B14F-4D97-AF65-F5344CB8AC3E}">
        <p14:creationId xmlns:p14="http://schemas.microsoft.com/office/powerpoint/2010/main" val="11416449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688354b5-287c-4cda-825e-1d7935aea40e"/>
    <ds:schemaRef ds:uri="http://www.w3.org/XML/1998/namespace"/>
    <ds:schemaRef ds:uri="http://schemas.openxmlformats.org/package/2006/metadata/core-properties"/>
    <ds:schemaRef ds:uri="http://purl.org/dc/terms/"/>
    <ds:schemaRef ds:uri="aca13214-df29-4e3c-a050-857c0bf7bd8e"/>
    <ds:schemaRef ds:uri="http://schemas.microsoft.com/office/infopath/2007/PartnerControl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10848</TotalTime>
  <Words>3828</Words>
  <Application>Microsoft Office PowerPoint</Application>
  <PresentationFormat>Widescreen</PresentationFormat>
  <Paragraphs>348</Paragraphs>
  <Slides>44</Slides>
  <Notes>5</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44</vt:i4>
      </vt:variant>
    </vt:vector>
  </HeadingPairs>
  <TitlesOfParts>
    <vt:vector size="54"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501</cp:revision>
  <dcterms:created xsi:type="dcterms:W3CDTF">2023-04-29T09:08:00Z</dcterms:created>
  <dcterms:modified xsi:type="dcterms:W3CDTF">2025-03-09T16:59:40Z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