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1.xml" ContentType="application/inkml+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540" r:id="rId7"/>
    <p:sldId id="313" r:id="rId8"/>
    <p:sldId id="558" r:id="rId9"/>
    <p:sldId id="627" r:id="rId10"/>
    <p:sldId id="655" r:id="rId11"/>
    <p:sldId id="656" r:id="rId12"/>
    <p:sldId id="628" r:id="rId13"/>
    <p:sldId id="629" r:id="rId14"/>
    <p:sldId id="635" r:id="rId15"/>
    <p:sldId id="657" r:id="rId16"/>
    <p:sldId id="658" r:id="rId17"/>
    <p:sldId id="659" r:id="rId18"/>
    <p:sldId id="660" r:id="rId19"/>
    <p:sldId id="661" r:id="rId20"/>
    <p:sldId id="662" r:id="rId21"/>
    <p:sldId id="636" r:id="rId22"/>
    <p:sldId id="663" r:id="rId23"/>
    <p:sldId id="665" r:id="rId24"/>
    <p:sldId id="666" r:id="rId25"/>
    <p:sldId id="667" r:id="rId26"/>
    <p:sldId id="668" r:id="rId27"/>
    <p:sldId id="672" r:id="rId28"/>
    <p:sldId id="674" r:id="rId29"/>
    <p:sldId id="673" r:id="rId30"/>
    <p:sldId id="669" r:id="rId31"/>
    <p:sldId id="664" r:id="rId32"/>
    <p:sldId id="637" r:id="rId33"/>
    <p:sldId id="623" r:id="rId34"/>
    <p:sldId id="638" r:id="rId35"/>
    <p:sldId id="625" r:id="rId36"/>
    <p:sldId id="639" r:id="rId37"/>
    <p:sldId id="640" r:id="rId38"/>
    <p:sldId id="676" r:id="rId39"/>
    <p:sldId id="675" r:id="rId40"/>
    <p:sldId id="643" r:id="rId41"/>
    <p:sldId id="646" r:id="rId42"/>
    <p:sldId id="645" r:id="rId43"/>
    <p:sldId id="678" r:id="rId44"/>
    <p:sldId id="651" r:id="rId45"/>
    <p:sldId id="624" r:id="rId46"/>
    <p:sldId id="647" r:id="rId47"/>
    <p:sldId id="679" r:id="rId48"/>
    <p:sldId id="652" r:id="rId49"/>
    <p:sldId id="653" r:id="rId50"/>
    <p:sldId id="626" r:id="rId51"/>
    <p:sldId id="523" r:id="rId52"/>
    <p:sldId id="524"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0"/>
            <p14:sldId id="313"/>
            <p14:sldId id="558"/>
            <p14:sldId id="627"/>
            <p14:sldId id="655"/>
            <p14:sldId id="656"/>
            <p14:sldId id="628"/>
            <p14:sldId id="629"/>
            <p14:sldId id="635"/>
            <p14:sldId id="657"/>
            <p14:sldId id="658"/>
            <p14:sldId id="659"/>
            <p14:sldId id="660"/>
            <p14:sldId id="661"/>
            <p14:sldId id="662"/>
            <p14:sldId id="636"/>
            <p14:sldId id="663"/>
            <p14:sldId id="665"/>
            <p14:sldId id="666"/>
            <p14:sldId id="667"/>
            <p14:sldId id="668"/>
            <p14:sldId id="672"/>
            <p14:sldId id="674"/>
            <p14:sldId id="673"/>
            <p14:sldId id="669"/>
            <p14:sldId id="664"/>
            <p14:sldId id="637"/>
            <p14:sldId id="623"/>
            <p14:sldId id="638"/>
            <p14:sldId id="625"/>
            <p14:sldId id="639"/>
            <p14:sldId id="640"/>
            <p14:sldId id="676"/>
            <p14:sldId id="675"/>
            <p14:sldId id="643"/>
            <p14:sldId id="646"/>
            <p14:sldId id="645"/>
            <p14:sldId id="678"/>
            <p14:sldId id="651"/>
            <p14:sldId id="624"/>
            <p14:sldId id="647"/>
            <p14:sldId id="679"/>
            <p14:sldId id="652"/>
            <p14:sldId id="653"/>
            <p14:sldId id="626"/>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58221"/>
    <a:srgbClr val="00AEEF"/>
    <a:srgbClr val="FAC748"/>
    <a:srgbClr val="FFD200"/>
    <a:srgbClr val="203E5F"/>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3741" autoAdjust="0"/>
  </p:normalViewPr>
  <p:slideViewPr>
    <p:cSldViewPr snapToGrid="0">
      <p:cViewPr varScale="1">
        <p:scale>
          <a:sx n="115" d="100"/>
          <a:sy n="115" d="100"/>
        </p:scale>
        <p:origin x="920" y="2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03T11:16:11.750"/>
    </inkml:context>
    <inkml:brush xml:id="br0">
      <inkml:brushProperty name="width" value="0.2" units="cm"/>
      <inkml:brushProperty name="height" value="0.2" units="cm"/>
      <inkml:brushProperty name="color" value="#E71224"/>
    </inkml:brush>
  </inkml:definitions>
  <inkml:trace contextRef="#ctx0" brushRef="#br0">6001 1473 24575,'-6'-94'0,"-4"42"0,-5-1 0,-5-11 0,-3-1 0,-8 0 0,-3 1 0,5 12 0,-2 1 0,2 4 0,0 1 0,-1 4 0,0 1 0,-29-37 0,26 37 0,0 1 0,-21-17 0,-19-2 0,25 27 0,-22-10 0,-9 10 0,9 7 0,21 7 0,-2-1 0,-37-14 0,39 13 0,-3 0 0,-5-2 0,-1 1 0,-3-1 0,1 1 0,0 0 0,2 2 0,4 1 0,1 2 0,-41-9 0,5 7 0,-6 9 0,39 6 0,-3 1 0,-11 0 0,-2 1 0,-6 1 0,-1 0 0,-5 0 0,1 0 0,4 0 0,1 0 0,7 0 0,1 0 0,4 0 0,1 0 0,6 0 0,1 0 0,0 0 0,0 0 0,0 0 0,-1 0 0,-1 0 0,-1 0 0,-2 0 0,-1 0 0,1 0 0,1 0 0,0 0 0,1 0 0,4 0 0,2 0 0,-44 0 0,12 0 0,11 2 0,1 7 0,4 5 0,-5 6 0,-5 2 0,0-1 0,-5 4 0,-4 0 0,41-10 0,0 0 0,0 1 0,-1 1 0,-2 3 0,1 1 0,2 2 0,0 3 0,2 2 0,1 3 0,-3 5 0,1 2 0,-1 6 0,1 3 0,0 3 0,0 1 0,3 3 0,1 1 0,6-3 0,2-1 0,3-4 0,2 0 0,3 1 0,0 0 0,2-2 0,1 1 0,0 2 0,1 1 0,2-1 0,-1 0 0,2-3 0,0-1 0,-17 36 0,9-20 0,11-17 0,10-17 0,6-3 0,2-1 0,0 7 0,0 6 0,0 5 0,1 6 0,12 0 0,13 0 0,21-1 0,22 1 0,17-3 0,-39-23 0,2 0 0,1-1 0,1-2 0,-2-2 0,-1-3 0,50 7 0,-46-14 0,3-2 0,7 0 0,4-1 0,8 0 0,3-1 0,9 1 0,1 0 0,2-1 0,-1 0 0,-5-2 0,-2 0 0,-4 0 0,-1 0 0,-5 0 0,0 0 0,0 0 0,0 0 0,1 0 0,0 0 0,0 0 0,-1 0 0,1 0 0,0 0 0,2 0 0,0 0 0,2 0 0,-1 0 0,-2 0 0,0 0 0,-5 0 0,-3 0 0,-5 0 0,-1 0 0,-6 0 0,0 0 0,-2 0 0,0 0 0,46 0 0,-47 1 0,1-2 0,0-1 0,0-2 0,2-1 0,0-1 0,1-2 0,0 0 0,1-2 0,1 0 0,0 0 0,0 0 0,-5 0 0,0 1 0,43-9 0,-13 1 0,-6 1 0,11-2 0,1-1 0,5 2 0,-10 5 0,-12 2 0,-5 1 0,1-4 0,9-4 0,3-4 0,-2 1 0,-6 0 0,-9 1 0,-1-2 0,1-5 0,-7 2 0,-1 0 0,-5 3 0,2-4 0,8-6 0,0-4 0,-6 2 0,-12 8 0,-12 8 0,-10 8 0,-5 4 0,-1 1 0,3-1 0,8 0 0,6-1 0,1-1 0,-2 2 0,-8 1 0,-10 2 0,-3 2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08821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548794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303069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youtu.be/KCBu4X4J3Rc?si=_ihdDBd6rMfpm-_r" TargetMode="External"/><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customXml" Target="../ink/ink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youtu.be/ly4Dk_YgiY0?si=RXyHFK7V9t5PXiLM" TargetMode="External"/><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ar.canon-me.com/get-inspired/tips-and-techniques/wildlife-photography-tips/" TargetMode="External"/><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youtube.com/watch?v=xapzlFvBufQ" TargetMode="External"/><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adobe.com/sa_ar/creativecloud/photography/discover/flower-photography.html" TargetMode="External"/><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youtu.be/eJLD3hQMwkU?si=OsHff_2xGgNlrT_B" TargetMode="External"/><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3.jpeg"/></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aljazeera.net/tech/2018/11/19/&#1593;&#1588;&#1585;-&#1606;&#1589;&#1575;&#1574;&#1581;-&#1604;&#1607;&#1608;&#1575;&#1577;-&#1575;&#1604;&#1578;&#1589;&#1608;&#1610;&#1585;-&#1575;&#1604;&#1601;&#1608;&#1578;&#1608;&#1594;&#1585;&#1575;&#1601;&#1610;" TargetMode="External"/><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youtu.be/cltA1PGYBZM?si=-hTemuwWbRXZg0ta" TargetMode="External"/><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4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6.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1798" y="2424037"/>
            <a:ext cx="5626861" cy="646331"/>
          </a:xfrm>
          <a:prstGeom prst="rect">
            <a:avLst/>
          </a:prstGeom>
          <a:noFill/>
        </p:spPr>
        <p:txBody>
          <a:bodyPr wrap="none" rtlCol="0">
            <a:spAutoFit/>
          </a:bodyPr>
          <a:lstStyle/>
          <a:p>
            <a:r>
              <a:rPr lang="ar-SA" sz="3600" b="1" dirty="0">
                <a:solidFill>
                  <a:srgbClr val="00B0F0"/>
                </a:solidFill>
                <a:latin typeface="Alexandria" charset="0"/>
                <a:cs typeface="Alexandria" charset="0"/>
              </a:rPr>
              <a:t>التصوير الصحفي الرقمي</a:t>
            </a:r>
            <a:endParaRPr lang="en-US" sz="36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2B655D3-E1C4-FB92-15BF-F3F964FB3FAB}"/>
              </a:ext>
            </a:extLst>
          </p:cNvPr>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 name="Rectangle: Rounded Corners 9">
            <a:extLst>
              <a:ext uri="{FF2B5EF4-FFF2-40B4-BE49-F238E27FC236}">
                <a16:creationId xmlns:a16="http://schemas.microsoft.com/office/drawing/2014/main" id="{48E20754-635F-582C-FC70-6D8270AE97AE}"/>
              </a:ext>
            </a:extLst>
          </p:cNvPr>
          <p:cNvSpPr/>
          <p:nvPr/>
        </p:nvSpPr>
        <p:spPr>
          <a:xfrm>
            <a:off x="911761" y="4882702"/>
            <a:ext cx="3727145" cy="529167"/>
          </a:xfrm>
          <a:prstGeom prst="roundRect">
            <a:avLst/>
          </a:prstGeom>
          <a:no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tx1"/>
                </a:solidFill>
                <a:latin typeface="Alexandria" charset="0"/>
                <a:cs typeface="Alexandria" charset="0"/>
              </a:rPr>
              <a:t>المحاضرة التاسعة</a:t>
            </a:r>
            <a:endParaRPr lang="en-US" sz="28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15E7390-56C6-4150-8287-E272B8BDAFFF}"/>
              </a:ext>
            </a:extLst>
          </p:cNvPr>
          <p:cNvSpPr txBox="1"/>
          <p:nvPr/>
        </p:nvSpPr>
        <p:spPr>
          <a:xfrm>
            <a:off x="5876693" y="2987343"/>
            <a:ext cx="6071038" cy="830997"/>
          </a:xfrm>
          <a:prstGeom prst="rect">
            <a:avLst/>
          </a:prstGeom>
          <a:noFill/>
        </p:spPr>
        <p:txBody>
          <a:bodyPr wrap="square" rtlCol="0">
            <a:spAutoFit/>
          </a:bodyPr>
          <a:lstStyle/>
          <a:p>
            <a:pPr marL="0" algn="ctr" defTabSz="914400" rtl="1" eaLnBrk="1" latinLnBrk="0" hangingPunct="1"/>
            <a:r>
              <a:rPr lang="ar-SA" sz="2400" b="1" dirty="0">
                <a:solidFill>
                  <a:srgbClr val="00B0F0"/>
                </a:solidFill>
                <a:latin typeface="Alexandria" charset="0"/>
                <a:cs typeface="Alexandria" charset="0"/>
              </a:rPr>
              <a:t>تصوير الحياة البرية – التصوير الرياضي تصوير الزهور – وتصوير حياة الشارع</a:t>
            </a:r>
            <a:endParaRPr lang="en-US" sz="2400" b="1" dirty="0">
              <a:solidFill>
                <a:srgbClr val="00B0F0"/>
              </a:solidFill>
              <a:latin typeface="Alexandria" charset="0"/>
              <a:cs typeface="Alexandria" charset="0"/>
            </a:endParaRPr>
          </a:p>
        </p:txBody>
      </p:sp>
      <p:sp>
        <p:nvSpPr>
          <p:cNvPr id="8" name="Rectangle: Rounded Corners 9">
            <a:extLst>
              <a:ext uri="{FF2B5EF4-FFF2-40B4-BE49-F238E27FC236}">
                <a16:creationId xmlns:a16="http://schemas.microsoft.com/office/drawing/2014/main" id="{B1D0B69C-0253-846E-0861-F3D144E1CE9E}"/>
              </a:ext>
            </a:extLst>
          </p:cNvPr>
          <p:cNvSpPr/>
          <p:nvPr/>
        </p:nvSpPr>
        <p:spPr>
          <a:xfrm>
            <a:off x="7181385" y="4757117"/>
            <a:ext cx="36640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tx1"/>
                </a:solidFill>
                <a:latin typeface="Alexandria" charset="0"/>
                <a:cs typeface="Alexandria" charset="0"/>
              </a:rPr>
              <a:t>المحاضرة التاسعة</a:t>
            </a:r>
            <a:endParaRPr lang="en-US" sz="2800" b="1" dirty="0">
              <a:solidFill>
                <a:schemeClr val="tx1"/>
              </a:solidFill>
              <a:latin typeface="Alexandria" charset="0"/>
              <a:cs typeface="Alexandria" charset="0"/>
            </a:endParaRPr>
          </a:p>
        </p:txBody>
      </p:sp>
      <p:sp>
        <p:nvSpPr>
          <p:cNvPr id="14" name="TextBox 13">
            <a:extLst>
              <a:ext uri="{FF2B5EF4-FFF2-40B4-BE49-F238E27FC236}">
                <a16:creationId xmlns:a16="http://schemas.microsoft.com/office/drawing/2014/main" id="{68E6109A-97F6-A8D8-68ED-487A2F75EC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9" y="911152"/>
            <a:ext cx="6093970" cy="477054"/>
          </a:xfrm>
          <a:prstGeom prst="rect">
            <a:avLst/>
          </a:prstGeom>
          <a:noFill/>
        </p:spPr>
        <p:txBody>
          <a:bodyPr wrap="square" rtlCol="0">
            <a:spAutoFit/>
          </a:bodyPr>
          <a:lstStyle/>
          <a:p>
            <a:pPr algn="r" rtl="1"/>
            <a:r>
              <a:rPr lang="ar-SA" sz="2500" b="1" dirty="0">
                <a:solidFill>
                  <a:srgbClr val="00B0F0"/>
                </a:solidFill>
                <a:latin typeface="Alexandria" charset="0"/>
                <a:cs typeface="Alexandria" charset="0"/>
              </a:rPr>
              <a:t>محتويات وأهداف المحاضرة التاسعة</a:t>
            </a:r>
            <a:endParaRPr lang="en-US" sz="25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4762180" y="1481075"/>
            <a:ext cx="6629720" cy="2983509"/>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مراجعة على المحاضرة السابقة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الحيوانات والحياة البرية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التصوير الحركي والرياضي</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الزهور والورود</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حياة الشارع</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خاتمة</a:t>
            </a:r>
            <a:endParaRPr lang="en-US" dirty="0">
              <a:latin typeface="Alexandria" charset="0"/>
              <a:cs typeface="Alexandria" charset="0"/>
            </a:endParaRPr>
          </a:p>
        </p:txBody>
      </p:sp>
    </p:spTree>
    <p:extLst>
      <p:ext uri="{BB962C8B-B14F-4D97-AF65-F5344CB8AC3E}">
        <p14:creationId xmlns:p14="http://schemas.microsoft.com/office/powerpoint/2010/main" val="1655496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283541" cy="461665"/>
          </a:xfrm>
          <a:prstGeom prst="rect">
            <a:avLst/>
          </a:prstGeom>
          <a:noFill/>
        </p:spPr>
        <p:txBody>
          <a:bodyPr wrap="square" rtlCol="0">
            <a:spAutoFit/>
          </a:bodyPr>
          <a:lstStyle/>
          <a:p>
            <a:pPr marL="0" algn="r" defTabSz="914400" rtl="1" eaLnBrk="1" latinLnBrk="0" hangingPunct="1"/>
            <a:r>
              <a:rPr lang="ar-SA" sz="2400" b="1" dirty="0">
                <a:solidFill>
                  <a:srgbClr val="00AEEF"/>
                </a:solidFill>
                <a:latin typeface="Alexandria" charset="0"/>
                <a:cs typeface="Alexandria" charset="0"/>
              </a:rPr>
              <a:t>مراجعة على أهم نقاط المحاضرة السابقة</a:t>
            </a:r>
            <a:endParaRPr lang="en-US" sz="2400" b="1" dirty="0">
              <a:solidFill>
                <a:srgbClr val="00AEEF"/>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4762180" y="2071285"/>
            <a:ext cx="6656670" cy="1957587"/>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الأشخاص/ البورتريه</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المناظر الطبيعية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التصوير الليلي </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الأبنية المعمارية</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تصوير الحياة البرية والحيوانات </a:t>
            </a:r>
          </a:p>
          <a:p>
            <a:pPr marL="0" algn="ctr" defTabSz="914400" eaLnBrk="1" latinLnBrk="0" hangingPunct="1">
              <a:spcBef>
                <a:spcPts val="1200"/>
              </a:spcBef>
            </a:pPr>
            <a:r>
              <a:rPr lang="en-US" sz="2400" b="1" dirty="0">
                <a:solidFill>
                  <a:srgbClr val="C00000"/>
                </a:solidFill>
                <a:latin typeface="Alexandria" charset="0"/>
                <a:cs typeface="Alexandria" charset="0"/>
              </a:rPr>
              <a:t>Animal&amp; Wildlife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6295511" y="1940907"/>
            <a:ext cx="4954182" cy="3108543"/>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يشبه تصوير الحياة البرية والحيوانات بشكل كبير التصوير الحركي/ الرياضي فالحيوانات لا يمكن التنبؤ بحركتها وتكون بعيدة نسبيا وتبحث كمصور صحفي محترف عند تصوير الحيوانات علي اللقطة والزاوية المناسبة للتصوير.</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لذلك علينا بأخذ العديد من الصور والعمل علي اقتناص اللحظات الجيدة عن طريق الانتظار ومراقبة الحيوانات.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a:extLst>
              <a:ext uri="{FF2B5EF4-FFF2-40B4-BE49-F238E27FC236}">
                <a16:creationId xmlns:a16="http://schemas.microsoft.com/office/drawing/2014/main" id="{7971E1A0-951F-22B9-7BF6-9F18BE3302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0631" y="1863891"/>
            <a:ext cx="5263009" cy="3644811"/>
          </a:xfrm>
          <a:prstGeom prst="rect">
            <a:avLst/>
          </a:prstGeom>
        </p:spPr>
      </p:pic>
    </p:spTree>
    <p:extLst>
      <p:ext uri="{BB962C8B-B14F-4D97-AF65-F5344CB8AC3E}">
        <p14:creationId xmlns:p14="http://schemas.microsoft.com/office/powerpoint/2010/main" val="354993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تصوير الحياة البرية والحيوانات </a:t>
            </a:r>
          </a:p>
          <a:p>
            <a:pPr marL="0" algn="ctr" defTabSz="914400" eaLnBrk="1" latinLnBrk="0" hangingPunct="1">
              <a:spcBef>
                <a:spcPts val="1200"/>
              </a:spcBef>
            </a:pPr>
            <a:r>
              <a:rPr lang="en-US" sz="2400" b="1" dirty="0">
                <a:solidFill>
                  <a:srgbClr val="C00000"/>
                </a:solidFill>
                <a:latin typeface="Alexandria" charset="0"/>
                <a:cs typeface="Alexandria" charset="0"/>
              </a:rPr>
              <a:t>Animal&amp; Wildlife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3713355" y="2074719"/>
            <a:ext cx="7536337" cy="3730508"/>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الأدوات اللازمة لتصوير الحياة البرية والحيوانات</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عند تصوير الحيوانات سنحتاج إلي عدسة مقربة ”</a:t>
            </a:r>
            <a:r>
              <a:rPr lang="en-US" sz="1600" dirty="0">
                <a:latin typeface="Alexandria" charset="0"/>
                <a:cs typeface="Alexandria" charset="0"/>
              </a:rPr>
              <a:t>Telephoto</a:t>
            </a:r>
            <a:r>
              <a:rPr lang="ar-SA" sz="1600" dirty="0">
                <a:latin typeface="Alexandria" charset="0"/>
                <a:cs typeface="Alexandria" charset="0"/>
              </a:rPr>
              <a:t>" من أجل التقريب لأننا لن نستطيع الاقتراب من الحيوان حتي لا يتعرض المصور الصحفي/ الفوتوغرافي للخطر.</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كنا نصور في الحديقة العامة ربما عدسة زووم مقاس 70 – 200 ملم تفي بالغرض، أما في حال تصوير الطيور الطائرة أو الحيوانات البعيدة في البراري فإننا سنحتاج إلي عدسة خاصة بتقريب كبير قد يصل إلي 400 ملم أو أكثر.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لن نستطيع عند تصوير الحيوانات استعمال أدوات إضاءة، لذلك في حال ظروف الإضاءة المنخفضة، أو في حال الرغبة بعزل الخلفية عن الحيوان المراد تصويره، سنحتاج إلي استعمال أكبر فتحة عدسة ممكنة.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8" name="Picture 4" descr="Amazon.com : Canon EF 70-200mm f/2.8L IS III USM Lens for Canon Digital SLR  Cameras, White - 3044C002 : Electronics">
            <a:extLst>
              <a:ext uri="{FF2B5EF4-FFF2-40B4-BE49-F238E27FC236}">
                <a16:creationId xmlns:a16="http://schemas.microsoft.com/office/drawing/2014/main" id="{5DDC9CFF-C9E5-1A70-94DA-A9B00C7B57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373" y="2650759"/>
            <a:ext cx="2925890" cy="2194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9416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95982" y="695690"/>
            <a:ext cx="7400036"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نشاط: </a:t>
            </a:r>
          </a:p>
          <a:p>
            <a:pPr marL="0" algn="ctr" defTabSz="914400" rtl="1" eaLnBrk="1" latinLnBrk="0" hangingPunct="1">
              <a:spcBef>
                <a:spcPts val="1200"/>
              </a:spcBef>
            </a:pPr>
            <a:r>
              <a:rPr lang="ar-SA" sz="2400" b="1" dirty="0">
                <a:solidFill>
                  <a:srgbClr val="C00000"/>
                </a:solidFill>
                <a:latin typeface="Alexandria" charset="0"/>
                <a:cs typeface="Alexandria" charset="0"/>
              </a:rPr>
              <a:t>أدوات تصوير الحيوانات المفترسة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5062654" y="2074719"/>
            <a:ext cx="5988205" cy="2780826"/>
          </a:xfrm>
          <a:prstGeom prst="rect">
            <a:avLst/>
          </a:prstGeom>
          <a:noFill/>
        </p:spPr>
        <p:txBody>
          <a:bodyPr wrap="square" rtlCol="0">
            <a:spAutoFit/>
          </a:bodyPr>
          <a:lstStyle/>
          <a:p>
            <a:pPr algn="ctr" rtl="1">
              <a:lnSpc>
                <a:spcPct val="200000"/>
              </a:lnSpc>
            </a:pPr>
            <a:r>
              <a:rPr lang="ar-SA" b="1" dirty="0">
                <a:solidFill>
                  <a:srgbClr val="000000"/>
                </a:solidFill>
                <a:latin typeface="Alexandria" charset="0"/>
                <a:cs typeface="Alexandria" charset="0"/>
              </a:rPr>
              <a:t>قم بمشاهدة هذا الفيديو عن الأدوات التقنية التي يتم استخدامها لتصوير الحيوانات المفترسة من خلال الرابط التالي</a:t>
            </a:r>
          </a:p>
          <a:p>
            <a:pPr algn="ctr" rtl="1">
              <a:lnSpc>
                <a:spcPct val="200000"/>
              </a:lnSpc>
            </a:pPr>
            <a:r>
              <a:rPr lang="en-US" b="1" dirty="0">
                <a:solidFill>
                  <a:srgbClr val="000000"/>
                </a:solidFill>
                <a:latin typeface="Alexandria" charset="0"/>
                <a:cs typeface="Alexandria" charset="0"/>
                <a:hlinkClick r:id="rId2"/>
              </a:rPr>
              <a:t>https://youtu.be/KCBu4X4J3Rc?si=_ihdDBd6rMfpm-_r</a:t>
            </a:r>
            <a:endParaRPr lang="ar-SA" b="1" dirty="0">
              <a:solidFill>
                <a:srgbClr val="000000"/>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a:extLst>
              <a:ext uri="{FF2B5EF4-FFF2-40B4-BE49-F238E27FC236}">
                <a16:creationId xmlns:a16="http://schemas.microsoft.com/office/drawing/2014/main" id="{7BF6847A-E57C-5D28-1F85-FD8FA75250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5201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تصوير الحياة البرية والحيوانات </a:t>
            </a:r>
          </a:p>
          <a:p>
            <a:pPr marL="0" algn="ctr" defTabSz="914400" eaLnBrk="1" latinLnBrk="0" hangingPunct="1">
              <a:spcBef>
                <a:spcPts val="1200"/>
              </a:spcBef>
            </a:pPr>
            <a:r>
              <a:rPr lang="en-US" sz="2400" b="1" dirty="0">
                <a:solidFill>
                  <a:srgbClr val="C00000"/>
                </a:solidFill>
                <a:latin typeface="Alexandria" charset="0"/>
                <a:cs typeface="Alexandria" charset="0"/>
              </a:rPr>
              <a:t>Animal&amp; Wildlife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6842087" y="1784790"/>
            <a:ext cx="4407605" cy="421782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اللقطات التي نشاهدها في بعض برامج عالم الحيوان، ونسأل أنفسنا كيف قاموا بتصويرها والاقتراب من الحيوانات إلى هذه المسافة؟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العديد من المصورين والقنوات يستخدمون الكاميرا المتحركة عن طريق الريموت من بعيد.</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وهذه الأداة التي أطلق عليها </a:t>
            </a:r>
            <a:r>
              <a:rPr lang="en-US" sz="1600" dirty="0" err="1">
                <a:latin typeface="Alexandria" charset="0"/>
                <a:cs typeface="Alexandria" charset="0"/>
              </a:rPr>
              <a:t>BeetleCam</a:t>
            </a:r>
            <a:r>
              <a:rPr lang="en-US" sz="1600" dirty="0">
                <a:latin typeface="Alexandria" charset="0"/>
                <a:cs typeface="Alexandria" charset="0"/>
              </a:rPr>
              <a:t> </a:t>
            </a:r>
            <a:r>
              <a:rPr lang="ar-SA" sz="1600" dirty="0">
                <a:latin typeface="Alexandria" charset="0"/>
                <a:cs typeface="Alexandria" charset="0"/>
              </a:rPr>
              <a:t>قد تم تصميمها خصيصا لهذه المهمة وتزويدها بكاميرا وعدسة عريضة لتصور الفيديو وتلتقط صورا فوتوغرافية عريضة ذات زاوية جميلة للحيوانات.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a:extLst>
              <a:ext uri="{FF2B5EF4-FFF2-40B4-BE49-F238E27FC236}">
                <a16:creationId xmlns:a16="http://schemas.microsoft.com/office/drawing/2014/main" id="{77735355-1901-C5B7-E2F2-DB0A66312D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849" y="2115420"/>
            <a:ext cx="5766210" cy="3840127"/>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mc:Choice xmlns:p14="http://schemas.microsoft.com/office/powerpoint/2010/main" Requires="p14">
          <p:contentPart p14:bwMode="auto" r:id="rId4">
            <p14:nvContentPartPr>
              <p14:cNvPr id="7" name="Ink 6">
                <a:extLst>
                  <a:ext uri="{FF2B5EF4-FFF2-40B4-BE49-F238E27FC236}">
                    <a16:creationId xmlns:a16="http://schemas.microsoft.com/office/drawing/2014/main" id="{B86B2A09-C247-8C71-FDA0-E664D7CE5C69}"/>
                  </a:ext>
                </a:extLst>
              </p14:cNvPr>
              <p14:cNvContentPartPr/>
              <p14:nvPr/>
            </p14:nvContentPartPr>
            <p14:xfrm>
              <a:off x="3814850" y="4154620"/>
              <a:ext cx="2186280" cy="794520"/>
            </p14:xfrm>
          </p:contentPart>
        </mc:Choice>
        <mc:Fallback>
          <p:pic>
            <p:nvPicPr>
              <p:cNvPr id="7" name="Ink 6">
                <a:extLst>
                  <a:ext uri="{FF2B5EF4-FFF2-40B4-BE49-F238E27FC236}">
                    <a16:creationId xmlns:a16="http://schemas.microsoft.com/office/drawing/2014/main" id="{B86B2A09-C247-8C71-FDA0-E664D7CE5C69}"/>
                  </a:ext>
                </a:extLst>
              </p:cNvPr>
              <p:cNvPicPr/>
              <p:nvPr/>
            </p:nvPicPr>
            <p:blipFill>
              <a:blip r:embed="rId5"/>
              <a:stretch>
                <a:fillRect/>
              </a:stretch>
            </p:blipFill>
            <p:spPr>
              <a:xfrm>
                <a:off x="3779210" y="4118980"/>
                <a:ext cx="2257920" cy="866160"/>
              </a:xfrm>
              <a:prstGeom prst="rect">
                <a:avLst/>
              </a:prstGeom>
            </p:spPr>
          </p:pic>
        </mc:Fallback>
      </mc:AlternateContent>
      <p:sp>
        <p:nvSpPr>
          <p:cNvPr id="8" name="Up Arrow 7">
            <a:extLst>
              <a:ext uri="{FF2B5EF4-FFF2-40B4-BE49-F238E27FC236}">
                <a16:creationId xmlns:a16="http://schemas.microsoft.com/office/drawing/2014/main" id="{0B627FD0-9995-1114-52FE-4AEAC79B728F}"/>
              </a:ext>
            </a:extLst>
          </p:cNvPr>
          <p:cNvSpPr/>
          <p:nvPr/>
        </p:nvSpPr>
        <p:spPr>
          <a:xfrm rot="18225942">
            <a:off x="5320374" y="4463280"/>
            <a:ext cx="751254" cy="1393543"/>
          </a:xfrm>
          <a:prstGeom prst="upArrow">
            <a:avLst>
              <a:gd name="adj1" fmla="val 50000"/>
              <a:gd name="adj2" fmla="val 51008"/>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220230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تصوير الحياة البرية والحيوانات </a:t>
            </a:r>
          </a:p>
          <a:p>
            <a:pPr marL="0" algn="ctr" defTabSz="914400" eaLnBrk="1" latinLnBrk="0" hangingPunct="1">
              <a:spcBef>
                <a:spcPts val="1200"/>
              </a:spcBef>
            </a:pPr>
            <a:r>
              <a:rPr lang="en-US" sz="2400" b="1" dirty="0">
                <a:solidFill>
                  <a:srgbClr val="C00000"/>
                </a:solidFill>
                <a:latin typeface="Alexandria" charset="0"/>
                <a:cs typeface="Alexandria" charset="0"/>
              </a:rPr>
              <a:t>Animal&amp; Wildlife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942308" y="1751336"/>
            <a:ext cx="10307385" cy="4192173"/>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تكوين الصورة في تصوير الحياة البرية والحيوانات</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احرص علي ظهور أعين الحيوان في الصورة لأن الأعين تعطي روحا للصورة.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وأن تكون إضاءة الشمس تقع علي وجه الحيوان وأن لا تكون إضاءة الخلفية أكبر من إضاءة الحيوان الجاري تصويره.</a:t>
            </a:r>
          </a:p>
          <a:p>
            <a:pPr marL="285750" indent="-285750" algn="just" defTabSz="914400" rtl="1" eaLnBrk="1" latinLnBrk="0" hangingPunct="1">
              <a:lnSpc>
                <a:spcPts val="2500"/>
              </a:lnSpc>
              <a:spcBef>
                <a:spcPts val="1200"/>
              </a:spcBef>
              <a:buFont typeface="Wingdings" pitchFamily="2" charset="2"/>
              <a:buChar char="§"/>
            </a:pPr>
            <a:r>
              <a:rPr lang="ar-SA" b="1" dirty="0">
                <a:solidFill>
                  <a:srgbClr val="00B050"/>
                </a:solidFill>
                <a:latin typeface="Alexandria" charset="0"/>
                <a:cs typeface="Alexandria" charset="0"/>
              </a:rPr>
              <a:t>ضبط إعدادات الكاميرا</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كنت تقوم بتصوير حيوانات كثيرة الحركة مثل الطيور فعليك استعمال أفضلية سرعة الغالق ”</a:t>
            </a:r>
            <a:r>
              <a:rPr lang="en-US" sz="1600" dirty="0">
                <a:latin typeface="Alexandria" charset="0"/>
                <a:cs typeface="Alexandria" charset="0"/>
              </a:rPr>
              <a:t>Shutter Priority</a:t>
            </a:r>
            <a:r>
              <a:rPr lang="ar-SA" sz="1600" dirty="0">
                <a:latin typeface="Alexandria" charset="0"/>
                <a:cs typeface="Alexandria" charset="0"/>
              </a:rPr>
              <a:t>" وذلك لأنك لن تجد الوقت لتبديل الإعدادات كثيرا.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كان الهدف هو تصوير الطائر في السماء مثلا فعليك استعمال سرعة مثل 1/1000 فما فوق.</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هنا أيضا عليك وضع نوع التحكم بالتركيز علي الوضع الذي يبحث عن الحركة لأنك لن تستطيع تحديد نقطة التركيز يدويا.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6098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تصوير الحياة البرية والحيوانات </a:t>
            </a:r>
          </a:p>
          <a:p>
            <a:pPr marL="0" algn="ctr" defTabSz="914400" eaLnBrk="1" latinLnBrk="0" hangingPunct="1">
              <a:spcBef>
                <a:spcPts val="1200"/>
              </a:spcBef>
            </a:pPr>
            <a:r>
              <a:rPr lang="en-US" sz="2400" b="1" dirty="0">
                <a:solidFill>
                  <a:srgbClr val="C00000"/>
                </a:solidFill>
                <a:latin typeface="Alexandria" charset="0"/>
                <a:cs typeface="Alexandria" charset="0"/>
              </a:rPr>
              <a:t>Animal&amp; Wildlife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942308" y="2074719"/>
            <a:ext cx="10307385" cy="387163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كذلك قم بوضع الغالق إلي الوضع المستمر مع استعمال نوع صور ”</a:t>
            </a:r>
            <a:r>
              <a:rPr lang="en-US" sz="1600" dirty="0">
                <a:latin typeface="Alexandria" charset="0"/>
                <a:cs typeface="Alexandria" charset="0"/>
              </a:rPr>
              <a:t>JPEG</a:t>
            </a:r>
            <a:r>
              <a:rPr lang="ar-SA" sz="1600" dirty="0">
                <a:latin typeface="Alexandria" charset="0"/>
                <a:cs typeface="Alexandria" charset="0"/>
              </a:rPr>
              <a:t>" حتي تأخذ أكبر عدد ممكن من الصور للوصول إلي التعابير المطلوبة.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أما إذا كنت ترغب بتصوير طائر علي غصن شجرة أو حيوان جالس لا يتحرك كثيرا فإنك في هذه الحالة تحتاج إلي عزل الخلفية ولذلك عليك استعمال أولوية فتحة العدسة واستعمال عمق ميدان ضيق نسبيا. </a:t>
            </a:r>
          </a:p>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معالجة الصورة</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احرص علي انتقاء الصور التي تحتوي علي العيون الظاهرة والمضاءة بالشكل الصحيح.</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قم بضبط إضاءة الصورة (</a:t>
            </a:r>
            <a:r>
              <a:rPr lang="en-US" sz="1600" dirty="0">
                <a:latin typeface="Alexandria" charset="0"/>
                <a:cs typeface="Alexandria" charset="0"/>
              </a:rPr>
              <a:t>Exposure</a:t>
            </a:r>
            <a:r>
              <a:rPr lang="ar-SA" sz="1600" dirty="0">
                <a:latin typeface="Alexandria" charset="0"/>
                <a:cs typeface="Alexandria" charset="0"/>
              </a:rPr>
              <a:t>) وإزالة أخطاء العدسة.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ثم قم بضبط تكوين الصورة حسب أحد قواعد التكوين عن طريق أداة القص ”</a:t>
            </a:r>
            <a:r>
              <a:rPr lang="en-US" sz="1600" dirty="0">
                <a:latin typeface="Alexandria" charset="0"/>
                <a:cs typeface="Alexandria" charset="0"/>
              </a:rPr>
              <a:t>Cropping</a:t>
            </a:r>
            <a:r>
              <a:rPr lang="ar-SA" sz="1600" dirty="0">
                <a:latin typeface="Alexandria" charset="0"/>
                <a:cs typeface="Alexandria" charset="0"/>
              </a:rPr>
              <a:t>"، وضبط الأفق.</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88101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95982" y="695690"/>
            <a:ext cx="7400036"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نشاط: فيديو تعليمي </a:t>
            </a:r>
          </a:p>
          <a:p>
            <a:pPr marL="0" algn="ctr" defTabSz="914400" rtl="1" eaLnBrk="1" latinLnBrk="0" hangingPunct="1">
              <a:spcBef>
                <a:spcPts val="1200"/>
              </a:spcBef>
            </a:pPr>
            <a:r>
              <a:rPr lang="ar-SA" sz="2400" b="1" dirty="0">
                <a:solidFill>
                  <a:srgbClr val="C00000"/>
                </a:solidFill>
                <a:latin typeface="Alexandria" charset="0"/>
                <a:cs typeface="Alexandria" charset="0"/>
              </a:rPr>
              <a:t>يقدم نصائح لتصوير الحياة البرية والطيور</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5062654" y="2074719"/>
            <a:ext cx="5988205" cy="2780826"/>
          </a:xfrm>
          <a:prstGeom prst="rect">
            <a:avLst/>
          </a:prstGeom>
          <a:noFill/>
        </p:spPr>
        <p:txBody>
          <a:bodyPr wrap="square" rtlCol="0">
            <a:spAutoFit/>
          </a:bodyPr>
          <a:lstStyle/>
          <a:p>
            <a:pPr algn="ctr" rtl="1">
              <a:lnSpc>
                <a:spcPct val="200000"/>
              </a:lnSpc>
            </a:pPr>
            <a:r>
              <a:rPr lang="ar-SA" b="1" dirty="0">
                <a:solidFill>
                  <a:srgbClr val="000000"/>
                </a:solidFill>
                <a:latin typeface="Alexandria" charset="0"/>
                <a:cs typeface="Alexandria" charset="0"/>
              </a:rPr>
              <a:t>قم بمشاهدة هذا الفيديو عن بعض التوصيات والنصائح لتصوير الحياة البرية والطيور من خلال الرابط التالي</a:t>
            </a:r>
          </a:p>
          <a:p>
            <a:pPr algn="ctr" rtl="1">
              <a:lnSpc>
                <a:spcPct val="200000"/>
              </a:lnSpc>
            </a:pPr>
            <a:r>
              <a:rPr lang="en-US" b="1" dirty="0">
                <a:solidFill>
                  <a:srgbClr val="C00000"/>
                </a:solidFill>
                <a:latin typeface="Alexandria" charset="0"/>
                <a:cs typeface="Alexandria" charset="0"/>
                <a:hlinkClick r:id="rId2"/>
              </a:rPr>
              <a:t>https://youtu.be/ly4Dk_YgiY0?si=RXyHFK7V9t5PXiLM</a:t>
            </a:r>
            <a:endParaRPr lang="ar-SA" b="1" dirty="0">
              <a:solidFill>
                <a:srgbClr val="C00000"/>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a:extLst>
              <a:ext uri="{FF2B5EF4-FFF2-40B4-BE49-F238E27FC236}">
                <a16:creationId xmlns:a16="http://schemas.microsoft.com/office/drawing/2014/main" id="{7BF6847A-E57C-5D28-1F85-FD8FA75250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1075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350063" y="1124067"/>
            <a:ext cx="5491874"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إرشادات شبكة الصحفيين الدوليين</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4864010" y="1974360"/>
            <a:ext cx="6385683" cy="389722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قدمت شبكة الصحفيين الدوليين مجموعة إرشادات لتغطية مصوّرة ناجحة للحياة البرية.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تشترك أنواع التصوير الفوتوغرافي الصحفي أو الرياضي أو الإعلاني في خصائص متقاربة، إلا أن الأمر قد يختلف عند ممارسة التصوير البري للحيوانات في موطنها الأصلي، من ناحية الخصائص الذاتية التي يجب أن يتميز بها المصور، وضوابط مضاعفة يجب أن يتحلّى بها.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ويهتم تصوير الحياة البرية بتوثيق حياة وسلوكيات الحيوانات والطيور والزواحف التي تعيش في الجبال والسهول أو بين الأودية والهضاب أو في الغابات، ساعياً وراء إبراز جمال الطبيعة والتنوع البيولوجي، وتوثيق تفاصيل نادرة أو معلومات ربما يجهلها عامة الجمهور.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074" name="Picture 2" descr="صورة للمصور الشعيبي">
            <a:extLst>
              <a:ext uri="{FF2B5EF4-FFF2-40B4-BE49-F238E27FC236}">
                <a16:creationId xmlns:a16="http://schemas.microsoft.com/office/drawing/2014/main" id="{3ECCAB59-ED93-5D45-7959-86FA45DDF5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244" y="2378524"/>
            <a:ext cx="4135463" cy="27939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7278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350063" y="1124067"/>
            <a:ext cx="5491874"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إرشادات شبكة الصحفيين الدوليين</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3825273" y="1818242"/>
            <a:ext cx="7424420" cy="389722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وتاريخياً، ارتبط التقدم بالتصوير البري بالتطور الحاصل في آلات التصوير، فكانت البداية من توثيق الحيوانات المنزلية الأليفة بأدوات التصوير البدائية وعلى نطاق ضيق، قبل أن يقود المصور جون </a:t>
            </a:r>
            <a:r>
              <a:rPr lang="ar-SA" sz="1600" dirty="0" err="1">
                <a:latin typeface="Alexandria" charset="0"/>
                <a:cs typeface="Alexandria" charset="0"/>
              </a:rPr>
              <a:t>ديلوين</a:t>
            </a:r>
            <a:r>
              <a:rPr lang="ar-SA" sz="1600" dirty="0">
                <a:latin typeface="Alexandria" charset="0"/>
                <a:cs typeface="Alexandria" charset="0"/>
              </a:rPr>
              <a:t> </a:t>
            </a:r>
            <a:r>
              <a:rPr lang="ar-SA" sz="1600" dirty="0" err="1">
                <a:latin typeface="Alexandria" charset="0"/>
                <a:cs typeface="Alexandria" charset="0"/>
              </a:rPr>
              <a:t>ليويلين</a:t>
            </a:r>
            <a:r>
              <a:rPr lang="ar-SA" sz="1600" dirty="0">
                <a:latin typeface="Alexandria" charset="0"/>
                <a:cs typeface="Alexandria" charset="0"/>
              </a:rPr>
              <a:t> محاولات ناجحة لتصوير الحياة البرية في بيئتها ما بين العام 1852 و1856، واعتبرت الأولى من نوعها في حينها.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تبع ذلك، عدة صور برية نادرة بعدسات مصورين تنوعت جنسياتهم، إلى أن حدث اختراق نوعي في العام 1905 عندما نجح المصوّر الأميركي</a:t>
            </a:r>
            <a:r>
              <a:rPr lang="en-US" sz="1600" dirty="0">
                <a:latin typeface="Alexandria" charset="0"/>
                <a:cs typeface="Alexandria" charset="0"/>
              </a:rPr>
              <a:t>George Shiras III) </a:t>
            </a:r>
            <a:r>
              <a:rPr lang="ar-SA" sz="1600" dirty="0">
                <a:latin typeface="Alexandria" charset="0"/>
                <a:cs typeface="Alexandria" charset="0"/>
              </a:rPr>
              <a:t>من التقاط صور ليلية لمجموعة من الغزلان قرب إحدى بحيرات ولاية ميشيغان، بواسطة "التربص للحيوان واحتمالية الصواب والخطأ"، ثم بنظام "مصيدة الكاميرا".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وفي يونيو 1906 نشرت مجلة ناشيونال جيوغرافيك 74 صورة من صور </a:t>
            </a:r>
            <a:r>
              <a:rPr lang="en-US" sz="1600" dirty="0">
                <a:latin typeface="Alexandria" charset="0"/>
                <a:cs typeface="Alexandria" charset="0"/>
              </a:rPr>
              <a:t>Shiras، </a:t>
            </a:r>
            <a:r>
              <a:rPr lang="ar-SA" sz="1600" dirty="0">
                <a:latin typeface="Alexandria" charset="0"/>
                <a:cs typeface="Alexandria" charset="0"/>
              </a:rPr>
              <a:t> ولا تزال المجلة تحتفظ في أرشيفها بنحو ألفي صورة من تصوير الأخير.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098" name="Picture 2">
            <a:extLst>
              <a:ext uri="{FF2B5EF4-FFF2-40B4-BE49-F238E27FC236}">
                <a16:creationId xmlns:a16="http://schemas.microsoft.com/office/drawing/2014/main" id="{D2BE14B7-793A-F223-BF6E-879037F533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245" y="1874463"/>
            <a:ext cx="2794000" cy="412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8073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350063" y="1124067"/>
            <a:ext cx="5491874"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إرشادات شبكة الصحفيين الدوليين</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5118410" y="2074719"/>
            <a:ext cx="6131283" cy="342273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وما بين البدايات الأولى والحاضر، تبقى مقومات النجاح في تصوير الحياة البرية ثابتة، تبدأ أولها من أهمية تميز المصور الفوتوغرافي بمجموعة خصائص ذاتية، أبرزها </a:t>
            </a:r>
            <a:r>
              <a:rPr lang="ar-SA" sz="1600" dirty="0">
                <a:solidFill>
                  <a:srgbClr val="00B050"/>
                </a:solidFill>
                <a:latin typeface="Alexandria" charset="0"/>
                <a:cs typeface="Alexandria" charset="0"/>
              </a:rPr>
              <a:t>المرونة العالية وخفة الحركة</a:t>
            </a:r>
            <a:r>
              <a:rPr lang="ar-SA" sz="1600" dirty="0">
                <a:latin typeface="Alexandria" charset="0"/>
                <a:cs typeface="Alexandria" charset="0"/>
              </a:rPr>
              <a:t>. فمن المتوقع أن يقطع المصور عدة كيلومترات بالظروف الوعرة في سبيل التقاط صورة لأحد الحيوانات.</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كما أن القدرة على </a:t>
            </a:r>
            <a:r>
              <a:rPr lang="ar-SA" sz="1600" dirty="0">
                <a:solidFill>
                  <a:srgbClr val="00B050"/>
                </a:solidFill>
                <a:latin typeface="Alexandria" charset="0"/>
                <a:cs typeface="Alexandria" charset="0"/>
              </a:rPr>
              <a:t>الإخفاء والتمويه</a:t>
            </a:r>
            <a:r>
              <a:rPr lang="ar-SA" sz="1600" dirty="0">
                <a:latin typeface="Alexandria" charset="0"/>
                <a:cs typeface="Alexandria" charset="0"/>
              </a:rPr>
              <a:t>، من المهارات التي يجب أن يتمتع به المصور البري سواء لذاته أو لمعدات التصوير المرافقة له، يضاف إليها </a:t>
            </a:r>
            <a:r>
              <a:rPr lang="ar-SA" sz="1600" dirty="0">
                <a:solidFill>
                  <a:srgbClr val="00B050"/>
                </a:solidFill>
                <a:latin typeface="Alexandria" charset="0"/>
                <a:cs typeface="Alexandria" charset="0"/>
              </a:rPr>
              <a:t>قوة التحمل والتحلي بالصبر، والتكيف مع الظروف الطبيعية</a:t>
            </a:r>
            <a:r>
              <a:rPr lang="ar-SA" sz="1600" dirty="0">
                <a:latin typeface="Alexandria" charset="0"/>
                <a:cs typeface="Alexandria" charset="0"/>
              </a:rPr>
              <a:t>، إما تحت أشعة الشمس الحارقة صيفاً أو الجو الماطر ودرجات الحرارة الصفرية.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122" name="Picture 2" descr="صورة">
            <a:extLst>
              <a:ext uri="{FF2B5EF4-FFF2-40B4-BE49-F238E27FC236}">
                <a16:creationId xmlns:a16="http://schemas.microsoft.com/office/drawing/2014/main" id="{B477C406-FB0A-7295-7772-2970D7F8F79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119" r="25348"/>
          <a:stretch/>
        </p:blipFill>
        <p:spPr bwMode="auto">
          <a:xfrm>
            <a:off x="750849" y="2028287"/>
            <a:ext cx="4267200" cy="3894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8749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350063" y="1124067"/>
            <a:ext cx="5491874"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إرشادات شبكة الصحفيين الدوليين</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5196468" y="1885150"/>
            <a:ext cx="6053225" cy="405110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ومن الأهمية أن يتعرف المصور جيداً على المنطقة التي ينوي التصوير فيها ومدى وملاءمتها للعمل، من حيث الحيوانات التي تعيش فيها ودرجة خطورتها وكيفية التصرف الآمن معها، حتى لا يتسبب أي تصرف غير مدروس من المصور بارتداد عكسي يُحتمل أن تكون له نتائج وخيمة.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العلم المسبق بسلوكيات الحيوان خلال اليوم وعاداته يفيد في التقاط الصورة المناسبة بالتوقيت المثالي وصولاً إلى نتائج مذهلة.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حساسية العمل في التصوير بالحياة البرية لا تقل خطورته وصعوبته عن عمل المصور الحربي.</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146" name="Picture 2" descr="صورة لعدد من الطيور بعدسة المصور محمد الشعيبي">
            <a:extLst>
              <a:ext uri="{FF2B5EF4-FFF2-40B4-BE49-F238E27FC236}">
                <a16:creationId xmlns:a16="http://schemas.microsoft.com/office/drawing/2014/main" id="{8E89B9B6-8397-15D3-A841-830F71ABA9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699" y="2245189"/>
            <a:ext cx="4211444" cy="2673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3646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350063" y="1124067"/>
            <a:ext cx="5491874"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إرشادات شبكة الصحفيين الدوليين</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4928839" y="1873998"/>
            <a:ext cx="6320853" cy="4038285"/>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solidFill>
                  <a:srgbClr val="000000"/>
                </a:solidFill>
                <a:latin typeface="Alexandria" charset="0"/>
                <a:cs typeface="Alexandria" charset="0"/>
              </a:rPr>
              <a:t>قبل الخروج للتصوير في الحياة البرية، إ</a:t>
            </a:r>
            <a:r>
              <a:rPr lang="ar-SA" sz="1600" dirty="0">
                <a:solidFill>
                  <a:srgbClr val="FF0000"/>
                </a:solidFill>
                <a:latin typeface="Alexandria" charset="0"/>
                <a:cs typeface="Alexandria" charset="0"/>
              </a:rPr>
              <a:t>ليكم بعض الإرشادات الضرورية والمهمة</a:t>
            </a:r>
            <a:r>
              <a:rPr lang="ar-SA" sz="1600" dirty="0">
                <a:solidFill>
                  <a:srgbClr val="000000"/>
                </a:solidFill>
                <a:latin typeface="Alexandria" charset="0"/>
                <a:cs typeface="Alexandria" charset="0"/>
              </a:rPr>
              <a:t>:</a:t>
            </a:r>
          </a:p>
          <a:p>
            <a:pPr marL="342900" indent="-342900" algn="just" defTabSz="914400" rtl="1" eaLnBrk="1" latinLnBrk="0" hangingPunct="1">
              <a:lnSpc>
                <a:spcPts val="2500"/>
              </a:lnSpc>
              <a:spcBef>
                <a:spcPts val="1200"/>
              </a:spcBef>
              <a:buFont typeface="+mj-lt"/>
              <a:buAutoNum type="arabicPeriod"/>
            </a:pPr>
            <a:r>
              <a:rPr lang="ar-SA" sz="1600" dirty="0">
                <a:solidFill>
                  <a:srgbClr val="000000"/>
                </a:solidFill>
                <a:latin typeface="Alexandria" charset="0"/>
                <a:cs typeface="Alexandria" charset="0"/>
              </a:rPr>
              <a:t>التأكد من جهوزية معدات العمل كشحن البطارية وذاكرة التخزين.</a:t>
            </a:r>
          </a:p>
          <a:p>
            <a:pPr marL="342900" indent="-342900" algn="just" defTabSz="914400" rtl="1" eaLnBrk="1" latinLnBrk="0" hangingPunct="1">
              <a:lnSpc>
                <a:spcPts val="2500"/>
              </a:lnSpc>
              <a:spcBef>
                <a:spcPts val="1200"/>
              </a:spcBef>
              <a:buFont typeface="+mj-lt"/>
              <a:buAutoNum type="arabicPeriod"/>
            </a:pPr>
            <a:r>
              <a:rPr lang="ar-SA" sz="1600" dirty="0">
                <a:solidFill>
                  <a:srgbClr val="000000"/>
                </a:solidFill>
                <a:latin typeface="Alexandria" charset="0"/>
                <a:cs typeface="Alexandria" charset="0"/>
              </a:rPr>
              <a:t> الالتزام بالقوانين والإرشادات التي تفرضها الدول على المحميات الطبيعية مثلاً.</a:t>
            </a:r>
          </a:p>
          <a:p>
            <a:pPr marL="342900" indent="-342900" algn="just" defTabSz="914400" rtl="1" eaLnBrk="1" latinLnBrk="0" hangingPunct="1">
              <a:lnSpc>
                <a:spcPts val="2500"/>
              </a:lnSpc>
              <a:spcBef>
                <a:spcPts val="1200"/>
              </a:spcBef>
              <a:buFont typeface="+mj-lt"/>
              <a:buAutoNum type="arabicPeriod"/>
            </a:pPr>
            <a:r>
              <a:rPr lang="ar-SA" sz="1600" dirty="0">
                <a:solidFill>
                  <a:srgbClr val="000000"/>
                </a:solidFill>
                <a:latin typeface="Alexandria" charset="0"/>
                <a:cs typeface="Alexandria" charset="0"/>
              </a:rPr>
              <a:t>اصطحاب مستلزمات مساعدة كأدوات الطاقة البديلة وحقيبة الإسعافات الأولية.</a:t>
            </a:r>
          </a:p>
          <a:p>
            <a:pPr marL="342900" indent="-342900" algn="just" defTabSz="914400" rtl="1" eaLnBrk="1" latinLnBrk="0" hangingPunct="1">
              <a:lnSpc>
                <a:spcPts val="2500"/>
              </a:lnSpc>
              <a:spcBef>
                <a:spcPts val="1200"/>
              </a:spcBef>
              <a:buFont typeface="+mj-lt"/>
              <a:buAutoNum type="arabicPeriod"/>
            </a:pPr>
            <a:r>
              <a:rPr lang="ar-SA" sz="1600" dirty="0">
                <a:solidFill>
                  <a:srgbClr val="000000"/>
                </a:solidFill>
                <a:latin typeface="Alexandria" charset="0"/>
                <a:cs typeface="Alexandria" charset="0"/>
              </a:rPr>
              <a:t>معرفة خريطة الوصول السريع لأقرب مركز صحي أو أمن في حالات الطوارئ.</a:t>
            </a:r>
          </a:p>
          <a:p>
            <a:pPr marL="342900" indent="-342900" algn="just" defTabSz="914400" rtl="1" eaLnBrk="1" latinLnBrk="0" hangingPunct="1">
              <a:lnSpc>
                <a:spcPts val="2500"/>
              </a:lnSpc>
              <a:spcBef>
                <a:spcPts val="1200"/>
              </a:spcBef>
              <a:buFont typeface="+mj-lt"/>
              <a:buAutoNum type="arabicPeriod"/>
            </a:pPr>
            <a:r>
              <a:rPr lang="ar-SA" sz="1600" dirty="0">
                <a:solidFill>
                  <a:srgbClr val="000000"/>
                </a:solidFill>
                <a:latin typeface="Alexandria" charset="0"/>
                <a:cs typeface="Alexandria" charset="0"/>
              </a:rPr>
              <a:t>تجنب الخروج بشكل فردي قدر الإمكان.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170" name="Picture 2" descr="صورة من الحياة البرية بعدسة محمد الشعيبي">
            <a:extLst>
              <a:ext uri="{FF2B5EF4-FFF2-40B4-BE49-F238E27FC236}">
                <a16:creationId xmlns:a16="http://schemas.microsoft.com/office/drawing/2014/main" id="{7CC99522-6D3C-C26F-F11E-B5D3D86288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944" y="2153313"/>
            <a:ext cx="4199689" cy="3188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1215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3048205" y="485166"/>
            <a:ext cx="6095591" cy="1231106"/>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نشاط: قراءة تحليلية </a:t>
            </a:r>
          </a:p>
          <a:p>
            <a:pPr marL="0" algn="ctr" defTabSz="914400" rtl="1" eaLnBrk="1" latinLnBrk="0" hangingPunct="1">
              <a:spcBef>
                <a:spcPts val="1200"/>
              </a:spcBef>
            </a:pPr>
            <a:r>
              <a:rPr lang="ar-SA" sz="2000" b="1" dirty="0">
                <a:solidFill>
                  <a:srgbClr val="C00000"/>
                </a:solidFill>
                <a:latin typeface="Alexandria" charset="0"/>
                <a:cs typeface="Alexandria" charset="0"/>
              </a:rPr>
              <a:t>حول كيفية التقاط صور رائعة للحياة البرية باستخدام كاميرا </a:t>
            </a:r>
            <a:r>
              <a:rPr lang="en-US" sz="2000" b="1" dirty="0">
                <a:solidFill>
                  <a:srgbClr val="C00000"/>
                </a:solidFill>
                <a:latin typeface="Alexandria" charset="0"/>
                <a:cs typeface="Alexandria" charset="0"/>
              </a:rPr>
              <a:t>Canon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4795982" y="2007811"/>
            <a:ext cx="6521576" cy="3387338"/>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b="1" dirty="0">
                <a:solidFill>
                  <a:srgbClr val="00AEEF"/>
                </a:solidFill>
                <a:latin typeface="Alexandria" charset="0"/>
                <a:cs typeface="Alexandria" charset="0"/>
              </a:rPr>
              <a:t>قم بقراءة هذا الموضوع عن كيفية التقاط صور رائعة للحياة البرية باستخدام كاميرا </a:t>
            </a:r>
            <a:r>
              <a:rPr lang="en-US" sz="2000" b="1" dirty="0">
                <a:solidFill>
                  <a:srgbClr val="00AEEF"/>
                </a:solidFill>
                <a:latin typeface="Alexandria" charset="0"/>
                <a:cs typeface="Alexandria" charset="0"/>
              </a:rPr>
              <a:t>Canon</a:t>
            </a:r>
            <a:endParaRPr lang="ar-SA" sz="2000" b="1" dirty="0">
              <a:solidFill>
                <a:srgbClr val="00AEEF"/>
              </a:solidFill>
              <a:latin typeface="Alexandria" charset="0"/>
              <a:cs typeface="Alexandria" charset="0"/>
            </a:endParaRPr>
          </a:p>
          <a:p>
            <a:pPr algn="ctr" defTabSz="914400" rtl="1" eaLnBrk="1" latinLnBrk="0" hangingPunct="1">
              <a:lnSpc>
                <a:spcPct val="200000"/>
              </a:lnSpc>
              <a:spcBef>
                <a:spcPts val="1200"/>
              </a:spcBef>
            </a:pPr>
            <a:r>
              <a:rPr lang="ar-SA" sz="2000" b="1" dirty="0">
                <a:solidFill>
                  <a:srgbClr val="00AEEF"/>
                </a:solidFill>
                <a:latin typeface="Alexandria" charset="0"/>
                <a:cs typeface="Alexandria" charset="0"/>
              </a:rPr>
              <a:t>من خلال الرابط التالي</a:t>
            </a:r>
          </a:p>
          <a:p>
            <a:pPr algn="ctr" defTabSz="914400" rtl="1" eaLnBrk="1" latinLnBrk="0" hangingPunct="1">
              <a:lnSpc>
                <a:spcPct val="200000"/>
              </a:lnSpc>
              <a:spcBef>
                <a:spcPts val="1200"/>
              </a:spcBef>
            </a:pPr>
            <a:r>
              <a:rPr lang="en-US" sz="2000" dirty="0">
                <a:latin typeface="Alexandria" charset="0"/>
                <a:cs typeface="Alexandria" charset="0"/>
                <a:hlinkClick r:id="rId2"/>
              </a:rPr>
              <a:t>https://ar.canon-me.com/get-inspired/tips-and-techniques/wildlife-photography-tips/</a:t>
            </a:r>
            <a:endParaRPr lang="ar-SA" sz="2000" b="1" dirty="0">
              <a:solidFill>
                <a:srgbClr val="00AEEF"/>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4FDD81AC-566A-D3F6-5A2D-5F45001264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9537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chemeClr val="accent1"/>
                </a:solidFill>
                <a:latin typeface="Alexandria" charset="0"/>
                <a:cs typeface="Alexandria" charset="0"/>
              </a:rPr>
              <a:t>التصوير الرياضي/ الحركي</a:t>
            </a:r>
          </a:p>
          <a:p>
            <a:pPr marL="0" algn="ctr" defTabSz="914400" rtl="1" eaLnBrk="1" latinLnBrk="0" hangingPunct="1">
              <a:spcBef>
                <a:spcPts val="1200"/>
              </a:spcBef>
            </a:pPr>
            <a:r>
              <a:rPr lang="en-US" sz="2400" b="1" dirty="0">
                <a:solidFill>
                  <a:schemeClr val="accent1"/>
                </a:solidFill>
                <a:latin typeface="Alexandria" charset="0"/>
                <a:cs typeface="Alexandria" charset="0"/>
              </a:rPr>
              <a:t>Sports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6173814" y="1829395"/>
            <a:ext cx="5075879" cy="4051174"/>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يعتمد التصوير الرياضي علي اقتناص اللحظات المناسبة كمثال عند تسجيل هدف أو وصول العدّاء إلي نقطة الوصول أو عند حدوث إصابة لاعب.</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تأكد من التقاط العديد من الصور ومن زوايا مختلفة إن أمكن.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يوفر تصوير الألعاب الرياضية عددًا كبيرًا من الإمكانات الإبداعية، ويُعد فرصة رائعة لتجربة بعض أوضاع الكاميرا وميزاتها التي ربما لم تستخدمها من قبل.</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المرة القادمة التي تذهب فيها إلى حدث رياضي، </a:t>
            </a:r>
            <a:r>
              <a:rPr lang="ar-SA" sz="1600" dirty="0">
                <a:solidFill>
                  <a:srgbClr val="C00000"/>
                </a:solidFill>
                <a:latin typeface="Alexandria" charset="0"/>
                <a:cs typeface="Alexandria" charset="0"/>
              </a:rPr>
              <a:t>لماذا لا تحاول تصوير مجموعات متتالية لمشاهد الحركة المذهلة وتثبيت الحركة وتصوير أجواء اللعبة؟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198" name="Picture 6" descr="A Canadian player tackles an Irish player in a 2015 Rugby World Cup match. Photo by Richard Heathcote.">
            <a:extLst>
              <a:ext uri="{FF2B5EF4-FFF2-40B4-BE49-F238E27FC236}">
                <a16:creationId xmlns:a16="http://schemas.microsoft.com/office/drawing/2014/main" id="{D7CFC44E-7FB6-FE5A-21C3-3C49FFBC81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094" y="2101396"/>
            <a:ext cx="5400906" cy="3435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399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1079613"/>
            <a:ext cx="5036430"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chemeClr val="accent1"/>
                </a:solidFill>
                <a:latin typeface="Alexandria" charset="0"/>
                <a:cs typeface="Alexandria" charset="0"/>
              </a:rPr>
              <a:t>نصائح للتصوير الرياضي/ الحركي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5130602" y="1762487"/>
            <a:ext cx="6119091" cy="4217886"/>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1. البحث عن زاوية مختلفة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معظم مصوري الفعاليات الرياضية يلتقطون الصور من زاوية واحدة، ففكِّر في طرق تجعل الصور التي تلتقطها مميزة. هل يمكنك الاستلقاء على الأرض والتقاط الصور من زاوية منخفضة؟ أم هل يمكنك الحصول على تركيب متناسق للاعبين من مكان مرتفع؟ وغالبًا ما يكون التصوير من جانب الملعب أفضل من التصوير من خلف المرمى.</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يمكنك أيضًا تجربة أبعاد بؤرية مختلفة. إذا كنت تستخدم كاميرا مزودة بعدسات قابلة للتبديل، فستجعلك عدسة التكبير / التصغير للتصوير عن بُعد مثل العدسة </a:t>
            </a:r>
            <a:r>
              <a:rPr lang="en-US" sz="1600" dirty="0">
                <a:latin typeface="Alexandria" charset="0"/>
                <a:cs typeface="Alexandria" charset="0"/>
              </a:rPr>
              <a:t>EF 70-300mm f/4-5.6 IS II USM </a:t>
            </a:r>
            <a:r>
              <a:rPr lang="ar-SA" sz="1600" dirty="0">
                <a:latin typeface="Alexandria" charset="0"/>
                <a:cs typeface="Alexandria" charset="0"/>
              </a:rPr>
              <a:t> من </a:t>
            </a:r>
            <a:r>
              <a:rPr lang="en-US" sz="1600" dirty="0">
                <a:latin typeface="Alexandria" charset="0"/>
                <a:cs typeface="Alexandria" charset="0"/>
              </a:rPr>
              <a:t>Canon </a:t>
            </a:r>
            <a:r>
              <a:rPr lang="ar-SA" sz="1600" dirty="0">
                <a:latin typeface="Alexandria" charset="0"/>
                <a:cs typeface="Alexandria" charset="0"/>
              </a:rPr>
              <a:t>تقترب من الحدث تمامًا، وستساعدك إمكانية تثبيت الصور المدمجة على منع اهتزاز الكاميرا.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group of men playing rugby&#10;&#10;Description automatically generated">
            <a:extLst>
              <a:ext uri="{FF2B5EF4-FFF2-40B4-BE49-F238E27FC236}">
                <a16:creationId xmlns:a16="http://schemas.microsoft.com/office/drawing/2014/main" id="{6BE7DEE7-5632-1181-16B2-CA67D34061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943" y="2328899"/>
            <a:ext cx="4385629" cy="2935485"/>
          </a:xfrm>
          <a:prstGeom prst="rect">
            <a:avLst/>
          </a:prstGeom>
        </p:spPr>
      </p:pic>
    </p:spTree>
    <p:extLst>
      <p:ext uri="{BB962C8B-B14F-4D97-AF65-F5344CB8AC3E}">
        <p14:creationId xmlns:p14="http://schemas.microsoft.com/office/powerpoint/2010/main" val="2428213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1079613"/>
            <a:ext cx="5036430"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chemeClr val="accent1"/>
                </a:solidFill>
                <a:latin typeface="Alexandria" charset="0"/>
                <a:cs typeface="Alexandria" charset="0"/>
              </a:rPr>
              <a:t>نصائح للتصوير الرياضي/ الحركي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942308" y="1784788"/>
            <a:ext cx="10307385" cy="3730573"/>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2. ضبط وضع التصوير المستمر</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ستلتقط في معظم الأوقات إطارات أحادية ولكن عند تصوير الألعاب الرياضية المليئة بالحركة مثل الرجبي أو كرة القدم، ستحتاج إلى أفضل فرصة لتصوير اللحظات الأكثر إثارة. ولهذا السبب، يلتقط مصورو الألعاب الرياضية الصور في وضع تتابع الالتقاط أو وضع التصوير المستمر.</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لتحقيق ذلك، انتقل إلى قائمة أوضاع التشغيل في الكاميرا. يوجد في بعض الأحيان قرص في الجزء العلوي من الكاميرا يتيح لك التحكم المباشر. وإذا لم تجده، فانتقل إلى أوضاع التشغيل في نظام قائمة الكاميرا. يظهر وضع اللقطة الواحدة على القرص كإطار مستطيل واحد، ويظهر وضع التصوير المستمر كإطارات متعددة.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تستطيع معظم الكاميرات التصوير من أي مكان بمعدلات تتراوح ما بين 5 و12 إطارًا في الثانية عند ضبط وضع تتابع الالتقاط. وهذا يتيح لك التحقق من الصور في النهاية والحصول على أفضل صورة تلتقط أجواء اللحظة، مثل لقطة الحارس الذي ينقذ مرماه بصورة مثيرة.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3249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1079613"/>
            <a:ext cx="5036430"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chemeClr val="accent1"/>
                </a:solidFill>
                <a:latin typeface="Alexandria" charset="0"/>
                <a:cs typeface="Alexandria" charset="0"/>
              </a:rPr>
              <a:t>نصائح للتصوير الرياضي/ الحركي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7069873" y="1729035"/>
            <a:ext cx="4179820" cy="4384598"/>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يمكن أن تلتقط كاميرا </a:t>
            </a:r>
            <a:r>
              <a:rPr lang="en-US" sz="1600" dirty="0">
                <a:latin typeface="Alexandria" charset="0"/>
                <a:cs typeface="Alexandria" charset="0"/>
              </a:rPr>
              <a:t>PowerShot SX70 HS </a:t>
            </a:r>
            <a:r>
              <a:rPr lang="ar-SA" sz="1600" dirty="0">
                <a:latin typeface="Alexandria" charset="0"/>
                <a:cs typeface="Alexandria" charset="0"/>
              </a:rPr>
              <a:t>من </a:t>
            </a:r>
            <a:r>
              <a:rPr lang="en-US" sz="1600" dirty="0">
                <a:latin typeface="Alexandria" charset="0"/>
                <a:cs typeface="Alexandria" charset="0"/>
              </a:rPr>
              <a:t>Canon ‏10 </a:t>
            </a:r>
            <a:r>
              <a:rPr lang="ar-SA" sz="1600" dirty="0">
                <a:latin typeface="Alexandria" charset="0"/>
                <a:cs typeface="Alexandria" charset="0"/>
              </a:rPr>
              <a:t> إطارات في الثانية في وضع تتابع الالتقاط، وتتميز أيضًا بشاشة </a:t>
            </a:r>
            <a:r>
              <a:rPr lang="en-US" sz="1600" dirty="0">
                <a:latin typeface="Alexandria" charset="0"/>
                <a:cs typeface="Alexandria" charset="0"/>
              </a:rPr>
              <a:t>LCD </a:t>
            </a:r>
            <a:r>
              <a:rPr lang="ar-SA" sz="1600" dirty="0">
                <a:latin typeface="Alexandria" charset="0"/>
                <a:cs typeface="Alexandria" charset="0"/>
              </a:rPr>
              <a:t> متغيرة الزاوية وعملية تتيح لك التصوير بشكل مريح حتى عند الاستلقاء أو الوقوف في مواضع غير ملائمة.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ثمة خيار آخر جيد وهو كاميرا </a:t>
            </a:r>
            <a:r>
              <a:rPr lang="en-US" sz="1600" dirty="0">
                <a:latin typeface="Alexandria" charset="0"/>
                <a:cs typeface="Alexandria" charset="0"/>
              </a:rPr>
              <a:t>PowerShot G7 X Mark II </a:t>
            </a:r>
            <a:r>
              <a:rPr lang="ar-SA" sz="1600" dirty="0">
                <a:latin typeface="Alexandria" charset="0"/>
                <a:cs typeface="Alexandria" charset="0"/>
              </a:rPr>
              <a:t>من </a:t>
            </a:r>
            <a:r>
              <a:rPr lang="en-US" sz="1600" dirty="0">
                <a:latin typeface="Alexandria" charset="0"/>
                <a:cs typeface="Alexandria" charset="0"/>
              </a:rPr>
              <a:t>Canon </a:t>
            </a:r>
            <a:r>
              <a:rPr lang="ar-SA" sz="1600" dirty="0">
                <a:latin typeface="Alexandria" charset="0"/>
                <a:cs typeface="Alexandria" charset="0"/>
              </a:rPr>
              <a:t>التي تلتقط الصور بمعدل 8 إطارات في الثانية. وهي تتميز بنظام تركيز بؤري يتكون من 31 منطقة، يتيح لك اختيار التركيز البؤري وتتبع الأوجه والأهداف من خلال النقر على الشاشة.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group of men playing rugby&#10;&#10;Description automatically generated">
            <a:extLst>
              <a:ext uri="{FF2B5EF4-FFF2-40B4-BE49-F238E27FC236}">
                <a16:creationId xmlns:a16="http://schemas.microsoft.com/office/drawing/2014/main" id="{D04C77DA-964E-F0FF-4B01-7E5D79D0B7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852" y="2101396"/>
            <a:ext cx="6328417" cy="3524815"/>
          </a:xfrm>
          <a:prstGeom prst="rect">
            <a:avLst/>
          </a:prstGeom>
        </p:spPr>
      </p:pic>
    </p:spTree>
    <p:extLst>
      <p:ext uri="{BB962C8B-B14F-4D97-AF65-F5344CB8AC3E}">
        <p14:creationId xmlns:p14="http://schemas.microsoft.com/office/powerpoint/2010/main" val="2778839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1079613"/>
            <a:ext cx="5036430"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chemeClr val="accent1"/>
                </a:solidFill>
                <a:latin typeface="Alexandria" charset="0"/>
                <a:cs typeface="Alexandria" charset="0"/>
              </a:rPr>
              <a:t>نصائح للتصوير الرياضي/ الحركي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5107259" y="1896301"/>
            <a:ext cx="6142434" cy="3897285"/>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3. استخدام توازن اللون الأبيض التلقائي</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يؤدي توازن اللون الأبيض التلقائي الذي تتميز به الكاميرا دورًا رائعًا في إعادة إنتاج الدرجات والألوان الدقيقة. سواء أكنت تلتقط صورًا للعبة نهارًا أو ليلاً، من الأفضل استخدام توازن اللون الأبيض التلقائي وضبط الكاميرا تلقائيًّا عندما تتغير الإضاءة. ويتيح لك استخدام إعداد توازن اللون الأبيض التلقائي أيضًا الوقت للتركيز على تركيب اللحظات الأساسية وتوقعها.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لتمكين إعداد توازن اللون الأبيض التلقائي، يوجد عادةً الزر</a:t>
            </a:r>
            <a:r>
              <a:rPr lang="en-US" sz="1600" dirty="0">
                <a:latin typeface="Alexandria" charset="0"/>
                <a:cs typeface="Alexandria" charset="0"/>
              </a:rPr>
              <a:t>WB </a:t>
            </a:r>
            <a:r>
              <a:rPr lang="ar-SA" sz="1600" dirty="0">
                <a:latin typeface="Alexandria" charset="0"/>
                <a:cs typeface="Alexandria" charset="0"/>
              </a:rPr>
              <a:t> توازن اللون الأبيض) في الجزء الخلفي من الكاميرا أو على شاشة </a:t>
            </a:r>
            <a:r>
              <a:rPr lang="en-US" sz="1600" dirty="0">
                <a:latin typeface="Alexandria" charset="0"/>
                <a:cs typeface="Alexandria" charset="0"/>
              </a:rPr>
              <a:t>LCD </a:t>
            </a:r>
            <a:r>
              <a:rPr lang="ar-SA" sz="1600" dirty="0">
                <a:latin typeface="Alexandria" charset="0"/>
                <a:cs typeface="Alexandria" charset="0"/>
              </a:rPr>
              <a:t> إذا كانت حساسة للمس. ويتيح لك الضغط على هذا الزر التنقل بين الخيارات.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6386" name="Picture 2">
            <a:extLst>
              <a:ext uri="{FF2B5EF4-FFF2-40B4-BE49-F238E27FC236}">
                <a16:creationId xmlns:a16="http://schemas.microsoft.com/office/drawing/2014/main" id="{98A3141A-AA0F-E2DD-825D-A75B561078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547" y="2291377"/>
            <a:ext cx="4321692" cy="2881128"/>
          </a:xfrm>
          <a:prstGeom prst="rect">
            <a:avLst/>
          </a:prstGeom>
          <a:noFill/>
          <a:ln>
            <a:solidFill>
              <a:srgbClr val="00206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672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1079613"/>
            <a:ext cx="5036430"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chemeClr val="accent1"/>
                </a:solidFill>
                <a:latin typeface="Alexandria" charset="0"/>
                <a:cs typeface="Alexandria" charset="0"/>
              </a:rPr>
              <a:t>نصائح للتصوير الرياضي/ الحركي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762000" y="1684430"/>
            <a:ext cx="10487693" cy="4371774"/>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4. التقاط الصور بتنسيقات </a:t>
            </a:r>
            <a:r>
              <a:rPr lang="en-US" sz="1600" b="1" dirty="0">
                <a:solidFill>
                  <a:srgbClr val="C00000"/>
                </a:solidFill>
                <a:latin typeface="Alexandria" charset="0"/>
                <a:cs typeface="Alexandria" charset="0"/>
              </a:rPr>
              <a:t>JPEG</a:t>
            </a:r>
            <a:endParaRPr lang="ar-SA" sz="1600" b="1" dirty="0">
              <a:solidFill>
                <a:srgbClr val="C00000"/>
              </a:solidFill>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غالبًا ما يُطلب من المصورين التقاط الصور على هيئة ملفات بتنسيق </a:t>
            </a:r>
            <a:r>
              <a:rPr lang="en-US" sz="1600" dirty="0">
                <a:latin typeface="Alexandria" charset="0"/>
                <a:cs typeface="Alexandria" charset="0"/>
              </a:rPr>
              <a:t>RAW </a:t>
            </a:r>
            <a:r>
              <a:rPr lang="ar-SA" sz="1600" dirty="0">
                <a:latin typeface="Alexandria" charset="0"/>
                <a:cs typeface="Alexandria" charset="0"/>
              </a:rPr>
              <a:t> أو التقاط الصور بتنسيق </a:t>
            </a:r>
            <a:r>
              <a:rPr lang="en-US" sz="1600" dirty="0">
                <a:latin typeface="Alexandria" charset="0"/>
                <a:cs typeface="Alexandria" charset="0"/>
              </a:rPr>
              <a:t>JPEG + RAW، </a:t>
            </a:r>
            <a:r>
              <a:rPr lang="ar-SA" sz="1600" dirty="0">
                <a:latin typeface="Alexandria" charset="0"/>
                <a:cs typeface="Alexandria" charset="0"/>
              </a:rPr>
              <a:t> ولكننا نتجاهل هذه القاعدة العامة أحيانًا عند تصوير الألعاب الرياضية. معظم المصورين الذين يستخدمون وضع تتابع الالتقاط (المصورون الصحفيون ومصورو الألعاب الرياضية والحياة البرية على وجه التحديد) يلتقطون الصور بتنسيقات </a:t>
            </a:r>
            <a:r>
              <a:rPr lang="en-US" sz="1600" dirty="0">
                <a:latin typeface="Alexandria" charset="0"/>
                <a:cs typeface="Alexandria" charset="0"/>
              </a:rPr>
              <a:t>JPEG </a:t>
            </a:r>
            <a:r>
              <a:rPr lang="ar-SA" sz="1600" dirty="0">
                <a:latin typeface="Alexandria" charset="0"/>
                <a:cs typeface="Alexandria" charset="0"/>
              </a:rPr>
              <a:t> لأن الكاميرا عادةً ما تلتقط إطارات أكثر في الثانية بتنسيقات </a:t>
            </a:r>
            <a:r>
              <a:rPr lang="en-US" sz="1600" dirty="0">
                <a:latin typeface="Alexandria" charset="0"/>
                <a:cs typeface="Alexandria" charset="0"/>
              </a:rPr>
              <a:t>JPEG </a:t>
            </a:r>
            <a:r>
              <a:rPr lang="ar-SA" sz="1600" dirty="0">
                <a:latin typeface="Alexandria" charset="0"/>
                <a:cs typeface="Alexandria" charset="0"/>
              </a:rPr>
              <a:t> مقارنة بملفات </a:t>
            </a:r>
            <a:r>
              <a:rPr lang="en-US" sz="1600" dirty="0">
                <a:latin typeface="Alexandria" charset="0"/>
                <a:cs typeface="Alexandria" charset="0"/>
              </a:rPr>
              <a:t>RAW.</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تُعد ملفات </a:t>
            </a:r>
            <a:r>
              <a:rPr lang="en-US" sz="1600" dirty="0">
                <a:latin typeface="Alexandria" charset="0"/>
                <a:cs typeface="Alexandria" charset="0"/>
              </a:rPr>
              <a:t>RAW </a:t>
            </a:r>
            <a:r>
              <a:rPr lang="ar-SA" sz="1600" dirty="0">
                <a:latin typeface="Alexandria" charset="0"/>
                <a:cs typeface="Alexandria" charset="0"/>
              </a:rPr>
              <a:t> أكبر وتتضمن المزيد من البيانات، وفي بعض الكاميرات تستغرق وقتًا أطول لمسح التخزين المؤقت في الكاميرا. ولكن ملفات</a:t>
            </a:r>
            <a:r>
              <a:rPr lang="en-US" sz="1600" dirty="0">
                <a:latin typeface="Alexandria" charset="0"/>
                <a:cs typeface="Alexandria" charset="0"/>
              </a:rPr>
              <a:t>JPEG </a:t>
            </a:r>
            <a:r>
              <a:rPr lang="ar-SA" sz="1600" dirty="0">
                <a:latin typeface="Alexandria" charset="0"/>
                <a:cs typeface="Alexandria" charset="0"/>
              </a:rPr>
              <a:t> أصغر، وهذا يعني أن الكاميرا يمكن أن تخزنها في بطاقة الذاكرة بشكل أسرع وتلتقط المزيد من اللحظات. من المرجح أن تلتقط الكاميرا الصور بتنسيقات </a:t>
            </a:r>
            <a:r>
              <a:rPr lang="en-US" sz="1600" dirty="0">
                <a:latin typeface="Alexandria" charset="0"/>
                <a:cs typeface="Alexandria" charset="0"/>
              </a:rPr>
              <a:t>JPEG </a:t>
            </a:r>
            <a:r>
              <a:rPr lang="ar-SA" sz="1600" dirty="0">
                <a:latin typeface="Alexandria" charset="0"/>
                <a:cs typeface="Alexandria" charset="0"/>
              </a:rPr>
              <a:t> افتراضيًّا، ومن ثَمَّ إذا لم تغيّر هذا الإعداد، فأنت بذلك على استعداد لبدء التقاط الصور.</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حتى عند التصوير بتنسيقات </a:t>
            </a:r>
            <a:r>
              <a:rPr lang="en-US" sz="1600" dirty="0">
                <a:latin typeface="Alexandria" charset="0"/>
                <a:cs typeface="Alexandria" charset="0"/>
              </a:rPr>
              <a:t>JPEG </a:t>
            </a:r>
            <a:r>
              <a:rPr lang="ar-SA" sz="1600" dirty="0">
                <a:latin typeface="Alexandria" charset="0"/>
                <a:cs typeface="Alexandria" charset="0"/>
              </a:rPr>
              <a:t> في وضع التصوير المستمر، يمكنك التقاط مجموعة متتالية قصيرة من الصور. اضغط على الغالق لمدة ثانية أو ثانيتين ثم اتركه. وإذا واصلتَ الضغط عليه لفترة أطول مما ينبغي، فإن وحدة التخزين المؤقت ستمتلئ وستقل سرعة التصوير.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9115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1079613"/>
            <a:ext cx="5036430"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chemeClr val="accent1"/>
                </a:solidFill>
                <a:latin typeface="Alexandria" charset="0"/>
                <a:cs typeface="Alexandria" charset="0"/>
              </a:rPr>
              <a:t>نصائح للتصوير الرياضي/ الحركي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4739268" y="1829395"/>
            <a:ext cx="6510425" cy="4051174"/>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5. التصوير لا يعني مجرد النظر إلى اللاعبين</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لا يقتصر شعورك بأنك مندمج في المباراة على ما يحدث فيها وهي في قمة إثارتها.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حاول توجيه الكاميرا نحو الجمهور لالتقاط الأوجه المفعمة بالأمل والأزياء الإبداعية، أو تكبير الصورة عند التقاط تعبيرات القلق على وجوه اللاعبين أو لحظة لف أذرعهم حول بعضهم قبل بدء المباراة.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كنت تستخدم كاميرا مزودة بعدسات قابلة للتبديل، فإن العدسة </a:t>
            </a:r>
            <a:r>
              <a:rPr lang="en-US" sz="1600" dirty="0">
                <a:latin typeface="Alexandria" charset="0"/>
                <a:cs typeface="Alexandria" charset="0"/>
              </a:rPr>
              <a:t>EF-S 55-250 f/4-5.6 IS STM </a:t>
            </a:r>
            <a:r>
              <a:rPr lang="ar-SA" sz="1600" dirty="0">
                <a:latin typeface="Alexandria" charset="0"/>
                <a:cs typeface="Alexandria" charset="0"/>
              </a:rPr>
              <a:t> من </a:t>
            </a:r>
            <a:r>
              <a:rPr lang="en-US" sz="1600" dirty="0">
                <a:latin typeface="Alexandria" charset="0"/>
                <a:cs typeface="Alexandria" charset="0"/>
              </a:rPr>
              <a:t>Canon </a:t>
            </a:r>
            <a:r>
              <a:rPr lang="ar-SA" sz="1600" dirty="0">
                <a:latin typeface="Alexandria" charset="0"/>
                <a:cs typeface="Alexandria" charset="0"/>
              </a:rPr>
              <a:t>خيار جيد لالتقاط هذا النوع من الصور لأن بُعدها البؤري يعني أنه يمكنك توسيع نطاق الإطار لالتقاط الصورة الأكبر للملعب أو التركيز على بعض اللاعبين أو متابعة الحركة.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group of people wearing hats&#10;&#10;Description automatically generated">
            <a:extLst>
              <a:ext uri="{FF2B5EF4-FFF2-40B4-BE49-F238E27FC236}">
                <a16:creationId xmlns:a16="http://schemas.microsoft.com/office/drawing/2014/main" id="{91DCA9EB-90B1-C651-7AF4-699B57FD5E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2791" y="2310642"/>
            <a:ext cx="4055325" cy="3018909"/>
          </a:xfrm>
          <a:prstGeom prst="rect">
            <a:avLst/>
          </a:prstGeom>
        </p:spPr>
      </p:pic>
    </p:spTree>
    <p:extLst>
      <p:ext uri="{BB962C8B-B14F-4D97-AF65-F5344CB8AC3E}">
        <p14:creationId xmlns:p14="http://schemas.microsoft.com/office/powerpoint/2010/main" val="3224273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1079613"/>
            <a:ext cx="5036430"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chemeClr val="accent1"/>
                </a:solidFill>
                <a:latin typeface="Alexandria" charset="0"/>
                <a:cs typeface="Alexandria" charset="0"/>
              </a:rPr>
              <a:t>نصائح للتصوير الرياضي/ الحركي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762000" y="1896301"/>
            <a:ext cx="10487693" cy="3730573"/>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6. استخدام وضع التركيز البؤري التلقائي لوضع </a:t>
            </a:r>
            <a:r>
              <a:rPr lang="en-US" sz="1600" b="1" dirty="0">
                <a:solidFill>
                  <a:srgbClr val="C00000"/>
                </a:solidFill>
                <a:latin typeface="Alexandria" charset="0"/>
                <a:cs typeface="Alexandria" charset="0"/>
              </a:rPr>
              <a:t>Servo </a:t>
            </a:r>
            <a:r>
              <a:rPr lang="ar-SA" sz="1600" b="1" dirty="0">
                <a:solidFill>
                  <a:srgbClr val="C00000"/>
                </a:solidFill>
                <a:latin typeface="Alexandria" charset="0"/>
                <a:cs typeface="Alexandria" charset="0"/>
              </a:rPr>
              <a:t> أو تتبع الهدف</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عادةً ما يكون وضع التركيز البؤري التلقائي في هذه الكاميرا الإبداعية مضبوطًا على التركيز البؤري التلقائي للقطة واحدة افتراضيًّا، وهذا هو الوضع الذي يفضله معظم المصورين. ولكن عند تصوير الأهداف المتحركة في الملعب الرياضي، يجب الانتقال إلى وضع التركيز البؤري التلقائي لوضع </a:t>
            </a:r>
            <a:r>
              <a:rPr lang="en-US" sz="1600" dirty="0">
                <a:latin typeface="Alexandria" charset="0"/>
                <a:cs typeface="Alexandria" charset="0"/>
              </a:rPr>
              <a:t>Servo.</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عادةً ما يوجد تحكم مباشر في الجزء الخلفي من الكاميرا لتبديل وضع التركيز البؤري التلقائي، إما زر مادي أو خيار على الشاشة التي تعمل باللمس.</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سيركز باستمرار وضع التركيز البؤري التلقائي لوضع </a:t>
            </a:r>
            <a:r>
              <a:rPr lang="en-US" sz="1600" dirty="0">
                <a:latin typeface="Alexandria" charset="0"/>
                <a:cs typeface="Alexandria" charset="0"/>
              </a:rPr>
              <a:t>Servo، </a:t>
            </a:r>
            <a:r>
              <a:rPr lang="ar-SA" sz="1600" dirty="0">
                <a:latin typeface="Alexandria" charset="0"/>
                <a:cs typeface="Alexandria" charset="0"/>
              </a:rPr>
              <a:t> المعروف أيضًا بالتركيز البؤري التلقائي المستمر، على نقطة التركيز البؤري التلقائي المحددة عند الضغط على زر الغالق نصف ضغطة. وهذا مفيد بالفعل عند تصوير الألعاب الرياضية، حيث يمكنك التركيز على النقاط التي تتوقع وقوع الحدث فيها، مثل المنطقة المجاورة للمرمى، وانتظار لحظة وقوعه.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637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1079613"/>
            <a:ext cx="5036430"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chemeClr val="accent1"/>
                </a:solidFill>
                <a:latin typeface="Alexandria" charset="0"/>
                <a:cs typeface="Alexandria" charset="0"/>
              </a:rPr>
              <a:t>نصائح للتصوير الرياضي/ الحركي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6095999" y="1896301"/>
            <a:ext cx="5153693" cy="374339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يعزز وضع تتبع التركيز البؤري التلقائي هذا الأمر بصورة أكبر. في وضع التتبع، ما عليك سوى لمس نقطة التركيز البؤري التلقائي على شاشة </a:t>
            </a:r>
            <a:r>
              <a:rPr lang="en-US" sz="1600" dirty="0">
                <a:latin typeface="Alexandria" charset="0"/>
                <a:cs typeface="Alexandria" charset="0"/>
              </a:rPr>
              <a:t>LCD (</a:t>
            </a:r>
            <a:r>
              <a:rPr lang="ar-SA" sz="1600" dirty="0">
                <a:latin typeface="Alexandria" charset="0"/>
                <a:cs typeface="Alexandria" charset="0"/>
              </a:rPr>
              <a:t>إذا كانت الكاميرا مزودة بشاشة تعمل باللمس) أو الضغط على الغالق نصف ضغطة لتثبيت التركيز البؤري على الهدف، وبعد ذلك ستتحرك نقطة التركيز البؤري مع هذا الهدف أثناء تحركه عبر الإطار. وهذا رائع لمتابعة الحدث على الملعب المزدحم.</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كانت لديك كاميرا </a:t>
            </a:r>
            <a:r>
              <a:rPr lang="en-US" sz="1600" dirty="0">
                <a:latin typeface="Alexandria" charset="0"/>
                <a:cs typeface="Alexandria" charset="0"/>
              </a:rPr>
              <a:t>DSLR </a:t>
            </a:r>
            <a:r>
              <a:rPr lang="ar-SA" sz="1600" dirty="0">
                <a:latin typeface="Alexandria" charset="0"/>
                <a:cs typeface="Alexandria" charset="0"/>
              </a:rPr>
              <a:t> أو كاميرا غير مزودة بمرآة، فيمكنك استخدام تطبيق </a:t>
            </a:r>
            <a:r>
              <a:rPr lang="en-US" sz="1600" dirty="0">
                <a:latin typeface="Alexandria" charset="0"/>
                <a:cs typeface="Alexandria" charset="0"/>
              </a:rPr>
              <a:t>Canon Photo Companion </a:t>
            </a:r>
            <a:r>
              <a:rPr lang="ar-SA" sz="1600" dirty="0">
                <a:latin typeface="Alexandria" charset="0"/>
                <a:cs typeface="Alexandria" charset="0"/>
              </a:rPr>
              <a:t> لمعرفة المزيد حول وظائف الكاميرا.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a:extLst>
              <a:ext uri="{FF2B5EF4-FFF2-40B4-BE49-F238E27FC236}">
                <a16:creationId xmlns:a16="http://schemas.microsoft.com/office/drawing/2014/main" id="{062AE1E9-88E8-6C2B-4BE1-97B9B2EDE5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186" y="2083892"/>
            <a:ext cx="5406687" cy="3542319"/>
          </a:xfrm>
          <a:prstGeom prst="rect">
            <a:avLst/>
          </a:prstGeom>
        </p:spPr>
      </p:pic>
    </p:spTree>
    <p:extLst>
      <p:ext uri="{BB962C8B-B14F-4D97-AF65-F5344CB8AC3E}">
        <p14:creationId xmlns:p14="http://schemas.microsoft.com/office/powerpoint/2010/main" val="3568567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1079613"/>
            <a:ext cx="5036430" cy="46166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chemeClr val="accent1"/>
                </a:solidFill>
                <a:latin typeface="Alexandria" charset="0"/>
                <a:cs typeface="Alexandria" charset="0"/>
              </a:rPr>
              <a:t>نصائح للتصوير الرياضي/ الحركي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4895883" y="1896301"/>
            <a:ext cx="6353810" cy="3897285"/>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7. تثبيت الحركة بفضل سرعات الغالق الكبيرة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هدف جميع مصوري الألعاب الرياضية هو تثبيت الحركة في اللحظات المثيرة، ولن تتمكن من تحقيق هذا الهدف إلا من خلال التصوير بسرعات الغالق الكبيرة. من الناحية المثالية، ستحتاج إلى التقاط الصور بسرعة 1/‏1000 ثانية تقريبًا، ولكن ليس أقل من 1/‏500 ثانية بالتأكيد.</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ثمة طريقة رائعة لتحقيق سرعات الغالق هذه وهي الرجوع إلى قرص الأوضاع وتغيير وضع درجة الإضاءة إلى وضع أولوية الغالق </a:t>
            </a:r>
            <a:r>
              <a:rPr lang="en-US" sz="1600" dirty="0">
                <a:latin typeface="Alexandria" charset="0"/>
                <a:cs typeface="Alexandria" charset="0"/>
              </a:rPr>
              <a:t>Tv). </a:t>
            </a:r>
            <a:r>
              <a:rPr lang="ar-SA" sz="1600" dirty="0">
                <a:latin typeface="Alexandria" charset="0"/>
                <a:cs typeface="Alexandria" charset="0"/>
              </a:rPr>
              <a:t> فهذا الوضع يتيح لك ضبط القرص على سرعة الغالق المطلوبة، وستضبط الكاميرا بعد ذلك فتحة العدسة ونطاق حساسية </a:t>
            </a:r>
            <a:r>
              <a:rPr lang="en-US" sz="1600" dirty="0">
                <a:latin typeface="Alexandria" charset="0"/>
                <a:cs typeface="Alexandria" charset="0"/>
              </a:rPr>
              <a:t>ISO </a:t>
            </a:r>
            <a:r>
              <a:rPr lang="ar-SA" sz="1600" dirty="0">
                <a:latin typeface="Alexandria" charset="0"/>
                <a:cs typeface="Alexandria" charset="0"/>
              </a:rPr>
              <a:t> وفقًا لذلك لضمان هذه السرعة.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8" name="Picture 6" descr="هل تتكرار ثنائية العمالقة ميسي ورونالدو؟.. برشلونة يحفز هالاند على تحدي  مبابي - RT Arabic">
            <a:extLst>
              <a:ext uri="{FF2B5EF4-FFF2-40B4-BE49-F238E27FC236}">
                <a16:creationId xmlns:a16="http://schemas.microsoft.com/office/drawing/2014/main" id="{30FBEAEB-550F-85AD-716C-DF14318C56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441" y="2252560"/>
            <a:ext cx="4009979" cy="2919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7087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chemeClr val="accent1"/>
                </a:solidFill>
                <a:latin typeface="Alexandria" charset="0"/>
                <a:cs typeface="Alexandria" charset="0"/>
              </a:rPr>
              <a:t>التصوير الرياضي/ الحركي</a:t>
            </a:r>
          </a:p>
          <a:p>
            <a:pPr marL="0" algn="ctr" defTabSz="914400" rtl="1" eaLnBrk="1" latinLnBrk="0" hangingPunct="1">
              <a:spcBef>
                <a:spcPts val="1200"/>
              </a:spcBef>
            </a:pPr>
            <a:r>
              <a:rPr lang="en-US" sz="2400" b="1" dirty="0">
                <a:solidFill>
                  <a:schemeClr val="accent1"/>
                </a:solidFill>
                <a:latin typeface="Alexandria" charset="0"/>
                <a:cs typeface="Alexandria" charset="0"/>
              </a:rPr>
              <a:t>Sports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4572000" y="1851697"/>
            <a:ext cx="6677693" cy="4038350"/>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chemeClr val="accent1"/>
                </a:solidFill>
                <a:latin typeface="Alexandria" charset="0"/>
                <a:cs typeface="Alexandria" charset="0"/>
              </a:rPr>
              <a:t>الأدوات اللازمة للتصوير الرياضي</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تحتاج في التصوير الرياضي إلي التقاط اللحظة المناسبة عن بُعد لذلك تحتاج إلي عدسة مقربة ”</a:t>
            </a:r>
            <a:r>
              <a:rPr lang="en-US" sz="1600" dirty="0">
                <a:latin typeface="Alexandria" charset="0"/>
                <a:cs typeface="Alexandria" charset="0"/>
              </a:rPr>
              <a:t>Telephoto</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كنت ستقوم بالتصوير في ظروف إضاءة منخفضة فإنك تحتاج إلي فتحة عدسة كبيرة.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عدسة زووم مقاس (70 - 200) ملم 2.8 قد تفي بالغرض علي الأغلب.</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التصوير داخل الملعب الرياضي حيث يكون الهدف بعيدا جدا ربما ستحتاج إلي عدسة ببعد بؤري أكبر مثل "400" ملم أو "500" ملم.</a:t>
            </a:r>
          </a:p>
          <a:p>
            <a:pPr marL="285750" indent="-285750" algn="just" rtl="1">
              <a:lnSpc>
                <a:spcPts val="2500"/>
              </a:lnSpc>
              <a:spcBef>
                <a:spcPts val="1200"/>
              </a:spcBef>
              <a:buFont typeface="Wingdings" pitchFamily="2" charset="2"/>
              <a:buChar char="§"/>
            </a:pPr>
            <a:r>
              <a:rPr lang="ar-SA" sz="1600" dirty="0">
                <a:latin typeface="Alexandria" charset="0"/>
                <a:cs typeface="Alexandria" charset="0"/>
              </a:rPr>
              <a:t>لن تستطيع استعمال معدات الإضاءة في هذا النوع من التصوير حيث يكون الهدف بعيدا ولن يصل إليه ضوء الفلاش.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42" name="Picture 2" descr="Canon EF 400mm f/2.8L IS III USM Lens Review">
            <a:extLst>
              <a:ext uri="{FF2B5EF4-FFF2-40B4-BE49-F238E27FC236}">
                <a16:creationId xmlns:a16="http://schemas.microsoft.com/office/drawing/2014/main" id="{BEBD209B-CE81-6C44-3C17-D28A19D007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094" y="2357211"/>
            <a:ext cx="3795967" cy="2683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692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chemeClr val="accent1"/>
                </a:solidFill>
                <a:latin typeface="Alexandria" charset="0"/>
                <a:cs typeface="Alexandria" charset="0"/>
              </a:rPr>
              <a:t>التصوير الرياضي/ الحركي</a:t>
            </a:r>
          </a:p>
          <a:p>
            <a:pPr marL="0" algn="ctr" defTabSz="914400" rtl="1" eaLnBrk="1" latinLnBrk="0" hangingPunct="1">
              <a:spcBef>
                <a:spcPts val="1200"/>
              </a:spcBef>
            </a:pPr>
            <a:r>
              <a:rPr lang="en-US" sz="2400" b="1" dirty="0">
                <a:solidFill>
                  <a:schemeClr val="accent1"/>
                </a:solidFill>
                <a:latin typeface="Alexandria" charset="0"/>
                <a:cs typeface="Alexandria" charset="0"/>
              </a:rPr>
              <a:t>Sports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6479782" y="2353497"/>
            <a:ext cx="4769911" cy="2614883"/>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ستحتاج إلي مساحة تخزين كبيرة لأنه في هذا النوع من التصوير يستعمل عادة الالتقاط المستمر حتي يتم أخذ جميع اللقطات المناسبة.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لذلك احرص علي استعمالك ذاكرة كبيرة الحجم أو أن تكون لديك ذاكرة احتياطية، وأن تحمل بطاريات احتياطية للكاميرا.</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4578" name="Picture 2" descr="دليلك لشراء بطاقة ذاكرة SD تناسب الكاميرا الخاصة بك - التقنية بلا حدود">
            <a:extLst>
              <a:ext uri="{FF2B5EF4-FFF2-40B4-BE49-F238E27FC236}">
                <a16:creationId xmlns:a16="http://schemas.microsoft.com/office/drawing/2014/main" id="{23788753-6034-4945-7559-F8C487F8EE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119" y="2299491"/>
            <a:ext cx="5473635" cy="3073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1444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048205" y="773743"/>
            <a:ext cx="6095591" cy="830997"/>
          </a:xfrm>
          <a:prstGeom prst="rect">
            <a:avLst/>
          </a:prstGeom>
          <a:noFill/>
        </p:spPr>
        <p:txBody>
          <a:bodyPr wrap="square" rtlCol="0">
            <a:spAutoFit/>
          </a:bodyPr>
          <a:lstStyle/>
          <a:p>
            <a:pPr marL="0" algn="ctr" defTabSz="914400" rtl="1" eaLnBrk="1" latinLnBrk="0" hangingPunct="1"/>
            <a:r>
              <a:rPr lang="ar-SA" sz="2400" b="1" dirty="0">
                <a:solidFill>
                  <a:schemeClr val="accent1"/>
                </a:solidFill>
                <a:latin typeface="Alexandria" charset="0"/>
                <a:cs typeface="Alexandria" charset="0"/>
              </a:rPr>
              <a:t>نشاط: فيديو تعليمي حول </a:t>
            </a:r>
          </a:p>
          <a:p>
            <a:pPr marL="0" algn="ctr" defTabSz="914400" rtl="1" eaLnBrk="1" latinLnBrk="0" hangingPunct="1"/>
            <a:r>
              <a:rPr lang="ar-SA" sz="2400" b="1" dirty="0">
                <a:solidFill>
                  <a:schemeClr val="accent1"/>
                </a:solidFill>
                <a:latin typeface="Alexandria" charset="0"/>
                <a:cs typeface="Alexandria" charset="0"/>
              </a:rPr>
              <a:t>أفضل إعدادات الكاميرا للتصوير الرياضي </a:t>
            </a:r>
            <a:endParaRPr lang="en-US" sz="2400" b="1" dirty="0">
              <a:solidFill>
                <a:schemeClr val="accent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5196468" y="2119328"/>
            <a:ext cx="6053224" cy="3387338"/>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dirty="0">
                <a:solidFill>
                  <a:srgbClr val="C00000"/>
                </a:solidFill>
                <a:latin typeface="Alexandria" charset="0"/>
                <a:cs typeface="Alexandria" charset="0"/>
              </a:rPr>
              <a:t>قم بمشاهدة هذا الفيديو التعليمي عن أفضل إعدادات الكاميرا للتصوير الرياضي </a:t>
            </a:r>
          </a:p>
          <a:p>
            <a:pPr algn="ctr" defTabSz="914400" rtl="1" eaLnBrk="1" latinLnBrk="0" hangingPunct="1">
              <a:lnSpc>
                <a:spcPct val="200000"/>
              </a:lnSpc>
              <a:spcBef>
                <a:spcPts val="1200"/>
              </a:spcBef>
            </a:pPr>
            <a:r>
              <a:rPr lang="ar-SA" sz="2000" dirty="0">
                <a:solidFill>
                  <a:srgbClr val="C00000"/>
                </a:solidFill>
                <a:latin typeface="Alexandria" charset="0"/>
                <a:cs typeface="Alexandria" charset="0"/>
              </a:rPr>
              <a:t>من خلال الرابط التالي </a:t>
            </a:r>
          </a:p>
          <a:p>
            <a:pPr algn="ctr" defTabSz="914400" rtl="1" eaLnBrk="1" latinLnBrk="0" hangingPunct="1">
              <a:lnSpc>
                <a:spcPct val="200000"/>
              </a:lnSpc>
              <a:spcBef>
                <a:spcPts val="1200"/>
              </a:spcBef>
            </a:pPr>
            <a:r>
              <a:rPr lang="en-US" sz="2000" dirty="0">
                <a:latin typeface="Alexandria" charset="0"/>
                <a:cs typeface="Alexandria" charset="0"/>
                <a:hlinkClick r:id="rId2"/>
              </a:rPr>
              <a:t>https://www.youtube.com/watch?v=xapzlFvBufQ</a:t>
            </a:r>
            <a:endParaRPr lang="ar-SA" sz="2000" dirty="0">
              <a:solidFill>
                <a:srgbClr val="C00000"/>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a:extLst>
              <a:ext uri="{FF2B5EF4-FFF2-40B4-BE49-F238E27FC236}">
                <a16:creationId xmlns:a16="http://schemas.microsoft.com/office/drawing/2014/main" id="{B933A205-0762-4FD1-8F68-156FDA4F0A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9586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F58221"/>
                </a:solidFill>
                <a:latin typeface="Alexandria" charset="0"/>
                <a:cs typeface="Alexandria" charset="0"/>
              </a:rPr>
              <a:t>تصوير الأزهار والورود</a:t>
            </a:r>
          </a:p>
          <a:p>
            <a:pPr marL="0" algn="ctr" defTabSz="914400" rtl="1" eaLnBrk="1" latinLnBrk="0" hangingPunct="1">
              <a:spcBef>
                <a:spcPts val="1200"/>
              </a:spcBef>
            </a:pPr>
            <a:r>
              <a:rPr lang="en-US" sz="2400" b="1" dirty="0">
                <a:solidFill>
                  <a:srgbClr val="F58221"/>
                </a:solidFill>
                <a:latin typeface="Alexandria" charset="0"/>
                <a:cs typeface="Alexandria" charset="0"/>
              </a:rPr>
              <a:t>Flowers Photography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5239303" y="2074719"/>
            <a:ext cx="6010390" cy="3730573"/>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الأدوات اللازمة لتصوير الزهور</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عند تصوير الأزهار يمكنك استعمال عدسة عادية مثل 50 ملم ولكن تحتاج إلي فتحة عدسة كبيرة من أجل عزل الخلفية.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يفضل استعمال عدسة الماكرو ولكن العدسة العادية تفي بالغرض.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ستحتاج أيضا إلي ”</a:t>
            </a:r>
            <a:r>
              <a:rPr lang="en-US" sz="1600" dirty="0">
                <a:latin typeface="Alexandria" charset="0"/>
                <a:cs typeface="Alexandria" charset="0"/>
              </a:rPr>
              <a:t>Extension Tube</a:t>
            </a:r>
            <a:r>
              <a:rPr lang="ar-SA" sz="1600" dirty="0">
                <a:latin typeface="Alexandria" charset="0"/>
                <a:cs typeface="Alexandria" charset="0"/>
              </a:rPr>
              <a:t>" وهو عبارة عن قطعة فارغة توضع بين العدسة والكاميرا الرقمية من أجل تقريب نقطة التركيز الخاصة بالعدسة إلي نحو الكاميرا الرقمية وتقليل مسافة العمل من زجل أن تسمح لك بالاقتراب أكثر من الزهرة مما يظهر الزهرة كبيرة.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a:extLst>
              <a:ext uri="{FF2B5EF4-FFF2-40B4-BE49-F238E27FC236}">
                <a16:creationId xmlns:a16="http://schemas.microsoft.com/office/drawing/2014/main" id="{569E4983-DDE3-64F0-5866-5B566FB3F3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245" y="2240728"/>
            <a:ext cx="4444093" cy="3259945"/>
          </a:xfrm>
          <a:prstGeom prst="rect">
            <a:avLst/>
          </a:prstGeom>
        </p:spPr>
      </p:pic>
    </p:spTree>
    <p:extLst>
      <p:ext uri="{BB962C8B-B14F-4D97-AF65-F5344CB8AC3E}">
        <p14:creationId xmlns:p14="http://schemas.microsoft.com/office/powerpoint/2010/main" val="4104497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6435308" y="1784793"/>
            <a:ext cx="4814385" cy="420506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عادة ما يأتي ”</a:t>
            </a:r>
            <a:r>
              <a:rPr lang="en-US" sz="1600" dirty="0">
                <a:latin typeface="Alexandria" charset="0"/>
                <a:cs typeface="Alexandria" charset="0"/>
              </a:rPr>
              <a:t>Extension Tube</a:t>
            </a:r>
            <a:r>
              <a:rPr lang="ar-SA" sz="1600" dirty="0">
                <a:latin typeface="Alexandria" charset="0"/>
                <a:cs typeface="Alexandria" charset="0"/>
              </a:rPr>
              <a:t>" بثلاث قطع يمكن تركيبها فوق بعضها البعض.</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كلما زاد عدد القطع المضافة تقترب نقطة التركيز أكثر من العدسة وتقل مساحة العمل.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قم بوضع قطعة واحدة فقط ثم اختبر كم تستطيع الاقتراب من الزهرة.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احتجت المزيد قم بإضافة قطعة أخري وهكذا دواليك.</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كلما زادت القطع المضافة قلت كمية الضوء الداخلة إلي الكاميرا الرقمية وكنت في حاجة إلي تكبير فتحة العدسة أكثر.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389A1B2-0C20-59B3-2180-52ED71B4FAE8}"/>
              </a:ext>
            </a:extLst>
          </p:cNvPr>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F58221"/>
                </a:solidFill>
                <a:latin typeface="Alexandria" charset="0"/>
                <a:cs typeface="Alexandria" charset="0"/>
              </a:rPr>
              <a:t>تصوير الأزهار والورود</a:t>
            </a:r>
          </a:p>
          <a:p>
            <a:pPr marL="0" algn="ctr" defTabSz="914400" rtl="1" eaLnBrk="1" latinLnBrk="0" hangingPunct="1">
              <a:spcBef>
                <a:spcPts val="1200"/>
              </a:spcBef>
            </a:pPr>
            <a:r>
              <a:rPr lang="en-US" sz="2400" b="1" dirty="0">
                <a:solidFill>
                  <a:srgbClr val="F58221"/>
                </a:solidFill>
                <a:latin typeface="Alexandria" charset="0"/>
                <a:cs typeface="Alexandria" charset="0"/>
              </a:rPr>
              <a:t>Flowers Photography</a:t>
            </a:r>
          </a:p>
        </p:txBody>
      </p:sp>
      <p:pic>
        <p:nvPicPr>
          <p:cNvPr id="9" name="Picture 8">
            <a:extLst>
              <a:ext uri="{FF2B5EF4-FFF2-40B4-BE49-F238E27FC236}">
                <a16:creationId xmlns:a16="http://schemas.microsoft.com/office/drawing/2014/main" id="{97DA9C80-DB8A-E787-5F3A-88F1243FE0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842" y="1844630"/>
            <a:ext cx="5592904" cy="4119744"/>
          </a:xfrm>
          <a:prstGeom prst="rect">
            <a:avLst/>
          </a:prstGeom>
        </p:spPr>
      </p:pic>
    </p:spTree>
    <p:extLst>
      <p:ext uri="{BB962C8B-B14F-4D97-AF65-F5344CB8AC3E}">
        <p14:creationId xmlns:p14="http://schemas.microsoft.com/office/powerpoint/2010/main" val="2587871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3824868" y="1762491"/>
            <a:ext cx="7424825" cy="4192238"/>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تكوين الصورة الخاصة بتصوير الزهور</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عند ضبط مشهد الصورة في البداية تأكد من توجيه وجه الزهرة نحو العدسة.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تأكد من سقوط الضوء علي وجه الزهرة.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لا تقم بتصوير الزهرة في حال وجود بقع ضوء وظل مختلفة وقوية علي الزهرة.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كانت كامل الزهرة في الظل تأكد من استعمال خلفية معتمة نسبيا مقارنة بالزهرة حتي لا تطغي الخلفية علي صورة الزهرة.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قم بالبحث عن الخلفية النظيفة التي لا تحتوي علي الضجيج والأوساخ، ثم قم بعزل الخلفية باستعمال فتحة عدسة واسعة نسبيا.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استخدمت ”</a:t>
            </a:r>
            <a:r>
              <a:rPr lang="en-US" sz="1600" dirty="0">
                <a:latin typeface="Alexandria" charset="0"/>
                <a:cs typeface="Alexandria" charset="0"/>
              </a:rPr>
              <a:t>Extension Tube</a:t>
            </a:r>
            <a:r>
              <a:rPr lang="ar-SA" sz="1600" dirty="0">
                <a:latin typeface="Alexandria" charset="0"/>
                <a:cs typeface="Alexandria" charset="0"/>
              </a:rPr>
              <a:t>" أو عدسة ماكرو من أجل التقريب، توقع نقصان في عمق الميدان لذلك قد تضطر إلي تقليل فتحة العدسة قليلا.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389A1B2-0C20-59B3-2180-52ED71B4FAE8}"/>
              </a:ext>
            </a:extLst>
          </p:cNvPr>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F58221"/>
                </a:solidFill>
                <a:latin typeface="Alexandria" charset="0"/>
                <a:cs typeface="Alexandria" charset="0"/>
              </a:rPr>
              <a:t>تصوير الأزهار والورود</a:t>
            </a:r>
          </a:p>
          <a:p>
            <a:pPr marL="0" algn="ctr" defTabSz="914400" rtl="1" eaLnBrk="1" latinLnBrk="0" hangingPunct="1">
              <a:spcBef>
                <a:spcPts val="1200"/>
              </a:spcBef>
            </a:pPr>
            <a:r>
              <a:rPr lang="en-US" sz="2400" b="1" dirty="0">
                <a:solidFill>
                  <a:srgbClr val="F58221"/>
                </a:solidFill>
                <a:latin typeface="Alexandria" charset="0"/>
                <a:cs typeface="Alexandria" charset="0"/>
              </a:rPr>
              <a:t>Flowers Photography</a:t>
            </a:r>
          </a:p>
        </p:txBody>
      </p:sp>
      <p:pic>
        <p:nvPicPr>
          <p:cNvPr id="25602" name="Picture 2" descr="نصائح وتقنيات تصوير الزهور و الورود">
            <a:extLst>
              <a:ext uri="{FF2B5EF4-FFF2-40B4-BE49-F238E27FC236}">
                <a16:creationId xmlns:a16="http://schemas.microsoft.com/office/drawing/2014/main" id="{3C255D43-7A96-0C8A-AF5C-17741E867A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943" y="2374919"/>
            <a:ext cx="3040564" cy="24312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7801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5910146" y="1762491"/>
            <a:ext cx="5339547" cy="388446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b="1" dirty="0">
                <a:latin typeface="Alexandria" charset="0"/>
                <a:cs typeface="Alexandria" charset="0"/>
              </a:rPr>
              <a:t>قوانين التكوين الأكثر استعمالا في تصوير الزهور هي</a:t>
            </a:r>
            <a:r>
              <a:rPr lang="ar-SA" sz="1600" dirty="0">
                <a:latin typeface="Alexandria" charset="0"/>
                <a:cs typeface="Alexandria" charset="0"/>
              </a:rPr>
              <a:t>:</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ملأ الإطار حيث تملأ كامل الصورة بالزهرة أو جزء منها.</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قاعدة التثليث بحيث تضع الزهرة علي إحدى نقاط التقاطع من نقاط التثليث وتكون الأغصان أو الأوراق تملأ باقي الصورة. </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العمق من خلال وضع العنصر الأساسي في الموضع الصحيح في الصورة الفوتوغرافية، ثم استخدام العناصر في الجانب الأمامي والخلفي لوضع العنصر ضمن إطار.</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التقط الكثير من الصور من زوايا 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389A1B2-0C20-59B3-2180-52ED71B4FAE8}"/>
              </a:ext>
            </a:extLst>
          </p:cNvPr>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F58221"/>
                </a:solidFill>
                <a:latin typeface="Alexandria" charset="0"/>
                <a:cs typeface="Alexandria" charset="0"/>
              </a:rPr>
              <a:t>تصوير الأزهار والورود</a:t>
            </a:r>
          </a:p>
          <a:p>
            <a:pPr marL="0" algn="ctr" defTabSz="914400" rtl="1" eaLnBrk="1" latinLnBrk="0" hangingPunct="1">
              <a:spcBef>
                <a:spcPts val="1200"/>
              </a:spcBef>
            </a:pPr>
            <a:r>
              <a:rPr lang="en-US" sz="2400" b="1" dirty="0">
                <a:solidFill>
                  <a:srgbClr val="F58221"/>
                </a:solidFill>
                <a:latin typeface="Alexandria" charset="0"/>
                <a:cs typeface="Alexandria" charset="0"/>
              </a:rPr>
              <a:t>Flowers Photography</a:t>
            </a:r>
          </a:p>
        </p:txBody>
      </p:sp>
      <p:pic>
        <p:nvPicPr>
          <p:cNvPr id="26626" name="Picture 2" descr="Beautiful White Flower - Only Through Love">
            <a:extLst>
              <a:ext uri="{FF2B5EF4-FFF2-40B4-BE49-F238E27FC236}">
                <a16:creationId xmlns:a16="http://schemas.microsoft.com/office/drawing/2014/main" id="{67E7F53F-7116-2219-0ED0-C89A8C0046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050" y="2141974"/>
            <a:ext cx="5141327" cy="3248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0913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3048205" y="485166"/>
            <a:ext cx="6095591" cy="923330"/>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نشاط: قراءة تحليلية </a:t>
            </a:r>
          </a:p>
          <a:p>
            <a:pPr algn="ctr" rtl="1">
              <a:spcBef>
                <a:spcPts val="1200"/>
              </a:spcBef>
            </a:pPr>
            <a:r>
              <a:rPr lang="ar-SA" sz="2000" b="1" dirty="0">
                <a:solidFill>
                  <a:srgbClr val="F58221"/>
                </a:solidFill>
                <a:latin typeface="Alexandria" charset="0"/>
                <a:cs typeface="Alexandria" charset="0"/>
              </a:rPr>
              <a:t>حول تصوير الأزهار والورود</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4795982" y="2007811"/>
            <a:ext cx="6521576" cy="2617896"/>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b="1" dirty="0">
                <a:solidFill>
                  <a:srgbClr val="00AEEF"/>
                </a:solidFill>
                <a:latin typeface="Alexandria" charset="0"/>
                <a:cs typeface="Alexandria" charset="0"/>
              </a:rPr>
              <a:t>قم بقراءة هذا الموضوع عن أفضل أساليب التصوير الفوتوغرافي للزهور من خلال الرابط التالي</a:t>
            </a:r>
          </a:p>
          <a:p>
            <a:pPr algn="ctr" defTabSz="914400" rtl="1" eaLnBrk="1" latinLnBrk="0" hangingPunct="1">
              <a:lnSpc>
                <a:spcPct val="200000"/>
              </a:lnSpc>
              <a:spcBef>
                <a:spcPts val="1200"/>
              </a:spcBef>
            </a:pPr>
            <a:r>
              <a:rPr lang="en-US" sz="2000" b="1" dirty="0">
                <a:solidFill>
                  <a:srgbClr val="00AEEF"/>
                </a:solidFill>
                <a:latin typeface="Alexandria" charset="0"/>
                <a:cs typeface="Alexandria" charset="0"/>
                <a:hlinkClick r:id="rId2"/>
              </a:rPr>
              <a:t>https://www.adobe.com/sa_ar/creativecloud/photography/discover/flower-photography.html</a:t>
            </a:r>
            <a:endParaRPr lang="ar-SA" sz="2000" b="1" dirty="0">
              <a:solidFill>
                <a:srgbClr val="00AEEF"/>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4FDD81AC-566A-D3F6-5A2D-5F45001264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0615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762000" y="1762491"/>
            <a:ext cx="10487693" cy="4038350"/>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ضبط إعدادات الكاميرا عند تصوير الزهور</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عند ضبط الإعدادات ابدأ بوضع الأيزو علي 100 وفتحة عدسة كبيرة (</a:t>
            </a:r>
            <a:r>
              <a:rPr lang="en-US" sz="1600" dirty="0">
                <a:latin typeface="Alexandria" charset="0"/>
                <a:cs typeface="Alexandria" charset="0"/>
              </a:rPr>
              <a:t>F/2.8</a:t>
            </a:r>
            <a:r>
              <a:rPr lang="ar-SA" sz="1600" dirty="0">
                <a:latin typeface="Alexandria" charset="0"/>
                <a:cs typeface="Alexandria" charset="0"/>
              </a:rPr>
              <a:t>) من أجل عزل الخلفية.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ثم قم بمراقبة مؤشر الإضاءة وضبط سرعة الغالق بناء علي ذلك.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كانت سرعة الغالق أقل من 1/60 والتي لا تسمح بحمل الكاميرا يدويا قم بتثبيت سرعة الغالق علي 1/60 ثم قم برفع الأيزو حتي يصل مقياس الضوء إلي المنتصف ثم التقط صورة وراقب النتائج.</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وجدت أن جزء من الزهرة خارج نطاق التركيز وأن عمق الميدان في الصورة لا يشمل كامل الزهرة قم بتضييق فتحة العدسة قليلا حتي تصبح كامل الزهرة ضمن التركيز.</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أو قم باستعمال تقنية التكديس وذلك عن طريق تثبيت الكاميرا والزهرة ثم أخذ الكثير من الصور بحيث كل صورة تغطي جزء من تركيز الصورة، ثم أثناء المعالجة بالفوتوشوب قم بدمج هذه الصور جميعها معا لعمل صورة واحدة تظهر الزهرة فيها ضمن التركيز.</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389A1B2-0C20-59B3-2180-52ED71B4FAE8}"/>
              </a:ext>
            </a:extLst>
          </p:cNvPr>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F58221"/>
                </a:solidFill>
                <a:latin typeface="Alexandria" charset="0"/>
                <a:cs typeface="Alexandria" charset="0"/>
              </a:rPr>
              <a:t>تصوير الأزهار والورود</a:t>
            </a:r>
          </a:p>
          <a:p>
            <a:pPr marL="0" algn="ctr" defTabSz="914400" rtl="1" eaLnBrk="1" latinLnBrk="0" hangingPunct="1">
              <a:spcBef>
                <a:spcPts val="1200"/>
              </a:spcBef>
            </a:pPr>
            <a:r>
              <a:rPr lang="en-US" sz="2400" b="1" dirty="0">
                <a:solidFill>
                  <a:srgbClr val="F58221"/>
                </a:solidFill>
                <a:latin typeface="Alexandria" charset="0"/>
                <a:cs typeface="Alexandria" charset="0"/>
              </a:rPr>
              <a:t>Flowers Photography</a:t>
            </a:r>
          </a:p>
        </p:txBody>
      </p:sp>
    </p:spTree>
    <p:extLst>
      <p:ext uri="{BB962C8B-B14F-4D97-AF65-F5344CB8AC3E}">
        <p14:creationId xmlns:p14="http://schemas.microsoft.com/office/powerpoint/2010/main" val="2855752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762000" y="1773643"/>
            <a:ext cx="10487693" cy="4217886"/>
          </a:xfrm>
          <a:prstGeom prst="rect">
            <a:avLst/>
          </a:prstGeom>
          <a:noFill/>
        </p:spPr>
        <p:txBody>
          <a:bodyPr wrap="square" rtlCol="0">
            <a:spAutoFit/>
          </a:bodyPr>
          <a:lstStyle/>
          <a:p>
            <a:pPr algn="just" defTabSz="914400" rtl="1" eaLnBrk="1" latinLnBrk="0" hangingPunct="1">
              <a:lnSpc>
                <a:spcPts val="2300"/>
              </a:lnSpc>
              <a:spcBef>
                <a:spcPts val="600"/>
              </a:spcBef>
            </a:pPr>
            <a:r>
              <a:rPr lang="ar-SA" b="1" dirty="0">
                <a:solidFill>
                  <a:srgbClr val="00B050"/>
                </a:solidFill>
                <a:latin typeface="Alexandria" charset="0"/>
                <a:cs typeface="Alexandria" charset="0"/>
              </a:rPr>
              <a:t>معالجة الصور</a:t>
            </a:r>
            <a:r>
              <a:rPr lang="ar-SA" sz="1600" dirty="0">
                <a:latin typeface="Alexandria" charset="0"/>
                <a:cs typeface="Alexandria" charset="0"/>
              </a:rPr>
              <a:t>.</a:t>
            </a:r>
          </a:p>
          <a:p>
            <a:pPr marL="285750" indent="-285750" algn="just" defTabSz="914400" rtl="1" eaLnBrk="1" latinLnBrk="0" hangingPunct="1">
              <a:lnSpc>
                <a:spcPts val="2300"/>
              </a:lnSpc>
              <a:spcBef>
                <a:spcPts val="600"/>
              </a:spcBef>
              <a:buFont typeface="Wingdings" pitchFamily="2" charset="2"/>
              <a:buChar char="§"/>
            </a:pPr>
            <a:r>
              <a:rPr lang="ar-SA" sz="1400" dirty="0">
                <a:latin typeface="Alexandria" charset="0"/>
                <a:cs typeface="Alexandria" charset="0"/>
              </a:rPr>
              <a:t>قم باستيراد الصور إلي برنامج اللايت </a:t>
            </a:r>
            <a:r>
              <a:rPr lang="ar-SA" sz="1400" dirty="0" err="1">
                <a:latin typeface="Alexandria" charset="0"/>
                <a:cs typeface="Alexandria" charset="0"/>
              </a:rPr>
              <a:t>رووم</a:t>
            </a:r>
            <a:r>
              <a:rPr lang="ar-SA" sz="1400" dirty="0">
                <a:latin typeface="Alexandria" charset="0"/>
                <a:cs typeface="Alexandria" charset="0"/>
              </a:rPr>
              <a:t> أو الفوتوشوب ثم بعد ذلك قم بانتقاء الصورة صحيحة التكوين والتركيز. </a:t>
            </a:r>
          </a:p>
          <a:p>
            <a:pPr marL="285750" indent="-285750" algn="just" defTabSz="914400" rtl="1" eaLnBrk="1" latinLnBrk="0" hangingPunct="1">
              <a:lnSpc>
                <a:spcPts val="2300"/>
              </a:lnSpc>
              <a:spcBef>
                <a:spcPts val="600"/>
              </a:spcBef>
              <a:buFont typeface="Wingdings" pitchFamily="2" charset="2"/>
              <a:buChar char="§"/>
            </a:pPr>
            <a:r>
              <a:rPr lang="ar-SA" sz="1400" dirty="0">
                <a:latin typeface="Alexandria" charset="0"/>
                <a:cs typeface="Alexandria" charset="0"/>
              </a:rPr>
              <a:t>عند بدء المعالجة قم بتصحيح أخطاء العدسة ثم قم بضبط التعريض الضوئي ”</a:t>
            </a:r>
            <a:r>
              <a:rPr lang="en-US" sz="1400" dirty="0">
                <a:latin typeface="Alexandria" charset="0"/>
                <a:cs typeface="Alexandria" charset="0"/>
              </a:rPr>
              <a:t>Exposure</a:t>
            </a:r>
            <a:r>
              <a:rPr lang="ar-SA" sz="1400" dirty="0">
                <a:latin typeface="Alexandria" charset="0"/>
                <a:cs typeface="Alexandria" charset="0"/>
              </a:rPr>
              <a:t>".</a:t>
            </a:r>
          </a:p>
          <a:p>
            <a:pPr marL="285750" indent="-285750" algn="just" defTabSz="914400" rtl="1" eaLnBrk="1" latinLnBrk="0" hangingPunct="1">
              <a:lnSpc>
                <a:spcPts val="2300"/>
              </a:lnSpc>
              <a:spcBef>
                <a:spcPts val="600"/>
              </a:spcBef>
              <a:buFont typeface="Wingdings" pitchFamily="2" charset="2"/>
              <a:buChar char="§"/>
            </a:pPr>
            <a:r>
              <a:rPr lang="ar-SA" sz="1400" dirty="0">
                <a:latin typeface="Alexandria" charset="0"/>
                <a:cs typeface="Alexandria" charset="0"/>
              </a:rPr>
              <a:t>ثم ابدأ بضبط تكوين الصورة عن طريق قص الصورة بالشكل الصحيح أو وضع الزهرة علي إحدى نقاط قاعدة التثليث.</a:t>
            </a:r>
          </a:p>
          <a:p>
            <a:pPr marL="285750" indent="-285750" algn="just" defTabSz="914400" rtl="1" eaLnBrk="1" latinLnBrk="0" hangingPunct="1">
              <a:lnSpc>
                <a:spcPts val="2300"/>
              </a:lnSpc>
              <a:spcBef>
                <a:spcPts val="600"/>
              </a:spcBef>
              <a:buFont typeface="Wingdings" pitchFamily="2" charset="2"/>
              <a:buChar char="§"/>
            </a:pPr>
            <a:r>
              <a:rPr lang="ar-SA" sz="1400" dirty="0">
                <a:latin typeface="Alexandria" charset="0"/>
                <a:cs typeface="Alexandria" charset="0"/>
              </a:rPr>
              <a:t>في حال وجود بقع وأوساخ غير مرغوب فيها في الزهرة والخلفية قم باستخدام أداة </a:t>
            </a:r>
            <a:r>
              <a:rPr lang="en-US" sz="1400" dirty="0">
                <a:latin typeface="Alexandria" charset="0"/>
                <a:cs typeface="Alexandria" charset="0"/>
              </a:rPr>
              <a:t>Spot Tool</a:t>
            </a:r>
            <a:r>
              <a:rPr lang="ar-SA" sz="1400" dirty="0">
                <a:latin typeface="Alexandria" charset="0"/>
                <a:cs typeface="Alexandria" charset="0"/>
              </a:rPr>
              <a:t> من أجل إزالة هذه البقع واستبدالها بأماكن صحيحة.</a:t>
            </a:r>
          </a:p>
          <a:p>
            <a:pPr marL="285750" indent="-285750" algn="just" defTabSz="914400" rtl="1" eaLnBrk="1" latinLnBrk="0" hangingPunct="1">
              <a:lnSpc>
                <a:spcPts val="2300"/>
              </a:lnSpc>
              <a:spcBef>
                <a:spcPts val="600"/>
              </a:spcBef>
              <a:buFont typeface="Wingdings" pitchFamily="2" charset="2"/>
              <a:buChar char="§"/>
            </a:pPr>
            <a:r>
              <a:rPr lang="ar-SA" sz="1400" dirty="0">
                <a:latin typeface="Alexandria" charset="0"/>
                <a:cs typeface="Alexandria" charset="0"/>
              </a:rPr>
              <a:t>في تصوير الزهور نرغب بإشباع الألوان قليلا حتي تظهر الزهرة بشكل جميل لذلك نقوم أولا بزيادة ”</a:t>
            </a:r>
            <a:r>
              <a:rPr lang="en-US" sz="1400" dirty="0">
                <a:latin typeface="Alexandria" charset="0"/>
                <a:cs typeface="Alexandria" charset="0"/>
              </a:rPr>
              <a:t>Vibrance</a:t>
            </a:r>
            <a:r>
              <a:rPr lang="ar-SA" sz="1400" dirty="0">
                <a:latin typeface="Alexandria" charset="0"/>
                <a:cs typeface="Alexandria" charset="0"/>
              </a:rPr>
              <a:t>" قليلا، ثم نذهب إلي لوح الألوان ونقوم بزيادة لون الزهرة. </a:t>
            </a:r>
          </a:p>
          <a:p>
            <a:pPr marL="285750" indent="-285750" algn="just" defTabSz="914400" rtl="1" eaLnBrk="1" latinLnBrk="0" hangingPunct="1">
              <a:lnSpc>
                <a:spcPts val="2300"/>
              </a:lnSpc>
              <a:spcBef>
                <a:spcPts val="600"/>
              </a:spcBef>
              <a:buFont typeface="Wingdings" pitchFamily="2" charset="2"/>
              <a:buChar char="§"/>
            </a:pPr>
            <a:r>
              <a:rPr lang="ar-SA" sz="1400" dirty="0">
                <a:latin typeface="Alexandria" charset="0"/>
                <a:cs typeface="Alexandria" charset="0"/>
              </a:rPr>
              <a:t>فمثلا إذا كان لون الزهرة أحمر والخلفية بنية نقوم بزيادة إشباع اللون الأحمر فقط وربما تقليل إشباع اللون البني حتي تظهر صورة الزهرة أقوي من الخلفية. </a:t>
            </a:r>
          </a:p>
          <a:p>
            <a:pPr marL="285750" indent="-285750" algn="just" defTabSz="914400" rtl="1" eaLnBrk="1" latinLnBrk="0" hangingPunct="1">
              <a:lnSpc>
                <a:spcPts val="2300"/>
              </a:lnSpc>
              <a:spcBef>
                <a:spcPts val="600"/>
              </a:spcBef>
              <a:buFont typeface="Wingdings" pitchFamily="2" charset="2"/>
              <a:buChar char="§"/>
            </a:pPr>
            <a:r>
              <a:rPr lang="ar-SA" sz="1400" dirty="0">
                <a:latin typeface="Alexandria" charset="0"/>
                <a:cs typeface="Alexandria" charset="0"/>
              </a:rPr>
              <a:t>لا نقوم بزيادة التأثيرات عن طريق تغيير حقيقة الألوان لأنه في تصوير الزهور نرغب بعرض ألوان الزهرة كما هي. </a:t>
            </a:r>
          </a:p>
          <a:p>
            <a:pPr marL="285750" indent="-285750" algn="just" defTabSz="914400" rtl="1" eaLnBrk="1" latinLnBrk="0" hangingPunct="1">
              <a:lnSpc>
                <a:spcPts val="2300"/>
              </a:lnSpc>
              <a:spcBef>
                <a:spcPts val="600"/>
              </a:spcBef>
              <a:buFont typeface="Wingdings" pitchFamily="2" charset="2"/>
              <a:buChar char="§"/>
            </a:pPr>
            <a:r>
              <a:rPr lang="ar-SA" sz="1400" dirty="0">
                <a:latin typeface="Alexandria" charset="0"/>
                <a:cs typeface="Alexandria" charset="0"/>
              </a:rPr>
              <a:t>في حال استعمالك قاعدة ملأ الإطار تستطيع وضع أطراف سوداء ”</a:t>
            </a:r>
            <a:r>
              <a:rPr lang="en-US" sz="1400" dirty="0">
                <a:latin typeface="Alexandria" charset="0"/>
                <a:cs typeface="Alexandria" charset="0"/>
              </a:rPr>
              <a:t>Vignetting</a:t>
            </a:r>
            <a:r>
              <a:rPr lang="ar-SA" sz="1400" dirty="0">
                <a:latin typeface="Alexandria" charset="0"/>
                <a:cs typeface="Alexandria" charset="0"/>
              </a:rPr>
              <a:t>" من زجل توجيه عين الناظر إلي منتصف الصورة.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389A1B2-0C20-59B3-2180-52ED71B4FAE8}"/>
              </a:ext>
            </a:extLst>
          </p:cNvPr>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F58221"/>
                </a:solidFill>
                <a:latin typeface="Alexandria" charset="0"/>
                <a:cs typeface="Alexandria" charset="0"/>
              </a:rPr>
              <a:t>تصوير الأزهار والورود</a:t>
            </a:r>
          </a:p>
          <a:p>
            <a:pPr marL="0" algn="ctr" defTabSz="914400" rtl="1" eaLnBrk="1" latinLnBrk="0" hangingPunct="1">
              <a:spcBef>
                <a:spcPts val="1200"/>
              </a:spcBef>
            </a:pPr>
            <a:r>
              <a:rPr lang="en-US" sz="2400" b="1" dirty="0">
                <a:solidFill>
                  <a:srgbClr val="F58221"/>
                </a:solidFill>
                <a:latin typeface="Alexandria" charset="0"/>
                <a:cs typeface="Alexandria" charset="0"/>
              </a:rPr>
              <a:t>Flowers Photography</a:t>
            </a:r>
          </a:p>
        </p:txBody>
      </p:sp>
    </p:spTree>
    <p:extLst>
      <p:ext uri="{BB962C8B-B14F-4D97-AF65-F5344CB8AC3E}">
        <p14:creationId xmlns:p14="http://schemas.microsoft.com/office/powerpoint/2010/main" val="1619882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ctr" defTabSz="914400" rtl="1" eaLnBrk="1" latinLnBrk="0" hangingPunct="1"/>
            <a:r>
              <a:rPr lang="ar-SA" sz="2400" b="1" dirty="0">
                <a:solidFill>
                  <a:srgbClr val="F58221"/>
                </a:solidFill>
                <a:latin typeface="Alexandria" charset="0"/>
                <a:cs typeface="Alexandria" charset="0"/>
              </a:rPr>
              <a:t>نشاط: فيديو تعليمي عن تصوير الأزهار</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5196468" y="2119328"/>
            <a:ext cx="6053224" cy="2617896"/>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dirty="0">
                <a:solidFill>
                  <a:srgbClr val="C00000"/>
                </a:solidFill>
                <a:latin typeface="Alexandria" charset="0"/>
                <a:cs typeface="Alexandria" charset="0"/>
              </a:rPr>
              <a:t>قم بمشاهدة هذا الفيديو التعليمي عن تصوير الأزهار والورود من خلال الرابط التالي </a:t>
            </a:r>
          </a:p>
          <a:p>
            <a:pPr algn="ctr" defTabSz="914400" rtl="1" eaLnBrk="1" latinLnBrk="0" hangingPunct="1">
              <a:lnSpc>
                <a:spcPct val="200000"/>
              </a:lnSpc>
              <a:spcBef>
                <a:spcPts val="1200"/>
              </a:spcBef>
            </a:pPr>
            <a:r>
              <a:rPr lang="en-US" sz="2000" dirty="0">
                <a:latin typeface="Alexandria" charset="0"/>
                <a:cs typeface="Alexandria" charset="0"/>
                <a:hlinkClick r:id="rId2"/>
              </a:rPr>
              <a:t>https://youtu.be/eJLD3hQMwkU?si=OsHff_2xGgNlrT_B</a:t>
            </a:r>
            <a:endParaRPr lang="ar-SA" sz="2000" dirty="0">
              <a:solidFill>
                <a:srgbClr val="C00000"/>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a:extLst>
              <a:ext uri="{FF2B5EF4-FFF2-40B4-BE49-F238E27FC236}">
                <a16:creationId xmlns:a16="http://schemas.microsoft.com/office/drawing/2014/main" id="{B933A205-0762-4FD1-8F68-156FDA4F0A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8570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762000" y="2030116"/>
            <a:ext cx="10487694" cy="3916521"/>
          </a:xfrm>
          <a:prstGeom prst="rect">
            <a:avLst/>
          </a:prstGeom>
          <a:noFill/>
        </p:spPr>
        <p:txBody>
          <a:bodyPr wrap="square" rtlCol="0">
            <a:spAutoFit/>
          </a:bodyPr>
          <a:lstStyle/>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تصوير الشارع هو شكل من أشكال رواية القصص ينقل تجربة الحياة اليومية ورؤية المصور عبر الصور الملتقطة في العالم. </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الكثير من التصوير الفوتوغرافي للشوارع يستجيب للحياة نظرًا لأن الكثير من الإضاءة والمحتوى والفرص في تصوير الشوارع تعتمد على الصدفة، لذا يمكن أن يكون تصوير الشوارع نوعًا صعبًا من التصوير الفوتوغرافي لكن تضمن هذه التحديات أن تكون صور الشوارع دائمًا فريدة من نوعها. </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يوضح المصور أنتوني </a:t>
            </a:r>
            <a:r>
              <a:rPr lang="ar-SA" sz="1600" dirty="0" err="1">
                <a:latin typeface="Alexandria" charset="0"/>
                <a:cs typeface="Alexandria" charset="0"/>
              </a:rPr>
              <a:t>بيجون</a:t>
            </a:r>
            <a:r>
              <a:rPr lang="ar-SA" sz="1600" dirty="0">
                <a:latin typeface="Alexandria" charset="0"/>
                <a:cs typeface="Alexandria" charset="0"/>
              </a:rPr>
              <a:t>: "الأمر كله يتعلق بتعلم تحديد وتنقيح ما تراه بطريقة مثيرة للاهتمام". يهدف إلى توثيق وفحص الحياة كما يحدث. </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بالنسبة للمبتدئين فهي طريقة رائعة لصقل مهاراتك الفنية وتطوير منظورك الفني الفريد.</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ابتكر مصور الشوارع الشهير هنري كارتييه </a:t>
            </a:r>
            <a:r>
              <a:rPr lang="ar-SA" sz="1600" dirty="0" err="1">
                <a:latin typeface="Alexandria" charset="0"/>
                <a:cs typeface="Alexandria" charset="0"/>
              </a:rPr>
              <a:t>بريسون</a:t>
            </a:r>
            <a:r>
              <a:rPr lang="ar-SA" sz="1600" dirty="0">
                <a:latin typeface="Alexandria" charset="0"/>
                <a:cs typeface="Alexandria" charset="0"/>
              </a:rPr>
              <a:t> مصطلح "</a:t>
            </a:r>
            <a:r>
              <a:rPr lang="ar-SA" sz="1600" dirty="0">
                <a:solidFill>
                  <a:srgbClr val="FF0000"/>
                </a:solidFill>
                <a:latin typeface="Alexandria" charset="0"/>
                <a:cs typeface="Alexandria" charset="0"/>
              </a:rPr>
              <a:t>لحظة حاسمة</a:t>
            </a:r>
            <a:r>
              <a:rPr lang="ar-SA" sz="1600" dirty="0">
                <a:latin typeface="Alexandria" charset="0"/>
                <a:cs typeface="Alexandria" charset="0"/>
              </a:rPr>
              <a:t>". يشير هذا إلى تصوير لحظة أو حدث عفوي حيث تخبر الصورة القصة بنفسها. بصفتك مصورًا للشوارع فأنت لا تتحكم في بيئتك لكنك تتحكم في الكاميرا. عليك أن تقرر اللحظة الدقيقة لالتقاط تلك الصورة. اللحظة الحاسمة المثالية هي اللحظة التي يتحول فيها التصوير الفوتوغرافي في الشوارع إلى سرد قصصي.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389A1B2-0C20-59B3-2180-52ED71B4FAE8}"/>
              </a:ext>
            </a:extLst>
          </p:cNvPr>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تصوير حياة الشارع</a:t>
            </a:r>
          </a:p>
          <a:p>
            <a:pPr marL="0" algn="ctr" defTabSz="914400" rtl="1" eaLnBrk="1" latinLnBrk="0" hangingPunct="1">
              <a:spcBef>
                <a:spcPts val="1200"/>
              </a:spcBef>
            </a:pPr>
            <a:r>
              <a:rPr lang="en-US" sz="2400" b="1" dirty="0">
                <a:solidFill>
                  <a:srgbClr val="002060"/>
                </a:solidFill>
                <a:latin typeface="Alexandria" charset="0"/>
                <a:cs typeface="Alexandria" charset="0"/>
              </a:rPr>
              <a:t>Street Photography</a:t>
            </a:r>
          </a:p>
        </p:txBody>
      </p:sp>
    </p:spTree>
    <p:extLst>
      <p:ext uri="{BB962C8B-B14F-4D97-AF65-F5344CB8AC3E}">
        <p14:creationId xmlns:p14="http://schemas.microsoft.com/office/powerpoint/2010/main" val="903366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3423424" y="1885153"/>
            <a:ext cx="7826269" cy="3897285"/>
          </a:xfrm>
          <a:prstGeom prst="rect">
            <a:avLst/>
          </a:prstGeom>
          <a:noFill/>
        </p:spPr>
        <p:txBody>
          <a:bodyPr wrap="square" rtlCol="0">
            <a:spAutoFit/>
          </a:bodyPr>
          <a:lstStyle/>
          <a:p>
            <a:pPr algn="just" defTabSz="914400" rtl="1" eaLnBrk="1" latinLnBrk="0" hangingPunct="1">
              <a:lnSpc>
                <a:spcPts val="2500"/>
              </a:lnSpc>
              <a:spcBef>
                <a:spcPts val="600"/>
              </a:spcBef>
            </a:pPr>
            <a:r>
              <a:rPr lang="ar-SA" b="1" dirty="0">
                <a:solidFill>
                  <a:srgbClr val="FF0000"/>
                </a:solidFill>
                <a:latin typeface="Alexandria" charset="0"/>
                <a:cs typeface="Alexandria" charset="0"/>
              </a:rPr>
              <a:t>تكوين الصورة الصحفية في تصوير حياة الشارع</a:t>
            </a:r>
            <a:r>
              <a:rPr lang="ar-SA" sz="1600" dirty="0">
                <a:solidFill>
                  <a:srgbClr val="000000"/>
                </a:solidFill>
                <a:latin typeface="Alexandria" charset="0"/>
                <a:cs typeface="Alexandria" charset="0"/>
              </a:rPr>
              <a:t>.</a:t>
            </a:r>
          </a:p>
          <a:p>
            <a:pPr marL="285750" indent="-285750" algn="just" defTabSz="914400" rtl="1" eaLnBrk="1" latinLnBrk="0" hangingPunct="1">
              <a:lnSpc>
                <a:spcPts val="2500"/>
              </a:lnSpc>
              <a:spcBef>
                <a:spcPts val="600"/>
              </a:spcBef>
              <a:buFont typeface="Wingdings" pitchFamily="2" charset="2"/>
              <a:buChar char="§"/>
            </a:pPr>
            <a:r>
              <a:rPr lang="ar-SA" sz="1600" dirty="0">
                <a:solidFill>
                  <a:srgbClr val="000000"/>
                </a:solidFill>
                <a:latin typeface="Alexandria" charset="0"/>
                <a:cs typeface="Alexandria" charset="0"/>
              </a:rPr>
              <a:t>يعتمد التصوير الصحفي وتصوير حياة الشارع بشكل أساسي علي عنصر القصة فربما لن يكون لديك الوقت الكافي كمصور صحفي لإعداد الإضاءة والتكوين وإعدادات الكاميرا لأنه ربما لن تتكرر اللحظة والقصة الصحفية.</a:t>
            </a:r>
          </a:p>
          <a:p>
            <a:pPr marL="285750" indent="-285750" algn="just" defTabSz="914400" rtl="1" eaLnBrk="1" latinLnBrk="0" hangingPunct="1">
              <a:lnSpc>
                <a:spcPts val="2500"/>
              </a:lnSpc>
              <a:spcBef>
                <a:spcPts val="600"/>
              </a:spcBef>
              <a:buFont typeface="Wingdings" pitchFamily="2" charset="2"/>
              <a:buChar char="§"/>
            </a:pPr>
            <a:r>
              <a:rPr lang="ar-SA" sz="1600" dirty="0">
                <a:solidFill>
                  <a:srgbClr val="000000"/>
                </a:solidFill>
                <a:latin typeface="Alexandria" charset="0"/>
                <a:cs typeface="Alexandria" charset="0"/>
              </a:rPr>
              <a:t>في هذا النوع من التصوير عليك فقط ضبط الكاميرا الرقمية علي الإعدادات الصحيحة ومحاولة اختيار الزاوية التصويرية المناسبة. </a:t>
            </a:r>
          </a:p>
          <a:p>
            <a:pPr marL="285750" indent="-285750" algn="just" defTabSz="914400" rtl="1" eaLnBrk="1" latinLnBrk="0" hangingPunct="1">
              <a:lnSpc>
                <a:spcPts val="2500"/>
              </a:lnSpc>
              <a:spcBef>
                <a:spcPts val="600"/>
              </a:spcBef>
              <a:buFont typeface="Wingdings" pitchFamily="2" charset="2"/>
              <a:buChar char="§"/>
            </a:pPr>
            <a:r>
              <a:rPr lang="ar-SA" sz="1600" dirty="0">
                <a:solidFill>
                  <a:srgbClr val="000000"/>
                </a:solidFill>
                <a:latin typeface="Alexandria" charset="0"/>
                <a:cs typeface="Alexandria" charset="0"/>
              </a:rPr>
              <a:t>في حال التصوير الليلي يمكنك استعمال الفلاش ما لم يكن يسبب أي إزعاج للحضور. </a:t>
            </a:r>
          </a:p>
          <a:p>
            <a:pPr marL="285750" indent="-285750" algn="just" defTabSz="914400" rtl="1" eaLnBrk="1" latinLnBrk="0" hangingPunct="1">
              <a:lnSpc>
                <a:spcPts val="2500"/>
              </a:lnSpc>
              <a:spcBef>
                <a:spcPts val="600"/>
              </a:spcBef>
              <a:buFont typeface="Wingdings" pitchFamily="2" charset="2"/>
              <a:buChar char="§"/>
            </a:pPr>
            <a:r>
              <a:rPr lang="ar-SA" sz="1600" dirty="0">
                <a:solidFill>
                  <a:srgbClr val="000000"/>
                </a:solidFill>
                <a:latin typeface="Alexandria" charset="0"/>
                <a:cs typeface="Alexandria" charset="0"/>
              </a:rPr>
              <a:t>إذا لم تحتوي الصورة الصحفية علي القصة فربما لن يتم إدراج صورتك في الجريدة. تحتاج أيضا إلي الأخذ بعين الاعتبار ضبط تكوين الصورة حسب الإمكان عن طريق جعلها متوازنة العناصر واستبعاد العناصر غير الضرورية عن طريق حصر المشهد باستعمال الزووم أو القطع أثناء معالجة الصورة.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389A1B2-0C20-59B3-2180-52ED71B4FAE8}"/>
              </a:ext>
            </a:extLst>
          </p:cNvPr>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تصوير حياة الشارع</a:t>
            </a:r>
          </a:p>
          <a:p>
            <a:pPr marL="0" algn="ctr" defTabSz="914400" rtl="1" eaLnBrk="1" latinLnBrk="0" hangingPunct="1">
              <a:spcBef>
                <a:spcPts val="1200"/>
              </a:spcBef>
            </a:pPr>
            <a:r>
              <a:rPr lang="en-US" sz="2400" b="1" dirty="0">
                <a:solidFill>
                  <a:srgbClr val="002060"/>
                </a:solidFill>
                <a:latin typeface="Alexandria" charset="0"/>
                <a:cs typeface="Alexandria" charset="0"/>
              </a:rPr>
              <a:t>Street Photography</a:t>
            </a:r>
          </a:p>
        </p:txBody>
      </p:sp>
      <p:pic>
        <p:nvPicPr>
          <p:cNvPr id="3" name="Picture 4" descr="دراجة بخارية تسير على طريق غير ممهد ليلاً">
            <a:extLst>
              <a:ext uri="{FF2B5EF4-FFF2-40B4-BE49-F238E27FC236}">
                <a16:creationId xmlns:a16="http://schemas.microsoft.com/office/drawing/2014/main" id="{467FA020-F06C-09D3-7A71-FF90E2073E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094" y="2082053"/>
            <a:ext cx="2661424" cy="1854334"/>
          </a:xfrm>
          <a:prstGeom prst="rect">
            <a:avLst/>
          </a:prstGeom>
          <a:noFill/>
          <a:extLst>
            <a:ext uri="{909E8E84-426E-40DD-AFC4-6F175D3DCCD1}">
              <a14:hiddenFill xmlns:a14="http://schemas.microsoft.com/office/drawing/2010/main">
                <a:solidFill>
                  <a:srgbClr val="FFFFFF"/>
                </a:solidFill>
              </a14:hiddenFill>
            </a:ext>
          </a:extLst>
        </p:spPr>
      </p:pic>
      <p:pic>
        <p:nvPicPr>
          <p:cNvPr id="28674" name="Picture 2">
            <a:extLst>
              <a:ext uri="{FF2B5EF4-FFF2-40B4-BE49-F238E27FC236}">
                <a16:creationId xmlns:a16="http://schemas.microsoft.com/office/drawing/2014/main" id="{ACAD7DCE-A51C-6A85-9E7E-D079E7546A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094" y="3958689"/>
            <a:ext cx="2661424" cy="1919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6446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6768790" y="1762491"/>
            <a:ext cx="4480903" cy="358950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التركيب والتأطير هما ما يأخذان لقطة بسيطة إلى المستوى التالي. "في بعض الأحيان تريد أن تحكي قصة تحدث أمامك بالفعل. ثم في أوقات أخرى ترى الموضوعات وتريد إنشاء قصة بهذه الصورة. يقول المصور ديريك </a:t>
            </a:r>
            <a:r>
              <a:rPr lang="ar-SA" sz="1600" dirty="0" err="1">
                <a:latin typeface="Alexandria" charset="0"/>
                <a:cs typeface="Alexandria" charset="0"/>
              </a:rPr>
              <a:t>بويد</a:t>
            </a:r>
            <a:r>
              <a:rPr lang="ar-SA" sz="1600" dirty="0">
                <a:latin typeface="Alexandria" charset="0"/>
                <a:cs typeface="Alexandria" charset="0"/>
              </a:rPr>
              <a:t>: "كلاهما صحيحان على حد سواء وكلاهما تصوير للشوارع". لإنشاء أفضل الصور جرب طريقة تأطير الصورة والزاوية التي تلتقطها والضوء الذي تلتقطه. يعمل كل هذا على سرد قصة والأمر متروك لك كفنان لتقرر ماهية هذه القصة.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389A1B2-0C20-59B3-2180-52ED71B4FAE8}"/>
              </a:ext>
            </a:extLst>
          </p:cNvPr>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تصوير حياة الشارع</a:t>
            </a:r>
          </a:p>
          <a:p>
            <a:pPr marL="0" algn="ctr" defTabSz="914400" rtl="1" eaLnBrk="1" latinLnBrk="0" hangingPunct="1">
              <a:spcBef>
                <a:spcPts val="1200"/>
              </a:spcBef>
            </a:pPr>
            <a:r>
              <a:rPr lang="en-US" sz="2400" b="1" dirty="0">
                <a:solidFill>
                  <a:srgbClr val="002060"/>
                </a:solidFill>
                <a:latin typeface="Alexandria" charset="0"/>
                <a:cs typeface="Alexandria" charset="0"/>
              </a:rPr>
              <a:t>Street Photography</a:t>
            </a:r>
          </a:p>
        </p:txBody>
      </p:sp>
      <p:pic>
        <p:nvPicPr>
          <p:cNvPr id="9" name="Picture 8" descr="A reflection of a building in a puddle&#10;&#10;Description automatically generated">
            <a:extLst>
              <a:ext uri="{FF2B5EF4-FFF2-40B4-BE49-F238E27FC236}">
                <a16:creationId xmlns:a16="http://schemas.microsoft.com/office/drawing/2014/main" id="{85E90737-BAF2-52C2-0BD0-EB9B8BC5F5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0849" y="1862850"/>
            <a:ext cx="5795580" cy="4059754"/>
          </a:xfrm>
          <a:prstGeom prst="rect">
            <a:avLst/>
          </a:prstGeom>
        </p:spPr>
      </p:pic>
    </p:spTree>
    <p:extLst>
      <p:ext uri="{BB962C8B-B14F-4D97-AF65-F5344CB8AC3E}">
        <p14:creationId xmlns:p14="http://schemas.microsoft.com/office/powerpoint/2010/main" val="3544447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3773034" y="597960"/>
            <a:ext cx="4645933"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نشاط: قراءة تحليلية </a:t>
            </a:r>
          </a:p>
          <a:p>
            <a:pPr marL="0" algn="ctr" defTabSz="914400" rtl="1" eaLnBrk="1" latinLnBrk="0" hangingPunct="1">
              <a:spcBef>
                <a:spcPts val="1200"/>
              </a:spcBef>
            </a:pPr>
            <a:r>
              <a:rPr lang="ar-SA" sz="2400" b="1" dirty="0">
                <a:solidFill>
                  <a:srgbClr val="002060"/>
                </a:solidFill>
                <a:latin typeface="Alexandria" charset="0"/>
                <a:cs typeface="Alexandria" charset="0"/>
              </a:rPr>
              <a:t>حول إرشادات التصوير للشارع</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4795982" y="1896297"/>
            <a:ext cx="6521576" cy="3541226"/>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b="1" dirty="0">
                <a:solidFill>
                  <a:srgbClr val="00AEEF"/>
                </a:solidFill>
                <a:latin typeface="Alexandria" charset="0"/>
                <a:cs typeface="Alexandria" charset="0"/>
              </a:rPr>
              <a:t>قم بقراءة هذا الموضوع حول </a:t>
            </a:r>
          </a:p>
          <a:p>
            <a:pPr algn="ctr" defTabSz="914400" rtl="1" eaLnBrk="1" latinLnBrk="0" hangingPunct="1">
              <a:lnSpc>
                <a:spcPct val="200000"/>
              </a:lnSpc>
              <a:spcBef>
                <a:spcPts val="1200"/>
              </a:spcBef>
            </a:pPr>
            <a:r>
              <a:rPr lang="ar-SA" sz="2000" dirty="0">
                <a:latin typeface="Alexandria" charset="0"/>
                <a:cs typeface="Alexandria" charset="0"/>
              </a:rPr>
              <a:t>عشر نصائح لهواة التصوير الفوتوغرافي في الشارع</a:t>
            </a:r>
            <a:endParaRPr lang="ar-SA" sz="2000" b="1" dirty="0">
              <a:solidFill>
                <a:srgbClr val="00AEEF"/>
              </a:solidFill>
              <a:latin typeface="Alexandria" charset="0"/>
              <a:cs typeface="Alexandria" charset="0"/>
            </a:endParaRPr>
          </a:p>
          <a:p>
            <a:pPr algn="ctr" defTabSz="914400" rtl="1" eaLnBrk="1" latinLnBrk="0" hangingPunct="1">
              <a:lnSpc>
                <a:spcPct val="200000"/>
              </a:lnSpc>
              <a:spcBef>
                <a:spcPts val="1200"/>
              </a:spcBef>
            </a:pPr>
            <a:r>
              <a:rPr lang="ar-SA" sz="2000" b="1" dirty="0">
                <a:solidFill>
                  <a:srgbClr val="00AEEF"/>
                </a:solidFill>
                <a:latin typeface="Alexandria" charset="0"/>
                <a:cs typeface="Alexandria" charset="0"/>
              </a:rPr>
              <a:t>من خلال الرابط التالي</a:t>
            </a:r>
          </a:p>
          <a:p>
            <a:pPr algn="ctr" defTabSz="914400" rtl="1" eaLnBrk="1" latinLnBrk="0" hangingPunct="1">
              <a:lnSpc>
                <a:spcPct val="200000"/>
              </a:lnSpc>
              <a:spcBef>
                <a:spcPts val="1200"/>
              </a:spcBef>
            </a:pPr>
            <a:r>
              <a:rPr lang="en-US" sz="2000" dirty="0">
                <a:latin typeface="Alexandria" charset="0"/>
                <a:cs typeface="Alexandria" charset="0"/>
                <a:hlinkClick r:id="rId2"/>
              </a:rPr>
              <a:t>https://www.aljazeera.net/tech/2018/11/19/</a:t>
            </a:r>
            <a:r>
              <a:rPr lang="ar-SA" sz="2000" dirty="0">
                <a:latin typeface="Alexandria" charset="0"/>
                <a:cs typeface="Alexandria" charset="0"/>
                <a:hlinkClick r:id="rId2"/>
              </a:rPr>
              <a:t>عشر-نصائح-لهواة-التصوير-الفوتوغرافي</a:t>
            </a:r>
            <a:endParaRPr lang="ar-SA" sz="2000" b="1" dirty="0">
              <a:solidFill>
                <a:srgbClr val="00AEEF"/>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4FDD81AC-566A-D3F6-5A2D-5F45001264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9950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4900659" y="1762491"/>
            <a:ext cx="6349034" cy="4051174"/>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المعدات اللازمة لتصوير حياة الشارع</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تحتاج في التصوير الصحفي الرقمي إلي عدسة للتبديل بين التصوير العريض والبورتريه لذلك العدسة (24 - 70)ملم قد تكون الأنسب لهذا الغرض.</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كما ستحتاج إلي فلاش محمول علي الكاميرا للتصوير الليلي أيضا.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يُعرف الوقت قبل شروق الشمس أو بعد </a:t>
            </a:r>
            <a:r>
              <a:rPr lang="ar-SA" sz="1600" dirty="0" err="1">
                <a:latin typeface="Alexandria" charset="0"/>
                <a:cs typeface="Alexandria" charset="0"/>
              </a:rPr>
              <a:t>مغيبها</a:t>
            </a:r>
            <a:r>
              <a:rPr lang="ar-SA" sz="1600" dirty="0">
                <a:latin typeface="Alexandria" charset="0"/>
                <a:cs typeface="Alexandria" charset="0"/>
              </a:rPr>
              <a:t> مباشرةً باسم "الساعة الزرقاء" للشفق، وهو وقت رائع لتصوير مناظر المدينة. إذ يميل الضوء إلى الظهور بطريقة سريالية وتكون الشوارع أقل ازدحامًا عن العادة. ومع معظم العدسات، سيؤدي ضبط فتحة العدسة إلى مقاس يتراوح بين </a:t>
            </a:r>
            <a:r>
              <a:rPr lang="en-US" sz="1600" dirty="0">
                <a:latin typeface="Alexandria" charset="0"/>
                <a:cs typeface="Alexandria" charset="0"/>
              </a:rPr>
              <a:t>f/11 </a:t>
            </a:r>
            <a:r>
              <a:rPr lang="ar-SA" sz="1600" dirty="0">
                <a:latin typeface="Alexandria" charset="0"/>
                <a:cs typeface="Alexandria" charset="0"/>
              </a:rPr>
              <a:t>و</a:t>
            </a:r>
            <a:r>
              <a:rPr lang="en-US" sz="1600" dirty="0">
                <a:latin typeface="Alexandria" charset="0"/>
                <a:cs typeface="Alexandria" charset="0"/>
              </a:rPr>
              <a:t>f/16 </a:t>
            </a:r>
            <a:r>
              <a:rPr lang="ar-SA" sz="1600" dirty="0">
                <a:latin typeface="Alexandria" charset="0"/>
                <a:cs typeface="Alexandria" charset="0"/>
              </a:rPr>
              <a:t>تقريبًا إلى إظهار نقاط الضوء الساطعة وكأنها نجوم براقة.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389A1B2-0C20-59B3-2180-52ED71B4FAE8}"/>
              </a:ext>
            </a:extLst>
          </p:cNvPr>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تصوير حياة الشارع</a:t>
            </a:r>
          </a:p>
          <a:p>
            <a:pPr marL="0" algn="ctr" defTabSz="914400" rtl="1" eaLnBrk="1" latinLnBrk="0" hangingPunct="1">
              <a:spcBef>
                <a:spcPts val="1200"/>
              </a:spcBef>
            </a:pPr>
            <a:r>
              <a:rPr lang="en-US" sz="2400" b="1" dirty="0">
                <a:solidFill>
                  <a:srgbClr val="002060"/>
                </a:solidFill>
                <a:latin typeface="Alexandria" charset="0"/>
                <a:cs typeface="Alexandria" charset="0"/>
              </a:rPr>
              <a:t>Street Photography</a:t>
            </a:r>
          </a:p>
        </p:txBody>
      </p:sp>
      <p:pic>
        <p:nvPicPr>
          <p:cNvPr id="9" name="Picture 8" descr="A person holding a camera with a city in the background&#10;&#10;Description automatically generated">
            <a:extLst>
              <a:ext uri="{FF2B5EF4-FFF2-40B4-BE49-F238E27FC236}">
                <a16:creationId xmlns:a16="http://schemas.microsoft.com/office/drawing/2014/main" id="{EC82F9CE-0B1A-9270-3B50-65445204E4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943" y="2119409"/>
            <a:ext cx="4155686" cy="3373655"/>
          </a:xfrm>
          <a:prstGeom prst="rect">
            <a:avLst/>
          </a:prstGeom>
        </p:spPr>
      </p:pic>
    </p:spTree>
    <p:extLst>
      <p:ext uri="{BB962C8B-B14F-4D97-AF65-F5344CB8AC3E}">
        <p14:creationId xmlns:p14="http://schemas.microsoft.com/office/powerpoint/2010/main" val="3341068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4900659" y="1762491"/>
            <a:ext cx="6349034" cy="374339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كنت تجرب التصوير الفوتوغرافي في المدينة ليلًا ، فقد يعطيك محدد الرؤية الإلكتروني الموجود على كاميرا غير مزودة بمرآة ميزةً قيّمة للغاية – لأنه سيظهر لك تحديدًا كيفية تعرض هدفك للضوء وسيحدّث اللقطة كلما قمت بإجراء التعديلات. أما في كاميرا </a:t>
            </a:r>
            <a:r>
              <a:rPr lang="en-US" sz="1600" dirty="0">
                <a:latin typeface="Alexandria" charset="0"/>
                <a:cs typeface="Alexandria" charset="0"/>
              </a:rPr>
              <a:t>DSLR</a:t>
            </a:r>
            <a:r>
              <a:rPr lang="ar-SA" sz="1600" dirty="0">
                <a:latin typeface="Alexandria" charset="0"/>
                <a:cs typeface="Alexandria" charset="0"/>
              </a:rPr>
              <a:t> فيمكن أن تساعدك شاشتها الخلفية في تقييم إعدادات التعرض للضوء وأن تمنحك أيضًا رؤية أكثر سطوعًا للمشهد.</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على الرغم من أنك تستطيع استخدام أي كاميرا من </a:t>
            </a:r>
            <a:r>
              <a:rPr lang="en-US" sz="1600" dirty="0">
                <a:latin typeface="Alexandria" charset="0"/>
                <a:cs typeface="Alexandria" charset="0"/>
              </a:rPr>
              <a:t>Canon </a:t>
            </a:r>
            <a:r>
              <a:rPr lang="ar-SA" sz="1600" dirty="0">
                <a:latin typeface="Alexandria" charset="0"/>
                <a:cs typeface="Alexandria" charset="0"/>
              </a:rPr>
              <a:t> لتصوير المدن، إلا أن الكاميرات المزودة بعدسات قابلة للتبديل تقدم لك أقصى تعددية في المزايا. وغالبًا ما يكون استخدام كاميرا أصغر حجمًا أفضل أيضًا، لأنك ستستطيع تجنب لفت الانتباه والتقاط صورٍ عفوية لحياة المدينة اليومية، فيما يكمل الأشخاص يومهم.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389A1B2-0C20-59B3-2180-52ED71B4FAE8}"/>
              </a:ext>
            </a:extLst>
          </p:cNvPr>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تصوير حياة الشارع</a:t>
            </a:r>
          </a:p>
          <a:p>
            <a:pPr marL="0" algn="ctr" defTabSz="914400" rtl="1" eaLnBrk="1" latinLnBrk="0" hangingPunct="1">
              <a:spcBef>
                <a:spcPts val="1200"/>
              </a:spcBef>
            </a:pPr>
            <a:r>
              <a:rPr lang="en-US" sz="2400" b="1" dirty="0">
                <a:solidFill>
                  <a:srgbClr val="002060"/>
                </a:solidFill>
                <a:latin typeface="Alexandria" charset="0"/>
                <a:cs typeface="Alexandria" charset="0"/>
              </a:rPr>
              <a:t>Street Photography</a:t>
            </a:r>
          </a:p>
        </p:txBody>
      </p:sp>
      <p:pic>
        <p:nvPicPr>
          <p:cNvPr id="11" name="Picture 10" descr="A hand holding a camera&#10;&#10;Description automatically generated">
            <a:extLst>
              <a:ext uri="{FF2B5EF4-FFF2-40B4-BE49-F238E27FC236}">
                <a16:creationId xmlns:a16="http://schemas.microsoft.com/office/drawing/2014/main" id="{2FA4022D-05C6-5E2F-3EF3-320DFBF61A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07095"/>
            <a:ext cx="3958352" cy="4119535"/>
          </a:xfrm>
          <a:prstGeom prst="rect">
            <a:avLst/>
          </a:prstGeom>
        </p:spPr>
      </p:pic>
    </p:spTree>
    <p:extLst>
      <p:ext uri="{BB962C8B-B14F-4D97-AF65-F5344CB8AC3E}">
        <p14:creationId xmlns:p14="http://schemas.microsoft.com/office/powerpoint/2010/main" val="2795276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762000" y="1795947"/>
            <a:ext cx="10487693" cy="3897285"/>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00B050"/>
                </a:solidFill>
                <a:latin typeface="Alexandria" charset="0"/>
                <a:cs typeface="Alexandria" charset="0"/>
              </a:rPr>
              <a:t>ضبط الإعدادات</a:t>
            </a:r>
            <a:r>
              <a:rPr lang="ar-SA" sz="1600" dirty="0">
                <a:latin typeface="Alexandria" charset="0"/>
                <a:cs typeface="Alexandria" charset="0"/>
              </a:rPr>
              <a:t>.</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عند ضبط الإعدادات يجب أن تأخذ بعين الاعتبار أن تكون الكاميرا الرقمية جاهزة لاقتناص الصورة في الوقت المناسب. فأنت لا تعلم متي تأتي اللحظة المناسبة، لذلك من الممكن أن تستعمل وضع أولوية الغالق أو أولوية فتحة العدسة حسب الغرض.</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فإذا كان الوقت في منتصف النهار والإضاءة شديدة قم باستعمال أولوية الغالق، واجعل سرعة الغالق علي سرعة مناسبة للكاميرا المحمولة باليد مثل 1/100 فما فوق.</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أما في حال كان الضوء منخفضا أو الحاجة لتصوير البورتريه مع عزل الخلفية قم باستعمال وضع أولوية فتحة العدسة واختر أكبر فتحة ممكنة مثل (</a:t>
            </a:r>
            <a:r>
              <a:rPr lang="en-US" sz="1600" dirty="0">
                <a:latin typeface="Alexandria" charset="0"/>
                <a:cs typeface="Alexandria" charset="0"/>
              </a:rPr>
              <a:t>F/2.8</a:t>
            </a:r>
            <a:r>
              <a:rPr lang="ar-SA" sz="1600" dirty="0">
                <a:latin typeface="Alexandria" charset="0"/>
                <a:cs typeface="Alexandria" charset="0"/>
              </a:rPr>
              <a:t>).</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في حال التصوير الليلي إذا كان بالإمكان استعمال ضوء الفلاش فقم بتشغيل الفلاش أما إذا لم يكن بالإمكان قم بوضع الكاميرا علي الوضع اليدوي وجعل سرعة الغالق علي أقل سرعة مناسبة للحمل باليد مثل 1/100 ثم اختر فتحة عدسة كبيرة مثل (</a:t>
            </a:r>
            <a:r>
              <a:rPr lang="en-US" sz="1600" dirty="0">
                <a:latin typeface="Alexandria" charset="0"/>
                <a:cs typeface="Alexandria" charset="0"/>
              </a:rPr>
              <a:t>f/2.8</a:t>
            </a:r>
            <a:r>
              <a:rPr lang="ar-SA" sz="1600" dirty="0">
                <a:latin typeface="Alexandria" charset="0"/>
                <a:cs typeface="Alexandria" charset="0"/>
              </a:rPr>
              <a:t>) ثم قم برفع شدة الأيزو حتي يصبح مؤشر الضوء في الكاميرا في المنتصف.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389A1B2-0C20-59B3-2180-52ED71B4FAE8}"/>
              </a:ext>
            </a:extLst>
          </p:cNvPr>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تصوير حياة الشارع</a:t>
            </a:r>
          </a:p>
          <a:p>
            <a:pPr marL="0" algn="ctr" defTabSz="914400" rtl="1" eaLnBrk="1" latinLnBrk="0" hangingPunct="1">
              <a:spcBef>
                <a:spcPts val="1200"/>
              </a:spcBef>
            </a:pPr>
            <a:r>
              <a:rPr lang="en-US" sz="2400" b="1" dirty="0">
                <a:solidFill>
                  <a:srgbClr val="002060"/>
                </a:solidFill>
                <a:latin typeface="Alexandria" charset="0"/>
                <a:cs typeface="Alexandria" charset="0"/>
              </a:rPr>
              <a:t>Street Photography</a:t>
            </a:r>
          </a:p>
        </p:txBody>
      </p:sp>
    </p:spTree>
    <p:extLst>
      <p:ext uri="{BB962C8B-B14F-4D97-AF65-F5344CB8AC3E}">
        <p14:creationId xmlns:p14="http://schemas.microsoft.com/office/powerpoint/2010/main" val="475790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5198355" y="1974363"/>
            <a:ext cx="6051337" cy="3409972"/>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50"/>
                </a:solidFill>
                <a:latin typeface="Alexandria" charset="0"/>
                <a:cs typeface="Alexandria" charset="0"/>
              </a:rPr>
              <a:t>معالجة الصورة</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عند بدء معالجة الصورة قم باستيراد الصور إلي برنامج اللايت </a:t>
            </a:r>
            <a:r>
              <a:rPr lang="ar-SA" sz="1600" dirty="0" err="1">
                <a:latin typeface="Alexandria" charset="0"/>
                <a:cs typeface="Alexandria" charset="0"/>
              </a:rPr>
              <a:t>رووم</a:t>
            </a:r>
            <a:r>
              <a:rPr lang="ar-SA" sz="1600" dirty="0">
                <a:latin typeface="Alexandria" charset="0"/>
                <a:cs typeface="Alexandria" charset="0"/>
              </a:rPr>
              <a:t> أو الفوتوشوب، وقم بفرزها من أجل انتقاء الصور التي تتحدث بشكل أكبر عن القصة.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قم بضبط إضاءة الصورة ”</a:t>
            </a:r>
            <a:r>
              <a:rPr lang="en-US" sz="1600" dirty="0">
                <a:latin typeface="Alexandria" charset="0"/>
                <a:cs typeface="Alexandria" charset="0"/>
              </a:rPr>
              <a:t>Exposure</a:t>
            </a:r>
            <a:r>
              <a:rPr lang="ar-SA" sz="1600" dirty="0">
                <a:latin typeface="Alexandria" charset="0"/>
                <a:cs typeface="Alexandria" charset="0"/>
              </a:rPr>
              <a:t>" وإزالة أخطاء العدسة، ثم قم بضبط تكوين الصورة عن طريق أداة القص ”</a:t>
            </a:r>
            <a:r>
              <a:rPr lang="en-US" sz="1600" dirty="0">
                <a:latin typeface="Alexandria" charset="0"/>
                <a:cs typeface="Alexandria" charset="0"/>
              </a:rPr>
              <a:t>Cropping</a:t>
            </a:r>
            <a:r>
              <a:rPr lang="ar-SA" sz="1600" dirty="0">
                <a:latin typeface="Alexandria" charset="0"/>
                <a:cs typeface="Alexandria" charset="0"/>
              </a:rPr>
              <a:t>" وضبط الأفق. </a:t>
            </a:r>
          </a:p>
          <a:p>
            <a:pPr marL="285750" indent="-285750" algn="just" defTabSz="914400" rtl="1" eaLnBrk="1" latinLnBrk="0" hangingPunct="1">
              <a:lnSpc>
                <a:spcPts val="2500"/>
              </a:lnSpc>
              <a:spcBef>
                <a:spcPts val="1200"/>
              </a:spcBef>
              <a:buFont typeface="Wingdings" pitchFamily="2" charset="2"/>
              <a:buChar char="§"/>
            </a:pPr>
            <a:r>
              <a:rPr lang="ar-SA" sz="1600" dirty="0">
                <a:solidFill>
                  <a:srgbClr val="C00000"/>
                </a:solidFill>
                <a:latin typeface="Alexandria" charset="0"/>
                <a:cs typeface="Alexandria" charset="0"/>
              </a:rPr>
              <a:t>لا ينبغي هنا إضافة المؤثرات أو تنظيف وتلميع الوجوه لأنك تريد نقل الصورة الحقيقية كما هي بدون أي تغيير</a:t>
            </a:r>
            <a:r>
              <a:rPr lang="ar-SA" sz="1600" dirty="0">
                <a:latin typeface="Alexandria" charset="0"/>
                <a:cs typeface="Alexandria"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389A1B2-0C20-59B3-2180-52ED71B4FAE8}"/>
              </a:ext>
            </a:extLst>
          </p:cNvPr>
          <p:cNvSpPr txBox="1"/>
          <p:nvPr/>
        </p:nvSpPr>
        <p:spPr>
          <a:xfrm>
            <a:off x="3577785" y="695690"/>
            <a:ext cx="5036430"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002060"/>
                </a:solidFill>
                <a:latin typeface="Alexandria" charset="0"/>
                <a:cs typeface="Alexandria" charset="0"/>
              </a:rPr>
              <a:t>تصوير حياة الشارع</a:t>
            </a:r>
          </a:p>
          <a:p>
            <a:pPr marL="0" algn="ctr" defTabSz="914400" rtl="1" eaLnBrk="1" latinLnBrk="0" hangingPunct="1">
              <a:spcBef>
                <a:spcPts val="1200"/>
              </a:spcBef>
            </a:pPr>
            <a:r>
              <a:rPr lang="en-US" sz="2400" b="1" dirty="0">
                <a:solidFill>
                  <a:srgbClr val="002060"/>
                </a:solidFill>
                <a:latin typeface="Alexandria" charset="0"/>
                <a:cs typeface="Alexandria" charset="0"/>
              </a:rPr>
              <a:t>Street Photography</a:t>
            </a:r>
          </a:p>
        </p:txBody>
      </p:sp>
      <p:pic>
        <p:nvPicPr>
          <p:cNvPr id="9" name="Picture 8" descr="A wet alleyway with lights and a sign&#10;&#10;Description automatically generated">
            <a:extLst>
              <a:ext uri="{FF2B5EF4-FFF2-40B4-BE49-F238E27FC236}">
                <a16:creationId xmlns:a16="http://schemas.microsoft.com/office/drawing/2014/main" id="{63629E5E-7B6F-6F6B-FFEB-97F4A1B918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8547" y="1806898"/>
            <a:ext cx="4256048" cy="4127606"/>
          </a:xfrm>
          <a:prstGeom prst="rect">
            <a:avLst/>
          </a:prstGeom>
        </p:spPr>
      </p:pic>
    </p:spTree>
    <p:extLst>
      <p:ext uri="{BB962C8B-B14F-4D97-AF65-F5344CB8AC3E}">
        <p14:creationId xmlns:p14="http://schemas.microsoft.com/office/powerpoint/2010/main" val="302214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962605" y="629393"/>
            <a:ext cx="4266791" cy="984885"/>
          </a:xfrm>
          <a:prstGeom prst="rect">
            <a:avLst/>
          </a:prstGeom>
          <a:noFill/>
        </p:spPr>
        <p:txBody>
          <a:bodyPr wrap="square" rtlCol="0">
            <a:spAutoFit/>
          </a:bodyPr>
          <a:lstStyle/>
          <a:p>
            <a:pPr marL="0" algn="ctr" defTabSz="914400" rtl="1" eaLnBrk="1" latinLnBrk="0" hangingPunct="1">
              <a:spcBef>
                <a:spcPts val="1200"/>
              </a:spcBef>
            </a:pPr>
            <a:r>
              <a:rPr lang="ar-SA" sz="2400" b="1" dirty="0">
                <a:solidFill>
                  <a:srgbClr val="C00000"/>
                </a:solidFill>
                <a:latin typeface="Alexandria" charset="0"/>
                <a:cs typeface="Alexandria" charset="0"/>
              </a:rPr>
              <a:t>نشاط: فيديو تعليمي </a:t>
            </a:r>
          </a:p>
          <a:p>
            <a:pPr marL="0" algn="ctr" defTabSz="914400" rtl="1" eaLnBrk="1" latinLnBrk="0" hangingPunct="1">
              <a:spcBef>
                <a:spcPts val="1200"/>
              </a:spcBef>
            </a:pPr>
            <a:r>
              <a:rPr lang="ar-SA" sz="2400" b="1" dirty="0">
                <a:solidFill>
                  <a:srgbClr val="C00000"/>
                </a:solidFill>
                <a:latin typeface="Alexandria" charset="0"/>
                <a:cs typeface="Alexandria" charset="0"/>
              </a:rPr>
              <a:t>حول تصوير حياة الشارع</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sp>
        <p:nvSpPr>
          <p:cNvPr id="48" name="TextBox 47"/>
          <p:cNvSpPr txBox="1"/>
          <p:nvPr/>
        </p:nvSpPr>
        <p:spPr>
          <a:xfrm>
            <a:off x="5196468" y="2119328"/>
            <a:ext cx="6053224" cy="2617896"/>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dirty="0">
                <a:solidFill>
                  <a:srgbClr val="C00000"/>
                </a:solidFill>
                <a:latin typeface="Alexandria" charset="0"/>
                <a:cs typeface="Alexandria" charset="0"/>
              </a:rPr>
              <a:t>قم بمشاهدة هذا الفيديو التعليمي عن أساسيات تصوير حياة الشارع من خلال الرابط التالي</a:t>
            </a:r>
          </a:p>
          <a:p>
            <a:pPr algn="ctr" defTabSz="914400" rtl="1" eaLnBrk="1" latinLnBrk="0" hangingPunct="1">
              <a:lnSpc>
                <a:spcPct val="200000"/>
              </a:lnSpc>
              <a:spcBef>
                <a:spcPts val="1200"/>
              </a:spcBef>
            </a:pPr>
            <a:r>
              <a:rPr lang="en-US" sz="2000" dirty="0">
                <a:latin typeface="Alexandria" charset="0"/>
                <a:cs typeface="Alexandria" charset="0"/>
                <a:hlinkClick r:id="rId2"/>
              </a:rPr>
              <a:t>https://youtu.be/cltA1PGYBZM?si=-hTemuwWbRXZg0ta</a:t>
            </a:r>
            <a:endParaRPr lang="ar-SA" sz="2000" dirty="0">
              <a:solidFill>
                <a:srgbClr val="C00000"/>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a:extLst>
              <a:ext uri="{FF2B5EF4-FFF2-40B4-BE49-F238E27FC236}">
                <a16:creationId xmlns:a16="http://schemas.microsoft.com/office/drawing/2014/main" id="{B933A205-0762-4FD1-8F68-156FDA4F0A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8834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r>
              <a:rPr lang="ar-SA" sz="3600" b="1" dirty="0">
                <a:solidFill>
                  <a:schemeClr val="bg1"/>
                </a:solidFill>
                <a:latin typeface="Alexandria" charset="0"/>
                <a:cs typeface="Alexandria" charset="0"/>
              </a:rPr>
              <a:t>9</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334896"/>
            <a:ext cx="7060092"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خاتمة وملخص بالنقاط الرئيسية في المحاضرة التاسعة</a:t>
            </a:r>
            <a:endParaRPr lang="en-US" sz="2000" b="1" dirty="0">
              <a:solidFill>
                <a:srgbClr val="C00000"/>
              </a:solidFill>
              <a:latin typeface="Alexandria" charset="0"/>
              <a:cs typeface="Alexandria" charset="0"/>
            </a:endParaRPr>
          </a:p>
        </p:txBody>
      </p:sp>
      <p:sp>
        <p:nvSpPr>
          <p:cNvPr id="9" name="TextBox 8">
            <a:extLst>
              <a:ext uri="{FF2B5EF4-FFF2-40B4-BE49-F238E27FC236}">
                <a16:creationId xmlns:a16="http://schemas.microsoft.com/office/drawing/2014/main" id="{DA4FF333-2B28-8338-13D9-DDB203409429}"/>
              </a:ext>
            </a:extLst>
          </p:cNvPr>
          <p:cNvSpPr txBox="1"/>
          <p:nvPr/>
        </p:nvSpPr>
        <p:spPr>
          <a:xfrm>
            <a:off x="4607775" y="1788391"/>
            <a:ext cx="7060092" cy="1957587"/>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الحيوانات والحياة البرية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التصوير الحركي والرياضي</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الزهور والورود</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تصوير حياة الشارع</a:t>
            </a:r>
          </a:p>
        </p:txBody>
      </p:sp>
    </p:spTree>
    <p:extLst>
      <p:ext uri="{BB962C8B-B14F-4D97-AF65-F5344CB8AC3E}">
        <p14:creationId xmlns:p14="http://schemas.microsoft.com/office/powerpoint/2010/main" val="70150806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r>
              <a:rPr lang="ar-SA" sz="3600" b="1" dirty="0">
                <a:solidFill>
                  <a:schemeClr val="bg1"/>
                </a:solidFill>
                <a:latin typeface="Alexandria" charset="0"/>
                <a:cs typeface="Alexandria" charset="0"/>
              </a:rPr>
              <a:t>9</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516914"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مصادر ومراجع للاستزادة فقط</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BCFB8F3-0C65-7899-76EA-468D93123E84}"/>
              </a:ext>
            </a:extLst>
          </p:cNvPr>
          <p:cNvSpPr txBox="1"/>
          <p:nvPr/>
        </p:nvSpPr>
        <p:spPr>
          <a:xfrm>
            <a:off x="3598250" y="2469628"/>
            <a:ext cx="8417320" cy="3547766"/>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النجار، سعيد الغريب. (2017). التصوير الصحفي </a:t>
            </a:r>
            <a:r>
              <a:rPr lang="ar-SA" dirty="0" err="1">
                <a:latin typeface="Alexandria" charset="0"/>
                <a:cs typeface="Alexandria" charset="0"/>
              </a:rPr>
              <a:t>الفيلمي</a:t>
            </a:r>
            <a:r>
              <a:rPr lang="ar-SA" dirty="0">
                <a:latin typeface="Alexandria" charset="0"/>
                <a:cs typeface="Alexandria" charset="0"/>
              </a:rPr>
              <a:t> والرقمي. الدار المصرية اللبنانية.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البرغوثي، سامح. (2015). التصوير الفوتوغرافي بين العلم والفن. دار أمجد للنشر والتوزيع.</a:t>
            </a:r>
            <a:endParaRPr lang="en-US" dirty="0">
              <a:latin typeface="Alexandria" charset="0"/>
              <a:cs typeface="Alexandria" charset="0"/>
            </a:endParaRP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(2018). Understanding Digital Cameras: Getting the Best Image from Capture to Output. Focal.</a:t>
            </a: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(2016). Digital Camera Techniques. Taylor &amp; Francis.</a:t>
            </a:r>
          </a:p>
          <a:p>
            <a:pPr algn="just" rtl="1">
              <a:lnSpc>
                <a:spcPts val="2800"/>
              </a:lnSpc>
              <a:spcBef>
                <a:spcPts val="1200"/>
              </a:spcBef>
            </a:pPr>
            <a:endParaRPr lang="ar-SA" dirty="0">
              <a:latin typeface="Alexandria" charset="0"/>
              <a:cs typeface="Alexandria" charset="0"/>
            </a:endParaRPr>
          </a:p>
        </p:txBody>
      </p:sp>
    </p:spTree>
    <p:extLst>
      <p:ext uri="{BB962C8B-B14F-4D97-AF65-F5344CB8AC3E}">
        <p14:creationId xmlns:p14="http://schemas.microsoft.com/office/powerpoint/2010/main" val="24086064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40717</TotalTime>
  <Words>4799</Words>
  <Application>Microsoft Macintosh PowerPoint</Application>
  <PresentationFormat>Widescreen</PresentationFormat>
  <Paragraphs>411</Paragraphs>
  <Slides>50</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1306</cp:revision>
  <dcterms:created xsi:type="dcterms:W3CDTF">2023-04-29T09:08:00Z</dcterms:created>
  <dcterms:modified xsi:type="dcterms:W3CDTF">2024-07-03T20:07:22Z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