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64"/>
  </p:notesMasterIdLst>
  <p:sldIdLst>
    <p:sldId id="480" r:id="rId6"/>
    <p:sldId id="303" r:id="rId7"/>
    <p:sldId id="620" r:id="rId8"/>
    <p:sldId id="752" r:id="rId9"/>
    <p:sldId id="543" r:id="rId10"/>
    <p:sldId id="753" r:id="rId11"/>
    <p:sldId id="584" r:id="rId12"/>
    <p:sldId id="622" r:id="rId13"/>
    <p:sldId id="652" r:id="rId14"/>
    <p:sldId id="653" r:id="rId15"/>
    <p:sldId id="655" r:id="rId16"/>
    <p:sldId id="657" r:id="rId17"/>
    <p:sldId id="665" r:id="rId18"/>
    <p:sldId id="666" r:id="rId19"/>
    <p:sldId id="667" r:id="rId20"/>
    <p:sldId id="668" r:id="rId21"/>
    <p:sldId id="670" r:id="rId22"/>
    <p:sldId id="677" r:id="rId23"/>
    <p:sldId id="680" r:id="rId24"/>
    <p:sldId id="681" r:id="rId25"/>
    <p:sldId id="682" r:id="rId26"/>
    <p:sldId id="684" r:id="rId27"/>
    <p:sldId id="685" r:id="rId28"/>
    <p:sldId id="688" r:id="rId29"/>
    <p:sldId id="689" r:id="rId30"/>
    <p:sldId id="691" r:id="rId31"/>
    <p:sldId id="692" r:id="rId32"/>
    <p:sldId id="696" r:id="rId33"/>
    <p:sldId id="697" r:id="rId34"/>
    <p:sldId id="698" r:id="rId35"/>
    <p:sldId id="699" r:id="rId36"/>
    <p:sldId id="700" r:id="rId37"/>
    <p:sldId id="701" r:id="rId38"/>
    <p:sldId id="702" r:id="rId39"/>
    <p:sldId id="704" r:id="rId40"/>
    <p:sldId id="708" r:id="rId41"/>
    <p:sldId id="726" r:id="rId42"/>
    <p:sldId id="727" r:id="rId43"/>
    <p:sldId id="732" r:id="rId44"/>
    <p:sldId id="733" r:id="rId45"/>
    <p:sldId id="734" r:id="rId46"/>
    <p:sldId id="735" r:id="rId47"/>
    <p:sldId id="736" r:id="rId48"/>
    <p:sldId id="737" r:id="rId49"/>
    <p:sldId id="738" r:id="rId50"/>
    <p:sldId id="739" r:id="rId51"/>
    <p:sldId id="740" r:id="rId52"/>
    <p:sldId id="741" r:id="rId53"/>
    <p:sldId id="742" r:id="rId54"/>
    <p:sldId id="744" r:id="rId55"/>
    <p:sldId id="745" r:id="rId56"/>
    <p:sldId id="747" r:id="rId57"/>
    <p:sldId id="748" r:id="rId58"/>
    <p:sldId id="750" r:id="rId59"/>
    <p:sldId id="755" r:id="rId60"/>
    <p:sldId id="751" r:id="rId61"/>
    <p:sldId id="754" r:id="rId62"/>
    <p:sldId id="34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20"/>
            <p14:sldId id="752"/>
            <p14:sldId id="543"/>
            <p14:sldId id="753"/>
            <p14:sldId id="584"/>
            <p14:sldId id="622"/>
            <p14:sldId id="652"/>
            <p14:sldId id="653"/>
            <p14:sldId id="655"/>
            <p14:sldId id="657"/>
            <p14:sldId id="665"/>
            <p14:sldId id="666"/>
            <p14:sldId id="667"/>
            <p14:sldId id="668"/>
            <p14:sldId id="670"/>
            <p14:sldId id="677"/>
            <p14:sldId id="680"/>
            <p14:sldId id="681"/>
            <p14:sldId id="682"/>
            <p14:sldId id="684"/>
            <p14:sldId id="685"/>
            <p14:sldId id="688"/>
            <p14:sldId id="689"/>
            <p14:sldId id="691"/>
            <p14:sldId id="692"/>
            <p14:sldId id="696"/>
            <p14:sldId id="697"/>
            <p14:sldId id="698"/>
            <p14:sldId id="699"/>
            <p14:sldId id="700"/>
            <p14:sldId id="701"/>
            <p14:sldId id="702"/>
            <p14:sldId id="704"/>
            <p14:sldId id="708"/>
            <p14:sldId id="726"/>
            <p14:sldId id="727"/>
            <p14:sldId id="732"/>
            <p14:sldId id="733"/>
            <p14:sldId id="734"/>
            <p14:sldId id="735"/>
            <p14:sldId id="736"/>
            <p14:sldId id="737"/>
            <p14:sldId id="738"/>
            <p14:sldId id="739"/>
            <p14:sldId id="740"/>
            <p14:sldId id="741"/>
            <p14:sldId id="742"/>
            <p14:sldId id="744"/>
            <p14:sldId id="745"/>
            <p14:sldId id="747"/>
            <p14:sldId id="748"/>
            <p14:sldId id="750"/>
            <p14:sldId id="755"/>
            <p14:sldId id="751"/>
            <p14:sldId id="75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59" autoAdjust="0"/>
    <p:restoredTop sz="93738" autoAdjust="0"/>
  </p:normalViewPr>
  <p:slideViewPr>
    <p:cSldViewPr snapToGrid="0">
      <p:cViewPr varScale="1">
        <p:scale>
          <a:sx n="64" d="100"/>
          <a:sy n="64" d="100"/>
        </p:scale>
        <p:origin x="93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viewProps" Target="viewProps.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fld id="{E387BDE8-AC59-4C88-BE04-4CFEB456BFCB}" type="slidenum">
              <a:rPr kumimoji="0" lang="ar-JO" altLang="en-US" sz="1200">
                <a:cs typeface="Times New Roman" panose="02020603050405020304" pitchFamily="18" charset="0"/>
              </a:rPr>
              <a:pPr/>
              <a:t>11</a:t>
            </a:fld>
            <a:endParaRPr kumimoji="0" lang="en-US" altLang="en-US" sz="1200">
              <a:cs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en-US"/>
          </a:p>
        </p:txBody>
      </p:sp>
    </p:spTree>
    <p:extLst>
      <p:ext uri="{BB962C8B-B14F-4D97-AF65-F5344CB8AC3E}">
        <p14:creationId xmlns:p14="http://schemas.microsoft.com/office/powerpoint/2010/main" val="3041499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fld id="{E387BDE8-AC59-4C88-BE04-4CFEB456BFCB}" type="slidenum">
              <a:rPr kumimoji="0" lang="ar-JO" altLang="en-US" sz="1200">
                <a:cs typeface="Times New Roman" panose="02020603050405020304" pitchFamily="18" charset="0"/>
              </a:rPr>
              <a:pPr/>
              <a:t>28</a:t>
            </a:fld>
            <a:endParaRPr kumimoji="0" lang="en-US" altLang="en-US" sz="1200">
              <a:cs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en-US"/>
          </a:p>
        </p:txBody>
      </p:sp>
    </p:spTree>
    <p:extLst>
      <p:ext uri="{BB962C8B-B14F-4D97-AF65-F5344CB8AC3E}">
        <p14:creationId xmlns:p14="http://schemas.microsoft.com/office/powerpoint/2010/main" val="9087664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fld id="{E387BDE8-AC59-4C88-BE04-4CFEB456BFCB}" type="slidenum">
              <a:rPr kumimoji="0" lang="ar-JO" altLang="en-US" sz="1200">
                <a:cs typeface="Times New Roman" panose="02020603050405020304" pitchFamily="18" charset="0"/>
              </a:rPr>
              <a:pPr/>
              <a:t>33</a:t>
            </a:fld>
            <a:endParaRPr kumimoji="0" lang="en-US" altLang="en-US" sz="1200">
              <a:cs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en-US"/>
          </a:p>
        </p:txBody>
      </p:sp>
    </p:spTree>
    <p:extLst>
      <p:ext uri="{BB962C8B-B14F-4D97-AF65-F5344CB8AC3E}">
        <p14:creationId xmlns:p14="http://schemas.microsoft.com/office/powerpoint/2010/main" val="11071445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fld id="{E387BDE8-AC59-4C88-BE04-4CFEB456BFCB}" type="slidenum">
              <a:rPr kumimoji="0" lang="ar-JO" altLang="en-US" sz="1200">
                <a:cs typeface="Times New Roman" panose="02020603050405020304" pitchFamily="18" charset="0"/>
              </a:rPr>
              <a:pPr/>
              <a:t>34</a:t>
            </a:fld>
            <a:endParaRPr kumimoji="0" lang="en-US" altLang="en-US" sz="1200">
              <a:cs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en-US"/>
          </a:p>
        </p:txBody>
      </p:sp>
    </p:spTree>
    <p:extLst>
      <p:ext uri="{BB962C8B-B14F-4D97-AF65-F5344CB8AC3E}">
        <p14:creationId xmlns:p14="http://schemas.microsoft.com/office/powerpoint/2010/main" val="994462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23944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73760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09593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12018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4448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019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14872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08215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25105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31276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32585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928254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99952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27575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98013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88041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061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1.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2.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8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244105"/>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1" r:id="rId14"/>
    <p:sldLayoutId id="2147483682" r:id="rId15"/>
    <p:sldLayoutId id="214748368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7.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194616" y="5919857"/>
            <a:ext cx="322314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0000"/>
                </a:solidFill>
                <a:latin typeface="Times New Roman" panose="02020603050405020304" pitchFamily="18" charset="0"/>
                <a:cs typeface="Times New Roman" panose="02020603050405020304" pitchFamily="18" charset="0"/>
              </a:rPr>
              <a:t>المحاضرة </a:t>
            </a:r>
            <a:r>
              <a:rPr lang="ar-JO" sz="2800" b="1" dirty="0" smtClean="0">
                <a:solidFill>
                  <a:srgbClr val="000000"/>
                </a:solidFill>
                <a:latin typeface="Times New Roman" panose="02020603050405020304" pitchFamily="18" charset="0"/>
                <a:cs typeface="Times New Roman" panose="02020603050405020304" pitchFamily="18" charset="0"/>
              </a:rPr>
              <a:t>الثالثة</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EAC7E7D5-B182-1A2B-2941-F6581858BA19}"/>
              </a:ext>
            </a:extLst>
          </p:cNvPr>
          <p:cNvSpPr txBox="1"/>
          <p:nvPr/>
        </p:nvSpPr>
        <p:spPr>
          <a:xfrm>
            <a:off x="3361" y="2358283"/>
            <a:ext cx="5825075" cy="754694"/>
          </a:xfrm>
          <a:prstGeom prst="rect">
            <a:avLst/>
          </a:prstGeom>
          <a:noFill/>
        </p:spPr>
        <p:txBody>
          <a:bodyPr wrap="square" rtlCol="0">
            <a:spAutoFit/>
          </a:bodyPr>
          <a:lstStyle/>
          <a:p>
            <a:pPr algn="ctr" rtl="1">
              <a:lnSpc>
                <a:spcPct val="150000"/>
              </a:lnSpc>
            </a:pPr>
            <a:r>
              <a:rPr lang="ar-JO" sz="3200" b="1" dirty="0" smtClean="0">
                <a:cs typeface="+mj-cs"/>
              </a:rPr>
              <a:t>خطة المشروع البحثي</a:t>
            </a:r>
            <a:endParaRPr lang="en-US" sz="3200" b="1" dirty="0">
              <a:cs typeface="+mj-cs"/>
            </a:endParaRPr>
          </a:p>
        </p:txBody>
      </p:sp>
      <p:sp>
        <p:nvSpPr>
          <p:cNvPr id="8" name="TextBox 7">
            <a:extLst>
              <a:ext uri="{FF2B5EF4-FFF2-40B4-BE49-F238E27FC236}">
                <a16:creationId xmlns:a16="http://schemas.microsoft.com/office/drawing/2014/main" id="{8C520B7F-7764-8B81-C7C7-A7440DA2CCAF}"/>
              </a:ext>
            </a:extLst>
          </p:cNvPr>
          <p:cNvSpPr txBox="1"/>
          <p:nvPr/>
        </p:nvSpPr>
        <p:spPr>
          <a:xfrm>
            <a:off x="194616" y="529246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Asma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8F2D6F91-78DB-C333-FFAC-FF52CB9F2DF3}"/>
              </a:ext>
            </a:extLst>
          </p:cNvPr>
          <p:cNvSpPr txBox="1"/>
          <p:nvPr/>
        </p:nvSpPr>
        <p:spPr>
          <a:xfrm>
            <a:off x="194615" y="4957460"/>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151643" y="2351346"/>
            <a:ext cx="4449698" cy="669542"/>
          </a:xfrm>
          <a:prstGeom prst="rect">
            <a:avLst/>
          </a:prstGeom>
          <a:noFill/>
        </p:spPr>
        <p:txBody>
          <a:bodyPr wrap="square" rtlCol="0">
            <a:spAutoFit/>
          </a:bodyPr>
          <a:lstStyle/>
          <a:p>
            <a:pPr algn="ctr" rtl="1">
              <a:lnSpc>
                <a:spcPct val="150000"/>
              </a:lnSpc>
            </a:pPr>
            <a:r>
              <a:rPr lang="ar-JO" sz="2800" b="1" dirty="0" smtClean="0">
                <a:cs typeface="+mj-cs"/>
              </a:rPr>
              <a:t>أدوات جمع البيانات</a:t>
            </a:r>
            <a:endParaRPr lang="en-US" sz="2800" b="1" dirty="0">
              <a:cs typeface="+mj-cs"/>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Times New Roman" panose="02020603050405020304" pitchFamily="18" charset="0"/>
                <a:cs typeface="Times New Roman" panose="02020603050405020304" pitchFamily="18" charset="0"/>
              </a:rPr>
              <a:t>المحاضرة </a:t>
            </a:r>
            <a:r>
              <a:rPr lang="ar-JO" sz="2800" b="1" dirty="0" smtClean="0">
                <a:solidFill>
                  <a:prstClr val="black"/>
                </a:solidFill>
                <a:latin typeface="Times New Roman" panose="02020603050405020304" pitchFamily="18" charset="0"/>
                <a:cs typeface="Times New Roman" panose="02020603050405020304" pitchFamily="18" charset="0"/>
              </a:rPr>
              <a:t>الثالثة</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93033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JO" sz="2000" dirty="0" smtClean="0">
                <a:solidFill>
                  <a:prstClr val="black"/>
                </a:solidFill>
                <a:latin typeface="Times New Roman" panose="02020603050405020304" pitchFamily="18" charset="0"/>
                <a:cs typeface="Times New Roman" panose="02020603050405020304" pitchFamily="18" charset="0"/>
              </a:rPr>
              <a:t>خطة المشروع البحثي</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Asma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مصادر البيانات</a:t>
            </a:r>
            <a:endParaRPr lang="ar-JO" sz="2400" dirty="0">
              <a:solidFill>
                <a:prstClr val="black"/>
              </a:solidFill>
              <a:cs typeface="Times New Roman" panose="02020603050405020304" pitchFamily="18" charset="0"/>
            </a:endParaRP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طرق </a:t>
            </a:r>
            <a:r>
              <a:rPr lang="ar-JO" sz="2400" dirty="0">
                <a:solidFill>
                  <a:prstClr val="black"/>
                </a:solidFill>
                <a:cs typeface="Times New Roman" panose="02020603050405020304" pitchFamily="18" charset="0"/>
              </a:rPr>
              <a:t>جمع البيانات </a:t>
            </a:r>
            <a:r>
              <a:rPr lang="ar-JO" sz="2400" dirty="0" smtClean="0">
                <a:solidFill>
                  <a:prstClr val="black"/>
                </a:solidFill>
                <a:cs typeface="Times New Roman" panose="02020603050405020304" pitchFamily="18" charset="0"/>
              </a:rPr>
              <a:t>الأولية</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الإستبيان</a:t>
            </a:r>
            <a:endParaRPr lang="ar-JO" sz="2400" dirty="0">
              <a:solidFill>
                <a:prstClr val="black"/>
              </a:solidFill>
              <a:cs typeface="Times New Roman" panose="02020603050405020304" pitchFamily="18" charset="0"/>
            </a:endParaRP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المقابلة</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الملاحظة</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طريقة الإسقاط</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19293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5138" lvl="0" indent="-404813"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مجتمع </a:t>
            </a:r>
            <a:r>
              <a:rPr lang="ar-JO" sz="2400" dirty="0" smtClean="0">
                <a:solidFill>
                  <a:prstClr val="black"/>
                </a:solidFill>
                <a:cs typeface="Times New Roman" panose="02020603050405020304" pitchFamily="18" charset="0"/>
              </a:rPr>
              <a:t>الدراسة</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عينة الدراسة</a:t>
            </a:r>
            <a:endParaRPr lang="ar-JO" sz="2400" dirty="0">
              <a:solidFill>
                <a:prstClr val="black"/>
              </a:solidFill>
              <a:cs typeface="Times New Roman" panose="02020603050405020304" pitchFamily="18" charset="0"/>
            </a:endParaRP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مقاييس المتغيرات</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صدق وثبات الأداة </a:t>
            </a:r>
            <a:r>
              <a:rPr lang="en-US" sz="2400" dirty="0" smtClean="0">
                <a:solidFill>
                  <a:prstClr val="black"/>
                </a:solidFill>
                <a:cs typeface="Times New Roman" panose="02020603050405020304" pitchFamily="18" charset="0"/>
              </a:rPr>
              <a:t>Validity &amp; Reliability</a:t>
            </a:r>
            <a:endParaRPr lang="en-US" sz="2400" dirty="0">
              <a:solidFill>
                <a:prstClr val="black"/>
              </a:solidFill>
              <a:cs typeface="Times New Roman" panose="02020603050405020304" pitchFamily="18" charset="0"/>
            </a:endParaRP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المعالجة الاحصائية</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25570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في نهاية هذه المحاضرة، ستكون قادرًا على:-</a:t>
            </a:r>
          </a:p>
          <a:p>
            <a:pPr marL="465138" marR="0" lvl="0" indent="-404813"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a:p>
            <a:pPr marL="465138" lvl="0" indent="-404813" algn="just" rtl="1">
              <a:buFont typeface="Arial" panose="020B0604020202020204" pitchFamily="34" charset="0"/>
              <a:buChar char="•"/>
              <a:defRPr/>
            </a:pPr>
            <a:r>
              <a:rPr lang="ar-JO" sz="2400" dirty="0">
                <a:solidFill>
                  <a:prstClr val="black"/>
                </a:solidFill>
                <a:cs typeface="Times New Roman" panose="02020603050405020304" pitchFamily="18" charset="0"/>
              </a:rPr>
              <a:t>القدرة على التمييز بين البيانات الأولية والبيانات الثانوية</a:t>
            </a:r>
            <a:r>
              <a:rPr lang="ar-JO" sz="2400" dirty="0" smtClean="0">
                <a:solidFill>
                  <a:prstClr val="black"/>
                </a:solidFill>
                <a:cs typeface="Times New Roman" panose="02020603050405020304" pitchFamily="18" charset="0"/>
              </a:rPr>
              <a:t>.</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القدرة </a:t>
            </a:r>
            <a:r>
              <a:rPr lang="ar-JO" sz="2400" dirty="0">
                <a:solidFill>
                  <a:prstClr val="black"/>
                </a:solidFill>
                <a:cs typeface="Times New Roman" panose="02020603050405020304" pitchFamily="18" charset="0"/>
              </a:rPr>
              <a:t>على مقارنة الوسائل المختلفة لجمع البيانات الأولية</a:t>
            </a:r>
            <a:r>
              <a:rPr lang="ar-JO" sz="2400" dirty="0" smtClean="0">
                <a:solidFill>
                  <a:prstClr val="black"/>
                </a:solidFill>
                <a:cs typeface="Times New Roman" panose="02020603050405020304" pitchFamily="18" charset="0"/>
              </a:rPr>
              <a:t>.</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اكتساب </a:t>
            </a:r>
            <a:r>
              <a:rPr lang="ar-JO" sz="2400" dirty="0">
                <a:solidFill>
                  <a:prstClr val="black"/>
                </a:solidFill>
                <a:cs typeface="Times New Roman" panose="02020603050405020304" pitchFamily="18" charset="0"/>
              </a:rPr>
              <a:t>المهارات اللازمة لتصميم استبيان جيد</a:t>
            </a:r>
            <a:r>
              <a:rPr lang="ar-JO" sz="2400" dirty="0" smtClean="0">
                <a:solidFill>
                  <a:prstClr val="black"/>
                </a:solidFill>
                <a:cs typeface="Times New Roman" panose="02020603050405020304" pitchFamily="18" charset="0"/>
              </a:rPr>
              <a:t>.</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اكتساب </a:t>
            </a:r>
            <a:r>
              <a:rPr lang="ar-JO" sz="2400" dirty="0">
                <a:solidFill>
                  <a:prstClr val="black"/>
                </a:solidFill>
                <a:cs typeface="Times New Roman" panose="02020603050405020304" pitchFamily="18" charset="0"/>
              </a:rPr>
              <a:t>المهارات اللازمة لإجراء مقابلة فعالة</a:t>
            </a:r>
            <a:r>
              <a:rPr lang="ar-JO" sz="2400" dirty="0" smtClean="0">
                <a:solidFill>
                  <a:prstClr val="black"/>
                </a:solidFill>
                <a:cs typeface="Times New Roman" panose="02020603050405020304" pitchFamily="18" charset="0"/>
              </a:rPr>
              <a:t>.</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اكتساب </a:t>
            </a:r>
            <a:r>
              <a:rPr lang="ar-JO" sz="2400" dirty="0">
                <a:solidFill>
                  <a:prstClr val="black"/>
                </a:solidFill>
                <a:cs typeface="Times New Roman" panose="02020603050405020304" pitchFamily="18" charset="0"/>
              </a:rPr>
              <a:t>المهارات اللازمة لإجراء مراقبة غير متحيزة</a:t>
            </a:r>
            <a:r>
              <a:rPr lang="ar-JO" sz="2400" dirty="0" smtClean="0">
                <a:solidFill>
                  <a:prstClr val="black"/>
                </a:solidFill>
                <a:cs typeface="Times New Roman" panose="02020603050405020304" pitchFamily="18" charset="0"/>
              </a:rPr>
              <a:t>.</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القدرة </a:t>
            </a:r>
            <a:r>
              <a:rPr lang="ar-JO" sz="2400" dirty="0">
                <a:solidFill>
                  <a:prstClr val="black"/>
                </a:solidFill>
                <a:cs typeface="Times New Roman" panose="02020603050405020304" pitchFamily="18" charset="0"/>
              </a:rPr>
              <a:t>على جمع البيانات من خلال طريقة </a:t>
            </a:r>
            <a:r>
              <a:rPr lang="ar-JO" sz="2400" dirty="0" smtClean="0">
                <a:solidFill>
                  <a:prstClr val="black"/>
                </a:solidFill>
                <a:cs typeface="Times New Roman" panose="02020603050405020304" pitchFamily="18" charset="0"/>
              </a:rPr>
              <a:t>الاسقاط.</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54602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في نهاية هذه المحاضرة، ستكون قادرًا على:-</a:t>
            </a:r>
          </a:p>
          <a:p>
            <a:pPr marL="465138" marR="0" lvl="0" indent="-404813"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a:p>
            <a:pPr marL="465138" lvl="0" indent="-404813" algn="just" rtl="1">
              <a:buFont typeface="Arial" panose="020B0604020202020204" pitchFamily="34" charset="0"/>
              <a:buChar char="•"/>
              <a:defRPr/>
            </a:pPr>
            <a:r>
              <a:rPr lang="ar-JO" sz="2400" dirty="0">
                <a:solidFill>
                  <a:prstClr val="black"/>
                </a:solidFill>
                <a:cs typeface="Times New Roman" panose="02020603050405020304" pitchFamily="18" charset="0"/>
              </a:rPr>
              <a:t>التعرف على مفهوم كل من مجتمع الدراسة وعينة الدراسة</a:t>
            </a:r>
            <a:r>
              <a:rPr lang="ar-JO" sz="2400" dirty="0" smtClean="0">
                <a:solidFill>
                  <a:prstClr val="black"/>
                </a:solidFill>
                <a:cs typeface="Times New Roman" panose="02020603050405020304" pitchFamily="18" charset="0"/>
              </a:rPr>
              <a:t>.</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التعرف </a:t>
            </a:r>
            <a:r>
              <a:rPr lang="ar-JO" sz="2400" dirty="0">
                <a:solidFill>
                  <a:prstClr val="black"/>
                </a:solidFill>
                <a:cs typeface="Times New Roman" panose="02020603050405020304" pitchFamily="18" charset="0"/>
              </a:rPr>
              <a:t>على أنواع العينات و</a:t>
            </a:r>
            <a:r>
              <a:rPr lang="ar-JO" sz="2400" dirty="0" smtClean="0">
                <a:solidFill>
                  <a:prstClr val="black"/>
                </a:solidFill>
                <a:cs typeface="Times New Roman" panose="02020603050405020304" pitchFamily="18" charset="0"/>
              </a:rPr>
              <a:t>الحاجة </a:t>
            </a:r>
            <a:r>
              <a:rPr lang="ar-JO" sz="2400" dirty="0">
                <a:solidFill>
                  <a:prstClr val="black"/>
                </a:solidFill>
                <a:cs typeface="Times New Roman" panose="02020603050405020304" pitchFamily="18" charset="0"/>
              </a:rPr>
              <a:t>إلى </a:t>
            </a:r>
            <a:r>
              <a:rPr lang="ar-JO" sz="2400" dirty="0" smtClean="0">
                <a:solidFill>
                  <a:prstClr val="black"/>
                </a:solidFill>
                <a:cs typeface="Times New Roman" panose="02020603050405020304" pitchFamily="18" charset="0"/>
              </a:rPr>
              <a:t>استخدامها.</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القدرة </a:t>
            </a:r>
            <a:r>
              <a:rPr lang="ar-JO" sz="2400" dirty="0">
                <a:solidFill>
                  <a:prstClr val="black"/>
                </a:solidFill>
                <a:cs typeface="Times New Roman" panose="02020603050405020304" pitchFamily="18" charset="0"/>
              </a:rPr>
              <a:t>على اختيار العينة المناسبة حسب طبيعة وأهداف البحث ومجتمع الدراسة</a:t>
            </a:r>
            <a:r>
              <a:rPr lang="ar-JO" sz="2400" dirty="0" smtClean="0">
                <a:solidFill>
                  <a:prstClr val="black"/>
                </a:solidFill>
                <a:cs typeface="Times New Roman" panose="02020603050405020304" pitchFamily="18" charset="0"/>
              </a:rPr>
              <a:t>.</a:t>
            </a:r>
          </a:p>
          <a:p>
            <a:pPr marL="465138" lvl="0" indent="-404813" algn="just" rtl="1">
              <a:buFont typeface="Arial" panose="020B0604020202020204" pitchFamily="34" charset="0"/>
              <a:buChar char="•"/>
              <a:defRPr/>
            </a:pPr>
            <a:r>
              <a:rPr lang="ar-JO" sz="2400" dirty="0">
                <a:solidFill>
                  <a:prstClr val="black"/>
                </a:solidFill>
                <a:cs typeface="Times New Roman" panose="02020603050405020304" pitchFamily="18" charset="0"/>
              </a:rPr>
              <a:t>التعرف على انواع مقاييس المتغيرات</a:t>
            </a:r>
          </a:p>
          <a:p>
            <a:pPr marL="465138" lvl="0" indent="-404813" algn="just" rtl="1">
              <a:buFont typeface="Arial" panose="020B0604020202020204" pitchFamily="34" charset="0"/>
              <a:buChar char="•"/>
              <a:defRPr/>
            </a:pPr>
            <a:r>
              <a:rPr lang="ar-JO" sz="2400" dirty="0">
                <a:solidFill>
                  <a:prstClr val="black"/>
                </a:solidFill>
                <a:cs typeface="Times New Roman" panose="02020603050405020304" pitchFamily="18" charset="0"/>
              </a:rPr>
              <a:t>التعرف على طرق قياس الثبات</a:t>
            </a:r>
          </a:p>
          <a:p>
            <a:pPr marL="465138" lvl="0" indent="-404813" algn="just" rtl="1">
              <a:buFont typeface="Arial" panose="020B0604020202020204" pitchFamily="34" charset="0"/>
              <a:buChar char="•"/>
              <a:defRPr/>
            </a:pPr>
            <a:r>
              <a:rPr lang="ar-JO" sz="2400" dirty="0">
                <a:solidFill>
                  <a:prstClr val="black"/>
                </a:solidFill>
                <a:cs typeface="Times New Roman" panose="02020603050405020304" pitchFamily="18" charset="0"/>
              </a:rPr>
              <a:t>التعرف على العوامل التي تؤثر على ثبات الاستبيان.</a:t>
            </a:r>
          </a:p>
          <a:p>
            <a:pPr marL="465138" lvl="0" indent="-404813" algn="just" rtl="1">
              <a:buFont typeface="Arial" panose="020B0604020202020204" pitchFamily="34" charset="0"/>
              <a:buChar char="•"/>
              <a:defRPr/>
            </a:pPr>
            <a:r>
              <a:rPr lang="ar-JO" sz="2400" dirty="0">
                <a:solidFill>
                  <a:prstClr val="black"/>
                </a:solidFill>
                <a:cs typeface="Times New Roman" panose="02020603050405020304" pitchFamily="18" charset="0"/>
              </a:rPr>
              <a:t>التعرف على مفهوم وانواع الصلاحية .</a:t>
            </a:r>
          </a:p>
          <a:p>
            <a:pPr marL="465138" lvl="0" indent="-404813" algn="just" rtl="1">
              <a:buFont typeface="Arial" panose="020B0604020202020204" pitchFamily="34" charset="0"/>
              <a:buChar char="•"/>
              <a:defRPr/>
            </a:pPr>
            <a:r>
              <a:rPr lang="ar-JO" sz="2400" dirty="0">
                <a:solidFill>
                  <a:prstClr val="black"/>
                </a:solidFill>
                <a:cs typeface="Times New Roman" panose="02020603050405020304" pitchFamily="18" charset="0"/>
              </a:rPr>
              <a:t>التعرف على مفهوم المعالجة الاحصائية</a:t>
            </a:r>
            <a:r>
              <a:rPr lang="ar-JO" sz="2400" dirty="0" smtClean="0">
                <a:solidFill>
                  <a:prstClr val="black"/>
                </a:solidFill>
                <a:cs typeface="Times New Roman" panose="02020603050405020304" pitchFamily="18" charset="0"/>
              </a:rPr>
              <a:t>.</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0377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buClr>
                <a:srgbClr val="0AAED4"/>
              </a:buClr>
              <a:buSzPct val="135000"/>
              <a:defRPr/>
            </a:pPr>
            <a:r>
              <a:rPr lang="ar-JO" altLang="en-US" sz="2400" dirty="0" smtClean="0">
                <a:solidFill>
                  <a:prstClr val="black"/>
                </a:solidFill>
                <a:latin typeface="Times New Roman" panose="02020603050405020304" pitchFamily="18" charset="0"/>
                <a:cs typeface="Times New Roman" panose="02020603050405020304" pitchFamily="18" charset="0"/>
              </a:rPr>
              <a:t> </a:t>
            </a:r>
            <a:endParaRPr lang="ar-JO" altLang="en-US" sz="2400" dirty="0">
              <a:solidFill>
                <a:prstClr val="black"/>
              </a:solidFill>
              <a:latin typeface="Times New Roman" panose="02020603050405020304" pitchFamily="18" charset="0"/>
              <a:cs typeface="Times New Roman" panose="02020603050405020304" pitchFamily="18" charset="0"/>
            </a:endParaRPr>
          </a:p>
          <a:p>
            <a:pPr lvl="0" algn="justLow" rtl="1">
              <a:lnSpc>
                <a:spcPct val="150000"/>
              </a:lnSpc>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يوجد العديد من أدوات جمع البيانات والتي يمكن أن يختار منها الباحث ما يناسب بحثه، كما يمكنه أيضا أن يستخدم أكثر من طريقة في آن واحد.</a:t>
            </a:r>
          </a:p>
          <a:p>
            <a:pPr lvl="0" algn="justLow" rtl="1">
              <a:lnSpc>
                <a:spcPct val="150000"/>
              </a:lnSpc>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إنه الاستراتيجية التي يضعها الباحث لجمع المعلومات اللازمة وضبط العوامل والمتغيرات التي يمكن أن تؤثر على هذه المعلومات ثم إجراء التحليل المناسب للإجابة عن أسئلة البحث وفرضياته ضمن خطة شاملة. </a:t>
            </a:r>
          </a:p>
          <a:p>
            <a:pPr lvl="0" algn="justLow" rtl="1">
              <a:lnSpc>
                <a:spcPct val="150000"/>
              </a:lnSpc>
              <a:buClr>
                <a:srgbClr val="0AAED4"/>
              </a:buClr>
              <a:buSzPct val="135000"/>
              <a:defRPr/>
            </a:pPr>
            <a:endParaRPr lang="ar-JO" altLang="en-US" sz="2400" dirty="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مصادر البيانات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29300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b="1" u="sng" dirty="0" smtClean="0">
                <a:solidFill>
                  <a:prstClr val="black"/>
                </a:solidFill>
                <a:latin typeface="Times New Roman" panose="02020603050405020304" pitchFamily="18" charset="0"/>
                <a:cs typeface="Times New Roman" panose="02020603050405020304" pitchFamily="18" charset="0"/>
              </a:rPr>
              <a:t>مصادر </a:t>
            </a:r>
            <a:r>
              <a:rPr lang="ar-JO" altLang="en-US" sz="2400" b="1" u="sng" dirty="0">
                <a:solidFill>
                  <a:prstClr val="black"/>
                </a:solidFill>
                <a:latin typeface="Times New Roman" panose="02020603050405020304" pitchFamily="18" charset="0"/>
                <a:cs typeface="Times New Roman" panose="02020603050405020304" pitchFamily="18" charset="0"/>
              </a:rPr>
              <a:t>البيانات حسب طبيعة </a:t>
            </a:r>
            <a:r>
              <a:rPr lang="ar-JO" altLang="en-US" sz="2400" b="1" u="sng" dirty="0" smtClean="0">
                <a:solidFill>
                  <a:prstClr val="black"/>
                </a:solidFill>
                <a:latin typeface="Times New Roman" panose="02020603050405020304" pitchFamily="18" charset="0"/>
                <a:cs typeface="Times New Roman" panose="02020603050405020304" pitchFamily="18" charset="0"/>
              </a:rPr>
              <a:t>البيانات</a:t>
            </a:r>
          </a:p>
          <a:p>
            <a:pPr lvl="0" algn="justLow" rtl="1">
              <a:buClr>
                <a:srgbClr val="0AAED4"/>
              </a:buClr>
              <a:buSzPct val="135000"/>
              <a:defRPr/>
            </a:pPr>
            <a:endParaRPr lang="ar-JO" altLang="en-US" sz="2400" b="1" u="sng" dirty="0" smtClean="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JO" altLang="en-US" sz="2400" b="1" dirty="0">
                <a:solidFill>
                  <a:prstClr val="black"/>
                </a:solidFill>
                <a:latin typeface="Times New Roman" panose="02020603050405020304" pitchFamily="18" charset="0"/>
                <a:cs typeface="Times New Roman" panose="02020603050405020304" pitchFamily="18" charset="0"/>
              </a:rPr>
              <a:t>أ. البيانات الثانوية </a:t>
            </a:r>
            <a:r>
              <a:rPr lang="en-US" altLang="en-US" sz="2400" b="1" dirty="0">
                <a:solidFill>
                  <a:prstClr val="black"/>
                </a:solidFill>
                <a:latin typeface="Times New Roman" panose="02020603050405020304" pitchFamily="18" charset="0"/>
                <a:cs typeface="Times New Roman" panose="02020603050405020304" pitchFamily="18" charset="0"/>
              </a:rPr>
              <a:t>Secondary </a:t>
            </a:r>
            <a:r>
              <a:rPr lang="en-US" altLang="en-US" sz="2400" b="1" dirty="0" smtClean="0">
                <a:solidFill>
                  <a:prstClr val="black"/>
                </a:solidFill>
                <a:latin typeface="Times New Roman" panose="02020603050405020304" pitchFamily="18" charset="0"/>
                <a:cs typeface="Times New Roman" panose="02020603050405020304" pitchFamily="18" charset="0"/>
              </a:rPr>
              <a:t>Data</a:t>
            </a:r>
            <a:r>
              <a:rPr lang="ar-JO" altLang="en-US" sz="2400" dirty="0" smtClean="0">
                <a:solidFill>
                  <a:prstClr val="black"/>
                </a:solidFill>
                <a:latin typeface="Times New Roman" panose="02020603050405020304" pitchFamily="18" charset="0"/>
                <a:cs typeface="Times New Roman" panose="02020603050405020304" pitchFamily="18" charset="0"/>
              </a:rPr>
              <a:t> هي </a:t>
            </a:r>
            <a:r>
              <a:rPr lang="ar-JO" altLang="en-US" sz="2400" dirty="0">
                <a:solidFill>
                  <a:prstClr val="black"/>
                </a:solidFill>
                <a:latin typeface="Times New Roman" panose="02020603050405020304" pitchFamily="18" charset="0"/>
                <a:cs typeface="Times New Roman" panose="02020603050405020304" pitchFamily="18" charset="0"/>
              </a:rPr>
              <a:t>البيانات التي جمعت سابقاً من قبل باحث آخر أو مشروع آخر وغالباً ما يكون الاعتماد عليها أقل كلفة ووقتاً</a:t>
            </a:r>
            <a:r>
              <a:rPr lang="ar-JO" altLang="en-US" sz="2400" dirty="0" smtClean="0">
                <a:solidFill>
                  <a:prstClr val="black"/>
                </a:solidFill>
                <a:latin typeface="Times New Roman" panose="02020603050405020304" pitchFamily="18" charset="0"/>
                <a:cs typeface="Times New Roman" panose="02020603050405020304" pitchFamily="18" charset="0"/>
              </a:rPr>
              <a:t>.</a:t>
            </a:r>
          </a:p>
          <a:p>
            <a:pPr lvl="0" algn="justLow" rtl="1">
              <a:buClr>
                <a:srgbClr val="0AAED4"/>
              </a:buClr>
              <a:buSzPct val="135000"/>
              <a:defRPr/>
            </a:pPr>
            <a:endParaRPr lang="ar-JO" altLang="en-US" sz="2400" dirty="0" smtClean="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JO" altLang="en-US" sz="2400" b="1" dirty="0">
                <a:solidFill>
                  <a:prstClr val="black"/>
                </a:solidFill>
                <a:latin typeface="Times New Roman" panose="02020603050405020304" pitchFamily="18" charset="0"/>
                <a:cs typeface="Times New Roman" panose="02020603050405020304" pitchFamily="18" charset="0"/>
              </a:rPr>
              <a:t>ب. البيانات الأولية </a:t>
            </a:r>
            <a:r>
              <a:rPr lang="en-US" altLang="en-US" sz="2400" b="1" dirty="0">
                <a:solidFill>
                  <a:prstClr val="black"/>
                </a:solidFill>
                <a:latin typeface="Times New Roman" panose="02020603050405020304" pitchFamily="18" charset="0"/>
                <a:cs typeface="Times New Roman" panose="02020603050405020304" pitchFamily="18" charset="0"/>
              </a:rPr>
              <a:t>Primary Data </a:t>
            </a:r>
            <a:endParaRPr lang="ar-JO" altLang="en-US" sz="2400" b="1" dirty="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JO" altLang="en-US" sz="2400" dirty="0" smtClean="0">
                <a:solidFill>
                  <a:prstClr val="black"/>
                </a:solidFill>
                <a:latin typeface="Times New Roman" panose="02020603050405020304" pitchFamily="18" charset="0"/>
                <a:cs typeface="Times New Roman" panose="02020603050405020304" pitchFamily="18" charset="0"/>
              </a:rPr>
              <a:t>هي </a:t>
            </a:r>
            <a:r>
              <a:rPr lang="ar-JO" altLang="en-US" sz="2400" dirty="0">
                <a:solidFill>
                  <a:prstClr val="black"/>
                </a:solidFill>
                <a:latin typeface="Times New Roman" panose="02020603050405020304" pitchFamily="18" charset="0"/>
                <a:cs typeface="Times New Roman" panose="02020603050405020304" pitchFamily="18" charset="0"/>
              </a:rPr>
              <a:t>بيانات تجمع لأول مرّة من قبل الباحث نفسه من مجتمع خاص لمشروع الباحث، وتكون تحت يديه.</a:t>
            </a:r>
          </a:p>
          <a:p>
            <a:pPr lvl="0" algn="justLow" rtl="1">
              <a:buClr>
                <a:srgbClr val="0AAED4"/>
              </a:buClr>
              <a:buSzPct val="135000"/>
              <a:defRPr/>
            </a:pPr>
            <a:r>
              <a:rPr lang="ar-JO" altLang="en-US" sz="2400" dirty="0" smtClean="0">
                <a:solidFill>
                  <a:schemeClr val="tx1"/>
                </a:solidFill>
                <a:latin typeface="Times New Roman" panose="02020603050405020304" pitchFamily="18" charset="0"/>
                <a:cs typeface="Times New Roman" panose="02020603050405020304" pitchFamily="18" charset="0"/>
              </a:rPr>
              <a:t>وتُفضّل </a:t>
            </a:r>
            <a:r>
              <a:rPr lang="ar-JO" altLang="en-US" sz="2400" dirty="0">
                <a:solidFill>
                  <a:schemeClr val="tx1"/>
                </a:solidFill>
                <a:latin typeface="Times New Roman" panose="02020603050405020304" pitchFamily="18" charset="0"/>
                <a:cs typeface="Times New Roman" panose="02020603050405020304" pitchFamily="18" charset="0"/>
              </a:rPr>
              <a:t>المصادر الأولية على غيرها من المصادر من قبل المهتمين بالبحث العلمي في حال توفرها لأنها تقود إلى معلومات أكثر دقة وواقعية مقارنة بالبيانات الثانوية</a:t>
            </a:r>
            <a:r>
              <a:rPr lang="ar-JO" altLang="en-US" sz="2400" dirty="0" smtClean="0">
                <a:solidFill>
                  <a:schemeClr val="tx1"/>
                </a:solidFill>
                <a:latin typeface="Times New Roman" panose="02020603050405020304" pitchFamily="18" charset="0"/>
                <a:cs typeface="Times New Roman" panose="02020603050405020304" pitchFamily="18" charset="0"/>
              </a:rPr>
              <a:t>.</a:t>
            </a:r>
            <a:endParaRPr lang="ar-JO" alt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مصادر البيانات</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4607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JO" altLang="en-US" sz="2400" b="1" u="sng" dirty="0">
                <a:solidFill>
                  <a:prstClr val="black"/>
                </a:solidFill>
                <a:latin typeface="Times New Roman" panose="02020603050405020304" pitchFamily="18" charset="0"/>
                <a:cs typeface="Times New Roman" panose="02020603050405020304" pitchFamily="18" charset="0"/>
              </a:rPr>
              <a:t>تنقسم أدوات جمع البيانات الأولية إلى الأنواع التالية</a:t>
            </a:r>
            <a:r>
              <a:rPr lang="ar-JO" altLang="en-US" sz="2400" b="1" u="sng" dirty="0" smtClean="0">
                <a:solidFill>
                  <a:prstClr val="black"/>
                </a:solidFill>
                <a:latin typeface="Times New Roman" panose="02020603050405020304" pitchFamily="18" charset="0"/>
                <a:cs typeface="Times New Roman" panose="02020603050405020304" pitchFamily="18" charset="0"/>
              </a:rPr>
              <a:t>:</a:t>
            </a:r>
          </a:p>
          <a:p>
            <a:pPr algn="justLow" rtl="1">
              <a:buClr>
                <a:srgbClr val="0AAED4"/>
              </a:buClr>
              <a:buSzPct val="135000"/>
              <a:defRPr/>
            </a:pPr>
            <a:endParaRPr lang="ar-JO" altLang="en-US" sz="2400" b="1" u="sng" dirty="0" smtClean="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JO" altLang="en-US" sz="2400" b="1" u="sng" dirty="0" smtClean="0">
                <a:solidFill>
                  <a:prstClr val="black"/>
                </a:solidFill>
                <a:latin typeface="Times New Roman" panose="02020603050405020304" pitchFamily="18" charset="0"/>
                <a:cs typeface="Times New Roman" panose="02020603050405020304" pitchFamily="18" charset="0"/>
              </a:rPr>
              <a:t>أولاً</a:t>
            </a:r>
            <a:r>
              <a:rPr lang="ar-JO" altLang="en-US" sz="2400" b="1" u="sng" dirty="0">
                <a:solidFill>
                  <a:prstClr val="black"/>
                </a:solidFill>
                <a:latin typeface="Times New Roman" panose="02020603050405020304" pitchFamily="18" charset="0"/>
                <a:cs typeface="Times New Roman" panose="02020603050405020304" pitchFamily="18" charset="0"/>
              </a:rPr>
              <a:t>: الاستبيان </a:t>
            </a:r>
            <a:r>
              <a:rPr lang="en-US" altLang="en-US" sz="2400" b="1" u="sng" dirty="0">
                <a:solidFill>
                  <a:prstClr val="black"/>
                </a:solidFill>
                <a:latin typeface="Times New Roman" panose="02020603050405020304" pitchFamily="18" charset="0"/>
                <a:cs typeface="Times New Roman" panose="02020603050405020304" pitchFamily="18" charset="0"/>
              </a:rPr>
              <a:t>Questionnaire </a:t>
            </a:r>
          </a:p>
          <a:p>
            <a:pPr lvl="0" algn="justLow" rtl="1">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هو أداة لجمع البيانات تتمثل في مجموعة من الأسئلة المكتوبة تتعلق بظاهرة ما يُطلب من المُستجوَب الإجابة عليها</a:t>
            </a:r>
            <a:r>
              <a:rPr lang="ar-JO" altLang="en-US" sz="2400" dirty="0" smtClean="0">
                <a:solidFill>
                  <a:prstClr val="black"/>
                </a:solidFill>
                <a:latin typeface="Times New Roman" panose="02020603050405020304" pitchFamily="18" charset="0"/>
                <a:cs typeface="Times New Roman" panose="02020603050405020304" pitchFamily="18" charset="0"/>
              </a:rPr>
              <a:t>.</a:t>
            </a:r>
            <a:endParaRPr lang="ar-JO" altLang="en-US" sz="2400" dirty="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JO" altLang="en-US" sz="2400" b="1" dirty="0">
                <a:solidFill>
                  <a:prstClr val="black"/>
                </a:solidFill>
                <a:latin typeface="Times New Roman" panose="02020603050405020304" pitchFamily="18" charset="0"/>
                <a:cs typeface="Times New Roman" panose="02020603050405020304" pitchFamily="18" charset="0"/>
              </a:rPr>
              <a:t>خطوات بناء </a:t>
            </a:r>
            <a:r>
              <a:rPr lang="ar-JO" altLang="en-US" sz="2400" b="1" dirty="0" smtClean="0">
                <a:solidFill>
                  <a:prstClr val="black"/>
                </a:solidFill>
                <a:latin typeface="Times New Roman" panose="02020603050405020304" pitchFamily="18" charset="0"/>
                <a:cs typeface="Times New Roman" panose="02020603050405020304" pitchFamily="18" charset="0"/>
              </a:rPr>
              <a:t>الاستبيان: </a:t>
            </a:r>
            <a:endParaRPr lang="ar-JO" altLang="en-US" sz="2400" b="1" dirty="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1. تحديد هدف الدراسة.</a:t>
            </a:r>
          </a:p>
          <a:p>
            <a:pPr lvl="0" algn="justLow" rtl="1">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2. تحديد المشكلة والمعلومات المطلوبة. </a:t>
            </a:r>
          </a:p>
          <a:p>
            <a:pPr lvl="0" algn="justLow" rtl="1">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3. تحديد الأفراد/ المنظمات الذين سيطلب منهم الإجابة. </a:t>
            </a:r>
          </a:p>
          <a:p>
            <a:pPr lvl="0" algn="justLow" rtl="1">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4. تحديد محاور الاستبيان بتقسيم موضوع البحث إلى عناصره الرئيسة، </a:t>
            </a:r>
          </a:p>
          <a:p>
            <a:pPr lvl="0" algn="justLow" rtl="1">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5. التأكيد على طباعة الاستبيان بشكل واضح مع العناية بالإرشادات بداية الاستبيان</a:t>
            </a:r>
            <a:r>
              <a:rPr lang="ar-JO" altLang="en-US" sz="2400" dirty="0" smtClean="0">
                <a:solidFill>
                  <a:prstClr val="black"/>
                </a:solidFill>
                <a:latin typeface="Times New Roman" panose="02020603050405020304" pitchFamily="18" charset="0"/>
                <a:cs typeface="Times New Roman" panose="02020603050405020304" pitchFamily="18" charset="0"/>
              </a:rPr>
              <a:t>.</a:t>
            </a:r>
            <a:endParaRPr lang="ar-JO" altLang="en-US" sz="2400" dirty="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الإستبيان</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43634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b="1" u="sng" dirty="0">
                <a:solidFill>
                  <a:prstClr val="black"/>
                </a:solidFill>
                <a:latin typeface="Times New Roman" panose="02020603050405020304" pitchFamily="18" charset="0"/>
                <a:cs typeface="Times New Roman" panose="02020603050405020304" pitchFamily="18" charset="0"/>
              </a:rPr>
              <a:t>أنواع الأسئلة التي يمكن أن ترد في الاستبيان. </a:t>
            </a:r>
            <a:endParaRPr lang="ar-JO" altLang="en-US" sz="2400" b="1" u="sng" dirty="0" smtClean="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endParaRPr lang="ar-JO" altLang="en-US" sz="2400" b="1" u="sng" dirty="0">
              <a:solidFill>
                <a:prstClr val="black"/>
              </a:solidFill>
              <a:latin typeface="Times New Roman" panose="02020603050405020304" pitchFamily="18" charset="0"/>
              <a:cs typeface="Times New Roman" panose="02020603050405020304" pitchFamily="18" charset="0"/>
            </a:endParaRPr>
          </a:p>
          <a:p>
            <a:pPr marL="457200" lvl="0" indent="-457200" algn="justLow" rtl="1">
              <a:buClr>
                <a:srgbClr val="0AAED4"/>
              </a:buClr>
              <a:buSzPct val="135000"/>
              <a:buAutoNum type="arabicPeriod"/>
              <a:defRPr/>
            </a:pPr>
            <a:r>
              <a:rPr lang="ar-JO" altLang="en-US" sz="2400" b="1" dirty="0" smtClean="0">
                <a:solidFill>
                  <a:prstClr val="black"/>
                </a:solidFill>
                <a:latin typeface="Times New Roman" panose="02020603050405020304" pitchFamily="18" charset="0"/>
                <a:cs typeface="Times New Roman" panose="02020603050405020304" pitchFamily="18" charset="0"/>
              </a:rPr>
              <a:t>السؤال </a:t>
            </a:r>
            <a:r>
              <a:rPr lang="ar-JO" altLang="en-US" sz="2400" b="1" dirty="0">
                <a:solidFill>
                  <a:prstClr val="black"/>
                </a:solidFill>
                <a:latin typeface="Times New Roman" panose="02020603050405020304" pitchFamily="18" charset="0"/>
                <a:cs typeface="Times New Roman" panose="02020603050405020304" pitchFamily="18" charset="0"/>
              </a:rPr>
              <a:t>المغلق </a:t>
            </a:r>
            <a:r>
              <a:rPr lang="en-US" altLang="en-US" sz="2400" b="1" dirty="0">
                <a:solidFill>
                  <a:prstClr val="black"/>
                </a:solidFill>
                <a:latin typeface="Times New Roman" panose="02020603050405020304" pitchFamily="18" charset="0"/>
                <a:cs typeface="Times New Roman" panose="02020603050405020304" pitchFamily="18" charset="0"/>
              </a:rPr>
              <a:t>Closed </a:t>
            </a:r>
            <a:r>
              <a:rPr lang="en-US" altLang="en-US" sz="2400" b="1" dirty="0" smtClean="0">
                <a:solidFill>
                  <a:prstClr val="black"/>
                </a:solidFill>
                <a:latin typeface="Times New Roman" panose="02020603050405020304" pitchFamily="18" charset="0"/>
                <a:cs typeface="Times New Roman" panose="02020603050405020304" pitchFamily="18" charset="0"/>
              </a:rPr>
              <a:t>Question</a:t>
            </a:r>
            <a:endParaRPr lang="ar-JO" altLang="en-US" sz="2400" b="1" dirty="0" smtClean="0">
              <a:solidFill>
                <a:prstClr val="black"/>
              </a:solidFill>
              <a:latin typeface="Times New Roman" panose="02020603050405020304" pitchFamily="18" charset="0"/>
              <a:cs typeface="Times New Roman" panose="02020603050405020304" pitchFamily="18" charset="0"/>
            </a:endParaRPr>
          </a:p>
          <a:p>
            <a:pPr marL="457200" lvl="0" indent="-457200" algn="justLow" rtl="1">
              <a:buClr>
                <a:srgbClr val="0AAED4"/>
              </a:buClr>
              <a:buSzPct val="135000"/>
              <a:buAutoNum type="arabicPeriod"/>
              <a:defRPr/>
            </a:pPr>
            <a:r>
              <a:rPr lang="ar-JO" altLang="en-US" sz="2400" b="1" dirty="0" smtClean="0">
                <a:solidFill>
                  <a:prstClr val="black"/>
                </a:solidFill>
                <a:latin typeface="Times New Roman" panose="02020603050405020304" pitchFamily="18" charset="0"/>
                <a:cs typeface="Times New Roman" panose="02020603050405020304" pitchFamily="18" charset="0"/>
              </a:rPr>
              <a:t>السؤال </a:t>
            </a:r>
            <a:r>
              <a:rPr lang="ar-JO" altLang="en-US" sz="2400" b="1" dirty="0">
                <a:solidFill>
                  <a:prstClr val="black"/>
                </a:solidFill>
                <a:latin typeface="Times New Roman" panose="02020603050405020304" pitchFamily="18" charset="0"/>
                <a:cs typeface="Times New Roman" panose="02020603050405020304" pitchFamily="18" charset="0"/>
              </a:rPr>
              <a:t>المفتوح </a:t>
            </a:r>
            <a:r>
              <a:rPr lang="en-US" altLang="en-US" sz="2400" b="1" dirty="0">
                <a:solidFill>
                  <a:prstClr val="black"/>
                </a:solidFill>
                <a:latin typeface="Times New Roman" panose="02020603050405020304" pitchFamily="18" charset="0"/>
                <a:cs typeface="Times New Roman" panose="02020603050405020304" pitchFamily="18" charset="0"/>
              </a:rPr>
              <a:t>Open </a:t>
            </a:r>
            <a:r>
              <a:rPr lang="en-US" altLang="en-US" sz="2400" b="1" dirty="0" smtClean="0">
                <a:solidFill>
                  <a:prstClr val="black"/>
                </a:solidFill>
                <a:latin typeface="Times New Roman" panose="02020603050405020304" pitchFamily="18" charset="0"/>
                <a:cs typeface="Times New Roman" panose="02020603050405020304" pitchFamily="18" charset="0"/>
              </a:rPr>
              <a:t>Question</a:t>
            </a:r>
            <a:endParaRPr lang="ar-JO" altLang="en-US" sz="2400" b="1" dirty="0" smtClean="0">
              <a:solidFill>
                <a:prstClr val="black"/>
              </a:solidFill>
              <a:latin typeface="Times New Roman" panose="02020603050405020304" pitchFamily="18" charset="0"/>
              <a:cs typeface="Times New Roman" panose="02020603050405020304" pitchFamily="18" charset="0"/>
            </a:endParaRPr>
          </a:p>
          <a:p>
            <a:pPr marL="457200" lvl="0" indent="-457200" algn="justLow" rtl="1">
              <a:buClr>
                <a:srgbClr val="0AAED4"/>
              </a:buClr>
              <a:buSzPct val="135000"/>
              <a:buAutoNum type="arabicPeriod"/>
              <a:defRPr/>
            </a:pPr>
            <a:r>
              <a:rPr lang="ar-JO" altLang="en-US" sz="2400" b="1" dirty="0" smtClean="0">
                <a:solidFill>
                  <a:prstClr val="black"/>
                </a:solidFill>
                <a:latin typeface="Times New Roman" panose="02020603050405020304" pitchFamily="18" charset="0"/>
                <a:cs typeface="Times New Roman" panose="02020603050405020304" pitchFamily="18" charset="0"/>
              </a:rPr>
              <a:t>السؤال </a:t>
            </a:r>
            <a:r>
              <a:rPr lang="ar-JO" altLang="en-US" sz="2400" b="1" dirty="0">
                <a:solidFill>
                  <a:prstClr val="black"/>
                </a:solidFill>
                <a:latin typeface="Times New Roman" panose="02020603050405020304" pitchFamily="18" charset="0"/>
                <a:cs typeface="Times New Roman" panose="02020603050405020304" pitchFamily="18" charset="0"/>
              </a:rPr>
              <a:t>المغلق المفتوح </a:t>
            </a:r>
            <a:r>
              <a:rPr lang="en-US" altLang="en-US" sz="2400" b="1" dirty="0">
                <a:solidFill>
                  <a:prstClr val="black"/>
                </a:solidFill>
                <a:latin typeface="Times New Roman" panose="02020603050405020304" pitchFamily="18" charset="0"/>
                <a:cs typeface="Times New Roman" panose="02020603050405020304" pitchFamily="18" charset="0"/>
              </a:rPr>
              <a:t>Closed-Open Question</a:t>
            </a:r>
            <a:endParaRPr lang="ar-JO" altLang="en-US" sz="2400" b="1" dirty="0" smtClean="0">
              <a:solidFill>
                <a:prstClr val="black"/>
              </a:solidFill>
              <a:latin typeface="Times New Roman" panose="02020603050405020304" pitchFamily="18" charset="0"/>
              <a:cs typeface="Times New Roman" panose="02020603050405020304" pitchFamily="18" charset="0"/>
            </a:endParaRPr>
          </a:p>
          <a:p>
            <a:pPr marL="457200" lvl="0" indent="-457200" algn="justLow" rtl="1">
              <a:buClr>
                <a:srgbClr val="0AAED4"/>
              </a:buClr>
              <a:buSzPct val="135000"/>
              <a:buAutoNum type="arabicPeriod"/>
              <a:defRPr/>
            </a:pPr>
            <a:endParaRPr lang="ar-JO" altLang="en-US" sz="2400" dirty="0" smtClean="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الإستبيان</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065664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a:bodyPr>
          <a:lstStyle/>
          <a:p>
            <a:pPr algn="ctr"/>
            <a:r>
              <a:rPr lang="ar-JO" altLang="en-US" b="1" dirty="0">
                <a:latin typeface="Sakkal Majalla" panose="02000000000000000000" pitchFamily="2" charset="-78"/>
              </a:rPr>
              <a:t>ومن الأمثلة على السؤال المغلق: </a:t>
            </a:r>
          </a:p>
        </p:txBody>
      </p:sp>
      <p:sp>
        <p:nvSpPr>
          <p:cNvPr id="15" name="TextBox 14">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pic>
        <p:nvPicPr>
          <p:cNvPr id="5" name="Picture 4"/>
          <p:cNvPicPr>
            <a:picLocks noChangeAspect="1"/>
          </p:cNvPicPr>
          <p:nvPr/>
        </p:nvPicPr>
        <p:blipFill>
          <a:blip r:embed="rId3"/>
          <a:stretch>
            <a:fillRect/>
          </a:stretch>
        </p:blipFill>
        <p:spPr>
          <a:xfrm>
            <a:off x="2019725" y="1414456"/>
            <a:ext cx="8231563" cy="4263438"/>
          </a:xfrm>
          <a:prstGeom prst="rect">
            <a:avLst/>
          </a:prstGeom>
        </p:spPr>
      </p:pic>
    </p:spTree>
    <p:extLst>
      <p:ext uri="{BB962C8B-B14F-4D97-AF65-F5344CB8AC3E}">
        <p14:creationId xmlns:p14="http://schemas.microsoft.com/office/powerpoint/2010/main" val="5262554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SA" altLang="en-US" sz="2400" b="1" u="sng" dirty="0">
                <a:solidFill>
                  <a:schemeClr val="tx1"/>
                </a:solidFill>
                <a:cs typeface="Times New Roman" panose="02020603050405020304" pitchFamily="18" charset="0"/>
              </a:rPr>
              <a:t>ومن الأمثلة على السؤال المفتوح:</a:t>
            </a:r>
            <a:endParaRPr lang="ar-JO" altLang="en-US" sz="2400" b="1" u="sng" dirty="0">
              <a:solidFill>
                <a:schemeClr val="tx1"/>
              </a:solidFill>
              <a:cs typeface="Times New Roman" panose="02020603050405020304" pitchFamily="18" charset="0"/>
            </a:endParaRPr>
          </a:p>
          <a:p>
            <a:pPr algn="justLow" rtl="1">
              <a:buClr>
                <a:srgbClr val="0AAED4"/>
              </a:buClr>
              <a:buSzPct val="135000"/>
              <a:defRPr/>
            </a:pPr>
            <a:endParaRPr lang="ar-SA" altLang="en-US" sz="2400" b="1" dirty="0">
              <a:solidFill>
                <a:schemeClr val="tx1"/>
              </a:solidFill>
              <a:cs typeface="Times New Roman" panose="02020603050405020304" pitchFamily="18" charset="0"/>
            </a:endParaRPr>
          </a:p>
          <a:p>
            <a:pPr lvl="0" algn="justLow" rtl="1">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اجب عن الأسئلة التالية مبيناً وجهة نظرك.</a:t>
            </a:r>
          </a:p>
          <a:p>
            <a:pPr lvl="0" algn="justLow" rtl="1">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ما هو رأيك في عمل المرأة في الفترة المسائية؟ ...............................</a:t>
            </a:r>
          </a:p>
          <a:p>
            <a:pPr lvl="0" algn="justLow" rtl="1">
              <a:buClr>
                <a:srgbClr val="0AAED4"/>
              </a:buClr>
              <a:buSzPct val="135000"/>
              <a:defRPr/>
            </a:pPr>
            <a:endParaRPr lang="ar-JO" altLang="en-US" sz="2400" dirty="0">
              <a:solidFill>
                <a:prstClr val="black"/>
              </a:solidFill>
              <a:latin typeface="Times New Roman" panose="02020603050405020304" pitchFamily="18" charset="0"/>
              <a:cs typeface="Times New Roman" panose="02020603050405020304" pitchFamily="18" charset="0"/>
            </a:endParaRPr>
          </a:p>
          <a:p>
            <a:pPr algn="justLow" rtl="1">
              <a:buClr>
                <a:srgbClr val="0AAED4"/>
              </a:buClr>
              <a:buSzPct val="135000"/>
              <a:defRPr/>
            </a:pPr>
            <a:r>
              <a:rPr lang="ar-SA" altLang="en-US" sz="2400" b="1" u="sng" dirty="0" smtClean="0">
                <a:solidFill>
                  <a:schemeClr val="tx1"/>
                </a:solidFill>
                <a:cs typeface="Times New Roman" panose="02020603050405020304" pitchFamily="18" charset="0"/>
              </a:rPr>
              <a:t>ومن الأمثلة على السؤال</a:t>
            </a:r>
            <a:r>
              <a:rPr lang="ar-JO" altLang="en-US" sz="2400" b="1" u="sng" dirty="0" smtClean="0">
                <a:solidFill>
                  <a:schemeClr val="tx1"/>
                </a:solidFill>
                <a:cs typeface="Times New Roman" panose="02020603050405020304" pitchFamily="18" charset="0"/>
              </a:rPr>
              <a:t> المغلق</a:t>
            </a:r>
            <a:r>
              <a:rPr lang="ar-SA" altLang="en-US" sz="2400" b="1" u="sng" dirty="0" smtClean="0">
                <a:solidFill>
                  <a:schemeClr val="tx1"/>
                </a:solidFill>
                <a:cs typeface="Times New Roman" panose="02020603050405020304" pitchFamily="18" charset="0"/>
              </a:rPr>
              <a:t> المفتوح:</a:t>
            </a:r>
            <a:endParaRPr lang="ar-JO" altLang="en-US" sz="2400" b="1" u="sng" dirty="0" smtClean="0">
              <a:solidFill>
                <a:schemeClr val="tx1"/>
              </a:solidFill>
              <a:cs typeface="Times New Roman" panose="02020603050405020304" pitchFamily="18" charset="0"/>
            </a:endParaRPr>
          </a:p>
          <a:p>
            <a:pPr algn="justLow" rtl="1">
              <a:buClr>
                <a:srgbClr val="0AAED4"/>
              </a:buClr>
              <a:buSzPct val="135000"/>
              <a:defRPr/>
            </a:pPr>
            <a:endParaRPr lang="ar-SA" altLang="en-US" sz="2400" b="1" dirty="0" smtClean="0">
              <a:solidFill>
                <a:schemeClr val="tx1"/>
              </a:solidFill>
              <a:cs typeface="Times New Roman" panose="02020603050405020304" pitchFamily="18" charset="0"/>
            </a:endParaRPr>
          </a:p>
          <a:p>
            <a:pPr lvl="0" algn="justLow" rtl="1">
              <a:buClr>
                <a:srgbClr val="0AAED4"/>
              </a:buClr>
              <a:buSzPct val="135000"/>
              <a:defRPr/>
            </a:pPr>
            <a:endParaRPr lang="ar-JO" altLang="en-US" sz="2400" dirty="0" smtClean="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الإستبيان</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942308" y="4002374"/>
            <a:ext cx="5801218" cy="1918741"/>
          </a:xfrm>
          <a:prstGeom prst="rect">
            <a:avLst/>
          </a:prstGeom>
        </p:spPr>
      </p:pic>
    </p:spTree>
    <p:extLst>
      <p:ext uri="{BB962C8B-B14F-4D97-AF65-F5344CB8AC3E}">
        <p14:creationId xmlns:p14="http://schemas.microsoft.com/office/powerpoint/2010/main" val="330275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SA" altLang="en-US" sz="2400" b="1" u="sng" dirty="0">
                <a:solidFill>
                  <a:schemeClr val="tx1"/>
                </a:solidFill>
                <a:cs typeface="Times New Roman" panose="02020603050405020304" pitchFamily="18" charset="0"/>
              </a:rPr>
              <a:t>مزايا الاستبيان</a:t>
            </a:r>
          </a:p>
          <a:p>
            <a:pPr algn="justLow" rtl="1">
              <a:buClr>
                <a:srgbClr val="0AAED4"/>
              </a:buClr>
              <a:buSzPct val="135000"/>
              <a:defRPr/>
            </a:pPr>
            <a:endParaRPr lang="ar-JO" altLang="en-US" sz="2400" dirty="0" smtClean="0">
              <a:solidFill>
                <a:schemeClr val="tx1"/>
              </a:solidFill>
              <a:cs typeface="Times New Roman" panose="02020603050405020304" pitchFamily="18" charset="0"/>
            </a:endParaRPr>
          </a:p>
          <a:p>
            <a:pPr algn="justLow" rtl="1">
              <a:buClr>
                <a:srgbClr val="0AAED4"/>
              </a:buClr>
              <a:buSzPct val="135000"/>
              <a:defRPr/>
            </a:pPr>
            <a:r>
              <a:rPr lang="ar-JO" altLang="en-US" sz="2400" dirty="0">
                <a:solidFill>
                  <a:schemeClr val="tx1"/>
                </a:solidFill>
                <a:cs typeface="Times New Roman" panose="02020603050405020304" pitchFamily="18" charset="0"/>
              </a:rPr>
              <a:t>1. الحصول على معلومات من عدد كبير من الأفراد متباعدين جغرافيا.</a:t>
            </a:r>
          </a:p>
          <a:p>
            <a:pPr algn="justLow" rtl="1">
              <a:buClr>
                <a:srgbClr val="0AAED4"/>
              </a:buClr>
              <a:buSzPct val="135000"/>
              <a:defRPr/>
            </a:pPr>
            <a:r>
              <a:rPr lang="ar-JO" altLang="en-US" sz="2400" dirty="0">
                <a:solidFill>
                  <a:schemeClr val="tx1"/>
                </a:solidFill>
                <a:cs typeface="Times New Roman" panose="02020603050405020304" pitchFamily="18" charset="0"/>
              </a:rPr>
              <a:t>2. من أقل وسائل جمع البيانات جهد وكلفة، خاصة في حالات المناطق المنتشرة جغرافياً حيث يمكن استخدام البريد في توزيع الاستبيانات. </a:t>
            </a:r>
          </a:p>
          <a:p>
            <a:pPr algn="justLow" rtl="1">
              <a:buClr>
                <a:srgbClr val="0AAED4"/>
              </a:buClr>
              <a:buSzPct val="135000"/>
              <a:defRPr/>
            </a:pPr>
            <a:r>
              <a:rPr lang="ar-JO" altLang="en-US" sz="2400" dirty="0">
                <a:solidFill>
                  <a:schemeClr val="tx1"/>
                </a:solidFill>
                <a:cs typeface="Times New Roman" panose="02020603050405020304" pitchFamily="18" charset="0"/>
              </a:rPr>
              <a:t>3. أكثر الطرق موضوعية لأنها لا تحمل اسم المستجوَب؛ ضماناً للسرية مما يُحفّز المُستجوَب على إعطاء بيانات أكثر صحة.</a:t>
            </a:r>
          </a:p>
          <a:p>
            <a:pPr algn="justLow" rtl="1">
              <a:buClr>
                <a:srgbClr val="0AAED4"/>
              </a:buClr>
              <a:buSzPct val="135000"/>
              <a:defRPr/>
            </a:pPr>
            <a:r>
              <a:rPr lang="ar-JO" altLang="en-US" sz="2400" dirty="0">
                <a:solidFill>
                  <a:schemeClr val="tx1"/>
                </a:solidFill>
                <a:cs typeface="Times New Roman" panose="02020603050405020304" pitchFamily="18" charset="0"/>
              </a:rPr>
              <a:t>4. تُوفّر ظروف التقنين أكثر من الوسائل الأخرى.</a:t>
            </a:r>
          </a:p>
          <a:p>
            <a:pPr algn="justLow" rtl="1">
              <a:buClr>
                <a:srgbClr val="0AAED4"/>
              </a:buClr>
              <a:buSzPct val="135000"/>
              <a:defRPr/>
            </a:pPr>
            <a:r>
              <a:rPr lang="ar-JO" altLang="en-US" sz="2400" dirty="0">
                <a:solidFill>
                  <a:schemeClr val="tx1"/>
                </a:solidFill>
                <a:cs typeface="Times New Roman" panose="02020603050405020304" pitchFamily="18" charset="0"/>
              </a:rPr>
              <a:t>5. يُوفّر وقت للمُستجوَب للتفكير في الإجابة مما يجعل الإجابة أقرب إلى الدقة. </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الإستبيان</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3538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SA" altLang="en-US" sz="2400" b="1" u="sng" dirty="0">
                <a:solidFill>
                  <a:schemeClr val="tx1"/>
                </a:solidFill>
                <a:cs typeface="Times New Roman" panose="02020603050405020304" pitchFamily="18" charset="0"/>
              </a:rPr>
              <a:t>قيود الاستبيان.</a:t>
            </a:r>
          </a:p>
          <a:p>
            <a:pPr algn="justLow" rtl="1">
              <a:buClr>
                <a:srgbClr val="0AAED4"/>
              </a:buClr>
              <a:buSzPct val="135000"/>
              <a:defRPr/>
            </a:pPr>
            <a:endParaRPr lang="ar-JO" altLang="en-US" sz="2400" dirty="0" smtClean="0">
              <a:solidFill>
                <a:schemeClr val="tx1"/>
              </a:solidFill>
              <a:cs typeface="Times New Roman" panose="02020603050405020304" pitchFamily="18" charset="0"/>
            </a:endParaRPr>
          </a:p>
          <a:p>
            <a:pPr algn="justLow" rtl="1">
              <a:buClr>
                <a:srgbClr val="0AAED4"/>
              </a:buClr>
              <a:buSzPct val="135000"/>
              <a:defRPr/>
            </a:pPr>
            <a:r>
              <a:rPr lang="ar-JO" altLang="en-US" sz="2400" dirty="0">
                <a:solidFill>
                  <a:schemeClr val="tx1"/>
                </a:solidFill>
                <a:cs typeface="Times New Roman" panose="02020603050405020304" pitchFamily="18" charset="0"/>
              </a:rPr>
              <a:t>1. زيادة عدد المستنكفين وانخفاض نسبة الردود مما يقلل من تمثيل العينة للمجتمع.</a:t>
            </a:r>
          </a:p>
          <a:p>
            <a:pPr algn="justLow" rtl="1">
              <a:buClr>
                <a:srgbClr val="0AAED4"/>
              </a:buClr>
              <a:buSzPct val="135000"/>
              <a:defRPr/>
            </a:pPr>
            <a:r>
              <a:rPr lang="ar-JO" altLang="en-US" sz="2400" dirty="0">
                <a:solidFill>
                  <a:schemeClr val="tx1"/>
                </a:solidFill>
                <a:cs typeface="Times New Roman" panose="02020603050405020304" pitchFamily="18" charset="0"/>
              </a:rPr>
              <a:t>2. قد يعطي المستجوَب إجابة غير صحيحة، خاصة إذا حملت العبارات أكثر من معنى.</a:t>
            </a:r>
          </a:p>
          <a:p>
            <a:pPr algn="justLow" rtl="1">
              <a:buClr>
                <a:srgbClr val="0AAED4"/>
              </a:buClr>
              <a:buSzPct val="135000"/>
              <a:defRPr/>
            </a:pPr>
            <a:r>
              <a:rPr lang="ar-JO" altLang="en-US" sz="2400" dirty="0">
                <a:solidFill>
                  <a:schemeClr val="tx1"/>
                </a:solidFill>
                <a:cs typeface="Times New Roman" panose="02020603050405020304" pitchFamily="18" charset="0"/>
              </a:rPr>
              <a:t>3. عدم القدرة على ملاحظة ردة الفعل بسبب فقدان الاتصال الشخصي.</a:t>
            </a:r>
          </a:p>
          <a:p>
            <a:pPr algn="justLow" rtl="1">
              <a:buClr>
                <a:srgbClr val="0AAED4"/>
              </a:buClr>
              <a:buSzPct val="135000"/>
              <a:defRPr/>
            </a:pPr>
            <a:r>
              <a:rPr lang="ar-JO" altLang="en-US" sz="2400" dirty="0">
                <a:solidFill>
                  <a:schemeClr val="tx1"/>
                </a:solidFill>
                <a:cs typeface="Times New Roman" panose="02020603050405020304" pitchFamily="18" charset="0"/>
              </a:rPr>
              <a:t>4. الإطالة في الأسئلة قد توقع المُستجوَب في الملل.</a:t>
            </a:r>
          </a:p>
          <a:p>
            <a:pPr algn="justLow" rtl="1">
              <a:buClr>
                <a:srgbClr val="0AAED4"/>
              </a:buClr>
              <a:buSzPct val="135000"/>
              <a:defRPr/>
            </a:pPr>
            <a:r>
              <a:rPr lang="ar-JO" altLang="en-US" sz="2400" dirty="0">
                <a:solidFill>
                  <a:schemeClr val="tx1"/>
                </a:solidFill>
                <a:cs typeface="Times New Roman" panose="02020603050405020304" pitchFamily="18" charset="0"/>
              </a:rPr>
              <a:t>5. لا يصلح الاستبيان في المجتمعات الأمية. </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الإستبيان</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42851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SA" altLang="en-US" sz="2400" b="1" u="sng" dirty="0">
                <a:solidFill>
                  <a:schemeClr val="tx1"/>
                </a:solidFill>
                <a:cs typeface="Times New Roman" panose="02020603050405020304" pitchFamily="18" charset="0"/>
              </a:rPr>
              <a:t>ثانياً: المقابلة </a:t>
            </a:r>
            <a:r>
              <a:rPr lang="en-US" altLang="en-US" sz="2400" b="1" u="sng" dirty="0">
                <a:solidFill>
                  <a:schemeClr val="tx1"/>
                </a:solidFill>
                <a:cs typeface="Times New Roman" panose="02020603050405020304" pitchFamily="18" charset="0"/>
              </a:rPr>
              <a:t>Interview</a:t>
            </a:r>
          </a:p>
          <a:p>
            <a:pPr algn="justLow" rtl="1">
              <a:buClr>
                <a:srgbClr val="0AAED4"/>
              </a:buClr>
              <a:buSzPct val="135000"/>
              <a:defRPr/>
            </a:pPr>
            <a:endParaRPr lang="ar-JO" altLang="en-US" sz="2400" dirty="0" smtClean="0">
              <a:solidFill>
                <a:schemeClr val="tx1"/>
              </a:solidFill>
              <a:cs typeface="Times New Roman" panose="02020603050405020304" pitchFamily="18" charset="0"/>
            </a:endParaRPr>
          </a:p>
          <a:p>
            <a:pPr algn="justLow" rtl="1">
              <a:buClr>
                <a:srgbClr val="0AAED4"/>
              </a:buClr>
              <a:buSzPct val="135000"/>
              <a:defRPr/>
            </a:pPr>
            <a:r>
              <a:rPr lang="ar-JO" altLang="en-US" sz="2400" dirty="0">
                <a:solidFill>
                  <a:schemeClr val="tx1"/>
                </a:solidFill>
                <a:cs typeface="Times New Roman" panose="02020603050405020304" pitchFamily="18" charset="0"/>
              </a:rPr>
              <a:t>هي تفاعل لفظي يتم بين شخصين في موقف مواجهة حيث يحاول أحدهم وهو القائم بالمقابلة أن يستثير بعض المعلومات أو التعبيرات لدى المبحوث والتي تدور حول آرائه </a:t>
            </a:r>
            <a:r>
              <a:rPr lang="ar-JO" altLang="en-US" sz="2400" dirty="0" smtClean="0">
                <a:solidFill>
                  <a:schemeClr val="tx1"/>
                </a:solidFill>
                <a:cs typeface="Times New Roman" panose="02020603050405020304" pitchFamily="18" charset="0"/>
              </a:rPr>
              <a:t>ومعتقداته.</a:t>
            </a:r>
          </a:p>
          <a:p>
            <a:pPr algn="justLow" rtl="1">
              <a:buClr>
                <a:srgbClr val="0AAED4"/>
              </a:buClr>
              <a:buSzPct val="135000"/>
              <a:defRPr/>
            </a:pPr>
            <a:endParaRPr lang="ar-JO" altLang="en-US" sz="2400" dirty="0">
              <a:solidFill>
                <a:schemeClr val="tx1"/>
              </a:solidFill>
              <a:cs typeface="Times New Roman" panose="02020603050405020304" pitchFamily="18" charset="0"/>
            </a:endParaRPr>
          </a:p>
          <a:p>
            <a:pPr algn="justLow" rtl="1">
              <a:buClr>
                <a:srgbClr val="0AAED4"/>
              </a:buClr>
              <a:buSzPct val="135000"/>
              <a:defRPr/>
            </a:pPr>
            <a:r>
              <a:rPr lang="ar-JO" altLang="en-US" sz="2400" dirty="0" smtClean="0">
                <a:solidFill>
                  <a:schemeClr val="tx1"/>
                </a:solidFill>
                <a:cs typeface="Times New Roman" panose="02020603050405020304" pitchFamily="18" charset="0"/>
              </a:rPr>
              <a:t>وتعتبر </a:t>
            </a:r>
            <a:r>
              <a:rPr lang="ar-JO" altLang="en-US" sz="2400" dirty="0">
                <a:solidFill>
                  <a:schemeClr val="tx1"/>
                </a:solidFill>
                <a:cs typeface="Times New Roman" panose="02020603050405020304" pitchFamily="18" charset="0"/>
              </a:rPr>
              <a:t>المقابلة وسيلة جيدة لجمع البيانات خاصة في مهمة الاستكشاف مع التأكيد على التدريب الجيد للباحث في المقابلة؛ لأن ذلك يزيد من المصداقية.</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المقابلة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74311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SA" altLang="en-US" sz="2400" b="1" u="sng" dirty="0">
                <a:solidFill>
                  <a:schemeClr val="tx1"/>
                </a:solidFill>
                <a:cs typeface="Times New Roman" panose="02020603050405020304" pitchFamily="18" charset="0"/>
              </a:rPr>
              <a:t>أنواع المقابلات </a:t>
            </a:r>
            <a:r>
              <a:rPr lang="en-US" altLang="en-US" sz="2400" b="1" u="sng" dirty="0">
                <a:solidFill>
                  <a:schemeClr val="tx1"/>
                </a:solidFill>
                <a:cs typeface="Times New Roman" panose="02020603050405020304" pitchFamily="18" charset="0"/>
              </a:rPr>
              <a:t>Types of Interviews</a:t>
            </a:r>
          </a:p>
          <a:p>
            <a:pPr algn="justLow" rtl="1">
              <a:buClr>
                <a:srgbClr val="0AAED4"/>
              </a:buClr>
              <a:buSzPct val="135000"/>
              <a:defRPr/>
            </a:pPr>
            <a:endParaRPr lang="ar-JO" altLang="en-US" sz="2400" dirty="0" smtClean="0">
              <a:solidFill>
                <a:schemeClr val="tx1"/>
              </a:solidFill>
              <a:cs typeface="Times New Roman" panose="02020603050405020304" pitchFamily="18" charset="0"/>
            </a:endParaRPr>
          </a:p>
          <a:p>
            <a:pPr algn="justLow" rtl="1">
              <a:buClr>
                <a:srgbClr val="0AAED4"/>
              </a:buClr>
              <a:buSzPct val="135000"/>
              <a:defRPr/>
            </a:pPr>
            <a:r>
              <a:rPr lang="ar-JO" altLang="en-US" sz="2400" b="1" u="sng" dirty="0">
                <a:solidFill>
                  <a:schemeClr val="tx1"/>
                </a:solidFill>
                <a:cs typeface="Times New Roman" panose="02020603050405020304" pitchFamily="18" charset="0"/>
              </a:rPr>
              <a:t>أ. أنواع المقابلات حسب درجة الضبط</a:t>
            </a:r>
            <a:r>
              <a:rPr lang="ar-JO" altLang="en-US" sz="2400" b="1" u="sng" dirty="0" smtClean="0">
                <a:solidFill>
                  <a:schemeClr val="tx1"/>
                </a:solidFill>
                <a:cs typeface="Times New Roman" panose="02020603050405020304" pitchFamily="18" charset="0"/>
              </a:rPr>
              <a:t>.</a:t>
            </a:r>
          </a:p>
          <a:p>
            <a:pPr algn="justLow" rtl="1">
              <a:buClr>
                <a:srgbClr val="0AAED4"/>
              </a:buClr>
              <a:buSzPct val="135000"/>
              <a:defRPr/>
            </a:pPr>
            <a:endParaRPr lang="ar-JO" altLang="en-US" sz="2400" b="1" dirty="0" smtClean="0">
              <a:solidFill>
                <a:schemeClr val="tx1"/>
              </a:solidFill>
              <a:cs typeface="Times New Roman" panose="02020603050405020304" pitchFamily="18" charset="0"/>
            </a:endParaRPr>
          </a:p>
          <a:p>
            <a:pPr algn="justLow" rtl="1">
              <a:buClr>
                <a:srgbClr val="0AAED4"/>
              </a:buClr>
              <a:buSzPct val="135000"/>
              <a:defRPr/>
            </a:pPr>
            <a:r>
              <a:rPr lang="ar-JO" altLang="en-US" sz="2400" b="1" dirty="0" smtClean="0">
                <a:solidFill>
                  <a:schemeClr val="tx1"/>
                </a:solidFill>
                <a:cs typeface="Times New Roman" panose="02020603050405020304" pitchFamily="18" charset="0"/>
              </a:rPr>
              <a:t>1- المقابلات </a:t>
            </a:r>
            <a:r>
              <a:rPr lang="ar-JO" altLang="en-US" sz="2400" b="1" dirty="0">
                <a:solidFill>
                  <a:schemeClr val="tx1"/>
                </a:solidFill>
                <a:cs typeface="Times New Roman" panose="02020603050405020304" pitchFamily="18" charset="0"/>
              </a:rPr>
              <a:t>غير المهيكلة </a:t>
            </a:r>
            <a:r>
              <a:rPr lang="en-US" altLang="en-US" sz="2400" b="1" dirty="0" smtClean="0">
                <a:solidFill>
                  <a:schemeClr val="tx1"/>
                </a:solidFill>
                <a:cs typeface="Times New Roman" panose="02020603050405020304" pitchFamily="18" charset="0"/>
              </a:rPr>
              <a:t>Unstructured Interviews</a:t>
            </a:r>
            <a:endParaRPr lang="en-US" altLang="en-US" sz="2400" b="1" dirty="0">
              <a:solidFill>
                <a:schemeClr val="tx1"/>
              </a:solidFill>
              <a:cs typeface="Times New Roman" panose="02020603050405020304" pitchFamily="18" charset="0"/>
            </a:endParaRPr>
          </a:p>
          <a:p>
            <a:pPr algn="justLow" rtl="1">
              <a:buClr>
                <a:srgbClr val="0AAED4"/>
              </a:buClr>
              <a:buSzPct val="135000"/>
              <a:defRPr/>
            </a:pPr>
            <a:r>
              <a:rPr lang="en-US" altLang="en-US" sz="2400" dirty="0" smtClean="0">
                <a:solidFill>
                  <a:schemeClr val="tx1"/>
                </a:solidFill>
                <a:cs typeface="Times New Roman" panose="02020603050405020304" pitchFamily="18" charset="0"/>
              </a:rPr>
              <a:t>      </a:t>
            </a:r>
            <a:r>
              <a:rPr lang="ar-JO" altLang="en-US" sz="2400" dirty="0">
                <a:solidFill>
                  <a:schemeClr val="tx1"/>
                </a:solidFill>
                <a:cs typeface="Times New Roman" panose="02020603050405020304" pitchFamily="18" charset="0"/>
              </a:rPr>
              <a:t>هي المقابلة التي لا تعتمد على خطة متسلسلة من الأسئلة يقوم المستجوِب بتوجيهها </a:t>
            </a:r>
            <a:r>
              <a:rPr lang="ar-JO" altLang="en-US" sz="2400" dirty="0" smtClean="0">
                <a:solidFill>
                  <a:schemeClr val="tx1"/>
                </a:solidFill>
                <a:cs typeface="Times New Roman" panose="02020603050405020304" pitchFamily="18" charset="0"/>
              </a:rPr>
              <a:t>للمستجوَب.</a:t>
            </a:r>
          </a:p>
          <a:p>
            <a:pPr algn="justLow" rtl="1">
              <a:buClr>
                <a:srgbClr val="0AAED4"/>
              </a:buClr>
              <a:buSzPct val="135000"/>
              <a:defRPr/>
            </a:pPr>
            <a:endParaRPr lang="ar-JO" altLang="en-US" sz="2400" dirty="0" smtClean="0">
              <a:solidFill>
                <a:schemeClr val="tx1"/>
              </a:solidFill>
              <a:cs typeface="Times New Roman" panose="02020603050405020304" pitchFamily="18" charset="0"/>
            </a:endParaRPr>
          </a:p>
          <a:p>
            <a:pPr algn="justLow" rtl="1">
              <a:buClr>
                <a:srgbClr val="0AAED4"/>
              </a:buClr>
              <a:buSzPct val="135000"/>
              <a:defRPr/>
            </a:pPr>
            <a:r>
              <a:rPr lang="ar-JO" altLang="en-US" sz="2400" b="1" dirty="0">
                <a:solidFill>
                  <a:schemeClr val="tx1"/>
                </a:solidFill>
                <a:cs typeface="Times New Roman" panose="02020603050405020304" pitchFamily="18" charset="0"/>
              </a:rPr>
              <a:t>2. المقابلات المهيكلة </a:t>
            </a:r>
            <a:r>
              <a:rPr lang="en-US" altLang="en-US" sz="2400" b="1" dirty="0">
                <a:solidFill>
                  <a:schemeClr val="tx1"/>
                </a:solidFill>
                <a:cs typeface="Times New Roman" panose="02020603050405020304" pitchFamily="18" charset="0"/>
              </a:rPr>
              <a:t>Interviews Structured </a:t>
            </a:r>
          </a:p>
          <a:p>
            <a:pPr algn="justLow" rtl="1">
              <a:buClr>
                <a:srgbClr val="0AAED4"/>
              </a:buClr>
              <a:buSzPct val="135000"/>
              <a:defRPr/>
            </a:pPr>
            <a:r>
              <a:rPr lang="ar-JO" altLang="en-US" sz="2400" dirty="0">
                <a:solidFill>
                  <a:schemeClr val="tx1"/>
                </a:solidFill>
                <a:cs typeface="Times New Roman" panose="02020603050405020304" pitchFamily="18" charset="0"/>
              </a:rPr>
              <a:t>هي المقابلات التي يتم إجراءها بناءً على قائمة محددة من الأسئلة المكتوبة التي سوف توجه للمُستجوَب، حيث توجه نفس الأسئلة إلى جميع المُستجوَبين</a:t>
            </a:r>
            <a:endParaRPr lang="ar-JO" altLang="en-US" sz="2400" dirty="0" smtClean="0">
              <a:solidFill>
                <a:schemeClr val="tx1"/>
              </a:solidFill>
              <a:cs typeface="Times New Roman" panose="02020603050405020304" pitchFamily="18" charset="0"/>
            </a:endParaRPr>
          </a:p>
          <a:p>
            <a:pPr algn="justLow" rtl="1">
              <a:buClr>
                <a:srgbClr val="0AAED4"/>
              </a:buClr>
              <a:buSzPct val="135000"/>
              <a:defRPr/>
            </a:pPr>
            <a:endParaRPr lang="ar-JO" altLang="en-US" sz="2400" dirty="0">
              <a:solidFill>
                <a:schemeClr val="tx1"/>
              </a:solidFill>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المقابلة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26634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JO" altLang="en-US" sz="2400" b="1" u="sng" dirty="0" smtClean="0">
                <a:solidFill>
                  <a:schemeClr val="tx1"/>
                </a:solidFill>
                <a:cs typeface="Times New Roman" panose="02020603050405020304" pitchFamily="18" charset="0"/>
              </a:rPr>
              <a:t>ب</a:t>
            </a:r>
            <a:r>
              <a:rPr lang="ar-JO" altLang="en-US" sz="2400" b="1" u="sng" dirty="0">
                <a:solidFill>
                  <a:schemeClr val="tx1"/>
                </a:solidFill>
                <a:cs typeface="Times New Roman" panose="02020603050405020304" pitchFamily="18" charset="0"/>
              </a:rPr>
              <a:t>. أنواع المقابلة حسب طبيعة المقابلة. </a:t>
            </a:r>
            <a:endParaRPr lang="ar-JO" altLang="en-US" sz="2400" b="1" u="sng" dirty="0" smtClean="0">
              <a:solidFill>
                <a:schemeClr val="tx1"/>
              </a:solidFill>
              <a:cs typeface="Times New Roman" panose="02020603050405020304" pitchFamily="18" charset="0"/>
            </a:endParaRPr>
          </a:p>
          <a:p>
            <a:pPr algn="justLow" rtl="1">
              <a:buClr>
                <a:srgbClr val="0AAED4"/>
              </a:buClr>
              <a:buSzPct val="135000"/>
              <a:defRPr/>
            </a:pPr>
            <a:endParaRPr lang="ar-JO" altLang="en-US" sz="2400" b="1" u="sng" dirty="0" smtClean="0">
              <a:solidFill>
                <a:schemeClr val="tx1"/>
              </a:solidFill>
              <a:cs typeface="Times New Roman" panose="02020603050405020304" pitchFamily="18" charset="0"/>
            </a:endParaRPr>
          </a:p>
          <a:p>
            <a:pPr algn="justLow" rtl="1">
              <a:buClr>
                <a:srgbClr val="0AAED4"/>
              </a:buClr>
              <a:buSzPct val="135000"/>
              <a:defRPr/>
            </a:pPr>
            <a:r>
              <a:rPr lang="ar-JO" altLang="en-US" sz="2400" b="1" dirty="0" smtClean="0">
                <a:solidFill>
                  <a:schemeClr val="tx1"/>
                </a:solidFill>
                <a:cs typeface="Times New Roman" panose="02020603050405020304" pitchFamily="18" charset="0"/>
              </a:rPr>
              <a:t>1. المقابلات </a:t>
            </a:r>
            <a:r>
              <a:rPr lang="ar-JO" altLang="en-US" sz="2400" b="1" dirty="0">
                <a:solidFill>
                  <a:schemeClr val="tx1"/>
                </a:solidFill>
                <a:cs typeface="Times New Roman" panose="02020603050405020304" pitchFamily="18" charset="0"/>
              </a:rPr>
              <a:t>الشخصية  </a:t>
            </a:r>
            <a:r>
              <a:rPr lang="en-US" altLang="en-US" sz="2400" b="1" dirty="0">
                <a:solidFill>
                  <a:schemeClr val="tx1"/>
                </a:solidFill>
                <a:cs typeface="Times New Roman" panose="02020603050405020304" pitchFamily="18" charset="0"/>
              </a:rPr>
              <a:t>Face to Face </a:t>
            </a:r>
            <a:r>
              <a:rPr lang="en-US" altLang="en-US" sz="2400" b="1" dirty="0" smtClean="0">
                <a:solidFill>
                  <a:schemeClr val="tx1"/>
                </a:solidFill>
                <a:cs typeface="Times New Roman" panose="02020603050405020304" pitchFamily="18" charset="0"/>
              </a:rPr>
              <a:t>Interviews</a:t>
            </a:r>
            <a:r>
              <a:rPr lang="ar-JO" altLang="en-US" sz="2400" b="1" dirty="0" smtClean="0">
                <a:solidFill>
                  <a:schemeClr val="tx1"/>
                </a:solidFill>
                <a:cs typeface="Times New Roman" panose="02020603050405020304" pitchFamily="18" charset="0"/>
              </a:rPr>
              <a:t>:</a:t>
            </a:r>
            <a:r>
              <a:rPr lang="en-US" altLang="en-US" sz="2400" dirty="0" smtClean="0">
                <a:solidFill>
                  <a:schemeClr val="tx1"/>
                </a:solidFill>
                <a:cs typeface="Times New Roman" panose="02020603050405020304" pitchFamily="18" charset="0"/>
              </a:rPr>
              <a:t> </a:t>
            </a:r>
            <a:r>
              <a:rPr lang="ar-JO" altLang="en-US" sz="2400" dirty="0">
                <a:solidFill>
                  <a:schemeClr val="tx1"/>
                </a:solidFill>
                <a:cs typeface="Times New Roman" panose="02020603050405020304" pitchFamily="18" charset="0"/>
              </a:rPr>
              <a:t>هي المقابلات التي تتم وجهاً لوجه بين الباحث والمستجوَب، ويعتمد ذلك على مستوى تعقيد المشكلة, والزمن الذي تستغرقه، وتباعد المكان</a:t>
            </a:r>
            <a:r>
              <a:rPr lang="ar-JO" altLang="en-US" sz="2400" dirty="0" smtClean="0">
                <a:solidFill>
                  <a:schemeClr val="tx1"/>
                </a:solidFill>
                <a:cs typeface="Times New Roman" panose="02020603050405020304" pitchFamily="18" charset="0"/>
              </a:rPr>
              <a:t>.</a:t>
            </a:r>
          </a:p>
          <a:p>
            <a:pPr algn="justLow" rtl="1">
              <a:buClr>
                <a:srgbClr val="0AAED4"/>
              </a:buClr>
              <a:buSzPct val="135000"/>
              <a:defRPr/>
            </a:pPr>
            <a:r>
              <a:rPr lang="ar-JO" altLang="en-US" sz="2400" b="1" dirty="0">
                <a:solidFill>
                  <a:schemeClr val="tx1"/>
                </a:solidFill>
                <a:cs typeface="Times New Roman" panose="02020603050405020304" pitchFamily="18" charset="0"/>
              </a:rPr>
              <a:t>2. المقابلة المرئية </a:t>
            </a:r>
            <a:r>
              <a:rPr lang="en-US" altLang="en-US" sz="2400" b="1" dirty="0">
                <a:solidFill>
                  <a:schemeClr val="tx1"/>
                </a:solidFill>
                <a:cs typeface="Times New Roman" panose="02020603050405020304" pitchFamily="18" charset="0"/>
              </a:rPr>
              <a:t>Video Conferencing Interviewing </a:t>
            </a:r>
            <a:r>
              <a:rPr lang="ar-JO" altLang="en-US" sz="2400" b="1" dirty="0">
                <a:solidFill>
                  <a:schemeClr val="tx1"/>
                </a:solidFill>
                <a:cs typeface="Times New Roman" panose="02020603050405020304" pitchFamily="18" charset="0"/>
              </a:rPr>
              <a:t>: </a:t>
            </a:r>
            <a:r>
              <a:rPr lang="ar-JO" altLang="en-US" sz="2400" dirty="0">
                <a:solidFill>
                  <a:schemeClr val="tx1"/>
                </a:solidFill>
                <a:cs typeface="Times New Roman" panose="02020603050405020304" pitchFamily="18" charset="0"/>
              </a:rPr>
              <a:t>مقابلة تتم باستخدام التكنولوجيا وهي مناسبة في حالة تباعد المناطق الجغرافية والحاجة إلى الوصول إلى رأي سريع من عدد من المُستجوَبين في موضوع معين، ويلاحظ استخدامها حالياً بكثرة في المقابلات التلفزيونية</a:t>
            </a:r>
            <a:r>
              <a:rPr lang="ar-JO" altLang="en-US" sz="2400" dirty="0" smtClean="0">
                <a:solidFill>
                  <a:schemeClr val="tx1"/>
                </a:solidFill>
                <a:cs typeface="Times New Roman" panose="02020603050405020304" pitchFamily="18" charset="0"/>
              </a:rPr>
              <a:t>.</a:t>
            </a:r>
          </a:p>
          <a:p>
            <a:pPr algn="justLow" rtl="1">
              <a:buClr>
                <a:srgbClr val="0AAED4"/>
              </a:buClr>
              <a:buSzPct val="135000"/>
              <a:defRPr/>
            </a:pPr>
            <a:r>
              <a:rPr lang="ar-JO" altLang="en-US" sz="2400" b="1" dirty="0" smtClean="0">
                <a:solidFill>
                  <a:schemeClr val="tx1"/>
                </a:solidFill>
                <a:cs typeface="Times New Roman" panose="02020603050405020304" pitchFamily="18" charset="0"/>
              </a:rPr>
              <a:t>3</a:t>
            </a:r>
            <a:r>
              <a:rPr lang="ar-JO" altLang="en-US" sz="2400" b="1" dirty="0">
                <a:solidFill>
                  <a:schemeClr val="tx1"/>
                </a:solidFill>
                <a:cs typeface="Times New Roman" panose="02020603050405020304" pitchFamily="18" charset="0"/>
              </a:rPr>
              <a:t>. المقابلات الهاتفية </a:t>
            </a:r>
            <a:r>
              <a:rPr lang="en-US" altLang="en-US" sz="2400" b="1" dirty="0">
                <a:solidFill>
                  <a:schemeClr val="tx1"/>
                </a:solidFill>
                <a:cs typeface="Times New Roman" panose="02020603050405020304" pitchFamily="18" charset="0"/>
              </a:rPr>
              <a:t>Interviews  Telephone </a:t>
            </a:r>
            <a:r>
              <a:rPr lang="ar-JO" altLang="en-US" sz="2400" b="1" dirty="0">
                <a:solidFill>
                  <a:schemeClr val="tx1"/>
                </a:solidFill>
                <a:cs typeface="Times New Roman" panose="02020603050405020304" pitchFamily="18" charset="0"/>
              </a:rPr>
              <a:t>: </a:t>
            </a:r>
            <a:r>
              <a:rPr lang="ar-JO" altLang="en-US" sz="2400" dirty="0">
                <a:solidFill>
                  <a:schemeClr val="tx1"/>
                </a:solidFill>
                <a:cs typeface="Times New Roman" panose="02020603050405020304" pitchFamily="18" charset="0"/>
              </a:rPr>
              <a:t>هي المقابلات التي تتم عبر الهاتف وهي مناسبة في حالة تباعد المناطق الجغرافية والحاجة إلى الوصول إلى عدد كبير من المُستجوَبين في منطقة شاسعة. </a:t>
            </a:r>
            <a:endParaRPr lang="ar-JO" altLang="en-US" sz="2400" dirty="0" smtClean="0">
              <a:solidFill>
                <a:schemeClr val="tx1"/>
              </a:solidFill>
              <a:cs typeface="Times New Roman" panose="02020603050405020304" pitchFamily="18" charset="0"/>
            </a:endParaRPr>
          </a:p>
          <a:p>
            <a:pPr algn="justLow" rtl="1">
              <a:buClr>
                <a:srgbClr val="0AAED4"/>
              </a:buClr>
              <a:buSzPct val="135000"/>
              <a:defRPr/>
            </a:pPr>
            <a:r>
              <a:rPr lang="ar-JO" altLang="en-US" sz="2400" b="1" dirty="0">
                <a:solidFill>
                  <a:schemeClr val="tx1"/>
                </a:solidFill>
                <a:cs typeface="Times New Roman" panose="02020603050405020304" pitchFamily="18" charset="0"/>
              </a:rPr>
              <a:t>4. المقابلة بمساعدة الحاسب </a:t>
            </a:r>
            <a:r>
              <a:rPr lang="en-US" altLang="en-US" sz="2400" b="1" dirty="0">
                <a:solidFill>
                  <a:schemeClr val="tx1"/>
                </a:solidFill>
                <a:cs typeface="Times New Roman" panose="02020603050405020304" pitchFamily="18" charset="0"/>
              </a:rPr>
              <a:t>Computer Assisted </a:t>
            </a:r>
            <a:r>
              <a:rPr lang="en-US" altLang="en-US" sz="2400" b="1" dirty="0" smtClean="0">
                <a:solidFill>
                  <a:schemeClr val="tx1"/>
                </a:solidFill>
                <a:cs typeface="Times New Roman" panose="02020603050405020304" pitchFamily="18" charset="0"/>
              </a:rPr>
              <a:t>Interviewing</a:t>
            </a:r>
            <a:r>
              <a:rPr lang="ar-JO" altLang="en-US" sz="2400" b="1" dirty="0" smtClean="0">
                <a:solidFill>
                  <a:schemeClr val="tx1"/>
                </a:solidFill>
                <a:cs typeface="Times New Roman" panose="02020603050405020304" pitchFamily="18" charset="0"/>
              </a:rPr>
              <a:t>: </a:t>
            </a:r>
            <a:r>
              <a:rPr lang="ar-JO" altLang="en-US" sz="2400" dirty="0" smtClean="0">
                <a:solidFill>
                  <a:schemeClr val="tx1"/>
                </a:solidFill>
                <a:cs typeface="Times New Roman" panose="02020603050405020304" pitchFamily="18" charset="0"/>
              </a:rPr>
              <a:t>هي </a:t>
            </a:r>
            <a:r>
              <a:rPr lang="ar-JO" altLang="en-US" sz="2400" dirty="0">
                <a:solidFill>
                  <a:schemeClr val="tx1"/>
                </a:solidFill>
                <a:cs typeface="Times New Roman" panose="02020603050405020304" pitchFamily="18" charset="0"/>
              </a:rPr>
              <a:t>المقابلات التي تتم عبر الاتصالات الالكترونية بين الباحث </a:t>
            </a:r>
            <a:r>
              <a:rPr lang="ar-JO" altLang="en-US" sz="2400" dirty="0" smtClean="0">
                <a:solidFill>
                  <a:schemeClr val="tx1"/>
                </a:solidFill>
                <a:cs typeface="Times New Roman" panose="02020603050405020304" pitchFamily="18" charset="0"/>
              </a:rPr>
              <a:t>والمُستجوَب.</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المقابلة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72253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JO" altLang="en-US" sz="2400" b="1" dirty="0">
                <a:solidFill>
                  <a:schemeClr val="tx1"/>
                </a:solidFill>
                <a:cs typeface="Times New Roman" panose="02020603050405020304" pitchFamily="18" charset="0"/>
              </a:rPr>
              <a:t>الاعتبارات الرئيسة في المقابلة </a:t>
            </a:r>
            <a:r>
              <a:rPr lang="ar-JO" altLang="en-US" sz="2400" b="1" dirty="0" smtClean="0">
                <a:solidFill>
                  <a:schemeClr val="tx1"/>
                </a:solidFill>
                <a:cs typeface="Times New Roman" panose="02020603050405020304" pitchFamily="18" charset="0"/>
              </a:rPr>
              <a:t>الجيدة</a:t>
            </a:r>
          </a:p>
          <a:p>
            <a:pPr algn="justLow" rtl="1">
              <a:buClr>
                <a:srgbClr val="0AAED4"/>
              </a:buClr>
              <a:buSzPct val="135000"/>
              <a:defRPr/>
            </a:pPr>
            <a:endParaRPr lang="ar-JO" altLang="en-US" sz="2400" b="1" dirty="0">
              <a:solidFill>
                <a:schemeClr val="tx1"/>
              </a:solidFill>
              <a:cs typeface="Times New Roman" panose="02020603050405020304" pitchFamily="18" charset="0"/>
            </a:endParaRPr>
          </a:p>
          <a:p>
            <a:pPr algn="justLow" rtl="1">
              <a:buClr>
                <a:srgbClr val="0AAED4"/>
              </a:buClr>
              <a:buSzPct val="135000"/>
              <a:defRPr/>
            </a:pPr>
            <a:r>
              <a:rPr lang="ar-JO" altLang="en-US" sz="2400" dirty="0">
                <a:solidFill>
                  <a:schemeClr val="tx1"/>
                </a:solidFill>
                <a:cs typeface="Times New Roman" panose="02020603050405020304" pitchFamily="18" charset="0"/>
              </a:rPr>
              <a:t>1. ينبغي أن تصاغ المقابلة بطريقة تضمن الحصول على الإجابات الأكثر مناسبة لغرض البحث.</a:t>
            </a:r>
          </a:p>
          <a:p>
            <a:pPr algn="justLow" rtl="1">
              <a:buClr>
                <a:srgbClr val="0AAED4"/>
              </a:buClr>
              <a:buSzPct val="135000"/>
              <a:defRPr/>
            </a:pPr>
            <a:r>
              <a:rPr lang="ar-JO" altLang="en-US" sz="2400" dirty="0">
                <a:solidFill>
                  <a:schemeClr val="tx1"/>
                </a:solidFill>
                <a:cs typeface="Times New Roman" panose="02020603050405020304" pitchFamily="18" charset="0"/>
              </a:rPr>
              <a:t>2. أخذ الإذن من الأفراد المراد مقابلتهم مسبقاً بموعد ومكان المقابلة وموضوعها.</a:t>
            </a:r>
          </a:p>
          <a:p>
            <a:pPr algn="justLow" rtl="1">
              <a:buClr>
                <a:srgbClr val="0AAED4"/>
              </a:buClr>
              <a:buSzPct val="135000"/>
              <a:defRPr/>
            </a:pPr>
            <a:r>
              <a:rPr lang="ar-JO" altLang="en-US" sz="2400" dirty="0">
                <a:solidFill>
                  <a:schemeClr val="tx1"/>
                </a:solidFill>
                <a:cs typeface="Times New Roman" panose="02020603050405020304" pitchFamily="18" charset="0"/>
              </a:rPr>
              <a:t>3. تحديد زمان ومكان المقابلة بشكلها النهائي. </a:t>
            </a:r>
          </a:p>
          <a:p>
            <a:pPr algn="justLow" rtl="1">
              <a:buClr>
                <a:srgbClr val="0AAED4"/>
              </a:buClr>
              <a:buSzPct val="135000"/>
              <a:defRPr/>
            </a:pPr>
            <a:r>
              <a:rPr lang="ar-JO" altLang="en-US" sz="2400" dirty="0">
                <a:solidFill>
                  <a:schemeClr val="tx1"/>
                </a:solidFill>
                <a:cs typeface="Times New Roman" panose="02020603050405020304" pitchFamily="18" charset="0"/>
              </a:rPr>
              <a:t>4. حث المقابَلين على إعطاء إجابات دقيقة وموضوعية قدر الامكان، وأن لا تكون المقابلة تحت ضغط يمكن أن يؤدي إلى التحيز.</a:t>
            </a:r>
          </a:p>
          <a:p>
            <a:pPr algn="justLow" rtl="1">
              <a:buClr>
                <a:srgbClr val="0AAED4"/>
              </a:buClr>
              <a:buSzPct val="135000"/>
              <a:defRPr/>
            </a:pPr>
            <a:r>
              <a:rPr lang="ar-JO" altLang="en-US" sz="2400" dirty="0">
                <a:solidFill>
                  <a:schemeClr val="tx1"/>
                </a:solidFill>
                <a:cs typeface="Times New Roman" panose="02020603050405020304" pitchFamily="18" charset="0"/>
              </a:rPr>
              <a:t>5. تدوين المقابلة بكل دقة بعد إذن المقابَل بواسطة الباحث مع تجنّب التغيير والتبديل في تلك الإجابات.</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المقابلة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58641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JO" altLang="en-US" sz="2400" b="1" dirty="0">
                <a:solidFill>
                  <a:schemeClr val="tx1"/>
                </a:solidFill>
                <a:cs typeface="Times New Roman" panose="02020603050405020304" pitchFamily="18" charset="0"/>
              </a:rPr>
              <a:t>الأخطاء التي يمكن أن تقع في المقابلات</a:t>
            </a:r>
          </a:p>
          <a:p>
            <a:pPr algn="justLow" rtl="1">
              <a:buClr>
                <a:srgbClr val="0AAED4"/>
              </a:buClr>
              <a:buSzPct val="135000"/>
              <a:defRPr/>
            </a:pPr>
            <a:endParaRPr lang="ar-JO" altLang="en-US" sz="2400" b="1" dirty="0">
              <a:solidFill>
                <a:schemeClr val="tx1"/>
              </a:solidFill>
              <a:cs typeface="Times New Roman" panose="02020603050405020304" pitchFamily="18" charset="0"/>
            </a:endParaRPr>
          </a:p>
          <a:p>
            <a:pPr algn="justLow" rtl="1">
              <a:buClr>
                <a:srgbClr val="0AAED4"/>
              </a:buClr>
              <a:buSzPct val="135000"/>
              <a:defRPr/>
            </a:pPr>
            <a:r>
              <a:rPr lang="ar-JO" altLang="en-US" sz="2400" b="1" dirty="0">
                <a:solidFill>
                  <a:schemeClr val="tx1"/>
                </a:solidFill>
                <a:cs typeface="Times New Roman" panose="02020603050405020304" pitchFamily="18" charset="0"/>
              </a:rPr>
              <a:t>1. خطأ الإثبات </a:t>
            </a:r>
            <a:r>
              <a:rPr lang="en-US" altLang="en-US" sz="2400" b="1" dirty="0">
                <a:solidFill>
                  <a:schemeClr val="tx1"/>
                </a:solidFill>
                <a:cs typeface="Times New Roman" panose="02020603050405020304" pitchFamily="18" charset="0"/>
              </a:rPr>
              <a:t>Affirmative </a:t>
            </a:r>
            <a:r>
              <a:rPr lang="en-US" altLang="en-US" sz="2400" b="1" dirty="0" smtClean="0">
                <a:solidFill>
                  <a:schemeClr val="tx1"/>
                </a:solidFill>
                <a:cs typeface="Times New Roman" panose="02020603050405020304" pitchFamily="18" charset="0"/>
              </a:rPr>
              <a:t>Error</a:t>
            </a:r>
            <a:r>
              <a:rPr lang="ar-JO" altLang="en-US" sz="2400" b="1" dirty="0" smtClean="0">
                <a:solidFill>
                  <a:schemeClr val="tx1"/>
                </a:solidFill>
                <a:cs typeface="Times New Roman" panose="02020603050405020304" pitchFamily="18" charset="0"/>
              </a:rPr>
              <a:t>: </a:t>
            </a:r>
            <a:r>
              <a:rPr lang="ar-JO" altLang="en-US" sz="2400" dirty="0" smtClean="0">
                <a:solidFill>
                  <a:schemeClr val="tx1"/>
                </a:solidFill>
                <a:cs typeface="Times New Roman" panose="02020603050405020304" pitchFamily="18" charset="0"/>
              </a:rPr>
              <a:t>إذا </a:t>
            </a:r>
            <a:r>
              <a:rPr lang="ar-JO" altLang="en-US" sz="2400" dirty="0">
                <a:solidFill>
                  <a:schemeClr val="tx1"/>
                </a:solidFill>
                <a:cs typeface="Times New Roman" panose="02020603050405020304" pitchFamily="18" charset="0"/>
              </a:rPr>
              <a:t>أخفق الشخص الذي أجرى المقابلة في التعرف على، أو قلل من أهمية، أو أهمل حادثة هامة خلال حدوث المقابلة.</a:t>
            </a:r>
          </a:p>
          <a:p>
            <a:pPr algn="justLow" rtl="1">
              <a:buClr>
                <a:srgbClr val="0AAED4"/>
              </a:buClr>
              <a:buSzPct val="135000"/>
              <a:defRPr/>
            </a:pPr>
            <a:r>
              <a:rPr lang="ar-JO" altLang="en-US" sz="2400" b="1" dirty="0">
                <a:solidFill>
                  <a:schemeClr val="tx1"/>
                </a:solidFill>
                <a:cs typeface="Times New Roman" panose="02020603050405020304" pitchFamily="18" charset="0"/>
              </a:rPr>
              <a:t>2. خطأ الحذف </a:t>
            </a:r>
            <a:r>
              <a:rPr lang="en-US" altLang="en-US" sz="2400" b="1" dirty="0">
                <a:solidFill>
                  <a:schemeClr val="tx1"/>
                </a:solidFill>
                <a:cs typeface="Times New Roman" panose="02020603050405020304" pitchFamily="18" charset="0"/>
              </a:rPr>
              <a:t>Delete Error </a:t>
            </a:r>
            <a:r>
              <a:rPr lang="ar-JO" altLang="en-US" sz="2400" b="1" dirty="0" smtClean="0">
                <a:solidFill>
                  <a:schemeClr val="tx1"/>
                </a:solidFill>
                <a:cs typeface="Times New Roman" panose="02020603050405020304" pitchFamily="18" charset="0"/>
              </a:rPr>
              <a:t>: </a:t>
            </a:r>
            <a:r>
              <a:rPr lang="ar-JO" altLang="en-US" sz="2400" dirty="0" smtClean="0">
                <a:solidFill>
                  <a:schemeClr val="tx1"/>
                </a:solidFill>
                <a:cs typeface="Times New Roman" panose="02020603050405020304" pitchFamily="18" charset="0"/>
              </a:rPr>
              <a:t>إذا </a:t>
            </a:r>
            <a:r>
              <a:rPr lang="ar-JO" altLang="en-US" sz="2400" dirty="0">
                <a:solidFill>
                  <a:schemeClr val="tx1"/>
                </a:solidFill>
                <a:cs typeface="Times New Roman" panose="02020603050405020304" pitchFamily="18" charset="0"/>
              </a:rPr>
              <a:t>حذف الباحث حقيقة جوهرية، أو تعبيراً، أو تجربة ما ذكرها المقابَل.</a:t>
            </a:r>
          </a:p>
          <a:p>
            <a:pPr algn="justLow" rtl="1">
              <a:buClr>
                <a:srgbClr val="0AAED4"/>
              </a:buClr>
              <a:buSzPct val="135000"/>
              <a:defRPr/>
            </a:pPr>
            <a:r>
              <a:rPr lang="ar-JO" altLang="en-US" sz="2400" b="1" dirty="0">
                <a:solidFill>
                  <a:schemeClr val="tx1"/>
                </a:solidFill>
                <a:cs typeface="Times New Roman" panose="02020603050405020304" pitchFamily="18" charset="0"/>
              </a:rPr>
              <a:t>3. خطأ الإضافة </a:t>
            </a:r>
            <a:r>
              <a:rPr lang="en-US" altLang="en-US" sz="2400" b="1" dirty="0">
                <a:solidFill>
                  <a:schemeClr val="tx1"/>
                </a:solidFill>
                <a:cs typeface="Times New Roman" panose="02020603050405020304" pitchFamily="18" charset="0"/>
              </a:rPr>
              <a:t>Additive </a:t>
            </a:r>
            <a:r>
              <a:rPr lang="en-US" altLang="en-US" sz="2400" b="1" dirty="0" smtClean="0">
                <a:solidFill>
                  <a:schemeClr val="tx1"/>
                </a:solidFill>
                <a:cs typeface="Times New Roman" panose="02020603050405020304" pitchFamily="18" charset="0"/>
              </a:rPr>
              <a:t>Error</a:t>
            </a:r>
            <a:r>
              <a:rPr lang="ar-JO" altLang="en-US" sz="2400" b="1" dirty="0" smtClean="0">
                <a:solidFill>
                  <a:schemeClr val="tx1"/>
                </a:solidFill>
                <a:cs typeface="Times New Roman" panose="02020603050405020304" pitchFamily="18" charset="0"/>
              </a:rPr>
              <a:t>: </a:t>
            </a:r>
            <a:r>
              <a:rPr lang="ar-JO" altLang="en-US" sz="2400" dirty="0" smtClean="0">
                <a:solidFill>
                  <a:schemeClr val="tx1"/>
                </a:solidFill>
                <a:cs typeface="Times New Roman" panose="02020603050405020304" pitchFamily="18" charset="0"/>
              </a:rPr>
              <a:t>إذا </a:t>
            </a:r>
            <a:r>
              <a:rPr lang="ar-JO" altLang="en-US" sz="2400" dirty="0">
                <a:solidFill>
                  <a:schemeClr val="tx1"/>
                </a:solidFill>
                <a:cs typeface="Times New Roman" panose="02020603050405020304" pitchFamily="18" charset="0"/>
              </a:rPr>
              <a:t>ضَخّم الباحث، أو طَوّر إجابة الشخص الذي قابلة بعبارات لم يذكرها.</a:t>
            </a:r>
          </a:p>
          <a:p>
            <a:pPr algn="justLow" rtl="1">
              <a:buClr>
                <a:srgbClr val="0AAED4"/>
              </a:buClr>
              <a:buSzPct val="135000"/>
              <a:defRPr/>
            </a:pPr>
            <a:r>
              <a:rPr lang="ar-JO" altLang="en-US" sz="2400" b="1" dirty="0">
                <a:solidFill>
                  <a:schemeClr val="tx1"/>
                </a:solidFill>
                <a:cs typeface="Times New Roman" panose="02020603050405020304" pitchFamily="18" charset="0"/>
              </a:rPr>
              <a:t>4. خطأ الاستبدال </a:t>
            </a:r>
            <a:r>
              <a:rPr lang="en-US" altLang="en-US" sz="2400" b="1" dirty="0">
                <a:solidFill>
                  <a:schemeClr val="tx1"/>
                </a:solidFill>
                <a:cs typeface="Times New Roman" panose="02020603050405020304" pitchFamily="18" charset="0"/>
              </a:rPr>
              <a:t>Replacement </a:t>
            </a:r>
            <a:r>
              <a:rPr lang="en-US" altLang="en-US" sz="2400" b="1" dirty="0" smtClean="0">
                <a:solidFill>
                  <a:schemeClr val="tx1"/>
                </a:solidFill>
                <a:cs typeface="Times New Roman" panose="02020603050405020304" pitchFamily="18" charset="0"/>
              </a:rPr>
              <a:t>Error</a:t>
            </a:r>
            <a:r>
              <a:rPr lang="ar-JO" altLang="en-US" sz="2400" b="1" dirty="0" smtClean="0">
                <a:solidFill>
                  <a:schemeClr val="tx1"/>
                </a:solidFill>
                <a:cs typeface="Times New Roman" panose="02020603050405020304" pitchFamily="18" charset="0"/>
              </a:rPr>
              <a:t>: </a:t>
            </a:r>
            <a:r>
              <a:rPr lang="ar-JO" altLang="en-US" sz="2400" dirty="0" smtClean="0">
                <a:solidFill>
                  <a:schemeClr val="tx1"/>
                </a:solidFill>
                <a:cs typeface="Times New Roman" panose="02020603050405020304" pitchFamily="18" charset="0"/>
              </a:rPr>
              <a:t>إذا </a:t>
            </a:r>
            <a:r>
              <a:rPr lang="ar-JO" altLang="en-US" sz="2400" dirty="0">
                <a:solidFill>
                  <a:schemeClr val="tx1"/>
                </a:solidFill>
                <a:cs typeface="Times New Roman" panose="02020603050405020304" pitchFamily="18" charset="0"/>
              </a:rPr>
              <a:t>نسي الباحث كلمات الشخص الذي قابله، واستبدلها بكلمات أخرى قد يكون لها دلالات مغايرة لما قصده المستجيب.</a:t>
            </a:r>
          </a:p>
          <a:p>
            <a:pPr algn="justLow" rtl="1">
              <a:buClr>
                <a:srgbClr val="0AAED4"/>
              </a:buClr>
              <a:buSzPct val="135000"/>
              <a:defRPr/>
            </a:pPr>
            <a:r>
              <a:rPr lang="ar-JO" altLang="en-US" sz="2400" b="1" dirty="0">
                <a:solidFill>
                  <a:schemeClr val="tx1"/>
                </a:solidFill>
                <a:cs typeface="Times New Roman" panose="02020603050405020304" pitchFamily="18" charset="0"/>
              </a:rPr>
              <a:t>5. خطأ التبديل </a:t>
            </a:r>
            <a:r>
              <a:rPr lang="en-US" altLang="en-US" sz="2400" b="1" dirty="0">
                <a:solidFill>
                  <a:schemeClr val="tx1"/>
                </a:solidFill>
                <a:cs typeface="Times New Roman" panose="02020603050405020304" pitchFamily="18" charset="0"/>
              </a:rPr>
              <a:t>Conversion Error </a:t>
            </a:r>
            <a:r>
              <a:rPr lang="ar-JO" altLang="en-US" sz="2400" b="1" dirty="0" smtClean="0">
                <a:solidFill>
                  <a:schemeClr val="tx1"/>
                </a:solidFill>
                <a:cs typeface="Times New Roman" panose="02020603050405020304" pitchFamily="18" charset="0"/>
              </a:rPr>
              <a:t>: </a:t>
            </a:r>
            <a:r>
              <a:rPr lang="ar-JO" altLang="en-US" sz="2400" dirty="0" smtClean="0">
                <a:solidFill>
                  <a:schemeClr val="tx1"/>
                </a:solidFill>
                <a:cs typeface="Times New Roman" panose="02020603050405020304" pitchFamily="18" charset="0"/>
              </a:rPr>
              <a:t>إذا </a:t>
            </a:r>
            <a:r>
              <a:rPr lang="ar-JO" altLang="en-US" sz="2400" dirty="0">
                <a:solidFill>
                  <a:schemeClr val="tx1"/>
                </a:solidFill>
                <a:cs typeface="Times New Roman" panose="02020603050405020304" pitchFamily="18" charset="0"/>
              </a:rPr>
              <a:t>لم يتذكر الباحث تسلسل الأحداث، أو ارتباط الحقائق بعضها ببعض وقام بتغيير تسلسل الأحداث الحقيقي.</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المقابلة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5669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JO" altLang="en-US" sz="2800" b="1" dirty="0">
                <a:solidFill>
                  <a:schemeClr val="tx1"/>
                </a:solidFill>
                <a:cs typeface="Times New Roman" panose="02020603050405020304" pitchFamily="18" charset="0"/>
              </a:rPr>
              <a:t>ثالثا: الملاحظة </a:t>
            </a:r>
            <a:r>
              <a:rPr lang="en-US" altLang="en-US" sz="2800" b="1" dirty="0" smtClean="0">
                <a:solidFill>
                  <a:schemeClr val="tx1"/>
                </a:solidFill>
                <a:cs typeface="Times New Roman" panose="02020603050405020304" pitchFamily="18" charset="0"/>
              </a:rPr>
              <a:t>Observation</a:t>
            </a:r>
            <a:endParaRPr lang="ar-JO" altLang="en-US" sz="2800" b="1" dirty="0" smtClean="0">
              <a:solidFill>
                <a:schemeClr val="tx1"/>
              </a:solidFill>
              <a:cs typeface="Times New Roman" panose="02020603050405020304" pitchFamily="18" charset="0"/>
            </a:endParaRPr>
          </a:p>
          <a:p>
            <a:pPr algn="justLow" rtl="1">
              <a:buClr>
                <a:srgbClr val="0AAED4"/>
              </a:buClr>
              <a:buSzPct val="135000"/>
              <a:defRPr/>
            </a:pPr>
            <a:endParaRPr lang="en-US" altLang="en-US" sz="2800" b="1" dirty="0">
              <a:solidFill>
                <a:schemeClr val="tx1"/>
              </a:solidFill>
              <a:cs typeface="Times New Roman" panose="02020603050405020304" pitchFamily="18" charset="0"/>
            </a:endParaRPr>
          </a:p>
          <a:p>
            <a:pPr algn="justLow" rtl="1">
              <a:buClr>
                <a:srgbClr val="0AAED4"/>
              </a:buClr>
              <a:buSzPct val="135000"/>
              <a:defRPr/>
            </a:pPr>
            <a:r>
              <a:rPr lang="ar-JO" altLang="en-US" sz="2400" dirty="0">
                <a:solidFill>
                  <a:schemeClr val="tx1"/>
                </a:solidFill>
                <a:cs typeface="Times New Roman" panose="02020603050405020304" pitchFamily="18" charset="0"/>
              </a:rPr>
              <a:t> هي مشاهدة الظواهر من قبل الباحث أو من ينوب عنه، إنها الاعتبار المنبه للظواهر والحوادث بقصد تفسيرها واكتشاف أسبابها والتنبؤ بسلوك الظاهرة والوصول إلى القوانين التي تحكمها . وقد يراقب الباحث ظواهر يمكن أن يُؤثّر فيها كالتجارب في المختبرات، أو ظواهر لا يستطيع التأثير فيها مثل: علوم الفلك</a:t>
            </a:r>
            <a:r>
              <a:rPr lang="ar-JO" altLang="en-US" sz="2400" dirty="0" smtClean="0">
                <a:solidFill>
                  <a:schemeClr val="tx1"/>
                </a:solidFill>
                <a:cs typeface="Times New Roman" panose="02020603050405020304" pitchFamily="18" charset="0"/>
              </a:rPr>
              <a:t>.</a:t>
            </a:r>
          </a:p>
          <a:p>
            <a:pPr algn="justLow" rtl="1">
              <a:buClr>
                <a:srgbClr val="0AAED4"/>
              </a:buClr>
              <a:buSzPct val="135000"/>
              <a:defRPr/>
            </a:pPr>
            <a:endParaRPr lang="ar-JO" altLang="en-US" sz="2400" dirty="0">
              <a:solidFill>
                <a:schemeClr val="tx1"/>
              </a:solidFill>
              <a:cs typeface="Times New Roman" panose="02020603050405020304" pitchFamily="18" charset="0"/>
            </a:endParaRPr>
          </a:p>
          <a:p>
            <a:pPr algn="justLow" rtl="1">
              <a:buClr>
                <a:srgbClr val="0AAED4"/>
              </a:buClr>
              <a:buSzPct val="135000"/>
              <a:defRPr/>
            </a:pPr>
            <a:r>
              <a:rPr lang="ar-JO" altLang="en-US" sz="2400" dirty="0">
                <a:solidFill>
                  <a:schemeClr val="tx1"/>
                </a:solidFill>
                <a:cs typeface="Times New Roman" panose="02020603050405020304" pitchFamily="18" charset="0"/>
              </a:rPr>
              <a:t>يستطيع الباحث أن يجمع البيانات من المُستجوَبين من خلال مراقبتهم وتسجيل سلوكياتهم في مواقع تواجدهم, ويمكن عندئذ للباحث أن يلعب دورين خلال قيامه بجمع المعلومات وهما دور الباحث المشارك والباحث غير المشارك.</a:t>
            </a:r>
          </a:p>
          <a:p>
            <a:pPr algn="justLow" rtl="1">
              <a:buClr>
                <a:srgbClr val="0AAED4"/>
              </a:buClr>
              <a:buSzPct val="135000"/>
              <a:defRPr/>
            </a:pPr>
            <a:endParaRPr lang="ar-JO" altLang="en-US" sz="2400" dirty="0">
              <a:solidFill>
                <a:schemeClr val="tx1"/>
              </a:solidFill>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الملاحظة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37855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JO" altLang="en-US" sz="2400" b="1" dirty="0">
                <a:solidFill>
                  <a:schemeClr val="tx1"/>
                </a:solidFill>
                <a:cs typeface="Times New Roman" panose="02020603050405020304" pitchFamily="18" charset="0"/>
              </a:rPr>
              <a:t>الأدوار التي يلعبها الباحث خلال الملاحظة.</a:t>
            </a:r>
          </a:p>
          <a:p>
            <a:pPr algn="justLow" rtl="1">
              <a:buClr>
                <a:srgbClr val="0AAED4"/>
              </a:buClr>
              <a:buSzPct val="135000"/>
              <a:defRPr/>
            </a:pPr>
            <a:endParaRPr lang="en-US" altLang="en-US" sz="2800" b="1" dirty="0">
              <a:solidFill>
                <a:schemeClr val="tx1"/>
              </a:solidFill>
              <a:cs typeface="Times New Roman" panose="02020603050405020304" pitchFamily="18" charset="0"/>
            </a:endParaRPr>
          </a:p>
          <a:p>
            <a:pPr algn="justLow" rtl="1">
              <a:buClr>
                <a:srgbClr val="0AAED4"/>
              </a:buClr>
              <a:buSzPct val="135000"/>
              <a:defRPr/>
            </a:pPr>
            <a:r>
              <a:rPr lang="ar-JO" altLang="en-US" sz="2400" b="1" dirty="0">
                <a:solidFill>
                  <a:schemeClr val="tx1"/>
                </a:solidFill>
                <a:cs typeface="Times New Roman" panose="02020603050405020304" pitchFamily="18" charset="0"/>
              </a:rPr>
              <a:t>1. الملاحِظ غير المشارك </a:t>
            </a:r>
            <a:r>
              <a:rPr lang="en-US" altLang="en-US" sz="2400" b="1" dirty="0">
                <a:solidFill>
                  <a:schemeClr val="tx1"/>
                </a:solidFill>
                <a:cs typeface="Times New Roman" panose="02020603050405020304" pitchFamily="18" charset="0"/>
              </a:rPr>
              <a:t>Non Participate Observer </a:t>
            </a:r>
          </a:p>
          <a:p>
            <a:pPr algn="justLow" rtl="1">
              <a:buClr>
                <a:srgbClr val="0AAED4"/>
              </a:buClr>
              <a:buSzPct val="135000"/>
              <a:defRPr/>
            </a:pPr>
            <a:r>
              <a:rPr lang="ar-JO" altLang="en-US" sz="2400" dirty="0">
                <a:solidFill>
                  <a:schemeClr val="tx1"/>
                </a:solidFill>
                <a:cs typeface="Times New Roman" panose="02020603050405020304" pitchFamily="18" charset="0"/>
              </a:rPr>
              <a:t>لا ينضم الباحث غير المشارك إلى المنظمة أو البيئة البحثية بل يبقى متفرجاً إلى الظاهرة عن بُعد دون تدخل ينظر ويراقب </a:t>
            </a:r>
            <a:r>
              <a:rPr lang="ar-JO" altLang="en-US" sz="2400" dirty="0" smtClean="0">
                <a:solidFill>
                  <a:schemeClr val="tx1"/>
                </a:solidFill>
                <a:cs typeface="Times New Roman" panose="02020603050405020304" pitchFamily="18" charset="0"/>
              </a:rPr>
              <a:t>الظاهرة.</a:t>
            </a:r>
          </a:p>
          <a:p>
            <a:pPr algn="justLow" rtl="1">
              <a:buClr>
                <a:srgbClr val="0AAED4"/>
              </a:buClr>
              <a:buSzPct val="135000"/>
              <a:defRPr/>
            </a:pPr>
            <a:r>
              <a:rPr lang="ar-JO" altLang="en-US" sz="2400" b="1" dirty="0">
                <a:solidFill>
                  <a:schemeClr val="tx1"/>
                </a:solidFill>
                <a:cs typeface="Times New Roman" panose="02020603050405020304" pitchFamily="18" charset="0"/>
              </a:rPr>
              <a:t>2. الملاحِظ المشارك </a:t>
            </a:r>
            <a:r>
              <a:rPr lang="en-US" altLang="en-US" sz="2400" b="1" dirty="0">
                <a:solidFill>
                  <a:schemeClr val="tx1"/>
                </a:solidFill>
                <a:cs typeface="Times New Roman" panose="02020603050405020304" pitchFamily="18" charset="0"/>
              </a:rPr>
              <a:t>Participate Observer</a:t>
            </a:r>
          </a:p>
          <a:p>
            <a:pPr algn="justLow" rtl="1">
              <a:buClr>
                <a:srgbClr val="0AAED4"/>
              </a:buClr>
              <a:buSzPct val="135000"/>
              <a:defRPr/>
            </a:pPr>
            <a:r>
              <a:rPr lang="ar-JO" altLang="en-US" sz="2400" dirty="0" smtClean="0">
                <a:solidFill>
                  <a:schemeClr val="tx1"/>
                </a:solidFill>
                <a:cs typeface="Times New Roman" panose="02020603050405020304" pitchFamily="18" charset="0"/>
              </a:rPr>
              <a:t>ينضم </a:t>
            </a:r>
            <a:r>
              <a:rPr lang="ar-JO" altLang="en-US" sz="2400" dirty="0">
                <a:solidFill>
                  <a:schemeClr val="tx1"/>
                </a:solidFill>
                <a:cs typeface="Times New Roman" panose="02020603050405020304" pitchFamily="18" charset="0"/>
              </a:rPr>
              <a:t>الباحث المشارك إلى المنظمة أو البيئة البحثية فيقوم بدور العضو المشارك في حياة الجماعة ونشاطاتهم حيث يلعب دورين دور المشارك في الظاهرة ودور المراقب لها </a:t>
            </a:r>
            <a:r>
              <a:rPr lang="ar-JO" altLang="en-US" sz="2400" dirty="0" smtClean="0">
                <a:solidFill>
                  <a:schemeClr val="tx1"/>
                </a:solidFill>
                <a:cs typeface="Times New Roman" panose="02020603050405020304" pitchFamily="18" charset="0"/>
              </a:rPr>
              <a:t>أيضا.</a:t>
            </a:r>
            <a:endParaRPr lang="ar-JO" altLang="en-US" sz="2400" dirty="0">
              <a:solidFill>
                <a:schemeClr val="tx1"/>
              </a:solidFill>
              <a:cs typeface="Times New Roman" panose="02020603050405020304" pitchFamily="18" charset="0"/>
            </a:endParaRPr>
          </a:p>
          <a:p>
            <a:pPr algn="justLow" rtl="1">
              <a:buClr>
                <a:srgbClr val="0AAED4"/>
              </a:buClr>
              <a:buSzPct val="135000"/>
              <a:defRPr/>
            </a:pPr>
            <a:endParaRPr lang="ar-JO" altLang="en-US" sz="2400" dirty="0">
              <a:solidFill>
                <a:schemeClr val="tx1"/>
              </a:solidFill>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الملاحظة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8786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JO" altLang="en-US" sz="2400" b="1" u="sng" dirty="0">
                <a:solidFill>
                  <a:schemeClr val="tx1"/>
                </a:solidFill>
                <a:cs typeface="Times New Roman" panose="02020603050405020304" pitchFamily="18" charset="0"/>
              </a:rPr>
              <a:t>أنواع الملاحظة </a:t>
            </a:r>
            <a:r>
              <a:rPr lang="en-US" altLang="en-US" sz="2400" b="1" u="sng" dirty="0">
                <a:solidFill>
                  <a:schemeClr val="tx1"/>
                </a:solidFill>
                <a:cs typeface="Times New Roman" panose="02020603050405020304" pitchFamily="18" charset="0"/>
              </a:rPr>
              <a:t>Types of Observation </a:t>
            </a:r>
            <a:endParaRPr lang="ar-JO" altLang="en-US" sz="2400" b="1" u="sng" dirty="0" smtClean="0">
              <a:solidFill>
                <a:schemeClr val="tx1"/>
              </a:solidFill>
              <a:cs typeface="Times New Roman" panose="02020603050405020304" pitchFamily="18" charset="0"/>
            </a:endParaRPr>
          </a:p>
          <a:p>
            <a:pPr algn="justLow" rtl="1">
              <a:buClr>
                <a:srgbClr val="0AAED4"/>
              </a:buClr>
              <a:buSzPct val="135000"/>
              <a:defRPr/>
            </a:pPr>
            <a:endParaRPr lang="en-US" altLang="en-US" sz="2400" b="1" dirty="0">
              <a:solidFill>
                <a:schemeClr val="tx1"/>
              </a:solidFill>
              <a:cs typeface="Times New Roman" panose="02020603050405020304" pitchFamily="18" charset="0"/>
            </a:endParaRPr>
          </a:p>
          <a:p>
            <a:pPr algn="justLow" rtl="1">
              <a:buClr>
                <a:srgbClr val="0AAED4"/>
              </a:buClr>
              <a:buSzPct val="135000"/>
              <a:defRPr/>
            </a:pPr>
            <a:r>
              <a:rPr lang="ar-JO" altLang="en-US" sz="2400" b="1" u="sng" dirty="0">
                <a:solidFill>
                  <a:schemeClr val="tx1"/>
                </a:solidFill>
                <a:cs typeface="Times New Roman" panose="02020603050405020304" pitchFamily="18" charset="0"/>
              </a:rPr>
              <a:t>أ. أنواع الملاحظة حسب درجة الضبط.</a:t>
            </a:r>
          </a:p>
          <a:p>
            <a:pPr algn="justLow" rtl="1">
              <a:buClr>
                <a:srgbClr val="0AAED4"/>
              </a:buClr>
              <a:buSzPct val="135000"/>
              <a:defRPr/>
            </a:pPr>
            <a:endParaRPr lang="en-US" altLang="en-US" sz="2400" dirty="0">
              <a:solidFill>
                <a:schemeClr val="tx1"/>
              </a:solidFill>
              <a:cs typeface="Times New Roman" panose="02020603050405020304" pitchFamily="18" charset="0"/>
            </a:endParaRPr>
          </a:p>
          <a:p>
            <a:pPr algn="justLow" rtl="1">
              <a:buClr>
                <a:srgbClr val="0AAED4"/>
              </a:buClr>
              <a:buSzPct val="135000"/>
              <a:defRPr/>
            </a:pPr>
            <a:r>
              <a:rPr lang="ar-JO" altLang="en-US" sz="2400" b="1" dirty="0" smtClean="0">
                <a:solidFill>
                  <a:schemeClr val="tx1"/>
                </a:solidFill>
                <a:cs typeface="Times New Roman" panose="02020603050405020304" pitchFamily="18" charset="0"/>
              </a:rPr>
              <a:t>(1) الملاحظة </a:t>
            </a:r>
            <a:r>
              <a:rPr lang="ar-JO" altLang="en-US" sz="2400" b="1" dirty="0">
                <a:solidFill>
                  <a:schemeClr val="tx1"/>
                </a:solidFill>
                <a:cs typeface="Times New Roman" panose="02020603050405020304" pitchFamily="18" charset="0"/>
              </a:rPr>
              <a:t>البسيطة </a:t>
            </a:r>
            <a:r>
              <a:rPr lang="en-US" altLang="en-US" sz="2400" b="1" dirty="0">
                <a:solidFill>
                  <a:schemeClr val="tx1"/>
                </a:solidFill>
                <a:cs typeface="Times New Roman" panose="02020603050405020304" pitchFamily="18" charset="0"/>
              </a:rPr>
              <a:t>Simple Observation </a:t>
            </a:r>
            <a:r>
              <a:rPr lang="ar-JO" altLang="en-US" sz="2400" b="1" dirty="0" smtClean="0">
                <a:solidFill>
                  <a:schemeClr val="tx1"/>
                </a:solidFill>
                <a:cs typeface="Times New Roman" panose="02020603050405020304" pitchFamily="18" charset="0"/>
              </a:rPr>
              <a:t>: </a:t>
            </a:r>
            <a:r>
              <a:rPr lang="ar-JO" altLang="en-US" sz="2400" dirty="0" smtClean="0">
                <a:solidFill>
                  <a:schemeClr val="tx1"/>
                </a:solidFill>
                <a:cs typeface="Times New Roman" panose="02020603050405020304" pitchFamily="18" charset="0"/>
              </a:rPr>
              <a:t>تكون </a:t>
            </a:r>
            <a:r>
              <a:rPr lang="ar-JO" altLang="en-US" sz="2400" dirty="0">
                <a:solidFill>
                  <a:schemeClr val="tx1"/>
                </a:solidFill>
                <a:cs typeface="Times New Roman" panose="02020603050405020304" pitchFamily="18" charset="0"/>
              </a:rPr>
              <a:t>الملاحظة غير مخططة وإنما ملاحظة الظواهر كما تحدث طبيعيا دون إخضاعها للضبط العلمي </a:t>
            </a:r>
            <a:endParaRPr lang="ar-JO" altLang="en-US" sz="2400" dirty="0" smtClean="0">
              <a:solidFill>
                <a:schemeClr val="tx1"/>
              </a:solidFill>
              <a:cs typeface="Times New Roman" panose="02020603050405020304" pitchFamily="18" charset="0"/>
            </a:endParaRPr>
          </a:p>
          <a:p>
            <a:pPr algn="justLow" rtl="1">
              <a:buClr>
                <a:srgbClr val="0AAED4"/>
              </a:buClr>
              <a:buSzPct val="135000"/>
              <a:defRPr/>
            </a:pPr>
            <a:r>
              <a:rPr lang="ar-JO" altLang="en-US" sz="2400" b="1" dirty="0" smtClean="0">
                <a:solidFill>
                  <a:schemeClr val="tx1"/>
                </a:solidFill>
                <a:cs typeface="Times New Roman" panose="02020603050405020304" pitchFamily="18" charset="0"/>
              </a:rPr>
              <a:t>(</a:t>
            </a:r>
            <a:r>
              <a:rPr lang="ar-JO" altLang="en-US" sz="2400" b="1" dirty="0">
                <a:solidFill>
                  <a:schemeClr val="tx1"/>
                </a:solidFill>
                <a:cs typeface="Times New Roman" panose="02020603050405020304" pitchFamily="18" charset="0"/>
              </a:rPr>
              <a:t>2) الملاحظة </a:t>
            </a:r>
            <a:r>
              <a:rPr lang="ar-JO" altLang="en-US" sz="2400" b="1" dirty="0" smtClean="0">
                <a:solidFill>
                  <a:schemeClr val="tx1"/>
                </a:solidFill>
                <a:cs typeface="Times New Roman" panose="02020603050405020304" pitchFamily="18" charset="0"/>
              </a:rPr>
              <a:t>المنتظمة </a:t>
            </a:r>
            <a:r>
              <a:rPr lang="en-US" altLang="en-US" sz="2400" b="1" dirty="0">
                <a:solidFill>
                  <a:schemeClr val="tx1"/>
                </a:solidFill>
                <a:cs typeface="Times New Roman" panose="02020603050405020304" pitchFamily="18" charset="0"/>
              </a:rPr>
              <a:t>Systematic Observation </a:t>
            </a:r>
            <a:r>
              <a:rPr lang="ar-JO" altLang="en-US" sz="2400" b="1" dirty="0" smtClean="0">
                <a:solidFill>
                  <a:schemeClr val="tx1"/>
                </a:solidFill>
                <a:cs typeface="Times New Roman" panose="02020603050405020304" pitchFamily="18" charset="0"/>
              </a:rPr>
              <a:t>: </a:t>
            </a:r>
            <a:r>
              <a:rPr lang="ar-JO" altLang="en-US" sz="2400" dirty="0" smtClean="0">
                <a:solidFill>
                  <a:schemeClr val="tx1"/>
                </a:solidFill>
                <a:cs typeface="Times New Roman" panose="02020603050405020304" pitchFamily="18" charset="0"/>
              </a:rPr>
              <a:t>وتتّبع </a:t>
            </a:r>
            <a:r>
              <a:rPr lang="ar-JO" altLang="en-US" sz="2400" dirty="0">
                <a:solidFill>
                  <a:schemeClr val="tx1"/>
                </a:solidFill>
                <a:cs typeface="Times New Roman" panose="02020603050405020304" pitchFamily="18" charset="0"/>
              </a:rPr>
              <a:t>هذه الملاحظة مخططاً مسبقاً مع إخضاعها للضبط العلمي كما يتم تحديد ظروف الملاحظة من حيث الزمان </a:t>
            </a:r>
            <a:r>
              <a:rPr lang="ar-JO" altLang="en-US" sz="2400" dirty="0" smtClean="0">
                <a:solidFill>
                  <a:schemeClr val="tx1"/>
                </a:solidFill>
                <a:cs typeface="Times New Roman" panose="02020603050405020304" pitchFamily="18" charset="0"/>
              </a:rPr>
              <a:t>والمكان</a:t>
            </a:r>
            <a:r>
              <a:rPr lang="ar-JO" altLang="en-US" sz="2400" dirty="0">
                <a:solidFill>
                  <a:schemeClr val="tx1"/>
                </a:solidFill>
                <a:cs typeface="Times New Roman" panose="02020603050405020304" pitchFamily="18" charset="0"/>
              </a:rPr>
              <a:t>.</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الملاحظة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04869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JO" altLang="en-US" sz="2400" b="1" u="sng" dirty="0" smtClean="0">
                <a:solidFill>
                  <a:schemeClr val="tx1"/>
                </a:solidFill>
                <a:cs typeface="Times New Roman" panose="02020603050405020304" pitchFamily="18" charset="0"/>
              </a:rPr>
              <a:t>ب</a:t>
            </a:r>
            <a:r>
              <a:rPr lang="ar-JO" altLang="en-US" sz="2400" b="1" u="sng" dirty="0">
                <a:solidFill>
                  <a:schemeClr val="tx1"/>
                </a:solidFill>
                <a:cs typeface="Times New Roman" panose="02020603050405020304" pitchFamily="18" charset="0"/>
              </a:rPr>
              <a:t>. أنواع الملاحظة تبعاً للهدف. </a:t>
            </a:r>
          </a:p>
          <a:p>
            <a:pPr algn="justLow" rtl="1">
              <a:buClr>
                <a:srgbClr val="0AAED4"/>
              </a:buClr>
              <a:buSzPct val="135000"/>
              <a:defRPr/>
            </a:pPr>
            <a:endParaRPr lang="en-US" altLang="en-US" sz="2400" dirty="0">
              <a:solidFill>
                <a:schemeClr val="tx1"/>
              </a:solidFill>
              <a:cs typeface="Times New Roman" panose="02020603050405020304" pitchFamily="18" charset="0"/>
            </a:endParaRPr>
          </a:p>
          <a:p>
            <a:pPr algn="justLow" rtl="1">
              <a:buClr>
                <a:srgbClr val="0AAED4"/>
              </a:buClr>
              <a:buSzPct val="135000"/>
              <a:defRPr/>
            </a:pPr>
            <a:r>
              <a:rPr lang="ar-JO" altLang="en-US" sz="2400" b="1" dirty="0" smtClean="0">
                <a:solidFill>
                  <a:schemeClr val="tx1"/>
                </a:solidFill>
                <a:cs typeface="Times New Roman" panose="02020603050405020304" pitchFamily="18" charset="0"/>
              </a:rPr>
              <a:t>(1) الملاحظة </a:t>
            </a:r>
            <a:r>
              <a:rPr lang="ar-JO" altLang="en-US" sz="2400" b="1" dirty="0">
                <a:solidFill>
                  <a:schemeClr val="tx1"/>
                </a:solidFill>
                <a:cs typeface="Times New Roman" panose="02020603050405020304" pitchFamily="18" charset="0"/>
              </a:rPr>
              <a:t>المقصودة </a:t>
            </a:r>
            <a:r>
              <a:rPr lang="en-US" altLang="en-US" sz="2400" b="1" dirty="0">
                <a:solidFill>
                  <a:schemeClr val="tx1"/>
                </a:solidFill>
                <a:cs typeface="Times New Roman" panose="02020603050405020304" pitchFamily="18" charset="0"/>
              </a:rPr>
              <a:t>Purposive </a:t>
            </a:r>
            <a:r>
              <a:rPr lang="en-US" altLang="en-US" sz="2400" b="1" dirty="0" smtClean="0">
                <a:solidFill>
                  <a:schemeClr val="tx1"/>
                </a:solidFill>
                <a:cs typeface="Times New Roman" panose="02020603050405020304" pitchFamily="18" charset="0"/>
              </a:rPr>
              <a:t>Observation</a:t>
            </a:r>
            <a:r>
              <a:rPr lang="ar-JO" altLang="en-US" sz="2400" b="1" dirty="0" smtClean="0">
                <a:solidFill>
                  <a:schemeClr val="tx1"/>
                </a:solidFill>
                <a:cs typeface="Times New Roman" panose="02020603050405020304" pitchFamily="18" charset="0"/>
              </a:rPr>
              <a:t>: </a:t>
            </a:r>
            <a:r>
              <a:rPr lang="ar-JO" altLang="en-US" sz="2400" dirty="0" smtClean="0">
                <a:solidFill>
                  <a:schemeClr val="tx1"/>
                </a:solidFill>
                <a:cs typeface="Times New Roman" panose="02020603050405020304" pitchFamily="18" charset="0"/>
              </a:rPr>
              <a:t>حيث </a:t>
            </a:r>
            <a:r>
              <a:rPr lang="ar-JO" altLang="en-US" sz="2400" dirty="0">
                <a:solidFill>
                  <a:schemeClr val="tx1"/>
                </a:solidFill>
                <a:cs typeface="Times New Roman" panose="02020603050405020304" pitchFamily="18" charset="0"/>
              </a:rPr>
              <a:t>يقوم الباحث بالاتصال الهادف بموقف معين أو أشخاص محددين لتسجيل مواقف معهم، وغالباً ما تكون هذه الملاحظة منظمة</a:t>
            </a:r>
            <a:r>
              <a:rPr lang="ar-JO" altLang="en-US" sz="2400" dirty="0" smtClean="0">
                <a:solidFill>
                  <a:schemeClr val="tx1"/>
                </a:solidFill>
                <a:cs typeface="Times New Roman" panose="02020603050405020304" pitchFamily="18" charset="0"/>
              </a:rPr>
              <a:t>.</a:t>
            </a:r>
          </a:p>
          <a:p>
            <a:pPr algn="justLow" rtl="1">
              <a:buClr>
                <a:srgbClr val="0AAED4"/>
              </a:buClr>
              <a:buSzPct val="135000"/>
              <a:defRPr/>
            </a:pPr>
            <a:endParaRPr lang="ar-JO" altLang="en-US" sz="2400" dirty="0">
              <a:solidFill>
                <a:schemeClr val="tx1"/>
              </a:solidFill>
              <a:cs typeface="Times New Roman" panose="02020603050405020304" pitchFamily="18" charset="0"/>
            </a:endParaRPr>
          </a:p>
          <a:p>
            <a:pPr algn="justLow" rtl="1">
              <a:buClr>
                <a:srgbClr val="0AAED4"/>
              </a:buClr>
              <a:buSzPct val="135000"/>
              <a:defRPr/>
            </a:pPr>
            <a:r>
              <a:rPr lang="ar-JO" altLang="en-US" sz="2400" b="1" dirty="0">
                <a:solidFill>
                  <a:schemeClr val="tx1"/>
                </a:solidFill>
                <a:cs typeface="Times New Roman" panose="02020603050405020304" pitchFamily="18" charset="0"/>
              </a:rPr>
              <a:t>(2) الملاحظة غير المقصودة </a:t>
            </a:r>
            <a:r>
              <a:rPr lang="en-US" altLang="en-US" sz="2400" b="1" dirty="0">
                <a:solidFill>
                  <a:schemeClr val="tx1"/>
                </a:solidFill>
                <a:cs typeface="Times New Roman" panose="02020603050405020304" pitchFamily="18" charset="0"/>
              </a:rPr>
              <a:t>Accidental </a:t>
            </a:r>
            <a:r>
              <a:rPr lang="en-US" altLang="en-US" sz="2400" b="1" dirty="0" smtClean="0">
                <a:solidFill>
                  <a:schemeClr val="tx1"/>
                </a:solidFill>
                <a:cs typeface="Times New Roman" panose="02020603050405020304" pitchFamily="18" charset="0"/>
              </a:rPr>
              <a:t>Observation</a:t>
            </a:r>
            <a:r>
              <a:rPr lang="ar-JO" altLang="en-US" sz="2400" b="1" dirty="0" smtClean="0">
                <a:solidFill>
                  <a:schemeClr val="tx1"/>
                </a:solidFill>
                <a:cs typeface="Times New Roman" panose="02020603050405020304" pitchFamily="18" charset="0"/>
              </a:rPr>
              <a:t>: </a:t>
            </a:r>
            <a:r>
              <a:rPr lang="ar-JO" altLang="en-US" sz="2400" dirty="0" smtClean="0">
                <a:solidFill>
                  <a:schemeClr val="tx1"/>
                </a:solidFill>
                <a:cs typeface="Times New Roman" panose="02020603050405020304" pitchFamily="18" charset="0"/>
              </a:rPr>
              <a:t>حيث </a:t>
            </a:r>
            <a:r>
              <a:rPr lang="ar-JO" altLang="en-US" sz="2400" dirty="0">
                <a:solidFill>
                  <a:schemeClr val="tx1"/>
                </a:solidFill>
                <a:cs typeface="Times New Roman" panose="02020603050405020304" pitchFamily="18" charset="0"/>
              </a:rPr>
              <a:t>يقوم الباحث بملاحظة بعض الظواهر بطريقة الصدفة، وغالباً ما تكون هذه الملاحظة بسيطة.</a:t>
            </a:r>
          </a:p>
          <a:p>
            <a:pPr algn="justLow" rtl="1">
              <a:buClr>
                <a:srgbClr val="0AAED4"/>
              </a:buClr>
              <a:buSzPct val="135000"/>
              <a:defRPr/>
            </a:pPr>
            <a:endParaRPr lang="ar-JO" altLang="en-US" sz="2400" dirty="0">
              <a:solidFill>
                <a:schemeClr val="tx1"/>
              </a:solidFill>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الملاحظة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9664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JO" altLang="en-US" sz="2400" b="1" dirty="0" smtClean="0">
                <a:solidFill>
                  <a:schemeClr val="tx1"/>
                </a:solidFill>
                <a:cs typeface="Times New Roman" panose="02020603050405020304" pitchFamily="18" charset="0"/>
              </a:rPr>
              <a:t>مزايا الملاحظة.</a:t>
            </a:r>
          </a:p>
          <a:p>
            <a:pPr algn="justLow" rtl="1">
              <a:buClr>
                <a:srgbClr val="0AAED4"/>
              </a:buClr>
              <a:buSzPct val="135000"/>
              <a:defRPr/>
            </a:pPr>
            <a:endParaRPr lang="ar-JO" altLang="en-US" sz="2400" b="1" dirty="0" smtClean="0">
              <a:solidFill>
                <a:schemeClr val="tx1"/>
              </a:solidFill>
              <a:cs typeface="Times New Roman" panose="02020603050405020304" pitchFamily="18" charset="0"/>
            </a:endParaRPr>
          </a:p>
          <a:p>
            <a:pPr algn="justLow" rtl="1">
              <a:buClr>
                <a:srgbClr val="0AAED4"/>
              </a:buClr>
              <a:buSzPct val="135000"/>
              <a:defRPr/>
            </a:pPr>
            <a:r>
              <a:rPr lang="ar-JO" altLang="en-US" sz="2400" dirty="0">
                <a:solidFill>
                  <a:schemeClr val="tx1"/>
                </a:solidFill>
                <a:cs typeface="Times New Roman" panose="02020603050405020304" pitchFamily="18" charset="0"/>
              </a:rPr>
              <a:t>1. قد تكون الوسيلة الوحيدة لدراسة السلوك الإنساني دون سؤال المُستجوَب، </a:t>
            </a:r>
          </a:p>
          <a:p>
            <a:pPr algn="justLow" rtl="1">
              <a:buClr>
                <a:srgbClr val="0AAED4"/>
              </a:buClr>
              <a:buSzPct val="135000"/>
              <a:defRPr/>
            </a:pPr>
            <a:r>
              <a:rPr lang="ar-JO" altLang="en-US" sz="2400" dirty="0">
                <a:solidFill>
                  <a:schemeClr val="tx1"/>
                </a:solidFill>
                <a:cs typeface="Times New Roman" panose="02020603050405020304" pitchFamily="18" charset="0"/>
              </a:rPr>
              <a:t>2. لا تتطلب جهودا كبيرة من قبل المجموعة التي يجري ملاحظتها</a:t>
            </a:r>
          </a:p>
          <a:p>
            <a:pPr algn="justLow" rtl="1">
              <a:buClr>
                <a:srgbClr val="0AAED4"/>
              </a:buClr>
              <a:buSzPct val="135000"/>
              <a:defRPr/>
            </a:pPr>
            <a:r>
              <a:rPr lang="ar-JO" altLang="en-US" sz="2400" dirty="0">
                <a:solidFill>
                  <a:schemeClr val="tx1"/>
                </a:solidFill>
                <a:cs typeface="Times New Roman" panose="02020603050405020304" pitchFamily="18" charset="0"/>
              </a:rPr>
              <a:t>3. تُمكّن الباحث من جمع الحقائق عن السلوك أو الحادثة وقت حدوثها.</a:t>
            </a:r>
          </a:p>
          <a:p>
            <a:pPr algn="justLow" rtl="1">
              <a:buClr>
                <a:srgbClr val="0AAED4"/>
              </a:buClr>
              <a:buSzPct val="135000"/>
              <a:defRPr/>
            </a:pPr>
            <a:r>
              <a:rPr lang="ar-JO" altLang="en-US" sz="2400" dirty="0">
                <a:solidFill>
                  <a:schemeClr val="tx1"/>
                </a:solidFill>
                <a:cs typeface="Times New Roman" panose="02020603050405020304" pitchFamily="18" charset="0"/>
              </a:rPr>
              <a:t>4. مناسبة للبحوث التي تتطلب بيانات وصفية.</a:t>
            </a:r>
          </a:p>
          <a:p>
            <a:pPr algn="justLow" rtl="1">
              <a:buClr>
                <a:srgbClr val="0AAED4"/>
              </a:buClr>
              <a:buSzPct val="135000"/>
              <a:defRPr/>
            </a:pPr>
            <a:r>
              <a:rPr lang="ar-JO" altLang="en-US" sz="2400" dirty="0">
                <a:solidFill>
                  <a:schemeClr val="tx1"/>
                </a:solidFill>
                <a:cs typeface="Times New Roman" panose="02020603050405020304" pitchFamily="18" charset="0"/>
              </a:rPr>
              <a:t>5. قد تسمح بجمع بيانات لم يفكر بها الباحث عند تصميم البحث. </a:t>
            </a:r>
          </a:p>
          <a:p>
            <a:pPr algn="justLow" rtl="1">
              <a:buClr>
                <a:srgbClr val="0AAED4"/>
              </a:buClr>
              <a:buSzPct val="135000"/>
              <a:defRPr/>
            </a:pPr>
            <a:r>
              <a:rPr lang="ar-JO" altLang="en-US" sz="2400" dirty="0">
                <a:solidFill>
                  <a:schemeClr val="tx1"/>
                </a:solidFill>
                <a:cs typeface="Times New Roman" panose="02020603050405020304" pitchFamily="18" charset="0"/>
              </a:rPr>
              <a:t>6. يُمكن إجراء الملاحظة على عدد قليل، وليس بالضرورة إن تكون العينة كبيرة </a:t>
            </a:r>
          </a:p>
          <a:p>
            <a:pPr algn="justLow" rtl="1">
              <a:buClr>
                <a:srgbClr val="0AAED4"/>
              </a:buClr>
              <a:buSzPct val="135000"/>
              <a:defRPr/>
            </a:pPr>
            <a:r>
              <a:rPr lang="ar-JO" altLang="en-US" sz="2400" dirty="0">
                <a:solidFill>
                  <a:schemeClr val="tx1"/>
                </a:solidFill>
                <a:cs typeface="Times New Roman" panose="02020603050405020304" pitchFamily="18" charset="0"/>
              </a:rPr>
              <a:t>7. تحليل قضايا معقدة إذ توفر وسيلة غنية وغير متأثرة بتقارير شخصية متحيزة.</a:t>
            </a:r>
          </a:p>
          <a:p>
            <a:pPr algn="justLow" rtl="1">
              <a:buClr>
                <a:srgbClr val="0AAED4"/>
              </a:buClr>
              <a:buSzPct val="135000"/>
              <a:defRPr/>
            </a:pPr>
            <a:endParaRPr lang="ar-JO" altLang="en-US" sz="2400" dirty="0">
              <a:solidFill>
                <a:schemeClr val="tx1"/>
              </a:solidFill>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الملاحظة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60162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JO" altLang="en-US" sz="2400" b="1" dirty="0" smtClean="0">
                <a:solidFill>
                  <a:schemeClr val="tx1"/>
                </a:solidFill>
                <a:cs typeface="Times New Roman" panose="02020603050405020304" pitchFamily="18" charset="0"/>
              </a:rPr>
              <a:t>قيود الملاحظة.</a:t>
            </a:r>
          </a:p>
          <a:p>
            <a:pPr algn="justLow" rtl="1">
              <a:buClr>
                <a:srgbClr val="0AAED4"/>
              </a:buClr>
              <a:buSzPct val="135000"/>
              <a:defRPr/>
            </a:pPr>
            <a:endParaRPr lang="ar-JO" altLang="en-US" sz="2400" b="1" dirty="0" smtClean="0">
              <a:solidFill>
                <a:schemeClr val="tx1"/>
              </a:solidFill>
              <a:cs typeface="Times New Roman" panose="02020603050405020304" pitchFamily="18" charset="0"/>
            </a:endParaRPr>
          </a:p>
          <a:p>
            <a:pPr algn="justLow" rtl="1">
              <a:buClr>
                <a:srgbClr val="0AAED4"/>
              </a:buClr>
              <a:buSzPct val="135000"/>
              <a:defRPr/>
            </a:pPr>
            <a:r>
              <a:rPr lang="ar-JO" altLang="en-US" sz="2400" dirty="0">
                <a:solidFill>
                  <a:schemeClr val="tx1"/>
                </a:solidFill>
                <a:cs typeface="Times New Roman" panose="02020603050405020304" pitchFamily="18" charset="0"/>
              </a:rPr>
              <a:t>1. قد يعمد الأفراد إلى تقمص سلوك مغاير خلال الفترة التي تتم فيها مراقبتهم</a:t>
            </a:r>
          </a:p>
          <a:p>
            <a:pPr algn="justLow" rtl="1">
              <a:buClr>
                <a:srgbClr val="0AAED4"/>
              </a:buClr>
              <a:buSzPct val="135000"/>
              <a:defRPr/>
            </a:pPr>
            <a:r>
              <a:rPr lang="ar-JO" altLang="en-US" sz="2400" dirty="0">
                <a:solidFill>
                  <a:schemeClr val="tx1"/>
                </a:solidFill>
                <a:cs typeface="Times New Roman" panose="02020603050405020304" pitchFamily="18" charset="0"/>
              </a:rPr>
              <a:t>2. من الصعب توقع حادثة معينة أو تكرارها وقد يأخذ ذلك وقتاً كبيراً من الانتظار</a:t>
            </a:r>
          </a:p>
          <a:p>
            <a:pPr algn="justLow" rtl="1">
              <a:buClr>
                <a:srgbClr val="0AAED4"/>
              </a:buClr>
              <a:buSzPct val="135000"/>
              <a:defRPr/>
            </a:pPr>
            <a:r>
              <a:rPr lang="ar-JO" altLang="en-US" sz="2400" dirty="0">
                <a:solidFill>
                  <a:schemeClr val="tx1"/>
                </a:solidFill>
                <a:cs typeface="Times New Roman" panose="02020603050405020304" pitchFamily="18" charset="0"/>
              </a:rPr>
              <a:t>3. قد تعيقها بعض الظروف الجوية الظاهرة، وقد تتدخل عوامل وقتية في الملاحظة</a:t>
            </a:r>
          </a:p>
          <a:p>
            <a:pPr algn="justLow" rtl="1">
              <a:buClr>
                <a:srgbClr val="0AAED4"/>
              </a:buClr>
              <a:buSzPct val="135000"/>
              <a:defRPr/>
            </a:pPr>
            <a:r>
              <a:rPr lang="ar-JO" altLang="en-US" sz="2400" dirty="0">
                <a:solidFill>
                  <a:schemeClr val="tx1"/>
                </a:solidFill>
                <a:cs typeface="Times New Roman" panose="02020603050405020304" pitchFamily="18" charset="0"/>
              </a:rPr>
              <a:t>4. بعض الأحداث لا يمكن ملاحظتها مباشرة مثل الحياة الخاصة بالأفراد.</a:t>
            </a:r>
          </a:p>
          <a:p>
            <a:pPr algn="justLow" rtl="1">
              <a:buClr>
                <a:srgbClr val="0AAED4"/>
              </a:buClr>
              <a:buSzPct val="135000"/>
              <a:defRPr/>
            </a:pPr>
            <a:r>
              <a:rPr lang="ar-JO" altLang="en-US" sz="2400" dirty="0">
                <a:solidFill>
                  <a:schemeClr val="tx1"/>
                </a:solidFill>
                <a:cs typeface="Times New Roman" panose="02020603050405020304" pitchFamily="18" charset="0"/>
              </a:rPr>
              <a:t>5. قد تصبح الملاحظة مكلفة خاصة إذا كانت محكومة بعوامل محددة زمنياً وجغرافياً إذ قد تستغرق بعض الأحداث فترة طويلة لتكرارها أو تقع في عدة مواقع متباعدة</a:t>
            </a:r>
          </a:p>
          <a:p>
            <a:pPr algn="justLow" rtl="1">
              <a:buClr>
                <a:srgbClr val="0AAED4"/>
              </a:buClr>
              <a:buSzPct val="135000"/>
              <a:defRPr/>
            </a:pPr>
            <a:r>
              <a:rPr lang="ar-JO" altLang="en-US" sz="2400" dirty="0">
                <a:solidFill>
                  <a:schemeClr val="tx1"/>
                </a:solidFill>
                <a:cs typeface="Times New Roman" panose="02020603050405020304" pitchFamily="18" charset="0"/>
              </a:rPr>
              <a:t>6. إذا كانت العينة كبيرة فإنها ستكون مكلفة جداً.</a:t>
            </a:r>
          </a:p>
          <a:p>
            <a:pPr algn="justLow" rtl="1">
              <a:buClr>
                <a:srgbClr val="0AAED4"/>
              </a:buClr>
              <a:buSzPct val="135000"/>
              <a:defRPr/>
            </a:pPr>
            <a:endParaRPr lang="ar-JO" altLang="en-US" sz="2400" dirty="0">
              <a:solidFill>
                <a:schemeClr val="tx1"/>
              </a:solidFill>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الملاحظة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28841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JO" altLang="en-US" sz="2800" b="1" dirty="0">
                <a:solidFill>
                  <a:schemeClr val="tx1"/>
                </a:solidFill>
                <a:cs typeface="Times New Roman" panose="02020603050405020304" pitchFamily="18" charset="0"/>
              </a:rPr>
              <a:t>رابعاً: طريقة الإسقاط  </a:t>
            </a:r>
            <a:r>
              <a:rPr lang="en-US" altLang="en-US" sz="2800" b="1" dirty="0">
                <a:solidFill>
                  <a:schemeClr val="tx1"/>
                </a:solidFill>
                <a:cs typeface="Times New Roman" panose="02020603050405020304" pitchFamily="18" charset="0"/>
              </a:rPr>
              <a:t>Projective Method </a:t>
            </a:r>
          </a:p>
          <a:p>
            <a:pPr algn="justLow" rtl="1">
              <a:buClr>
                <a:srgbClr val="0AAED4"/>
              </a:buClr>
              <a:buSzPct val="135000"/>
              <a:defRPr/>
            </a:pPr>
            <a:endParaRPr lang="ar-JO" altLang="en-US" sz="2400" b="1" dirty="0" smtClean="0">
              <a:solidFill>
                <a:schemeClr val="tx1"/>
              </a:solidFill>
              <a:cs typeface="Times New Roman" panose="02020603050405020304" pitchFamily="18" charset="0"/>
            </a:endParaRPr>
          </a:p>
          <a:p>
            <a:pPr algn="justLow" rtl="1">
              <a:buClr>
                <a:srgbClr val="0AAED4"/>
              </a:buClr>
              <a:buSzPct val="135000"/>
              <a:defRPr/>
            </a:pPr>
            <a:r>
              <a:rPr lang="ar-JO" altLang="en-US" sz="2400" dirty="0">
                <a:solidFill>
                  <a:schemeClr val="tx1"/>
                </a:solidFill>
                <a:cs typeface="Times New Roman" panose="02020603050405020304" pitchFamily="18" charset="0"/>
              </a:rPr>
              <a:t>هي أسلوب للحصول على الإجابات عن طريق استخدام المعاني المرتبطة بالكلمات، وإكمال الجمل، واختبارات الإسقاط، والتي بدونها يصعب الحصول على تلك الإجابات . وتهدف الأساليب الإسقاطية التعرف إلى الجوانب الشخصية للفرد، والتعرف على دوافعه واتجاهاته وانفعالاته </a:t>
            </a:r>
            <a:r>
              <a:rPr lang="ar-JO" altLang="en-US" sz="2400" dirty="0" smtClean="0">
                <a:solidFill>
                  <a:schemeClr val="tx1"/>
                </a:solidFill>
                <a:cs typeface="Times New Roman" panose="02020603050405020304" pitchFamily="18" charset="0"/>
              </a:rPr>
              <a:t>المختلفة.</a:t>
            </a:r>
          </a:p>
          <a:p>
            <a:pPr algn="justLow" rtl="1">
              <a:buClr>
                <a:srgbClr val="0AAED4"/>
              </a:buClr>
              <a:buSzPct val="135000"/>
              <a:defRPr/>
            </a:pPr>
            <a:endParaRPr lang="ar-JO" altLang="en-US" sz="2400" dirty="0">
              <a:solidFill>
                <a:schemeClr val="tx1"/>
              </a:solidFill>
              <a:cs typeface="Times New Roman" panose="02020603050405020304" pitchFamily="18" charset="0"/>
            </a:endParaRPr>
          </a:p>
          <a:p>
            <a:pPr algn="justLow" rtl="1">
              <a:buClr>
                <a:srgbClr val="0AAED4"/>
              </a:buClr>
              <a:buSzPct val="135000"/>
              <a:defRPr/>
            </a:pPr>
            <a:r>
              <a:rPr lang="ar-JO" altLang="en-US" sz="2400" dirty="0">
                <a:solidFill>
                  <a:schemeClr val="tx1"/>
                </a:solidFill>
                <a:cs typeface="Times New Roman" panose="02020603050405020304" pitchFamily="18" charset="0"/>
              </a:rPr>
              <a:t>غالباً ما تستخدم في بحوث علم الاجتماع وعلم النفس، كما تستخدم في العديد من الاستراتيجيات التسويقية مثل: الربط بين انطباعات الأفراد ومشاعرهم  تجاه المنتجات المختلفة ومدى تأثر الأفراد بالإعلانات, والرسائل الإعلامية المُوجّهة إلى </a:t>
            </a:r>
            <a:r>
              <a:rPr lang="ar-JO" altLang="en-US" sz="2400" dirty="0" smtClean="0">
                <a:solidFill>
                  <a:schemeClr val="tx1"/>
                </a:solidFill>
                <a:cs typeface="Times New Roman" panose="02020603050405020304" pitchFamily="18" charset="0"/>
              </a:rPr>
              <a:t>المستهلكين.</a:t>
            </a:r>
            <a:endParaRPr lang="ar-JO" altLang="en-US" sz="2400" dirty="0">
              <a:solidFill>
                <a:schemeClr val="tx1"/>
              </a:solidFill>
              <a:cs typeface="Times New Roman" panose="02020603050405020304" pitchFamily="18" charset="0"/>
            </a:endParaRPr>
          </a:p>
          <a:p>
            <a:pPr algn="justLow" rtl="1">
              <a:buClr>
                <a:srgbClr val="0AAED4"/>
              </a:buClr>
              <a:buSzPct val="135000"/>
              <a:defRPr/>
            </a:pPr>
            <a:endParaRPr lang="ar-JO" altLang="en-US" sz="2400" dirty="0">
              <a:solidFill>
                <a:schemeClr val="tx1"/>
              </a:solidFill>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طريقة الاسقاط</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93078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JO" altLang="en-US" sz="2400" b="1" dirty="0">
                <a:solidFill>
                  <a:schemeClr val="tx1"/>
                </a:solidFill>
                <a:cs typeface="Times New Roman" panose="02020603050405020304" pitchFamily="18" charset="0"/>
              </a:rPr>
              <a:t>مزايا الأساليب الإسقاطية</a:t>
            </a:r>
          </a:p>
          <a:p>
            <a:pPr algn="justLow" rtl="1">
              <a:buClr>
                <a:srgbClr val="0AAED4"/>
              </a:buClr>
              <a:buSzPct val="135000"/>
              <a:defRPr/>
            </a:pPr>
            <a:r>
              <a:rPr lang="ar-JO" altLang="en-US" sz="2400" dirty="0" smtClean="0">
                <a:solidFill>
                  <a:schemeClr val="tx1"/>
                </a:solidFill>
                <a:cs typeface="Times New Roman" panose="02020603050405020304" pitchFamily="18" charset="0"/>
              </a:rPr>
              <a:t>تساعد </a:t>
            </a:r>
            <a:r>
              <a:rPr lang="ar-JO" altLang="en-US" sz="2400" dirty="0">
                <a:solidFill>
                  <a:schemeClr val="tx1"/>
                </a:solidFill>
                <a:cs typeface="Times New Roman" panose="02020603050405020304" pitchFamily="18" charset="0"/>
              </a:rPr>
              <a:t>في دراسة الجوانب النفسية والشخصية للمُستجوَب.</a:t>
            </a:r>
          </a:p>
          <a:p>
            <a:pPr algn="justLow" rtl="1">
              <a:buClr>
                <a:srgbClr val="0AAED4"/>
              </a:buClr>
              <a:buSzPct val="135000"/>
              <a:defRPr/>
            </a:pPr>
            <a:r>
              <a:rPr lang="ar-JO" altLang="en-US" sz="2400" dirty="0">
                <a:solidFill>
                  <a:schemeClr val="tx1"/>
                </a:solidFill>
                <a:cs typeface="Times New Roman" panose="02020603050405020304" pitchFamily="18" charset="0"/>
              </a:rPr>
              <a:t>تمتاز بالمرونة إذ يمكن استخدام أكثر من أسلوب اسقاطي في آن واحد.</a:t>
            </a:r>
          </a:p>
          <a:p>
            <a:pPr algn="justLow" rtl="1">
              <a:buClr>
                <a:srgbClr val="0AAED4"/>
              </a:buClr>
              <a:buSzPct val="135000"/>
              <a:defRPr/>
            </a:pPr>
            <a:r>
              <a:rPr lang="ar-JO" altLang="en-US" sz="2400" dirty="0">
                <a:solidFill>
                  <a:schemeClr val="tx1"/>
                </a:solidFill>
                <a:cs typeface="Times New Roman" panose="02020603050405020304" pitchFamily="18" charset="0"/>
              </a:rPr>
              <a:t>مفيدة في الدراسات المقارنة بين المجتمعات في مواقف متعددة</a:t>
            </a:r>
            <a:r>
              <a:rPr lang="ar-JO" altLang="en-US" sz="2400" dirty="0" smtClean="0">
                <a:solidFill>
                  <a:schemeClr val="tx1"/>
                </a:solidFill>
                <a:cs typeface="Times New Roman" panose="02020603050405020304" pitchFamily="18" charset="0"/>
              </a:rPr>
              <a:t>.</a:t>
            </a:r>
          </a:p>
          <a:p>
            <a:pPr algn="justLow" rtl="1">
              <a:buClr>
                <a:srgbClr val="0AAED4"/>
              </a:buClr>
              <a:buSzPct val="135000"/>
              <a:defRPr/>
            </a:pPr>
            <a:r>
              <a:rPr lang="ar-JO" altLang="en-US" sz="2400" b="1" dirty="0">
                <a:solidFill>
                  <a:schemeClr val="tx1"/>
                </a:solidFill>
                <a:cs typeface="Times New Roman" panose="02020603050405020304" pitchFamily="18" charset="0"/>
              </a:rPr>
              <a:t>قيود الأساليب الإسقاطية</a:t>
            </a:r>
          </a:p>
          <a:p>
            <a:pPr algn="justLow" rtl="1">
              <a:buClr>
                <a:srgbClr val="0AAED4"/>
              </a:buClr>
              <a:buSzPct val="135000"/>
              <a:defRPr/>
            </a:pPr>
            <a:r>
              <a:rPr lang="ar-JO" altLang="en-US" sz="2400" dirty="0">
                <a:solidFill>
                  <a:schemeClr val="tx1"/>
                </a:solidFill>
                <a:cs typeface="Times New Roman" panose="02020603050405020304" pitchFamily="18" charset="0"/>
              </a:rPr>
              <a:t>1. صعوبة تفسير البيانات بسبب الانفعال والعصبية التي تنتاب المُستجوَب.</a:t>
            </a:r>
          </a:p>
          <a:p>
            <a:pPr algn="justLow" rtl="1">
              <a:buClr>
                <a:srgbClr val="0AAED4"/>
              </a:buClr>
              <a:buSzPct val="135000"/>
              <a:defRPr/>
            </a:pPr>
            <a:r>
              <a:rPr lang="ar-JO" altLang="en-US" sz="2400" dirty="0">
                <a:solidFill>
                  <a:schemeClr val="tx1"/>
                </a:solidFill>
                <a:cs typeface="Times New Roman" panose="02020603050405020304" pitchFamily="18" charset="0"/>
              </a:rPr>
              <a:t> 2. احتمالات التحيّز في استخلاص النتائج  </a:t>
            </a:r>
          </a:p>
          <a:p>
            <a:pPr algn="justLow" rtl="1">
              <a:buClr>
                <a:srgbClr val="0AAED4"/>
              </a:buClr>
              <a:buSzPct val="135000"/>
              <a:defRPr/>
            </a:pPr>
            <a:r>
              <a:rPr lang="ar-JO" altLang="en-US" sz="2400" dirty="0">
                <a:solidFill>
                  <a:schemeClr val="tx1"/>
                </a:solidFill>
                <a:cs typeface="Times New Roman" panose="02020603050405020304" pitchFamily="18" charset="0"/>
              </a:rPr>
              <a:t>3. صعوبة تقنين البيانات وتصنيفها وتحليلها </a:t>
            </a:r>
          </a:p>
          <a:p>
            <a:pPr algn="justLow" rtl="1">
              <a:buClr>
                <a:srgbClr val="0AAED4"/>
              </a:buClr>
              <a:buSzPct val="135000"/>
              <a:defRPr/>
            </a:pPr>
            <a:r>
              <a:rPr lang="ar-JO" altLang="en-US" sz="2400" dirty="0">
                <a:solidFill>
                  <a:schemeClr val="tx1"/>
                </a:solidFill>
                <a:cs typeface="Times New Roman" panose="02020603050405020304" pitchFamily="18" charset="0"/>
              </a:rPr>
              <a:t>4. مدى تعاون المُستجوَب عند التعبير في الرأي والمشاعر بصدق وأمانة </a:t>
            </a:r>
          </a:p>
          <a:p>
            <a:pPr algn="justLow" rtl="1">
              <a:buClr>
                <a:srgbClr val="0AAED4"/>
              </a:buClr>
              <a:buSzPct val="135000"/>
              <a:defRPr/>
            </a:pPr>
            <a:r>
              <a:rPr lang="ar-JO" altLang="en-US" sz="2400" dirty="0">
                <a:solidFill>
                  <a:schemeClr val="tx1"/>
                </a:solidFill>
                <a:cs typeface="Times New Roman" panose="02020603050405020304" pitchFamily="18" charset="0"/>
              </a:rPr>
              <a:t>5. وجود أفراد متخصصين للقيام بالبحث والدراسة، بأساليب التحليل النفسي.</a:t>
            </a:r>
          </a:p>
          <a:p>
            <a:pPr algn="justLow" rtl="1">
              <a:buClr>
                <a:srgbClr val="0AAED4"/>
              </a:buClr>
              <a:buSzPct val="135000"/>
              <a:defRPr/>
            </a:pPr>
            <a:r>
              <a:rPr lang="ar-JO" altLang="en-US" sz="2400" dirty="0">
                <a:solidFill>
                  <a:schemeClr val="tx1"/>
                </a:solidFill>
                <a:cs typeface="Times New Roman" panose="02020603050405020304" pitchFamily="18" charset="0"/>
              </a:rPr>
              <a:t>6. يُطبّق هذا النوع على الدراسات النفسية، ويصعب تطبيقه على غيرها من الدراسات</a:t>
            </a:r>
            <a:r>
              <a:rPr lang="ar-JO" altLang="en-US" sz="2400" dirty="0" smtClean="0">
                <a:solidFill>
                  <a:schemeClr val="tx1"/>
                </a:solidFill>
                <a:cs typeface="Times New Roman" panose="02020603050405020304" pitchFamily="18" charset="0"/>
              </a:rPr>
              <a:t>.</a:t>
            </a:r>
            <a:endParaRPr lang="ar-JO" altLang="en-US" sz="2400" dirty="0">
              <a:solidFill>
                <a:schemeClr val="tx1"/>
              </a:solidFill>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طريقة الاسقاط</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89205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a:bodyPr>
          <a:lstStyle/>
          <a:p>
            <a:pPr algn="ctr"/>
            <a:r>
              <a:rPr lang="ar-JO" altLang="en-US" b="1" dirty="0">
                <a:latin typeface="Sakkal Majalla" panose="02000000000000000000" pitchFamily="2" charset="-78"/>
              </a:rPr>
              <a:t>المجتمع والعينة والعنصر ووحدة </a:t>
            </a:r>
            <a:r>
              <a:rPr lang="ar-JO" altLang="en-US" b="1" dirty="0" smtClean="0">
                <a:latin typeface="Sakkal Majalla" panose="02000000000000000000" pitchFamily="2" charset="-78"/>
              </a:rPr>
              <a:t>المعاينة</a:t>
            </a:r>
            <a:endParaRPr lang="ar-JO" altLang="en-US" b="1" dirty="0">
              <a:latin typeface="Sakkal Majalla" panose="02000000000000000000" pitchFamily="2" charset="-78"/>
            </a:endParaRPr>
          </a:p>
        </p:txBody>
      </p:sp>
      <p:sp>
        <p:nvSpPr>
          <p:cNvPr id="15" name="TextBox 14">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1558977" y="1715976"/>
            <a:ext cx="9548734" cy="5170646"/>
          </a:xfrm>
          <a:prstGeom prst="rect">
            <a:avLst/>
          </a:prstGeom>
        </p:spPr>
        <p:txBody>
          <a:bodyPr wrap="square">
            <a:spAutoFit/>
          </a:bodyPr>
          <a:lstStyle/>
          <a:p>
            <a:pPr algn="just" rtl="1"/>
            <a:r>
              <a:rPr lang="ar-JO" sz="2400" dirty="0">
                <a:cs typeface="+mj-cs"/>
              </a:rPr>
              <a:t>إن أسئلة البحث والأهداف التي نحتاجها هي التي تحدد مدى الحاجة إلى استخدام العينة، كما أن قيود الوقت والكلفة وطبيعة المجتمع المبحوث قد تحول دون قدرة الوصول إلى المجتمع الكامل لجمع البيانات منه، وهنا لابد من إتباع أحد أساليب المعاينة والتي تزودك بأساليب مختلفة لأنواع العينات</a:t>
            </a:r>
            <a:r>
              <a:rPr lang="ar-JO" sz="2400" dirty="0" smtClean="0">
                <a:cs typeface="+mj-cs"/>
              </a:rPr>
              <a:t>.</a:t>
            </a:r>
          </a:p>
          <a:p>
            <a:pPr algn="just" rtl="1"/>
            <a:endParaRPr lang="ar-JO" sz="2400" dirty="0">
              <a:cs typeface="+mj-cs"/>
            </a:endParaRPr>
          </a:p>
          <a:p>
            <a:pPr marL="342900" indent="-342900" algn="just" rtl="1">
              <a:buFont typeface="Arial" panose="020B0604020202020204" pitchFamily="34" charset="0"/>
              <a:buChar char="•"/>
            </a:pPr>
            <a:r>
              <a:rPr lang="ar-JO" sz="2400" b="1" dirty="0">
                <a:cs typeface="+mj-cs"/>
              </a:rPr>
              <a:t>المجتمع </a:t>
            </a:r>
            <a:r>
              <a:rPr lang="en-US" sz="2400" b="1" dirty="0" smtClean="0">
                <a:cs typeface="+mj-cs"/>
              </a:rPr>
              <a:t>Population</a:t>
            </a:r>
            <a:r>
              <a:rPr lang="ar-JO" sz="2400" b="1" dirty="0" smtClean="0">
                <a:cs typeface="+mj-cs"/>
              </a:rPr>
              <a:t>: </a:t>
            </a:r>
            <a:r>
              <a:rPr lang="ar-JO" sz="2400" dirty="0" smtClean="0">
                <a:cs typeface="+mj-cs"/>
              </a:rPr>
              <a:t>هو </a:t>
            </a:r>
            <a:r>
              <a:rPr lang="ar-JO" sz="2400" dirty="0">
                <a:cs typeface="+mj-cs"/>
              </a:rPr>
              <a:t>المجموعة الكلية أو المجموعة الكاملة من الناس، أو الأحداث، أو الأشياء. </a:t>
            </a:r>
          </a:p>
          <a:p>
            <a:pPr marL="342900" indent="-342900" algn="just" rtl="1">
              <a:buFont typeface="Arial" panose="020B0604020202020204" pitchFamily="34" charset="0"/>
              <a:buChar char="•"/>
            </a:pPr>
            <a:r>
              <a:rPr lang="ar-JO" sz="2400" b="1" dirty="0">
                <a:cs typeface="+mj-cs"/>
              </a:rPr>
              <a:t>أما </a:t>
            </a:r>
            <a:r>
              <a:rPr lang="ar-JO" sz="2400" b="1" dirty="0" smtClean="0">
                <a:cs typeface="+mj-cs"/>
              </a:rPr>
              <a:t>العنصر</a:t>
            </a:r>
            <a:r>
              <a:rPr lang="en-US" sz="2400" b="1" dirty="0" smtClean="0">
                <a:cs typeface="+mj-cs"/>
              </a:rPr>
              <a:t>Element </a:t>
            </a:r>
            <a:r>
              <a:rPr lang="ar-JO" sz="2400" b="1" dirty="0" smtClean="0">
                <a:cs typeface="+mj-cs"/>
              </a:rPr>
              <a:t>: </a:t>
            </a:r>
            <a:r>
              <a:rPr lang="ar-JO" sz="2400" dirty="0" smtClean="0">
                <a:cs typeface="+mj-cs"/>
              </a:rPr>
              <a:t>فهو </a:t>
            </a:r>
            <a:r>
              <a:rPr lang="ar-JO" sz="2400" dirty="0">
                <a:cs typeface="+mj-cs"/>
              </a:rPr>
              <a:t>عضو من المجتمع الكلي، فإذا كان لدينا منظمة بها (1200) عامل فإن كل عامل فيها يمثل عنصر في ذلك المجتمع.</a:t>
            </a:r>
          </a:p>
          <a:p>
            <a:pPr marL="342900" indent="-342900" algn="just" rtl="1">
              <a:buFont typeface="Arial" panose="020B0604020202020204" pitchFamily="34" charset="0"/>
              <a:buChar char="•"/>
            </a:pPr>
            <a:r>
              <a:rPr lang="ar-JO" sz="2400" b="1" dirty="0">
                <a:cs typeface="+mj-cs"/>
              </a:rPr>
              <a:t>أما </a:t>
            </a:r>
            <a:r>
              <a:rPr lang="ar-JO" sz="2400" b="1" dirty="0" smtClean="0">
                <a:cs typeface="+mj-cs"/>
              </a:rPr>
              <a:t>العينة</a:t>
            </a:r>
            <a:r>
              <a:rPr lang="en-US" sz="2400" b="1" dirty="0" smtClean="0">
                <a:cs typeface="+mj-cs"/>
              </a:rPr>
              <a:t>Sample </a:t>
            </a:r>
            <a:r>
              <a:rPr lang="ar-JO" sz="2400" b="1" dirty="0" smtClean="0">
                <a:cs typeface="+mj-cs"/>
              </a:rPr>
              <a:t>: </a:t>
            </a:r>
            <a:r>
              <a:rPr lang="ar-JO" sz="2400" dirty="0" smtClean="0">
                <a:cs typeface="+mj-cs"/>
              </a:rPr>
              <a:t>فهي </a:t>
            </a:r>
            <a:r>
              <a:rPr lang="ar-JO" sz="2400" dirty="0">
                <a:cs typeface="+mj-cs"/>
              </a:rPr>
              <a:t>مجموعة جزئية من المجتمع الكلي تحوي بعض العناصر يتم اختيارها منه، فإذا تم سحب (400) عامل عشوائيا من المجتمع مثّلت العينة. </a:t>
            </a:r>
          </a:p>
          <a:p>
            <a:pPr marL="342900" indent="-342900" algn="just" rtl="1">
              <a:buFont typeface="Arial" panose="020B0604020202020204" pitchFamily="34" charset="0"/>
              <a:buChar char="•"/>
            </a:pPr>
            <a:r>
              <a:rPr lang="ar-JO" sz="2400" b="1" dirty="0">
                <a:cs typeface="+mj-cs"/>
              </a:rPr>
              <a:t>أما وحدة المعاينة </a:t>
            </a:r>
            <a:r>
              <a:rPr lang="en-US" sz="2400" b="1" dirty="0">
                <a:cs typeface="+mj-cs"/>
              </a:rPr>
              <a:t>Sampling Unit </a:t>
            </a:r>
            <a:r>
              <a:rPr lang="ar-JO" sz="2400" b="1" dirty="0" smtClean="0">
                <a:cs typeface="+mj-cs"/>
              </a:rPr>
              <a:t>: </a:t>
            </a:r>
            <a:r>
              <a:rPr lang="ar-JO" sz="2400" dirty="0" smtClean="0">
                <a:cs typeface="+mj-cs"/>
              </a:rPr>
              <a:t>هي </a:t>
            </a:r>
            <a:r>
              <a:rPr lang="ar-JO" sz="2400" dirty="0">
                <a:cs typeface="+mj-cs"/>
              </a:rPr>
              <a:t>كل عنصر من العناصر المختارة التي دخلت العينة من المجتمع الكلي</a:t>
            </a:r>
          </a:p>
          <a:p>
            <a:pPr algn="just" rtl="1"/>
            <a:endParaRPr lang="ar-JO" sz="2400" dirty="0">
              <a:cs typeface="+mj-cs"/>
            </a:endParaRPr>
          </a:p>
          <a:p>
            <a:endParaRPr lang="ar-JO" dirty="0">
              <a:cs typeface="+mj-cs"/>
            </a:endParaRPr>
          </a:p>
        </p:txBody>
      </p:sp>
    </p:spTree>
    <p:extLst>
      <p:ext uri="{BB962C8B-B14F-4D97-AF65-F5344CB8AC3E}">
        <p14:creationId xmlns:p14="http://schemas.microsoft.com/office/powerpoint/2010/main" val="289424235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Low" rtl="1">
              <a:buClr>
                <a:srgbClr val="0AAED4"/>
              </a:buClr>
              <a:buSzPct val="135000"/>
              <a:buFont typeface="Arial" panose="020B0604020202020204" pitchFamily="34" charset="0"/>
              <a:buChar char="•"/>
              <a:defRPr/>
            </a:pPr>
            <a:r>
              <a:rPr lang="ar-JO" altLang="en-US" sz="2400" dirty="0">
                <a:solidFill>
                  <a:schemeClr val="tx1"/>
                </a:solidFill>
                <a:cs typeface="Times New Roman" panose="02020603050405020304" pitchFamily="18" charset="0"/>
              </a:rPr>
              <a:t>مجتمع الدراسة هو مجموعة يتم اعتبارها لدراسة أو التفكير الإحصائي. لا يقتصر مجتمع الدراسة على البشر فقط. إنها مجموعة من الجوانب التي تشترك في شيء ما. يمكن أن تكون أشياء ، حيوانات ، قياسات ، وما إلى ذلك ، مع العديد من الخصائص داخل المجموعة.</a:t>
            </a:r>
          </a:p>
          <a:p>
            <a:pPr marL="342900" indent="-342900" algn="justLow" rtl="1">
              <a:buClr>
                <a:srgbClr val="0AAED4"/>
              </a:buClr>
              <a:buSzPct val="135000"/>
              <a:buFont typeface="Arial" panose="020B0604020202020204" pitchFamily="34" charset="0"/>
              <a:buChar char="•"/>
              <a:defRPr/>
            </a:pPr>
            <a:endParaRPr lang="ar-JO" altLang="en-US" sz="2400" dirty="0">
              <a:solidFill>
                <a:schemeClr val="tx1"/>
              </a:solidFill>
              <a:cs typeface="Times New Roman" panose="02020603050405020304" pitchFamily="18" charset="0"/>
            </a:endParaRPr>
          </a:p>
          <a:p>
            <a:pPr marL="342900" indent="-342900" algn="justLow" rtl="1">
              <a:buClr>
                <a:srgbClr val="0AAED4"/>
              </a:buClr>
              <a:buSzPct val="135000"/>
              <a:buFont typeface="Arial" panose="020B0604020202020204" pitchFamily="34" charset="0"/>
              <a:buChar char="•"/>
              <a:defRPr/>
            </a:pPr>
            <a:r>
              <a:rPr lang="ar-JO" altLang="en-US" sz="2400" dirty="0">
                <a:solidFill>
                  <a:schemeClr val="tx1"/>
                </a:solidFill>
                <a:cs typeface="Times New Roman" panose="02020603050405020304" pitchFamily="18" charset="0"/>
              </a:rPr>
              <a:t>على سبيل المثال ، افترض أنك مهتم بمتوسط الوقت الذي يستغرقه الشخص الذي يتراوح عمره بين 30 و 35 عامًا للتعافي من حالة معينة بعد تناول نوع معين من الأدوية. في هذه الحالة ، سيكون مجتمع الدراسة جميع الأشخاص الذين تتراوح أعمارهم بين 30 و 35 عامًا.</a:t>
            </a:r>
          </a:p>
          <a:p>
            <a:pPr marL="342900" indent="-342900" algn="justLow" rtl="1">
              <a:buClr>
                <a:srgbClr val="0AAED4"/>
              </a:buClr>
              <a:buSzPct val="135000"/>
              <a:buFont typeface="Arial" panose="020B0604020202020204" pitchFamily="34" charset="0"/>
              <a:buChar char="•"/>
              <a:defRPr/>
            </a:pPr>
            <a:endParaRPr lang="ar-JO" altLang="en-US" sz="2400" dirty="0">
              <a:solidFill>
                <a:schemeClr val="tx1"/>
              </a:solidFill>
              <a:cs typeface="Times New Roman" panose="02020603050405020304" pitchFamily="18" charset="0"/>
            </a:endParaRPr>
          </a:p>
          <a:p>
            <a:pPr marL="342900" indent="-342900" algn="justLow" rtl="1">
              <a:buClr>
                <a:srgbClr val="0AAED4"/>
              </a:buClr>
              <a:buSzPct val="135000"/>
              <a:buFont typeface="Arial" panose="020B0604020202020204" pitchFamily="34" charset="0"/>
              <a:buChar char="•"/>
              <a:defRPr/>
            </a:pPr>
            <a:r>
              <a:rPr lang="ar-JO" altLang="en-US" sz="2400" dirty="0">
                <a:solidFill>
                  <a:schemeClr val="tx1"/>
                </a:solidFill>
                <a:cs typeface="Times New Roman" panose="02020603050405020304" pitchFamily="18" charset="0"/>
              </a:rPr>
              <a:t>دراسة طبية تبحث في انتشار مرض معين بين الكلاب الضالة في المدينة. هنا ، الكلاب الضالة التي تنتمي إلى تلك المدينة هي مجتمع الدراسة. يمثل هذا المجتمع أو العينة إجمالي عدد السكان الذي تريد استنتاجه.</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مجتمع الدراسة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57013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JO" altLang="en-US" sz="2400" dirty="0">
                <a:solidFill>
                  <a:schemeClr val="tx1"/>
                </a:solidFill>
                <a:cs typeface="Times New Roman" panose="02020603050405020304" pitchFamily="18" charset="0"/>
              </a:rPr>
              <a:t>إن نجاح الباحث في اختيار العينة الصحيحة من حيث النوع والحجم وطريقة السحب هو المفتاح السليم للوصول إلى النتائج وإمكانية تعميمها على المجتمع المبحوث</a:t>
            </a:r>
            <a:r>
              <a:rPr lang="ar-JO" altLang="en-US" sz="2400" dirty="0" smtClean="0">
                <a:solidFill>
                  <a:schemeClr val="tx1"/>
                </a:solidFill>
                <a:cs typeface="Times New Roman" panose="02020603050405020304" pitchFamily="18" charset="0"/>
              </a:rPr>
              <a:t>.</a:t>
            </a:r>
          </a:p>
          <a:p>
            <a:pPr algn="justLow" rtl="1">
              <a:buClr>
                <a:srgbClr val="0AAED4"/>
              </a:buClr>
              <a:buSzPct val="135000"/>
              <a:defRPr/>
            </a:pPr>
            <a:r>
              <a:rPr lang="ar-JO" altLang="en-US" sz="2400" b="1" u="sng" dirty="0">
                <a:solidFill>
                  <a:schemeClr val="tx1"/>
                </a:solidFill>
                <a:cs typeface="Times New Roman" panose="02020603050405020304" pitchFamily="18" charset="0"/>
              </a:rPr>
              <a:t>الحاجة إلى استخدام العينة</a:t>
            </a:r>
          </a:p>
          <a:p>
            <a:pPr algn="justLow" rtl="1">
              <a:buClr>
                <a:srgbClr val="0AAED4"/>
              </a:buClr>
              <a:buSzPct val="135000"/>
              <a:defRPr/>
            </a:pPr>
            <a:r>
              <a:rPr lang="ar-JO" altLang="en-US" sz="2400" dirty="0">
                <a:solidFill>
                  <a:schemeClr val="tx1"/>
                </a:solidFill>
                <a:cs typeface="Times New Roman" panose="02020603050405020304" pitchFamily="18" charset="0"/>
              </a:rPr>
              <a:t>لماذا نستخدم العينات وما هي مبررات استخدامها؟</a:t>
            </a:r>
          </a:p>
          <a:p>
            <a:pPr algn="justLow" rtl="1">
              <a:buClr>
                <a:srgbClr val="0AAED4"/>
              </a:buClr>
              <a:buSzPct val="135000"/>
              <a:defRPr/>
            </a:pPr>
            <a:r>
              <a:rPr lang="ar-JO" altLang="en-US" sz="2400" dirty="0">
                <a:solidFill>
                  <a:schemeClr val="tx1"/>
                </a:solidFill>
                <a:cs typeface="Times New Roman" panose="02020603050405020304" pitchFamily="18" charset="0"/>
              </a:rPr>
              <a:t>1. قد تخلق عوامل الوقت قيداً يمنع مسح كامل المجتمع، فنلجأ عندها إلى العينة.</a:t>
            </a:r>
          </a:p>
          <a:p>
            <a:pPr algn="justLow" rtl="1">
              <a:buClr>
                <a:srgbClr val="0AAED4"/>
              </a:buClr>
              <a:buSzPct val="135000"/>
              <a:defRPr/>
            </a:pPr>
            <a:r>
              <a:rPr lang="ar-JO" altLang="en-US" sz="2400" dirty="0">
                <a:solidFill>
                  <a:schemeClr val="tx1"/>
                </a:solidFill>
                <a:cs typeface="Times New Roman" panose="02020603050405020304" pitchFamily="18" charset="0"/>
              </a:rPr>
              <a:t>2. قد تخلق عوامل الكلفة المخصصة كميزانية للبحث قيداً يمنع مسح المجتمع الكامل.</a:t>
            </a:r>
          </a:p>
          <a:p>
            <a:pPr algn="justLow" rtl="1">
              <a:buClr>
                <a:srgbClr val="0AAED4"/>
              </a:buClr>
              <a:buSzPct val="135000"/>
              <a:defRPr/>
            </a:pPr>
            <a:r>
              <a:rPr lang="ar-JO" altLang="en-US" sz="2400" dirty="0">
                <a:solidFill>
                  <a:schemeClr val="tx1"/>
                </a:solidFill>
                <a:cs typeface="Times New Roman" panose="02020603050405020304" pitchFamily="18" charset="0"/>
              </a:rPr>
              <a:t>3. الحاجة إلى الوصول إلى نتائج سريعة لاتخاذ قرارات ضرورية.</a:t>
            </a:r>
          </a:p>
          <a:p>
            <a:pPr algn="justLow" rtl="1">
              <a:buClr>
                <a:srgbClr val="0AAED4"/>
              </a:buClr>
              <a:buSzPct val="135000"/>
              <a:defRPr/>
            </a:pPr>
            <a:r>
              <a:rPr lang="ar-JO" altLang="en-US" sz="2400" dirty="0">
                <a:solidFill>
                  <a:schemeClr val="tx1"/>
                </a:solidFill>
                <a:cs typeface="Times New Roman" panose="02020603050405020304" pitchFamily="18" charset="0"/>
              </a:rPr>
              <a:t>4. الرغبة في الحصول على نتائج دقيقة وذات ثقة عالية بالاستدلال الإحصائي.</a:t>
            </a:r>
          </a:p>
          <a:p>
            <a:pPr algn="justLow" rtl="1">
              <a:buClr>
                <a:srgbClr val="0AAED4"/>
              </a:buClr>
              <a:buSzPct val="135000"/>
              <a:defRPr/>
            </a:pPr>
            <a:r>
              <a:rPr lang="ar-JO" altLang="en-US" sz="2400" dirty="0">
                <a:solidFill>
                  <a:schemeClr val="tx1"/>
                </a:solidFill>
                <a:cs typeface="Times New Roman" panose="02020603050405020304" pitchFamily="18" charset="0"/>
              </a:rPr>
              <a:t>5. إذا كانت الوحدات المدروسة ذات تشتت عال بالنسبة للمتغيرات التي نرغب </a:t>
            </a:r>
            <a:r>
              <a:rPr lang="ar-JO" altLang="en-US" sz="2400" dirty="0" smtClean="0">
                <a:solidFill>
                  <a:schemeClr val="tx1"/>
                </a:solidFill>
                <a:cs typeface="Times New Roman" panose="02020603050405020304" pitchFamily="18" charset="0"/>
              </a:rPr>
              <a:t>بدراستها</a:t>
            </a:r>
            <a:endParaRPr lang="ar-JO" altLang="en-US" sz="2400" dirty="0">
              <a:solidFill>
                <a:schemeClr val="tx1"/>
              </a:solidFill>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عينة الدراسة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9653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JO" altLang="en-US" sz="2400" dirty="0">
                <a:solidFill>
                  <a:schemeClr val="tx1"/>
                </a:solidFill>
                <a:cs typeface="Times New Roman" panose="02020603050405020304" pitchFamily="18" charset="0"/>
              </a:rPr>
              <a:t>6. إذا كان من الاستحالة أو الصعوبة بمكان الدخول إلى كامل المجتمع مثل</a:t>
            </a:r>
            <a:r>
              <a:rPr lang="ar-JO" altLang="en-US" sz="2400" dirty="0" smtClean="0">
                <a:solidFill>
                  <a:schemeClr val="tx1"/>
                </a:solidFill>
                <a:cs typeface="Times New Roman" panose="02020603050405020304" pitchFamily="18" charset="0"/>
              </a:rPr>
              <a:t>:</a:t>
            </a:r>
            <a:endParaRPr lang="ar-JO" altLang="en-US" sz="2400" dirty="0">
              <a:solidFill>
                <a:schemeClr val="tx1"/>
              </a:solidFill>
              <a:cs typeface="Times New Roman" panose="02020603050405020304" pitchFamily="18" charset="0"/>
            </a:endParaRPr>
          </a:p>
          <a:p>
            <a:pPr algn="justLow" rtl="1">
              <a:buClr>
                <a:srgbClr val="0AAED4"/>
              </a:buClr>
              <a:buSzPct val="135000"/>
              <a:defRPr/>
            </a:pPr>
            <a:r>
              <a:rPr lang="ar-JO" altLang="en-US" sz="2400" dirty="0">
                <a:solidFill>
                  <a:schemeClr val="tx1"/>
                </a:solidFill>
                <a:cs typeface="Times New Roman" panose="02020603050405020304" pitchFamily="18" charset="0"/>
              </a:rPr>
              <a:t>     - إذا كانت عملية المسح تتسبب في إتلاف وحدات المجتمع.</a:t>
            </a:r>
          </a:p>
          <a:p>
            <a:pPr algn="justLow" rtl="1">
              <a:buClr>
                <a:srgbClr val="0AAED4"/>
              </a:buClr>
              <a:buSzPct val="135000"/>
              <a:defRPr/>
            </a:pPr>
            <a:r>
              <a:rPr lang="ar-JO" altLang="en-US" sz="2400" dirty="0">
                <a:solidFill>
                  <a:schemeClr val="tx1"/>
                </a:solidFill>
                <a:cs typeface="Times New Roman" panose="02020603050405020304" pitchFamily="18" charset="0"/>
              </a:rPr>
              <a:t>      - إذا كان المجتمع غير قابل للعد مثل: مخزون بترول، مخزون ماء، . . . </a:t>
            </a:r>
          </a:p>
          <a:p>
            <a:pPr algn="justLow" rtl="1">
              <a:buClr>
                <a:srgbClr val="0AAED4"/>
              </a:buClr>
              <a:buSzPct val="135000"/>
              <a:defRPr/>
            </a:pPr>
            <a:r>
              <a:rPr lang="ar-JO" altLang="en-US" sz="2400" dirty="0">
                <a:solidFill>
                  <a:schemeClr val="tx1"/>
                </a:solidFill>
                <a:cs typeface="Times New Roman" panose="02020603050405020304" pitchFamily="18" charset="0"/>
              </a:rPr>
              <a:t>      - إذا كان مجال البحث واسعاً جداً والمجتمع غير معروف بصورة كاملة</a:t>
            </a:r>
            <a:r>
              <a:rPr lang="ar-JO" altLang="en-US" sz="2400" dirty="0" smtClean="0">
                <a:solidFill>
                  <a:schemeClr val="tx1"/>
                </a:solidFill>
                <a:cs typeface="Times New Roman" panose="02020603050405020304" pitchFamily="18" charset="0"/>
              </a:rPr>
              <a:t>.</a:t>
            </a:r>
          </a:p>
          <a:p>
            <a:pPr algn="justLow" rtl="1">
              <a:buClr>
                <a:srgbClr val="0AAED4"/>
              </a:buClr>
              <a:buSzPct val="135000"/>
              <a:defRPr/>
            </a:pPr>
            <a:endParaRPr lang="ar-JO" altLang="en-US" sz="2400" dirty="0">
              <a:solidFill>
                <a:schemeClr val="tx1"/>
              </a:solidFill>
              <a:cs typeface="Times New Roman" panose="02020603050405020304" pitchFamily="18" charset="0"/>
            </a:endParaRPr>
          </a:p>
          <a:p>
            <a:pPr algn="justLow" rtl="1">
              <a:buClr>
                <a:srgbClr val="0AAED4"/>
              </a:buClr>
              <a:buSzPct val="135000"/>
              <a:defRPr/>
            </a:pPr>
            <a:r>
              <a:rPr lang="ar-JO" altLang="en-US" sz="2400" b="1" dirty="0">
                <a:solidFill>
                  <a:schemeClr val="tx1"/>
                </a:solidFill>
                <a:cs typeface="Times New Roman" panose="02020603050405020304" pitchFamily="18" charset="0"/>
              </a:rPr>
              <a:t>قرار حجم العينة المناسب  </a:t>
            </a:r>
            <a:r>
              <a:rPr lang="en-US" altLang="en-US" sz="2400" b="1" dirty="0">
                <a:solidFill>
                  <a:schemeClr val="tx1"/>
                </a:solidFill>
                <a:cs typeface="Times New Roman" panose="02020603050405020304" pitchFamily="18" charset="0"/>
              </a:rPr>
              <a:t>Deciding on a Suitable Sample Size</a:t>
            </a:r>
          </a:p>
          <a:p>
            <a:pPr algn="justLow" rtl="1">
              <a:buClr>
                <a:srgbClr val="0AAED4"/>
              </a:buClr>
              <a:buSzPct val="135000"/>
              <a:defRPr/>
            </a:pPr>
            <a:r>
              <a:rPr lang="ar-JO" altLang="en-US" sz="2400" dirty="0">
                <a:solidFill>
                  <a:schemeClr val="tx1"/>
                </a:solidFill>
                <a:cs typeface="Times New Roman" panose="02020603050405020304" pitchFamily="18" charset="0"/>
              </a:rPr>
              <a:t>تركز العينة الاحتمالية المسحوبة من المجتمع على الإحصاء الاحتمالي، لذلك فهي توفيق وسطي بين الدقة </a:t>
            </a:r>
            <a:r>
              <a:rPr lang="ar-JO" altLang="en-US" sz="2400" dirty="0" smtClean="0">
                <a:solidFill>
                  <a:schemeClr val="tx1"/>
                </a:solidFill>
                <a:cs typeface="Times New Roman" panose="02020603050405020304" pitchFamily="18" charset="0"/>
              </a:rPr>
              <a:t>والزمن </a:t>
            </a:r>
            <a:r>
              <a:rPr lang="ar-JO" altLang="en-US" sz="2400" dirty="0">
                <a:solidFill>
                  <a:schemeClr val="tx1"/>
                </a:solidFill>
                <a:cs typeface="Times New Roman" panose="02020603050405020304" pitchFamily="18" charset="0"/>
              </a:rPr>
              <a:t>والأموال المتاحة للباحث، والتي تستثمر في جمع المعلومات وتحليلها ويخضع ذلك للعوامل التالية: </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عينة الدراسة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0809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JO" altLang="en-US" sz="2400" b="1" dirty="0">
                <a:solidFill>
                  <a:schemeClr val="tx1"/>
                </a:solidFill>
                <a:cs typeface="Times New Roman" panose="02020603050405020304" pitchFamily="18" charset="0"/>
              </a:rPr>
              <a:t>العوامل التي تؤثر في تحديد حجم العينة هي:</a:t>
            </a:r>
          </a:p>
          <a:p>
            <a:pPr algn="justLow" rtl="1">
              <a:buClr>
                <a:srgbClr val="0AAED4"/>
              </a:buClr>
              <a:buSzPct val="135000"/>
              <a:defRPr/>
            </a:pPr>
            <a:r>
              <a:rPr lang="ar-JO" altLang="en-US" sz="2400" dirty="0">
                <a:solidFill>
                  <a:schemeClr val="tx1"/>
                </a:solidFill>
                <a:cs typeface="Times New Roman" panose="02020603050405020304" pitchFamily="18" charset="0"/>
              </a:rPr>
              <a:t>1. مستوى الثقة </a:t>
            </a:r>
            <a:r>
              <a:rPr lang="en-US" altLang="en-US" sz="2400" dirty="0">
                <a:solidFill>
                  <a:schemeClr val="tx1"/>
                </a:solidFill>
                <a:cs typeface="Times New Roman" panose="02020603050405020304" pitchFamily="18" charset="0"/>
              </a:rPr>
              <a:t>Confidence Level </a:t>
            </a:r>
            <a:r>
              <a:rPr lang="ar-JO" altLang="en-US" sz="2400" dirty="0" smtClean="0">
                <a:solidFill>
                  <a:schemeClr val="tx1"/>
                </a:solidFill>
                <a:cs typeface="Times New Roman" panose="02020603050405020304" pitchFamily="18" charset="0"/>
              </a:rPr>
              <a:t>: التي </a:t>
            </a:r>
            <a:r>
              <a:rPr lang="ar-JO" altLang="en-US" sz="2400" dirty="0">
                <a:solidFill>
                  <a:schemeClr val="tx1"/>
                </a:solidFill>
                <a:cs typeface="Times New Roman" panose="02020603050405020304" pitchFamily="18" charset="0"/>
              </a:rPr>
              <a:t>يحتاجها الباحث في البيانات، وتمثل مستوى التأكيد بأن خصائص البيانات التي جمعت سوف تمثل المجتمع.</a:t>
            </a:r>
          </a:p>
          <a:p>
            <a:pPr algn="justLow" rtl="1">
              <a:buClr>
                <a:srgbClr val="0AAED4"/>
              </a:buClr>
              <a:buSzPct val="135000"/>
              <a:defRPr/>
            </a:pPr>
            <a:r>
              <a:rPr lang="ar-JO" altLang="en-US" sz="2400" dirty="0">
                <a:solidFill>
                  <a:schemeClr val="tx1"/>
                </a:solidFill>
                <a:cs typeface="Times New Roman" panose="02020603050405020304" pitchFamily="18" charset="0"/>
              </a:rPr>
              <a:t>2. مستوى الدقة </a:t>
            </a:r>
            <a:r>
              <a:rPr lang="en-US" altLang="en-US" sz="2400" dirty="0">
                <a:solidFill>
                  <a:schemeClr val="tx1"/>
                </a:solidFill>
                <a:cs typeface="Times New Roman" panose="02020603050405020304" pitchFamily="18" charset="0"/>
              </a:rPr>
              <a:t>Precision Level </a:t>
            </a:r>
            <a:r>
              <a:rPr lang="ar-JO" altLang="en-US" sz="2400" dirty="0" smtClean="0">
                <a:solidFill>
                  <a:schemeClr val="tx1"/>
                </a:solidFill>
                <a:cs typeface="Times New Roman" panose="02020603050405020304" pitchFamily="18" charset="0"/>
              </a:rPr>
              <a:t>: المطلوبة </a:t>
            </a:r>
            <a:r>
              <a:rPr lang="ar-JO" altLang="en-US" sz="2400" dirty="0">
                <a:solidFill>
                  <a:schemeClr val="tx1"/>
                </a:solidFill>
                <a:cs typeface="Times New Roman" panose="02020603050405020304" pitchFamily="18" charset="0"/>
              </a:rPr>
              <a:t>وهي هامش الخطأ المسموح به، ويعني ذلك الدقة التي يطلبها الباحث في أي حساب من العينة.</a:t>
            </a:r>
          </a:p>
          <a:p>
            <a:pPr algn="justLow" rtl="1">
              <a:buClr>
                <a:srgbClr val="0AAED4"/>
              </a:buClr>
              <a:buSzPct val="135000"/>
              <a:defRPr/>
            </a:pPr>
            <a:r>
              <a:rPr lang="ar-JO" altLang="en-US" sz="2400" dirty="0">
                <a:solidFill>
                  <a:schemeClr val="tx1"/>
                </a:solidFill>
                <a:cs typeface="Times New Roman" panose="02020603050405020304" pitchFamily="18" charset="0"/>
              </a:rPr>
              <a:t>3. التباين </a:t>
            </a:r>
            <a:r>
              <a:rPr lang="en-US" altLang="en-US" sz="2400" dirty="0">
                <a:solidFill>
                  <a:schemeClr val="tx1"/>
                </a:solidFill>
                <a:cs typeface="Times New Roman" panose="02020603050405020304" pitchFamily="18" charset="0"/>
              </a:rPr>
              <a:t>Variance </a:t>
            </a:r>
            <a:r>
              <a:rPr lang="ar-JO" altLang="en-US" sz="2400" dirty="0" smtClean="0">
                <a:solidFill>
                  <a:schemeClr val="tx1"/>
                </a:solidFill>
                <a:cs typeface="Times New Roman" panose="02020603050405020304" pitchFamily="18" charset="0"/>
              </a:rPr>
              <a:t> في </a:t>
            </a:r>
            <a:r>
              <a:rPr lang="ar-JO" altLang="en-US" sz="2400" dirty="0">
                <a:solidFill>
                  <a:schemeClr val="tx1"/>
                </a:solidFill>
                <a:cs typeface="Times New Roman" panose="02020603050405020304" pitchFamily="18" charset="0"/>
              </a:rPr>
              <a:t>المجتمع، فكلما كبر حجم التباين بين أفراد المجتمع استوجب أن يكون حجم العينة أكبر بغض النظر عن حجم ذلك المجتمع.</a:t>
            </a:r>
          </a:p>
          <a:p>
            <a:pPr algn="justLow" rtl="1">
              <a:buClr>
                <a:srgbClr val="0AAED4"/>
              </a:buClr>
              <a:buSzPct val="135000"/>
              <a:defRPr/>
            </a:pPr>
            <a:r>
              <a:rPr lang="ar-JO" altLang="en-US" sz="2400" dirty="0">
                <a:solidFill>
                  <a:schemeClr val="tx1"/>
                </a:solidFill>
                <a:cs typeface="Times New Roman" panose="02020603050405020304" pitchFamily="18" charset="0"/>
              </a:rPr>
              <a:t>4. نوع التحليل الذي يستخدمه الباحث.</a:t>
            </a:r>
          </a:p>
          <a:p>
            <a:pPr algn="justLow" rtl="1">
              <a:buClr>
                <a:srgbClr val="0AAED4"/>
              </a:buClr>
              <a:buSzPct val="135000"/>
              <a:defRPr/>
            </a:pPr>
            <a:r>
              <a:rPr lang="ar-JO" altLang="en-US" sz="2400" dirty="0">
                <a:solidFill>
                  <a:schemeClr val="tx1"/>
                </a:solidFill>
                <a:cs typeface="Times New Roman" panose="02020603050405020304" pitchFamily="18" charset="0"/>
              </a:rPr>
              <a:t>5. حجم المجتمع الكلي، إذ كلما كان المجتمع الكلي كبيراً مالت العينة إلى الكبر.</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عينة الدراسة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8422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fontScale="90000"/>
          </a:bodyPr>
          <a:lstStyle/>
          <a:p>
            <a:pPr algn="ctr"/>
            <a:r>
              <a:rPr lang="ar-JO" altLang="en-US" b="1" dirty="0">
                <a:latin typeface="Sakkal Majalla" panose="02000000000000000000" pitchFamily="2" charset="-78"/>
              </a:rPr>
              <a:t>اختلاف حجم العينة المطلوب باختلاف هامش الخطأ المسموح </a:t>
            </a:r>
            <a:r>
              <a:rPr lang="ar-JO" altLang="en-US" b="1" dirty="0" smtClean="0">
                <a:latin typeface="Sakkal Majalla" panose="02000000000000000000" pitchFamily="2" charset="-78"/>
              </a:rPr>
              <a:t>به</a:t>
            </a:r>
            <a:endParaRPr lang="ar-JO" altLang="en-US" b="1" dirty="0">
              <a:latin typeface="Sakkal Majalla" panose="02000000000000000000" pitchFamily="2" charset="-78"/>
            </a:endParaRPr>
          </a:p>
        </p:txBody>
      </p:sp>
      <p:sp>
        <p:nvSpPr>
          <p:cNvPr id="15" name="TextBox 14">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graphicFrame>
        <p:nvGraphicFramePr>
          <p:cNvPr id="5" name="Group 594"/>
          <p:cNvGraphicFramePr>
            <a:graphicFrameLocks noGrp="1"/>
          </p:cNvGraphicFramePr>
          <p:nvPr>
            <p:extLst/>
          </p:nvPr>
        </p:nvGraphicFramePr>
        <p:xfrm>
          <a:off x="2746896" y="1344196"/>
          <a:ext cx="6929984" cy="4967289"/>
        </p:xfrm>
        <a:graphic>
          <a:graphicData uri="http://schemas.openxmlformats.org/drawingml/2006/table">
            <a:tbl>
              <a:tblPr rtl="1"/>
              <a:tblGrid>
                <a:gridCol w="1424457">
                  <a:extLst>
                    <a:ext uri="{9D8B030D-6E8A-4147-A177-3AD203B41FA5}">
                      <a16:colId xmlns:a16="http://schemas.microsoft.com/office/drawing/2014/main" val="20000"/>
                    </a:ext>
                  </a:extLst>
                </a:gridCol>
                <a:gridCol w="1424457">
                  <a:extLst>
                    <a:ext uri="{9D8B030D-6E8A-4147-A177-3AD203B41FA5}">
                      <a16:colId xmlns:a16="http://schemas.microsoft.com/office/drawing/2014/main" val="20001"/>
                    </a:ext>
                  </a:extLst>
                </a:gridCol>
                <a:gridCol w="1424457">
                  <a:extLst>
                    <a:ext uri="{9D8B030D-6E8A-4147-A177-3AD203B41FA5}">
                      <a16:colId xmlns:a16="http://schemas.microsoft.com/office/drawing/2014/main" val="20002"/>
                    </a:ext>
                  </a:extLst>
                </a:gridCol>
                <a:gridCol w="1267767">
                  <a:extLst>
                    <a:ext uri="{9D8B030D-6E8A-4147-A177-3AD203B41FA5}">
                      <a16:colId xmlns:a16="http://schemas.microsoft.com/office/drawing/2014/main" val="20003"/>
                    </a:ext>
                  </a:extLst>
                </a:gridCol>
                <a:gridCol w="1388846">
                  <a:extLst>
                    <a:ext uri="{9D8B030D-6E8A-4147-A177-3AD203B41FA5}">
                      <a16:colId xmlns:a16="http://schemas.microsoft.com/office/drawing/2014/main" val="20004"/>
                    </a:ext>
                  </a:extLst>
                </a:gridCol>
              </a:tblGrid>
              <a:tr h="304800">
                <a:tc gridSpan="4">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en-US" sz="13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هامش الخطأ المسموح به </a:t>
                      </a:r>
                      <a:r>
                        <a:rPr kumimoji="0" lang="en-US" altLang="en-US" sz="12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(Margin of error)</a:t>
                      </a:r>
                      <a:endParaRPr kumimoji="0" lang="en-US" altLang="en-US" sz="2400" b="1"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rowSpan="2">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en-US" sz="12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حجم المجتمع الكلي</a:t>
                      </a:r>
                      <a:endParaRPr kumimoji="0" lang="ar-SA"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88925">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JO" altLang="en-US" sz="12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JO" altLang="en-US" sz="12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JO" altLang="en-US" sz="12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JO" altLang="en-US" sz="12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(5%)</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en-US"/>
                    </a:p>
                  </a:txBody>
                  <a:tcPr/>
                </a:tc>
                <a:extLst>
                  <a:ext uri="{0D108BD9-81ED-4DB2-BD59-A6C34878D82A}">
                    <a16:rowId xmlns:a16="http://schemas.microsoft.com/office/drawing/2014/main" val="10001"/>
                  </a:ext>
                </a:extLst>
              </a:tr>
              <a:tr h="273050">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50</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49</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48</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44</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50</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73050">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99</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96</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91</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79</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100</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73050">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148</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141</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132</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108</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150</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74638">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196</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185</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168</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132</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200</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273050">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244</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226</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203</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151</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250</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273050">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291</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267</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234</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168</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300</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273050">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384</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343</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291</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196</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400</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73050">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475</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414</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340</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217</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500</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274638">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696</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571</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440</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254</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750</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273050">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906</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702</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516</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278</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1000</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273050">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1655</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1091</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696</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322</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2000</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2"/>
                  </a:ext>
                </a:extLst>
              </a:tr>
              <a:tr h="273050">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3288</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1622</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879</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357</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5000</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3"/>
                  </a:ext>
                </a:extLst>
              </a:tr>
              <a:tr h="273050">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4899</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1936</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964</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370</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10000</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4"/>
                  </a:ext>
                </a:extLst>
              </a:tr>
              <a:tr h="274638">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8762</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2345</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1056</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383</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100000</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5"/>
                  </a:ext>
                </a:extLst>
              </a:tr>
              <a:tr h="273050">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9513</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2395</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1066</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384</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1000000</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6"/>
                  </a:ext>
                </a:extLst>
              </a:tr>
              <a:tr h="273050">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9595</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2400</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1067</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384</a:t>
                      </a:r>
                      <a:endParaRPr kumimoji="0" lang="ar-JO" altLang="en-US" sz="2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JO" altLang="en-US" sz="1100" b="1" i="0" u="none" strike="noStrike" cap="none" normalizeH="0" baseline="0" dirty="0" smtClean="0">
                          <a:ln>
                            <a:noFill/>
                          </a:ln>
                          <a:solidFill>
                            <a:srgbClr val="000000"/>
                          </a:solidFill>
                          <a:effectLst/>
                          <a:latin typeface="Times New Roman" pitchFamily="18" charset="0"/>
                          <a:ea typeface="Times New Roman" pitchFamily="18" charset="0"/>
                          <a:cs typeface="Simplified Arabic" pitchFamily="18" charset="-78"/>
                        </a:rPr>
                        <a:t>10000000</a:t>
                      </a:r>
                      <a:endParaRPr kumimoji="0" lang="ar-JO" altLang="en-US" sz="2400" b="1" i="0" u="none" strike="noStrike" cap="none" normalizeH="0" baseline="0" dirty="0" smtClean="0">
                        <a:ln>
                          <a:noFill/>
                        </a:ln>
                        <a:solidFill>
                          <a:srgbClr val="000000"/>
                        </a:solidFill>
                        <a:effectLst/>
                        <a:latin typeface="Times New Roman" pitchFamily="18" charset="0"/>
                        <a:ea typeface="Times New Roman" pitchFamily="18" charset="0"/>
                        <a:cs typeface="Simplified Arabic" pitchFamily="18"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7"/>
                  </a:ext>
                </a:extLst>
              </a:tr>
            </a:tbl>
          </a:graphicData>
        </a:graphic>
      </p:graphicFrame>
    </p:spTree>
    <p:extLst>
      <p:ext uri="{BB962C8B-B14F-4D97-AF65-F5344CB8AC3E}">
        <p14:creationId xmlns:p14="http://schemas.microsoft.com/office/powerpoint/2010/main" val="24136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fontScale="90000"/>
          </a:bodyPr>
          <a:lstStyle/>
          <a:p>
            <a:pPr algn="ctr"/>
            <a:r>
              <a:rPr lang="ar-JO" altLang="en-US" b="1" dirty="0">
                <a:latin typeface="Sakkal Majalla" panose="02000000000000000000" pitchFamily="2" charset="-78"/>
              </a:rPr>
              <a:t>تحديد حجم العينة اعتمادا على حجم المجتمع وهامش خطأ 5%</a:t>
            </a:r>
          </a:p>
        </p:txBody>
      </p:sp>
      <p:sp>
        <p:nvSpPr>
          <p:cNvPr id="15" name="TextBox 14">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graphicFrame>
        <p:nvGraphicFramePr>
          <p:cNvPr id="6" name="Table 5"/>
          <p:cNvGraphicFramePr>
            <a:graphicFrameLocks noGrp="1"/>
          </p:cNvGraphicFramePr>
          <p:nvPr>
            <p:extLst/>
          </p:nvPr>
        </p:nvGraphicFramePr>
        <p:xfrm>
          <a:off x="2234862" y="1634731"/>
          <a:ext cx="7954052" cy="4541843"/>
        </p:xfrm>
        <a:graphic>
          <a:graphicData uri="http://schemas.openxmlformats.org/drawingml/2006/table">
            <a:tbl>
              <a:tblPr rtl="1"/>
              <a:tblGrid>
                <a:gridCol w="1304930">
                  <a:extLst>
                    <a:ext uri="{9D8B030D-6E8A-4147-A177-3AD203B41FA5}">
                      <a16:colId xmlns:a16="http://schemas.microsoft.com/office/drawing/2014/main" val="20000"/>
                    </a:ext>
                  </a:extLst>
                </a:gridCol>
                <a:gridCol w="1398287">
                  <a:extLst>
                    <a:ext uri="{9D8B030D-6E8A-4147-A177-3AD203B41FA5}">
                      <a16:colId xmlns:a16="http://schemas.microsoft.com/office/drawing/2014/main" val="20001"/>
                    </a:ext>
                  </a:extLst>
                </a:gridCol>
                <a:gridCol w="1103692">
                  <a:extLst>
                    <a:ext uri="{9D8B030D-6E8A-4147-A177-3AD203B41FA5}">
                      <a16:colId xmlns:a16="http://schemas.microsoft.com/office/drawing/2014/main" val="20002"/>
                    </a:ext>
                  </a:extLst>
                </a:gridCol>
                <a:gridCol w="1192900">
                  <a:extLst>
                    <a:ext uri="{9D8B030D-6E8A-4147-A177-3AD203B41FA5}">
                      <a16:colId xmlns:a16="http://schemas.microsoft.com/office/drawing/2014/main" val="20003"/>
                    </a:ext>
                  </a:extLst>
                </a:gridCol>
                <a:gridCol w="1387914">
                  <a:extLst>
                    <a:ext uri="{9D8B030D-6E8A-4147-A177-3AD203B41FA5}">
                      <a16:colId xmlns:a16="http://schemas.microsoft.com/office/drawing/2014/main" val="20004"/>
                    </a:ext>
                  </a:extLst>
                </a:gridCol>
                <a:gridCol w="1566329">
                  <a:extLst>
                    <a:ext uri="{9D8B030D-6E8A-4147-A177-3AD203B41FA5}">
                      <a16:colId xmlns:a16="http://schemas.microsoft.com/office/drawing/2014/main" val="20005"/>
                    </a:ext>
                  </a:extLst>
                </a:gridCol>
              </a:tblGrid>
              <a:tr h="755648">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المجتمع</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(N)</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dirty="0" smtClean="0">
                          <a:ln>
                            <a:noFill/>
                          </a:ln>
                          <a:solidFill>
                            <a:srgbClr val="000000"/>
                          </a:solidFill>
                          <a:effectLst/>
                          <a:latin typeface="Times New Roman" pitchFamily="18" charset="0"/>
                          <a:ea typeface="Times New Roman" pitchFamily="18" charset="0"/>
                          <a:cs typeface="Simplified Arabic" pitchFamily="18" charset="-78"/>
                        </a:rPr>
                        <a:t>العينة</a:t>
                      </a:r>
                      <a:endParaRPr kumimoji="0" lang="en-US" altLang="en-US" sz="14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dirty="0" smtClean="0">
                          <a:ln>
                            <a:noFill/>
                          </a:ln>
                          <a:solidFill>
                            <a:srgbClr val="000000"/>
                          </a:solidFill>
                          <a:effectLst/>
                          <a:latin typeface="Times New Roman" pitchFamily="18" charset="0"/>
                          <a:ea typeface="Times New Roman" pitchFamily="18" charset="0"/>
                          <a:cs typeface="Simplified Arabic" pitchFamily="18" charset="-78"/>
                        </a:rPr>
                        <a:t>(n)</a:t>
                      </a:r>
                      <a:endParaRPr kumimoji="0" lang="en-US" altLang="en-US" sz="14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المجتمع</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(N)</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العينة</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(n)</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المجتمع</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(N)</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العينة</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(n)</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52413">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220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140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1200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291</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52413">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15</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14</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230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144</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1300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297</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52413">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19</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240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148</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1400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302</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52413">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25</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24</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250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152</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1500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306</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52413">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28</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260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155</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1600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310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252413">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35</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32</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270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159</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1700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313</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252413">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40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36</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280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162</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1800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317</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252413">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45</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40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290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165</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1900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320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52413">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50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44</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300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169</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2000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322</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252413">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55</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48</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320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175</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2200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327</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252413">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60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52</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340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181</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2400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331</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252413">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65</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56</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360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186</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2600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335</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2"/>
                  </a:ext>
                </a:extLst>
              </a:tr>
              <a:tr h="252413">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70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59</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380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191</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2800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338</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3"/>
                  </a:ext>
                </a:extLst>
              </a:tr>
              <a:tr h="252413">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75</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63</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400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196</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3000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341</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4"/>
                  </a:ext>
                </a:extLst>
              </a:tr>
              <a:tr h="252413">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80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66</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420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201</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smtClean="0">
                          <a:ln>
                            <a:noFill/>
                          </a:ln>
                          <a:solidFill>
                            <a:srgbClr val="000000"/>
                          </a:solidFill>
                          <a:effectLst/>
                          <a:latin typeface="Times New Roman" pitchFamily="18" charset="0"/>
                          <a:ea typeface="Times New Roman" pitchFamily="18" charset="0"/>
                          <a:cs typeface="Simplified Arabic" pitchFamily="18" charset="-78"/>
                        </a:rPr>
                        <a:t>3500</a:t>
                      </a:r>
                      <a:endParaRPr kumimoji="0" lang="en-US" altLang="en-US" sz="14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r" eaLnBrk="0" hangingPunct="0">
                        <a:spcBef>
                          <a:spcPct val="20000"/>
                        </a:spcBef>
                        <a:buSzPct val="90000"/>
                        <a:defRPr sz="2800">
                          <a:solidFill>
                            <a:schemeClr val="tx1"/>
                          </a:solidFill>
                          <a:latin typeface="Tahoma" pitchFamily="34" charset="0"/>
                          <a:cs typeface="Tahoma" pitchFamily="34" charset="0"/>
                        </a:defRPr>
                      </a:lvl1pPr>
                      <a:lvl2pPr marL="742950" indent="-285750" algn="r" eaLnBrk="0" hangingPunct="0">
                        <a:spcBef>
                          <a:spcPct val="20000"/>
                        </a:spcBef>
                        <a:buSzPct val="80000"/>
                        <a:defRPr sz="2400">
                          <a:solidFill>
                            <a:schemeClr val="tx1"/>
                          </a:solidFill>
                          <a:latin typeface="Tahoma" pitchFamily="34" charset="0"/>
                          <a:cs typeface="Tahoma" pitchFamily="34" charset="0"/>
                        </a:defRPr>
                      </a:lvl2pPr>
                      <a:lvl3pPr marL="1143000" indent="-228600" algn="r" eaLnBrk="0" hangingPunct="0">
                        <a:spcBef>
                          <a:spcPct val="20000"/>
                        </a:spcBef>
                        <a:buSzPct val="70000"/>
                        <a:defRPr sz="2000">
                          <a:solidFill>
                            <a:schemeClr val="tx1"/>
                          </a:solidFill>
                          <a:latin typeface="Tahoma" pitchFamily="34" charset="0"/>
                          <a:cs typeface="Tahoma" pitchFamily="34" charset="0"/>
                        </a:defRPr>
                      </a:lvl3pPr>
                      <a:lvl4pPr marL="1600200" indent="-228600" algn="r" eaLnBrk="0" hangingPunct="0">
                        <a:spcBef>
                          <a:spcPct val="20000"/>
                        </a:spcBef>
                        <a:buSzPct val="70000"/>
                        <a:defRPr>
                          <a:solidFill>
                            <a:schemeClr val="tx1"/>
                          </a:solidFill>
                          <a:latin typeface="Tahoma" pitchFamily="34" charset="0"/>
                          <a:cs typeface="Tahoma" pitchFamily="34" charset="0"/>
                        </a:defRPr>
                      </a:lvl4pPr>
                      <a:lvl5pPr marL="2057400" indent="-228600" algn="r" eaLnBrk="0" hangingPunct="0">
                        <a:spcBef>
                          <a:spcPct val="20000"/>
                        </a:spcBef>
                        <a:buSzPct val="70000"/>
                        <a:defRPr>
                          <a:solidFill>
                            <a:schemeClr val="tx1"/>
                          </a:solidFill>
                          <a:latin typeface="Tahoma" pitchFamily="34" charset="0"/>
                          <a:cs typeface="Tahoma" pitchFamily="34" charset="0"/>
                        </a:defRPr>
                      </a:lvl5pPr>
                      <a:lvl6pPr marL="25146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6pPr>
                      <a:lvl7pPr marL="29718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7pPr>
                      <a:lvl8pPr marL="34290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8pPr>
                      <a:lvl9pPr marL="3886200" indent="-228600" algn="r" rtl="1" eaLnBrk="0" fontAlgn="base" hangingPunct="0">
                        <a:spcBef>
                          <a:spcPct val="20000"/>
                        </a:spcBef>
                        <a:spcAft>
                          <a:spcPct val="0"/>
                        </a:spcAft>
                        <a:buSzPct val="70000"/>
                        <a:defRPr>
                          <a:solidFill>
                            <a:schemeClr val="tx1"/>
                          </a:solidFill>
                          <a:latin typeface="Tahoma" pitchFamily="34" charset="0"/>
                          <a:cs typeface="Tahom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en-US" sz="1400" b="1" i="0" u="none" strike="noStrike" cap="none" normalizeH="0" baseline="0" dirty="0" smtClean="0">
                          <a:ln>
                            <a:noFill/>
                          </a:ln>
                          <a:solidFill>
                            <a:srgbClr val="000000"/>
                          </a:solidFill>
                          <a:effectLst/>
                          <a:latin typeface="Times New Roman" pitchFamily="18" charset="0"/>
                          <a:ea typeface="Times New Roman" pitchFamily="18" charset="0"/>
                          <a:cs typeface="Simplified Arabic" pitchFamily="18" charset="-78"/>
                        </a:rPr>
                        <a:t>346</a:t>
                      </a:r>
                      <a:endParaRPr kumimoji="0" lang="en-US" altLang="en-US" sz="14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L="51955" marR="5195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3777776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250000"/>
              </a:lnSpc>
              <a:buClr>
                <a:srgbClr val="0AAED4"/>
              </a:buClr>
              <a:buSzPct val="135000"/>
              <a:defRPr/>
            </a:pPr>
            <a:r>
              <a:rPr lang="ar-JO" altLang="en-US" sz="2400" b="1" dirty="0">
                <a:solidFill>
                  <a:schemeClr val="tx1"/>
                </a:solidFill>
                <a:cs typeface="Times New Roman" panose="02020603050405020304" pitchFamily="18" charset="0"/>
              </a:rPr>
              <a:t>أساليب تحديد حجم العينة </a:t>
            </a:r>
            <a:r>
              <a:rPr lang="en-US" altLang="en-US" sz="2400" b="1" dirty="0">
                <a:solidFill>
                  <a:schemeClr val="tx1"/>
                </a:solidFill>
                <a:cs typeface="Times New Roman" panose="02020603050405020304" pitchFamily="18" charset="0"/>
              </a:rPr>
              <a:t>Determine Sample Size </a:t>
            </a:r>
          </a:p>
          <a:p>
            <a:pPr algn="justLow" rtl="1">
              <a:lnSpc>
                <a:spcPct val="250000"/>
              </a:lnSpc>
              <a:buClr>
                <a:srgbClr val="0AAED4"/>
              </a:buClr>
              <a:buSzPct val="135000"/>
              <a:defRPr/>
            </a:pPr>
            <a:r>
              <a:rPr lang="ar-JO" altLang="en-US" sz="2400" dirty="0">
                <a:solidFill>
                  <a:schemeClr val="tx1"/>
                </a:solidFill>
                <a:cs typeface="Times New Roman" panose="02020603050405020304" pitchFamily="18" charset="0"/>
              </a:rPr>
              <a:t>يمكن إتباع أحد الأسلوبين التاليين لتحديد حجم العينة.</a:t>
            </a:r>
          </a:p>
          <a:p>
            <a:pPr algn="justLow" rtl="1">
              <a:lnSpc>
                <a:spcPct val="250000"/>
              </a:lnSpc>
              <a:buClr>
                <a:srgbClr val="0AAED4"/>
              </a:buClr>
              <a:buSzPct val="135000"/>
              <a:defRPr/>
            </a:pPr>
            <a:r>
              <a:rPr lang="ar-JO" altLang="en-US" sz="2400" dirty="0">
                <a:solidFill>
                  <a:schemeClr val="tx1"/>
                </a:solidFill>
                <a:cs typeface="Times New Roman" panose="02020603050405020304" pitchFamily="18" charset="0"/>
              </a:rPr>
              <a:t>1. الاعتماد على رأي الخبراء والإحصائيين وتجاربهم السابقة.</a:t>
            </a:r>
          </a:p>
          <a:p>
            <a:pPr algn="justLow" rtl="1">
              <a:lnSpc>
                <a:spcPct val="250000"/>
              </a:lnSpc>
              <a:buClr>
                <a:srgbClr val="0AAED4"/>
              </a:buClr>
              <a:buSzPct val="135000"/>
              <a:defRPr/>
            </a:pPr>
            <a:r>
              <a:rPr lang="ar-JO" altLang="en-US" sz="2400" dirty="0">
                <a:solidFill>
                  <a:schemeClr val="tx1"/>
                </a:solidFill>
                <a:cs typeface="Times New Roman" panose="02020603050405020304" pitchFamily="18" charset="0"/>
              </a:rPr>
              <a:t>2. تحديد حجم العينة بإتباع بعض القواعد الاحتمالية.</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عينة الدراسة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42217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buClr>
                <a:srgbClr val="0AAED4"/>
              </a:buClr>
              <a:buSzPct val="135000"/>
              <a:defRPr/>
            </a:pPr>
            <a:r>
              <a:rPr lang="ar-JO" altLang="en-US" sz="2400" b="1" u="sng" dirty="0">
                <a:solidFill>
                  <a:schemeClr val="tx1"/>
                </a:solidFill>
                <a:cs typeface="Times New Roman" panose="02020603050405020304" pitchFamily="18" charset="0"/>
              </a:rPr>
              <a:t>ميزات استخدام العينة</a:t>
            </a:r>
            <a:r>
              <a:rPr lang="ar-JO" altLang="en-US" sz="2400" b="1" u="sng" dirty="0" smtClean="0">
                <a:solidFill>
                  <a:schemeClr val="tx1"/>
                </a:solidFill>
                <a:cs typeface="Times New Roman" panose="02020603050405020304" pitchFamily="18" charset="0"/>
              </a:rPr>
              <a:t>.</a:t>
            </a:r>
            <a:endParaRPr lang="ar-JO" altLang="en-US" sz="2400" b="1" u="sng" dirty="0">
              <a:solidFill>
                <a:schemeClr val="tx1"/>
              </a:solidFill>
              <a:cs typeface="Times New Roman" panose="02020603050405020304" pitchFamily="18" charset="0"/>
            </a:endParaRPr>
          </a:p>
          <a:p>
            <a:pPr marL="457200" indent="-457200" algn="justLow" rtl="1">
              <a:lnSpc>
                <a:spcPct val="150000"/>
              </a:lnSpc>
              <a:buClr>
                <a:srgbClr val="0AAED4"/>
              </a:buClr>
              <a:buSzPct val="135000"/>
              <a:buFont typeface="+mj-lt"/>
              <a:buAutoNum type="arabicPeriod"/>
              <a:defRPr/>
            </a:pPr>
            <a:r>
              <a:rPr lang="ar-JO" altLang="en-US" sz="2400" dirty="0">
                <a:solidFill>
                  <a:schemeClr val="tx1"/>
                </a:solidFill>
                <a:cs typeface="Times New Roman" panose="02020603050405020304" pitchFamily="18" charset="0"/>
              </a:rPr>
              <a:t>تقليل الكلفة، والوقت والجهد إذ تُغني دراسة العينة عن دراسة جميع مفردات الظاهرة موضوع الدرس. </a:t>
            </a:r>
          </a:p>
          <a:p>
            <a:pPr marL="457200" indent="-457200" algn="justLow" rtl="1">
              <a:lnSpc>
                <a:spcPct val="150000"/>
              </a:lnSpc>
              <a:buClr>
                <a:srgbClr val="0AAED4"/>
              </a:buClr>
              <a:buSzPct val="135000"/>
              <a:buFont typeface="+mj-lt"/>
              <a:buAutoNum type="arabicPeriod"/>
              <a:defRPr/>
            </a:pPr>
            <a:r>
              <a:rPr lang="ar-JO" altLang="en-US" sz="2400" dirty="0">
                <a:solidFill>
                  <a:schemeClr val="tx1"/>
                </a:solidFill>
                <a:cs typeface="Times New Roman" panose="02020603050405020304" pitchFamily="18" charset="0"/>
              </a:rPr>
              <a:t>سرعة التنفيذ والحصول على النتائج، حيث نتعامل مع عناصر من المجتمع الأصلي.</a:t>
            </a:r>
          </a:p>
          <a:p>
            <a:pPr marL="457200" indent="-457200" algn="justLow" rtl="1">
              <a:lnSpc>
                <a:spcPct val="150000"/>
              </a:lnSpc>
              <a:buClr>
                <a:srgbClr val="0AAED4"/>
              </a:buClr>
              <a:buSzPct val="135000"/>
              <a:buFont typeface="+mj-lt"/>
              <a:buAutoNum type="arabicPeriod"/>
              <a:defRPr/>
            </a:pPr>
            <a:r>
              <a:rPr lang="ar-JO" altLang="en-US" sz="2400" dirty="0">
                <a:solidFill>
                  <a:schemeClr val="tx1"/>
                </a:solidFill>
                <a:cs typeface="Times New Roman" panose="02020603050405020304" pitchFamily="18" charset="0"/>
              </a:rPr>
              <a:t>دقة أكبر ومدى أوسع في النتائج، حيث تكون جدّية الباحث أكبر في التعامل مع عينة محدودة من التعامل مع مجتمع كبير.</a:t>
            </a:r>
          </a:p>
          <a:p>
            <a:pPr marL="457200" indent="-457200" algn="justLow" rtl="1">
              <a:lnSpc>
                <a:spcPct val="150000"/>
              </a:lnSpc>
              <a:buClr>
                <a:srgbClr val="0AAED4"/>
              </a:buClr>
              <a:buSzPct val="135000"/>
              <a:buFont typeface="+mj-lt"/>
              <a:buAutoNum type="arabicPeriod"/>
              <a:defRPr/>
            </a:pPr>
            <a:r>
              <a:rPr lang="ar-JO" altLang="en-US" sz="2400" dirty="0">
                <a:solidFill>
                  <a:schemeClr val="tx1"/>
                </a:solidFill>
                <a:cs typeface="Times New Roman" panose="02020603050405020304" pitchFamily="18" charset="0"/>
              </a:rPr>
              <a:t>سهولة تعديل وتبديل المسح بالعينة، الأمر الذي يصعب تحقيقه عند التعامل مع المجتمع كاملاً.</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عينة الدراسة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30014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JO" altLang="en-US" sz="2400" b="1" dirty="0">
                <a:solidFill>
                  <a:schemeClr val="tx1"/>
                </a:solidFill>
                <a:cs typeface="Times New Roman" panose="02020603050405020304" pitchFamily="18" charset="0"/>
              </a:rPr>
              <a:t>المتغيرات </a:t>
            </a:r>
            <a:r>
              <a:rPr lang="en-US" altLang="en-US" sz="2400" b="1" dirty="0">
                <a:solidFill>
                  <a:schemeClr val="tx1"/>
                </a:solidFill>
                <a:cs typeface="Times New Roman" panose="02020603050405020304" pitchFamily="18" charset="0"/>
              </a:rPr>
              <a:t>Variables</a:t>
            </a:r>
          </a:p>
          <a:p>
            <a:pPr algn="justLow" rtl="1">
              <a:buClr>
                <a:srgbClr val="0AAED4"/>
              </a:buClr>
              <a:buSzPct val="135000"/>
              <a:defRPr/>
            </a:pPr>
            <a:r>
              <a:rPr lang="ar-JO" altLang="en-US" sz="2400" dirty="0">
                <a:solidFill>
                  <a:schemeClr val="tx1"/>
                </a:solidFill>
                <a:cs typeface="Times New Roman" panose="02020603050405020304" pitchFamily="18" charset="0"/>
              </a:rPr>
              <a:t>هي أي شيء يمكن أن تكون له قيمة, إذ يمكن أن يكون لعدد من المتغيرات قيم مختلفة في نفس الوقت. </a:t>
            </a:r>
          </a:p>
          <a:p>
            <a:pPr algn="justLow" rtl="1">
              <a:buClr>
                <a:srgbClr val="0AAED4"/>
              </a:buClr>
              <a:buSzPct val="135000"/>
              <a:defRPr/>
            </a:pPr>
            <a:r>
              <a:rPr lang="ar-JO" altLang="en-US" sz="2400" dirty="0">
                <a:solidFill>
                  <a:schemeClr val="tx1"/>
                </a:solidFill>
                <a:cs typeface="Times New Roman" panose="02020603050405020304" pitchFamily="18" charset="0"/>
              </a:rPr>
              <a:t>أمثلتها الرواتب, درجات الحرارة, ..  </a:t>
            </a:r>
            <a:endParaRPr lang="ar-JO" altLang="en-US" sz="2400" dirty="0" smtClean="0">
              <a:solidFill>
                <a:schemeClr val="tx1"/>
              </a:solidFill>
              <a:cs typeface="Times New Roman" panose="02020603050405020304" pitchFamily="18" charset="0"/>
            </a:endParaRPr>
          </a:p>
          <a:p>
            <a:pPr algn="justLow" rtl="1">
              <a:buClr>
                <a:srgbClr val="0AAED4"/>
              </a:buClr>
              <a:buSzPct val="135000"/>
              <a:defRPr/>
            </a:pPr>
            <a:endParaRPr lang="ar-JO" altLang="en-US" sz="2400" dirty="0" smtClean="0">
              <a:solidFill>
                <a:schemeClr val="tx1"/>
              </a:solidFill>
              <a:cs typeface="Times New Roman" panose="02020603050405020304" pitchFamily="18" charset="0"/>
            </a:endParaRPr>
          </a:p>
          <a:p>
            <a:pPr algn="justLow" rtl="1">
              <a:buClr>
                <a:srgbClr val="0AAED4"/>
              </a:buClr>
              <a:buSzPct val="135000"/>
              <a:defRPr/>
            </a:pPr>
            <a:r>
              <a:rPr lang="ar-JO" altLang="en-US" sz="2400" b="1" u="sng" dirty="0">
                <a:solidFill>
                  <a:schemeClr val="tx1"/>
                </a:solidFill>
                <a:cs typeface="Times New Roman" panose="02020603050405020304" pitchFamily="18" charset="0"/>
              </a:rPr>
              <a:t>أنواع المتغيرات </a:t>
            </a:r>
            <a:r>
              <a:rPr lang="en-US" altLang="en-US" sz="2400" b="1" u="sng" dirty="0">
                <a:solidFill>
                  <a:schemeClr val="tx1"/>
                </a:solidFill>
                <a:cs typeface="Times New Roman" panose="02020603050405020304" pitchFamily="18" charset="0"/>
              </a:rPr>
              <a:t>Types of Variables</a:t>
            </a:r>
          </a:p>
          <a:p>
            <a:pPr algn="justLow" rtl="1">
              <a:buClr>
                <a:srgbClr val="0AAED4"/>
              </a:buClr>
              <a:buSzPct val="135000"/>
              <a:defRPr/>
            </a:pPr>
            <a:r>
              <a:rPr lang="ar-JO" altLang="en-US" sz="2400" dirty="0">
                <a:solidFill>
                  <a:schemeClr val="tx1"/>
                </a:solidFill>
                <a:cs typeface="Times New Roman" panose="02020603050405020304" pitchFamily="18" charset="0"/>
              </a:rPr>
              <a:t>أ. المتغيرات التابعة </a:t>
            </a:r>
            <a:r>
              <a:rPr lang="en-US" altLang="en-US" sz="2400" dirty="0">
                <a:solidFill>
                  <a:schemeClr val="tx1"/>
                </a:solidFill>
                <a:cs typeface="Times New Roman" panose="02020603050405020304" pitchFamily="18" charset="0"/>
              </a:rPr>
              <a:t>Dependent Variables</a:t>
            </a:r>
          </a:p>
          <a:p>
            <a:pPr algn="justLow" rtl="1">
              <a:buClr>
                <a:srgbClr val="0AAED4"/>
              </a:buClr>
              <a:buSzPct val="135000"/>
              <a:defRPr/>
            </a:pPr>
            <a:r>
              <a:rPr lang="ar-JO" altLang="en-US" sz="2400" dirty="0">
                <a:solidFill>
                  <a:schemeClr val="tx1"/>
                </a:solidFill>
                <a:cs typeface="Times New Roman" panose="02020603050405020304" pitchFamily="18" charset="0"/>
              </a:rPr>
              <a:t>ب. المتغيرات المستقلة </a:t>
            </a:r>
            <a:r>
              <a:rPr lang="en-US" altLang="en-US" sz="2400" dirty="0">
                <a:solidFill>
                  <a:schemeClr val="tx1"/>
                </a:solidFill>
                <a:cs typeface="Times New Roman" panose="02020603050405020304" pitchFamily="18" charset="0"/>
              </a:rPr>
              <a:t>Independent Variables</a:t>
            </a:r>
          </a:p>
          <a:p>
            <a:pPr algn="justLow" rtl="1">
              <a:buClr>
                <a:srgbClr val="0AAED4"/>
              </a:buClr>
              <a:buSzPct val="135000"/>
              <a:defRPr/>
            </a:pPr>
            <a:r>
              <a:rPr lang="ar-JO" altLang="en-US" sz="2400" dirty="0">
                <a:solidFill>
                  <a:schemeClr val="tx1"/>
                </a:solidFill>
                <a:cs typeface="Times New Roman" panose="02020603050405020304" pitchFamily="18" charset="0"/>
              </a:rPr>
              <a:t>ج. المتغيرات المعدلة </a:t>
            </a:r>
            <a:r>
              <a:rPr lang="en-US" altLang="en-US" sz="2400" dirty="0">
                <a:solidFill>
                  <a:schemeClr val="tx1"/>
                </a:solidFill>
                <a:cs typeface="Times New Roman" panose="02020603050405020304" pitchFamily="18" charset="0"/>
              </a:rPr>
              <a:t>Moderating Variables</a:t>
            </a:r>
          </a:p>
          <a:p>
            <a:pPr algn="justLow" rtl="1">
              <a:buClr>
                <a:srgbClr val="0AAED4"/>
              </a:buClr>
              <a:buSzPct val="135000"/>
              <a:defRPr/>
            </a:pPr>
            <a:r>
              <a:rPr lang="ar-JO" altLang="en-US" sz="2400" dirty="0">
                <a:solidFill>
                  <a:schemeClr val="tx1"/>
                </a:solidFill>
                <a:cs typeface="Times New Roman" panose="02020603050405020304" pitchFamily="18" charset="0"/>
              </a:rPr>
              <a:t>د. المتغيرات الوسيطة </a:t>
            </a:r>
            <a:r>
              <a:rPr lang="en-US" altLang="en-US" sz="2400" dirty="0">
                <a:solidFill>
                  <a:schemeClr val="tx1"/>
                </a:solidFill>
                <a:cs typeface="Times New Roman" panose="02020603050405020304" pitchFamily="18" charset="0"/>
              </a:rPr>
              <a:t>Mediating Variables</a:t>
            </a:r>
          </a:p>
          <a:p>
            <a:pPr algn="justLow" rtl="1">
              <a:buClr>
                <a:srgbClr val="0AAED4"/>
              </a:buClr>
              <a:buSzPct val="135000"/>
              <a:defRPr/>
            </a:pPr>
            <a:endParaRPr lang="ar-JO" altLang="en-US" sz="2400" dirty="0">
              <a:solidFill>
                <a:schemeClr val="tx1"/>
              </a:solidFill>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مقاييس المتغيرات</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4314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uClr>
                <a:srgbClr val="0AAED4"/>
              </a:buClr>
              <a:buSzPct val="135000"/>
              <a:defRPr/>
            </a:pPr>
            <a:r>
              <a:rPr lang="ar-JO" altLang="en-US" sz="2400" b="1" dirty="0">
                <a:solidFill>
                  <a:schemeClr val="tx1"/>
                </a:solidFill>
                <a:cs typeface="Times New Roman" panose="02020603050405020304" pitchFamily="18" charset="0"/>
              </a:rPr>
              <a:t>المتغيرات حسب مدلول القيمة المُمثّلة للخاصية المُقاسة: </a:t>
            </a:r>
          </a:p>
          <a:p>
            <a:pPr algn="justLow" rtl="1">
              <a:buClr>
                <a:srgbClr val="0AAED4"/>
              </a:buClr>
              <a:buSzPct val="135000"/>
              <a:defRPr/>
            </a:pPr>
            <a:endParaRPr lang="ar-JO" altLang="en-US" sz="2400" dirty="0" smtClean="0">
              <a:solidFill>
                <a:schemeClr val="tx1"/>
              </a:solidFill>
              <a:cs typeface="Times New Roman" panose="02020603050405020304" pitchFamily="18" charset="0"/>
            </a:endParaRPr>
          </a:p>
          <a:p>
            <a:pPr algn="justLow" rtl="1">
              <a:buClr>
                <a:srgbClr val="0AAED4"/>
              </a:buClr>
              <a:buSzPct val="135000"/>
              <a:defRPr/>
            </a:pPr>
            <a:r>
              <a:rPr lang="ar-JO" altLang="en-US" sz="2400" b="1" dirty="0">
                <a:solidFill>
                  <a:schemeClr val="tx1"/>
                </a:solidFill>
                <a:cs typeface="Times New Roman" panose="02020603050405020304" pitchFamily="18" charset="0"/>
              </a:rPr>
              <a:t>أ. المتغيرات النوعية </a:t>
            </a:r>
            <a:r>
              <a:rPr lang="en-US" altLang="en-US" sz="2400" b="1" dirty="0">
                <a:solidFill>
                  <a:schemeClr val="tx1"/>
                </a:solidFill>
                <a:cs typeface="Times New Roman" panose="02020603050405020304" pitchFamily="18" charset="0"/>
              </a:rPr>
              <a:t>Qualitative Variables </a:t>
            </a:r>
          </a:p>
          <a:p>
            <a:pPr algn="justLow" rtl="1">
              <a:buClr>
                <a:srgbClr val="0AAED4"/>
              </a:buClr>
              <a:buSzPct val="135000"/>
              <a:defRPr/>
            </a:pPr>
            <a:r>
              <a:rPr lang="ar-JO" altLang="en-US" sz="2400" dirty="0">
                <a:solidFill>
                  <a:schemeClr val="tx1"/>
                </a:solidFill>
                <a:cs typeface="Times New Roman" panose="02020603050405020304" pitchFamily="18" charset="0"/>
              </a:rPr>
              <a:t>هي الظواهر التي لا يمكن قياسها بالأرقام مثل: (ذكر، أنثى)، لون السيارة: (أبيض، أحمر، فضي)، التخصص: (إدارة أعمال، التسويق، نظم المعلومات، المحاسبة، المالية). </a:t>
            </a:r>
            <a:endParaRPr lang="ar-JO" altLang="en-US" sz="2400" dirty="0" smtClean="0">
              <a:solidFill>
                <a:schemeClr val="tx1"/>
              </a:solidFill>
              <a:cs typeface="Times New Roman" panose="02020603050405020304" pitchFamily="18" charset="0"/>
            </a:endParaRPr>
          </a:p>
          <a:p>
            <a:pPr algn="justLow" rtl="1">
              <a:buClr>
                <a:srgbClr val="0AAED4"/>
              </a:buClr>
              <a:buSzPct val="135000"/>
              <a:defRPr/>
            </a:pPr>
            <a:endParaRPr lang="ar-JO" altLang="en-US" sz="2400" dirty="0">
              <a:solidFill>
                <a:schemeClr val="tx1"/>
              </a:solidFill>
              <a:cs typeface="Times New Roman" panose="02020603050405020304" pitchFamily="18" charset="0"/>
            </a:endParaRPr>
          </a:p>
          <a:p>
            <a:pPr algn="justLow" rtl="1">
              <a:buClr>
                <a:srgbClr val="0AAED4"/>
              </a:buClr>
              <a:buSzPct val="135000"/>
              <a:defRPr/>
            </a:pPr>
            <a:r>
              <a:rPr lang="ar-JO" altLang="en-US" sz="2400" b="1" dirty="0">
                <a:solidFill>
                  <a:schemeClr val="tx1"/>
                </a:solidFill>
                <a:cs typeface="Times New Roman" panose="02020603050405020304" pitchFamily="18" charset="0"/>
              </a:rPr>
              <a:t>ب. المتغيرات الكمية </a:t>
            </a:r>
            <a:r>
              <a:rPr lang="en-US" altLang="en-US" sz="2400" b="1" dirty="0">
                <a:solidFill>
                  <a:schemeClr val="tx1"/>
                </a:solidFill>
                <a:cs typeface="Times New Roman" panose="02020603050405020304" pitchFamily="18" charset="0"/>
              </a:rPr>
              <a:t>Quantitative Variables </a:t>
            </a:r>
          </a:p>
          <a:p>
            <a:pPr algn="justLow" rtl="1">
              <a:buClr>
                <a:srgbClr val="0AAED4"/>
              </a:buClr>
              <a:buSzPct val="135000"/>
              <a:defRPr/>
            </a:pPr>
            <a:r>
              <a:rPr lang="ar-JO" altLang="en-US" sz="2400" dirty="0">
                <a:solidFill>
                  <a:schemeClr val="tx1"/>
                </a:solidFill>
                <a:cs typeface="Times New Roman" panose="02020603050405020304" pitchFamily="18" charset="0"/>
              </a:rPr>
              <a:t>هي الظواهر التي يمكن قياسها بالأرقام مثل: (الوزن، الطول، الحجم).</a:t>
            </a:r>
          </a:p>
          <a:p>
            <a:pPr algn="justLow" rtl="1">
              <a:buClr>
                <a:srgbClr val="0AAED4"/>
              </a:buClr>
              <a:buSzPct val="135000"/>
              <a:defRPr/>
            </a:pPr>
            <a:endParaRPr lang="ar-JO" altLang="en-US" sz="2400" dirty="0">
              <a:solidFill>
                <a:schemeClr val="tx1"/>
              </a:solidFill>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مقاييس المتغيرات</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21643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defRPr/>
            </a:pPr>
            <a:r>
              <a:rPr lang="ar-SA" altLang="en-US" sz="2400" b="1" u="sng" dirty="0">
                <a:solidFill>
                  <a:schemeClr val="tx1"/>
                </a:solidFill>
              </a:rPr>
              <a:t>المقاييس </a:t>
            </a:r>
            <a:r>
              <a:rPr lang="en-US" altLang="en-US" sz="2400" b="1" u="sng" dirty="0">
                <a:solidFill>
                  <a:schemeClr val="tx1"/>
                </a:solidFill>
              </a:rPr>
              <a:t>Scales</a:t>
            </a:r>
          </a:p>
          <a:p>
            <a:pPr algn="r" rtl="1">
              <a:defRPr/>
            </a:pPr>
            <a:r>
              <a:rPr lang="ar-SA" altLang="en-US" sz="2400" dirty="0">
                <a:solidFill>
                  <a:schemeClr val="tx1"/>
                </a:solidFill>
              </a:rPr>
              <a:t>هي وسيلة مادية أو آلية معينة تستخدم للتمييز بين المشتركين متغيراً أو خاصية معينة محل الدراسة</a:t>
            </a:r>
            <a:r>
              <a:rPr lang="ar-JO" altLang="en-US" sz="2400" dirty="0">
                <a:solidFill>
                  <a:schemeClr val="tx1"/>
                </a:solidFill>
              </a:rPr>
              <a:t>.</a:t>
            </a:r>
          </a:p>
          <a:p>
            <a:pPr algn="r" rtl="1">
              <a:defRPr/>
            </a:pPr>
            <a:endParaRPr lang="ar-JO" altLang="en-US" sz="2400" b="1" u="sng" dirty="0" smtClean="0">
              <a:solidFill>
                <a:schemeClr val="tx1"/>
              </a:solidFill>
              <a:cs typeface="+mj-cs"/>
            </a:endParaRPr>
          </a:p>
          <a:p>
            <a:pPr algn="r" rtl="1">
              <a:defRPr/>
            </a:pPr>
            <a:r>
              <a:rPr lang="ar-JO" altLang="en-US" sz="2400" b="1" u="sng" dirty="0" smtClean="0">
                <a:solidFill>
                  <a:schemeClr val="tx1"/>
                </a:solidFill>
                <a:cs typeface="+mj-cs"/>
              </a:rPr>
              <a:t>أنواع </a:t>
            </a:r>
            <a:r>
              <a:rPr lang="ar-JO" altLang="en-US" sz="2400" b="1" u="sng" dirty="0">
                <a:solidFill>
                  <a:schemeClr val="tx1"/>
                </a:solidFill>
                <a:cs typeface="+mj-cs"/>
              </a:rPr>
              <a:t>المقاييس </a:t>
            </a:r>
            <a:r>
              <a:rPr lang="en-US" altLang="en-US" sz="2400" b="1" u="sng" dirty="0">
                <a:solidFill>
                  <a:schemeClr val="tx1"/>
                </a:solidFill>
                <a:cs typeface="+mj-cs"/>
              </a:rPr>
              <a:t>Types of Scales </a:t>
            </a:r>
            <a:endParaRPr lang="ar-JO" altLang="en-US" sz="2400" b="1" u="sng" dirty="0" smtClean="0">
              <a:solidFill>
                <a:schemeClr val="tx1"/>
              </a:solidFill>
              <a:cs typeface="+mj-cs"/>
            </a:endParaRPr>
          </a:p>
          <a:p>
            <a:pPr algn="r" rtl="1">
              <a:defRPr/>
            </a:pPr>
            <a:endParaRPr lang="en-US" altLang="en-US" sz="2400" b="1" u="sng" dirty="0">
              <a:solidFill>
                <a:schemeClr val="tx1"/>
              </a:solidFill>
              <a:cs typeface="+mj-cs"/>
            </a:endParaRPr>
          </a:p>
          <a:p>
            <a:pPr marL="457200" indent="-457200" algn="just" rtl="1">
              <a:buFont typeface="+mj-lt"/>
              <a:buAutoNum type="arabicPeriod"/>
              <a:defRPr/>
            </a:pPr>
            <a:r>
              <a:rPr lang="ar-JO" altLang="en-US" sz="2400" b="1" dirty="0" smtClean="0">
                <a:solidFill>
                  <a:schemeClr val="tx1"/>
                </a:solidFill>
                <a:cs typeface="+mj-cs"/>
              </a:rPr>
              <a:t>المقاييس </a:t>
            </a:r>
            <a:r>
              <a:rPr lang="ar-JO" altLang="en-US" sz="2400" b="1" dirty="0">
                <a:solidFill>
                  <a:schemeClr val="tx1"/>
                </a:solidFill>
                <a:cs typeface="+mj-cs"/>
              </a:rPr>
              <a:t>الاسمية </a:t>
            </a:r>
            <a:r>
              <a:rPr lang="en-US" altLang="en-US" sz="2400" b="1" dirty="0">
                <a:solidFill>
                  <a:schemeClr val="tx1"/>
                </a:solidFill>
                <a:cs typeface="+mj-cs"/>
              </a:rPr>
              <a:t>Nominal Scales</a:t>
            </a:r>
          </a:p>
          <a:p>
            <a:pPr algn="just" rtl="1">
              <a:defRPr/>
            </a:pPr>
            <a:r>
              <a:rPr lang="ar-JO" altLang="en-US" sz="2400" dirty="0">
                <a:solidFill>
                  <a:schemeClr val="tx1"/>
                </a:solidFill>
                <a:cs typeface="+mj-cs"/>
              </a:rPr>
              <a:t>هي المقاييس التي تسمح بتوزيع الأشخاص أو الأشياء محل الدراسة إلى مجموعات معينة لدراسة الفروق عن طريق تقسيمها إلى مجموعات مثل: </a:t>
            </a:r>
            <a:r>
              <a:rPr lang="ar-JO" altLang="en-US" sz="2400" dirty="0" smtClean="0">
                <a:solidFill>
                  <a:schemeClr val="tx1"/>
                </a:solidFill>
                <a:cs typeface="+mj-cs"/>
              </a:rPr>
              <a:t>الجنس </a:t>
            </a:r>
            <a:r>
              <a:rPr lang="ar-JO" altLang="en-US" sz="2400" dirty="0">
                <a:solidFill>
                  <a:schemeClr val="tx1"/>
                </a:solidFill>
                <a:cs typeface="+mj-cs"/>
              </a:rPr>
              <a:t>(ذكر , أنثى), حيث يعطي الذكر رقم (1) وتعطي الأنثى رقم (2)، </a:t>
            </a:r>
            <a:r>
              <a:rPr lang="ar-JO" altLang="en-US" sz="2400" dirty="0" smtClean="0">
                <a:solidFill>
                  <a:schemeClr val="tx1"/>
                </a:solidFill>
                <a:cs typeface="+mj-cs"/>
              </a:rPr>
              <a:t>الجنسية (أردني</a:t>
            </a:r>
            <a:r>
              <a:rPr lang="ar-JO" altLang="en-US" sz="2400" dirty="0">
                <a:solidFill>
                  <a:schemeClr val="tx1"/>
                </a:solidFill>
                <a:cs typeface="+mj-cs"/>
              </a:rPr>
              <a:t>، </a:t>
            </a:r>
            <a:r>
              <a:rPr lang="ar-JO" altLang="en-US" sz="2400" dirty="0" smtClean="0">
                <a:solidFill>
                  <a:schemeClr val="tx1"/>
                </a:solidFill>
                <a:cs typeface="+mj-cs"/>
              </a:rPr>
              <a:t>مصري، </a:t>
            </a:r>
            <a:r>
              <a:rPr lang="ar-JO" altLang="en-US" sz="2400" dirty="0">
                <a:solidFill>
                  <a:schemeClr val="tx1"/>
                </a:solidFill>
                <a:cs typeface="+mj-cs"/>
              </a:rPr>
              <a:t>عراقي) حيث يعطى مثلاً (أردني=1، </a:t>
            </a:r>
            <a:r>
              <a:rPr lang="ar-JO" altLang="en-US" sz="2400" dirty="0" smtClean="0">
                <a:solidFill>
                  <a:schemeClr val="tx1"/>
                </a:solidFill>
                <a:cs typeface="+mj-cs"/>
              </a:rPr>
              <a:t>مصري=2</a:t>
            </a:r>
            <a:r>
              <a:rPr lang="ar-JO" altLang="en-US" sz="2400" dirty="0">
                <a:solidFill>
                  <a:schemeClr val="tx1"/>
                </a:solidFill>
                <a:cs typeface="+mj-cs"/>
              </a:rPr>
              <a:t>، عراقي=3</a:t>
            </a:r>
            <a:r>
              <a:rPr lang="ar-JO" altLang="en-US" sz="2400" dirty="0" smtClean="0">
                <a:solidFill>
                  <a:schemeClr val="tx1"/>
                </a:solidFill>
                <a:cs typeface="+mj-cs"/>
              </a:rPr>
              <a:t>).</a:t>
            </a:r>
          </a:p>
          <a:p>
            <a:pPr algn="just" rtl="1">
              <a:defRPr/>
            </a:pPr>
            <a:r>
              <a:rPr lang="ar-JO" altLang="en-US" sz="2400" dirty="0">
                <a:solidFill>
                  <a:schemeClr val="tx1"/>
                </a:solidFill>
                <a:cs typeface="+mj-cs"/>
              </a:rPr>
              <a:t> </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مقاييس المتغيرات</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2242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defRPr/>
            </a:pPr>
            <a:r>
              <a:rPr lang="ar-JO" altLang="en-US" sz="2400" b="1" u="sng" dirty="0">
                <a:solidFill>
                  <a:schemeClr val="tx1"/>
                </a:solidFill>
                <a:cs typeface="+mj-cs"/>
              </a:rPr>
              <a:t>ومن الأمثلة على المقاييس الاسمية</a:t>
            </a:r>
            <a:r>
              <a:rPr lang="ar-JO" altLang="en-US" sz="2400" b="1" u="sng" dirty="0" smtClean="0">
                <a:solidFill>
                  <a:schemeClr val="tx1"/>
                </a:solidFill>
                <a:cs typeface="+mj-cs"/>
              </a:rPr>
              <a:t>:</a:t>
            </a:r>
          </a:p>
          <a:p>
            <a:pPr algn="r" rtl="1">
              <a:defRPr/>
            </a:pPr>
            <a:endParaRPr lang="ar-JO" altLang="en-US" sz="2400" b="1" u="sng" dirty="0">
              <a:solidFill>
                <a:schemeClr val="tx1"/>
              </a:solidFill>
              <a:cs typeface="+mj-cs"/>
            </a:endParaRPr>
          </a:p>
          <a:p>
            <a:pPr algn="r" rtl="1">
              <a:defRPr/>
            </a:pPr>
            <a:endParaRPr lang="ar-JO" altLang="en-US" sz="2400" b="1" u="sng" dirty="0" smtClean="0">
              <a:solidFill>
                <a:schemeClr val="tx1"/>
              </a:solidFill>
              <a:cs typeface="+mj-cs"/>
            </a:endParaRPr>
          </a:p>
          <a:p>
            <a:pPr algn="r" rtl="1">
              <a:defRPr/>
            </a:pPr>
            <a:endParaRPr lang="ar-JO" altLang="en-US" sz="2400" b="1" u="sng" dirty="0">
              <a:solidFill>
                <a:schemeClr val="tx1"/>
              </a:solidFill>
              <a:cs typeface="+mj-cs"/>
            </a:endParaRPr>
          </a:p>
          <a:p>
            <a:pPr algn="r" rtl="1">
              <a:defRPr/>
            </a:pPr>
            <a:endParaRPr lang="ar-JO" altLang="en-US" sz="2400" b="1" u="sng" dirty="0" smtClean="0">
              <a:solidFill>
                <a:schemeClr val="tx1"/>
              </a:solidFill>
              <a:cs typeface="+mj-cs"/>
            </a:endParaRPr>
          </a:p>
          <a:p>
            <a:pPr algn="r" rtl="1">
              <a:defRPr/>
            </a:pPr>
            <a:endParaRPr lang="ar-JO" altLang="en-US" sz="2400" b="1" u="sng" dirty="0">
              <a:solidFill>
                <a:schemeClr val="tx1"/>
              </a:solidFill>
              <a:cs typeface="+mj-cs"/>
            </a:endParaRPr>
          </a:p>
          <a:p>
            <a:pPr algn="r" rtl="1">
              <a:defRPr/>
            </a:pPr>
            <a:endParaRPr lang="ar-JO" altLang="en-US" sz="2400" b="1" u="sng" dirty="0" smtClean="0">
              <a:solidFill>
                <a:schemeClr val="tx1"/>
              </a:solidFill>
              <a:cs typeface="+mj-cs"/>
            </a:endParaRPr>
          </a:p>
          <a:p>
            <a:pPr algn="r" rtl="1">
              <a:defRPr/>
            </a:pPr>
            <a:endParaRPr lang="ar-JO" altLang="en-US" sz="2400" b="1" u="sng" dirty="0">
              <a:solidFill>
                <a:schemeClr val="tx1"/>
              </a:solidFill>
              <a:cs typeface="+mj-cs"/>
            </a:endParaRPr>
          </a:p>
          <a:p>
            <a:pPr algn="r" rtl="1">
              <a:defRPr/>
            </a:pPr>
            <a:endParaRPr lang="ar-JO" altLang="en-US" sz="2400" b="1" u="sng" dirty="0" smtClean="0">
              <a:solidFill>
                <a:schemeClr val="tx1"/>
              </a:solidFill>
              <a:cs typeface="+mj-cs"/>
            </a:endParaRPr>
          </a:p>
          <a:p>
            <a:pPr algn="r" rtl="1">
              <a:defRPr/>
            </a:pPr>
            <a:endParaRPr lang="ar-JO" altLang="en-US" sz="2400" b="1" u="sng" dirty="0">
              <a:solidFill>
                <a:schemeClr val="tx1"/>
              </a:solidFill>
              <a:cs typeface="+mj-cs"/>
            </a:endParaRPr>
          </a:p>
          <a:p>
            <a:pPr algn="r" rtl="1">
              <a:defRPr/>
            </a:pPr>
            <a:endParaRPr lang="ar-JO" altLang="en-US" sz="2400" b="1" u="sng" dirty="0">
              <a:solidFill>
                <a:schemeClr val="tx1"/>
              </a:solidFill>
              <a:cs typeface="+mj-cs"/>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مقاييس المتغيرات</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Group 14"/>
          <p:cNvGrpSpPr>
            <a:grpSpLocks/>
          </p:cNvGrpSpPr>
          <p:nvPr/>
        </p:nvGrpSpPr>
        <p:grpSpPr bwMode="auto">
          <a:xfrm>
            <a:off x="1803263" y="2495308"/>
            <a:ext cx="8015294" cy="984250"/>
            <a:chOff x="611188" y="1785938"/>
            <a:chExt cx="7685087" cy="984250"/>
          </a:xfrm>
        </p:grpSpPr>
        <p:sp>
          <p:nvSpPr>
            <p:cNvPr id="11" name="Text Box 11"/>
            <p:cNvSpPr txBox="1">
              <a:spLocks noChangeArrowheads="1"/>
            </p:cNvSpPr>
            <p:nvPr/>
          </p:nvSpPr>
          <p:spPr bwMode="auto">
            <a:xfrm>
              <a:off x="611188" y="1785938"/>
              <a:ext cx="7685087"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r" rtl="1" eaLnBrk="1" hangingPunct="1"/>
              <a:r>
                <a:rPr kumimoji="0" lang="ar-JO" altLang="en-US" b="1" dirty="0">
                  <a:solidFill>
                    <a:srgbClr val="000000"/>
                  </a:solidFill>
                  <a:cs typeface="Times New Roman" panose="02020603050405020304" pitchFamily="18" charset="0"/>
                </a:rPr>
                <a:t>ضع إشارة </a:t>
              </a:r>
              <a:r>
                <a:rPr kumimoji="0" lang="en-US" altLang="en-US" b="1" dirty="0">
                  <a:solidFill>
                    <a:srgbClr val="000000"/>
                  </a:solidFill>
                  <a:cs typeface="Times New Roman" panose="02020603050405020304" pitchFamily="18" charset="0"/>
                </a:rPr>
                <a:t>(x) </a:t>
              </a:r>
              <a:r>
                <a:rPr kumimoji="0" lang="ar-JO" altLang="en-US" b="1" dirty="0">
                  <a:solidFill>
                    <a:srgbClr val="000000"/>
                  </a:solidFill>
                  <a:cs typeface="Times New Roman" panose="02020603050405020304" pitchFamily="18" charset="0"/>
                </a:rPr>
                <a:t>في المربع أمام العبارة المناسبة من وجهة نظرك.</a:t>
              </a:r>
            </a:p>
            <a:p>
              <a:pPr algn="r" rtl="1" eaLnBrk="1" hangingPunct="1"/>
              <a:endParaRPr kumimoji="0" lang="en-US" altLang="en-US" sz="1000" b="1" dirty="0">
                <a:solidFill>
                  <a:srgbClr val="000000"/>
                </a:solidFill>
                <a:cs typeface="Times New Roman" panose="02020603050405020304" pitchFamily="18" charset="0"/>
              </a:endParaRPr>
            </a:p>
            <a:p>
              <a:pPr algn="r" rtl="1" eaLnBrk="1" hangingPunct="1"/>
              <a:r>
                <a:rPr kumimoji="0" lang="ar-JO" altLang="en-US" b="1" dirty="0">
                  <a:solidFill>
                    <a:srgbClr val="000000"/>
                  </a:solidFill>
                  <a:cs typeface="Times New Roman" panose="02020603050405020304" pitchFamily="18" charset="0"/>
                </a:rPr>
                <a:t>الجنس:            ذكر.                       أنثى.</a:t>
              </a:r>
              <a:endParaRPr kumimoji="0" lang="en-US" altLang="en-US" b="1" dirty="0">
                <a:solidFill>
                  <a:srgbClr val="000000"/>
                </a:solidFill>
                <a:cs typeface="Times New Roman" panose="02020603050405020304" pitchFamily="18" charset="0"/>
              </a:endParaRPr>
            </a:p>
          </p:txBody>
        </p:sp>
        <p:sp>
          <p:nvSpPr>
            <p:cNvPr id="12" name="Rectangle 8"/>
            <p:cNvSpPr>
              <a:spLocks noChangeArrowheads="1"/>
            </p:cNvSpPr>
            <p:nvPr/>
          </p:nvSpPr>
          <p:spPr bwMode="auto">
            <a:xfrm>
              <a:off x="6786563" y="2428875"/>
              <a:ext cx="214312" cy="214313"/>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13" name="Rectangle 9"/>
            <p:cNvSpPr>
              <a:spLocks noChangeArrowheads="1"/>
            </p:cNvSpPr>
            <p:nvPr/>
          </p:nvSpPr>
          <p:spPr bwMode="auto">
            <a:xfrm>
              <a:off x="4572000" y="2428875"/>
              <a:ext cx="214313" cy="214313"/>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grpSp>
      <p:grpSp>
        <p:nvGrpSpPr>
          <p:cNvPr id="14" name="Group 15"/>
          <p:cNvGrpSpPr>
            <a:grpSpLocks/>
          </p:cNvGrpSpPr>
          <p:nvPr/>
        </p:nvGrpSpPr>
        <p:grpSpPr bwMode="auto">
          <a:xfrm>
            <a:off x="1906449" y="3765308"/>
            <a:ext cx="8106359" cy="1938337"/>
            <a:chOff x="657225" y="3000372"/>
            <a:chExt cx="7772400" cy="1938338"/>
          </a:xfrm>
        </p:grpSpPr>
        <p:sp>
          <p:nvSpPr>
            <p:cNvPr id="15" name="Text Box 7"/>
            <p:cNvSpPr txBox="1">
              <a:spLocks noChangeArrowheads="1"/>
            </p:cNvSpPr>
            <p:nvPr/>
          </p:nvSpPr>
          <p:spPr bwMode="auto">
            <a:xfrm>
              <a:off x="657225" y="3000372"/>
              <a:ext cx="77724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r" rtl="1" eaLnBrk="1" hangingPunct="1"/>
              <a:r>
                <a:rPr kumimoji="0" lang="ar-SA" altLang="en-US" b="1" dirty="0">
                  <a:solidFill>
                    <a:srgbClr val="33CCFF"/>
                  </a:solidFill>
                  <a:cs typeface="Times New Roman" panose="02020603050405020304" pitchFamily="18" charset="0"/>
                </a:rPr>
                <a:t> </a:t>
              </a:r>
              <a:r>
                <a:rPr kumimoji="0" lang="ar-SA" altLang="en-US" b="1" dirty="0">
                  <a:solidFill>
                    <a:srgbClr val="000000"/>
                  </a:solidFill>
                  <a:cs typeface="Times New Roman" panose="02020603050405020304" pitchFamily="18" charset="0"/>
                </a:rPr>
                <a:t>القسم الذي </a:t>
              </a:r>
              <a:r>
                <a:rPr kumimoji="0" lang="ar-JO" altLang="en-US" b="1" dirty="0">
                  <a:solidFill>
                    <a:srgbClr val="000000"/>
                  </a:solidFill>
                  <a:cs typeface="Times New Roman" panose="02020603050405020304" pitchFamily="18" charset="0"/>
                </a:rPr>
                <a:t>ت</a:t>
              </a:r>
              <a:r>
                <a:rPr kumimoji="0" lang="ar-SA" altLang="en-US" b="1" dirty="0">
                  <a:solidFill>
                    <a:srgbClr val="000000"/>
                  </a:solidFill>
                  <a:cs typeface="Times New Roman" panose="02020603050405020304" pitchFamily="18" charset="0"/>
                </a:rPr>
                <a:t>درس به: </a:t>
              </a:r>
              <a:endParaRPr kumimoji="0" lang="ar-JO" altLang="en-US" b="1" dirty="0">
                <a:solidFill>
                  <a:srgbClr val="000000"/>
                </a:solidFill>
                <a:cs typeface="Times New Roman" panose="02020603050405020304" pitchFamily="18" charset="0"/>
              </a:endParaRPr>
            </a:p>
            <a:p>
              <a:pPr algn="r" rtl="1" eaLnBrk="1" hangingPunct="1"/>
              <a:r>
                <a:rPr kumimoji="0" lang="ar-SA" altLang="en-US" b="1" dirty="0">
                  <a:solidFill>
                    <a:srgbClr val="000000"/>
                  </a:solidFill>
                  <a:cs typeface="Times New Roman" panose="02020603050405020304" pitchFamily="18" charset="0"/>
                </a:rPr>
                <a:t>  </a:t>
              </a:r>
              <a:r>
                <a:rPr kumimoji="0" lang="ar-JO" altLang="en-US" b="1" dirty="0">
                  <a:solidFill>
                    <a:srgbClr val="000000"/>
                  </a:solidFill>
                  <a:cs typeface="Times New Roman" panose="02020603050405020304" pitchFamily="18" charset="0"/>
                </a:rPr>
                <a:t>                   </a:t>
              </a:r>
              <a:r>
                <a:rPr kumimoji="0" lang="ar-SA" altLang="en-US" b="1" dirty="0">
                  <a:solidFill>
                    <a:srgbClr val="000000"/>
                  </a:solidFill>
                  <a:cs typeface="Times New Roman" panose="02020603050405020304" pitchFamily="18" charset="0"/>
                </a:rPr>
                <a:t>إدارة </a:t>
              </a:r>
              <a:r>
                <a:rPr kumimoji="0" lang="ar-AE" altLang="en-US" b="1" dirty="0">
                  <a:solidFill>
                    <a:srgbClr val="000000"/>
                  </a:solidFill>
                  <a:cs typeface="Times New Roman" panose="02020603050405020304" pitchFamily="18" charset="0"/>
                </a:rPr>
                <a:t>الأعمال</a:t>
              </a:r>
              <a:r>
                <a:rPr kumimoji="0" lang="ar-JO" altLang="en-US" b="1" dirty="0">
                  <a:solidFill>
                    <a:srgbClr val="000000"/>
                  </a:solidFill>
                  <a:cs typeface="Times New Roman" panose="02020603050405020304" pitchFamily="18" charset="0"/>
                </a:rPr>
                <a:t>.               </a:t>
              </a:r>
            </a:p>
            <a:p>
              <a:pPr algn="r" rtl="1" eaLnBrk="1" hangingPunct="1"/>
              <a:r>
                <a:rPr kumimoji="0" lang="ar-JO" altLang="en-US" b="1" dirty="0">
                  <a:solidFill>
                    <a:srgbClr val="000000"/>
                  </a:solidFill>
                  <a:cs typeface="Times New Roman" panose="02020603050405020304" pitchFamily="18" charset="0"/>
                </a:rPr>
                <a:t>                    </a:t>
              </a:r>
              <a:r>
                <a:rPr kumimoji="0" lang="ar-JO" altLang="en-US" b="1" dirty="0" smtClean="0">
                  <a:solidFill>
                    <a:srgbClr val="000000"/>
                  </a:solidFill>
                  <a:cs typeface="Times New Roman" panose="02020603050405020304" pitchFamily="18" charset="0"/>
                </a:rPr>
                <a:t>إدارة مشاريع.</a:t>
              </a:r>
              <a:endParaRPr kumimoji="0" lang="en-US" altLang="en-US" b="1" dirty="0">
                <a:solidFill>
                  <a:srgbClr val="000000"/>
                </a:solidFill>
                <a:cs typeface="Times New Roman" panose="02020603050405020304" pitchFamily="18" charset="0"/>
              </a:endParaRPr>
            </a:p>
            <a:p>
              <a:pPr algn="r" rtl="1" eaLnBrk="1" hangingPunct="1"/>
              <a:r>
                <a:rPr kumimoji="0" lang="ar-JO" altLang="en-US" b="1" dirty="0">
                  <a:solidFill>
                    <a:srgbClr val="000000"/>
                  </a:solidFill>
                  <a:cs typeface="Times New Roman" panose="02020603050405020304" pitchFamily="18" charset="0"/>
                </a:rPr>
                <a:t>          </a:t>
              </a:r>
              <a:r>
                <a:rPr kumimoji="0" lang="ar-JO" altLang="en-US" b="1" dirty="0" smtClean="0">
                  <a:solidFill>
                    <a:srgbClr val="000000"/>
                  </a:solidFill>
                  <a:cs typeface="Times New Roman" panose="02020603050405020304" pitchFamily="18" charset="0"/>
                </a:rPr>
                <a:t>          </a:t>
              </a:r>
              <a:r>
                <a:rPr kumimoji="0" lang="ar-SA" altLang="en-US" b="1" dirty="0">
                  <a:solidFill>
                    <a:srgbClr val="000000"/>
                  </a:solidFill>
                  <a:cs typeface="Times New Roman" panose="02020603050405020304" pitchFamily="18" charset="0"/>
                </a:rPr>
                <a:t>نظم معلومات إدارية</a:t>
              </a:r>
              <a:r>
                <a:rPr kumimoji="0" lang="ar-JO" altLang="en-US" b="1" dirty="0">
                  <a:solidFill>
                    <a:srgbClr val="000000"/>
                  </a:solidFill>
                  <a:cs typeface="Times New Roman" panose="02020603050405020304" pitchFamily="18" charset="0"/>
                </a:rPr>
                <a:t>.       </a:t>
              </a:r>
            </a:p>
            <a:p>
              <a:pPr algn="r" rtl="1" eaLnBrk="1" hangingPunct="1"/>
              <a:r>
                <a:rPr kumimoji="0" lang="ar-JO" altLang="en-US" b="1" dirty="0">
                  <a:solidFill>
                    <a:srgbClr val="000000"/>
                  </a:solidFill>
                  <a:cs typeface="Times New Roman" panose="02020603050405020304" pitchFamily="18" charset="0"/>
                </a:rPr>
                <a:t>                    محاسبة.</a:t>
              </a:r>
              <a:endParaRPr kumimoji="0" lang="en-US" altLang="en-US" b="1" dirty="0">
                <a:solidFill>
                  <a:srgbClr val="000000"/>
                </a:solidFill>
                <a:cs typeface="Times New Roman" panose="02020603050405020304" pitchFamily="18" charset="0"/>
              </a:endParaRPr>
            </a:p>
          </p:txBody>
        </p:sp>
        <p:sp>
          <p:nvSpPr>
            <p:cNvPr id="16" name="Rectangle 10"/>
            <p:cNvSpPr>
              <a:spLocks noChangeArrowheads="1"/>
            </p:cNvSpPr>
            <p:nvPr/>
          </p:nvSpPr>
          <p:spPr bwMode="auto">
            <a:xfrm>
              <a:off x="7072313" y="4572000"/>
              <a:ext cx="214312" cy="214313"/>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17" name="Rectangle 11"/>
            <p:cNvSpPr>
              <a:spLocks noChangeArrowheads="1"/>
            </p:cNvSpPr>
            <p:nvPr/>
          </p:nvSpPr>
          <p:spPr bwMode="auto">
            <a:xfrm>
              <a:off x="7091363" y="4214813"/>
              <a:ext cx="214312" cy="214312"/>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18" name="Rectangle 12"/>
            <p:cNvSpPr>
              <a:spLocks noChangeArrowheads="1"/>
            </p:cNvSpPr>
            <p:nvPr/>
          </p:nvSpPr>
          <p:spPr bwMode="auto">
            <a:xfrm>
              <a:off x="7072313" y="3857625"/>
              <a:ext cx="214312" cy="214313"/>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19" name="Rectangle 13"/>
            <p:cNvSpPr>
              <a:spLocks noChangeArrowheads="1"/>
            </p:cNvSpPr>
            <p:nvPr/>
          </p:nvSpPr>
          <p:spPr bwMode="auto">
            <a:xfrm>
              <a:off x="7072313" y="3500438"/>
              <a:ext cx="214312" cy="214312"/>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grpSp>
    </p:spTree>
    <p:extLst>
      <p:ext uri="{BB962C8B-B14F-4D97-AF65-F5344CB8AC3E}">
        <p14:creationId xmlns:p14="http://schemas.microsoft.com/office/powerpoint/2010/main" val="1388344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ox(in)">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defRPr/>
            </a:pPr>
            <a:r>
              <a:rPr lang="ar-JO" altLang="en-US" sz="2400" b="1" u="sng" dirty="0">
                <a:solidFill>
                  <a:schemeClr val="tx1"/>
                </a:solidFill>
                <a:cs typeface="+mj-cs"/>
              </a:rPr>
              <a:t>2. المقاييس الترتيبية      </a:t>
            </a:r>
            <a:r>
              <a:rPr lang="en-US" altLang="en-US" sz="2400" b="1" u="sng" dirty="0">
                <a:solidFill>
                  <a:schemeClr val="tx1"/>
                </a:solidFill>
                <a:cs typeface="+mj-cs"/>
              </a:rPr>
              <a:t>Ordinal </a:t>
            </a:r>
            <a:r>
              <a:rPr lang="en-US" altLang="en-US" sz="2400" b="1" u="sng" dirty="0" smtClean="0">
                <a:solidFill>
                  <a:schemeClr val="tx1"/>
                </a:solidFill>
                <a:cs typeface="+mj-cs"/>
              </a:rPr>
              <a:t>Scales</a:t>
            </a:r>
            <a:endParaRPr lang="ar-JO" altLang="en-US" sz="2400" b="1" u="sng" dirty="0" smtClean="0">
              <a:solidFill>
                <a:schemeClr val="tx1"/>
              </a:solidFill>
              <a:cs typeface="+mj-cs"/>
            </a:endParaRPr>
          </a:p>
          <a:p>
            <a:pPr algn="r" rtl="1">
              <a:defRPr/>
            </a:pPr>
            <a:endParaRPr lang="en-US" altLang="en-US" sz="2400" b="1" u="sng" dirty="0">
              <a:solidFill>
                <a:schemeClr val="tx1"/>
              </a:solidFill>
              <a:cs typeface="+mj-cs"/>
            </a:endParaRPr>
          </a:p>
          <a:p>
            <a:pPr algn="just" rtl="1">
              <a:defRPr/>
            </a:pPr>
            <a:r>
              <a:rPr lang="ar-JO" altLang="en-US" sz="2400" dirty="0">
                <a:solidFill>
                  <a:schemeClr val="tx1"/>
                </a:solidFill>
                <a:cs typeface="+mj-cs"/>
              </a:rPr>
              <a:t>تقوم المقاييس الترتيبية </a:t>
            </a:r>
            <a:r>
              <a:rPr lang="ar-JO" altLang="en-US" sz="2400" dirty="0" smtClean="0">
                <a:solidFill>
                  <a:schemeClr val="tx1"/>
                </a:solidFill>
                <a:cs typeface="+mj-cs"/>
              </a:rPr>
              <a:t>بترتيب</a:t>
            </a:r>
            <a:r>
              <a:rPr lang="en-US" altLang="en-US" sz="2400" dirty="0" smtClean="0">
                <a:solidFill>
                  <a:schemeClr val="tx1"/>
                </a:solidFill>
                <a:cs typeface="+mj-cs"/>
              </a:rPr>
              <a:t>(Rank</a:t>
            </a:r>
            <a:r>
              <a:rPr lang="en-US" altLang="en-US" sz="2400" dirty="0">
                <a:solidFill>
                  <a:schemeClr val="tx1"/>
                </a:solidFill>
                <a:cs typeface="+mj-cs"/>
              </a:rPr>
              <a:t>) </a:t>
            </a:r>
            <a:r>
              <a:rPr lang="ar-JO" altLang="en-US" sz="2400" dirty="0" smtClean="0">
                <a:solidFill>
                  <a:schemeClr val="tx1"/>
                </a:solidFill>
                <a:cs typeface="+mj-cs"/>
              </a:rPr>
              <a:t> الأصناف </a:t>
            </a:r>
            <a:r>
              <a:rPr lang="ar-JO" altLang="en-US" sz="2400" dirty="0">
                <a:solidFill>
                  <a:schemeClr val="tx1"/>
                </a:solidFill>
                <a:cs typeface="+mj-cs"/>
              </a:rPr>
              <a:t>كمؤشر لاختلاف نوعية المتغير بطريقة ذات معنى تعتمد على تفصيلات معينة من الأجود إلى الأسوأ بأن تعطي أرقام معينة من (1-5) مثلاً بحيث يكون رقم (1) هو الأفضل, ورقم (5) هو </a:t>
            </a:r>
            <a:r>
              <a:rPr lang="ar-JO" altLang="en-US" sz="2400" dirty="0" smtClean="0">
                <a:solidFill>
                  <a:schemeClr val="tx1"/>
                </a:solidFill>
                <a:cs typeface="+mj-cs"/>
              </a:rPr>
              <a:t>الأسوأ.</a:t>
            </a:r>
            <a:endParaRPr lang="ar-JO" altLang="en-US" sz="2400" dirty="0">
              <a:solidFill>
                <a:schemeClr val="tx1"/>
              </a:solidFill>
              <a:cs typeface="+mj-cs"/>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مقاييس المتغيرات</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99708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defRPr/>
            </a:pPr>
            <a:r>
              <a:rPr lang="ar-JO" altLang="en-US" sz="2400" b="1" u="sng" dirty="0">
                <a:solidFill>
                  <a:schemeClr val="tx1"/>
                </a:solidFill>
                <a:cs typeface="+mj-cs"/>
              </a:rPr>
              <a:t>ومن الأمثلة على المقاييس الترتيبية</a:t>
            </a:r>
            <a:r>
              <a:rPr lang="ar-JO" altLang="en-US" sz="2400" b="1" u="sng" dirty="0" smtClean="0">
                <a:solidFill>
                  <a:schemeClr val="tx1"/>
                </a:solidFill>
                <a:cs typeface="+mj-cs"/>
              </a:rPr>
              <a:t>:</a:t>
            </a:r>
          </a:p>
          <a:p>
            <a:pPr algn="r" rtl="1">
              <a:defRPr/>
            </a:pPr>
            <a:endParaRPr lang="ar-JO" altLang="en-US" sz="2400" b="1" u="sng" dirty="0" smtClean="0">
              <a:solidFill>
                <a:schemeClr val="tx1"/>
              </a:solidFill>
              <a:cs typeface="+mj-cs"/>
            </a:endParaRPr>
          </a:p>
          <a:p>
            <a:pPr algn="r" rtl="1">
              <a:defRPr/>
            </a:pPr>
            <a:endParaRPr lang="ar-JO" altLang="en-US" sz="2400" b="1" u="sng" dirty="0" smtClean="0">
              <a:solidFill>
                <a:schemeClr val="tx1"/>
              </a:solidFill>
              <a:cs typeface="+mj-cs"/>
            </a:endParaRPr>
          </a:p>
          <a:p>
            <a:pPr algn="r" rtl="1">
              <a:defRPr/>
            </a:pPr>
            <a:endParaRPr lang="ar-JO" altLang="en-US" sz="2400" b="1" u="sng" dirty="0">
              <a:solidFill>
                <a:schemeClr val="tx1"/>
              </a:solidFill>
              <a:cs typeface="+mj-cs"/>
            </a:endParaRPr>
          </a:p>
          <a:p>
            <a:pPr algn="r" rtl="1">
              <a:defRPr/>
            </a:pPr>
            <a:endParaRPr lang="ar-JO" altLang="en-US" sz="2400" b="1" u="sng" dirty="0" smtClean="0">
              <a:solidFill>
                <a:schemeClr val="tx1"/>
              </a:solidFill>
              <a:cs typeface="+mj-cs"/>
            </a:endParaRPr>
          </a:p>
          <a:p>
            <a:pPr algn="r" rtl="1">
              <a:defRPr/>
            </a:pPr>
            <a:endParaRPr lang="ar-JO" altLang="en-US" sz="2400" b="1" u="sng" dirty="0">
              <a:solidFill>
                <a:schemeClr val="tx1"/>
              </a:solidFill>
              <a:cs typeface="+mj-cs"/>
            </a:endParaRPr>
          </a:p>
          <a:p>
            <a:pPr algn="r" rtl="1">
              <a:defRPr/>
            </a:pPr>
            <a:endParaRPr lang="ar-JO" altLang="en-US" sz="2400" b="1" u="sng" dirty="0" smtClean="0">
              <a:solidFill>
                <a:schemeClr val="tx1"/>
              </a:solidFill>
              <a:cs typeface="+mj-cs"/>
            </a:endParaRPr>
          </a:p>
          <a:p>
            <a:pPr algn="r" rtl="1">
              <a:defRPr/>
            </a:pPr>
            <a:endParaRPr lang="ar-JO" altLang="en-US" sz="2400" b="1" u="sng" dirty="0">
              <a:solidFill>
                <a:schemeClr val="tx1"/>
              </a:solidFill>
              <a:cs typeface="+mj-cs"/>
            </a:endParaRPr>
          </a:p>
          <a:p>
            <a:pPr algn="r" rtl="1"/>
            <a:r>
              <a:rPr lang="ar-JO" altLang="en-US" sz="2400" u="sng" dirty="0">
                <a:solidFill>
                  <a:srgbClr val="000000"/>
                </a:solidFill>
                <a:cs typeface="+mj-cs"/>
              </a:rPr>
              <a:t>وعند ترميز الاهتمامات</a:t>
            </a:r>
            <a:r>
              <a:rPr lang="ar-JO" altLang="en-US" sz="2400" dirty="0">
                <a:solidFill>
                  <a:srgbClr val="000000"/>
                </a:solidFill>
                <a:cs typeface="+mj-cs"/>
              </a:rPr>
              <a:t> يعطى كل اهتمام رقم حيث يعطى (</a:t>
            </a:r>
            <a:r>
              <a:rPr lang="ar-AE" altLang="en-US" sz="2400" dirty="0">
                <a:solidFill>
                  <a:srgbClr val="000000"/>
                </a:solidFill>
                <a:cs typeface="+mj-cs"/>
              </a:rPr>
              <a:t>اهتمام عال جداً</a:t>
            </a:r>
            <a:r>
              <a:rPr lang="ar-JO" altLang="en-US" sz="2400" dirty="0">
                <a:solidFill>
                  <a:srgbClr val="000000"/>
                </a:solidFill>
                <a:cs typeface="+mj-cs"/>
              </a:rPr>
              <a:t>=4،      </a:t>
            </a:r>
            <a:r>
              <a:rPr lang="ar-AE" altLang="en-US" sz="2400" dirty="0">
                <a:solidFill>
                  <a:srgbClr val="000000"/>
                </a:solidFill>
                <a:cs typeface="+mj-cs"/>
              </a:rPr>
              <a:t>اهتمام عال</a:t>
            </a:r>
            <a:r>
              <a:rPr lang="ar-JO" altLang="en-US" sz="2400" dirty="0">
                <a:solidFill>
                  <a:srgbClr val="000000"/>
                </a:solidFill>
                <a:cs typeface="+mj-cs"/>
              </a:rPr>
              <a:t>=3، </a:t>
            </a:r>
            <a:r>
              <a:rPr lang="ar-AE" altLang="en-US" sz="2400" dirty="0">
                <a:solidFill>
                  <a:srgbClr val="000000"/>
                </a:solidFill>
                <a:cs typeface="+mj-cs"/>
              </a:rPr>
              <a:t>اهتمام متوسط</a:t>
            </a:r>
            <a:r>
              <a:rPr lang="ar-JO" altLang="en-US" sz="2400" dirty="0">
                <a:solidFill>
                  <a:srgbClr val="000000"/>
                </a:solidFill>
                <a:cs typeface="+mj-cs"/>
              </a:rPr>
              <a:t>=2، </a:t>
            </a:r>
            <a:r>
              <a:rPr lang="ar-AE" altLang="en-US" sz="2400" dirty="0">
                <a:solidFill>
                  <a:srgbClr val="000000"/>
                </a:solidFill>
                <a:cs typeface="+mj-cs"/>
              </a:rPr>
              <a:t>اهتمام معدوم</a:t>
            </a:r>
            <a:r>
              <a:rPr lang="ar-JO" altLang="en-US" sz="2400" dirty="0">
                <a:solidFill>
                  <a:srgbClr val="000000"/>
                </a:solidFill>
                <a:cs typeface="+mj-cs"/>
              </a:rPr>
              <a:t>=1)، ولكن لابد أن نتذكر أن</a:t>
            </a:r>
            <a:endParaRPr lang="en-US" altLang="en-US" sz="2400" dirty="0">
              <a:solidFill>
                <a:srgbClr val="000000"/>
              </a:solidFill>
              <a:cs typeface="+mj-cs"/>
            </a:endParaRPr>
          </a:p>
          <a:p>
            <a:pPr algn="r" rtl="1"/>
            <a:r>
              <a:rPr lang="ar-JO" altLang="en-US" sz="2400" dirty="0">
                <a:solidFill>
                  <a:srgbClr val="000000"/>
                </a:solidFill>
                <a:cs typeface="+mj-cs"/>
              </a:rPr>
              <a:t> المسافات بين الأرقام غير متساوية، أي أن (4-3 ≠  2-1</a:t>
            </a:r>
            <a:r>
              <a:rPr lang="ar-JO" altLang="en-US" sz="2400" dirty="0" smtClean="0">
                <a:solidFill>
                  <a:srgbClr val="000000"/>
                </a:solidFill>
                <a:cs typeface="+mj-cs"/>
              </a:rPr>
              <a:t>).</a:t>
            </a:r>
            <a:endParaRPr lang="ar-JO" altLang="en-US" sz="2400" b="1" u="sng" dirty="0">
              <a:solidFill>
                <a:schemeClr val="tx1"/>
              </a:solidFill>
              <a:cs typeface="+mj-cs"/>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مقاييس المتغيرات</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Group 17"/>
          <p:cNvGrpSpPr>
            <a:grpSpLocks/>
          </p:cNvGrpSpPr>
          <p:nvPr/>
        </p:nvGrpSpPr>
        <p:grpSpPr bwMode="auto">
          <a:xfrm>
            <a:off x="794479" y="2292388"/>
            <a:ext cx="10506387" cy="1724025"/>
            <a:chOff x="684213" y="1428750"/>
            <a:chExt cx="7783512" cy="1724025"/>
          </a:xfrm>
        </p:grpSpPr>
        <p:sp>
          <p:nvSpPr>
            <p:cNvPr id="11" name="Text Box 4"/>
            <p:cNvSpPr txBox="1">
              <a:spLocks noChangeArrowheads="1"/>
            </p:cNvSpPr>
            <p:nvPr/>
          </p:nvSpPr>
          <p:spPr bwMode="auto">
            <a:xfrm>
              <a:off x="684213" y="1428750"/>
              <a:ext cx="7783512" cy="1724025"/>
            </a:xfrm>
            <a:prstGeom prst="rect">
              <a:avLst/>
            </a:prstGeom>
            <a:noFill/>
            <a:ln w="9525">
              <a:noFill/>
              <a:miter lim="800000"/>
              <a:headEnd/>
              <a:tailEnd/>
            </a:ln>
          </p:spPr>
          <p:txBody>
            <a:bodyPr>
              <a:spAutoFit/>
            </a:bodyPr>
            <a:lstStyle/>
            <a:p>
              <a:pPr algn="r" rtl="1">
                <a:defRPr/>
              </a:pPr>
              <a:r>
                <a:rPr kumimoji="0" lang="ar-JO" altLang="en-US" b="1" u="sng" dirty="0">
                  <a:solidFill>
                    <a:schemeClr val="tx2">
                      <a:lumMod val="60000"/>
                      <a:lumOff val="40000"/>
                    </a:schemeClr>
                  </a:solidFill>
                  <a:cs typeface="Times New Roman" pitchFamily="18" charset="0"/>
                </a:rPr>
                <a:t>مثال1</a:t>
              </a:r>
              <a:r>
                <a:rPr kumimoji="0" lang="ar-JO" altLang="en-US" b="1" dirty="0">
                  <a:solidFill>
                    <a:srgbClr val="000000"/>
                  </a:solidFill>
                  <a:cs typeface="Times New Roman" pitchFamily="18" charset="0"/>
                </a:rPr>
                <a:t> : رتّب المنتجات الغازية التالية حسب الأفضلية مع إعطاء الرقم (1) للمنتج المفضل لديك ورقم (2) للمنتج الذي يليه وهكذا: </a:t>
              </a:r>
            </a:p>
            <a:p>
              <a:pPr algn="r" rtl="1">
                <a:defRPr/>
              </a:pPr>
              <a:endParaRPr kumimoji="0" lang="en-US" altLang="en-US" sz="1000" b="1" dirty="0">
                <a:solidFill>
                  <a:srgbClr val="000000"/>
                </a:solidFill>
                <a:cs typeface="Times New Roman" pitchFamily="18" charset="0"/>
              </a:endParaRPr>
            </a:p>
            <a:p>
              <a:pPr algn="r" rtl="1">
                <a:defRPr/>
              </a:pPr>
              <a:r>
                <a:rPr kumimoji="0" lang="ar-JO" altLang="en-US" b="1" dirty="0">
                  <a:solidFill>
                    <a:srgbClr val="000000"/>
                  </a:solidFill>
                  <a:cs typeface="Times New Roman" pitchFamily="18" charset="0"/>
                </a:rPr>
                <a:t>                    </a:t>
              </a:r>
              <a:r>
                <a:rPr kumimoji="0" lang="ar-JO" altLang="en-US" b="1" dirty="0" smtClean="0">
                  <a:solidFill>
                    <a:srgbClr val="000000"/>
                  </a:solidFill>
                  <a:cs typeface="Times New Roman" pitchFamily="18" charset="0"/>
                </a:rPr>
                <a:t>بيبسي </a:t>
              </a:r>
              <a:r>
                <a:rPr kumimoji="0" lang="ar-JO" altLang="en-US" b="1" dirty="0">
                  <a:solidFill>
                    <a:srgbClr val="000000"/>
                  </a:solidFill>
                  <a:cs typeface="Times New Roman" pitchFamily="18" charset="0"/>
                </a:rPr>
                <a:t>كولا.                    </a:t>
              </a:r>
              <a:r>
                <a:rPr kumimoji="0" lang="ar-JO" altLang="en-US" b="1" dirty="0" err="1">
                  <a:solidFill>
                    <a:srgbClr val="000000"/>
                  </a:solidFill>
                  <a:cs typeface="Times New Roman" pitchFamily="18" charset="0"/>
                </a:rPr>
                <a:t>ميرندا</a:t>
              </a:r>
              <a:r>
                <a:rPr kumimoji="0" lang="ar-JO" altLang="en-US" b="1" dirty="0">
                  <a:solidFill>
                    <a:srgbClr val="000000"/>
                  </a:solidFill>
                  <a:cs typeface="Times New Roman" pitchFamily="18" charset="0"/>
                </a:rPr>
                <a:t>.</a:t>
              </a:r>
              <a:endParaRPr kumimoji="0" lang="en-US" altLang="en-US" b="1" dirty="0">
                <a:solidFill>
                  <a:srgbClr val="000000"/>
                </a:solidFill>
                <a:cs typeface="Times New Roman" pitchFamily="18" charset="0"/>
              </a:endParaRPr>
            </a:p>
            <a:p>
              <a:pPr algn="r" rtl="1">
                <a:defRPr/>
              </a:pPr>
              <a:r>
                <a:rPr kumimoji="0" lang="ar-JO" altLang="en-US" b="1" dirty="0">
                  <a:solidFill>
                    <a:srgbClr val="000000"/>
                  </a:solidFill>
                  <a:cs typeface="Times New Roman" pitchFamily="18" charset="0"/>
                </a:rPr>
                <a:t>                    </a:t>
              </a:r>
              <a:r>
                <a:rPr kumimoji="0" lang="ar-JO" altLang="en-US" b="1" dirty="0" err="1">
                  <a:solidFill>
                    <a:srgbClr val="000000"/>
                  </a:solidFill>
                  <a:cs typeface="Times New Roman" pitchFamily="18" charset="0"/>
                </a:rPr>
                <a:t>كوكا</a:t>
              </a:r>
              <a:r>
                <a:rPr kumimoji="0" lang="ar-JO" altLang="en-US" b="1" dirty="0">
                  <a:solidFill>
                    <a:srgbClr val="000000"/>
                  </a:solidFill>
                  <a:cs typeface="Times New Roman" pitchFamily="18" charset="0"/>
                </a:rPr>
                <a:t> كولا.                      أخرى.</a:t>
              </a:r>
              <a:endParaRPr kumimoji="0" lang="en-US" altLang="en-US" b="1" dirty="0">
                <a:solidFill>
                  <a:srgbClr val="000000"/>
                </a:solidFill>
                <a:cs typeface="Times New Roman" pitchFamily="18" charset="0"/>
              </a:endParaRPr>
            </a:p>
          </p:txBody>
        </p:sp>
        <p:sp>
          <p:nvSpPr>
            <p:cNvPr id="12" name="Rectangle 9"/>
            <p:cNvSpPr>
              <a:spLocks noChangeArrowheads="1"/>
            </p:cNvSpPr>
            <p:nvPr/>
          </p:nvSpPr>
          <p:spPr bwMode="auto">
            <a:xfrm>
              <a:off x="6236201" y="1925978"/>
              <a:ext cx="285750" cy="214313"/>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13" name="Rectangle 10"/>
            <p:cNvSpPr>
              <a:spLocks noChangeArrowheads="1"/>
            </p:cNvSpPr>
            <p:nvPr/>
          </p:nvSpPr>
          <p:spPr bwMode="auto">
            <a:xfrm>
              <a:off x="6236201" y="2224127"/>
              <a:ext cx="285750" cy="214312"/>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14" name="Rectangle 11"/>
            <p:cNvSpPr>
              <a:spLocks noChangeArrowheads="1"/>
            </p:cNvSpPr>
            <p:nvPr/>
          </p:nvSpPr>
          <p:spPr bwMode="auto">
            <a:xfrm>
              <a:off x="7642542" y="2229646"/>
              <a:ext cx="285750" cy="214313"/>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15" name="Rectangle 12"/>
            <p:cNvSpPr>
              <a:spLocks noChangeArrowheads="1"/>
            </p:cNvSpPr>
            <p:nvPr/>
          </p:nvSpPr>
          <p:spPr bwMode="auto">
            <a:xfrm>
              <a:off x="7642542" y="1925979"/>
              <a:ext cx="285750" cy="214312"/>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grpSp>
      <p:grpSp>
        <p:nvGrpSpPr>
          <p:cNvPr id="16" name="Group 18"/>
          <p:cNvGrpSpPr>
            <a:grpSpLocks/>
          </p:cNvGrpSpPr>
          <p:nvPr/>
        </p:nvGrpSpPr>
        <p:grpSpPr bwMode="auto">
          <a:xfrm>
            <a:off x="1888761" y="3501157"/>
            <a:ext cx="9412105" cy="1570037"/>
            <a:chOff x="571500" y="3214688"/>
            <a:chExt cx="8001000" cy="1570037"/>
          </a:xfrm>
        </p:grpSpPr>
        <p:sp>
          <p:nvSpPr>
            <p:cNvPr id="17" name="Text Box 6"/>
            <p:cNvSpPr txBox="1">
              <a:spLocks noChangeArrowheads="1"/>
            </p:cNvSpPr>
            <p:nvPr/>
          </p:nvSpPr>
          <p:spPr bwMode="auto">
            <a:xfrm>
              <a:off x="571500" y="3214688"/>
              <a:ext cx="8001000" cy="1570037"/>
            </a:xfrm>
            <a:prstGeom prst="rect">
              <a:avLst/>
            </a:prstGeom>
            <a:noFill/>
            <a:ln w="9525">
              <a:noFill/>
              <a:miter lim="800000"/>
              <a:headEnd/>
              <a:tailEnd/>
            </a:ln>
          </p:spPr>
          <p:txBody>
            <a:bodyPr>
              <a:spAutoFit/>
            </a:bodyPr>
            <a:lstStyle/>
            <a:p>
              <a:pPr algn="r" rtl="1">
                <a:defRPr/>
              </a:pPr>
              <a:r>
                <a:rPr kumimoji="0" lang="ar-JO" altLang="en-US" b="1" u="sng" dirty="0">
                  <a:solidFill>
                    <a:schemeClr val="tx2">
                      <a:lumMod val="60000"/>
                      <a:lumOff val="40000"/>
                    </a:schemeClr>
                  </a:solidFill>
                  <a:cs typeface="Times New Roman" pitchFamily="18" charset="0"/>
                </a:rPr>
                <a:t>مثال2</a:t>
              </a:r>
              <a:r>
                <a:rPr kumimoji="0" lang="ar-JO" altLang="en-US" b="1" dirty="0">
                  <a:solidFill>
                    <a:srgbClr val="000000"/>
                  </a:solidFill>
                  <a:cs typeface="Times New Roman" pitchFamily="18" charset="0"/>
                </a:rPr>
                <a:t> : ضع إشارة </a:t>
              </a:r>
              <a:r>
                <a:rPr kumimoji="0" lang="en-US" altLang="en-US" b="1" dirty="0">
                  <a:solidFill>
                    <a:srgbClr val="000000"/>
                  </a:solidFill>
                  <a:cs typeface="Times New Roman" pitchFamily="18" charset="0"/>
                </a:rPr>
                <a:t>(x)</a:t>
              </a:r>
              <a:r>
                <a:rPr kumimoji="0" lang="ar-JO" altLang="en-US" b="1" dirty="0">
                  <a:solidFill>
                    <a:srgbClr val="000000"/>
                  </a:solidFill>
                  <a:cs typeface="Times New Roman" pitchFamily="18" charset="0"/>
                </a:rPr>
                <a:t> داخل المربع أمام العبارة المناسبة من وجهة نظرك.</a:t>
              </a:r>
              <a:endParaRPr kumimoji="0" lang="en-US" altLang="en-US" b="1" dirty="0">
                <a:solidFill>
                  <a:srgbClr val="000000"/>
                </a:solidFill>
                <a:cs typeface="Times New Roman" pitchFamily="18" charset="0"/>
              </a:endParaRPr>
            </a:p>
            <a:p>
              <a:pPr algn="r" rtl="1">
                <a:defRPr/>
              </a:pPr>
              <a:r>
                <a:rPr kumimoji="0" lang="ar-AE" altLang="en-US" b="1" dirty="0">
                  <a:solidFill>
                    <a:srgbClr val="000000"/>
                  </a:solidFill>
                  <a:cs typeface="Times New Roman" pitchFamily="18" charset="0"/>
                </a:rPr>
                <a:t>تبلغ درجة الاهتمام بإنجاز العمل بالشكل الصحيح</a:t>
              </a:r>
              <a:r>
                <a:rPr kumimoji="0" lang="ar-SA" altLang="en-US" b="1" dirty="0">
                  <a:solidFill>
                    <a:srgbClr val="000000"/>
                  </a:solidFill>
                  <a:cs typeface="Times New Roman" pitchFamily="18" charset="0"/>
                </a:rPr>
                <a:t>:   </a:t>
              </a:r>
              <a:endParaRPr kumimoji="0" lang="en-US" altLang="en-US" b="1" dirty="0">
                <a:solidFill>
                  <a:srgbClr val="000000"/>
                </a:solidFill>
                <a:cs typeface="Times New Roman" pitchFamily="18" charset="0"/>
              </a:endParaRPr>
            </a:p>
            <a:p>
              <a:pPr algn="r" rtl="1">
                <a:defRPr/>
              </a:pPr>
              <a:r>
                <a:rPr kumimoji="0" lang="ar-JO" altLang="en-US" b="1" dirty="0">
                  <a:solidFill>
                    <a:srgbClr val="000000"/>
                  </a:solidFill>
                  <a:cs typeface="Times New Roman" pitchFamily="18" charset="0"/>
                </a:rPr>
                <a:t>                     </a:t>
              </a:r>
              <a:r>
                <a:rPr kumimoji="0" lang="ar-AE" altLang="en-US" b="1" dirty="0">
                  <a:solidFill>
                    <a:srgbClr val="000000"/>
                  </a:solidFill>
                  <a:cs typeface="Times New Roman" pitchFamily="18" charset="0"/>
                </a:rPr>
                <a:t>اهتمام عال جداً</a:t>
              </a:r>
              <a:r>
                <a:rPr kumimoji="0" lang="ar-JO" altLang="en-US" b="1" dirty="0">
                  <a:solidFill>
                    <a:srgbClr val="000000"/>
                  </a:solidFill>
                  <a:cs typeface="Times New Roman" pitchFamily="18" charset="0"/>
                </a:rPr>
                <a:t>.              </a:t>
              </a:r>
              <a:r>
                <a:rPr kumimoji="0" lang="ar-AE" altLang="en-US" b="1" dirty="0">
                  <a:solidFill>
                    <a:srgbClr val="000000"/>
                  </a:solidFill>
                  <a:cs typeface="Times New Roman" pitchFamily="18" charset="0"/>
                </a:rPr>
                <a:t>اهتمام عال</a:t>
              </a:r>
              <a:r>
                <a:rPr kumimoji="0" lang="ar-JO" altLang="en-US" b="1" dirty="0">
                  <a:solidFill>
                    <a:srgbClr val="000000"/>
                  </a:solidFill>
                  <a:cs typeface="Times New Roman" pitchFamily="18" charset="0"/>
                </a:rPr>
                <a:t>.</a:t>
              </a:r>
              <a:endParaRPr kumimoji="0" lang="en-US" altLang="en-US" b="1" dirty="0">
                <a:solidFill>
                  <a:srgbClr val="000000"/>
                </a:solidFill>
                <a:cs typeface="Times New Roman" pitchFamily="18" charset="0"/>
              </a:endParaRPr>
            </a:p>
            <a:p>
              <a:pPr algn="r" rtl="1">
                <a:defRPr/>
              </a:pPr>
              <a:r>
                <a:rPr kumimoji="0" lang="ar-JO" altLang="en-US" b="1" dirty="0">
                  <a:solidFill>
                    <a:srgbClr val="000000"/>
                  </a:solidFill>
                  <a:cs typeface="Times New Roman" pitchFamily="18" charset="0"/>
                </a:rPr>
                <a:t>                     </a:t>
              </a:r>
              <a:r>
                <a:rPr kumimoji="0" lang="ar-AE" altLang="en-US" b="1" dirty="0">
                  <a:solidFill>
                    <a:srgbClr val="000000"/>
                  </a:solidFill>
                  <a:cs typeface="Times New Roman" pitchFamily="18" charset="0"/>
                </a:rPr>
                <a:t>اهتمام متوسط</a:t>
              </a:r>
              <a:r>
                <a:rPr kumimoji="0" lang="ar-JO" altLang="en-US" b="1" dirty="0">
                  <a:solidFill>
                    <a:srgbClr val="000000"/>
                  </a:solidFill>
                  <a:cs typeface="Times New Roman" pitchFamily="18" charset="0"/>
                </a:rPr>
                <a:t>.               </a:t>
              </a:r>
              <a:r>
                <a:rPr kumimoji="0" lang="ar-AE" altLang="en-US" b="1" dirty="0">
                  <a:solidFill>
                    <a:srgbClr val="000000"/>
                  </a:solidFill>
                  <a:cs typeface="Times New Roman" pitchFamily="18" charset="0"/>
                </a:rPr>
                <a:t>اهتمام معدوم</a:t>
              </a:r>
              <a:r>
                <a:rPr kumimoji="0" lang="ar-JO" altLang="en-US" b="1" dirty="0">
                  <a:solidFill>
                    <a:srgbClr val="000000"/>
                  </a:solidFill>
                  <a:cs typeface="Times New Roman" pitchFamily="18" charset="0"/>
                </a:rPr>
                <a:t>.</a:t>
              </a:r>
              <a:endParaRPr kumimoji="0" lang="en-US" altLang="en-US" b="1" dirty="0">
                <a:solidFill>
                  <a:srgbClr val="000000"/>
                </a:solidFill>
                <a:cs typeface="Times New Roman" pitchFamily="18" charset="0"/>
              </a:endParaRPr>
            </a:p>
          </p:txBody>
        </p:sp>
        <p:sp>
          <p:nvSpPr>
            <p:cNvPr id="18" name="Rectangle 13"/>
            <p:cNvSpPr>
              <a:spLocks noChangeArrowheads="1"/>
            </p:cNvSpPr>
            <p:nvPr/>
          </p:nvSpPr>
          <p:spPr bwMode="auto">
            <a:xfrm>
              <a:off x="6011929" y="3855821"/>
              <a:ext cx="285750" cy="214312"/>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19" name="Rectangle 14"/>
            <p:cNvSpPr>
              <a:spLocks noChangeArrowheads="1"/>
            </p:cNvSpPr>
            <p:nvPr/>
          </p:nvSpPr>
          <p:spPr bwMode="auto">
            <a:xfrm>
              <a:off x="6002362" y="4161085"/>
              <a:ext cx="285750" cy="214313"/>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20" name="Rectangle 15"/>
            <p:cNvSpPr>
              <a:spLocks noChangeArrowheads="1"/>
            </p:cNvSpPr>
            <p:nvPr/>
          </p:nvSpPr>
          <p:spPr bwMode="auto">
            <a:xfrm>
              <a:off x="7622991" y="4115144"/>
              <a:ext cx="285750" cy="214313"/>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21" name="Rectangle 16"/>
            <p:cNvSpPr>
              <a:spLocks noChangeArrowheads="1"/>
            </p:cNvSpPr>
            <p:nvPr/>
          </p:nvSpPr>
          <p:spPr bwMode="auto">
            <a:xfrm>
              <a:off x="7625641" y="3817793"/>
              <a:ext cx="285750" cy="214312"/>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grpSp>
    </p:spTree>
    <p:extLst>
      <p:ext uri="{BB962C8B-B14F-4D97-AF65-F5344CB8AC3E}">
        <p14:creationId xmlns:p14="http://schemas.microsoft.com/office/powerpoint/2010/main" val="2003602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checkerboard(across)">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en-US" sz="2400" b="1" u="sng" dirty="0">
                <a:solidFill>
                  <a:schemeClr val="tx1"/>
                </a:solidFill>
                <a:cs typeface="+mj-cs"/>
              </a:rPr>
              <a:t>3. المقاييس الفئوية </a:t>
            </a:r>
            <a:r>
              <a:rPr lang="en-US" altLang="en-US" sz="2400" b="1" u="sng" dirty="0">
                <a:solidFill>
                  <a:schemeClr val="tx1"/>
                </a:solidFill>
                <a:cs typeface="+mj-cs"/>
              </a:rPr>
              <a:t>Interval </a:t>
            </a:r>
            <a:r>
              <a:rPr lang="en-US" altLang="en-US" sz="2400" b="1" u="sng" dirty="0" smtClean="0">
                <a:solidFill>
                  <a:schemeClr val="tx1"/>
                </a:solidFill>
                <a:cs typeface="+mj-cs"/>
              </a:rPr>
              <a:t>Scales</a:t>
            </a:r>
            <a:endParaRPr lang="en-US" altLang="en-US" sz="2400" b="1" u="sng" dirty="0">
              <a:solidFill>
                <a:schemeClr val="tx1"/>
              </a:solidFill>
              <a:cs typeface="+mj-cs"/>
            </a:endParaRPr>
          </a:p>
          <a:p>
            <a:pPr algn="just" rtl="1">
              <a:defRPr/>
            </a:pPr>
            <a:r>
              <a:rPr lang="ar-JO" altLang="en-US" sz="2400" dirty="0">
                <a:solidFill>
                  <a:schemeClr val="tx1"/>
                </a:solidFill>
                <a:cs typeface="+mj-cs"/>
              </a:rPr>
              <a:t>تقوم المقاييس الفئوية بترتيب المستجوبين وفقا للخصائص التفضيلية، ولكنها أيضا تسمح بحساب مقاييس النزعة المركزية مثل: (الوسط الحسابي، الوسط الهندسي)، ومقاييس التشتت مثل: (الانحراف المعياري والتباين)، إنها تسمح بدراسة عمق الاختلاف بين المُستجوَبين</a:t>
            </a:r>
            <a:r>
              <a:rPr lang="ar-JO" altLang="en-US" sz="2400" dirty="0" smtClean="0">
                <a:solidFill>
                  <a:schemeClr val="tx1"/>
                </a:solidFill>
                <a:cs typeface="+mj-cs"/>
              </a:rPr>
              <a:t>.</a:t>
            </a:r>
          </a:p>
          <a:p>
            <a:pPr algn="just" rtl="1">
              <a:defRPr/>
            </a:pPr>
            <a:endParaRPr lang="ar-JO" altLang="en-US" sz="2400" dirty="0" smtClean="0">
              <a:solidFill>
                <a:schemeClr val="tx1"/>
              </a:solidFill>
              <a:cs typeface="+mj-cs"/>
            </a:endParaRPr>
          </a:p>
          <a:p>
            <a:pPr algn="just" rtl="1">
              <a:defRPr/>
            </a:pPr>
            <a:r>
              <a:rPr lang="ar-JO" altLang="en-US" sz="2400" dirty="0" smtClean="0">
                <a:solidFill>
                  <a:schemeClr val="tx1"/>
                </a:solidFill>
                <a:cs typeface="+mj-cs"/>
              </a:rPr>
              <a:t>يلاحظ </a:t>
            </a:r>
            <a:r>
              <a:rPr lang="ar-JO" altLang="en-US" sz="2400" dirty="0">
                <a:solidFill>
                  <a:schemeClr val="tx1"/>
                </a:solidFill>
                <a:cs typeface="+mj-cs"/>
              </a:rPr>
              <a:t>أن نقطة البداية في هذا المقياس هي نقطة محددة بطريقة تحكميّة ومن الأمثلة على هذا المقياس: درجة الحرارة (الثيرموميتر الطبي) فنقطة البداية به قد حُددّت بطريقة تحّكمية، كما أن الفرق بين أي درجتين عليه متساوية, ويعتبر (مقياس ليكرت </a:t>
            </a:r>
            <a:r>
              <a:rPr lang="en-US" altLang="en-US" sz="2400" dirty="0" smtClean="0">
                <a:solidFill>
                  <a:schemeClr val="tx1"/>
                </a:solidFill>
                <a:cs typeface="+mj-cs"/>
              </a:rPr>
              <a:t>(Likert Scale </a:t>
            </a:r>
            <a:r>
              <a:rPr lang="ar-JO" altLang="en-US" sz="2400" dirty="0" smtClean="0">
                <a:solidFill>
                  <a:schemeClr val="tx1"/>
                </a:solidFill>
                <a:cs typeface="+mj-cs"/>
              </a:rPr>
              <a:t> من </a:t>
            </a:r>
            <a:r>
              <a:rPr lang="ar-JO" altLang="en-US" sz="2400" dirty="0">
                <a:solidFill>
                  <a:schemeClr val="tx1"/>
                </a:solidFill>
                <a:cs typeface="+mj-cs"/>
              </a:rPr>
              <a:t>المقاييس الفئوية </a:t>
            </a:r>
            <a:r>
              <a:rPr lang="ar-JO" altLang="en-US" sz="2400" dirty="0" smtClean="0">
                <a:solidFill>
                  <a:schemeClr val="tx1"/>
                </a:solidFill>
                <a:cs typeface="+mj-cs"/>
              </a:rPr>
              <a:t>الشائعة.</a:t>
            </a:r>
            <a:endParaRPr lang="ar-JO" altLang="en-US" sz="2400" dirty="0">
              <a:solidFill>
                <a:schemeClr val="tx1"/>
              </a:solidFill>
              <a:cs typeface="+mj-cs"/>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مقاييس المتغيرات</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31487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en-US" sz="2400" b="1" u="sng" dirty="0">
                <a:solidFill>
                  <a:schemeClr val="tx1"/>
                </a:solidFill>
                <a:cs typeface="+mj-cs"/>
              </a:rPr>
              <a:t>ومن الأمثلة المشهورة على المقاييس الفئوية مقياس ليكرت</a:t>
            </a:r>
            <a:r>
              <a:rPr lang="ar-JO" altLang="en-US" sz="2400" b="1" u="sng" dirty="0" smtClean="0">
                <a:solidFill>
                  <a:schemeClr val="tx1"/>
                </a:solidFill>
                <a:cs typeface="+mj-cs"/>
              </a:rPr>
              <a:t>:</a:t>
            </a:r>
          </a:p>
          <a:p>
            <a:pPr algn="just" rtl="1">
              <a:defRPr/>
            </a:pPr>
            <a:r>
              <a:rPr lang="ar-JO" altLang="en-US" sz="2400" dirty="0">
                <a:solidFill>
                  <a:schemeClr val="tx1"/>
                </a:solidFill>
                <a:cs typeface="+mj-cs"/>
              </a:rPr>
              <a:t>مثال: ضع </a:t>
            </a:r>
            <a:r>
              <a:rPr lang="ar-JO" altLang="en-US" sz="2400" dirty="0" smtClean="0">
                <a:solidFill>
                  <a:schemeClr val="tx1"/>
                </a:solidFill>
                <a:cs typeface="+mj-cs"/>
              </a:rPr>
              <a:t>إشارة</a:t>
            </a:r>
            <a:r>
              <a:rPr lang="en-US" altLang="en-US" sz="2400" dirty="0" smtClean="0">
                <a:solidFill>
                  <a:schemeClr val="tx1"/>
                </a:solidFill>
                <a:cs typeface="+mj-cs"/>
              </a:rPr>
              <a:t>(x</a:t>
            </a:r>
            <a:r>
              <a:rPr lang="en-US" altLang="en-US" sz="2400" dirty="0">
                <a:solidFill>
                  <a:schemeClr val="tx1"/>
                </a:solidFill>
                <a:cs typeface="+mj-cs"/>
              </a:rPr>
              <a:t>) </a:t>
            </a:r>
            <a:r>
              <a:rPr lang="ar-JO" altLang="en-US" sz="2400" dirty="0" smtClean="0">
                <a:solidFill>
                  <a:schemeClr val="tx1"/>
                </a:solidFill>
                <a:cs typeface="+mj-cs"/>
              </a:rPr>
              <a:t> داخل </a:t>
            </a:r>
            <a:r>
              <a:rPr lang="ar-JO" altLang="en-US" sz="2400" dirty="0">
                <a:solidFill>
                  <a:schemeClr val="tx1"/>
                </a:solidFill>
                <a:cs typeface="+mj-cs"/>
              </a:rPr>
              <a:t>المربع على درجة الموافقة المناسبة من وجهة </a:t>
            </a:r>
            <a:r>
              <a:rPr lang="ar-JO" altLang="en-US" sz="2400" dirty="0" smtClean="0">
                <a:solidFill>
                  <a:schemeClr val="tx1"/>
                </a:solidFill>
                <a:cs typeface="+mj-cs"/>
              </a:rPr>
              <a:t>نظرك</a:t>
            </a:r>
          </a:p>
          <a:p>
            <a:pPr algn="just" rtl="1">
              <a:defRPr/>
            </a:pPr>
            <a:endParaRPr lang="ar-JO" altLang="en-US" sz="2400" dirty="0">
              <a:solidFill>
                <a:schemeClr val="tx1"/>
              </a:solidFill>
              <a:cs typeface="+mj-cs"/>
            </a:endParaRPr>
          </a:p>
          <a:p>
            <a:pPr algn="just" rtl="1">
              <a:defRPr/>
            </a:pPr>
            <a:endParaRPr lang="ar-JO" altLang="en-US" sz="2400" dirty="0" smtClean="0">
              <a:solidFill>
                <a:schemeClr val="tx1"/>
              </a:solidFill>
              <a:cs typeface="+mj-cs"/>
            </a:endParaRPr>
          </a:p>
          <a:p>
            <a:pPr algn="just" rtl="1">
              <a:defRPr/>
            </a:pPr>
            <a:endParaRPr lang="ar-JO" altLang="en-US" sz="2400" dirty="0">
              <a:solidFill>
                <a:schemeClr val="tx1"/>
              </a:solidFill>
              <a:cs typeface="+mj-cs"/>
            </a:endParaRPr>
          </a:p>
          <a:p>
            <a:pPr algn="just" rtl="1">
              <a:defRPr/>
            </a:pPr>
            <a:endParaRPr lang="ar-JO" altLang="en-US" sz="2400" dirty="0" smtClean="0">
              <a:solidFill>
                <a:schemeClr val="tx1"/>
              </a:solidFill>
              <a:cs typeface="+mj-cs"/>
            </a:endParaRPr>
          </a:p>
          <a:p>
            <a:pPr algn="just" rtl="1">
              <a:defRPr/>
            </a:pPr>
            <a:endParaRPr lang="ar-JO" altLang="en-US" sz="2400" dirty="0">
              <a:solidFill>
                <a:schemeClr val="tx1"/>
              </a:solidFill>
              <a:cs typeface="+mj-cs"/>
            </a:endParaRPr>
          </a:p>
          <a:p>
            <a:pPr algn="just" rtl="1">
              <a:defRPr/>
            </a:pPr>
            <a:endParaRPr lang="ar-JO" altLang="en-US" sz="2400" dirty="0" smtClean="0">
              <a:solidFill>
                <a:schemeClr val="tx1"/>
              </a:solidFill>
              <a:cs typeface="+mj-cs"/>
            </a:endParaRPr>
          </a:p>
          <a:p>
            <a:pPr algn="just" rtl="1">
              <a:defRPr/>
            </a:pPr>
            <a:r>
              <a:rPr lang="ar-JO" altLang="ar-SA" sz="2400" u="sng" dirty="0">
                <a:solidFill>
                  <a:schemeClr val="tx2">
                    <a:lumMod val="60000"/>
                    <a:lumOff val="40000"/>
                  </a:schemeClr>
                </a:solidFill>
                <a:cs typeface="Times New Roman" pitchFamily="18" charset="0"/>
              </a:rPr>
              <a:t>ويلاحظ عند ترميز البيانات </a:t>
            </a:r>
            <a:r>
              <a:rPr lang="ar-JO" altLang="ar-SA" sz="2400" dirty="0">
                <a:solidFill>
                  <a:srgbClr val="000000"/>
                </a:solidFill>
                <a:cs typeface="Times New Roman" pitchFamily="18" charset="0"/>
              </a:rPr>
              <a:t>أن تعطى (موافق بشدة=5، موافق=4، محايد=3، لا أوافق=2، لا أوافق بشدة=1) مع ملاحظة أن الفرق بين كل رقمين على المقياس متساوية</a:t>
            </a:r>
            <a:r>
              <a:rPr lang="ar-JO" altLang="ar-SA" sz="2400" dirty="0" smtClean="0">
                <a:solidFill>
                  <a:srgbClr val="000000"/>
                </a:solidFill>
                <a:cs typeface="Times New Roman" pitchFamily="18" charset="0"/>
              </a:rPr>
              <a:t>.</a:t>
            </a:r>
            <a:endParaRPr lang="en-US" altLang="ar-SA" sz="2400" dirty="0">
              <a:solidFill>
                <a:srgbClr val="000000"/>
              </a:solidFill>
              <a:cs typeface="Times New Roman"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مقاييس المتغيرات</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3240641" y="2851368"/>
            <a:ext cx="7332084" cy="1900513"/>
          </a:xfrm>
          <a:prstGeom prst="rect">
            <a:avLst/>
          </a:prstGeom>
        </p:spPr>
      </p:pic>
    </p:spTree>
    <p:extLst>
      <p:ext uri="{BB962C8B-B14F-4D97-AF65-F5344CB8AC3E}">
        <p14:creationId xmlns:p14="http://schemas.microsoft.com/office/powerpoint/2010/main" val="1177900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dirty="0">
                <a:solidFill>
                  <a:srgbClr val="000000"/>
                </a:solidFill>
                <a:cs typeface="Times New Roman" pitchFamily="18" charset="0"/>
              </a:rPr>
              <a:t>4. المقاييس النسبية </a:t>
            </a:r>
            <a:r>
              <a:rPr lang="en-US" altLang="ar-SA" sz="2400" b="1" dirty="0">
                <a:solidFill>
                  <a:srgbClr val="000000"/>
                </a:solidFill>
                <a:cs typeface="Times New Roman" pitchFamily="18" charset="0"/>
              </a:rPr>
              <a:t>Ratio </a:t>
            </a:r>
            <a:r>
              <a:rPr lang="en-US" altLang="ar-SA" sz="2400" b="1" dirty="0" smtClean="0">
                <a:solidFill>
                  <a:srgbClr val="000000"/>
                </a:solidFill>
                <a:cs typeface="Times New Roman" pitchFamily="18" charset="0"/>
              </a:rPr>
              <a:t>Scales</a:t>
            </a:r>
            <a:endParaRPr lang="ar-JO" altLang="ar-SA" sz="2400" b="1" dirty="0" smtClean="0">
              <a:solidFill>
                <a:srgbClr val="000000"/>
              </a:solidFill>
              <a:cs typeface="Times New Roman" pitchFamily="18" charset="0"/>
            </a:endParaRPr>
          </a:p>
          <a:p>
            <a:pPr algn="just" rtl="1">
              <a:defRPr/>
            </a:pPr>
            <a:endParaRPr lang="en-US" altLang="ar-SA" sz="2400" b="1" dirty="0">
              <a:solidFill>
                <a:srgbClr val="000000"/>
              </a:solidFill>
              <a:cs typeface="Times New Roman" pitchFamily="18" charset="0"/>
            </a:endParaRPr>
          </a:p>
          <a:p>
            <a:pPr algn="just" rtl="1">
              <a:defRPr/>
            </a:pPr>
            <a:r>
              <a:rPr lang="ar-JO" altLang="ar-SA" sz="2400" dirty="0">
                <a:solidFill>
                  <a:srgbClr val="000000"/>
                </a:solidFill>
                <a:cs typeface="Times New Roman" pitchFamily="18" charset="0"/>
              </a:rPr>
              <a:t>هي المقاييس التي يوجد بها صفر حقيقي وليس بداية تحكميّة كما في المقاييس الفئوية</a:t>
            </a:r>
            <a:r>
              <a:rPr lang="ar-JO" altLang="ar-SA" sz="2400" dirty="0" smtClean="0">
                <a:solidFill>
                  <a:srgbClr val="000000"/>
                </a:solidFill>
                <a:cs typeface="Times New Roman" pitchFamily="18" charset="0"/>
              </a:rPr>
              <a:t>, إنها </a:t>
            </a:r>
            <a:r>
              <a:rPr lang="ar-JO" altLang="ar-SA" sz="2400" dirty="0">
                <a:solidFill>
                  <a:srgbClr val="000000"/>
                </a:solidFill>
                <a:cs typeface="Times New Roman" pitchFamily="18" charset="0"/>
              </a:rPr>
              <a:t>من أقوى المقاييس نظراً لاشتمالها على بداية حقيقية وليس تحكميّة، </a:t>
            </a:r>
            <a:r>
              <a:rPr lang="ar-JO" altLang="ar-SA" sz="2400" dirty="0" smtClean="0">
                <a:solidFill>
                  <a:srgbClr val="000000"/>
                </a:solidFill>
                <a:cs typeface="Times New Roman" pitchFamily="18" charset="0"/>
              </a:rPr>
              <a:t>وتستخدم </a:t>
            </a:r>
            <a:r>
              <a:rPr lang="ar-JO" altLang="ar-SA" sz="2400" dirty="0">
                <a:solidFill>
                  <a:srgbClr val="000000"/>
                </a:solidFill>
                <a:cs typeface="Times New Roman" pitchFamily="18" charset="0"/>
              </a:rPr>
              <a:t>المقاييس النسبية عند الرغبة في الحصول على أرقام واقعية دقيقة تبدأ من صفر مثل: أوزان الأشياء الطبيعية، العمر, الدخل, عدد المنظمات. </a:t>
            </a:r>
            <a:endParaRPr lang="ar-JO" altLang="ar-SA" sz="2400" dirty="0" smtClean="0">
              <a:solidFill>
                <a:srgbClr val="000000"/>
              </a:solidFill>
              <a:cs typeface="Times New Roman"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مقاييس المتغيرات</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18461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u="sng" dirty="0">
                <a:solidFill>
                  <a:srgbClr val="000000"/>
                </a:solidFill>
                <a:cs typeface="Times New Roman" pitchFamily="18" charset="0"/>
              </a:rPr>
              <a:t> ومن الأمثلة على المقاييس النسبية</a:t>
            </a:r>
            <a:r>
              <a:rPr lang="ar-JO" altLang="ar-SA" sz="2400" b="1" u="sng" dirty="0" smtClean="0">
                <a:solidFill>
                  <a:srgbClr val="000000"/>
                </a:solidFill>
                <a:cs typeface="Times New Roman" pitchFamily="18" charset="0"/>
              </a:rPr>
              <a:t>:</a:t>
            </a:r>
          </a:p>
          <a:p>
            <a:pPr algn="just" rtl="1">
              <a:defRPr/>
            </a:pPr>
            <a:endParaRPr lang="ar-JO" altLang="ar-SA" sz="2400" b="1" u="sng" dirty="0">
              <a:solidFill>
                <a:srgbClr val="000000"/>
              </a:solidFill>
              <a:cs typeface="Times New Roman" pitchFamily="18" charset="0"/>
            </a:endParaRPr>
          </a:p>
          <a:p>
            <a:pPr algn="just" rtl="1">
              <a:defRPr/>
            </a:pPr>
            <a:endParaRPr lang="ar-JO" altLang="ar-SA" sz="2400" b="1" u="sng" dirty="0" smtClean="0">
              <a:solidFill>
                <a:srgbClr val="000000"/>
              </a:solidFill>
              <a:cs typeface="Times New Roman" pitchFamily="18" charset="0"/>
            </a:endParaRPr>
          </a:p>
          <a:p>
            <a:pPr algn="just" rtl="1">
              <a:defRPr/>
            </a:pPr>
            <a:endParaRPr lang="ar-JO" altLang="ar-SA" sz="2400" b="1" u="sng" dirty="0">
              <a:solidFill>
                <a:srgbClr val="000000"/>
              </a:solidFill>
              <a:cs typeface="Times New Roman" pitchFamily="18" charset="0"/>
            </a:endParaRPr>
          </a:p>
          <a:p>
            <a:pPr algn="just" rtl="1">
              <a:defRPr/>
            </a:pPr>
            <a:endParaRPr lang="ar-JO" altLang="ar-SA" sz="2400" b="1" u="sng" dirty="0" smtClean="0">
              <a:solidFill>
                <a:srgbClr val="000000"/>
              </a:solidFill>
              <a:cs typeface="Times New Roman" pitchFamily="18" charset="0"/>
            </a:endParaRPr>
          </a:p>
          <a:p>
            <a:pPr algn="just" rtl="1">
              <a:defRPr/>
            </a:pPr>
            <a:endParaRPr lang="ar-JO" altLang="ar-SA" sz="2400" b="1" u="sng" dirty="0">
              <a:solidFill>
                <a:srgbClr val="000000"/>
              </a:solidFill>
              <a:cs typeface="Times New Roman" pitchFamily="18" charset="0"/>
            </a:endParaRPr>
          </a:p>
          <a:p>
            <a:pPr algn="just" rtl="1">
              <a:defRPr/>
            </a:pPr>
            <a:endParaRPr lang="ar-JO" altLang="ar-SA" sz="2400" b="1" u="sng" dirty="0" smtClean="0">
              <a:solidFill>
                <a:srgbClr val="000000"/>
              </a:solidFill>
              <a:cs typeface="Times New Roman" pitchFamily="18" charset="0"/>
            </a:endParaRPr>
          </a:p>
          <a:p>
            <a:pPr algn="just" rtl="1">
              <a:defRPr/>
            </a:pPr>
            <a:endParaRPr lang="ar-JO" altLang="ar-SA" sz="2400" b="1" u="sng" dirty="0">
              <a:solidFill>
                <a:srgbClr val="000000"/>
              </a:solidFill>
              <a:cs typeface="Times New Roman" pitchFamily="18" charset="0"/>
            </a:endParaRPr>
          </a:p>
          <a:p>
            <a:pPr algn="just" rtl="1">
              <a:defRPr/>
            </a:pPr>
            <a:endParaRPr lang="ar-JO" altLang="ar-SA" sz="2400" b="1" u="sng" dirty="0" smtClean="0">
              <a:solidFill>
                <a:srgbClr val="000000"/>
              </a:solidFill>
              <a:cs typeface="Times New Roman" pitchFamily="18" charset="0"/>
            </a:endParaRPr>
          </a:p>
          <a:p>
            <a:pPr algn="just" rtl="1">
              <a:defRPr/>
            </a:pPr>
            <a:endParaRPr lang="ar-JO" altLang="ar-SA" sz="2400" b="1" u="sng" dirty="0">
              <a:solidFill>
                <a:srgbClr val="000000"/>
              </a:solidFill>
              <a:cs typeface="Times New Roman" pitchFamily="18" charset="0"/>
            </a:endParaRPr>
          </a:p>
          <a:p>
            <a:pPr algn="just" rtl="1">
              <a:defRPr/>
            </a:pPr>
            <a:endParaRPr lang="en-US" altLang="ar-SA" sz="2400" b="1" dirty="0">
              <a:solidFill>
                <a:srgbClr val="000000"/>
              </a:solidFill>
              <a:cs typeface="Times New Roman"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مقاييس المتغيرات</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Group 16"/>
          <p:cNvGrpSpPr>
            <a:grpSpLocks/>
          </p:cNvGrpSpPr>
          <p:nvPr/>
        </p:nvGrpSpPr>
        <p:grpSpPr bwMode="auto">
          <a:xfrm>
            <a:off x="3328754" y="2279993"/>
            <a:ext cx="7929563" cy="1938992"/>
            <a:chOff x="285750" y="1428750"/>
            <a:chExt cx="7929563" cy="1938992"/>
          </a:xfrm>
        </p:grpSpPr>
        <p:sp>
          <p:nvSpPr>
            <p:cNvPr id="11" name="Text Box 2"/>
            <p:cNvSpPr txBox="1">
              <a:spLocks noChangeArrowheads="1"/>
            </p:cNvSpPr>
            <p:nvPr/>
          </p:nvSpPr>
          <p:spPr bwMode="auto">
            <a:xfrm>
              <a:off x="285750" y="1428750"/>
              <a:ext cx="7929563"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r" rtl="1" eaLnBrk="1" hangingPunct="1"/>
              <a:r>
                <a:rPr kumimoji="0" lang="ar-JO" altLang="en-US" sz="2000" b="1" dirty="0">
                  <a:solidFill>
                    <a:srgbClr val="000000"/>
                  </a:solidFill>
                  <a:cs typeface="Times New Roman" panose="02020603050405020304" pitchFamily="18" charset="0"/>
                </a:rPr>
                <a:t>ضع إشارة </a:t>
              </a:r>
              <a:r>
                <a:rPr kumimoji="0" lang="en-US" altLang="en-US" sz="2000" b="1" dirty="0">
                  <a:solidFill>
                    <a:srgbClr val="000000"/>
                  </a:solidFill>
                  <a:cs typeface="Times New Roman" panose="02020603050405020304" pitchFamily="18" charset="0"/>
                </a:rPr>
                <a:t>(x) </a:t>
              </a:r>
              <a:r>
                <a:rPr kumimoji="0" lang="ar-JO" altLang="en-US" sz="2000" b="1" dirty="0" smtClean="0">
                  <a:solidFill>
                    <a:srgbClr val="000000"/>
                  </a:solidFill>
                  <a:cs typeface="Times New Roman" panose="02020603050405020304" pitchFamily="18" charset="0"/>
                </a:rPr>
                <a:t> في </a:t>
              </a:r>
              <a:r>
                <a:rPr kumimoji="0" lang="ar-JO" altLang="en-US" sz="2000" b="1" dirty="0">
                  <a:solidFill>
                    <a:srgbClr val="000000"/>
                  </a:solidFill>
                  <a:cs typeface="Times New Roman" panose="02020603050405020304" pitchFamily="18" charset="0"/>
                </a:rPr>
                <a:t>المربع أمام العبارة الناسبة من وجهة نظرك</a:t>
              </a:r>
              <a:r>
                <a:rPr kumimoji="0" lang="ar-JO" altLang="en-US" sz="2000" b="1" dirty="0" smtClean="0">
                  <a:solidFill>
                    <a:srgbClr val="000000"/>
                  </a:solidFill>
                  <a:cs typeface="Times New Roman" panose="02020603050405020304" pitchFamily="18" charset="0"/>
                </a:rPr>
                <a:t>.</a:t>
              </a:r>
              <a:endParaRPr kumimoji="0" lang="en-US" altLang="en-US" sz="2000" b="1" dirty="0">
                <a:solidFill>
                  <a:srgbClr val="000000"/>
                </a:solidFill>
                <a:cs typeface="Times New Roman" panose="02020603050405020304" pitchFamily="18" charset="0"/>
              </a:endParaRPr>
            </a:p>
            <a:p>
              <a:pPr algn="r" rtl="1" eaLnBrk="1" hangingPunct="1"/>
              <a:r>
                <a:rPr kumimoji="0" lang="ar-JO" altLang="en-US" sz="2000" b="1" dirty="0">
                  <a:solidFill>
                    <a:srgbClr val="000000"/>
                  </a:solidFill>
                  <a:cs typeface="Times New Roman" panose="02020603050405020304" pitchFamily="18" charset="0"/>
                </a:rPr>
                <a:t>1. الدخل السنوي من العمل:</a:t>
              </a:r>
              <a:endParaRPr kumimoji="0" lang="en-US" altLang="en-US" sz="2000" b="1" dirty="0">
                <a:solidFill>
                  <a:srgbClr val="000000"/>
                </a:solidFill>
                <a:cs typeface="Times New Roman" panose="02020603050405020304" pitchFamily="18" charset="0"/>
              </a:endParaRPr>
            </a:p>
            <a:p>
              <a:pPr algn="r" rtl="1" eaLnBrk="1" hangingPunct="1"/>
              <a:r>
                <a:rPr kumimoji="0" lang="ar-JO" altLang="en-US" sz="2000" b="1" dirty="0">
                  <a:solidFill>
                    <a:srgbClr val="000000"/>
                  </a:solidFill>
                  <a:cs typeface="Times New Roman" panose="02020603050405020304" pitchFamily="18" charset="0"/>
                </a:rPr>
                <a:t>                     أ</a:t>
              </a:r>
              <a:r>
                <a:rPr kumimoji="0" lang="ar-SA" altLang="en-US" sz="2000" b="1" dirty="0">
                  <a:solidFill>
                    <a:srgbClr val="000000"/>
                  </a:solidFill>
                  <a:cs typeface="Times New Roman" panose="02020603050405020304" pitchFamily="18" charset="0"/>
                </a:rPr>
                <a:t>قل من 1500 دينار</a:t>
              </a:r>
              <a:r>
                <a:rPr kumimoji="0" lang="ar-JO" altLang="en-US" sz="2000" b="1" dirty="0">
                  <a:solidFill>
                    <a:srgbClr val="000000"/>
                  </a:solidFill>
                  <a:cs typeface="Times New Roman" panose="02020603050405020304" pitchFamily="18" charset="0"/>
                </a:rPr>
                <a:t>.</a:t>
              </a:r>
              <a:endParaRPr kumimoji="0" lang="en-US" altLang="en-US" sz="2000" b="1" dirty="0">
                <a:solidFill>
                  <a:srgbClr val="000000"/>
                </a:solidFill>
                <a:cs typeface="Times New Roman" panose="02020603050405020304" pitchFamily="18" charset="0"/>
              </a:endParaRPr>
            </a:p>
            <a:p>
              <a:pPr algn="r" rtl="1" eaLnBrk="1" hangingPunct="1"/>
              <a:r>
                <a:rPr kumimoji="0" lang="ar-JO" altLang="en-US" sz="2000" b="1" dirty="0">
                  <a:solidFill>
                    <a:srgbClr val="000000"/>
                  </a:solidFill>
                  <a:cs typeface="Times New Roman" panose="02020603050405020304" pitchFamily="18" charset="0"/>
                </a:rPr>
                <a:t>                     1500 دينار- أقل من 2500 دينار.</a:t>
              </a:r>
              <a:endParaRPr kumimoji="0" lang="en-US" altLang="en-US" sz="2000" b="1" dirty="0">
                <a:solidFill>
                  <a:srgbClr val="000000"/>
                </a:solidFill>
                <a:cs typeface="Times New Roman" panose="02020603050405020304" pitchFamily="18" charset="0"/>
              </a:endParaRPr>
            </a:p>
            <a:p>
              <a:pPr algn="r" rtl="1" eaLnBrk="1" hangingPunct="1"/>
              <a:r>
                <a:rPr kumimoji="0" lang="ar-JO" altLang="en-US" sz="2000" b="1" dirty="0">
                  <a:solidFill>
                    <a:srgbClr val="000000"/>
                  </a:solidFill>
                  <a:cs typeface="Times New Roman" panose="02020603050405020304" pitchFamily="18" charset="0"/>
                </a:rPr>
                <a:t>                     2500 دينار- أقل من 3500 دينار.</a:t>
              </a:r>
              <a:endParaRPr kumimoji="0" lang="en-US" altLang="en-US" sz="2000" b="1" dirty="0">
                <a:solidFill>
                  <a:srgbClr val="000000"/>
                </a:solidFill>
                <a:cs typeface="Times New Roman" panose="02020603050405020304" pitchFamily="18" charset="0"/>
              </a:endParaRPr>
            </a:p>
            <a:p>
              <a:pPr algn="r" rtl="1" eaLnBrk="1" hangingPunct="1"/>
              <a:r>
                <a:rPr kumimoji="0" lang="ar-JO" altLang="en-US" sz="2000" b="1" dirty="0">
                  <a:solidFill>
                    <a:srgbClr val="000000"/>
                  </a:solidFill>
                  <a:cs typeface="Times New Roman" panose="02020603050405020304" pitchFamily="18" charset="0"/>
                </a:rPr>
                <a:t>                     3500 دينار فأكثر. </a:t>
              </a:r>
              <a:endParaRPr kumimoji="0" lang="en-US" altLang="en-US" sz="2000" b="1" dirty="0">
                <a:solidFill>
                  <a:srgbClr val="000000"/>
                </a:solidFill>
                <a:cs typeface="Times New Roman" panose="02020603050405020304" pitchFamily="18" charset="0"/>
              </a:endParaRPr>
            </a:p>
          </p:txBody>
        </p:sp>
        <p:sp>
          <p:nvSpPr>
            <p:cNvPr id="12" name="Rectangle 8"/>
            <p:cNvSpPr>
              <a:spLocks noChangeArrowheads="1"/>
            </p:cNvSpPr>
            <p:nvPr/>
          </p:nvSpPr>
          <p:spPr bwMode="auto">
            <a:xfrm>
              <a:off x="6881424" y="2119021"/>
              <a:ext cx="357188" cy="214313"/>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13" name="Rectangle 9"/>
            <p:cNvSpPr>
              <a:spLocks noChangeArrowheads="1"/>
            </p:cNvSpPr>
            <p:nvPr/>
          </p:nvSpPr>
          <p:spPr bwMode="auto">
            <a:xfrm>
              <a:off x="6858000" y="2409972"/>
              <a:ext cx="357188" cy="214312"/>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14" name="Rectangle 10"/>
            <p:cNvSpPr>
              <a:spLocks noChangeArrowheads="1"/>
            </p:cNvSpPr>
            <p:nvPr/>
          </p:nvSpPr>
          <p:spPr bwMode="auto">
            <a:xfrm>
              <a:off x="6858000" y="3079452"/>
              <a:ext cx="357188" cy="214312"/>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15" name="Rectangle 11"/>
            <p:cNvSpPr>
              <a:spLocks noChangeArrowheads="1"/>
            </p:cNvSpPr>
            <p:nvPr/>
          </p:nvSpPr>
          <p:spPr bwMode="auto">
            <a:xfrm>
              <a:off x="6858000" y="2722581"/>
              <a:ext cx="357188" cy="214313"/>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grpSp>
      <p:grpSp>
        <p:nvGrpSpPr>
          <p:cNvPr id="16" name="Group 17"/>
          <p:cNvGrpSpPr>
            <a:grpSpLocks/>
          </p:cNvGrpSpPr>
          <p:nvPr/>
        </p:nvGrpSpPr>
        <p:grpSpPr bwMode="auto">
          <a:xfrm>
            <a:off x="3824639" y="4319845"/>
            <a:ext cx="7442200" cy="1631216"/>
            <a:chOff x="844550" y="4062413"/>
            <a:chExt cx="7442200" cy="1631216"/>
          </a:xfrm>
        </p:grpSpPr>
        <p:sp>
          <p:nvSpPr>
            <p:cNvPr id="17" name="Text Box 19"/>
            <p:cNvSpPr txBox="1">
              <a:spLocks noChangeArrowheads="1"/>
            </p:cNvSpPr>
            <p:nvPr/>
          </p:nvSpPr>
          <p:spPr bwMode="auto">
            <a:xfrm>
              <a:off x="844550" y="4062413"/>
              <a:ext cx="7442200"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r" rtl="1" eaLnBrk="1" hangingPunct="1"/>
              <a:r>
                <a:rPr kumimoji="0" lang="ar-JO" altLang="en-US" sz="2000" b="1" dirty="0">
                  <a:solidFill>
                    <a:srgbClr val="000000"/>
                  </a:solidFill>
                  <a:cs typeface="Times New Roman" panose="02020603050405020304" pitchFamily="18" charset="0"/>
                </a:rPr>
                <a:t>2. عدد العمال العاملين في المنظمة:</a:t>
              </a:r>
              <a:endParaRPr kumimoji="0" lang="en-US" altLang="en-US" sz="2000" b="1" dirty="0">
                <a:solidFill>
                  <a:srgbClr val="000000"/>
                </a:solidFill>
                <a:cs typeface="Times New Roman" panose="02020603050405020304" pitchFamily="18" charset="0"/>
              </a:endParaRPr>
            </a:p>
            <a:p>
              <a:pPr algn="r" rtl="1" eaLnBrk="1" hangingPunct="1"/>
              <a:r>
                <a:rPr kumimoji="0" lang="ar-JO" altLang="en-US" sz="2000" b="1" dirty="0">
                  <a:solidFill>
                    <a:srgbClr val="000000"/>
                  </a:solidFill>
                  <a:cs typeface="Times New Roman" panose="02020603050405020304" pitchFamily="18" charset="0"/>
                </a:rPr>
                <a:t>                     أقل من خمسة.</a:t>
              </a:r>
              <a:endParaRPr kumimoji="0" lang="en-US" altLang="en-US" sz="2000" b="1" dirty="0">
                <a:solidFill>
                  <a:srgbClr val="000000"/>
                </a:solidFill>
                <a:cs typeface="Times New Roman" panose="02020603050405020304" pitchFamily="18" charset="0"/>
              </a:endParaRPr>
            </a:p>
            <a:p>
              <a:pPr algn="r" rtl="1" eaLnBrk="1" hangingPunct="1"/>
              <a:r>
                <a:rPr kumimoji="0" lang="ar-JO" altLang="en-US" sz="2000" b="1" dirty="0">
                  <a:solidFill>
                    <a:srgbClr val="000000"/>
                  </a:solidFill>
                  <a:cs typeface="Times New Roman" panose="02020603050405020304" pitchFamily="18" charset="0"/>
                </a:rPr>
                <a:t>                     5-19 عامل.</a:t>
              </a:r>
              <a:endParaRPr kumimoji="0" lang="en-US" altLang="en-US" sz="2000" b="1" dirty="0">
                <a:solidFill>
                  <a:srgbClr val="000000"/>
                </a:solidFill>
                <a:cs typeface="Times New Roman" panose="02020603050405020304" pitchFamily="18" charset="0"/>
              </a:endParaRPr>
            </a:p>
            <a:p>
              <a:pPr algn="r" rtl="1" eaLnBrk="1" hangingPunct="1"/>
              <a:r>
                <a:rPr kumimoji="0" lang="ar-JO" altLang="en-US" sz="2000" b="1" dirty="0">
                  <a:solidFill>
                    <a:srgbClr val="000000"/>
                  </a:solidFill>
                  <a:cs typeface="Times New Roman" panose="02020603050405020304" pitchFamily="18" charset="0"/>
                </a:rPr>
                <a:t>                     20-100 عامل.</a:t>
              </a:r>
              <a:endParaRPr kumimoji="0" lang="en-US" altLang="en-US" sz="2000" b="1" dirty="0">
                <a:solidFill>
                  <a:srgbClr val="000000"/>
                </a:solidFill>
                <a:cs typeface="Times New Roman" panose="02020603050405020304" pitchFamily="18" charset="0"/>
              </a:endParaRPr>
            </a:p>
            <a:p>
              <a:pPr algn="r" rtl="1" eaLnBrk="1" hangingPunct="1"/>
              <a:r>
                <a:rPr kumimoji="0" lang="ar-JO" altLang="en-US" sz="2000" b="1" dirty="0">
                  <a:solidFill>
                    <a:srgbClr val="000000"/>
                  </a:solidFill>
                  <a:cs typeface="Times New Roman" panose="02020603050405020304" pitchFamily="18" charset="0"/>
                </a:rPr>
                <a:t>                     أكثر من 100 عامل.</a:t>
              </a:r>
              <a:endParaRPr kumimoji="0" lang="en-US" altLang="en-US" sz="2000" b="1" dirty="0">
                <a:solidFill>
                  <a:srgbClr val="000000"/>
                </a:solidFill>
                <a:cs typeface="Times New Roman" panose="02020603050405020304" pitchFamily="18" charset="0"/>
              </a:endParaRPr>
            </a:p>
          </p:txBody>
        </p:sp>
        <p:sp>
          <p:nvSpPr>
            <p:cNvPr id="18" name="Rectangle 12"/>
            <p:cNvSpPr>
              <a:spLocks noChangeArrowheads="1"/>
            </p:cNvSpPr>
            <p:nvPr/>
          </p:nvSpPr>
          <p:spPr bwMode="auto">
            <a:xfrm>
              <a:off x="6952861" y="4468079"/>
              <a:ext cx="357188" cy="214313"/>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19" name="Rectangle 13"/>
            <p:cNvSpPr>
              <a:spLocks noChangeArrowheads="1"/>
            </p:cNvSpPr>
            <p:nvPr/>
          </p:nvSpPr>
          <p:spPr bwMode="auto">
            <a:xfrm>
              <a:off x="6952861" y="4746943"/>
              <a:ext cx="357188" cy="214312"/>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20" name="Rectangle 14"/>
            <p:cNvSpPr>
              <a:spLocks noChangeArrowheads="1"/>
            </p:cNvSpPr>
            <p:nvPr/>
          </p:nvSpPr>
          <p:spPr bwMode="auto">
            <a:xfrm>
              <a:off x="6947592" y="5088095"/>
              <a:ext cx="357188" cy="214313"/>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21" name="Rectangle 15"/>
            <p:cNvSpPr>
              <a:spLocks noChangeArrowheads="1"/>
            </p:cNvSpPr>
            <p:nvPr/>
          </p:nvSpPr>
          <p:spPr bwMode="auto">
            <a:xfrm>
              <a:off x="6929437" y="5388986"/>
              <a:ext cx="357188" cy="214312"/>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grpSp>
    </p:spTree>
    <p:extLst>
      <p:ext uri="{BB962C8B-B14F-4D97-AF65-F5344CB8AC3E}">
        <p14:creationId xmlns:p14="http://schemas.microsoft.com/office/powerpoint/2010/main" val="2125417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i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diamond(in)">
                                      <p:cBhvr>
                                        <p:cTn id="12"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defRPr/>
            </a:pPr>
            <a:r>
              <a:rPr lang="ar-JO" altLang="ar-SA" sz="2400" dirty="0" smtClean="0">
                <a:solidFill>
                  <a:srgbClr val="000000"/>
                </a:solidFill>
                <a:cs typeface="Times New Roman" pitchFamily="18" charset="0"/>
              </a:rPr>
              <a:t>الصلاحية والموثوقية</a:t>
            </a:r>
            <a:r>
              <a:rPr lang="en-US" altLang="ar-SA" sz="2400" dirty="0" smtClean="0">
                <a:solidFill>
                  <a:srgbClr val="000000"/>
                </a:solidFill>
                <a:cs typeface="Times New Roman" pitchFamily="18" charset="0"/>
              </a:rPr>
              <a:t>/</a:t>
            </a:r>
            <a:r>
              <a:rPr lang="ar-JO" altLang="ar-SA" sz="2400" dirty="0" smtClean="0">
                <a:solidFill>
                  <a:srgbClr val="000000"/>
                </a:solidFill>
                <a:cs typeface="Times New Roman" pitchFamily="18" charset="0"/>
              </a:rPr>
              <a:t>الصدق والثبات </a:t>
            </a:r>
            <a:r>
              <a:rPr lang="en-US" altLang="ar-SA" sz="2400" dirty="0">
                <a:solidFill>
                  <a:srgbClr val="000000"/>
                </a:solidFill>
                <a:cs typeface="Times New Roman" pitchFamily="18" charset="0"/>
              </a:rPr>
              <a:t>Reliability and </a:t>
            </a:r>
            <a:r>
              <a:rPr lang="en-US" altLang="ar-SA" sz="2400" dirty="0" smtClean="0">
                <a:solidFill>
                  <a:srgbClr val="000000"/>
                </a:solidFill>
                <a:cs typeface="Times New Roman" pitchFamily="18" charset="0"/>
              </a:rPr>
              <a:t>validity</a:t>
            </a:r>
            <a:r>
              <a:rPr lang="ar-JO" altLang="ar-SA" sz="2400" dirty="0" smtClean="0">
                <a:solidFill>
                  <a:srgbClr val="000000"/>
                </a:solidFill>
                <a:cs typeface="Times New Roman" pitchFamily="18" charset="0"/>
              </a:rPr>
              <a:t> </a:t>
            </a:r>
            <a:r>
              <a:rPr lang="ar-JO" altLang="ar-SA" sz="2400" dirty="0">
                <a:solidFill>
                  <a:srgbClr val="000000"/>
                </a:solidFill>
                <a:cs typeface="Times New Roman" pitchFamily="18" charset="0"/>
              </a:rPr>
              <a:t>هي المفاهيم المستخدمة لتقييم جودة البحث. وهي تشير إلى مدى جودة الطريقة أو التقنية أو الاختبار في قياس شيء ما. تتعلق الموثوقية باتساق المقياس، وتتعلق الصلاحية بدقة المقياس.من المهم مراعاة الموثوقية والصلاحية عند إنشاء تصميم بحثك، وتخطيط أساليبك، وكتابة نتائجك، خاصة في البحث الكمي.</a:t>
            </a: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smtClean="0">
                <a:latin typeface="Times New Roman" panose="02020603050405020304" pitchFamily="18" charset="0"/>
                <a:cs typeface="Times New Roman" panose="02020603050405020304" pitchFamily="18" charset="0"/>
              </a:rPr>
              <a:t> صدق </a:t>
            </a:r>
            <a:r>
              <a:rPr lang="ar-JO" sz="2800" b="1" dirty="0">
                <a:latin typeface="Times New Roman" panose="02020603050405020304" pitchFamily="18" charset="0"/>
                <a:cs typeface="Times New Roman" panose="02020603050405020304" pitchFamily="18" charset="0"/>
              </a:rPr>
              <a:t>وثبات الأداة </a:t>
            </a:r>
            <a:r>
              <a:rPr lang="en-US" sz="2800" b="1" dirty="0">
                <a:latin typeface="Times New Roman" panose="02020603050405020304" pitchFamily="18" charset="0"/>
                <a:cs typeface="Times New Roman" panose="02020603050405020304" pitchFamily="18" charset="0"/>
              </a:rPr>
              <a:t>Validity &amp; Reliability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47916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dirty="0">
                <a:solidFill>
                  <a:srgbClr val="000000"/>
                </a:solidFill>
                <a:cs typeface="Times New Roman" pitchFamily="18" charset="0"/>
              </a:rPr>
              <a:t>أ. </a:t>
            </a:r>
            <a:r>
              <a:rPr lang="ar-JO" altLang="ar-SA" sz="2400" b="1" dirty="0" smtClean="0">
                <a:solidFill>
                  <a:srgbClr val="000000"/>
                </a:solidFill>
                <a:cs typeface="Times New Roman" pitchFamily="18" charset="0"/>
              </a:rPr>
              <a:t>صدق/ </a:t>
            </a:r>
            <a:r>
              <a:rPr lang="ar-JO" altLang="ar-SA" sz="2400" b="1" dirty="0">
                <a:solidFill>
                  <a:srgbClr val="000000"/>
                </a:solidFill>
                <a:cs typeface="Times New Roman" pitchFamily="18" charset="0"/>
              </a:rPr>
              <a:t>صلاحية الاستبيان </a:t>
            </a:r>
            <a:r>
              <a:rPr lang="en-US" altLang="ar-SA" sz="2400" b="1" dirty="0">
                <a:solidFill>
                  <a:srgbClr val="000000"/>
                </a:solidFill>
                <a:cs typeface="Times New Roman" pitchFamily="18" charset="0"/>
              </a:rPr>
              <a:t>Validity</a:t>
            </a:r>
          </a:p>
          <a:p>
            <a:pPr algn="just" rtl="1">
              <a:defRPr/>
            </a:pPr>
            <a:r>
              <a:rPr lang="ar-JO" altLang="ar-SA" sz="2400" dirty="0">
                <a:solidFill>
                  <a:srgbClr val="000000"/>
                </a:solidFill>
                <a:cs typeface="Times New Roman" pitchFamily="18" charset="0"/>
              </a:rPr>
              <a:t>هو أن يقيس المقياس/ الاستبيان ما وضع أصلاً لقياسه، انها جودة الاختبار في قياس ما صمم اصلا لقياسه، بأن تكون الأسئلة المطروحة ذات صلة بالموضوع</a:t>
            </a:r>
            <a:r>
              <a:rPr lang="ar-JO" altLang="ar-SA" sz="2400" dirty="0" smtClean="0">
                <a:solidFill>
                  <a:srgbClr val="000000"/>
                </a:solidFill>
                <a:cs typeface="Times New Roman" pitchFamily="18" charset="0"/>
              </a:rPr>
              <a:t>.</a:t>
            </a:r>
          </a:p>
          <a:p>
            <a:pPr algn="just" rtl="1">
              <a:defRPr/>
            </a:pPr>
            <a:endParaRPr lang="ar-JO" altLang="ar-SA" sz="2400" dirty="0">
              <a:solidFill>
                <a:srgbClr val="000000"/>
              </a:solidFill>
              <a:cs typeface="Times New Roman" pitchFamily="18" charset="0"/>
            </a:endParaRPr>
          </a:p>
          <a:p>
            <a:pPr algn="just" rtl="1">
              <a:defRPr/>
            </a:pPr>
            <a:r>
              <a:rPr lang="ar-JO" altLang="ar-SA" sz="2400" b="1" dirty="0">
                <a:solidFill>
                  <a:srgbClr val="000000"/>
                </a:solidFill>
                <a:cs typeface="Times New Roman" pitchFamily="18" charset="0"/>
              </a:rPr>
              <a:t>مقاييس </a:t>
            </a:r>
            <a:r>
              <a:rPr lang="ar-JO" altLang="ar-SA" sz="2400" b="1" dirty="0" smtClean="0">
                <a:solidFill>
                  <a:srgbClr val="000000"/>
                </a:solidFill>
                <a:cs typeface="Times New Roman" pitchFamily="18" charset="0"/>
              </a:rPr>
              <a:t>الصدق/ </a:t>
            </a:r>
            <a:r>
              <a:rPr lang="ar-JO" altLang="ar-SA" sz="2400" b="1" dirty="0">
                <a:solidFill>
                  <a:srgbClr val="000000"/>
                </a:solidFill>
                <a:cs typeface="Times New Roman" pitchFamily="18" charset="0"/>
              </a:rPr>
              <a:t>الصلاحية: </a:t>
            </a:r>
            <a:r>
              <a:rPr lang="en-US" altLang="ar-SA" sz="2400" b="1" dirty="0">
                <a:solidFill>
                  <a:srgbClr val="000000"/>
                </a:solidFill>
                <a:cs typeface="Times New Roman" pitchFamily="18" charset="0"/>
              </a:rPr>
              <a:t>Types of </a:t>
            </a:r>
            <a:r>
              <a:rPr lang="en-US" altLang="ar-SA" sz="2400" b="1" dirty="0" smtClean="0">
                <a:solidFill>
                  <a:srgbClr val="000000"/>
                </a:solidFill>
                <a:cs typeface="Times New Roman" pitchFamily="18" charset="0"/>
              </a:rPr>
              <a:t>Validity</a:t>
            </a:r>
            <a:endParaRPr lang="ar-JO" altLang="ar-SA" sz="2400" b="1" dirty="0" smtClean="0">
              <a:solidFill>
                <a:srgbClr val="000000"/>
              </a:solidFill>
              <a:cs typeface="Times New Roman" pitchFamily="18" charset="0"/>
            </a:endParaRPr>
          </a:p>
          <a:p>
            <a:pPr algn="just" rtl="1">
              <a:defRPr/>
            </a:pPr>
            <a:endParaRPr lang="en-US" altLang="ar-SA" sz="2400" b="1" dirty="0">
              <a:solidFill>
                <a:srgbClr val="000000"/>
              </a:solidFill>
              <a:cs typeface="Times New Roman" pitchFamily="18" charset="0"/>
            </a:endParaRPr>
          </a:p>
          <a:p>
            <a:pPr marL="457200" indent="-457200" algn="just" rtl="1">
              <a:buFont typeface="+mj-lt"/>
              <a:buAutoNum type="arabicPeriod"/>
              <a:defRPr/>
            </a:pPr>
            <a:r>
              <a:rPr lang="en-US" altLang="ar-SA" sz="2400" dirty="0" smtClean="0">
                <a:solidFill>
                  <a:srgbClr val="000000"/>
                </a:solidFill>
                <a:cs typeface="Times New Roman" pitchFamily="18" charset="0"/>
              </a:rPr>
              <a:t> </a:t>
            </a:r>
            <a:r>
              <a:rPr lang="ar-JO" altLang="ar-SA" sz="2400" b="1" dirty="0">
                <a:solidFill>
                  <a:srgbClr val="000000"/>
                </a:solidFill>
                <a:cs typeface="Times New Roman" pitchFamily="18" charset="0"/>
              </a:rPr>
              <a:t>صلاحية المحتوى </a:t>
            </a:r>
            <a:r>
              <a:rPr lang="en-US" altLang="ar-SA" sz="2400" b="1" dirty="0">
                <a:solidFill>
                  <a:srgbClr val="000000"/>
                </a:solidFill>
                <a:cs typeface="Times New Roman" pitchFamily="18" charset="0"/>
              </a:rPr>
              <a:t>Content Validity </a:t>
            </a:r>
          </a:p>
          <a:p>
            <a:pPr algn="just" rtl="1">
              <a:defRPr/>
            </a:pPr>
            <a:r>
              <a:rPr lang="ar-JO" altLang="ar-SA" sz="2400" dirty="0">
                <a:solidFill>
                  <a:srgbClr val="000000"/>
                </a:solidFill>
                <a:cs typeface="Times New Roman" pitchFamily="18" charset="0"/>
              </a:rPr>
              <a:t>مقياس للتأكد من أن أداة القياس قد تضمنت عدداً كافياً وممثلا من الأسئلة التي ينبغي أن تستخدم لقياس المفهوم.</a:t>
            </a: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 صدق وثبات الأداة </a:t>
            </a:r>
            <a:r>
              <a:rPr lang="en-US" sz="2800" b="1" dirty="0">
                <a:latin typeface="Times New Roman" panose="02020603050405020304" pitchFamily="18" charset="0"/>
                <a:cs typeface="Times New Roman" panose="02020603050405020304" pitchFamily="18" charset="0"/>
              </a:rPr>
              <a:t>Validity &amp; Reliability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85632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dirty="0">
                <a:solidFill>
                  <a:srgbClr val="000000"/>
                </a:solidFill>
                <a:cs typeface="Times New Roman" pitchFamily="18" charset="0"/>
              </a:rPr>
              <a:t>2. صلاحية المعيار </a:t>
            </a:r>
            <a:r>
              <a:rPr lang="en-US" altLang="ar-SA" sz="2400" b="1" dirty="0">
                <a:solidFill>
                  <a:srgbClr val="000000"/>
                </a:solidFill>
                <a:cs typeface="Times New Roman" pitchFamily="18" charset="0"/>
              </a:rPr>
              <a:t>Criterion Validity </a:t>
            </a:r>
          </a:p>
          <a:p>
            <a:pPr algn="just" rtl="1">
              <a:defRPr/>
            </a:pPr>
            <a:r>
              <a:rPr lang="ar-JO" altLang="ar-SA" sz="2400" dirty="0">
                <a:solidFill>
                  <a:srgbClr val="000000"/>
                </a:solidFill>
                <a:cs typeface="Times New Roman" pitchFamily="18" charset="0"/>
              </a:rPr>
              <a:t>مقياس للحكم على صلاحية المقياس في التمييز بين الأفراد في مجال العامل التابع المتوقع أن يحدث فيه التغيير، وهل يميز المقياس بين المتغيرات بطريقة تساعد على التنبؤ بمتغير معين</a:t>
            </a:r>
            <a:r>
              <a:rPr lang="ar-JO" altLang="ar-SA" sz="2400" dirty="0" smtClean="0">
                <a:solidFill>
                  <a:srgbClr val="000000"/>
                </a:solidFill>
                <a:cs typeface="Times New Roman" pitchFamily="18" charset="0"/>
              </a:rPr>
              <a:t>.</a:t>
            </a:r>
          </a:p>
          <a:p>
            <a:pPr algn="just" rtl="1">
              <a:defRPr/>
            </a:pPr>
            <a:r>
              <a:rPr lang="ar-JO" altLang="ar-SA" sz="2400" b="1" dirty="0">
                <a:solidFill>
                  <a:srgbClr val="000000"/>
                </a:solidFill>
                <a:cs typeface="Times New Roman" pitchFamily="18" charset="0"/>
              </a:rPr>
              <a:t>3. الصدق الظاهري </a:t>
            </a:r>
            <a:r>
              <a:rPr lang="en-US" altLang="ar-SA" sz="2400" b="1" dirty="0">
                <a:solidFill>
                  <a:srgbClr val="000000"/>
                </a:solidFill>
                <a:cs typeface="Times New Roman" pitchFamily="18" charset="0"/>
              </a:rPr>
              <a:t>Face validity</a:t>
            </a:r>
            <a:endParaRPr lang="ar-JO" altLang="ar-SA" sz="2400" b="1" dirty="0">
              <a:solidFill>
                <a:srgbClr val="000000"/>
              </a:solidFill>
              <a:cs typeface="Times New Roman" pitchFamily="18" charset="0"/>
            </a:endParaRPr>
          </a:p>
          <a:p>
            <a:pPr algn="just" rtl="1">
              <a:defRPr/>
            </a:pPr>
            <a:r>
              <a:rPr lang="ar-JO" altLang="ar-SA" sz="2400" dirty="0">
                <a:solidFill>
                  <a:srgbClr val="000000"/>
                </a:solidFill>
                <a:cs typeface="Times New Roman" pitchFamily="18" charset="0"/>
              </a:rPr>
              <a:t>هل يبدو محتوى الاختبار مناسبا لأهدافه</a:t>
            </a:r>
            <a:r>
              <a:rPr lang="ar-JO" altLang="ar-SA" sz="2400" dirty="0" smtClean="0">
                <a:solidFill>
                  <a:srgbClr val="000000"/>
                </a:solidFill>
                <a:cs typeface="Times New Roman" pitchFamily="18" charset="0"/>
              </a:rPr>
              <a:t>؟</a:t>
            </a:r>
            <a:endParaRPr lang="ar-JO" altLang="ar-SA" sz="2400" dirty="0">
              <a:solidFill>
                <a:srgbClr val="000000"/>
              </a:solidFill>
              <a:cs typeface="Times New Roman" pitchFamily="18" charset="0"/>
            </a:endParaRPr>
          </a:p>
          <a:p>
            <a:pPr algn="just" rtl="1">
              <a:defRPr/>
            </a:pPr>
            <a:r>
              <a:rPr lang="ar-JO" altLang="ar-SA" sz="2400" b="1" dirty="0">
                <a:solidFill>
                  <a:srgbClr val="000000"/>
                </a:solidFill>
                <a:cs typeface="Times New Roman" pitchFamily="18" charset="0"/>
              </a:rPr>
              <a:t>4. الصدق التنبؤي </a:t>
            </a:r>
            <a:r>
              <a:rPr lang="en-US" altLang="ar-SA" sz="2400" b="1" dirty="0">
                <a:solidFill>
                  <a:srgbClr val="000000"/>
                </a:solidFill>
                <a:cs typeface="Times New Roman" pitchFamily="18" charset="0"/>
              </a:rPr>
              <a:t>Predictive validity</a:t>
            </a:r>
            <a:endParaRPr lang="ar-JO" altLang="ar-SA" sz="2400" b="1" dirty="0">
              <a:solidFill>
                <a:srgbClr val="000000"/>
              </a:solidFill>
              <a:cs typeface="Times New Roman" pitchFamily="18" charset="0"/>
            </a:endParaRPr>
          </a:p>
          <a:p>
            <a:pPr algn="just" rtl="1">
              <a:defRPr/>
            </a:pPr>
            <a:r>
              <a:rPr lang="ar-JO" altLang="ar-SA" sz="2400" dirty="0">
                <a:solidFill>
                  <a:srgbClr val="000000"/>
                </a:solidFill>
                <a:cs typeface="Times New Roman" pitchFamily="18" charset="0"/>
              </a:rPr>
              <a:t>يشير إلى قدرة الاختبار أو القياس الآخر على التنبؤ بالنتيجة المستقبلية. هنا، يمكن أن تكون النتيجة سلوكًا أو أداءً أو حتى مرضًا يحدث في مرحلة ما في المستقبل</a:t>
            </a:r>
            <a:r>
              <a:rPr lang="ar-JO" altLang="ar-SA" sz="2400" dirty="0" smtClean="0">
                <a:solidFill>
                  <a:srgbClr val="000000"/>
                </a:solidFill>
                <a:cs typeface="Times New Roman" pitchFamily="18" charset="0"/>
              </a:rPr>
              <a:t>.</a:t>
            </a:r>
            <a:endParaRPr lang="ar-JO" altLang="ar-SA" sz="2400" dirty="0">
              <a:solidFill>
                <a:srgbClr val="000000"/>
              </a:solidFill>
              <a:cs typeface="Times New Roman" pitchFamily="18" charset="0"/>
            </a:endParaRPr>
          </a:p>
          <a:p>
            <a:pPr algn="just" rtl="1">
              <a:defRPr/>
            </a:pPr>
            <a:r>
              <a:rPr lang="ar-JO" altLang="ar-SA" sz="2400" b="1" dirty="0">
                <a:solidFill>
                  <a:srgbClr val="000000"/>
                </a:solidFill>
                <a:cs typeface="Times New Roman" pitchFamily="18" charset="0"/>
              </a:rPr>
              <a:t>5. صلاحية العامل </a:t>
            </a:r>
            <a:r>
              <a:rPr lang="en-US" altLang="ar-SA" sz="2400" b="1" dirty="0">
                <a:solidFill>
                  <a:srgbClr val="000000"/>
                </a:solidFill>
                <a:cs typeface="Times New Roman" pitchFamily="18" charset="0"/>
              </a:rPr>
              <a:t>Factor Validity</a:t>
            </a:r>
            <a:endParaRPr lang="ar-JO" altLang="ar-SA" sz="2400" b="1" dirty="0">
              <a:solidFill>
                <a:srgbClr val="000000"/>
              </a:solidFill>
              <a:cs typeface="Times New Roman" pitchFamily="18" charset="0"/>
            </a:endParaRPr>
          </a:p>
          <a:p>
            <a:pPr algn="just" rtl="1">
              <a:defRPr/>
            </a:pPr>
            <a:r>
              <a:rPr lang="ar-JO" altLang="ar-SA" sz="2400" dirty="0">
                <a:solidFill>
                  <a:srgbClr val="000000"/>
                </a:solidFill>
                <a:cs typeface="Times New Roman" pitchFamily="18" charset="0"/>
              </a:rPr>
              <a:t> الدرجة التي يتطابق بها تباين العناصر المقاسة مع التباين الفعلي أو السلوكيات في الحياة الواقعية</a:t>
            </a:r>
            <a:r>
              <a:rPr lang="ar-JO" altLang="ar-SA" sz="2400" dirty="0" smtClean="0">
                <a:solidFill>
                  <a:srgbClr val="000000"/>
                </a:solidFill>
                <a:cs typeface="Times New Roman" pitchFamily="18" charset="0"/>
              </a:rPr>
              <a:t>.</a:t>
            </a: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 صدق وثبات الأداة </a:t>
            </a:r>
            <a:r>
              <a:rPr lang="en-US" sz="2800" b="1" dirty="0">
                <a:latin typeface="Times New Roman" panose="02020603050405020304" pitchFamily="18" charset="0"/>
                <a:cs typeface="Times New Roman" panose="02020603050405020304" pitchFamily="18" charset="0"/>
              </a:rPr>
              <a:t>Validity &amp; Reliability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448204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dirty="0" smtClean="0">
                <a:solidFill>
                  <a:srgbClr val="000000"/>
                </a:solidFill>
                <a:cs typeface="Times New Roman" pitchFamily="18" charset="0"/>
              </a:rPr>
              <a:t>ب. الموثوقية</a:t>
            </a:r>
            <a:r>
              <a:rPr lang="en-US" altLang="ar-SA" sz="2400" b="1" dirty="0" smtClean="0">
                <a:solidFill>
                  <a:srgbClr val="000000"/>
                </a:solidFill>
                <a:cs typeface="Times New Roman" pitchFamily="18" charset="0"/>
              </a:rPr>
              <a:t>/</a:t>
            </a:r>
            <a:r>
              <a:rPr lang="ar-JO" altLang="ar-SA" sz="2400" b="1" dirty="0" smtClean="0">
                <a:solidFill>
                  <a:srgbClr val="000000"/>
                </a:solidFill>
                <a:cs typeface="Times New Roman" pitchFamily="18" charset="0"/>
              </a:rPr>
              <a:t>ثبات الاستبيان </a:t>
            </a:r>
            <a:r>
              <a:rPr lang="en-US" altLang="ar-SA" sz="2400" b="1" dirty="0" smtClean="0">
                <a:solidFill>
                  <a:srgbClr val="000000"/>
                </a:solidFill>
                <a:cs typeface="Times New Roman" pitchFamily="18" charset="0"/>
              </a:rPr>
              <a:t>Reliability</a:t>
            </a:r>
          </a:p>
          <a:p>
            <a:pPr algn="just" rtl="1">
              <a:defRPr/>
            </a:pPr>
            <a:r>
              <a:rPr lang="ar-JO" altLang="ar-SA" sz="2400" dirty="0">
                <a:solidFill>
                  <a:srgbClr val="000000"/>
                </a:solidFill>
                <a:cs typeface="Times New Roman" pitchFamily="18" charset="0"/>
              </a:rPr>
              <a:t>تشير الموثوقية إلى مدى ثبات الطريقة في قياس شيء ما. يعتبر القياس موثوقًا إذا كان من الممكن تحقيق نفس النتيجة باستمرار باستخدام نفس الطرق في نفس الظروف</a:t>
            </a:r>
            <a:r>
              <a:rPr lang="ar-JO" altLang="ar-SA" sz="2400" dirty="0" smtClean="0">
                <a:solidFill>
                  <a:srgbClr val="000000"/>
                </a:solidFill>
                <a:cs typeface="Times New Roman" pitchFamily="18" charset="0"/>
              </a:rPr>
              <a:t>.</a:t>
            </a:r>
          </a:p>
          <a:p>
            <a:pPr algn="just" rtl="1">
              <a:defRPr/>
            </a:pPr>
            <a:endParaRPr lang="en-US" altLang="ar-SA" sz="2400" dirty="0" smtClean="0">
              <a:solidFill>
                <a:srgbClr val="000000"/>
              </a:solidFill>
              <a:cs typeface="Times New Roman" pitchFamily="18" charset="0"/>
            </a:endParaRPr>
          </a:p>
          <a:p>
            <a:pPr algn="just" rtl="1">
              <a:defRPr/>
            </a:pPr>
            <a:r>
              <a:rPr lang="ar-JO" altLang="ar-SA" sz="2400" dirty="0" smtClean="0">
                <a:solidFill>
                  <a:srgbClr val="000000"/>
                </a:solidFill>
                <a:cs typeface="Times New Roman" pitchFamily="18" charset="0"/>
              </a:rPr>
              <a:t>مثال:تقوم </a:t>
            </a:r>
            <a:r>
              <a:rPr lang="ar-JO" altLang="ar-SA" sz="2400" dirty="0">
                <a:solidFill>
                  <a:srgbClr val="000000"/>
                </a:solidFill>
                <a:cs typeface="Times New Roman" pitchFamily="18" charset="0"/>
              </a:rPr>
              <a:t>بقياس درجة حرارة عينة سائلة عدة مرات في ظل ظروف مماثلة. يعرض مقياس الحرارة نفس درجة الحرارة في كل مرة، مما يجعل النتائج موثوقة</a:t>
            </a:r>
            <a:r>
              <a:rPr lang="ar-JO" altLang="ar-SA" sz="2400" dirty="0" smtClean="0">
                <a:solidFill>
                  <a:srgbClr val="000000"/>
                </a:solidFill>
                <a:cs typeface="Times New Roman" pitchFamily="18" charset="0"/>
              </a:rPr>
              <a:t>.</a:t>
            </a:r>
          </a:p>
          <a:p>
            <a:pPr algn="just" rtl="1">
              <a:defRPr/>
            </a:pPr>
            <a:r>
              <a:rPr lang="ar-JO" altLang="ar-SA" sz="2400" dirty="0">
                <a:solidFill>
                  <a:srgbClr val="000000"/>
                </a:solidFill>
                <a:cs typeface="Times New Roman" pitchFamily="18" charset="0"/>
              </a:rPr>
              <a:t>مثال: يستخدم الطبيب استبيان الأعراض لتشخيص مريض يعاني من حالة طبية طويلة الأمد. يستخدم العديد من الأطباء المختلفين نفس الاستبيان مع نفس المريض ولكنهم يقدمون تشخيصات مختلفة. وهذا يدل على أن الاستبيان ذو ثبات منخفض لقياس الحالة.</a:t>
            </a: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 صدق وثبات الأداة </a:t>
            </a:r>
            <a:r>
              <a:rPr lang="en-US" sz="2800" b="1" dirty="0">
                <a:latin typeface="Times New Roman" panose="02020603050405020304" pitchFamily="18" charset="0"/>
                <a:cs typeface="Times New Roman" panose="02020603050405020304" pitchFamily="18" charset="0"/>
              </a:rPr>
              <a:t>Validity &amp; Reliability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02233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dirty="0" smtClean="0">
                <a:solidFill>
                  <a:srgbClr val="000000"/>
                </a:solidFill>
                <a:cs typeface="Times New Roman" pitchFamily="18" charset="0"/>
              </a:rPr>
              <a:t>مقاييس الثبات </a:t>
            </a:r>
            <a:r>
              <a:rPr lang="en-US" altLang="ar-SA" sz="2400" b="1" dirty="0">
                <a:solidFill>
                  <a:srgbClr val="000000"/>
                </a:solidFill>
                <a:cs typeface="Times New Roman" pitchFamily="18" charset="0"/>
              </a:rPr>
              <a:t>Types of </a:t>
            </a:r>
            <a:r>
              <a:rPr lang="en-US" altLang="ar-SA" sz="2400" b="1" dirty="0" smtClean="0">
                <a:solidFill>
                  <a:srgbClr val="000000"/>
                </a:solidFill>
                <a:cs typeface="Times New Roman" pitchFamily="18" charset="0"/>
              </a:rPr>
              <a:t>Reliability</a:t>
            </a:r>
          </a:p>
          <a:p>
            <a:pPr algn="just" rtl="1">
              <a:defRPr/>
            </a:pPr>
            <a:r>
              <a:rPr lang="ar-JO" altLang="ar-SA" sz="2400" dirty="0">
                <a:solidFill>
                  <a:srgbClr val="000000"/>
                </a:solidFill>
                <a:cs typeface="Times New Roman" pitchFamily="18" charset="0"/>
              </a:rPr>
              <a:t>يمكن تقدير أنواع مختلفة من الموثوقية من خلال الأساليب الإحصائية </a:t>
            </a:r>
            <a:r>
              <a:rPr lang="ar-JO" altLang="ar-SA" sz="2400" dirty="0" smtClean="0">
                <a:solidFill>
                  <a:srgbClr val="000000"/>
                </a:solidFill>
                <a:cs typeface="Times New Roman" pitchFamily="18" charset="0"/>
              </a:rPr>
              <a:t>المختلفة.</a:t>
            </a:r>
          </a:p>
          <a:p>
            <a:pPr algn="just" rtl="1">
              <a:defRPr/>
            </a:pPr>
            <a:endParaRPr lang="ar-JO" altLang="ar-SA" sz="2400" dirty="0" smtClean="0">
              <a:solidFill>
                <a:srgbClr val="000000"/>
              </a:solidFill>
              <a:cs typeface="Times New Roman" pitchFamily="18" charset="0"/>
            </a:endParaRPr>
          </a:p>
          <a:p>
            <a:pPr algn="just" rtl="1">
              <a:defRPr/>
            </a:pPr>
            <a:r>
              <a:rPr lang="ar-JO" altLang="ar-SA" sz="2400" b="1" dirty="0" smtClean="0">
                <a:solidFill>
                  <a:srgbClr val="000000"/>
                </a:solidFill>
                <a:cs typeface="Times New Roman" pitchFamily="18" charset="0"/>
              </a:rPr>
              <a:t>1- اختبار إعادة الاختبار </a:t>
            </a:r>
            <a:r>
              <a:rPr lang="en-US" altLang="ar-SA" sz="2400" b="1" dirty="0" smtClean="0">
                <a:solidFill>
                  <a:srgbClr val="000000"/>
                </a:solidFill>
                <a:cs typeface="Times New Roman" pitchFamily="18" charset="0"/>
              </a:rPr>
              <a:t>Test-retest</a:t>
            </a:r>
            <a:endParaRPr lang="ar-JO" altLang="ar-SA" sz="2400" b="1" dirty="0" smtClean="0">
              <a:solidFill>
                <a:srgbClr val="000000"/>
              </a:solidFill>
              <a:cs typeface="Times New Roman" pitchFamily="18" charset="0"/>
            </a:endParaRPr>
          </a:p>
          <a:p>
            <a:pPr algn="just" rtl="1">
              <a:defRPr/>
            </a:pPr>
            <a:r>
              <a:rPr lang="ar-JO" altLang="ar-SA" sz="2400" dirty="0" smtClean="0">
                <a:solidFill>
                  <a:srgbClr val="000000"/>
                </a:solidFill>
                <a:cs typeface="Times New Roman" pitchFamily="18" charset="0"/>
              </a:rPr>
              <a:t>اتساق القياس عبر الوقت: هل تحصل على نفس النتائج عند تكرار القياس؟</a:t>
            </a:r>
          </a:p>
          <a:p>
            <a:pPr algn="just" rtl="1">
              <a:defRPr/>
            </a:pPr>
            <a:endParaRPr lang="ar-JO" altLang="ar-SA" sz="2400" dirty="0" smtClean="0">
              <a:solidFill>
                <a:srgbClr val="000000"/>
              </a:solidFill>
              <a:cs typeface="Times New Roman" pitchFamily="18" charset="0"/>
            </a:endParaRPr>
          </a:p>
          <a:p>
            <a:pPr algn="just" rtl="1">
              <a:defRPr/>
            </a:pPr>
            <a:r>
              <a:rPr lang="ar-JO" altLang="ar-SA" sz="2400" b="1" dirty="0">
                <a:solidFill>
                  <a:srgbClr val="000000"/>
                </a:solidFill>
                <a:cs typeface="Times New Roman" pitchFamily="18" charset="0"/>
              </a:rPr>
              <a:t>2- موثوقية الانقسام النصفي </a:t>
            </a:r>
            <a:r>
              <a:rPr lang="en-US" altLang="ar-SA" sz="2400" b="1" dirty="0">
                <a:solidFill>
                  <a:srgbClr val="000000"/>
                </a:solidFill>
                <a:cs typeface="Times New Roman" pitchFamily="18" charset="0"/>
              </a:rPr>
              <a:t>Split-half </a:t>
            </a:r>
            <a:r>
              <a:rPr lang="en-US" altLang="ar-SA" sz="2400" b="1" dirty="0" smtClean="0">
                <a:solidFill>
                  <a:srgbClr val="000000"/>
                </a:solidFill>
                <a:cs typeface="Times New Roman" pitchFamily="18" charset="0"/>
              </a:rPr>
              <a:t>reliability</a:t>
            </a:r>
            <a:endParaRPr lang="ar-JO" altLang="ar-SA" sz="2400" b="1" dirty="0">
              <a:solidFill>
                <a:srgbClr val="000000"/>
              </a:solidFill>
              <a:cs typeface="Times New Roman" pitchFamily="18" charset="0"/>
            </a:endParaRPr>
          </a:p>
          <a:p>
            <a:pPr algn="just" rtl="1">
              <a:defRPr/>
            </a:pPr>
            <a:r>
              <a:rPr lang="ar-JO" altLang="ar-SA" sz="2400" dirty="0">
                <a:solidFill>
                  <a:srgbClr val="000000"/>
                </a:solidFill>
                <a:cs typeface="Times New Roman" pitchFamily="18" charset="0"/>
              </a:rPr>
              <a:t>طريقة إحصائية تستخدم لقياس اتساق درجات الاختبار. وهو شكل من أشكال موثوقية الاتساق الداخلي الذي كان شائع الاستخدام قبل اختراع المعامل </a:t>
            </a:r>
            <a:r>
              <a:rPr lang="el-GR" altLang="ar-SA" sz="2400" dirty="0">
                <a:solidFill>
                  <a:srgbClr val="000000"/>
                </a:solidFill>
                <a:cs typeface="Times New Roman" pitchFamily="18" charset="0"/>
              </a:rPr>
              <a:t>α</a:t>
            </a:r>
            <a:r>
              <a:rPr lang="ar-JO" altLang="ar-SA" sz="2400" dirty="0">
                <a:solidFill>
                  <a:srgbClr val="000000"/>
                </a:solidFill>
                <a:cs typeface="Times New Roman" pitchFamily="18" charset="0"/>
              </a:rPr>
              <a:t>. </a:t>
            </a: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 صدق وثبات الأداة </a:t>
            </a:r>
            <a:r>
              <a:rPr lang="en-US" sz="2800" b="1" dirty="0">
                <a:latin typeface="Times New Roman" panose="02020603050405020304" pitchFamily="18" charset="0"/>
                <a:cs typeface="Times New Roman" panose="02020603050405020304" pitchFamily="18" charset="0"/>
              </a:rPr>
              <a:t>Validity &amp; Reliability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38897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dirty="0" smtClean="0">
                <a:solidFill>
                  <a:srgbClr val="000000"/>
                </a:solidFill>
                <a:cs typeface="Times New Roman" pitchFamily="18" charset="0"/>
              </a:rPr>
              <a:t>3- معامل </a:t>
            </a:r>
            <a:r>
              <a:rPr lang="ar-JO" altLang="ar-SA" sz="2400" b="1" dirty="0">
                <a:solidFill>
                  <a:srgbClr val="000000"/>
                </a:solidFill>
                <a:cs typeface="Times New Roman" pitchFamily="18" charset="0"/>
              </a:rPr>
              <a:t>كرونباخ </a:t>
            </a:r>
            <a:r>
              <a:rPr lang="ar-JO" altLang="ar-SA" sz="2400" b="1" dirty="0" smtClean="0">
                <a:solidFill>
                  <a:srgbClr val="000000"/>
                </a:solidFill>
                <a:cs typeface="Times New Roman" pitchFamily="18" charset="0"/>
              </a:rPr>
              <a:t>ألفا </a:t>
            </a:r>
            <a:r>
              <a:rPr lang="en-US" altLang="ar-SA" sz="2400" b="1" dirty="0">
                <a:solidFill>
                  <a:srgbClr val="000000"/>
                </a:solidFill>
                <a:cs typeface="Times New Roman" pitchFamily="18" charset="0"/>
              </a:rPr>
              <a:t>Cronbach’s Coefficient </a:t>
            </a:r>
            <a:r>
              <a:rPr lang="en-US" altLang="ar-SA" sz="2400" b="1" dirty="0" smtClean="0">
                <a:solidFill>
                  <a:srgbClr val="000000"/>
                </a:solidFill>
                <a:cs typeface="Times New Roman" pitchFamily="18" charset="0"/>
              </a:rPr>
              <a:t>alpha</a:t>
            </a:r>
            <a:endParaRPr lang="ar-JO" altLang="ar-SA" sz="2400" b="1" dirty="0" smtClean="0">
              <a:solidFill>
                <a:srgbClr val="000000"/>
              </a:solidFill>
              <a:cs typeface="Times New Roman" pitchFamily="18" charset="0"/>
            </a:endParaRPr>
          </a:p>
          <a:p>
            <a:pPr algn="just" rtl="1">
              <a:defRPr/>
            </a:pPr>
            <a:endParaRPr lang="ar-JO" altLang="ar-SA" sz="2400" b="1" dirty="0" smtClean="0">
              <a:solidFill>
                <a:srgbClr val="000000"/>
              </a:solidFill>
              <a:cs typeface="Times New Roman" pitchFamily="18" charset="0"/>
            </a:endParaRPr>
          </a:p>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يقيس </a:t>
            </a:r>
            <a:r>
              <a:rPr lang="ar-JO" altLang="ar-SA" sz="2400" dirty="0">
                <a:solidFill>
                  <a:srgbClr val="000000"/>
                </a:solidFill>
                <a:cs typeface="Times New Roman" pitchFamily="18" charset="0"/>
              </a:rPr>
              <a:t>معامل ألفا كرونباخ مجموعة من عناصر الاستطلاع المتعلقة بالاتساق الداخلي أو الموثوقية</a:t>
            </a:r>
            <a:r>
              <a:rPr lang="ar-JO" altLang="ar-SA" sz="2400" dirty="0" smtClean="0">
                <a:solidFill>
                  <a:srgbClr val="000000"/>
                </a:solidFill>
                <a:cs typeface="Times New Roman" pitchFamily="18" charset="0"/>
              </a:rPr>
              <a:t>.</a:t>
            </a:r>
          </a:p>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استخدمت </a:t>
            </a:r>
            <a:r>
              <a:rPr lang="ar-JO" altLang="ar-SA" sz="2400" dirty="0">
                <a:solidFill>
                  <a:srgbClr val="000000"/>
                </a:solidFill>
                <a:cs typeface="Times New Roman" pitchFamily="18" charset="0"/>
              </a:rPr>
              <a:t>هذه الإحصائية للمساعدة في تحديد ما إذا كانت مجموعة العناصر تقيس نفس الخاصية بشكل متسق. يقيس ألفا كرونباخ مستوى الاتفاق على مقياس موحد من 0 إلى 1</a:t>
            </a:r>
            <a:r>
              <a:rPr lang="ar-JO" altLang="ar-SA" sz="2400" dirty="0" smtClean="0">
                <a:solidFill>
                  <a:srgbClr val="000000"/>
                </a:solidFill>
                <a:cs typeface="Times New Roman" pitchFamily="18" charset="0"/>
              </a:rPr>
              <a:t>.</a:t>
            </a:r>
          </a:p>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تشير </a:t>
            </a:r>
            <a:r>
              <a:rPr lang="ar-JO" altLang="ar-SA" sz="2400" dirty="0">
                <a:solidFill>
                  <a:srgbClr val="000000"/>
                </a:solidFill>
                <a:cs typeface="Times New Roman" pitchFamily="18" charset="0"/>
              </a:rPr>
              <a:t>القيم الأعلى إلى اتفاق أعلى بين العناصر</a:t>
            </a:r>
            <a:r>
              <a:rPr lang="ar-JO" altLang="ar-SA" sz="2400" dirty="0" smtClean="0">
                <a:solidFill>
                  <a:srgbClr val="000000"/>
                </a:solidFill>
                <a:cs typeface="Times New Roman" pitchFamily="18" charset="0"/>
              </a:rPr>
              <a:t>.</a:t>
            </a:r>
          </a:p>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تشير </a:t>
            </a:r>
            <a:r>
              <a:rPr lang="ar-JO" altLang="ar-SA" sz="2400" dirty="0">
                <a:solidFill>
                  <a:srgbClr val="000000"/>
                </a:solidFill>
                <a:cs typeface="Times New Roman" pitchFamily="18" charset="0"/>
              </a:rPr>
              <a:t>قيم ألفا المرتفعة لكرونباخ إلى أن قيم الاستجابة لكل مشارك عبر مجموعة من الأسئلة متسقة.</a:t>
            </a: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 صدق وثبات الأداة </a:t>
            </a:r>
            <a:r>
              <a:rPr lang="en-US" sz="2800" b="1" dirty="0">
                <a:latin typeface="Times New Roman" panose="02020603050405020304" pitchFamily="18" charset="0"/>
                <a:cs typeface="Times New Roman" panose="02020603050405020304" pitchFamily="18" charset="0"/>
              </a:rPr>
              <a:t>Validity &amp; Reliability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54363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u="sng" dirty="0">
                <a:solidFill>
                  <a:srgbClr val="000000"/>
                </a:solidFill>
                <a:cs typeface="Times New Roman" pitchFamily="18" charset="0"/>
              </a:rPr>
              <a:t>العلاقة بين صدق الاختبار </a:t>
            </a:r>
            <a:r>
              <a:rPr lang="ar-JO" altLang="ar-SA" sz="2400" b="1" u="sng" dirty="0" smtClean="0">
                <a:solidFill>
                  <a:srgbClr val="000000"/>
                </a:solidFill>
                <a:cs typeface="Times New Roman" pitchFamily="18" charset="0"/>
              </a:rPr>
              <a:t>وثباته</a:t>
            </a:r>
          </a:p>
          <a:p>
            <a:pPr algn="just" rtl="1">
              <a:defRPr/>
            </a:pPr>
            <a:endParaRPr lang="ar-JO" altLang="ar-SA" sz="2400" b="1" u="sng" dirty="0" smtClean="0">
              <a:solidFill>
                <a:srgbClr val="000000"/>
              </a:solidFill>
              <a:cs typeface="Times New Roman" pitchFamily="18" charset="0"/>
            </a:endParaRPr>
          </a:p>
          <a:p>
            <a:pPr marL="342900" indent="-342900" algn="just" rtl="1">
              <a:buFontTx/>
              <a:buChar char="-"/>
              <a:defRPr/>
            </a:pPr>
            <a:r>
              <a:rPr lang="ar-JO" altLang="ar-SA" sz="2400" dirty="0" smtClean="0">
                <a:solidFill>
                  <a:srgbClr val="000000"/>
                </a:solidFill>
                <a:cs typeface="Times New Roman" pitchFamily="18" charset="0"/>
              </a:rPr>
              <a:t>يجب </a:t>
            </a:r>
            <a:r>
              <a:rPr lang="ar-JO" altLang="ar-SA" sz="2400" dirty="0">
                <a:solidFill>
                  <a:srgbClr val="000000"/>
                </a:solidFill>
                <a:cs typeface="Times New Roman" pitchFamily="18" charset="0"/>
              </a:rPr>
              <a:t>أن يكون الاختبار صالحًا ومتسقًا (ارتباط عالي</a:t>
            </a:r>
            <a:r>
              <a:rPr lang="ar-JO" altLang="ar-SA" sz="2400" dirty="0" smtClean="0">
                <a:solidFill>
                  <a:srgbClr val="000000"/>
                </a:solidFill>
                <a:cs typeface="Times New Roman" pitchFamily="18" charset="0"/>
              </a:rPr>
              <a:t>)</a:t>
            </a:r>
          </a:p>
          <a:p>
            <a:pPr marL="342900" indent="-342900" algn="just" rtl="1">
              <a:buFontTx/>
              <a:buChar char="-"/>
              <a:defRPr/>
            </a:pPr>
            <a:r>
              <a:rPr lang="ar-JO" altLang="ar-SA" sz="2400" dirty="0" smtClean="0">
                <a:solidFill>
                  <a:srgbClr val="000000"/>
                </a:solidFill>
                <a:cs typeface="Times New Roman" pitchFamily="18" charset="0"/>
              </a:rPr>
              <a:t>يمكن </a:t>
            </a:r>
            <a:r>
              <a:rPr lang="ar-JO" altLang="ar-SA" sz="2400" dirty="0">
                <a:solidFill>
                  <a:srgbClr val="000000"/>
                </a:solidFill>
                <a:cs typeface="Times New Roman" pitchFamily="18" charset="0"/>
              </a:rPr>
              <a:t>تعظيم صدق الاستبيان وثباته من خلال ما يلي</a:t>
            </a:r>
            <a:r>
              <a:rPr lang="ar-JO" altLang="ar-SA" sz="2400" dirty="0" smtClean="0">
                <a:solidFill>
                  <a:srgbClr val="000000"/>
                </a:solidFill>
                <a:cs typeface="Times New Roman" pitchFamily="18" charset="0"/>
              </a:rPr>
              <a:t>:</a:t>
            </a:r>
          </a:p>
          <a:p>
            <a:pPr marL="854075" indent="-342900" algn="just" rtl="1">
              <a:buFont typeface="Arial" panose="020B0604020202020204" pitchFamily="34" charset="0"/>
              <a:buChar char="•"/>
              <a:defRPr/>
            </a:pPr>
            <a:r>
              <a:rPr lang="ar-JO" altLang="ar-SA" sz="2400" dirty="0" smtClean="0">
                <a:solidFill>
                  <a:srgbClr val="000000"/>
                </a:solidFill>
                <a:cs typeface="Times New Roman" pitchFamily="18" charset="0"/>
              </a:rPr>
              <a:t>توضيح </a:t>
            </a:r>
            <a:r>
              <a:rPr lang="ar-JO" altLang="ar-SA" sz="2400" dirty="0">
                <a:solidFill>
                  <a:srgbClr val="000000"/>
                </a:solidFill>
                <a:cs typeface="Times New Roman" pitchFamily="18" charset="0"/>
              </a:rPr>
              <a:t>الغرض من الاستبيان</a:t>
            </a:r>
            <a:r>
              <a:rPr lang="ar-JO" altLang="ar-SA" sz="2400" dirty="0" smtClean="0">
                <a:solidFill>
                  <a:srgbClr val="000000"/>
                </a:solidFill>
                <a:cs typeface="Times New Roman" pitchFamily="18" charset="0"/>
              </a:rPr>
              <a:t>.</a:t>
            </a:r>
          </a:p>
          <a:p>
            <a:pPr marL="854075" indent="-342900" algn="just" rtl="1">
              <a:buFont typeface="Arial" panose="020B0604020202020204" pitchFamily="34" charset="0"/>
              <a:buChar char="•"/>
              <a:defRPr/>
            </a:pPr>
            <a:r>
              <a:rPr lang="ar-JO" altLang="ar-SA" sz="2400" dirty="0" smtClean="0">
                <a:solidFill>
                  <a:srgbClr val="000000"/>
                </a:solidFill>
                <a:cs typeface="Times New Roman" pitchFamily="18" charset="0"/>
              </a:rPr>
              <a:t>وضوح </a:t>
            </a:r>
            <a:r>
              <a:rPr lang="ar-JO" altLang="ar-SA" sz="2400" dirty="0">
                <a:solidFill>
                  <a:srgbClr val="000000"/>
                </a:solidFill>
                <a:cs typeface="Times New Roman" pitchFamily="18" charset="0"/>
              </a:rPr>
              <a:t>الأسئلة</a:t>
            </a:r>
            <a:r>
              <a:rPr lang="ar-JO" altLang="ar-SA" sz="2400" dirty="0" smtClean="0">
                <a:solidFill>
                  <a:srgbClr val="000000"/>
                </a:solidFill>
                <a:cs typeface="Times New Roman" pitchFamily="18" charset="0"/>
              </a:rPr>
              <a:t>.</a:t>
            </a:r>
          </a:p>
          <a:p>
            <a:pPr marL="854075" indent="-342900" algn="just" rtl="1">
              <a:buFont typeface="Arial" panose="020B0604020202020204" pitchFamily="34" charset="0"/>
              <a:buChar char="•"/>
              <a:defRPr/>
            </a:pPr>
            <a:r>
              <a:rPr lang="ar-JO" altLang="ar-SA" sz="2400" dirty="0" smtClean="0">
                <a:solidFill>
                  <a:srgbClr val="000000"/>
                </a:solidFill>
                <a:cs typeface="Times New Roman" pitchFamily="18" charset="0"/>
              </a:rPr>
              <a:t>تقسيم </a:t>
            </a:r>
            <a:r>
              <a:rPr lang="ar-JO" altLang="ar-SA" sz="2400" dirty="0">
                <a:solidFill>
                  <a:srgbClr val="000000"/>
                </a:solidFill>
                <a:cs typeface="Times New Roman" pitchFamily="18" charset="0"/>
              </a:rPr>
              <a:t>واضح لمحاور وفقرات الاستبيان</a:t>
            </a:r>
            <a:r>
              <a:rPr lang="ar-JO" altLang="ar-SA" sz="2400" dirty="0" smtClean="0">
                <a:solidFill>
                  <a:srgbClr val="000000"/>
                </a:solidFill>
                <a:cs typeface="Times New Roman" pitchFamily="18" charset="0"/>
              </a:rPr>
              <a:t>.</a:t>
            </a:r>
          </a:p>
          <a:p>
            <a:pPr marL="854075" indent="-342900" algn="just" rtl="1">
              <a:buFont typeface="Arial" panose="020B0604020202020204" pitchFamily="34" charset="0"/>
              <a:buChar char="•"/>
              <a:defRPr/>
            </a:pPr>
            <a:r>
              <a:rPr lang="ar-JO" altLang="ar-SA" sz="2400" dirty="0" smtClean="0">
                <a:solidFill>
                  <a:srgbClr val="000000"/>
                </a:solidFill>
                <a:cs typeface="Times New Roman" pitchFamily="18" charset="0"/>
              </a:rPr>
              <a:t>استبيان </a:t>
            </a:r>
            <a:r>
              <a:rPr lang="ar-JO" altLang="ar-SA" sz="2400" dirty="0">
                <a:solidFill>
                  <a:srgbClr val="000000"/>
                </a:solidFill>
                <a:cs typeface="Times New Roman" pitchFamily="18" charset="0"/>
              </a:rPr>
              <a:t>ما قبل الاختبار</a:t>
            </a:r>
            <a:r>
              <a:rPr lang="ar-JO" altLang="ar-SA" sz="2400" dirty="0" smtClean="0">
                <a:solidFill>
                  <a:srgbClr val="000000"/>
                </a:solidFill>
                <a:cs typeface="Times New Roman" pitchFamily="18" charset="0"/>
              </a:rPr>
              <a:t>.</a:t>
            </a:r>
          </a:p>
          <a:p>
            <a:pPr marL="854075" indent="-342900" algn="just" rtl="1">
              <a:buFont typeface="Arial" panose="020B0604020202020204" pitchFamily="34" charset="0"/>
              <a:buChar char="•"/>
              <a:defRPr/>
            </a:pPr>
            <a:r>
              <a:rPr lang="ar-JO" altLang="ar-SA" sz="2400" dirty="0" smtClean="0">
                <a:solidFill>
                  <a:srgbClr val="000000"/>
                </a:solidFill>
                <a:cs typeface="Times New Roman" pitchFamily="18" charset="0"/>
              </a:rPr>
              <a:t>إدارة </a:t>
            </a:r>
            <a:r>
              <a:rPr lang="ar-JO" altLang="ar-SA" sz="2400" dirty="0">
                <a:solidFill>
                  <a:srgbClr val="000000"/>
                </a:solidFill>
                <a:cs typeface="Times New Roman" pitchFamily="18" charset="0"/>
              </a:rPr>
              <a:t>عملية جمع البيانات بشكل جيد</a:t>
            </a:r>
            <a:r>
              <a:rPr lang="ar-JO" altLang="ar-SA" sz="2400" dirty="0" smtClean="0">
                <a:solidFill>
                  <a:srgbClr val="000000"/>
                </a:solidFill>
                <a:cs typeface="Times New Roman" pitchFamily="18" charset="0"/>
              </a:rPr>
              <a:t>.</a:t>
            </a:r>
          </a:p>
          <a:p>
            <a:pPr marL="854075" indent="-342900" algn="just" rtl="1">
              <a:buFont typeface="Arial" panose="020B0604020202020204" pitchFamily="34" charset="0"/>
              <a:buChar char="•"/>
              <a:defRPr/>
            </a:pPr>
            <a:r>
              <a:rPr lang="ar-JO" altLang="ar-SA" sz="2400" dirty="0" smtClean="0">
                <a:solidFill>
                  <a:srgbClr val="000000"/>
                </a:solidFill>
                <a:cs typeface="Times New Roman" pitchFamily="18" charset="0"/>
              </a:rPr>
              <a:t>ظروف </a:t>
            </a:r>
            <a:r>
              <a:rPr lang="ar-JO" altLang="ar-SA" sz="2400" dirty="0">
                <a:solidFill>
                  <a:srgbClr val="000000"/>
                </a:solidFill>
                <a:cs typeface="Times New Roman" pitchFamily="18" charset="0"/>
              </a:rPr>
              <a:t>المستجيبين</a:t>
            </a:r>
            <a:r>
              <a:rPr lang="ar-JO" altLang="ar-SA" sz="2400" dirty="0" smtClean="0">
                <a:solidFill>
                  <a:srgbClr val="000000"/>
                </a:solidFill>
                <a:cs typeface="Times New Roman" pitchFamily="18" charset="0"/>
              </a:rPr>
              <a:t>.</a:t>
            </a:r>
          </a:p>
          <a:p>
            <a:pPr marL="854075" indent="-342900" algn="just" rtl="1">
              <a:buFont typeface="Arial" panose="020B0604020202020204" pitchFamily="34" charset="0"/>
              <a:buChar char="•"/>
              <a:defRPr/>
            </a:pPr>
            <a:r>
              <a:rPr lang="ar-JO" altLang="ar-SA" sz="2400" dirty="0" smtClean="0">
                <a:solidFill>
                  <a:srgbClr val="000000"/>
                </a:solidFill>
                <a:cs typeface="Times New Roman" pitchFamily="18" charset="0"/>
              </a:rPr>
              <a:t>تأكيد </a:t>
            </a:r>
            <a:r>
              <a:rPr lang="ar-JO" altLang="ar-SA" sz="2400" dirty="0">
                <a:solidFill>
                  <a:srgbClr val="000000"/>
                </a:solidFill>
                <a:cs typeface="Times New Roman" pitchFamily="18" charset="0"/>
              </a:rPr>
              <a:t>سرية البيانات.</a:t>
            </a: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 صدق وثبات الأداة </a:t>
            </a:r>
            <a:r>
              <a:rPr lang="en-US" sz="2800" b="1" dirty="0">
                <a:latin typeface="Times New Roman" panose="02020603050405020304" pitchFamily="18" charset="0"/>
                <a:cs typeface="Times New Roman" panose="02020603050405020304" pitchFamily="18" charset="0"/>
              </a:rPr>
              <a:t>Validity &amp; Reliability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47654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defRPr/>
            </a:pPr>
            <a:r>
              <a:rPr lang="ar-JO" altLang="ar-SA" sz="2400" dirty="0">
                <a:solidFill>
                  <a:srgbClr val="000000"/>
                </a:solidFill>
                <a:cs typeface="Times New Roman" pitchFamily="18" charset="0"/>
              </a:rPr>
              <a:t>المعالجة الإحصائية للبيانات هي عندما تقوم بتطبيق شكل من أشكال الطريقة الإحصائية على مجموعة بيانات. وذلك لتحويلها من مجموعة من الأرقام التي لا معنى لها إلى مخرجات ذات مغزى، فتتضمن المعالجات الإحصائية استخدام الأساليب الإحصائية. على سبيل المثال: الوسيط، الوسط الحسابي، أخذ العينات، الانحراف المعياري ونطاق التوزيع. فتسمح لنا هذه الأساليب الإحصائية بالتحقيق في العلاقات الإحصائية بين البيانات وتحديد الأخطاء المحتملة في الدراسة</a:t>
            </a:r>
            <a:r>
              <a:rPr lang="ar-JO" altLang="ar-SA" sz="2400" dirty="0" smtClean="0">
                <a:solidFill>
                  <a:srgbClr val="000000"/>
                </a:solidFill>
                <a:cs typeface="Times New Roman" pitchFamily="18" charset="0"/>
              </a:rPr>
              <a:t>.</a:t>
            </a:r>
            <a:endParaRPr lang="ar-JO" altLang="ar-SA" sz="2400" dirty="0" smtClean="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المعالجة الاحصائية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14419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defRPr/>
            </a:pPr>
            <a:r>
              <a:rPr lang="ar-JO" altLang="ar-SA" sz="2400" dirty="0" smtClean="0">
                <a:solidFill>
                  <a:srgbClr val="000000"/>
                </a:solidFill>
                <a:cs typeface="Times New Roman" pitchFamily="18" charset="0"/>
              </a:rPr>
              <a:t>بالإضافة </a:t>
            </a:r>
            <a:r>
              <a:rPr lang="ar-JO" altLang="ar-SA" sz="2400" dirty="0">
                <a:solidFill>
                  <a:srgbClr val="000000"/>
                </a:solidFill>
                <a:cs typeface="Times New Roman" pitchFamily="18" charset="0"/>
              </a:rPr>
              <a:t>إلى القدرة على تحديد الاتجاهات، تتيح لنا المعالجة الإحصائية أيضاً تنظيم ومعالجة بياناتنا في المقام الأول. وهذا لأنه عند إجراء تحليل إحصائي لبياناتنا، يكون من المفيد عموماً استخلاص عدة استنتاجات لكل مجموعة فرعية داخل مجتمعنا. وذلك بدلاً من استخلاص استنتاج واحد أكثر عمومية لجميع السكان، ومع ذلك. للقيام بذلك، نحتاج إلى أن نكون قادرين على تصنيف السكان إلى مجموعات فرعية مختلفة حتى نتمكن لاحقاً من تقسيم بياناتنا بنفس الطريقة قبل تحليلها.</a:t>
            </a:r>
          </a:p>
        </p:txBody>
      </p:sp>
      <p:sp>
        <p:nvSpPr>
          <p:cNvPr id="3" name="TextBox 2"/>
          <p:cNvSpPr txBox="1"/>
          <p:nvPr/>
        </p:nvSpPr>
        <p:spPr>
          <a:xfrm>
            <a:off x="2513150" y="1019069"/>
            <a:ext cx="862454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المعالجة الاحصائية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88243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u="sng" dirty="0">
                <a:solidFill>
                  <a:srgbClr val="000000"/>
                </a:solidFill>
                <a:cs typeface="Times New Roman" pitchFamily="18" charset="0"/>
              </a:rPr>
              <a:t>من أهم أسس المعالجة الإحصائية في البحث العلمي:</a:t>
            </a:r>
          </a:p>
          <a:p>
            <a:pPr algn="just" rtl="1">
              <a:defRPr/>
            </a:pPr>
            <a:r>
              <a:rPr lang="ar-JO" altLang="ar-SA" sz="2400" dirty="0">
                <a:solidFill>
                  <a:srgbClr val="000000"/>
                </a:solidFill>
                <a:cs typeface="Times New Roman" pitchFamily="18" charset="0"/>
              </a:rPr>
              <a:t>أن تكون متناسبة مع طبيعة البحث وأدواته، وكذلك تقسيم المقاييس الإحصائية بالاعتماد على متغيرات الدراسة. علاوة على ضرورة تحديد نوع المنهج الذي بناء عليه تم اختيار الأساليب الإحصائية، والتأكد من إخراج نتائج دقيقة ومنطقية للدراسة. بالإضافة إلى تحليل النتائج بأسلوب موضوعي وذلك بالاستعانة بالرسومات وأيضاً الجداول</a:t>
            </a:r>
            <a:r>
              <a:rPr lang="ar-JO" altLang="ar-SA" sz="2400" dirty="0" smtClean="0">
                <a:solidFill>
                  <a:srgbClr val="000000"/>
                </a:solidFill>
                <a:cs typeface="Times New Roman" pitchFamily="18" charset="0"/>
              </a:rPr>
              <a:t>.</a:t>
            </a:r>
          </a:p>
          <a:p>
            <a:pPr algn="just" rtl="1">
              <a:defRPr/>
            </a:pPr>
            <a:r>
              <a:rPr lang="ar-JO" altLang="ar-SA" sz="2400" b="1" u="sng" dirty="0">
                <a:solidFill>
                  <a:srgbClr val="000000"/>
                </a:solidFill>
                <a:cs typeface="Times New Roman" pitchFamily="18" charset="0"/>
              </a:rPr>
              <a:t>مثال على المعالجة الإحصائية - البحث الكمي:</a:t>
            </a:r>
          </a:p>
          <a:p>
            <a:pPr algn="just" rtl="1">
              <a:defRPr/>
            </a:pPr>
            <a:r>
              <a:rPr lang="ar-JO" altLang="ar-SA" sz="2400" dirty="0">
                <a:solidFill>
                  <a:srgbClr val="000000"/>
                </a:solidFill>
                <a:cs typeface="Times New Roman" pitchFamily="18" charset="0"/>
              </a:rPr>
              <a:t>للحصول على مثال معالجة إحصائية للبيانات، ضع في اعتبارك دراسة طبية تبحث في تأثير دواء ما على البشر نظراً لأن الدواء يمكن أن يؤثر على أشخاص مختلفين بطرق مختلفة بناءً على معايير مثل الجنس والعمر والعرق. فإن الباحثين يرغبون في تجميع البيانات في مجموعات فرعية مختلفة بناءً على هذه المعايير لتحديد كيفية تأثير كل منها على فعالية الدواء. فيعتبر تصنيف البيانات بهذه الطريقة مثالاً على إجراء المعالجات الإحصائية الأساسية.</a:t>
            </a:r>
          </a:p>
        </p:txBody>
      </p:sp>
      <p:sp>
        <p:nvSpPr>
          <p:cNvPr id="3" name="TextBox 2"/>
          <p:cNvSpPr txBox="1"/>
          <p:nvPr/>
        </p:nvSpPr>
        <p:spPr>
          <a:xfrm>
            <a:off x="2513150" y="1019069"/>
            <a:ext cx="862454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المعالجة الاحصائية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92333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dirty="0">
                <a:solidFill>
                  <a:srgbClr val="000000"/>
                </a:solidFill>
                <a:cs typeface="Times New Roman" pitchFamily="18" charset="0"/>
              </a:rPr>
              <a:t>تستند الدراسات العلمية على مجموعة من الأدوات التي تنقل البحث من مشاكل و متغيرات غامضة و مشوهة إلى حقائق واضحة و مثبتة ، </a:t>
            </a:r>
            <a:r>
              <a:rPr lang="ar-JO" altLang="ar-SA" sz="2400" dirty="0" smtClean="0">
                <a:solidFill>
                  <a:srgbClr val="000000"/>
                </a:solidFill>
                <a:cs typeface="Times New Roman" pitchFamily="18" charset="0"/>
              </a:rPr>
              <a:t>و </a:t>
            </a:r>
            <a:r>
              <a:rPr lang="ar-JO" altLang="ar-SA" sz="2400" dirty="0">
                <a:solidFill>
                  <a:srgbClr val="000000"/>
                </a:solidFill>
                <a:cs typeface="Times New Roman" pitchFamily="18" charset="0"/>
              </a:rPr>
              <a:t>أدوات جمع البيانات في البحث العلمي تتعلق بالباحث نفسه من خلال قدراته على الملاحظة و قراءة بيئة الدراسة و المحيط الذي يعمل على الدراسة فيه، و خبرته و معرفته بأحدث أدوات جمع البيانات العلمية و علاقاته الاجتماعية و قدرته على انتقاء الكلمات و توجيهها. </a:t>
            </a:r>
            <a:endParaRPr lang="ar-JO" altLang="ar-SA" sz="2400" dirty="0" smtClean="0">
              <a:solidFill>
                <a:srgbClr val="000000"/>
              </a:solidFill>
              <a:cs typeface="Times New Roman" pitchFamily="18" charset="0"/>
            </a:endParaRPr>
          </a:p>
          <a:p>
            <a:pPr algn="just" rtl="1">
              <a:defRPr/>
            </a:pPr>
            <a:endParaRPr lang="ar-JO" altLang="ar-SA" sz="1400" dirty="0">
              <a:solidFill>
                <a:srgbClr val="000000"/>
              </a:solidFill>
              <a:cs typeface="Times New Roman" pitchFamily="18" charset="0"/>
            </a:endParaRPr>
          </a:p>
          <a:p>
            <a:pPr algn="just" rtl="1">
              <a:defRPr/>
            </a:pPr>
            <a:r>
              <a:rPr lang="ar-JO" altLang="ar-SA" sz="2400" dirty="0">
                <a:solidFill>
                  <a:srgbClr val="000000"/>
                </a:solidFill>
                <a:cs typeface="Times New Roman" pitchFamily="18" charset="0"/>
              </a:rPr>
              <a:t>فعملية جمع البيانات تبدأ بتحديد المجتمع الذي يريد أن تجري الدراسة فيه أو تقام عليه، و اختيار عينات البحث </a:t>
            </a:r>
            <a:r>
              <a:rPr lang="ar-JO" altLang="ar-SA" sz="2400" dirty="0" smtClean="0">
                <a:solidFill>
                  <a:srgbClr val="000000"/>
                </a:solidFill>
                <a:cs typeface="Times New Roman" pitchFamily="18" charset="0"/>
              </a:rPr>
              <a:t>وهي </a:t>
            </a:r>
            <a:r>
              <a:rPr lang="ar-JO" altLang="ar-SA" sz="2400" dirty="0">
                <a:solidFill>
                  <a:srgbClr val="000000"/>
                </a:solidFill>
                <a:cs typeface="Times New Roman" pitchFamily="18" charset="0"/>
              </a:rPr>
              <a:t>مجموعة أفراد مثلا متأثرين بالظاهرة، و مرتبطين بها تاريخيا كمتغيرين فيها و ليس كثوابت، و هذا ملاحظ في أي بحث أو دراسة و خاصة فيما يتعلق بالعلوم الاجتماعية و الطبيعية و التابعة لمتغيرات زمانية و </a:t>
            </a:r>
            <a:r>
              <a:rPr lang="ar-JO" altLang="ar-SA" sz="2400" dirty="0" smtClean="0">
                <a:solidFill>
                  <a:srgbClr val="000000"/>
                </a:solidFill>
                <a:cs typeface="Times New Roman" pitchFamily="18" charset="0"/>
              </a:rPr>
              <a:t>مكانية، لذا على الباحث الاهتمام بشكل كبير في تحديد اداة جمع البيانات المناسبة واختبار صدقها وموثوقيتها وتحديد المجتمع المبحوث بدقة ومن ثم اختيار الاسلوب الاحصائي المناسب لتحليل هذه البيانات.</a:t>
            </a:r>
            <a:endParaRPr lang="ar-JO" altLang="ar-SA" sz="2400" dirty="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الخاتمة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68014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100"/>
    </mc:Choice>
    <mc:Fallback xmlns="">
      <p:transition spd="slow" advTm="1091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D545394-9EEE-42D7-AAAC-3EE4E7836DBB}">
  <ds:schemaRefs>
    <ds:schemaRef ds:uri="49100919-8a76-4266-be0c-7dc583902cb4"/>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terms/"/>
    <ds:schemaRef ds:uri="http://purl.org/dc/elements/1.1/"/>
    <ds:schemaRef ds:uri="d13aca44-ef33-4cf4-9980-7f0b00e6eeb9"/>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E79A9037-40D7-46F8-83D0-320C69A9518B}"/>
</file>

<file path=customXml/itemProps3.xml><?xml version="1.0" encoding="utf-8"?>
<ds:datastoreItem xmlns:ds="http://schemas.openxmlformats.org/officeDocument/2006/customXml" ds:itemID="{C68DB3C4-5C3D-4498-8D75-0036334CC2E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2575</TotalTime>
  <Words>4702</Words>
  <Application>Microsoft Office PowerPoint</Application>
  <PresentationFormat>Widescreen</PresentationFormat>
  <Paragraphs>774</Paragraphs>
  <Slides>58</Slides>
  <Notes>6</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58</vt:i4>
      </vt:variant>
    </vt:vector>
  </HeadingPairs>
  <TitlesOfParts>
    <vt:vector size="68" baseType="lpstr">
      <vt:lpstr>Arial</vt:lpstr>
      <vt:lpstr>Calibri</vt:lpstr>
      <vt:lpstr>Calibri Light</vt:lpstr>
      <vt:lpstr>Roboto Light</vt:lpstr>
      <vt:lpstr>Sakkal Majalla</vt:lpstr>
      <vt:lpstr>Simplified Arabic</vt:lpstr>
      <vt:lpstr>Tahoma</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ومن الأمثلة على السؤال المغلق: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المجتمع والعينة والعنصر ووحدة المعاينة</vt:lpstr>
      <vt:lpstr>PowerPoint Presentation</vt:lpstr>
      <vt:lpstr>PowerPoint Presentation</vt:lpstr>
      <vt:lpstr>PowerPoint Presentation</vt:lpstr>
      <vt:lpstr>PowerPoint Presentation</vt:lpstr>
      <vt:lpstr>اختلاف حجم العينة المطلوب باختلاف هامش الخطأ المسموح به</vt:lpstr>
      <vt:lpstr>تحديد حجم العينة اعتمادا على حجم المجتمع وهامش خطأ 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asmaabau</cp:lastModifiedBy>
  <cp:revision>143</cp:revision>
  <dcterms:created xsi:type="dcterms:W3CDTF">2023-04-29T09:08:00Z</dcterms:created>
  <dcterms:modified xsi:type="dcterms:W3CDTF">2024-06-21T09:58:43Z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