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sldIdLst>
    <p:sldId id="256" r:id="rId2"/>
    <p:sldId id="258" r:id="rId3"/>
    <p:sldId id="259" r:id="rId4"/>
    <p:sldId id="267" r:id="rId5"/>
    <p:sldId id="263" r:id="rId6"/>
    <p:sldId id="266" r:id="rId7"/>
    <p:sldId id="268" r:id="rId8"/>
    <p:sldId id="260" r:id="rId9"/>
    <p:sldId id="261" r:id="rId10"/>
    <p:sldId id="270" r:id="rId11"/>
    <p:sldId id="269" r:id="rId12"/>
    <p:sldId id="271" r:id="rId1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100" d="100"/>
          <a:sy n="100" d="100"/>
        </p:scale>
        <p:origin x="-946" y="51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8/16/2025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8/16/2025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8/16/2025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8/16/2025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BCAD085-E8A6-8845-BD4E-CB4CCA059FC4}" type="datetimeFigureOut">
              <a:rPr lang="en-US" smtClean="0"/>
              <a:t>8/16/2025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8/16/2025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5BCAD085-E8A6-8845-BD4E-CB4CCA059FC4}" type="datetimeFigureOut">
              <a:rPr lang="en-US" smtClean="0"/>
              <a:t>8/16/2025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8/16/2025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8/16/2025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8/16/2025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8/16/2025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5BCAD085-E8A6-8845-BD4E-CB4CCA059FC4}" type="datetimeFigureOut">
              <a:rPr lang="en-US" smtClean="0"/>
              <a:t>8/16/2025</a:t>
            </a:fld>
            <a:endParaRPr lang="en-US"/>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US"/>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C1FF6DA9-008F-8B48-92A6-B652298478BF}" type="slidenum">
              <a:rPr lang="en-US" smtClean="0"/>
              <a:t>‹#›</a:t>
            </a:fld>
            <a:endParaRPr lang="en-US"/>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hyperlink" Target="https://doi.org/10.1038/s41598-025-88631-y" TargetMode="External"/><Relationship Id="rId7" Type="http://schemas.openxmlformats.org/officeDocument/2006/relationships/hyperlink" Target="https://doi.org/10.1111/nep.14376" TargetMode="External"/><Relationship Id="rId2" Type="http://schemas.openxmlformats.org/officeDocument/2006/relationships/hyperlink" Target="https://doi.org/10.1177/11779322251356563" TargetMode="External"/><Relationship Id="rId1" Type="http://schemas.openxmlformats.org/officeDocument/2006/relationships/slideLayout" Target="../slideLayouts/slideLayout6.xml"/><Relationship Id="rId6" Type="http://schemas.openxmlformats.org/officeDocument/2006/relationships/hyperlink" Target="https://doi.org/10.3390/app13063937" TargetMode="External"/><Relationship Id="rId5" Type="http://schemas.openxmlformats.org/officeDocument/2006/relationships/hyperlink" Target="https://doi.org/10.3390/diagnostics11122267" TargetMode="External"/><Relationship Id="rId4" Type="http://schemas.openxmlformats.org/officeDocument/2006/relationships/hyperlink" Target="https://doi.org/10.1186/s40537-022-00657-5"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b="1" dirty="0"/>
              <a:t>Optimized Hybrid Deep Learning and Machine Learning Approach for CKD Diagnosis Using Genetic Algorithms</a:t>
            </a:r>
            <a:endParaRPr lang="en-US" dirty="0"/>
          </a:p>
        </p:txBody>
      </p:sp>
      <p:sp>
        <p:nvSpPr>
          <p:cNvPr id="3" name="Subtitle 2"/>
          <p:cNvSpPr>
            <a:spLocks noGrp="1"/>
          </p:cNvSpPr>
          <p:nvPr>
            <p:ph type="subTitle" idx="1"/>
          </p:nvPr>
        </p:nvSpPr>
        <p:spPr/>
        <p:txBody>
          <a:bodyPr/>
          <a:lstStyle/>
          <a:p>
            <a:r>
              <a:rPr dirty="0"/>
              <a:t>Prepared By: Nasser </a:t>
            </a:r>
            <a:r>
              <a:rPr dirty="0" err="1"/>
              <a:t>Naim</a:t>
            </a:r>
            <a:r>
              <a:rPr dirty="0"/>
              <a:t> </a:t>
            </a:r>
            <a:r>
              <a:rPr dirty="0" err="1"/>
              <a:t>Qanabta</a:t>
            </a:r>
            <a:endParaRPr dirty="0"/>
          </a:p>
          <a:p>
            <a:r>
              <a:rPr dirty="0"/>
              <a:t>Supervised by: Dr. </a:t>
            </a:r>
            <a:r>
              <a:rPr dirty="0" err="1"/>
              <a:t>Wesam</a:t>
            </a:r>
            <a:r>
              <a:rPr dirty="0"/>
              <a:t> Ahmad</a:t>
            </a:r>
          </a:p>
        </p:txBody>
      </p:sp>
      <p:sp>
        <p:nvSpPr>
          <p:cNvPr id="4" name="Rectangle 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p:txBody>
      </p:sp>
      <p:sp>
        <p:nvSpPr>
          <p:cNvPr id="5" name="Rectangle 2"/>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charset="0"/>
              <a:cs typeface="Arial"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2067" y="1882140"/>
            <a:ext cx="7408333" cy="4244023"/>
          </a:xfrm>
        </p:spPr>
        <p:txBody>
          <a:bodyPr>
            <a:normAutofit fontScale="92500" lnSpcReduction="20000"/>
          </a:bodyPr>
          <a:lstStyle/>
          <a:p>
            <a:pPr marL="0" indent="0">
              <a:lnSpc>
                <a:spcPct val="150000"/>
              </a:lnSpc>
              <a:buNone/>
            </a:pPr>
            <a:r>
              <a:rPr dirty="0"/>
              <a:t>1. Introduction</a:t>
            </a:r>
          </a:p>
          <a:p>
            <a:pPr marL="0" indent="0">
              <a:lnSpc>
                <a:spcPct val="150000"/>
              </a:lnSpc>
              <a:buNone/>
            </a:pPr>
            <a:r>
              <a:rPr dirty="0"/>
              <a:t>2. Objectives</a:t>
            </a:r>
          </a:p>
          <a:p>
            <a:pPr marL="0" indent="0">
              <a:lnSpc>
                <a:spcPct val="150000"/>
              </a:lnSpc>
              <a:buNone/>
            </a:pPr>
            <a:r>
              <a:rPr dirty="0"/>
              <a:t>3. Contributions</a:t>
            </a:r>
          </a:p>
          <a:p>
            <a:pPr marL="0" indent="0">
              <a:lnSpc>
                <a:spcPct val="150000"/>
              </a:lnSpc>
              <a:buNone/>
            </a:pPr>
            <a:r>
              <a:rPr dirty="0"/>
              <a:t>4. </a:t>
            </a:r>
            <a:r>
              <a:rPr dirty="0" smtClean="0"/>
              <a:t>Edit </a:t>
            </a:r>
            <a:r>
              <a:rPr dirty="0"/>
              <a:t>Work</a:t>
            </a:r>
          </a:p>
          <a:p>
            <a:pPr marL="0" indent="0">
              <a:lnSpc>
                <a:spcPct val="150000"/>
              </a:lnSpc>
              <a:buNone/>
            </a:pPr>
            <a:r>
              <a:rPr dirty="0"/>
              <a:t>5. Proposed </a:t>
            </a:r>
            <a:r>
              <a:rPr dirty="0" smtClean="0"/>
              <a:t>Framework</a:t>
            </a:r>
            <a:endParaRPr lang="ar-SA" dirty="0" smtClean="0"/>
          </a:p>
          <a:p>
            <a:pPr marL="0" indent="0">
              <a:lnSpc>
                <a:spcPct val="150000"/>
              </a:lnSpc>
              <a:buNone/>
            </a:pPr>
            <a:r>
              <a:rPr lang="en-US" dirty="0"/>
              <a:t>6. </a:t>
            </a:r>
            <a:r>
              <a:rPr lang="en-US" dirty="0" smtClean="0"/>
              <a:t>Dataset</a:t>
            </a:r>
          </a:p>
          <a:p>
            <a:pPr marL="0" indent="0">
              <a:lnSpc>
                <a:spcPct val="150000"/>
              </a:lnSpc>
              <a:buNone/>
            </a:pPr>
            <a:r>
              <a:rPr lang="en-US" dirty="0" smtClean="0"/>
              <a:t>7. </a:t>
            </a:r>
            <a:r>
              <a:rPr lang="en-US" dirty="0"/>
              <a:t>Hardware &amp; </a:t>
            </a:r>
            <a:r>
              <a:rPr lang="en-US" dirty="0" smtClean="0"/>
              <a:t>Software</a:t>
            </a:r>
            <a:br>
              <a:rPr lang="en-US" dirty="0" smtClean="0"/>
            </a:br>
            <a:r>
              <a:rPr lang="en-US" dirty="0"/>
              <a:t>8. Reference</a:t>
            </a:r>
          </a:p>
          <a:p>
            <a:endParaRPr lang="en-US" dirty="0"/>
          </a:p>
          <a:p>
            <a:endParaRPr dirty="0"/>
          </a:p>
        </p:txBody>
      </p:sp>
      <p:sp>
        <p:nvSpPr>
          <p:cNvPr id="2" name="Title 1"/>
          <p:cNvSpPr>
            <a:spLocks noGrp="1"/>
          </p:cNvSpPr>
          <p:nvPr>
            <p:ph type="title"/>
          </p:nvPr>
        </p:nvSpPr>
        <p:spPr/>
        <p:txBody>
          <a:bodyPr/>
          <a:lstStyle/>
          <a:p>
            <a:r>
              <a:t>Agenda</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2455333"/>
            <a:ext cx="7408333" cy="3678767"/>
          </a:xfrm>
        </p:spPr>
        <p:txBody>
          <a:bodyPr>
            <a:normAutofit lnSpcReduction="10000"/>
          </a:bodyPr>
          <a:lstStyle/>
          <a:p>
            <a:r>
              <a:rPr lang="en-US" sz="1800" dirty="0"/>
              <a:t>Chronic Kidney Disease (CKD) is a long-term condition in which the kidneys gradually lose their ability to perform essential functions, removing waste, balancing electrolytes, regulating fluids, and producing hormones that control blood pressure and red blood cell production.</a:t>
            </a:r>
          </a:p>
          <a:p>
            <a:endParaRPr lang="en-US" sz="1800" dirty="0"/>
          </a:p>
          <a:p>
            <a:r>
              <a:rPr lang="en-US" sz="1800" dirty="0"/>
              <a:t>CKD often advances silently, showing no symptoms until late stages, leading to delayed diagnosis and worse outcomes.</a:t>
            </a:r>
          </a:p>
          <a:p>
            <a:endParaRPr lang="en-US" sz="1800" dirty="0"/>
          </a:p>
          <a:p>
            <a:r>
              <a:rPr lang="en-US" sz="1800" dirty="0"/>
              <a:t>AI now enables earlier, more accurate CKD detection by analyzing complex patterns in patient data beyond traditional biomarkers In the case of Chronic Kidney Disease (CKD), AI can analyze structured clinical variables such as blood pressure, hemoglobin, serum creatinine, and comorbidities to identify patients at risk before symptoms appear</a:t>
            </a:r>
          </a:p>
        </p:txBody>
      </p:sp>
      <p:sp>
        <p:nvSpPr>
          <p:cNvPr id="3" name="Title 2"/>
          <p:cNvSpPr>
            <a:spLocks noGrp="1"/>
          </p:cNvSpPr>
          <p:nvPr>
            <p:ph type="title"/>
          </p:nvPr>
        </p:nvSpPr>
        <p:spPr/>
        <p:txBody>
          <a:bodyPr/>
          <a:lstStyle/>
          <a:p>
            <a:r>
              <a:rPr lang="en-US" dirty="0"/>
              <a:t>Introduction</a:t>
            </a:r>
          </a:p>
        </p:txBody>
      </p:sp>
    </p:spTree>
    <p:extLst>
      <p:ext uri="{BB962C8B-B14F-4D97-AF65-F5344CB8AC3E}">
        <p14:creationId xmlns:p14="http://schemas.microsoft.com/office/powerpoint/2010/main" val="35615823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We aim to develop a hybrid AI system that combines convolutional neural networks (CNNs) for automatic feature extraction with several optimized machine learning classifiers for early CKD detection. By leveraging genetic algorithms for </a:t>
            </a:r>
            <a:r>
              <a:rPr lang="en-US" dirty="0" err="1"/>
              <a:t>hyperparameter</a:t>
            </a:r>
            <a:r>
              <a:rPr lang="en-US" dirty="0"/>
              <a:t> tuning, our goal is to achieve higher prediction accuracy and practical clinical utility using real-world patient data.</a:t>
            </a:r>
          </a:p>
        </p:txBody>
      </p:sp>
      <p:sp>
        <p:nvSpPr>
          <p:cNvPr id="3" name="Title 2"/>
          <p:cNvSpPr>
            <a:spLocks noGrp="1"/>
          </p:cNvSpPr>
          <p:nvPr>
            <p:ph type="title"/>
          </p:nvPr>
        </p:nvSpPr>
        <p:spPr/>
        <p:txBody>
          <a:bodyPr/>
          <a:lstStyle/>
          <a:p>
            <a:r>
              <a:rPr lang="en-US" dirty="0"/>
              <a:t>Objectives</a:t>
            </a:r>
          </a:p>
        </p:txBody>
      </p:sp>
    </p:spTree>
    <p:extLst>
      <p:ext uri="{BB962C8B-B14F-4D97-AF65-F5344CB8AC3E}">
        <p14:creationId xmlns:p14="http://schemas.microsoft.com/office/powerpoint/2010/main" val="22569050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2316480"/>
            <a:ext cx="7408333" cy="4411979"/>
          </a:xfrm>
        </p:spPr>
        <p:txBody>
          <a:bodyPr>
            <a:normAutofit fontScale="70000" lnSpcReduction="20000"/>
          </a:bodyPr>
          <a:lstStyle/>
          <a:p>
            <a:pPr marL="457200" lvl="0" indent="-457200">
              <a:buAutoNum type="arabicPeriod"/>
            </a:pPr>
            <a:r>
              <a:rPr lang="en-US" b="1" dirty="0" smtClean="0"/>
              <a:t>Hybrid </a:t>
            </a:r>
            <a:r>
              <a:rPr lang="en-US" b="1" dirty="0"/>
              <a:t>CNN–ML Framework</a:t>
            </a:r>
            <a:r>
              <a:rPr lang="en-US" dirty="0"/>
              <a:t> – Development of a hybrid approach that employs a Convolutional Neural Network (CNN) for automated feature extraction from structured clinical data, followed by multiple machine learning classifiers (e.g., SVM, Random Forest, </a:t>
            </a:r>
            <a:r>
              <a:rPr lang="en-US" dirty="0" err="1"/>
              <a:t>XGBoost</a:t>
            </a:r>
            <a:r>
              <a:rPr lang="en-US" dirty="0"/>
              <a:t>, </a:t>
            </a:r>
            <a:r>
              <a:rPr lang="en-US" dirty="0" err="1"/>
              <a:t>LightGBM</a:t>
            </a:r>
            <a:r>
              <a:rPr lang="en-US" dirty="0"/>
              <a:t>, k-NN, Artificial Neural Network) for classification</a:t>
            </a:r>
            <a:r>
              <a:rPr lang="en-US" dirty="0" smtClean="0"/>
              <a:t>.</a:t>
            </a:r>
            <a:endParaRPr lang="ar-SA" dirty="0" smtClean="0"/>
          </a:p>
          <a:p>
            <a:pPr marL="457200" lvl="0" indent="-457200">
              <a:buAutoNum type="arabicPeriod"/>
            </a:pPr>
            <a:endParaRPr lang="en-US" dirty="0"/>
          </a:p>
          <a:p>
            <a:pPr marL="457200" lvl="0" indent="-457200">
              <a:buFont typeface="+mj-lt"/>
              <a:buAutoNum type="arabicPeriod"/>
            </a:pPr>
            <a:r>
              <a:rPr lang="en-US" b="1" dirty="0" smtClean="0"/>
              <a:t>Genetic </a:t>
            </a:r>
            <a:r>
              <a:rPr lang="en-US" b="1" dirty="0"/>
              <a:t>Algorithm Optimization</a:t>
            </a:r>
            <a:r>
              <a:rPr lang="en-US" dirty="0"/>
              <a:t> – Implementation of a Genetic Algorithm (GA) to optimize </a:t>
            </a:r>
            <a:r>
              <a:rPr lang="en-US" dirty="0" err="1"/>
              <a:t>hyperparameters</a:t>
            </a:r>
            <a:r>
              <a:rPr lang="en-US" dirty="0"/>
              <a:t> of the ML classifiers, ensuring maximum predictive accuracy, robustness, and generalization </a:t>
            </a:r>
            <a:r>
              <a:rPr lang="en-US" dirty="0" smtClean="0"/>
              <a:t>capability.</a:t>
            </a:r>
          </a:p>
          <a:p>
            <a:pPr marL="457200" lvl="0" indent="-457200">
              <a:buFont typeface="+mj-lt"/>
              <a:buAutoNum type="arabicPeriod"/>
            </a:pPr>
            <a:endParaRPr lang="en-US" dirty="0" smtClean="0"/>
          </a:p>
          <a:p>
            <a:pPr marL="457200" lvl="0" indent="-457200">
              <a:buFont typeface="+mj-lt"/>
              <a:buAutoNum type="arabicPeriod"/>
            </a:pPr>
            <a:r>
              <a:rPr lang="en-US" b="1" dirty="0" smtClean="0"/>
              <a:t>Comprehensive </a:t>
            </a:r>
            <a:r>
              <a:rPr lang="en-US" b="1" dirty="0"/>
              <a:t>Performance Benchmarking</a:t>
            </a:r>
            <a:r>
              <a:rPr lang="en-US" dirty="0"/>
              <a:t> – Comparative evaluation of the hybrid CNN–ML models against standalone ML classifiers using robust metrics such as Accuracy, Precision, Recall, F1-score, and </a:t>
            </a:r>
            <a:r>
              <a:rPr lang="en-US" dirty="0" smtClean="0"/>
              <a:t>AUC-ROC.</a:t>
            </a:r>
          </a:p>
          <a:p>
            <a:pPr marL="457200" lvl="0" indent="-457200">
              <a:buFont typeface="+mj-lt"/>
              <a:buAutoNum type="arabicPeriod"/>
            </a:pPr>
            <a:endParaRPr lang="en-US" b="1" dirty="0"/>
          </a:p>
          <a:p>
            <a:pPr marL="457200" lvl="0" indent="-457200">
              <a:buFont typeface="+mj-lt"/>
              <a:buAutoNum type="arabicPeriod"/>
            </a:pPr>
            <a:r>
              <a:rPr lang="en-US" b="1" dirty="0" smtClean="0"/>
              <a:t>Explainable </a:t>
            </a:r>
            <a:r>
              <a:rPr lang="en-US" b="1" dirty="0"/>
              <a:t>AI Integration</a:t>
            </a:r>
            <a:r>
              <a:rPr lang="en-US" dirty="0"/>
              <a:t> – Incorporation of SHAP (</a:t>
            </a:r>
            <a:r>
              <a:rPr lang="en-US" dirty="0" err="1"/>
              <a:t>SHapley</a:t>
            </a:r>
            <a:r>
              <a:rPr lang="en-US" dirty="0"/>
              <a:t> Additive </a:t>
            </a:r>
            <a:r>
              <a:rPr lang="en-US" dirty="0" err="1"/>
              <a:t>exPlanations</a:t>
            </a:r>
            <a:r>
              <a:rPr lang="en-US" dirty="0"/>
              <a:t>) to identify the most influential clinical features (e.g., creatinine, hemoglobin, </a:t>
            </a:r>
            <a:r>
              <a:rPr lang="en-US" dirty="0" err="1"/>
              <a:t>eGFR</a:t>
            </a:r>
            <a:r>
              <a:rPr lang="en-US" dirty="0"/>
              <a:t>) and provide patient-specific explanations, enhancing trust and transparency in clinical decision-making.</a:t>
            </a:r>
          </a:p>
        </p:txBody>
      </p:sp>
      <p:sp>
        <p:nvSpPr>
          <p:cNvPr id="3" name="Title 2"/>
          <p:cNvSpPr>
            <a:spLocks noGrp="1"/>
          </p:cNvSpPr>
          <p:nvPr>
            <p:ph type="title"/>
          </p:nvPr>
        </p:nvSpPr>
        <p:spPr/>
        <p:txBody>
          <a:bodyPr/>
          <a:lstStyle/>
          <a:p>
            <a:r>
              <a:rPr lang="en-US" dirty="0"/>
              <a:t>Contributions</a:t>
            </a:r>
          </a:p>
        </p:txBody>
      </p:sp>
    </p:spTree>
    <p:extLst>
      <p:ext uri="{BB962C8B-B14F-4D97-AF65-F5344CB8AC3E}">
        <p14:creationId xmlns:p14="http://schemas.microsoft.com/office/powerpoint/2010/main" val="22988020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extLst>
              <p:ext uri="{D42A27DB-BD31-4B8C-83A1-F6EECF244321}">
                <p14:modId xmlns:p14="http://schemas.microsoft.com/office/powerpoint/2010/main" val="1058357612"/>
              </p:ext>
            </p:extLst>
          </p:nvPr>
        </p:nvGraphicFramePr>
        <p:xfrm>
          <a:off x="274321" y="1264919"/>
          <a:ext cx="8663939" cy="5200651"/>
        </p:xfrm>
        <a:graphic>
          <a:graphicData uri="http://schemas.openxmlformats.org/drawingml/2006/table">
            <a:tbl>
              <a:tblPr firstRow="1" bandRow="1">
                <a:tableStyleId>{5C22544A-7EE6-4342-B048-85BDC9FD1C3A}</a:tableStyleId>
              </a:tblPr>
              <a:tblGrid>
                <a:gridCol w="872091"/>
                <a:gridCol w="583328"/>
                <a:gridCol w="1325880"/>
                <a:gridCol w="1127760"/>
                <a:gridCol w="1112520"/>
                <a:gridCol w="1923197"/>
                <a:gridCol w="1719163"/>
              </a:tblGrid>
              <a:tr h="429447">
                <a:tc>
                  <a:txBody>
                    <a:bodyPr/>
                    <a:lstStyle/>
                    <a:p>
                      <a:pPr marL="0" marR="0" algn="ctr">
                        <a:lnSpc>
                          <a:spcPct val="150000"/>
                        </a:lnSpc>
                        <a:spcBef>
                          <a:spcPts val="0"/>
                        </a:spcBef>
                        <a:spcAft>
                          <a:spcPts val="0"/>
                        </a:spcAft>
                      </a:pPr>
                      <a:r>
                        <a:rPr lang="en-US" sz="1200" b="1" dirty="0">
                          <a:effectLst/>
                          <a:latin typeface="Cambria"/>
                          <a:ea typeface="Cambria"/>
                          <a:cs typeface="Arial"/>
                        </a:rPr>
                        <a:t>Ref</a:t>
                      </a:r>
                      <a:endParaRPr lang="en-US" sz="1100" dirty="0">
                        <a:effectLst/>
                        <a:latin typeface="Arial"/>
                        <a:ea typeface="Arial"/>
                        <a:cs typeface="Arial"/>
                      </a:endParaRPr>
                    </a:p>
                  </a:txBody>
                  <a:tcPr marL="68580" marR="68580" marT="0" marB="0"/>
                </a:tc>
                <a:tc>
                  <a:txBody>
                    <a:bodyPr/>
                    <a:lstStyle/>
                    <a:p>
                      <a:pPr marL="0" marR="0" algn="ctr">
                        <a:lnSpc>
                          <a:spcPct val="150000"/>
                        </a:lnSpc>
                        <a:spcBef>
                          <a:spcPts val="0"/>
                        </a:spcBef>
                        <a:spcAft>
                          <a:spcPts val="0"/>
                        </a:spcAft>
                      </a:pPr>
                      <a:r>
                        <a:rPr lang="en-US" sz="1200" b="1" dirty="0">
                          <a:effectLst/>
                          <a:latin typeface="Cambria"/>
                          <a:ea typeface="Cambria"/>
                          <a:cs typeface="Arial"/>
                        </a:rPr>
                        <a:t>Year</a:t>
                      </a:r>
                      <a:endParaRPr lang="en-US" sz="1100" dirty="0">
                        <a:effectLst/>
                        <a:latin typeface="Arial"/>
                        <a:ea typeface="Arial"/>
                        <a:cs typeface="Arial"/>
                      </a:endParaRPr>
                    </a:p>
                  </a:txBody>
                  <a:tcPr marL="68580" marR="68580" marT="0" marB="0"/>
                </a:tc>
                <a:tc>
                  <a:txBody>
                    <a:bodyPr/>
                    <a:lstStyle/>
                    <a:p>
                      <a:pPr marL="0" marR="0" algn="ctr">
                        <a:lnSpc>
                          <a:spcPct val="150000"/>
                        </a:lnSpc>
                        <a:spcBef>
                          <a:spcPts val="0"/>
                        </a:spcBef>
                        <a:spcAft>
                          <a:spcPts val="0"/>
                        </a:spcAft>
                      </a:pPr>
                      <a:r>
                        <a:rPr lang="en-US" sz="1200" b="1" dirty="0">
                          <a:effectLst/>
                          <a:latin typeface="Cambria"/>
                          <a:ea typeface="Cambria"/>
                          <a:cs typeface="Arial"/>
                        </a:rPr>
                        <a:t>Dataset</a:t>
                      </a:r>
                      <a:endParaRPr lang="en-US" sz="1100" dirty="0">
                        <a:effectLst/>
                        <a:latin typeface="Arial"/>
                        <a:ea typeface="Arial"/>
                        <a:cs typeface="Arial"/>
                      </a:endParaRPr>
                    </a:p>
                  </a:txBody>
                  <a:tcPr marL="68580" marR="68580" marT="0" marB="0"/>
                </a:tc>
                <a:tc>
                  <a:txBody>
                    <a:bodyPr/>
                    <a:lstStyle/>
                    <a:p>
                      <a:pPr marL="0" marR="0" algn="ctr">
                        <a:lnSpc>
                          <a:spcPct val="150000"/>
                        </a:lnSpc>
                        <a:spcBef>
                          <a:spcPts val="0"/>
                        </a:spcBef>
                        <a:spcAft>
                          <a:spcPts val="0"/>
                        </a:spcAft>
                      </a:pPr>
                      <a:r>
                        <a:rPr lang="en-US" sz="1200" b="1" dirty="0">
                          <a:effectLst/>
                          <a:latin typeface="Cambria"/>
                          <a:ea typeface="Cambria"/>
                          <a:cs typeface="Arial"/>
                        </a:rPr>
                        <a:t>Models</a:t>
                      </a:r>
                      <a:endParaRPr lang="en-US" sz="1100" dirty="0">
                        <a:effectLst/>
                        <a:latin typeface="Arial"/>
                        <a:ea typeface="Arial"/>
                        <a:cs typeface="Arial"/>
                      </a:endParaRPr>
                    </a:p>
                  </a:txBody>
                  <a:tcPr marL="68580" marR="68580" marT="0" marB="0"/>
                </a:tc>
                <a:tc>
                  <a:txBody>
                    <a:bodyPr/>
                    <a:lstStyle/>
                    <a:p>
                      <a:pPr marL="0" marR="0" algn="ctr">
                        <a:lnSpc>
                          <a:spcPct val="150000"/>
                        </a:lnSpc>
                        <a:spcBef>
                          <a:spcPts val="0"/>
                        </a:spcBef>
                        <a:spcAft>
                          <a:spcPts val="0"/>
                        </a:spcAft>
                      </a:pPr>
                      <a:r>
                        <a:rPr lang="en-US" sz="1200" b="1" dirty="0">
                          <a:effectLst/>
                          <a:latin typeface="Cambria"/>
                          <a:ea typeface="Cambria"/>
                          <a:cs typeface="Arial"/>
                        </a:rPr>
                        <a:t>Results</a:t>
                      </a:r>
                      <a:endParaRPr lang="en-US" sz="1100" dirty="0">
                        <a:effectLst/>
                        <a:latin typeface="Arial"/>
                        <a:ea typeface="Arial"/>
                        <a:cs typeface="Arial"/>
                      </a:endParaRPr>
                    </a:p>
                  </a:txBody>
                  <a:tcPr marL="68580" marR="68580" marT="0" marB="0"/>
                </a:tc>
                <a:tc>
                  <a:txBody>
                    <a:bodyPr/>
                    <a:lstStyle/>
                    <a:p>
                      <a:pPr marL="0" marR="0" algn="ctr">
                        <a:lnSpc>
                          <a:spcPct val="150000"/>
                        </a:lnSpc>
                        <a:spcBef>
                          <a:spcPts val="0"/>
                        </a:spcBef>
                        <a:spcAft>
                          <a:spcPts val="0"/>
                        </a:spcAft>
                      </a:pPr>
                      <a:r>
                        <a:rPr lang="en-US" sz="1200" b="1" dirty="0">
                          <a:effectLst/>
                          <a:latin typeface="Cambria"/>
                          <a:ea typeface="Cambria"/>
                          <a:cs typeface="Arial"/>
                        </a:rPr>
                        <a:t>Advantages</a:t>
                      </a:r>
                      <a:endParaRPr lang="en-US" sz="1100" dirty="0">
                        <a:effectLst/>
                        <a:latin typeface="Arial"/>
                        <a:ea typeface="Arial"/>
                        <a:cs typeface="Arial"/>
                      </a:endParaRPr>
                    </a:p>
                  </a:txBody>
                  <a:tcPr marL="68580" marR="68580" marT="0" marB="0"/>
                </a:tc>
                <a:tc>
                  <a:txBody>
                    <a:bodyPr/>
                    <a:lstStyle/>
                    <a:p>
                      <a:pPr marL="0" marR="0" algn="ctr">
                        <a:lnSpc>
                          <a:spcPct val="150000"/>
                        </a:lnSpc>
                        <a:spcBef>
                          <a:spcPts val="0"/>
                        </a:spcBef>
                        <a:spcAft>
                          <a:spcPts val="0"/>
                        </a:spcAft>
                      </a:pPr>
                      <a:r>
                        <a:rPr lang="en-US" sz="1200" b="1" dirty="0">
                          <a:effectLst/>
                          <a:latin typeface="Cambria"/>
                          <a:ea typeface="Cambria"/>
                          <a:cs typeface="Arial"/>
                        </a:rPr>
                        <a:t>Limitations</a:t>
                      </a:r>
                      <a:endParaRPr lang="en-US" sz="1100" dirty="0">
                        <a:effectLst/>
                        <a:latin typeface="Arial"/>
                        <a:ea typeface="Arial"/>
                        <a:cs typeface="Arial"/>
                      </a:endParaRPr>
                    </a:p>
                  </a:txBody>
                  <a:tcPr marL="68580" marR="68580" marT="0" marB="0"/>
                </a:tc>
              </a:tr>
              <a:tr h="1879414">
                <a:tc>
                  <a:txBody>
                    <a:bodyPr/>
                    <a:lstStyle/>
                    <a:p>
                      <a:pPr marL="0" marR="0">
                        <a:lnSpc>
                          <a:spcPct val="115000"/>
                        </a:lnSpc>
                        <a:spcBef>
                          <a:spcPts val="0"/>
                        </a:spcBef>
                        <a:spcAft>
                          <a:spcPts val="0"/>
                        </a:spcAft>
                      </a:pPr>
                      <a:r>
                        <a:rPr lang="en-US" sz="1100" b="1" dirty="0">
                          <a:effectLst/>
                          <a:latin typeface="Times New Roman"/>
                          <a:ea typeface="Cambria"/>
                          <a:cs typeface="Times New Roman"/>
                        </a:rPr>
                        <a:t>Phuong et al. [32]</a:t>
                      </a:r>
                      <a:endParaRPr lang="en-US" sz="1100" b="1" dirty="0">
                        <a:effectLst/>
                        <a:latin typeface="Arial"/>
                        <a:ea typeface="Arial"/>
                        <a:cs typeface="Arial"/>
                      </a:endParaRPr>
                    </a:p>
                  </a:txBody>
                  <a:tcPr marL="68580" marR="68580" marT="0" marB="0"/>
                </a:tc>
                <a:tc>
                  <a:txBody>
                    <a:bodyPr/>
                    <a:lstStyle/>
                    <a:p>
                      <a:pPr marL="0" marR="0" algn="ctr">
                        <a:lnSpc>
                          <a:spcPct val="115000"/>
                        </a:lnSpc>
                        <a:spcBef>
                          <a:spcPts val="0"/>
                        </a:spcBef>
                        <a:spcAft>
                          <a:spcPts val="0"/>
                        </a:spcAft>
                      </a:pPr>
                      <a:r>
                        <a:rPr lang="en-US" sz="1100" b="1" dirty="0">
                          <a:effectLst/>
                          <a:latin typeface="Times New Roman"/>
                          <a:ea typeface="Cambria"/>
                          <a:cs typeface="Arial"/>
                        </a:rPr>
                        <a:t>2025</a:t>
                      </a:r>
                      <a:endParaRPr lang="en-US" sz="1100" b="1" dirty="0">
                        <a:effectLst/>
                        <a:latin typeface="Arial"/>
                        <a:ea typeface="Arial"/>
                        <a:cs typeface="Arial"/>
                      </a:endParaRPr>
                    </a:p>
                  </a:txBody>
                  <a:tcPr marL="68580" marR="68580" marT="0" marB="0"/>
                </a:tc>
                <a:tc>
                  <a:txBody>
                    <a:bodyPr/>
                    <a:lstStyle/>
                    <a:p>
                      <a:pPr marL="0" marR="0">
                        <a:lnSpc>
                          <a:spcPct val="115000"/>
                        </a:lnSpc>
                        <a:spcBef>
                          <a:spcPts val="0"/>
                        </a:spcBef>
                        <a:spcAft>
                          <a:spcPts val="0"/>
                        </a:spcAft>
                      </a:pPr>
                      <a:r>
                        <a:rPr lang="en-US" sz="1100" b="1">
                          <a:effectLst/>
                          <a:latin typeface="Times New Roman"/>
                          <a:ea typeface="Cambria"/>
                          <a:cs typeface="Arial"/>
                        </a:rPr>
                        <a:t>UCI CKD dataset (400 samples, 24 features)</a:t>
                      </a:r>
                      <a:endParaRPr lang="en-US" sz="1100" b="1">
                        <a:effectLst/>
                        <a:latin typeface="Arial"/>
                        <a:ea typeface="Arial"/>
                        <a:cs typeface="Arial"/>
                      </a:endParaRPr>
                    </a:p>
                  </a:txBody>
                  <a:tcPr marL="68580" marR="68580" marT="0" marB="0"/>
                </a:tc>
                <a:tc>
                  <a:txBody>
                    <a:bodyPr/>
                    <a:lstStyle/>
                    <a:p>
                      <a:pPr marL="0" marR="0">
                        <a:lnSpc>
                          <a:spcPct val="115000"/>
                        </a:lnSpc>
                        <a:spcBef>
                          <a:spcPts val="0"/>
                        </a:spcBef>
                        <a:spcAft>
                          <a:spcPts val="0"/>
                        </a:spcAft>
                      </a:pPr>
                      <a:r>
                        <a:rPr lang="en-US" sz="1100" b="1">
                          <a:effectLst/>
                          <a:latin typeface="Times New Roman"/>
                          <a:ea typeface="Cambria"/>
                          <a:cs typeface="Arial"/>
                        </a:rPr>
                        <a:t>SVM, RF, KNN, LR, NB, DT</a:t>
                      </a:r>
                      <a:endParaRPr lang="en-US" sz="1100" b="1">
                        <a:effectLst/>
                        <a:latin typeface="Arial"/>
                        <a:ea typeface="Arial"/>
                        <a:cs typeface="Arial"/>
                      </a:endParaRPr>
                    </a:p>
                  </a:txBody>
                  <a:tcPr marL="68580" marR="68580" marT="0" marB="0"/>
                </a:tc>
                <a:tc>
                  <a:txBody>
                    <a:bodyPr/>
                    <a:lstStyle/>
                    <a:p>
                      <a:pPr marL="0" marR="0">
                        <a:lnSpc>
                          <a:spcPct val="115000"/>
                        </a:lnSpc>
                        <a:spcBef>
                          <a:spcPts val="0"/>
                        </a:spcBef>
                        <a:spcAft>
                          <a:spcPts val="0"/>
                        </a:spcAft>
                      </a:pPr>
                      <a:r>
                        <a:rPr lang="en-US" sz="1100" b="1">
                          <a:effectLst/>
                          <a:latin typeface="Times New Roman"/>
                          <a:ea typeface="Cambria"/>
                          <a:cs typeface="Arial"/>
                        </a:rPr>
                        <a:t>RF highest accuracy (~99%), SVM second (~98%), others 90–96%</a:t>
                      </a:r>
                      <a:endParaRPr lang="en-US" sz="1100" b="1">
                        <a:effectLst/>
                        <a:latin typeface="Arial"/>
                        <a:ea typeface="Arial"/>
                        <a:cs typeface="Arial"/>
                      </a:endParaRPr>
                    </a:p>
                  </a:txBody>
                  <a:tcPr marL="68580" marR="68580" marT="0" marB="0"/>
                </a:tc>
                <a:tc>
                  <a:txBody>
                    <a:bodyPr/>
                    <a:lstStyle/>
                    <a:p>
                      <a:pPr marL="0" marR="0">
                        <a:lnSpc>
                          <a:spcPct val="115000"/>
                        </a:lnSpc>
                        <a:spcBef>
                          <a:spcPts val="0"/>
                        </a:spcBef>
                        <a:spcAft>
                          <a:spcPts val="0"/>
                        </a:spcAft>
                      </a:pPr>
                      <a:r>
                        <a:rPr lang="en-US" sz="1100" b="1" dirty="0">
                          <a:effectLst/>
                          <a:latin typeface="Times New Roman"/>
                          <a:ea typeface="Cambria"/>
                          <a:cs typeface="Arial"/>
                        </a:rPr>
                        <a:t>- Comprehensive comparison of six popular ML algorithms on the same dataset.</a:t>
                      </a:r>
                      <a:endParaRPr lang="en-US" sz="1100" b="1" dirty="0">
                        <a:effectLst/>
                        <a:latin typeface="Arial"/>
                        <a:ea typeface="Arial"/>
                        <a:cs typeface="Arial"/>
                      </a:endParaRPr>
                    </a:p>
                    <a:p>
                      <a:pPr marL="0" marR="0">
                        <a:lnSpc>
                          <a:spcPct val="115000"/>
                        </a:lnSpc>
                        <a:spcBef>
                          <a:spcPts val="0"/>
                        </a:spcBef>
                        <a:spcAft>
                          <a:spcPts val="0"/>
                        </a:spcAft>
                      </a:pPr>
                      <a:r>
                        <a:rPr lang="en-US" sz="1100" b="1" dirty="0">
                          <a:effectLst/>
                          <a:latin typeface="Times New Roman"/>
                          <a:ea typeface="Cambria"/>
                          <a:cs typeface="Arial"/>
                        </a:rPr>
                        <a:t>- Identified creatinine, hemoglobin, and specific gravity as top predictors.</a:t>
                      </a:r>
                      <a:endParaRPr lang="en-US" sz="1100" b="1" dirty="0">
                        <a:effectLst/>
                        <a:latin typeface="Arial"/>
                        <a:ea typeface="Arial"/>
                        <a:cs typeface="Arial"/>
                      </a:endParaRPr>
                    </a:p>
                    <a:p>
                      <a:pPr marL="0" marR="0">
                        <a:lnSpc>
                          <a:spcPct val="115000"/>
                        </a:lnSpc>
                        <a:spcBef>
                          <a:spcPts val="0"/>
                        </a:spcBef>
                        <a:spcAft>
                          <a:spcPts val="0"/>
                        </a:spcAft>
                      </a:pPr>
                      <a:r>
                        <a:rPr lang="en-US" sz="1100" b="1" dirty="0">
                          <a:effectLst/>
                          <a:latin typeface="Times New Roman"/>
                          <a:ea typeface="Cambria"/>
                          <a:cs typeface="Arial"/>
                        </a:rPr>
                        <a:t>- Straightforward methodology for replication in similar datasets.</a:t>
                      </a:r>
                      <a:endParaRPr lang="en-US" sz="1100" b="1" dirty="0">
                        <a:effectLst/>
                        <a:latin typeface="Arial"/>
                        <a:ea typeface="Arial"/>
                        <a:cs typeface="Arial"/>
                      </a:endParaRPr>
                    </a:p>
                  </a:txBody>
                  <a:tcPr marL="68580" marR="68580" marT="0" marB="0"/>
                </a:tc>
                <a:tc>
                  <a:txBody>
                    <a:bodyPr/>
                    <a:lstStyle/>
                    <a:p>
                      <a:pPr marL="0" marR="0">
                        <a:lnSpc>
                          <a:spcPct val="115000"/>
                        </a:lnSpc>
                        <a:spcBef>
                          <a:spcPts val="0"/>
                        </a:spcBef>
                        <a:spcAft>
                          <a:spcPts val="0"/>
                        </a:spcAft>
                      </a:pPr>
                      <a:r>
                        <a:rPr lang="en-US" sz="1100" b="1" dirty="0">
                          <a:effectLst/>
                          <a:latin typeface="Times New Roman"/>
                          <a:ea typeface="Cambria"/>
                          <a:cs typeface="Arial"/>
                        </a:rPr>
                        <a:t>- Small dataset limits generalization.</a:t>
                      </a:r>
                      <a:br>
                        <a:rPr lang="en-US" sz="1100" b="1" dirty="0">
                          <a:effectLst/>
                          <a:latin typeface="Times New Roman"/>
                          <a:ea typeface="Cambria"/>
                          <a:cs typeface="Arial"/>
                        </a:rPr>
                      </a:br>
                      <a:r>
                        <a:rPr lang="en-US" sz="1100" b="1" dirty="0">
                          <a:effectLst/>
                          <a:latin typeface="Times New Roman"/>
                          <a:ea typeface="Cambria"/>
                          <a:cs typeface="Arial"/>
                        </a:rPr>
                        <a:t>- No external validation performed.</a:t>
                      </a:r>
                      <a:br>
                        <a:rPr lang="en-US" sz="1100" b="1" dirty="0">
                          <a:effectLst/>
                          <a:latin typeface="Times New Roman"/>
                          <a:ea typeface="Cambria"/>
                          <a:cs typeface="Arial"/>
                        </a:rPr>
                      </a:br>
                      <a:r>
                        <a:rPr lang="en-US" sz="1100" b="1" dirty="0">
                          <a:effectLst/>
                          <a:latin typeface="Times New Roman"/>
                          <a:ea typeface="Cambria"/>
                          <a:cs typeface="Arial"/>
                        </a:rPr>
                        <a:t>- Only binary classification; no CKD stage prediction</a:t>
                      </a:r>
                      <a:endParaRPr lang="en-US" sz="1100" b="1" dirty="0">
                        <a:effectLst/>
                        <a:latin typeface="Arial"/>
                        <a:ea typeface="Arial"/>
                        <a:cs typeface="Arial"/>
                      </a:endParaRPr>
                    </a:p>
                    <a:p>
                      <a:pPr marL="0" marR="0">
                        <a:lnSpc>
                          <a:spcPct val="115000"/>
                        </a:lnSpc>
                        <a:spcBef>
                          <a:spcPts val="0"/>
                        </a:spcBef>
                        <a:spcAft>
                          <a:spcPts val="0"/>
                        </a:spcAft>
                      </a:pPr>
                      <a:r>
                        <a:rPr lang="en-US" sz="1100" b="1" dirty="0">
                          <a:effectLst/>
                          <a:latin typeface="Times New Roman"/>
                          <a:ea typeface="Cambria"/>
                          <a:cs typeface="Arial"/>
                        </a:rPr>
                        <a:t> </a:t>
                      </a:r>
                      <a:endParaRPr lang="en-US" sz="1100" b="1" dirty="0">
                        <a:effectLst/>
                        <a:latin typeface="Arial"/>
                        <a:ea typeface="Arial"/>
                        <a:cs typeface="Arial"/>
                      </a:endParaRPr>
                    </a:p>
                  </a:txBody>
                  <a:tcPr marL="68580" marR="68580" marT="0" marB="0"/>
                </a:tc>
              </a:tr>
              <a:tr h="429447">
                <a:tc>
                  <a:txBody>
                    <a:bodyPr/>
                    <a:lstStyle/>
                    <a:p>
                      <a:pPr marL="0" marR="0">
                        <a:lnSpc>
                          <a:spcPct val="115000"/>
                        </a:lnSpc>
                        <a:spcBef>
                          <a:spcPts val="0"/>
                        </a:spcBef>
                        <a:spcAft>
                          <a:spcPts val="0"/>
                        </a:spcAft>
                      </a:pPr>
                      <a:r>
                        <a:rPr lang="en-US" sz="1100" b="1" dirty="0" err="1">
                          <a:effectLst/>
                          <a:latin typeface="Times New Roman"/>
                          <a:ea typeface="Cambria"/>
                          <a:cs typeface="Arial"/>
                        </a:rPr>
                        <a:t>Metherall</a:t>
                      </a:r>
                      <a:r>
                        <a:rPr lang="en-US" sz="1100" b="1" dirty="0">
                          <a:effectLst/>
                          <a:latin typeface="Times New Roman"/>
                          <a:ea typeface="Cambria"/>
                          <a:cs typeface="Arial"/>
                        </a:rPr>
                        <a:t> et al. </a:t>
                      </a:r>
                      <a:r>
                        <a:rPr lang="en-US" sz="1100" b="1" dirty="0">
                          <a:effectLst/>
                          <a:latin typeface="Times New Roman"/>
                          <a:ea typeface="Cambria"/>
                          <a:cs typeface="Times New Roman"/>
                        </a:rPr>
                        <a:t>[35]</a:t>
                      </a:r>
                      <a:endParaRPr lang="en-US" sz="1100" b="1" dirty="0">
                        <a:effectLst/>
                        <a:latin typeface="Arial"/>
                        <a:ea typeface="Arial"/>
                        <a:cs typeface="Arial"/>
                      </a:endParaRPr>
                    </a:p>
                  </a:txBody>
                  <a:tcPr marL="68580" marR="68580" marT="0" marB="0"/>
                </a:tc>
                <a:tc>
                  <a:txBody>
                    <a:bodyPr/>
                    <a:lstStyle/>
                    <a:p>
                      <a:pPr marL="0" marR="0" algn="ctr">
                        <a:lnSpc>
                          <a:spcPct val="115000"/>
                        </a:lnSpc>
                        <a:spcBef>
                          <a:spcPts val="0"/>
                        </a:spcBef>
                        <a:spcAft>
                          <a:spcPts val="0"/>
                        </a:spcAft>
                      </a:pPr>
                      <a:r>
                        <a:rPr lang="en-US" sz="1100" b="1" dirty="0">
                          <a:effectLst/>
                          <a:latin typeface="Times New Roman"/>
                          <a:ea typeface="Cambria"/>
                          <a:cs typeface="Arial"/>
                        </a:rPr>
                        <a:t>2025</a:t>
                      </a:r>
                      <a:endParaRPr lang="en-US" sz="1100" b="1" dirty="0">
                        <a:effectLst/>
                        <a:latin typeface="Arial"/>
                        <a:ea typeface="Arial"/>
                        <a:cs typeface="Arial"/>
                      </a:endParaRPr>
                    </a:p>
                  </a:txBody>
                  <a:tcPr marL="68580" marR="68580" marT="0" marB="0"/>
                </a:tc>
                <a:tc>
                  <a:txBody>
                    <a:bodyPr/>
                    <a:lstStyle/>
                    <a:p>
                      <a:pPr marL="0" marR="0">
                        <a:lnSpc>
                          <a:spcPct val="115000"/>
                        </a:lnSpc>
                        <a:spcBef>
                          <a:spcPts val="0"/>
                        </a:spcBef>
                        <a:spcAft>
                          <a:spcPts val="0"/>
                        </a:spcAft>
                      </a:pPr>
                      <a:r>
                        <a:rPr lang="en-US" sz="1100" b="1" dirty="0">
                          <a:effectLst/>
                          <a:latin typeface="Times New Roman"/>
                          <a:ea typeface="Cambria"/>
                          <a:cs typeface="Arial"/>
                        </a:rPr>
                        <a:t>At-home monitoring dataset (short-term)</a:t>
                      </a:r>
                      <a:endParaRPr lang="en-US" sz="1100" b="1" dirty="0">
                        <a:effectLst/>
                        <a:latin typeface="Arial"/>
                        <a:ea typeface="Arial"/>
                        <a:cs typeface="Arial"/>
                      </a:endParaRPr>
                    </a:p>
                  </a:txBody>
                  <a:tcPr marL="68580" marR="68580" marT="0" marB="0"/>
                </a:tc>
                <a:tc>
                  <a:txBody>
                    <a:bodyPr/>
                    <a:lstStyle/>
                    <a:p>
                      <a:pPr marL="0" marR="0">
                        <a:lnSpc>
                          <a:spcPct val="115000"/>
                        </a:lnSpc>
                        <a:spcBef>
                          <a:spcPts val="0"/>
                        </a:spcBef>
                        <a:spcAft>
                          <a:spcPts val="0"/>
                        </a:spcAft>
                      </a:pPr>
                      <a:r>
                        <a:rPr lang="en-US" sz="1100" b="1" dirty="0" err="1">
                          <a:effectLst/>
                          <a:latin typeface="Times New Roman"/>
                          <a:ea typeface="Cambria"/>
                          <a:cs typeface="Arial"/>
                        </a:rPr>
                        <a:t>XGBoost</a:t>
                      </a:r>
                      <a:r>
                        <a:rPr lang="en-US" sz="1100" b="1" dirty="0">
                          <a:effectLst/>
                          <a:latin typeface="Times New Roman"/>
                          <a:ea typeface="Cambria"/>
                          <a:cs typeface="Arial"/>
                        </a:rPr>
                        <a:t>, RF, SVM</a:t>
                      </a:r>
                      <a:endParaRPr lang="en-US" sz="1100" b="1" dirty="0">
                        <a:effectLst/>
                        <a:latin typeface="Arial"/>
                        <a:ea typeface="Arial"/>
                        <a:cs typeface="Arial"/>
                      </a:endParaRPr>
                    </a:p>
                  </a:txBody>
                  <a:tcPr marL="68580" marR="68580" marT="0" marB="0"/>
                </a:tc>
                <a:tc>
                  <a:txBody>
                    <a:bodyPr/>
                    <a:lstStyle/>
                    <a:p>
                      <a:pPr marL="0" marR="0">
                        <a:lnSpc>
                          <a:spcPct val="115000"/>
                        </a:lnSpc>
                        <a:spcBef>
                          <a:spcPts val="0"/>
                        </a:spcBef>
                        <a:spcAft>
                          <a:spcPts val="0"/>
                        </a:spcAft>
                      </a:pPr>
                      <a:r>
                        <a:rPr lang="en-US" sz="1100" b="1" dirty="0" err="1">
                          <a:effectLst/>
                          <a:latin typeface="Times New Roman"/>
                          <a:ea typeface="Cambria"/>
                          <a:cs typeface="Arial"/>
                        </a:rPr>
                        <a:t>XGBoost</a:t>
                      </a:r>
                      <a:r>
                        <a:rPr lang="en-US" sz="1100" b="1" dirty="0">
                          <a:effectLst/>
                          <a:latin typeface="Times New Roman"/>
                          <a:ea typeface="Cambria"/>
                          <a:cs typeface="Arial"/>
                        </a:rPr>
                        <a:t>: ~96% accuracy; RF ~94%; SVM ~92%</a:t>
                      </a:r>
                      <a:endParaRPr lang="en-US" sz="1100" b="1" dirty="0">
                        <a:effectLst/>
                        <a:latin typeface="Arial"/>
                        <a:ea typeface="Arial"/>
                        <a:cs typeface="Arial"/>
                      </a:endParaRPr>
                    </a:p>
                  </a:txBody>
                  <a:tcPr marL="68580" marR="68580" marT="0" marB="0"/>
                </a:tc>
                <a:tc>
                  <a:txBody>
                    <a:bodyPr/>
                    <a:lstStyle/>
                    <a:p>
                      <a:pPr marL="0" marR="0">
                        <a:lnSpc>
                          <a:spcPct val="115000"/>
                        </a:lnSpc>
                        <a:spcBef>
                          <a:spcPts val="0"/>
                        </a:spcBef>
                        <a:spcAft>
                          <a:spcPts val="0"/>
                        </a:spcAft>
                      </a:pPr>
                      <a:r>
                        <a:rPr lang="en-US" sz="1100" b="1" dirty="0">
                          <a:effectLst/>
                          <a:latin typeface="Times New Roman"/>
                          <a:ea typeface="Cambria"/>
                          <a:cs typeface="Arial"/>
                        </a:rPr>
                        <a:t>- Incorporated at-home measurements (creatinine, BP) for early detection.</a:t>
                      </a:r>
                      <a:endParaRPr lang="en-US" sz="1100" b="1" dirty="0">
                        <a:effectLst/>
                        <a:latin typeface="Arial"/>
                        <a:ea typeface="Arial"/>
                        <a:cs typeface="Arial"/>
                      </a:endParaRPr>
                    </a:p>
                    <a:p>
                      <a:pPr marL="0" marR="0">
                        <a:lnSpc>
                          <a:spcPct val="115000"/>
                        </a:lnSpc>
                        <a:spcBef>
                          <a:spcPts val="0"/>
                        </a:spcBef>
                        <a:spcAft>
                          <a:spcPts val="0"/>
                        </a:spcAft>
                      </a:pPr>
                      <a:r>
                        <a:rPr lang="en-US" sz="1100" b="1" dirty="0">
                          <a:effectLst/>
                          <a:latin typeface="Times New Roman"/>
                          <a:ea typeface="Cambria"/>
                          <a:cs typeface="Arial"/>
                        </a:rPr>
                        <a:t>- Compared multiple algorithms on identical features.</a:t>
                      </a:r>
                      <a:endParaRPr lang="en-US" sz="1100" b="1" dirty="0">
                        <a:effectLst/>
                        <a:latin typeface="Arial"/>
                        <a:ea typeface="Arial"/>
                        <a:cs typeface="Arial"/>
                      </a:endParaRPr>
                    </a:p>
                    <a:p>
                      <a:pPr marL="0" marR="0">
                        <a:lnSpc>
                          <a:spcPct val="115000"/>
                        </a:lnSpc>
                        <a:spcBef>
                          <a:spcPts val="0"/>
                        </a:spcBef>
                        <a:spcAft>
                          <a:spcPts val="0"/>
                        </a:spcAft>
                      </a:pPr>
                      <a:r>
                        <a:rPr lang="en-US" sz="1100" b="1" dirty="0">
                          <a:effectLst/>
                          <a:latin typeface="Times New Roman"/>
                          <a:ea typeface="Cambria"/>
                          <a:cs typeface="Arial"/>
                        </a:rPr>
                        <a:t>- Useful in remote patient monitoring contexts.</a:t>
                      </a:r>
                      <a:endParaRPr lang="en-US" sz="1100" b="1" dirty="0">
                        <a:effectLst/>
                        <a:latin typeface="Arial"/>
                        <a:ea typeface="Arial"/>
                        <a:cs typeface="Arial"/>
                      </a:endParaRPr>
                    </a:p>
                  </a:txBody>
                  <a:tcPr marL="68580" marR="68580" marT="0" marB="0"/>
                </a:tc>
                <a:tc>
                  <a:txBody>
                    <a:bodyPr/>
                    <a:lstStyle/>
                    <a:p>
                      <a:pPr marL="0" marR="0">
                        <a:lnSpc>
                          <a:spcPct val="115000"/>
                        </a:lnSpc>
                        <a:spcBef>
                          <a:spcPts val="0"/>
                        </a:spcBef>
                        <a:spcAft>
                          <a:spcPts val="0"/>
                        </a:spcAft>
                      </a:pPr>
                      <a:r>
                        <a:rPr lang="en-US" sz="1100" b="1" dirty="0">
                          <a:effectLst/>
                          <a:latin typeface="Times New Roman"/>
                          <a:ea typeface="Cambria"/>
                          <a:cs typeface="Arial"/>
                        </a:rPr>
                        <a:t>- Short monitoring period limits ability to predict long-term progression.</a:t>
                      </a:r>
                      <a:endParaRPr lang="en-US" sz="1100" b="1" dirty="0">
                        <a:effectLst/>
                        <a:latin typeface="Arial"/>
                        <a:ea typeface="Arial"/>
                        <a:cs typeface="Arial"/>
                      </a:endParaRPr>
                    </a:p>
                    <a:p>
                      <a:pPr marL="0" marR="0">
                        <a:lnSpc>
                          <a:spcPct val="115000"/>
                        </a:lnSpc>
                        <a:spcBef>
                          <a:spcPts val="0"/>
                        </a:spcBef>
                        <a:spcAft>
                          <a:spcPts val="0"/>
                        </a:spcAft>
                      </a:pPr>
                      <a:r>
                        <a:rPr lang="en-US" sz="1100" b="1" dirty="0">
                          <a:effectLst/>
                          <a:latin typeface="Times New Roman"/>
                          <a:ea typeface="Cambria"/>
                          <a:cs typeface="Arial"/>
                        </a:rPr>
                        <a:t>- Potential sensor inaccuracies in home data.</a:t>
                      </a:r>
                      <a:endParaRPr lang="en-US" sz="1100" b="1" dirty="0">
                        <a:effectLst/>
                        <a:latin typeface="Arial"/>
                        <a:ea typeface="Arial"/>
                        <a:cs typeface="Arial"/>
                      </a:endParaRPr>
                    </a:p>
                    <a:p>
                      <a:pPr marL="0" marR="0">
                        <a:lnSpc>
                          <a:spcPct val="115000"/>
                        </a:lnSpc>
                        <a:spcBef>
                          <a:spcPts val="0"/>
                        </a:spcBef>
                        <a:spcAft>
                          <a:spcPts val="0"/>
                        </a:spcAft>
                      </a:pPr>
                      <a:r>
                        <a:rPr lang="en-US" sz="1100" b="1" dirty="0">
                          <a:effectLst/>
                          <a:latin typeface="Times New Roman"/>
                          <a:ea typeface="Cambria"/>
                          <a:cs typeface="Arial"/>
                        </a:rPr>
                        <a:t>- Limited demographic diversity in dataset.</a:t>
                      </a:r>
                      <a:endParaRPr lang="en-US" sz="1100" b="1" dirty="0">
                        <a:effectLst/>
                        <a:latin typeface="Arial"/>
                        <a:ea typeface="Arial"/>
                        <a:cs typeface="Arial"/>
                      </a:endParaRPr>
                    </a:p>
                  </a:txBody>
                  <a:tcPr marL="68580" marR="68580" marT="0" marB="0"/>
                </a:tc>
              </a:tr>
              <a:tr h="429447">
                <a:tc>
                  <a:txBody>
                    <a:bodyPr/>
                    <a:lstStyle/>
                    <a:p>
                      <a:pPr marL="0" marR="0">
                        <a:lnSpc>
                          <a:spcPct val="115000"/>
                        </a:lnSpc>
                        <a:spcBef>
                          <a:spcPts val="0"/>
                        </a:spcBef>
                        <a:spcAft>
                          <a:spcPts val="0"/>
                        </a:spcAft>
                      </a:pPr>
                      <a:r>
                        <a:rPr lang="en-US" sz="1100" b="1" dirty="0" err="1">
                          <a:effectLst/>
                          <a:latin typeface="Times New Roman"/>
                          <a:ea typeface="Cambria"/>
                          <a:cs typeface="Arial"/>
                        </a:rPr>
                        <a:t>Debal</a:t>
                      </a:r>
                      <a:r>
                        <a:rPr lang="en-US" sz="1100" b="1" dirty="0">
                          <a:effectLst/>
                          <a:latin typeface="Times New Roman"/>
                          <a:ea typeface="Cambria"/>
                          <a:cs typeface="Arial"/>
                        </a:rPr>
                        <a:t> et al. </a:t>
                      </a:r>
                      <a:r>
                        <a:rPr lang="en-US" sz="1100" b="1" dirty="0">
                          <a:effectLst/>
                          <a:latin typeface="Times New Roman"/>
                          <a:ea typeface="Cambria"/>
                          <a:cs typeface="Times New Roman"/>
                        </a:rPr>
                        <a:t>[37]</a:t>
                      </a:r>
                      <a:endParaRPr lang="en-US" sz="1100" b="1" dirty="0">
                        <a:effectLst/>
                        <a:latin typeface="Arial"/>
                        <a:ea typeface="Arial"/>
                        <a:cs typeface="Arial"/>
                      </a:endParaRPr>
                    </a:p>
                  </a:txBody>
                  <a:tcPr marL="68580" marR="68580" marT="0" marB="0"/>
                </a:tc>
                <a:tc>
                  <a:txBody>
                    <a:bodyPr/>
                    <a:lstStyle/>
                    <a:p>
                      <a:pPr marL="0" marR="0" algn="ctr" rtl="1">
                        <a:lnSpc>
                          <a:spcPct val="115000"/>
                        </a:lnSpc>
                        <a:spcBef>
                          <a:spcPts val="0"/>
                        </a:spcBef>
                        <a:spcAft>
                          <a:spcPts val="0"/>
                        </a:spcAft>
                      </a:pPr>
                      <a:r>
                        <a:rPr lang="ar-SA" sz="1000" b="1" dirty="0">
                          <a:effectLst/>
                          <a:latin typeface="Arial"/>
                          <a:ea typeface="Cambria"/>
                          <a:cs typeface="Times New Roman"/>
                        </a:rPr>
                        <a:t>2022</a:t>
                      </a:r>
                      <a:endParaRPr lang="en-US" sz="1100" b="1" dirty="0">
                        <a:effectLst/>
                        <a:latin typeface="Arial"/>
                        <a:ea typeface="Arial"/>
                        <a:cs typeface="Arial"/>
                      </a:endParaRPr>
                    </a:p>
                  </a:txBody>
                  <a:tcPr marL="68580" marR="68580" marT="0" marB="0"/>
                </a:tc>
                <a:tc>
                  <a:txBody>
                    <a:bodyPr/>
                    <a:lstStyle/>
                    <a:p>
                      <a:pPr marL="0" marR="0">
                        <a:lnSpc>
                          <a:spcPct val="115000"/>
                        </a:lnSpc>
                        <a:spcBef>
                          <a:spcPts val="0"/>
                        </a:spcBef>
                        <a:spcAft>
                          <a:spcPts val="0"/>
                        </a:spcAft>
                      </a:pPr>
                      <a:r>
                        <a:rPr lang="en-US" sz="1100" b="1">
                          <a:effectLst/>
                          <a:latin typeface="Times New Roman"/>
                          <a:ea typeface="Cambria"/>
                          <a:cs typeface="Arial"/>
                        </a:rPr>
                        <a:t>UCI CKD dataset</a:t>
                      </a:r>
                      <a:endParaRPr lang="en-US" sz="1100" b="1">
                        <a:effectLst/>
                        <a:latin typeface="Arial"/>
                        <a:ea typeface="Arial"/>
                        <a:cs typeface="Arial"/>
                      </a:endParaRPr>
                    </a:p>
                  </a:txBody>
                  <a:tcPr marL="68580" marR="68580" marT="0" marB="0"/>
                </a:tc>
                <a:tc>
                  <a:txBody>
                    <a:bodyPr/>
                    <a:lstStyle/>
                    <a:p>
                      <a:pPr marL="0" marR="0">
                        <a:lnSpc>
                          <a:spcPct val="115000"/>
                        </a:lnSpc>
                        <a:spcBef>
                          <a:spcPts val="0"/>
                        </a:spcBef>
                        <a:spcAft>
                          <a:spcPts val="0"/>
                        </a:spcAft>
                      </a:pPr>
                      <a:r>
                        <a:rPr lang="en-US" sz="1100" b="1">
                          <a:effectLst/>
                          <a:latin typeface="Times New Roman"/>
                          <a:ea typeface="Cambria"/>
                          <a:cs typeface="Arial"/>
                        </a:rPr>
                        <a:t>RF, SVM, LR</a:t>
                      </a:r>
                      <a:endParaRPr lang="en-US" sz="1100" b="1">
                        <a:effectLst/>
                        <a:latin typeface="Arial"/>
                        <a:ea typeface="Arial"/>
                        <a:cs typeface="Arial"/>
                      </a:endParaRPr>
                    </a:p>
                  </a:txBody>
                  <a:tcPr marL="68580" marR="68580" marT="0" marB="0"/>
                </a:tc>
                <a:tc>
                  <a:txBody>
                    <a:bodyPr/>
                    <a:lstStyle/>
                    <a:p>
                      <a:pPr marL="0" marR="0">
                        <a:lnSpc>
                          <a:spcPct val="115000"/>
                        </a:lnSpc>
                        <a:spcBef>
                          <a:spcPts val="0"/>
                        </a:spcBef>
                        <a:spcAft>
                          <a:spcPts val="0"/>
                        </a:spcAft>
                      </a:pPr>
                      <a:r>
                        <a:rPr lang="en-US" sz="1100" b="1">
                          <a:effectLst/>
                          <a:latin typeface="Times New Roman"/>
                          <a:ea typeface="Cambria"/>
                          <a:cs typeface="Arial"/>
                        </a:rPr>
                        <a:t>RF ~98%, SVM: 96%,</a:t>
                      </a:r>
                      <a:endParaRPr lang="en-US" sz="1100" b="1">
                        <a:effectLst/>
                        <a:latin typeface="Arial"/>
                        <a:ea typeface="Arial"/>
                        <a:cs typeface="Arial"/>
                      </a:endParaRPr>
                    </a:p>
                    <a:p>
                      <a:pPr marL="0" marR="0">
                        <a:lnSpc>
                          <a:spcPct val="115000"/>
                        </a:lnSpc>
                        <a:spcBef>
                          <a:spcPts val="0"/>
                        </a:spcBef>
                        <a:spcAft>
                          <a:spcPts val="0"/>
                        </a:spcAft>
                      </a:pPr>
                      <a:r>
                        <a:rPr lang="en-US" sz="1100" b="1">
                          <a:effectLst/>
                          <a:latin typeface="Times New Roman"/>
                          <a:ea typeface="Cambria"/>
                          <a:cs typeface="Arial"/>
                        </a:rPr>
                        <a:t>LR: 92%</a:t>
                      </a:r>
                      <a:endParaRPr lang="en-US" sz="1100" b="1">
                        <a:effectLst/>
                        <a:latin typeface="Arial"/>
                        <a:ea typeface="Arial"/>
                        <a:cs typeface="Arial"/>
                      </a:endParaRPr>
                    </a:p>
                  </a:txBody>
                  <a:tcPr marL="68580" marR="68580" marT="0" marB="0"/>
                </a:tc>
                <a:tc>
                  <a:txBody>
                    <a:bodyPr/>
                    <a:lstStyle/>
                    <a:p>
                      <a:pPr marL="0" marR="0">
                        <a:lnSpc>
                          <a:spcPct val="115000"/>
                        </a:lnSpc>
                        <a:spcBef>
                          <a:spcPts val="0"/>
                        </a:spcBef>
                        <a:spcAft>
                          <a:spcPts val="0"/>
                        </a:spcAft>
                      </a:pPr>
                      <a:r>
                        <a:rPr lang="en-US" sz="1100" b="1">
                          <a:effectLst/>
                          <a:latin typeface="Times New Roman"/>
                          <a:ea typeface="Cambria"/>
                          <a:cs typeface="Arial"/>
                        </a:rPr>
                        <a:t>- Straightforward preprocessing steps for reproducibility.</a:t>
                      </a:r>
                      <a:endParaRPr lang="en-US" sz="1100" b="1">
                        <a:effectLst/>
                        <a:latin typeface="Arial"/>
                        <a:ea typeface="Arial"/>
                        <a:cs typeface="Arial"/>
                      </a:endParaRPr>
                    </a:p>
                    <a:p>
                      <a:pPr marL="0" marR="0">
                        <a:lnSpc>
                          <a:spcPct val="115000"/>
                        </a:lnSpc>
                        <a:spcBef>
                          <a:spcPts val="0"/>
                        </a:spcBef>
                        <a:spcAft>
                          <a:spcPts val="0"/>
                        </a:spcAft>
                      </a:pPr>
                      <a:r>
                        <a:rPr lang="en-US" sz="1100" b="1">
                          <a:effectLst/>
                          <a:latin typeface="Times New Roman"/>
                          <a:ea typeface="Cambria"/>
                          <a:cs typeface="Arial"/>
                        </a:rPr>
                        <a:t>- RF performed consistently across folds.</a:t>
                      </a:r>
                      <a:endParaRPr lang="en-US" sz="1100" b="1">
                        <a:effectLst/>
                        <a:latin typeface="Arial"/>
                        <a:ea typeface="Arial"/>
                        <a:cs typeface="Arial"/>
                      </a:endParaRPr>
                    </a:p>
                    <a:p>
                      <a:pPr marL="0" marR="0">
                        <a:lnSpc>
                          <a:spcPct val="115000"/>
                        </a:lnSpc>
                        <a:spcBef>
                          <a:spcPts val="0"/>
                        </a:spcBef>
                        <a:spcAft>
                          <a:spcPts val="0"/>
                        </a:spcAft>
                      </a:pPr>
                      <a:r>
                        <a:rPr lang="en-US" sz="1100" b="1">
                          <a:effectLst/>
                          <a:latin typeface="Times New Roman"/>
                          <a:ea typeface="Cambria"/>
                          <a:cs typeface="Arial"/>
                        </a:rPr>
                        <a:t>- Demonstrated stability with minimal parameter tuning.</a:t>
                      </a:r>
                      <a:endParaRPr lang="en-US" sz="1100" b="1">
                        <a:effectLst/>
                        <a:latin typeface="Arial"/>
                        <a:ea typeface="Arial"/>
                        <a:cs typeface="Arial"/>
                      </a:endParaRPr>
                    </a:p>
                  </a:txBody>
                  <a:tcPr marL="68580" marR="68580" marT="0" marB="0"/>
                </a:tc>
                <a:tc>
                  <a:txBody>
                    <a:bodyPr/>
                    <a:lstStyle/>
                    <a:p>
                      <a:pPr marL="0" marR="0">
                        <a:lnSpc>
                          <a:spcPct val="115000"/>
                        </a:lnSpc>
                        <a:spcBef>
                          <a:spcPts val="0"/>
                        </a:spcBef>
                        <a:spcAft>
                          <a:spcPts val="0"/>
                        </a:spcAft>
                      </a:pPr>
                      <a:r>
                        <a:rPr lang="en-US" sz="1100" b="1" dirty="0">
                          <a:effectLst/>
                          <a:latin typeface="Times New Roman"/>
                          <a:ea typeface="Cambria"/>
                          <a:cs typeface="Arial"/>
                        </a:rPr>
                        <a:t>- Limited dataset size and diversity.</a:t>
                      </a:r>
                      <a:endParaRPr lang="en-US" sz="1100" b="1" dirty="0">
                        <a:effectLst/>
                        <a:latin typeface="Arial"/>
                        <a:ea typeface="Arial"/>
                        <a:cs typeface="Arial"/>
                      </a:endParaRPr>
                    </a:p>
                    <a:p>
                      <a:pPr marL="0" marR="0">
                        <a:lnSpc>
                          <a:spcPct val="115000"/>
                        </a:lnSpc>
                        <a:spcBef>
                          <a:spcPts val="0"/>
                        </a:spcBef>
                        <a:spcAft>
                          <a:spcPts val="0"/>
                        </a:spcAft>
                      </a:pPr>
                      <a:r>
                        <a:rPr lang="en-US" sz="1100" b="1" dirty="0">
                          <a:effectLst/>
                          <a:latin typeface="Times New Roman"/>
                          <a:ea typeface="Cambria"/>
                          <a:cs typeface="Arial"/>
                        </a:rPr>
                        <a:t>- Absence of advanced feature engineering.</a:t>
                      </a:r>
                      <a:endParaRPr lang="en-US" sz="1100" b="1" dirty="0">
                        <a:effectLst/>
                        <a:latin typeface="Arial"/>
                        <a:ea typeface="Arial"/>
                        <a:cs typeface="Arial"/>
                      </a:endParaRPr>
                    </a:p>
                    <a:p>
                      <a:pPr marL="0" marR="0">
                        <a:lnSpc>
                          <a:spcPct val="115000"/>
                        </a:lnSpc>
                        <a:spcBef>
                          <a:spcPts val="0"/>
                        </a:spcBef>
                        <a:spcAft>
                          <a:spcPts val="0"/>
                        </a:spcAft>
                      </a:pPr>
                      <a:r>
                        <a:rPr lang="en-US" sz="1100" b="1" dirty="0">
                          <a:effectLst/>
                          <a:latin typeface="Times New Roman"/>
                          <a:ea typeface="Cambria"/>
                          <a:cs typeface="Arial"/>
                        </a:rPr>
                        <a:t>- No inclusion of temporal or longitudinal data.</a:t>
                      </a:r>
                      <a:endParaRPr lang="en-US" sz="1100" b="1" dirty="0">
                        <a:effectLst/>
                        <a:latin typeface="Arial"/>
                        <a:ea typeface="Arial"/>
                        <a:cs typeface="Arial"/>
                      </a:endParaRPr>
                    </a:p>
                  </a:txBody>
                  <a:tcPr marL="68580" marR="68580" marT="0" marB="0"/>
                </a:tc>
              </a:tr>
            </a:tbl>
          </a:graphicData>
        </a:graphic>
      </p:graphicFrame>
      <p:sp>
        <p:nvSpPr>
          <p:cNvPr id="6" name="Title 2"/>
          <p:cNvSpPr txBox="1">
            <a:spLocks/>
          </p:cNvSpPr>
          <p:nvPr/>
        </p:nvSpPr>
        <p:spPr>
          <a:xfrm>
            <a:off x="457200" y="338328"/>
            <a:ext cx="8229600" cy="804672"/>
          </a:xfrm>
          <a:prstGeom prst="rect">
            <a:avLst/>
          </a:prstGeom>
        </p:spPr>
        <p:txBody>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Edit Work</a:t>
            </a:r>
            <a:endParaRPr lang="en-US" dirty="0"/>
          </a:p>
        </p:txBody>
      </p:sp>
    </p:spTree>
    <p:extLst>
      <p:ext uri="{BB962C8B-B14F-4D97-AF65-F5344CB8AC3E}">
        <p14:creationId xmlns:p14="http://schemas.microsoft.com/office/powerpoint/2010/main" val="42377258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3"/>
          <p:cNvGraphicFramePr>
            <a:graphicFrameLocks/>
          </p:cNvGraphicFramePr>
          <p:nvPr>
            <p:extLst>
              <p:ext uri="{D42A27DB-BD31-4B8C-83A1-F6EECF244321}">
                <p14:modId xmlns:p14="http://schemas.microsoft.com/office/powerpoint/2010/main" val="2667538150"/>
              </p:ext>
            </p:extLst>
          </p:nvPr>
        </p:nvGraphicFramePr>
        <p:xfrm>
          <a:off x="274321" y="1264919"/>
          <a:ext cx="8663939" cy="4738117"/>
        </p:xfrm>
        <a:graphic>
          <a:graphicData uri="http://schemas.openxmlformats.org/drawingml/2006/table">
            <a:tbl>
              <a:tblPr firstRow="1" bandRow="1">
                <a:tableStyleId>{5C22544A-7EE6-4342-B048-85BDC9FD1C3A}</a:tableStyleId>
              </a:tblPr>
              <a:tblGrid>
                <a:gridCol w="872091"/>
                <a:gridCol w="621428"/>
                <a:gridCol w="1226820"/>
                <a:gridCol w="1196340"/>
                <a:gridCol w="1097280"/>
                <a:gridCol w="1930817"/>
                <a:gridCol w="1719163"/>
              </a:tblGrid>
              <a:tr h="429447">
                <a:tc>
                  <a:txBody>
                    <a:bodyPr/>
                    <a:lstStyle/>
                    <a:p>
                      <a:pPr marL="0" marR="0" algn="ctr">
                        <a:lnSpc>
                          <a:spcPct val="150000"/>
                        </a:lnSpc>
                        <a:spcBef>
                          <a:spcPts val="0"/>
                        </a:spcBef>
                        <a:spcAft>
                          <a:spcPts val="0"/>
                        </a:spcAft>
                      </a:pPr>
                      <a:r>
                        <a:rPr lang="en-US" sz="1200" b="1" dirty="0">
                          <a:effectLst/>
                          <a:latin typeface="Cambria"/>
                          <a:ea typeface="Cambria"/>
                          <a:cs typeface="Arial"/>
                        </a:rPr>
                        <a:t>Ref</a:t>
                      </a:r>
                      <a:endParaRPr lang="en-US" sz="1100" dirty="0">
                        <a:effectLst/>
                        <a:latin typeface="Arial"/>
                        <a:ea typeface="Arial"/>
                        <a:cs typeface="Arial"/>
                      </a:endParaRPr>
                    </a:p>
                  </a:txBody>
                  <a:tcPr marL="68580" marR="68580" marT="0" marB="0"/>
                </a:tc>
                <a:tc>
                  <a:txBody>
                    <a:bodyPr/>
                    <a:lstStyle/>
                    <a:p>
                      <a:pPr marL="0" marR="0" algn="ctr">
                        <a:lnSpc>
                          <a:spcPct val="150000"/>
                        </a:lnSpc>
                        <a:spcBef>
                          <a:spcPts val="0"/>
                        </a:spcBef>
                        <a:spcAft>
                          <a:spcPts val="0"/>
                        </a:spcAft>
                      </a:pPr>
                      <a:r>
                        <a:rPr lang="en-US" sz="1200" b="1" dirty="0">
                          <a:effectLst/>
                          <a:latin typeface="Cambria"/>
                          <a:ea typeface="Cambria"/>
                          <a:cs typeface="Arial"/>
                        </a:rPr>
                        <a:t>Year</a:t>
                      </a:r>
                      <a:endParaRPr lang="en-US" sz="1100" dirty="0">
                        <a:effectLst/>
                        <a:latin typeface="Arial"/>
                        <a:ea typeface="Arial"/>
                        <a:cs typeface="Arial"/>
                      </a:endParaRPr>
                    </a:p>
                  </a:txBody>
                  <a:tcPr marL="68580" marR="68580" marT="0" marB="0"/>
                </a:tc>
                <a:tc>
                  <a:txBody>
                    <a:bodyPr/>
                    <a:lstStyle/>
                    <a:p>
                      <a:pPr marL="0" marR="0" algn="ctr">
                        <a:lnSpc>
                          <a:spcPct val="150000"/>
                        </a:lnSpc>
                        <a:spcBef>
                          <a:spcPts val="0"/>
                        </a:spcBef>
                        <a:spcAft>
                          <a:spcPts val="0"/>
                        </a:spcAft>
                      </a:pPr>
                      <a:r>
                        <a:rPr lang="en-US" sz="1200" b="1" dirty="0">
                          <a:effectLst/>
                          <a:latin typeface="Cambria"/>
                          <a:ea typeface="Cambria"/>
                          <a:cs typeface="Arial"/>
                        </a:rPr>
                        <a:t>Dataset</a:t>
                      </a:r>
                      <a:endParaRPr lang="en-US" sz="1100" dirty="0">
                        <a:effectLst/>
                        <a:latin typeface="Arial"/>
                        <a:ea typeface="Arial"/>
                        <a:cs typeface="Arial"/>
                      </a:endParaRPr>
                    </a:p>
                  </a:txBody>
                  <a:tcPr marL="68580" marR="68580" marT="0" marB="0"/>
                </a:tc>
                <a:tc>
                  <a:txBody>
                    <a:bodyPr/>
                    <a:lstStyle/>
                    <a:p>
                      <a:pPr marL="0" marR="0" algn="ctr">
                        <a:lnSpc>
                          <a:spcPct val="150000"/>
                        </a:lnSpc>
                        <a:spcBef>
                          <a:spcPts val="0"/>
                        </a:spcBef>
                        <a:spcAft>
                          <a:spcPts val="0"/>
                        </a:spcAft>
                      </a:pPr>
                      <a:r>
                        <a:rPr lang="en-US" sz="1200" b="1" dirty="0">
                          <a:effectLst/>
                          <a:latin typeface="Cambria"/>
                          <a:ea typeface="Cambria"/>
                          <a:cs typeface="Arial"/>
                        </a:rPr>
                        <a:t>Models</a:t>
                      </a:r>
                      <a:endParaRPr lang="en-US" sz="1100" dirty="0">
                        <a:effectLst/>
                        <a:latin typeface="Arial"/>
                        <a:ea typeface="Arial"/>
                        <a:cs typeface="Arial"/>
                      </a:endParaRPr>
                    </a:p>
                  </a:txBody>
                  <a:tcPr marL="68580" marR="68580" marT="0" marB="0"/>
                </a:tc>
                <a:tc>
                  <a:txBody>
                    <a:bodyPr/>
                    <a:lstStyle/>
                    <a:p>
                      <a:pPr marL="0" marR="0" algn="ctr">
                        <a:lnSpc>
                          <a:spcPct val="150000"/>
                        </a:lnSpc>
                        <a:spcBef>
                          <a:spcPts val="0"/>
                        </a:spcBef>
                        <a:spcAft>
                          <a:spcPts val="0"/>
                        </a:spcAft>
                      </a:pPr>
                      <a:r>
                        <a:rPr lang="en-US" sz="1200" b="1" dirty="0">
                          <a:effectLst/>
                          <a:latin typeface="Cambria"/>
                          <a:ea typeface="Cambria"/>
                          <a:cs typeface="Arial"/>
                        </a:rPr>
                        <a:t>Results</a:t>
                      </a:r>
                      <a:endParaRPr lang="en-US" sz="1100" dirty="0">
                        <a:effectLst/>
                        <a:latin typeface="Arial"/>
                        <a:ea typeface="Arial"/>
                        <a:cs typeface="Arial"/>
                      </a:endParaRPr>
                    </a:p>
                  </a:txBody>
                  <a:tcPr marL="68580" marR="68580" marT="0" marB="0"/>
                </a:tc>
                <a:tc>
                  <a:txBody>
                    <a:bodyPr/>
                    <a:lstStyle/>
                    <a:p>
                      <a:pPr marL="0" marR="0" algn="ctr">
                        <a:lnSpc>
                          <a:spcPct val="150000"/>
                        </a:lnSpc>
                        <a:spcBef>
                          <a:spcPts val="0"/>
                        </a:spcBef>
                        <a:spcAft>
                          <a:spcPts val="0"/>
                        </a:spcAft>
                      </a:pPr>
                      <a:r>
                        <a:rPr lang="en-US" sz="1200" b="1" dirty="0">
                          <a:effectLst/>
                          <a:latin typeface="Cambria"/>
                          <a:ea typeface="Cambria"/>
                          <a:cs typeface="Arial"/>
                        </a:rPr>
                        <a:t>Advantages</a:t>
                      </a:r>
                      <a:endParaRPr lang="en-US" sz="1100" dirty="0">
                        <a:effectLst/>
                        <a:latin typeface="Arial"/>
                        <a:ea typeface="Arial"/>
                        <a:cs typeface="Arial"/>
                      </a:endParaRPr>
                    </a:p>
                  </a:txBody>
                  <a:tcPr marL="68580" marR="68580" marT="0" marB="0"/>
                </a:tc>
                <a:tc>
                  <a:txBody>
                    <a:bodyPr/>
                    <a:lstStyle/>
                    <a:p>
                      <a:pPr marL="0" marR="0" algn="ctr">
                        <a:lnSpc>
                          <a:spcPct val="150000"/>
                        </a:lnSpc>
                        <a:spcBef>
                          <a:spcPts val="0"/>
                        </a:spcBef>
                        <a:spcAft>
                          <a:spcPts val="0"/>
                        </a:spcAft>
                      </a:pPr>
                      <a:r>
                        <a:rPr lang="en-US" sz="1200" b="1" dirty="0">
                          <a:effectLst/>
                          <a:latin typeface="Cambria"/>
                          <a:ea typeface="Cambria"/>
                          <a:cs typeface="Arial"/>
                        </a:rPr>
                        <a:t>Limitations</a:t>
                      </a:r>
                      <a:endParaRPr lang="en-US" sz="1100" dirty="0">
                        <a:effectLst/>
                        <a:latin typeface="Arial"/>
                        <a:ea typeface="Arial"/>
                        <a:cs typeface="Arial"/>
                      </a:endParaRPr>
                    </a:p>
                  </a:txBody>
                  <a:tcPr marL="68580" marR="68580" marT="0" marB="0"/>
                </a:tc>
              </a:tr>
              <a:tr h="1688914">
                <a:tc>
                  <a:txBody>
                    <a:bodyPr/>
                    <a:lstStyle/>
                    <a:p>
                      <a:pPr marL="0" marR="0">
                        <a:lnSpc>
                          <a:spcPct val="115000"/>
                        </a:lnSpc>
                        <a:spcBef>
                          <a:spcPts val="0"/>
                        </a:spcBef>
                        <a:spcAft>
                          <a:spcPts val="0"/>
                        </a:spcAft>
                      </a:pPr>
                      <a:r>
                        <a:rPr lang="en-US" sz="1100" b="1">
                          <a:effectLst/>
                          <a:latin typeface="Times New Roman"/>
                          <a:ea typeface="Cambria"/>
                          <a:cs typeface="Arial"/>
                        </a:rPr>
                        <a:t>Chowdhury et al. </a:t>
                      </a:r>
                      <a:r>
                        <a:rPr lang="en-US" sz="1100" b="0">
                          <a:effectLst/>
                          <a:latin typeface="Times New Roman"/>
                          <a:ea typeface="Cambria"/>
                          <a:cs typeface="Times New Roman"/>
                        </a:rPr>
                        <a:t>[41]</a:t>
                      </a:r>
                      <a:endParaRPr lang="en-US" sz="1100">
                        <a:effectLst/>
                        <a:latin typeface="Arial"/>
                        <a:ea typeface="Arial"/>
                        <a:cs typeface="Arial"/>
                      </a:endParaRPr>
                    </a:p>
                  </a:txBody>
                  <a:tcPr marL="68580" marR="68580" marT="0" marB="0"/>
                </a:tc>
                <a:tc>
                  <a:txBody>
                    <a:bodyPr/>
                    <a:lstStyle/>
                    <a:p>
                      <a:pPr marL="0" marR="0" algn="ctr">
                        <a:lnSpc>
                          <a:spcPct val="115000"/>
                        </a:lnSpc>
                        <a:spcBef>
                          <a:spcPts val="0"/>
                        </a:spcBef>
                        <a:spcAft>
                          <a:spcPts val="0"/>
                        </a:spcAft>
                      </a:pPr>
                      <a:r>
                        <a:rPr lang="en-US" sz="1100" b="1">
                          <a:effectLst/>
                          <a:latin typeface="Times New Roman"/>
                          <a:ea typeface="Cambria"/>
                          <a:cs typeface="Arial"/>
                        </a:rPr>
                        <a:t>2021</a:t>
                      </a:r>
                      <a:endParaRPr lang="en-US" sz="1100">
                        <a:effectLst/>
                        <a:latin typeface="Arial"/>
                        <a:ea typeface="Arial"/>
                        <a:cs typeface="Arial"/>
                      </a:endParaRPr>
                    </a:p>
                  </a:txBody>
                  <a:tcPr marL="68580" marR="68580" marT="0" marB="0"/>
                </a:tc>
                <a:tc>
                  <a:txBody>
                    <a:bodyPr/>
                    <a:lstStyle/>
                    <a:p>
                      <a:pPr marL="0" marR="0">
                        <a:lnSpc>
                          <a:spcPct val="115000"/>
                        </a:lnSpc>
                        <a:spcBef>
                          <a:spcPts val="0"/>
                        </a:spcBef>
                        <a:spcAft>
                          <a:spcPts val="0"/>
                        </a:spcAft>
                      </a:pPr>
                      <a:r>
                        <a:rPr lang="en-US" sz="1100" b="1">
                          <a:effectLst/>
                          <a:latin typeface="Times New Roman"/>
                          <a:ea typeface="Cambria"/>
                          <a:cs typeface="Arial"/>
                        </a:rPr>
                        <a:t>Type 1 diabetes CKD dataset</a:t>
                      </a:r>
                      <a:endParaRPr lang="en-US" sz="1100">
                        <a:effectLst/>
                        <a:latin typeface="Arial"/>
                        <a:ea typeface="Arial"/>
                        <a:cs typeface="Arial"/>
                      </a:endParaRPr>
                    </a:p>
                  </a:txBody>
                  <a:tcPr marL="68580" marR="68580" marT="0" marB="0"/>
                </a:tc>
                <a:tc>
                  <a:txBody>
                    <a:bodyPr/>
                    <a:lstStyle/>
                    <a:p>
                      <a:pPr marL="0" marR="0">
                        <a:lnSpc>
                          <a:spcPct val="115000"/>
                        </a:lnSpc>
                        <a:spcBef>
                          <a:spcPts val="0"/>
                        </a:spcBef>
                        <a:spcAft>
                          <a:spcPts val="0"/>
                        </a:spcAft>
                      </a:pPr>
                      <a:r>
                        <a:rPr lang="en-US" sz="1100" b="1">
                          <a:effectLst/>
                          <a:latin typeface="Times New Roman"/>
                          <a:ea typeface="Cambria"/>
                          <a:cs typeface="Arial"/>
                        </a:rPr>
                        <a:t>RF, SVM, LR, KNN, NB</a:t>
                      </a:r>
                      <a:endParaRPr lang="en-US" sz="1100">
                        <a:effectLst/>
                        <a:latin typeface="Arial"/>
                        <a:ea typeface="Arial"/>
                        <a:cs typeface="Arial"/>
                      </a:endParaRPr>
                    </a:p>
                  </a:txBody>
                  <a:tcPr marL="68580" marR="68580" marT="0" marB="0"/>
                </a:tc>
                <a:tc>
                  <a:txBody>
                    <a:bodyPr/>
                    <a:lstStyle/>
                    <a:p>
                      <a:pPr marL="0" marR="0">
                        <a:lnSpc>
                          <a:spcPct val="115000"/>
                        </a:lnSpc>
                        <a:spcBef>
                          <a:spcPts val="0"/>
                        </a:spcBef>
                        <a:spcAft>
                          <a:spcPts val="0"/>
                        </a:spcAft>
                      </a:pPr>
                      <a:r>
                        <a:rPr lang="en-US" sz="1100" b="1">
                          <a:effectLst/>
                          <a:latin typeface="Times New Roman"/>
                          <a:ea typeface="Cambria"/>
                          <a:cs typeface="Arial"/>
                        </a:rPr>
                        <a:t>RF: ~95%, SVM: ~94%, </a:t>
                      </a:r>
                      <a:endParaRPr lang="en-US" sz="1100">
                        <a:effectLst/>
                        <a:latin typeface="Arial"/>
                        <a:ea typeface="Arial"/>
                        <a:cs typeface="Arial"/>
                      </a:endParaRPr>
                    </a:p>
                    <a:p>
                      <a:pPr marL="0" marR="0">
                        <a:lnSpc>
                          <a:spcPct val="115000"/>
                        </a:lnSpc>
                        <a:spcBef>
                          <a:spcPts val="0"/>
                        </a:spcBef>
                        <a:spcAft>
                          <a:spcPts val="0"/>
                        </a:spcAft>
                      </a:pPr>
                      <a:r>
                        <a:rPr lang="en-US" sz="1100" b="1">
                          <a:effectLst/>
                          <a:latin typeface="Times New Roman"/>
                          <a:ea typeface="Cambria"/>
                          <a:cs typeface="Arial"/>
                        </a:rPr>
                        <a:t>LR: ~92%, KNN: ~91%, </a:t>
                      </a:r>
                      <a:endParaRPr lang="en-US" sz="1100">
                        <a:effectLst/>
                        <a:latin typeface="Arial"/>
                        <a:ea typeface="Arial"/>
                        <a:cs typeface="Arial"/>
                      </a:endParaRPr>
                    </a:p>
                    <a:p>
                      <a:pPr marL="0" marR="0">
                        <a:lnSpc>
                          <a:spcPct val="115000"/>
                        </a:lnSpc>
                        <a:spcBef>
                          <a:spcPts val="0"/>
                        </a:spcBef>
                        <a:spcAft>
                          <a:spcPts val="0"/>
                        </a:spcAft>
                      </a:pPr>
                      <a:r>
                        <a:rPr lang="en-US" sz="1100" b="1">
                          <a:effectLst/>
                          <a:latin typeface="Times New Roman"/>
                          <a:ea typeface="Cambria"/>
                          <a:cs typeface="Arial"/>
                        </a:rPr>
                        <a:t>NB: ~90%</a:t>
                      </a:r>
                      <a:endParaRPr lang="en-US" sz="1100">
                        <a:effectLst/>
                        <a:latin typeface="Arial"/>
                        <a:ea typeface="Arial"/>
                        <a:cs typeface="Arial"/>
                      </a:endParaRPr>
                    </a:p>
                  </a:txBody>
                  <a:tcPr marL="68580" marR="68580" marT="0" marB="0"/>
                </a:tc>
                <a:tc>
                  <a:txBody>
                    <a:bodyPr/>
                    <a:lstStyle/>
                    <a:p>
                      <a:pPr marL="0" marR="0">
                        <a:lnSpc>
                          <a:spcPct val="115000"/>
                        </a:lnSpc>
                        <a:spcBef>
                          <a:spcPts val="0"/>
                        </a:spcBef>
                        <a:spcAft>
                          <a:spcPts val="0"/>
                        </a:spcAft>
                      </a:pPr>
                      <a:r>
                        <a:rPr lang="en-US" sz="1100" b="1">
                          <a:effectLst/>
                          <a:latin typeface="Times New Roman"/>
                          <a:ea typeface="Cambria"/>
                          <a:cs typeface="Arial"/>
                        </a:rPr>
                        <a:t>- Compared performance of multiple classic ML models.</a:t>
                      </a:r>
                      <a:endParaRPr lang="en-US" sz="1100">
                        <a:effectLst/>
                        <a:latin typeface="Arial"/>
                        <a:ea typeface="Arial"/>
                        <a:cs typeface="Arial"/>
                      </a:endParaRPr>
                    </a:p>
                    <a:p>
                      <a:pPr marL="0" marR="0">
                        <a:lnSpc>
                          <a:spcPct val="115000"/>
                        </a:lnSpc>
                        <a:spcBef>
                          <a:spcPts val="0"/>
                        </a:spcBef>
                        <a:spcAft>
                          <a:spcPts val="0"/>
                        </a:spcAft>
                      </a:pPr>
                      <a:r>
                        <a:rPr lang="en-US" sz="1100" b="1">
                          <a:effectLst/>
                          <a:latin typeface="Times New Roman"/>
                          <a:ea typeface="Cambria"/>
                          <a:cs typeface="Arial"/>
                        </a:rPr>
                        <a:t>- Dataset focused on diabetic CKD detection.</a:t>
                      </a:r>
                      <a:endParaRPr lang="en-US" sz="1100">
                        <a:effectLst/>
                        <a:latin typeface="Arial"/>
                        <a:ea typeface="Arial"/>
                        <a:cs typeface="Arial"/>
                      </a:endParaRPr>
                    </a:p>
                    <a:p>
                      <a:pPr marL="0" marR="0">
                        <a:lnSpc>
                          <a:spcPct val="115000"/>
                        </a:lnSpc>
                        <a:spcBef>
                          <a:spcPts val="0"/>
                        </a:spcBef>
                        <a:spcAft>
                          <a:spcPts val="0"/>
                        </a:spcAft>
                      </a:pPr>
                      <a:r>
                        <a:rPr lang="en-US" sz="1100" b="1">
                          <a:effectLst/>
                          <a:latin typeface="Times New Roman"/>
                          <a:ea typeface="Cambria"/>
                          <a:cs typeface="Arial"/>
                        </a:rPr>
                        <a:t>- Identified early markers in diabetic patients.</a:t>
                      </a:r>
                      <a:endParaRPr lang="en-US" sz="1100">
                        <a:effectLst/>
                        <a:latin typeface="Arial"/>
                        <a:ea typeface="Arial"/>
                        <a:cs typeface="Arial"/>
                      </a:endParaRPr>
                    </a:p>
                  </a:txBody>
                  <a:tcPr marL="68580" marR="68580" marT="0" marB="0"/>
                </a:tc>
                <a:tc>
                  <a:txBody>
                    <a:bodyPr/>
                    <a:lstStyle/>
                    <a:p>
                      <a:pPr marL="0" marR="0">
                        <a:lnSpc>
                          <a:spcPct val="115000"/>
                        </a:lnSpc>
                        <a:spcBef>
                          <a:spcPts val="0"/>
                        </a:spcBef>
                        <a:spcAft>
                          <a:spcPts val="0"/>
                        </a:spcAft>
                      </a:pPr>
                      <a:r>
                        <a:rPr lang="en-US" sz="1100" b="1" dirty="0">
                          <a:effectLst/>
                          <a:latin typeface="Times New Roman"/>
                          <a:ea typeface="Cambria"/>
                          <a:cs typeface="Arial"/>
                        </a:rPr>
                        <a:t>- Narrow patient population limits generalization.</a:t>
                      </a:r>
                      <a:endParaRPr lang="en-US" sz="1100" dirty="0">
                        <a:effectLst/>
                        <a:latin typeface="Arial"/>
                        <a:ea typeface="Arial"/>
                        <a:cs typeface="Arial"/>
                      </a:endParaRPr>
                    </a:p>
                    <a:p>
                      <a:pPr marL="0" marR="0">
                        <a:lnSpc>
                          <a:spcPct val="115000"/>
                        </a:lnSpc>
                        <a:spcBef>
                          <a:spcPts val="0"/>
                        </a:spcBef>
                        <a:spcAft>
                          <a:spcPts val="0"/>
                        </a:spcAft>
                      </a:pPr>
                      <a:r>
                        <a:rPr lang="en-US" sz="1100" b="1" dirty="0">
                          <a:effectLst/>
                          <a:latin typeface="Times New Roman"/>
                          <a:ea typeface="Cambria"/>
                          <a:cs typeface="Arial"/>
                        </a:rPr>
                        <a:t>- No advanced ensemble or hybrid methods tested.</a:t>
                      </a:r>
                      <a:endParaRPr lang="en-US" sz="1100" dirty="0">
                        <a:effectLst/>
                        <a:latin typeface="Arial"/>
                        <a:ea typeface="Arial"/>
                        <a:cs typeface="Arial"/>
                      </a:endParaRPr>
                    </a:p>
                    <a:p>
                      <a:pPr marL="0" marR="0">
                        <a:lnSpc>
                          <a:spcPct val="115000"/>
                        </a:lnSpc>
                        <a:spcBef>
                          <a:spcPts val="0"/>
                        </a:spcBef>
                        <a:spcAft>
                          <a:spcPts val="0"/>
                        </a:spcAft>
                      </a:pPr>
                      <a:r>
                        <a:rPr lang="en-US" sz="1100" b="1" dirty="0">
                          <a:effectLst/>
                          <a:latin typeface="Times New Roman"/>
                          <a:ea typeface="Cambria"/>
                          <a:cs typeface="Arial"/>
                        </a:rPr>
                        <a:t>- Limited to static data without time-series analysis.</a:t>
                      </a:r>
                      <a:endParaRPr lang="en-US" sz="1100" dirty="0">
                        <a:effectLst/>
                        <a:latin typeface="Arial"/>
                        <a:ea typeface="Arial"/>
                        <a:cs typeface="Arial"/>
                      </a:endParaRPr>
                    </a:p>
                  </a:txBody>
                  <a:tcPr marL="68580" marR="68580" marT="0" marB="0"/>
                </a:tc>
              </a:tr>
              <a:tr h="1463040">
                <a:tc>
                  <a:txBody>
                    <a:bodyPr/>
                    <a:lstStyle/>
                    <a:p>
                      <a:pPr marL="0" marR="0" algn="l">
                        <a:lnSpc>
                          <a:spcPct val="115000"/>
                        </a:lnSpc>
                        <a:spcBef>
                          <a:spcPts val="0"/>
                        </a:spcBef>
                        <a:spcAft>
                          <a:spcPts val="0"/>
                        </a:spcAft>
                      </a:pPr>
                      <a:r>
                        <a:rPr lang="en-US" sz="1100" b="1">
                          <a:effectLst/>
                          <a:latin typeface="Times New Roman"/>
                          <a:ea typeface="Cambria"/>
                          <a:cs typeface="Arial"/>
                        </a:rPr>
                        <a:t>Alsekait et al. [45]</a:t>
                      </a:r>
                      <a:endParaRPr lang="en-US" sz="1100">
                        <a:effectLst/>
                        <a:latin typeface="Arial"/>
                        <a:ea typeface="Arial"/>
                        <a:cs typeface="Arial"/>
                      </a:endParaRPr>
                    </a:p>
                  </a:txBody>
                  <a:tcPr marL="68580" marR="68580" marT="0" marB="0"/>
                </a:tc>
                <a:tc>
                  <a:txBody>
                    <a:bodyPr/>
                    <a:lstStyle/>
                    <a:p>
                      <a:pPr marL="0" marR="0" algn="ctr">
                        <a:lnSpc>
                          <a:spcPct val="115000"/>
                        </a:lnSpc>
                        <a:spcBef>
                          <a:spcPts val="0"/>
                        </a:spcBef>
                        <a:spcAft>
                          <a:spcPts val="0"/>
                        </a:spcAft>
                      </a:pPr>
                      <a:r>
                        <a:rPr lang="en-US" sz="1100" b="1">
                          <a:effectLst/>
                          <a:latin typeface="Times New Roman"/>
                          <a:ea typeface="Cambria"/>
                          <a:cs typeface="Arial"/>
                        </a:rPr>
                        <a:t>2023</a:t>
                      </a:r>
                      <a:endParaRPr lang="en-US" sz="1100">
                        <a:effectLst/>
                        <a:latin typeface="Arial"/>
                        <a:ea typeface="Arial"/>
                        <a:cs typeface="Arial"/>
                      </a:endParaRPr>
                    </a:p>
                  </a:txBody>
                  <a:tcPr marL="68580" marR="68580" marT="0" marB="0"/>
                </a:tc>
                <a:tc>
                  <a:txBody>
                    <a:bodyPr/>
                    <a:lstStyle/>
                    <a:p>
                      <a:pPr marL="0" marR="0" algn="l">
                        <a:lnSpc>
                          <a:spcPct val="115000"/>
                        </a:lnSpc>
                        <a:spcBef>
                          <a:spcPts val="0"/>
                        </a:spcBef>
                        <a:spcAft>
                          <a:spcPts val="0"/>
                        </a:spcAft>
                      </a:pPr>
                      <a:r>
                        <a:rPr lang="en-US" sz="1100" b="1">
                          <a:effectLst/>
                          <a:latin typeface="Times New Roman"/>
                          <a:ea typeface="Cambria"/>
                          <a:cs typeface="Arial"/>
                        </a:rPr>
                        <a:t>UCI CKD dataset (400 samples)</a:t>
                      </a:r>
                      <a:endParaRPr lang="en-US" sz="1100">
                        <a:effectLst/>
                        <a:latin typeface="Arial"/>
                        <a:ea typeface="Arial"/>
                        <a:cs typeface="Arial"/>
                      </a:endParaRPr>
                    </a:p>
                  </a:txBody>
                  <a:tcPr marL="68580" marR="68580" marT="0" marB="0"/>
                </a:tc>
                <a:tc>
                  <a:txBody>
                    <a:bodyPr/>
                    <a:lstStyle/>
                    <a:p>
                      <a:pPr marL="0" marR="0" algn="l">
                        <a:lnSpc>
                          <a:spcPct val="115000"/>
                        </a:lnSpc>
                        <a:spcBef>
                          <a:spcPts val="0"/>
                        </a:spcBef>
                        <a:spcAft>
                          <a:spcPts val="0"/>
                        </a:spcAft>
                      </a:pPr>
                      <a:r>
                        <a:rPr lang="en-US" sz="1100" b="1" dirty="0">
                          <a:effectLst/>
                          <a:latin typeface="Times New Roman"/>
                          <a:ea typeface="Cambria"/>
                          <a:cs typeface="Arial"/>
                        </a:rPr>
                        <a:t>Stacked DNNs (CNN, RNN) + SVM meta-classifier</a:t>
                      </a:r>
                      <a:endParaRPr lang="en-US" sz="1100" dirty="0">
                        <a:effectLst/>
                        <a:latin typeface="Arial"/>
                        <a:ea typeface="Arial"/>
                        <a:cs typeface="Arial"/>
                      </a:endParaRPr>
                    </a:p>
                  </a:txBody>
                  <a:tcPr marL="68580" marR="68580" marT="0" marB="0"/>
                </a:tc>
                <a:tc>
                  <a:txBody>
                    <a:bodyPr/>
                    <a:lstStyle/>
                    <a:p>
                      <a:pPr marL="0" marR="0" algn="l">
                        <a:lnSpc>
                          <a:spcPct val="115000"/>
                        </a:lnSpc>
                        <a:spcBef>
                          <a:spcPts val="0"/>
                        </a:spcBef>
                        <a:spcAft>
                          <a:spcPts val="0"/>
                        </a:spcAft>
                      </a:pPr>
                      <a:r>
                        <a:rPr lang="en-US" sz="1100" b="1">
                          <a:effectLst/>
                          <a:latin typeface="Times New Roman"/>
                          <a:ea typeface="Cambria"/>
                          <a:cs typeface="Arial"/>
                        </a:rPr>
                        <a:t>Accuracy: 99.69%, </a:t>
                      </a:r>
                      <a:br>
                        <a:rPr lang="en-US" sz="1100" b="1">
                          <a:effectLst/>
                          <a:latin typeface="Times New Roman"/>
                          <a:ea typeface="Cambria"/>
                          <a:cs typeface="Arial"/>
                        </a:rPr>
                      </a:br>
                      <a:r>
                        <a:rPr lang="en-US" sz="1100" b="1">
                          <a:effectLst/>
                          <a:latin typeface="Times New Roman"/>
                          <a:ea typeface="Cambria"/>
                          <a:cs typeface="Arial"/>
                        </a:rPr>
                        <a:t>F1 = 0.997, AUC: 0.999</a:t>
                      </a:r>
                      <a:endParaRPr lang="en-US" sz="1100">
                        <a:effectLst/>
                        <a:latin typeface="Arial"/>
                        <a:ea typeface="Arial"/>
                        <a:cs typeface="Arial"/>
                      </a:endParaRPr>
                    </a:p>
                  </a:txBody>
                  <a:tcPr marL="68580" marR="68580" marT="0" marB="0"/>
                </a:tc>
                <a:tc>
                  <a:txBody>
                    <a:bodyPr/>
                    <a:lstStyle/>
                    <a:p>
                      <a:pPr marL="0" marR="0" algn="l">
                        <a:lnSpc>
                          <a:spcPct val="115000"/>
                        </a:lnSpc>
                        <a:spcBef>
                          <a:spcPts val="0"/>
                        </a:spcBef>
                        <a:spcAft>
                          <a:spcPts val="0"/>
                        </a:spcAft>
                      </a:pPr>
                      <a:r>
                        <a:rPr lang="en-US" sz="1100" b="1">
                          <a:effectLst/>
                          <a:latin typeface="Times New Roman"/>
                          <a:ea typeface="Cambria"/>
                          <a:cs typeface="Arial"/>
                        </a:rPr>
                        <a:t>- Leveraged multiple model strengths,</a:t>
                      </a:r>
                      <a:endParaRPr lang="en-US" sz="1100">
                        <a:effectLst/>
                        <a:latin typeface="Arial"/>
                        <a:ea typeface="Arial"/>
                        <a:cs typeface="Arial"/>
                      </a:endParaRPr>
                    </a:p>
                    <a:p>
                      <a:pPr marL="0" marR="0" algn="l">
                        <a:lnSpc>
                          <a:spcPct val="115000"/>
                        </a:lnSpc>
                        <a:spcBef>
                          <a:spcPts val="0"/>
                        </a:spcBef>
                        <a:spcAft>
                          <a:spcPts val="0"/>
                        </a:spcAft>
                      </a:pPr>
                      <a:r>
                        <a:rPr lang="en-US" sz="1100" b="1">
                          <a:effectLst/>
                          <a:latin typeface="Times New Roman"/>
                          <a:ea typeface="Cambria"/>
                          <a:cs typeface="Arial"/>
                        </a:rPr>
                        <a:t> - population based optimization,</a:t>
                      </a:r>
                      <a:endParaRPr lang="en-US" sz="1100">
                        <a:effectLst/>
                        <a:latin typeface="Arial"/>
                        <a:ea typeface="Arial"/>
                        <a:cs typeface="Arial"/>
                      </a:endParaRPr>
                    </a:p>
                    <a:p>
                      <a:pPr marL="0" marR="0" algn="l">
                        <a:lnSpc>
                          <a:spcPct val="115000"/>
                        </a:lnSpc>
                        <a:spcBef>
                          <a:spcPts val="0"/>
                        </a:spcBef>
                        <a:spcAft>
                          <a:spcPts val="0"/>
                        </a:spcAft>
                      </a:pPr>
                      <a:r>
                        <a:rPr lang="en-US" sz="1100" b="1">
                          <a:effectLst/>
                          <a:latin typeface="Times New Roman"/>
                          <a:ea typeface="Cambria"/>
                          <a:cs typeface="Arial"/>
                        </a:rPr>
                        <a:t> - improved learning via feature selection.</a:t>
                      </a:r>
                      <a:endParaRPr lang="en-US" sz="1100">
                        <a:effectLst/>
                        <a:latin typeface="Arial"/>
                        <a:ea typeface="Arial"/>
                        <a:cs typeface="Arial"/>
                      </a:endParaRPr>
                    </a:p>
                  </a:txBody>
                  <a:tcPr marL="68580" marR="68580" marT="0" marB="0"/>
                </a:tc>
                <a:tc>
                  <a:txBody>
                    <a:bodyPr/>
                    <a:lstStyle/>
                    <a:p>
                      <a:pPr marL="0" marR="0" algn="l">
                        <a:lnSpc>
                          <a:spcPct val="115000"/>
                        </a:lnSpc>
                        <a:spcBef>
                          <a:spcPts val="0"/>
                        </a:spcBef>
                        <a:spcAft>
                          <a:spcPts val="0"/>
                        </a:spcAft>
                      </a:pPr>
                      <a:r>
                        <a:rPr lang="en-US" sz="1100" b="1" dirty="0">
                          <a:effectLst/>
                          <a:latin typeface="Times New Roman"/>
                          <a:ea typeface="Cambria"/>
                          <a:cs typeface="Arial"/>
                        </a:rPr>
                        <a:t>- Possible overfitting,</a:t>
                      </a:r>
                      <a:endParaRPr lang="en-US" sz="1100" dirty="0">
                        <a:effectLst/>
                        <a:latin typeface="Arial"/>
                        <a:ea typeface="Arial"/>
                        <a:cs typeface="Arial"/>
                      </a:endParaRPr>
                    </a:p>
                    <a:p>
                      <a:pPr marL="0" marR="0" algn="l">
                        <a:lnSpc>
                          <a:spcPct val="115000"/>
                        </a:lnSpc>
                        <a:spcBef>
                          <a:spcPts val="0"/>
                        </a:spcBef>
                        <a:spcAft>
                          <a:spcPts val="0"/>
                        </a:spcAft>
                      </a:pPr>
                      <a:r>
                        <a:rPr lang="en-US" sz="1100" b="1" dirty="0">
                          <a:effectLst/>
                          <a:latin typeface="Times New Roman"/>
                          <a:ea typeface="Cambria"/>
                          <a:cs typeface="Arial"/>
                        </a:rPr>
                        <a:t> - ensemble complexity hinders real-time use,</a:t>
                      </a:r>
                      <a:endParaRPr lang="en-US" sz="1100" dirty="0">
                        <a:effectLst/>
                        <a:latin typeface="Arial"/>
                        <a:ea typeface="Arial"/>
                        <a:cs typeface="Arial"/>
                      </a:endParaRPr>
                    </a:p>
                    <a:p>
                      <a:pPr marL="0" marR="0" algn="l">
                        <a:lnSpc>
                          <a:spcPct val="115000"/>
                        </a:lnSpc>
                        <a:spcBef>
                          <a:spcPts val="0"/>
                        </a:spcBef>
                        <a:spcAft>
                          <a:spcPts val="0"/>
                        </a:spcAft>
                      </a:pPr>
                      <a:r>
                        <a:rPr lang="en-US" sz="1100" b="1" dirty="0">
                          <a:effectLst/>
                          <a:latin typeface="Times New Roman"/>
                          <a:ea typeface="Cambria"/>
                          <a:cs typeface="Arial"/>
                        </a:rPr>
                        <a:t>-  untested on real-world EHRs.</a:t>
                      </a:r>
                      <a:endParaRPr lang="en-US" sz="1100" dirty="0">
                        <a:effectLst/>
                        <a:latin typeface="Arial"/>
                        <a:ea typeface="Arial"/>
                        <a:cs typeface="Arial"/>
                      </a:endParaRPr>
                    </a:p>
                  </a:txBody>
                  <a:tcPr marL="68580" marR="68580" marT="0" marB="0"/>
                </a:tc>
              </a:tr>
              <a:tr h="429447">
                <a:tc>
                  <a:txBody>
                    <a:bodyPr/>
                    <a:lstStyle/>
                    <a:p>
                      <a:pPr marL="0" marR="0" algn="l">
                        <a:lnSpc>
                          <a:spcPct val="115000"/>
                        </a:lnSpc>
                        <a:spcBef>
                          <a:spcPts val="0"/>
                        </a:spcBef>
                        <a:spcAft>
                          <a:spcPts val="0"/>
                        </a:spcAft>
                      </a:pPr>
                      <a:r>
                        <a:rPr lang="en-US" sz="1100" b="1">
                          <a:effectLst/>
                          <a:latin typeface="Times New Roman"/>
                          <a:ea typeface="Cambria"/>
                          <a:cs typeface="Arial"/>
                        </a:rPr>
                        <a:t>Tian et al. [46]</a:t>
                      </a:r>
                      <a:endParaRPr lang="en-US" sz="1100">
                        <a:effectLst/>
                        <a:latin typeface="Arial"/>
                        <a:ea typeface="Arial"/>
                        <a:cs typeface="Arial"/>
                      </a:endParaRPr>
                    </a:p>
                  </a:txBody>
                  <a:tcPr marL="68580" marR="68580" marT="0" marB="0"/>
                </a:tc>
                <a:tc>
                  <a:txBody>
                    <a:bodyPr/>
                    <a:lstStyle/>
                    <a:p>
                      <a:pPr marL="0" marR="0" algn="ctr">
                        <a:lnSpc>
                          <a:spcPct val="115000"/>
                        </a:lnSpc>
                        <a:spcBef>
                          <a:spcPts val="0"/>
                        </a:spcBef>
                        <a:spcAft>
                          <a:spcPts val="0"/>
                        </a:spcAft>
                      </a:pPr>
                      <a:r>
                        <a:rPr lang="en-US" sz="1100" b="1" dirty="0">
                          <a:effectLst/>
                          <a:latin typeface="Times New Roman"/>
                          <a:ea typeface="Cambria"/>
                          <a:cs typeface="Arial"/>
                        </a:rPr>
                        <a:t>2024</a:t>
                      </a:r>
                      <a:endParaRPr lang="en-US" sz="1100" dirty="0">
                        <a:effectLst/>
                        <a:latin typeface="Arial"/>
                        <a:ea typeface="Arial"/>
                        <a:cs typeface="Arial"/>
                      </a:endParaRPr>
                    </a:p>
                  </a:txBody>
                  <a:tcPr marL="68580" marR="68580" marT="0" marB="0"/>
                </a:tc>
                <a:tc>
                  <a:txBody>
                    <a:bodyPr/>
                    <a:lstStyle/>
                    <a:p>
                      <a:pPr marL="0" marR="0" algn="l">
                        <a:lnSpc>
                          <a:spcPct val="115000"/>
                        </a:lnSpc>
                        <a:spcBef>
                          <a:spcPts val="0"/>
                        </a:spcBef>
                        <a:spcAft>
                          <a:spcPts val="0"/>
                        </a:spcAft>
                      </a:pPr>
                      <a:r>
                        <a:rPr lang="en-US" sz="1100" b="1">
                          <a:effectLst/>
                          <a:latin typeface="Times New Roman"/>
                          <a:ea typeface="Cambria"/>
                          <a:cs typeface="Arial"/>
                        </a:rPr>
                        <a:t>Renal ultrasound (1,049 patients, 4,365 images)</a:t>
                      </a:r>
                      <a:endParaRPr lang="en-US" sz="1100">
                        <a:effectLst/>
                        <a:latin typeface="Arial"/>
                        <a:ea typeface="Arial"/>
                        <a:cs typeface="Arial"/>
                      </a:endParaRPr>
                    </a:p>
                  </a:txBody>
                  <a:tcPr marL="68580" marR="68580" marT="0" marB="0"/>
                </a:tc>
                <a:tc>
                  <a:txBody>
                    <a:bodyPr/>
                    <a:lstStyle/>
                    <a:p>
                      <a:pPr marL="0" marR="0" algn="l">
                        <a:lnSpc>
                          <a:spcPct val="115000"/>
                        </a:lnSpc>
                        <a:spcBef>
                          <a:spcPts val="0"/>
                        </a:spcBef>
                        <a:spcAft>
                          <a:spcPts val="0"/>
                        </a:spcAft>
                      </a:pPr>
                      <a:r>
                        <a:rPr lang="en-US" sz="1100" b="1">
                          <a:effectLst/>
                          <a:latin typeface="Times New Roman"/>
                          <a:ea typeface="Cambria"/>
                          <a:cs typeface="Arial"/>
                        </a:rPr>
                        <a:t>ResNet-34 CNN + radiomic features + fusion ensemble</a:t>
                      </a:r>
                      <a:endParaRPr lang="en-US" sz="1100">
                        <a:effectLst/>
                        <a:latin typeface="Arial"/>
                        <a:ea typeface="Arial"/>
                        <a:cs typeface="Arial"/>
                      </a:endParaRPr>
                    </a:p>
                  </a:txBody>
                  <a:tcPr marL="68580" marR="68580" marT="0" marB="0"/>
                </a:tc>
                <a:tc>
                  <a:txBody>
                    <a:bodyPr/>
                    <a:lstStyle/>
                    <a:p>
                      <a:pPr marL="0" marR="0" algn="l">
                        <a:lnSpc>
                          <a:spcPct val="115000"/>
                        </a:lnSpc>
                        <a:spcBef>
                          <a:spcPts val="0"/>
                        </a:spcBef>
                        <a:spcAft>
                          <a:spcPts val="0"/>
                        </a:spcAft>
                      </a:pPr>
                      <a:r>
                        <a:rPr lang="en-US" sz="1100" b="1">
                          <a:effectLst/>
                          <a:latin typeface="Times New Roman"/>
                          <a:ea typeface="Cambria"/>
                          <a:cs typeface="Arial"/>
                        </a:rPr>
                        <a:t>AUC: 0.918 overall, 0.867–0.931 (G4–G5 stages)</a:t>
                      </a:r>
                      <a:endParaRPr lang="en-US" sz="1100">
                        <a:effectLst/>
                        <a:latin typeface="Arial"/>
                        <a:ea typeface="Arial"/>
                        <a:cs typeface="Arial"/>
                      </a:endParaRPr>
                    </a:p>
                  </a:txBody>
                  <a:tcPr marL="68580" marR="68580" marT="0" marB="0"/>
                </a:tc>
                <a:tc>
                  <a:txBody>
                    <a:bodyPr/>
                    <a:lstStyle/>
                    <a:p>
                      <a:pPr marL="0" marR="0" algn="l">
                        <a:lnSpc>
                          <a:spcPct val="115000"/>
                        </a:lnSpc>
                        <a:spcBef>
                          <a:spcPts val="0"/>
                        </a:spcBef>
                        <a:spcAft>
                          <a:spcPts val="0"/>
                        </a:spcAft>
                      </a:pPr>
                      <a:r>
                        <a:rPr lang="en-US" sz="1100" b="1">
                          <a:effectLst/>
                          <a:latin typeface="Times New Roman"/>
                          <a:ea typeface="Cambria"/>
                          <a:cs typeface="Arial"/>
                        </a:rPr>
                        <a:t>- </a:t>
                      </a:r>
                      <a:r>
                        <a:rPr lang="en-US" sz="1000" b="1">
                          <a:effectLst/>
                          <a:latin typeface="Times New Roman"/>
                          <a:ea typeface="Cambria"/>
                          <a:cs typeface="Arial"/>
                        </a:rPr>
                        <a:t>Outperformed </a:t>
                      </a:r>
                      <a:r>
                        <a:rPr lang="en-US" sz="1100" b="1">
                          <a:effectLst/>
                          <a:latin typeface="Times New Roman"/>
                          <a:ea typeface="Cambria"/>
                          <a:cs typeface="Arial"/>
                        </a:rPr>
                        <a:t>physicians in early detection,</a:t>
                      </a:r>
                      <a:endParaRPr lang="en-US" sz="1100">
                        <a:effectLst/>
                        <a:latin typeface="Arial"/>
                        <a:ea typeface="Arial"/>
                        <a:cs typeface="Arial"/>
                      </a:endParaRPr>
                    </a:p>
                    <a:p>
                      <a:pPr marL="0" marR="0" algn="l">
                        <a:lnSpc>
                          <a:spcPct val="115000"/>
                        </a:lnSpc>
                        <a:spcBef>
                          <a:spcPts val="0"/>
                        </a:spcBef>
                        <a:spcAft>
                          <a:spcPts val="0"/>
                        </a:spcAft>
                      </a:pPr>
                      <a:r>
                        <a:rPr lang="en-US" sz="1100" b="1">
                          <a:effectLst/>
                          <a:latin typeface="Times New Roman"/>
                          <a:ea typeface="Cambria"/>
                          <a:cs typeface="Arial"/>
                        </a:rPr>
                        <a:t> - Hybrid of CNN and expert texture features,</a:t>
                      </a:r>
                      <a:endParaRPr lang="en-US" sz="1100">
                        <a:effectLst/>
                        <a:latin typeface="Arial"/>
                        <a:ea typeface="Arial"/>
                        <a:cs typeface="Arial"/>
                      </a:endParaRPr>
                    </a:p>
                    <a:p>
                      <a:pPr marL="0" marR="0" algn="l">
                        <a:lnSpc>
                          <a:spcPct val="115000"/>
                        </a:lnSpc>
                        <a:spcBef>
                          <a:spcPts val="0"/>
                        </a:spcBef>
                        <a:spcAft>
                          <a:spcPts val="0"/>
                        </a:spcAft>
                      </a:pPr>
                      <a:r>
                        <a:rPr lang="en-US" sz="1100" b="1">
                          <a:effectLst/>
                          <a:latin typeface="Times New Roman"/>
                          <a:ea typeface="Cambria"/>
                          <a:cs typeface="Arial"/>
                        </a:rPr>
                        <a:t> - Highly relevant to clinical practice.</a:t>
                      </a:r>
                      <a:endParaRPr lang="en-US" sz="1100">
                        <a:effectLst/>
                        <a:latin typeface="Arial"/>
                        <a:ea typeface="Arial"/>
                        <a:cs typeface="Arial"/>
                      </a:endParaRPr>
                    </a:p>
                  </a:txBody>
                  <a:tcPr marL="68580" marR="68580" marT="0" marB="0"/>
                </a:tc>
                <a:tc>
                  <a:txBody>
                    <a:bodyPr/>
                    <a:lstStyle/>
                    <a:p>
                      <a:pPr marL="0" marR="0" algn="l">
                        <a:lnSpc>
                          <a:spcPct val="115000"/>
                        </a:lnSpc>
                        <a:spcBef>
                          <a:spcPts val="0"/>
                        </a:spcBef>
                        <a:spcAft>
                          <a:spcPts val="0"/>
                        </a:spcAft>
                      </a:pPr>
                      <a:r>
                        <a:rPr lang="en-US" sz="1100" b="1" dirty="0">
                          <a:effectLst/>
                          <a:latin typeface="Times New Roman"/>
                          <a:ea typeface="Cambria"/>
                          <a:cs typeface="Arial"/>
                        </a:rPr>
                        <a:t>- Single-center training,</a:t>
                      </a:r>
                      <a:endParaRPr lang="en-US" sz="1100" dirty="0">
                        <a:effectLst/>
                        <a:latin typeface="Arial"/>
                        <a:ea typeface="Arial"/>
                        <a:cs typeface="Arial"/>
                      </a:endParaRPr>
                    </a:p>
                    <a:p>
                      <a:pPr marL="0" marR="0" algn="l">
                        <a:lnSpc>
                          <a:spcPct val="115000"/>
                        </a:lnSpc>
                        <a:spcBef>
                          <a:spcPts val="0"/>
                        </a:spcBef>
                        <a:spcAft>
                          <a:spcPts val="0"/>
                        </a:spcAft>
                      </a:pPr>
                      <a:r>
                        <a:rPr lang="en-US" sz="1100" b="1" dirty="0">
                          <a:effectLst/>
                          <a:latin typeface="Times New Roman"/>
                          <a:ea typeface="Cambria"/>
                          <a:cs typeface="Arial"/>
                        </a:rPr>
                        <a:t>-  Low interpretability, </a:t>
                      </a:r>
                      <a:endParaRPr lang="en-US" sz="1100" dirty="0">
                        <a:effectLst/>
                        <a:latin typeface="Arial"/>
                        <a:ea typeface="Arial"/>
                        <a:cs typeface="Arial"/>
                      </a:endParaRPr>
                    </a:p>
                    <a:p>
                      <a:pPr marL="0" marR="0" algn="l">
                        <a:lnSpc>
                          <a:spcPct val="115000"/>
                        </a:lnSpc>
                        <a:spcBef>
                          <a:spcPts val="0"/>
                        </a:spcBef>
                        <a:spcAft>
                          <a:spcPts val="0"/>
                        </a:spcAft>
                      </a:pPr>
                      <a:r>
                        <a:rPr lang="en-US" sz="1100" b="1" dirty="0">
                          <a:effectLst/>
                          <a:latin typeface="Times New Roman"/>
                          <a:ea typeface="Cambria"/>
                          <a:cs typeface="Arial"/>
                        </a:rPr>
                        <a:t>- Lacked integration with clinical data.</a:t>
                      </a:r>
                      <a:endParaRPr lang="en-US" sz="1100" dirty="0">
                        <a:effectLst/>
                        <a:latin typeface="Arial"/>
                        <a:ea typeface="Arial"/>
                        <a:cs typeface="Arial"/>
                      </a:endParaRPr>
                    </a:p>
                  </a:txBody>
                  <a:tcPr marL="68580" marR="68580" marT="0" marB="0"/>
                </a:tc>
              </a:tr>
            </a:tbl>
          </a:graphicData>
        </a:graphic>
      </p:graphicFrame>
    </p:spTree>
    <p:extLst>
      <p:ext uri="{BB962C8B-B14F-4D97-AF65-F5344CB8AC3E}">
        <p14:creationId xmlns:p14="http://schemas.microsoft.com/office/powerpoint/2010/main" val="31671986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dirty="0"/>
              <a:t>Proposed System Architecture for CKD Classification</a:t>
            </a:r>
            <a:endParaRPr lang="en-US" dirty="0"/>
          </a:p>
        </p:txBody>
      </p:sp>
      <p:pic>
        <p:nvPicPr>
          <p:cNvPr id="8" name="Content Placeholder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10540" y="2011680"/>
            <a:ext cx="8321039" cy="4762500"/>
          </a:xfrm>
        </p:spPr>
      </p:pic>
    </p:spTree>
    <p:extLst>
      <p:ext uri="{BB962C8B-B14F-4D97-AF65-F5344CB8AC3E}">
        <p14:creationId xmlns:p14="http://schemas.microsoft.com/office/powerpoint/2010/main" val="41232782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4294967295"/>
          </p:nvPr>
        </p:nvSpPr>
        <p:spPr>
          <a:xfrm>
            <a:off x="274320" y="2026920"/>
            <a:ext cx="8534400" cy="4678680"/>
          </a:xfrm>
        </p:spPr>
        <p:txBody>
          <a:bodyPr>
            <a:normAutofit/>
          </a:bodyPr>
          <a:lstStyle/>
          <a:p>
            <a:pPr marL="0" indent="0" fontAlgn="base">
              <a:buNone/>
            </a:pPr>
            <a:r>
              <a:rPr lang="en-US" sz="2000" dirty="0" smtClean="0"/>
              <a:t>Dataset </a:t>
            </a:r>
            <a:r>
              <a:rPr lang="en-US" sz="2000" dirty="0"/>
              <a:t>contains clinical and laboratory data related to chronic kidney disease, a medical condition in which the kidneys progressively lose their ability to function properly. The goal of this dataset is to support analysis, early diagnosis, and prediction of this disease through data science and machine learning techniques</a:t>
            </a:r>
            <a:r>
              <a:rPr lang="en-US" sz="2000" dirty="0" smtClean="0"/>
              <a:t>.</a:t>
            </a:r>
          </a:p>
          <a:p>
            <a:pPr fontAlgn="base"/>
            <a:r>
              <a:rPr lang="en-US" sz="2000" dirty="0" smtClean="0"/>
              <a:t>This </a:t>
            </a:r>
            <a:r>
              <a:rPr lang="en-US" sz="2000" dirty="0"/>
              <a:t>Dataset size: </a:t>
            </a:r>
            <a:r>
              <a:rPr lang="en-US" sz="2000" dirty="0">
                <a:solidFill>
                  <a:schemeClr val="accent2">
                    <a:lumMod val="75000"/>
                  </a:schemeClr>
                </a:solidFill>
              </a:rPr>
              <a:t>15,051</a:t>
            </a:r>
            <a:r>
              <a:rPr lang="en-US" sz="2000" dirty="0"/>
              <a:t> rows</a:t>
            </a:r>
          </a:p>
          <a:p>
            <a:pPr fontAlgn="base"/>
            <a:r>
              <a:rPr lang="en-US" sz="2000" dirty="0"/>
              <a:t>Number of features: </a:t>
            </a:r>
            <a:r>
              <a:rPr lang="en-US" sz="2000" dirty="0">
                <a:solidFill>
                  <a:schemeClr val="accent2">
                    <a:lumMod val="75000"/>
                  </a:schemeClr>
                </a:solidFill>
              </a:rPr>
              <a:t>21</a:t>
            </a:r>
            <a:r>
              <a:rPr lang="en-US" sz="2000" dirty="0"/>
              <a:t> columns</a:t>
            </a:r>
          </a:p>
          <a:p>
            <a:pPr fontAlgn="base"/>
            <a:r>
              <a:rPr lang="en-US" sz="2000" dirty="0"/>
              <a:t>Target label: Chronic Kidney Disease (yes or no)</a:t>
            </a:r>
          </a:p>
          <a:p>
            <a:pPr fontAlgn="base"/>
            <a:r>
              <a:rPr lang="en-US" sz="2000" dirty="0"/>
              <a:t>Format: </a:t>
            </a:r>
            <a:r>
              <a:rPr lang="en-US" sz="2000" dirty="0" smtClean="0"/>
              <a:t>CSV</a:t>
            </a:r>
            <a:endParaRPr lang="ar-SA" sz="2000" dirty="0" smtClean="0"/>
          </a:p>
          <a:p>
            <a:pPr fontAlgn="base"/>
            <a:r>
              <a:rPr lang="en-US" sz="2000" dirty="0"/>
              <a:t>URL: </a:t>
            </a:r>
            <a:r>
              <a:rPr lang="en-US" sz="2000" dirty="0">
                <a:solidFill>
                  <a:schemeClr val="accent2">
                    <a:lumMod val="75000"/>
                  </a:schemeClr>
                </a:solidFill>
              </a:rPr>
              <a:t>https://www.kaggle.com/datasets/marcklugerhart/chronic-kidney-failure-dataset-reboot/data</a:t>
            </a:r>
          </a:p>
          <a:p>
            <a:pPr marL="0" indent="0">
              <a:buNone/>
            </a:pPr>
            <a:endParaRPr lang="en-US" dirty="0"/>
          </a:p>
        </p:txBody>
      </p:sp>
      <p:sp>
        <p:nvSpPr>
          <p:cNvPr id="3" name="Title 2"/>
          <p:cNvSpPr>
            <a:spLocks noGrp="1"/>
          </p:cNvSpPr>
          <p:nvPr>
            <p:ph type="title" idx="4294967295"/>
          </p:nvPr>
        </p:nvSpPr>
        <p:spPr>
          <a:xfrm>
            <a:off x="0" y="541338"/>
            <a:ext cx="9144000" cy="593195"/>
          </a:xfrm>
        </p:spPr>
        <p:txBody>
          <a:bodyPr>
            <a:normAutofit fontScale="90000"/>
          </a:bodyPr>
          <a:lstStyle/>
          <a:p>
            <a:r>
              <a:rPr lang="en-US" b="1" dirty="0"/>
              <a:t>Chronic kidney failure dataset reboot</a:t>
            </a:r>
            <a:br>
              <a:rPr lang="en-US" b="1" dirty="0"/>
            </a:br>
            <a:endParaRPr lang="en-US" dirty="0"/>
          </a:p>
        </p:txBody>
      </p:sp>
    </p:spTree>
    <p:extLst>
      <p:ext uri="{BB962C8B-B14F-4D97-AF65-F5344CB8AC3E}">
        <p14:creationId xmlns:p14="http://schemas.microsoft.com/office/powerpoint/2010/main" val="16107344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half" idx="2"/>
          </p:nvPr>
        </p:nvSpPr>
        <p:spPr>
          <a:xfrm>
            <a:off x="213360" y="1565147"/>
            <a:ext cx="3459480" cy="2442973"/>
          </a:xfrm>
        </p:spPr>
        <p:txBody>
          <a:bodyPr>
            <a:normAutofit fontScale="70000" lnSpcReduction="20000"/>
          </a:bodyPr>
          <a:lstStyle/>
          <a:p>
            <a:pPr fontAlgn="ctr"/>
            <a:r>
              <a:rPr lang="en-US" sz="8000" dirty="0" smtClean="0">
                <a:solidFill>
                  <a:schemeClr val="accent2">
                    <a:lumMod val="75000"/>
                  </a:schemeClr>
                </a:solidFill>
              </a:rPr>
              <a:t>Hardware</a:t>
            </a:r>
          </a:p>
          <a:p>
            <a:pPr marL="285750" indent="-285750" fontAlgn="ctr">
              <a:buFont typeface="Wingdings" panose="05000000000000000000" pitchFamily="2" charset="2"/>
              <a:buChar char="q"/>
            </a:pPr>
            <a:r>
              <a:rPr lang="en-US" sz="2300" b="1" dirty="0" smtClean="0"/>
              <a:t> CPU:  </a:t>
            </a:r>
            <a:r>
              <a:rPr lang="en-US" sz="2300" dirty="0" smtClean="0"/>
              <a:t>Intel Core i7-6700HQ</a:t>
            </a:r>
          </a:p>
          <a:p>
            <a:pPr marL="342900" indent="-342900" fontAlgn="ctr">
              <a:buFont typeface="Wingdings" panose="05000000000000000000" pitchFamily="2" charset="2"/>
              <a:buChar char="q"/>
            </a:pPr>
            <a:r>
              <a:rPr lang="en-US" sz="2300" b="1" dirty="0" smtClean="0"/>
              <a:t>RAM: </a:t>
            </a:r>
            <a:r>
              <a:rPr lang="en-US" sz="2300" dirty="0" smtClean="0"/>
              <a:t>16GB DDR4 SDRAM</a:t>
            </a:r>
          </a:p>
          <a:p>
            <a:pPr marL="342900" indent="-342900" fontAlgn="ctr">
              <a:buFont typeface="Wingdings" panose="05000000000000000000" pitchFamily="2" charset="2"/>
              <a:buChar char="q"/>
            </a:pPr>
            <a:r>
              <a:rPr lang="en-US" sz="2300" b="1" dirty="0" smtClean="0"/>
              <a:t>Storage: </a:t>
            </a:r>
            <a:r>
              <a:rPr lang="en-US" sz="2300" dirty="0" smtClean="0"/>
              <a:t>1TB </a:t>
            </a:r>
            <a:r>
              <a:rPr lang="en-US" sz="2300" dirty="0" err="1" smtClean="0"/>
              <a:t>NVMe</a:t>
            </a:r>
            <a:r>
              <a:rPr lang="en-US" sz="2300" dirty="0" smtClean="0"/>
              <a:t> SSD</a:t>
            </a:r>
          </a:p>
          <a:p>
            <a:pPr marL="342900" indent="-342900" fontAlgn="ctr">
              <a:buFont typeface="Wingdings" panose="05000000000000000000" pitchFamily="2" charset="2"/>
              <a:buChar char="q"/>
            </a:pPr>
            <a:r>
              <a:rPr lang="en-US" sz="2300" b="1" dirty="0" smtClean="0"/>
              <a:t>GPU: </a:t>
            </a:r>
            <a:r>
              <a:rPr lang="en-US" sz="2300" dirty="0" smtClean="0"/>
              <a:t>NVIDIA GeForce GTX 960M (4GB GDDR5) </a:t>
            </a:r>
          </a:p>
          <a:p>
            <a:endParaRPr lang="en-US" dirty="0"/>
          </a:p>
        </p:txBody>
      </p:sp>
      <p:sp>
        <p:nvSpPr>
          <p:cNvPr id="6" name="Content Placeholder 5"/>
          <p:cNvSpPr>
            <a:spLocks noGrp="1"/>
          </p:cNvSpPr>
          <p:nvPr>
            <p:ph idx="1"/>
          </p:nvPr>
        </p:nvSpPr>
        <p:spPr>
          <a:xfrm>
            <a:off x="3733800" y="4008120"/>
            <a:ext cx="4822238" cy="2682240"/>
          </a:xfrm>
        </p:spPr>
        <p:txBody>
          <a:bodyPr>
            <a:normAutofit fontScale="47500" lnSpcReduction="20000"/>
          </a:bodyPr>
          <a:lstStyle/>
          <a:p>
            <a:pPr algn="r" fontAlgn="ctr"/>
            <a:r>
              <a:rPr lang="en-US" sz="13500" dirty="0" smtClean="0">
                <a:solidFill>
                  <a:schemeClr val="accent2">
                    <a:lumMod val="75000"/>
                  </a:schemeClr>
                </a:solidFill>
              </a:rPr>
              <a:t>Software</a:t>
            </a:r>
            <a:endParaRPr lang="en-US" sz="9000" dirty="0" smtClean="0">
              <a:solidFill>
                <a:schemeClr val="accent2">
                  <a:lumMod val="75000"/>
                </a:schemeClr>
              </a:solidFill>
            </a:endParaRPr>
          </a:p>
          <a:p>
            <a:pPr fontAlgn="ctr">
              <a:spcBef>
                <a:spcPts val="0"/>
              </a:spcBef>
              <a:spcAft>
                <a:spcPts val="600"/>
              </a:spcAft>
              <a:buClr>
                <a:schemeClr val="accent1"/>
              </a:buClr>
              <a:buFont typeface="Wingdings" panose="05000000000000000000" pitchFamily="2" charset="2"/>
              <a:buChar char="q"/>
            </a:pPr>
            <a:r>
              <a:rPr lang="en-US" sz="3400" b="1" dirty="0" smtClean="0"/>
              <a:t>Data </a:t>
            </a:r>
            <a:r>
              <a:rPr lang="en-US" sz="3300" b="1" dirty="0"/>
              <a:t>Handling : </a:t>
            </a:r>
            <a:r>
              <a:rPr lang="en-US" sz="3300" dirty="0"/>
              <a:t>pandas</a:t>
            </a:r>
            <a:r>
              <a:rPr lang="en-US" sz="3300" dirty="0"/>
              <a:t>, </a:t>
            </a:r>
            <a:r>
              <a:rPr lang="en-US" sz="3300" dirty="0" err="1"/>
              <a:t>NumPy</a:t>
            </a:r>
            <a:r>
              <a:rPr lang="en-US" sz="3300" dirty="0"/>
              <a:t>, </a:t>
            </a:r>
            <a:r>
              <a:rPr lang="en-US" sz="3300" dirty="0" err="1"/>
              <a:t>OpenPyXL</a:t>
            </a:r>
            <a:endParaRPr lang="en-US" sz="3300" dirty="0"/>
          </a:p>
          <a:p>
            <a:pPr fontAlgn="ctr">
              <a:spcBef>
                <a:spcPts val="0"/>
              </a:spcBef>
              <a:spcAft>
                <a:spcPts val="600"/>
              </a:spcAft>
              <a:buClr>
                <a:schemeClr val="accent1"/>
              </a:buClr>
              <a:buFont typeface="Wingdings" panose="05000000000000000000" pitchFamily="2" charset="2"/>
              <a:buChar char="q"/>
            </a:pPr>
            <a:r>
              <a:rPr lang="en-US" sz="3300" b="1" dirty="0"/>
              <a:t>Visualization: </a:t>
            </a:r>
            <a:r>
              <a:rPr lang="en-US" sz="3300" dirty="0" err="1"/>
              <a:t>Matplotlib</a:t>
            </a:r>
            <a:r>
              <a:rPr lang="en-US" sz="3300" dirty="0"/>
              <a:t>, </a:t>
            </a:r>
            <a:r>
              <a:rPr lang="en-US" sz="3300" dirty="0" err="1"/>
              <a:t>Seaborn</a:t>
            </a:r>
            <a:r>
              <a:rPr lang="en-US" sz="3300" dirty="0"/>
              <a:t>, </a:t>
            </a:r>
            <a:r>
              <a:rPr lang="en-US" sz="3300" dirty="0" err="1"/>
              <a:t>Plotly</a:t>
            </a:r>
            <a:endParaRPr lang="en-US" sz="3300" dirty="0"/>
          </a:p>
          <a:p>
            <a:pPr fontAlgn="ctr">
              <a:spcBef>
                <a:spcPts val="0"/>
              </a:spcBef>
              <a:spcAft>
                <a:spcPts val="600"/>
              </a:spcAft>
              <a:buClr>
                <a:schemeClr val="accent1"/>
              </a:buClr>
              <a:buFont typeface="Wingdings" panose="05000000000000000000" pitchFamily="2" charset="2"/>
              <a:buChar char="q"/>
            </a:pPr>
            <a:r>
              <a:rPr lang="en-US" sz="3300" b="1" dirty="0"/>
              <a:t>Classical </a:t>
            </a:r>
            <a:r>
              <a:rPr lang="en-US" sz="3300" b="1" dirty="0"/>
              <a:t>ML: </a:t>
            </a:r>
            <a:r>
              <a:rPr lang="en-US" sz="3300" dirty="0" err="1"/>
              <a:t>scikit</a:t>
            </a:r>
            <a:r>
              <a:rPr lang="en-US" sz="3300" dirty="0"/>
              <a:t>-learn</a:t>
            </a:r>
            <a:r>
              <a:rPr lang="en-US" sz="3300" dirty="0"/>
              <a:t>, </a:t>
            </a:r>
            <a:r>
              <a:rPr lang="en-US" sz="3300" dirty="0" err="1"/>
              <a:t>XGBoost</a:t>
            </a:r>
            <a:r>
              <a:rPr lang="en-US" sz="3300" dirty="0"/>
              <a:t>, </a:t>
            </a:r>
            <a:r>
              <a:rPr lang="en-US" sz="3300" dirty="0" err="1"/>
              <a:t>LightGBM</a:t>
            </a:r>
            <a:endParaRPr lang="en-US" sz="3300" dirty="0"/>
          </a:p>
          <a:p>
            <a:pPr fontAlgn="ctr">
              <a:spcBef>
                <a:spcPts val="0"/>
              </a:spcBef>
              <a:spcAft>
                <a:spcPts val="600"/>
              </a:spcAft>
              <a:buClr>
                <a:schemeClr val="accent1"/>
              </a:buClr>
              <a:buFont typeface="Wingdings" panose="05000000000000000000" pitchFamily="2" charset="2"/>
              <a:buChar char="q"/>
            </a:pPr>
            <a:r>
              <a:rPr lang="en-US" sz="3300" b="1" dirty="0"/>
              <a:t>Deep </a:t>
            </a:r>
            <a:r>
              <a:rPr lang="en-US" sz="3300" b="1" dirty="0"/>
              <a:t>Learning: </a:t>
            </a:r>
            <a:r>
              <a:rPr lang="en-US" sz="3300" dirty="0" err="1"/>
              <a:t>TensorFlow</a:t>
            </a:r>
            <a:r>
              <a:rPr lang="en-US" sz="3300" dirty="0"/>
              <a:t>/</a:t>
            </a:r>
            <a:r>
              <a:rPr lang="en-US" sz="3300" dirty="0" err="1"/>
              <a:t>Keras</a:t>
            </a:r>
            <a:r>
              <a:rPr lang="en-US" sz="3300" dirty="0"/>
              <a:t>, </a:t>
            </a:r>
            <a:r>
              <a:rPr lang="en-US" sz="3300" dirty="0" err="1"/>
              <a:t>PyTorch</a:t>
            </a:r>
            <a:endParaRPr lang="en-US" sz="3300" dirty="0"/>
          </a:p>
          <a:p>
            <a:pPr fontAlgn="ctr">
              <a:spcBef>
                <a:spcPts val="0"/>
              </a:spcBef>
              <a:spcAft>
                <a:spcPts val="600"/>
              </a:spcAft>
              <a:buClr>
                <a:schemeClr val="accent1"/>
              </a:buClr>
              <a:buFont typeface="Wingdings" panose="05000000000000000000" pitchFamily="2" charset="2"/>
              <a:buChar char="q"/>
            </a:pPr>
            <a:r>
              <a:rPr lang="en-US" sz="3300" b="1" dirty="0" err="1"/>
              <a:t>Explainability</a:t>
            </a:r>
            <a:r>
              <a:rPr lang="en-US" sz="3300" b="1" dirty="0"/>
              <a:t>: </a:t>
            </a:r>
            <a:r>
              <a:rPr lang="en-US" sz="3300" dirty="0"/>
              <a:t>SHAP</a:t>
            </a:r>
            <a:r>
              <a:rPr lang="en-US" sz="3300" dirty="0"/>
              <a:t>, LIME, Eli5</a:t>
            </a:r>
          </a:p>
          <a:p>
            <a:pPr fontAlgn="ctr">
              <a:spcBef>
                <a:spcPts val="0"/>
              </a:spcBef>
              <a:spcAft>
                <a:spcPts val="600"/>
              </a:spcAft>
              <a:buClr>
                <a:schemeClr val="accent1"/>
              </a:buClr>
              <a:buFont typeface="Wingdings" panose="05000000000000000000" pitchFamily="2" charset="2"/>
              <a:buChar char="q"/>
            </a:pPr>
            <a:r>
              <a:rPr lang="en-US" sz="3300" b="1" dirty="0"/>
              <a:t>Optimization: </a:t>
            </a:r>
            <a:r>
              <a:rPr lang="en-US" sz="3300" dirty="0" err="1"/>
              <a:t>Optuna</a:t>
            </a:r>
            <a:r>
              <a:rPr lang="en-US" sz="3300" dirty="0"/>
              <a:t>, </a:t>
            </a:r>
            <a:r>
              <a:rPr lang="en-US" sz="3300" dirty="0" err="1"/>
              <a:t>Hyperopt</a:t>
            </a:r>
            <a:endParaRPr lang="en-US" sz="3300" dirty="0"/>
          </a:p>
          <a:p>
            <a:endParaRPr lang="en-US" dirty="0"/>
          </a:p>
        </p:txBody>
      </p:sp>
      <p:sp>
        <p:nvSpPr>
          <p:cNvPr id="10" name="Title 1"/>
          <p:cNvSpPr>
            <a:spLocks noGrp="1"/>
          </p:cNvSpPr>
          <p:nvPr>
            <p:ph type="title"/>
          </p:nvPr>
        </p:nvSpPr>
        <p:spPr>
          <a:xfrm>
            <a:off x="457200" y="175260"/>
            <a:ext cx="8229600" cy="624840"/>
          </a:xfrm>
        </p:spPr>
        <p:txBody>
          <a:bodyPr/>
          <a:lstStyle/>
          <a:p>
            <a:pPr algn="ctr"/>
            <a:r>
              <a:rPr lang="en-US" dirty="0">
                <a:solidFill>
                  <a:schemeClr val="bg1"/>
                </a:solidFill>
              </a:rPr>
              <a:t>Hardware &amp; Software</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8679" y="1565147"/>
            <a:ext cx="2530557" cy="20372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900" y="4320335"/>
            <a:ext cx="2083118" cy="23290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0671001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Reference</a:t>
            </a:r>
          </a:p>
        </p:txBody>
      </p:sp>
      <p:sp>
        <p:nvSpPr>
          <p:cNvPr id="3" name="Content Placeholder 2"/>
          <p:cNvSpPr>
            <a:spLocks noGrp="1"/>
          </p:cNvSpPr>
          <p:nvPr>
            <p:ph idx="4294967295"/>
          </p:nvPr>
        </p:nvSpPr>
        <p:spPr>
          <a:xfrm>
            <a:off x="365125" y="1295400"/>
            <a:ext cx="8778875" cy="5464175"/>
          </a:xfrm>
        </p:spPr>
        <p:txBody>
          <a:bodyPr>
            <a:normAutofit lnSpcReduction="10000"/>
          </a:bodyPr>
          <a:lstStyle/>
          <a:p>
            <a:pPr lvl="0">
              <a:lnSpc>
                <a:spcPct val="150000"/>
              </a:lnSpc>
            </a:pPr>
            <a:r>
              <a:rPr lang="en-US" sz="1400" dirty="0"/>
              <a:t>Phuong, N. D., </a:t>
            </a:r>
            <a:r>
              <a:rPr lang="en-US" sz="1400" dirty="0" err="1"/>
              <a:t>Tuyen</a:t>
            </a:r>
            <a:r>
              <a:rPr lang="en-US" sz="1400" dirty="0"/>
              <a:t>, N. T., Linh, V. T. T., Nguyen, N. N., &amp; Nguyen, T. Q. (2025). Machine learning techniques in chronic kidney diseases: A comparative study of classification model performance. </a:t>
            </a:r>
            <a:r>
              <a:rPr lang="en-US" sz="1400" i="1" dirty="0"/>
              <a:t>Bioinformatics and Biology Insights, 19</a:t>
            </a:r>
            <a:r>
              <a:rPr lang="en-US" sz="1400" dirty="0"/>
              <a:t>, 11779322251356563. </a:t>
            </a:r>
            <a:r>
              <a:rPr lang="en-US" sz="1400" u="sng" dirty="0">
                <a:hlinkClick r:id="rId2"/>
              </a:rPr>
              <a:t>https://</a:t>
            </a:r>
            <a:r>
              <a:rPr lang="en-US" sz="1400" u="sng" dirty="0" smtClean="0">
                <a:hlinkClick r:id="rId2"/>
              </a:rPr>
              <a:t>doi.org/10.1177/11779322251356563</a:t>
            </a:r>
            <a:endParaRPr lang="en-US" sz="1400" u="sng" dirty="0" smtClean="0"/>
          </a:p>
          <a:p>
            <a:pPr>
              <a:lnSpc>
                <a:spcPct val="150000"/>
              </a:lnSpc>
            </a:pPr>
            <a:r>
              <a:rPr lang="en-US" sz="1400" dirty="0" err="1"/>
              <a:t>Metherall</a:t>
            </a:r>
            <a:r>
              <a:rPr lang="en-US" sz="1400" dirty="0"/>
              <a:t>, B., Berryman, A. K., &amp; Brennan, G. S. (2025). Machine learning for classifying chronic kidney disease and predicting creatinine levels using at-home measurements. </a:t>
            </a:r>
            <a:r>
              <a:rPr lang="en-US" sz="1400" i="1" dirty="0"/>
              <a:t>Scientific Reports, 15</a:t>
            </a:r>
            <a:r>
              <a:rPr lang="en-US" sz="1400" dirty="0"/>
              <a:t>, 4364. </a:t>
            </a:r>
            <a:r>
              <a:rPr lang="en-US" sz="1400" u="sng" dirty="0">
                <a:hlinkClick r:id="rId3"/>
              </a:rPr>
              <a:t>https://doi.org/10.1038/s41598-025-88631-y</a:t>
            </a:r>
            <a:endParaRPr lang="en-US" sz="1400" dirty="0"/>
          </a:p>
          <a:p>
            <a:pPr>
              <a:lnSpc>
                <a:spcPct val="150000"/>
              </a:lnSpc>
            </a:pPr>
            <a:r>
              <a:rPr lang="en-US" sz="1400" dirty="0" err="1"/>
              <a:t>Debal</a:t>
            </a:r>
            <a:r>
              <a:rPr lang="en-US" sz="1400" dirty="0"/>
              <a:t>, D. A., &amp; </a:t>
            </a:r>
            <a:r>
              <a:rPr lang="en-US" sz="1400" dirty="0" err="1"/>
              <a:t>Sitote</a:t>
            </a:r>
            <a:r>
              <a:rPr lang="en-US" sz="1400" dirty="0"/>
              <a:t>, T. M. (2022). Chronic kidney disease prediction using machine learning techniques. </a:t>
            </a:r>
            <a:r>
              <a:rPr lang="en-US" sz="1400" i="1" dirty="0"/>
              <a:t>Journal of Big Data, 9</a:t>
            </a:r>
            <a:r>
              <a:rPr lang="en-US" sz="1400" dirty="0"/>
              <a:t>, 1–19. </a:t>
            </a:r>
            <a:r>
              <a:rPr lang="en-US" sz="1400" u="sng" dirty="0">
                <a:hlinkClick r:id="rId4"/>
              </a:rPr>
              <a:t>https://</a:t>
            </a:r>
            <a:r>
              <a:rPr lang="en-US" sz="1400" u="sng" dirty="0" smtClean="0">
                <a:hlinkClick r:id="rId4"/>
              </a:rPr>
              <a:t>doi.org/10.1186/s40537-022-00657-5</a:t>
            </a:r>
            <a:endParaRPr lang="en-US" sz="1400" u="sng" dirty="0" smtClean="0"/>
          </a:p>
          <a:p>
            <a:pPr lvl="0">
              <a:lnSpc>
                <a:spcPct val="150000"/>
              </a:lnSpc>
            </a:pPr>
            <a:r>
              <a:rPr lang="en-US" sz="1400" dirty="0"/>
              <a:t>Chowdhury, N. H., Hossain, F., Rahman, K., et al. (2021). Performance analysis of conventional machine learning algorithms for identification of chronic kidney disease in type 1 diabetes mellitus patients. Diagnostics, 11(12), 2267. </a:t>
            </a:r>
            <a:r>
              <a:rPr lang="en-US" sz="1400" u="sng" dirty="0">
                <a:hlinkClick r:id="rId5"/>
              </a:rPr>
              <a:t>https://doi.org/10.3390/diagnostics11122267</a:t>
            </a:r>
            <a:r>
              <a:rPr lang="en-US" sz="1400" dirty="0"/>
              <a:t>  </a:t>
            </a:r>
            <a:endParaRPr lang="en-US" sz="1400" dirty="0" smtClean="0"/>
          </a:p>
          <a:p>
            <a:pPr lvl="0">
              <a:lnSpc>
                <a:spcPct val="150000"/>
              </a:lnSpc>
            </a:pPr>
            <a:r>
              <a:rPr lang="en-US" sz="1400" dirty="0" err="1"/>
              <a:t>Alsekait</a:t>
            </a:r>
            <a:r>
              <a:rPr lang="en-US" sz="1400" dirty="0"/>
              <a:t>, D. M., Saleh, H., </a:t>
            </a:r>
            <a:r>
              <a:rPr lang="en-US" sz="1400" dirty="0" err="1"/>
              <a:t>Gabralla</a:t>
            </a:r>
            <a:r>
              <a:rPr lang="en-US" sz="1400" dirty="0"/>
              <a:t>, L. A., </a:t>
            </a:r>
            <a:r>
              <a:rPr lang="en-US" sz="1400" dirty="0" err="1"/>
              <a:t>Alnowaiser</a:t>
            </a:r>
            <a:r>
              <a:rPr lang="en-US" sz="1400" dirty="0"/>
              <a:t>, K., El-</a:t>
            </a:r>
            <a:r>
              <a:rPr lang="en-US" sz="1400" dirty="0" err="1"/>
              <a:t>Sappagh</a:t>
            </a:r>
            <a:r>
              <a:rPr lang="en-US" sz="1400" dirty="0"/>
              <a:t>, S., </a:t>
            </a:r>
            <a:r>
              <a:rPr lang="en-US" sz="1400" dirty="0" err="1"/>
              <a:t>Sahal</a:t>
            </a:r>
            <a:r>
              <a:rPr lang="en-US" sz="1400" dirty="0"/>
              <a:t>, R., &amp; El-</a:t>
            </a:r>
            <a:r>
              <a:rPr lang="en-US" sz="1400" dirty="0" err="1"/>
              <a:t>Rashidy</a:t>
            </a:r>
            <a:r>
              <a:rPr lang="en-US" sz="1400" dirty="0"/>
              <a:t>, N. (2023). Toward Comprehensive Chronic Kidney Disease Prediction Based on Ensemble Deep Learning Models. </a:t>
            </a:r>
            <a:r>
              <a:rPr lang="en-US" sz="1400" i="1" dirty="0"/>
              <a:t>Applied Sciences</a:t>
            </a:r>
            <a:r>
              <a:rPr lang="en-US" sz="1400" dirty="0"/>
              <a:t>, </a:t>
            </a:r>
            <a:r>
              <a:rPr lang="en-US" sz="1400" i="1" dirty="0"/>
              <a:t>13</a:t>
            </a:r>
            <a:r>
              <a:rPr lang="en-US" sz="1400" dirty="0"/>
              <a:t>(6), 3937. </a:t>
            </a:r>
            <a:r>
              <a:rPr lang="en-US" sz="1400" u="sng" dirty="0">
                <a:hlinkClick r:id="rId6"/>
              </a:rPr>
              <a:t>https://</a:t>
            </a:r>
            <a:r>
              <a:rPr lang="en-US" sz="1400" u="sng" dirty="0" smtClean="0">
                <a:hlinkClick r:id="rId6"/>
              </a:rPr>
              <a:t>doi.org/10.3390/app13063937</a:t>
            </a:r>
            <a:endParaRPr lang="en-US" sz="1400" u="sng" dirty="0" smtClean="0"/>
          </a:p>
          <a:p>
            <a:pPr>
              <a:lnSpc>
                <a:spcPct val="150000"/>
              </a:lnSpc>
            </a:pPr>
            <a:r>
              <a:rPr lang="en-US" sz="1400" dirty="0"/>
              <a:t>Tian, S., Yu, Y., Shi, K., Jiang, Y., Song, H., Wang, Y., Yan, X., </a:t>
            </a:r>
            <a:r>
              <a:rPr lang="en-US" sz="1400" dirty="0" err="1"/>
              <a:t>Zhong</a:t>
            </a:r>
            <a:r>
              <a:rPr lang="en-US" sz="1400" dirty="0"/>
              <a:t>, Y., &amp; Shao, G. (2024). Deep learning </a:t>
            </a:r>
            <a:r>
              <a:rPr lang="en-US" sz="1400" dirty="0" err="1"/>
              <a:t>radiomics</a:t>
            </a:r>
            <a:r>
              <a:rPr lang="en-US" sz="1400" dirty="0"/>
              <a:t> based on ultrasound images for the assisted diagnosis of chronic kidney disease. Nephrology (Carlton, Vic.), 29(11), 748–757. </a:t>
            </a:r>
            <a:r>
              <a:rPr lang="en-US" sz="1400" u="sng" dirty="0">
                <a:hlinkClick r:id="rId7"/>
              </a:rPr>
              <a:t>https://</a:t>
            </a:r>
            <a:r>
              <a:rPr lang="en-US" sz="1400" u="sng" dirty="0" smtClean="0">
                <a:hlinkClick r:id="rId7"/>
              </a:rPr>
              <a:t>doi.org/10.1111/nep.14376</a:t>
            </a:r>
            <a:r>
              <a:rPr lang="en-US" sz="1400" u="sng" dirty="0" smtClean="0"/>
              <a:t> </a:t>
            </a:r>
            <a:r>
              <a:rPr lang="en-US" sz="1400" dirty="0" smtClean="0"/>
              <a:t> </a:t>
            </a:r>
            <a:endParaRPr lang="en-US" sz="1400" dirty="0"/>
          </a:p>
          <a:p>
            <a:pPr lvl="0"/>
            <a:endParaRPr lang="en-US" sz="1600" u="sng" dirty="0" smtClean="0"/>
          </a:p>
          <a:p>
            <a:pPr lvl="0"/>
            <a:endParaRPr lang="en-US" sz="1600" dirty="0"/>
          </a:p>
          <a:p>
            <a:endParaRPr lang="en-US" sz="1600" dirty="0"/>
          </a:p>
          <a:p>
            <a:pPr lvl="0"/>
            <a:endParaRPr lang="en-US" sz="1600" dirty="0"/>
          </a:p>
          <a:p>
            <a:endParaRPr lang="en-US" dirty="0"/>
          </a:p>
        </p:txBody>
      </p:sp>
    </p:spTree>
    <p:extLst>
      <p:ext uri="{BB962C8B-B14F-4D97-AF65-F5344CB8AC3E}">
        <p14:creationId xmlns:p14="http://schemas.microsoft.com/office/powerpoint/2010/main" val="7025985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81300"/>
            <a:ext cx="8229600" cy="1575816"/>
          </a:xfrm>
        </p:spPr>
        <p:txBody>
          <a:bodyPr>
            <a:normAutofit/>
          </a:bodyPr>
          <a:lstStyle/>
          <a:p>
            <a:r>
              <a:rPr lang="en-US" sz="7200" dirty="0" smtClean="0">
                <a:solidFill>
                  <a:schemeClr val="accent2">
                    <a:lumMod val="75000"/>
                  </a:schemeClr>
                </a:solidFill>
              </a:rPr>
              <a:t>Thank you</a:t>
            </a:r>
            <a:endParaRPr lang="en-US" sz="7200" dirty="0">
              <a:solidFill>
                <a:schemeClr val="accent2">
                  <a:lumMod val="75000"/>
                </a:schemeClr>
              </a:solidFill>
            </a:endParaRPr>
          </a:p>
        </p:txBody>
      </p:sp>
    </p:spTree>
    <p:extLst>
      <p:ext uri="{BB962C8B-B14F-4D97-AF65-F5344CB8AC3E}">
        <p14:creationId xmlns:p14="http://schemas.microsoft.com/office/powerpoint/2010/main" val="102487793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8729</TotalTime>
  <Words>1101</Words>
  <Application>Microsoft Office PowerPoint</Application>
  <PresentationFormat>On-screen Show (4:3)</PresentationFormat>
  <Paragraphs>142</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Waveform</vt:lpstr>
      <vt:lpstr>Optimized Hybrid Deep Learning and Machine Learning Approach for CKD Diagnosis Using Genetic Algorithms</vt:lpstr>
      <vt:lpstr>Agenda</vt:lpstr>
      <vt:lpstr>Introduction</vt:lpstr>
      <vt:lpstr>Objectives</vt:lpstr>
      <vt:lpstr>Contributions</vt:lpstr>
      <vt:lpstr>PowerPoint Presentation</vt:lpstr>
      <vt:lpstr>PowerPoint Presentation</vt:lpstr>
      <vt:lpstr>Proposed System Architecture for CKD Classification</vt:lpstr>
      <vt:lpstr>Chronic kidney failure dataset reboot </vt:lpstr>
      <vt:lpstr>Hardware &amp; Software</vt:lpstr>
      <vt:lpstr>Reference</vt:lpstr>
      <vt:lpstr>Thank you</vt:lpstr>
    </vt:vector>
  </TitlesOfParts>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Chronic Kidney Disease Classification Framework</dc:title>
  <dc:creator>Dr.Lava</dc:creator>
  <dc:description>generated using python-pptx</dc:description>
  <cp:lastModifiedBy>Dr.Lava</cp:lastModifiedBy>
  <cp:revision>22</cp:revision>
  <dcterms:created xsi:type="dcterms:W3CDTF">2013-01-27T09:14:16Z</dcterms:created>
  <dcterms:modified xsi:type="dcterms:W3CDTF">2025-08-22T12:04:15Z</dcterms:modified>
</cp:coreProperties>
</file>