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8"/>
  </p:notesMasterIdLst>
  <p:sldIdLst>
    <p:sldId id="256" r:id="rId4"/>
    <p:sldId id="558" r:id="rId5"/>
    <p:sldId id="257" r:id="rId6"/>
    <p:sldId id="527" r:id="rId7"/>
    <p:sldId id="522" r:id="rId8"/>
    <p:sldId id="521" r:id="rId9"/>
    <p:sldId id="526" r:id="rId10"/>
    <p:sldId id="529" r:id="rId11"/>
    <p:sldId id="528" r:id="rId12"/>
    <p:sldId id="530" r:id="rId13"/>
    <p:sldId id="561" r:id="rId14"/>
    <p:sldId id="531" r:id="rId15"/>
    <p:sldId id="532" r:id="rId16"/>
    <p:sldId id="533" r:id="rId17"/>
    <p:sldId id="534" r:id="rId18"/>
    <p:sldId id="535" r:id="rId19"/>
    <p:sldId id="536" r:id="rId20"/>
    <p:sldId id="523" r:id="rId21"/>
    <p:sldId id="524" r:id="rId22"/>
    <p:sldId id="525" r:id="rId23"/>
    <p:sldId id="537" r:id="rId24"/>
    <p:sldId id="538" r:id="rId25"/>
    <p:sldId id="539" r:id="rId26"/>
    <p:sldId id="540" r:id="rId27"/>
    <p:sldId id="562" r:id="rId28"/>
    <p:sldId id="541" r:id="rId29"/>
    <p:sldId id="542" r:id="rId30"/>
    <p:sldId id="543" r:id="rId31"/>
    <p:sldId id="544" r:id="rId32"/>
    <p:sldId id="545" r:id="rId33"/>
    <p:sldId id="546" r:id="rId34"/>
    <p:sldId id="547" r:id="rId35"/>
    <p:sldId id="563" r:id="rId36"/>
    <p:sldId id="548" r:id="rId37"/>
    <p:sldId id="549" r:id="rId38"/>
    <p:sldId id="550" r:id="rId39"/>
    <p:sldId id="559" r:id="rId40"/>
    <p:sldId id="552" r:id="rId41"/>
    <p:sldId id="554" r:id="rId42"/>
    <p:sldId id="555" r:id="rId43"/>
    <p:sldId id="556" r:id="rId44"/>
    <p:sldId id="557" r:id="rId45"/>
    <p:sldId id="553" r:id="rId46"/>
    <p:sldId id="5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0000"/>
    <a:srgbClr val="0A1F61"/>
    <a:srgbClr val="CC0066"/>
    <a:srgbClr val="FF9518"/>
    <a:srgbClr val="640000"/>
    <a:srgbClr val="B2B2B2"/>
    <a:srgbClr val="949494"/>
    <a:srgbClr val="D1D1D1"/>
    <a:srgbClr val="969696"/>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4061" autoAdjust="0"/>
  </p:normalViewPr>
  <p:slideViewPr>
    <p:cSldViewPr snapToGrid="0">
      <p:cViewPr varScale="1">
        <p:scale>
          <a:sx n="65" d="100"/>
          <a:sy n="65" d="100"/>
        </p:scale>
        <p:origin x="858"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3/25/2022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32</a:t>
            </a:fld>
            <a:endParaRPr lang="en-US" dirty="0"/>
          </a:p>
        </p:txBody>
      </p:sp>
    </p:spTree>
    <p:extLst>
      <p:ext uri="{BB962C8B-B14F-4D97-AF65-F5344CB8AC3E}">
        <p14:creationId xmlns:p14="http://schemas.microsoft.com/office/powerpoint/2010/main" val="659689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33</a:t>
            </a:fld>
            <a:endParaRPr lang="en-US" dirty="0"/>
          </a:p>
        </p:txBody>
      </p:sp>
    </p:spTree>
    <p:extLst>
      <p:ext uri="{BB962C8B-B14F-4D97-AF65-F5344CB8AC3E}">
        <p14:creationId xmlns:p14="http://schemas.microsoft.com/office/powerpoint/2010/main" val="2727941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3/25/2022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3/25/2022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3/25/2022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3/25/2022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3/25/2022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3/25/2022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3/25/2022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3/25/2022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3/25/2022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3/25/2022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3/25/2022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3/25/2022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3/25/2022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3/25/2022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3/25/2022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3/25/2022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3/25/2022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3/25/2022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3/25/2022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3/25/2022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3/25/2022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3/25/2022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3/25/2022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3/25/2022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3/25/2022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3/25/2022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3/25/2022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3/25/2022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3/25/2022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3/25/2022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6176963"/>
            <a:ext cx="605014" cy="544512"/>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08</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3/25/2022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3/25/2022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8.png"/><Relationship Id="rId5" Type="http://schemas.openxmlformats.org/officeDocument/2006/relationships/image" Target="../media/image15.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hyperlink" Target="http://www.google.com.sa/url?sa=i&amp;rct=j&amp;q=&amp;esrc=s&amp;source=images&amp;cd=&amp;cad=rja&amp;uact=8&amp;ved=&amp;url=http://www.trafficri.com/be-where-your-target-audience-is/&amp;ei=z6TkVbjTFcX8-AHmuI6wAg&amp;psig=AFQjCNEHJL7JhhCNh_dqaAbkYoVYF74IxQ&amp;ust=1441134160071869"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608532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Integrated Marketing Communication</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E1FC7B4-E4A7-4452-B413-1A623E3A7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bg1">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a:extLst>
              <a:ext uri="{FF2B5EF4-FFF2-40B4-BE49-F238E27FC236}">
                <a16:creationId xmlns:a16="http://schemas.microsoft.com/office/drawing/2014/main" id="{E0709AF0-24F0-4486-B189-BE6386BD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FBE3B62F-5853-4A3C-B050-6186351A7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2423726" y="185206"/>
            <a:ext cx="10520702" cy="1325563"/>
          </a:xfrm>
          <a:prstGeom prst="rect">
            <a:avLst/>
          </a:prstGeom>
        </p:spPr>
        <p:txBody>
          <a:bodyPr vert="horz" lIns="91440" tIns="45720" rIns="91440" bIns="45720" rtlCol="0" anchor="ctr">
            <a:normAutofit/>
          </a:bodyPr>
          <a:lstStyle/>
          <a:p>
            <a:r>
              <a:rPr lang="en-US" kern="1200" dirty="0">
                <a:solidFill>
                  <a:schemeClr val="tx1"/>
                </a:solidFill>
                <a:latin typeface="+mj-lt"/>
                <a:ea typeface="+mj-ea"/>
                <a:cs typeface="+mj-cs"/>
              </a:rPr>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673951" y="2153761"/>
            <a:ext cx="6220144" cy="3985155"/>
          </a:xfrm>
          <a:prstGeom prst="rect">
            <a:avLst/>
          </a:prstGeom>
        </p:spPr>
        <p:txBody>
          <a:bodyPr vert="horz" lIns="91440" tIns="45720" rIns="91440" bIns="45720" rtlCol="0">
            <a:normAutofit/>
          </a:bodyPr>
          <a:lstStyle/>
          <a:p>
            <a:pPr marL="571500" indent="-457200">
              <a:lnSpc>
                <a:spcPct val="90000"/>
              </a:lnSpc>
              <a:spcAft>
                <a:spcPts val="600"/>
              </a:spcAft>
              <a:buFont typeface="+mj-lt"/>
              <a:buAutoNum type="arabicPeriod"/>
            </a:pPr>
            <a:r>
              <a:rPr lang="en-US" sz="2800" b="1" dirty="0"/>
              <a:t>Defining Promotion</a:t>
            </a:r>
          </a:p>
          <a:p>
            <a:pPr marL="571500" indent="-457200">
              <a:lnSpc>
                <a:spcPct val="90000"/>
              </a:lnSpc>
              <a:spcAft>
                <a:spcPts val="600"/>
              </a:spcAft>
              <a:buFont typeface="+mj-lt"/>
              <a:buAutoNum type="arabicPeriod"/>
            </a:pPr>
            <a:r>
              <a:rPr lang="en-US" sz="2800" b="1" dirty="0"/>
              <a:t>Integrated Marketing communications</a:t>
            </a:r>
          </a:p>
          <a:p>
            <a:pPr marL="571500" indent="-457200">
              <a:lnSpc>
                <a:spcPct val="90000"/>
              </a:lnSpc>
              <a:spcAft>
                <a:spcPts val="600"/>
              </a:spcAft>
              <a:buFont typeface="+mj-lt"/>
              <a:buAutoNum type="arabicPeriod"/>
            </a:pPr>
            <a:r>
              <a:rPr lang="en-US" sz="2800" b="1" dirty="0"/>
              <a:t>The Promotion Mix</a:t>
            </a:r>
          </a:p>
          <a:p>
            <a:pPr marL="571500" indent="-457200">
              <a:lnSpc>
                <a:spcPct val="90000"/>
              </a:lnSpc>
              <a:spcAft>
                <a:spcPts val="600"/>
              </a:spcAft>
              <a:buFont typeface="+mj-lt"/>
              <a:buAutoNum type="arabicPeriod"/>
            </a:pPr>
            <a:r>
              <a:rPr lang="en-US" sz="2800" b="1" dirty="0"/>
              <a:t>The nature of each promotion tool</a:t>
            </a:r>
          </a:p>
          <a:p>
            <a:pPr marL="571500" indent="-457200">
              <a:lnSpc>
                <a:spcPct val="90000"/>
              </a:lnSpc>
              <a:spcAft>
                <a:spcPts val="600"/>
              </a:spcAft>
              <a:buFont typeface="+mj-lt"/>
              <a:buAutoNum type="arabicPeriod"/>
            </a:pPr>
            <a:r>
              <a:rPr lang="en-US" sz="2800" b="1" dirty="0"/>
              <a:t>Promotion Mix strategies</a:t>
            </a:r>
          </a:p>
          <a:p>
            <a:pPr marL="571500" indent="-457200">
              <a:lnSpc>
                <a:spcPct val="90000"/>
              </a:lnSpc>
              <a:spcAft>
                <a:spcPts val="600"/>
              </a:spcAft>
              <a:buFont typeface="+mj-lt"/>
              <a:buAutoNum type="arabicPeriod"/>
            </a:pPr>
            <a:r>
              <a:rPr lang="en-US" sz="2800" b="1" dirty="0"/>
              <a:t>Advertising</a:t>
            </a:r>
          </a:p>
          <a:p>
            <a:pPr marL="571500" indent="-457200">
              <a:lnSpc>
                <a:spcPct val="90000"/>
              </a:lnSpc>
              <a:spcAft>
                <a:spcPts val="600"/>
              </a:spcAft>
              <a:buFont typeface="+mj-lt"/>
              <a:buAutoNum type="arabicPeriod"/>
            </a:pPr>
            <a:endParaRPr lang="en-US" sz="2800" b="1" i="0" u="none" strike="noStrike" baseline="0" dirty="0"/>
          </a:p>
          <a:p>
            <a:pPr marL="571500" indent="-457200">
              <a:lnSpc>
                <a:spcPct val="90000"/>
              </a:lnSpc>
              <a:spcAft>
                <a:spcPts val="600"/>
              </a:spcAft>
              <a:buFont typeface="+mj-lt"/>
              <a:buAutoNum type="arabicPeriod"/>
            </a:pPr>
            <a:endParaRPr lang="en-US" sz="2800" dirty="0"/>
          </a:p>
          <a:p>
            <a:pPr marL="571500" indent="-457200">
              <a:lnSpc>
                <a:spcPct val="90000"/>
              </a:lnSpc>
              <a:spcAft>
                <a:spcPts val="600"/>
              </a:spcAft>
              <a:buFont typeface="+mj-lt"/>
              <a:buAutoNum type="arabicPeriod"/>
            </a:pPr>
            <a:endParaRPr lang="en-US" sz="2800" dirty="0"/>
          </a:p>
        </p:txBody>
      </p:sp>
      <p:pic>
        <p:nvPicPr>
          <p:cNvPr id="7" name="Picture 6">
            <a:extLst>
              <a:ext uri="{FF2B5EF4-FFF2-40B4-BE49-F238E27FC236}">
                <a16:creationId xmlns:a16="http://schemas.microsoft.com/office/drawing/2014/main" id="{B811D696-40AA-48B0-914A-CBED38CDA423}"/>
              </a:ext>
            </a:extLst>
          </p:cNvPr>
          <p:cNvPicPr>
            <a:picLocks noChangeAspect="1"/>
          </p:cNvPicPr>
          <p:nvPr/>
        </p:nvPicPr>
        <p:blipFill>
          <a:blip r:embed="rId3"/>
          <a:stretch>
            <a:fillRect/>
          </a:stretch>
        </p:blipFill>
        <p:spPr>
          <a:xfrm>
            <a:off x="6742522" y="2191807"/>
            <a:ext cx="4935970" cy="2999287"/>
          </a:xfrm>
          <a:prstGeom prst="rect">
            <a:avLst/>
          </a:prstGeom>
        </p:spPr>
      </p:pic>
    </p:spTree>
    <p:extLst>
      <p:ext uri="{BB962C8B-B14F-4D97-AF65-F5344CB8AC3E}">
        <p14:creationId xmlns:p14="http://schemas.microsoft.com/office/powerpoint/2010/main" val="279294648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090" y="310535"/>
            <a:ext cx="9632859" cy="1084534"/>
          </a:xfrm>
        </p:spPr>
        <p:txBody>
          <a:bodyPr>
            <a:noAutofit/>
          </a:bodyPr>
          <a:lstStyle/>
          <a:p>
            <a:br>
              <a:rPr lang="en-US" sz="4400" dirty="0"/>
            </a:br>
            <a:r>
              <a:rPr lang="en-US" sz="4400" dirty="0"/>
              <a:t>1. </a:t>
            </a:r>
            <a:r>
              <a:rPr lang="en-US" dirty="0"/>
              <a:t>Defining </a:t>
            </a:r>
            <a:r>
              <a:rPr lang="en-US" sz="4400" dirty="0"/>
              <a:t>Promotion</a:t>
            </a:r>
            <a:br>
              <a:rPr lang="en-US" sz="4400" dirty="0"/>
            </a:br>
            <a:endParaRPr lang="ar-SA" sz="4400" dirty="0"/>
          </a:p>
        </p:txBody>
      </p:sp>
      <p:sp>
        <p:nvSpPr>
          <p:cNvPr id="3" name="Content Placeholder 2"/>
          <p:cNvSpPr>
            <a:spLocks noGrp="1"/>
          </p:cNvSpPr>
          <p:nvPr>
            <p:ph idx="1"/>
          </p:nvPr>
        </p:nvSpPr>
        <p:spPr>
          <a:xfrm>
            <a:off x="1015621" y="1586138"/>
            <a:ext cx="10515600" cy="4351338"/>
          </a:xfrm>
        </p:spPr>
        <p:txBody>
          <a:bodyPr anchor="ctr">
            <a:normAutofit fontScale="92500" lnSpcReduction="10000"/>
          </a:bodyPr>
          <a:lstStyle/>
          <a:p>
            <a:r>
              <a:rPr lang="en-US" b="1" dirty="0"/>
              <a:t>Refers to any type of marketing communication used to inform or persuade target audiences for a product, service, brand or issue. It helps marketers to create a distinctive place in customers' mind.</a:t>
            </a:r>
          </a:p>
          <a:p>
            <a:r>
              <a:rPr lang="en-US" b="1" dirty="0">
                <a:solidFill>
                  <a:srgbClr val="FF0000"/>
                </a:solidFill>
              </a:rPr>
              <a:t>Promotion</a:t>
            </a:r>
            <a:r>
              <a:rPr lang="en-US" b="1" dirty="0"/>
              <a:t> strategies and techniques that help communicate a product to the audience.</a:t>
            </a:r>
          </a:p>
          <a:p>
            <a:r>
              <a:rPr lang="en-US" b="1" dirty="0"/>
              <a:t>It involves communication about the product or service</a:t>
            </a:r>
          </a:p>
          <a:p>
            <a:r>
              <a:rPr lang="en-US" b="1" dirty="0"/>
              <a:t>The aim of promotion is to increase awareness, create interest, generate sales or create brand loyalty.</a:t>
            </a:r>
          </a:p>
          <a:p>
            <a:r>
              <a:rPr lang="en-US" b="1" dirty="0"/>
              <a:t>Promotion covers the methods of communication that a marketer uses to provide information about its product. Information can be both verbal and visual</a:t>
            </a:r>
            <a:endParaRPr lang="ar-SA" b="1" dirty="0"/>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F8C63-5517-4CA5-95FE-4DDE96A22878}"/>
              </a:ext>
            </a:extLst>
          </p:cNvPr>
          <p:cNvSpPr>
            <a:spLocks noGrp="1"/>
          </p:cNvSpPr>
          <p:nvPr>
            <p:ph type="title"/>
          </p:nvPr>
        </p:nvSpPr>
        <p:spPr>
          <a:xfrm>
            <a:off x="2333768" y="218412"/>
            <a:ext cx="9170158" cy="1325563"/>
          </a:xfrm>
        </p:spPr>
        <p:txBody>
          <a:bodyPr/>
          <a:lstStyle/>
          <a:p>
            <a:r>
              <a:rPr lang="en-US" dirty="0"/>
              <a:t>From Promotion to IMC</a:t>
            </a:r>
          </a:p>
        </p:txBody>
      </p:sp>
      <p:sp>
        <p:nvSpPr>
          <p:cNvPr id="3" name="Content Placeholder 2">
            <a:extLst>
              <a:ext uri="{FF2B5EF4-FFF2-40B4-BE49-F238E27FC236}">
                <a16:creationId xmlns:a16="http://schemas.microsoft.com/office/drawing/2014/main" id="{53BA14C8-B32B-4C93-8ECC-00AE5A2D8613}"/>
              </a:ext>
            </a:extLst>
          </p:cNvPr>
          <p:cNvSpPr>
            <a:spLocks noGrp="1"/>
          </p:cNvSpPr>
          <p:nvPr>
            <p:ph idx="1"/>
          </p:nvPr>
        </p:nvSpPr>
        <p:spPr>
          <a:xfrm>
            <a:off x="334510" y="2016456"/>
            <a:ext cx="5239603" cy="3671247"/>
          </a:xfrm>
        </p:spPr>
        <p:txBody>
          <a:bodyPr>
            <a:normAutofit lnSpcReduction="10000"/>
          </a:bodyPr>
          <a:lstStyle/>
          <a:p>
            <a:pPr>
              <a:lnSpc>
                <a:spcPct val="120000"/>
              </a:lnSpc>
            </a:pPr>
            <a:r>
              <a:rPr lang="en-US" sz="2400" dirty="0"/>
              <a:t>This element of the marketing mix has evolved as follows:</a:t>
            </a:r>
          </a:p>
          <a:p>
            <a:pPr lvl="1">
              <a:lnSpc>
                <a:spcPct val="120000"/>
              </a:lnSpc>
            </a:pPr>
            <a:r>
              <a:rPr lang="en-US" dirty="0"/>
              <a:t>It was named traditionally Promotion</a:t>
            </a:r>
          </a:p>
          <a:p>
            <a:pPr lvl="1">
              <a:lnSpc>
                <a:spcPct val="120000"/>
              </a:lnSpc>
            </a:pPr>
            <a:r>
              <a:rPr lang="en-US" dirty="0"/>
              <a:t>The name changed to Marketing communication (MC)</a:t>
            </a:r>
          </a:p>
          <a:p>
            <a:pPr lvl="1">
              <a:lnSpc>
                <a:spcPct val="120000"/>
              </a:lnSpc>
            </a:pPr>
            <a:r>
              <a:rPr lang="en-US" dirty="0"/>
              <a:t>Today it is known to be Integrated Marketing Communication (IMC). </a:t>
            </a:r>
          </a:p>
        </p:txBody>
      </p:sp>
      <p:pic>
        <p:nvPicPr>
          <p:cNvPr id="6" name="Picture 5">
            <a:extLst>
              <a:ext uri="{FF2B5EF4-FFF2-40B4-BE49-F238E27FC236}">
                <a16:creationId xmlns:a16="http://schemas.microsoft.com/office/drawing/2014/main" id="{00077279-3FDF-489A-89EF-C6E5EAEAD991}"/>
              </a:ext>
            </a:extLst>
          </p:cNvPr>
          <p:cNvPicPr>
            <a:picLocks noChangeAspect="1"/>
          </p:cNvPicPr>
          <p:nvPr/>
        </p:nvPicPr>
        <p:blipFill>
          <a:blip r:embed="rId2"/>
          <a:stretch>
            <a:fillRect/>
          </a:stretch>
        </p:blipFill>
        <p:spPr>
          <a:xfrm>
            <a:off x="5895835" y="1904218"/>
            <a:ext cx="6059604" cy="3895725"/>
          </a:xfrm>
          <a:prstGeom prst="rect">
            <a:avLst/>
          </a:prstGeom>
        </p:spPr>
      </p:pic>
      <p:sp>
        <p:nvSpPr>
          <p:cNvPr id="7" name="TextBox 6">
            <a:extLst>
              <a:ext uri="{FF2B5EF4-FFF2-40B4-BE49-F238E27FC236}">
                <a16:creationId xmlns:a16="http://schemas.microsoft.com/office/drawing/2014/main" id="{AF3EA225-D76B-4750-BD67-70B455DDC793}"/>
              </a:ext>
            </a:extLst>
          </p:cNvPr>
          <p:cNvSpPr txBox="1"/>
          <p:nvPr/>
        </p:nvSpPr>
        <p:spPr>
          <a:xfrm>
            <a:off x="7096836" y="1457979"/>
            <a:ext cx="3698543" cy="461665"/>
          </a:xfrm>
          <a:prstGeom prst="rect">
            <a:avLst/>
          </a:prstGeom>
          <a:noFill/>
        </p:spPr>
        <p:txBody>
          <a:bodyPr wrap="square" rtlCol="0">
            <a:spAutoFit/>
          </a:bodyPr>
          <a:lstStyle/>
          <a:p>
            <a:pPr algn="ctr"/>
            <a:r>
              <a:rPr lang="en-US" sz="2400" b="1" dirty="0">
                <a:solidFill>
                  <a:schemeClr val="accent2">
                    <a:lumMod val="50000"/>
                  </a:schemeClr>
                </a:solidFill>
              </a:rPr>
              <a:t>MC VS. IMC</a:t>
            </a:r>
          </a:p>
        </p:txBody>
      </p:sp>
    </p:spTree>
    <p:extLst>
      <p:ext uri="{BB962C8B-B14F-4D97-AF65-F5344CB8AC3E}">
        <p14:creationId xmlns:p14="http://schemas.microsoft.com/office/powerpoint/2010/main" val="789998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2ED67-3000-4F0E-9BF3-68F2858A8047}"/>
              </a:ext>
            </a:extLst>
          </p:cNvPr>
          <p:cNvSpPr>
            <a:spLocks noGrp="1"/>
          </p:cNvSpPr>
          <p:nvPr>
            <p:ph type="title"/>
          </p:nvPr>
        </p:nvSpPr>
        <p:spPr>
          <a:xfrm>
            <a:off x="2333768" y="245707"/>
            <a:ext cx="9170158" cy="1037183"/>
          </a:xfrm>
          <a:solidFill>
            <a:srgbClr val="0A1F61"/>
          </a:solidFill>
        </p:spPr>
        <p:txBody>
          <a:bodyPr/>
          <a:lstStyle/>
          <a:p>
            <a:r>
              <a:rPr lang="en-US" dirty="0"/>
              <a:t>2. Integrated Marketing communications</a:t>
            </a:r>
          </a:p>
        </p:txBody>
      </p:sp>
      <p:sp>
        <p:nvSpPr>
          <p:cNvPr id="3" name="Content Placeholder 2">
            <a:extLst>
              <a:ext uri="{FF2B5EF4-FFF2-40B4-BE49-F238E27FC236}">
                <a16:creationId xmlns:a16="http://schemas.microsoft.com/office/drawing/2014/main" id="{EBB1CFF5-AB35-4908-BEF5-5853A22FB92F}"/>
              </a:ext>
            </a:extLst>
          </p:cNvPr>
          <p:cNvSpPr>
            <a:spLocks noGrp="1"/>
          </p:cNvSpPr>
          <p:nvPr>
            <p:ph idx="1"/>
          </p:nvPr>
        </p:nvSpPr>
        <p:spPr>
          <a:xfrm>
            <a:off x="1001973" y="1825625"/>
            <a:ext cx="6135806" cy="4351338"/>
          </a:xfrm>
        </p:spPr>
        <p:txBody>
          <a:bodyPr>
            <a:normAutofit/>
          </a:bodyPr>
          <a:lstStyle/>
          <a:p>
            <a:pPr algn="l">
              <a:lnSpc>
                <a:spcPct val="100000"/>
              </a:lnSpc>
            </a:pPr>
            <a:r>
              <a:rPr lang="en-US" sz="2400" b="1" i="0" u="none" strike="noStrike" baseline="0" dirty="0">
                <a:solidFill>
                  <a:srgbClr val="0A1F61"/>
                </a:solidFill>
                <a:latin typeface="ArialNarrowMTPro-Bold"/>
              </a:rPr>
              <a:t>Integrated Marketing Communications (IMC): </a:t>
            </a:r>
            <a:r>
              <a:rPr lang="en-US" sz="2400" b="0" i="0" u="none" strike="noStrike" baseline="0" dirty="0">
                <a:solidFill>
                  <a:srgbClr val="000000"/>
                </a:solidFill>
                <a:latin typeface="TimesLTPro-Roman"/>
              </a:rPr>
              <a:t>Carefully integrating and coordinating the company’s many communication channels to deliver a clear, consistent, and compelling message about the organization and its brands. </a:t>
            </a:r>
          </a:p>
          <a:p>
            <a:pPr algn="l">
              <a:lnSpc>
                <a:spcPct val="100000"/>
              </a:lnSpc>
            </a:pPr>
            <a:r>
              <a:rPr lang="en-US" sz="2400" b="0" i="0" u="none" strike="noStrike" baseline="0" dirty="0">
                <a:latin typeface="TimesLTPro-Roman"/>
              </a:rPr>
              <a:t>The concept of integrated marketing communications suggests that the company must blend the promotion tools carefully into a coordinated </a:t>
            </a:r>
            <a:r>
              <a:rPr lang="en-US" sz="2400" b="0" i="1" u="none" strike="noStrike" baseline="0" dirty="0">
                <a:latin typeface="TimesLTPro-Italic"/>
              </a:rPr>
              <a:t>promotion mix</a:t>
            </a:r>
            <a:r>
              <a:rPr lang="en-US" sz="2400" b="0" i="0" u="none" strike="noStrike" baseline="0" dirty="0">
                <a:latin typeface="TimesLTPro-Roman"/>
              </a:rPr>
              <a:t>.</a:t>
            </a:r>
            <a:endParaRPr lang="en-US" sz="3600" dirty="0"/>
          </a:p>
        </p:txBody>
      </p:sp>
      <p:pic>
        <p:nvPicPr>
          <p:cNvPr id="5" name="Picture 4">
            <a:extLst>
              <a:ext uri="{FF2B5EF4-FFF2-40B4-BE49-F238E27FC236}">
                <a16:creationId xmlns:a16="http://schemas.microsoft.com/office/drawing/2014/main" id="{A7DCDE48-4C2B-46DE-9D90-933B5193C942}"/>
              </a:ext>
            </a:extLst>
          </p:cNvPr>
          <p:cNvPicPr>
            <a:picLocks noChangeAspect="1"/>
          </p:cNvPicPr>
          <p:nvPr/>
        </p:nvPicPr>
        <p:blipFill>
          <a:blip r:embed="rId2"/>
          <a:stretch>
            <a:fillRect/>
          </a:stretch>
        </p:blipFill>
        <p:spPr>
          <a:xfrm>
            <a:off x="7651277" y="2056049"/>
            <a:ext cx="3276600" cy="3209925"/>
          </a:xfrm>
          <a:prstGeom prst="rect">
            <a:avLst/>
          </a:prstGeom>
        </p:spPr>
      </p:pic>
    </p:spTree>
    <p:extLst>
      <p:ext uri="{BB962C8B-B14F-4D97-AF65-F5344CB8AC3E}">
        <p14:creationId xmlns:p14="http://schemas.microsoft.com/office/powerpoint/2010/main" val="3788574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C082C-0208-434A-9A28-2F5A98E46338}"/>
              </a:ext>
            </a:extLst>
          </p:cNvPr>
          <p:cNvSpPr>
            <a:spLocks noGrp="1"/>
          </p:cNvSpPr>
          <p:nvPr>
            <p:ph type="title"/>
          </p:nvPr>
        </p:nvSpPr>
        <p:spPr>
          <a:xfrm>
            <a:off x="2320120" y="177468"/>
            <a:ext cx="9170158" cy="1325563"/>
          </a:xfrm>
        </p:spPr>
        <p:txBody>
          <a:bodyPr>
            <a:normAutofit/>
          </a:bodyPr>
          <a:lstStyle/>
          <a:p>
            <a:r>
              <a:rPr lang="en-US" sz="3600" b="1" i="0" u="none" strike="noStrike" baseline="0" dirty="0">
                <a:latin typeface="ArialNarrowMTPro-Bold"/>
              </a:rPr>
              <a:t>3. The Promotion Mix</a:t>
            </a:r>
            <a:endParaRPr lang="en-US" sz="7200" dirty="0"/>
          </a:p>
        </p:txBody>
      </p:sp>
      <p:sp>
        <p:nvSpPr>
          <p:cNvPr id="3" name="Content Placeholder 2">
            <a:extLst>
              <a:ext uri="{FF2B5EF4-FFF2-40B4-BE49-F238E27FC236}">
                <a16:creationId xmlns:a16="http://schemas.microsoft.com/office/drawing/2014/main" id="{99E5A4AD-2788-4B4A-8AA7-EFF2868AD1C7}"/>
              </a:ext>
            </a:extLst>
          </p:cNvPr>
          <p:cNvSpPr>
            <a:spLocks noGrp="1"/>
          </p:cNvSpPr>
          <p:nvPr>
            <p:ph idx="1"/>
          </p:nvPr>
        </p:nvSpPr>
        <p:spPr/>
        <p:txBody>
          <a:bodyPr>
            <a:normAutofit fontScale="92500"/>
          </a:bodyPr>
          <a:lstStyle/>
          <a:p>
            <a:pPr algn="l"/>
            <a:r>
              <a:rPr lang="en-US" sz="2400" b="1" i="0" u="none" strike="noStrike" baseline="0" dirty="0">
                <a:solidFill>
                  <a:srgbClr val="000000"/>
                </a:solidFill>
                <a:latin typeface="TimesLTPro-Bold"/>
              </a:rPr>
              <a:t>Advertising</a:t>
            </a:r>
            <a:r>
              <a:rPr lang="en-US" sz="2400" b="0" i="0" u="none" strike="noStrike" baseline="0" dirty="0">
                <a:solidFill>
                  <a:srgbClr val="000000"/>
                </a:solidFill>
                <a:latin typeface="TimesLTPro-Roman"/>
              </a:rPr>
              <a:t>. Any paid form of nonpersonal presentation and promotion of ideas, goods, or services by an identified sponsor.</a:t>
            </a:r>
          </a:p>
          <a:p>
            <a:pPr algn="l"/>
            <a:r>
              <a:rPr lang="en-US" sz="2400" b="1" i="0" u="none" strike="noStrike" baseline="0" dirty="0">
                <a:solidFill>
                  <a:srgbClr val="000000"/>
                </a:solidFill>
                <a:latin typeface="TimesLTPro-Bold"/>
              </a:rPr>
              <a:t>Sales promotion</a:t>
            </a:r>
            <a:r>
              <a:rPr lang="en-US" sz="2400" b="0" i="0" u="none" strike="noStrike" baseline="0" dirty="0">
                <a:solidFill>
                  <a:srgbClr val="000000"/>
                </a:solidFill>
                <a:latin typeface="TimesLTPro-Roman"/>
              </a:rPr>
              <a:t>. Short-term incentives to encourage the purchase or sale of a product or service.</a:t>
            </a:r>
          </a:p>
          <a:p>
            <a:pPr algn="l"/>
            <a:r>
              <a:rPr lang="en-US" sz="2400" b="1" i="0" u="none" strike="noStrike" baseline="0" dirty="0">
                <a:solidFill>
                  <a:srgbClr val="000000"/>
                </a:solidFill>
                <a:latin typeface="TimesLTPro-Bold"/>
              </a:rPr>
              <a:t>Personal selling</a:t>
            </a:r>
            <a:r>
              <a:rPr lang="en-US" sz="2400" b="0" i="0" u="none" strike="noStrike" baseline="0" dirty="0">
                <a:solidFill>
                  <a:srgbClr val="000000"/>
                </a:solidFill>
                <a:latin typeface="TimesLTPro-Roman"/>
              </a:rPr>
              <a:t>. Personal customer interactions by the firm’s sales force for the purpose of engaging customers, making sales, and building customer relationships.</a:t>
            </a:r>
          </a:p>
          <a:p>
            <a:pPr algn="l"/>
            <a:r>
              <a:rPr lang="en-US" sz="2400" b="1" i="0" u="none" strike="noStrike" baseline="0" dirty="0">
                <a:solidFill>
                  <a:srgbClr val="000000"/>
                </a:solidFill>
                <a:latin typeface="TimesLTPro-Bold"/>
              </a:rPr>
              <a:t>Public relations (PR)</a:t>
            </a:r>
            <a:r>
              <a:rPr lang="en-US" sz="2400" b="0" i="0" u="none" strike="noStrike" baseline="0" dirty="0">
                <a:solidFill>
                  <a:srgbClr val="000000"/>
                </a:solidFill>
                <a:latin typeface="TimesLTPro-Roman"/>
              </a:rPr>
              <a:t>. Building good relations with the company’s various publics by obtaining favorable publicity, building up a good corporate image, and handling or heading off unfavorable rumors, stories, and events.</a:t>
            </a:r>
          </a:p>
          <a:p>
            <a:pPr algn="l"/>
            <a:r>
              <a:rPr lang="en-US" sz="2400" b="1" i="0" u="none" strike="noStrike" baseline="0" dirty="0">
                <a:solidFill>
                  <a:srgbClr val="000000"/>
                </a:solidFill>
                <a:latin typeface="TimesLTPro-Bold"/>
              </a:rPr>
              <a:t>Direct and digital marketing</a:t>
            </a:r>
            <a:r>
              <a:rPr lang="en-US" sz="2400" b="0" i="0" u="none" strike="noStrike" baseline="0" dirty="0">
                <a:solidFill>
                  <a:srgbClr val="000000"/>
                </a:solidFill>
                <a:latin typeface="TimesLTPro-Roman"/>
              </a:rPr>
              <a:t>. Engaging directly with carefully targeted individual consumers and customer communities to both obtain an immediate response and build lasting customer relationships.</a:t>
            </a:r>
            <a:endParaRPr lang="en-US" sz="3600" dirty="0"/>
          </a:p>
        </p:txBody>
      </p:sp>
      <p:pic>
        <p:nvPicPr>
          <p:cNvPr id="4" name="Picture 3">
            <a:extLst>
              <a:ext uri="{FF2B5EF4-FFF2-40B4-BE49-F238E27FC236}">
                <a16:creationId xmlns:a16="http://schemas.microsoft.com/office/drawing/2014/main" id="{607602FE-6845-4686-8B3A-11A2515937E9}"/>
              </a:ext>
            </a:extLst>
          </p:cNvPr>
          <p:cNvPicPr>
            <a:picLocks noChangeAspect="1"/>
          </p:cNvPicPr>
          <p:nvPr/>
        </p:nvPicPr>
        <p:blipFill>
          <a:blip r:embed="rId2"/>
          <a:stretch>
            <a:fillRect/>
          </a:stretch>
        </p:blipFill>
        <p:spPr>
          <a:xfrm>
            <a:off x="8461328" y="311150"/>
            <a:ext cx="3028950" cy="1514475"/>
          </a:xfrm>
          <a:prstGeom prst="rect">
            <a:avLst/>
          </a:prstGeom>
        </p:spPr>
      </p:pic>
    </p:spTree>
    <p:extLst>
      <p:ext uri="{BB962C8B-B14F-4D97-AF65-F5344CB8AC3E}">
        <p14:creationId xmlns:p14="http://schemas.microsoft.com/office/powerpoint/2010/main" val="1232584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353872" y="29496"/>
            <a:ext cx="7484255" cy="1253613"/>
          </a:xfrm>
          <a:solidFill>
            <a:srgbClr val="002060"/>
          </a:solidFill>
        </p:spPr>
        <p:txBody>
          <a:bodyPr>
            <a:normAutofit/>
          </a:bodyPr>
          <a:lstStyle/>
          <a:p>
            <a:r>
              <a:rPr lang="en-US" sz="3200" b="1" i="0" u="none" strike="noStrike" baseline="0" dirty="0">
                <a:latin typeface="ArialNarrowMTPro-Bold"/>
              </a:rPr>
              <a:t>4. The nature of each promotion tool</a:t>
            </a:r>
            <a:endParaRPr lang="en-US" sz="66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p:txBody>
          <a:bodyPr>
            <a:normAutofit/>
          </a:bodyPr>
          <a:lstStyle/>
          <a:p>
            <a:r>
              <a:rPr lang="en-US" b="1" dirty="0">
                <a:solidFill>
                  <a:srgbClr val="0A1F61"/>
                </a:solidFill>
              </a:rPr>
              <a:t>ADVERTISING:</a:t>
            </a:r>
          </a:p>
          <a:p>
            <a:pPr lvl="1"/>
            <a:r>
              <a:rPr lang="en-US" dirty="0"/>
              <a:t>Advertising can reach masses of geographically dispersed buyers at a low cost per exposure</a:t>
            </a:r>
          </a:p>
          <a:p>
            <a:pPr lvl="1"/>
            <a:r>
              <a:rPr lang="en-US" dirty="0"/>
              <a:t>It enables the seller to repeat a message many times. </a:t>
            </a:r>
          </a:p>
          <a:p>
            <a:pPr lvl="1"/>
            <a:r>
              <a:rPr lang="en-US" dirty="0"/>
              <a:t>Television advertising can reach huge audiences.</a:t>
            </a:r>
          </a:p>
          <a:p>
            <a:pPr lvl="1"/>
            <a:r>
              <a:rPr lang="en-US" dirty="0"/>
              <a:t>A popular TV ad’s reach can be extended through online and social media</a:t>
            </a:r>
          </a:p>
          <a:p>
            <a:pPr lvl="1"/>
            <a:r>
              <a:rPr lang="en-US" dirty="0"/>
              <a:t>Because of advertising’s public nature, consumers tend to view advertised products as more legitimate. </a:t>
            </a:r>
          </a:p>
          <a:p>
            <a:pPr lvl="1"/>
            <a:r>
              <a:rPr lang="en-US" dirty="0"/>
              <a:t>Advertising can be used to build up a long-term image for a product (such as Coca-Cola ads). </a:t>
            </a:r>
          </a:p>
          <a:p>
            <a:pPr lvl="1"/>
            <a:r>
              <a:rPr lang="en-US" dirty="0"/>
              <a:t>It can trigger quick sales (Special sales).</a:t>
            </a:r>
          </a:p>
        </p:txBody>
      </p:sp>
      <p:pic>
        <p:nvPicPr>
          <p:cNvPr id="4" name="Picture 3">
            <a:extLst>
              <a:ext uri="{FF2B5EF4-FFF2-40B4-BE49-F238E27FC236}">
                <a16:creationId xmlns:a16="http://schemas.microsoft.com/office/drawing/2014/main" id="{20418DFD-B83E-43FA-99C2-24B9FFCFA198}"/>
              </a:ext>
            </a:extLst>
          </p:cNvPr>
          <p:cNvPicPr>
            <a:picLocks noChangeAspect="1"/>
          </p:cNvPicPr>
          <p:nvPr/>
        </p:nvPicPr>
        <p:blipFill>
          <a:blip r:embed="rId2"/>
          <a:stretch>
            <a:fillRect/>
          </a:stretch>
        </p:blipFill>
        <p:spPr>
          <a:xfrm>
            <a:off x="9969888" y="234431"/>
            <a:ext cx="1383912" cy="1591194"/>
          </a:xfrm>
          <a:prstGeom prst="rect">
            <a:avLst/>
          </a:prstGeom>
        </p:spPr>
      </p:pic>
    </p:spTree>
    <p:extLst>
      <p:ext uri="{BB962C8B-B14F-4D97-AF65-F5344CB8AC3E}">
        <p14:creationId xmlns:p14="http://schemas.microsoft.com/office/powerpoint/2010/main" val="661843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577966" y="2438041"/>
            <a:ext cx="7387848" cy="4104682"/>
          </a:xfrm>
        </p:spPr>
        <p:txBody>
          <a:bodyPr>
            <a:normAutofit/>
          </a:bodyPr>
          <a:lstStyle/>
          <a:p>
            <a:r>
              <a:rPr lang="en-US" b="1" dirty="0">
                <a:solidFill>
                  <a:srgbClr val="0A1F61"/>
                </a:solidFill>
              </a:rPr>
              <a:t>ADVERTISING:</a:t>
            </a:r>
          </a:p>
          <a:p>
            <a:pPr lvl="1">
              <a:lnSpc>
                <a:spcPct val="100000"/>
              </a:lnSpc>
            </a:pPr>
            <a:r>
              <a:rPr lang="en-US" dirty="0"/>
              <a:t>Advertising can be very costly</a:t>
            </a:r>
          </a:p>
          <a:p>
            <a:pPr lvl="1">
              <a:lnSpc>
                <a:spcPct val="100000"/>
              </a:lnSpc>
            </a:pPr>
            <a:r>
              <a:rPr lang="en-US" dirty="0"/>
              <a:t>Mass-media advertising is impersonal and lacks the direct persuasiveness of company salespeople (One-way communication)</a:t>
            </a:r>
          </a:p>
        </p:txBody>
      </p:sp>
      <p:pic>
        <p:nvPicPr>
          <p:cNvPr id="8" name="Picture 7">
            <a:extLst>
              <a:ext uri="{FF2B5EF4-FFF2-40B4-BE49-F238E27FC236}">
                <a16:creationId xmlns:a16="http://schemas.microsoft.com/office/drawing/2014/main" id="{277D3CE5-DE4F-49EF-9154-DE2D216A7857}"/>
              </a:ext>
            </a:extLst>
          </p:cNvPr>
          <p:cNvPicPr>
            <a:picLocks noChangeAspect="1"/>
          </p:cNvPicPr>
          <p:nvPr/>
        </p:nvPicPr>
        <p:blipFill>
          <a:blip r:embed="rId2"/>
          <a:stretch>
            <a:fillRect/>
          </a:stretch>
        </p:blipFill>
        <p:spPr>
          <a:xfrm>
            <a:off x="7920111" y="2582707"/>
            <a:ext cx="4117070" cy="3083829"/>
          </a:xfrm>
          <a:prstGeom prst="rect">
            <a:avLst/>
          </a:prstGeom>
        </p:spPr>
      </p:pic>
    </p:spTree>
    <p:extLst>
      <p:ext uri="{BB962C8B-B14F-4D97-AF65-F5344CB8AC3E}">
        <p14:creationId xmlns:p14="http://schemas.microsoft.com/office/powerpoint/2010/main" val="378175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140A1-CB84-4337-9EF5-136A48E805F4}"/>
              </a:ext>
            </a:extLst>
          </p:cNvPr>
          <p:cNvSpPr>
            <a:spLocks noGrp="1"/>
          </p:cNvSpPr>
          <p:nvPr>
            <p:ph type="title"/>
          </p:nvPr>
        </p:nvSpPr>
        <p:spPr>
          <a:xfrm>
            <a:off x="2292825" y="136525"/>
            <a:ext cx="9170158" cy="1325563"/>
          </a:xfrm>
        </p:spPr>
        <p:txBody>
          <a:bodyPr/>
          <a:lstStyle/>
          <a:p>
            <a:r>
              <a:rPr lang="en-US" dirty="0"/>
              <a:t>Example extended tv ad</a:t>
            </a:r>
          </a:p>
        </p:txBody>
      </p:sp>
      <p:sp>
        <p:nvSpPr>
          <p:cNvPr id="3" name="Content Placeholder 2">
            <a:extLst>
              <a:ext uri="{FF2B5EF4-FFF2-40B4-BE49-F238E27FC236}">
                <a16:creationId xmlns:a16="http://schemas.microsoft.com/office/drawing/2014/main" id="{C23A0AE0-850E-4D29-9A08-758D626F53E1}"/>
              </a:ext>
            </a:extLst>
          </p:cNvPr>
          <p:cNvSpPr>
            <a:spLocks noGrp="1"/>
          </p:cNvSpPr>
          <p:nvPr>
            <p:ph idx="1"/>
          </p:nvPr>
        </p:nvSpPr>
        <p:spPr>
          <a:xfrm>
            <a:off x="8284191" y="1978927"/>
            <a:ext cx="3466531" cy="3105790"/>
          </a:xfrm>
        </p:spPr>
        <p:txBody>
          <a:bodyPr>
            <a:normAutofit lnSpcReduction="10000"/>
          </a:bodyPr>
          <a:lstStyle/>
          <a:p>
            <a:pPr>
              <a:lnSpc>
                <a:spcPct val="150000"/>
              </a:lnSpc>
            </a:pPr>
            <a:r>
              <a:rPr lang="en-US" sz="1600" b="1" dirty="0">
                <a:latin typeface="TimesLTPro-Roman"/>
              </a:rPr>
              <a:t>100-plus million TV viewers + 6.2 million YouTube views during the ensuing two months</a:t>
            </a:r>
          </a:p>
          <a:p>
            <a:pPr algn="l">
              <a:lnSpc>
                <a:spcPct val="160000"/>
              </a:lnSpc>
            </a:pPr>
            <a:r>
              <a:rPr lang="en-US" sz="1600" b="1" dirty="0">
                <a:latin typeface="TimesLTPro-Roman"/>
              </a:rPr>
              <a:t>The one-minute Microsoft “Empowering” Super Bowl ad cost $9 million for media time alone, not counting the costs of producing the ad.</a:t>
            </a:r>
          </a:p>
        </p:txBody>
      </p:sp>
      <p:pic>
        <p:nvPicPr>
          <p:cNvPr id="4" name="Braylon O'Neill Making Strides 'Empowering' via Microsoft">
            <a:hlinkClick r:id="" action="ppaction://media"/>
            <a:extLst>
              <a:ext uri="{FF2B5EF4-FFF2-40B4-BE49-F238E27FC236}">
                <a16:creationId xmlns:a16="http://schemas.microsoft.com/office/drawing/2014/main" id="{E8731C51-F549-46DC-ABC0-3D7F96137F2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71108" y="1670052"/>
            <a:ext cx="7767424" cy="4351338"/>
          </a:xfrm>
          <a:prstGeom prst="rect">
            <a:avLst/>
          </a:prstGeom>
        </p:spPr>
      </p:pic>
      <p:pic>
        <p:nvPicPr>
          <p:cNvPr id="5" name="Picture 4">
            <a:extLst>
              <a:ext uri="{FF2B5EF4-FFF2-40B4-BE49-F238E27FC236}">
                <a16:creationId xmlns:a16="http://schemas.microsoft.com/office/drawing/2014/main" id="{08940C69-F4C8-448A-BCBC-7674C831D73C}"/>
              </a:ext>
            </a:extLst>
          </p:cNvPr>
          <p:cNvPicPr>
            <a:picLocks noChangeAspect="1"/>
          </p:cNvPicPr>
          <p:nvPr/>
        </p:nvPicPr>
        <p:blipFill>
          <a:blip r:embed="rId5"/>
          <a:stretch>
            <a:fillRect/>
          </a:stretch>
        </p:blipFill>
        <p:spPr>
          <a:xfrm>
            <a:off x="10412339" y="2653167"/>
            <a:ext cx="486718" cy="559619"/>
          </a:xfrm>
          <a:prstGeom prst="rect">
            <a:avLst/>
          </a:prstGeom>
        </p:spPr>
      </p:pic>
      <p:pic>
        <p:nvPicPr>
          <p:cNvPr id="6" name="Picture 5">
            <a:extLst>
              <a:ext uri="{FF2B5EF4-FFF2-40B4-BE49-F238E27FC236}">
                <a16:creationId xmlns:a16="http://schemas.microsoft.com/office/drawing/2014/main" id="{A0F23A89-BF18-47A4-BDD4-D41A4E7FC86B}"/>
              </a:ext>
            </a:extLst>
          </p:cNvPr>
          <p:cNvPicPr>
            <a:picLocks noChangeAspect="1"/>
          </p:cNvPicPr>
          <p:nvPr/>
        </p:nvPicPr>
        <p:blipFill rotWithShape="1">
          <a:blip r:embed="rId6"/>
          <a:srcRect l="29106" t="16000" r="26038" b="10544"/>
          <a:stretch/>
        </p:blipFill>
        <p:spPr>
          <a:xfrm>
            <a:off x="9261986" y="4660490"/>
            <a:ext cx="457201" cy="560439"/>
          </a:xfrm>
          <a:prstGeom prst="rect">
            <a:avLst/>
          </a:prstGeom>
        </p:spPr>
      </p:pic>
    </p:spTree>
    <p:extLst>
      <p:ext uri="{BB962C8B-B14F-4D97-AF65-F5344CB8AC3E}">
        <p14:creationId xmlns:p14="http://schemas.microsoft.com/office/powerpoint/2010/main" val="13686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3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838200" y="1825625"/>
            <a:ext cx="7091149" cy="4138447"/>
          </a:xfrm>
        </p:spPr>
        <p:txBody>
          <a:bodyPr>
            <a:normAutofit/>
          </a:bodyPr>
          <a:lstStyle/>
          <a:p>
            <a:r>
              <a:rPr lang="en-US" b="1" dirty="0">
                <a:solidFill>
                  <a:srgbClr val="0A1F61"/>
                </a:solidFill>
              </a:rPr>
              <a:t>PERSONAL SELLING: </a:t>
            </a:r>
          </a:p>
        </p:txBody>
      </p:sp>
      <p:pic>
        <p:nvPicPr>
          <p:cNvPr id="11" name="Picture 10">
            <a:extLst>
              <a:ext uri="{FF2B5EF4-FFF2-40B4-BE49-F238E27FC236}">
                <a16:creationId xmlns:a16="http://schemas.microsoft.com/office/drawing/2014/main" id="{DD397217-1F4A-4D67-A456-EA0262FBDF28}"/>
              </a:ext>
            </a:extLst>
          </p:cNvPr>
          <p:cNvPicPr>
            <a:picLocks noChangeAspect="1"/>
          </p:cNvPicPr>
          <p:nvPr/>
        </p:nvPicPr>
        <p:blipFill>
          <a:blip r:embed="rId2"/>
          <a:stretch>
            <a:fillRect/>
          </a:stretch>
        </p:blipFill>
        <p:spPr>
          <a:xfrm>
            <a:off x="1595437" y="2590646"/>
            <a:ext cx="9001125" cy="3223586"/>
          </a:xfrm>
          <a:prstGeom prst="rect">
            <a:avLst/>
          </a:prstGeom>
        </p:spPr>
      </p:pic>
      <p:sp>
        <p:nvSpPr>
          <p:cNvPr id="12" name="TextBox 11">
            <a:extLst>
              <a:ext uri="{FF2B5EF4-FFF2-40B4-BE49-F238E27FC236}">
                <a16:creationId xmlns:a16="http://schemas.microsoft.com/office/drawing/2014/main" id="{5C2AAD1E-2F9B-4CAE-8CB2-9154873C6386}"/>
              </a:ext>
            </a:extLst>
          </p:cNvPr>
          <p:cNvSpPr txBox="1"/>
          <p:nvPr/>
        </p:nvSpPr>
        <p:spPr>
          <a:xfrm>
            <a:off x="4660490" y="5669660"/>
            <a:ext cx="3672348" cy="369332"/>
          </a:xfrm>
          <a:prstGeom prst="rect">
            <a:avLst/>
          </a:prstGeom>
          <a:noFill/>
        </p:spPr>
        <p:txBody>
          <a:bodyPr wrap="square" rtlCol="0">
            <a:spAutoFit/>
          </a:bodyPr>
          <a:lstStyle/>
          <a:p>
            <a:pPr algn="ctr"/>
            <a:r>
              <a:rPr lang="en-US" b="1" dirty="0">
                <a:solidFill>
                  <a:srgbClr val="960000"/>
                </a:solidFill>
              </a:rPr>
              <a:t>STEPS IN THE SELLING PROCESS</a:t>
            </a:r>
          </a:p>
        </p:txBody>
      </p:sp>
    </p:spTree>
    <p:extLst>
      <p:ext uri="{BB962C8B-B14F-4D97-AF65-F5344CB8AC3E}">
        <p14:creationId xmlns:p14="http://schemas.microsoft.com/office/powerpoint/2010/main" val="2758062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838200" y="1825625"/>
            <a:ext cx="7091149" cy="4138447"/>
          </a:xfrm>
        </p:spPr>
        <p:txBody>
          <a:bodyPr>
            <a:normAutofit/>
          </a:bodyPr>
          <a:lstStyle/>
          <a:p>
            <a:r>
              <a:rPr lang="en-US" b="1" dirty="0">
                <a:solidFill>
                  <a:srgbClr val="0A1F61"/>
                </a:solidFill>
              </a:rPr>
              <a:t>PERSONAL SELLING: </a:t>
            </a:r>
          </a:p>
        </p:txBody>
      </p:sp>
      <p:pic>
        <p:nvPicPr>
          <p:cNvPr id="4" name="Picture 3">
            <a:extLst>
              <a:ext uri="{FF2B5EF4-FFF2-40B4-BE49-F238E27FC236}">
                <a16:creationId xmlns:a16="http://schemas.microsoft.com/office/drawing/2014/main" id="{20418DFD-B83E-43FA-99C2-24B9FFCFA198}"/>
              </a:ext>
            </a:extLst>
          </p:cNvPr>
          <p:cNvPicPr>
            <a:picLocks noChangeAspect="1"/>
          </p:cNvPicPr>
          <p:nvPr/>
        </p:nvPicPr>
        <p:blipFill>
          <a:blip r:embed="rId2"/>
          <a:stretch>
            <a:fillRect/>
          </a:stretch>
        </p:blipFill>
        <p:spPr>
          <a:xfrm>
            <a:off x="1233841" y="2867342"/>
            <a:ext cx="1130662" cy="959455"/>
          </a:xfrm>
          <a:prstGeom prst="rect">
            <a:avLst/>
          </a:prstGeom>
        </p:spPr>
      </p:pic>
      <p:sp>
        <p:nvSpPr>
          <p:cNvPr id="6" name="TextBox 5">
            <a:extLst>
              <a:ext uri="{FF2B5EF4-FFF2-40B4-BE49-F238E27FC236}">
                <a16:creationId xmlns:a16="http://schemas.microsoft.com/office/drawing/2014/main" id="{D286D3D9-CEA4-4EF6-9D36-03E61704BD93}"/>
              </a:ext>
            </a:extLst>
          </p:cNvPr>
          <p:cNvSpPr txBox="1"/>
          <p:nvPr/>
        </p:nvSpPr>
        <p:spPr>
          <a:xfrm>
            <a:off x="2486168" y="2551837"/>
            <a:ext cx="8756176" cy="1938992"/>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the most effective tool at certain stages of the buying process, particularly in building up buyers’ preferences, convictions, and actions.</a:t>
            </a:r>
          </a:p>
          <a:p>
            <a:pPr marL="285750" indent="-285750" algn="l">
              <a:buFont typeface="Arial" panose="020B0604020202020204" pitchFamily="34" charset="0"/>
              <a:buChar char="•"/>
            </a:pPr>
            <a:r>
              <a:rPr lang="en-US" sz="2000" b="0" i="0" u="none" strike="noStrike" baseline="0" dirty="0">
                <a:latin typeface="TimesLTPro-Roman"/>
              </a:rPr>
              <a:t>It involves personal interaction between two or more people, so each person can observe the other’s needs and characteristics and make quick adjustments. </a:t>
            </a:r>
          </a:p>
          <a:p>
            <a:pPr marL="285750" indent="-285750" algn="l">
              <a:buFont typeface="Arial" panose="020B0604020202020204" pitchFamily="34" charset="0"/>
              <a:buChar char="•"/>
            </a:pPr>
            <a:r>
              <a:rPr lang="en-US" sz="2000" b="0" i="0" u="none" strike="noStrike" baseline="0" dirty="0">
                <a:latin typeface="TimesLTPro-Roman"/>
              </a:rPr>
              <a:t>Personal selling also allows to build a long-term relationship by solving a customer’s problems.</a:t>
            </a:r>
          </a:p>
        </p:txBody>
      </p:sp>
      <p:pic>
        <p:nvPicPr>
          <p:cNvPr id="7" name="Picture 6">
            <a:extLst>
              <a:ext uri="{FF2B5EF4-FFF2-40B4-BE49-F238E27FC236}">
                <a16:creationId xmlns:a16="http://schemas.microsoft.com/office/drawing/2014/main" id="{D3972698-6FC2-4DC2-8E3A-0E2815A6E75F}"/>
              </a:ext>
            </a:extLst>
          </p:cNvPr>
          <p:cNvPicPr>
            <a:picLocks noChangeAspect="1"/>
          </p:cNvPicPr>
          <p:nvPr/>
        </p:nvPicPr>
        <p:blipFill>
          <a:blip r:embed="rId3"/>
          <a:stretch>
            <a:fillRect/>
          </a:stretch>
        </p:blipFill>
        <p:spPr>
          <a:xfrm>
            <a:off x="1298948" y="4790364"/>
            <a:ext cx="1022891" cy="959456"/>
          </a:xfrm>
          <a:prstGeom prst="rect">
            <a:avLst/>
          </a:prstGeom>
        </p:spPr>
      </p:pic>
      <p:sp>
        <p:nvSpPr>
          <p:cNvPr id="8" name="TextBox 7">
            <a:extLst>
              <a:ext uri="{FF2B5EF4-FFF2-40B4-BE49-F238E27FC236}">
                <a16:creationId xmlns:a16="http://schemas.microsoft.com/office/drawing/2014/main" id="{791B45FA-0208-4EC6-938A-633008B474AA}"/>
              </a:ext>
            </a:extLst>
          </p:cNvPr>
          <p:cNvSpPr txBox="1"/>
          <p:nvPr/>
        </p:nvSpPr>
        <p:spPr>
          <a:xfrm>
            <a:off x="2486168" y="4869982"/>
            <a:ext cx="8756176" cy="707886"/>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costly.</a:t>
            </a:r>
          </a:p>
          <a:p>
            <a:pPr marL="285750" indent="-285750" algn="l">
              <a:buFont typeface="Arial" panose="020B0604020202020204" pitchFamily="34" charset="0"/>
              <a:buChar char="•"/>
            </a:pPr>
            <a:r>
              <a:rPr lang="en-US" sz="2000" b="0" i="0" u="none" strike="noStrike" baseline="0" dirty="0">
                <a:latin typeface="TimesLTPro-Roman"/>
              </a:rPr>
              <a:t>A sales force requires a longer-term commitment than does advertising </a:t>
            </a:r>
          </a:p>
        </p:txBody>
      </p:sp>
    </p:spTree>
    <p:extLst>
      <p:ext uri="{BB962C8B-B14F-4D97-AF65-F5344CB8AC3E}">
        <p14:creationId xmlns:p14="http://schemas.microsoft.com/office/powerpoint/2010/main" val="217947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436728" y="1815153"/>
            <a:ext cx="11382233" cy="4148920"/>
          </a:xfrm>
        </p:spPr>
        <p:txBody>
          <a:bodyPr>
            <a:normAutofit/>
          </a:bodyPr>
          <a:lstStyle/>
          <a:p>
            <a:pPr algn="l"/>
            <a:r>
              <a:rPr lang="en-US" b="1" dirty="0">
                <a:solidFill>
                  <a:srgbClr val="0A1F61"/>
                </a:solidFill>
              </a:rPr>
              <a:t>SALES PROMOTION: </a:t>
            </a:r>
            <a:r>
              <a:rPr lang="en-US" sz="2400" b="0" i="0" u="none" strike="noStrike" baseline="0" dirty="0">
                <a:latin typeface="TimesLTPro-Roman"/>
              </a:rPr>
              <a:t>Sales promotion includes a wide assortment of tools—coupons, contests, discounts, premiums, and others—all of which have many unique qualities.</a:t>
            </a:r>
            <a:r>
              <a:rPr lang="en-US" sz="2400" b="1" dirty="0">
                <a:solidFill>
                  <a:srgbClr val="0A1F61"/>
                </a:solidFill>
              </a:rPr>
              <a:t> </a:t>
            </a:r>
            <a:endParaRPr lang="en-US" b="1" dirty="0">
              <a:solidFill>
                <a:srgbClr val="0A1F61"/>
              </a:solidFill>
            </a:endParaRPr>
          </a:p>
        </p:txBody>
      </p:sp>
      <p:sp>
        <p:nvSpPr>
          <p:cNvPr id="9" name="TextBox 8">
            <a:extLst>
              <a:ext uri="{FF2B5EF4-FFF2-40B4-BE49-F238E27FC236}">
                <a16:creationId xmlns:a16="http://schemas.microsoft.com/office/drawing/2014/main" id="{B6AFF3E2-3C76-4712-8619-3EE31A18B125}"/>
              </a:ext>
            </a:extLst>
          </p:cNvPr>
          <p:cNvSpPr txBox="1"/>
          <p:nvPr/>
        </p:nvSpPr>
        <p:spPr>
          <a:xfrm>
            <a:off x="1411352" y="2935239"/>
            <a:ext cx="5010486" cy="2554545"/>
          </a:xfrm>
          <a:prstGeom prst="rect">
            <a:avLst/>
          </a:prstGeom>
          <a:noFill/>
        </p:spPr>
        <p:txBody>
          <a:bodyPr wrap="square">
            <a:spAutoFit/>
          </a:bodyPr>
          <a:lstStyle/>
          <a:p>
            <a:pPr algn="l"/>
            <a:r>
              <a:rPr lang="en-US" sz="2000" b="0" i="0" u="none" strike="noStrike" baseline="0" dirty="0">
                <a:latin typeface="TimesLTPro-Roman"/>
              </a:rPr>
              <a:t>They attract consumer attention, engage consumers, offer strong incentives to purchase, and can be used to dramatize product offers and boost sagging sales. </a:t>
            </a:r>
          </a:p>
          <a:p>
            <a:pPr algn="l"/>
            <a:endParaRPr lang="en-US" sz="2000" b="0" i="0" u="none" strike="noStrike" baseline="0" dirty="0">
              <a:latin typeface="TimesLTPro-Roman"/>
            </a:endParaRPr>
          </a:p>
          <a:p>
            <a:pPr algn="l"/>
            <a:r>
              <a:rPr lang="en-US" sz="2000" b="0" i="0" u="none" strike="noStrike" baseline="0" dirty="0">
                <a:latin typeface="TimesLTPro-Roman"/>
              </a:rPr>
              <a:t>Sales promotions invite and reward quick response. Whereas advertising says, “Buy our product,” sales promotion says, “Buy it now.”</a:t>
            </a:r>
            <a:endParaRPr lang="en-US" sz="2000" dirty="0"/>
          </a:p>
        </p:txBody>
      </p:sp>
      <p:sp>
        <p:nvSpPr>
          <p:cNvPr id="10" name="TextBox 9">
            <a:extLst>
              <a:ext uri="{FF2B5EF4-FFF2-40B4-BE49-F238E27FC236}">
                <a16:creationId xmlns:a16="http://schemas.microsoft.com/office/drawing/2014/main" id="{8769AABD-2BB6-41FF-BA2F-5EFCE89DEB55}"/>
              </a:ext>
            </a:extLst>
          </p:cNvPr>
          <p:cNvSpPr txBox="1"/>
          <p:nvPr/>
        </p:nvSpPr>
        <p:spPr>
          <a:xfrm>
            <a:off x="7700178" y="2935239"/>
            <a:ext cx="4159727" cy="2246769"/>
          </a:xfrm>
          <a:prstGeom prst="rect">
            <a:avLst/>
          </a:prstGeom>
          <a:noFill/>
        </p:spPr>
        <p:txBody>
          <a:bodyPr wrap="square">
            <a:spAutoFit/>
          </a:bodyPr>
          <a:lstStyle/>
          <a:p>
            <a:r>
              <a:rPr lang="en-US" sz="2000" dirty="0">
                <a:latin typeface="TimesLTPro-Roman"/>
              </a:rPr>
              <a:t>Sales promotion effects can be short lived</a:t>
            </a:r>
          </a:p>
          <a:p>
            <a:endParaRPr lang="en-US" sz="2000" dirty="0">
              <a:latin typeface="TimesLTPro-Roman"/>
            </a:endParaRPr>
          </a:p>
          <a:p>
            <a:r>
              <a:rPr lang="en-US" sz="2000" dirty="0">
                <a:latin typeface="TimesLTPro-Roman"/>
              </a:rPr>
              <a:t>They are not as effective as advertising or personal selling in building long-run brand preference and customer relationships</a:t>
            </a:r>
          </a:p>
        </p:txBody>
      </p:sp>
      <p:pic>
        <p:nvPicPr>
          <p:cNvPr id="13" name="Picture 12">
            <a:extLst>
              <a:ext uri="{FF2B5EF4-FFF2-40B4-BE49-F238E27FC236}">
                <a16:creationId xmlns:a16="http://schemas.microsoft.com/office/drawing/2014/main" id="{13FFE7D3-0E77-4650-9399-71E7513285A1}"/>
              </a:ext>
            </a:extLst>
          </p:cNvPr>
          <p:cNvPicPr>
            <a:picLocks noChangeAspect="1"/>
          </p:cNvPicPr>
          <p:nvPr/>
        </p:nvPicPr>
        <p:blipFill rotWithShape="1">
          <a:blip r:embed="rId2"/>
          <a:srcRect t="10332" b="19289"/>
          <a:stretch/>
        </p:blipFill>
        <p:spPr>
          <a:xfrm>
            <a:off x="395784" y="2935239"/>
            <a:ext cx="872547" cy="774297"/>
          </a:xfrm>
          <a:prstGeom prst="ellipse">
            <a:avLst/>
          </a:prstGeom>
        </p:spPr>
      </p:pic>
      <p:pic>
        <p:nvPicPr>
          <p:cNvPr id="15" name="Picture 14">
            <a:extLst>
              <a:ext uri="{FF2B5EF4-FFF2-40B4-BE49-F238E27FC236}">
                <a16:creationId xmlns:a16="http://schemas.microsoft.com/office/drawing/2014/main" id="{A72B85BB-D69A-49B9-B45F-333B3B43788E}"/>
              </a:ext>
            </a:extLst>
          </p:cNvPr>
          <p:cNvPicPr>
            <a:picLocks noChangeAspect="1"/>
          </p:cNvPicPr>
          <p:nvPr/>
        </p:nvPicPr>
        <p:blipFill>
          <a:blip r:embed="rId3"/>
          <a:stretch>
            <a:fillRect/>
          </a:stretch>
        </p:blipFill>
        <p:spPr>
          <a:xfrm>
            <a:off x="6714699" y="2935239"/>
            <a:ext cx="842458" cy="868182"/>
          </a:xfrm>
          <a:prstGeom prst="rect">
            <a:avLst/>
          </a:prstGeom>
        </p:spPr>
      </p:pic>
    </p:spTree>
    <p:extLst>
      <p:ext uri="{BB962C8B-B14F-4D97-AF65-F5344CB8AC3E}">
        <p14:creationId xmlns:p14="http://schemas.microsoft.com/office/powerpoint/2010/main" val="1313752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8A7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731520" y="731520"/>
            <a:ext cx="6089904" cy="1426464"/>
          </a:xfrm>
        </p:spPr>
        <p:txBody>
          <a:bodyPr>
            <a:normAutofit/>
          </a:bodyPr>
          <a:lstStyle/>
          <a:p>
            <a:r>
              <a:rPr lang="en-US" b="1" i="0" u="none" strike="noStrike" baseline="0" dirty="0">
                <a:solidFill>
                  <a:srgbClr val="FFFFFF"/>
                </a:solidFill>
                <a:latin typeface="ArialNarrowMTPro-Bold"/>
              </a:rPr>
              <a:t>4. The nature of each promotion tool</a:t>
            </a:r>
            <a:endParaRPr lang="en-US" dirty="0">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C4A16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789455" y="2480954"/>
            <a:ext cx="6344585" cy="3600691"/>
          </a:xfrm>
        </p:spPr>
        <p:txBody>
          <a:bodyPr anchor="ctr">
            <a:normAutofit lnSpcReduction="10000"/>
          </a:bodyPr>
          <a:lstStyle/>
          <a:p>
            <a:pPr marL="0" indent="0">
              <a:lnSpc>
                <a:spcPct val="110000"/>
              </a:lnSpc>
              <a:buNone/>
            </a:pPr>
            <a:r>
              <a:rPr lang="en-US" sz="1800" b="1" dirty="0">
                <a:solidFill>
                  <a:srgbClr val="0A1F61"/>
                </a:solidFill>
              </a:rPr>
              <a:t>PUBLIC RELATIONS:</a:t>
            </a:r>
          </a:p>
          <a:p>
            <a:pPr>
              <a:lnSpc>
                <a:spcPct val="110000"/>
              </a:lnSpc>
            </a:pPr>
            <a:r>
              <a:rPr lang="en-US" sz="1800" b="0" i="0" u="none" strike="noStrike" baseline="0" dirty="0">
                <a:latin typeface="TimesLTPro-Roman"/>
              </a:rPr>
              <a:t>Public relations is very believable—news stories, features, sponsorships, and events seem more real and believable to readers than ads do.</a:t>
            </a:r>
          </a:p>
          <a:p>
            <a:pPr>
              <a:lnSpc>
                <a:spcPct val="110000"/>
              </a:lnSpc>
            </a:pPr>
            <a:r>
              <a:rPr lang="en-US" sz="1800" b="0" i="0" u="none" strike="noStrike" baseline="0" dirty="0">
                <a:latin typeface="TimesLTPro-Roman"/>
              </a:rPr>
              <a:t>PR can also reach many prospects who avoid salespeople and advertisements—the message gets to buyers as “news and events” rather than as a sales-directed communication. </a:t>
            </a:r>
          </a:p>
          <a:p>
            <a:pPr>
              <a:lnSpc>
                <a:spcPct val="110000"/>
              </a:lnSpc>
            </a:pPr>
            <a:r>
              <a:rPr lang="en-US" sz="1800" b="0" i="0" u="none" strike="noStrike" baseline="0" dirty="0">
                <a:latin typeface="TimesLTPro-Roman"/>
              </a:rPr>
              <a:t>Marketers tend to underuse public relations or use it as an afterthought. Yet a well-thought-out public relations campaign used with other promotion mix elements can be very effective and economical.</a:t>
            </a:r>
            <a:endParaRPr lang="en-US" sz="1800" b="1" dirty="0"/>
          </a:p>
        </p:txBody>
      </p:sp>
      <p:pic>
        <p:nvPicPr>
          <p:cNvPr id="4" name="Picture 3">
            <a:extLst>
              <a:ext uri="{FF2B5EF4-FFF2-40B4-BE49-F238E27FC236}">
                <a16:creationId xmlns:a16="http://schemas.microsoft.com/office/drawing/2014/main" id="{1E0D9235-F29C-46E5-9CDC-05C43173642C}"/>
              </a:ext>
            </a:extLst>
          </p:cNvPr>
          <p:cNvPicPr>
            <a:picLocks noChangeAspect="1"/>
          </p:cNvPicPr>
          <p:nvPr/>
        </p:nvPicPr>
        <p:blipFill rotWithShape="1">
          <a:blip r:embed="rId2"/>
          <a:srcRect l="27862" r="26647" b="-2"/>
          <a:stretch/>
        </p:blipFill>
        <p:spPr>
          <a:xfrm>
            <a:off x="7277100" y="2480954"/>
            <a:ext cx="4455979" cy="3918123"/>
          </a:xfrm>
          <a:prstGeom prst="rect">
            <a:avLst/>
          </a:prstGeom>
        </p:spPr>
      </p:pic>
    </p:spTree>
    <p:extLst>
      <p:ext uri="{BB962C8B-B14F-4D97-AF65-F5344CB8AC3E}">
        <p14:creationId xmlns:p14="http://schemas.microsoft.com/office/powerpoint/2010/main" val="2920942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8154A-065A-4550-8335-23F6BFD9DADB}"/>
              </a:ext>
            </a:extLst>
          </p:cNvPr>
          <p:cNvSpPr>
            <a:spLocks noGrp="1"/>
          </p:cNvSpPr>
          <p:nvPr>
            <p:ph type="title"/>
          </p:nvPr>
        </p:nvSpPr>
        <p:spPr>
          <a:xfrm>
            <a:off x="2320120" y="541005"/>
            <a:ext cx="9170158" cy="1325563"/>
          </a:xfrm>
        </p:spPr>
        <p:txBody>
          <a:bodyPr/>
          <a:lstStyle/>
          <a:p>
            <a:r>
              <a:rPr lang="en-US" sz="4400" b="1" dirty="0"/>
              <a:t>PUBLIC RELATIONS TOOLS</a:t>
            </a:r>
            <a:br>
              <a:rPr lang="en-US" sz="4400" b="1" dirty="0"/>
            </a:br>
            <a:endParaRPr lang="en-US" dirty="0"/>
          </a:p>
        </p:txBody>
      </p:sp>
      <p:sp>
        <p:nvSpPr>
          <p:cNvPr id="3" name="Content Placeholder 2">
            <a:extLst>
              <a:ext uri="{FF2B5EF4-FFF2-40B4-BE49-F238E27FC236}">
                <a16:creationId xmlns:a16="http://schemas.microsoft.com/office/drawing/2014/main" id="{16663DC8-DE30-49DC-A6FF-A405095F4CAF}"/>
              </a:ext>
            </a:extLst>
          </p:cNvPr>
          <p:cNvSpPr>
            <a:spLocks noGrp="1"/>
          </p:cNvSpPr>
          <p:nvPr>
            <p:ph idx="1"/>
          </p:nvPr>
        </p:nvSpPr>
        <p:spPr>
          <a:xfrm>
            <a:off x="1575582" y="1460311"/>
            <a:ext cx="10201868" cy="4648414"/>
          </a:xfrm>
        </p:spPr>
        <p:txBody>
          <a:bodyPr>
            <a:normAutofit lnSpcReduction="10000"/>
          </a:bodyPr>
          <a:lstStyle/>
          <a:p>
            <a:pPr algn="l">
              <a:lnSpc>
                <a:spcPct val="100000"/>
              </a:lnSpc>
            </a:pPr>
            <a:r>
              <a:rPr lang="en-US" sz="2100" b="1" dirty="0">
                <a:solidFill>
                  <a:srgbClr val="960000"/>
                </a:solidFill>
                <a:latin typeface="TimesLTPro-Italic"/>
              </a:rPr>
              <a:t>News</a:t>
            </a:r>
          </a:p>
          <a:p>
            <a:pPr algn="l">
              <a:lnSpc>
                <a:spcPct val="100000"/>
              </a:lnSpc>
            </a:pPr>
            <a:r>
              <a:rPr lang="en-US" sz="2000" b="1" dirty="0">
                <a:solidFill>
                  <a:srgbClr val="960000"/>
                </a:solidFill>
                <a:latin typeface="TimesLTPro-Italic"/>
              </a:rPr>
              <a:t>S</a:t>
            </a:r>
            <a:r>
              <a:rPr lang="en-US" sz="2000" b="1" u="none" strike="noStrike" baseline="0" dirty="0">
                <a:solidFill>
                  <a:srgbClr val="960000"/>
                </a:solidFill>
                <a:latin typeface="TimesLTPro-Italic"/>
              </a:rPr>
              <a:t>pecial events </a:t>
            </a:r>
            <a:r>
              <a:rPr lang="en-US" sz="2000" u="none" strike="noStrike" baseline="0" dirty="0">
                <a:latin typeface="TimesLTPro-Italic"/>
              </a:rPr>
              <a:t>(news conferences and speeches, brand tours, sponsorships, laser light shows, multimedia presentations, educational programs designed to reach and interest target publics).</a:t>
            </a:r>
          </a:p>
          <a:p>
            <a:pPr algn="l">
              <a:lnSpc>
                <a:spcPct val="100000"/>
              </a:lnSpc>
            </a:pPr>
            <a:r>
              <a:rPr lang="en-US" sz="2000" b="1" u="none" strike="noStrike" baseline="0" dirty="0">
                <a:solidFill>
                  <a:srgbClr val="960000"/>
                </a:solidFill>
                <a:latin typeface="TimesLTPro-Italic"/>
              </a:rPr>
              <a:t>Written materials </a:t>
            </a:r>
            <a:r>
              <a:rPr lang="en-US" sz="2000" u="none" strike="noStrike" baseline="0" dirty="0">
                <a:latin typeface="TimesLTPro-Italic"/>
              </a:rPr>
              <a:t>to reach and influence their target markets (</a:t>
            </a:r>
            <a:r>
              <a:rPr lang="en-US" sz="2000" u="none" strike="noStrike" baseline="0" dirty="0">
                <a:latin typeface="TimesLTPro-Roman"/>
              </a:rPr>
              <a:t>annual reports, brochures, articles, and company newsletters and magazines).</a:t>
            </a:r>
          </a:p>
          <a:p>
            <a:pPr algn="l">
              <a:lnSpc>
                <a:spcPct val="100000"/>
              </a:lnSpc>
            </a:pPr>
            <a:r>
              <a:rPr lang="en-US" sz="2000" b="1" u="none" strike="noStrike" baseline="0" dirty="0">
                <a:solidFill>
                  <a:srgbClr val="960000"/>
                </a:solidFill>
                <a:latin typeface="TimesLTPro-Italic"/>
              </a:rPr>
              <a:t>Audiovisual materials</a:t>
            </a:r>
            <a:r>
              <a:rPr lang="en-US" sz="2000" b="1" u="none" strike="noStrike" baseline="0" dirty="0">
                <a:latin typeface="TimesLTPro-Roman"/>
              </a:rPr>
              <a:t>, </a:t>
            </a:r>
            <a:r>
              <a:rPr lang="en-US" sz="2000" u="none" strike="noStrike" baseline="0" dirty="0">
                <a:latin typeface="TimesLTPro-Roman"/>
              </a:rPr>
              <a:t>such as DVDs and online videos.</a:t>
            </a:r>
          </a:p>
          <a:p>
            <a:pPr algn="l">
              <a:lnSpc>
                <a:spcPct val="100000"/>
              </a:lnSpc>
            </a:pPr>
            <a:r>
              <a:rPr lang="en-US" sz="2000" b="1" u="none" strike="noStrike" baseline="0" dirty="0">
                <a:solidFill>
                  <a:srgbClr val="960000"/>
                </a:solidFill>
                <a:latin typeface="TimesLTPro-Italic"/>
              </a:rPr>
              <a:t>Corporate identity materials </a:t>
            </a:r>
            <a:r>
              <a:rPr lang="en-US" sz="2000" u="none" strike="noStrike" baseline="0" dirty="0">
                <a:latin typeface="TimesLTPro-Italic"/>
              </a:rPr>
              <a:t>(</a:t>
            </a:r>
            <a:r>
              <a:rPr lang="en-US" sz="2000" u="none" strike="noStrike" baseline="0" dirty="0">
                <a:latin typeface="TimesLTPro-Roman"/>
              </a:rPr>
              <a:t>Logos, stationery, brochures, signs, business forms, business cards, buildings, uniforms, and company cars).</a:t>
            </a:r>
          </a:p>
          <a:p>
            <a:pPr algn="l">
              <a:lnSpc>
                <a:spcPct val="100000"/>
              </a:lnSpc>
            </a:pPr>
            <a:r>
              <a:rPr lang="en-US" sz="2000" b="1" u="none" strike="noStrike" baseline="0" dirty="0">
                <a:solidFill>
                  <a:srgbClr val="960000"/>
                </a:solidFill>
                <a:latin typeface="TimesLTPro-Italic"/>
              </a:rPr>
              <a:t>Public service activities</a:t>
            </a:r>
            <a:r>
              <a:rPr lang="en-US" sz="2000" b="1" u="none" strike="noStrike" baseline="0" dirty="0">
                <a:latin typeface="TimesLTPro-Roman"/>
              </a:rPr>
              <a:t>.</a:t>
            </a:r>
          </a:p>
          <a:p>
            <a:pPr algn="l">
              <a:lnSpc>
                <a:spcPct val="100000"/>
              </a:lnSpc>
            </a:pPr>
            <a:r>
              <a:rPr lang="en-US" sz="2000" b="1" u="none" strike="noStrike" baseline="0" dirty="0">
                <a:solidFill>
                  <a:srgbClr val="960000"/>
                </a:solidFill>
                <a:latin typeface="TimesLTPro-Roman"/>
              </a:rPr>
              <a:t>Web and social media </a:t>
            </a:r>
            <a:r>
              <a:rPr lang="en-US" sz="2000" u="none" strike="noStrike" baseline="0" dirty="0">
                <a:latin typeface="TimesLTPro-Roman"/>
              </a:rPr>
              <a:t>(Web sites, blogs, and social media such as YouTube, Facebook, Instagram, Snapchat, Pinterest, and Twitter) are providing new ways to reach and engage people. Storytelling and engagement are core PR strengths, and that plays well into the use of online, mobile, and social media. </a:t>
            </a:r>
            <a:endParaRPr lang="en-US" sz="2000" u="none" strike="noStrike" baseline="0" dirty="0">
              <a:latin typeface="TimesLTPro-Italic"/>
            </a:endParaRPr>
          </a:p>
          <a:p>
            <a:pPr algn="l"/>
            <a:endParaRPr lang="en-US" dirty="0"/>
          </a:p>
        </p:txBody>
      </p:sp>
    </p:spTree>
    <p:extLst>
      <p:ext uri="{BB962C8B-B14F-4D97-AF65-F5344CB8AC3E}">
        <p14:creationId xmlns:p14="http://schemas.microsoft.com/office/powerpoint/2010/main" val="2735282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86D17B7-27E4-4E9A-90D1-EBCD03DA86ED}"/>
              </a:ext>
            </a:extLst>
          </p:cNvPr>
          <p:cNvSpPr txBox="1">
            <a:spLocks/>
          </p:cNvSpPr>
          <p:nvPr/>
        </p:nvSpPr>
        <p:spPr>
          <a:xfrm>
            <a:off x="2320120" y="541005"/>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PR CAMPAIGN</a:t>
            </a:r>
            <a:endParaRPr lang="en-US" dirty="0">
              <a:solidFill>
                <a:schemeClr val="bg1"/>
              </a:solidFill>
            </a:endParaRPr>
          </a:p>
        </p:txBody>
      </p:sp>
      <p:sp>
        <p:nvSpPr>
          <p:cNvPr id="5" name="TextBox 4">
            <a:extLst>
              <a:ext uri="{FF2B5EF4-FFF2-40B4-BE49-F238E27FC236}">
                <a16:creationId xmlns:a16="http://schemas.microsoft.com/office/drawing/2014/main" id="{2E6B8EA5-51ED-403C-B094-696DEACB6702}"/>
              </a:ext>
            </a:extLst>
          </p:cNvPr>
          <p:cNvSpPr txBox="1"/>
          <p:nvPr/>
        </p:nvSpPr>
        <p:spPr>
          <a:xfrm>
            <a:off x="2990236" y="3244334"/>
            <a:ext cx="6216444" cy="369332"/>
          </a:xfrm>
          <a:prstGeom prst="rect">
            <a:avLst/>
          </a:prstGeom>
          <a:noFill/>
        </p:spPr>
        <p:txBody>
          <a:bodyPr wrap="square">
            <a:spAutoFit/>
          </a:bodyPr>
          <a:lstStyle/>
          <a:p>
            <a:r>
              <a:rPr lang="en-US" dirty="0"/>
              <a:t>https://www.youtube.com/watch?v=eMg0GVG9g5A</a:t>
            </a:r>
          </a:p>
        </p:txBody>
      </p:sp>
    </p:spTree>
    <p:extLst>
      <p:ext uri="{BB962C8B-B14F-4D97-AF65-F5344CB8AC3E}">
        <p14:creationId xmlns:p14="http://schemas.microsoft.com/office/powerpoint/2010/main" val="676833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id="{58E93C74-74C0-462B-AA0A-D0C3A25208CF}"/>
              </a:ext>
            </a:extLst>
          </p:cNvPr>
          <p:cNvSpPr>
            <a:spLocks noGrp="1"/>
          </p:cNvSpPr>
          <p:nvPr>
            <p:ph idx="1"/>
          </p:nvPr>
        </p:nvSpPr>
        <p:spPr>
          <a:xfrm>
            <a:off x="436728" y="1815153"/>
            <a:ext cx="6455392" cy="4148920"/>
          </a:xfrm>
        </p:spPr>
        <p:txBody>
          <a:bodyPr>
            <a:normAutofit fontScale="92500" lnSpcReduction="20000"/>
          </a:bodyPr>
          <a:lstStyle/>
          <a:p>
            <a:pPr marL="0" indent="0" algn="l">
              <a:buNone/>
            </a:pPr>
            <a:r>
              <a:rPr lang="en-US" b="1" dirty="0">
                <a:solidFill>
                  <a:srgbClr val="0A1F61"/>
                </a:solidFill>
              </a:rPr>
              <a:t>DIRECT AND DIGITAL MARKETING:</a:t>
            </a:r>
          </a:p>
          <a:p>
            <a:pPr algn="l">
              <a:lnSpc>
                <a:spcPct val="110000"/>
              </a:lnSpc>
            </a:pPr>
            <a:r>
              <a:rPr lang="en-US" sz="1800" dirty="0">
                <a:latin typeface="TimesLTPro-Roman"/>
              </a:rPr>
              <a:t>F</a:t>
            </a:r>
            <a:r>
              <a:rPr lang="en-US" sz="1800" b="0" i="0" u="none" strike="noStrike" baseline="0" dirty="0">
                <a:latin typeface="TimesLTPro-Roman"/>
              </a:rPr>
              <a:t>orms of direct and digital marketing: direct mail, catalogs, and telephone marketing to online, mobile, and social media</a:t>
            </a:r>
          </a:p>
          <a:p>
            <a:pPr algn="l">
              <a:lnSpc>
                <a:spcPct val="110000"/>
              </a:lnSpc>
            </a:pPr>
            <a:r>
              <a:rPr lang="en-US" sz="1800" b="0" i="0" u="none" strike="noStrike" baseline="0" dirty="0">
                <a:latin typeface="TimesLTPro-Roman"/>
              </a:rPr>
              <a:t>Direct marketing is more targeted: It’s usually directed to a specific customer or customer community. </a:t>
            </a:r>
          </a:p>
          <a:p>
            <a:pPr algn="l">
              <a:lnSpc>
                <a:spcPct val="110000"/>
              </a:lnSpc>
            </a:pPr>
            <a:r>
              <a:rPr lang="en-US" sz="1800" b="0" i="0" u="none" strike="noStrike" baseline="0" dirty="0">
                <a:latin typeface="TimesLTPro-Roman"/>
              </a:rPr>
              <a:t>Direct marketing is immediate and personalized: Messages can be prepared quickly—even in real time—and tailored to appeal to individual consumers or brand groups. </a:t>
            </a:r>
            <a:endParaRPr lang="en-US" sz="1800" dirty="0">
              <a:latin typeface="TimesLTPro-Roman"/>
            </a:endParaRPr>
          </a:p>
          <a:p>
            <a:pPr algn="l">
              <a:lnSpc>
                <a:spcPct val="110000"/>
              </a:lnSpc>
            </a:pPr>
            <a:r>
              <a:rPr lang="en-US" sz="1800" b="0" i="0" u="none" strike="noStrike" baseline="0" dirty="0">
                <a:latin typeface="TimesLTPro-Roman"/>
              </a:rPr>
              <a:t>Direct marketing is interactive: It allows a dialogue between the marketing team and the consumer, and messages can be altered depending on the consumer’s response. </a:t>
            </a:r>
          </a:p>
          <a:p>
            <a:pPr algn="l">
              <a:lnSpc>
                <a:spcPct val="110000"/>
              </a:lnSpc>
            </a:pPr>
            <a:r>
              <a:rPr lang="en-US" sz="1800" b="0" i="0" u="none" strike="noStrike" baseline="0" dirty="0">
                <a:latin typeface="TimesLTPro-Roman"/>
              </a:rPr>
              <a:t>Thus, direct and digital marketing are well suited to highly targeted marketing efforts, creating customer engagement, and building one-to-one customer relationships</a:t>
            </a:r>
            <a:endParaRPr lang="en-US" b="1" dirty="0">
              <a:solidFill>
                <a:srgbClr val="0A1F61"/>
              </a:solidFill>
            </a:endParaRPr>
          </a:p>
        </p:txBody>
      </p:sp>
      <p:pic>
        <p:nvPicPr>
          <p:cNvPr id="4" name="Picture 3">
            <a:extLst>
              <a:ext uri="{FF2B5EF4-FFF2-40B4-BE49-F238E27FC236}">
                <a16:creationId xmlns:a16="http://schemas.microsoft.com/office/drawing/2014/main" id="{725642AD-E3AF-468C-ABB7-AC9D58582A9F}"/>
              </a:ext>
            </a:extLst>
          </p:cNvPr>
          <p:cNvPicPr>
            <a:picLocks noChangeAspect="1"/>
          </p:cNvPicPr>
          <p:nvPr/>
        </p:nvPicPr>
        <p:blipFill>
          <a:blip r:embed="rId2"/>
          <a:stretch>
            <a:fillRect/>
          </a:stretch>
        </p:blipFill>
        <p:spPr>
          <a:xfrm>
            <a:off x="9147514" y="192393"/>
            <a:ext cx="2987334" cy="1537032"/>
          </a:xfrm>
          <a:prstGeom prst="rect">
            <a:avLst/>
          </a:prstGeom>
        </p:spPr>
      </p:pic>
      <p:grpSp>
        <p:nvGrpSpPr>
          <p:cNvPr id="19" name="Group 18">
            <a:extLst>
              <a:ext uri="{FF2B5EF4-FFF2-40B4-BE49-F238E27FC236}">
                <a16:creationId xmlns:a16="http://schemas.microsoft.com/office/drawing/2014/main" id="{D14789EB-7399-484C-BF2E-620F1B026057}"/>
              </a:ext>
            </a:extLst>
          </p:cNvPr>
          <p:cNvGrpSpPr/>
          <p:nvPr/>
        </p:nvGrpSpPr>
        <p:grpSpPr>
          <a:xfrm>
            <a:off x="6892120" y="2484488"/>
            <a:ext cx="5090614" cy="3247571"/>
            <a:chOff x="1524001" y="3601394"/>
            <a:chExt cx="9143999" cy="3123123"/>
          </a:xfrm>
        </p:grpSpPr>
        <p:pic>
          <p:nvPicPr>
            <p:cNvPr id="20" name="Picture 7">
              <a:extLst>
                <a:ext uri="{FF2B5EF4-FFF2-40B4-BE49-F238E27FC236}">
                  <a16:creationId xmlns:a16="http://schemas.microsoft.com/office/drawing/2014/main" id="{F5AC870D-9DC6-49E8-BE21-2FC8A12ACE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3" y="4869160"/>
              <a:ext cx="2016225" cy="1855357"/>
            </a:xfrm>
            <a:prstGeom prst="rect">
              <a:avLst/>
            </a:prstGeom>
            <a:noFill/>
            <a:ln>
              <a:noFill/>
            </a:ln>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Group 20">
              <a:extLst>
                <a:ext uri="{FF2B5EF4-FFF2-40B4-BE49-F238E27FC236}">
                  <a16:creationId xmlns:a16="http://schemas.microsoft.com/office/drawing/2014/main" id="{79358E27-029D-4F6C-862D-F77FD2BF2F80}"/>
                </a:ext>
              </a:extLst>
            </p:cNvPr>
            <p:cNvGrpSpPr/>
            <p:nvPr/>
          </p:nvGrpSpPr>
          <p:grpSpPr>
            <a:xfrm>
              <a:off x="1524001" y="3601394"/>
              <a:ext cx="9143999" cy="2844824"/>
              <a:chOff x="1524001" y="3601394"/>
              <a:chExt cx="9143999" cy="2844824"/>
            </a:xfrm>
          </p:grpSpPr>
          <p:pic>
            <p:nvPicPr>
              <p:cNvPr id="22" name="Picture 4" descr="https://encrypted-tbn3.gstatic.com/images?q=tbn:ANd9GcTJ6-TgWwYksTgNDxpPd8NPZ3uvHsd7j5dr9lyTnZR9UGfKV1knHQ">
                <a:hlinkClick r:id="rId4"/>
                <a:extLst>
                  <a:ext uri="{FF2B5EF4-FFF2-40B4-BE49-F238E27FC236}">
                    <a16:creationId xmlns:a16="http://schemas.microsoft.com/office/drawing/2014/main" id="{6D6E2C2A-DB21-49F6-946E-5890BF2172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1" y="3645025"/>
                <a:ext cx="1990294" cy="2017948"/>
              </a:xfrm>
              <a:prstGeom prst="rect">
                <a:avLst/>
              </a:prstGeom>
              <a:noFill/>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3" name="Picture 5">
                <a:extLst>
                  <a:ext uri="{FF2B5EF4-FFF2-40B4-BE49-F238E27FC236}">
                    <a16:creationId xmlns:a16="http://schemas.microsoft.com/office/drawing/2014/main" id="{15825A8F-32DB-4E47-8957-A0A86B2B7D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648" y="4149081"/>
                <a:ext cx="1944216" cy="1929035"/>
              </a:xfrm>
              <a:prstGeom prst="rect">
                <a:avLst/>
              </a:prstGeom>
              <a:noFill/>
              <a:ln>
                <a:noFill/>
              </a:ln>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6">
                <a:extLst>
                  <a:ext uri="{FF2B5EF4-FFF2-40B4-BE49-F238E27FC236}">
                    <a16:creationId xmlns:a16="http://schemas.microsoft.com/office/drawing/2014/main" id="{3C006C5D-6C43-42A3-9AEB-3F8D0FE0D8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68519" y="4574009"/>
                <a:ext cx="1987523" cy="1872208"/>
              </a:xfrm>
              <a:prstGeom prst="rect">
                <a:avLst/>
              </a:prstGeom>
              <a:noFill/>
              <a:ln>
                <a:noFill/>
              </a:ln>
              <a:effectLst>
                <a:glow rad="228600">
                  <a:schemeClr val="accent4">
                    <a:satMod val="175000"/>
                    <a:alpha val="40000"/>
                  </a:schemeClr>
                </a:glow>
              </a:effectLst>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9">
                <a:extLst>
                  <a:ext uri="{FF2B5EF4-FFF2-40B4-BE49-F238E27FC236}">
                    <a16:creationId xmlns:a16="http://schemas.microsoft.com/office/drawing/2014/main" id="{83F7E5B8-2595-411D-A872-F1023884C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7300" y="3601394"/>
                <a:ext cx="1790700" cy="1638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Bent-Up Arrow 5">
                <a:extLst>
                  <a:ext uri="{FF2B5EF4-FFF2-40B4-BE49-F238E27FC236}">
                    <a16:creationId xmlns:a16="http://schemas.microsoft.com/office/drawing/2014/main" id="{24BCF8F8-9AD6-49B8-A5DC-BDC98DFA8C05}"/>
                  </a:ext>
                </a:extLst>
              </p:cNvPr>
              <p:cNvSpPr/>
              <p:nvPr/>
            </p:nvSpPr>
            <p:spPr>
              <a:xfrm>
                <a:off x="8040216" y="5239695"/>
                <a:ext cx="2304256" cy="120652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888437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42387-65C6-42F2-9B8A-F42ADF7E6D9F}"/>
              </a:ext>
            </a:extLst>
          </p:cNvPr>
          <p:cNvSpPr txBox="1">
            <a:spLocks/>
          </p:cNvSpPr>
          <p:nvPr/>
        </p:nvSpPr>
        <p:spPr>
          <a:xfrm>
            <a:off x="2320120" y="541005"/>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DM CAMPAIGN</a:t>
            </a:r>
            <a:endParaRPr lang="en-US" dirty="0">
              <a:solidFill>
                <a:schemeClr val="bg1"/>
              </a:solidFill>
            </a:endParaRPr>
          </a:p>
        </p:txBody>
      </p:sp>
      <p:pic>
        <p:nvPicPr>
          <p:cNvPr id="3" name="Toyota Corolla 2015 - Synced Direct Mail (1)">
            <a:hlinkClick r:id="" action="ppaction://media"/>
            <a:extLst>
              <a:ext uri="{FF2B5EF4-FFF2-40B4-BE49-F238E27FC236}">
                <a16:creationId xmlns:a16="http://schemas.microsoft.com/office/drawing/2014/main" id="{EDBD05C4-42C0-4B93-B069-2840D82D922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060812" y="1498949"/>
            <a:ext cx="9144000" cy="4515449"/>
          </a:xfrm>
          <a:prstGeom prst="rect">
            <a:avLst/>
          </a:prstGeom>
        </p:spPr>
      </p:pic>
    </p:spTree>
    <p:extLst>
      <p:ext uri="{BB962C8B-B14F-4D97-AF65-F5344CB8AC3E}">
        <p14:creationId xmlns:p14="http://schemas.microsoft.com/office/powerpoint/2010/main" val="28360899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82918-A19D-476D-BCC7-5C8D7F6AFBA0}"/>
              </a:ext>
            </a:extLst>
          </p:cNvPr>
          <p:cNvSpPr>
            <a:spLocks noGrp="1"/>
          </p:cNvSpPr>
          <p:nvPr>
            <p:ph type="title"/>
          </p:nvPr>
        </p:nvSpPr>
        <p:spPr>
          <a:xfrm>
            <a:off x="2388030" y="10403"/>
            <a:ext cx="3505495" cy="1257378"/>
          </a:xfrm>
          <a:solidFill>
            <a:srgbClr val="0A1F61"/>
          </a:solidFill>
        </p:spPr>
        <p:txBody>
          <a:bodyPr>
            <a:normAutofit/>
          </a:bodyPr>
          <a:lstStyle/>
          <a:p>
            <a:r>
              <a:rPr lang="en-US" sz="4000" dirty="0"/>
              <a:t>Content Marketing</a:t>
            </a:r>
          </a:p>
        </p:txBody>
      </p:sp>
      <p:sp>
        <p:nvSpPr>
          <p:cNvPr id="3" name="Content Placeholder 2">
            <a:extLst>
              <a:ext uri="{FF2B5EF4-FFF2-40B4-BE49-F238E27FC236}">
                <a16:creationId xmlns:a16="http://schemas.microsoft.com/office/drawing/2014/main" id="{E2316E2D-F7BC-4D64-842D-BEDAF15C807E}"/>
              </a:ext>
            </a:extLst>
          </p:cNvPr>
          <p:cNvSpPr>
            <a:spLocks noGrp="1"/>
          </p:cNvSpPr>
          <p:nvPr>
            <p:ph idx="1"/>
          </p:nvPr>
        </p:nvSpPr>
        <p:spPr>
          <a:xfrm>
            <a:off x="177815" y="1839128"/>
            <a:ext cx="4420429" cy="3785419"/>
          </a:xfrm>
        </p:spPr>
        <p:txBody>
          <a:bodyPr>
            <a:normAutofit/>
          </a:bodyPr>
          <a:lstStyle/>
          <a:p>
            <a:pPr>
              <a:lnSpc>
                <a:spcPct val="100000"/>
              </a:lnSpc>
            </a:pPr>
            <a:r>
              <a:rPr lang="en-US" sz="1800" b="1" dirty="0">
                <a:solidFill>
                  <a:srgbClr val="0A1F61"/>
                </a:solidFill>
                <a:latin typeface="ArialNarrowMTPro-Bold"/>
              </a:rPr>
              <a:t>C</a:t>
            </a:r>
            <a:r>
              <a:rPr lang="en-US" sz="1800" b="1" i="0" u="none" strike="noStrike" baseline="0" dirty="0">
                <a:solidFill>
                  <a:srgbClr val="0A1F61"/>
                </a:solidFill>
                <a:latin typeface="ArialNarrowMTPro-Bold"/>
              </a:rPr>
              <a:t>ontent marketing: </a:t>
            </a:r>
            <a:r>
              <a:rPr lang="en-US" sz="1800" b="0" i="0" u="none" strike="noStrike" baseline="0" dirty="0">
                <a:latin typeface="TimesLTPro-Roman"/>
              </a:rPr>
              <a:t>Creating, inspiring, and sharing brand messages and conversations with and among consumers across a fluid mix of paid, owned, earned, and shared channels.</a:t>
            </a:r>
          </a:p>
          <a:p>
            <a:pPr>
              <a:lnSpc>
                <a:spcPct val="100000"/>
              </a:lnSpc>
            </a:pPr>
            <a:r>
              <a:rPr lang="en-US" sz="1800" b="0" i="0" u="none" strike="noStrike" baseline="0" dirty="0">
                <a:latin typeface="TimesLTPro-Roman"/>
              </a:rPr>
              <a:t>Marketers create, inspire, and share brand messages and conversations with and among customers across a fluid mix of </a:t>
            </a:r>
            <a:r>
              <a:rPr lang="en-US" sz="1800" b="0" i="1" u="none" strike="noStrike" baseline="0" dirty="0">
                <a:latin typeface="TimesLTPro-Italic"/>
              </a:rPr>
              <a:t>paid, owned, earned, </a:t>
            </a:r>
            <a:r>
              <a:rPr lang="en-US" sz="1800" b="0" i="0" u="none" strike="noStrike" baseline="0" dirty="0">
                <a:latin typeface="TimesLTPro-Roman"/>
              </a:rPr>
              <a:t>and </a:t>
            </a:r>
            <a:r>
              <a:rPr lang="en-US" sz="1800" b="0" i="1" u="none" strike="noStrike" baseline="0" dirty="0">
                <a:latin typeface="TimesLTPro-Italic"/>
              </a:rPr>
              <a:t>shared </a:t>
            </a:r>
            <a:r>
              <a:rPr lang="en-US" sz="1800" b="0" i="0" u="none" strike="noStrike" baseline="0" dirty="0">
                <a:latin typeface="TimesLTPro-Roman"/>
              </a:rPr>
              <a:t>communication channels. These channels include media that are both traditional and new as well as controlled and not controlled</a:t>
            </a:r>
          </a:p>
          <a:p>
            <a:endParaRPr lang="en-US" sz="1800" dirty="0"/>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5C92EF1-17A7-41D4-8166-51EBEFAB7F05}"/>
              </a:ext>
            </a:extLst>
          </p:cNvPr>
          <p:cNvPicPr>
            <a:picLocks noChangeAspect="1"/>
          </p:cNvPicPr>
          <p:nvPr/>
        </p:nvPicPr>
        <p:blipFill>
          <a:blip r:embed="rId2"/>
          <a:stretch>
            <a:fillRect/>
          </a:stretch>
        </p:blipFill>
        <p:spPr>
          <a:xfrm>
            <a:off x="5405862" y="1230207"/>
            <a:ext cx="6019331" cy="4394340"/>
          </a:xfrm>
          <a:prstGeom prst="rect">
            <a:avLst/>
          </a:prstGeom>
          <a:effectLst/>
        </p:spPr>
      </p:pic>
    </p:spTree>
    <p:extLst>
      <p:ext uri="{BB962C8B-B14F-4D97-AF65-F5344CB8AC3E}">
        <p14:creationId xmlns:p14="http://schemas.microsoft.com/office/powerpoint/2010/main" val="852687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16827-7A44-4BED-8C8C-299EFC629925}"/>
              </a:ext>
            </a:extLst>
          </p:cNvPr>
          <p:cNvSpPr>
            <a:spLocks noGrp="1"/>
          </p:cNvSpPr>
          <p:nvPr>
            <p:ph type="title"/>
          </p:nvPr>
        </p:nvSpPr>
        <p:spPr>
          <a:xfrm>
            <a:off x="2402007" y="204764"/>
            <a:ext cx="9170158" cy="1325563"/>
          </a:xfrm>
        </p:spPr>
        <p:txBody>
          <a:bodyPr/>
          <a:lstStyle/>
          <a:p>
            <a:r>
              <a:rPr lang="en-US" dirty="0"/>
              <a:t>Content Marketing</a:t>
            </a:r>
          </a:p>
        </p:txBody>
      </p:sp>
      <p:sp>
        <p:nvSpPr>
          <p:cNvPr id="3" name="Content Placeholder 2">
            <a:extLst>
              <a:ext uri="{FF2B5EF4-FFF2-40B4-BE49-F238E27FC236}">
                <a16:creationId xmlns:a16="http://schemas.microsoft.com/office/drawing/2014/main" id="{82C93D4A-64B0-4B6F-AE44-7BAF5249392F}"/>
              </a:ext>
            </a:extLst>
          </p:cNvPr>
          <p:cNvSpPr>
            <a:spLocks noGrp="1"/>
          </p:cNvSpPr>
          <p:nvPr>
            <p:ph idx="1"/>
          </p:nvPr>
        </p:nvSpPr>
        <p:spPr/>
        <p:txBody>
          <a:bodyPr>
            <a:normAutofit/>
          </a:bodyPr>
          <a:lstStyle/>
          <a:p>
            <a:pPr algn="l"/>
            <a:r>
              <a:rPr lang="en-US" sz="1800" b="0" i="0" u="none" strike="noStrike" baseline="0" dirty="0">
                <a:latin typeface="TimesLTPro-Roman"/>
              </a:rPr>
              <a:t>The new classification identifies four major types of media: paid, owned, earned, and shared (POES):</a:t>
            </a:r>
          </a:p>
          <a:p>
            <a:pPr algn="l"/>
            <a:r>
              <a:rPr lang="en-US" sz="1800" b="1" i="1" u="none" strike="noStrike" baseline="0" dirty="0">
                <a:latin typeface="TimesLTPro-BoldItalic"/>
              </a:rPr>
              <a:t>Paid media</a:t>
            </a:r>
            <a:r>
              <a:rPr lang="en-US" sz="1800" b="0" i="0" u="none" strike="noStrike" baseline="0" dirty="0">
                <a:latin typeface="TimesLTPro-Roman"/>
              </a:rPr>
              <a:t>—promotional channels paid for by the marketer, including traditional media (such as TV, radio, print, or outdoor) and online and digital media (paid search ads, mobile ads, email marketing, or Web and social media display ads and sponsored content).</a:t>
            </a:r>
          </a:p>
          <a:p>
            <a:pPr algn="l"/>
            <a:r>
              <a:rPr lang="en-US" sz="1800" b="1" i="1" u="none" strike="noStrike" baseline="0" dirty="0">
                <a:latin typeface="TimesLTPro-BoldItalic"/>
              </a:rPr>
              <a:t>Owned media</a:t>
            </a:r>
            <a:r>
              <a:rPr lang="en-US" sz="1800" b="0" i="0" u="none" strike="noStrike" baseline="0" dirty="0">
                <a:latin typeface="TimesLTPro-Roman"/>
              </a:rPr>
              <a:t>—promotional channels owned and controlled by the company, including company Web sites, corporate blogs, owned social media sites, proprietary brand communities, sales forces, and events.</a:t>
            </a:r>
          </a:p>
          <a:p>
            <a:pPr algn="l"/>
            <a:r>
              <a:rPr lang="en-US" sz="1800" b="1" i="1" u="none" strike="noStrike" baseline="0" dirty="0">
                <a:latin typeface="TimesLTPro-BoldItalic"/>
              </a:rPr>
              <a:t>Earned media</a:t>
            </a:r>
            <a:r>
              <a:rPr lang="en-US" sz="1800" b="0" i="0" u="none" strike="noStrike" baseline="0" dirty="0">
                <a:latin typeface="TimesLTPro-Roman"/>
              </a:rPr>
              <a:t>—PR media channels, such as television, newspapers, blogs, online video sites, and other media not directly paid for or controlled by the marketer but that incorporate the content because of viewer, reader, or user interest.</a:t>
            </a:r>
          </a:p>
          <a:p>
            <a:pPr algn="l"/>
            <a:r>
              <a:rPr lang="en-US" sz="1800" b="1" i="1" u="none" strike="noStrike" baseline="0" dirty="0">
                <a:latin typeface="TimesLTPro-BoldItalic"/>
              </a:rPr>
              <a:t>Shared media</a:t>
            </a:r>
            <a:r>
              <a:rPr lang="en-US" sz="1800" b="0" i="0" u="none" strike="noStrike" baseline="0" dirty="0">
                <a:latin typeface="TimesLTPro-Roman"/>
              </a:rPr>
              <a:t>—media shared by consumers with other consumers, such as social media, blogs, mobile media, and viral channels as well as traditional word of mouth</a:t>
            </a:r>
            <a:endParaRPr lang="en-US" dirty="0"/>
          </a:p>
        </p:txBody>
      </p:sp>
    </p:spTree>
    <p:extLst>
      <p:ext uri="{BB962C8B-B14F-4D97-AF65-F5344CB8AC3E}">
        <p14:creationId xmlns:p14="http://schemas.microsoft.com/office/powerpoint/2010/main" val="20598036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ris De Abreu | International Creative - Samsung | Galaxy Camera">
            <a:extLst>
              <a:ext uri="{FF2B5EF4-FFF2-40B4-BE49-F238E27FC236}">
                <a16:creationId xmlns:a16="http://schemas.microsoft.com/office/drawing/2014/main" id="{BFCD539A-2993-4A9A-A773-B92C33BAA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413" y="2121906"/>
            <a:ext cx="4462799" cy="35333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B506F2C-7EB0-489F-95F8-B6A9D075BBBF}"/>
              </a:ext>
            </a:extLst>
          </p:cNvPr>
          <p:cNvSpPr txBox="1"/>
          <p:nvPr/>
        </p:nvSpPr>
        <p:spPr>
          <a:xfrm>
            <a:off x="6096001" y="1528549"/>
            <a:ext cx="5832142" cy="4247317"/>
          </a:xfrm>
          <a:prstGeom prst="rect">
            <a:avLst/>
          </a:prstGeom>
          <a:noFill/>
        </p:spPr>
        <p:txBody>
          <a:bodyPr wrap="square" rtlCol="0">
            <a:spAutoFit/>
          </a:bodyPr>
          <a:lstStyle/>
          <a:p>
            <a:pPr algn="l"/>
            <a:r>
              <a:rPr lang="en-US" sz="1800" b="0" i="0" u="none" strike="noStrike" baseline="0" dirty="0">
                <a:latin typeface="TimesLTPro-Roman"/>
              </a:rPr>
              <a:t>Samsung chose 32 prominent Instagramers and challenged them to use the new camera to prove that their cities—from London, Amsterdam, Berlin, Madrid, and Milan to Paris, Sydney, and San Francisco—were the most photogenic in the world.</a:t>
            </a:r>
          </a:p>
          <a:p>
            <a:pPr algn="l"/>
            <a:endParaRPr lang="en-US" dirty="0">
              <a:latin typeface="TimesLTPro-Roman"/>
            </a:endParaRPr>
          </a:p>
          <a:p>
            <a:pPr algn="l"/>
            <a:r>
              <a:rPr lang="en-US" sz="1800" b="0" i="0" u="none" strike="noStrike" baseline="0" dirty="0">
                <a:latin typeface="TimesLTPro-Roman"/>
              </a:rPr>
              <a:t>Their photos were uploaded to Tumblr, and fans voted for their favorites via Tumblr, Facebook, Twitter, and Pinterest. The winning city—Berlin—hosted a massive final event, where influencers took photos with the connected camera and saw them projected onto giant, inflatable, 3D-projection cubes.  The campaign was an unqualified success. During its three-month run, it reached more than 79 million people worldwide. Awareness of the Galaxy Camera rose 58 percent; purchase intent jumped 115 percent.</a:t>
            </a:r>
            <a:endParaRPr lang="en-US" dirty="0"/>
          </a:p>
        </p:txBody>
      </p:sp>
      <p:sp>
        <p:nvSpPr>
          <p:cNvPr id="4" name="Title 1">
            <a:extLst>
              <a:ext uri="{FF2B5EF4-FFF2-40B4-BE49-F238E27FC236}">
                <a16:creationId xmlns:a16="http://schemas.microsoft.com/office/drawing/2014/main" id="{D3AFFFB4-35D1-4633-A0D4-36E1B878A035}"/>
              </a:ext>
            </a:extLst>
          </p:cNvPr>
          <p:cNvSpPr txBox="1">
            <a:spLocks/>
          </p:cNvSpPr>
          <p:nvPr/>
        </p:nvSpPr>
        <p:spPr>
          <a:xfrm>
            <a:off x="2224586" y="540006"/>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Example of Content Marketing</a:t>
            </a:r>
          </a:p>
        </p:txBody>
      </p:sp>
    </p:spTree>
    <p:extLst>
      <p:ext uri="{BB962C8B-B14F-4D97-AF65-F5344CB8AC3E}">
        <p14:creationId xmlns:p14="http://schemas.microsoft.com/office/powerpoint/2010/main" val="1236866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75D657A-0BF3-4913-BFBF-D770B9CF13D3}"/>
              </a:ext>
            </a:extLst>
          </p:cNvPr>
          <p:cNvSpPr>
            <a:spLocks noGrp="1"/>
          </p:cNvSpPr>
          <p:nvPr>
            <p:ph type="title"/>
          </p:nvPr>
        </p:nvSpPr>
        <p:spPr>
          <a:xfrm>
            <a:off x="730155" y="730155"/>
            <a:ext cx="6090743" cy="1422871"/>
          </a:xfrm>
        </p:spPr>
        <p:txBody>
          <a:bodyPr>
            <a:normAutofit/>
          </a:bodyPr>
          <a:lstStyle/>
          <a:p>
            <a:r>
              <a:rPr lang="en-US" b="1" i="0" u="none" strike="noStrike" baseline="0">
                <a:solidFill>
                  <a:srgbClr val="FFFFFF"/>
                </a:solidFill>
                <a:latin typeface="ArialNarrowMTPro-Bold"/>
              </a:rPr>
              <a:t>5. Promotion Mix strategies</a:t>
            </a:r>
            <a:endParaRPr lang="en-US">
              <a:solidFill>
                <a:srgbClr val="FFFFFF"/>
              </a:solidFill>
            </a:endParaRPr>
          </a:p>
        </p:txBody>
      </p:sp>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AD9167"/>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FE795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59D2232-5571-47F4-83C6-8ECD7F691603}"/>
              </a:ext>
            </a:extLst>
          </p:cNvPr>
          <p:cNvSpPr>
            <a:spLocks noGrp="1"/>
          </p:cNvSpPr>
          <p:nvPr>
            <p:ph idx="1"/>
          </p:nvPr>
        </p:nvSpPr>
        <p:spPr>
          <a:xfrm>
            <a:off x="458920" y="2351442"/>
            <a:ext cx="6821032" cy="3706400"/>
          </a:xfrm>
        </p:spPr>
        <p:txBody>
          <a:bodyPr anchor="ctr">
            <a:normAutofit/>
          </a:bodyPr>
          <a:lstStyle/>
          <a:p>
            <a:pPr>
              <a:lnSpc>
                <a:spcPct val="110000"/>
              </a:lnSpc>
            </a:pPr>
            <a:r>
              <a:rPr lang="en-US" sz="1800" dirty="0"/>
              <a:t>Marketers can choose from two basic promotion mix strategies: push promotion or pull promotion.</a:t>
            </a:r>
          </a:p>
          <a:p>
            <a:pPr>
              <a:lnSpc>
                <a:spcPct val="110000"/>
              </a:lnSpc>
            </a:pPr>
            <a:r>
              <a:rPr lang="en-US" sz="1800" b="1" dirty="0"/>
              <a:t>Push strategy:  </a:t>
            </a:r>
            <a:r>
              <a:rPr lang="en-US" sz="1800" dirty="0"/>
              <a:t>A promotion strategy that calls for using the sales force and trade promotion to push the product through channels. The producer promotes the product to channel members who in turn promote it to final consumers.</a:t>
            </a:r>
          </a:p>
          <a:p>
            <a:pPr>
              <a:lnSpc>
                <a:spcPct val="110000"/>
              </a:lnSpc>
            </a:pPr>
            <a:r>
              <a:rPr lang="en-US" sz="1800" b="1" dirty="0"/>
              <a:t>Pull strategy: </a:t>
            </a:r>
            <a:r>
              <a:rPr lang="en-US" sz="1800" dirty="0"/>
              <a:t>A promotion strategy that calls for spending a lot on consumer advertising and promotion to induce final consumers to buy the product, creating a demand vacuum that “pulls” the product through the channel.</a:t>
            </a:r>
          </a:p>
        </p:txBody>
      </p:sp>
      <p:sp>
        <p:nvSpPr>
          <p:cNvPr id="17" name="Rectangle 16">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FE7958">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ED56F98A-510E-4BAB-9603-BB4422ABBB6E}"/>
              </a:ext>
            </a:extLst>
          </p:cNvPr>
          <p:cNvPicPr>
            <a:picLocks noChangeAspect="1"/>
          </p:cNvPicPr>
          <p:nvPr/>
        </p:nvPicPr>
        <p:blipFill>
          <a:blip r:embed="rId2"/>
          <a:stretch>
            <a:fillRect/>
          </a:stretch>
        </p:blipFill>
        <p:spPr>
          <a:xfrm>
            <a:off x="7517695" y="3360045"/>
            <a:ext cx="3977640" cy="2167813"/>
          </a:xfrm>
          <a:prstGeom prst="rect">
            <a:avLst/>
          </a:prstGeom>
        </p:spPr>
      </p:pic>
    </p:spTree>
    <p:extLst>
      <p:ext uri="{BB962C8B-B14F-4D97-AF65-F5344CB8AC3E}">
        <p14:creationId xmlns:p14="http://schemas.microsoft.com/office/powerpoint/2010/main" val="3559739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AFBFF5-FDCD-4176-98A3-A251E26F9122}"/>
              </a:ext>
            </a:extLst>
          </p:cNvPr>
          <p:cNvPicPr>
            <a:picLocks noChangeAspect="1"/>
          </p:cNvPicPr>
          <p:nvPr/>
        </p:nvPicPr>
        <p:blipFill>
          <a:blip r:embed="rId2"/>
          <a:stretch>
            <a:fillRect/>
          </a:stretch>
        </p:blipFill>
        <p:spPr>
          <a:xfrm>
            <a:off x="1698171" y="1422400"/>
            <a:ext cx="10261600" cy="4630057"/>
          </a:xfrm>
          <a:prstGeom prst="rect">
            <a:avLst/>
          </a:prstGeom>
        </p:spPr>
      </p:pic>
      <p:sp>
        <p:nvSpPr>
          <p:cNvPr id="4" name="TextBox 3">
            <a:extLst>
              <a:ext uri="{FF2B5EF4-FFF2-40B4-BE49-F238E27FC236}">
                <a16:creationId xmlns:a16="http://schemas.microsoft.com/office/drawing/2014/main" id="{5F3AAE5C-ABAE-4711-9BF6-8049C82EEB7F}"/>
              </a:ext>
            </a:extLst>
          </p:cNvPr>
          <p:cNvSpPr txBox="1"/>
          <p:nvPr/>
        </p:nvSpPr>
        <p:spPr>
          <a:xfrm>
            <a:off x="2569029" y="537029"/>
            <a:ext cx="5834742" cy="584775"/>
          </a:xfrm>
          <a:prstGeom prst="rect">
            <a:avLst/>
          </a:prstGeom>
          <a:noFill/>
        </p:spPr>
        <p:txBody>
          <a:bodyPr wrap="square" rtlCol="0">
            <a:spAutoFit/>
          </a:bodyPr>
          <a:lstStyle/>
          <a:p>
            <a:r>
              <a:rPr lang="en-US" sz="3200" b="1" dirty="0">
                <a:solidFill>
                  <a:schemeClr val="bg1"/>
                </a:solidFill>
              </a:rPr>
              <a:t>PUSH AND PULL STRATEGIES</a:t>
            </a:r>
          </a:p>
        </p:txBody>
      </p:sp>
    </p:spTree>
    <p:extLst>
      <p:ext uri="{BB962C8B-B14F-4D97-AF65-F5344CB8AC3E}">
        <p14:creationId xmlns:p14="http://schemas.microsoft.com/office/powerpoint/2010/main" val="3481079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0FCE6-9D28-41AD-A8FA-A63161C0687B}"/>
              </a:ext>
            </a:extLst>
          </p:cNvPr>
          <p:cNvSpPr>
            <a:spLocks noGrp="1"/>
          </p:cNvSpPr>
          <p:nvPr>
            <p:ph type="title"/>
          </p:nvPr>
        </p:nvSpPr>
        <p:spPr>
          <a:xfrm>
            <a:off x="2524837" y="150173"/>
            <a:ext cx="9170158" cy="1325563"/>
          </a:xfrm>
        </p:spPr>
        <p:txBody>
          <a:bodyPr/>
          <a:lstStyle/>
          <a:p>
            <a:r>
              <a:rPr lang="en-US" dirty="0"/>
              <a:t>6. ADVERTISING</a:t>
            </a:r>
          </a:p>
        </p:txBody>
      </p:sp>
      <p:pic>
        <p:nvPicPr>
          <p:cNvPr id="9" name="Picture 8">
            <a:extLst>
              <a:ext uri="{FF2B5EF4-FFF2-40B4-BE49-F238E27FC236}">
                <a16:creationId xmlns:a16="http://schemas.microsoft.com/office/drawing/2014/main" id="{B35055D5-C821-4239-8A2D-4637AD0A36DD}"/>
              </a:ext>
            </a:extLst>
          </p:cNvPr>
          <p:cNvPicPr>
            <a:picLocks noChangeAspect="1"/>
          </p:cNvPicPr>
          <p:nvPr/>
        </p:nvPicPr>
        <p:blipFill>
          <a:blip r:embed="rId2"/>
          <a:stretch>
            <a:fillRect/>
          </a:stretch>
        </p:blipFill>
        <p:spPr>
          <a:xfrm>
            <a:off x="203722" y="1934129"/>
            <a:ext cx="11491273" cy="4285569"/>
          </a:xfrm>
          <a:prstGeom prst="rect">
            <a:avLst/>
          </a:prstGeom>
        </p:spPr>
      </p:pic>
      <p:sp>
        <p:nvSpPr>
          <p:cNvPr id="10" name="TextBox 9">
            <a:extLst>
              <a:ext uri="{FF2B5EF4-FFF2-40B4-BE49-F238E27FC236}">
                <a16:creationId xmlns:a16="http://schemas.microsoft.com/office/drawing/2014/main" id="{783803AF-927C-43F8-969A-73293172FA5D}"/>
              </a:ext>
            </a:extLst>
          </p:cNvPr>
          <p:cNvSpPr txBox="1"/>
          <p:nvPr/>
        </p:nvSpPr>
        <p:spPr>
          <a:xfrm>
            <a:off x="3093510" y="1672519"/>
            <a:ext cx="5711696" cy="523220"/>
          </a:xfrm>
          <a:prstGeom prst="rect">
            <a:avLst/>
          </a:prstGeom>
          <a:noFill/>
        </p:spPr>
        <p:txBody>
          <a:bodyPr wrap="square" rtlCol="0">
            <a:spAutoFit/>
          </a:bodyPr>
          <a:lstStyle/>
          <a:p>
            <a:pPr algn="ctr"/>
            <a:r>
              <a:rPr lang="en-US" sz="2800" b="1" dirty="0">
                <a:solidFill>
                  <a:schemeClr val="tx2"/>
                </a:solidFill>
              </a:rPr>
              <a:t>MAJOR ADVERTISING DECISIONS</a:t>
            </a:r>
          </a:p>
        </p:txBody>
      </p:sp>
    </p:spTree>
    <p:extLst>
      <p:ext uri="{BB962C8B-B14F-4D97-AF65-F5344CB8AC3E}">
        <p14:creationId xmlns:p14="http://schemas.microsoft.com/office/powerpoint/2010/main" val="109399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DC293-36F8-4E64-B482-16BAD7F287F1}"/>
              </a:ext>
            </a:extLst>
          </p:cNvPr>
          <p:cNvSpPr>
            <a:spLocks noGrp="1"/>
          </p:cNvSpPr>
          <p:nvPr>
            <p:ph type="title"/>
          </p:nvPr>
        </p:nvSpPr>
        <p:spPr>
          <a:xfrm>
            <a:off x="2183642" y="163821"/>
            <a:ext cx="9170158" cy="1325563"/>
          </a:xfrm>
        </p:spPr>
        <p:txBody>
          <a:bodyPr/>
          <a:lstStyle/>
          <a:p>
            <a:r>
              <a:rPr lang="en-US" dirty="0"/>
              <a:t>Advertising: objectives setting</a:t>
            </a:r>
          </a:p>
        </p:txBody>
      </p:sp>
      <p:sp>
        <p:nvSpPr>
          <p:cNvPr id="8" name="TextBox 7">
            <a:extLst>
              <a:ext uri="{FF2B5EF4-FFF2-40B4-BE49-F238E27FC236}">
                <a16:creationId xmlns:a16="http://schemas.microsoft.com/office/drawing/2014/main" id="{881E7AF9-9E3B-4B0A-848E-D0494A2F1658}"/>
              </a:ext>
            </a:extLst>
          </p:cNvPr>
          <p:cNvSpPr txBox="1"/>
          <p:nvPr/>
        </p:nvSpPr>
        <p:spPr>
          <a:xfrm>
            <a:off x="1393415" y="1692415"/>
            <a:ext cx="9960385" cy="4893647"/>
          </a:xfrm>
          <a:prstGeom prst="rect">
            <a:avLst/>
          </a:prstGeom>
          <a:noFill/>
        </p:spPr>
        <p:txBody>
          <a:bodyPr wrap="square">
            <a:spAutoFit/>
          </a:bodyPr>
          <a:lstStyle/>
          <a:p>
            <a:pPr algn="l"/>
            <a:r>
              <a:rPr lang="en-US" sz="2400" b="1" i="1" u="none" strike="noStrike" baseline="0" dirty="0">
                <a:solidFill>
                  <a:srgbClr val="960000"/>
                </a:solidFill>
                <a:latin typeface="TimesLTPro-Italic"/>
              </a:rPr>
              <a:t>Informative advertising </a:t>
            </a:r>
            <a:r>
              <a:rPr lang="en-US" sz="2400" b="0" i="0" u="none" strike="noStrike" baseline="0" dirty="0">
                <a:latin typeface="TimesLTPro-Roman"/>
              </a:rPr>
              <a:t>is used heavily when introducing a new product category. In this case, the objective is to build primary demand</a:t>
            </a:r>
          </a:p>
          <a:p>
            <a:pPr algn="l"/>
            <a:endParaRPr lang="en-US" sz="2400" dirty="0"/>
          </a:p>
          <a:p>
            <a:pPr algn="l"/>
            <a:r>
              <a:rPr lang="en-US" sz="2400" b="1" i="1" dirty="0">
                <a:solidFill>
                  <a:srgbClr val="960000"/>
                </a:solidFill>
                <a:latin typeface="TimesLTPro-Italic"/>
              </a:rPr>
              <a:t>Persuasive advertising </a:t>
            </a:r>
            <a:r>
              <a:rPr lang="en-US" sz="2400" b="0" i="0" u="none" strike="noStrike" baseline="0" dirty="0">
                <a:latin typeface="TimesLTPro-Roman"/>
              </a:rPr>
              <a:t>becomes more important as competition increases. Here, the company’s objective is to build selective demand. Some persuasive advertising has become </a:t>
            </a:r>
            <a:r>
              <a:rPr lang="en-US" sz="2400" b="0" i="1" u="none" strike="noStrike" baseline="0" dirty="0">
                <a:solidFill>
                  <a:schemeClr val="accent6">
                    <a:lumMod val="75000"/>
                  </a:schemeClr>
                </a:solidFill>
                <a:latin typeface="TimesLTPro-Italic"/>
              </a:rPr>
              <a:t>comparative advertising </a:t>
            </a:r>
            <a:r>
              <a:rPr lang="en-US" sz="2400" b="0" i="0" u="none" strike="noStrike" baseline="0" dirty="0">
                <a:solidFill>
                  <a:schemeClr val="accent6">
                    <a:lumMod val="75000"/>
                  </a:schemeClr>
                </a:solidFill>
                <a:latin typeface="TimesLTPro-Roman"/>
              </a:rPr>
              <a:t>(or </a:t>
            </a:r>
            <a:r>
              <a:rPr lang="en-US" sz="2400" b="0" i="1" u="none" strike="noStrike" baseline="0" dirty="0">
                <a:solidFill>
                  <a:schemeClr val="accent6">
                    <a:lumMod val="75000"/>
                  </a:schemeClr>
                </a:solidFill>
                <a:latin typeface="TimesLTPro-Italic"/>
              </a:rPr>
              <a:t>attack advertising</a:t>
            </a:r>
            <a:r>
              <a:rPr lang="en-US" sz="2400" b="0" i="0" u="none" strike="noStrike" baseline="0" dirty="0">
                <a:solidFill>
                  <a:schemeClr val="accent6">
                    <a:lumMod val="75000"/>
                  </a:schemeClr>
                </a:solidFill>
                <a:latin typeface="TimesLTPro-Roman"/>
              </a:rPr>
              <a:t>), </a:t>
            </a:r>
            <a:r>
              <a:rPr lang="en-US" sz="2400" b="0" i="0" u="none" strike="noStrike" baseline="0" dirty="0">
                <a:latin typeface="TimesLTPro-Roman"/>
              </a:rPr>
              <a:t> in which a company directly or indirectly compares its brand with one or more other brands.</a:t>
            </a:r>
          </a:p>
          <a:p>
            <a:pPr algn="l"/>
            <a:endParaRPr lang="en-US" sz="2400" dirty="0">
              <a:latin typeface="TimesLTPro-Roman"/>
            </a:endParaRPr>
          </a:p>
          <a:p>
            <a:pPr algn="l"/>
            <a:r>
              <a:rPr lang="en-US" sz="2400" b="1" i="1" dirty="0">
                <a:solidFill>
                  <a:srgbClr val="960000"/>
                </a:solidFill>
                <a:latin typeface="TimesLTPro-Italic"/>
              </a:rPr>
              <a:t>Reminder advertising </a:t>
            </a:r>
            <a:r>
              <a:rPr lang="en-US" sz="2400" b="0" i="0" u="none" strike="noStrike" baseline="0" dirty="0">
                <a:latin typeface="TimesLTPro-Roman"/>
              </a:rPr>
              <a:t>is important for mature products; it helps to maintain customer relationships and keep consumers thinking about the product</a:t>
            </a:r>
          </a:p>
          <a:p>
            <a:pPr algn="l"/>
            <a:endParaRPr lang="en-US" sz="2400" dirty="0">
              <a:latin typeface="TimesLTPro-Roman"/>
            </a:endParaRPr>
          </a:p>
          <a:p>
            <a:pPr algn="l"/>
            <a:endParaRPr lang="en-US" sz="2400" dirty="0"/>
          </a:p>
        </p:txBody>
      </p:sp>
      <p:pic>
        <p:nvPicPr>
          <p:cNvPr id="3" name="Picture 2">
            <a:extLst>
              <a:ext uri="{FF2B5EF4-FFF2-40B4-BE49-F238E27FC236}">
                <a16:creationId xmlns:a16="http://schemas.microsoft.com/office/drawing/2014/main" id="{3885CC2C-C219-4129-ADCF-097478EC5147}"/>
              </a:ext>
            </a:extLst>
          </p:cNvPr>
          <p:cNvPicPr>
            <a:picLocks noChangeAspect="1"/>
          </p:cNvPicPr>
          <p:nvPr/>
        </p:nvPicPr>
        <p:blipFill>
          <a:blip r:embed="rId2"/>
          <a:stretch>
            <a:fillRect/>
          </a:stretch>
        </p:blipFill>
        <p:spPr>
          <a:xfrm>
            <a:off x="9469847" y="0"/>
            <a:ext cx="2657475" cy="1724025"/>
          </a:xfrm>
          <a:prstGeom prst="rect">
            <a:avLst/>
          </a:prstGeom>
        </p:spPr>
      </p:pic>
    </p:spTree>
    <p:extLst>
      <p:ext uri="{BB962C8B-B14F-4D97-AF65-F5344CB8AC3E}">
        <p14:creationId xmlns:p14="http://schemas.microsoft.com/office/powerpoint/2010/main" val="1891416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C04290-CCC0-40A5-B1B7-5A6F02AFCC44}"/>
              </a:ext>
            </a:extLst>
          </p:cNvPr>
          <p:cNvPicPr>
            <a:picLocks noChangeAspect="1"/>
          </p:cNvPicPr>
          <p:nvPr/>
        </p:nvPicPr>
        <p:blipFill>
          <a:blip r:embed="rId2"/>
          <a:stretch>
            <a:fillRect/>
          </a:stretch>
        </p:blipFill>
        <p:spPr>
          <a:xfrm>
            <a:off x="9318369" y="36304"/>
            <a:ext cx="2657475" cy="1724025"/>
          </a:xfrm>
          <a:prstGeom prst="rect">
            <a:avLst/>
          </a:prstGeom>
        </p:spPr>
      </p:pic>
      <p:sp>
        <p:nvSpPr>
          <p:cNvPr id="2" name="Title 1">
            <a:extLst>
              <a:ext uri="{FF2B5EF4-FFF2-40B4-BE49-F238E27FC236}">
                <a16:creationId xmlns:a16="http://schemas.microsoft.com/office/drawing/2014/main" id="{B0EDC293-36F8-4E64-B482-16BAD7F287F1}"/>
              </a:ext>
            </a:extLst>
          </p:cNvPr>
          <p:cNvSpPr>
            <a:spLocks noGrp="1"/>
          </p:cNvSpPr>
          <p:nvPr>
            <p:ph type="title"/>
          </p:nvPr>
        </p:nvSpPr>
        <p:spPr>
          <a:xfrm>
            <a:off x="2183642" y="163821"/>
            <a:ext cx="9170158" cy="1325563"/>
          </a:xfrm>
        </p:spPr>
        <p:txBody>
          <a:bodyPr/>
          <a:lstStyle/>
          <a:p>
            <a:r>
              <a:rPr lang="en-US" dirty="0"/>
              <a:t>Advertising: objectives setting</a:t>
            </a:r>
          </a:p>
        </p:txBody>
      </p:sp>
      <p:pic>
        <p:nvPicPr>
          <p:cNvPr id="5" name="Picture 4">
            <a:extLst>
              <a:ext uri="{FF2B5EF4-FFF2-40B4-BE49-F238E27FC236}">
                <a16:creationId xmlns:a16="http://schemas.microsoft.com/office/drawing/2014/main" id="{6FD2F2C9-AB73-4427-BE97-DF2E69C534BE}"/>
              </a:ext>
            </a:extLst>
          </p:cNvPr>
          <p:cNvPicPr>
            <a:picLocks noChangeAspect="1"/>
          </p:cNvPicPr>
          <p:nvPr/>
        </p:nvPicPr>
        <p:blipFill>
          <a:blip r:embed="rId3"/>
          <a:stretch>
            <a:fillRect/>
          </a:stretch>
        </p:blipFill>
        <p:spPr>
          <a:xfrm>
            <a:off x="1873045" y="1489385"/>
            <a:ext cx="8067368" cy="4470298"/>
          </a:xfrm>
          <a:prstGeom prst="rect">
            <a:avLst/>
          </a:prstGeom>
        </p:spPr>
      </p:pic>
    </p:spTree>
    <p:extLst>
      <p:ext uri="{BB962C8B-B14F-4D97-AF65-F5344CB8AC3E}">
        <p14:creationId xmlns:p14="http://schemas.microsoft.com/office/powerpoint/2010/main" val="3940738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9" y="281668"/>
            <a:ext cx="9170158" cy="1325563"/>
          </a:xfrm>
        </p:spPr>
        <p:txBody>
          <a:bodyPr/>
          <a:lstStyle/>
          <a:p>
            <a:r>
              <a:rPr lang="en-US" dirty="0"/>
              <a:t>EXAMPLE OF INFORMATIVE AD</a:t>
            </a:r>
          </a:p>
        </p:txBody>
      </p:sp>
      <p:pic>
        <p:nvPicPr>
          <p:cNvPr id="1026" name="Picture 2" descr="Using Advertising as Information Texts - Politics Included!">
            <a:extLst>
              <a:ext uri="{FF2B5EF4-FFF2-40B4-BE49-F238E27FC236}">
                <a16:creationId xmlns:a16="http://schemas.microsoft.com/office/drawing/2014/main" id="{2A5146E7-570D-4ABA-833E-377BB4AB6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319" y="1462088"/>
            <a:ext cx="8087768" cy="5233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435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8" y="281668"/>
            <a:ext cx="9916567" cy="1325563"/>
          </a:xfrm>
          <a:solidFill>
            <a:srgbClr val="0A1F61"/>
          </a:solidFill>
        </p:spPr>
        <p:txBody>
          <a:bodyPr>
            <a:normAutofit/>
          </a:bodyPr>
          <a:lstStyle/>
          <a:p>
            <a:r>
              <a:rPr lang="en-US" sz="3600" dirty="0"/>
              <a:t>EXAMPLE OF PERSUASIVE AD (COMPARATIVE)</a:t>
            </a:r>
          </a:p>
        </p:txBody>
      </p:sp>
      <p:pic>
        <p:nvPicPr>
          <p:cNvPr id="3" name="Picture 2">
            <a:extLst>
              <a:ext uri="{FF2B5EF4-FFF2-40B4-BE49-F238E27FC236}">
                <a16:creationId xmlns:a16="http://schemas.microsoft.com/office/drawing/2014/main" id="{1DD4D2F1-2E86-41D2-B6F6-A3DFA8BD461E}"/>
              </a:ext>
            </a:extLst>
          </p:cNvPr>
          <p:cNvPicPr>
            <a:picLocks noChangeAspect="1"/>
          </p:cNvPicPr>
          <p:nvPr/>
        </p:nvPicPr>
        <p:blipFill>
          <a:blip r:embed="rId2"/>
          <a:stretch>
            <a:fillRect/>
          </a:stretch>
        </p:blipFill>
        <p:spPr>
          <a:xfrm>
            <a:off x="7221743" y="2232965"/>
            <a:ext cx="4572396" cy="3429297"/>
          </a:xfrm>
          <a:prstGeom prst="rect">
            <a:avLst/>
          </a:prstGeom>
        </p:spPr>
      </p:pic>
      <p:sp>
        <p:nvSpPr>
          <p:cNvPr id="4" name="TextBox 3">
            <a:extLst>
              <a:ext uri="{FF2B5EF4-FFF2-40B4-BE49-F238E27FC236}">
                <a16:creationId xmlns:a16="http://schemas.microsoft.com/office/drawing/2014/main" id="{877B77B6-7367-41E6-8CC1-B800926C0B22}"/>
              </a:ext>
            </a:extLst>
          </p:cNvPr>
          <p:cNvSpPr txBox="1"/>
          <p:nvPr/>
        </p:nvSpPr>
        <p:spPr>
          <a:xfrm>
            <a:off x="8577943" y="1735432"/>
            <a:ext cx="2307771" cy="369332"/>
          </a:xfrm>
          <a:prstGeom prst="rect">
            <a:avLst/>
          </a:prstGeom>
          <a:noFill/>
        </p:spPr>
        <p:txBody>
          <a:bodyPr wrap="square" rtlCol="0">
            <a:spAutoFit/>
          </a:bodyPr>
          <a:lstStyle/>
          <a:p>
            <a:pPr algn="ctr"/>
            <a:r>
              <a:rPr lang="en-US" b="1" dirty="0"/>
              <a:t>INDIRECT</a:t>
            </a:r>
          </a:p>
        </p:txBody>
      </p:sp>
      <p:sp>
        <p:nvSpPr>
          <p:cNvPr id="6" name="TextBox 5">
            <a:extLst>
              <a:ext uri="{FF2B5EF4-FFF2-40B4-BE49-F238E27FC236}">
                <a16:creationId xmlns:a16="http://schemas.microsoft.com/office/drawing/2014/main" id="{5CCD4BDA-9EE9-437C-89FC-9B3C6E0786BA}"/>
              </a:ext>
            </a:extLst>
          </p:cNvPr>
          <p:cNvSpPr txBox="1"/>
          <p:nvPr/>
        </p:nvSpPr>
        <p:spPr>
          <a:xfrm>
            <a:off x="2159318" y="1735432"/>
            <a:ext cx="2307771" cy="369332"/>
          </a:xfrm>
          <a:prstGeom prst="rect">
            <a:avLst/>
          </a:prstGeom>
          <a:noFill/>
        </p:spPr>
        <p:txBody>
          <a:bodyPr wrap="square" rtlCol="0">
            <a:spAutoFit/>
          </a:bodyPr>
          <a:lstStyle/>
          <a:p>
            <a:pPr algn="ctr"/>
            <a:r>
              <a:rPr lang="en-US" b="1" dirty="0"/>
              <a:t>DIRECT</a:t>
            </a:r>
          </a:p>
        </p:txBody>
      </p:sp>
      <p:sp>
        <p:nvSpPr>
          <p:cNvPr id="8" name="TextBox 7">
            <a:extLst>
              <a:ext uri="{FF2B5EF4-FFF2-40B4-BE49-F238E27FC236}">
                <a16:creationId xmlns:a16="http://schemas.microsoft.com/office/drawing/2014/main" id="{A26E569E-C111-42B0-A1EA-51A7973D3764}"/>
              </a:ext>
            </a:extLst>
          </p:cNvPr>
          <p:cNvSpPr txBox="1"/>
          <p:nvPr/>
        </p:nvSpPr>
        <p:spPr>
          <a:xfrm>
            <a:off x="1005299" y="3244334"/>
            <a:ext cx="6216444" cy="369332"/>
          </a:xfrm>
          <a:prstGeom prst="rect">
            <a:avLst/>
          </a:prstGeom>
          <a:noFill/>
        </p:spPr>
        <p:txBody>
          <a:bodyPr wrap="square">
            <a:spAutoFit/>
          </a:bodyPr>
          <a:lstStyle/>
          <a:p>
            <a:r>
              <a:rPr lang="en-US" dirty="0"/>
              <a:t>https://www.youtube.com/watch?v=vY60vzAWqxw</a:t>
            </a:r>
          </a:p>
        </p:txBody>
      </p:sp>
    </p:spTree>
    <p:extLst>
      <p:ext uri="{BB962C8B-B14F-4D97-AF65-F5344CB8AC3E}">
        <p14:creationId xmlns:p14="http://schemas.microsoft.com/office/powerpoint/2010/main" val="39220454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D392-C756-4695-B1E4-0D1829CA02BF}"/>
              </a:ext>
            </a:extLst>
          </p:cNvPr>
          <p:cNvSpPr>
            <a:spLocks noGrp="1"/>
          </p:cNvSpPr>
          <p:nvPr>
            <p:ph type="title"/>
          </p:nvPr>
        </p:nvSpPr>
        <p:spPr>
          <a:xfrm>
            <a:off x="2159319" y="281668"/>
            <a:ext cx="9170158" cy="1325563"/>
          </a:xfrm>
        </p:spPr>
        <p:txBody>
          <a:bodyPr/>
          <a:lstStyle/>
          <a:p>
            <a:r>
              <a:rPr lang="en-US" dirty="0"/>
              <a:t>EXAMPLE OF REMINDER AD</a:t>
            </a:r>
          </a:p>
        </p:txBody>
      </p:sp>
      <p:pic>
        <p:nvPicPr>
          <p:cNvPr id="3" name="Picture 2">
            <a:extLst>
              <a:ext uri="{FF2B5EF4-FFF2-40B4-BE49-F238E27FC236}">
                <a16:creationId xmlns:a16="http://schemas.microsoft.com/office/drawing/2014/main" id="{E2D94A5C-5A10-4170-B63B-6ED8E9C9C179}"/>
              </a:ext>
            </a:extLst>
          </p:cNvPr>
          <p:cNvPicPr>
            <a:picLocks noChangeAspect="1"/>
          </p:cNvPicPr>
          <p:nvPr/>
        </p:nvPicPr>
        <p:blipFill>
          <a:blip r:embed="rId2"/>
          <a:stretch>
            <a:fillRect/>
          </a:stretch>
        </p:blipFill>
        <p:spPr>
          <a:xfrm>
            <a:off x="2664288" y="1609285"/>
            <a:ext cx="7394112" cy="4007744"/>
          </a:xfrm>
          <a:prstGeom prst="rect">
            <a:avLst/>
          </a:prstGeom>
        </p:spPr>
      </p:pic>
    </p:spTree>
    <p:extLst>
      <p:ext uri="{BB962C8B-B14F-4D97-AF65-F5344CB8AC3E}">
        <p14:creationId xmlns:p14="http://schemas.microsoft.com/office/powerpoint/2010/main" val="850228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S</a:t>
            </a:r>
            <a:r>
              <a:rPr lang="en-US" sz="3200" b="1" i="0" u="none" strike="noStrike" baseline="0" dirty="0">
                <a:latin typeface="ArialNarrowMTPro-Bold"/>
              </a:rPr>
              <a:t>etting the advertising budget</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551028" y="1839273"/>
            <a:ext cx="11089943" cy="4351338"/>
          </a:xfrm>
        </p:spPr>
        <p:txBody>
          <a:bodyPr>
            <a:normAutofit/>
          </a:bodyPr>
          <a:lstStyle/>
          <a:p>
            <a:pPr algn="l"/>
            <a:r>
              <a:rPr lang="en-US" sz="2000" b="1" i="0" u="none" strike="noStrike" baseline="0" dirty="0">
                <a:solidFill>
                  <a:srgbClr val="0A1F61"/>
                </a:solidFill>
                <a:latin typeface="ArialNarrowMTPro-Bold"/>
              </a:rPr>
              <a:t>Advertising budget</a:t>
            </a:r>
          </a:p>
          <a:p>
            <a:pPr algn="l">
              <a:lnSpc>
                <a:spcPct val="100000"/>
              </a:lnSpc>
            </a:pPr>
            <a:r>
              <a:rPr lang="en-US" sz="2000" dirty="0">
                <a:solidFill>
                  <a:srgbClr val="000000"/>
                </a:solidFill>
                <a:latin typeface="TimesLTPro-Roman"/>
              </a:rPr>
              <a:t>The dollars and other resources allocated to a product or a company advertising program</a:t>
            </a:r>
            <a:r>
              <a:rPr lang="en-US" sz="1800" b="0" i="0" u="none" strike="noStrike" baseline="0" dirty="0">
                <a:solidFill>
                  <a:srgbClr val="000000"/>
                </a:solidFill>
                <a:latin typeface="TimesLTPro-Roman"/>
              </a:rPr>
              <a:t>.</a:t>
            </a:r>
          </a:p>
          <a:p>
            <a:pPr lvl="1">
              <a:lnSpc>
                <a:spcPct val="100000"/>
              </a:lnSpc>
            </a:pPr>
            <a:r>
              <a:rPr lang="en-US" sz="2000" dirty="0">
                <a:solidFill>
                  <a:srgbClr val="C00000"/>
                </a:solidFill>
                <a:latin typeface="TimesLTPro-Roman"/>
              </a:rPr>
              <a:t>Affordable method: </a:t>
            </a:r>
            <a:r>
              <a:rPr lang="en-US" sz="2000" dirty="0">
                <a:solidFill>
                  <a:srgbClr val="000000"/>
                </a:solidFill>
                <a:latin typeface="TimesLTPro-Roman"/>
              </a:rPr>
              <a:t>Setting the promotion budget at the level management thinks the company can afford.</a:t>
            </a:r>
          </a:p>
          <a:p>
            <a:pPr lvl="1">
              <a:lnSpc>
                <a:spcPct val="100000"/>
              </a:lnSpc>
            </a:pPr>
            <a:r>
              <a:rPr lang="en-US" sz="2000" dirty="0">
                <a:solidFill>
                  <a:srgbClr val="C00000"/>
                </a:solidFill>
                <a:latin typeface="TimesLTPro-Roman"/>
              </a:rPr>
              <a:t>Percentage-of-sales method: </a:t>
            </a:r>
            <a:r>
              <a:rPr lang="en-US" sz="2000" dirty="0">
                <a:solidFill>
                  <a:srgbClr val="000000"/>
                </a:solidFill>
                <a:latin typeface="TimesLTPro-Roman"/>
              </a:rPr>
              <a:t>Setting the promotion budget at a certain percentage of current or forecasted sales or as a percentage of the unit sales price.</a:t>
            </a:r>
          </a:p>
          <a:p>
            <a:pPr lvl="1">
              <a:lnSpc>
                <a:spcPct val="100000"/>
              </a:lnSpc>
            </a:pPr>
            <a:r>
              <a:rPr lang="en-US" sz="2000" dirty="0">
                <a:solidFill>
                  <a:srgbClr val="C00000"/>
                </a:solidFill>
                <a:latin typeface="TimesLTPro-Roman"/>
              </a:rPr>
              <a:t>Competitive-parity method: </a:t>
            </a:r>
            <a:r>
              <a:rPr lang="en-US" sz="2000" dirty="0">
                <a:solidFill>
                  <a:srgbClr val="000000"/>
                </a:solidFill>
                <a:latin typeface="TimesLTPro-Roman"/>
              </a:rPr>
              <a:t>Setting the promotion budget to match competitors’ outlays.</a:t>
            </a:r>
          </a:p>
          <a:p>
            <a:pPr lvl="1">
              <a:lnSpc>
                <a:spcPct val="100000"/>
              </a:lnSpc>
            </a:pPr>
            <a:r>
              <a:rPr lang="en-US" sz="2000" dirty="0">
                <a:solidFill>
                  <a:srgbClr val="C00000"/>
                </a:solidFill>
                <a:latin typeface="TimesLTPro-Roman"/>
              </a:rPr>
              <a:t>Objective-and-task method: </a:t>
            </a:r>
            <a:r>
              <a:rPr lang="en-US" sz="2000" dirty="0">
                <a:solidFill>
                  <a:srgbClr val="000000"/>
                </a:solidFill>
                <a:latin typeface="TimesLTPro-Roman"/>
              </a:rPr>
              <a:t>Developing the promotion budget by (1) defining specific promotion objectives, (2) determining the tasks needed to achieve these objectives, and (3) estimating the costs of performing these tasks. The sum of these costs is the proposed promotion budget.</a:t>
            </a:r>
          </a:p>
        </p:txBody>
      </p:sp>
    </p:spTree>
    <p:extLst>
      <p:ext uri="{BB962C8B-B14F-4D97-AF65-F5344CB8AC3E}">
        <p14:creationId xmlns:p14="http://schemas.microsoft.com/office/powerpoint/2010/main" val="794786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7" name="TextBox 6">
            <a:extLst>
              <a:ext uri="{FF2B5EF4-FFF2-40B4-BE49-F238E27FC236}">
                <a16:creationId xmlns:a16="http://schemas.microsoft.com/office/drawing/2014/main" id="{B2523A7A-C44D-4C9F-8930-1C772EB61225}"/>
              </a:ext>
            </a:extLst>
          </p:cNvPr>
          <p:cNvSpPr txBox="1"/>
          <p:nvPr/>
        </p:nvSpPr>
        <p:spPr>
          <a:xfrm>
            <a:off x="1058270" y="1838081"/>
            <a:ext cx="10075460" cy="765081"/>
          </a:xfrm>
          <a:prstGeom prst="rect">
            <a:avLst/>
          </a:prstGeom>
          <a:noFill/>
        </p:spPr>
        <p:txBody>
          <a:bodyPr wrap="square">
            <a:spAutoFit/>
          </a:bodyPr>
          <a:lstStyle/>
          <a:p>
            <a:pPr algn="l">
              <a:lnSpc>
                <a:spcPct val="120000"/>
              </a:lnSpc>
            </a:pPr>
            <a:r>
              <a:rPr lang="en-US" sz="2000" b="1" i="0" u="none" strike="noStrike" baseline="0" dirty="0">
                <a:solidFill>
                  <a:srgbClr val="0A1F61"/>
                </a:solidFill>
                <a:latin typeface="ArialNarrowMTPro-Bold"/>
              </a:rPr>
              <a:t>Advertising </a:t>
            </a:r>
            <a:r>
              <a:rPr lang="en-US" sz="2000" b="1" dirty="0">
                <a:solidFill>
                  <a:srgbClr val="0A1F61"/>
                </a:solidFill>
                <a:latin typeface="ArialNarrowMTPro-Bold"/>
              </a:rPr>
              <a:t>strategy: </a:t>
            </a:r>
            <a:r>
              <a:rPr lang="en-US" sz="1800" b="0" i="0" u="none" strike="noStrike" baseline="0" dirty="0">
                <a:solidFill>
                  <a:srgbClr val="000000"/>
                </a:solidFill>
                <a:latin typeface="TimesLTPro-Roman"/>
              </a:rPr>
              <a:t>The strategy by which the company accomplishes its advertising objectives. It consists of two major elements: </a:t>
            </a:r>
            <a:r>
              <a:rPr lang="en-US" sz="1800" b="0" i="0" u="none" strike="noStrike" baseline="0" dirty="0">
                <a:solidFill>
                  <a:srgbClr val="C00000"/>
                </a:solidFill>
                <a:latin typeface="TimesLTPro-Roman"/>
              </a:rPr>
              <a:t>creating advertising messages </a:t>
            </a:r>
            <a:r>
              <a:rPr lang="en-US" sz="1800" b="0" i="0" u="none" strike="noStrike" baseline="0" dirty="0">
                <a:solidFill>
                  <a:srgbClr val="000000"/>
                </a:solidFill>
                <a:latin typeface="TimesLTPro-Roman"/>
              </a:rPr>
              <a:t>and </a:t>
            </a:r>
            <a:r>
              <a:rPr lang="en-US" sz="1800" b="0" i="0" u="none" strike="noStrike" baseline="0" dirty="0">
                <a:solidFill>
                  <a:srgbClr val="C00000"/>
                </a:solidFill>
                <a:latin typeface="TimesLTPro-Roman"/>
              </a:rPr>
              <a:t>selecting advertising media.</a:t>
            </a:r>
            <a:endParaRPr lang="en-US" sz="2000" b="0" i="0" u="none" strike="noStrike" baseline="0" dirty="0">
              <a:solidFill>
                <a:srgbClr val="000000"/>
              </a:solidFill>
              <a:latin typeface="TimesLTPro-Roman"/>
            </a:endParaRPr>
          </a:p>
        </p:txBody>
      </p:sp>
      <p:sp>
        <p:nvSpPr>
          <p:cNvPr id="8" name="Oval 7">
            <a:extLst>
              <a:ext uri="{FF2B5EF4-FFF2-40B4-BE49-F238E27FC236}">
                <a16:creationId xmlns:a16="http://schemas.microsoft.com/office/drawing/2014/main" id="{0A2927BF-7589-4AB3-96AA-A9626CBAA8ED}"/>
              </a:ext>
            </a:extLst>
          </p:cNvPr>
          <p:cNvSpPr/>
          <p:nvPr/>
        </p:nvSpPr>
        <p:spPr>
          <a:xfrm>
            <a:off x="1883391" y="3374558"/>
            <a:ext cx="2210937" cy="17605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ADVERTISING</a:t>
            </a:r>
          </a:p>
          <a:p>
            <a:pPr algn="ctr"/>
            <a:r>
              <a:rPr lang="en-US" dirty="0"/>
              <a:t>STRATEGY</a:t>
            </a:r>
          </a:p>
        </p:txBody>
      </p:sp>
      <p:sp>
        <p:nvSpPr>
          <p:cNvPr id="9" name="Oval 8">
            <a:extLst>
              <a:ext uri="{FF2B5EF4-FFF2-40B4-BE49-F238E27FC236}">
                <a16:creationId xmlns:a16="http://schemas.microsoft.com/office/drawing/2014/main" id="{BA2E21AD-E77C-4356-859A-C0729D9B6CC8}"/>
              </a:ext>
            </a:extLst>
          </p:cNvPr>
          <p:cNvSpPr/>
          <p:nvPr/>
        </p:nvSpPr>
        <p:spPr>
          <a:xfrm>
            <a:off x="6277970" y="2910917"/>
            <a:ext cx="3589361" cy="1115173"/>
          </a:xfrm>
          <a:prstGeom prst="ellipse">
            <a:avLst/>
          </a:prstGeom>
          <a:solidFill>
            <a:schemeClr val="accent2"/>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Creating advertising messages</a:t>
            </a:r>
          </a:p>
        </p:txBody>
      </p:sp>
      <p:sp>
        <p:nvSpPr>
          <p:cNvPr id="12" name="Oval 11">
            <a:extLst>
              <a:ext uri="{FF2B5EF4-FFF2-40B4-BE49-F238E27FC236}">
                <a16:creationId xmlns:a16="http://schemas.microsoft.com/office/drawing/2014/main" id="{D478A89A-3482-4911-A6F9-F465FFB4EF6E}"/>
              </a:ext>
            </a:extLst>
          </p:cNvPr>
          <p:cNvSpPr/>
          <p:nvPr/>
        </p:nvSpPr>
        <p:spPr>
          <a:xfrm>
            <a:off x="6277969" y="4701049"/>
            <a:ext cx="3589361" cy="1071955"/>
          </a:xfrm>
          <a:prstGeom prst="ellipse">
            <a:avLst/>
          </a:prstGeom>
          <a:solidFill>
            <a:srgbClr val="FFC000"/>
          </a:solidFill>
          <a:ln>
            <a:solidFill>
              <a:srgbClr val="FF95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Selecting advertising media</a:t>
            </a:r>
          </a:p>
        </p:txBody>
      </p:sp>
      <p:cxnSp>
        <p:nvCxnSpPr>
          <p:cNvPr id="11" name="Straight Arrow Connector 10">
            <a:extLst>
              <a:ext uri="{FF2B5EF4-FFF2-40B4-BE49-F238E27FC236}">
                <a16:creationId xmlns:a16="http://schemas.microsoft.com/office/drawing/2014/main" id="{BD635700-366B-460E-A2ED-28A14A3BEA42}"/>
              </a:ext>
            </a:extLst>
          </p:cNvPr>
          <p:cNvCxnSpPr>
            <a:stCxn id="8" idx="6"/>
            <a:endCxn id="9" idx="2"/>
          </p:cNvCxnSpPr>
          <p:nvPr/>
        </p:nvCxnSpPr>
        <p:spPr>
          <a:xfrm flipV="1">
            <a:off x="4094328" y="3468504"/>
            <a:ext cx="2183642" cy="7863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D616DC19-205A-4C0C-A174-1BDBA776162D}"/>
              </a:ext>
            </a:extLst>
          </p:cNvPr>
          <p:cNvCxnSpPr>
            <a:stCxn id="8" idx="6"/>
            <a:endCxn id="12" idx="2"/>
          </p:cNvCxnSpPr>
          <p:nvPr/>
        </p:nvCxnSpPr>
        <p:spPr>
          <a:xfrm>
            <a:off x="4094328" y="4254839"/>
            <a:ext cx="2183641" cy="982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9174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492647" y="1673067"/>
            <a:ext cx="7364673" cy="4708478"/>
          </a:xfrm>
        </p:spPr>
        <p:txBody>
          <a:bodyPr>
            <a:normAutofit/>
          </a:bodyPr>
          <a:lstStyle/>
          <a:p>
            <a:pPr marL="0" indent="0" algn="l">
              <a:lnSpc>
                <a:spcPct val="120000"/>
              </a:lnSpc>
              <a:buNone/>
            </a:pPr>
            <a:r>
              <a:rPr lang="en-US" sz="2000" b="0" i="0" u="none" strike="noStrike" baseline="0" dirty="0">
                <a:solidFill>
                  <a:srgbClr val="C00000"/>
                </a:solidFill>
                <a:latin typeface="TimesLTPro-Roman"/>
              </a:rPr>
              <a:t>1. Creating advertising messages: AIDA MODEL</a:t>
            </a:r>
          </a:p>
          <a:p>
            <a:pPr algn="l">
              <a:lnSpc>
                <a:spcPct val="120000"/>
              </a:lnSpc>
              <a:buFont typeface="Arial" panose="020B0604020202020204" pitchFamily="34" charset="0"/>
              <a:buChar char="•"/>
            </a:pPr>
            <a:r>
              <a:rPr lang="en-US" sz="1800" b="1" dirty="0">
                <a:solidFill>
                  <a:schemeClr val="tx2"/>
                </a:solidFill>
                <a:latin typeface="TimesLTPro-Roman"/>
              </a:rPr>
              <a:t>Awareness:</a:t>
            </a:r>
            <a:r>
              <a:rPr lang="en-US" sz="1800" dirty="0">
                <a:solidFill>
                  <a:srgbClr val="000000"/>
                </a:solidFill>
                <a:latin typeface="TimesLTPro-Roman"/>
              </a:rPr>
              <a:t> creating brand awareness or affiliation with your product or service.</a:t>
            </a:r>
          </a:p>
          <a:p>
            <a:pPr algn="l">
              <a:lnSpc>
                <a:spcPct val="120000"/>
              </a:lnSpc>
              <a:buFont typeface="Arial" panose="020B0604020202020204" pitchFamily="34" charset="0"/>
              <a:buChar char="•"/>
            </a:pPr>
            <a:r>
              <a:rPr lang="en-US" sz="1800" b="1" dirty="0">
                <a:solidFill>
                  <a:schemeClr val="tx2"/>
                </a:solidFill>
                <a:latin typeface="TimesLTPro-Roman"/>
              </a:rPr>
              <a:t>Interest:</a:t>
            </a:r>
            <a:r>
              <a:rPr lang="en-US" sz="1800" b="1" dirty="0">
                <a:solidFill>
                  <a:srgbClr val="000000"/>
                </a:solidFill>
                <a:latin typeface="TimesLTPro-Roman"/>
              </a:rPr>
              <a:t> </a:t>
            </a:r>
            <a:r>
              <a:rPr lang="en-US" sz="1800" dirty="0">
                <a:solidFill>
                  <a:srgbClr val="000000"/>
                </a:solidFill>
                <a:latin typeface="TimesLTPro-Roman"/>
              </a:rPr>
              <a:t>generating interest in the benefits of your product or service, and sufficient interest to encourage the buyer to start to research further.</a:t>
            </a:r>
          </a:p>
          <a:p>
            <a:pPr algn="l">
              <a:lnSpc>
                <a:spcPct val="120000"/>
              </a:lnSpc>
              <a:buFont typeface="Arial" panose="020B0604020202020204" pitchFamily="34" charset="0"/>
              <a:buChar char="•"/>
            </a:pPr>
            <a:r>
              <a:rPr lang="en-US" sz="1800" b="1" dirty="0">
                <a:solidFill>
                  <a:schemeClr val="tx2"/>
                </a:solidFill>
                <a:latin typeface="TimesLTPro-Roman"/>
              </a:rPr>
              <a:t>Desire:</a:t>
            </a:r>
            <a:r>
              <a:rPr lang="en-US" sz="1800" b="1" dirty="0">
                <a:solidFill>
                  <a:srgbClr val="000000"/>
                </a:solidFill>
                <a:latin typeface="TimesLTPro-Roman"/>
              </a:rPr>
              <a:t> </a:t>
            </a:r>
            <a:r>
              <a:rPr lang="en-US" sz="1800" dirty="0">
                <a:solidFill>
                  <a:srgbClr val="000000"/>
                </a:solidFill>
                <a:latin typeface="TimesLTPro-Roman"/>
              </a:rPr>
              <a:t>for your product or service through an 'emotional connection', showing your brand personality. Move the consumer from 'liking' it to 'wanting it'.</a:t>
            </a:r>
          </a:p>
          <a:p>
            <a:pPr algn="l">
              <a:lnSpc>
                <a:spcPct val="120000"/>
              </a:lnSpc>
              <a:buFont typeface="Arial" panose="020B0604020202020204" pitchFamily="34" charset="0"/>
              <a:buChar char="•"/>
            </a:pPr>
            <a:r>
              <a:rPr lang="en-US" sz="1800" b="1" dirty="0">
                <a:solidFill>
                  <a:schemeClr val="tx2"/>
                </a:solidFill>
                <a:latin typeface="TimesLTPro-Roman"/>
              </a:rPr>
              <a:t>Action: </a:t>
            </a:r>
            <a:r>
              <a:rPr lang="en-US" sz="1800" dirty="0">
                <a:solidFill>
                  <a:srgbClr val="000000"/>
                </a:solidFill>
                <a:latin typeface="TimesLTPro-Roman"/>
              </a:rPr>
              <a:t>CTA - Move the buyer to interact with your company and taking the next step </a:t>
            </a:r>
            <a:r>
              <a:rPr lang="en-US" sz="1800" dirty="0" err="1">
                <a:solidFill>
                  <a:srgbClr val="000000"/>
                </a:solidFill>
                <a:latin typeface="TimesLTPro-Roman"/>
              </a:rPr>
              <a:t>ie</a:t>
            </a:r>
            <a:r>
              <a:rPr lang="en-US" sz="1800" dirty="0">
                <a:solidFill>
                  <a:srgbClr val="000000"/>
                </a:solidFill>
                <a:latin typeface="TimesLTPro-Roman"/>
              </a:rPr>
              <a:t>. downloading a brochure, making the phone call, joining your newsletter, or engaging in live chat, etc.</a:t>
            </a:r>
            <a:endParaRPr lang="en-US" sz="2000" dirty="0">
              <a:solidFill>
                <a:srgbClr val="C00000"/>
              </a:solidFill>
              <a:latin typeface="TimesLTPro-Roman"/>
            </a:endParaRPr>
          </a:p>
        </p:txBody>
      </p:sp>
      <p:pic>
        <p:nvPicPr>
          <p:cNvPr id="2052" name="Picture 4" descr="AIDA: The Secret Formula of Well-Crafted Copywriting">
            <a:extLst>
              <a:ext uri="{FF2B5EF4-FFF2-40B4-BE49-F238E27FC236}">
                <a16:creationId xmlns:a16="http://schemas.microsoft.com/office/drawing/2014/main" id="{BAC4BA85-6CC8-469B-9389-D1BBD7EC8B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4601" y="2212793"/>
            <a:ext cx="3247399" cy="24324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E957259-A12F-475A-A301-8519C86796B5}"/>
              </a:ext>
            </a:extLst>
          </p:cNvPr>
          <p:cNvSpPr txBox="1"/>
          <p:nvPr/>
        </p:nvSpPr>
        <p:spPr>
          <a:xfrm>
            <a:off x="9018156" y="2442486"/>
            <a:ext cx="1119117" cy="307777"/>
          </a:xfrm>
          <a:prstGeom prst="rect">
            <a:avLst/>
          </a:prstGeom>
          <a:noFill/>
        </p:spPr>
        <p:txBody>
          <a:bodyPr wrap="square" rtlCol="0">
            <a:spAutoFit/>
          </a:bodyPr>
          <a:lstStyle/>
          <a:p>
            <a:r>
              <a:rPr lang="en-US" sz="1400" dirty="0">
                <a:solidFill>
                  <a:srgbClr val="7030A0"/>
                </a:solidFill>
              </a:rPr>
              <a:t>What is it?</a:t>
            </a:r>
          </a:p>
        </p:txBody>
      </p:sp>
      <p:sp>
        <p:nvSpPr>
          <p:cNvPr id="8" name="TextBox 7">
            <a:extLst>
              <a:ext uri="{FF2B5EF4-FFF2-40B4-BE49-F238E27FC236}">
                <a16:creationId xmlns:a16="http://schemas.microsoft.com/office/drawing/2014/main" id="{24ABD715-CBA4-4E91-96F8-AA47278973B5}"/>
              </a:ext>
            </a:extLst>
          </p:cNvPr>
          <p:cNvSpPr txBox="1"/>
          <p:nvPr/>
        </p:nvSpPr>
        <p:spPr>
          <a:xfrm>
            <a:off x="9129215" y="2966161"/>
            <a:ext cx="1119117" cy="307777"/>
          </a:xfrm>
          <a:prstGeom prst="rect">
            <a:avLst/>
          </a:prstGeom>
          <a:noFill/>
        </p:spPr>
        <p:txBody>
          <a:bodyPr wrap="square" rtlCol="0">
            <a:spAutoFit/>
          </a:bodyPr>
          <a:lstStyle/>
          <a:p>
            <a:r>
              <a:rPr lang="en-US" sz="1400" dirty="0">
                <a:solidFill>
                  <a:srgbClr val="00B0F0"/>
                </a:solidFill>
              </a:rPr>
              <a:t>I like it</a:t>
            </a:r>
          </a:p>
        </p:txBody>
      </p:sp>
      <p:sp>
        <p:nvSpPr>
          <p:cNvPr id="9" name="TextBox 8">
            <a:extLst>
              <a:ext uri="{FF2B5EF4-FFF2-40B4-BE49-F238E27FC236}">
                <a16:creationId xmlns:a16="http://schemas.microsoft.com/office/drawing/2014/main" id="{CD6C612B-7209-464A-A5A6-C01774AA404D}"/>
              </a:ext>
            </a:extLst>
          </p:cNvPr>
          <p:cNvSpPr txBox="1"/>
          <p:nvPr/>
        </p:nvSpPr>
        <p:spPr>
          <a:xfrm>
            <a:off x="8219747" y="4027306"/>
            <a:ext cx="1280617" cy="307777"/>
          </a:xfrm>
          <a:prstGeom prst="rect">
            <a:avLst/>
          </a:prstGeom>
          <a:noFill/>
        </p:spPr>
        <p:txBody>
          <a:bodyPr wrap="square" rtlCol="0">
            <a:spAutoFit/>
          </a:bodyPr>
          <a:lstStyle/>
          <a:p>
            <a:r>
              <a:rPr lang="en-US" sz="1400" dirty="0">
                <a:solidFill>
                  <a:schemeClr val="accent4">
                    <a:lumMod val="75000"/>
                  </a:schemeClr>
                </a:solidFill>
              </a:rPr>
              <a:t>I am getting it</a:t>
            </a:r>
          </a:p>
        </p:txBody>
      </p:sp>
      <p:sp>
        <p:nvSpPr>
          <p:cNvPr id="10" name="TextBox 9">
            <a:extLst>
              <a:ext uri="{FF2B5EF4-FFF2-40B4-BE49-F238E27FC236}">
                <a16:creationId xmlns:a16="http://schemas.microsoft.com/office/drawing/2014/main" id="{8026D7F8-7CA2-4121-804F-FAE7D970E8F7}"/>
              </a:ext>
            </a:extLst>
          </p:cNvPr>
          <p:cNvSpPr txBox="1"/>
          <p:nvPr/>
        </p:nvSpPr>
        <p:spPr>
          <a:xfrm>
            <a:off x="8775510" y="3506769"/>
            <a:ext cx="1119117" cy="307777"/>
          </a:xfrm>
          <a:prstGeom prst="rect">
            <a:avLst/>
          </a:prstGeom>
          <a:noFill/>
        </p:spPr>
        <p:txBody>
          <a:bodyPr wrap="square" rtlCol="0">
            <a:spAutoFit/>
          </a:bodyPr>
          <a:lstStyle/>
          <a:p>
            <a:r>
              <a:rPr lang="en-US" sz="1400" dirty="0">
                <a:solidFill>
                  <a:srgbClr val="CC0066"/>
                </a:solidFill>
              </a:rPr>
              <a:t>I want it</a:t>
            </a:r>
          </a:p>
        </p:txBody>
      </p:sp>
    </p:spTree>
    <p:extLst>
      <p:ext uri="{BB962C8B-B14F-4D97-AF65-F5344CB8AC3E}">
        <p14:creationId xmlns:p14="http://schemas.microsoft.com/office/powerpoint/2010/main" val="3747028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F1CDC-ABE0-4BAE-9A03-AD21F2E76105}"/>
              </a:ext>
            </a:extLst>
          </p:cNvPr>
          <p:cNvSpPr>
            <a:spLocks noGrp="1"/>
          </p:cNvSpPr>
          <p:nvPr>
            <p:ph type="title"/>
          </p:nvPr>
        </p:nvSpPr>
        <p:spPr>
          <a:xfrm>
            <a:off x="2347416" y="191116"/>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id="{12737B8B-C520-469A-942D-7218396AE470}"/>
              </a:ext>
            </a:extLst>
          </p:cNvPr>
          <p:cNvSpPr>
            <a:spLocks noGrp="1"/>
          </p:cNvSpPr>
          <p:nvPr>
            <p:ph idx="1"/>
          </p:nvPr>
        </p:nvSpPr>
        <p:spPr>
          <a:xfrm>
            <a:off x="838200" y="1697288"/>
            <a:ext cx="10515600" cy="4351338"/>
          </a:xfrm>
        </p:spPr>
        <p:txBody>
          <a:bodyPr>
            <a:normAutofit fontScale="85000" lnSpcReduction="10000"/>
          </a:bodyPr>
          <a:lstStyle/>
          <a:p>
            <a:pPr algn="l">
              <a:lnSpc>
                <a:spcPct val="120000"/>
              </a:lnSpc>
            </a:pPr>
            <a:r>
              <a:rPr lang="en-US" b="0" i="0" u="none" strike="noStrike" baseline="0" dirty="0">
                <a:latin typeface="TimesLTPro-Roman"/>
              </a:rPr>
              <a:t>The message can be presented in various </a:t>
            </a:r>
            <a:r>
              <a:rPr lang="en-US" b="1" i="0" u="none" strike="noStrike" baseline="0" dirty="0">
                <a:latin typeface="TimesLTPro-Bold"/>
              </a:rPr>
              <a:t>execution styles</a:t>
            </a:r>
            <a:r>
              <a:rPr lang="en-US" dirty="0">
                <a:latin typeface="TimesLTPro-Roman"/>
              </a:rPr>
              <a:t>:</a:t>
            </a:r>
          </a:p>
          <a:p>
            <a:pPr lvl="1">
              <a:lnSpc>
                <a:spcPct val="120000"/>
              </a:lnSpc>
            </a:pPr>
            <a:r>
              <a:rPr lang="en-US" sz="2800" b="1" i="1" u="none" strike="noStrike" baseline="0" dirty="0">
                <a:solidFill>
                  <a:srgbClr val="960000"/>
                </a:solidFill>
                <a:latin typeface="TimesLTPro-BoldItalic"/>
              </a:rPr>
              <a:t>Slice of life</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one or more “typical” people using the product in a normal setting. </a:t>
            </a:r>
          </a:p>
          <a:p>
            <a:pPr lvl="1">
              <a:lnSpc>
                <a:spcPct val="120000"/>
              </a:lnSpc>
            </a:pPr>
            <a:r>
              <a:rPr lang="en-US" sz="2800" b="1" i="1" u="none" strike="noStrike" baseline="0" dirty="0">
                <a:solidFill>
                  <a:srgbClr val="960000"/>
                </a:solidFill>
                <a:latin typeface="TimesLTPro-BoldItalic"/>
              </a:rPr>
              <a:t>Lifestyle</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how a product fits in with a particular lifestyle. </a:t>
            </a:r>
          </a:p>
          <a:p>
            <a:pPr lvl="1">
              <a:lnSpc>
                <a:spcPct val="120000"/>
              </a:lnSpc>
            </a:pPr>
            <a:r>
              <a:rPr lang="en-US" sz="2800" b="1" i="1" u="none" strike="noStrike" baseline="0" dirty="0">
                <a:solidFill>
                  <a:srgbClr val="960000"/>
                </a:solidFill>
                <a:latin typeface="TimesLTPro-BoldItalic"/>
              </a:rPr>
              <a:t>Fantasy</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creates a fantasy around the product or its use. </a:t>
            </a:r>
          </a:p>
          <a:p>
            <a:pPr lvl="1">
              <a:lnSpc>
                <a:spcPct val="120000"/>
              </a:lnSpc>
            </a:pPr>
            <a:r>
              <a:rPr lang="en-US" sz="2800" b="1" i="1" u="none" strike="noStrike" baseline="0" dirty="0">
                <a:solidFill>
                  <a:srgbClr val="960000"/>
                </a:solidFill>
                <a:latin typeface="TimesLTPro-BoldItalic"/>
              </a:rPr>
              <a:t>Mood or image. </a:t>
            </a:r>
            <a:r>
              <a:rPr lang="en-US" sz="2800" b="0" i="0" u="none" strike="noStrike" baseline="0" dirty="0">
                <a:solidFill>
                  <a:srgbClr val="000000"/>
                </a:solidFill>
                <a:latin typeface="TimesLTPro-Roman"/>
              </a:rPr>
              <a:t>This style builds a mood or image around the product or service, such as beauty, love, intrigue, serenity, or pride. </a:t>
            </a:r>
          </a:p>
          <a:p>
            <a:pPr lvl="1">
              <a:lnSpc>
                <a:spcPct val="120000"/>
              </a:lnSpc>
            </a:pPr>
            <a:r>
              <a:rPr lang="en-US" sz="2800" b="1" i="1" u="none" strike="noStrike" baseline="0" dirty="0">
                <a:solidFill>
                  <a:srgbClr val="960000"/>
                </a:solidFill>
                <a:latin typeface="TimesLTPro-BoldItalic"/>
              </a:rPr>
              <a:t>Musical</a:t>
            </a:r>
            <a:r>
              <a:rPr lang="en-US" sz="2800" b="1" i="1" u="none" strike="noStrike" baseline="0" dirty="0">
                <a:solidFill>
                  <a:srgbClr val="000000"/>
                </a:solidFill>
                <a:latin typeface="TimesLTPro-BoldItalic"/>
              </a:rPr>
              <a:t>. </a:t>
            </a:r>
            <a:r>
              <a:rPr lang="en-US" sz="2800" b="0" i="0" u="none" strike="noStrike" baseline="0" dirty="0">
                <a:solidFill>
                  <a:srgbClr val="000000"/>
                </a:solidFill>
                <a:latin typeface="TimesLTPro-Roman"/>
              </a:rPr>
              <a:t>This style shows people or cartoon characters singing about the product</a:t>
            </a:r>
          </a:p>
        </p:txBody>
      </p:sp>
    </p:spTree>
    <p:extLst>
      <p:ext uri="{BB962C8B-B14F-4D97-AF65-F5344CB8AC3E}">
        <p14:creationId xmlns:p14="http://schemas.microsoft.com/office/powerpoint/2010/main" val="40897932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F1CDC-ABE0-4BAE-9A03-AD21F2E76105}"/>
              </a:ext>
            </a:extLst>
          </p:cNvPr>
          <p:cNvSpPr>
            <a:spLocks noGrp="1"/>
          </p:cNvSpPr>
          <p:nvPr>
            <p:ph type="title"/>
          </p:nvPr>
        </p:nvSpPr>
        <p:spPr>
          <a:xfrm>
            <a:off x="2347416" y="191116"/>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id="{12737B8B-C520-469A-942D-7218396AE470}"/>
              </a:ext>
            </a:extLst>
          </p:cNvPr>
          <p:cNvSpPr>
            <a:spLocks noGrp="1"/>
          </p:cNvSpPr>
          <p:nvPr>
            <p:ph idx="1"/>
          </p:nvPr>
        </p:nvSpPr>
        <p:spPr>
          <a:xfrm>
            <a:off x="838200" y="1697288"/>
            <a:ext cx="10515600" cy="4351338"/>
          </a:xfrm>
        </p:spPr>
        <p:txBody>
          <a:bodyPr>
            <a:normAutofit/>
          </a:bodyPr>
          <a:lstStyle/>
          <a:p>
            <a:pPr lvl="1">
              <a:lnSpc>
                <a:spcPct val="100000"/>
              </a:lnSpc>
            </a:pPr>
            <a:r>
              <a:rPr lang="en-US" b="1" i="1" u="none" strike="noStrike" baseline="0" dirty="0">
                <a:solidFill>
                  <a:srgbClr val="960000"/>
                </a:solidFill>
                <a:latin typeface="TimesLTPro-BoldItalic"/>
              </a:rPr>
              <a:t>Personality symbol</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creates a character that represents the product.</a:t>
            </a:r>
          </a:p>
          <a:p>
            <a:pPr lvl="1">
              <a:lnSpc>
                <a:spcPct val="100000"/>
              </a:lnSpc>
            </a:pPr>
            <a:r>
              <a:rPr lang="en-US" b="1" i="1" u="none" strike="noStrike" baseline="0" dirty="0">
                <a:solidFill>
                  <a:srgbClr val="960000"/>
                </a:solidFill>
                <a:latin typeface="TimesLTPro-BoldItalic"/>
              </a:rPr>
              <a:t>Technical expertise</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shows the company’s expertise in making the product.</a:t>
            </a:r>
          </a:p>
          <a:p>
            <a:pPr lvl="1">
              <a:lnSpc>
                <a:spcPct val="100000"/>
              </a:lnSpc>
            </a:pPr>
            <a:r>
              <a:rPr lang="en-US" b="1" i="1" u="none" strike="noStrike" baseline="0" dirty="0">
                <a:solidFill>
                  <a:srgbClr val="960000"/>
                </a:solidFill>
                <a:latin typeface="TimesLTPro-BoldItalic"/>
              </a:rPr>
              <a:t>Scientific evidence</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presents survey or scientific evidence that the brand is better or better liked than one or more other brands</a:t>
            </a:r>
          </a:p>
          <a:p>
            <a:pPr lvl="1">
              <a:lnSpc>
                <a:spcPct val="100000"/>
              </a:lnSpc>
            </a:pPr>
            <a:r>
              <a:rPr lang="en-US" b="1" i="1" u="none" strike="noStrike" baseline="0" dirty="0">
                <a:solidFill>
                  <a:srgbClr val="960000"/>
                </a:solidFill>
                <a:latin typeface="TimesLTPro-BoldItalic"/>
              </a:rPr>
              <a:t>Testimonial evidence or endorsement</a:t>
            </a:r>
            <a:r>
              <a:rPr lang="en-US" b="1" i="1" u="none" strike="noStrike" baseline="0" dirty="0">
                <a:solidFill>
                  <a:srgbClr val="000000"/>
                </a:solidFill>
                <a:latin typeface="TimesLTPro-BoldItalic"/>
              </a:rPr>
              <a:t>. </a:t>
            </a:r>
            <a:r>
              <a:rPr lang="en-US" b="0" i="0" u="none" strike="noStrike" baseline="0" dirty="0">
                <a:solidFill>
                  <a:srgbClr val="000000"/>
                </a:solidFill>
                <a:latin typeface="TimesLTPro-Roman"/>
              </a:rPr>
              <a:t>This style features a highly believable or likable source endorsing the product. It could be ordinary people saying how much they like a given product. </a:t>
            </a:r>
          </a:p>
          <a:p>
            <a:pPr lvl="1">
              <a:lnSpc>
                <a:spcPct val="100000"/>
              </a:lnSpc>
            </a:pPr>
            <a:r>
              <a:rPr lang="en-US" b="1" i="1" dirty="0">
                <a:solidFill>
                  <a:srgbClr val="960000"/>
                </a:solidFill>
                <a:latin typeface="TimesLTPro-BoldItalic"/>
              </a:rPr>
              <a:t>Storytelling</a:t>
            </a:r>
            <a:r>
              <a:rPr lang="en-US" dirty="0">
                <a:solidFill>
                  <a:srgbClr val="000000"/>
                </a:solidFill>
                <a:latin typeface="TimesLTPro-Roman"/>
              </a:rPr>
              <a:t>. This style use fact and narrative to communicate something to your audience. It is a very powerful style</a:t>
            </a:r>
          </a:p>
        </p:txBody>
      </p:sp>
    </p:spTree>
    <p:extLst>
      <p:ext uri="{BB962C8B-B14F-4D97-AF65-F5344CB8AC3E}">
        <p14:creationId xmlns:p14="http://schemas.microsoft.com/office/powerpoint/2010/main" val="261700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9970AF-E8C2-4F6D-A3BB-D84E30345690}"/>
              </a:ext>
            </a:extLst>
          </p:cNvPr>
          <p:cNvPicPr>
            <a:picLocks noChangeAspect="1"/>
          </p:cNvPicPr>
          <p:nvPr/>
        </p:nvPicPr>
        <p:blipFill>
          <a:blip r:embed="rId2"/>
          <a:stretch>
            <a:fillRect/>
          </a:stretch>
        </p:blipFill>
        <p:spPr>
          <a:xfrm>
            <a:off x="468868" y="2125361"/>
            <a:ext cx="3053495" cy="1717591"/>
          </a:xfrm>
          <a:prstGeom prst="rect">
            <a:avLst/>
          </a:prstGeom>
        </p:spPr>
      </p:pic>
      <p:sp>
        <p:nvSpPr>
          <p:cNvPr id="5" name="TextBox 4">
            <a:extLst>
              <a:ext uri="{FF2B5EF4-FFF2-40B4-BE49-F238E27FC236}">
                <a16:creationId xmlns:a16="http://schemas.microsoft.com/office/drawing/2014/main" id="{F4D1960C-CEFE-41A3-9461-A9C05610382A}"/>
              </a:ext>
            </a:extLst>
          </p:cNvPr>
          <p:cNvSpPr txBox="1"/>
          <p:nvPr/>
        </p:nvSpPr>
        <p:spPr>
          <a:xfrm>
            <a:off x="1229002" y="1632462"/>
            <a:ext cx="1353065" cy="369332"/>
          </a:xfrm>
          <a:prstGeom prst="rect">
            <a:avLst/>
          </a:prstGeom>
          <a:noFill/>
        </p:spPr>
        <p:txBody>
          <a:bodyPr wrap="square">
            <a:spAutoFit/>
          </a:bodyPr>
          <a:lstStyle/>
          <a:p>
            <a:r>
              <a:rPr lang="en-US" sz="1800" b="1" i="1" u="none" strike="noStrike" baseline="0" dirty="0">
                <a:latin typeface="TimesLTPro-BoldItalic"/>
              </a:rPr>
              <a:t>Slice of life</a:t>
            </a:r>
            <a:endParaRPr lang="en-US" dirty="0"/>
          </a:p>
        </p:txBody>
      </p:sp>
      <p:pic>
        <p:nvPicPr>
          <p:cNvPr id="4" name="Picture 3">
            <a:extLst>
              <a:ext uri="{FF2B5EF4-FFF2-40B4-BE49-F238E27FC236}">
                <a16:creationId xmlns:a16="http://schemas.microsoft.com/office/drawing/2014/main" id="{B24C0B8B-3926-4BD6-8D1D-DDD931E08E48}"/>
              </a:ext>
            </a:extLst>
          </p:cNvPr>
          <p:cNvPicPr>
            <a:picLocks noChangeAspect="1"/>
          </p:cNvPicPr>
          <p:nvPr/>
        </p:nvPicPr>
        <p:blipFill>
          <a:blip r:embed="rId3"/>
          <a:stretch>
            <a:fillRect/>
          </a:stretch>
        </p:blipFill>
        <p:spPr>
          <a:xfrm>
            <a:off x="3864823" y="2125360"/>
            <a:ext cx="2920149" cy="1717591"/>
          </a:xfrm>
          <a:prstGeom prst="rect">
            <a:avLst/>
          </a:prstGeom>
        </p:spPr>
      </p:pic>
      <p:sp>
        <p:nvSpPr>
          <p:cNvPr id="8" name="TextBox 7">
            <a:extLst>
              <a:ext uri="{FF2B5EF4-FFF2-40B4-BE49-F238E27FC236}">
                <a16:creationId xmlns:a16="http://schemas.microsoft.com/office/drawing/2014/main" id="{9515643D-9114-4423-AB92-39B4F324EF2B}"/>
              </a:ext>
            </a:extLst>
          </p:cNvPr>
          <p:cNvSpPr txBox="1"/>
          <p:nvPr/>
        </p:nvSpPr>
        <p:spPr>
          <a:xfrm>
            <a:off x="4528607" y="1650312"/>
            <a:ext cx="1141105" cy="369332"/>
          </a:xfrm>
          <a:prstGeom prst="rect">
            <a:avLst/>
          </a:prstGeom>
          <a:noFill/>
        </p:spPr>
        <p:txBody>
          <a:bodyPr wrap="square">
            <a:spAutoFit/>
          </a:bodyPr>
          <a:lstStyle/>
          <a:p>
            <a:r>
              <a:rPr lang="en-US" sz="1800" b="1" i="1" u="none" strike="noStrike" baseline="0" dirty="0">
                <a:solidFill>
                  <a:srgbClr val="960000"/>
                </a:solidFill>
                <a:latin typeface="TimesLTPro-BoldItalic"/>
              </a:rPr>
              <a:t>Lifestyle</a:t>
            </a:r>
            <a:endParaRPr lang="en-US" dirty="0"/>
          </a:p>
        </p:txBody>
      </p:sp>
      <p:pic>
        <p:nvPicPr>
          <p:cNvPr id="7" name="Picture 6">
            <a:extLst>
              <a:ext uri="{FF2B5EF4-FFF2-40B4-BE49-F238E27FC236}">
                <a16:creationId xmlns:a16="http://schemas.microsoft.com/office/drawing/2014/main" id="{202939AC-2B9A-462F-B296-0A6337991BA8}"/>
              </a:ext>
            </a:extLst>
          </p:cNvPr>
          <p:cNvPicPr>
            <a:picLocks noChangeAspect="1"/>
          </p:cNvPicPr>
          <p:nvPr/>
        </p:nvPicPr>
        <p:blipFill>
          <a:blip r:embed="rId4"/>
          <a:stretch>
            <a:fillRect/>
          </a:stretch>
        </p:blipFill>
        <p:spPr>
          <a:xfrm>
            <a:off x="1756372" y="4057060"/>
            <a:ext cx="4744830" cy="2264972"/>
          </a:xfrm>
          <a:prstGeom prst="rect">
            <a:avLst/>
          </a:prstGeom>
        </p:spPr>
      </p:pic>
      <p:sp>
        <p:nvSpPr>
          <p:cNvPr id="11" name="TextBox 10">
            <a:extLst>
              <a:ext uri="{FF2B5EF4-FFF2-40B4-BE49-F238E27FC236}">
                <a16:creationId xmlns:a16="http://schemas.microsoft.com/office/drawing/2014/main" id="{A5B5B727-9004-4EE2-B0AC-CFE43FA43DA8}"/>
              </a:ext>
            </a:extLst>
          </p:cNvPr>
          <p:cNvSpPr txBox="1"/>
          <p:nvPr/>
        </p:nvSpPr>
        <p:spPr>
          <a:xfrm>
            <a:off x="785516" y="4256659"/>
            <a:ext cx="1081216" cy="369332"/>
          </a:xfrm>
          <a:prstGeom prst="rect">
            <a:avLst/>
          </a:prstGeom>
          <a:noFill/>
        </p:spPr>
        <p:txBody>
          <a:bodyPr wrap="square">
            <a:spAutoFit/>
          </a:bodyPr>
          <a:lstStyle/>
          <a:p>
            <a:r>
              <a:rPr lang="en-US" sz="1800" b="1" i="1" u="none" strike="noStrike" baseline="0" dirty="0">
                <a:solidFill>
                  <a:srgbClr val="960000"/>
                </a:solidFill>
                <a:latin typeface="TimesLTPro-BoldItalic"/>
              </a:rPr>
              <a:t>Fantasy</a:t>
            </a:r>
            <a:endParaRPr lang="en-US" dirty="0"/>
          </a:p>
        </p:txBody>
      </p:sp>
      <p:pic>
        <p:nvPicPr>
          <p:cNvPr id="4100" name="Picture 4" descr="Coca Cola Ground Principle Example">
            <a:extLst>
              <a:ext uri="{FF2B5EF4-FFF2-40B4-BE49-F238E27FC236}">
                <a16:creationId xmlns:a16="http://schemas.microsoft.com/office/drawing/2014/main" id="{2AD747E4-39E4-4F99-B993-9CA7E74DC89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15495" y="2109532"/>
            <a:ext cx="2920150" cy="405237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61A0860-5B93-4DCC-905D-65FCA5014A12}"/>
              </a:ext>
            </a:extLst>
          </p:cNvPr>
          <p:cNvSpPr txBox="1"/>
          <p:nvPr/>
        </p:nvSpPr>
        <p:spPr>
          <a:xfrm>
            <a:off x="9354746" y="1632462"/>
            <a:ext cx="1136822" cy="369332"/>
          </a:xfrm>
          <a:prstGeom prst="rect">
            <a:avLst/>
          </a:prstGeom>
          <a:noFill/>
        </p:spPr>
        <p:txBody>
          <a:bodyPr wrap="square">
            <a:spAutoFit/>
          </a:bodyPr>
          <a:lstStyle/>
          <a:p>
            <a:r>
              <a:rPr lang="en-US" sz="1800" b="1" i="1" u="none" strike="noStrike" baseline="0" dirty="0">
                <a:latin typeface="TimesLTPro-BoldItalic"/>
              </a:rPr>
              <a:t>Mood</a:t>
            </a:r>
            <a:endParaRPr lang="en-US" dirty="0"/>
          </a:p>
        </p:txBody>
      </p:sp>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pic>
        <p:nvPicPr>
          <p:cNvPr id="13" name="Picture 12">
            <a:extLst>
              <a:ext uri="{FF2B5EF4-FFF2-40B4-BE49-F238E27FC236}">
                <a16:creationId xmlns:a16="http://schemas.microsoft.com/office/drawing/2014/main" id="{62D96E99-7CD4-4889-835E-6EDC49898742}"/>
              </a:ext>
            </a:extLst>
          </p:cNvPr>
          <p:cNvPicPr>
            <a:picLocks noChangeAspect="1"/>
          </p:cNvPicPr>
          <p:nvPr/>
        </p:nvPicPr>
        <p:blipFill>
          <a:blip r:embed="rId6"/>
          <a:stretch>
            <a:fillRect/>
          </a:stretch>
        </p:blipFill>
        <p:spPr>
          <a:xfrm>
            <a:off x="9894334" y="2092333"/>
            <a:ext cx="2301861" cy="4069575"/>
          </a:xfrm>
          <a:prstGeom prst="rect">
            <a:avLst/>
          </a:prstGeom>
        </p:spPr>
      </p:pic>
      <p:cxnSp>
        <p:nvCxnSpPr>
          <p:cNvPr id="17" name="Straight Connector 16">
            <a:extLst>
              <a:ext uri="{FF2B5EF4-FFF2-40B4-BE49-F238E27FC236}">
                <a16:creationId xmlns:a16="http://schemas.microsoft.com/office/drawing/2014/main" id="{8FDF6490-9050-4C91-A30F-DEBBE7D3F2CE}"/>
              </a:ext>
            </a:extLst>
          </p:cNvPr>
          <p:cNvCxnSpPr/>
          <p:nvPr/>
        </p:nvCxnSpPr>
        <p:spPr>
          <a:xfrm>
            <a:off x="6835512" y="1589898"/>
            <a:ext cx="0" cy="452944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75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sp>
        <p:nvSpPr>
          <p:cNvPr id="12" name="TextBox 11">
            <a:extLst>
              <a:ext uri="{FF2B5EF4-FFF2-40B4-BE49-F238E27FC236}">
                <a16:creationId xmlns:a16="http://schemas.microsoft.com/office/drawing/2014/main" id="{4A1B56F8-9965-4882-94D7-667670B661AC}"/>
              </a:ext>
            </a:extLst>
          </p:cNvPr>
          <p:cNvSpPr txBox="1"/>
          <p:nvPr/>
        </p:nvSpPr>
        <p:spPr>
          <a:xfrm>
            <a:off x="1365423" y="3676820"/>
            <a:ext cx="1019432" cy="369332"/>
          </a:xfrm>
          <a:prstGeom prst="rect">
            <a:avLst/>
          </a:prstGeom>
          <a:noFill/>
        </p:spPr>
        <p:txBody>
          <a:bodyPr wrap="square">
            <a:spAutoFit/>
          </a:bodyPr>
          <a:lstStyle/>
          <a:p>
            <a:r>
              <a:rPr lang="en-US" sz="1800" b="1" i="1" u="none" strike="noStrike" baseline="0" dirty="0">
                <a:solidFill>
                  <a:srgbClr val="960000"/>
                </a:solidFill>
                <a:latin typeface="TimesLTPro-BoldItalic"/>
              </a:rPr>
              <a:t>Musical</a:t>
            </a:r>
            <a:endParaRPr lang="en-US" dirty="0"/>
          </a:p>
        </p:txBody>
      </p:sp>
      <p:pic>
        <p:nvPicPr>
          <p:cNvPr id="21" name="اعلان جوهر كمفورت">
            <a:hlinkClick r:id="" action="ppaction://media"/>
            <a:extLst>
              <a:ext uri="{FF2B5EF4-FFF2-40B4-BE49-F238E27FC236}">
                <a16:creationId xmlns:a16="http://schemas.microsoft.com/office/drawing/2014/main" id="{BBD3A89F-49B5-430F-8A14-FC2BD79837E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682122" y="1446853"/>
            <a:ext cx="7722267" cy="5198599"/>
          </a:xfrm>
          <a:prstGeom prst="rect">
            <a:avLst/>
          </a:prstGeom>
        </p:spPr>
      </p:pic>
    </p:spTree>
    <p:extLst>
      <p:ext uri="{BB962C8B-B14F-4D97-AF65-F5344CB8AC3E}">
        <p14:creationId xmlns:p14="http://schemas.microsoft.com/office/powerpoint/2010/main" val="37122341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1"/>
                                        </p:tgtEl>
                                      </p:cBhvr>
                                    </p:cmd>
                                  </p:childTnLst>
                                </p:cTn>
                              </p:par>
                            </p:childTnLst>
                          </p:cTn>
                        </p:par>
                      </p:childTnLst>
                    </p:cTn>
                  </p:par>
                </p:childTnLst>
              </p:cTn>
              <p:nextCondLst>
                <p:cond evt="onClick" delay="0">
                  <p:tgtEl>
                    <p:spTgt spid="21"/>
                  </p:tgtEl>
                </p:cond>
              </p:nextCondLst>
            </p:seq>
            <p:video>
              <p:cMediaNode vol="80000">
                <p:cTn id="7" fill="hold" display="0">
                  <p:stCondLst>
                    <p:cond delay="indefinite"/>
                  </p:stCondLst>
                </p:cTn>
                <p:tgtEl>
                  <p:spTgt spid="21"/>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FD0063E0-453E-4BBB-97BB-CC475CBD5FF5}"/>
              </a:ext>
            </a:extLst>
          </p:cNvPr>
          <p:cNvSpPr txBox="1"/>
          <p:nvPr/>
        </p:nvSpPr>
        <p:spPr>
          <a:xfrm>
            <a:off x="2506215" y="535968"/>
            <a:ext cx="6215448" cy="584775"/>
          </a:xfrm>
          <a:prstGeom prst="rect">
            <a:avLst/>
          </a:prstGeom>
          <a:noFill/>
        </p:spPr>
        <p:txBody>
          <a:bodyPr wrap="square">
            <a:spAutoFit/>
          </a:bodyPr>
          <a:lstStyle/>
          <a:p>
            <a:r>
              <a:rPr lang="en-US" sz="3200" b="1" i="0" u="none" strike="noStrike" baseline="0" dirty="0">
                <a:solidFill>
                  <a:schemeClr val="bg1"/>
                </a:solidFill>
                <a:latin typeface="TimesLTPro-Bold"/>
              </a:rPr>
              <a:t>Execution styles examples</a:t>
            </a:r>
            <a:endParaRPr lang="en-US" sz="3200" dirty="0">
              <a:solidFill>
                <a:schemeClr val="bg1"/>
              </a:solidFill>
            </a:endParaRPr>
          </a:p>
        </p:txBody>
      </p:sp>
      <p:pic>
        <p:nvPicPr>
          <p:cNvPr id="9" name="Picture 8">
            <a:extLst>
              <a:ext uri="{FF2B5EF4-FFF2-40B4-BE49-F238E27FC236}">
                <a16:creationId xmlns:a16="http://schemas.microsoft.com/office/drawing/2014/main" id="{4DF917E9-FD21-41B9-BECE-EF180601430E}"/>
              </a:ext>
            </a:extLst>
          </p:cNvPr>
          <p:cNvPicPr>
            <a:picLocks noChangeAspect="1"/>
          </p:cNvPicPr>
          <p:nvPr/>
        </p:nvPicPr>
        <p:blipFill>
          <a:blip r:embed="rId2"/>
          <a:stretch>
            <a:fillRect/>
          </a:stretch>
        </p:blipFill>
        <p:spPr>
          <a:xfrm>
            <a:off x="362318" y="2690889"/>
            <a:ext cx="2304109" cy="2476522"/>
          </a:xfrm>
          <a:prstGeom prst="rect">
            <a:avLst/>
          </a:prstGeom>
        </p:spPr>
      </p:pic>
      <p:sp>
        <p:nvSpPr>
          <p:cNvPr id="17" name="TextBox 16">
            <a:extLst>
              <a:ext uri="{FF2B5EF4-FFF2-40B4-BE49-F238E27FC236}">
                <a16:creationId xmlns:a16="http://schemas.microsoft.com/office/drawing/2014/main" id="{79B19E37-B61E-40D6-AA6D-27EA063CDBBF}"/>
              </a:ext>
            </a:extLst>
          </p:cNvPr>
          <p:cNvSpPr txBox="1"/>
          <p:nvPr/>
        </p:nvSpPr>
        <p:spPr>
          <a:xfrm>
            <a:off x="362318" y="2196768"/>
            <a:ext cx="2143897" cy="369332"/>
          </a:xfrm>
          <a:prstGeom prst="rect">
            <a:avLst/>
          </a:prstGeom>
          <a:noFill/>
        </p:spPr>
        <p:txBody>
          <a:bodyPr wrap="square">
            <a:spAutoFit/>
          </a:bodyPr>
          <a:lstStyle/>
          <a:p>
            <a:r>
              <a:rPr lang="en-US" sz="1800" b="1" i="1" u="none" strike="noStrike" baseline="0" dirty="0">
                <a:solidFill>
                  <a:schemeClr val="accent1">
                    <a:lumMod val="75000"/>
                  </a:schemeClr>
                </a:solidFill>
                <a:latin typeface="TimesLTPro-BoldItalic"/>
              </a:rPr>
              <a:t>Personality symbol</a:t>
            </a:r>
            <a:endParaRPr lang="en-US" dirty="0">
              <a:solidFill>
                <a:schemeClr val="accent1">
                  <a:lumMod val="75000"/>
                </a:schemeClr>
              </a:solidFill>
            </a:endParaRPr>
          </a:p>
        </p:txBody>
      </p:sp>
      <p:pic>
        <p:nvPicPr>
          <p:cNvPr id="18" name="Picture 17">
            <a:extLst>
              <a:ext uri="{FF2B5EF4-FFF2-40B4-BE49-F238E27FC236}">
                <a16:creationId xmlns:a16="http://schemas.microsoft.com/office/drawing/2014/main" id="{B7F56408-C65E-4C8F-B4A6-8990E2EEEE0A}"/>
              </a:ext>
            </a:extLst>
          </p:cNvPr>
          <p:cNvPicPr>
            <a:picLocks noChangeAspect="1"/>
          </p:cNvPicPr>
          <p:nvPr/>
        </p:nvPicPr>
        <p:blipFill>
          <a:blip r:embed="rId3"/>
          <a:stretch>
            <a:fillRect/>
          </a:stretch>
        </p:blipFill>
        <p:spPr>
          <a:xfrm>
            <a:off x="2690136" y="2233838"/>
            <a:ext cx="2082113" cy="2476522"/>
          </a:xfrm>
          <a:prstGeom prst="rect">
            <a:avLst/>
          </a:prstGeom>
        </p:spPr>
      </p:pic>
      <p:sp>
        <p:nvSpPr>
          <p:cNvPr id="19" name="TextBox 18">
            <a:extLst>
              <a:ext uri="{FF2B5EF4-FFF2-40B4-BE49-F238E27FC236}">
                <a16:creationId xmlns:a16="http://schemas.microsoft.com/office/drawing/2014/main" id="{33F6D416-0087-4D8C-815B-27439200F317}"/>
              </a:ext>
            </a:extLst>
          </p:cNvPr>
          <p:cNvSpPr txBox="1"/>
          <p:nvPr/>
        </p:nvSpPr>
        <p:spPr>
          <a:xfrm>
            <a:off x="2784111" y="1724711"/>
            <a:ext cx="2082113" cy="369332"/>
          </a:xfrm>
          <a:prstGeom prst="rect">
            <a:avLst/>
          </a:prstGeom>
          <a:noFill/>
        </p:spPr>
        <p:txBody>
          <a:bodyPr wrap="square">
            <a:spAutoFit/>
          </a:bodyPr>
          <a:lstStyle/>
          <a:p>
            <a:r>
              <a:rPr lang="en-US" sz="1800" b="1" i="1" u="none" strike="noStrike" baseline="0" dirty="0">
                <a:latin typeface="TimesLTPro-BoldItalic"/>
              </a:rPr>
              <a:t>Technical expertise</a:t>
            </a:r>
            <a:endParaRPr lang="en-US" dirty="0"/>
          </a:p>
        </p:txBody>
      </p:sp>
      <p:pic>
        <p:nvPicPr>
          <p:cNvPr id="15" name="Picture 14">
            <a:extLst>
              <a:ext uri="{FF2B5EF4-FFF2-40B4-BE49-F238E27FC236}">
                <a16:creationId xmlns:a16="http://schemas.microsoft.com/office/drawing/2014/main" id="{F11A4BAA-409D-4517-BD39-DF4F36622AAF}"/>
              </a:ext>
            </a:extLst>
          </p:cNvPr>
          <p:cNvPicPr>
            <a:picLocks noChangeAspect="1"/>
          </p:cNvPicPr>
          <p:nvPr/>
        </p:nvPicPr>
        <p:blipFill>
          <a:blip r:embed="rId4"/>
          <a:stretch>
            <a:fillRect/>
          </a:stretch>
        </p:blipFill>
        <p:spPr>
          <a:xfrm>
            <a:off x="4866224" y="2875555"/>
            <a:ext cx="3119282" cy="3089146"/>
          </a:xfrm>
          <a:prstGeom prst="rect">
            <a:avLst/>
          </a:prstGeom>
        </p:spPr>
      </p:pic>
      <p:sp>
        <p:nvSpPr>
          <p:cNvPr id="11" name="TextBox 10">
            <a:extLst>
              <a:ext uri="{FF2B5EF4-FFF2-40B4-BE49-F238E27FC236}">
                <a16:creationId xmlns:a16="http://schemas.microsoft.com/office/drawing/2014/main" id="{28AD127A-E0B2-4E57-8F11-94005F6A1204}"/>
              </a:ext>
            </a:extLst>
          </p:cNvPr>
          <p:cNvSpPr txBox="1"/>
          <p:nvPr/>
        </p:nvSpPr>
        <p:spPr>
          <a:xfrm>
            <a:off x="5355738" y="2506223"/>
            <a:ext cx="2179846" cy="369332"/>
          </a:xfrm>
          <a:prstGeom prst="rect">
            <a:avLst/>
          </a:prstGeom>
          <a:noFill/>
        </p:spPr>
        <p:txBody>
          <a:bodyPr wrap="square">
            <a:spAutoFit/>
          </a:bodyPr>
          <a:lstStyle/>
          <a:p>
            <a:r>
              <a:rPr lang="en-US" sz="1800" b="1" i="1" u="none" strike="noStrike" baseline="0" dirty="0">
                <a:solidFill>
                  <a:srgbClr val="960000"/>
                </a:solidFill>
                <a:latin typeface="TimesLTPro-BoldItalic"/>
              </a:rPr>
              <a:t>Scientific evidence</a:t>
            </a:r>
            <a:endParaRPr lang="en-US" dirty="0"/>
          </a:p>
        </p:txBody>
      </p:sp>
      <p:sp>
        <p:nvSpPr>
          <p:cNvPr id="13" name="TextBox 12">
            <a:extLst>
              <a:ext uri="{FF2B5EF4-FFF2-40B4-BE49-F238E27FC236}">
                <a16:creationId xmlns:a16="http://schemas.microsoft.com/office/drawing/2014/main" id="{A0C7FA16-F749-4741-AD28-DD9017B2D36D}"/>
              </a:ext>
            </a:extLst>
          </p:cNvPr>
          <p:cNvSpPr txBox="1"/>
          <p:nvPr/>
        </p:nvSpPr>
        <p:spPr>
          <a:xfrm>
            <a:off x="9486213" y="2012102"/>
            <a:ext cx="1575486" cy="369332"/>
          </a:xfrm>
          <a:prstGeom prst="rect">
            <a:avLst/>
          </a:prstGeom>
          <a:noFill/>
        </p:spPr>
        <p:txBody>
          <a:bodyPr wrap="square">
            <a:spAutoFit/>
          </a:bodyPr>
          <a:lstStyle/>
          <a:p>
            <a:r>
              <a:rPr lang="en-US" sz="1800" b="1" i="1" u="none" strike="noStrike" baseline="0" dirty="0">
                <a:latin typeface="TimesLTPro-BoldItalic"/>
              </a:rPr>
              <a:t>Testimonial</a:t>
            </a:r>
            <a:endParaRPr lang="en-US" dirty="0"/>
          </a:p>
        </p:txBody>
      </p:sp>
      <p:pic>
        <p:nvPicPr>
          <p:cNvPr id="4" name="Picture 3">
            <a:extLst>
              <a:ext uri="{FF2B5EF4-FFF2-40B4-BE49-F238E27FC236}">
                <a16:creationId xmlns:a16="http://schemas.microsoft.com/office/drawing/2014/main" id="{71855373-E39E-4487-A015-D7D50348C893}"/>
              </a:ext>
            </a:extLst>
          </p:cNvPr>
          <p:cNvPicPr>
            <a:picLocks noChangeAspect="1"/>
          </p:cNvPicPr>
          <p:nvPr/>
        </p:nvPicPr>
        <p:blipFill>
          <a:blip r:embed="rId5"/>
          <a:stretch>
            <a:fillRect/>
          </a:stretch>
        </p:blipFill>
        <p:spPr>
          <a:xfrm>
            <a:off x="8355913" y="2437039"/>
            <a:ext cx="3836087" cy="2157799"/>
          </a:xfrm>
          <a:prstGeom prst="rect">
            <a:avLst/>
          </a:prstGeom>
        </p:spPr>
      </p:pic>
    </p:spTree>
    <p:extLst>
      <p:ext uri="{BB962C8B-B14F-4D97-AF65-F5344CB8AC3E}">
        <p14:creationId xmlns:p14="http://schemas.microsoft.com/office/powerpoint/2010/main" val="58796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575B4-08F7-41C7-AB1C-85820087D0EE}"/>
              </a:ext>
            </a:extLst>
          </p:cNvPr>
          <p:cNvSpPr>
            <a:spLocks noGrp="1"/>
          </p:cNvSpPr>
          <p:nvPr>
            <p:ph type="title"/>
          </p:nvPr>
        </p:nvSpPr>
        <p:spPr>
          <a:xfrm>
            <a:off x="2472879" y="200693"/>
            <a:ext cx="9170158" cy="1325563"/>
          </a:xfrm>
        </p:spPr>
        <p:txBody>
          <a:bodyPr/>
          <a:lstStyle/>
          <a:p>
            <a:r>
              <a:rPr lang="en-US" dirty="0"/>
              <a:t>Storytelling</a:t>
            </a:r>
          </a:p>
        </p:txBody>
      </p:sp>
      <p:sp>
        <p:nvSpPr>
          <p:cNvPr id="5" name="TextBox 4">
            <a:extLst>
              <a:ext uri="{FF2B5EF4-FFF2-40B4-BE49-F238E27FC236}">
                <a16:creationId xmlns:a16="http://schemas.microsoft.com/office/drawing/2014/main" id="{FB670C29-1430-4D1C-95DA-E9247558FCF7}"/>
              </a:ext>
            </a:extLst>
          </p:cNvPr>
          <p:cNvSpPr txBox="1"/>
          <p:nvPr/>
        </p:nvSpPr>
        <p:spPr>
          <a:xfrm>
            <a:off x="2990236" y="3244334"/>
            <a:ext cx="6216444" cy="369332"/>
          </a:xfrm>
          <a:prstGeom prst="rect">
            <a:avLst/>
          </a:prstGeom>
          <a:noFill/>
        </p:spPr>
        <p:txBody>
          <a:bodyPr wrap="square">
            <a:spAutoFit/>
          </a:bodyPr>
          <a:lstStyle/>
          <a:p>
            <a:r>
              <a:rPr lang="en-US" dirty="0"/>
              <a:t>https://www.youtube.com/watch?v=WFNXwor69-U</a:t>
            </a:r>
          </a:p>
        </p:txBody>
      </p:sp>
    </p:spTree>
    <p:extLst>
      <p:ext uri="{BB962C8B-B14F-4D97-AF65-F5344CB8AC3E}">
        <p14:creationId xmlns:p14="http://schemas.microsoft.com/office/powerpoint/2010/main" val="35109672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428202" y="1530326"/>
            <a:ext cx="9613557" cy="4490961"/>
          </a:xfrm>
        </p:spPr>
        <p:txBody>
          <a:bodyPr>
            <a:normAutofit/>
          </a:bodyPr>
          <a:lstStyle/>
          <a:p>
            <a:pPr marL="0" indent="0" algn="l">
              <a:lnSpc>
                <a:spcPct val="120000"/>
              </a:lnSpc>
              <a:buNone/>
            </a:pPr>
            <a:r>
              <a:rPr lang="en-US" b="1" dirty="0">
                <a:solidFill>
                  <a:srgbClr val="C00000"/>
                </a:solidFill>
                <a:latin typeface="TimesLTPro-Roman"/>
              </a:rPr>
              <a:t>2</a:t>
            </a:r>
            <a:r>
              <a:rPr lang="en-US" sz="2400" b="1" dirty="0">
                <a:solidFill>
                  <a:srgbClr val="000000"/>
                </a:solidFill>
                <a:latin typeface="TimesLTPro-Roman"/>
              </a:rPr>
              <a:t>. </a:t>
            </a:r>
            <a:r>
              <a:rPr lang="en-US" b="1" i="0" u="none" strike="noStrike" baseline="0" dirty="0">
                <a:solidFill>
                  <a:srgbClr val="C00000"/>
                </a:solidFill>
                <a:latin typeface="TimesLTPro-Roman"/>
              </a:rPr>
              <a:t>Selecting advertising media:</a:t>
            </a:r>
          </a:p>
          <a:p>
            <a:pPr algn="l"/>
            <a:r>
              <a:rPr lang="en-US" sz="2400" b="1" i="0" u="none" strike="noStrike" baseline="0" dirty="0">
                <a:solidFill>
                  <a:srgbClr val="0A1F61"/>
                </a:solidFill>
                <a:latin typeface="ArialNarrowMTPro-Bold"/>
              </a:rPr>
              <a:t>Advertising media: </a:t>
            </a:r>
            <a:r>
              <a:rPr lang="en-US" sz="2400" b="0" i="0" u="none" strike="noStrike" baseline="0" dirty="0">
                <a:solidFill>
                  <a:srgbClr val="000000"/>
                </a:solidFill>
                <a:latin typeface="TimesLTPro-Roman"/>
              </a:rPr>
              <a:t>The vehicles through which advertising messages are delivered to their intended audiences.</a:t>
            </a:r>
          </a:p>
          <a:p>
            <a:pPr algn="l"/>
            <a:endParaRPr lang="en-US" sz="2400" b="0" i="0" u="none" strike="noStrike" baseline="0" dirty="0">
              <a:solidFill>
                <a:srgbClr val="000000"/>
              </a:solidFill>
              <a:latin typeface="TimesLTPro-Roman"/>
            </a:endParaRPr>
          </a:p>
          <a:p>
            <a:pPr algn="l"/>
            <a:r>
              <a:rPr lang="en-US" sz="2400" b="0" i="0" u="none" strike="noStrike" baseline="0" dirty="0">
                <a:latin typeface="TimesLTPro-Roman"/>
              </a:rPr>
              <a:t>The major steps in </a:t>
            </a:r>
            <a:r>
              <a:rPr lang="en-US" sz="2400" b="1" i="0" u="none" strike="noStrike" baseline="0" dirty="0">
                <a:latin typeface="TimesLTPro-Bold"/>
              </a:rPr>
              <a:t>advertising media </a:t>
            </a:r>
            <a:r>
              <a:rPr lang="en-US" sz="2400" b="0" i="0" u="none" strike="noStrike" baseline="0" dirty="0">
                <a:latin typeface="TimesLTPro-Roman"/>
              </a:rPr>
              <a:t>selection are:</a:t>
            </a:r>
          </a:p>
          <a:p>
            <a:pPr marL="800100" lvl="2" indent="-342900">
              <a:spcBef>
                <a:spcPts val="1000"/>
              </a:spcBef>
              <a:buFont typeface="+mj-lt"/>
              <a:buAutoNum type="arabicPeriod"/>
            </a:pPr>
            <a:r>
              <a:rPr lang="en-US" sz="2400" dirty="0">
                <a:solidFill>
                  <a:srgbClr val="000000"/>
                </a:solidFill>
                <a:latin typeface="TimesLTPro-Roman"/>
              </a:rPr>
              <a:t>Determining reach, frequency, impact, and engagement; </a:t>
            </a:r>
          </a:p>
          <a:p>
            <a:pPr marL="800100" lvl="2" indent="-342900">
              <a:spcBef>
                <a:spcPts val="1000"/>
              </a:spcBef>
              <a:buFont typeface="+mj-lt"/>
              <a:buAutoNum type="arabicPeriod"/>
            </a:pPr>
            <a:r>
              <a:rPr lang="en-US" sz="2400" dirty="0">
                <a:solidFill>
                  <a:srgbClr val="000000"/>
                </a:solidFill>
                <a:latin typeface="TimesLTPro-Roman"/>
              </a:rPr>
              <a:t>Choosing among major media types;</a:t>
            </a:r>
          </a:p>
          <a:p>
            <a:pPr marL="800100" lvl="2" indent="-342900">
              <a:spcBef>
                <a:spcPts val="1000"/>
              </a:spcBef>
              <a:buFont typeface="+mj-lt"/>
              <a:buAutoNum type="arabicPeriod"/>
            </a:pPr>
            <a:r>
              <a:rPr lang="en-US" sz="2400" dirty="0">
                <a:solidFill>
                  <a:srgbClr val="000000"/>
                </a:solidFill>
                <a:latin typeface="TimesLTPro-Roman"/>
              </a:rPr>
              <a:t>Selecting specific media vehicles; and </a:t>
            </a:r>
          </a:p>
          <a:p>
            <a:pPr marL="800100" lvl="2" indent="-342900">
              <a:spcBef>
                <a:spcPts val="1000"/>
              </a:spcBef>
              <a:buFont typeface="+mj-lt"/>
              <a:buAutoNum type="arabicPeriod"/>
            </a:pPr>
            <a:r>
              <a:rPr lang="en-US" sz="2400" dirty="0">
                <a:solidFill>
                  <a:srgbClr val="000000"/>
                </a:solidFill>
                <a:latin typeface="TimesLTPro-Roman"/>
              </a:rPr>
              <a:t>Choosing media timing</a:t>
            </a:r>
            <a:r>
              <a:rPr lang="en-US" sz="2800" dirty="0">
                <a:solidFill>
                  <a:srgbClr val="000000"/>
                </a:solidFill>
                <a:latin typeface="TimesLTPro-Roman"/>
              </a:rPr>
              <a:t>.</a:t>
            </a:r>
          </a:p>
        </p:txBody>
      </p:sp>
    </p:spTree>
    <p:extLst>
      <p:ext uri="{BB962C8B-B14F-4D97-AF65-F5344CB8AC3E}">
        <p14:creationId xmlns:p14="http://schemas.microsoft.com/office/powerpoint/2010/main" val="1841854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289221" y="1530326"/>
            <a:ext cx="9613557" cy="4490961"/>
          </a:xfrm>
        </p:spPr>
        <p:txBody>
          <a:bodyPr>
            <a:normAutofit lnSpcReduction="10000"/>
          </a:bodyPr>
          <a:lstStyle/>
          <a:p>
            <a:pPr marL="0" indent="0" algn="l">
              <a:lnSpc>
                <a:spcPct val="120000"/>
              </a:lnSpc>
              <a:buNone/>
            </a:pPr>
            <a:r>
              <a:rPr lang="en-US" sz="2400" b="1" dirty="0">
                <a:solidFill>
                  <a:srgbClr val="C00000"/>
                </a:solidFill>
                <a:latin typeface="TimesLTPro-Roman"/>
              </a:rPr>
              <a:t>Determining reach, frequency, impact, and engagement:</a:t>
            </a:r>
          </a:p>
          <a:p>
            <a:pPr algn="l"/>
            <a:r>
              <a:rPr lang="en-US" sz="2000" b="0" i="0" u="none" strike="noStrike" baseline="0" dirty="0">
                <a:latin typeface="TimesLTPro-Roman"/>
              </a:rPr>
              <a:t>To select media, the advertiser must determine the reach and frequency needed to achieve the advertising objectives.</a:t>
            </a:r>
          </a:p>
          <a:p>
            <a:pPr algn="l"/>
            <a:r>
              <a:rPr lang="en-US" sz="2000" b="0" i="1" u="none" strike="noStrike" baseline="0" dirty="0">
                <a:solidFill>
                  <a:srgbClr val="0070C0"/>
                </a:solidFill>
                <a:latin typeface="TimesLTPro-Italic"/>
              </a:rPr>
              <a:t>Reach</a:t>
            </a:r>
            <a:r>
              <a:rPr lang="en-US" sz="2000" b="0" i="1" u="none" strike="noStrike" baseline="0" dirty="0">
                <a:latin typeface="TimesLTPro-Italic"/>
              </a:rPr>
              <a:t> </a:t>
            </a:r>
            <a:r>
              <a:rPr lang="en-US" sz="2000" b="0" i="0" u="none" strike="noStrike" baseline="0" dirty="0">
                <a:latin typeface="TimesLTPro-Roman"/>
              </a:rPr>
              <a:t>is a measure of the </a:t>
            </a:r>
            <a:r>
              <a:rPr lang="en-US" sz="2000" b="0" i="1" u="none" strike="noStrike" baseline="0" dirty="0">
                <a:latin typeface="TimesLTPro-Italic"/>
              </a:rPr>
              <a:t>percentage </a:t>
            </a:r>
            <a:r>
              <a:rPr lang="en-US" sz="2000" b="0" i="0" u="none" strike="noStrike" baseline="0" dirty="0">
                <a:latin typeface="TimesLTPro-Roman"/>
              </a:rPr>
              <a:t>of people in the target market who are exposed to an ad campaign during a given period of time (For example, the advertiser might try to reach 70 percent of the target market during the first three months of a campaign)</a:t>
            </a:r>
          </a:p>
          <a:p>
            <a:pPr algn="l"/>
            <a:r>
              <a:rPr lang="en-US" sz="2000" i="1" dirty="0">
                <a:solidFill>
                  <a:srgbClr val="0070C0"/>
                </a:solidFill>
                <a:latin typeface="TimesLTPro-Italic"/>
              </a:rPr>
              <a:t>Frequency</a:t>
            </a:r>
            <a:r>
              <a:rPr lang="en-US" sz="2000" b="0" i="1" u="none" strike="noStrike" baseline="0" dirty="0">
                <a:latin typeface="TimesLTPro-Italic"/>
              </a:rPr>
              <a:t> </a:t>
            </a:r>
            <a:r>
              <a:rPr lang="en-US" sz="2000" b="0" i="0" u="none" strike="noStrike" baseline="0" dirty="0">
                <a:latin typeface="TimesLTPro-Roman"/>
              </a:rPr>
              <a:t>is a measure of how many </a:t>
            </a:r>
            <a:r>
              <a:rPr lang="en-US" sz="2000" b="0" i="1" u="none" strike="noStrike" baseline="0" dirty="0">
                <a:latin typeface="TimesLTPro-Italic"/>
              </a:rPr>
              <a:t>times </a:t>
            </a:r>
            <a:r>
              <a:rPr lang="en-US" sz="2000" b="0" i="0" u="none" strike="noStrike" baseline="0" dirty="0">
                <a:latin typeface="TimesLTPro-Roman"/>
              </a:rPr>
              <a:t>the average person in the target market is exposed to a message. (For example, the advertiser might want an average exposure frequency of three)</a:t>
            </a:r>
          </a:p>
          <a:p>
            <a:pPr algn="l"/>
            <a:r>
              <a:rPr lang="en-US" sz="2000" b="0" i="0" u="none" strike="noStrike" baseline="0" dirty="0">
                <a:latin typeface="TimesLTPro-Roman"/>
              </a:rPr>
              <a:t>The advertiser also must determine the desired </a:t>
            </a:r>
            <a:r>
              <a:rPr lang="en-US" sz="2000" i="1" dirty="0">
                <a:solidFill>
                  <a:srgbClr val="0070C0"/>
                </a:solidFill>
                <a:latin typeface="TimesLTPro-Italic"/>
              </a:rPr>
              <a:t>media impact</a:t>
            </a:r>
            <a:r>
              <a:rPr lang="en-US" sz="2000" b="0" i="0" u="none" strike="noStrike" baseline="0" dirty="0">
                <a:latin typeface="TimesLTPro-Roman"/>
              </a:rPr>
              <a:t>—the </a:t>
            </a:r>
            <a:r>
              <a:rPr lang="en-US" sz="2000" b="0" i="1" u="none" strike="noStrike" baseline="0" dirty="0">
                <a:latin typeface="TimesLTPro-Italic"/>
              </a:rPr>
              <a:t>qualitative value </a:t>
            </a:r>
            <a:r>
              <a:rPr lang="en-US" sz="2000" b="0" i="0" u="none" strike="noStrike" baseline="0" dirty="0">
                <a:latin typeface="TimesLTPro-Roman"/>
              </a:rPr>
              <a:t>of message exposure through a given medium. </a:t>
            </a:r>
            <a:r>
              <a:rPr lang="en-US" sz="2000" dirty="0">
                <a:latin typeface="TimesLTPro-Roman"/>
              </a:rPr>
              <a:t>(</a:t>
            </a:r>
            <a:r>
              <a:rPr lang="en-US" sz="2000" b="0" i="0" u="none" strike="noStrike" baseline="0" dirty="0">
                <a:latin typeface="TimesLTPro-Roman"/>
              </a:rPr>
              <a:t>For example, television ads or online videos may have more impact than radio messages because they use sight, motion, </a:t>
            </a:r>
            <a:r>
              <a:rPr lang="en-US" sz="2000" b="0" i="1" u="none" strike="noStrike" baseline="0" dirty="0">
                <a:latin typeface="TimesLTPro-Italic"/>
              </a:rPr>
              <a:t>and </a:t>
            </a:r>
            <a:r>
              <a:rPr lang="en-US" sz="2000" b="0" i="0" u="none" strike="noStrike" baseline="0" dirty="0">
                <a:latin typeface="TimesLTPro-Roman"/>
              </a:rPr>
              <a:t>sound).</a:t>
            </a:r>
          </a:p>
          <a:p>
            <a:pPr algn="l"/>
            <a:r>
              <a:rPr lang="en-US" sz="2000" b="0" i="0" u="none" strike="noStrike" baseline="0" dirty="0">
                <a:latin typeface="TimesLTPro-Roman"/>
              </a:rPr>
              <a:t>The advertiser wants to choose media that will </a:t>
            </a:r>
            <a:r>
              <a:rPr lang="en-US" sz="2000" i="1" dirty="0">
                <a:solidFill>
                  <a:srgbClr val="0070C0"/>
                </a:solidFill>
                <a:latin typeface="TimesLTPro-Italic"/>
              </a:rPr>
              <a:t>engage</a:t>
            </a:r>
            <a:r>
              <a:rPr lang="en-US" sz="2000" b="0" i="1" u="none" strike="noStrike" baseline="0" dirty="0">
                <a:latin typeface="TimesLTPro-Italic"/>
              </a:rPr>
              <a:t> </a:t>
            </a:r>
            <a:r>
              <a:rPr lang="en-US" sz="2000" b="0" i="0" u="none" strike="noStrike" baseline="0" dirty="0">
                <a:latin typeface="TimesLTPro-Roman"/>
              </a:rPr>
              <a:t>consumers rather than simply reach them.</a:t>
            </a:r>
            <a:endParaRPr lang="en-US" sz="2000" dirty="0">
              <a:solidFill>
                <a:srgbClr val="000000"/>
              </a:solidFill>
              <a:latin typeface="TimesLTPro-Roman"/>
            </a:endParaRPr>
          </a:p>
        </p:txBody>
      </p:sp>
    </p:spTree>
    <p:extLst>
      <p:ext uri="{BB962C8B-B14F-4D97-AF65-F5344CB8AC3E}">
        <p14:creationId xmlns:p14="http://schemas.microsoft.com/office/powerpoint/2010/main" val="37804910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1289221" y="1530326"/>
            <a:ext cx="9613557" cy="432488"/>
          </a:xfrm>
        </p:spPr>
        <p:txBody>
          <a:bodyPr>
            <a:normAutofit/>
          </a:bodyPr>
          <a:lstStyle/>
          <a:p>
            <a:pPr marL="0" lvl="1" indent="0">
              <a:lnSpc>
                <a:spcPct val="120000"/>
              </a:lnSpc>
              <a:spcBef>
                <a:spcPts val="1000"/>
              </a:spcBef>
              <a:buNone/>
            </a:pPr>
            <a:r>
              <a:rPr lang="en-US" sz="2000" b="1" dirty="0">
                <a:solidFill>
                  <a:srgbClr val="C00000"/>
                </a:solidFill>
                <a:latin typeface="TimesLTPro-Roman"/>
              </a:rPr>
              <a:t>Choosing among major media types</a:t>
            </a:r>
          </a:p>
        </p:txBody>
      </p:sp>
      <p:pic>
        <p:nvPicPr>
          <p:cNvPr id="5" name="Picture 4">
            <a:extLst>
              <a:ext uri="{FF2B5EF4-FFF2-40B4-BE49-F238E27FC236}">
                <a16:creationId xmlns:a16="http://schemas.microsoft.com/office/drawing/2014/main" id="{2E363FF9-6757-4C5C-9B82-BC4DF3696DB7}"/>
              </a:ext>
            </a:extLst>
          </p:cNvPr>
          <p:cNvPicPr>
            <a:picLocks noChangeAspect="1"/>
          </p:cNvPicPr>
          <p:nvPr/>
        </p:nvPicPr>
        <p:blipFill>
          <a:blip r:embed="rId2"/>
          <a:stretch>
            <a:fillRect/>
          </a:stretch>
        </p:blipFill>
        <p:spPr>
          <a:xfrm>
            <a:off x="1806531" y="2111204"/>
            <a:ext cx="8010525" cy="4019550"/>
          </a:xfrm>
          <a:prstGeom prst="rect">
            <a:avLst/>
          </a:prstGeom>
        </p:spPr>
      </p:pic>
    </p:spTree>
    <p:extLst>
      <p:ext uri="{BB962C8B-B14F-4D97-AF65-F5344CB8AC3E}">
        <p14:creationId xmlns:p14="http://schemas.microsoft.com/office/powerpoint/2010/main" val="38401446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827904" y="1867935"/>
            <a:ext cx="5881816" cy="4490961"/>
          </a:xfrm>
        </p:spPr>
        <p:txBody>
          <a:bodyPr>
            <a:normAutofit/>
          </a:bodyPr>
          <a:lstStyle/>
          <a:p>
            <a:pPr marL="0" lvl="1" indent="0">
              <a:spcBef>
                <a:spcPts val="1000"/>
              </a:spcBef>
              <a:buNone/>
            </a:pPr>
            <a:r>
              <a:rPr lang="en-US" sz="2000" b="1" dirty="0">
                <a:solidFill>
                  <a:srgbClr val="C00000"/>
                </a:solidFill>
                <a:latin typeface="TimesLTPro-Roman"/>
              </a:rPr>
              <a:t>Selecting specific media vehicles</a:t>
            </a:r>
          </a:p>
          <a:p>
            <a:pPr marL="342900" lvl="1" indent="-342900">
              <a:lnSpc>
                <a:spcPct val="100000"/>
              </a:lnSpc>
              <a:spcBef>
                <a:spcPts val="1000"/>
              </a:spcBef>
            </a:pPr>
            <a:r>
              <a:rPr lang="en-US" sz="2000" dirty="0">
                <a:latin typeface="TimesLTPro-Roman"/>
              </a:rPr>
              <a:t>Media planners must also choose the best media vehicles—specific media within each general media type.</a:t>
            </a:r>
          </a:p>
          <a:p>
            <a:pPr marL="342900" lvl="1" indent="-342900">
              <a:lnSpc>
                <a:spcPct val="100000"/>
              </a:lnSpc>
              <a:spcBef>
                <a:spcPts val="1000"/>
              </a:spcBef>
            </a:pPr>
            <a:r>
              <a:rPr lang="en-US" sz="2000" dirty="0">
                <a:latin typeface="TimesLTPro-Roman"/>
              </a:rPr>
              <a:t>They look at cost (producing and broadcasting), reach, audience quality, audience engagement, the vehicle’s editorial quality…</a:t>
            </a:r>
          </a:p>
        </p:txBody>
      </p:sp>
      <p:pic>
        <p:nvPicPr>
          <p:cNvPr id="4" name="Picture 3">
            <a:extLst>
              <a:ext uri="{FF2B5EF4-FFF2-40B4-BE49-F238E27FC236}">
                <a16:creationId xmlns:a16="http://schemas.microsoft.com/office/drawing/2014/main" id="{100EB105-F202-4E42-BAFD-517F86412EFA}"/>
              </a:ext>
            </a:extLst>
          </p:cNvPr>
          <p:cNvPicPr>
            <a:picLocks noChangeAspect="1"/>
          </p:cNvPicPr>
          <p:nvPr/>
        </p:nvPicPr>
        <p:blipFill>
          <a:blip r:embed="rId2"/>
          <a:stretch>
            <a:fillRect/>
          </a:stretch>
        </p:blipFill>
        <p:spPr>
          <a:xfrm>
            <a:off x="6905200" y="1867935"/>
            <a:ext cx="4762500" cy="2790825"/>
          </a:xfrm>
          <a:prstGeom prst="rect">
            <a:avLst/>
          </a:prstGeom>
        </p:spPr>
      </p:pic>
    </p:spTree>
    <p:extLst>
      <p:ext uri="{BB962C8B-B14F-4D97-AF65-F5344CB8AC3E}">
        <p14:creationId xmlns:p14="http://schemas.microsoft.com/office/powerpoint/2010/main" val="7751016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229337-FE43-4959-8837-FEDA1F50BB9A}"/>
              </a:ext>
            </a:extLst>
          </p:cNvPr>
          <p:cNvSpPr>
            <a:spLocks noGrp="1"/>
          </p:cNvSpPr>
          <p:nvPr>
            <p:ph idx="1"/>
          </p:nvPr>
        </p:nvSpPr>
        <p:spPr>
          <a:xfrm>
            <a:off x="366338" y="2064738"/>
            <a:ext cx="3990125" cy="3785419"/>
          </a:xfrm>
        </p:spPr>
        <p:txBody>
          <a:bodyPr>
            <a:normAutofit/>
          </a:bodyPr>
          <a:lstStyle/>
          <a:p>
            <a:pPr marL="0" lvl="1" indent="0">
              <a:spcBef>
                <a:spcPts val="1000"/>
              </a:spcBef>
              <a:buNone/>
            </a:pPr>
            <a:r>
              <a:rPr lang="en-US" b="1" dirty="0">
                <a:solidFill>
                  <a:srgbClr val="C00000"/>
                </a:solidFill>
                <a:latin typeface="TimesLTPro-Roman"/>
              </a:rPr>
              <a:t>Deciding on media timing.</a:t>
            </a:r>
          </a:p>
          <a:p>
            <a:r>
              <a:rPr lang="en-US" sz="2400" dirty="0">
                <a:latin typeface="TimesLTPro-Roman"/>
              </a:rPr>
              <a:t>An advertiser must also </a:t>
            </a:r>
            <a:r>
              <a:rPr lang="en-US" sz="2400" b="0" i="0" u="none" strike="noStrike" baseline="0" dirty="0">
                <a:latin typeface="TimesLTPro-Roman"/>
              </a:rPr>
              <a:t>decide how to schedule the advertising over time.</a:t>
            </a:r>
            <a:endParaRPr lang="en-US" sz="2400" b="1" dirty="0">
              <a:latin typeface="TimesLTPro-Roman"/>
            </a:endParaRPr>
          </a:p>
        </p:txBody>
      </p:sp>
      <p:sp>
        <p:nvSpPr>
          <p:cNvPr id="12" name="Rectangle 1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DC6E6CF-EB9E-48B1-92D8-31E7EA3950AC}"/>
              </a:ext>
            </a:extLst>
          </p:cNvPr>
          <p:cNvPicPr>
            <a:picLocks noChangeAspect="1"/>
          </p:cNvPicPr>
          <p:nvPr/>
        </p:nvPicPr>
        <p:blipFill>
          <a:blip r:embed="rId2"/>
          <a:stretch>
            <a:fillRect/>
          </a:stretch>
        </p:blipFill>
        <p:spPr>
          <a:xfrm>
            <a:off x="5405862" y="1004596"/>
            <a:ext cx="6019331" cy="4845561"/>
          </a:xfrm>
          <a:prstGeom prst="rect">
            <a:avLst/>
          </a:prstGeom>
          <a:effectLst/>
        </p:spPr>
      </p:pic>
      <p:sp>
        <p:nvSpPr>
          <p:cNvPr id="10" name="TextBox 9">
            <a:extLst>
              <a:ext uri="{FF2B5EF4-FFF2-40B4-BE49-F238E27FC236}">
                <a16:creationId xmlns:a16="http://schemas.microsoft.com/office/drawing/2014/main" id="{E0D4CF70-CB40-4307-B0FD-C48EC2AB3A95}"/>
              </a:ext>
            </a:extLst>
          </p:cNvPr>
          <p:cNvSpPr txBox="1"/>
          <p:nvPr/>
        </p:nvSpPr>
        <p:spPr>
          <a:xfrm>
            <a:off x="8775031" y="956470"/>
            <a:ext cx="786063" cy="369332"/>
          </a:xfrm>
          <a:prstGeom prst="rect">
            <a:avLst/>
          </a:prstGeom>
          <a:noFill/>
        </p:spPr>
        <p:txBody>
          <a:bodyPr wrap="square" rtlCol="0">
            <a:spAutoFit/>
          </a:bodyPr>
          <a:lstStyle/>
          <a:p>
            <a:r>
              <a:rPr lang="en-US" b="1" dirty="0"/>
              <a:t>2022</a:t>
            </a:r>
          </a:p>
        </p:txBody>
      </p:sp>
    </p:spTree>
    <p:extLst>
      <p:ext uri="{BB962C8B-B14F-4D97-AF65-F5344CB8AC3E}">
        <p14:creationId xmlns:p14="http://schemas.microsoft.com/office/powerpoint/2010/main" val="7787493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743AB4-DA1F-4239-8E38-78FF63BD0EA1}"/>
              </a:ext>
            </a:extLst>
          </p:cNvPr>
          <p:cNvSpPr>
            <a:spLocks noGrp="1"/>
          </p:cNvSpPr>
          <p:nvPr>
            <p:ph idx="1"/>
          </p:nvPr>
        </p:nvSpPr>
        <p:spPr/>
        <p:txBody>
          <a:bodyPr>
            <a:normAutofit fontScale="92500" lnSpcReduction="10000"/>
          </a:bodyPr>
          <a:lstStyle/>
          <a:p>
            <a:pPr algn="l"/>
            <a:r>
              <a:rPr lang="en-US" sz="2400" b="1" i="0" u="none" strike="noStrike" baseline="0" dirty="0">
                <a:solidFill>
                  <a:srgbClr val="0A1F61"/>
                </a:solidFill>
                <a:latin typeface="ArialNarrowMTPro-Bold"/>
              </a:rPr>
              <a:t>Return on advertising investment: </a:t>
            </a:r>
            <a:r>
              <a:rPr lang="en-US" sz="2400" b="0" i="0" u="none" strike="noStrike" baseline="0" dirty="0">
                <a:solidFill>
                  <a:srgbClr val="000000"/>
                </a:solidFill>
                <a:latin typeface="TimesLTPro-Roman"/>
              </a:rPr>
              <a:t>The net return on advertising investment divided by the costs of the advertising investment.</a:t>
            </a:r>
            <a:endParaRPr lang="en-US" sz="2400" b="0" i="0" u="none" strike="noStrike" baseline="0" dirty="0">
              <a:latin typeface="TimesLTPro-Roman"/>
            </a:endParaRPr>
          </a:p>
          <a:p>
            <a:pPr algn="l"/>
            <a:r>
              <a:rPr lang="en-US" sz="2400" b="0" i="0" u="none" strike="noStrike" baseline="0" dirty="0">
                <a:latin typeface="TimesLTPro-Roman"/>
              </a:rPr>
              <a:t>Advertisers should regularly evaluate two types of advertising results: the communication effects and the sales and profit effects. </a:t>
            </a:r>
          </a:p>
          <a:p>
            <a:pPr algn="l"/>
            <a:r>
              <a:rPr lang="en-US" sz="2400" b="0" i="0" u="none" strike="noStrike" baseline="0" dirty="0">
                <a:latin typeface="TimesLTPro-Roman"/>
              </a:rPr>
              <a:t>Measuring the </a:t>
            </a:r>
            <a:r>
              <a:rPr lang="en-US" sz="2400" b="0" i="1" u="none" strike="noStrike" baseline="0" dirty="0">
                <a:solidFill>
                  <a:srgbClr val="960000"/>
                </a:solidFill>
                <a:latin typeface="TimesLTPro-Italic"/>
              </a:rPr>
              <a:t>communication</a:t>
            </a:r>
            <a:r>
              <a:rPr lang="en-US" sz="2400" b="0" i="1" u="none" strike="noStrike" baseline="0" dirty="0">
                <a:latin typeface="TimesLTPro-Italic"/>
              </a:rPr>
              <a:t> </a:t>
            </a:r>
            <a:r>
              <a:rPr lang="en-US" sz="2400" b="0" i="1" u="none" strike="noStrike" baseline="0" dirty="0">
                <a:solidFill>
                  <a:srgbClr val="960000"/>
                </a:solidFill>
                <a:latin typeface="TimesLTPro-Italic"/>
              </a:rPr>
              <a:t>effects</a:t>
            </a:r>
            <a:r>
              <a:rPr lang="en-US" sz="2400" b="0" i="1" u="none" strike="noStrike" baseline="0" dirty="0">
                <a:latin typeface="TimesLTPro-Italic"/>
              </a:rPr>
              <a:t> </a:t>
            </a:r>
            <a:r>
              <a:rPr lang="en-US" sz="2400" b="0" i="0" u="none" strike="noStrike" baseline="0" dirty="0">
                <a:latin typeface="TimesLTPro-Roman"/>
              </a:rPr>
              <a:t>of an ad or ad campaign tells whether the ads and media are communicating the ad message well. Individual ads can be tested before or after they are run.</a:t>
            </a:r>
          </a:p>
          <a:p>
            <a:pPr algn="l"/>
            <a:r>
              <a:rPr lang="en-US" sz="2400" i="1" dirty="0">
                <a:solidFill>
                  <a:srgbClr val="960000"/>
                </a:solidFill>
                <a:latin typeface="TimesLTPro-Italic"/>
              </a:rPr>
              <a:t>S</a:t>
            </a:r>
            <a:r>
              <a:rPr lang="en-US" sz="2400" b="0" i="1" u="none" strike="noStrike" baseline="0" dirty="0">
                <a:solidFill>
                  <a:srgbClr val="960000"/>
                </a:solidFill>
                <a:latin typeface="TimesLTPro-Italic"/>
              </a:rPr>
              <a:t>ales and profit </a:t>
            </a:r>
            <a:r>
              <a:rPr lang="en-US" sz="2400" b="0" i="0" u="none" strike="noStrike" baseline="0" dirty="0">
                <a:latin typeface="TimesLTPro-Roman"/>
              </a:rPr>
              <a:t>effects of advertising and other content are often much harder to measure. One way to measure the sales and profit effects of advertising is to compare past sales and profits with past advertising expenditures. Another way is through experiments. For example, to test the effects of different advertising spending levels, Coca-Cola could vary the amount it spends on advertising in different market areas and measure the differences in the resulting sales and profit levels.</a:t>
            </a:r>
            <a:endParaRPr lang="en-US" sz="3600" dirty="0"/>
          </a:p>
        </p:txBody>
      </p:sp>
      <p:sp>
        <p:nvSpPr>
          <p:cNvPr id="5" name="TextBox 4">
            <a:extLst>
              <a:ext uri="{FF2B5EF4-FFF2-40B4-BE49-F238E27FC236}">
                <a16:creationId xmlns:a16="http://schemas.microsoft.com/office/drawing/2014/main" id="{E1D8E3CC-7A81-4937-AB97-3DE44332DAF3}"/>
              </a:ext>
            </a:extLst>
          </p:cNvPr>
          <p:cNvSpPr txBox="1"/>
          <p:nvPr/>
        </p:nvSpPr>
        <p:spPr>
          <a:xfrm>
            <a:off x="2366211" y="206596"/>
            <a:ext cx="9633284" cy="1077218"/>
          </a:xfrm>
          <a:prstGeom prst="rect">
            <a:avLst/>
          </a:prstGeom>
          <a:solidFill>
            <a:srgbClr val="0A1F61"/>
          </a:solidFill>
        </p:spPr>
        <p:txBody>
          <a:bodyPr wrap="square">
            <a:spAutoFit/>
          </a:bodyPr>
          <a:lstStyle/>
          <a:p>
            <a:pPr algn="l"/>
            <a:r>
              <a:rPr lang="en-US" sz="3200" b="1" dirty="0">
                <a:solidFill>
                  <a:schemeClr val="bg1"/>
                </a:solidFill>
                <a:latin typeface="ArialNarrowMTPro-Bold"/>
                <a:ea typeface="+mj-ea"/>
                <a:cs typeface="+mj-cs"/>
              </a:rPr>
              <a:t>Evaluating advertising effectiveness and the return on advertising investment</a:t>
            </a:r>
          </a:p>
        </p:txBody>
      </p:sp>
    </p:spTree>
    <p:extLst>
      <p:ext uri="{BB962C8B-B14F-4D97-AF65-F5344CB8AC3E}">
        <p14:creationId xmlns:p14="http://schemas.microsoft.com/office/powerpoint/2010/main" val="40758238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12" name="Freeform: Shape 11">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5" name="Picture 4">
            <a:extLst>
              <a:ext uri="{FF2B5EF4-FFF2-40B4-BE49-F238E27FC236}">
                <a16:creationId xmlns:a16="http://schemas.microsoft.com/office/drawing/2014/main" id="{849B57D5-6620-4487-B938-7DC695BF4B07}"/>
              </a:ext>
            </a:extLst>
          </p:cNvPr>
          <p:cNvPicPr>
            <a:picLocks noChangeAspect="1"/>
          </p:cNvPicPr>
          <p:nvPr/>
        </p:nvPicPr>
        <p:blipFill rotWithShape="1">
          <a:blip r:embed="rId2"/>
          <a:srcRect r="3679"/>
          <a:stretch/>
        </p:blipFill>
        <p:spPr>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427779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18640</TotalTime>
  <Words>2885</Words>
  <Application>Microsoft Office PowerPoint</Application>
  <PresentationFormat>Widescreen</PresentationFormat>
  <Paragraphs>207</Paragraphs>
  <Slides>44</Slides>
  <Notes>3</Notes>
  <HiddenSlides>0</HiddenSlides>
  <MMClips>3</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44</vt:i4>
      </vt:variant>
    </vt:vector>
  </HeadingPairs>
  <TitlesOfParts>
    <vt:vector size="57" baseType="lpstr">
      <vt:lpstr>Arial</vt:lpstr>
      <vt:lpstr>ArialNarrowMTPro-Bold</vt:lpstr>
      <vt:lpstr>Calibri</vt:lpstr>
      <vt:lpstr>Calibri Light</vt:lpstr>
      <vt:lpstr>Rockwell</vt:lpstr>
      <vt:lpstr>Tajawal Medium</vt:lpstr>
      <vt:lpstr>TimesLTPro-Bold</vt:lpstr>
      <vt:lpstr>TimesLTPro-BoldItalic</vt:lpstr>
      <vt:lpstr>TimesLTPro-Italic</vt:lpstr>
      <vt:lpstr>TimesLTPro-Roman</vt:lpstr>
      <vt:lpstr>Office Theme</vt:lpstr>
      <vt:lpstr>2_Office Theme</vt:lpstr>
      <vt:lpstr>1_Office Theme</vt:lpstr>
      <vt:lpstr>PowerPoint Presentation</vt:lpstr>
      <vt:lpstr>CONTENT</vt:lpstr>
      <vt:lpstr> 1. Defining Promotion </vt:lpstr>
      <vt:lpstr>From Promotion to IMC</vt:lpstr>
      <vt:lpstr>2. Integrated Marketing communications</vt:lpstr>
      <vt:lpstr>3. The Promotion Mix</vt:lpstr>
      <vt:lpstr>4. The nature of each promotion tool</vt:lpstr>
      <vt:lpstr>4. The nature of each promotion tool</vt:lpstr>
      <vt:lpstr>Example extended tv ad</vt:lpstr>
      <vt:lpstr>4. The nature of each promotion tool</vt:lpstr>
      <vt:lpstr>4. The nature of each promotion tool</vt:lpstr>
      <vt:lpstr>4. The nature of each promotion tool</vt:lpstr>
      <vt:lpstr>4. The nature of each promotion tool</vt:lpstr>
      <vt:lpstr>PUBLIC RELATIONS TOOLS </vt:lpstr>
      <vt:lpstr>PowerPoint Presentation</vt:lpstr>
      <vt:lpstr>4. The nature of each promotion tool</vt:lpstr>
      <vt:lpstr>PowerPoint Presentation</vt:lpstr>
      <vt:lpstr>Content Marketing</vt:lpstr>
      <vt:lpstr>Content Marketing</vt:lpstr>
      <vt:lpstr>PowerPoint Presentation</vt:lpstr>
      <vt:lpstr>5. Promotion Mix strategies</vt:lpstr>
      <vt:lpstr>PowerPoint Presentation</vt:lpstr>
      <vt:lpstr>6. ADVERTISING</vt:lpstr>
      <vt:lpstr>Advertising: objectives setting</vt:lpstr>
      <vt:lpstr>Advertising: objectives setting</vt:lpstr>
      <vt:lpstr>EXAMPLE OF INFORMATIVE AD</vt:lpstr>
      <vt:lpstr>EXAMPLE OF PERSUASIVE AD (COMPARATIVE)</vt:lpstr>
      <vt:lpstr>EXAMPLE OF REMINDER AD</vt:lpstr>
      <vt:lpstr>Setting the advertising budget</vt:lpstr>
      <vt:lpstr>Developing advertising strategy</vt:lpstr>
      <vt:lpstr>Developing advertising strategy</vt:lpstr>
      <vt:lpstr>Developing advertising strategy</vt:lpstr>
      <vt:lpstr>Developing advertising strategy</vt:lpstr>
      <vt:lpstr>PowerPoint Presentation</vt:lpstr>
      <vt:lpstr>PowerPoint Presentation</vt:lpstr>
      <vt:lpstr>PowerPoint Presentation</vt:lpstr>
      <vt:lpstr>Storytelling</vt:lpstr>
      <vt:lpstr>Developing advertising strategy</vt:lpstr>
      <vt:lpstr>Developing advertising strategy</vt:lpstr>
      <vt:lpstr>Developing advertising strategy</vt:lpstr>
      <vt:lpstr>Developing advertising strategy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348</cp:revision>
  <dcterms:created xsi:type="dcterms:W3CDTF">2021-08-03T13:03:26Z</dcterms:created>
  <dcterms:modified xsi:type="dcterms:W3CDTF">2022-03-25T08:19:33Z</dcterms:modified>
</cp:coreProperties>
</file>