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313" r:id="rId8"/>
    <p:sldId id="482" r:id="rId9"/>
    <p:sldId id="306" r:id="rId10"/>
    <p:sldId id="483" r:id="rId11"/>
    <p:sldId id="484" r:id="rId12"/>
    <p:sldId id="485" r:id="rId13"/>
    <p:sldId id="487" r:id="rId14"/>
    <p:sldId id="488" r:id="rId15"/>
    <p:sldId id="489" r:id="rId16"/>
    <p:sldId id="491" r:id="rId17"/>
    <p:sldId id="490" r:id="rId18"/>
    <p:sldId id="492" r:id="rId19"/>
    <p:sldId id="493" r:id="rId20"/>
    <p:sldId id="494" r:id="rId21"/>
    <p:sldId id="495" r:id="rId22"/>
    <p:sldId id="496" r:id="rId23"/>
    <p:sldId id="497" r:id="rId24"/>
    <p:sldId id="498" r:id="rId25"/>
    <p:sldId id="500" r:id="rId26"/>
    <p:sldId id="499"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520" r:id="rId47"/>
    <p:sldId id="521" r:id="rId48"/>
    <p:sldId id="522" r:id="rId49"/>
    <p:sldId id="523" r:id="rId50"/>
    <p:sldId id="524" r:id="rId51"/>
    <p:sldId id="525" r:id="rId52"/>
    <p:sldId id="526" r:id="rId53"/>
    <p:sldId id="527" r:id="rId54"/>
    <p:sldId id="528" r:id="rId55"/>
    <p:sldId id="529"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306"/>
            <p14:sldId id="483"/>
            <p14:sldId id="484"/>
            <p14:sldId id="485"/>
            <p14:sldId id="487"/>
            <p14:sldId id="488"/>
            <p14:sldId id="489"/>
            <p14:sldId id="491"/>
            <p14:sldId id="490"/>
            <p14:sldId id="492"/>
            <p14:sldId id="493"/>
            <p14:sldId id="494"/>
            <p14:sldId id="495"/>
            <p14:sldId id="496"/>
            <p14:sldId id="497"/>
            <p14:sldId id="498"/>
            <p14:sldId id="500"/>
            <p14:sldId id="499"/>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56854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B7848-43E5-66F3-2892-429F198908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F1B2F4-FF36-EEDD-8069-F7B5DA155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EB3586-2629-06A3-AE50-11289EFE5757}"/>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E32E1F7-FB0D-C3E3-823F-130CA310D347}"/>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43695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7C639-4C60-3D52-724F-C402CE21A2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4E45E0-7AF7-D1F3-2601-E4BEE79996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3AC47A-5063-E6CC-B7AB-7317DF3761E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7DD7CA9-4B1D-9FA4-0553-16C7C71DFFE9}"/>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63163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75AE7-BB59-F3E9-0D7F-4390E14C74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0172CF-4DED-0048-797D-36E633D794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5C7F41-F161-D0C7-4538-007417CE70E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D6237CC-1448-555F-8A0F-AFE90163AED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12797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8ECD2-2810-13D1-48ED-070E2E2191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D164DC-4C75-5D54-7D5C-59926F4F7B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92ED16-6295-9086-78A7-0FD85C877AB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8F570CF-12D7-E302-6DB7-DDA3C66CC866}"/>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66482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93F21-3EF8-400E-59C1-6D1645736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212AD5-F96A-7943-3AFA-F765355BFB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2E1EBF-0870-D26D-36C9-4F0A125C62B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1BA18788-C990-10B8-A619-00941FC63998}"/>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843476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6F096-0A25-6CB2-B9C2-D68758FAF7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879997-457C-C083-2196-A50579B0D8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9F12F-F6A7-6902-15AD-4DBAFEA5E67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226D336-7C58-E96F-40FF-B54278B4C683}"/>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887405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EB733-FCBB-4427-F1BA-48179933D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87F6D-E063-FF50-4580-CA2C528D0A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76C08E-1ADF-2720-C941-5F6AD4F134D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9F2CCD5-52C1-AFF8-3821-7BEC81E1F0D4}"/>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014008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6C596-154B-BE2F-038A-5E8B0CB38E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82B7B1-C3D6-26CB-F7BA-841B4F8ECE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5526DD-965D-CD2A-C303-303D551B15D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F1DF763C-2C8A-B108-DE16-2C626C5D2CE4}"/>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604463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80108-C3B9-CC4D-5D43-C2D801E3F7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F2F345-B5C6-0F62-F91B-4659F1707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5CA288-8571-6790-A39F-555B8791784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8E18904-8836-845B-0FA5-2E0E26C16C8B}"/>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516148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EBFDC-7277-998A-0377-4DA47A522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4F49C7-6D57-D146-EBB7-F376AD5F14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402BBD-258A-A6D1-D4CA-0866DB4E42D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8952E01-B03D-6B7A-EC82-D42158D23DC8}"/>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6616777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983E5-018C-19D3-5F47-CE3394983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9ACAC5-6A82-69CF-A1A9-C5BCDCFE53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A876CA-FA5E-1CEB-1FD2-3E02B0DDBA8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A73FA63-A564-5038-CE14-A876DEFB2DA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9740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CC081-B950-845A-B121-570F195BBB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C3AFE7-834A-080D-C8D4-D40481E4A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3186FE-E767-6771-7EAF-183A0863328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7DC566D-0C1B-E9F3-0157-DD4DDA60637C}"/>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590423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245980"/>
            <a:ext cx="5915569"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Legal and Ethical Considerations in Digital Real Estate Marketing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27302" y="132961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63256" y="1519950"/>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937B3569-751A-6A25-D88C-C3DE6EDF0B88}"/>
              </a:ext>
            </a:extLst>
          </p:cNvPr>
          <p:cNvGraphicFramePr>
            <a:graphicFrameLocks noGrp="1"/>
          </p:cNvGraphicFramePr>
          <p:nvPr>
            <p:extLst>
              <p:ext uri="{D42A27DB-BD31-4B8C-83A1-F6EECF244321}">
                <p14:modId xmlns:p14="http://schemas.microsoft.com/office/powerpoint/2010/main" val="1992837039"/>
              </p:ext>
            </p:extLst>
          </p:nvPr>
        </p:nvGraphicFramePr>
        <p:xfrm>
          <a:off x="2861186" y="2138200"/>
          <a:ext cx="8947356" cy="4943920"/>
        </p:xfrm>
        <a:graphic>
          <a:graphicData uri="http://schemas.openxmlformats.org/drawingml/2006/table">
            <a:tbl>
              <a:tblPr/>
              <a:tblGrid>
                <a:gridCol w="8947356">
                  <a:extLst>
                    <a:ext uri="{9D8B030D-6E8A-4147-A177-3AD203B41FA5}">
                      <a16:colId xmlns:a16="http://schemas.microsoft.com/office/drawing/2014/main" val="2171337581"/>
                    </a:ext>
                  </a:extLst>
                </a:gridCol>
              </a:tblGrid>
              <a:tr h="4182610">
                <a:tc>
                  <a:txBody>
                    <a:bodyPr/>
                    <a:lstStyle/>
                    <a:p>
                      <a:pPr marL="285750" indent="-285750" algn="just" fontAlgn="t">
                        <a:lnSpc>
                          <a:spcPct val="150000"/>
                        </a:lnSpc>
                        <a:buFont typeface="Wingdings" panose="05000000000000000000" pitchFamily="2" charset="2"/>
                        <a:buChar char="ü"/>
                      </a:pPr>
                      <a:r>
                        <a:rPr lang="en-US" sz="1400" b="0" i="0" dirty="0">
                          <a:effectLst/>
                          <a:latin typeface="Alexandria"/>
                        </a:rPr>
                        <a:t>Identify the legal and ethical framework governing digital marketing in the real estate sector.</a:t>
                      </a:r>
                    </a:p>
                    <a:p>
                      <a:pPr marL="285750" indent="-285750" algn="just" fontAlgn="t">
                        <a:lnSpc>
                          <a:spcPct val="150000"/>
                        </a:lnSpc>
                        <a:buFont typeface="Wingdings" panose="05000000000000000000" pitchFamily="2" charset="2"/>
                        <a:buChar char="ü"/>
                      </a:pPr>
                      <a:r>
                        <a:rPr lang="en-US" sz="1400" b="0" i="0" dirty="0">
                          <a:effectLst/>
                          <a:latin typeface="Alexandria"/>
                        </a:rPr>
                        <a:t>Analyze the potential ethical and legal risks inherent in digital real estate marketing strategies, and evaluate their impact on brand reputation and customer trust.</a:t>
                      </a:r>
                    </a:p>
                    <a:p>
                      <a:pPr marL="285750" indent="-285750" algn="just" fontAlgn="t">
                        <a:lnSpc>
                          <a:spcPct val="150000"/>
                        </a:lnSpc>
                        <a:buFont typeface="Wingdings" panose="05000000000000000000" pitchFamily="2" charset="2"/>
                        <a:buChar char="ü"/>
                      </a:pPr>
                      <a:r>
                        <a:rPr lang="en-US" sz="1400" b="0" i="0" dirty="0">
                          <a:effectLst/>
                          <a:latin typeface="Alexandria"/>
                        </a:rPr>
                        <a:t>Classify marketing practices in the real estate sector into ethical and lawful practices and unethical or unlawful practices, while providing applied examples drawn from market realities.</a:t>
                      </a:r>
                    </a:p>
                    <a:p>
                      <a:pPr marL="285750" indent="-285750" algn="just" fontAlgn="t">
                        <a:lnSpc>
                          <a:spcPct val="150000"/>
                        </a:lnSpc>
                        <a:buFont typeface="Wingdings" panose="05000000000000000000" pitchFamily="2" charset="2"/>
                        <a:buChar char="ü"/>
                      </a:pPr>
                      <a:r>
                        <a:rPr lang="en-US" sz="1400" b="0" i="0" dirty="0">
                          <a:effectLst/>
                          <a:latin typeface="Alexandria"/>
                        </a:rPr>
                        <a:t>Distinguish the legal requirements of transparency in digital advertising, including the disclosure of paid partnerships, cookie policies, and influencer marketing practices.</a:t>
                      </a:r>
                    </a:p>
                    <a:p>
                      <a:pPr marL="285750" indent="-285750" algn="just" fontAlgn="t">
                        <a:lnSpc>
                          <a:spcPct val="150000"/>
                        </a:lnSpc>
                        <a:buFont typeface="Wingdings" panose="05000000000000000000" pitchFamily="2" charset="2"/>
                        <a:buChar char="ü"/>
                      </a:pPr>
                      <a:r>
                        <a:rPr lang="en-US" sz="1400" b="0" i="0" dirty="0">
                          <a:effectLst/>
                          <a:latin typeface="Alexandria"/>
                        </a:rPr>
                        <a:t>Apply the principles of privacy and data protection in the design of real estate marketing campaigns, while ensuring the acquisition of the necessary consents and the protection of consumer rights.</a:t>
                      </a:r>
                    </a:p>
                    <a:p>
                      <a:pPr marL="285750" indent="-285750" algn="just" fontAlgn="t">
                        <a:lnSpc>
                          <a:spcPct val="150000"/>
                        </a:lnSpc>
                        <a:buFont typeface="Wingdings" panose="05000000000000000000" pitchFamily="2" charset="2"/>
                        <a:buChar char="ü"/>
                      </a:pPr>
                      <a:r>
                        <a:rPr lang="en-US" sz="1400" b="0" i="0" dirty="0">
                          <a:effectLst/>
                          <a:latin typeface="Alexandria"/>
                        </a:rPr>
                        <a:t>Critique deceptive marketing practices in the real estate sector, such as unrealistic images, false claims, and fabricated reviews, and propose ethical alternatives to them.</a:t>
                      </a:r>
                    </a:p>
                    <a:p>
                      <a:pPr marL="285750" indent="-285750" algn="just" fontAlgn="t">
                        <a:lnSpc>
                          <a:spcPct val="150000"/>
                        </a:lnSpc>
                        <a:buFont typeface="Wingdings" panose="05000000000000000000" pitchFamily="2" charset="2"/>
                        <a:buChar char="ü"/>
                      </a:pPr>
                      <a:r>
                        <a:rPr lang="en-US" sz="1400" b="0" i="0" dirty="0">
                          <a:effectLst/>
                          <a:latin typeface="Alexandria"/>
                        </a:rPr>
                        <a:t>Develop an integrated digital marketing strategy for the real estate sector that complies with legal and ethical standards, promotes transparency and inclusivity, and achieves a balance between innovation and social responsibility.</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4135609321"/>
                  </a:ext>
                </a:extLst>
              </a:tr>
              <a:tr h="340244">
                <a:tc>
                  <a:txBody>
                    <a:bodyPr/>
                    <a:lstStyle/>
                    <a:p>
                      <a:pPr marL="0" indent="0" algn="just" rtl="1">
                        <a:lnSpc>
                          <a:spcPct val="150000"/>
                        </a:lnSpc>
                        <a:buFont typeface="Wingdings" panose="05000000000000000000" pitchFamily="2" charset="2"/>
                        <a:buNone/>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980068635"/>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655B-84CC-51E1-DB70-5DA440D5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6D21C0-C371-04C1-BD78-2A00C7585B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CFFBC9-6D7A-20C7-8928-B7E5EAB4103F}"/>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1B5C19FF-CACA-ECF2-2591-FAA5C413B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A2C95-7249-DA98-B8AD-2D10BD95C63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86EA88-7E63-DF3C-C6F0-3B1348AEEE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58140B8-B67A-7653-D20A-F13A207A7C6C}"/>
              </a:ext>
            </a:extLst>
          </p:cNvPr>
          <p:cNvSpPr txBox="1"/>
          <p:nvPr/>
        </p:nvSpPr>
        <p:spPr>
          <a:xfrm>
            <a:off x="942308" y="2441585"/>
            <a:ext cx="984367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marketing has transformed how companies connect with their customers. From social media campaigns to personalized email marketing and SEO strategies, the digital landscape offers endless opportunities. However, as this field rapidly evolves, so do the concerns surrounding legal and ethical issues in digital marketing. Understanding and addressing these concerns is not just good practice—it’s essential for maintaining consumer trust, protecting your brand, and staying legally compliant.</a:t>
            </a:r>
          </a:p>
          <a:p>
            <a:pPr algn="just">
              <a:lnSpc>
                <a:spcPct val="150000"/>
              </a:lnSpc>
            </a:pPr>
            <a:r>
              <a:rPr lang="en-US" sz="1400" dirty="0">
                <a:latin typeface="Alexandria" charset="0"/>
                <a:cs typeface="Alexandria" charset="0"/>
              </a:rPr>
              <a:t>Legal and Ethical Issues in Digital Marketing: Protect Your Brand and Build Trust have become more important than ever as businesses adopt data-driven and customer-centric strategies. Legal and Ethical Issues in Digital Marketing cover regulatory frameworks that safeguard consumers and ensure fair business practices, including laws on data collection, storage, transparency in advertising, copyright usage, and consent for communication.</a:t>
            </a:r>
          </a:p>
        </p:txBody>
      </p:sp>
      <p:pic>
        <p:nvPicPr>
          <p:cNvPr id="7" name="Graphic 21">
            <a:extLst>
              <a:ext uri="{FF2B5EF4-FFF2-40B4-BE49-F238E27FC236}">
                <a16:creationId xmlns:a16="http://schemas.microsoft.com/office/drawing/2014/main" id="{0BE06B4C-9930-A1C6-A49A-61E7086B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415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3936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Legal and Ethical Considerations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C1673A-387E-D4F7-722F-DAAD5CF900AA}"/>
              </a:ext>
            </a:extLst>
          </p:cNvPr>
          <p:cNvSpPr txBox="1"/>
          <p:nvPr/>
        </p:nvSpPr>
        <p:spPr>
          <a:xfrm>
            <a:off x="1133854" y="1468531"/>
            <a:ext cx="4458977" cy="3936912"/>
          </a:xfrm>
          <a:prstGeom prst="rect">
            <a:avLst/>
          </a:prstGeom>
          <a:noFill/>
        </p:spPr>
        <p:txBody>
          <a:bodyPr wrap="square" rtlCol="0">
            <a:spAutoFit/>
          </a:bodyPr>
          <a:lstStyle/>
          <a:p>
            <a:pPr algn="just">
              <a:lnSpc>
                <a:spcPct val="150000"/>
              </a:lnSpc>
            </a:pPr>
            <a:r>
              <a:rPr lang="en-US" sz="1400" dirty="0">
                <a:latin typeface="Alexandria"/>
              </a:rPr>
              <a:t>Beyond the law, Legal and Ethical Issues in Digital Marketing extend to ethical considerations that shape brand credibility—since practices like misleading headlines, undisclosed sponsorships, or excessive tracking may harm trust even if they remain technically legal. By recognizing the value of Legal and Ethical Issues in Digital Marketing, businesses not only stay compliant but also show integrity, professionalism, and respect for their audience. Ultimately, embedding Legal and Ethical Issues in Digital Marketing into daily practices helps marketers build authentic relationships and gain a competitive advantage in today’s online marketplace.</a:t>
            </a:r>
          </a:p>
        </p:txBody>
      </p:sp>
      <p:sp>
        <p:nvSpPr>
          <p:cNvPr id="4" name="Google Shape;6210;p53">
            <a:extLst>
              <a:ext uri="{FF2B5EF4-FFF2-40B4-BE49-F238E27FC236}">
                <a16:creationId xmlns:a16="http://schemas.microsoft.com/office/drawing/2014/main" id="{FEDE9D98-2DDE-8E1A-4D90-04E5F70714D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E3890-FF72-57F0-6FD6-7FCDF47553A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783FD3D-28AF-0ECA-28DE-99B97EAB8683}"/>
              </a:ext>
            </a:extLst>
          </p:cNvPr>
          <p:cNvSpPr/>
          <p:nvPr/>
        </p:nvSpPr>
        <p:spPr>
          <a:xfrm>
            <a:off x="1133854" y="1397680"/>
            <a:ext cx="4955591" cy="3936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73126AF-B05A-96C8-5B70-546A7CD9AD8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0412824-7D36-97D6-A0BF-A001D924FB8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Legal and Ethical Considerations</a:t>
            </a:r>
          </a:p>
        </p:txBody>
      </p:sp>
      <p:sp>
        <p:nvSpPr>
          <p:cNvPr id="18" name="Rectangle 17">
            <a:extLst>
              <a:ext uri="{FF2B5EF4-FFF2-40B4-BE49-F238E27FC236}">
                <a16:creationId xmlns:a16="http://schemas.microsoft.com/office/drawing/2014/main" id="{3AC79FA8-E3C9-3D53-869C-C6806AA8916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FBC554F-B07B-5406-91EC-35178279F7E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7F41B719-6FC7-20A1-F656-5660D6DC9A0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8864233B-3FDC-0BA5-68DA-519D11AA00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74155E-AF4F-2839-63E4-F69F0A7C7D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C2551B7-CD43-256C-DBF5-16D725C12131}"/>
              </a:ext>
            </a:extLst>
          </p:cNvPr>
          <p:cNvSpPr txBox="1"/>
          <p:nvPr/>
        </p:nvSpPr>
        <p:spPr>
          <a:xfrm>
            <a:off x="1133854" y="1468531"/>
            <a:ext cx="4458977" cy="3613746"/>
          </a:xfrm>
          <a:prstGeom prst="rect">
            <a:avLst/>
          </a:prstGeom>
          <a:noFill/>
        </p:spPr>
        <p:txBody>
          <a:bodyPr wrap="square" rtlCol="0">
            <a:spAutoFit/>
          </a:bodyPr>
          <a:lstStyle/>
          <a:p>
            <a:pPr algn="just">
              <a:lnSpc>
                <a:spcPct val="150000"/>
              </a:lnSpc>
            </a:pPr>
            <a:r>
              <a:rPr lang="en-US" sz="1400" b="1" dirty="0">
                <a:latin typeface="Alexandria"/>
              </a:rPr>
              <a:t>The Importance of Legal and Ethical Compliance</a:t>
            </a:r>
          </a:p>
          <a:p>
            <a:pPr algn="just">
              <a:lnSpc>
                <a:spcPct val="150000"/>
              </a:lnSpc>
            </a:pPr>
            <a:r>
              <a:rPr lang="en-US" sz="1400" dirty="0">
                <a:latin typeface="Alexandria"/>
              </a:rPr>
              <a:t>Compliance with legal and ethical standards is essential for several reasons:</a:t>
            </a:r>
          </a:p>
          <a:p>
            <a:pPr marL="285750" indent="-285750" algn="just">
              <a:lnSpc>
                <a:spcPct val="150000"/>
              </a:lnSpc>
              <a:buFont typeface="Arial" panose="020B0604020202020204" pitchFamily="34" charset="0"/>
              <a:buChar char="•"/>
            </a:pPr>
            <a:r>
              <a:rPr lang="en-US" sz="1400" b="1" dirty="0">
                <a:latin typeface="Alexandria"/>
              </a:rPr>
              <a:t>Building Trust: </a:t>
            </a:r>
            <a:r>
              <a:rPr lang="en-US" sz="1400" dirty="0">
                <a:latin typeface="Alexandria"/>
              </a:rPr>
              <a:t>Ethical practices foster trust and credibility with your audience.</a:t>
            </a:r>
          </a:p>
          <a:p>
            <a:pPr marL="285750" indent="-285750" algn="just">
              <a:lnSpc>
                <a:spcPct val="150000"/>
              </a:lnSpc>
              <a:buFont typeface="Arial" panose="020B0604020202020204" pitchFamily="34" charset="0"/>
              <a:buChar char="•"/>
            </a:pPr>
            <a:r>
              <a:rPr lang="en-US" sz="1400" b="1" dirty="0">
                <a:latin typeface="Alexandria"/>
              </a:rPr>
              <a:t>Avoiding Legal Consequences</a:t>
            </a:r>
            <a:r>
              <a:rPr lang="en-US" sz="1400" dirty="0">
                <a:latin typeface="Alexandria"/>
              </a:rPr>
              <a:t>: Non-compliance can lead to fines, lawsuits, and reputational damage.</a:t>
            </a:r>
          </a:p>
          <a:p>
            <a:pPr marL="285750" indent="-285750" algn="just">
              <a:lnSpc>
                <a:spcPct val="150000"/>
              </a:lnSpc>
              <a:buFont typeface="Arial" panose="020B0604020202020204" pitchFamily="34" charset="0"/>
              <a:buChar char="•"/>
            </a:pPr>
            <a:r>
              <a:rPr lang="en-US" sz="1400" b="1" dirty="0">
                <a:latin typeface="Alexandria"/>
              </a:rPr>
              <a:t>Enhancing Brand Reputation: </a:t>
            </a:r>
            <a:r>
              <a:rPr lang="en-US" sz="1400" dirty="0">
                <a:latin typeface="Alexandria"/>
              </a:rPr>
              <a:t>Ethical marketing differentiates your brand positively in the market.</a:t>
            </a:r>
          </a:p>
          <a:p>
            <a:pPr marL="285750" indent="-285750" algn="just">
              <a:lnSpc>
                <a:spcPct val="150000"/>
              </a:lnSpc>
              <a:buFont typeface="Arial" panose="020B0604020202020204" pitchFamily="34" charset="0"/>
              <a:buChar char="•"/>
            </a:pPr>
            <a:r>
              <a:rPr lang="en-US" sz="1400" b="1" dirty="0">
                <a:latin typeface="Alexandria"/>
              </a:rPr>
              <a:t>Long-Term Success: </a:t>
            </a:r>
            <a:r>
              <a:rPr lang="en-US" sz="1400" dirty="0">
                <a:latin typeface="Alexandria"/>
              </a:rPr>
              <a:t>Sustainable business practices contribute to long-term growth and customer loyalty.</a:t>
            </a:r>
          </a:p>
        </p:txBody>
      </p:sp>
      <p:sp>
        <p:nvSpPr>
          <p:cNvPr id="4" name="Google Shape;6210;p53">
            <a:extLst>
              <a:ext uri="{FF2B5EF4-FFF2-40B4-BE49-F238E27FC236}">
                <a16:creationId xmlns:a16="http://schemas.microsoft.com/office/drawing/2014/main" id="{3B5A5907-828A-AE7A-DD41-23DC54BDDF6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6248285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D0CC3-591E-CA7C-EE42-7D5D589C8B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72BE96-5C2E-13EB-EEBB-F40363E282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3EF726-0F92-8CB0-1885-6A53DB8E4181}"/>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DD91B6D2-640A-0D2C-45E5-C0EDEC1BAF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E28F41-C2DE-D830-0721-FE784B78156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DD6FFD-1AA1-421D-2E72-CECA6446ED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B63B89D-313D-AE9D-28EC-8769496A1372}"/>
              </a:ext>
            </a:extLst>
          </p:cNvPr>
          <p:cNvSpPr txBox="1"/>
          <p:nvPr/>
        </p:nvSpPr>
        <p:spPr>
          <a:xfrm>
            <a:off x="942308" y="2095405"/>
            <a:ext cx="9843679"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Data Privacy and Protection</a:t>
            </a:r>
          </a:p>
          <a:p>
            <a:pPr algn="just">
              <a:lnSpc>
                <a:spcPct val="150000"/>
              </a:lnSpc>
            </a:pPr>
            <a:r>
              <a:rPr lang="en-US" sz="1400" dirty="0">
                <a:latin typeface="Alexandria" charset="0"/>
                <a:cs typeface="Alexandria" charset="0"/>
              </a:rPr>
              <a:t>Data privacy and protection are critical components of responsible digital marketing in today’s interconnected world. With personal and sensitive information being constantly collected, stored, and shared online, safeguarding this data is essential to prevent identity theft, fraud, and unauthorized access. Effective data protection requires strong security measures such as encryption, access control, and regular audits, while also ensuring compliance with regulations like the GDPR, CCPA, and other data privacy laws.</a:t>
            </a:r>
          </a:p>
          <a:p>
            <a:pPr algn="just">
              <a:lnSpc>
                <a:spcPct val="150000"/>
              </a:lnSpc>
            </a:pPr>
            <a:r>
              <a:rPr lang="en-US" sz="1400" dirty="0">
                <a:latin typeface="Alexandria" charset="0"/>
                <a:cs typeface="Alexandria" charset="0"/>
              </a:rPr>
              <a:t>As part of the broader Legal and Ethical Issues in Digital Marketing, organizations must prioritize transparency by clearly explaining how they collect, use, and store user data. Respecting data privacy also means recognizing that Legal and Ethical Issues in Digital Marketing go beyond compliance—they help establish trust and credibility. Companies that embrace Legal and Ethical Issues in Digital Marketing empower individuals with rights to access, correct, or delete their information, ensuring fairness in every interaction. By integrating Legal and Ethical Issues in Digital Marketing into business strategies, brands can balance innovation with responsibility. Ultimately, a strong commitment to Legal and Ethical Issues in Digital Marketing reinforces user trust and builds a reputation for integrity in the digital age.</a:t>
            </a:r>
          </a:p>
        </p:txBody>
      </p:sp>
      <p:pic>
        <p:nvPicPr>
          <p:cNvPr id="7" name="Graphic 21">
            <a:extLst>
              <a:ext uri="{FF2B5EF4-FFF2-40B4-BE49-F238E27FC236}">
                <a16:creationId xmlns:a16="http://schemas.microsoft.com/office/drawing/2014/main" id="{1B0F2E66-8C1D-B037-0A02-B390E6C70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1834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15C97-62F5-4E5E-7394-7F4A789D7DB6}"/>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FE3696E1-30F7-C373-7616-C20AC9E4ED9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9C8738F1-D457-6EE0-73AC-8817610AD9D0}"/>
              </a:ext>
            </a:extLst>
          </p:cNvPr>
          <p:cNvSpPr/>
          <p:nvPr/>
        </p:nvSpPr>
        <p:spPr>
          <a:xfrm>
            <a:off x="1133854" y="1397680"/>
            <a:ext cx="4955591" cy="43309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F0271401-1B22-C05A-E200-D8CA33F569A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01D21B1-64B3-EBE7-00E5-64ADB4C6691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E50A6A0-AE50-FE66-83EC-B9FDF01B30F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43AB0670-748C-2E35-DF61-EA86F7DFFC8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FA2CDE-19DD-D1B2-7ECC-5395C09F64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6753EC0-BC9D-4934-6F0B-E95B95A0CCB3}"/>
              </a:ext>
            </a:extLst>
          </p:cNvPr>
          <p:cNvSpPr txBox="1"/>
          <p:nvPr/>
        </p:nvSpPr>
        <p:spPr>
          <a:xfrm>
            <a:off x="1133854" y="1468531"/>
            <a:ext cx="4458977" cy="4260077"/>
          </a:xfrm>
          <a:prstGeom prst="rect">
            <a:avLst/>
          </a:prstGeom>
          <a:noFill/>
        </p:spPr>
        <p:txBody>
          <a:bodyPr wrap="square" rtlCol="0">
            <a:spAutoFit/>
          </a:bodyPr>
          <a:lstStyle/>
          <a:p>
            <a:pPr algn="just">
              <a:lnSpc>
                <a:spcPct val="150000"/>
              </a:lnSpc>
            </a:pPr>
            <a:r>
              <a:rPr lang="en-US" sz="1400" b="1" dirty="0">
                <a:latin typeface="Alexandria"/>
              </a:rPr>
              <a:t>Legal Aspect:</a:t>
            </a:r>
          </a:p>
          <a:p>
            <a:pPr algn="just">
              <a:lnSpc>
                <a:spcPct val="150000"/>
              </a:lnSpc>
            </a:pPr>
            <a:r>
              <a:rPr lang="en-US" sz="1400" dirty="0">
                <a:latin typeface="Alexandria"/>
              </a:rPr>
              <a:t>Data is the backbone of digital marketing. However, the collection, storage, and use of consumer data is regulated by various laws:</a:t>
            </a:r>
          </a:p>
          <a:p>
            <a:pPr marL="285750" indent="-285750" algn="just">
              <a:lnSpc>
                <a:spcPct val="150000"/>
              </a:lnSpc>
              <a:buFont typeface="Arial" panose="020B0604020202020204" pitchFamily="34" charset="0"/>
              <a:buChar char="•"/>
            </a:pPr>
            <a:r>
              <a:rPr lang="en-US" sz="1400" dirty="0">
                <a:latin typeface="Alexandria"/>
              </a:rPr>
              <a:t>General Data Protection Regulation (GDPR) in the European Union.</a:t>
            </a:r>
          </a:p>
          <a:p>
            <a:pPr marL="285750" indent="-285750" algn="just">
              <a:lnSpc>
                <a:spcPct val="150000"/>
              </a:lnSpc>
              <a:buFont typeface="Arial" panose="020B0604020202020204" pitchFamily="34" charset="0"/>
              <a:buChar char="•"/>
            </a:pPr>
            <a:r>
              <a:rPr lang="en-US" sz="1400" dirty="0">
                <a:latin typeface="Alexandria"/>
              </a:rPr>
              <a:t>California Consumer Privacy Act (CCPA) in the U.S.</a:t>
            </a:r>
          </a:p>
          <a:p>
            <a:pPr marL="285750" indent="-285750" algn="just">
              <a:lnSpc>
                <a:spcPct val="150000"/>
              </a:lnSpc>
              <a:buFont typeface="Arial" panose="020B0604020202020204" pitchFamily="34" charset="0"/>
              <a:buChar char="•"/>
            </a:pPr>
            <a:r>
              <a:rPr lang="en-US" sz="1400" dirty="0">
                <a:latin typeface="Alexandria"/>
              </a:rPr>
              <a:t>Digital Personal Data Protection Act (DPDP) in India.</a:t>
            </a:r>
          </a:p>
          <a:p>
            <a:pPr algn="just">
              <a:lnSpc>
                <a:spcPct val="150000"/>
              </a:lnSpc>
            </a:pPr>
            <a:r>
              <a:rPr lang="en-US" sz="1400" dirty="0">
                <a:latin typeface="Alexandria"/>
              </a:rPr>
              <a:t>These laws require businesses to:</a:t>
            </a:r>
          </a:p>
          <a:p>
            <a:pPr marL="285750" indent="-285750" algn="just">
              <a:lnSpc>
                <a:spcPct val="150000"/>
              </a:lnSpc>
              <a:buFont typeface="Arial" panose="020B0604020202020204" pitchFamily="34" charset="0"/>
              <a:buChar char="•"/>
            </a:pPr>
            <a:r>
              <a:rPr lang="en-US" sz="1400" dirty="0">
                <a:latin typeface="Alexandria"/>
              </a:rPr>
              <a:t>Obtain clear consent before collecting personal data.</a:t>
            </a:r>
          </a:p>
          <a:p>
            <a:pPr marL="285750" indent="-285750" algn="just">
              <a:lnSpc>
                <a:spcPct val="150000"/>
              </a:lnSpc>
              <a:buFont typeface="Arial" panose="020B0604020202020204" pitchFamily="34" charset="0"/>
              <a:buChar char="•"/>
            </a:pPr>
            <a:r>
              <a:rPr lang="en-US" sz="1400" dirty="0">
                <a:latin typeface="Alexandria"/>
              </a:rPr>
              <a:t>Explain how the data will be used.</a:t>
            </a:r>
          </a:p>
          <a:p>
            <a:pPr marL="285750" indent="-285750" algn="just">
              <a:lnSpc>
                <a:spcPct val="150000"/>
              </a:lnSpc>
              <a:buFont typeface="Arial" panose="020B0604020202020204" pitchFamily="34" charset="0"/>
              <a:buChar char="•"/>
            </a:pPr>
            <a:r>
              <a:rPr lang="en-US" sz="1400" dirty="0">
                <a:latin typeface="Alexandria"/>
              </a:rPr>
              <a:t>Allow users to opt out or request data deletion.</a:t>
            </a:r>
          </a:p>
          <a:p>
            <a:pPr algn="just">
              <a:lnSpc>
                <a:spcPct val="150000"/>
              </a:lnSpc>
            </a:pPr>
            <a:r>
              <a:rPr lang="en-US" sz="1400" dirty="0">
                <a:latin typeface="Alexandria"/>
              </a:rPr>
              <a:t>Failure to comply can lead to hefty fines and legal action.</a:t>
            </a:r>
          </a:p>
        </p:txBody>
      </p:sp>
    </p:spTree>
    <p:extLst>
      <p:ext uri="{BB962C8B-B14F-4D97-AF65-F5344CB8AC3E}">
        <p14:creationId xmlns:p14="http://schemas.microsoft.com/office/powerpoint/2010/main" val="162232266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4EBDB-E258-36C1-F85D-B92AD0C81A2C}"/>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696AC5D7-C1AF-DB12-E9F0-48EDE048929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CF38B587-FFFB-8CF1-9681-23B6D74865A0}"/>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828C30A1-5F80-ABA2-E34E-5851701EE61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D384A69-6007-C839-447E-737FE1C8D2A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165423D-14A4-E328-E68C-A504EB8AA24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96994592-55A9-F548-5C07-77829C22DA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58285B4-A343-74B3-362C-C448007688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323C11-B372-FA16-9FE5-B1CE030E90B2}"/>
              </a:ext>
            </a:extLst>
          </p:cNvPr>
          <p:cNvSpPr txBox="1"/>
          <p:nvPr/>
        </p:nvSpPr>
        <p:spPr>
          <a:xfrm>
            <a:off x="1115475" y="1771391"/>
            <a:ext cx="4458977" cy="2321085"/>
          </a:xfrm>
          <a:prstGeom prst="rect">
            <a:avLst/>
          </a:prstGeom>
          <a:noFill/>
        </p:spPr>
        <p:txBody>
          <a:bodyPr wrap="square" rtlCol="0">
            <a:spAutoFit/>
          </a:bodyPr>
          <a:lstStyle/>
          <a:p>
            <a:pPr algn="just">
              <a:lnSpc>
                <a:spcPct val="150000"/>
              </a:lnSpc>
            </a:pPr>
            <a:r>
              <a:rPr lang="en-US" sz="1400" b="1" dirty="0">
                <a:latin typeface="Alexandria"/>
              </a:rPr>
              <a:t>Ethical Aspect:</a:t>
            </a:r>
          </a:p>
          <a:p>
            <a:pPr algn="just">
              <a:lnSpc>
                <a:spcPct val="150000"/>
              </a:lnSpc>
            </a:pPr>
            <a:r>
              <a:rPr lang="en-US" sz="1400" dirty="0">
                <a:latin typeface="Alexandria"/>
              </a:rPr>
              <a:t>Even if a business follows the law, consumers expect transparency. Ethical marketers go beyond legal compliance by:</a:t>
            </a:r>
          </a:p>
          <a:p>
            <a:pPr marL="285750" indent="-285750" algn="just">
              <a:lnSpc>
                <a:spcPct val="150000"/>
              </a:lnSpc>
              <a:buFont typeface="Arial" panose="020B0604020202020204" pitchFamily="34" charset="0"/>
              <a:buChar char="•"/>
            </a:pPr>
            <a:r>
              <a:rPr lang="en-US" sz="1400" dirty="0">
                <a:latin typeface="Alexandria"/>
              </a:rPr>
              <a:t>Being honest about data collection.</a:t>
            </a:r>
          </a:p>
          <a:p>
            <a:pPr marL="285750" indent="-285750" algn="just">
              <a:lnSpc>
                <a:spcPct val="150000"/>
              </a:lnSpc>
              <a:buFont typeface="Arial" panose="020B0604020202020204" pitchFamily="34" charset="0"/>
              <a:buChar char="•"/>
            </a:pPr>
            <a:r>
              <a:rPr lang="en-US" sz="1400" dirty="0">
                <a:latin typeface="Alexandria"/>
              </a:rPr>
              <a:t>Avoiding excessive data harvesting.</a:t>
            </a:r>
          </a:p>
          <a:p>
            <a:pPr marL="285750" indent="-285750" algn="just">
              <a:lnSpc>
                <a:spcPct val="150000"/>
              </a:lnSpc>
              <a:buFont typeface="Arial" panose="020B0604020202020204" pitchFamily="34" charset="0"/>
              <a:buChar char="•"/>
            </a:pPr>
            <a:r>
              <a:rPr lang="en-US" sz="1400" dirty="0">
                <a:latin typeface="Alexandria"/>
              </a:rPr>
              <a:t>Respecting user preferences and boundaries.</a:t>
            </a:r>
          </a:p>
        </p:txBody>
      </p:sp>
    </p:spTree>
    <p:extLst>
      <p:ext uri="{BB962C8B-B14F-4D97-AF65-F5344CB8AC3E}">
        <p14:creationId xmlns:p14="http://schemas.microsoft.com/office/powerpoint/2010/main" val="13479488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6D2CE-BEAE-6BAD-24FA-A714120DD3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B92BF-EB1A-2F1F-0B4F-BE6CEC0AC4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F2F184-F03F-54AD-6E9D-547141EA0593}"/>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4994AE7D-5E74-196A-F799-003E31CE2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51BC72-831F-5636-B7CB-0E0DBC3D214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7FBC3E-F3FC-480D-603F-77D365E2DF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0E33F6C9-CDA1-ED9D-392B-58A1BAF80B93}"/>
              </a:ext>
            </a:extLst>
          </p:cNvPr>
          <p:cNvSpPr txBox="1"/>
          <p:nvPr/>
        </p:nvSpPr>
        <p:spPr>
          <a:xfrm>
            <a:off x="942308" y="2095405"/>
            <a:ext cx="984367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Email and SMS Marketing Regulations</a:t>
            </a:r>
          </a:p>
          <a:p>
            <a:pPr algn="just">
              <a:lnSpc>
                <a:spcPct val="150000"/>
              </a:lnSpc>
            </a:pPr>
            <a:r>
              <a:rPr lang="en-US" sz="1400" dirty="0">
                <a:latin typeface="Alexandria" charset="0"/>
                <a:cs typeface="Alexandria" charset="0"/>
              </a:rPr>
              <a:t>Email and SMS marketing are highly effective communication tools—but they come with significant responsibilities. To address the Legal and Ethical Issues in Digital Marketing, these channels are strictly regulated to prevent spam, deception, and intrusion into users’ privacy. Regulations such as the CAN-SPAM Act, GDPR, and TCPA are designed to safeguard consumers, and understanding how they connect to Legal and Ethical Issues in Digital Marketing is vital for compliance.</a:t>
            </a:r>
          </a:p>
          <a:p>
            <a:pPr algn="just">
              <a:lnSpc>
                <a:spcPct val="150000"/>
              </a:lnSpc>
            </a:pPr>
            <a:r>
              <a:rPr lang="en-US" sz="1400" dirty="0">
                <a:latin typeface="Alexandria" charset="0"/>
                <a:cs typeface="Alexandria" charset="0"/>
              </a:rPr>
              <a:t>These laws mandate clear opt-in consent, accurate sender identification, and easy opt-out options, all of which align with the broader framework of Legal and Ethical Issues in Digital Marketing. Failing to comply not only brings financial penalties but also damages a brand’s credibility, underscoring the importance of Legal and Ethical Issues in Digital Marketing in every customer interaction. Ultimately, businesses that embrace Legal and Ethical Issues in Digital Marketing demonstrate respect for their audience, foster transparency, and build lasting trust.</a:t>
            </a:r>
          </a:p>
        </p:txBody>
      </p:sp>
      <p:pic>
        <p:nvPicPr>
          <p:cNvPr id="7" name="Graphic 21">
            <a:extLst>
              <a:ext uri="{FF2B5EF4-FFF2-40B4-BE49-F238E27FC236}">
                <a16:creationId xmlns:a16="http://schemas.microsoft.com/office/drawing/2014/main" id="{E376975F-316A-97D5-D214-32311BF072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6692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99329-368B-E72E-822A-F93F29976558}"/>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7CC9E9E0-3019-0D09-7531-9CD1F64ED2C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A158A675-A4B2-09D9-FB23-E2A084B6B3BA}"/>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40455E86-6DAC-AA38-EEEE-9FC56F614BC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F8C17EE-DC71-1DCA-B1B3-CD951F57781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DEEFB6-1A11-5ACA-27DF-A137E30E8625}"/>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AA178734-B242-7461-4791-3AC7F560D24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F1EDB0-3BC2-80DD-95E1-31DEAE910A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6BFB97D-8357-3F78-D6E9-F2314243CB60}"/>
              </a:ext>
            </a:extLst>
          </p:cNvPr>
          <p:cNvSpPr txBox="1"/>
          <p:nvPr/>
        </p:nvSpPr>
        <p:spPr>
          <a:xfrm>
            <a:off x="1115475" y="1771391"/>
            <a:ext cx="4458977" cy="2321085"/>
          </a:xfrm>
          <a:prstGeom prst="rect">
            <a:avLst/>
          </a:prstGeom>
          <a:noFill/>
        </p:spPr>
        <p:txBody>
          <a:bodyPr wrap="square" rtlCol="0">
            <a:spAutoFit/>
          </a:bodyPr>
          <a:lstStyle/>
          <a:p>
            <a:pPr algn="just">
              <a:lnSpc>
                <a:spcPct val="150000"/>
              </a:lnSpc>
            </a:pPr>
            <a:r>
              <a:rPr lang="en-US" sz="1400" b="1" dirty="0">
                <a:latin typeface="Alexandria"/>
              </a:rPr>
              <a:t>Legal Requirements:</a:t>
            </a:r>
          </a:p>
          <a:p>
            <a:pPr algn="just">
              <a:lnSpc>
                <a:spcPct val="150000"/>
              </a:lnSpc>
            </a:pPr>
            <a:r>
              <a:rPr lang="en-US" sz="1400" dirty="0">
                <a:latin typeface="Alexandria"/>
              </a:rPr>
              <a:t>Most countries have anti-spam laws that require:</a:t>
            </a:r>
          </a:p>
          <a:p>
            <a:pPr algn="just">
              <a:lnSpc>
                <a:spcPct val="150000"/>
              </a:lnSpc>
            </a:pPr>
            <a:r>
              <a:rPr lang="en-US" sz="1400" dirty="0">
                <a:latin typeface="Alexandria"/>
              </a:rPr>
              <a:t>• Prior consent (opt-in) from users.</a:t>
            </a:r>
          </a:p>
          <a:p>
            <a:pPr algn="just">
              <a:lnSpc>
                <a:spcPct val="150000"/>
              </a:lnSpc>
            </a:pPr>
            <a:r>
              <a:rPr lang="en-US" sz="1400" dirty="0">
                <a:latin typeface="Alexandria"/>
              </a:rPr>
              <a:t>• An easy way to unsubscribe.</a:t>
            </a:r>
          </a:p>
          <a:p>
            <a:pPr algn="just">
              <a:lnSpc>
                <a:spcPct val="150000"/>
              </a:lnSpc>
            </a:pPr>
            <a:r>
              <a:rPr lang="en-US" sz="1400" dirty="0">
                <a:latin typeface="Alexandria"/>
              </a:rPr>
              <a:t>• Clear sender identification.</a:t>
            </a:r>
          </a:p>
          <a:p>
            <a:pPr algn="just">
              <a:lnSpc>
                <a:spcPct val="150000"/>
              </a:lnSpc>
            </a:pPr>
            <a:r>
              <a:rPr lang="en-US" sz="1400" dirty="0">
                <a:latin typeface="Alexandria"/>
              </a:rPr>
              <a:t>For example, the CAN-SPAM Act in the U.S. and TRAI rules in India regulate such communication.</a:t>
            </a:r>
          </a:p>
        </p:txBody>
      </p:sp>
    </p:spTree>
    <p:extLst>
      <p:ext uri="{BB962C8B-B14F-4D97-AF65-F5344CB8AC3E}">
        <p14:creationId xmlns:p14="http://schemas.microsoft.com/office/powerpoint/2010/main" val="385407801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F7A12-8D87-D04A-8634-6EBD25B601FB}"/>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2907F050-939C-43A7-7F20-BB3AAF36A42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3BC1C278-CC73-431A-0546-9C853DF8E93D}"/>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53945710-3545-801E-770F-C4385787F7E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DF92B3C-BF5A-8CE3-5E3C-CD9A83EB2B2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A09E0051-4314-3612-2F29-C832B06573A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5EA1B19F-BD7E-3999-DB28-92ADB3AF93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D2E358-3CEA-9E59-2AA4-536E9C35B7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FB2361-67B2-2C2B-68A2-5328417382B3}"/>
              </a:ext>
            </a:extLst>
          </p:cNvPr>
          <p:cNvSpPr txBox="1"/>
          <p:nvPr/>
        </p:nvSpPr>
        <p:spPr>
          <a:xfrm>
            <a:off x="1115475" y="1771391"/>
            <a:ext cx="4458977" cy="2321085"/>
          </a:xfrm>
          <a:prstGeom prst="rect">
            <a:avLst/>
          </a:prstGeom>
          <a:noFill/>
        </p:spPr>
        <p:txBody>
          <a:bodyPr wrap="square" rtlCol="0">
            <a:spAutoFit/>
          </a:bodyPr>
          <a:lstStyle/>
          <a:p>
            <a:pPr algn="just">
              <a:lnSpc>
                <a:spcPct val="150000"/>
              </a:lnSpc>
            </a:pPr>
            <a:r>
              <a:rPr lang="en-US" sz="1400" b="1" dirty="0">
                <a:latin typeface="Alexandria"/>
              </a:rPr>
              <a:t>Ethical Guidelines:</a:t>
            </a:r>
          </a:p>
          <a:p>
            <a:pPr algn="just">
              <a:lnSpc>
                <a:spcPct val="150000"/>
              </a:lnSpc>
            </a:pPr>
            <a:r>
              <a:rPr lang="en-US" sz="1400" dirty="0">
                <a:latin typeface="Alexandria"/>
              </a:rPr>
              <a:t>Ethically, marketers should:</a:t>
            </a:r>
          </a:p>
          <a:p>
            <a:pPr algn="just">
              <a:lnSpc>
                <a:spcPct val="150000"/>
              </a:lnSpc>
            </a:pPr>
            <a:r>
              <a:rPr lang="en-US" sz="1400" dirty="0">
                <a:latin typeface="Alexandria"/>
              </a:rPr>
              <a:t>• Send relevant, valuable content.</a:t>
            </a:r>
          </a:p>
          <a:p>
            <a:pPr algn="just">
              <a:lnSpc>
                <a:spcPct val="150000"/>
              </a:lnSpc>
            </a:pPr>
            <a:r>
              <a:rPr lang="en-US" sz="1400" dirty="0">
                <a:latin typeface="Alexandria"/>
              </a:rPr>
              <a:t>• Avoid bombarding users with constant messages.</a:t>
            </a:r>
          </a:p>
          <a:p>
            <a:pPr algn="just">
              <a:lnSpc>
                <a:spcPct val="150000"/>
              </a:lnSpc>
            </a:pPr>
            <a:r>
              <a:rPr lang="en-US" sz="1400" dirty="0">
                <a:latin typeface="Alexandria"/>
              </a:rPr>
              <a:t>• Respect unsubscribe requests immediately.</a:t>
            </a:r>
          </a:p>
          <a:p>
            <a:pPr algn="just">
              <a:lnSpc>
                <a:spcPct val="150000"/>
              </a:lnSpc>
            </a:pPr>
            <a:r>
              <a:rPr lang="en-US" sz="1400" dirty="0">
                <a:latin typeface="Alexandria"/>
              </a:rPr>
              <a:t>Misuse of this channel can damage customer relationships and reduce brand credibility.</a:t>
            </a:r>
          </a:p>
        </p:txBody>
      </p:sp>
    </p:spTree>
    <p:extLst>
      <p:ext uri="{BB962C8B-B14F-4D97-AF65-F5344CB8AC3E}">
        <p14:creationId xmlns:p14="http://schemas.microsoft.com/office/powerpoint/2010/main" val="3681267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A6B7B-EBA9-9CBE-9803-426AD58F52DC}"/>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65A1249A-B82A-1839-3434-E9DF0279D8B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6295FE64-27A5-ABF8-EE3A-6D5EF913BA67}"/>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708689EA-3010-4D58-EA2B-C81CDB87BC9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140A452-80B1-838C-2319-003E8586232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3D05894-8FD1-8504-0816-2CB6DD8951C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F095F485-5298-5670-7BAD-A16E834634E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94AC2D-7DA1-6ABF-38B1-BAED8722F3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172A18-45E7-0972-8691-02B0C7810700}"/>
              </a:ext>
            </a:extLst>
          </p:cNvPr>
          <p:cNvSpPr txBox="1"/>
          <p:nvPr/>
        </p:nvSpPr>
        <p:spPr>
          <a:xfrm>
            <a:off x="1115475" y="1771391"/>
            <a:ext cx="4458977" cy="2321085"/>
          </a:xfrm>
          <a:prstGeom prst="rect">
            <a:avLst/>
          </a:prstGeom>
          <a:noFill/>
        </p:spPr>
        <p:txBody>
          <a:bodyPr wrap="square" rtlCol="0">
            <a:spAutoFit/>
          </a:bodyPr>
          <a:lstStyle/>
          <a:p>
            <a:pPr algn="just">
              <a:lnSpc>
                <a:spcPct val="150000"/>
              </a:lnSpc>
            </a:pPr>
            <a:r>
              <a:rPr lang="en-US" sz="1400" b="1" dirty="0">
                <a:latin typeface="Alexandria"/>
              </a:rPr>
              <a:t>Best Practices for Compliant Email Marketing</a:t>
            </a:r>
          </a:p>
          <a:p>
            <a:pPr algn="just">
              <a:lnSpc>
                <a:spcPct val="150000"/>
              </a:lnSpc>
            </a:pPr>
            <a:r>
              <a:rPr lang="en-US" sz="1400" dirty="0">
                <a:latin typeface="Alexandria"/>
              </a:rPr>
              <a:t>• </a:t>
            </a:r>
            <a:r>
              <a:rPr lang="en-US" sz="1400" b="1" dirty="0">
                <a:latin typeface="Alexandria"/>
              </a:rPr>
              <a:t>Maintain Clean Lists: </a:t>
            </a:r>
            <a:r>
              <a:rPr lang="en-US" sz="1400" dirty="0">
                <a:latin typeface="Alexandria"/>
              </a:rPr>
              <a:t>Use opt-in methods and regularly update email lists.</a:t>
            </a:r>
          </a:p>
          <a:p>
            <a:pPr algn="just">
              <a:lnSpc>
                <a:spcPct val="150000"/>
              </a:lnSpc>
            </a:pPr>
            <a:r>
              <a:rPr lang="en-US" sz="1400" b="1" dirty="0">
                <a:latin typeface="Alexandria"/>
              </a:rPr>
              <a:t>• </a:t>
            </a:r>
            <a:r>
              <a:rPr lang="en-US" sz="1400" b="1" dirty="0" err="1">
                <a:latin typeface="Alexandria"/>
              </a:rPr>
              <a:t>Personalise</a:t>
            </a:r>
            <a:r>
              <a:rPr lang="en-US" sz="1400" b="1" dirty="0">
                <a:latin typeface="Alexandria"/>
              </a:rPr>
              <a:t> Content: </a:t>
            </a:r>
            <a:r>
              <a:rPr lang="en-US" sz="1400" dirty="0">
                <a:latin typeface="Alexandria"/>
              </a:rPr>
              <a:t>Increase engagement with relevant content.</a:t>
            </a:r>
          </a:p>
          <a:p>
            <a:pPr algn="just">
              <a:lnSpc>
                <a:spcPct val="150000"/>
              </a:lnSpc>
            </a:pPr>
            <a:r>
              <a:rPr lang="en-US" sz="1400" b="1" dirty="0">
                <a:latin typeface="Alexandria"/>
              </a:rPr>
              <a:t>• Monitor Metrics: </a:t>
            </a:r>
            <a:r>
              <a:rPr lang="en-US" sz="1400" dirty="0">
                <a:latin typeface="Alexandria"/>
              </a:rPr>
              <a:t>Track open rates and unsubscribes to improve campaigns.</a:t>
            </a:r>
          </a:p>
        </p:txBody>
      </p:sp>
    </p:spTree>
    <p:extLst>
      <p:ext uri="{BB962C8B-B14F-4D97-AF65-F5344CB8AC3E}">
        <p14:creationId xmlns:p14="http://schemas.microsoft.com/office/powerpoint/2010/main" val="37760549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67830-3F0C-1335-94E4-FB102FF97C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36FDB-8332-BF35-7D7E-4321485381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6FE8F-8FD0-2BC2-ACEF-827B92B6114B}"/>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7016F63C-1470-FE15-EEB1-397BEB0654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22B1C-76D4-E04B-6BA1-490311FE8D6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ADA64D-AD09-25AF-05B6-A6715F1A582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46409EFE-2447-D7D0-5AC0-8662AD15148F}"/>
              </a:ext>
            </a:extLst>
          </p:cNvPr>
          <p:cNvSpPr txBox="1"/>
          <p:nvPr/>
        </p:nvSpPr>
        <p:spPr>
          <a:xfrm>
            <a:off x="942308" y="2095405"/>
            <a:ext cx="9843679" cy="2644250"/>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Intellectual Property and Copyright</a:t>
            </a:r>
          </a:p>
          <a:p>
            <a:pPr algn="just">
              <a:lnSpc>
                <a:spcPct val="150000"/>
              </a:lnSpc>
            </a:pPr>
            <a:r>
              <a:rPr lang="en-US" sz="1400" dirty="0">
                <a:latin typeface="Alexandria" charset="0"/>
                <a:cs typeface="Alexandria" charset="0"/>
              </a:rPr>
              <a:t>Using someone else’s content—images, videos, music, or written work—without permission can lead to legal action.</a:t>
            </a:r>
          </a:p>
          <a:p>
            <a:pPr algn="just">
              <a:lnSpc>
                <a:spcPct val="150000"/>
              </a:lnSpc>
            </a:pPr>
            <a:r>
              <a:rPr lang="en-US" sz="1400" dirty="0">
                <a:latin typeface="Alexandria" charset="0"/>
                <a:cs typeface="Alexandria" charset="0"/>
              </a:rPr>
              <a:t>Intellectual property and copyright laws play a crucial role in protecting original creations such as content, images, logos, music, and software from unauthorized use. In the digital marketing space, respecting these laws ensures that businesses do not illegally use or distribute content that belongs to others. Copyright grants the creator exclusive rights to reproduce, distribute, or modify their work, while intellectual property laws also cover trademarks, patents, and trade secrets. Marketers must ensure they have proper licenses or permissions before using third-party content and should also protect their own creations from infringement. Upholding these laws not only avoids legal consequences but also promotes creativity and fairness in the digital environment.</a:t>
            </a:r>
          </a:p>
        </p:txBody>
      </p:sp>
      <p:pic>
        <p:nvPicPr>
          <p:cNvPr id="7" name="Graphic 21">
            <a:extLst>
              <a:ext uri="{FF2B5EF4-FFF2-40B4-BE49-F238E27FC236}">
                <a16:creationId xmlns:a16="http://schemas.microsoft.com/office/drawing/2014/main" id="{6B0C76C7-2A7B-AFA8-CF91-E486A7842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3866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59419-D938-07A6-82A1-C4711F0134D7}"/>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7A7F3632-89B1-0982-E900-D1473CF9C04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576F64EE-C978-DA2A-4662-E050FCF12DFE}"/>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BE2D4B4C-DBE0-E7D1-0C26-BDF8A1274C5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F0DCEEB-4254-7B53-D33F-DEA42F760A6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0D92CEA-C3C8-D02D-3D4A-F4AE74E25AE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BDFD8B40-46CF-0E35-4C0D-EDA605689D8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6D9E8F-B49C-EFF3-7411-F9B2BD9F78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2682F9C-F9BF-BEBC-CE86-AAC5CCA40B33}"/>
              </a:ext>
            </a:extLst>
          </p:cNvPr>
          <p:cNvSpPr txBox="1"/>
          <p:nvPr/>
        </p:nvSpPr>
        <p:spPr>
          <a:xfrm>
            <a:off x="1115475" y="1771391"/>
            <a:ext cx="4458977" cy="2321085"/>
          </a:xfrm>
          <a:prstGeom prst="rect">
            <a:avLst/>
          </a:prstGeom>
          <a:noFill/>
        </p:spPr>
        <p:txBody>
          <a:bodyPr wrap="square" rtlCol="0">
            <a:spAutoFit/>
          </a:bodyPr>
          <a:lstStyle/>
          <a:p>
            <a:pPr algn="just">
              <a:lnSpc>
                <a:spcPct val="150000"/>
              </a:lnSpc>
            </a:pPr>
            <a:r>
              <a:rPr lang="en-US" sz="1400" b="1" dirty="0">
                <a:latin typeface="Alexandria"/>
              </a:rPr>
              <a:t>Legal Implications:</a:t>
            </a:r>
          </a:p>
          <a:p>
            <a:pPr algn="just">
              <a:lnSpc>
                <a:spcPct val="150000"/>
              </a:lnSpc>
            </a:pPr>
            <a:r>
              <a:rPr lang="en-US" sz="1400" dirty="0">
                <a:latin typeface="Alexandria"/>
              </a:rPr>
              <a:t>• Unlicensed use of copyrighted material can result in lawsuits.</a:t>
            </a:r>
          </a:p>
          <a:p>
            <a:pPr algn="just">
              <a:lnSpc>
                <a:spcPct val="150000"/>
              </a:lnSpc>
            </a:pPr>
            <a:r>
              <a:rPr lang="en-US" sz="1400" dirty="0">
                <a:latin typeface="Alexandria"/>
              </a:rPr>
              <a:t>• Brand names, logos, and taglines are protected under trademark law.</a:t>
            </a:r>
          </a:p>
          <a:p>
            <a:pPr algn="just">
              <a:lnSpc>
                <a:spcPct val="150000"/>
              </a:lnSpc>
            </a:pPr>
            <a:r>
              <a:rPr lang="en-US" sz="1400" dirty="0">
                <a:latin typeface="Alexandria"/>
              </a:rPr>
              <a:t>• Plagiarism is not just unethical—it can be illegal in many jurisdictions.</a:t>
            </a:r>
          </a:p>
        </p:txBody>
      </p:sp>
    </p:spTree>
    <p:extLst>
      <p:ext uri="{BB962C8B-B14F-4D97-AF65-F5344CB8AC3E}">
        <p14:creationId xmlns:p14="http://schemas.microsoft.com/office/powerpoint/2010/main" val="292499042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C68B7-40A6-06D2-D572-87727D31793F}"/>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54368A84-96A3-1CBB-3425-D73B7E21686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8F53336B-AF8D-CFC7-461A-3F6445A01591}"/>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29C76861-DAB3-DB22-F8BD-5D4E6DD7DF0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1DD369A-AD25-79C5-2C25-BEE442325B2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1A7C423-0AD0-593A-BDC5-D303544EF88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35DC55F0-11CD-0B09-691C-E184D543864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0ED370-E0AE-494B-5CA5-643A49915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A5EEB0-FC1B-1AE1-027A-B083B4E4763F}"/>
              </a:ext>
            </a:extLst>
          </p:cNvPr>
          <p:cNvSpPr txBox="1"/>
          <p:nvPr/>
        </p:nvSpPr>
        <p:spPr>
          <a:xfrm>
            <a:off x="1183650" y="1827542"/>
            <a:ext cx="4458977" cy="1674754"/>
          </a:xfrm>
          <a:prstGeom prst="rect">
            <a:avLst/>
          </a:prstGeom>
          <a:noFill/>
        </p:spPr>
        <p:txBody>
          <a:bodyPr wrap="square" rtlCol="0">
            <a:spAutoFit/>
          </a:bodyPr>
          <a:lstStyle/>
          <a:p>
            <a:pPr algn="just">
              <a:lnSpc>
                <a:spcPct val="150000"/>
              </a:lnSpc>
            </a:pPr>
            <a:r>
              <a:rPr lang="en-US" sz="1400" b="1" dirty="0">
                <a:latin typeface="Alexandria"/>
              </a:rPr>
              <a:t> Ethical Practice:</a:t>
            </a:r>
          </a:p>
          <a:p>
            <a:pPr algn="just">
              <a:lnSpc>
                <a:spcPct val="150000"/>
              </a:lnSpc>
            </a:pPr>
            <a:r>
              <a:rPr lang="en-US" sz="1400" dirty="0">
                <a:latin typeface="Alexandria"/>
              </a:rPr>
              <a:t>Always use original content or properly licensed material. If referencing someone else’s work, give credit. Respecting intellectual property builds trust with your audience and fosters a creative, fair marketing environment.</a:t>
            </a:r>
          </a:p>
        </p:txBody>
      </p:sp>
    </p:spTree>
    <p:extLst>
      <p:ext uri="{BB962C8B-B14F-4D97-AF65-F5344CB8AC3E}">
        <p14:creationId xmlns:p14="http://schemas.microsoft.com/office/powerpoint/2010/main" val="378318967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30836-8913-D4C3-DD7E-4027B3A5D8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8F7907-3C4D-4140-AA8E-D432046D31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A907D0-3E95-65A0-AACB-556679C5361E}"/>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EA02398F-6DA1-809C-76B5-2B900F95AA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46326-249A-A773-2578-48CC2BE432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7FD3AC-131A-EFBE-50A8-72B5290E1B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6003DA4-7823-61A9-DEEE-86B601C790DB}"/>
              </a:ext>
            </a:extLst>
          </p:cNvPr>
          <p:cNvSpPr txBox="1"/>
          <p:nvPr/>
        </p:nvSpPr>
        <p:spPr>
          <a:xfrm>
            <a:off x="942308" y="2095405"/>
            <a:ext cx="9843679"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Misleading Advertising and False Claims</a:t>
            </a:r>
          </a:p>
          <a:p>
            <a:pPr algn="just">
              <a:lnSpc>
                <a:spcPct val="150000"/>
              </a:lnSpc>
            </a:pPr>
            <a:r>
              <a:rPr lang="en-US" sz="1400" dirty="0">
                <a:latin typeface="Alexandria" charset="0"/>
                <a:cs typeface="Alexandria" charset="0"/>
              </a:rPr>
              <a:t>Digital marketers often feel pressure to make their products or services look more attractive. But exaggeration or false promises can cross ethical and legal lines.</a:t>
            </a:r>
          </a:p>
          <a:p>
            <a:pPr algn="just">
              <a:lnSpc>
                <a:spcPct val="150000"/>
              </a:lnSpc>
            </a:pPr>
            <a:r>
              <a:rPr lang="en-US" sz="1400" dirty="0">
                <a:latin typeface="Alexandria" charset="0"/>
                <a:cs typeface="Alexandria" charset="0"/>
              </a:rPr>
              <a:t>Misleading advertising and false claims are serious ethical and legal issues in digital marketing that can erode consumer trust and lead to regulatory penalties. This includes exaggerating product benefits, hiding important information, or making unverified statements to persuade customers. Laws such as the Federal Trade Commission (FTC) Act and other consumer protection regulations prohibit deceptive practices and require that all marketing claims be truthful, substantiated, and clearly presented. Businesses must ensure that their advertisements accurately represent their products or services, with disclaimers where necessary. Ethical marketing not only protects consumers but also strengthens brand credibility and fosters long-term customer loyalty.</a:t>
            </a:r>
          </a:p>
        </p:txBody>
      </p:sp>
      <p:pic>
        <p:nvPicPr>
          <p:cNvPr id="7" name="Graphic 21">
            <a:extLst>
              <a:ext uri="{FF2B5EF4-FFF2-40B4-BE49-F238E27FC236}">
                <a16:creationId xmlns:a16="http://schemas.microsoft.com/office/drawing/2014/main" id="{F1228EFE-71B2-91B3-2B57-624C91FDC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958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64A9B-4461-0117-05AF-FA6F578A2EBB}"/>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EBA29809-A175-CFB1-AA40-274A94B3F26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E6FB64DC-FE52-6A31-AD10-A770D0E0E950}"/>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117B4D54-2FE7-5583-ED83-470C404AA3F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88AEE1E-9626-D45D-7AA2-931287E4653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FA8D450-24EB-D0A5-EDC7-A62C3F1B1FD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BCAA7B72-0C37-843E-A16B-9DB73EDF14D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F57D5DE-4243-3BEB-85AC-2094737531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C963321-98FE-2AFD-BFD8-5B023292D492}"/>
              </a:ext>
            </a:extLst>
          </p:cNvPr>
          <p:cNvSpPr txBox="1"/>
          <p:nvPr/>
        </p:nvSpPr>
        <p:spPr>
          <a:xfrm>
            <a:off x="1183650" y="1827542"/>
            <a:ext cx="4458977" cy="2321085"/>
          </a:xfrm>
          <a:prstGeom prst="rect">
            <a:avLst/>
          </a:prstGeom>
          <a:noFill/>
        </p:spPr>
        <p:txBody>
          <a:bodyPr wrap="square" rtlCol="0">
            <a:spAutoFit/>
          </a:bodyPr>
          <a:lstStyle/>
          <a:p>
            <a:pPr algn="just">
              <a:lnSpc>
                <a:spcPct val="150000"/>
              </a:lnSpc>
            </a:pPr>
            <a:r>
              <a:rPr lang="en-US" sz="1400" b="1" dirty="0">
                <a:latin typeface="Alexandria"/>
              </a:rPr>
              <a:t>Legal Concerns:</a:t>
            </a:r>
          </a:p>
          <a:p>
            <a:pPr algn="just">
              <a:lnSpc>
                <a:spcPct val="150000"/>
              </a:lnSpc>
            </a:pPr>
            <a:r>
              <a:rPr lang="en-US" sz="1400" dirty="0">
                <a:latin typeface="Alexandria"/>
              </a:rPr>
              <a:t>Regulatory bodies like the Federal Trade Commission (FTC) or Advertising Standards Council of India (ASCI) monitor advertising claims. Businesses must:</a:t>
            </a:r>
          </a:p>
          <a:p>
            <a:pPr algn="just">
              <a:lnSpc>
                <a:spcPct val="150000"/>
              </a:lnSpc>
            </a:pPr>
            <a:r>
              <a:rPr lang="en-US" sz="1400" dirty="0">
                <a:latin typeface="Alexandria"/>
              </a:rPr>
              <a:t>• Avoid making unverified health or financial claims.</a:t>
            </a:r>
          </a:p>
          <a:p>
            <a:pPr algn="just">
              <a:lnSpc>
                <a:spcPct val="150000"/>
              </a:lnSpc>
            </a:pPr>
            <a:r>
              <a:rPr lang="en-US" sz="1400" dirty="0">
                <a:latin typeface="Alexandria"/>
              </a:rPr>
              <a:t>• Clearly disclose if an endorsement is paid or sponsored.</a:t>
            </a:r>
          </a:p>
          <a:p>
            <a:pPr algn="just">
              <a:lnSpc>
                <a:spcPct val="150000"/>
              </a:lnSpc>
            </a:pPr>
            <a:r>
              <a:rPr lang="en-US" sz="1400" dirty="0">
                <a:latin typeface="Alexandria"/>
              </a:rPr>
              <a:t>• Not manipulate consumer reviews or ratings.</a:t>
            </a:r>
          </a:p>
        </p:txBody>
      </p:sp>
    </p:spTree>
    <p:extLst>
      <p:ext uri="{BB962C8B-B14F-4D97-AF65-F5344CB8AC3E}">
        <p14:creationId xmlns:p14="http://schemas.microsoft.com/office/powerpoint/2010/main" val="247062231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AF477-A3BB-A9FC-FBCE-32DC2BBEFC1C}"/>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684794A2-5DC6-B93A-D01F-9DAAFB961FA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79D66482-F2E3-C072-6E54-9501C9C8BF65}"/>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6D14D699-2E1E-CEE4-65D9-1892AEEDC76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2D4F9BF-28C1-EB5A-AD96-95CAF8FB2B3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3237A1E-4D4B-E34A-E2C0-725851434F9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09E9BB85-2877-CE87-FF24-1F79691DA7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11EA7D-4409-630C-7357-6A9660D46F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92BFF3-3D35-F775-BA17-8B23409B955E}"/>
              </a:ext>
            </a:extLst>
          </p:cNvPr>
          <p:cNvSpPr txBox="1"/>
          <p:nvPr/>
        </p:nvSpPr>
        <p:spPr>
          <a:xfrm>
            <a:off x="1183650" y="1827542"/>
            <a:ext cx="4458977" cy="1997919"/>
          </a:xfrm>
          <a:prstGeom prst="rect">
            <a:avLst/>
          </a:prstGeom>
          <a:noFill/>
        </p:spPr>
        <p:txBody>
          <a:bodyPr wrap="square" rtlCol="0">
            <a:spAutoFit/>
          </a:bodyPr>
          <a:lstStyle/>
          <a:p>
            <a:pPr algn="just">
              <a:lnSpc>
                <a:spcPct val="150000"/>
              </a:lnSpc>
            </a:pPr>
            <a:r>
              <a:rPr lang="en-US" sz="1400" b="1" dirty="0">
                <a:latin typeface="Alexandria"/>
              </a:rPr>
              <a:t> Ethical Marketing:</a:t>
            </a:r>
          </a:p>
          <a:p>
            <a:pPr algn="just">
              <a:lnSpc>
                <a:spcPct val="150000"/>
              </a:lnSpc>
            </a:pPr>
            <a:r>
              <a:rPr lang="en-US" sz="1400" dirty="0">
                <a:latin typeface="Alexandria"/>
              </a:rPr>
              <a:t>• Use honest messaging.</a:t>
            </a:r>
          </a:p>
          <a:p>
            <a:pPr algn="just">
              <a:lnSpc>
                <a:spcPct val="150000"/>
              </a:lnSpc>
            </a:pPr>
            <a:r>
              <a:rPr lang="en-US" sz="1400" dirty="0">
                <a:latin typeface="Alexandria"/>
              </a:rPr>
              <a:t>• Highlight benefits without overstating outcomes.</a:t>
            </a:r>
          </a:p>
          <a:p>
            <a:pPr algn="just">
              <a:lnSpc>
                <a:spcPct val="150000"/>
              </a:lnSpc>
            </a:pPr>
            <a:r>
              <a:rPr lang="en-US" sz="1400" dirty="0">
                <a:latin typeface="Alexandria"/>
              </a:rPr>
              <a:t>• Be transparent about pricing, terms, and conditions.</a:t>
            </a:r>
          </a:p>
          <a:p>
            <a:pPr algn="just">
              <a:lnSpc>
                <a:spcPct val="150000"/>
              </a:lnSpc>
            </a:pPr>
            <a:r>
              <a:rPr lang="en-US" sz="1400" dirty="0">
                <a:latin typeface="Alexandria"/>
              </a:rPr>
              <a:t>Honesty in advertising strengthens customer loyalty and reduces the risk of complaints or legal trouble.</a:t>
            </a:r>
          </a:p>
        </p:txBody>
      </p:sp>
    </p:spTree>
    <p:extLst>
      <p:ext uri="{BB962C8B-B14F-4D97-AF65-F5344CB8AC3E}">
        <p14:creationId xmlns:p14="http://schemas.microsoft.com/office/powerpoint/2010/main" val="400782067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44096-8ED9-3796-EFAE-2853F24AEA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751279-A41B-A644-A8B2-BCFEBF067E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962B2C-2048-1DF4-ED23-4B62A186CB66}"/>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48408619-E0AD-6382-AC49-126454255D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D0EE24-5487-2A00-29FD-D103B019C64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349B9B-E1AE-450F-DF1D-F33D9826B1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9DD5B1E-66DC-747A-2463-2153D56B4776}"/>
              </a:ext>
            </a:extLst>
          </p:cNvPr>
          <p:cNvSpPr txBox="1"/>
          <p:nvPr/>
        </p:nvSpPr>
        <p:spPr>
          <a:xfrm>
            <a:off x="942308" y="2095405"/>
            <a:ext cx="9843679"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Influencer Marketing Transparency</a:t>
            </a:r>
          </a:p>
          <a:p>
            <a:pPr algn="just">
              <a:lnSpc>
                <a:spcPct val="150000"/>
              </a:lnSpc>
            </a:pPr>
            <a:r>
              <a:rPr lang="en-US" sz="1400" dirty="0">
                <a:latin typeface="Alexandria" charset="0"/>
                <a:cs typeface="Alexandria" charset="0"/>
              </a:rPr>
              <a:t>Influencer marketing has grown immensely, but it comes with its own set of responsibilities.</a:t>
            </a:r>
          </a:p>
          <a:p>
            <a:pPr algn="just">
              <a:lnSpc>
                <a:spcPct val="150000"/>
              </a:lnSpc>
            </a:pPr>
            <a:r>
              <a:rPr lang="en-US" sz="1400" dirty="0">
                <a:latin typeface="Alexandria" charset="0"/>
                <a:cs typeface="Alexandria" charset="0"/>
              </a:rPr>
              <a:t>Influencer Marketing Transparency is essential to maintain trust between brands, influencers, and their audiences. When influencers promote products or services, they must clearly disclose paid partnerships, sponsorships, or gifted items. Transparent communication ensures that followers are aware of the promotional nature of the content, helping to prevent misleading claims and maintain ethical standards. Regulatory bodies in many countries now require clear disclosures, such as using hashtags like #ad or #sponsored. Ultimately, transparency not only protects consumers but also strengthens the credibility of both the influencer and the brand.</a:t>
            </a:r>
          </a:p>
        </p:txBody>
      </p:sp>
      <p:pic>
        <p:nvPicPr>
          <p:cNvPr id="7" name="Graphic 21">
            <a:extLst>
              <a:ext uri="{FF2B5EF4-FFF2-40B4-BE49-F238E27FC236}">
                <a16:creationId xmlns:a16="http://schemas.microsoft.com/office/drawing/2014/main" id="{247E594E-404E-6C26-48FC-5DF6D52E5A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6211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F3A64-83C9-949A-AD4D-0E40B6FB9DCE}"/>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02E223E4-F672-E952-1D2B-3406866C5E5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7FC750B1-C4F6-0AB2-0AD4-98DFD1A276BC}"/>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01E5E0A2-F1AF-9EDF-1D30-42A6FAEABCD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6D79663-EB4A-41CE-E93B-5341EBA238D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D7BE3B7-D8E5-AAE9-8422-02864C9B0EC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56681BD5-4E45-D294-4E36-29A83D06119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EEC6DF5-5F17-66CC-6329-2CB28E1F32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33E8C2-46D5-4BEB-BD55-246BC436BEBA}"/>
              </a:ext>
            </a:extLst>
          </p:cNvPr>
          <p:cNvSpPr txBox="1"/>
          <p:nvPr/>
        </p:nvSpPr>
        <p:spPr>
          <a:xfrm>
            <a:off x="1183650" y="1827542"/>
            <a:ext cx="4458977" cy="2321085"/>
          </a:xfrm>
          <a:prstGeom prst="rect">
            <a:avLst/>
          </a:prstGeom>
          <a:noFill/>
        </p:spPr>
        <p:txBody>
          <a:bodyPr wrap="square" rtlCol="0">
            <a:spAutoFit/>
          </a:bodyPr>
          <a:lstStyle/>
          <a:p>
            <a:pPr algn="just">
              <a:lnSpc>
                <a:spcPct val="150000"/>
              </a:lnSpc>
            </a:pPr>
            <a:r>
              <a:rPr lang="en-US" sz="1400" b="1" dirty="0">
                <a:latin typeface="Alexandria"/>
              </a:rPr>
              <a:t> Legal Obligations:</a:t>
            </a:r>
          </a:p>
          <a:p>
            <a:pPr algn="just">
              <a:lnSpc>
                <a:spcPct val="150000"/>
              </a:lnSpc>
            </a:pPr>
            <a:r>
              <a:rPr lang="en-US" sz="1400" dirty="0">
                <a:latin typeface="Alexandria"/>
              </a:rPr>
              <a:t>Laws now require influencers to:</a:t>
            </a:r>
          </a:p>
          <a:p>
            <a:pPr algn="just">
              <a:lnSpc>
                <a:spcPct val="150000"/>
              </a:lnSpc>
            </a:pPr>
            <a:r>
              <a:rPr lang="en-US" sz="1400" dirty="0">
                <a:latin typeface="Alexandria"/>
              </a:rPr>
              <a:t>• Disclose paid partnerships.</a:t>
            </a:r>
          </a:p>
          <a:p>
            <a:pPr algn="just">
              <a:lnSpc>
                <a:spcPct val="150000"/>
              </a:lnSpc>
            </a:pPr>
            <a:r>
              <a:rPr lang="en-US" sz="1400" dirty="0">
                <a:latin typeface="Alexandria"/>
              </a:rPr>
              <a:t>• Use hashtags like #ad or #sponsored.</a:t>
            </a:r>
          </a:p>
          <a:p>
            <a:pPr algn="just">
              <a:lnSpc>
                <a:spcPct val="150000"/>
              </a:lnSpc>
            </a:pPr>
            <a:r>
              <a:rPr lang="en-US" sz="1400" dirty="0">
                <a:latin typeface="Alexandria"/>
              </a:rPr>
              <a:t>• Avoid promoting harmful or illegal products.</a:t>
            </a:r>
          </a:p>
          <a:p>
            <a:pPr algn="just">
              <a:lnSpc>
                <a:spcPct val="150000"/>
              </a:lnSpc>
            </a:pPr>
            <a:r>
              <a:rPr lang="en-US" sz="1400" dirty="0">
                <a:latin typeface="Alexandria"/>
              </a:rPr>
              <a:t>Failure to disclose sponsorships can lead to penalties for both the influencer and the brand.</a:t>
            </a:r>
          </a:p>
        </p:txBody>
      </p:sp>
    </p:spTree>
    <p:extLst>
      <p:ext uri="{BB962C8B-B14F-4D97-AF65-F5344CB8AC3E}">
        <p14:creationId xmlns:p14="http://schemas.microsoft.com/office/powerpoint/2010/main" val="206350494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3F00E-A26A-CE23-107A-69DA06163B65}"/>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7CFBCB8B-0E16-9530-225A-01E8994B0BE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EC8143E5-D59E-4EFE-00A1-489D4C15EEF8}"/>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1CC0716-EED6-D510-C4E6-AADDF0A99C2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70FD3E0-D48C-E5BA-9055-8F2CC8AA565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7684860-6A16-A7FC-D751-2D2627FE6E15}"/>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000D94BE-170C-237F-CF07-62B6B0DF80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5FFA33F-5003-9DEA-DED5-9C5493840D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F348E9-7E6B-F48D-9897-6C477FA8A638}"/>
              </a:ext>
            </a:extLst>
          </p:cNvPr>
          <p:cNvSpPr txBox="1"/>
          <p:nvPr/>
        </p:nvSpPr>
        <p:spPr>
          <a:xfrm>
            <a:off x="1183650" y="1827542"/>
            <a:ext cx="4458977" cy="1674754"/>
          </a:xfrm>
          <a:prstGeom prst="rect">
            <a:avLst/>
          </a:prstGeom>
          <a:noFill/>
        </p:spPr>
        <p:txBody>
          <a:bodyPr wrap="square" rtlCol="0">
            <a:spAutoFit/>
          </a:bodyPr>
          <a:lstStyle/>
          <a:p>
            <a:pPr algn="just">
              <a:lnSpc>
                <a:spcPct val="150000"/>
              </a:lnSpc>
            </a:pPr>
            <a:r>
              <a:rPr lang="en-US" sz="1400" b="1" dirty="0">
                <a:latin typeface="Alexandria"/>
              </a:rPr>
              <a:t>Ethical Expectations:</a:t>
            </a:r>
          </a:p>
          <a:p>
            <a:pPr algn="just">
              <a:lnSpc>
                <a:spcPct val="150000"/>
              </a:lnSpc>
            </a:pPr>
            <a:r>
              <a:rPr lang="en-US" sz="1400" dirty="0">
                <a:latin typeface="Alexandria"/>
              </a:rPr>
              <a:t>Brands and influencers must maintain authenticity. Fake endorsements or misleading content can damage trust. Transparency builds a genuine connection with the audience and enhances brand value.</a:t>
            </a:r>
          </a:p>
        </p:txBody>
      </p:sp>
    </p:spTree>
    <p:extLst>
      <p:ext uri="{BB962C8B-B14F-4D97-AF65-F5344CB8AC3E}">
        <p14:creationId xmlns:p14="http://schemas.microsoft.com/office/powerpoint/2010/main" val="342409658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1DB21-5C96-0014-7BA7-779B9B282E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14CAAF-409E-8D35-2C5B-104D5441B8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526FED-BCBB-A939-AD37-5FD8A55C9587}"/>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E6976C1B-CC5E-82C3-A589-47C73B3868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77DF88-97D6-183E-DA34-C74F837B04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86CF51-6AA9-F3B9-79F0-ED2B45AA0C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F13D509-7438-0FBB-C79E-9D5AFDB14AC4}"/>
              </a:ext>
            </a:extLst>
          </p:cNvPr>
          <p:cNvSpPr txBox="1"/>
          <p:nvPr/>
        </p:nvSpPr>
        <p:spPr>
          <a:xfrm>
            <a:off x="942308" y="2095405"/>
            <a:ext cx="984367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Cookie Policies and User Tracking</a:t>
            </a:r>
          </a:p>
          <a:p>
            <a:pPr algn="just">
              <a:lnSpc>
                <a:spcPct val="150000"/>
              </a:lnSpc>
            </a:pPr>
            <a:r>
              <a:rPr lang="en-US" sz="1400" dirty="0">
                <a:latin typeface="Alexandria" charset="0"/>
                <a:cs typeface="Alexandria" charset="0"/>
              </a:rPr>
              <a:t>Cookies and user tracking play a central role in delivering personalized digital experiences—but failing to disclose tracking practices can lead to serious consequences. As part of the broader Legal and Ethical Issues in Digital Marketing: Protect Your Brand and Build Trust, cookie usage must be handled with transparency and care.</a:t>
            </a:r>
          </a:p>
          <a:p>
            <a:pPr algn="just">
              <a:lnSpc>
                <a:spcPct val="150000"/>
              </a:lnSpc>
            </a:pPr>
            <a:r>
              <a:rPr lang="en-US" sz="1400" dirty="0">
                <a:latin typeface="Alexandria" charset="0"/>
                <a:cs typeface="Alexandria" charset="0"/>
              </a:rPr>
              <a:t>Websites often use cookies to gather data on user behavior, preferences, and browsing habits for analytics or targeted advertising. However, to stay compliant with privacy laws such as the GDPR and CCPA, businesses must clearly inform users about their cookie usage and obtain explicit consent before any tracking occurs. A comprehensive and accessible cookie policy should explain what data is collected, how it is used, and how users can manage or opt out of tracking altogether.</a:t>
            </a:r>
          </a:p>
          <a:p>
            <a:pPr algn="just">
              <a:lnSpc>
                <a:spcPct val="150000"/>
              </a:lnSpc>
            </a:pPr>
            <a:r>
              <a:rPr lang="en-US" sz="1400" dirty="0">
                <a:latin typeface="Alexandria" charset="0"/>
                <a:cs typeface="Alexandria" charset="0"/>
              </a:rPr>
              <a:t>By prioritizing user awareness and consent, businesses not only fulfill legal obligations but also build stronger relationships based on transparency and respect—core values in any ethical digital marketing strategy.</a:t>
            </a:r>
          </a:p>
        </p:txBody>
      </p:sp>
      <p:pic>
        <p:nvPicPr>
          <p:cNvPr id="7" name="Graphic 21">
            <a:extLst>
              <a:ext uri="{FF2B5EF4-FFF2-40B4-BE49-F238E27FC236}">
                <a16:creationId xmlns:a16="http://schemas.microsoft.com/office/drawing/2014/main" id="{B014FA93-3FA5-D300-81F1-C5A963BE3E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144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2956-CF8A-550A-6C89-E1FA67D3ABEA}"/>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C7BF4C18-3A5C-E411-FE65-E714DD86C0C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3F6A6C8E-A48A-55C0-7A78-C018792FDED3}"/>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726D5603-9F87-64AC-2607-76EA17D4165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529EC12-ADDA-D5E6-9947-74D322E09B7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40B7B84-DE93-6B64-3863-540183C7DD0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122AD571-3672-3ED6-2F09-37E80EEFA8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D55054-44E4-7F0A-E50D-55ACBD3A6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2A98C67-4A8D-F968-31F1-D695AED2C5FA}"/>
              </a:ext>
            </a:extLst>
          </p:cNvPr>
          <p:cNvSpPr txBox="1"/>
          <p:nvPr/>
        </p:nvSpPr>
        <p:spPr>
          <a:xfrm>
            <a:off x="1233445" y="2098522"/>
            <a:ext cx="4458977" cy="1351588"/>
          </a:xfrm>
          <a:prstGeom prst="rect">
            <a:avLst/>
          </a:prstGeom>
          <a:noFill/>
        </p:spPr>
        <p:txBody>
          <a:bodyPr wrap="square" rtlCol="0">
            <a:spAutoFit/>
          </a:bodyPr>
          <a:lstStyle/>
          <a:p>
            <a:pPr algn="just">
              <a:lnSpc>
                <a:spcPct val="150000"/>
              </a:lnSpc>
            </a:pPr>
            <a:r>
              <a:rPr lang="en-US" sz="1400" b="1" dirty="0">
                <a:latin typeface="Alexandria"/>
              </a:rPr>
              <a:t> Legal Framework:</a:t>
            </a:r>
          </a:p>
          <a:p>
            <a:pPr algn="just">
              <a:lnSpc>
                <a:spcPct val="150000"/>
              </a:lnSpc>
            </a:pPr>
            <a:r>
              <a:rPr lang="en-US" sz="1400" dirty="0">
                <a:latin typeface="Alexandria"/>
              </a:rPr>
              <a:t>GDPR and other privacy laws require:</a:t>
            </a:r>
          </a:p>
          <a:p>
            <a:pPr algn="just">
              <a:lnSpc>
                <a:spcPct val="150000"/>
              </a:lnSpc>
            </a:pPr>
            <a:r>
              <a:rPr lang="en-US" sz="1400" dirty="0">
                <a:latin typeface="Alexandria"/>
              </a:rPr>
              <a:t>• Prior consent for using non-essential cookies.</a:t>
            </a:r>
          </a:p>
          <a:p>
            <a:pPr algn="just">
              <a:lnSpc>
                <a:spcPct val="150000"/>
              </a:lnSpc>
            </a:pPr>
            <a:r>
              <a:rPr lang="en-US" sz="1400" dirty="0">
                <a:latin typeface="Alexandria"/>
              </a:rPr>
              <a:t>• Clear cookie policy and options to manage settings.</a:t>
            </a:r>
          </a:p>
        </p:txBody>
      </p:sp>
    </p:spTree>
    <p:extLst>
      <p:ext uri="{BB962C8B-B14F-4D97-AF65-F5344CB8AC3E}">
        <p14:creationId xmlns:p14="http://schemas.microsoft.com/office/powerpoint/2010/main" val="351829596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98CA5-FF74-C6C1-F533-103BF0139483}"/>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2148DB82-BD04-3070-6731-60AB3D0C84A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D4082ECF-FC1A-6B33-7D65-B9A7184A7921}"/>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758D9E8A-1CD6-E8DC-4516-8CC2EAF0E1F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CEFB4FC-27AB-0D71-D9F5-2F682E3158E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D584161-8033-1F2E-F010-B52DC1610B0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862AE390-F948-7049-4119-35B8C33832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DEA94A4-6B79-953D-5CF1-9004D0EB6B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805898-BA37-CACF-6153-8A115110CD80}"/>
              </a:ext>
            </a:extLst>
          </p:cNvPr>
          <p:cNvSpPr txBox="1"/>
          <p:nvPr/>
        </p:nvSpPr>
        <p:spPr>
          <a:xfrm>
            <a:off x="1233445" y="2098522"/>
            <a:ext cx="4458977" cy="1351588"/>
          </a:xfrm>
          <a:prstGeom prst="rect">
            <a:avLst/>
          </a:prstGeom>
          <a:noFill/>
        </p:spPr>
        <p:txBody>
          <a:bodyPr wrap="square" rtlCol="0">
            <a:spAutoFit/>
          </a:bodyPr>
          <a:lstStyle/>
          <a:p>
            <a:pPr algn="just">
              <a:lnSpc>
                <a:spcPct val="150000"/>
              </a:lnSpc>
            </a:pPr>
            <a:r>
              <a:rPr lang="en-US" sz="1400" b="1" dirty="0">
                <a:latin typeface="Alexandria"/>
              </a:rPr>
              <a:t> Ethical Conduct:</a:t>
            </a:r>
          </a:p>
          <a:p>
            <a:pPr algn="just">
              <a:lnSpc>
                <a:spcPct val="150000"/>
              </a:lnSpc>
            </a:pPr>
            <a:r>
              <a:rPr lang="en-US" sz="1400" dirty="0">
                <a:latin typeface="Alexandria"/>
              </a:rPr>
              <a:t>Marketers should be open about their use of cookies and provide easy opt-out options. Respecting user privacy isn’t just a legal checkbox—it’s an ethical commitment.</a:t>
            </a:r>
          </a:p>
        </p:txBody>
      </p:sp>
    </p:spTree>
    <p:extLst>
      <p:ext uri="{BB962C8B-B14F-4D97-AF65-F5344CB8AC3E}">
        <p14:creationId xmlns:p14="http://schemas.microsoft.com/office/powerpoint/2010/main" val="276509278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00363-2A7C-4484-A50D-DBD0D0F5F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2AF857-EF66-A38F-CEC1-A518034D5B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100499-AAB0-4942-C93C-B9D0557EF352}"/>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D4B8AACE-6129-64D3-1BCD-22AB9C946E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610A61-CDCC-97A6-75DD-6A70334F06E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4C6FFC-2980-55AA-0C48-9B7CD1AFFB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30ACA83-BFB8-E829-4B1B-CE30836169A8}"/>
              </a:ext>
            </a:extLst>
          </p:cNvPr>
          <p:cNvSpPr txBox="1"/>
          <p:nvPr/>
        </p:nvSpPr>
        <p:spPr>
          <a:xfrm>
            <a:off x="942308" y="2095405"/>
            <a:ext cx="9843679"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Ethical Targeting and Segmentation</a:t>
            </a:r>
          </a:p>
          <a:p>
            <a:pPr algn="just">
              <a:lnSpc>
                <a:spcPct val="150000"/>
              </a:lnSpc>
            </a:pPr>
            <a:r>
              <a:rPr lang="en-US" sz="1400" dirty="0">
                <a:latin typeface="Alexandria" charset="0"/>
                <a:cs typeface="Alexandria" charset="0"/>
              </a:rPr>
              <a:t>Ethical Targeting and Segmentation is a vital part of addressing the Legal and Ethical Issues in Digital Marketing: Protect Your Brand and Build Trust. While digital tools enable marketers to reach specific audiences with impressive precision, this capability comes with a responsibility to use consumer data fairly and respectfully. Targeting based on demographics, interests, or behavior can enhance marketing performance, but it must be executed transparently and without violating privacy or reinforcing harmful stereotypes.</a:t>
            </a:r>
          </a:p>
          <a:p>
            <a:pPr algn="just">
              <a:lnSpc>
                <a:spcPct val="150000"/>
              </a:lnSpc>
            </a:pPr>
            <a:r>
              <a:rPr lang="en-US" sz="1400" dirty="0">
                <a:latin typeface="Alexandria" charset="0"/>
                <a:cs typeface="Alexandria" charset="0"/>
              </a:rPr>
              <a:t>Marketers should avoid exploitative or discriminatory tactics and ensure that all targeting data is collected with proper user consent. Ethical targeting respects individual rights, aligns with privacy regulations, and demonstrates that your brand values its audience—not just as data points, but as people. Ultimately, responsible segmentation doesn’t just meet legal requirements—it strengthens brand loyalty and fosters trust in an increasingly data-conscious world.</a:t>
            </a:r>
          </a:p>
        </p:txBody>
      </p:sp>
      <p:pic>
        <p:nvPicPr>
          <p:cNvPr id="7" name="Graphic 21">
            <a:extLst>
              <a:ext uri="{FF2B5EF4-FFF2-40B4-BE49-F238E27FC236}">
                <a16:creationId xmlns:a16="http://schemas.microsoft.com/office/drawing/2014/main" id="{2F64D18C-2EC2-7DCD-6673-3D8ED07A16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2867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991E4-5306-D0FB-D7C1-769283122C52}"/>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7703931D-03D8-3284-D921-D34DFE6880D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58798CE3-EC71-B75C-3CAC-40ECC36A3F87}"/>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9DCAF7-4D5A-3A36-4CA1-41ACF2B285C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AACD811-1216-A8BE-4CD3-80CED772067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18DA5B8-FD0A-7BAB-D731-FF643A3DE1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41436098-E245-FFF6-DD78-B070CD7685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0D7977F-CDAE-542F-6DC1-D7C8423B37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3C813A-FA1D-C49E-D4C3-478BB883C3C3}"/>
              </a:ext>
            </a:extLst>
          </p:cNvPr>
          <p:cNvSpPr txBox="1"/>
          <p:nvPr/>
        </p:nvSpPr>
        <p:spPr>
          <a:xfrm>
            <a:off x="1236154" y="1849227"/>
            <a:ext cx="4458977" cy="2644250"/>
          </a:xfrm>
          <a:prstGeom prst="rect">
            <a:avLst/>
          </a:prstGeom>
          <a:noFill/>
        </p:spPr>
        <p:txBody>
          <a:bodyPr wrap="square" rtlCol="0">
            <a:spAutoFit/>
          </a:bodyPr>
          <a:lstStyle/>
          <a:p>
            <a:pPr algn="just">
              <a:lnSpc>
                <a:spcPct val="150000"/>
              </a:lnSpc>
            </a:pPr>
            <a:r>
              <a:rPr lang="en-US" sz="1400" b="1" dirty="0">
                <a:latin typeface="Alexandria"/>
              </a:rPr>
              <a:t> Legal Restrictions:</a:t>
            </a:r>
          </a:p>
          <a:p>
            <a:pPr algn="just">
              <a:lnSpc>
                <a:spcPct val="150000"/>
              </a:lnSpc>
            </a:pPr>
            <a:r>
              <a:rPr lang="en-US" sz="1400" dirty="0">
                <a:latin typeface="Alexandria"/>
              </a:rPr>
              <a:t>Understanding Legal and Ethical Issues in Digital Marketing: Protect Your Brand and Build Trust means recognizing that some laws prohibit targeting individuals based on sensitive personal information such as race, religion, or health data. Respecting these boundaries is essential for maintaining user privacy and upholding ethical marketing standards.</a:t>
            </a:r>
          </a:p>
        </p:txBody>
      </p:sp>
    </p:spTree>
    <p:extLst>
      <p:ext uri="{BB962C8B-B14F-4D97-AF65-F5344CB8AC3E}">
        <p14:creationId xmlns:p14="http://schemas.microsoft.com/office/powerpoint/2010/main" val="373930991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371BF-F159-4843-100C-CD76D4876EBD}"/>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5DBA809A-0662-8010-6474-ACB7EDBA424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33072F09-2F85-7061-9BD7-BCF7583FE08D}"/>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D9444B7E-510B-6F56-61F5-714C668BD80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C3B51D9-BEC2-3203-4B5A-C4003224A4E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7F708AF-79E4-72D4-8D8B-DD1FAB91E9A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487F4524-C870-6117-B4A1-6FA55B9FEE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C68FC8F-F075-D03B-ADD4-F70282217F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250E4A3-1DD0-40F2-90FC-D3639586081D}"/>
              </a:ext>
            </a:extLst>
          </p:cNvPr>
          <p:cNvSpPr txBox="1"/>
          <p:nvPr/>
        </p:nvSpPr>
        <p:spPr>
          <a:xfrm>
            <a:off x="1209098" y="1849227"/>
            <a:ext cx="4458977" cy="2644250"/>
          </a:xfrm>
          <a:prstGeom prst="rect">
            <a:avLst/>
          </a:prstGeom>
          <a:noFill/>
        </p:spPr>
        <p:txBody>
          <a:bodyPr wrap="square" rtlCol="0">
            <a:spAutoFit/>
          </a:bodyPr>
          <a:lstStyle/>
          <a:p>
            <a:pPr algn="just">
              <a:lnSpc>
                <a:spcPct val="150000"/>
              </a:lnSpc>
            </a:pPr>
            <a:r>
              <a:rPr lang="en-US" sz="1400" b="1" dirty="0">
                <a:latin typeface="Alexandria"/>
              </a:rPr>
              <a:t> Ethical Boundaries:</a:t>
            </a:r>
          </a:p>
          <a:p>
            <a:pPr algn="just">
              <a:lnSpc>
                <a:spcPct val="150000"/>
              </a:lnSpc>
            </a:pPr>
            <a:r>
              <a:rPr lang="en-US" sz="1400" dirty="0">
                <a:latin typeface="Alexandria"/>
              </a:rPr>
              <a:t>A key aspect of Legal and Ethical Issues in Digital Marketing: Protect Your Brand and Build Trust is avoiding the exploitation of vulnerable audiences—such as promoting high-interest loans to low-income groups or unhealthy products to children. Ethical targeting involves delivering the right message to the right audience for the right reasons, ensuring fairness and social responsibility.</a:t>
            </a:r>
          </a:p>
        </p:txBody>
      </p:sp>
    </p:spTree>
    <p:extLst>
      <p:ext uri="{BB962C8B-B14F-4D97-AF65-F5344CB8AC3E}">
        <p14:creationId xmlns:p14="http://schemas.microsoft.com/office/powerpoint/2010/main" val="353039973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0176E-F0D8-595F-FEFB-3A71ABC4C9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8413A7-9FBF-CBFB-D93B-7B15EAEBFB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35DD41-6CC5-14D3-1379-E494F4D1A45E}"/>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16132E0F-AB2D-34EE-1908-30D4C8BA7B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6DCB86-6BC5-5623-89AF-6502BCCF60A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F32D25-CFB8-7FEF-C461-6AA471166A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55B2AC4E-5970-C4B3-EE10-F9DAB1FDEEFB}"/>
              </a:ext>
            </a:extLst>
          </p:cNvPr>
          <p:cNvSpPr txBox="1"/>
          <p:nvPr/>
        </p:nvSpPr>
        <p:spPr>
          <a:xfrm>
            <a:off x="942308" y="2095405"/>
            <a:ext cx="9843679" cy="2644250"/>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Clickbait and Deceptive Content</a:t>
            </a:r>
          </a:p>
          <a:p>
            <a:pPr algn="just">
              <a:lnSpc>
                <a:spcPct val="150000"/>
              </a:lnSpc>
            </a:pPr>
            <a:r>
              <a:rPr lang="en-US" sz="1400" dirty="0">
                <a:latin typeface="Alexandria" charset="0"/>
                <a:cs typeface="Alexandria" charset="0"/>
              </a:rPr>
              <a:t>Clickbait and Deceptive Content represent a serious concern within the broader context of Legal and Ethical Issues in Digital Marketing: Protect Your Brand and Build Trust. While curiosity-driven headlines can be effective, intentionally misleading users with exaggerated or false claims crosses the line into unethical territory. These tactics may deliver short-term gains in traffic or clicks, but they often backfire—damaging brand credibility, increasing bounce rates, and fostering mistrust among your audience. Worse still, deceptive content may breach advertising regulations, exposing businesses to legal risk. Ethical digital marketing is rooted in transparency and delivering on promises. Honest, value-driven messaging not only meets legal standards but also builds authentic, lasting relationships with your audience—turning clicks into trust, not frustration.</a:t>
            </a:r>
          </a:p>
        </p:txBody>
      </p:sp>
      <p:pic>
        <p:nvPicPr>
          <p:cNvPr id="7" name="Graphic 21">
            <a:extLst>
              <a:ext uri="{FF2B5EF4-FFF2-40B4-BE49-F238E27FC236}">
                <a16:creationId xmlns:a16="http://schemas.microsoft.com/office/drawing/2014/main" id="{3CE504FB-0722-A831-EDE1-53EF4EB0A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506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98244-5D6C-6C5F-5476-0C4099591591}"/>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35D34CF8-85BB-D9A6-79CC-FE481B58DBC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F93B49E5-B23B-0FF3-1C0F-549EF132B866}"/>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6ADBFA1F-8EBC-6FA6-6FCF-D206B965C89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B3EF928-5788-D6CA-4717-930E507479E3}"/>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3A1F73A-9F0E-5412-C576-3FCC792F4FE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CDA7B499-FFBB-74F4-7979-E60DB39536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A368EB-2290-398E-CA4F-85A1429809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6D146FF-B55D-74D9-95E8-E99A9D24EA90}"/>
              </a:ext>
            </a:extLst>
          </p:cNvPr>
          <p:cNvSpPr txBox="1"/>
          <p:nvPr/>
        </p:nvSpPr>
        <p:spPr>
          <a:xfrm>
            <a:off x="1209098" y="1849227"/>
            <a:ext cx="4458977" cy="1997919"/>
          </a:xfrm>
          <a:prstGeom prst="rect">
            <a:avLst/>
          </a:prstGeom>
          <a:noFill/>
        </p:spPr>
        <p:txBody>
          <a:bodyPr wrap="square" rtlCol="0">
            <a:spAutoFit/>
          </a:bodyPr>
          <a:lstStyle/>
          <a:p>
            <a:pPr algn="just">
              <a:lnSpc>
                <a:spcPct val="150000"/>
              </a:lnSpc>
            </a:pPr>
            <a:r>
              <a:rPr lang="en-US" sz="1400" b="1" dirty="0">
                <a:latin typeface="Alexandria"/>
              </a:rPr>
              <a:t> Unethical Practices:</a:t>
            </a:r>
          </a:p>
          <a:p>
            <a:pPr algn="just">
              <a:lnSpc>
                <a:spcPct val="150000"/>
              </a:lnSpc>
            </a:pPr>
            <a:r>
              <a:rPr lang="en-US" sz="1400" dirty="0">
                <a:latin typeface="Alexandria"/>
              </a:rPr>
              <a:t>• Fake countdown timers to pressure purchases.</a:t>
            </a:r>
          </a:p>
          <a:p>
            <a:pPr algn="just">
              <a:lnSpc>
                <a:spcPct val="150000"/>
              </a:lnSpc>
            </a:pPr>
            <a:r>
              <a:rPr lang="en-US" sz="1400" dirty="0">
                <a:latin typeface="Alexandria"/>
              </a:rPr>
              <a:t>• Headlines that don’t match the actual content.</a:t>
            </a:r>
          </a:p>
          <a:p>
            <a:pPr algn="just">
              <a:lnSpc>
                <a:spcPct val="150000"/>
              </a:lnSpc>
            </a:pPr>
            <a:r>
              <a:rPr lang="en-US" sz="1400" dirty="0">
                <a:latin typeface="Alexandria"/>
              </a:rPr>
              <a:t>• Misleading pricing (e.g., hidden fees).</a:t>
            </a:r>
          </a:p>
          <a:p>
            <a:pPr algn="just">
              <a:lnSpc>
                <a:spcPct val="150000"/>
              </a:lnSpc>
            </a:pPr>
            <a:r>
              <a:rPr lang="en-US" sz="1400" dirty="0">
                <a:latin typeface="Alexandria"/>
              </a:rPr>
              <a:t>These practices may not always be illegal, but they harm the user experience and reduce trust.</a:t>
            </a:r>
          </a:p>
        </p:txBody>
      </p:sp>
    </p:spTree>
    <p:extLst>
      <p:ext uri="{BB962C8B-B14F-4D97-AF65-F5344CB8AC3E}">
        <p14:creationId xmlns:p14="http://schemas.microsoft.com/office/powerpoint/2010/main" val="44859663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BC027-16D3-2FE8-1765-FE0CE3DAB9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9844E7-B09A-EB0C-6414-9F2895E62D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85E098D-259D-45FB-591C-372B73338F7C}"/>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E9C82042-8BB7-7E6E-1154-C4E3D1BC2D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772359-D21E-23A9-EB96-D3CDB744707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BF737A-8E78-C78F-4FE5-A6CA03891C4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7F975232-F052-1B60-23A2-97521D5E0759}"/>
              </a:ext>
            </a:extLst>
          </p:cNvPr>
          <p:cNvSpPr txBox="1"/>
          <p:nvPr/>
        </p:nvSpPr>
        <p:spPr>
          <a:xfrm>
            <a:off x="942308" y="2095405"/>
            <a:ext cx="9843679"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Fake Reviews and Testimonials</a:t>
            </a:r>
          </a:p>
          <a:p>
            <a:pPr algn="just">
              <a:lnSpc>
                <a:spcPct val="150000"/>
              </a:lnSpc>
            </a:pPr>
            <a:r>
              <a:rPr lang="en-US" sz="1400" dirty="0">
                <a:latin typeface="Alexandria" charset="0"/>
                <a:cs typeface="Alexandria" charset="0"/>
              </a:rPr>
              <a:t>Fake reviews and testimonials are a significant violation of trust—and a key concern when addressing Legal and Ethical Issues in Digital Marketing: Your Brand and Build Trust. While reviews heavily influence consumer decisions, creating or promoting false feedback mislead Protects audiences and distorts the authenticity of the customer experience. Some businesses attempt to boost credibility by fabricating positive reviews or paying for deceptive testimonials.</a:t>
            </a:r>
          </a:p>
          <a:p>
            <a:pPr algn="just">
              <a:lnSpc>
                <a:spcPct val="150000"/>
              </a:lnSpc>
            </a:pPr>
            <a:r>
              <a:rPr lang="en-US" sz="1400" dirty="0">
                <a:latin typeface="Alexandria" charset="0"/>
                <a:cs typeface="Alexandria" charset="0"/>
              </a:rPr>
              <a:t>However, this practice is not only unethical—it’s illegal in many jurisdictions and can lead to serious consequences under consumer protection laws. More importantly, it damages long-term brand reputation. Ethical digital marketers must ensure that all reviews and endorsements are genuine, transparent, and based on real customer experiences. By prioritizing honesty and integrity, businesses can build meaningful relationships and maintain the trust that drives sustainable growth.</a:t>
            </a:r>
          </a:p>
        </p:txBody>
      </p:sp>
      <p:pic>
        <p:nvPicPr>
          <p:cNvPr id="7" name="Graphic 21">
            <a:extLst>
              <a:ext uri="{FF2B5EF4-FFF2-40B4-BE49-F238E27FC236}">
                <a16:creationId xmlns:a16="http://schemas.microsoft.com/office/drawing/2014/main" id="{A4597C4A-2178-81B6-DB87-0E5F35C1A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5041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E3FDB-36DF-E364-2B73-050C3C51B56B}"/>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EB47AB49-0BB3-7799-D4D6-4C71C5737DF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997AC617-C898-D204-532B-63A0EE3BF3A2}"/>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E4825AD6-637A-8C29-2A82-C9C28B8FCF6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6606A03-A1BD-6E7D-CA5C-DAE6D611557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A7E2EC6A-55A3-F93F-5CC1-20D81D0DB05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C36BC1A5-CC6B-4239-9624-8DD9B54197A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B19824-9C73-36DF-FB8C-0DB14EACE3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4E170C-F837-5741-FD68-B4CC4B859CDF}"/>
              </a:ext>
            </a:extLst>
          </p:cNvPr>
          <p:cNvSpPr txBox="1"/>
          <p:nvPr/>
        </p:nvSpPr>
        <p:spPr>
          <a:xfrm>
            <a:off x="1209098" y="1849227"/>
            <a:ext cx="4458977" cy="2644250"/>
          </a:xfrm>
          <a:prstGeom prst="rect">
            <a:avLst/>
          </a:prstGeom>
          <a:noFill/>
        </p:spPr>
        <p:txBody>
          <a:bodyPr wrap="square" rtlCol="0">
            <a:spAutoFit/>
          </a:bodyPr>
          <a:lstStyle/>
          <a:p>
            <a:pPr algn="just">
              <a:lnSpc>
                <a:spcPct val="150000"/>
              </a:lnSpc>
            </a:pPr>
            <a:r>
              <a:rPr lang="en-US" sz="1400" b="1" dirty="0">
                <a:latin typeface="Alexandria"/>
              </a:rPr>
              <a:t>Legal Consequences:</a:t>
            </a:r>
          </a:p>
          <a:p>
            <a:pPr algn="just">
              <a:lnSpc>
                <a:spcPct val="150000"/>
              </a:lnSpc>
            </a:pPr>
            <a:r>
              <a:rPr lang="en-US" sz="1400" dirty="0">
                <a:latin typeface="Alexandria"/>
              </a:rPr>
              <a:t>To address Legal and Ethical Issues in Digital Marketing: Protect Your Brand and Build Trust, it’s important to note that authorities in the U.K., U.S., and India have begun cracking down on fake review practices, particularly in the e-commerce sector. Staying compliant with these regulations reinforces credibility and protects your brand’s reputation.</a:t>
            </a:r>
          </a:p>
        </p:txBody>
      </p:sp>
    </p:spTree>
    <p:extLst>
      <p:ext uri="{BB962C8B-B14F-4D97-AF65-F5344CB8AC3E}">
        <p14:creationId xmlns:p14="http://schemas.microsoft.com/office/powerpoint/2010/main" val="342493785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4ED78-4AC0-DE60-C4AF-E0E3E3C2C036}"/>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3806F98A-449A-C6A9-007E-02F711911C0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9E2AF348-C3AE-AF0C-3394-799144FC185F}"/>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5167D08D-6627-096D-2230-0D32F5FC709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A54CBFD-7FA6-B752-DA48-4D993FFF9AF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FD08631-875B-D146-9214-4C8B6FB585E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036008FC-F52B-1795-9637-FDB5EBEAC3E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56B831E-F516-EC62-F7F3-548232BFEF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1A537AC-855C-8DD3-9491-9EA9B92F5325}"/>
              </a:ext>
            </a:extLst>
          </p:cNvPr>
          <p:cNvSpPr txBox="1"/>
          <p:nvPr/>
        </p:nvSpPr>
        <p:spPr>
          <a:xfrm>
            <a:off x="1209098" y="1849227"/>
            <a:ext cx="4458977" cy="2321085"/>
          </a:xfrm>
          <a:prstGeom prst="rect">
            <a:avLst/>
          </a:prstGeom>
          <a:noFill/>
        </p:spPr>
        <p:txBody>
          <a:bodyPr wrap="square" rtlCol="0">
            <a:spAutoFit/>
          </a:bodyPr>
          <a:lstStyle/>
          <a:p>
            <a:pPr algn="just">
              <a:lnSpc>
                <a:spcPct val="150000"/>
              </a:lnSpc>
            </a:pPr>
            <a:r>
              <a:rPr lang="en-US" sz="1400" b="1" dirty="0">
                <a:latin typeface="Alexandria"/>
              </a:rPr>
              <a:t>Ethical Strategy:</a:t>
            </a:r>
          </a:p>
          <a:p>
            <a:pPr algn="just">
              <a:lnSpc>
                <a:spcPct val="150000"/>
              </a:lnSpc>
            </a:pPr>
            <a:r>
              <a:rPr lang="en-US" sz="1400" dirty="0">
                <a:latin typeface="Alexandria"/>
              </a:rPr>
              <a:t>As part of addressing Legal and Ethical Issues in Digital Marketing: Protect Your Brand and Build Trust, businesses should encourage real reviews—even if they’re mixed. Authentic feedback not only helps improve products and services but also demonstrates transparency and integrity to your audience.</a:t>
            </a:r>
          </a:p>
        </p:txBody>
      </p:sp>
    </p:spTree>
    <p:extLst>
      <p:ext uri="{BB962C8B-B14F-4D97-AF65-F5344CB8AC3E}">
        <p14:creationId xmlns:p14="http://schemas.microsoft.com/office/powerpoint/2010/main" val="127633706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DE950-3F62-E8F1-3051-1ED73DA46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567F82-A956-0D33-4955-1F21D7FC18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B07970-67E6-7EF7-BB99-7DAD4D871803}"/>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E6A6C870-2CDA-C0FE-5124-66E877C8ED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9B93B5-3E70-592E-5C37-9CFFF0013A0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C0EB50-FB57-BDD1-9E37-20D601AA3D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7B92049-5762-10A3-F5BD-1C9829A56D26}"/>
              </a:ext>
            </a:extLst>
          </p:cNvPr>
          <p:cNvSpPr txBox="1"/>
          <p:nvPr/>
        </p:nvSpPr>
        <p:spPr>
          <a:xfrm>
            <a:off x="942308" y="2095405"/>
            <a:ext cx="9843679"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Accessibility and Inclusion</a:t>
            </a:r>
          </a:p>
          <a:p>
            <a:pPr algn="just">
              <a:lnSpc>
                <a:spcPct val="150000"/>
              </a:lnSpc>
            </a:pPr>
            <a:r>
              <a:rPr lang="en-US" sz="1400" dirty="0">
                <a:latin typeface="Alexandria" charset="0"/>
                <a:cs typeface="Alexandria" charset="0"/>
              </a:rPr>
              <a:t>Accessibility and inclusion are essential pillars of responsible digital marketing and play a crucial role in addressing the Legal and Ethical Issues in Digital Marketing: Protect Your Brand and Build Trust. Ensuring that content and platforms are accessible to all users—including individuals with visual, auditory, cognitive, or motor disabilities—is both a legal obligation and a reflection of a brand’s values.</a:t>
            </a:r>
          </a:p>
          <a:p>
            <a:pPr algn="just">
              <a:lnSpc>
                <a:spcPct val="150000"/>
              </a:lnSpc>
            </a:pPr>
            <a:r>
              <a:rPr lang="en-US" sz="1400" dirty="0">
                <a:latin typeface="Alexandria" charset="0"/>
                <a:cs typeface="Alexandria" charset="0"/>
              </a:rPr>
              <a:t>This involves designing websites that support screen readers, adding meaningful alt text to images, providing captions for videos, and ensuring seamless navigation for all users. Inclusive marketing also means representing diverse communities respectfully in advertising and avoiding stereotypes or exclusionary language. By embracing accessibility and inclusion, businesses not only comply with standards like the ADA or WCAG but also build a stronger, more trusted brand that reflects care, integrity, and social responsibility—while reaching a broader, more diverse audience.</a:t>
            </a:r>
          </a:p>
        </p:txBody>
      </p:sp>
      <p:pic>
        <p:nvPicPr>
          <p:cNvPr id="7" name="Graphic 21">
            <a:extLst>
              <a:ext uri="{FF2B5EF4-FFF2-40B4-BE49-F238E27FC236}">
                <a16:creationId xmlns:a16="http://schemas.microsoft.com/office/drawing/2014/main" id="{6C8642F9-5003-591B-51E6-28D391F3F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257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4D6D0-0F54-1AD3-ECF6-6013D7D4CC5B}"/>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2126104A-3FA7-F437-A165-8F24DE56CCF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06236189-80FD-9448-F3CC-1075CCEC2294}"/>
              </a:ext>
            </a:extLst>
          </p:cNvPr>
          <p:cNvSpPr/>
          <p:nvPr/>
        </p:nvSpPr>
        <p:spPr>
          <a:xfrm>
            <a:off x="1133854" y="1397680"/>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8AC79DBE-8D69-61C8-6277-03CC9F82AF0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7CCEC90-097D-6BEB-2327-C7EB638269E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405D8B2-A29A-B5CC-0F77-52AF8CFA25F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71604990-E50A-EBB5-F537-2C36AD80A3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635DB9-1211-60FB-103E-014A69352C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57AE1C4-B579-25C7-29C3-D241B95385BF}"/>
              </a:ext>
            </a:extLst>
          </p:cNvPr>
          <p:cNvSpPr txBox="1"/>
          <p:nvPr/>
        </p:nvSpPr>
        <p:spPr>
          <a:xfrm>
            <a:off x="1209098" y="1849227"/>
            <a:ext cx="4458977" cy="1997919"/>
          </a:xfrm>
          <a:prstGeom prst="rect">
            <a:avLst/>
          </a:prstGeom>
          <a:noFill/>
        </p:spPr>
        <p:txBody>
          <a:bodyPr wrap="square" rtlCol="0">
            <a:spAutoFit/>
          </a:bodyPr>
          <a:lstStyle/>
          <a:p>
            <a:pPr algn="just">
              <a:lnSpc>
                <a:spcPct val="150000"/>
              </a:lnSpc>
            </a:pPr>
            <a:r>
              <a:rPr lang="en-US" sz="1400" b="1" dirty="0">
                <a:latin typeface="Alexandria"/>
              </a:rPr>
              <a:t> Legal Framework:</a:t>
            </a:r>
          </a:p>
          <a:p>
            <a:pPr algn="just">
              <a:lnSpc>
                <a:spcPct val="150000"/>
              </a:lnSpc>
            </a:pPr>
            <a:r>
              <a:rPr lang="en-US" sz="1400" dirty="0">
                <a:latin typeface="Alexandria"/>
              </a:rPr>
              <a:t>Addressing Legal and Ethical Issues in Digital Marketing: Protect Your Brand and Build Trust includes ensuring accessibility compliance, as some countries require websites to adhere to the Web Content Accessibility Guidelines (WCAG) to support users with disabilities.</a:t>
            </a:r>
          </a:p>
        </p:txBody>
      </p:sp>
    </p:spTree>
    <p:extLst>
      <p:ext uri="{BB962C8B-B14F-4D97-AF65-F5344CB8AC3E}">
        <p14:creationId xmlns:p14="http://schemas.microsoft.com/office/powerpoint/2010/main" val="15723715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EF2ED-F32E-64D4-1774-FD78E76A166A}"/>
            </a:ext>
          </a:extLst>
        </p:cNvPr>
        <p:cNvGrpSpPr/>
        <p:nvPr/>
      </p:nvGrpSpPr>
      <p:grpSpPr>
        <a:xfrm>
          <a:off x="0" y="0"/>
          <a:ext cx="0" cy="0"/>
          <a:chOff x="0" y="0"/>
          <a:chExt cx="0" cy="0"/>
        </a:xfrm>
      </p:grpSpPr>
      <p:pic>
        <p:nvPicPr>
          <p:cNvPr id="4" name="Picture Placeholder 4">
            <a:extLst>
              <a:ext uri="{FF2B5EF4-FFF2-40B4-BE49-F238E27FC236}">
                <a16:creationId xmlns:a16="http://schemas.microsoft.com/office/drawing/2014/main" id="{75F9EDE5-A545-75AB-274E-F21EAC38661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 name="Rectangle 1">
            <a:extLst>
              <a:ext uri="{FF2B5EF4-FFF2-40B4-BE49-F238E27FC236}">
                <a16:creationId xmlns:a16="http://schemas.microsoft.com/office/drawing/2014/main" id="{255C6ED5-EB8C-01F8-83E2-56B056AFD252}"/>
              </a:ext>
            </a:extLst>
          </p:cNvPr>
          <p:cNvSpPr/>
          <p:nvPr/>
        </p:nvSpPr>
        <p:spPr>
          <a:xfrm>
            <a:off x="1140409" y="1337917"/>
            <a:ext cx="4955591" cy="32534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AF765A2B-BCD2-8690-E1A1-343320E09ED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D88AB5-620C-92C3-47A8-EADFAA1547C3}"/>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5CC22AC-10AA-74F8-AAF5-34138293D6F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18928076-1959-C4A5-6B14-D0BF9929812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9ED7BE-97B2-25AE-1010-45FC966B5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871E5A-C2DF-FC56-4F83-8AFAA1B0F049}"/>
              </a:ext>
            </a:extLst>
          </p:cNvPr>
          <p:cNvSpPr txBox="1"/>
          <p:nvPr/>
        </p:nvSpPr>
        <p:spPr>
          <a:xfrm>
            <a:off x="1209098" y="1849227"/>
            <a:ext cx="4458977" cy="2644250"/>
          </a:xfrm>
          <a:prstGeom prst="rect">
            <a:avLst/>
          </a:prstGeom>
          <a:noFill/>
        </p:spPr>
        <p:txBody>
          <a:bodyPr wrap="square" rtlCol="0">
            <a:spAutoFit/>
          </a:bodyPr>
          <a:lstStyle/>
          <a:p>
            <a:pPr algn="just">
              <a:lnSpc>
                <a:spcPct val="150000"/>
              </a:lnSpc>
            </a:pPr>
            <a:r>
              <a:rPr lang="en-US" sz="1400" b="1" dirty="0">
                <a:latin typeface="Alexandria"/>
              </a:rPr>
              <a:t> Ethical Responsibility:</a:t>
            </a:r>
          </a:p>
          <a:p>
            <a:pPr algn="just">
              <a:lnSpc>
                <a:spcPct val="150000"/>
              </a:lnSpc>
            </a:pPr>
            <a:r>
              <a:rPr lang="en-US" sz="1400" dirty="0">
                <a:latin typeface="Alexandria"/>
              </a:rPr>
              <a:t>To address Legal and Ethical Issues in Digital Marketing: Protect Your Brand and Build Trust, it’s essential to ensure your content is easy to read, visuals include descriptive alt text, and videos have accurate captions. Inclusive design not only meets accessibility standards but also enhances the user experience for everyone, fostering a more trustworthy and reputable online presence.</a:t>
            </a:r>
          </a:p>
        </p:txBody>
      </p:sp>
    </p:spTree>
    <p:extLst>
      <p:ext uri="{BB962C8B-B14F-4D97-AF65-F5344CB8AC3E}">
        <p14:creationId xmlns:p14="http://schemas.microsoft.com/office/powerpoint/2010/main" val="350741852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D52C5-FA70-7337-0BAC-A7A86090F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D0F0F6-C791-0737-EBEA-8FE9AB125531}"/>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C90F9D-4E11-C35F-DD7C-E1CFD7A37F95}"/>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70C4CACC-A2FC-2B5C-2975-76C942342E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F22F4A-BDBA-8B81-ABE3-80E007FD48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BA9F7B-1DCB-E04B-06F0-0B8FF1446A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1265DEFC-6040-E34B-78FF-A0D4B7A8146D}"/>
              </a:ext>
            </a:extLst>
          </p:cNvPr>
          <p:cNvSpPr txBox="1"/>
          <p:nvPr/>
        </p:nvSpPr>
        <p:spPr>
          <a:xfrm>
            <a:off x="2618636" y="1499866"/>
            <a:ext cx="7187380" cy="555273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Ethical Marketing Practices</a:t>
            </a:r>
          </a:p>
          <a:p>
            <a:pPr algn="just">
              <a:lnSpc>
                <a:spcPct val="150000"/>
              </a:lnSpc>
            </a:pPr>
            <a:r>
              <a:rPr lang="en-US" sz="1400" b="1" dirty="0">
                <a:latin typeface="Alexandria" charset="0"/>
                <a:cs typeface="Alexandria" charset="0"/>
              </a:rPr>
              <a:t>1. Transparency and Honesty</a:t>
            </a:r>
          </a:p>
          <a:p>
            <a:pPr algn="just">
              <a:lnSpc>
                <a:spcPct val="150000"/>
              </a:lnSpc>
            </a:pPr>
            <a:r>
              <a:rPr lang="en-US" sz="1400" dirty="0">
                <a:latin typeface="Alexandria" charset="0"/>
                <a:cs typeface="Alexandria" charset="0"/>
              </a:rPr>
              <a:t>Being open and honest in your marketing builds trust with your audience.</a:t>
            </a:r>
          </a:p>
          <a:p>
            <a:pPr algn="just">
              <a:lnSpc>
                <a:spcPct val="150000"/>
              </a:lnSpc>
            </a:pPr>
            <a:r>
              <a:rPr lang="en-US" sz="1400" dirty="0">
                <a:latin typeface="Alexandria" charset="0"/>
                <a:cs typeface="Alexandria" charset="0"/>
              </a:rPr>
              <a:t>• Clear Communication: Provide accurate information about products and services.</a:t>
            </a:r>
          </a:p>
          <a:p>
            <a:pPr algn="just">
              <a:lnSpc>
                <a:spcPct val="150000"/>
              </a:lnSpc>
            </a:pPr>
            <a:r>
              <a:rPr lang="en-US" sz="1400" dirty="0">
                <a:latin typeface="Alexandria" charset="0"/>
                <a:cs typeface="Alexandria" charset="0"/>
              </a:rPr>
              <a:t>• Disclose Affiliations: Reveal any partnerships or sponsorships in content.</a:t>
            </a:r>
          </a:p>
          <a:p>
            <a:pPr algn="just">
              <a:lnSpc>
                <a:spcPct val="150000"/>
              </a:lnSpc>
            </a:pPr>
            <a:r>
              <a:rPr lang="en-US" sz="1400" dirty="0">
                <a:latin typeface="Alexandria" charset="0"/>
                <a:cs typeface="Alexandria" charset="0"/>
              </a:rPr>
              <a:t>• Avoid Manipulative Tactics: Do not use fear or misleading information to drive sales.</a:t>
            </a:r>
          </a:p>
          <a:p>
            <a:pPr algn="just">
              <a:lnSpc>
                <a:spcPct val="150000"/>
              </a:lnSpc>
            </a:pPr>
            <a:r>
              <a:rPr lang="en-US" sz="1400" b="1" dirty="0">
                <a:latin typeface="Alexandria" charset="0"/>
                <a:cs typeface="Alexandria" charset="0"/>
              </a:rPr>
              <a:t>2. Cultural Sensitivity and Inclusivity</a:t>
            </a:r>
          </a:p>
          <a:p>
            <a:pPr algn="just">
              <a:lnSpc>
                <a:spcPct val="150000"/>
              </a:lnSpc>
            </a:pPr>
            <a:r>
              <a:rPr lang="en-US" sz="1400" dirty="0">
                <a:latin typeface="Alexandria" charset="0"/>
                <a:cs typeface="Alexandria" charset="0"/>
              </a:rPr>
              <a:t>Respect diverse cultures and promote inclusivity in marketing materials.</a:t>
            </a:r>
          </a:p>
          <a:p>
            <a:pPr algn="just">
              <a:lnSpc>
                <a:spcPct val="150000"/>
              </a:lnSpc>
            </a:pPr>
            <a:r>
              <a:rPr lang="en-US" sz="1400" dirty="0">
                <a:latin typeface="Alexandria" charset="0"/>
                <a:cs typeface="Alexandria" charset="0"/>
              </a:rPr>
              <a:t>• Avoid Stereotypes: Do not perpetuate harmful stereotypes or biases.</a:t>
            </a:r>
          </a:p>
          <a:p>
            <a:pPr algn="just">
              <a:lnSpc>
                <a:spcPct val="150000"/>
              </a:lnSpc>
            </a:pPr>
            <a:r>
              <a:rPr lang="en-US" sz="1400" dirty="0">
                <a:latin typeface="Alexandria" charset="0"/>
                <a:cs typeface="Alexandria" charset="0"/>
              </a:rPr>
              <a:t>• Inclusive Imagery: Use diverse representations in visuals.</a:t>
            </a:r>
          </a:p>
          <a:p>
            <a:pPr algn="just">
              <a:lnSpc>
                <a:spcPct val="150000"/>
              </a:lnSpc>
            </a:pPr>
            <a:r>
              <a:rPr lang="en-US" sz="1400" dirty="0">
                <a:latin typeface="Alexandria" charset="0"/>
                <a:cs typeface="Alexandria" charset="0"/>
              </a:rPr>
              <a:t>• Language Considerations: Be mindful of language that may be offensive or exclusionary.</a:t>
            </a:r>
          </a:p>
          <a:p>
            <a:pPr algn="just">
              <a:lnSpc>
                <a:spcPct val="150000"/>
              </a:lnSpc>
            </a:pPr>
            <a:r>
              <a:rPr lang="en-US" sz="1400" b="1" dirty="0">
                <a:latin typeface="Alexandria" charset="0"/>
                <a:cs typeface="Alexandria" charset="0"/>
              </a:rPr>
              <a:t>3. Social Responsibility</a:t>
            </a:r>
          </a:p>
          <a:p>
            <a:pPr algn="just">
              <a:lnSpc>
                <a:spcPct val="150000"/>
              </a:lnSpc>
            </a:pPr>
            <a:r>
              <a:rPr lang="en-US" sz="1400" dirty="0">
                <a:latin typeface="Alexandria" charset="0"/>
                <a:cs typeface="Alexandria" charset="0"/>
              </a:rPr>
              <a:t>Consider the broader impact of your marketing on society and the environment.</a:t>
            </a:r>
          </a:p>
          <a:p>
            <a:pPr algn="just">
              <a:lnSpc>
                <a:spcPct val="150000"/>
              </a:lnSpc>
            </a:pPr>
            <a:r>
              <a:rPr lang="en-US" sz="1400" dirty="0">
                <a:latin typeface="Alexandria" charset="0"/>
                <a:cs typeface="Alexandria" charset="0"/>
              </a:rPr>
              <a:t>• Environmental Claims: Ensure sustainability claims are accurate and substantiated.</a:t>
            </a:r>
          </a:p>
          <a:p>
            <a:pPr algn="just">
              <a:lnSpc>
                <a:spcPct val="150000"/>
              </a:lnSpc>
            </a:pPr>
            <a:r>
              <a:rPr lang="en-US" sz="1400" dirty="0">
                <a:latin typeface="Alexandria" charset="0"/>
                <a:cs typeface="Alexandria" charset="0"/>
              </a:rPr>
              <a:t>• Cause Marketing: Be transparent about charitable contributions and partnerships.</a:t>
            </a:r>
          </a:p>
          <a:p>
            <a:pPr algn="just">
              <a:lnSpc>
                <a:spcPct val="150000"/>
              </a:lnSpc>
            </a:pPr>
            <a:r>
              <a:rPr lang="en-US" sz="1400" dirty="0">
                <a:latin typeface="Alexandria" charset="0"/>
                <a:cs typeface="Alexandria" charset="0"/>
              </a:rPr>
              <a:t>• Promote Positive Values: Support messages that contribute positively to society.</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AD56213C-D353-DADC-9432-F0805B9E9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140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77A99-FCC3-AE73-9853-91242C8ED4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A1BCC6E-4EA6-933D-9471-26AD9950658A}"/>
              </a:ext>
            </a:extLst>
          </p:cNvPr>
          <p:cNvSpPr/>
          <p:nvPr/>
        </p:nvSpPr>
        <p:spPr>
          <a:xfrm>
            <a:off x="1133854" y="1397680"/>
            <a:ext cx="4955591" cy="3936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E3C2527-832F-879D-B560-4DA15995BFA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0E91E1F-8482-D015-C74B-3F464E312EB8}"/>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Legal and Ethical Considerations</a:t>
            </a:r>
          </a:p>
        </p:txBody>
      </p:sp>
      <p:sp>
        <p:nvSpPr>
          <p:cNvPr id="18" name="Rectangle 17">
            <a:extLst>
              <a:ext uri="{FF2B5EF4-FFF2-40B4-BE49-F238E27FC236}">
                <a16:creationId xmlns:a16="http://schemas.microsoft.com/office/drawing/2014/main" id="{92C0EEE9-E5EF-DE95-46C4-BC431786AEA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035E6A2-96FB-2D6F-581B-8C7A3EF0D7C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A6E03BA-F817-1ECA-0EFF-4E212834B3F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D6BFAAD3-1D89-0D15-5966-D4936F8EF4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78B39D-0721-DF12-44EE-03F795904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71AC1FD-5CE0-3CCA-A1D7-5848535388D7}"/>
              </a:ext>
            </a:extLst>
          </p:cNvPr>
          <p:cNvSpPr txBox="1"/>
          <p:nvPr/>
        </p:nvSpPr>
        <p:spPr>
          <a:xfrm>
            <a:off x="1133854" y="1468531"/>
            <a:ext cx="4458977" cy="3613746"/>
          </a:xfrm>
          <a:prstGeom prst="rect">
            <a:avLst/>
          </a:prstGeom>
          <a:noFill/>
        </p:spPr>
        <p:txBody>
          <a:bodyPr wrap="square" rtlCol="0">
            <a:spAutoFit/>
          </a:bodyPr>
          <a:lstStyle/>
          <a:p>
            <a:pPr algn="just">
              <a:lnSpc>
                <a:spcPct val="150000"/>
              </a:lnSpc>
            </a:pPr>
            <a:r>
              <a:rPr lang="en-US" sz="1400" b="1" dirty="0">
                <a:latin typeface="Alexandria"/>
              </a:rPr>
              <a:t>Social Media Legal and Ethical Guidelines</a:t>
            </a:r>
          </a:p>
          <a:p>
            <a:pPr algn="just">
              <a:lnSpc>
                <a:spcPct val="150000"/>
              </a:lnSpc>
            </a:pPr>
            <a:r>
              <a:rPr lang="en-US" sz="1400" dirty="0">
                <a:latin typeface="Alexandria"/>
              </a:rPr>
              <a:t>When marketing on social media, adhere to both platform policies and legal requirements.</a:t>
            </a:r>
          </a:p>
          <a:p>
            <a:pPr algn="just">
              <a:lnSpc>
                <a:spcPct val="150000"/>
              </a:lnSpc>
            </a:pPr>
            <a:r>
              <a:rPr lang="en-US" sz="1400" dirty="0">
                <a:latin typeface="Alexandria"/>
              </a:rPr>
              <a:t>• Platform Terms of Service: Follow the rules set by each social media platform.</a:t>
            </a:r>
          </a:p>
          <a:p>
            <a:pPr algn="just">
              <a:lnSpc>
                <a:spcPct val="150000"/>
              </a:lnSpc>
            </a:pPr>
            <a:r>
              <a:rPr lang="en-US" sz="1400" dirty="0">
                <a:latin typeface="Alexandria"/>
              </a:rPr>
              <a:t>• Disclosure of Sponsored Content: Clearly indicate when posts are sponsored or contain affiliate links.</a:t>
            </a:r>
          </a:p>
          <a:p>
            <a:pPr algn="just">
              <a:lnSpc>
                <a:spcPct val="150000"/>
              </a:lnSpc>
            </a:pPr>
            <a:r>
              <a:rPr lang="en-US" sz="1400" dirty="0">
                <a:latin typeface="Alexandria"/>
              </a:rPr>
              <a:t>• Respect User Privacy: Do not misuse personal information obtained through social channels.</a:t>
            </a:r>
          </a:p>
          <a:p>
            <a:pPr algn="just">
              <a:lnSpc>
                <a:spcPct val="150000"/>
              </a:lnSpc>
            </a:pPr>
            <a:r>
              <a:rPr lang="en-US" sz="1400" dirty="0">
                <a:latin typeface="Alexandria"/>
              </a:rPr>
              <a:t>• Handle Negative Feedback Professionally: Address complaints or negative comments respectfully.</a:t>
            </a:r>
          </a:p>
        </p:txBody>
      </p:sp>
      <p:sp>
        <p:nvSpPr>
          <p:cNvPr id="4" name="Google Shape;6210;p53">
            <a:extLst>
              <a:ext uri="{FF2B5EF4-FFF2-40B4-BE49-F238E27FC236}">
                <a16:creationId xmlns:a16="http://schemas.microsoft.com/office/drawing/2014/main" id="{37F59DBD-081A-C067-4CF9-AA9EAD20120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7315819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ADC25-64CF-2229-831A-90D920BF7F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AD5493E-C28C-32DD-638A-54C1D4469A48}"/>
              </a:ext>
            </a:extLst>
          </p:cNvPr>
          <p:cNvSpPr/>
          <p:nvPr/>
        </p:nvSpPr>
        <p:spPr>
          <a:xfrm>
            <a:off x="1133854" y="1397680"/>
            <a:ext cx="4955591" cy="39369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728ABFE-1590-32F6-991A-B4A7830525C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D4DC933-F081-E9BC-7791-840C0DA9A25D}"/>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Legal and Ethical Considerations</a:t>
            </a:r>
          </a:p>
        </p:txBody>
      </p:sp>
      <p:sp>
        <p:nvSpPr>
          <p:cNvPr id="18" name="Rectangle 17">
            <a:extLst>
              <a:ext uri="{FF2B5EF4-FFF2-40B4-BE49-F238E27FC236}">
                <a16:creationId xmlns:a16="http://schemas.microsoft.com/office/drawing/2014/main" id="{5A2E6D8F-A505-13D6-7827-34027355699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6019C6B-C24E-3B1F-045E-4DFBE7D64FC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5B07CD1-BEA5-C450-6C6F-E0B4D8375FE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a:extLst>
              <a:ext uri="{FF2B5EF4-FFF2-40B4-BE49-F238E27FC236}">
                <a16:creationId xmlns:a16="http://schemas.microsoft.com/office/drawing/2014/main" id="{53533C2D-0103-709D-EB35-41FEB7122F0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E00A94-9A92-2030-DF8D-15995E3B81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4B687D-0BD7-9EF1-8643-10F1FC2FB68D}"/>
              </a:ext>
            </a:extLst>
          </p:cNvPr>
          <p:cNvSpPr txBox="1"/>
          <p:nvPr/>
        </p:nvSpPr>
        <p:spPr>
          <a:xfrm>
            <a:off x="1133854" y="1468531"/>
            <a:ext cx="4458977" cy="2967415"/>
          </a:xfrm>
          <a:prstGeom prst="rect">
            <a:avLst/>
          </a:prstGeom>
          <a:noFill/>
        </p:spPr>
        <p:txBody>
          <a:bodyPr wrap="square" rtlCol="0">
            <a:spAutoFit/>
          </a:bodyPr>
          <a:lstStyle/>
          <a:p>
            <a:pPr algn="just">
              <a:lnSpc>
                <a:spcPct val="150000"/>
              </a:lnSpc>
            </a:pPr>
            <a:r>
              <a:rPr lang="en-US" sz="1400" b="1" dirty="0">
                <a:latin typeface="Alexandria"/>
              </a:rPr>
              <a:t>Data Security and Breach Notification</a:t>
            </a:r>
          </a:p>
          <a:p>
            <a:pPr algn="just">
              <a:lnSpc>
                <a:spcPct val="150000"/>
              </a:lnSpc>
            </a:pPr>
            <a:r>
              <a:rPr lang="en-US" sz="1400" dirty="0">
                <a:latin typeface="Alexandria"/>
              </a:rPr>
              <a:t>Protect customer data from breaches and respond appropriately if a breach occurs.</a:t>
            </a:r>
          </a:p>
          <a:p>
            <a:pPr algn="just">
              <a:lnSpc>
                <a:spcPct val="150000"/>
              </a:lnSpc>
            </a:pPr>
            <a:r>
              <a:rPr lang="en-US" sz="1400" dirty="0">
                <a:latin typeface="Alexandria"/>
              </a:rPr>
              <a:t>• Implement Security Measures: Use encryption, firewalls, and secure networks.</a:t>
            </a:r>
          </a:p>
          <a:p>
            <a:pPr algn="just">
              <a:lnSpc>
                <a:spcPct val="150000"/>
              </a:lnSpc>
            </a:pPr>
            <a:r>
              <a:rPr lang="en-US" sz="1400" dirty="0">
                <a:latin typeface="Alexandria"/>
              </a:rPr>
              <a:t>• Regular Audits: Conduct security assessments to identify vulnerabilities.</a:t>
            </a:r>
          </a:p>
          <a:p>
            <a:pPr algn="just">
              <a:lnSpc>
                <a:spcPct val="150000"/>
              </a:lnSpc>
            </a:pPr>
            <a:r>
              <a:rPr lang="en-US" sz="1400" dirty="0">
                <a:latin typeface="Alexandria"/>
              </a:rPr>
              <a:t>• Breach Response Plan: Have a plan in place for notifying authorities and affected individuals.</a:t>
            </a:r>
          </a:p>
        </p:txBody>
      </p:sp>
      <p:sp>
        <p:nvSpPr>
          <p:cNvPr id="4" name="Google Shape;6210;p53">
            <a:extLst>
              <a:ext uri="{FF2B5EF4-FFF2-40B4-BE49-F238E27FC236}">
                <a16:creationId xmlns:a16="http://schemas.microsoft.com/office/drawing/2014/main" id="{A97C0490-3748-915A-EEDA-B560D1F184B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83739315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BEF71-6E49-F470-38DA-0319E8D2B4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09CB4B-4695-AA3F-33C5-B22EFC3C469E}"/>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C57AC5-117E-81CC-104B-28E09B416F70}"/>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690D6FAF-B01E-4E15-A3DC-0715AC5E92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B9F0CD-4DF1-ADD5-98CF-3DEC19B6DEB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5B89AB-F956-FAFD-CA1E-65507236FC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EC3EE09-4EAC-2608-9A3B-8B7B1A0FD554}"/>
              </a:ext>
            </a:extLst>
          </p:cNvPr>
          <p:cNvSpPr txBox="1"/>
          <p:nvPr/>
        </p:nvSpPr>
        <p:spPr>
          <a:xfrm>
            <a:off x="762000" y="2082866"/>
            <a:ext cx="10487692" cy="458324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Key Ethical Considerations in Digital Marketing for Real Estate</a:t>
            </a:r>
          </a:p>
          <a:p>
            <a:pPr algn="just">
              <a:lnSpc>
                <a:spcPct val="150000"/>
              </a:lnSpc>
            </a:pPr>
            <a:r>
              <a:rPr lang="en-US" sz="1400" b="1" dirty="0">
                <a:latin typeface="Alexandria" charset="0"/>
                <a:cs typeface="Alexandria" charset="0"/>
              </a:rPr>
              <a:t>1. Truthful Advertising: </a:t>
            </a:r>
            <a:r>
              <a:rPr lang="en-US" sz="1400" dirty="0">
                <a:latin typeface="Alexandria" charset="0"/>
                <a:cs typeface="Alexandria" charset="0"/>
              </a:rPr>
              <a:t>Being honest about properties is non-negotiable. Misleading photos, exaggerated descriptions, or omitting key details not only break trust but can also lead to legal troubles. Every listing should represent the property’s actual condition, size, and features.</a:t>
            </a:r>
          </a:p>
          <a:p>
            <a:pPr algn="just">
              <a:lnSpc>
                <a:spcPct val="150000"/>
              </a:lnSpc>
            </a:pPr>
            <a:r>
              <a:rPr lang="en-US" sz="1400" b="1" dirty="0">
                <a:latin typeface="Alexandria" charset="0"/>
                <a:cs typeface="Alexandria" charset="0"/>
              </a:rPr>
              <a:t>2. Data Privacy and Protection: </a:t>
            </a:r>
            <a:r>
              <a:rPr lang="en-US" sz="1400" dirty="0">
                <a:latin typeface="Alexandria" charset="0"/>
                <a:cs typeface="Alexandria" charset="0"/>
              </a:rPr>
              <a:t>Collecting personal data is often a part of real estate marketing. However, this comes with the responsibility to secure it, use it appropriately, and always get clear consent. Respecting privacy isn’t just about compliance—it’s about building client confidence.</a:t>
            </a:r>
          </a:p>
          <a:p>
            <a:pPr algn="just">
              <a:lnSpc>
                <a:spcPct val="150000"/>
              </a:lnSpc>
            </a:pPr>
            <a:r>
              <a:rPr lang="en-US" sz="1400" b="1" dirty="0">
                <a:latin typeface="Alexandria" charset="0"/>
                <a:cs typeface="Alexandria" charset="0"/>
              </a:rPr>
              <a:t>3. Transparency in Pricing: </a:t>
            </a:r>
            <a:r>
              <a:rPr lang="en-US" sz="1400" dirty="0">
                <a:latin typeface="Alexandria" charset="0"/>
                <a:cs typeface="Alexandria" charset="0"/>
              </a:rPr>
              <a:t>No one likes hidden fees or unclear pricing. Ethical marketing means being upfront about all costs, including taxes and additional charges. This kind of transparency fosters trust and encourages long-term client relationships.</a:t>
            </a:r>
          </a:p>
          <a:p>
            <a:pPr algn="just">
              <a:lnSpc>
                <a:spcPct val="150000"/>
              </a:lnSpc>
            </a:pPr>
            <a:r>
              <a:rPr lang="en-US" sz="1400" b="1" dirty="0">
                <a:latin typeface="Alexandria" charset="0"/>
                <a:cs typeface="Alexandria" charset="0"/>
              </a:rPr>
              <a:t>4. Avoiding Manipulative Practices: </a:t>
            </a:r>
            <a:r>
              <a:rPr lang="en-US" sz="1400" dirty="0">
                <a:latin typeface="Alexandria" charset="0"/>
                <a:cs typeface="Alexandria" charset="0"/>
              </a:rPr>
              <a:t>Phrases like “limited-time offer” or “urgent sale” can feel manipulative if they aren’t genuine. Ethical marketers focus on delivering real value instead of exploiting buyer psychology.</a:t>
            </a:r>
          </a:p>
          <a:p>
            <a:pPr algn="just">
              <a:lnSpc>
                <a:spcPct val="150000"/>
              </a:lnSpc>
            </a:pPr>
            <a:r>
              <a:rPr lang="en-US" sz="1400" b="1" dirty="0">
                <a:latin typeface="Alexandria" charset="0"/>
                <a:cs typeface="Alexandria" charset="0"/>
              </a:rPr>
              <a:t>5. Inclusive Targeting: </a:t>
            </a:r>
            <a:r>
              <a:rPr lang="en-US" sz="1400" dirty="0">
                <a:latin typeface="Alexandria" charset="0"/>
                <a:cs typeface="Alexandria" charset="0"/>
              </a:rPr>
              <a:t>Digital campaigns should reach diverse audiences and avoid any form of discrimination. Fair housing practices aren’t just legal requirements—they’re an opportunity to promote inclusivity and equal opportunity.</a:t>
            </a:r>
          </a:p>
          <a:p>
            <a:pPr algn="just">
              <a:lnSpc>
                <a:spcPct val="150000"/>
              </a:lnSpc>
            </a:pPr>
            <a:r>
              <a:rPr lang="en-US" sz="1400" b="1" dirty="0">
                <a:latin typeface="Alexandria" charset="0"/>
                <a:cs typeface="Alexandria" charset="0"/>
              </a:rPr>
              <a:t>6. Responsible Use of Technology: </a:t>
            </a:r>
            <a:r>
              <a:rPr lang="en-US" sz="1400" dirty="0">
                <a:latin typeface="Alexandria" charset="0"/>
                <a:cs typeface="Alexandria" charset="0"/>
              </a:rPr>
              <a:t>Tools like AI-driven property suggestions and virtual tours are game-changers. However, they must be used responsibly to avoid biases or inaccuracies that could mislead potential buyers.</a:t>
            </a:r>
          </a:p>
        </p:txBody>
      </p:sp>
      <p:pic>
        <p:nvPicPr>
          <p:cNvPr id="7" name="Graphic 21">
            <a:extLst>
              <a:ext uri="{FF2B5EF4-FFF2-40B4-BE49-F238E27FC236}">
                <a16:creationId xmlns:a16="http://schemas.microsoft.com/office/drawing/2014/main" id="{DFD7EFCC-436D-7519-72F0-0571A5A5BC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2649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EC4BE-4861-985D-8705-738987D1A1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1EC807-742E-9820-7F9C-9FA9FD0CE267}"/>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D3630A-B0DF-4FFD-D2FD-8671F8B69E56}"/>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Legal and Ethical Considerations</a:t>
            </a:r>
          </a:p>
        </p:txBody>
      </p:sp>
      <p:sp>
        <p:nvSpPr>
          <p:cNvPr id="5" name="Rectangle 4">
            <a:extLst>
              <a:ext uri="{FF2B5EF4-FFF2-40B4-BE49-F238E27FC236}">
                <a16:creationId xmlns:a16="http://schemas.microsoft.com/office/drawing/2014/main" id="{37BF73CD-5BAF-8932-4A2E-55DC2A21E7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0CB271-8C95-93DB-9E3C-38FD1AA163C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B6CCF0-EB14-603B-6C3E-803FFCE90B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5D3FCFD-7408-476E-4287-78E26831A75A}"/>
              </a:ext>
            </a:extLst>
          </p:cNvPr>
          <p:cNvSpPr txBox="1"/>
          <p:nvPr/>
        </p:nvSpPr>
        <p:spPr>
          <a:xfrm>
            <a:off x="1708392" y="2268457"/>
            <a:ext cx="9202994"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Why Ethics Matter in Real Estate Marketing?</a:t>
            </a:r>
          </a:p>
          <a:p>
            <a:pPr marL="342900" indent="-342900" algn="just">
              <a:lnSpc>
                <a:spcPct val="150000"/>
              </a:lnSpc>
              <a:buFont typeface="+mj-lt"/>
              <a:buAutoNum type="arabicPeriod"/>
            </a:pPr>
            <a:r>
              <a:rPr lang="en-US" sz="1400" b="1" dirty="0">
                <a:latin typeface="Alexandria" charset="0"/>
                <a:cs typeface="Alexandria" charset="0"/>
              </a:rPr>
              <a:t>Builds Trust: </a:t>
            </a:r>
            <a:r>
              <a:rPr lang="en-US" sz="1400" dirty="0">
                <a:latin typeface="Alexandria" charset="0"/>
                <a:cs typeface="Alexandria" charset="0"/>
              </a:rPr>
              <a:t>Honesty and transparency create strong, lasting client relationships.</a:t>
            </a:r>
          </a:p>
          <a:p>
            <a:pPr marL="342900" indent="-342900" algn="just">
              <a:lnSpc>
                <a:spcPct val="150000"/>
              </a:lnSpc>
              <a:buFont typeface="+mj-lt"/>
              <a:buAutoNum type="arabicPeriod"/>
            </a:pPr>
            <a:r>
              <a:rPr lang="en-US" sz="1400" b="1" dirty="0">
                <a:latin typeface="Alexandria" charset="0"/>
                <a:cs typeface="Alexandria" charset="0"/>
              </a:rPr>
              <a:t>Boosts Reputation: </a:t>
            </a:r>
            <a:r>
              <a:rPr lang="en-US" sz="1400" dirty="0">
                <a:latin typeface="Alexandria" charset="0"/>
                <a:cs typeface="Alexandria" charset="0"/>
              </a:rPr>
              <a:t>Ethical practices enhance your brand image and attract more clients.</a:t>
            </a:r>
          </a:p>
          <a:p>
            <a:pPr marL="342900" indent="-342900" algn="just">
              <a:lnSpc>
                <a:spcPct val="150000"/>
              </a:lnSpc>
              <a:buFont typeface="+mj-lt"/>
              <a:buAutoNum type="arabicPeriod"/>
            </a:pPr>
            <a:r>
              <a:rPr lang="en-US" sz="1400" b="1" dirty="0">
                <a:latin typeface="Alexandria" charset="0"/>
                <a:cs typeface="Alexandria" charset="0"/>
              </a:rPr>
              <a:t>Reduces Legal Risks: </a:t>
            </a:r>
            <a:r>
              <a:rPr lang="en-US" sz="1400" dirty="0">
                <a:latin typeface="Alexandria" charset="0"/>
                <a:cs typeface="Alexandria" charset="0"/>
              </a:rPr>
              <a:t>Following ethical guidelines helps avoid legal issues and penalties.</a:t>
            </a:r>
          </a:p>
          <a:p>
            <a:pPr marL="342900" indent="-342900" algn="just">
              <a:lnSpc>
                <a:spcPct val="150000"/>
              </a:lnSpc>
              <a:buFont typeface="+mj-lt"/>
              <a:buAutoNum type="arabicPeriod"/>
            </a:pPr>
            <a:r>
              <a:rPr lang="en-US" sz="1400" b="1" dirty="0">
                <a:latin typeface="Alexandria" charset="0"/>
                <a:cs typeface="Alexandria" charset="0"/>
              </a:rPr>
              <a:t>Encourages Sustainable Growth: </a:t>
            </a:r>
            <a:r>
              <a:rPr lang="en-US" sz="1400" dirty="0">
                <a:latin typeface="Alexandria" charset="0"/>
                <a:cs typeface="Alexandria" charset="0"/>
              </a:rPr>
              <a:t>Clients who trust your business are more likely to recommend you and come back.</a:t>
            </a:r>
          </a:p>
          <a:p>
            <a:pPr algn="just">
              <a:lnSpc>
                <a:spcPct val="150000"/>
              </a:lnSpc>
            </a:pPr>
            <a:r>
              <a:rPr lang="en-US" sz="1400" dirty="0">
                <a:latin typeface="Alexandria" charset="0"/>
                <a:cs typeface="Alexandria" charset="0"/>
              </a:rPr>
              <a:t>Ultimately, ethical digital marketing isn’t just the right thing to do—it’s a smart strategy for success. By focusing on fairness, privacy, and transparency, we can build campaigns that truly resonate with clients and uphold the integrity of our industry.</a:t>
            </a:r>
          </a:p>
        </p:txBody>
      </p:sp>
      <p:pic>
        <p:nvPicPr>
          <p:cNvPr id="7" name="Graphic 21">
            <a:extLst>
              <a:ext uri="{FF2B5EF4-FFF2-40B4-BE49-F238E27FC236}">
                <a16:creationId xmlns:a16="http://schemas.microsoft.com/office/drawing/2014/main" id="{6E3DC31C-2690-563D-7EBC-9DDE91426B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1957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03F6B-F5B0-0281-F646-34F9D2DF53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7A970-8C28-817F-93E3-95F46D7232CA}"/>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220CCE-980A-E20F-57EA-C5D01E1A34C6}"/>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16B83112-210E-9729-9D3C-161A622E2C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D3D403-0F9C-72F6-95B7-F44CA5DE417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0684CC-BDC3-863A-4FF9-5FF3DB100B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4FEFB7E8-5940-41D9-7C10-4959D523A305}"/>
              </a:ext>
            </a:extLst>
          </p:cNvPr>
          <p:cNvSpPr txBox="1"/>
          <p:nvPr/>
        </p:nvSpPr>
        <p:spPr>
          <a:xfrm>
            <a:off x="761999" y="2268457"/>
            <a:ext cx="10309123"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Digital Marketing Trends &amp; Developments</a:t>
            </a:r>
          </a:p>
          <a:p>
            <a:pPr algn="just">
              <a:lnSpc>
                <a:spcPct val="150000"/>
              </a:lnSpc>
            </a:pPr>
            <a:r>
              <a:rPr lang="en-US" sz="1400" dirty="0">
                <a:latin typeface="Alexandria" charset="0"/>
                <a:cs typeface="Alexandria" charset="0"/>
              </a:rPr>
              <a:t>The global pandemic accelerated the growth of digital marketing. With the sudden collapse of face-to face interactions, both organizations and consumers quickly shifted their attention and activities online. Marketers heavily invested in social media, email marketing, mobile apps, websites, landing pages, blogs, webinars, and a variety of other digital channels to build closer and stronger relationships with more digitally savvy customers. As a result, the world of digital marketing looks quite different post pandemic, and many digital marketing strategies and tactics are here to stay.</a:t>
            </a:r>
          </a:p>
          <a:p>
            <a:pPr algn="just">
              <a:lnSpc>
                <a:spcPct val="150000"/>
              </a:lnSpc>
            </a:pPr>
            <a:r>
              <a:rPr lang="en-US" sz="1400" dirty="0">
                <a:latin typeface="Alexandria" charset="0"/>
                <a:cs typeface="Alexandria" charset="0"/>
              </a:rPr>
              <a:t> Given this acceleration in digital activity, what does the future hold for digital marketing? While always challenging to predict the future, there are a few trends and emerging </a:t>
            </a:r>
            <a:r>
              <a:rPr lang="en-US" sz="1400" dirty="0" err="1">
                <a:latin typeface="Alexandria" charset="0"/>
                <a:cs typeface="Alexandria" charset="0"/>
              </a:rPr>
              <a:t>behaviours</a:t>
            </a:r>
            <a:r>
              <a:rPr lang="en-US" sz="1400" dirty="0">
                <a:latin typeface="Alexandria" charset="0"/>
                <a:cs typeface="Alexandria" charset="0"/>
              </a:rPr>
              <a:t> that may signal what is yet to come. Here are five areas that will likely have a significant impact on marketers in the near future:</a:t>
            </a:r>
          </a:p>
        </p:txBody>
      </p:sp>
      <p:pic>
        <p:nvPicPr>
          <p:cNvPr id="7" name="Graphic 21">
            <a:extLst>
              <a:ext uri="{FF2B5EF4-FFF2-40B4-BE49-F238E27FC236}">
                <a16:creationId xmlns:a16="http://schemas.microsoft.com/office/drawing/2014/main" id="{A0CD05DC-1587-65E0-8CB6-910F745470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9426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76DD8-7F21-2F52-FF66-694ACBF37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2EA0B6-6706-CDCE-1FEE-BB026EF45343}"/>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4FB78D-FA53-02A9-A5D4-9D48F705AEF3}"/>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8D36C738-7F2A-42C0-E445-C8691B5C0C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2F013E-93C2-3243-38B2-F0A3316731E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E66D43-568A-3743-E7DF-021A18BD43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8A33D4A-4A75-80A8-4897-A7B345E100D1}"/>
              </a:ext>
            </a:extLst>
          </p:cNvPr>
          <p:cNvSpPr txBox="1"/>
          <p:nvPr/>
        </p:nvSpPr>
        <p:spPr>
          <a:xfrm>
            <a:off x="761999" y="2268457"/>
            <a:ext cx="10309123"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Marketing Automation / Personalization</a:t>
            </a:r>
          </a:p>
          <a:p>
            <a:pPr algn="just">
              <a:lnSpc>
                <a:spcPct val="150000"/>
              </a:lnSpc>
            </a:pPr>
            <a:r>
              <a:rPr lang="en-US" sz="1400" dirty="0">
                <a:latin typeface="Alexandria" charset="0"/>
                <a:cs typeface="Alexandria" charset="0"/>
              </a:rPr>
              <a:t>Due to the computational power that is now available, artificial intelligence (AI), machine learning (ML), and deep learning (DL) are playing a pivotal role in how marketers perform their jobs. To clarify the differences, artificial intelligence enables computers to mimic human intelligence. Machine learning uses algorithms to parse data, learn from that data, and make informed decisions based on what it has learned. And deep learning structures algorithms in layers to create an “artificial neural network” that can learn and make intelligent decisions on its own.</a:t>
            </a:r>
          </a:p>
          <a:p>
            <a:pPr algn="just">
              <a:lnSpc>
                <a:spcPct val="150000"/>
              </a:lnSpc>
            </a:pPr>
            <a:r>
              <a:rPr lang="en-US" sz="1400" dirty="0">
                <a:latin typeface="Alexandria" charset="0"/>
                <a:cs typeface="Alexandria" charset="0"/>
              </a:rPr>
              <a:t>From a marketer’s perspective, many tools and systems are now using ML to identify meaningful patterns and derive insights based on user data and/or </a:t>
            </a:r>
            <a:r>
              <a:rPr lang="en-US" sz="1400" dirty="0" err="1">
                <a:latin typeface="Alexandria" charset="0"/>
                <a:cs typeface="Alexandria" charset="0"/>
              </a:rPr>
              <a:t>behaviours</a:t>
            </a:r>
            <a:r>
              <a:rPr lang="en-US" sz="1400" dirty="0">
                <a:latin typeface="Alexandria" charset="0"/>
                <a:cs typeface="Alexandria" charset="0"/>
              </a:rPr>
              <a:t>. As a result, many marketing tasks and activities that used to be done manually are being automated. This potentially frees up marketers to spend more time thinking strategically and creatively about ways to engage and convert target audiences.</a:t>
            </a:r>
          </a:p>
          <a:p>
            <a:pPr algn="just">
              <a:lnSpc>
                <a:spcPct val="150000"/>
              </a:lnSpc>
            </a:pPr>
            <a:r>
              <a:rPr lang="en-US" sz="1400" dirty="0">
                <a:latin typeface="Alexandria" charset="0"/>
                <a:cs typeface="Alexandria" charset="0"/>
              </a:rPr>
              <a:t>While some early marketing automation is already happening, there is still a great deal of growth that will happen in the coming years. Below are a few examples where machine learning is already helping marketers optimize their marketing activities. That said, many of these technologies are still in their infancy and are only being used by early adopters:</a:t>
            </a:r>
          </a:p>
        </p:txBody>
      </p:sp>
      <p:pic>
        <p:nvPicPr>
          <p:cNvPr id="7" name="Graphic 21">
            <a:extLst>
              <a:ext uri="{FF2B5EF4-FFF2-40B4-BE49-F238E27FC236}">
                <a16:creationId xmlns:a16="http://schemas.microsoft.com/office/drawing/2014/main" id="{8260072D-616A-640F-3CB2-A40705EA44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9482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171DA-6A53-FE97-6403-54FD99A238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BC7822-1831-D59A-6AB8-BBE4CAB4161A}"/>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54049E-F973-BE17-0B19-67275390086A}"/>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DAC5C596-A22A-5B20-8526-76A33C0334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ADB467-D29D-B121-95B6-CE99F938793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C36E88-FD3A-D93E-23B9-4BF6698BE2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0368BEE-F8BA-3666-E172-F1A6978C8A6D}"/>
              </a:ext>
            </a:extLst>
          </p:cNvPr>
          <p:cNvSpPr txBox="1"/>
          <p:nvPr/>
        </p:nvSpPr>
        <p:spPr>
          <a:xfrm>
            <a:off x="761999" y="2268457"/>
            <a:ext cx="10309123"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Programmatic Advertising</a:t>
            </a:r>
          </a:p>
          <a:p>
            <a:pPr algn="just">
              <a:lnSpc>
                <a:spcPct val="150000"/>
              </a:lnSpc>
            </a:pPr>
            <a:r>
              <a:rPr lang="en-US" sz="1400" dirty="0">
                <a:latin typeface="Alexandria" charset="0"/>
                <a:cs typeface="Alexandria" charset="0"/>
              </a:rPr>
              <a:t> Programmatic advertising is the use of automated technology to buy advertising space. Instead of a marketer manually bidding, placing content / copy, and choosing the timing for a specific ad, programmatic advertising uses data insights and algorithms to serve ads to the right user at the right time, and at the right price. With these systems, marketers simply provide content, campaign goals, e.g., most impressions (brand awareness), conversions, etc., budget limits, and other campaign constraints, e.g., location, demographic, etc. and the system will optimize the campaigns to deliver the highest possible returns based on the stated goals / constraints. Since computers can monitor, analyze, and adapt to market changes quicker than most humans, programmatic advertising can deliver higher returns, greater efficiency, wider reach, and more ad placements. However, these systems tend to be more expensive, may not always properly match the ad to the audience, and there have been some online click fraud issues associated with programmatic advertising. As with any automated system, it still is important to review the results and to make sure these automated systems are best supporting your specific organizational needs and goals.</a:t>
            </a:r>
          </a:p>
        </p:txBody>
      </p:sp>
      <p:pic>
        <p:nvPicPr>
          <p:cNvPr id="7" name="Graphic 21">
            <a:extLst>
              <a:ext uri="{FF2B5EF4-FFF2-40B4-BE49-F238E27FC236}">
                <a16:creationId xmlns:a16="http://schemas.microsoft.com/office/drawing/2014/main" id="{EB59E332-DF1B-D9CB-7C45-94735E7F7B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165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D7D53-BA78-6E97-C90F-D7AE576D20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8029B1-2B02-5B74-F65F-DF1ADEDD875D}"/>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1C2084-9396-9336-E143-00270D0B5A67}"/>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6C25EDEA-86F6-23AE-FB0A-D1F940888C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627BC2-036F-F1D8-EF0A-D78CE772ED6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0A72FB-4CF6-500B-627C-158EF006F4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43325413-9A12-19D0-178B-F08A23387A91}"/>
              </a:ext>
            </a:extLst>
          </p:cNvPr>
          <p:cNvSpPr txBox="1"/>
          <p:nvPr/>
        </p:nvSpPr>
        <p:spPr>
          <a:xfrm>
            <a:off x="761999" y="2268457"/>
            <a:ext cx="10309123" cy="4260077"/>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Personalization / Recommendation Engines</a:t>
            </a:r>
          </a:p>
          <a:p>
            <a:pPr algn="just">
              <a:lnSpc>
                <a:spcPct val="150000"/>
              </a:lnSpc>
            </a:pPr>
            <a:r>
              <a:rPr lang="en-US" sz="1400" dirty="0">
                <a:latin typeface="Alexandria" charset="0"/>
                <a:cs typeface="Alexandria" charset="0"/>
              </a:rPr>
              <a:t> A personalization engine (PE) (also called a recommendation engine) uses insights from a user’s </a:t>
            </a:r>
            <a:r>
              <a:rPr lang="en-US" sz="1400" dirty="0" err="1">
                <a:latin typeface="Alexandria" charset="0"/>
                <a:cs typeface="Alexandria" charset="0"/>
              </a:rPr>
              <a:t>behaviour</a:t>
            </a:r>
            <a:r>
              <a:rPr lang="en-US" sz="1400" dirty="0">
                <a:latin typeface="Alexandria" charset="0"/>
                <a:cs typeface="Alexandria" charset="0"/>
              </a:rPr>
              <a:t> combined with data from other similar users to deliver a personalized experience. The content that is delivered to the user should be contextually relevant and match the user’s needs and preferences. Since personalization engines use advanced AI and machine learning-based algorithms to make predictions of what users will need, the more data these engines access and analyze, the more accurate their predictions are. PEs are frequently used for ecommerce to make product recommendations, but they are also widely used by media organizations, e.g., news, music, or streaming companies. Some of the benefits of PEs include:</a:t>
            </a:r>
          </a:p>
          <a:p>
            <a:pPr algn="just">
              <a:lnSpc>
                <a:spcPct val="150000"/>
              </a:lnSpc>
            </a:pPr>
            <a:r>
              <a:rPr lang="en-US" sz="1400" dirty="0">
                <a:latin typeface="Alexandria" charset="0"/>
                <a:cs typeface="Alexandria" charset="0"/>
              </a:rPr>
              <a:t>• Finer customer segmentation, i.e., the ability to segment your audiences into smaller segments and still support their needs </a:t>
            </a:r>
          </a:p>
          <a:p>
            <a:pPr algn="just">
              <a:lnSpc>
                <a:spcPct val="150000"/>
              </a:lnSpc>
            </a:pPr>
            <a:r>
              <a:rPr lang="en-US" sz="1400" dirty="0">
                <a:latin typeface="Alexandria" charset="0"/>
                <a:cs typeface="Alexandria" charset="0"/>
              </a:rPr>
              <a:t>• Tailored marketing messages that can be optimized at the individual level </a:t>
            </a:r>
          </a:p>
          <a:p>
            <a:pPr algn="just">
              <a:lnSpc>
                <a:spcPct val="150000"/>
              </a:lnSpc>
            </a:pPr>
            <a:r>
              <a:rPr lang="en-US" sz="1400" dirty="0">
                <a:latin typeface="Alexandria" charset="0"/>
                <a:cs typeface="Alexandria" charset="0"/>
              </a:rPr>
              <a:t>• Shorter conversion times because the customer journey is much more targeted </a:t>
            </a:r>
          </a:p>
          <a:p>
            <a:pPr algn="just">
              <a:lnSpc>
                <a:spcPct val="150000"/>
              </a:lnSpc>
            </a:pPr>
            <a:r>
              <a:rPr lang="en-US" sz="1400" dirty="0">
                <a:latin typeface="Alexandria" charset="0"/>
                <a:cs typeface="Alexandria" charset="0"/>
              </a:rPr>
              <a:t>• Increased revenues due to promoting complementary and/or related products / services that best meet the user’s needs.</a:t>
            </a:r>
          </a:p>
          <a:p>
            <a:pPr algn="just">
              <a:lnSpc>
                <a:spcPct val="150000"/>
              </a:lnSpc>
            </a:pPr>
            <a:r>
              <a:rPr lang="en-US" sz="1400" dirty="0">
                <a:latin typeface="Alexandria" charset="0"/>
                <a:cs typeface="Alexandria" charset="0"/>
              </a:rPr>
              <a:t>While there are many advantages, PEs can be quite expensive and require time to setup and collect enough data before benefitting the target audience. Be aware of the significant upfront investment of both time and money before reaping the benefits of these tools.</a:t>
            </a:r>
          </a:p>
        </p:txBody>
      </p:sp>
      <p:pic>
        <p:nvPicPr>
          <p:cNvPr id="7" name="Graphic 21">
            <a:extLst>
              <a:ext uri="{FF2B5EF4-FFF2-40B4-BE49-F238E27FC236}">
                <a16:creationId xmlns:a16="http://schemas.microsoft.com/office/drawing/2014/main" id="{F87A8C37-8FE8-1925-2497-97AFD77A84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11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711C0-828E-1578-92E5-E18E0427E2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99971D-0124-F150-7344-503C2347871E}"/>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E66069-43D7-D9A6-FEAB-ED85DEA0FC47}"/>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A8AA4F27-007C-F370-185F-A086D683D7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AAACE7-8E48-1C9E-5986-6E4AC30CDA5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F4309D-A231-F0BC-2772-62DDAACA5B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9724251-FC46-7FC9-5427-D7420844E21E}"/>
              </a:ext>
            </a:extLst>
          </p:cNvPr>
          <p:cNvSpPr txBox="1"/>
          <p:nvPr/>
        </p:nvSpPr>
        <p:spPr>
          <a:xfrm>
            <a:off x="761999" y="2268457"/>
            <a:ext cx="10309123"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Conversational Marketing</a:t>
            </a:r>
          </a:p>
          <a:p>
            <a:pPr algn="just">
              <a:lnSpc>
                <a:spcPct val="150000"/>
              </a:lnSpc>
            </a:pPr>
            <a:r>
              <a:rPr lang="en-US" sz="1400" dirty="0">
                <a:latin typeface="Alexandria" charset="0"/>
                <a:cs typeface="Alexandria" charset="0"/>
              </a:rPr>
              <a:t> Conversational Marketing is a way of engaging with your target audience via real-time, dialogue driven activities such as live chat, messaging apps, or conversational AI (chatbots). The goal of conversational marketing is to create meaningful customer relationships through conversations and to make the customer experience as smooth and easy as possible. To scale conversational marketing, many marketers are turning to chatbots. </a:t>
            </a:r>
          </a:p>
          <a:p>
            <a:pPr algn="just">
              <a:lnSpc>
                <a:spcPct val="150000"/>
              </a:lnSpc>
            </a:pPr>
            <a:r>
              <a:rPr lang="en-US" sz="1400" dirty="0">
                <a:latin typeface="Alexandria" charset="0"/>
                <a:cs typeface="Alexandria" charset="0"/>
              </a:rPr>
              <a:t>Chatbots can help automate some marketing communications and ensure instant and timely responses to customers. By making conversational AI chatbots an integral part of marketing initiatives, organizations can guide customers through the customer journey more quickly and potentially drive more conversions. Some of the key benefits of a chatbot marketing strategy are time and cost savings, increased customer engagement, faster response times, and increased customer data because the interactions are captured and can be analyzed and reviewed. On the other hand, chatbots do take time to setup and cannot completely replace humans. They work well for repetitive questions, information sharing, etc. However, they do not work well in dealing with emotions or nuance. So, a chatbot may only be a suitable solution for a portion of your customer interactions.</a:t>
            </a:r>
          </a:p>
        </p:txBody>
      </p:sp>
      <p:pic>
        <p:nvPicPr>
          <p:cNvPr id="7" name="Graphic 21">
            <a:extLst>
              <a:ext uri="{FF2B5EF4-FFF2-40B4-BE49-F238E27FC236}">
                <a16:creationId xmlns:a16="http://schemas.microsoft.com/office/drawing/2014/main" id="{1B4AB51A-B90F-0C2F-ECD7-1F6DC41FE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9461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EE414-080B-35DE-70F6-D800050AC4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29478E-509B-A83E-C77A-A9E876AE11D4}"/>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5BB16F-EE7D-2ED4-E972-54F51876F10E}"/>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7ED85DD3-2E97-26A6-B047-BBA769FC37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66E07-EA50-C970-4611-506D131D80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1810D8-4B79-F0D5-C68E-C844A6A05F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EEBC470-7CC9-A4C0-F23C-BCBE498C3285}"/>
              </a:ext>
            </a:extLst>
          </p:cNvPr>
          <p:cNvSpPr txBox="1"/>
          <p:nvPr/>
        </p:nvSpPr>
        <p:spPr>
          <a:xfrm>
            <a:off x="761999" y="2268457"/>
            <a:ext cx="10309123"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Predictive Analytics </a:t>
            </a:r>
          </a:p>
          <a:p>
            <a:pPr algn="just">
              <a:lnSpc>
                <a:spcPct val="150000"/>
              </a:lnSpc>
            </a:pPr>
            <a:r>
              <a:rPr lang="en-US" sz="1400" dirty="0">
                <a:latin typeface="Alexandria" charset="0"/>
                <a:cs typeface="Alexandria" charset="0"/>
              </a:rPr>
              <a:t>Predictive analytics use historical data to predict future trends, events, and potential scenarios. Many analytics systems are now moving away from simply reporting what happened to offering forecasts that can help users plan and prepare for the future. The most obvious example is Google Analytics 4. This version of Google Analytics launched in October 2020 and is using machine learning to give users more insights and predictive analytics, often related to improving conversions. Using machine learning to assist marketers in identifying key triggers for improved conversion is an area more digital marketing technologies will likely be focusing on.</a:t>
            </a:r>
          </a:p>
        </p:txBody>
      </p:sp>
      <p:pic>
        <p:nvPicPr>
          <p:cNvPr id="7" name="Graphic 21">
            <a:extLst>
              <a:ext uri="{FF2B5EF4-FFF2-40B4-BE49-F238E27FC236}">
                <a16:creationId xmlns:a16="http://schemas.microsoft.com/office/drawing/2014/main" id="{35E6E944-5919-EBD5-2640-DFE4810EE6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974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38838-AF5B-4B7B-CC27-9B82995F9C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BBDBE8-5245-2ABF-7D32-ACB09DFC7B71}"/>
              </a:ext>
            </a:extLst>
          </p:cNvPr>
          <p:cNvSpPr/>
          <p:nvPr/>
        </p:nvSpPr>
        <p:spPr>
          <a:xfrm>
            <a:off x="393290" y="1499866"/>
            <a:ext cx="1103671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42FF49-80AD-3EE9-76C7-EDC684F9BB07}"/>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0A3FE0A3-F63E-8EB5-81BD-F78A9FDEA4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F371F-8F38-E9F6-A420-C40F140E971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3AA6E8-EBC8-8A10-597B-C270AB2F994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889EB68-A5D0-35B0-8087-AE57F1FF0A96}"/>
              </a:ext>
            </a:extLst>
          </p:cNvPr>
          <p:cNvSpPr txBox="1"/>
          <p:nvPr/>
        </p:nvSpPr>
        <p:spPr>
          <a:xfrm>
            <a:off x="393290" y="2005795"/>
            <a:ext cx="11036710" cy="458324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Voice Search &amp; Commerce</a:t>
            </a:r>
          </a:p>
          <a:p>
            <a:pPr algn="just">
              <a:lnSpc>
                <a:spcPct val="150000"/>
              </a:lnSpc>
            </a:pPr>
            <a:r>
              <a:rPr lang="en-US" sz="1400" dirty="0">
                <a:latin typeface="Alexandria" charset="0"/>
                <a:cs typeface="Alexandria" charset="0"/>
              </a:rPr>
              <a:t> 65% of 25-to-49-year-olds speak to their voice-enabled devices at least once per day, according to a recent study by PwC. Whether speaking into their mobile devices or asking a voice-enabled device like Google Nest or Amazon Alexa, more and more people are searching for information using their voice. As a result, voice / oral searches will play a more significant role in the customer discovery process. Marketers need to think beyond traditional keywords and key phrases and consider sentences and questions that might be verbally asked by prospective customers looking for information, products, or services. Voice search has become a hot topic in mobile SEO optimization since users are embracing voice search when typing is either not safe, e.g., when driving, or simply not convenient.</a:t>
            </a:r>
          </a:p>
          <a:p>
            <a:pPr algn="just">
              <a:lnSpc>
                <a:spcPct val="150000"/>
              </a:lnSpc>
            </a:pPr>
            <a:r>
              <a:rPr lang="en-US" sz="1400" dirty="0">
                <a:latin typeface="Alexandria" charset="0"/>
                <a:cs typeface="Alexandria" charset="0"/>
              </a:rPr>
              <a:t> Furthermore, voice search is no longer just about delivering information, but rather also includes voice commerce. Yes, people are buying products and services simply using their voice. Since the ultimate marketing goal is to deliver the right information, at the right time, to the right customer with minimal effort, voice search and commerce will be essential in meeting audiences where they are and in a form that meets their immediate needs.</a:t>
            </a:r>
          </a:p>
          <a:p>
            <a:pPr algn="just">
              <a:lnSpc>
                <a:spcPct val="150000"/>
              </a:lnSpc>
            </a:pPr>
            <a:r>
              <a:rPr lang="en-US" sz="1400" dirty="0">
                <a:latin typeface="Alexandria" charset="0"/>
                <a:cs typeface="Alexandria" charset="0"/>
              </a:rPr>
              <a:t>To prepare for these emerging search queries, marketers need to start thinking about ways people might ask for information related to their product or services. This will often translate into longer search queries, i.e., more words. Make sure your content includes these phrases, questions, etc. Since this area is still developing, now is the time to experiment and to learn so that when voice search and commerce take off, you are well positioned to take advantage of the market growth.</a:t>
            </a:r>
          </a:p>
        </p:txBody>
      </p:sp>
      <p:pic>
        <p:nvPicPr>
          <p:cNvPr id="7" name="Graphic 21">
            <a:extLst>
              <a:ext uri="{FF2B5EF4-FFF2-40B4-BE49-F238E27FC236}">
                <a16:creationId xmlns:a16="http://schemas.microsoft.com/office/drawing/2014/main" id="{EE77E537-8B64-F939-0D6B-E9CC647A68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1540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A6CAD-ABA3-7048-BBDF-5F6D9C98F4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37D5D5-4E0A-529E-3654-D55283F9920F}"/>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40C341-D295-A963-FFB6-515F6CFFD50B}"/>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CA79828C-A802-3B8B-B9DC-76D85BE3C8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FC5D32-F766-90DB-EF03-BEB5904214C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90632-BDCE-575F-899F-D832959F726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B9FB079-1D0E-8F67-01C9-AE523AC7EF83}"/>
              </a:ext>
            </a:extLst>
          </p:cNvPr>
          <p:cNvSpPr txBox="1"/>
          <p:nvPr/>
        </p:nvSpPr>
        <p:spPr>
          <a:xfrm>
            <a:off x="761999" y="2268457"/>
            <a:ext cx="10309123"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Social Commerce</a:t>
            </a:r>
          </a:p>
          <a:p>
            <a:pPr algn="just">
              <a:lnSpc>
                <a:spcPct val="150000"/>
              </a:lnSpc>
            </a:pPr>
            <a:r>
              <a:rPr lang="en-US" sz="1400" dirty="0">
                <a:latin typeface="Alexandria" charset="0"/>
                <a:cs typeface="Alexandria" charset="0"/>
              </a:rPr>
              <a:t> Fueled by the global pandemic and the shift to online shopping, more people are also merging their social media activity with their shopping activity. Instagram and TikTok have brought new meaning to social commerce by launching several features that allow users to buy products directly from within the social media platforms. Since many people already follow brands, these networks are making it even easier to convert.</a:t>
            </a:r>
          </a:p>
          <a:p>
            <a:pPr algn="just">
              <a:lnSpc>
                <a:spcPct val="150000"/>
              </a:lnSpc>
            </a:pPr>
            <a:r>
              <a:rPr lang="en-US" sz="1400" dirty="0">
                <a:latin typeface="Alexandria" charset="0"/>
                <a:cs typeface="Alexandria" charset="0"/>
              </a:rPr>
              <a:t> Brands are leveraging social media checkout and shopping integrations as tech-savvy consumers engage with social commerce more. To successfully compete in the social commerce market, marketers will need to explore influencer marketing, creative calls-to-action, and user-generated content. With over $350 Billion in social commerce sales, China leads this market. So, marketers entering this emerging commerce market may want to look to China for a road map and inspiration.</a:t>
            </a:r>
          </a:p>
        </p:txBody>
      </p:sp>
      <p:pic>
        <p:nvPicPr>
          <p:cNvPr id="7" name="Graphic 21">
            <a:extLst>
              <a:ext uri="{FF2B5EF4-FFF2-40B4-BE49-F238E27FC236}">
                <a16:creationId xmlns:a16="http://schemas.microsoft.com/office/drawing/2014/main" id="{97B3C5FE-4D65-C95E-B024-1479809418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2253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B3E72-8767-8077-84E3-A060AD37D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553FB-A765-5DE8-E731-CDAD10026AD2}"/>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2EF6F-44DC-6807-3463-D52EE81E7F05}"/>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AF1F01D3-1494-BFF8-B608-AE5FE67BD9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B2DDB-334B-1FC4-E764-C0901BB3A65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BE27AD-65FE-7FE4-97E4-E5ED7269F94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978E8D0-CBE9-0847-63F7-FFB19E56FD02}"/>
              </a:ext>
            </a:extLst>
          </p:cNvPr>
          <p:cNvSpPr txBox="1"/>
          <p:nvPr/>
        </p:nvSpPr>
        <p:spPr>
          <a:xfrm>
            <a:off x="761999" y="2268457"/>
            <a:ext cx="10309123"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Extended Reality (XR) &amp; Immersive Experiences</a:t>
            </a:r>
          </a:p>
          <a:p>
            <a:pPr algn="just">
              <a:lnSpc>
                <a:spcPct val="150000"/>
              </a:lnSpc>
            </a:pPr>
            <a:r>
              <a:rPr lang="en-US" sz="1400" dirty="0">
                <a:latin typeface="Alexandria" charset="0"/>
                <a:cs typeface="Alexandria" charset="0"/>
              </a:rPr>
              <a:t> Even though marketers have been discussing virtual reality (VR) for decades, there are some interesting developments happening around extended reality (XR) and immersive experiences that should be noted. Extended reality (XR) is an umbrella term referring to all real-and-virtual combined environments and interactions generated by computer technology. It includes augmented reality (AR) and virtual reality (VR). Augmented reality is an interactive 3D experience that combines a view of the real world with computer-generated elements, usually overlaid on top of the real-world view. Since audiences want dynamic, engaging experiences, marketers need to move beyond static text-based messages and provide more immersive experiences.</a:t>
            </a:r>
          </a:p>
          <a:p>
            <a:pPr algn="just">
              <a:lnSpc>
                <a:spcPct val="150000"/>
              </a:lnSpc>
            </a:pPr>
            <a:r>
              <a:rPr lang="en-US" sz="1400" dirty="0">
                <a:latin typeface="Alexandria" charset="0"/>
                <a:cs typeface="Alexandria" charset="0"/>
              </a:rPr>
              <a:t> In contrast to virtual reality (VR) experiences, AR experiences can offer an immersive experience with little additional hardware required – often just a mobile device. This makes these experiences much more accessible to a wider audience. However, these immersive experiences all require significant upfront investments in time and money. That said, the cost of many rich media production technologies started off quite high. So, perhaps in the coming years we will see the production costs and capabilities drop to allow more marketers to develop these compelling and engaging experiences.</a:t>
            </a:r>
          </a:p>
        </p:txBody>
      </p:sp>
      <p:pic>
        <p:nvPicPr>
          <p:cNvPr id="7" name="Graphic 21">
            <a:extLst>
              <a:ext uri="{FF2B5EF4-FFF2-40B4-BE49-F238E27FC236}">
                <a16:creationId xmlns:a16="http://schemas.microsoft.com/office/drawing/2014/main" id="{CFF46750-434A-CAF1-2C6A-04622A84F6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2892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A0EAD8-1A2D-BA4E-D377-077AAB361E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68ECA1-897B-8AD7-9C72-866E04EB9C4E}"/>
              </a:ext>
            </a:extLst>
          </p:cNvPr>
          <p:cNvSpPr/>
          <p:nvPr/>
        </p:nvSpPr>
        <p:spPr>
          <a:xfrm>
            <a:off x="617280" y="1499866"/>
            <a:ext cx="10812720" cy="5178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6FCE60-9E16-C20E-1EEB-FE6FC7A962C5}"/>
              </a:ext>
            </a:extLst>
          </p:cNvPr>
          <p:cNvSpPr txBox="1"/>
          <p:nvPr/>
        </p:nvSpPr>
        <p:spPr>
          <a:xfrm>
            <a:off x="2516041" y="1118286"/>
            <a:ext cx="3902032" cy="400110"/>
          </a:xfrm>
          <a:prstGeom prst="rect">
            <a:avLst/>
          </a:prstGeom>
          <a:noFill/>
        </p:spPr>
        <p:txBody>
          <a:bodyPr wrap="square" rtlCol="0">
            <a:spAutoFit/>
          </a:bodyPr>
          <a:lstStyle/>
          <a:p>
            <a:r>
              <a:rPr lang="en-US" sz="2000" b="1" dirty="0">
                <a:latin typeface="Alexandria" charset="0"/>
                <a:cs typeface="Alexandria" charset="0"/>
              </a:rPr>
              <a:t>Future Digital Marketing Trends</a:t>
            </a:r>
          </a:p>
        </p:txBody>
      </p:sp>
      <p:sp>
        <p:nvSpPr>
          <p:cNvPr id="5" name="Rectangle 4">
            <a:extLst>
              <a:ext uri="{FF2B5EF4-FFF2-40B4-BE49-F238E27FC236}">
                <a16:creationId xmlns:a16="http://schemas.microsoft.com/office/drawing/2014/main" id="{EA0F8BDE-7E9C-4742-C828-1D5D5F1C82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C807C8-E39C-BE88-6784-E1FD0563426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7E3F36-207F-7075-4289-515B750EBC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F96E2B9-538D-6E38-4A6D-2D15E9477365}"/>
              </a:ext>
            </a:extLst>
          </p:cNvPr>
          <p:cNvSpPr txBox="1"/>
          <p:nvPr/>
        </p:nvSpPr>
        <p:spPr>
          <a:xfrm>
            <a:off x="761999" y="2268457"/>
            <a:ext cx="10309123"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Consumer Privacy &amp; Data Ethics </a:t>
            </a:r>
          </a:p>
          <a:p>
            <a:pPr algn="just">
              <a:lnSpc>
                <a:spcPct val="150000"/>
              </a:lnSpc>
            </a:pPr>
            <a:r>
              <a:rPr lang="en-US" sz="1400" dirty="0">
                <a:latin typeface="Alexandria" charset="0"/>
                <a:cs typeface="Alexandria" charset="0"/>
              </a:rPr>
              <a:t>As more and more data is collected and tracked, there will continue to be a tension between marketers wanting to know more about their target audiences and consumers wanting to protect their privacy and personal data. And as discussed in the Email chapter, data protection is being monitored by governments across the globe. As a result, marketers will have to rely on building truly meaningful relationships with their target audiences that are based on trust, value, and consent, which brings us to data ethics.</a:t>
            </a:r>
          </a:p>
          <a:p>
            <a:pPr algn="just">
              <a:lnSpc>
                <a:spcPct val="150000"/>
              </a:lnSpc>
            </a:pPr>
            <a:r>
              <a:rPr lang="en-US" sz="1400" dirty="0">
                <a:latin typeface="Alexandria" charset="0"/>
                <a:cs typeface="Alexandria" charset="0"/>
              </a:rPr>
              <a:t> Data ethics is about responsible and sustainable use of data. Marketers will need to have policies in place that serve their audiences well. This will likely involve giving consumers more control over their data, providing a level of transparency, holding organizations accountable, and keeping customer data secure. As we all know, data is a powerful asset for any organization. Yet, with this power comes increased organizational responsibility to use it wisely, appropriately, and ethically.</a:t>
            </a:r>
          </a:p>
        </p:txBody>
      </p:sp>
      <p:pic>
        <p:nvPicPr>
          <p:cNvPr id="7" name="Graphic 21">
            <a:extLst>
              <a:ext uri="{FF2B5EF4-FFF2-40B4-BE49-F238E27FC236}">
                <a16:creationId xmlns:a16="http://schemas.microsoft.com/office/drawing/2014/main" id="{20DBDC0C-40D9-09BB-5E7A-17E092BFB9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8821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E30BD1C-0BEB-4C0D-91E3-54C1ADD558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1791</TotalTime>
  <Words>6189</Words>
  <Application>Microsoft Office PowerPoint</Application>
  <PresentationFormat>شاشة عريضة</PresentationFormat>
  <Paragraphs>358</Paragraphs>
  <Slides>53</Slides>
  <Notes>16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22</cp:revision>
  <dcterms:created xsi:type="dcterms:W3CDTF">2023-04-29T09:08:00Z</dcterms:created>
  <dcterms:modified xsi:type="dcterms:W3CDTF">2026-04-10T07:32:15Z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