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 id="2147483722" r:id="rId2"/>
    <p:sldMasterId id="2147483738" r:id="rId3"/>
    <p:sldMasterId id="2147483755" r:id="rId4"/>
  </p:sldMasterIdLst>
  <p:notesMasterIdLst>
    <p:notesMasterId r:id="rId72"/>
  </p:notesMasterIdLst>
  <p:sldIdLst>
    <p:sldId id="494" r:id="rId5"/>
    <p:sldId id="787" r:id="rId6"/>
    <p:sldId id="1111" r:id="rId7"/>
    <p:sldId id="381" r:id="rId8"/>
    <p:sldId id="1112" r:id="rId9"/>
    <p:sldId id="383" r:id="rId10"/>
    <p:sldId id="385" r:id="rId11"/>
    <p:sldId id="386" r:id="rId12"/>
    <p:sldId id="389" r:id="rId13"/>
    <p:sldId id="1113" r:id="rId14"/>
    <p:sldId id="388" r:id="rId15"/>
    <p:sldId id="1114" r:id="rId16"/>
    <p:sldId id="1115" r:id="rId17"/>
    <p:sldId id="1116" r:id="rId18"/>
    <p:sldId id="458" r:id="rId19"/>
    <p:sldId id="454" r:id="rId20"/>
    <p:sldId id="455" r:id="rId21"/>
    <p:sldId id="456" r:id="rId22"/>
    <p:sldId id="457" r:id="rId23"/>
    <p:sldId id="1063" r:id="rId24"/>
    <p:sldId id="514" r:id="rId25"/>
    <p:sldId id="515" r:id="rId26"/>
    <p:sldId id="1117" r:id="rId27"/>
    <p:sldId id="1118" r:id="rId28"/>
    <p:sldId id="1119" r:id="rId29"/>
    <p:sldId id="1067" r:id="rId30"/>
    <p:sldId id="1068" r:id="rId31"/>
    <p:sldId id="1069" r:id="rId32"/>
    <p:sldId id="1120" r:id="rId33"/>
    <p:sldId id="1071" r:id="rId34"/>
    <p:sldId id="1072" r:id="rId35"/>
    <p:sldId id="1073" r:id="rId36"/>
    <p:sldId id="516" r:id="rId37"/>
    <p:sldId id="1121" r:id="rId38"/>
    <p:sldId id="1122" r:id="rId39"/>
    <p:sldId id="1075" r:id="rId40"/>
    <p:sldId id="519" r:id="rId41"/>
    <p:sldId id="520" r:id="rId42"/>
    <p:sldId id="1076" r:id="rId43"/>
    <p:sldId id="1077" r:id="rId44"/>
    <p:sldId id="1078" r:id="rId45"/>
    <p:sldId id="1123" r:id="rId46"/>
    <p:sldId id="1124" r:id="rId47"/>
    <p:sldId id="1080" r:id="rId48"/>
    <p:sldId id="1125" r:id="rId49"/>
    <p:sldId id="1126" r:id="rId50"/>
    <p:sldId id="1127" r:id="rId51"/>
    <p:sldId id="1128" r:id="rId52"/>
    <p:sldId id="1083" r:id="rId53"/>
    <p:sldId id="484" r:id="rId54"/>
    <p:sldId id="485" r:id="rId55"/>
    <p:sldId id="486" r:id="rId56"/>
    <p:sldId id="1084" r:id="rId57"/>
    <p:sldId id="1085" r:id="rId58"/>
    <p:sldId id="1086" r:id="rId59"/>
    <p:sldId id="1087" r:id="rId60"/>
    <p:sldId id="1088" r:id="rId61"/>
    <p:sldId id="1089" r:id="rId62"/>
    <p:sldId id="1090" r:id="rId63"/>
    <p:sldId id="541" r:id="rId64"/>
    <p:sldId id="488" r:id="rId65"/>
    <p:sldId id="1000" r:id="rId66"/>
    <p:sldId id="1001" r:id="rId67"/>
    <p:sldId id="1002" r:id="rId68"/>
    <p:sldId id="1003" r:id="rId69"/>
    <p:sldId id="1007" r:id="rId70"/>
    <p:sldId id="680"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787"/>
            <p14:sldId id="1111"/>
            <p14:sldId id="381"/>
            <p14:sldId id="1112"/>
            <p14:sldId id="383"/>
            <p14:sldId id="385"/>
            <p14:sldId id="386"/>
            <p14:sldId id="389"/>
            <p14:sldId id="1113"/>
            <p14:sldId id="388"/>
            <p14:sldId id="1114"/>
            <p14:sldId id="1115"/>
            <p14:sldId id="1116"/>
            <p14:sldId id="458"/>
            <p14:sldId id="454"/>
            <p14:sldId id="455"/>
            <p14:sldId id="456"/>
            <p14:sldId id="457"/>
            <p14:sldId id="1063"/>
            <p14:sldId id="514"/>
            <p14:sldId id="515"/>
            <p14:sldId id="1117"/>
            <p14:sldId id="1118"/>
            <p14:sldId id="1119"/>
            <p14:sldId id="1067"/>
            <p14:sldId id="1068"/>
            <p14:sldId id="1069"/>
            <p14:sldId id="1120"/>
            <p14:sldId id="1071"/>
            <p14:sldId id="1072"/>
            <p14:sldId id="1073"/>
            <p14:sldId id="516"/>
            <p14:sldId id="1121"/>
            <p14:sldId id="1122"/>
            <p14:sldId id="1075"/>
            <p14:sldId id="519"/>
            <p14:sldId id="520"/>
            <p14:sldId id="1076"/>
            <p14:sldId id="1077"/>
            <p14:sldId id="1078"/>
            <p14:sldId id="1123"/>
            <p14:sldId id="1124"/>
            <p14:sldId id="1080"/>
            <p14:sldId id="1125"/>
            <p14:sldId id="1126"/>
            <p14:sldId id="1127"/>
            <p14:sldId id="1128"/>
            <p14:sldId id="1083"/>
            <p14:sldId id="484"/>
            <p14:sldId id="485"/>
            <p14:sldId id="486"/>
            <p14:sldId id="1084"/>
            <p14:sldId id="1085"/>
            <p14:sldId id="1086"/>
            <p14:sldId id="1087"/>
            <p14:sldId id="1088"/>
            <p14:sldId id="1089"/>
            <p14:sldId id="1090"/>
            <p14:sldId id="541"/>
            <p14:sldId id="488"/>
            <p14:sldId id="1000"/>
            <p14:sldId id="1001"/>
            <p14:sldId id="1002"/>
            <p14:sldId id="1003"/>
            <p14:sldId id="1007"/>
            <p14:sldId id="680"/>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2" d="100"/>
          <a:sy n="72" d="100"/>
        </p:scale>
        <p:origin x="636" y="78"/>
      </p:cViewPr>
      <p:guideLst/>
    </p:cSldViewPr>
  </p:slideViewPr>
  <p:notesTextViewPr>
    <p:cViewPr>
      <p:scale>
        <a:sx n="1" d="1"/>
        <a:sy n="1" d="1"/>
      </p:scale>
      <p:origin x="0" y="0"/>
    </p:cViewPr>
  </p:notesTextViewPr>
  <p:notesViewPr>
    <p:cSldViewPr snapToGrid="0">
      <p:cViewPr varScale="1">
        <p:scale>
          <a:sx n="55" d="100"/>
          <a:sy n="55" d="100"/>
        </p:scale>
        <p:origin x="2880"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65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040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79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779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580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0081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810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266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390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5195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59642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8230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5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7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688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32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01458AD6-49ED-4523-A735-8E0832FEDAC0}"/>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5ACDC65A-E90B-4BC1-BB87-D95B2CC39FB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6F966104-E3ED-4694-B2E0-B36071EA592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45636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6A6327DB-85C9-482D-B9B3-18E3131B492B}"/>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907AE3CF-95B5-43E1-8E53-299CB8398C3D}"/>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0E1B55C0-9D39-4ECB-BD13-FE931C6E41A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354187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FF32B2B6-27DF-4C22-9C72-8AA1A5B56C9F}"/>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FFB7E688-E0DC-4832-8D1B-613A3CD9A5F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0B606B5-B8E9-4277-84FE-A9DDDA921DF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270676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326ED9F7-9631-4E40-AADF-F6A79F70A31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B378036F-A639-42C7-ABA8-1219188B17C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CF80BBA-BD13-41D0-94B3-98C70EB7197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25223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5E8FFA33-A216-434C-9584-88BC054EB81E}"/>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11" name="Rectangle 10">
            <a:extLst>
              <a:ext uri="{FF2B5EF4-FFF2-40B4-BE49-F238E27FC236}">
                <a16:creationId xmlns:a16="http://schemas.microsoft.com/office/drawing/2014/main" id="{BA07852A-A308-4B9D-ACE1-C588C0DD523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3676B8C1-27E0-49EA-A97C-F1D6BE3DFC6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637941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
        <p:nvSpPr>
          <p:cNvPr id="6" name="TextBox 5">
            <a:extLst>
              <a:ext uri="{FF2B5EF4-FFF2-40B4-BE49-F238E27FC236}">
                <a16:creationId xmlns:a16="http://schemas.microsoft.com/office/drawing/2014/main" id="{992716FC-2341-4947-8A37-DA5ECD45B9C3}"/>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7" name="Rectangle 6">
            <a:extLst>
              <a:ext uri="{FF2B5EF4-FFF2-40B4-BE49-F238E27FC236}">
                <a16:creationId xmlns:a16="http://schemas.microsoft.com/office/drawing/2014/main" id="{AA63364F-6942-49A4-9001-2F7BB1F3A86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903D978-3A87-42FC-8F53-0F05733C9AA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06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
        <p:nvSpPr>
          <p:cNvPr id="5" name="TextBox 4">
            <a:extLst>
              <a:ext uri="{FF2B5EF4-FFF2-40B4-BE49-F238E27FC236}">
                <a16:creationId xmlns:a16="http://schemas.microsoft.com/office/drawing/2014/main" id="{73B3E887-9702-4563-A92B-4FBE33C736F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6" name="Rectangle 5">
            <a:extLst>
              <a:ext uri="{FF2B5EF4-FFF2-40B4-BE49-F238E27FC236}">
                <a16:creationId xmlns:a16="http://schemas.microsoft.com/office/drawing/2014/main" id="{6ED993E0-F704-452D-971B-7A2A633F69C9}"/>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AC06F866-B04F-4796-A1F3-BD9CF958729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519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C064585C-7A58-4EF7-8FC7-DDEA88A0713D}"/>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B32F6741-84B8-4455-9AFE-8A4972E52E4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265EB10C-1B2A-4A70-9BE5-472D8D7EB95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530134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295193BC-975F-4697-AE56-4C2B10F61407}"/>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92061232-08B7-447B-AD98-1D6A32C64B7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6E2F862-84C9-47FC-9278-029C9E7141A3}"/>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717250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48337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7905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6" name="TextBox 5">
            <a:extLst>
              <a:ext uri="{FF2B5EF4-FFF2-40B4-BE49-F238E27FC236}">
                <a16:creationId xmlns:a16="http://schemas.microsoft.com/office/drawing/2014/main" id="{2E455906-A1F3-4DF8-A355-3659B73FD6D6}"/>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7" name="Rectangle 6">
            <a:extLst>
              <a:ext uri="{FF2B5EF4-FFF2-40B4-BE49-F238E27FC236}">
                <a16:creationId xmlns:a16="http://schemas.microsoft.com/office/drawing/2014/main" id="{C7B1C3B8-7B03-4D24-AFD6-C503E622CDF5}"/>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16CCDD55-CE85-4B1E-AECE-30C2E5FDA8EF}"/>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801CF336-AF32-47D3-975B-0062DC61C562}"/>
              </a:ext>
            </a:extLst>
          </p:cNvPr>
          <p:cNvSpPr txBox="1"/>
          <p:nvPr userDrawn="1"/>
        </p:nvSpPr>
        <p:spPr>
          <a:xfrm>
            <a:off x="4940300" y="65531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10" name="Rectangle 9">
            <a:extLst>
              <a:ext uri="{FF2B5EF4-FFF2-40B4-BE49-F238E27FC236}">
                <a16:creationId xmlns:a16="http://schemas.microsoft.com/office/drawing/2014/main" id="{A6B2105F-08F3-419C-A227-894B3DAC176A}"/>
              </a:ext>
            </a:extLst>
          </p:cNvPr>
          <p:cNvSpPr/>
          <p:nvPr userDrawn="1"/>
        </p:nvSpPr>
        <p:spPr>
          <a:xfrm>
            <a:off x="3303223" y="7358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66A274B3-007A-4A63-85DB-10F12A120922}"/>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extLst>
      <p:ext uri="{BB962C8B-B14F-4D97-AF65-F5344CB8AC3E}">
        <p14:creationId xmlns:p14="http://schemas.microsoft.com/office/powerpoint/2010/main" val="76020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B41CA9DD-91A9-4F51-B669-FD129DD2D970}"/>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5" name="Rectangle 4">
            <a:extLst>
              <a:ext uri="{FF2B5EF4-FFF2-40B4-BE49-F238E27FC236}">
                <a16:creationId xmlns:a16="http://schemas.microsoft.com/office/drawing/2014/main" id="{81116C25-3018-4606-B993-656EE6161AB4}"/>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33A31FF-8D88-4265-B76B-8766E8542D8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658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
        <p:nvSpPr>
          <p:cNvPr id="3" name="TextBox 2">
            <a:extLst>
              <a:ext uri="{FF2B5EF4-FFF2-40B4-BE49-F238E27FC236}">
                <a16:creationId xmlns:a16="http://schemas.microsoft.com/office/drawing/2014/main" id="{0A681EEA-42D1-4057-AEF8-3DCA14392FD1}"/>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5" name="Rectangle 4">
            <a:extLst>
              <a:ext uri="{FF2B5EF4-FFF2-40B4-BE49-F238E27FC236}">
                <a16:creationId xmlns:a16="http://schemas.microsoft.com/office/drawing/2014/main" id="{6F66254D-46E3-425A-8D89-C9A21FABF97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B02CC51-788F-428C-BEAE-DC381EDD13C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5614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1550196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AF59B95-240C-4E96-B968-0296B100626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C91AF27D-F29B-4861-BE79-F9928FC92352}"/>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23B69105-2EF5-4B6A-B66B-5958944099B6}"/>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812523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2B51BBBA-1CC1-4DFB-A641-71A7A3436811}"/>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068E07E8-88D0-4299-A04F-4FDB60F037C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C212C76F-D110-45BA-918D-B319ABB2D14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362619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1AD62639-5A22-42F6-A046-455F4B7D3043}"/>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8577E316-5038-432A-A263-4C17B1AB276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CE1BF3A-D439-4E19-98AA-606CD40D85E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571871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38893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0815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6712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00275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81097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5532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17321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32506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29916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8732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799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0768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8321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04759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446856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41912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81765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201378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4621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21917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3903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57391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309188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332564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1336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1520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758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6042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1352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652745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image" Target="../media/image2.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1.png"/><Relationship Id="rId2" Type="http://schemas.openxmlformats.org/officeDocument/2006/relationships/slideLayout" Target="../slideLayouts/slideLayout19.xml"/><Relationship Id="rId16"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image" Target="../media/image1.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image" Target="../media/image2.png"/><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theme" Target="../theme/theme4.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19" Type="http://schemas.openxmlformats.org/officeDocument/2006/relationships/image" Target="../media/image1.png"/><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3" name="TextBox 12">
            <a:extLst>
              <a:ext uri="{FF2B5EF4-FFF2-40B4-BE49-F238E27FC236}">
                <a16:creationId xmlns:a16="http://schemas.microsoft.com/office/drawing/2014/main" id="{B43282E6-3CB4-4250-BF34-08633B561998}"/>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4" name="Rectangle 13">
            <a:extLst>
              <a:ext uri="{FF2B5EF4-FFF2-40B4-BE49-F238E27FC236}">
                <a16:creationId xmlns:a16="http://schemas.microsoft.com/office/drawing/2014/main" id="{95FEBC79-63EF-452C-BE2D-853BFCA1944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41379C46-DF7F-45FB-A671-8C5F2C396249}"/>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CEFC425C-46B1-445B-879B-38839786BC3D}"/>
              </a:ext>
            </a:extLst>
          </p:cNvPr>
          <p:cNvSpPr txBox="1"/>
          <p:nvPr userDrawn="1"/>
        </p:nvSpPr>
        <p:spPr>
          <a:xfrm>
            <a:off x="4940300" y="65531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E625410B-6A25-4292-BB5C-F654B69FE5D9}"/>
              </a:ext>
            </a:extLst>
          </p:cNvPr>
          <p:cNvSpPr/>
          <p:nvPr userDrawn="1"/>
        </p:nvSpPr>
        <p:spPr>
          <a:xfrm>
            <a:off x="3303223" y="7358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E791A132-B76D-4EDE-A3AD-D783D922864E}"/>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extLst>
      <p:ext uri="{BB962C8B-B14F-4D97-AF65-F5344CB8AC3E}">
        <p14:creationId xmlns:p14="http://schemas.microsoft.com/office/powerpoint/2010/main" val="348932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00" r:id="rId13"/>
    <p:sldLayoutId id="2147483701" r:id="rId14"/>
    <p:sldLayoutId id="2147483702"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611243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1FA3E318-7490-48F4-9B84-BBE09D5C20C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414D3D2F-E5C0-4D82-84F9-6F80CE0EFF6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5A0F495F-C73A-46FF-8D6F-0966E646510D}"/>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41930861"/>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9378383"/>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9.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55.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emf"/><Relationship Id="rId1" Type="http://schemas.openxmlformats.org/officeDocument/2006/relationships/slideLayout" Target="../slideLayouts/slideLayout55.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emf"/><Relationship Id="rId1" Type="http://schemas.openxmlformats.org/officeDocument/2006/relationships/slideLayout" Target="../slideLayouts/slideLayout55.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emf"/><Relationship Id="rId1" Type="http://schemas.openxmlformats.org/officeDocument/2006/relationships/slideLayout" Target="../slideLayouts/slideLayout55.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55.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emf"/><Relationship Id="rId1" Type="http://schemas.openxmlformats.org/officeDocument/2006/relationships/slideLayout" Target="../slideLayouts/slideLayout5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55.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55.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55.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5.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55.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55.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5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55.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55.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55.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55.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Layout" Target="../slideLayouts/slideLayout55.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55.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55.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png"/><Relationship Id="rId1" Type="http://schemas.openxmlformats.org/officeDocument/2006/relationships/slideLayout" Target="../slideLayouts/slideLayout55.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55.xml"/></Relationships>
</file>

<file path=ppt/slides/_rels/slide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3.xml"/></Relationships>
</file>

<file path=ppt/slides/_rels/slide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3.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55.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png"/><Relationship Id="rId1" Type="http://schemas.openxmlformats.org/officeDocument/2006/relationships/slideLayout" Target="../slideLayouts/slideLayout55.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55.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png"/><Relationship Id="rId1" Type="http://schemas.openxmlformats.org/officeDocument/2006/relationships/slideLayout" Target="../slideLayouts/slideLayout55.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55.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55.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png"/><Relationship Id="rId1" Type="http://schemas.openxmlformats.org/officeDocument/2006/relationships/slideLayout" Target="../slideLayouts/slideLayout55.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png"/><Relationship Id="rId1" Type="http://schemas.openxmlformats.org/officeDocument/2006/relationships/slideLayout" Target="../slideLayouts/slideLayout55.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png"/><Relationship Id="rId1" Type="http://schemas.openxmlformats.org/officeDocument/2006/relationships/slideLayout" Target="../slideLayouts/slideLayout55.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png"/><Relationship Id="rId1" Type="http://schemas.openxmlformats.org/officeDocument/2006/relationships/slideLayout" Target="../slideLayouts/slideLayout55.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png"/><Relationship Id="rId1" Type="http://schemas.openxmlformats.org/officeDocument/2006/relationships/slideLayout" Target="../slideLayouts/slideLayout55.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55.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L8- Statistical Analysis- P4</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18" name="TextBox 17">
            <a:extLst>
              <a:ext uri="{FF2B5EF4-FFF2-40B4-BE49-F238E27FC236}">
                <a16:creationId xmlns:a16="http://schemas.microsoft.com/office/drawing/2014/main" id="{98F38F11-CFCA-499D-9A5C-E51B88F7018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0" name="Graphic 21">
            <a:extLst>
              <a:ext uri="{FF2B5EF4-FFF2-40B4-BE49-F238E27FC236}">
                <a16:creationId xmlns:a16="http://schemas.microsoft.com/office/drawing/2014/main" id="{207121F5-9D35-4F92-97EA-4E576C00314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69101" y="1323922"/>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2088770"/>
            <a:ext cx="6431358" cy="1938992"/>
          </a:xfrm>
          <a:prstGeom prst="rect">
            <a:avLst/>
          </a:prstGeom>
          <a:noFill/>
        </p:spPr>
        <p:txBody>
          <a:bodyPr wrap="square" rtlCol="0">
            <a:spAutoFit/>
          </a:bodyPr>
          <a:lstStyle/>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Hypotheses Testing</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Findings` Discussion</a:t>
            </a:r>
          </a:p>
          <a:p>
            <a:pPr marL="457200" lvl="0" indent="-457200">
              <a:buFont typeface="Arial" panose="020B0604020202020204" pitchFamily="34" charset="0"/>
              <a:buChar char="•"/>
              <a:defRPr/>
            </a:pPr>
            <a:endParaRPr lang="en-US" sz="2400" dirty="0">
              <a:solidFill>
                <a:prstClr val="black"/>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6F7AF509-73C7-48FF-842D-555D6AC7431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4" name="Rectangle 13">
            <a:extLst>
              <a:ext uri="{FF2B5EF4-FFF2-40B4-BE49-F238E27FC236}">
                <a16:creationId xmlns:a16="http://schemas.microsoft.com/office/drawing/2014/main" id="{31A3ED1D-A289-4B5E-9814-E4F63CEBA7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DD9F06C0-C10A-4ACB-B18E-44389389B4C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Hypotheses Testing</a:t>
            </a:r>
          </a:p>
          <a:p>
            <a:pPr marL="0" marR="0" lvl="0" indent="0" algn="ctr" defTabSz="914400" rtl="0" eaLnBrk="1" fontAlgn="auto" latinLnBrk="0" hangingPunct="1">
              <a:lnSpc>
                <a:spcPct val="120000"/>
              </a:lnSpc>
              <a:spcBef>
                <a:spcPts val="0"/>
              </a:spcBef>
              <a:spcAft>
                <a:spcPts val="0"/>
              </a:spcAft>
              <a:buClrTx/>
              <a:buSzTx/>
              <a:buFontTx/>
              <a:buNone/>
              <a:tabLst/>
              <a:defRPr/>
            </a:pPr>
            <a:r>
              <a:rPr lang="ar-EG" sz="2800" dirty="0">
                <a:solidFill>
                  <a:srgbClr val="000000"/>
                </a:solidFill>
                <a:latin typeface="Times New Roman" panose="02020603050405020304" pitchFamily="18" charset="0"/>
                <a:cs typeface="Times New Roman" panose="02020603050405020304" pitchFamily="18" charset="0"/>
              </a:rPr>
              <a:t>اختبار الفرضيات</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27230"/>
            <a:ext cx="8937511" cy="1072989"/>
          </a:xfrm>
          <a:prstGeom prst="rect">
            <a:avLst/>
          </a:prstGeom>
        </p:spPr>
      </p:pic>
    </p:spTree>
    <p:extLst>
      <p:ext uri="{BB962C8B-B14F-4D97-AF65-F5344CB8AC3E}">
        <p14:creationId xmlns:p14="http://schemas.microsoft.com/office/powerpoint/2010/main" val="115420585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13B49-2AB3-4CA3-B079-0213B9F5ABBB}"/>
              </a:ext>
            </a:extLst>
          </p:cNvPr>
          <p:cNvSpPr>
            <a:spLocks noGrp="1"/>
          </p:cNvSpPr>
          <p:nvPr>
            <p:ph type="ctrTitle"/>
          </p:nvPr>
        </p:nvSpPr>
        <p:spPr>
          <a:xfrm>
            <a:off x="675553" y="1056768"/>
            <a:ext cx="11158638" cy="3949200"/>
          </a:xfrm>
        </p:spPr>
        <p:txBody>
          <a:bodyPr/>
          <a:lstStyle/>
          <a:p>
            <a:pPr algn="ctr"/>
            <a:br>
              <a:rPr lang="en-US" sz="2000" b="0" dirty="0">
                <a:solidFill>
                  <a:srgbClr val="0070C0"/>
                </a:solidFill>
                <a:effectLst>
                  <a:outerShdw blurRad="38100" dist="38100" dir="2700000" algn="tl">
                    <a:srgbClr val="000000">
                      <a:alpha val="43137"/>
                    </a:srgbClr>
                  </a:outerShdw>
                </a:effectLst>
                <a:latin typeface="Gill Sans MT" panose="020B0502020104020203" pitchFamily="34" charset="0"/>
              </a:rPr>
            </a:br>
            <a:r>
              <a:rPr lang="en-US" sz="2000" b="0" dirty="0">
                <a:solidFill>
                  <a:srgbClr val="0070C0"/>
                </a:solidFill>
                <a:effectLst>
                  <a:outerShdw blurRad="38100" dist="38100" dir="2700000" algn="tl">
                    <a:srgbClr val="000000">
                      <a:alpha val="43137"/>
                    </a:srgbClr>
                  </a:outerShdw>
                </a:effectLst>
                <a:latin typeface="Gill Sans MT" panose="020B0502020104020203" pitchFamily="34" charset="0"/>
              </a:rPr>
              <a:t> </a:t>
            </a:r>
            <a:r>
              <a:rPr lang="en-US" sz="4000" dirty="0">
                <a:solidFill>
                  <a:srgbClr val="0070C0"/>
                </a:solidFill>
                <a:effectLst>
                  <a:outerShdw blurRad="38100" dist="38100" dir="2700000" algn="tl">
                    <a:srgbClr val="000000">
                      <a:alpha val="43137"/>
                    </a:srgbClr>
                  </a:outerShdw>
                </a:effectLst>
                <a:latin typeface="+mj-lt"/>
              </a:rPr>
              <a:t>SIMPLE AND MULTIPLE LINEAR REGRESSION </a:t>
            </a:r>
          </a:p>
        </p:txBody>
      </p:sp>
      <p:sp>
        <p:nvSpPr>
          <p:cNvPr id="3" name="TextBox 2">
            <a:extLst>
              <a:ext uri="{FF2B5EF4-FFF2-40B4-BE49-F238E27FC236}">
                <a16:creationId xmlns:a16="http://schemas.microsoft.com/office/drawing/2014/main" id="{18A9C7D3-C248-4098-8B7F-984743CA91FA}"/>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84624089-B885-418D-A4C5-9710326E02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C6F5C5B1-7218-4FA6-A12E-C9998761E1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6486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1124048"/>
            <a:ext cx="9677937" cy="5168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81061" y="1152762"/>
            <a:ext cx="9658786" cy="5139869"/>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INTRODUCTION TO REGRESSION ANALYSIS</a:t>
            </a:r>
          </a:p>
          <a:p>
            <a:pPr lvl="0" algn="ctr"/>
            <a:endParaRPr lang="en-US" sz="2800" b="1" dirty="0">
              <a:solidFill>
                <a:srgbClr val="00B0F0"/>
              </a:solidFill>
              <a:latin typeface="Times New Roman" panose="02020603050405020304" pitchFamily="18" charset="0"/>
              <a:cs typeface="Times New Roman" panose="02020603050405020304" pitchFamily="18" charset="0"/>
            </a:endParaRPr>
          </a:p>
          <a:p>
            <a:pPr marL="457200" lvl="0" indent="-457200" algn="just">
              <a:buFont typeface="Wingdings" panose="05000000000000000000" pitchFamily="2" charset="2"/>
              <a:buChar char="v"/>
            </a:pPr>
            <a:r>
              <a:rPr lang="en-US" sz="2800" u="sng" dirty="0">
                <a:solidFill>
                  <a:srgbClr val="0070C0"/>
                </a:solidFill>
                <a:latin typeface="Times New Roman" panose="02020603050405020304" pitchFamily="18" charset="0"/>
                <a:cs typeface="Times New Roman" panose="02020603050405020304" pitchFamily="18" charset="0"/>
              </a:rPr>
              <a:t>Regression analysis is used to:</a:t>
            </a:r>
          </a:p>
          <a:p>
            <a:pPr marL="457200" lvl="0" indent="-457200" algn="just">
              <a:buFont typeface="Wingdings" panose="05000000000000000000" pitchFamily="2" charset="2"/>
              <a:buChar char="v"/>
            </a:pPr>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Predict the value of a dependent variable based on the value of at least one independent variable</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Explain the impact of changes in an independent variable on the dependent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Ø"/>
            </a:pPr>
            <a:r>
              <a:rPr lang="en-US" sz="2400" b="1" dirty="0">
                <a:solidFill>
                  <a:srgbClr val="2D3956"/>
                </a:solidFill>
                <a:latin typeface="Times New Roman" panose="02020603050405020304" pitchFamily="18" charset="0"/>
                <a:cs typeface="Times New Roman" panose="02020603050405020304" pitchFamily="18" charset="0"/>
              </a:rPr>
              <a:t>Dependent variable</a:t>
            </a:r>
            <a:r>
              <a:rPr lang="en-US" sz="2400" dirty="0">
                <a:solidFill>
                  <a:srgbClr val="2D3956"/>
                </a:solidFill>
                <a:latin typeface="Times New Roman" panose="02020603050405020304" pitchFamily="18" charset="0"/>
                <a:cs typeface="Times New Roman" panose="02020603050405020304" pitchFamily="18" charset="0"/>
              </a:rPr>
              <a:t>: the variable we wish to predict or explain. (Usually Y)</a:t>
            </a:r>
          </a:p>
          <a:p>
            <a:pPr marL="342900" lvl="0" indent="-342900" algn="just">
              <a:buFont typeface="Wingdings" panose="05000000000000000000" pitchFamily="2" charset="2"/>
              <a:buChar char="Ø"/>
            </a:pPr>
            <a:r>
              <a:rPr lang="en-US" sz="2400" b="1" dirty="0">
                <a:solidFill>
                  <a:srgbClr val="2D3956"/>
                </a:solidFill>
                <a:latin typeface="Times New Roman" panose="02020603050405020304" pitchFamily="18" charset="0"/>
                <a:cs typeface="Times New Roman" panose="02020603050405020304" pitchFamily="18" charset="0"/>
              </a:rPr>
              <a:t>Independent variable</a:t>
            </a:r>
            <a:r>
              <a:rPr lang="en-US" sz="2400" dirty="0">
                <a:solidFill>
                  <a:srgbClr val="2D3956"/>
                </a:solidFill>
                <a:latin typeface="Times New Roman" panose="02020603050405020304" pitchFamily="18" charset="0"/>
                <a:cs typeface="Times New Roman" panose="02020603050405020304" pitchFamily="18" charset="0"/>
              </a:rPr>
              <a:t>: the variable used to predictor explain the dependent variable. (Usually X)</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9434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E660721-8384-4930-8DBF-71BF4E1E34AB}"/>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6</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5984B953-3B59-4908-8E2D-1D2B0A0284DE}"/>
              </a:ext>
            </a:extLst>
          </p:cNvPr>
          <p:cNvPicPr>
            <a:picLocks noChangeAspect="1"/>
          </p:cNvPicPr>
          <p:nvPr/>
        </p:nvPicPr>
        <p:blipFill>
          <a:blip r:embed="rId2"/>
          <a:stretch>
            <a:fillRect/>
          </a:stretch>
        </p:blipFill>
        <p:spPr>
          <a:xfrm>
            <a:off x="1837280" y="1136132"/>
            <a:ext cx="9144000" cy="5027671"/>
          </a:xfrm>
          <a:prstGeom prst="rect">
            <a:avLst/>
          </a:prstGeom>
        </p:spPr>
      </p:pic>
      <p:sp>
        <p:nvSpPr>
          <p:cNvPr id="4" name="TextBox 3">
            <a:extLst>
              <a:ext uri="{FF2B5EF4-FFF2-40B4-BE49-F238E27FC236}">
                <a16:creationId xmlns:a16="http://schemas.microsoft.com/office/drawing/2014/main" id="{A45CAB66-D934-4B82-A309-6044867436E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6E136DA8-1AA0-4737-8080-1F70C9BBAD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910233D5-A920-47D0-B2EA-DD8D440D221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79207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2FD5D9F-0499-4D40-87BE-C52CFA4137E4}"/>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1B57B56C-4027-4290-83A5-A4E8E1095932}"/>
              </a:ext>
            </a:extLst>
          </p:cNvPr>
          <p:cNvPicPr>
            <a:picLocks noChangeAspect="1"/>
          </p:cNvPicPr>
          <p:nvPr/>
        </p:nvPicPr>
        <p:blipFill>
          <a:blip r:embed="rId2"/>
          <a:stretch>
            <a:fillRect/>
          </a:stretch>
        </p:blipFill>
        <p:spPr>
          <a:xfrm>
            <a:off x="1424608" y="1136132"/>
            <a:ext cx="9342783" cy="5163000"/>
          </a:xfrm>
          <a:prstGeom prst="rect">
            <a:avLst/>
          </a:prstGeom>
        </p:spPr>
      </p:pic>
      <p:sp>
        <p:nvSpPr>
          <p:cNvPr id="4" name="TextBox 3">
            <a:extLst>
              <a:ext uri="{FF2B5EF4-FFF2-40B4-BE49-F238E27FC236}">
                <a16:creationId xmlns:a16="http://schemas.microsoft.com/office/drawing/2014/main" id="{9A606905-AD2C-4E7E-942D-BA60914F766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82847832-92A4-4E56-81C7-3432E9BE5E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33D9045-4394-4752-A9A7-D89ACD6114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79845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8A4B685-2325-4FF5-AA4B-EDA4936A9CEB}"/>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04D3152A-BD1D-4EE0-BFE2-413BAED899B8}"/>
              </a:ext>
            </a:extLst>
          </p:cNvPr>
          <p:cNvPicPr>
            <a:picLocks noChangeAspect="1"/>
          </p:cNvPicPr>
          <p:nvPr/>
        </p:nvPicPr>
        <p:blipFill>
          <a:blip r:embed="rId2"/>
          <a:stretch>
            <a:fillRect/>
          </a:stretch>
        </p:blipFill>
        <p:spPr>
          <a:xfrm>
            <a:off x="1351721" y="1084908"/>
            <a:ext cx="9819861" cy="5143928"/>
          </a:xfrm>
          <a:prstGeom prst="rect">
            <a:avLst/>
          </a:prstGeom>
        </p:spPr>
      </p:pic>
      <p:sp>
        <p:nvSpPr>
          <p:cNvPr id="4" name="TextBox 3">
            <a:extLst>
              <a:ext uri="{FF2B5EF4-FFF2-40B4-BE49-F238E27FC236}">
                <a16:creationId xmlns:a16="http://schemas.microsoft.com/office/drawing/2014/main" id="{5DE216C4-1FDF-4419-85B2-73D985E4416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52470F93-A09C-452E-A529-FF9E2E3582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64AF2D0-9902-4E8A-AFD6-BE11A8D7E02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35047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10A8ADA-50B0-4D5A-82DA-B00730C10689}"/>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9</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D0D67B8-17F5-4A30-8570-6611DEB44275}"/>
              </a:ext>
            </a:extLst>
          </p:cNvPr>
          <p:cNvPicPr>
            <a:picLocks noChangeAspect="1"/>
          </p:cNvPicPr>
          <p:nvPr/>
        </p:nvPicPr>
        <p:blipFill>
          <a:blip r:embed="rId2"/>
          <a:stretch>
            <a:fillRect/>
          </a:stretch>
        </p:blipFill>
        <p:spPr>
          <a:xfrm>
            <a:off x="1500021" y="1136132"/>
            <a:ext cx="9435548" cy="5107712"/>
          </a:xfrm>
          <a:prstGeom prst="rect">
            <a:avLst/>
          </a:prstGeom>
        </p:spPr>
      </p:pic>
      <p:sp>
        <p:nvSpPr>
          <p:cNvPr id="4" name="TextBox 3">
            <a:extLst>
              <a:ext uri="{FF2B5EF4-FFF2-40B4-BE49-F238E27FC236}">
                <a16:creationId xmlns:a16="http://schemas.microsoft.com/office/drawing/2014/main" id="{E65C6A3B-4DDE-4AED-8E79-ACD9239109F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7754087C-8C38-470F-B0B5-1DB24FDB74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2F1C4C3F-18D8-413F-B296-79F6D145D3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02482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1124048"/>
            <a:ext cx="9677937" cy="5168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81061" y="1152762"/>
            <a:ext cx="9658786" cy="3170099"/>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MULTIPLE LINEAR REGRESSION MODEL</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lvl="0" algn="just"/>
            <a:r>
              <a:rPr lang="en-US" sz="2400" dirty="0">
                <a:solidFill>
                  <a:srgbClr val="2D3956"/>
                </a:solidFill>
                <a:latin typeface="Times New Roman" panose="02020603050405020304" pitchFamily="18" charset="0"/>
                <a:cs typeface="Times New Roman" panose="02020603050405020304" pitchFamily="18" charset="0"/>
              </a:rPr>
              <a:t>Multiple regression simultaneously considers the influence of multiple explanatory variables on a response variable Y</a:t>
            </a:r>
          </a:p>
          <a:p>
            <a:pPr lvl="0" algn="just"/>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The intention is to look at the independent effect of each variable while "adjusting out" for other variables</a:t>
            </a:r>
          </a:p>
          <a:p>
            <a:pPr marL="342900" lvl="0" indent="-342900" algn="just">
              <a:buFont typeface="Arial" panose="020B0604020202020204" pitchFamily="34" charset="0"/>
              <a:buChar cha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C8B853F4-E616-4F19-89D2-CCEB865274A4}"/>
              </a:ext>
            </a:extLst>
          </p:cNvPr>
          <p:cNvPicPr>
            <a:picLocks noChangeAspect="1"/>
          </p:cNvPicPr>
          <p:nvPr/>
        </p:nvPicPr>
        <p:blipFill>
          <a:blip r:embed="rId2"/>
          <a:stretch>
            <a:fillRect/>
          </a:stretch>
        </p:blipFill>
        <p:spPr>
          <a:xfrm>
            <a:off x="6964053" y="3618956"/>
            <a:ext cx="2213040" cy="2286198"/>
          </a:xfrm>
          <a:prstGeom prst="rect">
            <a:avLst/>
          </a:prstGeom>
        </p:spPr>
      </p:pic>
    </p:spTree>
    <p:extLst>
      <p:ext uri="{BB962C8B-B14F-4D97-AF65-F5344CB8AC3E}">
        <p14:creationId xmlns:p14="http://schemas.microsoft.com/office/powerpoint/2010/main" val="767654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FC0916-F758-41D3-9BE5-DE3AE6098D5F}"/>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11</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99D4BE5-293A-40BA-9450-59F2CCAB45B0}"/>
              </a:ext>
            </a:extLst>
          </p:cNvPr>
          <p:cNvPicPr>
            <a:picLocks noChangeAspect="1"/>
          </p:cNvPicPr>
          <p:nvPr/>
        </p:nvPicPr>
        <p:blipFill>
          <a:blip r:embed="rId2"/>
          <a:stretch>
            <a:fillRect/>
          </a:stretch>
        </p:blipFill>
        <p:spPr>
          <a:xfrm>
            <a:off x="1152919" y="1020417"/>
            <a:ext cx="10200881" cy="5518495"/>
          </a:xfrm>
          <a:prstGeom prst="rect">
            <a:avLst/>
          </a:prstGeom>
        </p:spPr>
      </p:pic>
      <p:sp>
        <p:nvSpPr>
          <p:cNvPr id="4" name="TextBox 3">
            <a:extLst>
              <a:ext uri="{FF2B5EF4-FFF2-40B4-BE49-F238E27FC236}">
                <a16:creationId xmlns:a16="http://schemas.microsoft.com/office/drawing/2014/main" id="{1E1FBD9F-2484-4188-9116-C33997F21EB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CA76539E-F831-457B-AC6C-13AEDE3ECF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3797F3C-D185-4ED5-B280-821502096BE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75139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2"/>
            <a:ext cx="9677937" cy="5386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81061" y="952845"/>
            <a:ext cx="9658786" cy="5386090"/>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R square estimate</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R-squared is a statistical measure of how close the data are to the fitted regression line. It is also known as the coefficient of determination, or the coefficient of multiple determination for multiple regression.</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R-squared is always between 0 and 100%</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0% indicates that the model explains none of the variability of the response data around its mean.</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100% indicates that the model explain all the variability of the response data around its mean.</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In general, the higher the R-squared, the better the model fits your data.</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184323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2"/>
            <a:ext cx="9677937" cy="5386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229912"/>
            <a:ext cx="9658786" cy="4647426"/>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P value</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The p-value for each term tests the null hypothesis that the coefficient is equal to zero (no effect). </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 low p-value (&lt;0.05) indicates that you can reject the null hypothesis. In other words, a predictor that has a low p-value is likely to be a meaningful addition to your model because changes in the predictor's value are related to changes in the response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Conversely, a larger (insignificant) p-value suggests that changes in the predictor are not associated with changes in the response.</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15402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1833187"/>
            <a:ext cx="8838769" cy="3191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318579" y="2078051"/>
            <a:ext cx="8525429" cy="2800767"/>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Beta coefficient</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 standardized beta coefficient compares the strength of the effect of each individual independent variable to the dependent variable. </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The higher the absolute value of the beta coefficient, the stronger the effect.</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80785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9B8A7-4FAD-46B6-BF3C-8D0796E3458F}"/>
              </a:ext>
            </a:extLst>
          </p:cNvPr>
          <p:cNvSpPr>
            <a:spLocks noGrp="1"/>
          </p:cNvSpPr>
          <p:nvPr>
            <p:ph type="ctrTitle"/>
          </p:nvPr>
        </p:nvSpPr>
        <p:spPr>
          <a:xfrm>
            <a:off x="2014330" y="1202542"/>
            <a:ext cx="7157200" cy="3949200"/>
          </a:xfrm>
        </p:spPr>
        <p:txBody>
          <a:bodyPr/>
          <a:lstStyle/>
          <a:p>
            <a:pPr algn="ctr"/>
            <a:r>
              <a:rPr lang="en-US" sz="6600" b="1" dirty="0">
                <a:solidFill>
                  <a:srgbClr val="0070C0"/>
                </a:solidFill>
              </a:rPr>
              <a:t>SPSS</a:t>
            </a:r>
          </a:p>
        </p:txBody>
      </p:sp>
      <p:sp>
        <p:nvSpPr>
          <p:cNvPr id="3" name="TextBox 2">
            <a:extLst>
              <a:ext uri="{FF2B5EF4-FFF2-40B4-BE49-F238E27FC236}">
                <a16:creationId xmlns:a16="http://schemas.microsoft.com/office/drawing/2014/main" id="{59BC86F9-6144-4C22-B52E-9113452236B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A3EC3C70-01FE-4504-8665-975D1608CD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E1CEF18-4E7D-40FB-8870-A833DBC4A8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8570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DD098-FF8F-4F1E-A5B1-C30AA1EF54C6}"/>
              </a:ext>
            </a:extLst>
          </p:cNvPr>
          <p:cNvSpPr>
            <a:spLocks noGrp="1"/>
          </p:cNvSpPr>
          <p:nvPr>
            <p:ph type="ctrTitle"/>
          </p:nvPr>
        </p:nvSpPr>
        <p:spPr>
          <a:xfrm>
            <a:off x="2398644" y="1070020"/>
            <a:ext cx="7157200" cy="3949200"/>
          </a:xfrm>
        </p:spPr>
        <p:txBody>
          <a:bodyPr/>
          <a:lstStyle/>
          <a:p>
            <a:pPr algn="ctr"/>
            <a:r>
              <a:rPr lang="en-US" sz="4800" b="1" dirty="0">
                <a:solidFill>
                  <a:srgbClr val="0070C0"/>
                </a:solidFill>
              </a:rPr>
              <a:t>Regression in SPSS</a:t>
            </a:r>
          </a:p>
        </p:txBody>
      </p:sp>
      <p:sp>
        <p:nvSpPr>
          <p:cNvPr id="3" name="TextBox 2">
            <a:extLst>
              <a:ext uri="{FF2B5EF4-FFF2-40B4-BE49-F238E27FC236}">
                <a16:creationId xmlns:a16="http://schemas.microsoft.com/office/drawing/2014/main" id="{ACF0D397-38BC-4C35-95CE-0B628F35266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3465BA52-2F4A-47C0-8ED0-AC6B8D922C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BAB44DD0-3221-4916-AEE3-32624F4D852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96582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0619527-45A9-46E4-9A01-6D142C55A9BE}"/>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EFD44BE-C4FA-4EBF-A508-7ABA772E09FA}"/>
              </a:ext>
            </a:extLst>
          </p:cNvPr>
          <p:cNvPicPr>
            <a:picLocks noChangeAspect="1"/>
          </p:cNvPicPr>
          <p:nvPr/>
        </p:nvPicPr>
        <p:blipFill>
          <a:blip r:embed="rId2"/>
          <a:stretch>
            <a:fillRect/>
          </a:stretch>
        </p:blipFill>
        <p:spPr>
          <a:xfrm>
            <a:off x="2089150" y="937573"/>
            <a:ext cx="8013700" cy="5110370"/>
          </a:xfrm>
          <a:prstGeom prst="rect">
            <a:avLst/>
          </a:prstGeom>
        </p:spPr>
      </p:pic>
      <p:sp>
        <p:nvSpPr>
          <p:cNvPr id="4" name="TextBox 3">
            <a:extLst>
              <a:ext uri="{FF2B5EF4-FFF2-40B4-BE49-F238E27FC236}">
                <a16:creationId xmlns:a16="http://schemas.microsoft.com/office/drawing/2014/main" id="{6469C1D3-13A2-431B-92FE-B37A844EE6A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8D7ED354-1687-4D70-85C3-DC0AB073C96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B6E066A-C05F-4BAB-AF6C-52CB4B93A11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45501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BE8B914-D719-4A2D-B88F-90155B54C2D5}"/>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18</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025FA15-1712-4ECE-91C6-B06C6CA3D489}"/>
              </a:ext>
            </a:extLst>
          </p:cNvPr>
          <p:cNvPicPr>
            <a:picLocks noChangeAspect="1"/>
          </p:cNvPicPr>
          <p:nvPr/>
        </p:nvPicPr>
        <p:blipFill>
          <a:blip r:embed="rId2"/>
          <a:stretch>
            <a:fillRect/>
          </a:stretch>
        </p:blipFill>
        <p:spPr>
          <a:xfrm>
            <a:off x="2579481" y="1216654"/>
            <a:ext cx="6794500" cy="4424691"/>
          </a:xfrm>
          <a:prstGeom prst="rect">
            <a:avLst/>
          </a:prstGeom>
        </p:spPr>
      </p:pic>
      <p:sp>
        <p:nvSpPr>
          <p:cNvPr id="4" name="TextBox 3">
            <a:extLst>
              <a:ext uri="{FF2B5EF4-FFF2-40B4-BE49-F238E27FC236}">
                <a16:creationId xmlns:a16="http://schemas.microsoft.com/office/drawing/2014/main" id="{3BA17233-6BAD-4522-A6CF-801A2B37809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818558D2-44F7-4F9B-A2DF-18076B8C46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8489603A-726F-47C5-A226-948207AA05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0426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9F0B7C-2E28-4A7E-B18E-231A4E7D5EEA}"/>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19</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F84E7C1-EE31-4B55-8C1D-D27F50E4A5AE}"/>
              </a:ext>
            </a:extLst>
          </p:cNvPr>
          <p:cNvPicPr>
            <a:picLocks noChangeAspect="1"/>
          </p:cNvPicPr>
          <p:nvPr/>
        </p:nvPicPr>
        <p:blipFill>
          <a:blip r:embed="rId2"/>
          <a:stretch>
            <a:fillRect/>
          </a:stretch>
        </p:blipFill>
        <p:spPr>
          <a:xfrm>
            <a:off x="1403350" y="1136132"/>
            <a:ext cx="9385300" cy="4928118"/>
          </a:xfrm>
          <a:prstGeom prst="rect">
            <a:avLst/>
          </a:prstGeom>
        </p:spPr>
      </p:pic>
      <p:sp>
        <p:nvSpPr>
          <p:cNvPr id="4" name="TextBox 3">
            <a:extLst>
              <a:ext uri="{FF2B5EF4-FFF2-40B4-BE49-F238E27FC236}">
                <a16:creationId xmlns:a16="http://schemas.microsoft.com/office/drawing/2014/main" id="{DF4409F9-0A31-46CA-A147-B08F0A84357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8803E8C-D800-4674-8905-8C51231919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682EE39E-7FDB-44FA-858B-61B7E4122D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19176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88513-DC02-40D5-9D33-8E90F5723E9C}"/>
              </a:ext>
            </a:extLst>
          </p:cNvPr>
          <p:cNvSpPr>
            <a:spLocks noGrp="1"/>
          </p:cNvSpPr>
          <p:nvPr>
            <p:ph type="ctrTitle"/>
          </p:nvPr>
        </p:nvSpPr>
        <p:spPr>
          <a:xfrm>
            <a:off x="2769705" y="1282055"/>
            <a:ext cx="7157200" cy="3949200"/>
          </a:xfrm>
        </p:spPr>
        <p:txBody>
          <a:bodyPr/>
          <a:lstStyle/>
          <a:p>
            <a:pPr algn="ctr"/>
            <a:r>
              <a:rPr lang="en-US" sz="4000" b="1" dirty="0">
                <a:solidFill>
                  <a:srgbClr val="0070C0"/>
                </a:solidFill>
              </a:rPr>
              <a:t>Testing Mediation Effect via SPSS</a:t>
            </a:r>
          </a:p>
        </p:txBody>
      </p:sp>
      <p:sp>
        <p:nvSpPr>
          <p:cNvPr id="3" name="TextBox 2">
            <a:extLst>
              <a:ext uri="{FF2B5EF4-FFF2-40B4-BE49-F238E27FC236}">
                <a16:creationId xmlns:a16="http://schemas.microsoft.com/office/drawing/2014/main" id="{68FED1A9-20C3-405D-BF81-A47EAAD2950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5C315ADE-436E-4165-AD4F-10B6CF6D3F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25BB955B-DA1C-4E13-B425-B300094C03F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319741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BAC7E49-1C3D-4B23-9D90-1EAC635F5D9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1EB9779-C553-45D1-B11F-6E174C6B8896}"/>
              </a:ext>
            </a:extLst>
          </p:cNvPr>
          <p:cNvSpPr txBox="1"/>
          <p:nvPr/>
        </p:nvSpPr>
        <p:spPr>
          <a:xfrm>
            <a:off x="1169504" y="1645937"/>
            <a:ext cx="10240618" cy="255454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There are two methods in testing indirect effect (mediation):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1– Baron and Kenny method</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2- Hayes method (macro- process)</a:t>
            </a:r>
          </a:p>
        </p:txBody>
      </p:sp>
      <p:sp>
        <p:nvSpPr>
          <p:cNvPr id="5" name="TextBox 4">
            <a:extLst>
              <a:ext uri="{FF2B5EF4-FFF2-40B4-BE49-F238E27FC236}">
                <a16:creationId xmlns:a16="http://schemas.microsoft.com/office/drawing/2014/main" id="{FE0D665C-0D05-4D9B-894C-E40758B5C4E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850B1E5E-8CA9-458C-B81F-D03590C42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F0D88C10-201A-4E61-A22F-33D573A654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6627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7D09E-342E-4565-BB4C-F146834A77F9}"/>
              </a:ext>
            </a:extLst>
          </p:cNvPr>
          <p:cNvSpPr>
            <a:spLocks noGrp="1"/>
          </p:cNvSpPr>
          <p:nvPr>
            <p:ph type="ctrTitle"/>
          </p:nvPr>
        </p:nvSpPr>
        <p:spPr>
          <a:xfrm>
            <a:off x="1684880" y="1268803"/>
            <a:ext cx="9448800" cy="3949200"/>
          </a:xfrm>
        </p:spPr>
        <p:txBody>
          <a:bodyPr/>
          <a:lstStyle/>
          <a:p>
            <a:pPr algn="ctr"/>
            <a:r>
              <a:rPr lang="en-US" sz="4800" b="1" dirty="0">
                <a:solidFill>
                  <a:srgbClr val="0070C0"/>
                </a:solidFill>
              </a:rPr>
              <a:t>Baron &amp; Kenny method</a:t>
            </a:r>
          </a:p>
        </p:txBody>
      </p:sp>
      <p:sp>
        <p:nvSpPr>
          <p:cNvPr id="3" name="TextBox 2">
            <a:extLst>
              <a:ext uri="{FF2B5EF4-FFF2-40B4-BE49-F238E27FC236}">
                <a16:creationId xmlns:a16="http://schemas.microsoft.com/office/drawing/2014/main" id="{26402477-89E9-4EB1-8DE6-731FE28C0FE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715E0D0F-053F-40D2-A043-F13681ED1C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2B5F12A0-28A4-4FD5-8EA8-0EF61FA128A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88031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2"/>
            <a:ext cx="9677937" cy="5386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229912"/>
            <a:ext cx="9658786" cy="4647426"/>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Baron and Kenny mediation steps</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000" dirty="0">
                <a:solidFill>
                  <a:srgbClr val="2D3956"/>
                </a:solidFill>
                <a:latin typeface="Times New Roman" panose="02020603050405020304" pitchFamily="18" charset="0"/>
                <a:cs typeface="Times New Roman" panose="02020603050405020304" pitchFamily="18" charset="0"/>
              </a:rPr>
              <a:t>The above steps of mediation is based on the four step mediation analysis test proposed by Baron and Kenny (1986), Judd and Kenny (1981), and James and Brett (1984).</a:t>
            </a:r>
          </a:p>
          <a:p>
            <a:pPr marL="342900" lvl="0" indent="-342900" algn="just">
              <a:buFont typeface="Wingdings" panose="05000000000000000000" pitchFamily="2" charset="2"/>
              <a:buChar char="v"/>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000" b="1" u="sng" dirty="0">
                <a:solidFill>
                  <a:srgbClr val="2D3956"/>
                </a:solidFill>
                <a:latin typeface="Times New Roman" panose="02020603050405020304" pitchFamily="18" charset="0"/>
                <a:cs typeface="Times New Roman" panose="02020603050405020304" pitchFamily="18" charset="0"/>
              </a:rPr>
              <a:t>Thus, to indicate mediation four steps are to be analyzed-</a:t>
            </a:r>
          </a:p>
          <a:p>
            <a:pPr lvl="0" algn="just"/>
            <a:endParaRPr lang="en-US" sz="2000" b="1" u="sng" dirty="0">
              <a:solidFill>
                <a:srgbClr val="2D3956"/>
              </a:solidFill>
              <a:latin typeface="Times New Roman" panose="02020603050405020304" pitchFamily="18" charset="0"/>
              <a:cs typeface="Times New Roman" panose="02020603050405020304" pitchFamily="18" charset="0"/>
            </a:endParaRPr>
          </a:p>
          <a:p>
            <a:pPr lvl="0" algn="just"/>
            <a:r>
              <a:rPr lang="en-US" sz="2000" b="1" dirty="0">
                <a:solidFill>
                  <a:srgbClr val="2D3956"/>
                </a:solidFill>
                <a:latin typeface="Times New Roman" panose="02020603050405020304" pitchFamily="18" charset="0"/>
                <a:cs typeface="Times New Roman" panose="02020603050405020304" pitchFamily="18" charset="0"/>
              </a:rPr>
              <a:t>Step 1:</a:t>
            </a:r>
            <a:r>
              <a:rPr lang="en-US" sz="2000" dirty="0">
                <a:solidFill>
                  <a:srgbClr val="2D3956"/>
                </a:solidFill>
                <a:latin typeface="Times New Roman" panose="02020603050405020304" pitchFamily="18" charset="0"/>
                <a:cs typeface="Times New Roman" panose="02020603050405020304" pitchFamily="18" charset="0"/>
              </a:rPr>
              <a:t> Show that the causal variable is correlated with the outcome. Use Y as the criterion variable in a regression equation and X as a predictor (estimate and test path c in the above figure). This step establishes that there is an effect that may be mediated.</a:t>
            </a:r>
          </a:p>
          <a:p>
            <a:pPr lvl="0" algn="just"/>
            <a:endParaRPr lang="en-US" sz="2000" dirty="0">
              <a:solidFill>
                <a:srgbClr val="2D3956"/>
              </a:solidFill>
              <a:latin typeface="Times New Roman" panose="02020603050405020304" pitchFamily="18" charset="0"/>
              <a:cs typeface="Times New Roman" panose="02020603050405020304" pitchFamily="18" charset="0"/>
            </a:endParaRPr>
          </a:p>
          <a:p>
            <a:pPr lvl="0" algn="just"/>
            <a:r>
              <a:rPr lang="en-US" sz="2000" b="1" dirty="0">
                <a:solidFill>
                  <a:srgbClr val="2D3956"/>
                </a:solidFill>
                <a:latin typeface="Times New Roman" panose="02020603050405020304" pitchFamily="18" charset="0"/>
                <a:cs typeface="Times New Roman" panose="02020603050405020304" pitchFamily="18" charset="0"/>
              </a:rPr>
              <a:t>Step 2: </a:t>
            </a:r>
            <a:r>
              <a:rPr lang="en-US" sz="2000" dirty="0">
                <a:solidFill>
                  <a:srgbClr val="2D3956"/>
                </a:solidFill>
                <a:latin typeface="Times New Roman" panose="02020603050405020304" pitchFamily="18" charset="0"/>
                <a:cs typeface="Times New Roman" panose="02020603050405020304" pitchFamily="18" charset="0"/>
              </a:rPr>
              <a:t>Show that the causal variable is correlated with the mediator. Use Mas the criterion variable in the regression equation and X as a predictor (estimate and test path a). This step essentially involves treating the mediator as if it were an outcome variable.</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52012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2"/>
            <a:ext cx="9677937" cy="5386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952845"/>
            <a:ext cx="9658786" cy="5386090"/>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Baron and Kenny mediation steps</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lvl="0" algn="just"/>
            <a:r>
              <a:rPr lang="en-US" sz="2400" b="1" dirty="0">
                <a:solidFill>
                  <a:srgbClr val="2D3956"/>
                </a:solidFill>
                <a:latin typeface="Times New Roman" panose="02020603050405020304" pitchFamily="18" charset="0"/>
                <a:cs typeface="Times New Roman" panose="02020603050405020304" pitchFamily="18" charset="0"/>
              </a:rPr>
              <a:t>Step 3: </a:t>
            </a:r>
            <a:r>
              <a:rPr lang="en-US" sz="2400" dirty="0">
                <a:solidFill>
                  <a:srgbClr val="2D3956"/>
                </a:solidFill>
                <a:latin typeface="Times New Roman" panose="02020603050405020304" pitchFamily="18" charset="0"/>
                <a:cs typeface="Times New Roman" panose="02020603050405020304" pitchFamily="18" charset="0"/>
              </a:rPr>
              <a:t>Show that the mediator affects the outcome variable. Use Y as the criterion variable in a regression equation and X and M as predictors (estimate and test path b). It is not sufficient just to correlate the mediator with the outcome because the mediator and the outcome may be correlated because they are both caused by the causal variable X. Thus, the causal variable must be controlled in establishing the effect of the mediator on the outcome.</a:t>
            </a:r>
          </a:p>
          <a:p>
            <a:pPr marL="342900" lvl="0" indent="-342900" algn="just">
              <a:buFont typeface="Wingdings" panose="05000000000000000000" pitchFamily="2" charset="2"/>
              <a:buChar char="v"/>
            </a:pPr>
            <a:endParaRPr lang="en-US" sz="2400" dirty="0">
              <a:solidFill>
                <a:srgbClr val="2D3956"/>
              </a:solidFill>
              <a:latin typeface="Times New Roman" panose="02020603050405020304" pitchFamily="18" charset="0"/>
              <a:cs typeface="Times New Roman" panose="02020603050405020304" pitchFamily="18" charset="0"/>
            </a:endParaRPr>
          </a:p>
          <a:p>
            <a:pPr lvl="0" algn="just"/>
            <a:r>
              <a:rPr lang="en-US" sz="2400" b="1" dirty="0">
                <a:solidFill>
                  <a:srgbClr val="2D3956"/>
                </a:solidFill>
                <a:latin typeface="Times New Roman" panose="02020603050405020304" pitchFamily="18" charset="0"/>
                <a:cs typeface="Times New Roman" panose="02020603050405020304" pitchFamily="18" charset="0"/>
              </a:rPr>
              <a:t>Step 4: </a:t>
            </a:r>
            <a:r>
              <a:rPr lang="en-US" sz="2400" dirty="0">
                <a:solidFill>
                  <a:srgbClr val="2D3956"/>
                </a:solidFill>
                <a:latin typeface="Times New Roman" panose="02020603050405020304" pitchFamily="18" charset="0"/>
                <a:cs typeface="Times New Roman" panose="02020603050405020304" pitchFamily="18" charset="0"/>
              </a:rPr>
              <a:t>To establish that M completely mediates the X-Y relationship, the effect of X on Y controlling for M (path c) should be zero (see discussion below on significance testing). The effects in both Steps 3 and 4 are estimated in the same equation.</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054877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2"/>
            <a:ext cx="9677937" cy="5386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952845"/>
            <a:ext cx="9658786" cy="5016758"/>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Baron and Kenny mediation steps</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400" b="1" dirty="0">
                <a:solidFill>
                  <a:srgbClr val="0070C0"/>
                </a:solidFill>
                <a:latin typeface="Times New Roman" panose="02020603050405020304" pitchFamily="18" charset="0"/>
                <a:cs typeface="Times New Roman" panose="02020603050405020304" pitchFamily="18" charset="0"/>
              </a:rPr>
              <a:t>Final mediation decision</a:t>
            </a:r>
          </a:p>
          <a:p>
            <a:pPr marL="342900" lvl="0" indent="-342900" algn="just">
              <a:buFont typeface="Wingdings" panose="05000000000000000000" pitchFamily="2" charset="2"/>
              <a:buChar char="v"/>
            </a:pPr>
            <a:endParaRPr lang="en-US" sz="2400" b="1"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If all four of these steps are met, then the data are consistent with the hypothesis that variable M completely mediates the X-Y relationship</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If the first three steps are met but the Step 4 is not, then partial mediation is indicated. </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Meeting these steps does not, however, conclusively establish that mediation has occurred because there are other (perhaps less plausible) models that are consistent with the data. </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Some of these models are considered later in the Specification Error section.</a:t>
            </a:r>
            <a:endParaRPr kumimoji="0" lang="en-US" sz="240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475846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14B2FD-F7A3-4BC8-A993-D7928C4AFE06}"/>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26</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1F8E92D9-2460-4BCD-90EE-BF4ACB3F0BB4}"/>
              </a:ext>
            </a:extLst>
          </p:cNvPr>
          <p:cNvPicPr>
            <a:picLocks noChangeAspect="1"/>
          </p:cNvPicPr>
          <p:nvPr/>
        </p:nvPicPr>
        <p:blipFill>
          <a:blip r:embed="rId2"/>
          <a:stretch>
            <a:fillRect/>
          </a:stretch>
        </p:blipFill>
        <p:spPr>
          <a:xfrm>
            <a:off x="1417982" y="1473737"/>
            <a:ext cx="9356035" cy="4375647"/>
          </a:xfrm>
          <a:prstGeom prst="rect">
            <a:avLst/>
          </a:prstGeom>
        </p:spPr>
      </p:pic>
      <p:sp>
        <p:nvSpPr>
          <p:cNvPr id="4" name="TextBox 3">
            <a:extLst>
              <a:ext uri="{FF2B5EF4-FFF2-40B4-BE49-F238E27FC236}">
                <a16:creationId xmlns:a16="http://schemas.microsoft.com/office/drawing/2014/main" id="{00A11EBF-153B-4619-8224-63D6C12D454F}"/>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8DC1A190-1770-40B1-AA80-9B254AAEC5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A1BCFF43-E5CD-4617-8973-8ACBD09F0E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40897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D1776E5-610A-426A-961F-37E29B5559CF}"/>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27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B173F35E-EDD8-43EE-8604-54508B4067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4087" y="1277756"/>
            <a:ext cx="7334620" cy="4385588"/>
          </a:xfrm>
          <a:prstGeom prst="rect">
            <a:avLst/>
          </a:prstGeom>
        </p:spPr>
      </p:pic>
      <p:sp>
        <p:nvSpPr>
          <p:cNvPr id="5" name="TextBox 4">
            <a:extLst>
              <a:ext uri="{FF2B5EF4-FFF2-40B4-BE49-F238E27FC236}">
                <a16:creationId xmlns:a16="http://schemas.microsoft.com/office/drawing/2014/main" id="{4BDB9276-DDC3-49A4-AA22-5C74CA001D0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6DD8300B-2C12-4B61-A92D-FB0113BFA9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F57D1044-1862-46FC-A8DF-447A04DCE00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032995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E64046D-FED7-46F2-85F9-6719C4288BB0}"/>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28</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020AC126-79E6-4F99-B258-630F1571F4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4974" y="1136132"/>
            <a:ext cx="9223513" cy="5186844"/>
          </a:xfrm>
          <a:prstGeom prst="rect">
            <a:avLst/>
          </a:prstGeom>
        </p:spPr>
      </p:pic>
      <p:sp>
        <p:nvSpPr>
          <p:cNvPr id="5" name="TextBox 4">
            <a:extLst>
              <a:ext uri="{FF2B5EF4-FFF2-40B4-BE49-F238E27FC236}">
                <a16:creationId xmlns:a16="http://schemas.microsoft.com/office/drawing/2014/main" id="{6DC243CE-87CC-47CE-BFAB-2B925310B45A}"/>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1B42D581-889C-43AB-8F04-5C23ED5496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C4717E95-DB6A-4A2D-8355-1F7845DAD29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73982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41023" y="1118576"/>
            <a:ext cx="9779673" cy="381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952845"/>
            <a:ext cx="9658786" cy="3662541"/>
          </a:xfrm>
          <a:prstGeom prst="rect">
            <a:avLst/>
          </a:prstGeom>
          <a:noFill/>
        </p:spPr>
        <p:txBody>
          <a:bodyPr wrap="square" rtlCol="0">
            <a:spAutoFit/>
          </a:bodyPr>
          <a:lstStyle/>
          <a:p>
            <a:pPr lvl="0" algn="just"/>
            <a:endParaRPr lang="en-US" sz="2400" b="1" dirty="0">
              <a:solidFill>
                <a:srgbClr val="0070C0"/>
              </a:solidFill>
              <a:latin typeface="Times New Roman" panose="02020603050405020304" pitchFamily="18" charset="0"/>
              <a:cs typeface="Times New Roman" panose="02020603050405020304" pitchFamily="18" charset="0"/>
            </a:endParaRPr>
          </a:p>
          <a:p>
            <a:pPr marL="342900" lvl="0" indent="-342900" algn="ctr">
              <a:buFont typeface="Wingdings" panose="05000000000000000000" pitchFamily="2" charset="2"/>
              <a:buChar char="q"/>
            </a:pPr>
            <a:r>
              <a:rPr lang="en-US" sz="2400" b="1" dirty="0">
                <a:solidFill>
                  <a:srgbClr val="0070C0"/>
                </a:solidFill>
                <a:latin typeface="Times New Roman" panose="02020603050405020304" pitchFamily="18" charset="0"/>
                <a:cs typeface="Times New Roman" panose="02020603050405020304" pitchFamily="18" charset="0"/>
              </a:rPr>
              <a:t>References:</a:t>
            </a:r>
          </a:p>
          <a:p>
            <a:pPr lvl="0" algn="ctr"/>
            <a:endParaRPr lang="en-US" sz="2400" b="1"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Hayes, A.F., 2009. Beyond Baron and Kenny: Statistical mediation analysis in the new millennium. Communication monographs, 76(4), pp.408-420.</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err="1">
                <a:solidFill>
                  <a:srgbClr val="2D3956"/>
                </a:solidFill>
                <a:latin typeface="Times New Roman" panose="02020603050405020304" pitchFamily="18" charset="0"/>
                <a:cs typeface="Times New Roman" panose="02020603050405020304" pitchFamily="18" charset="0"/>
              </a:rPr>
              <a:t>Shrout</a:t>
            </a:r>
            <a:r>
              <a:rPr lang="en-US" sz="2000" dirty="0">
                <a:solidFill>
                  <a:srgbClr val="2D3956"/>
                </a:solidFill>
                <a:latin typeface="Times New Roman" panose="02020603050405020304" pitchFamily="18" charset="0"/>
                <a:cs typeface="Times New Roman" panose="02020603050405020304" pitchFamily="18" charset="0"/>
              </a:rPr>
              <a:t>, P.E. and Bolger, N., 2002. Mediation in experimental and nonexperimental studies: new procedures and recommendations. Psychological methods, 7(4), p.422.</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Zhao, X., Lynch Jr, J.G. and Chen, Q., (2010). Reconsidering Baron and Kenny: Myths and truths about mediation analysis. Journal of consumer research, 37(2), pp.197-206.</a:t>
            </a:r>
          </a:p>
        </p:txBody>
      </p:sp>
    </p:spTree>
    <p:extLst>
      <p:ext uri="{BB962C8B-B14F-4D97-AF65-F5344CB8AC3E}">
        <p14:creationId xmlns:p14="http://schemas.microsoft.com/office/powerpoint/2010/main" val="20496672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E1395BC-E8AA-47E9-9952-90D849365337}"/>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30</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DF17D71-0D7D-4570-B3AF-E8580BDBDBEF}"/>
              </a:ext>
            </a:extLst>
          </p:cNvPr>
          <p:cNvPicPr>
            <a:picLocks noChangeAspect="1"/>
          </p:cNvPicPr>
          <p:nvPr/>
        </p:nvPicPr>
        <p:blipFill>
          <a:blip r:embed="rId2"/>
          <a:stretch>
            <a:fillRect/>
          </a:stretch>
        </p:blipFill>
        <p:spPr>
          <a:xfrm>
            <a:off x="1744515" y="1026692"/>
            <a:ext cx="9329530" cy="5247861"/>
          </a:xfrm>
          <a:prstGeom prst="rect">
            <a:avLst/>
          </a:prstGeom>
        </p:spPr>
      </p:pic>
      <p:sp>
        <p:nvSpPr>
          <p:cNvPr id="5" name="TextBox 4">
            <a:extLst>
              <a:ext uri="{FF2B5EF4-FFF2-40B4-BE49-F238E27FC236}">
                <a16:creationId xmlns:a16="http://schemas.microsoft.com/office/drawing/2014/main" id="{CBE7C2DD-8DC1-4841-8C90-0D461294793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A4385353-5C91-4E71-B539-77482511D1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87EA8743-533E-4729-9282-E2CD03FA6E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86402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9BD239-3946-4838-90E0-5DF2420FBDF7}"/>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31</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644CAAA-ECB5-4BF6-BFD7-D65666431928}"/>
              </a:ext>
            </a:extLst>
          </p:cNvPr>
          <p:cNvPicPr>
            <a:picLocks noChangeAspect="1"/>
          </p:cNvPicPr>
          <p:nvPr/>
        </p:nvPicPr>
        <p:blipFill>
          <a:blip r:embed="rId2"/>
          <a:stretch>
            <a:fillRect/>
          </a:stretch>
        </p:blipFill>
        <p:spPr>
          <a:xfrm>
            <a:off x="1447012" y="1019037"/>
            <a:ext cx="9488557" cy="5337313"/>
          </a:xfrm>
          <a:prstGeom prst="rect">
            <a:avLst/>
          </a:prstGeom>
        </p:spPr>
      </p:pic>
      <p:sp>
        <p:nvSpPr>
          <p:cNvPr id="4" name="TextBox 3">
            <a:extLst>
              <a:ext uri="{FF2B5EF4-FFF2-40B4-BE49-F238E27FC236}">
                <a16:creationId xmlns:a16="http://schemas.microsoft.com/office/drawing/2014/main" id="{A9554774-E69B-4BF5-860D-7385A2431ABA}"/>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CAA155C9-BB7F-4878-B0CA-BC1218C468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C58B90A4-A4D5-48AF-A5E4-442F670F02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601800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9C438C9-3CA6-45B8-A149-F2AAB3CCCCE2}"/>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32</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A74E429D-F78D-47C2-9898-5A26C0C68D90}"/>
              </a:ext>
            </a:extLst>
          </p:cNvPr>
          <p:cNvPicPr>
            <a:picLocks noChangeAspect="1"/>
          </p:cNvPicPr>
          <p:nvPr/>
        </p:nvPicPr>
        <p:blipFill>
          <a:blip r:embed="rId2"/>
          <a:stretch>
            <a:fillRect/>
          </a:stretch>
        </p:blipFill>
        <p:spPr>
          <a:xfrm>
            <a:off x="1219199" y="933242"/>
            <a:ext cx="9965635" cy="5295592"/>
          </a:xfrm>
          <a:prstGeom prst="rect">
            <a:avLst/>
          </a:prstGeom>
        </p:spPr>
      </p:pic>
      <p:sp>
        <p:nvSpPr>
          <p:cNvPr id="4" name="TextBox 3">
            <a:extLst>
              <a:ext uri="{FF2B5EF4-FFF2-40B4-BE49-F238E27FC236}">
                <a16:creationId xmlns:a16="http://schemas.microsoft.com/office/drawing/2014/main" id="{5AFF4D1A-7CFE-411F-B110-E8FDDAA25C4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44574966-8EB0-491D-AB6C-731D41F5A9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861C4E6A-8DB4-4E53-8161-D77A5886E9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744793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26245-66EB-4709-B21A-67DDA8C87E68}"/>
              </a:ext>
            </a:extLst>
          </p:cNvPr>
          <p:cNvSpPr>
            <a:spLocks noGrp="1"/>
          </p:cNvSpPr>
          <p:nvPr>
            <p:ph type="ctrTitle"/>
          </p:nvPr>
        </p:nvSpPr>
        <p:spPr>
          <a:xfrm>
            <a:off x="914400" y="1454333"/>
            <a:ext cx="10654748" cy="3949200"/>
          </a:xfrm>
        </p:spPr>
        <p:txBody>
          <a:bodyPr/>
          <a:lstStyle/>
          <a:p>
            <a:pPr algn="ctr"/>
            <a:r>
              <a:rPr lang="en-US" sz="4000" b="1" dirty="0">
                <a:solidFill>
                  <a:srgbClr val="0070C0"/>
                </a:solidFill>
              </a:rPr>
              <a:t>Hayes Method</a:t>
            </a:r>
            <a:br>
              <a:rPr lang="en-US" sz="4000" b="1" dirty="0">
                <a:solidFill>
                  <a:srgbClr val="0070C0"/>
                </a:solidFill>
              </a:rPr>
            </a:br>
            <a:r>
              <a:rPr lang="en-US" sz="4000" b="1" dirty="0">
                <a:solidFill>
                  <a:srgbClr val="0070C0"/>
                </a:solidFill>
              </a:rPr>
              <a:t>Macro- PROCESS</a:t>
            </a:r>
          </a:p>
        </p:txBody>
      </p:sp>
      <p:sp>
        <p:nvSpPr>
          <p:cNvPr id="3" name="TextBox 2">
            <a:extLst>
              <a:ext uri="{FF2B5EF4-FFF2-40B4-BE49-F238E27FC236}">
                <a16:creationId xmlns:a16="http://schemas.microsoft.com/office/drawing/2014/main" id="{2FB3F8AB-5501-481E-9C1D-E5E225EA42C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283AC8CD-595E-4A98-9C47-F6D0ED473C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A5B917CC-1D56-45DB-8D46-54134C7FDB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793602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41023" y="1118575"/>
            <a:ext cx="9779673"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013339" y="1338220"/>
            <a:ext cx="9658786" cy="4401205"/>
          </a:xfrm>
          <a:prstGeom prst="rect">
            <a:avLst/>
          </a:prstGeom>
          <a:noFill/>
        </p:spPr>
        <p:txBody>
          <a:bodyPr wrap="square" rtlCol="0">
            <a:spAutoFit/>
          </a:bodyPr>
          <a:lstStyle/>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Macro- PROCESS method is originated by Hayes, (2012), as it is most flexible and effective tool in testing the indirect effect (the mediation effect) (MacKinnon, Fairchild, and Fritz, 2007; Hayes, 2009). </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The advantage with using PROCESS tests that the mediation effect is assessed with the aid of bootstrapping. </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Indirect effect to be tested, bootstrapping steps (n= 5000 resample) and confidence interval at 95%. </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The mediation effect can be considered statistically significant only when (zero) doesn’t exist between their range of confidence intervals, namely: </a:t>
            </a:r>
            <a:r>
              <a:rPr lang="en-US" sz="2000" dirty="0" err="1">
                <a:solidFill>
                  <a:srgbClr val="2D3956"/>
                </a:solidFill>
                <a:latin typeface="Times New Roman" panose="02020603050405020304" pitchFamily="18" charset="0"/>
                <a:cs typeface="Times New Roman" panose="02020603050405020304" pitchFamily="18" charset="0"/>
              </a:rPr>
              <a:t>BootLLCI</a:t>
            </a:r>
            <a:r>
              <a:rPr lang="en-US" sz="2000" dirty="0">
                <a:solidFill>
                  <a:srgbClr val="2D3956"/>
                </a:solidFill>
                <a:latin typeface="Times New Roman" panose="02020603050405020304" pitchFamily="18" charset="0"/>
                <a:cs typeface="Times New Roman" panose="02020603050405020304" pitchFamily="18" charset="0"/>
              </a:rPr>
              <a:t> “Bootstrap Lower Limit Confidence Interval” and </a:t>
            </a:r>
            <a:r>
              <a:rPr lang="en-US" sz="2000" dirty="0" err="1">
                <a:solidFill>
                  <a:srgbClr val="2D3956"/>
                </a:solidFill>
                <a:latin typeface="Times New Roman" panose="02020603050405020304" pitchFamily="18" charset="0"/>
                <a:cs typeface="Times New Roman" panose="02020603050405020304" pitchFamily="18" charset="0"/>
              </a:rPr>
              <a:t>BootULCI</a:t>
            </a:r>
            <a:r>
              <a:rPr lang="en-US" sz="2000" dirty="0">
                <a:solidFill>
                  <a:srgbClr val="2D3956"/>
                </a:solidFill>
                <a:latin typeface="Times New Roman" panose="02020603050405020304" pitchFamily="18" charset="0"/>
                <a:cs typeface="Times New Roman" panose="02020603050405020304" pitchFamily="18" charset="0"/>
              </a:rPr>
              <a:t> “Bootstrap Upper Limit Confidence Interval” (Hayes, 2012; Vinod, et al., 2015).</a:t>
            </a:r>
          </a:p>
        </p:txBody>
      </p:sp>
    </p:spTree>
    <p:extLst>
      <p:ext uri="{BB962C8B-B14F-4D97-AF65-F5344CB8AC3E}">
        <p14:creationId xmlns:p14="http://schemas.microsoft.com/office/powerpoint/2010/main" val="12305264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939053" y="1741428"/>
            <a:ext cx="9807357" cy="27775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087624" y="2120099"/>
            <a:ext cx="9658786" cy="1938992"/>
          </a:xfrm>
          <a:prstGeom prst="rect">
            <a:avLst/>
          </a:prstGeom>
          <a:noFill/>
        </p:spPr>
        <p:txBody>
          <a:bodyPr wrap="square" rtlCol="0">
            <a:spAutoFit/>
          </a:bodyPr>
          <a:lstStyle/>
          <a:p>
            <a:pPr marL="342900" lvl="0" indent="-342900" algn="just">
              <a:buFont typeface="Arial" panose="020B0604020202020204" pitchFamily="34" charset="0"/>
              <a:buChar char="•"/>
            </a:pPr>
            <a:r>
              <a:rPr lang="en-US" sz="2400" b="1" dirty="0">
                <a:solidFill>
                  <a:srgbClr val="2D3956"/>
                </a:solidFill>
                <a:latin typeface="Times New Roman" panose="02020603050405020304" pitchFamily="18" charset="0"/>
                <a:cs typeface="Times New Roman" panose="02020603050405020304" pitchFamily="18" charset="0"/>
              </a:rPr>
              <a:t>In Macro- PROCESS, select the number of the model as follows:</a:t>
            </a:r>
          </a:p>
          <a:p>
            <a:pPr marL="342900" lvl="0" indent="-342900" algn="just">
              <a:buFont typeface="Arial" panose="020B0604020202020204" pitchFamily="34" charset="0"/>
              <a:buChar char="•"/>
            </a:pPr>
            <a:endParaRPr lang="en-US" sz="2400" b="1"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ü"/>
            </a:pPr>
            <a:r>
              <a:rPr lang="en-US" sz="2400" dirty="0">
                <a:solidFill>
                  <a:srgbClr val="2D3956"/>
                </a:solidFill>
                <a:latin typeface="Times New Roman" panose="02020603050405020304" pitchFamily="18" charset="0"/>
                <a:cs typeface="Times New Roman" panose="02020603050405020304" pitchFamily="18" charset="0"/>
              </a:rPr>
              <a:t>Model 4 for mediation</a:t>
            </a:r>
          </a:p>
          <a:p>
            <a:pPr marL="342900" lvl="0" indent="-342900" algn="just">
              <a:buFont typeface="Wingdings" panose="05000000000000000000" pitchFamily="2" charset="2"/>
              <a:buChar char="ü"/>
            </a:pPr>
            <a:r>
              <a:rPr lang="en-US" sz="2400" dirty="0">
                <a:solidFill>
                  <a:srgbClr val="2D3956"/>
                </a:solidFill>
                <a:latin typeface="Times New Roman" panose="02020603050405020304" pitchFamily="18" charset="0"/>
                <a:cs typeface="Times New Roman" panose="02020603050405020304" pitchFamily="18" charset="0"/>
              </a:rPr>
              <a:t>Model 1 for moderation</a:t>
            </a:r>
          </a:p>
          <a:p>
            <a:pPr marL="342900" lvl="0" indent="-342900" algn="just">
              <a:buFont typeface="Wingdings" panose="05000000000000000000" pitchFamily="2" charset="2"/>
              <a:buChar char="ü"/>
            </a:pPr>
            <a:r>
              <a:rPr lang="en-US" sz="2400" dirty="0">
                <a:solidFill>
                  <a:srgbClr val="2D3956"/>
                </a:solidFill>
                <a:latin typeface="Times New Roman" panose="02020603050405020304" pitchFamily="18" charset="0"/>
                <a:cs typeface="Times New Roman" panose="02020603050405020304" pitchFamily="18" charset="0"/>
              </a:rPr>
              <a:t>Model 5 for mediation/ moderation</a:t>
            </a:r>
          </a:p>
        </p:txBody>
      </p:sp>
    </p:spTree>
    <p:extLst>
      <p:ext uri="{BB962C8B-B14F-4D97-AF65-F5344CB8AC3E}">
        <p14:creationId xmlns:p14="http://schemas.microsoft.com/office/powerpoint/2010/main" val="21981625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B17383-DE61-4421-A947-4AEC6E38EBB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7293FE3-B9B0-45AA-B4BE-C49512A9F98F}"/>
              </a:ext>
            </a:extLst>
          </p:cNvPr>
          <p:cNvPicPr>
            <a:picLocks noChangeAspect="1"/>
          </p:cNvPicPr>
          <p:nvPr/>
        </p:nvPicPr>
        <p:blipFill>
          <a:blip r:embed="rId2"/>
          <a:stretch>
            <a:fillRect/>
          </a:stretch>
        </p:blipFill>
        <p:spPr>
          <a:xfrm>
            <a:off x="1404729" y="1017950"/>
            <a:ext cx="9700591" cy="5456582"/>
          </a:xfrm>
          <a:prstGeom prst="rect">
            <a:avLst/>
          </a:prstGeom>
        </p:spPr>
      </p:pic>
      <p:sp>
        <p:nvSpPr>
          <p:cNvPr id="4" name="TextBox 3">
            <a:extLst>
              <a:ext uri="{FF2B5EF4-FFF2-40B4-BE49-F238E27FC236}">
                <a16:creationId xmlns:a16="http://schemas.microsoft.com/office/drawing/2014/main" id="{872B94E8-922D-48C0-BDB6-1BE57A4403D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EC07880F-4F82-420B-BAC9-22C84B6A38E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1CB30A98-D4F3-4364-8140-3D20784D7E0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505008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7E8DCFC-55C6-44CB-8D07-8BB12DD70EB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DC198025-8B73-46F1-91BA-A2E7B08C87A0}"/>
              </a:ext>
            </a:extLst>
          </p:cNvPr>
          <p:cNvPicPr>
            <a:picLocks noChangeAspect="1"/>
          </p:cNvPicPr>
          <p:nvPr/>
        </p:nvPicPr>
        <p:blipFill>
          <a:blip r:embed="rId2"/>
          <a:stretch>
            <a:fillRect/>
          </a:stretch>
        </p:blipFill>
        <p:spPr>
          <a:xfrm>
            <a:off x="1553030" y="996875"/>
            <a:ext cx="9382539" cy="5277678"/>
          </a:xfrm>
          <a:prstGeom prst="rect">
            <a:avLst/>
          </a:prstGeom>
        </p:spPr>
      </p:pic>
      <p:sp>
        <p:nvSpPr>
          <p:cNvPr id="4" name="TextBox 3">
            <a:extLst>
              <a:ext uri="{FF2B5EF4-FFF2-40B4-BE49-F238E27FC236}">
                <a16:creationId xmlns:a16="http://schemas.microsoft.com/office/drawing/2014/main" id="{76574786-9F62-4A79-9EC4-F5657D43C71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8CDD7AAD-333E-4E69-8303-E0D5A7DE845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B337E12-0DD0-42AF-910F-FFB0BD491E8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851732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6111F1F-FB1C-4E46-94C1-9E457BA38F7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03AF6FD-9D76-49F5-B81A-C88CE0728483}"/>
              </a:ext>
            </a:extLst>
          </p:cNvPr>
          <p:cNvPicPr>
            <a:picLocks noChangeAspect="1"/>
          </p:cNvPicPr>
          <p:nvPr/>
        </p:nvPicPr>
        <p:blipFill>
          <a:blip r:embed="rId2"/>
          <a:stretch>
            <a:fillRect/>
          </a:stretch>
        </p:blipFill>
        <p:spPr>
          <a:xfrm>
            <a:off x="1447012" y="1136132"/>
            <a:ext cx="9488557" cy="5337313"/>
          </a:xfrm>
          <a:prstGeom prst="rect">
            <a:avLst/>
          </a:prstGeom>
        </p:spPr>
      </p:pic>
      <p:sp>
        <p:nvSpPr>
          <p:cNvPr id="4" name="TextBox 3">
            <a:extLst>
              <a:ext uri="{FF2B5EF4-FFF2-40B4-BE49-F238E27FC236}">
                <a16:creationId xmlns:a16="http://schemas.microsoft.com/office/drawing/2014/main" id="{47F7E7E0-F7C8-4E68-8D5B-E53E80BC86B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5A06B6FB-8A3F-4243-B33C-5C9899FD63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72FEFE6-2D92-4ACE-A8A4-196870FBD0B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3533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BB9D64-0AB6-4D10-8945-D65C965936E5}"/>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4D308CD-DE16-471E-8479-64384C17366D}"/>
              </a:ext>
            </a:extLst>
          </p:cNvPr>
          <p:cNvPicPr>
            <a:picLocks noChangeAspect="1"/>
          </p:cNvPicPr>
          <p:nvPr/>
        </p:nvPicPr>
        <p:blipFill>
          <a:blip r:embed="rId2"/>
          <a:stretch>
            <a:fillRect/>
          </a:stretch>
        </p:blipFill>
        <p:spPr>
          <a:xfrm>
            <a:off x="1452904" y="1047999"/>
            <a:ext cx="9286192" cy="5226554"/>
          </a:xfrm>
          <a:prstGeom prst="rect">
            <a:avLst/>
          </a:prstGeom>
        </p:spPr>
      </p:pic>
      <p:sp>
        <p:nvSpPr>
          <p:cNvPr id="4" name="TextBox 3">
            <a:extLst>
              <a:ext uri="{FF2B5EF4-FFF2-40B4-BE49-F238E27FC236}">
                <a16:creationId xmlns:a16="http://schemas.microsoft.com/office/drawing/2014/main" id="{3FD2936F-35ED-4D2C-A586-C8F2A6DDC15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8E4ECC3-D408-4DAD-92B1-2E296716B9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BA190DB-3535-426A-8D4A-33DAA1B979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89764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9CA334D-6A72-4EFB-9AB6-C25A48B06D6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C7BD5EA8-BF4A-4725-909E-6BA5A5A4521E}"/>
              </a:ext>
            </a:extLst>
          </p:cNvPr>
          <p:cNvPicPr>
            <a:picLocks noChangeAspect="1"/>
          </p:cNvPicPr>
          <p:nvPr/>
        </p:nvPicPr>
        <p:blipFill>
          <a:blip r:embed="rId2"/>
          <a:stretch>
            <a:fillRect/>
          </a:stretch>
        </p:blipFill>
        <p:spPr>
          <a:xfrm>
            <a:off x="1484243" y="973163"/>
            <a:ext cx="9564488" cy="5383187"/>
          </a:xfrm>
          <a:prstGeom prst="rect">
            <a:avLst/>
          </a:prstGeom>
        </p:spPr>
      </p:pic>
      <p:sp>
        <p:nvSpPr>
          <p:cNvPr id="4" name="TextBox 3">
            <a:extLst>
              <a:ext uri="{FF2B5EF4-FFF2-40B4-BE49-F238E27FC236}">
                <a16:creationId xmlns:a16="http://schemas.microsoft.com/office/drawing/2014/main" id="{63D303E9-2CDF-4551-B542-723F52213D4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1FFCCECE-9B33-4149-980B-8851C7611CD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F2139CD6-1601-46CB-9FC8-2B379ABCDD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722595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F559D-A6FE-45FE-963C-35A65CEFC0EF}"/>
              </a:ext>
            </a:extLst>
          </p:cNvPr>
          <p:cNvSpPr>
            <a:spLocks noGrp="1"/>
          </p:cNvSpPr>
          <p:nvPr>
            <p:ph type="ctrTitle"/>
          </p:nvPr>
        </p:nvSpPr>
        <p:spPr>
          <a:xfrm>
            <a:off x="2517400" y="1335063"/>
            <a:ext cx="7157200" cy="3949200"/>
          </a:xfrm>
        </p:spPr>
        <p:txBody>
          <a:bodyPr/>
          <a:lstStyle/>
          <a:p>
            <a:pPr algn="ctr"/>
            <a:r>
              <a:rPr lang="en-US" sz="4000" b="1" dirty="0">
                <a:solidFill>
                  <a:srgbClr val="0070C0"/>
                </a:solidFill>
              </a:rPr>
              <a:t>Moderation Effect via SPSS</a:t>
            </a:r>
          </a:p>
        </p:txBody>
      </p:sp>
      <p:sp>
        <p:nvSpPr>
          <p:cNvPr id="3" name="TextBox 2">
            <a:extLst>
              <a:ext uri="{FF2B5EF4-FFF2-40B4-BE49-F238E27FC236}">
                <a16:creationId xmlns:a16="http://schemas.microsoft.com/office/drawing/2014/main" id="{14F47E2F-41DE-4BBB-BBC1-047FBF75758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10F48931-B30F-4D90-B179-D2567E643DA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3A23C38-2E67-42D2-AD7C-C1F5BDE83D5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430434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515891"/>
            <a:ext cx="9807357" cy="3493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800543"/>
            <a:ext cx="9658786" cy="2923877"/>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Terminology</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Criterion Variable (</a:t>
            </a:r>
            <a:r>
              <a:rPr lang="en-US" sz="2000" dirty="0" err="1">
                <a:solidFill>
                  <a:srgbClr val="2D3956"/>
                </a:solidFill>
                <a:latin typeface="Times New Roman" panose="02020603050405020304" pitchFamily="18" charset="0"/>
                <a:cs typeface="Times New Roman" panose="02020603050405020304" pitchFamily="18" charset="0"/>
              </a:rPr>
              <a:t>dependant</a:t>
            </a:r>
            <a:r>
              <a:rPr lang="en-US" sz="2000" dirty="0">
                <a:solidFill>
                  <a:srgbClr val="2D3956"/>
                </a:solidFill>
                <a:latin typeface="Times New Roman" panose="02020603050405020304" pitchFamily="18" charset="0"/>
                <a:cs typeface="Times New Roman" panose="02020603050405020304" pitchFamily="18" charset="0"/>
              </a:rPr>
              <a:t> variable)</a:t>
            </a: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Predictor Variable (Independent variable)</a:t>
            </a:r>
          </a:p>
          <a:p>
            <a:pPr lvl="0" algn="just"/>
            <a:r>
              <a:rPr lang="en-US" sz="2000" dirty="0">
                <a:solidFill>
                  <a:srgbClr val="2D3956"/>
                </a:solidFill>
                <a:latin typeface="Times New Roman" panose="02020603050405020304" pitchFamily="18" charset="0"/>
                <a:cs typeface="Times New Roman" panose="02020603050405020304" pitchFamily="18" charset="0"/>
              </a:rPr>
              <a:t>                                                               </a:t>
            </a:r>
          </a:p>
          <a:p>
            <a:pPr lvl="0" algn="ctr"/>
            <a:r>
              <a:rPr lang="en-US" sz="2800" dirty="0">
                <a:solidFill>
                  <a:srgbClr val="2D3956"/>
                </a:solidFill>
                <a:latin typeface="Times New Roman" panose="02020603050405020304" pitchFamily="18" charset="0"/>
                <a:cs typeface="Times New Roman" panose="02020603050405020304" pitchFamily="18" charset="0"/>
              </a:rPr>
              <a:t>y = a + </a:t>
            </a:r>
            <a:r>
              <a:rPr lang="en-US" sz="2800" dirty="0" err="1">
                <a:solidFill>
                  <a:srgbClr val="2D3956"/>
                </a:solidFill>
                <a:latin typeface="Times New Roman" panose="02020603050405020304" pitchFamily="18" charset="0"/>
                <a:cs typeface="Times New Roman" panose="02020603050405020304" pitchFamily="18" charset="0"/>
              </a:rPr>
              <a:t>b₁x</a:t>
            </a:r>
            <a:endParaRPr lang="en-US" sz="2800" dirty="0">
              <a:solidFill>
                <a:srgbClr val="2D3956"/>
              </a:solidFill>
              <a:latin typeface="Times New Roman" panose="02020603050405020304" pitchFamily="18" charset="0"/>
              <a:cs typeface="Times New Roman" panose="02020603050405020304" pitchFamily="18" charset="0"/>
            </a:endParaRPr>
          </a:p>
          <a:p>
            <a:pPr lvl="0"/>
            <a:r>
              <a:rPr lang="en-US" sz="2800" dirty="0">
                <a:solidFill>
                  <a:srgbClr val="2D3956"/>
                </a:solidFill>
                <a:latin typeface="Times New Roman" panose="02020603050405020304" pitchFamily="18" charset="0"/>
                <a:cs typeface="Times New Roman" panose="02020603050405020304" pitchFamily="18" charset="0"/>
              </a:rPr>
              <a:t>                            </a:t>
            </a:r>
            <a:r>
              <a:rPr lang="en-US" sz="2000" dirty="0">
                <a:solidFill>
                  <a:srgbClr val="2D3956"/>
                </a:solidFill>
                <a:latin typeface="Times New Roman" panose="02020603050405020304" pitchFamily="18" charset="0"/>
                <a:cs typeface="Times New Roman" panose="02020603050405020304" pitchFamily="18" charset="0"/>
              </a:rPr>
              <a:t>y = criterion variable          x = predictor variable</a:t>
            </a:r>
          </a:p>
          <a:p>
            <a:pPr lvl="0"/>
            <a:endParaRPr lang="en-US"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10403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3493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2985433"/>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Moderation</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 third variable changes the relationship between two related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lvl="0" algn="just"/>
            <a:r>
              <a:rPr lang="en-US" sz="2400" dirty="0">
                <a:solidFill>
                  <a:srgbClr val="2D3956"/>
                </a:solidFill>
                <a:latin typeface="Times New Roman" panose="02020603050405020304" pitchFamily="18" charset="0"/>
                <a:cs typeface="Times New Roman" panose="02020603050405020304" pitchFamily="18" charset="0"/>
              </a:rPr>
              <a:t>In other words</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Relationship between two variables changes with the level of another variable of construct</a:t>
            </a:r>
          </a:p>
          <a:p>
            <a:pPr lvl="0" algn="just"/>
            <a:endParaRPr lang="en-US"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38593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7108132-11F5-42D6-A6F6-61A590A4C08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9BD0F2B7-FEFB-4CE1-925B-15940A5BBC5D}"/>
              </a:ext>
            </a:extLst>
          </p:cNvPr>
          <p:cNvPicPr>
            <a:picLocks noChangeAspect="1"/>
          </p:cNvPicPr>
          <p:nvPr/>
        </p:nvPicPr>
        <p:blipFill rotWithShape="1">
          <a:blip r:embed="rId2"/>
          <a:srcRect l="11747" t="25355" r="15301" b="38309"/>
          <a:stretch/>
        </p:blipFill>
        <p:spPr>
          <a:xfrm>
            <a:off x="1279731" y="2216241"/>
            <a:ext cx="9632538" cy="2553034"/>
          </a:xfrm>
          <a:prstGeom prst="rect">
            <a:avLst/>
          </a:prstGeom>
        </p:spPr>
      </p:pic>
      <p:sp>
        <p:nvSpPr>
          <p:cNvPr id="4" name="TextBox 3">
            <a:extLst>
              <a:ext uri="{FF2B5EF4-FFF2-40B4-BE49-F238E27FC236}">
                <a16:creationId xmlns:a16="http://schemas.microsoft.com/office/drawing/2014/main" id="{FD85C2A4-5D8F-4DBC-BF1E-350F4798BEC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B0C3EDF3-BDCA-4EF7-94B1-40EE609765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BC4E195D-6EAC-4539-9848-E8118B5ABC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841442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1885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1631216"/>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Moderator v/s Mediation</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Mediator variable is consequent of predictor variable.</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4B7286A5-383B-49B7-BC6D-0EB634D69188}"/>
              </a:ext>
            </a:extLst>
          </p:cNvPr>
          <p:cNvPicPr>
            <a:picLocks noChangeAspect="1"/>
          </p:cNvPicPr>
          <p:nvPr/>
        </p:nvPicPr>
        <p:blipFill>
          <a:blip r:embed="rId2"/>
          <a:stretch>
            <a:fillRect/>
          </a:stretch>
        </p:blipFill>
        <p:spPr>
          <a:xfrm>
            <a:off x="971289" y="3677146"/>
            <a:ext cx="10040028" cy="1982978"/>
          </a:xfrm>
          <a:prstGeom prst="rect">
            <a:avLst/>
          </a:prstGeom>
        </p:spPr>
      </p:pic>
    </p:spTree>
    <p:extLst>
      <p:ext uri="{BB962C8B-B14F-4D97-AF65-F5344CB8AC3E}">
        <p14:creationId xmlns:p14="http://schemas.microsoft.com/office/powerpoint/2010/main" val="3265363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1885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1323439"/>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Moderator v/s Mediation</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Moderator variable is at same level as predictor variable.</a:t>
            </a:r>
          </a:p>
        </p:txBody>
      </p:sp>
      <p:pic>
        <p:nvPicPr>
          <p:cNvPr id="3" name="Picture 2">
            <a:extLst>
              <a:ext uri="{FF2B5EF4-FFF2-40B4-BE49-F238E27FC236}">
                <a16:creationId xmlns:a16="http://schemas.microsoft.com/office/drawing/2014/main" id="{16085214-3C8B-4DE0-8F4D-74CF0AB9E9CE}"/>
              </a:ext>
            </a:extLst>
          </p:cNvPr>
          <p:cNvPicPr>
            <a:picLocks noChangeAspect="1"/>
          </p:cNvPicPr>
          <p:nvPr/>
        </p:nvPicPr>
        <p:blipFill>
          <a:blip r:embed="rId2"/>
          <a:stretch>
            <a:fillRect/>
          </a:stretch>
        </p:blipFill>
        <p:spPr>
          <a:xfrm>
            <a:off x="1013338" y="3428999"/>
            <a:ext cx="9807357" cy="2292451"/>
          </a:xfrm>
          <a:prstGeom prst="rect">
            <a:avLst/>
          </a:prstGeom>
        </p:spPr>
      </p:pic>
    </p:spTree>
    <p:extLst>
      <p:ext uri="{BB962C8B-B14F-4D97-AF65-F5344CB8AC3E}">
        <p14:creationId xmlns:p14="http://schemas.microsoft.com/office/powerpoint/2010/main" val="18432987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490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4524315"/>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Aiken and West Approach</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Step1:</a:t>
            </a:r>
            <a:r>
              <a:rPr lang="en-US" sz="2400" dirty="0">
                <a:solidFill>
                  <a:srgbClr val="2D3956"/>
                </a:solidFill>
                <a:latin typeface="Times New Roman" panose="02020603050405020304" pitchFamily="18" charset="0"/>
                <a:cs typeface="Times New Roman" panose="02020603050405020304" pitchFamily="18" charset="0"/>
              </a:rPr>
              <a:t> Regress on dependent variable the independent variable and moderator variable</a:t>
            </a: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Step2:</a:t>
            </a:r>
            <a:r>
              <a:rPr lang="en-US" sz="2400" dirty="0">
                <a:solidFill>
                  <a:srgbClr val="2D3956"/>
                </a:solidFill>
                <a:latin typeface="Times New Roman" panose="02020603050405020304" pitchFamily="18" charset="0"/>
                <a:cs typeface="Times New Roman" panose="02020603050405020304" pitchFamily="18" charset="0"/>
              </a:rPr>
              <a:t> Center all the continuous variables</a:t>
            </a: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Step3:</a:t>
            </a:r>
            <a:r>
              <a:rPr lang="en-US" sz="2400" dirty="0">
                <a:solidFill>
                  <a:srgbClr val="2D3956"/>
                </a:solidFill>
                <a:latin typeface="Times New Roman" panose="02020603050405020304" pitchFamily="18" charset="0"/>
                <a:cs typeface="Times New Roman" panose="02020603050405020304" pitchFamily="18" charset="0"/>
              </a:rPr>
              <a:t> Multiply the independent and moderator variable and create interaction variable</a:t>
            </a: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4:</a:t>
            </a:r>
            <a:r>
              <a:rPr lang="en-US" sz="2400" dirty="0">
                <a:solidFill>
                  <a:srgbClr val="2D3956"/>
                </a:solidFill>
                <a:latin typeface="Times New Roman" panose="02020603050405020304" pitchFamily="18" charset="0"/>
                <a:cs typeface="Times New Roman" panose="02020603050405020304" pitchFamily="18" charset="0"/>
              </a:rPr>
              <a:t> Regress on dependent variable the independent variable, moderator variable and Interaction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lvl="0" algn="just"/>
            <a:r>
              <a:rPr lang="en-US" sz="2000" dirty="0">
                <a:solidFill>
                  <a:srgbClr val="2D3956"/>
                </a:solidFill>
                <a:latin typeface="Times New Roman" panose="02020603050405020304" pitchFamily="18" charset="0"/>
                <a:cs typeface="Times New Roman" panose="02020603050405020304" pitchFamily="18" charset="0"/>
              </a:rPr>
              <a:t>Aiken, L. S., &amp; West, S. G. (1991). Multiple regression: Testing and interpreting interactions. Sage. </a:t>
            </a:r>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17464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490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087624" y="1627060"/>
            <a:ext cx="9658786" cy="4278094"/>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Aiken and West Approach</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5:</a:t>
            </a:r>
            <a:r>
              <a:rPr lang="en-US" sz="2400" dirty="0">
                <a:solidFill>
                  <a:srgbClr val="002060"/>
                </a:solidFill>
                <a:latin typeface="Times New Roman" panose="02020603050405020304" pitchFamily="18" charset="0"/>
                <a:cs typeface="Times New Roman" panose="02020603050405020304" pitchFamily="18" charset="0"/>
              </a:rPr>
              <a:t> Check whether interaction variable is significant else no Moderation</a:t>
            </a:r>
          </a:p>
          <a:p>
            <a:pPr marL="342900" lvl="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6</a:t>
            </a:r>
            <a:r>
              <a:rPr lang="en-US" sz="2400" dirty="0">
                <a:solidFill>
                  <a:srgbClr val="002060"/>
                </a:solidFill>
                <a:latin typeface="Times New Roman" panose="02020603050405020304" pitchFamily="18" charset="0"/>
                <a:cs typeface="Times New Roman" panose="02020603050405020304" pitchFamily="18" charset="0"/>
              </a:rPr>
              <a:t>:</a:t>
            </a:r>
          </a:p>
          <a:p>
            <a:pPr marL="342900" lvl="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7:</a:t>
            </a:r>
            <a:r>
              <a:rPr lang="en-US" sz="2400" dirty="0">
                <a:solidFill>
                  <a:srgbClr val="002060"/>
                </a:solidFill>
                <a:latin typeface="Times New Roman" panose="02020603050405020304" pitchFamily="18" charset="0"/>
                <a:cs typeface="Times New Roman" panose="02020603050405020304" pitchFamily="18" charset="0"/>
              </a:rPr>
              <a:t> If moderator is continuous variable classify into meaning full groups or classify the same based at + &gt;= 1 σ level</a:t>
            </a:r>
          </a:p>
          <a:p>
            <a:pPr marL="342900" lvl="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Step8:</a:t>
            </a:r>
            <a:r>
              <a:rPr lang="en-US" sz="2400" dirty="0">
                <a:solidFill>
                  <a:srgbClr val="002060"/>
                </a:solidFill>
                <a:latin typeface="Times New Roman" panose="02020603050405020304" pitchFamily="18" charset="0"/>
                <a:cs typeface="Times New Roman" panose="02020603050405020304" pitchFamily="18" charset="0"/>
              </a:rPr>
              <a:t> Plot Graphs and interpret the same with significant slopes</a:t>
            </a:r>
          </a:p>
        </p:txBody>
      </p:sp>
      <p:pic>
        <p:nvPicPr>
          <p:cNvPr id="2" name="Picture 1">
            <a:extLst>
              <a:ext uri="{FF2B5EF4-FFF2-40B4-BE49-F238E27FC236}">
                <a16:creationId xmlns:a16="http://schemas.microsoft.com/office/drawing/2014/main" id="{545BF136-A1BF-4A5E-99B4-A7CFCC81D7B2}"/>
              </a:ext>
            </a:extLst>
          </p:cNvPr>
          <p:cNvPicPr>
            <a:picLocks noChangeAspect="1"/>
          </p:cNvPicPr>
          <p:nvPr/>
        </p:nvPicPr>
        <p:blipFill>
          <a:blip r:embed="rId2"/>
          <a:stretch>
            <a:fillRect/>
          </a:stretch>
        </p:blipFill>
        <p:spPr>
          <a:xfrm>
            <a:off x="2509258" y="3576190"/>
            <a:ext cx="944962" cy="493819"/>
          </a:xfrm>
          <a:prstGeom prst="rect">
            <a:avLst/>
          </a:prstGeom>
        </p:spPr>
      </p:pic>
    </p:spTree>
    <p:extLst>
      <p:ext uri="{BB962C8B-B14F-4D97-AF65-F5344CB8AC3E}">
        <p14:creationId xmlns:p14="http://schemas.microsoft.com/office/powerpoint/2010/main" val="28337176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B67C14-D3AF-45D8-BFBD-E24F87F2FB8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6E5D9AF-4225-4B4F-9026-DAB47AF51EF5}"/>
              </a:ext>
            </a:extLst>
          </p:cNvPr>
          <p:cNvPicPr>
            <a:picLocks noChangeAspect="1"/>
          </p:cNvPicPr>
          <p:nvPr/>
        </p:nvPicPr>
        <p:blipFill>
          <a:blip r:embed="rId2"/>
          <a:stretch>
            <a:fillRect/>
          </a:stretch>
        </p:blipFill>
        <p:spPr>
          <a:xfrm>
            <a:off x="1311965" y="1134758"/>
            <a:ext cx="9278063" cy="5139795"/>
          </a:xfrm>
          <a:prstGeom prst="rect">
            <a:avLst/>
          </a:prstGeom>
        </p:spPr>
      </p:pic>
      <p:sp>
        <p:nvSpPr>
          <p:cNvPr id="4" name="TextBox 3">
            <a:extLst>
              <a:ext uri="{FF2B5EF4-FFF2-40B4-BE49-F238E27FC236}">
                <a16:creationId xmlns:a16="http://schemas.microsoft.com/office/drawing/2014/main" id="{E7F17B7B-9674-4B17-A1B9-1313DA3CD8F8}"/>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6F87B23B-BC17-4C43-AF74-AFD8267E9B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25FC45CA-7369-45DD-8E01-2183070243C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43495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8FC9817-AF61-47E7-A6EA-72F23776723D}"/>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1EAA9B2-4FE8-4038-BB6E-BCAA1E9EC736}"/>
              </a:ext>
            </a:extLst>
          </p:cNvPr>
          <p:cNvPicPr>
            <a:picLocks noChangeAspect="1"/>
          </p:cNvPicPr>
          <p:nvPr/>
        </p:nvPicPr>
        <p:blipFill>
          <a:blip r:embed="rId2"/>
          <a:stretch>
            <a:fillRect/>
          </a:stretch>
        </p:blipFill>
        <p:spPr>
          <a:xfrm>
            <a:off x="1498725" y="1099579"/>
            <a:ext cx="9194549" cy="5174974"/>
          </a:xfrm>
          <a:prstGeom prst="rect">
            <a:avLst/>
          </a:prstGeom>
        </p:spPr>
      </p:pic>
      <p:sp>
        <p:nvSpPr>
          <p:cNvPr id="4" name="TextBox 3">
            <a:extLst>
              <a:ext uri="{FF2B5EF4-FFF2-40B4-BE49-F238E27FC236}">
                <a16:creationId xmlns:a16="http://schemas.microsoft.com/office/drawing/2014/main" id="{4B7D1CC0-95D3-4F82-BE3E-3CC057B19B3F}"/>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B22CF5A-2384-4901-BB23-5944206494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DE15B251-A834-4D33-A840-DD459B86701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680373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52DCA7C-F05D-4598-B501-9BC21E9E5D26}"/>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218CB62-CA05-428B-BD24-F2F3E623C36A}"/>
              </a:ext>
            </a:extLst>
          </p:cNvPr>
          <p:cNvPicPr>
            <a:picLocks noChangeAspect="1"/>
          </p:cNvPicPr>
          <p:nvPr/>
        </p:nvPicPr>
        <p:blipFill>
          <a:blip r:embed="rId2"/>
          <a:stretch>
            <a:fillRect/>
          </a:stretch>
        </p:blipFill>
        <p:spPr>
          <a:xfrm>
            <a:off x="1662629" y="1055458"/>
            <a:ext cx="9272940" cy="5219095"/>
          </a:xfrm>
          <a:prstGeom prst="rect">
            <a:avLst/>
          </a:prstGeom>
        </p:spPr>
      </p:pic>
      <p:sp>
        <p:nvSpPr>
          <p:cNvPr id="4" name="TextBox 3">
            <a:extLst>
              <a:ext uri="{FF2B5EF4-FFF2-40B4-BE49-F238E27FC236}">
                <a16:creationId xmlns:a16="http://schemas.microsoft.com/office/drawing/2014/main" id="{19ED1CB1-A28A-47DD-8F41-CDEBDC5CDAD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D7F842F9-2682-423D-ADCA-98678969195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33353D6C-9553-428D-A11A-3F105E6AE9B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40412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AE133C8-5250-4EA7-B380-D8643CBE27C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2BC7925-C0C1-4EA2-B5B2-CA33EEF35B4E}"/>
              </a:ext>
            </a:extLst>
          </p:cNvPr>
          <p:cNvPicPr>
            <a:picLocks noChangeAspect="1"/>
          </p:cNvPicPr>
          <p:nvPr/>
        </p:nvPicPr>
        <p:blipFill>
          <a:blip r:embed="rId2"/>
          <a:stretch>
            <a:fillRect/>
          </a:stretch>
        </p:blipFill>
        <p:spPr>
          <a:xfrm>
            <a:off x="2107097" y="1404730"/>
            <a:ext cx="8491061" cy="4779030"/>
          </a:xfrm>
          <a:prstGeom prst="rect">
            <a:avLst/>
          </a:prstGeom>
        </p:spPr>
      </p:pic>
      <p:sp>
        <p:nvSpPr>
          <p:cNvPr id="4" name="TextBox 3">
            <a:extLst>
              <a:ext uri="{FF2B5EF4-FFF2-40B4-BE49-F238E27FC236}">
                <a16:creationId xmlns:a16="http://schemas.microsoft.com/office/drawing/2014/main" id="{DD9D75F9-1842-4852-B5DE-A11768BDD50F}"/>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0112168C-52D5-44E0-AA0F-4541A4BD0F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06A5182C-6895-4743-BAB1-878DF80ACB6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130278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DA656A1-2948-42C4-8910-0944C1DF09D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02638C5-FE83-4560-B5B1-429BCE4B7ABE}"/>
              </a:ext>
            </a:extLst>
          </p:cNvPr>
          <p:cNvPicPr>
            <a:picLocks noChangeAspect="1"/>
          </p:cNvPicPr>
          <p:nvPr/>
        </p:nvPicPr>
        <p:blipFill>
          <a:blip r:embed="rId2"/>
          <a:stretch>
            <a:fillRect/>
          </a:stretch>
        </p:blipFill>
        <p:spPr>
          <a:xfrm>
            <a:off x="1528158" y="1258923"/>
            <a:ext cx="9135684" cy="5141843"/>
          </a:xfrm>
          <a:prstGeom prst="rect">
            <a:avLst/>
          </a:prstGeom>
        </p:spPr>
      </p:pic>
      <p:sp>
        <p:nvSpPr>
          <p:cNvPr id="4" name="TextBox 3">
            <a:extLst>
              <a:ext uri="{FF2B5EF4-FFF2-40B4-BE49-F238E27FC236}">
                <a16:creationId xmlns:a16="http://schemas.microsoft.com/office/drawing/2014/main" id="{22D1F63E-C45E-4A81-8A26-289B5A099BD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7F5F375B-A915-40CE-B5A5-31B5B501A57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DAB8F9E-B59E-47D8-B16F-79500851AD2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068720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46258FC-F4DD-4219-BB7C-CEB7B2F5F81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804EEFA9-1676-4CE9-A99E-C18C478214B8}"/>
              </a:ext>
            </a:extLst>
          </p:cNvPr>
          <p:cNvPicPr>
            <a:picLocks noChangeAspect="1"/>
          </p:cNvPicPr>
          <p:nvPr/>
        </p:nvPicPr>
        <p:blipFill>
          <a:blip r:embed="rId2"/>
          <a:stretch>
            <a:fillRect/>
          </a:stretch>
        </p:blipFill>
        <p:spPr>
          <a:xfrm>
            <a:off x="1794294" y="1158529"/>
            <a:ext cx="9559506" cy="5380383"/>
          </a:xfrm>
          <a:prstGeom prst="rect">
            <a:avLst/>
          </a:prstGeom>
        </p:spPr>
      </p:pic>
      <p:sp>
        <p:nvSpPr>
          <p:cNvPr id="4" name="TextBox 3">
            <a:extLst>
              <a:ext uri="{FF2B5EF4-FFF2-40B4-BE49-F238E27FC236}">
                <a16:creationId xmlns:a16="http://schemas.microsoft.com/office/drawing/2014/main" id="{3C9763F6-2BB8-43BC-8768-13B3F2CCE328}"/>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2021E850-5DA1-4E99-B73D-25E077F985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6C40A5E-BF85-490B-B7A4-C0B931A8F69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253689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B2A2FD1-53AB-41E7-9FBB-241A4B6F25FC}"/>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7A6F688-66E8-462F-BC47-103A3BEAA428}"/>
              </a:ext>
            </a:extLst>
          </p:cNvPr>
          <p:cNvPicPr>
            <a:picLocks noChangeAspect="1"/>
          </p:cNvPicPr>
          <p:nvPr/>
        </p:nvPicPr>
        <p:blipFill>
          <a:blip r:embed="rId2"/>
          <a:stretch>
            <a:fillRect/>
          </a:stretch>
        </p:blipFill>
        <p:spPr>
          <a:xfrm>
            <a:off x="1704695" y="1136132"/>
            <a:ext cx="8782609" cy="4943122"/>
          </a:xfrm>
          <a:prstGeom prst="rect">
            <a:avLst/>
          </a:prstGeom>
        </p:spPr>
      </p:pic>
      <p:sp>
        <p:nvSpPr>
          <p:cNvPr id="4" name="TextBox 3">
            <a:extLst>
              <a:ext uri="{FF2B5EF4-FFF2-40B4-BE49-F238E27FC236}">
                <a16:creationId xmlns:a16="http://schemas.microsoft.com/office/drawing/2014/main" id="{3D93BB93-5CF4-4DC0-9462-E63DF7F0E28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05820E1F-5806-4E3B-A531-DF39FCA08F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B82C6A9D-1AEE-4359-908A-1EB24FAB5AC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80789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8279D0-43F9-4E07-AF30-BFD69814B26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20803FD-8B98-41EF-82C3-A3DEB921E97F}"/>
              </a:ext>
            </a:extLst>
          </p:cNvPr>
          <p:cNvPicPr>
            <a:picLocks noChangeAspect="1"/>
          </p:cNvPicPr>
          <p:nvPr/>
        </p:nvPicPr>
        <p:blipFill>
          <a:blip r:embed="rId2"/>
          <a:stretch>
            <a:fillRect/>
          </a:stretch>
        </p:blipFill>
        <p:spPr>
          <a:xfrm>
            <a:off x="1630286" y="883658"/>
            <a:ext cx="9723514" cy="5472692"/>
          </a:xfrm>
          <a:prstGeom prst="rect">
            <a:avLst/>
          </a:prstGeom>
        </p:spPr>
      </p:pic>
      <p:sp>
        <p:nvSpPr>
          <p:cNvPr id="4" name="TextBox 3">
            <a:extLst>
              <a:ext uri="{FF2B5EF4-FFF2-40B4-BE49-F238E27FC236}">
                <a16:creationId xmlns:a16="http://schemas.microsoft.com/office/drawing/2014/main" id="{3DE12138-C9E3-4004-A953-8EAE85AA72B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3BDCE13D-9B11-4DBB-86DB-2640068F4A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0989A0A4-5660-4CAE-9124-A6DF036DE2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1853650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98F4BBE-09A8-49AD-A363-DB52FAC9FE49}"/>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D1012E35-C4DF-4C73-93FE-0CECD53E5037}"/>
              </a:ext>
            </a:extLst>
          </p:cNvPr>
          <p:cNvPicPr>
            <a:picLocks noChangeAspect="1"/>
          </p:cNvPicPr>
          <p:nvPr/>
        </p:nvPicPr>
        <p:blipFill>
          <a:blip r:embed="rId2"/>
          <a:stretch>
            <a:fillRect/>
          </a:stretch>
        </p:blipFill>
        <p:spPr>
          <a:xfrm>
            <a:off x="1789042" y="1099960"/>
            <a:ext cx="9339201" cy="5256389"/>
          </a:xfrm>
          <a:prstGeom prst="rect">
            <a:avLst/>
          </a:prstGeom>
        </p:spPr>
      </p:pic>
      <p:sp>
        <p:nvSpPr>
          <p:cNvPr id="4" name="TextBox 3">
            <a:extLst>
              <a:ext uri="{FF2B5EF4-FFF2-40B4-BE49-F238E27FC236}">
                <a16:creationId xmlns:a16="http://schemas.microsoft.com/office/drawing/2014/main" id="{539E8B40-F7B8-45E0-804A-EF2C66ED63AA}"/>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41083BE5-BEDE-40C9-97D1-172FF6A7E80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B7A15744-7096-466C-9A4F-1F7C107E142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095273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394FF0A-8700-4D27-B6BE-E2D788C1BC1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AB00FAFE-7157-4E7E-A700-3E589CA09BA9}"/>
              </a:ext>
            </a:extLst>
          </p:cNvPr>
          <p:cNvPicPr>
            <a:picLocks noChangeAspect="1"/>
          </p:cNvPicPr>
          <p:nvPr/>
        </p:nvPicPr>
        <p:blipFill>
          <a:blip r:embed="rId2"/>
          <a:stretch>
            <a:fillRect/>
          </a:stretch>
        </p:blipFill>
        <p:spPr>
          <a:xfrm>
            <a:off x="1285460" y="1136132"/>
            <a:ext cx="9347262" cy="5073931"/>
          </a:xfrm>
          <a:prstGeom prst="rect">
            <a:avLst/>
          </a:prstGeom>
        </p:spPr>
      </p:pic>
      <p:sp>
        <p:nvSpPr>
          <p:cNvPr id="5" name="TextBox 4">
            <a:extLst>
              <a:ext uri="{FF2B5EF4-FFF2-40B4-BE49-F238E27FC236}">
                <a16:creationId xmlns:a16="http://schemas.microsoft.com/office/drawing/2014/main" id="{59452E19-7047-4899-BF09-64AD2377647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72F22C35-FE43-4138-91BB-4E9B7432F5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109FC4BD-BC8A-4E7C-9BD1-90599A6E5F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31523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72B2E5D-0C86-4AD9-9385-0E862168BD4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A09ADDC9-D918-474B-9A22-4C0D1BA0AA60}"/>
              </a:ext>
            </a:extLst>
          </p:cNvPr>
          <p:cNvPicPr>
            <a:picLocks noChangeAspect="1"/>
          </p:cNvPicPr>
          <p:nvPr/>
        </p:nvPicPr>
        <p:blipFill>
          <a:blip r:embed="rId2"/>
          <a:stretch>
            <a:fillRect/>
          </a:stretch>
        </p:blipFill>
        <p:spPr>
          <a:xfrm>
            <a:off x="1391479" y="1382841"/>
            <a:ext cx="8768832" cy="4726800"/>
          </a:xfrm>
          <a:prstGeom prst="rect">
            <a:avLst/>
          </a:prstGeom>
        </p:spPr>
      </p:pic>
      <p:sp>
        <p:nvSpPr>
          <p:cNvPr id="5" name="TextBox 4">
            <a:extLst>
              <a:ext uri="{FF2B5EF4-FFF2-40B4-BE49-F238E27FC236}">
                <a16:creationId xmlns:a16="http://schemas.microsoft.com/office/drawing/2014/main" id="{4EA050F3-846F-43F6-A54F-6149D12C7AFA}"/>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53DE0290-72B5-4AC5-801E-92569C811A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4E802CE9-4557-4518-9361-9659B9E64BB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332457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dirty="0">
                <a:solidFill>
                  <a:srgbClr val="000000"/>
                </a:solidFill>
                <a:latin typeface="Times New Roman" panose="02020603050405020304" pitchFamily="18" charset="0"/>
                <a:cs typeface="Times New Roman" panose="02020603050405020304" pitchFamily="18" charset="0"/>
              </a:rPr>
              <a:t>Findings` Discussion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research discussion chapter is a critical component of a thesis, where the findings are analyzed and interpreted in the context of existing literature.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provides a platform to demonstrate the significance of the research and its implications for the field.</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r>
              <a:rPr lang="en-US" sz="2800" b="1" dirty="0">
                <a:solidFill>
                  <a:srgbClr val="2D3956"/>
                </a:solidFill>
                <a:latin typeface="Tajawal ExtraBold" panose="00000800000000000000" pitchFamily="2" charset="-78"/>
                <a:cs typeface="Tajawal ExtraBold" panose="00000800000000000000" pitchFamily="2" charset="-78"/>
              </a:rPr>
              <a:t>Understanding the Research Discussion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803190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Organize your discussion chapter by presenting the research findings, analyzing the results, and discussing their implications.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clear and logical structure enhances the readability and coherence of your thesis</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Structuring Your Discussion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864384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Utilize statistical analysis and qualitative interpretation to analyze the research findings.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in-depth analysis provides a comprehensive understanding of the results and their significance within the research context</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Analyzing Research Findings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996598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Interpret the research results within the framework of existing literature and theoretical perspectives.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critical analysis demonstrates a deep understanding of the research outcomes and their implications</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Interpreting the Results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5401470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Place your research findings within the broader context of the field, highlighting their relevance and potential impact.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contextualization strengthens the significance of the research within the academic community.</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Contextualizing the Findings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1514341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Engage with relevant literature to support and contextualize the research findings within the broader academic discourse.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comprehensive literature review strengthens the scholarly foundation of the discussion chapter.</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Engaging with Literature</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3202523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0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2397</TotalTime>
  <Words>1794</Words>
  <Application>Microsoft Office PowerPoint</Application>
  <PresentationFormat>Widescreen</PresentationFormat>
  <Paragraphs>245</Paragraphs>
  <Slides>67</Slides>
  <Notes>2</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67</vt:i4>
      </vt:variant>
    </vt:vector>
  </HeadingPairs>
  <TitlesOfParts>
    <vt:vector size="80" baseType="lpstr">
      <vt:lpstr>Arial</vt:lpstr>
      <vt:lpstr>Arvo</vt:lpstr>
      <vt:lpstr>Calibri</vt:lpstr>
      <vt:lpstr>Calibri Light</vt:lpstr>
      <vt:lpstr>Gill Sans MT</vt:lpstr>
      <vt:lpstr>Roboto Light</vt:lpstr>
      <vt:lpstr>Tajawal ExtraBold</vt:lpstr>
      <vt:lpstr>Times New Roman</vt:lpstr>
      <vt:lpstr>Wingdings</vt:lpstr>
      <vt:lpstr>2_Office Theme</vt:lpstr>
      <vt:lpstr>3_Office Theme</vt:lpstr>
      <vt:lpstr>1_Office Theme</vt:lpstr>
      <vt:lpstr>4_Office Theme</vt:lpstr>
      <vt:lpstr>PowerPoint Presentation</vt:lpstr>
      <vt:lpstr>PowerPoint Presentation</vt:lpstr>
      <vt:lpstr>PowerPoint Presentation</vt:lpstr>
      <vt:lpstr>  SIMPLE AND MULTIPLE LINEAR REGRESSION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SPSS</vt:lpstr>
      <vt:lpstr>Regression in SPSS</vt:lpstr>
      <vt:lpstr>PowerPoint Presentation</vt:lpstr>
      <vt:lpstr>PowerPoint Presentation</vt:lpstr>
      <vt:lpstr>PowerPoint Presentation</vt:lpstr>
      <vt:lpstr>Testing Mediation Effect via SPSS</vt:lpstr>
      <vt:lpstr>PowerPoint Presentation</vt:lpstr>
      <vt:lpstr>Baron &amp; Kenny method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Hayes Method Macro-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Moderation Effect via SPSS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279</cp:revision>
  <dcterms:created xsi:type="dcterms:W3CDTF">2023-04-29T09:08:23Z</dcterms:created>
  <dcterms:modified xsi:type="dcterms:W3CDTF">2024-05-28T15:12:55Z</dcterms:modified>
</cp:coreProperties>
</file>