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313" r:id="rId8"/>
    <p:sldId id="549" r:id="rId9"/>
    <p:sldId id="511" r:id="rId10"/>
    <p:sldId id="651" r:id="rId11"/>
    <p:sldId id="639" r:id="rId12"/>
    <p:sldId id="640" r:id="rId13"/>
    <p:sldId id="649" r:id="rId14"/>
    <p:sldId id="641" r:id="rId15"/>
    <p:sldId id="642" r:id="rId16"/>
    <p:sldId id="580" r:id="rId17"/>
    <p:sldId id="635" r:id="rId18"/>
    <p:sldId id="657" r:id="rId19"/>
    <p:sldId id="654" r:id="rId20"/>
    <p:sldId id="655" r:id="rId21"/>
    <p:sldId id="629" r:id="rId22"/>
    <p:sldId id="644" r:id="rId23"/>
    <p:sldId id="645" r:id="rId24"/>
    <p:sldId id="646" r:id="rId25"/>
    <p:sldId id="647" r:id="rId26"/>
    <p:sldId id="648" r:id="rId27"/>
    <p:sldId id="631" r:id="rId28"/>
    <p:sldId id="581" r:id="rId29"/>
    <p:sldId id="650" r:id="rId30"/>
    <p:sldId id="583" r:id="rId31"/>
    <p:sldId id="584" r:id="rId32"/>
    <p:sldId id="613" r:id="rId33"/>
    <p:sldId id="638" r:id="rId34"/>
    <p:sldId id="586" r:id="rId35"/>
    <p:sldId id="588" r:id="rId36"/>
    <p:sldId id="656" r:id="rId37"/>
    <p:sldId id="636" r:id="rId38"/>
    <p:sldId id="637" r:id="rId39"/>
    <p:sldId id="590" r:id="rId40"/>
    <p:sldId id="589" r:id="rId41"/>
    <p:sldId id="652" r:id="rId42"/>
    <p:sldId id="575" r:id="rId43"/>
    <p:sldId id="653" r:id="rId44"/>
    <p:sldId id="555" r:id="rId45"/>
    <p:sldId id="614" r:id="rId46"/>
    <p:sldId id="596" r:id="rId47"/>
    <p:sldId id="591" r:id="rId48"/>
    <p:sldId id="592" r:id="rId49"/>
    <p:sldId id="558" r:id="rId50"/>
    <p:sldId id="621" r:id="rId51"/>
    <p:sldId id="622" r:id="rId52"/>
    <p:sldId id="658" r:id="rId53"/>
    <p:sldId id="659" r:id="rId54"/>
    <p:sldId id="643" r:id="rId55"/>
    <p:sldId id="306"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651"/>
            <p14:sldId id="639"/>
            <p14:sldId id="640"/>
            <p14:sldId id="649"/>
            <p14:sldId id="641"/>
            <p14:sldId id="642"/>
            <p14:sldId id="580"/>
            <p14:sldId id="635"/>
            <p14:sldId id="657"/>
            <p14:sldId id="654"/>
            <p14:sldId id="655"/>
            <p14:sldId id="629"/>
            <p14:sldId id="644"/>
            <p14:sldId id="645"/>
            <p14:sldId id="646"/>
            <p14:sldId id="647"/>
            <p14:sldId id="648"/>
            <p14:sldId id="631"/>
            <p14:sldId id="581"/>
            <p14:sldId id="650"/>
            <p14:sldId id="583"/>
            <p14:sldId id="584"/>
            <p14:sldId id="613"/>
            <p14:sldId id="638"/>
            <p14:sldId id="586"/>
            <p14:sldId id="588"/>
            <p14:sldId id="656"/>
            <p14:sldId id="636"/>
            <p14:sldId id="637"/>
            <p14:sldId id="590"/>
            <p14:sldId id="589"/>
            <p14:sldId id="652"/>
            <p14:sldId id="575"/>
            <p14:sldId id="653"/>
            <p14:sldId id="555"/>
            <p14:sldId id="614"/>
            <p14:sldId id="596"/>
            <p14:sldId id="591"/>
            <p14:sldId id="592"/>
            <p14:sldId id="558"/>
            <p14:sldId id="621"/>
            <p14:sldId id="622"/>
            <p14:sldId id="658"/>
            <p14:sldId id="659"/>
            <p14:sldId id="643"/>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800"/>
    <a:srgbClr val="D4D4D4"/>
    <a:srgbClr val="F58221"/>
    <a:srgbClr val="00AEEF"/>
    <a:srgbClr val="FFD200"/>
    <a:srgbClr val="203E5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4660"/>
  </p:normalViewPr>
  <p:slideViewPr>
    <p:cSldViewPr snapToGrid="0">
      <p:cViewPr>
        <p:scale>
          <a:sx n="70" d="100"/>
          <a:sy n="70" d="100"/>
        </p:scale>
        <p:origin x="726" y="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63229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6FF1B-7A67-4DAC-7404-0DF4CEB7FD5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0F67539-71E7-CCC1-6C43-33FBC2E3E1D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7F5BE51-1099-ED69-0972-955ADA496972}"/>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2824B30F-EBAF-4FBE-3946-461728EC99E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37421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655"/>
    </mc:Choice>
    <mc:Fallback xmlns="">
      <p:transition spd="slow" advTm="446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585" y="2864682"/>
            <a:ext cx="5992140" cy="1391535"/>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Public Finance and Infrastructure in Urban Settings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530"/>
    </mc:Choice>
    <mc:Fallback>
      <p:transition spd="slow" advTm="255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3060"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0" y="4853612"/>
            <a:ext cx="5941763" cy="1938992"/>
          </a:xfrm>
          <a:prstGeom prst="rect">
            <a:avLst/>
          </a:prstGeom>
          <a:noFill/>
        </p:spPr>
        <p:txBody>
          <a:bodyPr wrap="square">
            <a:spAutoFit/>
          </a:bodyPr>
          <a:lstStyle/>
          <a:p>
            <a:r>
              <a:rPr lang="en-US" sz="2000" dirty="0">
                <a:latin typeface="Alexandria"/>
              </a:rPr>
              <a:t>Urban infrastructure and real estate markets are deeply interwoven. Cities require extensive infrastructure—transportation, utilities, social facilities, public spaces—to support their populations, and the cost and financing of this infrastructure falls to public finance mechanisms.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95878" y="4129910"/>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1054277"/>
            <a:ext cx="8417320" cy="4661276"/>
          </a:xfrm>
          <a:prstGeom prst="rect">
            <a:avLst/>
          </a:prstGeom>
          <a:noFill/>
        </p:spPr>
        <p:txBody>
          <a:bodyPr wrap="square" rtlCol="0">
            <a:spAutoFit/>
          </a:bodyPr>
          <a:lstStyle/>
          <a:p>
            <a:pPr>
              <a:spcAft>
                <a:spcPts val="1000"/>
              </a:spcAft>
            </a:pPr>
            <a:r>
              <a:rPr lang="en-US" sz="2000" dirty="0">
                <a:latin typeface="Alexandria"/>
              </a:rPr>
              <a:t> Introduction</a:t>
            </a:r>
          </a:p>
          <a:p>
            <a:pPr>
              <a:spcAft>
                <a:spcPts val="1000"/>
              </a:spcAft>
            </a:pPr>
            <a:r>
              <a:rPr lang="en-US" sz="2000" dirty="0">
                <a:latin typeface="Alexandria" charset="0"/>
              </a:rPr>
              <a:t>  1. </a:t>
            </a:r>
            <a:r>
              <a:rPr lang="en-US" sz="2000" dirty="0">
                <a:latin typeface="Alexandria"/>
              </a:rPr>
              <a:t>Theoretical and conceptual foundations </a:t>
            </a:r>
          </a:p>
          <a:p>
            <a:pPr>
              <a:spcAft>
                <a:spcPts val="1000"/>
              </a:spcAft>
            </a:pPr>
            <a:r>
              <a:rPr lang="en-US" sz="2000" dirty="0">
                <a:latin typeface="Alexandria"/>
              </a:rPr>
              <a:t>  2. Public Finance Instruments for Urban Infrastructure </a:t>
            </a:r>
          </a:p>
          <a:p>
            <a:pPr>
              <a:spcAft>
                <a:spcPts val="1000"/>
              </a:spcAft>
            </a:pPr>
            <a:r>
              <a:rPr lang="en-US" sz="2000" dirty="0">
                <a:latin typeface="Alexandria"/>
              </a:rPr>
              <a:t>  3. Real Estate, Land Markets and Urban Infrastructure: Interlinkages</a:t>
            </a:r>
          </a:p>
          <a:p>
            <a:pPr>
              <a:spcAft>
                <a:spcPts val="1000"/>
              </a:spcAft>
            </a:pPr>
            <a:r>
              <a:rPr lang="en-US" sz="2000" dirty="0">
                <a:latin typeface="Alexandria"/>
              </a:rPr>
              <a:t>  4. Case Studies</a:t>
            </a:r>
          </a:p>
          <a:p>
            <a:pPr>
              <a:spcAft>
                <a:spcPts val="1000"/>
              </a:spcAft>
            </a:pPr>
            <a:r>
              <a:rPr lang="en-US" sz="2000" dirty="0"/>
              <a:t>  5. Governance, Risk and Quality Management in Public Infrastructure </a:t>
            </a:r>
            <a:endParaRPr lang="en-US" sz="2000" dirty="0">
              <a:latin typeface="Alexandria"/>
            </a:endParaRPr>
          </a:p>
          <a:p>
            <a:r>
              <a:rPr lang="en-US" sz="2000" dirty="0">
                <a:latin typeface="Alexandria"/>
              </a:rPr>
              <a:t>  6. Strategic Considerations for Practice in Urban Real Estate/Infrastructure   Projects</a:t>
            </a:r>
          </a:p>
          <a:p>
            <a:pPr>
              <a:lnSpc>
                <a:spcPct val="150000"/>
              </a:lnSpc>
            </a:pPr>
            <a:r>
              <a:rPr lang="en-US" sz="2000" dirty="0">
                <a:latin typeface="Alexandria"/>
              </a:rPr>
              <a:t>  7. Lessons for Emerging Markets and MENA Region </a:t>
            </a:r>
          </a:p>
          <a:p>
            <a:pPr>
              <a:lnSpc>
                <a:spcPct val="150000"/>
              </a:lnSpc>
            </a:pPr>
            <a:r>
              <a:rPr lang="en-US" sz="2000" dirty="0"/>
              <a:t>  8. Future Trends</a:t>
            </a:r>
          </a:p>
          <a:p>
            <a:pPr>
              <a:lnSpc>
                <a:spcPct val="150000"/>
              </a:lnSpc>
            </a:pPr>
            <a:r>
              <a:rPr lang="en-US" sz="2000" dirty="0">
                <a:latin typeface="Alexandria"/>
              </a:rPr>
              <a:t> 9. Discussion questions</a:t>
            </a:r>
          </a:p>
        </p:txBody>
      </p:sp>
      <p:sp>
        <p:nvSpPr>
          <p:cNvPr id="32" name="Rectangle 31"/>
          <p:cNvSpPr/>
          <p:nvPr/>
        </p:nvSpPr>
        <p:spPr>
          <a:xfrm>
            <a:off x="3305631" y="642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345178"/>
            <a:ext cx="8417320" cy="5324535"/>
          </a:xfrm>
          <a:prstGeom prst="rect">
            <a:avLst/>
          </a:prstGeom>
          <a:noFill/>
        </p:spPr>
        <p:txBody>
          <a:bodyPr wrap="square" rtlCol="0">
            <a:spAutoFit/>
          </a:bodyPr>
          <a:lstStyle/>
          <a:p>
            <a:r>
              <a:rPr lang="en-US" sz="2000" dirty="0">
                <a:latin typeface="Alexandria"/>
              </a:rPr>
              <a:t>By the end of the lecture, you will be able to:</a:t>
            </a:r>
          </a:p>
          <a:p>
            <a:pPr marL="285750" indent="-285750">
              <a:buFont typeface="Arial" panose="020B0604020202020204" pitchFamily="34" charset="0"/>
              <a:buChar char="•"/>
            </a:pPr>
            <a:r>
              <a:rPr lang="en-US" sz="2000" dirty="0">
                <a:latin typeface="Alexandria"/>
              </a:rPr>
              <a:t> </a:t>
            </a:r>
            <a:r>
              <a:rPr lang="en-US" sz="2000" b="1" dirty="0">
                <a:latin typeface="Alexandria"/>
              </a:rPr>
              <a:t>Explain</a:t>
            </a:r>
            <a:r>
              <a:rPr lang="en-US" sz="2000" dirty="0">
                <a:latin typeface="Alexandria"/>
              </a:rPr>
              <a:t> the fundamental principles of public finance and its relationship to urban infrastructure .</a:t>
            </a:r>
          </a:p>
          <a:p>
            <a:pPr marL="285750" indent="-285750">
              <a:buFont typeface="Arial" panose="020B0604020202020204" pitchFamily="34" charset="0"/>
              <a:buChar char="•"/>
            </a:pPr>
            <a:r>
              <a:rPr lang="en-US" sz="2000" b="1" dirty="0">
                <a:latin typeface="Alexandria"/>
              </a:rPr>
              <a:t>Identify</a:t>
            </a:r>
            <a:r>
              <a:rPr lang="en-US" sz="2000" dirty="0">
                <a:latin typeface="Alexandria"/>
              </a:rPr>
              <a:t> and evaluate the major instruments used to finance infrastructure—such as taxes, public borrowing, public-private partnerships (PPPs), and value-capture mechanisms.</a:t>
            </a:r>
          </a:p>
          <a:p>
            <a:pPr marL="285750" indent="-285750">
              <a:buFont typeface="Arial" panose="020B0604020202020204" pitchFamily="34" charset="0"/>
              <a:buChar char="•"/>
            </a:pPr>
            <a:r>
              <a:rPr lang="en-US" sz="2000" b="1" dirty="0">
                <a:latin typeface="Alexandria"/>
              </a:rPr>
              <a:t>Compare</a:t>
            </a:r>
            <a:r>
              <a:rPr lang="en-US" sz="2000" dirty="0">
                <a:latin typeface="Alexandria"/>
              </a:rPr>
              <a:t> international case studies that demonstrate alignment between infrastructure investments and real estate growth.</a:t>
            </a:r>
          </a:p>
          <a:p>
            <a:pPr marL="285750" indent="-285750">
              <a:buFont typeface="Arial" panose="020B0604020202020204" pitchFamily="34" charset="0"/>
              <a:buChar char="•"/>
            </a:pPr>
            <a:r>
              <a:rPr lang="en-US" sz="2000" b="1" dirty="0">
                <a:latin typeface="Alexandria"/>
              </a:rPr>
              <a:t>Critically examine</a:t>
            </a:r>
            <a:r>
              <a:rPr lang="en-US" sz="2000" dirty="0">
                <a:latin typeface="Alexandria"/>
              </a:rPr>
              <a:t> the fiscal, governance, and risk management frameworks that shape infrastructure–real estate linkages in urban economies.</a:t>
            </a:r>
          </a:p>
          <a:p>
            <a:pPr marL="285750" indent="-285750">
              <a:buFont typeface="Arial" panose="020B0604020202020204" pitchFamily="34" charset="0"/>
              <a:buChar char="•"/>
            </a:pPr>
            <a:r>
              <a:rPr lang="en-US" sz="2000" b="1" dirty="0">
                <a:latin typeface="Alexandria"/>
              </a:rPr>
              <a:t>Apply</a:t>
            </a:r>
            <a:r>
              <a:rPr lang="en-US" sz="2000" dirty="0">
                <a:latin typeface="Alexandria"/>
              </a:rPr>
              <a:t> analytical methods to estimate the economic impact of infrastructure projects on property values and urban development.</a:t>
            </a:r>
          </a:p>
          <a:p>
            <a:pPr marL="285750" indent="-285750">
              <a:buFont typeface="Arial" panose="020B0604020202020204" pitchFamily="34" charset="0"/>
              <a:buChar char="•"/>
            </a:pPr>
            <a:r>
              <a:rPr lang="en-US" sz="2000" b="1" dirty="0">
                <a:latin typeface="Alexandria"/>
              </a:rPr>
              <a:t>Design</a:t>
            </a:r>
            <a:r>
              <a:rPr lang="en-US" sz="2000" dirty="0">
                <a:latin typeface="Alexandria"/>
              </a:rPr>
              <a:t> policy recommendations for cities aiming to leverage real estate markets to finance and maintain public infrastructure.</a:t>
            </a:r>
          </a:p>
          <a:p>
            <a:pPr marL="285750" indent="-285750">
              <a:buFont typeface="Arial" panose="020B0604020202020204" pitchFamily="34" charset="0"/>
              <a:buChar char="•"/>
            </a:pPr>
            <a:r>
              <a:rPr lang="en-US" sz="2000" b="1" dirty="0">
                <a:latin typeface="Alexandria"/>
              </a:rPr>
              <a:t>Reflect</a:t>
            </a:r>
            <a:r>
              <a:rPr lang="en-US" sz="2000" dirty="0">
                <a:latin typeface="Alexandria"/>
              </a:rPr>
              <a:t> on future trends such as digital infrastructure, green financing, and smart cities, and their implications for real estate–based urban finance models.</a:t>
            </a:r>
            <a:endParaRPr lang="en-US" sz="2000" dirty="0">
              <a:latin typeface="Alexandria"/>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486158" y="1699290"/>
            <a:ext cx="3909257" cy="2653034"/>
          </a:xfrm>
          <a:prstGeom prst="rect">
            <a:avLst/>
          </a:prstGeom>
        </p:spPr>
        <p:txBody>
          <a:bodyPr wrap="square">
            <a:spAutoFit/>
          </a:bodyPr>
          <a:lstStyle/>
          <a:p>
            <a:pPr marL="342900" indent="-342900">
              <a:lnSpc>
                <a:spcPct val="120000"/>
              </a:lnSpc>
              <a:buFont typeface="Arial" panose="020B0604020202020204" pitchFamily="34" charset="0"/>
              <a:buChar char="•"/>
            </a:pPr>
            <a:r>
              <a:rPr lang="en-US" sz="2000" dirty="0">
                <a:latin typeface="Alexandria"/>
              </a:rPr>
              <a:t>How public finance instruments support urban infrastructure?</a:t>
            </a:r>
          </a:p>
          <a:p>
            <a:pPr marL="342900" indent="-342900">
              <a:lnSpc>
                <a:spcPct val="120000"/>
              </a:lnSpc>
              <a:buFont typeface="Arial" panose="020B0604020202020204" pitchFamily="34" charset="0"/>
              <a:buChar char="•"/>
            </a:pPr>
            <a:r>
              <a:rPr lang="en-US" sz="2000" dirty="0">
                <a:latin typeface="Alexandria"/>
              </a:rPr>
              <a:t> How real estate interacts with these mechanisms?</a:t>
            </a:r>
          </a:p>
          <a:p>
            <a:pPr marL="342900" indent="-342900">
              <a:lnSpc>
                <a:spcPct val="120000"/>
              </a:lnSpc>
              <a:buFont typeface="Arial" panose="020B0604020202020204" pitchFamily="34" charset="0"/>
              <a:buChar char="•"/>
            </a:pPr>
            <a:r>
              <a:rPr lang="en-US" sz="2000" dirty="0">
                <a:latin typeface="Alexandria"/>
              </a:rPr>
              <a:t>The implications for urban planning, governance and project/quality management</a:t>
            </a:r>
          </a:p>
        </p:txBody>
      </p:sp>
      <p:sp>
        <p:nvSpPr>
          <p:cNvPr id="7" name="Rectangle 6">
            <a:extLst>
              <a:ext uri="{FF2B5EF4-FFF2-40B4-BE49-F238E27FC236}">
                <a16:creationId xmlns:a16="http://schemas.microsoft.com/office/drawing/2014/main" id="{00409D73-08CA-85B8-D363-6BBA61235086}"/>
              </a:ext>
            </a:extLst>
          </p:cNvPr>
          <p:cNvSpPr/>
          <p:nvPr/>
        </p:nvSpPr>
        <p:spPr>
          <a:xfrm>
            <a:off x="6855589" y="3815831"/>
            <a:ext cx="4215670" cy="2283702"/>
          </a:xfrm>
          <a:prstGeom prst="rect">
            <a:avLst/>
          </a:prstGeom>
        </p:spPr>
        <p:txBody>
          <a:bodyPr wrap="square">
            <a:spAutoFit/>
          </a:bodyPr>
          <a:lstStyle/>
          <a:p>
            <a:pPr algn="just">
              <a:lnSpc>
                <a:spcPct val="120000"/>
              </a:lnSpc>
            </a:pPr>
            <a:r>
              <a:rPr lang="en-US" sz="2000" b="1" dirty="0">
                <a:latin typeface="Alexandria"/>
              </a:rPr>
              <a:t>Real-estate markets respond to, and drive, infrastructure investment: property values rise with proximity to infrastructure, land markets shift, and private development often piggy-backs on public infrastructure.</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 Introduction</a:t>
            </a:r>
          </a:p>
        </p:txBody>
      </p:sp>
      <p:pic>
        <p:nvPicPr>
          <p:cNvPr id="9" name="صورة 8">
            <a:extLst>
              <a:ext uri="{FF2B5EF4-FFF2-40B4-BE49-F238E27FC236}">
                <a16:creationId xmlns:a16="http://schemas.microsoft.com/office/drawing/2014/main" id="{5E80E533-CF79-7312-769F-D24FF5AE751B}"/>
              </a:ext>
            </a:extLst>
          </p:cNvPr>
          <p:cNvPicPr>
            <a:picLocks noChangeAspect="1"/>
          </p:cNvPicPr>
          <p:nvPr/>
        </p:nvPicPr>
        <p:blipFill>
          <a:blip r:embed="rId3"/>
          <a:stretch>
            <a:fillRect/>
          </a:stretch>
        </p:blipFill>
        <p:spPr>
          <a:xfrm>
            <a:off x="1805080" y="4508155"/>
            <a:ext cx="3248025" cy="1409700"/>
          </a:xfrm>
          <a:prstGeom prst="rect">
            <a:avLst/>
          </a:prstGeom>
        </p:spPr>
      </p:pic>
      <p:pic>
        <p:nvPicPr>
          <p:cNvPr id="3074" name="Picture 2" descr="Urban Infrastructure development ...">
            <a:extLst>
              <a:ext uri="{FF2B5EF4-FFF2-40B4-BE49-F238E27FC236}">
                <a16:creationId xmlns:a16="http://schemas.microsoft.com/office/drawing/2014/main" id="{9A6D86DE-9C6C-AF33-52F1-2A0DF5098560}"/>
              </a:ext>
            </a:extLst>
          </p:cNvPr>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12215" b="12215"/>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56F4B-C165-C3D1-EC43-28B1EA0523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420CC4-3D13-1215-4997-F9CF02209AAC}"/>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09791E0-B576-7C39-6AD0-BDAD5E7F78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708B7CE-F842-F147-AB72-EF62DFC09249}"/>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sp>
        <p:nvSpPr>
          <p:cNvPr id="6" name="TextBox 47">
            <a:extLst>
              <a:ext uri="{FF2B5EF4-FFF2-40B4-BE49-F238E27FC236}">
                <a16:creationId xmlns:a16="http://schemas.microsoft.com/office/drawing/2014/main" id="{028BF343-BEE1-E6F6-F214-C80BF688A4AB}"/>
              </a:ext>
            </a:extLst>
          </p:cNvPr>
          <p:cNvSpPr txBox="1"/>
          <p:nvPr/>
        </p:nvSpPr>
        <p:spPr>
          <a:xfrm>
            <a:off x="762000" y="2153933"/>
            <a:ext cx="2835593" cy="3170099"/>
          </a:xfrm>
          <a:prstGeom prst="rect">
            <a:avLst/>
          </a:prstGeom>
          <a:noFill/>
        </p:spPr>
        <p:txBody>
          <a:bodyPr wrap="square" rtlCol="0">
            <a:spAutoFit/>
          </a:bodyPr>
          <a:lstStyle/>
          <a:p>
            <a:r>
              <a:rPr lang="en-US" sz="2000" b="1" dirty="0">
                <a:latin typeface="Alexandria"/>
              </a:rPr>
              <a:t>1.1 Urban infrastructure and its public finance dimension</a:t>
            </a:r>
          </a:p>
          <a:p>
            <a:r>
              <a:rPr lang="en-US" sz="2000" dirty="0">
                <a:latin typeface="Alexandria"/>
              </a:rPr>
              <a:t>Urban infrastructure comprises roads, public transport, water/sewerage, energy, social facilities (schools, hospitals), public open space. </a:t>
            </a:r>
          </a:p>
        </p:txBody>
      </p:sp>
      <p:pic>
        <p:nvPicPr>
          <p:cNvPr id="3" name="صورة 2">
            <a:extLst>
              <a:ext uri="{FF2B5EF4-FFF2-40B4-BE49-F238E27FC236}">
                <a16:creationId xmlns:a16="http://schemas.microsoft.com/office/drawing/2014/main" id="{51C779F1-71E7-F645-EA4C-45B00AC9EA74}"/>
              </a:ext>
            </a:extLst>
          </p:cNvPr>
          <p:cNvPicPr>
            <a:picLocks noChangeAspect="1"/>
          </p:cNvPicPr>
          <p:nvPr/>
        </p:nvPicPr>
        <p:blipFill>
          <a:blip r:embed="rId3"/>
          <a:stretch>
            <a:fillRect/>
          </a:stretch>
        </p:blipFill>
        <p:spPr>
          <a:xfrm>
            <a:off x="3597593" y="1533968"/>
            <a:ext cx="7620000" cy="4286250"/>
          </a:xfrm>
          <a:prstGeom prst="rect">
            <a:avLst/>
          </a:prstGeom>
        </p:spPr>
      </p:pic>
    </p:spTree>
    <p:extLst>
      <p:ext uri="{BB962C8B-B14F-4D97-AF65-F5344CB8AC3E}">
        <p14:creationId xmlns:p14="http://schemas.microsoft.com/office/powerpoint/2010/main" val="283720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B7CB1-25CC-48E8-9032-EA1185BAC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D4116D-8193-FA67-7B42-627F52D9A75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A43D24F-2739-2DA1-5F90-0C03FF801A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6AB8499-08E1-F3CF-7BD8-346C3A109C66}"/>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sp>
        <p:nvSpPr>
          <p:cNvPr id="6" name="TextBox 47">
            <a:extLst>
              <a:ext uri="{FF2B5EF4-FFF2-40B4-BE49-F238E27FC236}">
                <a16:creationId xmlns:a16="http://schemas.microsoft.com/office/drawing/2014/main" id="{C354C1F7-C9E8-AB56-4464-9210C8E8E5EA}"/>
              </a:ext>
            </a:extLst>
          </p:cNvPr>
          <p:cNvSpPr txBox="1"/>
          <p:nvPr/>
        </p:nvSpPr>
        <p:spPr>
          <a:xfrm>
            <a:off x="762000" y="1639177"/>
            <a:ext cx="10243186" cy="3584058"/>
          </a:xfrm>
          <a:prstGeom prst="rect">
            <a:avLst/>
          </a:prstGeom>
          <a:noFill/>
        </p:spPr>
        <p:txBody>
          <a:bodyPr wrap="square" rtlCol="0">
            <a:spAutoFit/>
          </a:bodyPr>
          <a:lstStyle/>
          <a:p>
            <a:r>
              <a:rPr lang="en-US" sz="2000" b="1" dirty="0">
                <a:latin typeface="Alexandria"/>
              </a:rPr>
              <a:t>1.1 Urban infrastructure and its public finance dimension</a:t>
            </a:r>
          </a:p>
          <a:p>
            <a:r>
              <a:rPr lang="en-US" sz="2000" dirty="0">
                <a:latin typeface="Alexandria"/>
              </a:rPr>
              <a:t>The financing of such infrastructure is typically a public-sector responsibility (either at national, regional or municipal level). </a:t>
            </a:r>
          </a:p>
          <a:p>
            <a:r>
              <a:rPr lang="en-US" sz="2000" dirty="0">
                <a:latin typeface="Alexandria"/>
              </a:rPr>
              <a:t>Over time, the modes of financing have diversified: </a:t>
            </a:r>
          </a:p>
          <a:p>
            <a:pPr marL="342900" indent="-342900">
              <a:lnSpc>
                <a:spcPct val="150000"/>
              </a:lnSpc>
              <a:buFont typeface="Wingdings" panose="05000000000000000000" pitchFamily="2" charset="2"/>
              <a:buChar char="§"/>
            </a:pPr>
            <a:r>
              <a:rPr lang="en-US" sz="2000" dirty="0">
                <a:latin typeface="Alexandria"/>
              </a:rPr>
              <a:t>Traditional tax-financed budgets</a:t>
            </a:r>
          </a:p>
          <a:p>
            <a:pPr marL="342900" indent="-342900">
              <a:lnSpc>
                <a:spcPct val="150000"/>
              </a:lnSpc>
              <a:buFont typeface="Wingdings" panose="05000000000000000000" pitchFamily="2" charset="2"/>
              <a:buChar char="§"/>
            </a:pPr>
            <a:r>
              <a:rPr lang="en-US" sz="2000" dirty="0">
                <a:latin typeface="Alexandria"/>
              </a:rPr>
              <a:t> User-charges and fees</a:t>
            </a:r>
          </a:p>
          <a:p>
            <a:pPr marL="342900" indent="-342900">
              <a:lnSpc>
                <a:spcPct val="150000"/>
              </a:lnSpc>
              <a:buFont typeface="Wingdings" panose="05000000000000000000" pitchFamily="2" charset="2"/>
              <a:buChar char="§"/>
            </a:pPr>
            <a:r>
              <a:rPr lang="en-US" sz="2000" dirty="0">
                <a:latin typeface="Alexandria"/>
              </a:rPr>
              <a:t> Borrowing (municipal bonds)</a:t>
            </a:r>
          </a:p>
          <a:p>
            <a:pPr marL="342900" indent="-342900">
              <a:lnSpc>
                <a:spcPct val="150000"/>
              </a:lnSpc>
              <a:buFont typeface="Wingdings" panose="05000000000000000000" pitchFamily="2" charset="2"/>
              <a:buChar char="§"/>
            </a:pPr>
            <a:r>
              <a:rPr lang="en-US" sz="2000" dirty="0">
                <a:latin typeface="Alexandria"/>
              </a:rPr>
              <a:t> Public-private partnerships (PPPs)</a:t>
            </a:r>
          </a:p>
          <a:p>
            <a:pPr marL="342900" indent="-342900">
              <a:lnSpc>
                <a:spcPct val="150000"/>
              </a:lnSpc>
              <a:buFont typeface="Wingdings" panose="05000000000000000000" pitchFamily="2" charset="2"/>
              <a:buChar char="§"/>
            </a:pPr>
            <a:r>
              <a:rPr lang="en-US" sz="2000" dirty="0">
                <a:latin typeface="Alexandria"/>
              </a:rPr>
              <a:t>  land-based financing (capturing value from surrounding land/real estate). </a:t>
            </a:r>
          </a:p>
        </p:txBody>
      </p:sp>
      <p:pic>
        <p:nvPicPr>
          <p:cNvPr id="5" name="صورة 4">
            <a:extLst>
              <a:ext uri="{FF2B5EF4-FFF2-40B4-BE49-F238E27FC236}">
                <a16:creationId xmlns:a16="http://schemas.microsoft.com/office/drawing/2014/main" id="{B4B7D7A6-9E22-BBF1-4C4E-94DBBEF19937}"/>
              </a:ext>
            </a:extLst>
          </p:cNvPr>
          <p:cNvPicPr>
            <a:picLocks noChangeAspect="1"/>
          </p:cNvPicPr>
          <p:nvPr/>
        </p:nvPicPr>
        <p:blipFill>
          <a:blip r:embed="rId3"/>
          <a:stretch>
            <a:fillRect/>
          </a:stretch>
        </p:blipFill>
        <p:spPr>
          <a:xfrm>
            <a:off x="7238749" y="2624137"/>
            <a:ext cx="2847975" cy="1609725"/>
          </a:xfrm>
          <a:prstGeom prst="rect">
            <a:avLst/>
          </a:prstGeom>
        </p:spPr>
      </p:pic>
    </p:spTree>
    <p:extLst>
      <p:ext uri="{BB962C8B-B14F-4D97-AF65-F5344CB8AC3E}">
        <p14:creationId xmlns:p14="http://schemas.microsoft.com/office/powerpoint/2010/main" val="240440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0B413-6AB0-CC39-D187-1928493870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1A77F-EC15-BAAC-E994-B2113BE24C0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CD5EEE2-3D47-3F14-6F2B-4723C985E9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16B3E85-748E-9900-2086-4BB76B7D85B6}"/>
              </a:ext>
            </a:extLst>
          </p:cNvPr>
          <p:cNvSpPr txBox="1"/>
          <p:nvPr/>
        </p:nvSpPr>
        <p:spPr>
          <a:xfrm>
            <a:off x="762000" y="2023774"/>
            <a:ext cx="6030160" cy="2862322"/>
          </a:xfrm>
          <a:prstGeom prst="rect">
            <a:avLst/>
          </a:prstGeom>
          <a:noFill/>
        </p:spPr>
        <p:txBody>
          <a:bodyPr wrap="square" rtlCol="0">
            <a:spAutoFit/>
          </a:bodyPr>
          <a:lstStyle/>
          <a:p>
            <a:r>
              <a:rPr lang="en-US" sz="2000" b="1" dirty="0">
                <a:latin typeface="Alexandria"/>
              </a:rPr>
              <a:t>1.2 Land, real estate and value-capture logic</a:t>
            </a:r>
          </a:p>
          <a:p>
            <a:endParaRPr lang="en-US" sz="2000" dirty="0">
              <a:latin typeface="Alexandria"/>
            </a:endParaRPr>
          </a:p>
          <a:p>
            <a:r>
              <a:rPr lang="en-US" sz="2000" b="1" dirty="0">
                <a:latin typeface="Alexandria"/>
              </a:rPr>
              <a:t>key insight</a:t>
            </a:r>
            <a:r>
              <a:rPr lang="en-US" sz="2000" dirty="0">
                <a:latin typeface="Alexandria"/>
              </a:rPr>
              <a:t>: infrastructure investment creates value in adjacent land and real-estate markets. </a:t>
            </a:r>
          </a:p>
          <a:p>
            <a:r>
              <a:rPr lang="en-US" sz="2000" dirty="0">
                <a:latin typeface="Alexandria"/>
              </a:rPr>
              <a:t>If a city builds a metro line, properties nearby appreciate; if new roads or utilities are delivered, land becomes more serviceable.</a:t>
            </a:r>
          </a:p>
          <a:p>
            <a:r>
              <a:rPr lang="en-US" sz="2000" dirty="0">
                <a:latin typeface="Alexandria"/>
              </a:rPr>
              <a:t>Capturing part of this “value uplift” is a way for cities to finance infrastructure. </a:t>
            </a:r>
          </a:p>
        </p:txBody>
      </p:sp>
      <p:sp>
        <p:nvSpPr>
          <p:cNvPr id="5" name="مربع نص 4">
            <a:extLst>
              <a:ext uri="{FF2B5EF4-FFF2-40B4-BE49-F238E27FC236}">
                <a16:creationId xmlns:a16="http://schemas.microsoft.com/office/drawing/2014/main" id="{C3121916-D88B-E473-646F-1C71961AFA39}"/>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pic>
        <p:nvPicPr>
          <p:cNvPr id="9" name="صورة 8">
            <a:extLst>
              <a:ext uri="{FF2B5EF4-FFF2-40B4-BE49-F238E27FC236}">
                <a16:creationId xmlns:a16="http://schemas.microsoft.com/office/drawing/2014/main" id="{6E6133EC-A1A4-E794-93D8-3FFDCDCEC491}"/>
              </a:ext>
            </a:extLst>
          </p:cNvPr>
          <p:cNvPicPr>
            <a:picLocks noChangeAspect="1"/>
          </p:cNvPicPr>
          <p:nvPr/>
        </p:nvPicPr>
        <p:blipFill>
          <a:blip r:embed="rId3"/>
          <a:stretch>
            <a:fillRect/>
          </a:stretch>
        </p:blipFill>
        <p:spPr>
          <a:xfrm>
            <a:off x="6936880" y="1886313"/>
            <a:ext cx="3553559" cy="3137244"/>
          </a:xfrm>
          <a:prstGeom prst="rect">
            <a:avLst/>
          </a:prstGeom>
        </p:spPr>
      </p:pic>
    </p:spTree>
    <p:extLst>
      <p:ext uri="{BB962C8B-B14F-4D97-AF65-F5344CB8AC3E}">
        <p14:creationId xmlns:p14="http://schemas.microsoft.com/office/powerpoint/2010/main" val="2215153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33B06-5F8F-B55C-A7BF-D7BF8AD3D6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84B3C-FF16-9C5A-8508-054177B95FC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12222A2-128F-43BD-68F8-41C3BA0AE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37C6C27-0E1F-822C-BED9-D8FA5C3CE0A2}"/>
              </a:ext>
            </a:extLst>
          </p:cNvPr>
          <p:cNvSpPr txBox="1"/>
          <p:nvPr/>
        </p:nvSpPr>
        <p:spPr>
          <a:xfrm>
            <a:off x="762000" y="2615598"/>
            <a:ext cx="2526632" cy="2246769"/>
          </a:xfrm>
          <a:prstGeom prst="rect">
            <a:avLst/>
          </a:prstGeom>
          <a:noFill/>
        </p:spPr>
        <p:txBody>
          <a:bodyPr wrap="square" rtlCol="0">
            <a:spAutoFit/>
          </a:bodyPr>
          <a:lstStyle/>
          <a:p>
            <a:r>
              <a:rPr lang="en-US" sz="2000" dirty="0">
                <a:latin typeface="Alexandria"/>
              </a:rPr>
              <a:t>land value uplift following infrastructure investment — land values rise significantly after project completion.</a:t>
            </a:r>
          </a:p>
        </p:txBody>
      </p:sp>
      <p:sp>
        <p:nvSpPr>
          <p:cNvPr id="5" name="مربع نص 4">
            <a:extLst>
              <a:ext uri="{FF2B5EF4-FFF2-40B4-BE49-F238E27FC236}">
                <a16:creationId xmlns:a16="http://schemas.microsoft.com/office/drawing/2014/main" id="{41444901-14FD-7E9E-F25F-626E005FD4D8}"/>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pic>
        <p:nvPicPr>
          <p:cNvPr id="8" name="صورة 7">
            <a:extLst>
              <a:ext uri="{FF2B5EF4-FFF2-40B4-BE49-F238E27FC236}">
                <a16:creationId xmlns:a16="http://schemas.microsoft.com/office/drawing/2014/main" id="{500DC6CF-3313-472E-1977-64F241C61857}"/>
              </a:ext>
            </a:extLst>
          </p:cNvPr>
          <p:cNvPicPr>
            <a:picLocks noChangeAspect="1"/>
          </p:cNvPicPr>
          <p:nvPr/>
        </p:nvPicPr>
        <p:blipFill>
          <a:blip r:embed="rId3"/>
          <a:stretch>
            <a:fillRect/>
          </a:stretch>
        </p:blipFill>
        <p:spPr>
          <a:xfrm>
            <a:off x="3288632" y="1692989"/>
            <a:ext cx="7876975" cy="4243137"/>
          </a:xfrm>
          <a:prstGeom prst="rect">
            <a:avLst/>
          </a:prstGeom>
        </p:spPr>
      </p:pic>
    </p:spTree>
    <p:extLst>
      <p:ext uri="{BB962C8B-B14F-4D97-AF65-F5344CB8AC3E}">
        <p14:creationId xmlns:p14="http://schemas.microsoft.com/office/powerpoint/2010/main" val="3282704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AC1D6-F3A2-4BFB-BB13-40E203A6A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65906-20CE-709E-D783-A661FC8D324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E7DAF8A-F8DE-6CE1-1112-FE9B6B0D0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0DDF3F8-0B97-1F3B-B83C-634AB8FA5E41}"/>
              </a:ext>
            </a:extLst>
          </p:cNvPr>
          <p:cNvSpPr txBox="1"/>
          <p:nvPr/>
        </p:nvSpPr>
        <p:spPr>
          <a:xfrm>
            <a:off x="761999" y="1584547"/>
            <a:ext cx="10465633" cy="3170099"/>
          </a:xfrm>
          <a:prstGeom prst="rect">
            <a:avLst/>
          </a:prstGeom>
          <a:noFill/>
        </p:spPr>
        <p:txBody>
          <a:bodyPr wrap="square" rtlCol="0">
            <a:spAutoFit/>
          </a:bodyPr>
          <a:lstStyle/>
          <a:p>
            <a:r>
              <a:rPr lang="en-US" sz="2000" b="1" dirty="0">
                <a:latin typeface="Alexandria"/>
              </a:rPr>
              <a:t>1.3 Real estate financialization and infrastructure</a:t>
            </a:r>
          </a:p>
          <a:p>
            <a:r>
              <a:rPr lang="en-US" sz="2000" dirty="0">
                <a:latin typeface="Alexandria"/>
              </a:rPr>
              <a:t>In recent years, the concept of financialization has emerged:</a:t>
            </a:r>
          </a:p>
          <a:p>
            <a:r>
              <a:rPr lang="en-US" sz="2000" dirty="0">
                <a:solidFill>
                  <a:schemeClr val="accent2"/>
                </a:solidFill>
                <a:latin typeface="Alexandria"/>
              </a:rPr>
              <a:t> </a:t>
            </a:r>
            <a:r>
              <a:rPr lang="en-US" sz="2000" b="1" dirty="0">
                <a:solidFill>
                  <a:schemeClr val="accent2"/>
                </a:solidFill>
                <a:latin typeface="Alexandria"/>
              </a:rPr>
              <a:t>Real estate and infrastructure as financial assets rather than purely service-delivery mechanisms. </a:t>
            </a:r>
          </a:p>
          <a:p>
            <a:r>
              <a:rPr lang="en-US" sz="2000" dirty="0">
                <a:latin typeface="Alexandria"/>
              </a:rPr>
              <a:t>This shift has implications for governance, risk, and public finance. </a:t>
            </a:r>
          </a:p>
          <a:p>
            <a:r>
              <a:rPr lang="en-US" sz="2000" dirty="0">
                <a:latin typeface="Alexandria"/>
              </a:rPr>
              <a:t>For instance, in the case of Johannesburg commercial real-estate investment (office parks, malls) rather than residential markets dominated the </a:t>
            </a:r>
            <a:r>
              <a:rPr lang="en-US" sz="2000" dirty="0" err="1">
                <a:latin typeface="Alexandria"/>
              </a:rPr>
              <a:t>financialisation</a:t>
            </a:r>
            <a:r>
              <a:rPr lang="en-US" sz="2000" dirty="0">
                <a:latin typeface="Alexandria"/>
              </a:rPr>
              <a:t> of space. </a:t>
            </a:r>
          </a:p>
          <a:p>
            <a:r>
              <a:rPr lang="en-US" sz="2000" dirty="0">
                <a:latin typeface="Alexandria"/>
              </a:rPr>
              <a:t>And in Birmingham (UK) the “financialization fix” concept shows how urban land tenure, asset management and redevelopment are part of long-term public finance strategies.</a:t>
            </a:r>
          </a:p>
          <a:p>
            <a:endParaRPr lang="en-US" sz="2000" dirty="0">
              <a:latin typeface="Alexandria"/>
            </a:endParaRPr>
          </a:p>
        </p:txBody>
      </p:sp>
      <p:sp>
        <p:nvSpPr>
          <p:cNvPr id="3" name="مربع نص 2">
            <a:extLst>
              <a:ext uri="{FF2B5EF4-FFF2-40B4-BE49-F238E27FC236}">
                <a16:creationId xmlns:a16="http://schemas.microsoft.com/office/drawing/2014/main" id="{DDAB0A24-EF89-6BCD-CD70-D4C916AE92E5}"/>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pic>
        <p:nvPicPr>
          <p:cNvPr id="4" name="صورة 3">
            <a:extLst>
              <a:ext uri="{FF2B5EF4-FFF2-40B4-BE49-F238E27FC236}">
                <a16:creationId xmlns:a16="http://schemas.microsoft.com/office/drawing/2014/main" id="{10AC273C-BEDD-8C47-4486-6D378BFC0BD8}"/>
              </a:ext>
            </a:extLst>
          </p:cNvPr>
          <p:cNvPicPr>
            <a:picLocks noChangeAspect="1"/>
          </p:cNvPicPr>
          <p:nvPr/>
        </p:nvPicPr>
        <p:blipFill>
          <a:blip r:embed="rId3"/>
          <a:stretch>
            <a:fillRect/>
          </a:stretch>
        </p:blipFill>
        <p:spPr>
          <a:xfrm>
            <a:off x="4125967" y="4455707"/>
            <a:ext cx="2857500" cy="1600200"/>
          </a:xfrm>
          <a:prstGeom prst="rect">
            <a:avLst/>
          </a:prstGeom>
        </p:spPr>
      </p:pic>
    </p:spTree>
    <p:extLst>
      <p:ext uri="{BB962C8B-B14F-4D97-AF65-F5344CB8AC3E}">
        <p14:creationId xmlns:p14="http://schemas.microsoft.com/office/powerpoint/2010/main" val="4237817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7768B-6DCC-3B4D-4A37-311DC93B40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7C6EC5-81A4-4585-9234-F3A511FD818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B33DA40-DF95-9942-D824-813ABD42A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FC9129C7-87A7-0EF7-1546-4065D86742B4}"/>
              </a:ext>
            </a:extLst>
          </p:cNvPr>
          <p:cNvSpPr txBox="1"/>
          <p:nvPr/>
        </p:nvSpPr>
        <p:spPr>
          <a:xfrm>
            <a:off x="705444" y="1496929"/>
            <a:ext cx="6449335" cy="4708981"/>
          </a:xfrm>
          <a:prstGeom prst="rect">
            <a:avLst/>
          </a:prstGeom>
          <a:noFill/>
        </p:spPr>
        <p:txBody>
          <a:bodyPr wrap="square" rtlCol="0">
            <a:spAutoFit/>
          </a:bodyPr>
          <a:lstStyle/>
          <a:p>
            <a:r>
              <a:rPr lang="en-US" sz="2000" b="1" dirty="0">
                <a:latin typeface="Alexandria"/>
              </a:rPr>
              <a:t>1.4 Implications for project management and quality management</a:t>
            </a:r>
          </a:p>
          <a:p>
            <a:r>
              <a:rPr lang="en-US" sz="2000" dirty="0">
                <a:latin typeface="Alexandria"/>
              </a:rPr>
              <a:t>From a project/quality management lens, infrastructure delivery in urban settings poses complex challenges: </a:t>
            </a:r>
          </a:p>
          <a:p>
            <a:endParaRPr lang="en-US" sz="2000" dirty="0">
              <a:latin typeface="Alexandria"/>
            </a:endParaRPr>
          </a:p>
          <a:p>
            <a:pPr marL="342900" indent="-342900">
              <a:buFont typeface="Courier New" panose="02070309020205020404" pitchFamily="49" charset="0"/>
              <a:buChar char="o"/>
            </a:pPr>
            <a:r>
              <a:rPr lang="en-US" sz="2000" dirty="0">
                <a:latin typeface="Alexandria"/>
              </a:rPr>
              <a:t>Multi-stakeholder governance</a:t>
            </a:r>
          </a:p>
          <a:p>
            <a:pPr marL="342900" indent="-342900">
              <a:buFont typeface="Courier New" panose="02070309020205020404" pitchFamily="49" charset="0"/>
              <a:buChar char="o"/>
            </a:pPr>
            <a:r>
              <a:rPr lang="en-US" sz="2000" dirty="0">
                <a:latin typeface="Alexandria"/>
              </a:rPr>
              <a:t>Multiple funding streams</a:t>
            </a:r>
          </a:p>
          <a:p>
            <a:pPr marL="342900" indent="-342900">
              <a:buFont typeface="Courier New" panose="02070309020205020404" pitchFamily="49" charset="0"/>
              <a:buChar char="o"/>
            </a:pPr>
            <a:r>
              <a:rPr lang="en-US" sz="2000" dirty="0">
                <a:latin typeface="Alexandria"/>
              </a:rPr>
              <a:t>Overlapping land/real-estate dynamics</a:t>
            </a:r>
          </a:p>
          <a:p>
            <a:pPr marL="342900" indent="-342900">
              <a:buFont typeface="Courier New" panose="02070309020205020404" pitchFamily="49" charset="0"/>
              <a:buChar char="o"/>
            </a:pPr>
            <a:r>
              <a:rPr lang="en-US" sz="2000" dirty="0">
                <a:latin typeface="Alexandria"/>
              </a:rPr>
              <a:t>long-term maintenance (quality) and risk management (financial risk, governance risk). </a:t>
            </a:r>
          </a:p>
          <a:p>
            <a:r>
              <a:rPr lang="en-US" sz="2000" dirty="0">
                <a:latin typeface="Alexandria"/>
              </a:rPr>
              <a:t>The intertwining of real-estate finance means that quality must not only address construction delivery but also long-term asset performance, life-cycle cost, value-capture outcomes and alignment with urban planning objectives.</a:t>
            </a:r>
          </a:p>
          <a:p>
            <a:endParaRPr lang="en-US" sz="2000" dirty="0">
              <a:latin typeface="Alexandria"/>
            </a:endParaRPr>
          </a:p>
        </p:txBody>
      </p:sp>
      <p:sp>
        <p:nvSpPr>
          <p:cNvPr id="2" name="مربع نص 1">
            <a:extLst>
              <a:ext uri="{FF2B5EF4-FFF2-40B4-BE49-F238E27FC236}">
                <a16:creationId xmlns:a16="http://schemas.microsoft.com/office/drawing/2014/main" id="{FA227C71-125B-FD9F-3D2B-5FA31F382063}"/>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1. Theoretical and conceptual foundations</a:t>
            </a:r>
          </a:p>
        </p:txBody>
      </p:sp>
      <p:pic>
        <p:nvPicPr>
          <p:cNvPr id="5" name="صورة 4">
            <a:extLst>
              <a:ext uri="{FF2B5EF4-FFF2-40B4-BE49-F238E27FC236}">
                <a16:creationId xmlns:a16="http://schemas.microsoft.com/office/drawing/2014/main" id="{AA6CDDEA-D06B-AC4E-D0BF-E7D0DC34CB95}"/>
              </a:ext>
            </a:extLst>
          </p:cNvPr>
          <p:cNvPicPr>
            <a:picLocks noChangeAspect="1"/>
          </p:cNvPicPr>
          <p:nvPr/>
        </p:nvPicPr>
        <p:blipFill>
          <a:blip r:embed="rId3"/>
          <a:stretch>
            <a:fillRect/>
          </a:stretch>
        </p:blipFill>
        <p:spPr>
          <a:xfrm>
            <a:off x="6946231" y="1759290"/>
            <a:ext cx="4325854" cy="3676650"/>
          </a:xfrm>
          <a:prstGeom prst="rect">
            <a:avLst/>
          </a:prstGeom>
        </p:spPr>
      </p:pic>
    </p:spTree>
    <p:extLst>
      <p:ext uri="{BB962C8B-B14F-4D97-AF65-F5344CB8AC3E}">
        <p14:creationId xmlns:p14="http://schemas.microsoft.com/office/powerpoint/2010/main" val="1175979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4523A-52BC-87DB-70DF-C6D1CCAFA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CD5AD-782B-7909-35A8-0AAC11BC1391}"/>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015D138-53B8-9A4C-26D8-A8615D1AF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276998B-17C9-9F8E-2211-24C7C5F47ACE}"/>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
        <p:nvSpPr>
          <p:cNvPr id="6" name="TextBox 47">
            <a:extLst>
              <a:ext uri="{FF2B5EF4-FFF2-40B4-BE49-F238E27FC236}">
                <a16:creationId xmlns:a16="http://schemas.microsoft.com/office/drawing/2014/main" id="{7F8E700D-C9FE-22B4-090B-964552FBF69B}"/>
              </a:ext>
            </a:extLst>
          </p:cNvPr>
          <p:cNvSpPr txBox="1"/>
          <p:nvPr/>
        </p:nvSpPr>
        <p:spPr>
          <a:xfrm>
            <a:off x="999437" y="1846157"/>
            <a:ext cx="10243186" cy="4401205"/>
          </a:xfrm>
          <a:prstGeom prst="rect">
            <a:avLst/>
          </a:prstGeom>
          <a:noFill/>
        </p:spPr>
        <p:txBody>
          <a:bodyPr wrap="square" rtlCol="0">
            <a:spAutoFit/>
          </a:bodyPr>
          <a:lstStyle/>
          <a:p>
            <a:r>
              <a:rPr lang="en-US" sz="2000" b="1" dirty="0"/>
              <a:t>2.1 Traditional tax &amp; budget financing</a:t>
            </a:r>
          </a:p>
          <a:p>
            <a:r>
              <a:rPr lang="en-US" sz="2000" dirty="0"/>
              <a:t>Cities collect property taxes, local business taxes, user-fees (for water, waste), and allocate budgets for infrastructure. </a:t>
            </a:r>
          </a:p>
          <a:p>
            <a:r>
              <a:rPr lang="en-US" sz="2000" dirty="0"/>
              <a:t>While straightforward, budget financing is constrained by competing demands, debt limits, and often fails to match the upfront capital needs of large infrastructure.</a:t>
            </a:r>
          </a:p>
          <a:p>
            <a:endParaRPr lang="en-US" sz="2000" dirty="0"/>
          </a:p>
          <a:p>
            <a:r>
              <a:rPr lang="en-US" sz="2000" b="1" dirty="0">
                <a:latin typeface="Alexandria"/>
              </a:rPr>
              <a:t>2.2 Municipal borrowing &amp; bonds</a:t>
            </a:r>
          </a:p>
          <a:p>
            <a:endParaRPr lang="en-US" sz="2000" b="1" dirty="0">
              <a:latin typeface="Alexandria"/>
            </a:endParaRPr>
          </a:p>
          <a:p>
            <a:r>
              <a:rPr lang="en-US" sz="2000" dirty="0">
                <a:latin typeface="Alexandria"/>
              </a:rPr>
              <a:t>Cities may issue municipal bonds or borrow from lenders/international financial institutions. For example, some urban construction investment bonds show how implicit government guarantees affect credit spreads. Borrowing allows cities to accelerate infrastructure delivery but creates debt service obligations that </a:t>
            </a:r>
            <a:r>
              <a:rPr lang="en-US" sz="2000" dirty="0"/>
              <a:t>must be managed.</a:t>
            </a:r>
          </a:p>
          <a:p>
            <a:endParaRPr lang="en-US" sz="2000" dirty="0"/>
          </a:p>
          <a:p>
            <a:endParaRPr lang="en-US" sz="2000" dirty="0">
              <a:latin typeface="Alexandria"/>
            </a:endParaRPr>
          </a:p>
        </p:txBody>
      </p:sp>
      <p:pic>
        <p:nvPicPr>
          <p:cNvPr id="5" name="صورة 4">
            <a:extLst>
              <a:ext uri="{FF2B5EF4-FFF2-40B4-BE49-F238E27FC236}">
                <a16:creationId xmlns:a16="http://schemas.microsoft.com/office/drawing/2014/main" id="{9F5E6777-C7F6-0B0E-A2AC-FC61C6E4E7EE}"/>
              </a:ext>
            </a:extLst>
          </p:cNvPr>
          <p:cNvPicPr>
            <a:picLocks noChangeAspect="1"/>
          </p:cNvPicPr>
          <p:nvPr/>
        </p:nvPicPr>
        <p:blipFill>
          <a:blip r:embed="rId3"/>
          <a:stretch>
            <a:fillRect/>
          </a:stretch>
        </p:blipFill>
        <p:spPr>
          <a:xfrm>
            <a:off x="9083317" y="3176562"/>
            <a:ext cx="1757660" cy="984290"/>
          </a:xfrm>
          <a:prstGeom prst="rect">
            <a:avLst/>
          </a:prstGeom>
        </p:spPr>
      </p:pic>
    </p:spTree>
    <p:extLst>
      <p:ext uri="{BB962C8B-B14F-4D97-AF65-F5344CB8AC3E}">
        <p14:creationId xmlns:p14="http://schemas.microsoft.com/office/powerpoint/2010/main" val="417437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7124B-3F87-9647-3585-B731C8D70E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E2ECA2-5750-306E-1589-3AEA60226F65}"/>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E67B792-5E1E-1501-AEE8-CF3418FFF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182714E1-C839-33B4-1401-97BE4A7BA13D}"/>
              </a:ext>
            </a:extLst>
          </p:cNvPr>
          <p:cNvSpPr txBox="1"/>
          <p:nvPr/>
        </p:nvSpPr>
        <p:spPr>
          <a:xfrm>
            <a:off x="665748" y="1775246"/>
            <a:ext cx="5253790" cy="4093428"/>
          </a:xfrm>
          <a:prstGeom prst="rect">
            <a:avLst/>
          </a:prstGeom>
          <a:noFill/>
        </p:spPr>
        <p:txBody>
          <a:bodyPr wrap="square" rtlCol="0">
            <a:spAutoFit/>
          </a:bodyPr>
          <a:lstStyle/>
          <a:p>
            <a:r>
              <a:rPr lang="en-US" sz="2000" b="1" dirty="0">
                <a:latin typeface="Alexandria"/>
              </a:rPr>
              <a:t>2.3 Public-Private Partnerships (PPPs) and private finance of public infrastructure</a:t>
            </a:r>
          </a:p>
          <a:p>
            <a:r>
              <a:rPr lang="en-US" sz="2000" dirty="0">
                <a:latin typeface="Alexandria"/>
              </a:rPr>
              <a:t>PPPs have grown significantly as a way to deliver infrastructure without relying solely on public funds. </a:t>
            </a:r>
          </a:p>
          <a:p>
            <a:r>
              <a:rPr lang="en-US" sz="2000" dirty="0">
                <a:latin typeface="Alexandria"/>
              </a:rPr>
              <a:t>private finance does not free public funds nor enlarge the pool of viable projects automatically; risk allocation is key</a:t>
            </a:r>
          </a:p>
          <a:p>
            <a:endParaRPr lang="en-US" sz="2000" dirty="0">
              <a:latin typeface="Alexandria"/>
            </a:endParaRPr>
          </a:p>
          <a:p>
            <a:r>
              <a:rPr lang="en-US" sz="2000" b="1" dirty="0">
                <a:latin typeface="Alexandria"/>
              </a:rPr>
              <a:t>PPPs often interface with land development </a:t>
            </a:r>
            <a:r>
              <a:rPr lang="en-US" sz="2000" b="1" dirty="0">
                <a:solidFill>
                  <a:schemeClr val="accent2">
                    <a:lumMod val="75000"/>
                  </a:schemeClr>
                </a:solidFill>
                <a:latin typeface="Alexandria"/>
              </a:rPr>
              <a:t>(e.g., a developer builds a transit station plus adjacent commercial property).</a:t>
            </a:r>
          </a:p>
          <a:p>
            <a:endParaRPr lang="en-US" sz="2000" dirty="0">
              <a:latin typeface="Alexandria"/>
            </a:endParaRPr>
          </a:p>
        </p:txBody>
      </p:sp>
      <p:sp>
        <p:nvSpPr>
          <p:cNvPr id="2" name="مربع نص 1">
            <a:extLst>
              <a:ext uri="{FF2B5EF4-FFF2-40B4-BE49-F238E27FC236}">
                <a16:creationId xmlns:a16="http://schemas.microsoft.com/office/drawing/2014/main" id="{4F516CE0-053D-CA55-D26F-D99033A22BFA}"/>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pic>
        <p:nvPicPr>
          <p:cNvPr id="8" name="صورة 7">
            <a:extLst>
              <a:ext uri="{FF2B5EF4-FFF2-40B4-BE49-F238E27FC236}">
                <a16:creationId xmlns:a16="http://schemas.microsoft.com/office/drawing/2014/main" id="{C8778AE3-7A56-97DD-D23D-28B178568F08}"/>
              </a:ext>
            </a:extLst>
          </p:cNvPr>
          <p:cNvPicPr>
            <a:picLocks noChangeAspect="1"/>
          </p:cNvPicPr>
          <p:nvPr/>
        </p:nvPicPr>
        <p:blipFill>
          <a:blip r:embed="rId3"/>
          <a:stretch>
            <a:fillRect/>
          </a:stretch>
        </p:blipFill>
        <p:spPr>
          <a:xfrm>
            <a:off x="5919537" y="2155085"/>
            <a:ext cx="5446295" cy="3333750"/>
          </a:xfrm>
          <a:prstGeom prst="rect">
            <a:avLst/>
          </a:prstGeom>
        </p:spPr>
      </p:pic>
    </p:spTree>
    <p:extLst>
      <p:ext uri="{BB962C8B-B14F-4D97-AF65-F5344CB8AC3E}">
        <p14:creationId xmlns:p14="http://schemas.microsoft.com/office/powerpoint/2010/main" val="240804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FA9AB-780A-451D-CC48-909DFA5F57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4D0C8-A3C0-C7BA-8930-53702FAEFB6C}"/>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2B0C8D3-E521-00E2-67BE-B7DA757F7A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481715B5-239D-5DC3-78DE-4CAE7544EF1E}"/>
              </a:ext>
            </a:extLst>
          </p:cNvPr>
          <p:cNvSpPr txBox="1"/>
          <p:nvPr/>
        </p:nvSpPr>
        <p:spPr>
          <a:xfrm>
            <a:off x="696693" y="1707799"/>
            <a:ext cx="10653894" cy="4093428"/>
          </a:xfrm>
          <a:prstGeom prst="rect">
            <a:avLst/>
          </a:prstGeom>
          <a:noFill/>
        </p:spPr>
        <p:txBody>
          <a:bodyPr wrap="square" rtlCol="0">
            <a:spAutoFit/>
          </a:bodyPr>
          <a:lstStyle/>
          <a:p>
            <a:r>
              <a:rPr lang="en-US" sz="2000" b="1" dirty="0">
                <a:latin typeface="Alexandria"/>
              </a:rPr>
              <a:t>Key Benefits of PPPs in Infrastructure Projects</a:t>
            </a:r>
          </a:p>
          <a:p>
            <a:r>
              <a:rPr lang="en-US" sz="2000" b="1" dirty="0">
                <a:latin typeface="Alexandria"/>
              </a:rPr>
              <a:t>Access to Private Funding</a:t>
            </a:r>
            <a:r>
              <a:rPr lang="en-US" sz="2000" dirty="0">
                <a:latin typeface="Alexandria"/>
              </a:rPr>
              <a:t> – Mobilizes private capital, reducing public budget pressure.</a:t>
            </a:r>
          </a:p>
          <a:p>
            <a:r>
              <a:rPr lang="en-US" sz="2000" b="1" dirty="0">
                <a:latin typeface="Alexandria"/>
              </a:rPr>
              <a:t>Improved Efficiency</a:t>
            </a:r>
            <a:r>
              <a:rPr lang="en-US" sz="2000" dirty="0">
                <a:latin typeface="Alexandria"/>
              </a:rPr>
              <a:t> – Delivers projects faster and more cost-effectively through private expertise and innovation.</a:t>
            </a:r>
          </a:p>
          <a:p>
            <a:r>
              <a:rPr lang="en-US" sz="2000" b="1" dirty="0">
                <a:latin typeface="Alexandria"/>
              </a:rPr>
              <a:t>Risk Sharing</a:t>
            </a:r>
            <a:r>
              <a:rPr lang="en-US" sz="2000" dirty="0">
                <a:latin typeface="Alexandria"/>
              </a:rPr>
              <a:t> – Transfers financial, technical, and operational risks to the private partner.</a:t>
            </a:r>
          </a:p>
          <a:p>
            <a:r>
              <a:rPr lang="en-US" sz="2000" b="1" dirty="0">
                <a:latin typeface="Alexandria"/>
              </a:rPr>
              <a:t>Lifecycle Value</a:t>
            </a:r>
            <a:r>
              <a:rPr lang="en-US" sz="2000" dirty="0">
                <a:latin typeface="Alexandria"/>
              </a:rPr>
              <a:t> – Ensures long-term performance and maintenance through integrated design-build-operate models.</a:t>
            </a:r>
          </a:p>
          <a:p>
            <a:r>
              <a:rPr lang="en-US" sz="2000" b="1" dirty="0">
                <a:latin typeface="Alexandria"/>
              </a:rPr>
              <a:t>Better Service Quality</a:t>
            </a:r>
            <a:r>
              <a:rPr lang="en-US" sz="2000" dirty="0">
                <a:latin typeface="Alexandria"/>
              </a:rPr>
              <a:t> – Performance-based contracts drive higher service standards.</a:t>
            </a:r>
          </a:p>
          <a:p>
            <a:r>
              <a:rPr lang="en-US" sz="2000" b="1" dirty="0">
                <a:latin typeface="Alexandria"/>
              </a:rPr>
              <a:t>Fiscal Flexibility</a:t>
            </a:r>
            <a:r>
              <a:rPr lang="en-US" sz="2000" dirty="0">
                <a:latin typeface="Alexandria"/>
              </a:rPr>
              <a:t> – Spreads costs over time, easing government financial burdens.</a:t>
            </a:r>
          </a:p>
          <a:p>
            <a:r>
              <a:rPr lang="en-US" sz="2000" b="1" dirty="0">
                <a:latin typeface="Alexandria"/>
              </a:rPr>
              <a:t>Economic Impact</a:t>
            </a:r>
            <a:r>
              <a:rPr lang="en-US" sz="2000" dirty="0">
                <a:latin typeface="Alexandria"/>
              </a:rPr>
              <a:t> – Boosts job creation, investment, and economic growth.</a:t>
            </a:r>
          </a:p>
          <a:p>
            <a:r>
              <a:rPr lang="en-US" sz="2000" b="1" dirty="0">
                <a:latin typeface="Alexandria"/>
              </a:rPr>
              <a:t>Institutional Learning</a:t>
            </a:r>
            <a:r>
              <a:rPr lang="en-US" sz="2000" dirty="0">
                <a:latin typeface="Alexandria"/>
              </a:rPr>
              <a:t> – Strengthens public-sector capacity in project management and monitoring.</a:t>
            </a:r>
          </a:p>
          <a:p>
            <a:r>
              <a:rPr lang="en-US" sz="2000" b="1" dirty="0">
                <a:latin typeface="Alexandria"/>
              </a:rPr>
              <a:t>Sustainability</a:t>
            </a:r>
            <a:r>
              <a:rPr lang="en-US" sz="2000" dirty="0">
                <a:latin typeface="Alexandria"/>
              </a:rPr>
              <a:t> – Guarantees proper maintenance and asset longevity.</a:t>
            </a:r>
          </a:p>
          <a:p>
            <a:endParaRPr lang="en-US" sz="2000" dirty="0">
              <a:latin typeface="Alexandria"/>
            </a:endParaRPr>
          </a:p>
        </p:txBody>
      </p:sp>
      <p:sp>
        <p:nvSpPr>
          <p:cNvPr id="2" name="مربع نص 1">
            <a:extLst>
              <a:ext uri="{FF2B5EF4-FFF2-40B4-BE49-F238E27FC236}">
                <a16:creationId xmlns:a16="http://schemas.microsoft.com/office/drawing/2014/main" id="{D6226747-B515-2698-2500-E3BA95E055BE}"/>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105072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8A7F3-1CCC-A412-15A2-FFDA8471EA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1D8F4C-DA15-41F0-71E8-0FFDD6CEB36B}"/>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98274B7-BEF1-712E-45DA-0183E715F2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57DBCBE7-031C-238B-8C6C-1D3DB2FE1EBF}"/>
              </a:ext>
            </a:extLst>
          </p:cNvPr>
          <p:cNvSpPr txBox="1"/>
          <p:nvPr/>
        </p:nvSpPr>
        <p:spPr>
          <a:xfrm>
            <a:off x="705445" y="1553910"/>
            <a:ext cx="6870439" cy="4401205"/>
          </a:xfrm>
          <a:prstGeom prst="rect">
            <a:avLst/>
          </a:prstGeom>
          <a:solidFill>
            <a:schemeClr val="accent1">
              <a:lumMod val="20000"/>
              <a:lumOff val="80000"/>
            </a:schemeClr>
          </a:solidFill>
        </p:spPr>
        <p:txBody>
          <a:bodyPr wrap="square" rtlCol="0">
            <a:spAutoFit/>
          </a:bodyPr>
          <a:lstStyle/>
          <a:p>
            <a:r>
              <a:rPr lang="en-US" sz="2000" b="1" dirty="0"/>
              <a:t>Prince Mohammad bin Abdulaziz International Airport (Madinah Airport, Saudi Arabia)</a:t>
            </a:r>
          </a:p>
          <a:p>
            <a:r>
              <a:rPr lang="en-US" sz="2000" b="1" dirty="0">
                <a:latin typeface="Alexandria"/>
              </a:rPr>
              <a:t>Location</a:t>
            </a:r>
            <a:r>
              <a:rPr lang="en-US" sz="2000" dirty="0">
                <a:latin typeface="Alexandria"/>
              </a:rPr>
              <a:t>: Madinah (Saudi Arabia) </a:t>
            </a:r>
          </a:p>
          <a:p>
            <a:r>
              <a:rPr lang="en-US" sz="2000" b="1" dirty="0">
                <a:latin typeface="Alexandria"/>
              </a:rPr>
              <a:t>project type</a:t>
            </a:r>
            <a:r>
              <a:rPr lang="en-US" sz="2000" dirty="0">
                <a:latin typeface="Alexandria"/>
              </a:rPr>
              <a:t>: Major airport expansion + operation via PPP (concession) between the public airport authority (General Authority of Civil Aviation (Saudi Arabia), GACA) and a private consortium. </a:t>
            </a:r>
          </a:p>
          <a:p>
            <a:r>
              <a:rPr lang="en-US" sz="2000" b="1" dirty="0">
                <a:latin typeface="Alexandria"/>
              </a:rPr>
              <a:t>Concession/contract attributes</a:t>
            </a:r>
            <a:r>
              <a:rPr lang="en-US" sz="2000" dirty="0">
                <a:latin typeface="Alexandria"/>
              </a:rPr>
              <a:t>: ~25-year concession, significant private investment (circa US$1.2 billion initial build cost) financed via private sector with banks/commercial financing. </a:t>
            </a:r>
          </a:p>
          <a:p>
            <a:r>
              <a:rPr lang="en-US" sz="2000" b="1" dirty="0">
                <a:latin typeface="Alexandria"/>
              </a:rPr>
              <a:t>Structure</a:t>
            </a:r>
            <a:r>
              <a:rPr lang="en-US" sz="2000" dirty="0">
                <a:latin typeface="Alexandria"/>
              </a:rPr>
              <a:t>: The private consortium (including TAV Airports Holding of Turkey, Saudi Oger and Al Rajhi Holding) was responsible for design, construction, financing, and operation of the airport terminal and concessions</a:t>
            </a:r>
          </a:p>
        </p:txBody>
      </p:sp>
      <p:sp>
        <p:nvSpPr>
          <p:cNvPr id="2" name="مربع نص 1">
            <a:extLst>
              <a:ext uri="{FF2B5EF4-FFF2-40B4-BE49-F238E27FC236}">
                <a16:creationId xmlns:a16="http://schemas.microsoft.com/office/drawing/2014/main" id="{7F1B7BB7-FD24-53FD-8800-62940E3F9B0B}"/>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pic>
        <p:nvPicPr>
          <p:cNvPr id="4" name="صورة 3">
            <a:extLst>
              <a:ext uri="{FF2B5EF4-FFF2-40B4-BE49-F238E27FC236}">
                <a16:creationId xmlns:a16="http://schemas.microsoft.com/office/drawing/2014/main" id="{075E96D8-7886-62D6-C606-49A94E92634B}"/>
              </a:ext>
            </a:extLst>
          </p:cNvPr>
          <p:cNvPicPr>
            <a:picLocks noChangeAspect="1"/>
          </p:cNvPicPr>
          <p:nvPr/>
        </p:nvPicPr>
        <p:blipFill>
          <a:blip r:embed="rId3"/>
          <a:stretch>
            <a:fillRect/>
          </a:stretch>
        </p:blipFill>
        <p:spPr>
          <a:xfrm>
            <a:off x="7664049" y="2475155"/>
            <a:ext cx="3597510" cy="2558716"/>
          </a:xfrm>
          <a:prstGeom prst="rect">
            <a:avLst/>
          </a:prstGeom>
        </p:spPr>
      </p:pic>
    </p:spTree>
    <p:extLst>
      <p:ext uri="{BB962C8B-B14F-4D97-AF65-F5344CB8AC3E}">
        <p14:creationId xmlns:p14="http://schemas.microsoft.com/office/powerpoint/2010/main" val="424230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712B5-107A-AD91-5B00-AC16A5E17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CFFBE7-7E40-936B-E725-A4EF34D6FA9F}"/>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34EF898-7DF5-BC1E-8232-982A4A008D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1EC7884-AA17-D0B9-8D02-5FAC152D65F9}"/>
              </a:ext>
            </a:extLst>
          </p:cNvPr>
          <p:cNvSpPr txBox="1"/>
          <p:nvPr/>
        </p:nvSpPr>
        <p:spPr>
          <a:xfrm>
            <a:off x="886327" y="1553910"/>
            <a:ext cx="10419346" cy="4401205"/>
          </a:xfrm>
          <a:prstGeom prst="rect">
            <a:avLst/>
          </a:prstGeom>
          <a:solidFill>
            <a:schemeClr val="accent1">
              <a:lumMod val="20000"/>
              <a:lumOff val="80000"/>
            </a:schemeClr>
          </a:solidFill>
        </p:spPr>
        <p:txBody>
          <a:bodyPr wrap="square" rtlCol="0">
            <a:spAutoFit/>
          </a:bodyPr>
          <a:lstStyle/>
          <a:p>
            <a:r>
              <a:rPr lang="en-US" sz="2000" b="1" dirty="0"/>
              <a:t>Key Lessons</a:t>
            </a:r>
            <a:endParaRPr lang="en-US" sz="2000" b="1" dirty="0">
              <a:latin typeface="Alexandria"/>
            </a:endParaRPr>
          </a:p>
          <a:p>
            <a:r>
              <a:rPr lang="en-US" sz="2000" b="1" dirty="0">
                <a:latin typeface="Alexandria"/>
              </a:rPr>
              <a:t>Clear governance</a:t>
            </a:r>
            <a:r>
              <a:rPr lang="en-US" sz="2000" dirty="0">
                <a:latin typeface="Alexandria"/>
              </a:rPr>
              <a:t>: A strong public procuring authority (GACA) plus a private consortium with finance and technical capabilities is critical.</a:t>
            </a:r>
          </a:p>
          <a:p>
            <a:r>
              <a:rPr lang="en-US" sz="2000" b="1" dirty="0">
                <a:latin typeface="Alexandria"/>
              </a:rPr>
              <a:t>Risk allocation</a:t>
            </a:r>
            <a:r>
              <a:rPr lang="en-US" sz="2000" dirty="0">
                <a:latin typeface="Alexandria"/>
              </a:rPr>
              <a:t>: Construction, financing, and operational risk are largely shifted to the private partner; public partner retains regulatory &amp; oversight role.</a:t>
            </a:r>
          </a:p>
          <a:p>
            <a:r>
              <a:rPr lang="en-US" sz="2000" b="1" dirty="0">
                <a:latin typeface="Alexandria"/>
              </a:rPr>
              <a:t>Financing structure</a:t>
            </a:r>
            <a:r>
              <a:rPr lang="en-US" sz="2000" dirty="0">
                <a:latin typeface="Alexandria"/>
              </a:rPr>
              <a:t>: Use of commercial banks, Islamic financing, long-term debt to enable the private partner to invest and recoup returns over concession life.</a:t>
            </a:r>
          </a:p>
          <a:p>
            <a:r>
              <a:rPr lang="en-US" sz="2000" b="1" dirty="0">
                <a:latin typeface="Alexandria"/>
              </a:rPr>
              <a:t>Real-estate/land value interplay</a:t>
            </a:r>
            <a:r>
              <a:rPr lang="en-US" sz="2000" dirty="0">
                <a:latin typeface="Alexandria"/>
              </a:rPr>
              <a:t>: Although the primary asset is transport infrastructure (airport), the improved connectivity increases land and property value in adjacent zones (hotel development, retail, logistics) </a:t>
            </a:r>
          </a:p>
          <a:p>
            <a:r>
              <a:rPr lang="en-US" sz="2000" b="1" dirty="0">
                <a:latin typeface="Alexandria"/>
              </a:rPr>
              <a:t>Monitoring &amp; performance</a:t>
            </a:r>
            <a:r>
              <a:rPr lang="en-US" sz="2000" dirty="0">
                <a:latin typeface="Alexandria"/>
              </a:rPr>
              <a:t>: Long-term concession means quality of operation matters (passenger experience, maintenance, on-time service)</a:t>
            </a:r>
          </a:p>
          <a:p>
            <a:r>
              <a:rPr lang="en-US" sz="2000" b="1" dirty="0">
                <a:latin typeface="Alexandria"/>
              </a:rPr>
              <a:t>Policy alignment</a:t>
            </a:r>
            <a:r>
              <a:rPr lang="en-US" sz="2000" dirty="0">
                <a:latin typeface="Alexandria"/>
              </a:rPr>
              <a:t>: Project supports national strategic vision (Vision 2030) — illustrating importance of infrastructure investment being consistent with broader policy and development objectives.</a:t>
            </a:r>
          </a:p>
        </p:txBody>
      </p:sp>
      <p:sp>
        <p:nvSpPr>
          <p:cNvPr id="2" name="مربع نص 1">
            <a:extLst>
              <a:ext uri="{FF2B5EF4-FFF2-40B4-BE49-F238E27FC236}">
                <a16:creationId xmlns:a16="http://schemas.microsoft.com/office/drawing/2014/main" id="{04DB5969-308C-8FFE-5561-B96D06D283FC}"/>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458585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8535A-1054-F09F-BB1E-9461F7954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55B3B2-E032-0CB4-59D7-3D9CCB7F939D}"/>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41508622-AAC1-F6E0-E569-1B106F118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9AABFEDD-E32B-D448-CAB7-7E01278593B2}"/>
              </a:ext>
            </a:extLst>
          </p:cNvPr>
          <p:cNvSpPr txBox="1"/>
          <p:nvPr/>
        </p:nvSpPr>
        <p:spPr>
          <a:xfrm>
            <a:off x="762000" y="1698201"/>
            <a:ext cx="7403432" cy="3477875"/>
          </a:xfrm>
          <a:prstGeom prst="rect">
            <a:avLst/>
          </a:prstGeom>
          <a:noFill/>
        </p:spPr>
        <p:txBody>
          <a:bodyPr wrap="square" rtlCol="0">
            <a:spAutoFit/>
          </a:bodyPr>
          <a:lstStyle/>
          <a:p>
            <a:r>
              <a:rPr lang="en-US" sz="2000" b="1" dirty="0">
                <a:latin typeface="Alexandria"/>
              </a:rPr>
              <a:t>2.4 Value capture / land-based financing</a:t>
            </a:r>
          </a:p>
          <a:p>
            <a:r>
              <a:rPr lang="en-US" sz="2000" dirty="0">
                <a:latin typeface="Alexandria"/>
              </a:rPr>
              <a:t>One of the most interesting instruments for real-estate and infrastructure interplay is :</a:t>
            </a:r>
          </a:p>
          <a:p>
            <a:r>
              <a:rPr lang="en-US" sz="2000" b="1" i="1" dirty="0">
                <a:latin typeface="Alexandria"/>
              </a:rPr>
              <a:t>value capture</a:t>
            </a:r>
            <a:r>
              <a:rPr lang="en-US" sz="2000" dirty="0">
                <a:latin typeface="Alexandria"/>
              </a:rPr>
              <a:t>: methods by which the increase in land/real-estate value (due to infrastructure investment) is harnessed to finance the infrastructure. </a:t>
            </a:r>
          </a:p>
          <a:p>
            <a:r>
              <a:rPr lang="en-US" sz="2000" dirty="0">
                <a:latin typeface="Alexandria"/>
              </a:rPr>
              <a:t>Tools include :</a:t>
            </a:r>
          </a:p>
          <a:p>
            <a:pPr marL="342900" indent="-342900">
              <a:buFont typeface="Wingdings" panose="05000000000000000000" pitchFamily="2" charset="2"/>
              <a:buChar char="§"/>
            </a:pPr>
            <a:r>
              <a:rPr lang="en-US" sz="2000" dirty="0">
                <a:latin typeface="Alexandria"/>
              </a:rPr>
              <a:t>development charges, special assessments </a:t>
            </a:r>
          </a:p>
          <a:p>
            <a:pPr marL="342900" indent="-342900">
              <a:buFont typeface="Wingdings" panose="05000000000000000000" pitchFamily="2" charset="2"/>
              <a:buChar char="§"/>
            </a:pPr>
            <a:r>
              <a:rPr lang="en-US" sz="2000" dirty="0">
                <a:latin typeface="Alexandria"/>
              </a:rPr>
              <a:t>tax increment financing (TIF)</a:t>
            </a:r>
          </a:p>
          <a:p>
            <a:pPr marL="342900" indent="-342900">
              <a:buFont typeface="Wingdings" panose="05000000000000000000" pitchFamily="2" charset="2"/>
              <a:buChar char="§"/>
            </a:pPr>
            <a:r>
              <a:rPr lang="en-US" sz="2000" dirty="0">
                <a:latin typeface="Alexandria"/>
              </a:rPr>
              <a:t>land leases/leases sales</a:t>
            </a:r>
          </a:p>
          <a:p>
            <a:pPr marL="342900" indent="-342900">
              <a:buFont typeface="Wingdings" panose="05000000000000000000" pitchFamily="2" charset="2"/>
              <a:buChar char="§"/>
            </a:pPr>
            <a:r>
              <a:rPr lang="en-US" sz="2000" dirty="0">
                <a:latin typeface="Alexandria"/>
              </a:rPr>
              <a:t>and asset sales of public land</a:t>
            </a:r>
          </a:p>
        </p:txBody>
      </p:sp>
      <p:sp>
        <p:nvSpPr>
          <p:cNvPr id="2" name="مربع نص 1">
            <a:extLst>
              <a:ext uri="{FF2B5EF4-FFF2-40B4-BE49-F238E27FC236}">
                <a16:creationId xmlns:a16="http://schemas.microsoft.com/office/drawing/2014/main" id="{8A161347-454E-39E2-CB51-6CCB73B57C8B}"/>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pic>
        <p:nvPicPr>
          <p:cNvPr id="8" name="صورة 7">
            <a:extLst>
              <a:ext uri="{FF2B5EF4-FFF2-40B4-BE49-F238E27FC236}">
                <a16:creationId xmlns:a16="http://schemas.microsoft.com/office/drawing/2014/main" id="{9A5FE262-2DED-63DB-0050-E919745508EC}"/>
              </a:ext>
            </a:extLst>
          </p:cNvPr>
          <p:cNvPicPr>
            <a:picLocks noChangeAspect="1"/>
          </p:cNvPicPr>
          <p:nvPr/>
        </p:nvPicPr>
        <p:blipFill>
          <a:blip r:embed="rId3"/>
          <a:stretch>
            <a:fillRect/>
          </a:stretch>
        </p:blipFill>
        <p:spPr>
          <a:xfrm>
            <a:off x="7787941" y="1827383"/>
            <a:ext cx="3516229" cy="3516229"/>
          </a:xfrm>
          <a:prstGeom prst="rect">
            <a:avLst/>
          </a:prstGeom>
        </p:spPr>
      </p:pic>
    </p:spTree>
    <p:extLst>
      <p:ext uri="{BB962C8B-B14F-4D97-AF65-F5344CB8AC3E}">
        <p14:creationId xmlns:p14="http://schemas.microsoft.com/office/powerpoint/2010/main" val="3147446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042D3-A9A8-D8D7-D219-F63BC9E36C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1C55A-1040-F6E0-10BF-867F96D9BAB4}"/>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282F3F5B-20C6-1CBB-C329-D9D159704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E80F3CD-93B1-A345-26D0-A6E94B6E86E8}"/>
              </a:ext>
            </a:extLst>
          </p:cNvPr>
          <p:cNvSpPr txBox="1"/>
          <p:nvPr/>
        </p:nvSpPr>
        <p:spPr>
          <a:xfrm>
            <a:off x="879045" y="1514392"/>
            <a:ext cx="10289190" cy="4401205"/>
          </a:xfrm>
          <a:prstGeom prst="rect">
            <a:avLst/>
          </a:prstGeom>
          <a:solidFill>
            <a:schemeClr val="accent1">
              <a:lumMod val="20000"/>
              <a:lumOff val="80000"/>
            </a:schemeClr>
          </a:solidFill>
        </p:spPr>
        <p:txBody>
          <a:bodyPr wrap="square" rtlCol="0">
            <a:spAutoFit/>
          </a:bodyPr>
          <a:lstStyle/>
          <a:p>
            <a:r>
              <a:rPr lang="ar-SY" sz="2000" dirty="0"/>
              <a:t>🏗️</a:t>
            </a:r>
            <a:r>
              <a:rPr lang="en-US" sz="2000" b="1" dirty="0"/>
              <a:t> Development Charges (Impact Fees)</a:t>
            </a:r>
          </a:p>
          <a:p>
            <a:r>
              <a:rPr lang="en-US" sz="2000" b="1" dirty="0"/>
              <a:t>Definition:</a:t>
            </a:r>
            <a:br>
              <a:rPr lang="en-US" sz="2000" dirty="0"/>
            </a:br>
            <a:r>
              <a:rPr lang="en-US" sz="2000" dirty="0"/>
              <a:t>One-time payments developers make to local authorities to cover the cost of infrastructure (roads, water, schools, etc.) required by their projects.</a:t>
            </a:r>
          </a:p>
          <a:p>
            <a:r>
              <a:rPr lang="en-US" sz="2000" b="1" dirty="0"/>
              <a:t>Examples:</a:t>
            </a:r>
            <a:endParaRPr lang="en-US" sz="2000" dirty="0"/>
          </a:p>
          <a:p>
            <a:r>
              <a:rPr lang="en-US" sz="2000" b="1" dirty="0"/>
              <a:t>Toronto, Canada</a:t>
            </a:r>
            <a:r>
              <a:rPr lang="en-US" sz="2000" dirty="0"/>
              <a:t> – Development charges fund water systems, transport, and parks. Updated regularly to reflect infrastructure costs.</a:t>
            </a:r>
          </a:p>
          <a:p>
            <a:r>
              <a:rPr lang="en-US" sz="2000" b="1" dirty="0"/>
              <a:t>Dubai, UAE</a:t>
            </a:r>
            <a:r>
              <a:rPr lang="en-US" sz="2000" dirty="0"/>
              <a:t> – Developers in new areas (like Business Bay) must contribute to surrounding infrastructure (roads, drainage, and utilities).</a:t>
            </a:r>
          </a:p>
          <a:p>
            <a:r>
              <a:rPr lang="en-US" sz="2000" b="1" dirty="0"/>
              <a:t>Bangalore, India</a:t>
            </a:r>
            <a:r>
              <a:rPr lang="en-US" sz="2000" dirty="0"/>
              <a:t> – Impact fees on commercial projects help finance citywide road and drainage improvements.</a:t>
            </a:r>
          </a:p>
          <a:p>
            <a:r>
              <a:rPr lang="en-US" sz="2000" b="1" dirty="0"/>
              <a:t>Lesson:</a:t>
            </a:r>
            <a:br>
              <a:rPr lang="en-US" sz="2000" dirty="0"/>
            </a:br>
            <a:r>
              <a:rPr lang="en-US" sz="2000" dirty="0"/>
              <a:t>Ensures new development pays its fair share of infrastructure costs rather than burdening taxpayers.</a:t>
            </a:r>
          </a:p>
        </p:txBody>
      </p:sp>
      <p:sp>
        <p:nvSpPr>
          <p:cNvPr id="2" name="مربع نص 1">
            <a:extLst>
              <a:ext uri="{FF2B5EF4-FFF2-40B4-BE49-F238E27FC236}">
                <a16:creationId xmlns:a16="http://schemas.microsoft.com/office/drawing/2014/main" id="{CE316A72-90C5-31D1-ABD7-DCF4E0DB84AF}"/>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346839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4D71C-FB84-8A0F-16E0-44766658B6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AB7DDF-1119-B97A-A8F3-E66DCAD0F184}"/>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B0D00F2A-E6AF-FB8F-3AB3-D737FCD3D9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F127643-F948-EB2E-4F5D-94F155B00BE8}"/>
              </a:ext>
            </a:extLst>
          </p:cNvPr>
          <p:cNvSpPr txBox="1"/>
          <p:nvPr/>
        </p:nvSpPr>
        <p:spPr>
          <a:xfrm>
            <a:off x="762000" y="1668281"/>
            <a:ext cx="10289190" cy="4093428"/>
          </a:xfrm>
          <a:prstGeom prst="rect">
            <a:avLst/>
          </a:prstGeom>
          <a:solidFill>
            <a:schemeClr val="accent1">
              <a:lumMod val="20000"/>
              <a:lumOff val="80000"/>
            </a:schemeClr>
          </a:solidFill>
        </p:spPr>
        <p:txBody>
          <a:bodyPr wrap="square" rtlCol="0">
            <a:spAutoFit/>
          </a:bodyPr>
          <a:lstStyle/>
          <a:p>
            <a:r>
              <a:rPr lang="en-US" sz="2000" b="1" dirty="0"/>
              <a:t>💰 2. Special Assessments</a:t>
            </a:r>
          </a:p>
          <a:p>
            <a:r>
              <a:rPr lang="en-US" sz="2000" b="1" dirty="0"/>
              <a:t>Definition:</a:t>
            </a:r>
            <a:br>
              <a:rPr lang="en-US" sz="2000" dirty="0"/>
            </a:br>
            <a:r>
              <a:rPr lang="en-US" sz="2000" dirty="0"/>
              <a:t>Property owners benefiting from a specific infrastructure improvement pay an additional charge proportional to the benefit they receive.</a:t>
            </a:r>
          </a:p>
          <a:p>
            <a:r>
              <a:rPr lang="en-US" sz="2000" b="1" dirty="0"/>
              <a:t>Examples:</a:t>
            </a:r>
            <a:endParaRPr lang="en-US" sz="2000" dirty="0"/>
          </a:p>
          <a:p>
            <a:r>
              <a:rPr lang="en-US" sz="2000" b="1" dirty="0"/>
              <a:t>Tokyo, Japan</a:t>
            </a:r>
            <a:r>
              <a:rPr lang="en-US" sz="2000" dirty="0"/>
              <a:t> – Applied for street widening projects; owners along improved corridors contribute based on frontage length.</a:t>
            </a:r>
          </a:p>
          <a:p>
            <a:r>
              <a:rPr lang="en-US" sz="2000" b="1" dirty="0"/>
              <a:t>New York City, USA</a:t>
            </a:r>
            <a:r>
              <a:rPr lang="en-US" sz="2000" dirty="0"/>
              <a:t> – Business Improvement Districts (BIDs) finance street cleaning, security, and beautification by charging local property owners.</a:t>
            </a:r>
          </a:p>
          <a:p>
            <a:r>
              <a:rPr lang="en-US" sz="2000" b="1" dirty="0"/>
              <a:t>Cairo, Egypt</a:t>
            </a:r>
            <a:r>
              <a:rPr lang="en-US" sz="2000" dirty="0"/>
              <a:t> – Some gated communities pay extra fees for upgraded access roads or services beyond municipal standards.</a:t>
            </a:r>
          </a:p>
          <a:p>
            <a:r>
              <a:rPr lang="en-US" sz="2000" b="1" dirty="0"/>
              <a:t>Lesson:</a:t>
            </a:r>
            <a:br>
              <a:rPr lang="en-US" sz="2000" dirty="0"/>
            </a:br>
            <a:r>
              <a:rPr lang="en-US" sz="2000" dirty="0"/>
              <a:t>Fair and transparent if property owners see a direct, visible improvement in their area.</a:t>
            </a:r>
          </a:p>
        </p:txBody>
      </p:sp>
      <p:sp>
        <p:nvSpPr>
          <p:cNvPr id="2" name="مربع نص 1">
            <a:extLst>
              <a:ext uri="{FF2B5EF4-FFF2-40B4-BE49-F238E27FC236}">
                <a16:creationId xmlns:a16="http://schemas.microsoft.com/office/drawing/2014/main" id="{0C53C2BB-E228-0750-7C73-51D62543E49D}"/>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3186855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DE136-7F28-2FE4-5875-92D92C31DA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388DB-74A9-70BF-43D4-DB5FDFA49812}"/>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F2CCE3C2-6AC9-73C9-39AC-DDC66F0A6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CE5C42EF-B7C5-1B61-3EA3-C462886BB484}"/>
              </a:ext>
            </a:extLst>
          </p:cNvPr>
          <p:cNvSpPr txBox="1"/>
          <p:nvPr/>
        </p:nvSpPr>
        <p:spPr>
          <a:xfrm>
            <a:off x="762000" y="1668281"/>
            <a:ext cx="10289190" cy="4093428"/>
          </a:xfrm>
          <a:prstGeom prst="rect">
            <a:avLst/>
          </a:prstGeom>
          <a:solidFill>
            <a:schemeClr val="accent1">
              <a:lumMod val="20000"/>
              <a:lumOff val="80000"/>
            </a:schemeClr>
          </a:solidFill>
        </p:spPr>
        <p:txBody>
          <a:bodyPr wrap="square" rtlCol="0">
            <a:spAutoFit/>
          </a:bodyPr>
          <a:lstStyle/>
          <a:p>
            <a:r>
              <a:rPr lang="en-US" sz="2000" b="1" dirty="0"/>
              <a:t>📈 3. Tax Increment Financing (TIF)</a:t>
            </a:r>
          </a:p>
          <a:p>
            <a:r>
              <a:rPr lang="en-US" sz="2000" b="1" dirty="0"/>
              <a:t>Definition:</a:t>
            </a:r>
            <a:br>
              <a:rPr lang="en-US" sz="2000" dirty="0"/>
            </a:br>
            <a:r>
              <a:rPr lang="en-US" sz="2000" dirty="0"/>
              <a:t>Municipality borrows money for infrastructure, expecting that property tax revenue from the rising land/real estate values (after development) will repay the investment.</a:t>
            </a:r>
          </a:p>
          <a:p>
            <a:r>
              <a:rPr lang="en-US" sz="2000" b="1" dirty="0"/>
              <a:t>Examples:</a:t>
            </a:r>
            <a:endParaRPr lang="en-US" sz="2000" dirty="0"/>
          </a:p>
          <a:p>
            <a:r>
              <a:rPr lang="en-US" sz="2000" b="1" dirty="0"/>
              <a:t>Chicago, USA</a:t>
            </a:r>
            <a:r>
              <a:rPr lang="en-US" sz="2000" dirty="0"/>
              <a:t> – Over 130 TIF districts finance road and transit improvements in underdeveloped areas, later repaid by rising tax revenues.</a:t>
            </a:r>
          </a:p>
          <a:p>
            <a:r>
              <a:rPr lang="en-US" sz="2000" b="1" dirty="0"/>
              <a:t>London, UK</a:t>
            </a:r>
            <a:r>
              <a:rPr lang="en-US" sz="2000" dirty="0"/>
              <a:t> – Cross rail project partly funded by a TIF-like mechanism capturing business rate increases near new stations.</a:t>
            </a:r>
          </a:p>
          <a:p>
            <a:r>
              <a:rPr lang="en-US" sz="2000" b="1" dirty="0"/>
              <a:t>Riyadh, Saudi Arabia (emerging)</a:t>
            </a:r>
            <a:r>
              <a:rPr lang="en-US" sz="2000" dirty="0"/>
              <a:t> – Vision 2030 promotes similar mechanisms for financing infrastructure in new economic zones (e.g., King Salman Park area).</a:t>
            </a:r>
          </a:p>
          <a:p>
            <a:r>
              <a:rPr lang="en-US" sz="2000" b="1" dirty="0"/>
              <a:t>Lesson:</a:t>
            </a:r>
            <a:br>
              <a:rPr lang="en-US" sz="2000" dirty="0"/>
            </a:br>
            <a:r>
              <a:rPr lang="en-US" sz="2000" dirty="0"/>
              <a:t>Effective in high-growth zones where tax base expansion can be predicted and captured.</a:t>
            </a:r>
          </a:p>
        </p:txBody>
      </p:sp>
      <p:sp>
        <p:nvSpPr>
          <p:cNvPr id="2" name="مربع نص 1">
            <a:extLst>
              <a:ext uri="{FF2B5EF4-FFF2-40B4-BE49-F238E27FC236}">
                <a16:creationId xmlns:a16="http://schemas.microsoft.com/office/drawing/2014/main" id="{EC63D324-75CB-742A-1DFE-698661F81BA7}"/>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378359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B9BA6-48A3-EE35-EB69-DAD2E8151E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55A9A5-9D56-E350-2F18-829507A42B9E}"/>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EA4F63CB-235D-75CD-6460-A8D81C36FB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FD287F20-5561-22FE-CC35-4C6D9AB4861A}"/>
              </a:ext>
            </a:extLst>
          </p:cNvPr>
          <p:cNvSpPr txBox="1"/>
          <p:nvPr/>
        </p:nvSpPr>
        <p:spPr>
          <a:xfrm>
            <a:off x="762000" y="1668281"/>
            <a:ext cx="10289190" cy="4093428"/>
          </a:xfrm>
          <a:prstGeom prst="rect">
            <a:avLst/>
          </a:prstGeom>
          <a:solidFill>
            <a:schemeClr val="accent1">
              <a:lumMod val="20000"/>
              <a:lumOff val="80000"/>
            </a:schemeClr>
          </a:solidFill>
        </p:spPr>
        <p:txBody>
          <a:bodyPr wrap="square" rtlCol="0">
            <a:spAutoFit/>
          </a:bodyPr>
          <a:lstStyle/>
          <a:p>
            <a:r>
              <a:rPr lang="en-US" sz="2000" b="1" dirty="0"/>
              <a:t>🏢 4. Land Leases and Lease Sales</a:t>
            </a:r>
          </a:p>
          <a:p>
            <a:r>
              <a:rPr lang="en-US" sz="2000" b="1" dirty="0"/>
              <a:t>Definition:</a:t>
            </a:r>
            <a:br>
              <a:rPr lang="en-US" sz="2000" dirty="0"/>
            </a:br>
            <a:r>
              <a:rPr lang="en-US" sz="2000" dirty="0"/>
              <a:t>Government or public entities lease or sell public land at higher prices after infrastructure improvements, using the proceeds to finance more infrastructure.</a:t>
            </a:r>
          </a:p>
          <a:p>
            <a:r>
              <a:rPr lang="en-US" sz="2000" b="1" dirty="0"/>
              <a:t>Examples:</a:t>
            </a:r>
            <a:endParaRPr lang="en-US" sz="2000" dirty="0"/>
          </a:p>
          <a:p>
            <a:r>
              <a:rPr lang="en-US" sz="2000" b="1" dirty="0"/>
              <a:t>Hong Kong</a:t>
            </a:r>
            <a:r>
              <a:rPr lang="en-US" sz="2000" dirty="0"/>
              <a:t> – Land lease system (99-year renewable leases). Revenue from lease premiums funds metro expansion and public housing.</a:t>
            </a:r>
          </a:p>
          <a:p>
            <a:r>
              <a:rPr lang="en-US" sz="2000" b="1" dirty="0"/>
              <a:t>Addis Ababa, Ethiopia</a:t>
            </a:r>
            <a:r>
              <a:rPr lang="en-US" sz="2000" dirty="0"/>
              <a:t> – Land lease auctions finance major roads and utilities; a primary example of land-based financing in Africa.</a:t>
            </a:r>
          </a:p>
          <a:p>
            <a:r>
              <a:rPr lang="en-US" sz="2000" b="1" dirty="0"/>
              <a:t>Abu Dhabi, UAE</a:t>
            </a:r>
            <a:r>
              <a:rPr lang="en-US" sz="2000" dirty="0"/>
              <a:t> – Long-term land leases in Al Maryah Island finance public infrastructure and waterfront redevelopment.</a:t>
            </a:r>
          </a:p>
          <a:p>
            <a:r>
              <a:rPr lang="en-US" sz="2000" b="1" dirty="0"/>
              <a:t>Lesson:</a:t>
            </a:r>
            <a:br>
              <a:rPr lang="en-US" sz="2000" dirty="0"/>
            </a:br>
            <a:r>
              <a:rPr lang="en-US" sz="2000" dirty="0"/>
              <a:t>Captures upfront value from land appreciation and reinvests it into urban development.</a:t>
            </a:r>
          </a:p>
        </p:txBody>
      </p:sp>
      <p:sp>
        <p:nvSpPr>
          <p:cNvPr id="2" name="مربع نص 1">
            <a:extLst>
              <a:ext uri="{FF2B5EF4-FFF2-40B4-BE49-F238E27FC236}">
                <a16:creationId xmlns:a16="http://schemas.microsoft.com/office/drawing/2014/main" id="{B2E9F81E-EEAE-BE9B-DD9D-BAB36C0559F9}"/>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807565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5AC2-6D86-6496-F89E-C5EF20723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0E3E73-752F-4E5A-9FEC-242DAE75B2CA}"/>
              </a:ext>
            </a:extLst>
          </p:cNvPr>
          <p:cNvSpPr/>
          <p:nvPr/>
        </p:nvSpPr>
        <p:spPr>
          <a:xfrm>
            <a:off x="617280" y="141411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24690837-C6F3-4636-D007-CB1958C26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F96121A-0E1E-C74A-3575-E931DA43BE13}"/>
              </a:ext>
            </a:extLst>
          </p:cNvPr>
          <p:cNvSpPr txBox="1"/>
          <p:nvPr/>
        </p:nvSpPr>
        <p:spPr>
          <a:xfrm>
            <a:off x="874294" y="1523903"/>
            <a:ext cx="10289190" cy="4401205"/>
          </a:xfrm>
          <a:prstGeom prst="rect">
            <a:avLst/>
          </a:prstGeom>
          <a:solidFill>
            <a:schemeClr val="accent1">
              <a:lumMod val="20000"/>
              <a:lumOff val="80000"/>
            </a:schemeClr>
          </a:solidFill>
        </p:spPr>
        <p:txBody>
          <a:bodyPr wrap="square" rtlCol="0">
            <a:spAutoFit/>
          </a:bodyPr>
          <a:lstStyle/>
          <a:p>
            <a:r>
              <a:rPr lang="en-US" sz="2000" b="1" dirty="0"/>
              <a:t>🏦 5. Asset Sales of Public Land</a:t>
            </a:r>
          </a:p>
          <a:p>
            <a:r>
              <a:rPr lang="en-US" sz="2000" b="1" dirty="0"/>
              <a:t>Definition:</a:t>
            </a:r>
            <a:br>
              <a:rPr lang="en-US" sz="2000" dirty="0"/>
            </a:br>
            <a:r>
              <a:rPr lang="en-US" sz="2000" dirty="0"/>
              <a:t>Governments sell surplus or underutilized public land to private developers, using the proceeds to fund new infrastructure or regeneration projects.</a:t>
            </a:r>
          </a:p>
          <a:p>
            <a:r>
              <a:rPr lang="en-US" sz="2000" b="1" dirty="0"/>
              <a:t>Examples:</a:t>
            </a:r>
            <a:endParaRPr lang="en-US" sz="2000" dirty="0"/>
          </a:p>
          <a:p>
            <a:r>
              <a:rPr lang="en-US" sz="2000" b="1" dirty="0"/>
              <a:t>Milan, Italy</a:t>
            </a:r>
            <a:r>
              <a:rPr lang="en-US" sz="2000" dirty="0"/>
              <a:t> – Sale of disused railway lands (Scali project) financed mixed-use urban regeneration and new transport lines.</a:t>
            </a:r>
          </a:p>
          <a:p>
            <a:r>
              <a:rPr lang="en-US" sz="2000" b="1" dirty="0"/>
              <a:t>London, UK</a:t>
            </a:r>
            <a:r>
              <a:rPr lang="en-US" sz="2000" dirty="0"/>
              <a:t> – King’s Cross redevelopment: former railway lands sold and reinvested in transit, utilities, and housing infrastructure.</a:t>
            </a:r>
          </a:p>
          <a:p>
            <a:r>
              <a:rPr lang="en-US" sz="2000" b="1" dirty="0"/>
              <a:t>Dubai, UAE</a:t>
            </a:r>
            <a:r>
              <a:rPr lang="en-US" sz="2000" dirty="0"/>
              <a:t> – Municipality and semi-public entities (e.g., Nakheel) monetize land for financing infrastructure in Palm Jumeirah and Deira projects.</a:t>
            </a:r>
          </a:p>
          <a:p>
            <a:r>
              <a:rPr lang="en-US" sz="2000" b="1" dirty="0"/>
              <a:t>Lesson:</a:t>
            </a:r>
            <a:br>
              <a:rPr lang="en-US" sz="2000" dirty="0"/>
            </a:br>
            <a:r>
              <a:rPr lang="en-US" sz="2000" dirty="0"/>
              <a:t>Efficient where government owns valuable urban land; requires transparency to prevent speculation.</a:t>
            </a:r>
          </a:p>
        </p:txBody>
      </p:sp>
      <p:sp>
        <p:nvSpPr>
          <p:cNvPr id="2" name="مربع نص 1">
            <a:extLst>
              <a:ext uri="{FF2B5EF4-FFF2-40B4-BE49-F238E27FC236}">
                <a16:creationId xmlns:a16="http://schemas.microsoft.com/office/drawing/2014/main" id="{9F58F666-CB61-826B-9087-587AC3C95280}"/>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Tree>
    <p:extLst>
      <p:ext uri="{BB962C8B-B14F-4D97-AF65-F5344CB8AC3E}">
        <p14:creationId xmlns:p14="http://schemas.microsoft.com/office/powerpoint/2010/main" val="1112613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43F39-BA97-6C83-F061-52CD9F1471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3BD66B-BDF5-04A7-6923-3D74E593807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Summary Table – Value Capture Tools and Examples</a:t>
            </a:r>
            <a:endParaRPr lang="en-US" dirty="0"/>
          </a:p>
        </p:txBody>
      </p:sp>
      <p:pic>
        <p:nvPicPr>
          <p:cNvPr id="7" name="Graphic 21">
            <a:extLst>
              <a:ext uri="{FF2B5EF4-FFF2-40B4-BE49-F238E27FC236}">
                <a16:creationId xmlns:a16="http://schemas.microsoft.com/office/drawing/2014/main" id="{50DAC744-0A2D-CE9F-47B6-C54BEB56C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جدول 1">
            <a:extLst>
              <a:ext uri="{FF2B5EF4-FFF2-40B4-BE49-F238E27FC236}">
                <a16:creationId xmlns:a16="http://schemas.microsoft.com/office/drawing/2014/main" id="{52F81B4C-0558-C1DC-3263-B2751B83996A}"/>
              </a:ext>
            </a:extLst>
          </p:cNvPr>
          <p:cNvGraphicFramePr>
            <a:graphicFrameLocks noGrp="1"/>
          </p:cNvGraphicFramePr>
          <p:nvPr>
            <p:extLst>
              <p:ext uri="{D42A27DB-BD31-4B8C-83A1-F6EECF244321}">
                <p14:modId xmlns:p14="http://schemas.microsoft.com/office/powerpoint/2010/main" val="3256784090"/>
              </p:ext>
            </p:extLst>
          </p:nvPr>
        </p:nvGraphicFramePr>
        <p:xfrm>
          <a:off x="705444" y="2232706"/>
          <a:ext cx="10515600" cy="3566160"/>
        </p:xfrm>
        <a:graphic>
          <a:graphicData uri="http://schemas.openxmlformats.org/drawingml/2006/table">
            <a:tbl>
              <a:tblPr/>
              <a:tblGrid>
                <a:gridCol w="2628900">
                  <a:extLst>
                    <a:ext uri="{9D8B030D-6E8A-4147-A177-3AD203B41FA5}">
                      <a16:colId xmlns:a16="http://schemas.microsoft.com/office/drawing/2014/main" val="2556753613"/>
                    </a:ext>
                  </a:extLst>
                </a:gridCol>
                <a:gridCol w="2628900">
                  <a:extLst>
                    <a:ext uri="{9D8B030D-6E8A-4147-A177-3AD203B41FA5}">
                      <a16:colId xmlns:a16="http://schemas.microsoft.com/office/drawing/2014/main" val="220193321"/>
                    </a:ext>
                  </a:extLst>
                </a:gridCol>
                <a:gridCol w="2628900">
                  <a:extLst>
                    <a:ext uri="{9D8B030D-6E8A-4147-A177-3AD203B41FA5}">
                      <a16:colId xmlns:a16="http://schemas.microsoft.com/office/drawing/2014/main" val="2311809666"/>
                    </a:ext>
                  </a:extLst>
                </a:gridCol>
                <a:gridCol w="2628900">
                  <a:extLst>
                    <a:ext uri="{9D8B030D-6E8A-4147-A177-3AD203B41FA5}">
                      <a16:colId xmlns:a16="http://schemas.microsoft.com/office/drawing/2014/main" val="2622385804"/>
                    </a:ext>
                  </a:extLst>
                </a:gridCol>
              </a:tblGrid>
              <a:tr h="0">
                <a:tc>
                  <a:txBody>
                    <a:bodyPr/>
                    <a:lstStyle/>
                    <a:p>
                      <a:pPr>
                        <a:buNone/>
                      </a:pPr>
                      <a:r>
                        <a:rPr lang="en-US" b="1"/>
                        <a:t>Tool</a:t>
                      </a:r>
                      <a:endParaRPr lang="en-US"/>
                    </a:p>
                  </a:txBody>
                  <a:tcPr anchor="ctr">
                    <a:lnL>
                      <a:noFill/>
                    </a:lnL>
                    <a:lnR>
                      <a:noFill/>
                    </a:lnR>
                    <a:lnT>
                      <a:noFill/>
                    </a:lnT>
                    <a:lnB>
                      <a:noFill/>
                    </a:lnB>
                    <a:noFill/>
                  </a:tcPr>
                </a:tc>
                <a:tc>
                  <a:txBody>
                    <a:bodyPr/>
                    <a:lstStyle/>
                    <a:p>
                      <a:pPr>
                        <a:buNone/>
                      </a:pPr>
                      <a:r>
                        <a:rPr lang="en-US" b="1"/>
                        <a:t>Mechanism</a:t>
                      </a:r>
                      <a:endParaRPr lang="en-US"/>
                    </a:p>
                  </a:txBody>
                  <a:tcPr anchor="ctr">
                    <a:lnL>
                      <a:noFill/>
                    </a:lnL>
                    <a:lnR>
                      <a:noFill/>
                    </a:lnR>
                    <a:lnT>
                      <a:noFill/>
                    </a:lnT>
                    <a:lnB>
                      <a:noFill/>
                    </a:lnB>
                    <a:noFill/>
                  </a:tcPr>
                </a:tc>
                <a:tc>
                  <a:txBody>
                    <a:bodyPr/>
                    <a:lstStyle/>
                    <a:p>
                      <a:pPr>
                        <a:buNone/>
                      </a:pPr>
                      <a:r>
                        <a:rPr lang="en-US" b="1"/>
                        <a:t>Example City</a:t>
                      </a:r>
                      <a:endParaRPr lang="en-US"/>
                    </a:p>
                  </a:txBody>
                  <a:tcPr anchor="ctr">
                    <a:lnL>
                      <a:noFill/>
                    </a:lnL>
                    <a:lnR>
                      <a:noFill/>
                    </a:lnR>
                    <a:lnT>
                      <a:noFill/>
                    </a:lnT>
                    <a:lnB>
                      <a:noFill/>
                    </a:lnB>
                    <a:noFill/>
                  </a:tcPr>
                </a:tc>
                <a:tc>
                  <a:txBody>
                    <a:bodyPr/>
                    <a:lstStyle/>
                    <a:p>
                      <a:pPr>
                        <a:buNone/>
                      </a:pPr>
                      <a:r>
                        <a:rPr lang="en-US" b="1"/>
                        <a:t>Purpose</a:t>
                      </a:r>
                      <a:endParaRPr lang="en-US"/>
                    </a:p>
                  </a:txBody>
                  <a:tcPr anchor="ctr">
                    <a:lnL>
                      <a:noFill/>
                    </a:lnL>
                    <a:lnR>
                      <a:noFill/>
                    </a:lnR>
                    <a:lnT>
                      <a:noFill/>
                    </a:lnT>
                    <a:lnB>
                      <a:noFill/>
                    </a:lnB>
                    <a:noFill/>
                  </a:tcPr>
                </a:tc>
                <a:extLst>
                  <a:ext uri="{0D108BD9-81ED-4DB2-BD59-A6C34878D82A}">
                    <a16:rowId xmlns:a16="http://schemas.microsoft.com/office/drawing/2014/main" val="2573593910"/>
                  </a:ext>
                </a:extLst>
              </a:tr>
              <a:tr h="0">
                <a:tc>
                  <a:txBody>
                    <a:bodyPr/>
                    <a:lstStyle/>
                    <a:p>
                      <a:pPr>
                        <a:buNone/>
                      </a:pPr>
                      <a:r>
                        <a:rPr lang="en-US"/>
                        <a:t>Development Charges</a:t>
                      </a:r>
                    </a:p>
                  </a:txBody>
                  <a:tcPr anchor="ctr">
                    <a:lnL>
                      <a:noFill/>
                    </a:lnL>
                    <a:lnR>
                      <a:noFill/>
                    </a:lnR>
                    <a:lnT>
                      <a:noFill/>
                    </a:lnT>
                    <a:lnB>
                      <a:noFill/>
                    </a:lnB>
                    <a:noFill/>
                  </a:tcPr>
                </a:tc>
                <a:tc>
                  <a:txBody>
                    <a:bodyPr/>
                    <a:lstStyle/>
                    <a:p>
                      <a:pPr>
                        <a:buNone/>
                      </a:pPr>
                      <a:r>
                        <a:rPr lang="en-US" dirty="0"/>
                        <a:t>One-time fee on new developments</a:t>
                      </a:r>
                    </a:p>
                  </a:txBody>
                  <a:tcPr anchor="ctr">
                    <a:lnL>
                      <a:noFill/>
                    </a:lnL>
                    <a:lnR>
                      <a:noFill/>
                    </a:lnR>
                    <a:lnT>
                      <a:noFill/>
                    </a:lnT>
                    <a:lnB>
                      <a:noFill/>
                    </a:lnB>
                    <a:noFill/>
                  </a:tcPr>
                </a:tc>
                <a:tc>
                  <a:txBody>
                    <a:bodyPr/>
                    <a:lstStyle/>
                    <a:p>
                      <a:pPr>
                        <a:buNone/>
                      </a:pPr>
                      <a:r>
                        <a:rPr lang="en-US"/>
                        <a:t>Toronto, Dubai</a:t>
                      </a:r>
                    </a:p>
                  </a:txBody>
                  <a:tcPr anchor="ctr">
                    <a:lnL>
                      <a:noFill/>
                    </a:lnL>
                    <a:lnR>
                      <a:noFill/>
                    </a:lnR>
                    <a:lnT>
                      <a:noFill/>
                    </a:lnT>
                    <a:lnB>
                      <a:noFill/>
                    </a:lnB>
                    <a:noFill/>
                  </a:tcPr>
                </a:tc>
                <a:tc>
                  <a:txBody>
                    <a:bodyPr/>
                    <a:lstStyle/>
                    <a:p>
                      <a:pPr>
                        <a:buNone/>
                      </a:pPr>
                      <a:r>
                        <a:rPr lang="en-US"/>
                        <a:t>Roads, water, parks</a:t>
                      </a:r>
                    </a:p>
                  </a:txBody>
                  <a:tcPr anchor="ctr">
                    <a:lnL>
                      <a:noFill/>
                    </a:lnL>
                    <a:lnR>
                      <a:noFill/>
                    </a:lnR>
                    <a:lnT>
                      <a:noFill/>
                    </a:lnT>
                    <a:lnB>
                      <a:noFill/>
                    </a:lnB>
                    <a:noFill/>
                  </a:tcPr>
                </a:tc>
                <a:extLst>
                  <a:ext uri="{0D108BD9-81ED-4DB2-BD59-A6C34878D82A}">
                    <a16:rowId xmlns:a16="http://schemas.microsoft.com/office/drawing/2014/main" val="4066307839"/>
                  </a:ext>
                </a:extLst>
              </a:tr>
              <a:tr h="0">
                <a:tc>
                  <a:txBody>
                    <a:bodyPr/>
                    <a:lstStyle/>
                    <a:p>
                      <a:pPr>
                        <a:buNone/>
                      </a:pPr>
                      <a:r>
                        <a:rPr lang="en-US"/>
                        <a:t>Special Assessments</a:t>
                      </a:r>
                    </a:p>
                  </a:txBody>
                  <a:tcPr anchor="ctr">
                    <a:lnL>
                      <a:noFill/>
                    </a:lnL>
                    <a:lnR>
                      <a:noFill/>
                    </a:lnR>
                    <a:lnT>
                      <a:noFill/>
                    </a:lnT>
                    <a:lnB>
                      <a:noFill/>
                    </a:lnB>
                    <a:noFill/>
                  </a:tcPr>
                </a:tc>
                <a:tc>
                  <a:txBody>
                    <a:bodyPr/>
                    <a:lstStyle/>
                    <a:p>
                      <a:pPr>
                        <a:buNone/>
                      </a:pPr>
                      <a:r>
                        <a:rPr lang="en-US" dirty="0"/>
                        <a:t>Extra charge for benefiting properties</a:t>
                      </a:r>
                    </a:p>
                  </a:txBody>
                  <a:tcPr anchor="ctr">
                    <a:lnL>
                      <a:noFill/>
                    </a:lnL>
                    <a:lnR>
                      <a:noFill/>
                    </a:lnR>
                    <a:lnT>
                      <a:noFill/>
                    </a:lnT>
                    <a:lnB>
                      <a:noFill/>
                    </a:lnB>
                    <a:noFill/>
                  </a:tcPr>
                </a:tc>
                <a:tc>
                  <a:txBody>
                    <a:bodyPr/>
                    <a:lstStyle/>
                    <a:p>
                      <a:pPr>
                        <a:buNone/>
                      </a:pPr>
                      <a:r>
                        <a:rPr lang="en-US"/>
                        <a:t>Tokyo, NYC</a:t>
                      </a:r>
                    </a:p>
                  </a:txBody>
                  <a:tcPr anchor="ctr">
                    <a:lnL>
                      <a:noFill/>
                    </a:lnL>
                    <a:lnR>
                      <a:noFill/>
                    </a:lnR>
                    <a:lnT>
                      <a:noFill/>
                    </a:lnT>
                    <a:lnB>
                      <a:noFill/>
                    </a:lnB>
                    <a:noFill/>
                  </a:tcPr>
                </a:tc>
                <a:tc>
                  <a:txBody>
                    <a:bodyPr/>
                    <a:lstStyle/>
                    <a:p>
                      <a:pPr>
                        <a:buNone/>
                      </a:pPr>
                      <a:r>
                        <a:rPr lang="en-US"/>
                        <a:t>Street upgrades, BIDs</a:t>
                      </a:r>
                    </a:p>
                  </a:txBody>
                  <a:tcPr anchor="ctr">
                    <a:lnL>
                      <a:noFill/>
                    </a:lnL>
                    <a:lnR>
                      <a:noFill/>
                    </a:lnR>
                    <a:lnT>
                      <a:noFill/>
                    </a:lnT>
                    <a:lnB>
                      <a:noFill/>
                    </a:lnB>
                    <a:noFill/>
                  </a:tcPr>
                </a:tc>
                <a:extLst>
                  <a:ext uri="{0D108BD9-81ED-4DB2-BD59-A6C34878D82A}">
                    <a16:rowId xmlns:a16="http://schemas.microsoft.com/office/drawing/2014/main" val="718937467"/>
                  </a:ext>
                </a:extLst>
              </a:tr>
              <a:tr h="0">
                <a:tc>
                  <a:txBody>
                    <a:bodyPr/>
                    <a:lstStyle/>
                    <a:p>
                      <a:pPr>
                        <a:buNone/>
                      </a:pPr>
                      <a:r>
                        <a:rPr lang="en-US"/>
                        <a:t>TIF</a:t>
                      </a:r>
                    </a:p>
                  </a:txBody>
                  <a:tcPr anchor="ctr">
                    <a:lnL>
                      <a:noFill/>
                    </a:lnL>
                    <a:lnR>
                      <a:noFill/>
                    </a:lnR>
                    <a:lnT>
                      <a:noFill/>
                    </a:lnT>
                    <a:lnB>
                      <a:noFill/>
                    </a:lnB>
                    <a:noFill/>
                  </a:tcPr>
                </a:tc>
                <a:tc>
                  <a:txBody>
                    <a:bodyPr/>
                    <a:lstStyle/>
                    <a:p>
                      <a:pPr>
                        <a:buNone/>
                      </a:pPr>
                      <a:r>
                        <a:rPr lang="en-US"/>
                        <a:t>Borrow now, repay with future tax gains</a:t>
                      </a:r>
                    </a:p>
                  </a:txBody>
                  <a:tcPr anchor="ctr">
                    <a:lnL>
                      <a:noFill/>
                    </a:lnL>
                    <a:lnR>
                      <a:noFill/>
                    </a:lnR>
                    <a:lnT>
                      <a:noFill/>
                    </a:lnT>
                    <a:lnB>
                      <a:noFill/>
                    </a:lnB>
                    <a:noFill/>
                  </a:tcPr>
                </a:tc>
                <a:tc>
                  <a:txBody>
                    <a:bodyPr/>
                    <a:lstStyle/>
                    <a:p>
                      <a:pPr>
                        <a:buNone/>
                      </a:pPr>
                      <a:r>
                        <a:rPr lang="en-US"/>
                        <a:t>Chicago, London</a:t>
                      </a:r>
                    </a:p>
                  </a:txBody>
                  <a:tcPr anchor="ctr">
                    <a:lnL>
                      <a:noFill/>
                    </a:lnL>
                    <a:lnR>
                      <a:noFill/>
                    </a:lnR>
                    <a:lnT>
                      <a:noFill/>
                    </a:lnT>
                    <a:lnB>
                      <a:noFill/>
                    </a:lnB>
                    <a:noFill/>
                  </a:tcPr>
                </a:tc>
                <a:tc>
                  <a:txBody>
                    <a:bodyPr/>
                    <a:lstStyle/>
                    <a:p>
                      <a:pPr>
                        <a:buNone/>
                      </a:pPr>
                      <a:r>
                        <a:rPr lang="en-US"/>
                        <a:t>Urban regeneration, transit</a:t>
                      </a:r>
                    </a:p>
                  </a:txBody>
                  <a:tcPr anchor="ctr">
                    <a:lnL>
                      <a:noFill/>
                    </a:lnL>
                    <a:lnR>
                      <a:noFill/>
                    </a:lnR>
                    <a:lnT>
                      <a:noFill/>
                    </a:lnT>
                    <a:lnB>
                      <a:noFill/>
                    </a:lnB>
                    <a:noFill/>
                  </a:tcPr>
                </a:tc>
                <a:extLst>
                  <a:ext uri="{0D108BD9-81ED-4DB2-BD59-A6C34878D82A}">
                    <a16:rowId xmlns:a16="http://schemas.microsoft.com/office/drawing/2014/main" val="608082824"/>
                  </a:ext>
                </a:extLst>
              </a:tr>
              <a:tr h="0">
                <a:tc>
                  <a:txBody>
                    <a:bodyPr/>
                    <a:lstStyle/>
                    <a:p>
                      <a:pPr>
                        <a:buNone/>
                      </a:pPr>
                      <a:r>
                        <a:rPr lang="en-US"/>
                        <a:t>Land Leases/Sales</a:t>
                      </a:r>
                    </a:p>
                  </a:txBody>
                  <a:tcPr anchor="ctr">
                    <a:lnL>
                      <a:noFill/>
                    </a:lnL>
                    <a:lnR>
                      <a:noFill/>
                    </a:lnR>
                    <a:lnT>
                      <a:noFill/>
                    </a:lnT>
                    <a:lnB>
                      <a:noFill/>
                    </a:lnB>
                    <a:noFill/>
                  </a:tcPr>
                </a:tc>
                <a:tc>
                  <a:txBody>
                    <a:bodyPr/>
                    <a:lstStyle/>
                    <a:p>
                      <a:pPr>
                        <a:buNone/>
                      </a:pPr>
                      <a:r>
                        <a:rPr lang="en-US"/>
                        <a:t>Lease/sell public land for revenue</a:t>
                      </a:r>
                    </a:p>
                  </a:txBody>
                  <a:tcPr anchor="ctr">
                    <a:lnL>
                      <a:noFill/>
                    </a:lnL>
                    <a:lnR>
                      <a:noFill/>
                    </a:lnR>
                    <a:lnT>
                      <a:noFill/>
                    </a:lnT>
                    <a:lnB>
                      <a:noFill/>
                    </a:lnB>
                    <a:noFill/>
                  </a:tcPr>
                </a:tc>
                <a:tc>
                  <a:txBody>
                    <a:bodyPr/>
                    <a:lstStyle/>
                    <a:p>
                      <a:pPr>
                        <a:buNone/>
                      </a:pPr>
                      <a:r>
                        <a:rPr lang="en-US"/>
                        <a:t>Hong Kong, Addis Ababa</a:t>
                      </a:r>
                    </a:p>
                  </a:txBody>
                  <a:tcPr anchor="ctr">
                    <a:lnL>
                      <a:noFill/>
                    </a:lnL>
                    <a:lnR>
                      <a:noFill/>
                    </a:lnR>
                    <a:lnT>
                      <a:noFill/>
                    </a:lnT>
                    <a:lnB>
                      <a:noFill/>
                    </a:lnB>
                    <a:noFill/>
                  </a:tcPr>
                </a:tc>
                <a:tc>
                  <a:txBody>
                    <a:bodyPr/>
                    <a:lstStyle/>
                    <a:p>
                      <a:pPr>
                        <a:buNone/>
                      </a:pPr>
                      <a:r>
                        <a:rPr lang="en-US"/>
                        <a:t>Metro, roads</a:t>
                      </a:r>
                    </a:p>
                  </a:txBody>
                  <a:tcPr anchor="ctr">
                    <a:lnL>
                      <a:noFill/>
                    </a:lnL>
                    <a:lnR>
                      <a:noFill/>
                    </a:lnR>
                    <a:lnT>
                      <a:noFill/>
                    </a:lnT>
                    <a:lnB>
                      <a:noFill/>
                    </a:lnB>
                    <a:noFill/>
                  </a:tcPr>
                </a:tc>
                <a:extLst>
                  <a:ext uri="{0D108BD9-81ED-4DB2-BD59-A6C34878D82A}">
                    <a16:rowId xmlns:a16="http://schemas.microsoft.com/office/drawing/2014/main" val="1780189442"/>
                  </a:ext>
                </a:extLst>
              </a:tr>
              <a:tr h="0">
                <a:tc>
                  <a:txBody>
                    <a:bodyPr/>
                    <a:lstStyle/>
                    <a:p>
                      <a:pPr>
                        <a:buNone/>
                      </a:pPr>
                      <a:r>
                        <a:rPr lang="en-US" dirty="0"/>
                        <a:t>Asset Sales</a:t>
                      </a:r>
                    </a:p>
                  </a:txBody>
                  <a:tcPr anchor="ctr">
                    <a:lnL>
                      <a:noFill/>
                    </a:lnL>
                    <a:lnR>
                      <a:noFill/>
                    </a:lnR>
                    <a:lnT>
                      <a:noFill/>
                    </a:lnT>
                    <a:lnB>
                      <a:noFill/>
                    </a:lnB>
                    <a:noFill/>
                  </a:tcPr>
                </a:tc>
                <a:tc>
                  <a:txBody>
                    <a:bodyPr/>
                    <a:lstStyle/>
                    <a:p>
                      <a:pPr>
                        <a:buNone/>
                      </a:pPr>
                      <a:r>
                        <a:rPr lang="en-US"/>
                        <a:t>Sell public assets for reinvestment</a:t>
                      </a:r>
                    </a:p>
                  </a:txBody>
                  <a:tcPr anchor="ctr">
                    <a:lnL>
                      <a:noFill/>
                    </a:lnL>
                    <a:lnR>
                      <a:noFill/>
                    </a:lnR>
                    <a:lnT>
                      <a:noFill/>
                    </a:lnT>
                    <a:lnB>
                      <a:noFill/>
                    </a:lnB>
                    <a:noFill/>
                  </a:tcPr>
                </a:tc>
                <a:tc>
                  <a:txBody>
                    <a:bodyPr/>
                    <a:lstStyle/>
                    <a:p>
                      <a:pPr>
                        <a:buNone/>
                      </a:pPr>
                      <a:r>
                        <a:rPr lang="en-US" dirty="0"/>
                        <a:t>Milan, London, Dubai</a:t>
                      </a:r>
                    </a:p>
                  </a:txBody>
                  <a:tcPr anchor="ctr">
                    <a:lnL>
                      <a:noFill/>
                    </a:lnL>
                    <a:lnR>
                      <a:noFill/>
                    </a:lnR>
                    <a:lnT>
                      <a:noFill/>
                    </a:lnT>
                    <a:lnB>
                      <a:noFill/>
                    </a:lnB>
                    <a:noFill/>
                  </a:tcPr>
                </a:tc>
                <a:tc>
                  <a:txBody>
                    <a:bodyPr/>
                    <a:lstStyle/>
                    <a:p>
                      <a:pPr>
                        <a:buNone/>
                      </a:pPr>
                      <a:r>
                        <a:rPr lang="en-US" dirty="0"/>
                        <a:t>Redevelopment, infrastructure</a:t>
                      </a:r>
                    </a:p>
                  </a:txBody>
                  <a:tcPr anchor="ctr">
                    <a:lnL>
                      <a:noFill/>
                    </a:lnL>
                    <a:lnR>
                      <a:noFill/>
                    </a:lnR>
                    <a:lnT>
                      <a:noFill/>
                    </a:lnT>
                    <a:lnB>
                      <a:noFill/>
                    </a:lnB>
                    <a:noFill/>
                  </a:tcPr>
                </a:tc>
                <a:extLst>
                  <a:ext uri="{0D108BD9-81ED-4DB2-BD59-A6C34878D82A}">
                    <a16:rowId xmlns:a16="http://schemas.microsoft.com/office/drawing/2014/main" val="3685283659"/>
                  </a:ext>
                </a:extLst>
              </a:tr>
            </a:tbl>
          </a:graphicData>
        </a:graphic>
      </p:graphicFrame>
      <p:sp>
        <p:nvSpPr>
          <p:cNvPr id="4" name="مربع نص 3">
            <a:extLst>
              <a:ext uri="{FF2B5EF4-FFF2-40B4-BE49-F238E27FC236}">
                <a16:creationId xmlns:a16="http://schemas.microsoft.com/office/drawing/2014/main" id="{6A623741-9A6D-61A7-AD3F-52980B0592F8}"/>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sp>
        <p:nvSpPr>
          <p:cNvPr id="3" name="مربع نص 2">
            <a:extLst>
              <a:ext uri="{FF2B5EF4-FFF2-40B4-BE49-F238E27FC236}">
                <a16:creationId xmlns:a16="http://schemas.microsoft.com/office/drawing/2014/main" id="{68160D8A-1D16-85DD-1CA3-505CC2885560}"/>
              </a:ext>
            </a:extLst>
          </p:cNvPr>
          <p:cNvSpPr txBox="1"/>
          <p:nvPr/>
        </p:nvSpPr>
        <p:spPr>
          <a:xfrm>
            <a:off x="838200" y="1565773"/>
            <a:ext cx="9256703" cy="523220"/>
          </a:xfrm>
          <a:prstGeom prst="rect">
            <a:avLst/>
          </a:prstGeom>
          <a:noFill/>
        </p:spPr>
        <p:txBody>
          <a:bodyPr wrap="square">
            <a:spAutoFit/>
          </a:bodyPr>
          <a:lstStyle/>
          <a:p>
            <a:r>
              <a:rPr lang="en-US" sz="2800" dirty="0"/>
              <a:t>🧩 Summary Table – Value Capture Tools and Examples</a:t>
            </a:r>
            <a:endParaRPr lang="en-US" sz="2800" dirty="0">
              <a:latin typeface="Alexandria"/>
            </a:endParaRPr>
          </a:p>
        </p:txBody>
      </p:sp>
    </p:spTree>
    <p:extLst>
      <p:ext uri="{BB962C8B-B14F-4D97-AF65-F5344CB8AC3E}">
        <p14:creationId xmlns:p14="http://schemas.microsoft.com/office/powerpoint/2010/main" val="3187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2DF0-F625-14CB-00E9-476C84FCD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6FC304-6838-F084-1CF9-A7F0D98B82D2}"/>
              </a:ext>
            </a:extLst>
          </p:cNvPr>
          <p:cNvSpPr/>
          <p:nvPr/>
        </p:nvSpPr>
        <p:spPr>
          <a:xfrm>
            <a:off x="617280" y="1724268"/>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5FB986E-5084-E683-F6C6-3D7AE6EA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A5F9D4D-9918-0A7C-50CC-06F80C98007B}"/>
              </a:ext>
            </a:extLst>
          </p:cNvPr>
          <p:cNvSpPr txBox="1"/>
          <p:nvPr/>
        </p:nvSpPr>
        <p:spPr>
          <a:xfrm>
            <a:off x="906716" y="1854857"/>
            <a:ext cx="10378568" cy="2862322"/>
          </a:xfrm>
          <a:prstGeom prst="rect">
            <a:avLst/>
          </a:prstGeom>
          <a:noFill/>
        </p:spPr>
        <p:txBody>
          <a:bodyPr wrap="square" rtlCol="0">
            <a:spAutoFit/>
          </a:bodyPr>
          <a:lstStyle/>
          <a:p>
            <a:r>
              <a:rPr lang="en-US" sz="2000" b="1" dirty="0">
                <a:latin typeface="Alexandria"/>
              </a:rPr>
              <a:t>2.5 Emerging and hybrid instruments</a:t>
            </a:r>
          </a:p>
          <a:p>
            <a:r>
              <a:rPr lang="en-US" sz="2000" dirty="0">
                <a:latin typeface="Alexandria"/>
              </a:rPr>
              <a:t>Other instruments include land leasing (where public land is leased to developers and lease revenue funds infrastructure) :</a:t>
            </a:r>
          </a:p>
          <a:p>
            <a:r>
              <a:rPr lang="en-US" sz="2000" dirty="0">
                <a:latin typeface="Alexandria"/>
              </a:rPr>
              <a:t>for instance, in Bahir Dar (Ethiopia) the city finances a significant portion of infrastructure via land lease revenue</a:t>
            </a:r>
          </a:p>
          <a:p>
            <a:r>
              <a:rPr lang="en-US" sz="2000" dirty="0">
                <a:latin typeface="Alexandria"/>
              </a:rPr>
              <a:t>Also, green infrastructure financing (via bonds, carbon finance) is emerging. </a:t>
            </a:r>
          </a:p>
          <a:p>
            <a:r>
              <a:rPr lang="en-US" sz="2000" b="1" dirty="0">
                <a:latin typeface="Alexandria"/>
              </a:rPr>
              <a:t>Green infrastructure financing </a:t>
            </a:r>
            <a:r>
              <a:rPr lang="en-US" sz="2000" dirty="0">
                <a:latin typeface="Alexandria"/>
              </a:rPr>
              <a:t>is the funding of environmentally beneficial projects, such as stormwater management or renewable energy, through mechanisms like government grants, green bonds, and public-private partnerships.</a:t>
            </a:r>
          </a:p>
        </p:txBody>
      </p:sp>
      <p:sp>
        <p:nvSpPr>
          <p:cNvPr id="4" name="مربع نص 3">
            <a:extLst>
              <a:ext uri="{FF2B5EF4-FFF2-40B4-BE49-F238E27FC236}">
                <a16:creationId xmlns:a16="http://schemas.microsoft.com/office/drawing/2014/main" id="{6F0020E3-BD9F-3A59-963C-082C488743F8}"/>
              </a:ext>
            </a:extLst>
          </p:cNvPr>
          <p:cNvSpPr txBox="1"/>
          <p:nvPr/>
        </p:nvSpPr>
        <p:spPr>
          <a:xfrm>
            <a:off x="617280" y="1004733"/>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pic>
        <p:nvPicPr>
          <p:cNvPr id="2" name="صورة 1">
            <a:extLst>
              <a:ext uri="{FF2B5EF4-FFF2-40B4-BE49-F238E27FC236}">
                <a16:creationId xmlns:a16="http://schemas.microsoft.com/office/drawing/2014/main" id="{671AC4B1-C186-CA4F-D10E-15CF8BD90912}"/>
              </a:ext>
            </a:extLst>
          </p:cNvPr>
          <p:cNvPicPr>
            <a:picLocks noChangeAspect="1"/>
          </p:cNvPicPr>
          <p:nvPr/>
        </p:nvPicPr>
        <p:blipFill>
          <a:blip r:embed="rId3"/>
          <a:stretch>
            <a:fillRect/>
          </a:stretch>
        </p:blipFill>
        <p:spPr>
          <a:xfrm>
            <a:off x="3416968" y="4717179"/>
            <a:ext cx="4817895" cy="1633783"/>
          </a:xfrm>
          <a:prstGeom prst="rect">
            <a:avLst/>
          </a:prstGeom>
        </p:spPr>
      </p:pic>
    </p:spTree>
    <p:extLst>
      <p:ext uri="{BB962C8B-B14F-4D97-AF65-F5344CB8AC3E}">
        <p14:creationId xmlns:p14="http://schemas.microsoft.com/office/powerpoint/2010/main" val="133718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A04D9-E125-C88B-C802-2D2F701F81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0EA8F3-2797-8B2C-6260-DB1E61653372}"/>
              </a:ext>
            </a:extLst>
          </p:cNvPr>
          <p:cNvSpPr/>
          <p:nvPr/>
        </p:nvSpPr>
        <p:spPr>
          <a:xfrm>
            <a:off x="504985" y="141701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A4B8DAF9-9A44-BF1B-ECFC-854B6E4AC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24CFD7AB-1B82-0214-C297-5714163007CA}"/>
              </a:ext>
            </a:extLst>
          </p:cNvPr>
          <p:cNvSpPr txBox="1"/>
          <p:nvPr/>
        </p:nvSpPr>
        <p:spPr>
          <a:xfrm>
            <a:off x="617280" y="807134"/>
            <a:ext cx="9256703" cy="523220"/>
          </a:xfrm>
          <a:prstGeom prst="rect">
            <a:avLst/>
          </a:prstGeom>
          <a:noFill/>
        </p:spPr>
        <p:txBody>
          <a:bodyPr wrap="square">
            <a:spAutoFit/>
          </a:bodyPr>
          <a:lstStyle/>
          <a:p>
            <a:r>
              <a:rPr lang="en-US" sz="2800" dirty="0">
                <a:latin typeface="Alexandria"/>
              </a:rPr>
              <a:t> 2. Public Finance Instruments for Urban Infrastructure</a:t>
            </a:r>
          </a:p>
        </p:txBody>
      </p:sp>
      <p:pic>
        <p:nvPicPr>
          <p:cNvPr id="2" name="صورة 1">
            <a:extLst>
              <a:ext uri="{FF2B5EF4-FFF2-40B4-BE49-F238E27FC236}">
                <a16:creationId xmlns:a16="http://schemas.microsoft.com/office/drawing/2014/main" id="{52C66267-B92F-BE88-040D-2741B8A0BF7A}"/>
              </a:ext>
            </a:extLst>
          </p:cNvPr>
          <p:cNvPicPr>
            <a:picLocks noChangeAspect="1"/>
          </p:cNvPicPr>
          <p:nvPr/>
        </p:nvPicPr>
        <p:blipFill>
          <a:blip r:embed="rId3"/>
          <a:stretch>
            <a:fillRect/>
          </a:stretch>
        </p:blipFill>
        <p:spPr>
          <a:xfrm>
            <a:off x="3647214" y="1581012"/>
            <a:ext cx="6661927" cy="4469854"/>
          </a:xfrm>
          <a:prstGeom prst="rect">
            <a:avLst/>
          </a:prstGeom>
        </p:spPr>
      </p:pic>
      <p:sp>
        <p:nvSpPr>
          <p:cNvPr id="3" name="TextBox 47">
            <a:extLst>
              <a:ext uri="{FF2B5EF4-FFF2-40B4-BE49-F238E27FC236}">
                <a16:creationId xmlns:a16="http://schemas.microsoft.com/office/drawing/2014/main" id="{B0075CB7-04D7-E50A-BDD8-B9B8C48AD064}"/>
              </a:ext>
            </a:extLst>
          </p:cNvPr>
          <p:cNvSpPr txBox="1"/>
          <p:nvPr/>
        </p:nvSpPr>
        <p:spPr>
          <a:xfrm>
            <a:off x="617280" y="1868525"/>
            <a:ext cx="3280273" cy="2862322"/>
          </a:xfrm>
          <a:prstGeom prst="rect">
            <a:avLst/>
          </a:prstGeom>
          <a:noFill/>
        </p:spPr>
        <p:txBody>
          <a:bodyPr wrap="square" rtlCol="0">
            <a:spAutoFit/>
          </a:bodyPr>
          <a:lstStyle/>
          <a:p>
            <a:r>
              <a:rPr lang="en-US" sz="2000" dirty="0"/>
              <a:t>Here’s the </a:t>
            </a:r>
            <a:r>
              <a:rPr lang="en-US" sz="2000" b="1" dirty="0"/>
              <a:t>pie chart</a:t>
            </a:r>
            <a:r>
              <a:rPr lang="en-US" sz="2000" dirty="0"/>
              <a:t> showing the “Share of Infrastructure Financing Instruments,” illustrating typical proportions of funding sources: </a:t>
            </a:r>
            <a:r>
              <a:rPr lang="en-US" sz="2000" b="1" dirty="0"/>
              <a:t>tax/budget (45%)</a:t>
            </a:r>
            <a:r>
              <a:rPr lang="en-US" sz="2000" dirty="0"/>
              <a:t>, </a:t>
            </a:r>
            <a:r>
              <a:rPr lang="en-US" sz="2000" b="1" dirty="0"/>
              <a:t>borrowing (25%)</a:t>
            </a:r>
            <a:r>
              <a:rPr lang="en-US" sz="2000" dirty="0"/>
              <a:t>, </a:t>
            </a:r>
            <a:r>
              <a:rPr lang="en-US" sz="2000" b="1" dirty="0"/>
              <a:t>PPPs (20%)</a:t>
            </a:r>
            <a:r>
              <a:rPr lang="en-US" sz="2000" dirty="0"/>
              <a:t>, and </a:t>
            </a:r>
            <a:r>
              <a:rPr lang="en-US" sz="2000" b="1" dirty="0"/>
              <a:t>value-capture (10%)</a:t>
            </a:r>
            <a:r>
              <a:rPr lang="en-US" sz="2000" dirty="0"/>
              <a:t>.</a:t>
            </a:r>
            <a:endParaRPr lang="en-US" sz="2000" dirty="0">
              <a:latin typeface="Alexandria"/>
            </a:endParaRPr>
          </a:p>
        </p:txBody>
      </p:sp>
    </p:spTree>
    <p:extLst>
      <p:ext uri="{BB962C8B-B14F-4D97-AF65-F5344CB8AC3E}">
        <p14:creationId xmlns:p14="http://schemas.microsoft.com/office/powerpoint/2010/main" val="84536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ABBB-3938-65F6-86AC-5666499D8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B870BB-285A-209B-61AF-293C9E1B49E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2AF35E2-D09A-2F6D-47D5-BA57F087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50A8C3E-D974-22A2-349E-C40CCF5DC6FD}"/>
              </a:ext>
            </a:extLst>
          </p:cNvPr>
          <p:cNvSpPr txBox="1"/>
          <p:nvPr/>
        </p:nvSpPr>
        <p:spPr>
          <a:xfrm>
            <a:off x="689640" y="1548519"/>
            <a:ext cx="10812719" cy="2246769"/>
          </a:xfrm>
          <a:prstGeom prst="rect">
            <a:avLst/>
          </a:prstGeom>
          <a:noFill/>
        </p:spPr>
        <p:txBody>
          <a:bodyPr wrap="square" rtlCol="0">
            <a:spAutoFit/>
          </a:bodyPr>
          <a:lstStyle/>
          <a:p>
            <a:endParaRPr lang="en-US" sz="2000" dirty="0">
              <a:latin typeface="Alexandria"/>
            </a:endParaRPr>
          </a:p>
          <a:p>
            <a:r>
              <a:rPr lang="en-US" sz="2000" b="1" dirty="0">
                <a:latin typeface="Alexandria"/>
              </a:rPr>
              <a:t>3.1 The causality: infrastructure → land-value → development</a:t>
            </a:r>
          </a:p>
          <a:p>
            <a:r>
              <a:rPr lang="en-US" sz="2000" dirty="0">
                <a:latin typeface="Alexandria"/>
              </a:rPr>
              <a:t>Infrastructure investment (roads, transit, utilities) tends to enhance land accessibility and serviceability which raises land values and encourages real-estate development. </a:t>
            </a:r>
          </a:p>
          <a:p>
            <a:r>
              <a:rPr lang="en-US" sz="2000" dirty="0">
                <a:latin typeface="Alexandria"/>
              </a:rPr>
              <a:t>This cycle is particularly strong in growing cities.</a:t>
            </a:r>
          </a:p>
          <a:p>
            <a:r>
              <a:rPr lang="en-US" sz="2000" dirty="0">
                <a:latin typeface="Alexandria"/>
              </a:rPr>
              <a:t> For example, infrastructure demand is driven by urbanization in developing countries—with large population growth in urban settlements and therefore rising real-estate/infrastructure interplay. </a:t>
            </a:r>
          </a:p>
        </p:txBody>
      </p:sp>
      <p:sp>
        <p:nvSpPr>
          <p:cNvPr id="5" name="مربع نص 4">
            <a:extLst>
              <a:ext uri="{FF2B5EF4-FFF2-40B4-BE49-F238E27FC236}">
                <a16:creationId xmlns:a16="http://schemas.microsoft.com/office/drawing/2014/main" id="{FD4654A2-D867-678E-7C00-CDDD85B100F6}"/>
              </a:ext>
            </a:extLst>
          </p:cNvPr>
          <p:cNvSpPr txBox="1"/>
          <p:nvPr/>
        </p:nvSpPr>
        <p:spPr>
          <a:xfrm>
            <a:off x="544921" y="802093"/>
            <a:ext cx="10395795" cy="558743"/>
          </a:xfrm>
          <a:prstGeom prst="rect">
            <a:avLst/>
          </a:prstGeom>
          <a:noFill/>
        </p:spPr>
        <p:txBody>
          <a:bodyPr wrap="square">
            <a:spAutoFit/>
          </a:bodyPr>
          <a:lstStyle/>
          <a:p>
            <a:pPr>
              <a:lnSpc>
                <a:spcPct val="115000"/>
              </a:lnSpc>
              <a:spcAft>
                <a:spcPts val="1000"/>
              </a:spcAft>
            </a:pPr>
            <a:r>
              <a:rPr lang="en-US" sz="2800" dirty="0">
                <a:latin typeface="Alexandria"/>
              </a:rPr>
              <a:t>3. Real Estate, Land Markets and Urban Infrastructure: Interlinkages</a:t>
            </a:r>
          </a:p>
        </p:txBody>
      </p:sp>
      <p:pic>
        <p:nvPicPr>
          <p:cNvPr id="2" name="صورة 1">
            <a:extLst>
              <a:ext uri="{FF2B5EF4-FFF2-40B4-BE49-F238E27FC236}">
                <a16:creationId xmlns:a16="http://schemas.microsoft.com/office/drawing/2014/main" id="{68F7C0C2-E0A6-E3E7-0769-A69239B9F15D}"/>
              </a:ext>
            </a:extLst>
          </p:cNvPr>
          <p:cNvPicPr>
            <a:picLocks noChangeAspect="1"/>
          </p:cNvPicPr>
          <p:nvPr/>
        </p:nvPicPr>
        <p:blipFill>
          <a:blip r:embed="rId3"/>
          <a:stretch>
            <a:fillRect/>
          </a:stretch>
        </p:blipFill>
        <p:spPr>
          <a:xfrm>
            <a:off x="3497180" y="3795288"/>
            <a:ext cx="3986463" cy="2246769"/>
          </a:xfrm>
          <a:prstGeom prst="rect">
            <a:avLst/>
          </a:prstGeom>
        </p:spPr>
      </p:pic>
    </p:spTree>
    <p:extLst>
      <p:ext uri="{BB962C8B-B14F-4D97-AF65-F5344CB8AC3E}">
        <p14:creationId xmlns:p14="http://schemas.microsoft.com/office/powerpoint/2010/main" val="2825676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228F-752E-1423-5B4D-22C7FAA4E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6CF6C-9481-3C6F-6B48-446AB94BDD7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1F64E65-CEF4-D97D-7277-BF1211873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C79D91DB-6449-622C-F460-4434A90C20C1}"/>
              </a:ext>
            </a:extLst>
          </p:cNvPr>
          <p:cNvSpPr txBox="1"/>
          <p:nvPr/>
        </p:nvSpPr>
        <p:spPr>
          <a:xfrm>
            <a:off x="762000" y="1630714"/>
            <a:ext cx="10045908" cy="1938992"/>
          </a:xfrm>
          <a:prstGeom prst="rect">
            <a:avLst/>
          </a:prstGeom>
          <a:solidFill>
            <a:schemeClr val="bg1"/>
          </a:solidFill>
        </p:spPr>
        <p:txBody>
          <a:bodyPr wrap="square" rtlCol="0">
            <a:spAutoFit/>
          </a:bodyPr>
          <a:lstStyle/>
          <a:p>
            <a:r>
              <a:rPr lang="en-US" sz="2000" b="1" dirty="0">
                <a:latin typeface="Alexandria"/>
              </a:rPr>
              <a:t>3.2 Land markets, speculation and urban sprawl</a:t>
            </a:r>
          </a:p>
          <a:p>
            <a:r>
              <a:rPr lang="en-US" sz="2000" dirty="0">
                <a:latin typeface="Alexandria"/>
              </a:rPr>
              <a:t>One risk of the infrastructure-real-estate nexus is speculation and sprawl. </a:t>
            </a:r>
          </a:p>
          <a:p>
            <a:r>
              <a:rPr lang="en-US" sz="2000" dirty="0">
                <a:latin typeface="Alexandria"/>
              </a:rPr>
              <a:t>real-estate investors prefer to buy land for investment rather than housing, which delays the provision of basic amenities and creates sprawl. </a:t>
            </a:r>
          </a:p>
          <a:p>
            <a:r>
              <a:rPr lang="en-US" sz="2000" dirty="0">
                <a:latin typeface="Alexandria"/>
              </a:rPr>
              <a:t>From a quality/management lens, this raises issues of service delivery, long-term cost, and inefficiency</a:t>
            </a:r>
          </a:p>
        </p:txBody>
      </p:sp>
      <p:sp>
        <p:nvSpPr>
          <p:cNvPr id="3" name="مربع نص 2">
            <a:extLst>
              <a:ext uri="{FF2B5EF4-FFF2-40B4-BE49-F238E27FC236}">
                <a16:creationId xmlns:a16="http://schemas.microsoft.com/office/drawing/2014/main" id="{CAFFB13A-36B2-67A5-6E47-B9CACE4A3BFA}"/>
              </a:ext>
            </a:extLst>
          </p:cNvPr>
          <p:cNvSpPr txBox="1"/>
          <p:nvPr/>
        </p:nvSpPr>
        <p:spPr>
          <a:xfrm>
            <a:off x="544921" y="802093"/>
            <a:ext cx="10395795" cy="558743"/>
          </a:xfrm>
          <a:prstGeom prst="rect">
            <a:avLst/>
          </a:prstGeom>
          <a:noFill/>
        </p:spPr>
        <p:txBody>
          <a:bodyPr wrap="square">
            <a:spAutoFit/>
          </a:bodyPr>
          <a:lstStyle/>
          <a:p>
            <a:pPr>
              <a:lnSpc>
                <a:spcPct val="115000"/>
              </a:lnSpc>
              <a:spcAft>
                <a:spcPts val="1000"/>
              </a:spcAft>
            </a:pPr>
            <a:r>
              <a:rPr lang="en-US" sz="2800" dirty="0">
                <a:latin typeface="Alexandria"/>
              </a:rPr>
              <a:t>3. Real Estate, Land Markets and Urban Infrastructure: Interlinkages</a:t>
            </a:r>
          </a:p>
        </p:txBody>
      </p:sp>
      <p:pic>
        <p:nvPicPr>
          <p:cNvPr id="2" name="صورة 1">
            <a:extLst>
              <a:ext uri="{FF2B5EF4-FFF2-40B4-BE49-F238E27FC236}">
                <a16:creationId xmlns:a16="http://schemas.microsoft.com/office/drawing/2014/main" id="{FFEF4FAE-123F-18DF-11E2-CA185F76D1FE}"/>
              </a:ext>
            </a:extLst>
          </p:cNvPr>
          <p:cNvPicPr>
            <a:picLocks noChangeAspect="1"/>
          </p:cNvPicPr>
          <p:nvPr/>
        </p:nvPicPr>
        <p:blipFill>
          <a:blip r:embed="rId3"/>
          <a:stretch>
            <a:fillRect/>
          </a:stretch>
        </p:blipFill>
        <p:spPr>
          <a:xfrm>
            <a:off x="3342290" y="3305946"/>
            <a:ext cx="4000335" cy="2662041"/>
          </a:xfrm>
          <a:prstGeom prst="rect">
            <a:avLst/>
          </a:prstGeom>
        </p:spPr>
      </p:pic>
    </p:spTree>
    <p:extLst>
      <p:ext uri="{BB962C8B-B14F-4D97-AF65-F5344CB8AC3E}">
        <p14:creationId xmlns:p14="http://schemas.microsoft.com/office/powerpoint/2010/main" val="128655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7AC21-AD46-4F4E-213F-551BD76D3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C8FD2-0A0D-522A-32C8-38C4501545F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2E9C9F8-E3D2-3E11-8018-1674E03C8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58B7D76-531F-20EF-79B9-42171822A519}"/>
              </a:ext>
            </a:extLst>
          </p:cNvPr>
          <p:cNvSpPr txBox="1"/>
          <p:nvPr/>
        </p:nvSpPr>
        <p:spPr>
          <a:xfrm>
            <a:off x="768338" y="1540773"/>
            <a:ext cx="10510603" cy="2246769"/>
          </a:xfrm>
          <a:prstGeom prst="rect">
            <a:avLst/>
          </a:prstGeom>
          <a:solidFill>
            <a:schemeClr val="bg1"/>
          </a:solidFill>
        </p:spPr>
        <p:txBody>
          <a:bodyPr wrap="square" rtlCol="0">
            <a:spAutoFit/>
          </a:bodyPr>
          <a:lstStyle/>
          <a:p>
            <a:r>
              <a:rPr lang="en-US" sz="2000" b="1" dirty="0">
                <a:latin typeface="Alexandria"/>
              </a:rPr>
              <a:t>3.3 Financialization of real-estate and infrastructure</a:t>
            </a:r>
          </a:p>
          <a:p>
            <a:r>
              <a:rPr lang="en-US" sz="2000" dirty="0">
                <a:latin typeface="Alexandria"/>
              </a:rPr>
              <a:t>As mentioned, real estate is increasingly treated as an investable asset; infrastructure likewise. </a:t>
            </a:r>
          </a:p>
          <a:p>
            <a:r>
              <a:rPr lang="en-US" sz="2000" dirty="0">
                <a:latin typeface="Alexandria"/>
              </a:rPr>
              <a:t>A recent study in China shows how infrastructure </a:t>
            </a:r>
            <a:r>
              <a:rPr lang="en-US" sz="2000" dirty="0" err="1">
                <a:latin typeface="Alexandria"/>
              </a:rPr>
              <a:t>financialisation</a:t>
            </a:r>
            <a:r>
              <a:rPr lang="en-US" sz="2000" dirty="0">
                <a:latin typeface="Alexandria"/>
              </a:rPr>
              <a:t> influences uneven regional development. </a:t>
            </a:r>
          </a:p>
          <a:p>
            <a:r>
              <a:rPr lang="en-US" sz="2000" dirty="0">
                <a:latin typeface="Alexandria"/>
              </a:rPr>
              <a:t>in Johannesburg the selective nature of real-estate </a:t>
            </a:r>
            <a:r>
              <a:rPr lang="en-US" sz="2000" dirty="0" err="1">
                <a:latin typeface="Alexandria"/>
              </a:rPr>
              <a:t>financialisation</a:t>
            </a:r>
            <a:r>
              <a:rPr lang="en-US" sz="2000" dirty="0">
                <a:latin typeface="Alexandria"/>
              </a:rPr>
              <a:t> (focusing on commercial rather than residential) shows the governance implications.</a:t>
            </a:r>
          </a:p>
          <a:p>
            <a:endParaRPr lang="en-US" sz="2000" dirty="0">
              <a:latin typeface="Alexandria"/>
            </a:endParaRPr>
          </a:p>
        </p:txBody>
      </p:sp>
      <p:sp>
        <p:nvSpPr>
          <p:cNvPr id="2" name="مربع نص 1">
            <a:extLst>
              <a:ext uri="{FF2B5EF4-FFF2-40B4-BE49-F238E27FC236}">
                <a16:creationId xmlns:a16="http://schemas.microsoft.com/office/drawing/2014/main" id="{2FD9662F-97A5-43D2-AFE9-1DF7FC154558}"/>
              </a:ext>
            </a:extLst>
          </p:cNvPr>
          <p:cNvSpPr txBox="1"/>
          <p:nvPr/>
        </p:nvSpPr>
        <p:spPr>
          <a:xfrm>
            <a:off x="544921" y="802093"/>
            <a:ext cx="10395795" cy="558743"/>
          </a:xfrm>
          <a:prstGeom prst="rect">
            <a:avLst/>
          </a:prstGeom>
          <a:noFill/>
        </p:spPr>
        <p:txBody>
          <a:bodyPr wrap="square">
            <a:spAutoFit/>
          </a:bodyPr>
          <a:lstStyle/>
          <a:p>
            <a:pPr>
              <a:lnSpc>
                <a:spcPct val="115000"/>
              </a:lnSpc>
              <a:spcAft>
                <a:spcPts val="1000"/>
              </a:spcAft>
            </a:pPr>
            <a:r>
              <a:rPr lang="en-US" sz="2800" dirty="0">
                <a:latin typeface="Alexandria"/>
              </a:rPr>
              <a:t>3. Real Estate, Land Markets and Urban Infrastructure: Interlinkages</a:t>
            </a:r>
          </a:p>
        </p:txBody>
      </p:sp>
      <p:pic>
        <p:nvPicPr>
          <p:cNvPr id="3" name="صورة 2">
            <a:extLst>
              <a:ext uri="{FF2B5EF4-FFF2-40B4-BE49-F238E27FC236}">
                <a16:creationId xmlns:a16="http://schemas.microsoft.com/office/drawing/2014/main" id="{6F05CAC0-8054-8A0D-80CF-CFD1E14199AB}"/>
              </a:ext>
            </a:extLst>
          </p:cNvPr>
          <p:cNvPicPr>
            <a:picLocks noChangeAspect="1"/>
          </p:cNvPicPr>
          <p:nvPr/>
        </p:nvPicPr>
        <p:blipFill>
          <a:blip r:embed="rId3"/>
          <a:stretch>
            <a:fillRect/>
          </a:stretch>
        </p:blipFill>
        <p:spPr>
          <a:xfrm>
            <a:off x="4052677" y="3528189"/>
            <a:ext cx="3582432" cy="2006162"/>
          </a:xfrm>
          <a:prstGeom prst="rect">
            <a:avLst/>
          </a:prstGeom>
        </p:spPr>
      </p:pic>
    </p:spTree>
    <p:extLst>
      <p:ext uri="{BB962C8B-B14F-4D97-AF65-F5344CB8AC3E}">
        <p14:creationId xmlns:p14="http://schemas.microsoft.com/office/powerpoint/2010/main" val="204270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00495-E34B-1096-678B-B1EE89AD98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6F635-FA7E-B744-58D9-A5F29EBB9C66}"/>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884FE9E-DCC7-2161-33BC-2C7BB44DD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FE682DA2-3EB6-5315-7750-F0CFC56CCCF3}"/>
              </a:ext>
            </a:extLst>
          </p:cNvPr>
          <p:cNvSpPr txBox="1"/>
          <p:nvPr/>
        </p:nvSpPr>
        <p:spPr>
          <a:xfrm>
            <a:off x="768338" y="1540773"/>
            <a:ext cx="10510603" cy="2246769"/>
          </a:xfrm>
          <a:prstGeom prst="rect">
            <a:avLst/>
          </a:prstGeom>
          <a:solidFill>
            <a:schemeClr val="bg1"/>
          </a:solidFill>
        </p:spPr>
        <p:txBody>
          <a:bodyPr wrap="square" rtlCol="0">
            <a:spAutoFit/>
          </a:bodyPr>
          <a:lstStyle/>
          <a:p>
            <a:r>
              <a:rPr lang="en-US" sz="2000" b="1" dirty="0">
                <a:latin typeface="Alexandria"/>
              </a:rPr>
              <a:t>3.4 Urban regeneration, public land and real-estate assets</a:t>
            </a:r>
          </a:p>
          <a:p>
            <a:r>
              <a:rPr lang="en-US" sz="2000" dirty="0">
                <a:latin typeface="Alexandria"/>
              </a:rPr>
              <a:t>Public real-estate assets (</a:t>
            </a:r>
            <a:r>
              <a:rPr lang="en-US" sz="2000" dirty="0" err="1">
                <a:latin typeface="Alexandria"/>
              </a:rPr>
              <a:t>under-utilised</a:t>
            </a:r>
            <a:r>
              <a:rPr lang="en-US" sz="2000" dirty="0">
                <a:latin typeface="Alexandria"/>
              </a:rPr>
              <a:t> buildings, decommissioned sites) can trigger regeneration, combining infrastructure investment and real-estate redevelopment. </a:t>
            </a:r>
          </a:p>
          <a:p>
            <a:r>
              <a:rPr lang="en-US" sz="2000" dirty="0">
                <a:latin typeface="Alexandria"/>
              </a:rPr>
              <a:t>In Italy, a recent study shows how municipal urban plans are leveraging public real-estate assets for regeneration rather than mere sale for deficit-reduction. </a:t>
            </a:r>
          </a:p>
          <a:p>
            <a:r>
              <a:rPr lang="en-US" sz="2000" dirty="0">
                <a:latin typeface="Alexandria"/>
              </a:rPr>
              <a:t>From a project/quality management perspective, these are complex </a:t>
            </a:r>
            <a:r>
              <a:rPr lang="en-US" sz="2000" dirty="0" err="1">
                <a:latin typeface="Alexandria"/>
              </a:rPr>
              <a:t>programmes</a:t>
            </a:r>
            <a:r>
              <a:rPr lang="en-US" sz="2000" dirty="0">
                <a:latin typeface="Alexandria"/>
              </a:rPr>
              <a:t> combining infrastructure, real estate redevelopment, governance and value-capture.</a:t>
            </a:r>
          </a:p>
        </p:txBody>
      </p:sp>
      <p:sp>
        <p:nvSpPr>
          <p:cNvPr id="2" name="مربع نص 1">
            <a:extLst>
              <a:ext uri="{FF2B5EF4-FFF2-40B4-BE49-F238E27FC236}">
                <a16:creationId xmlns:a16="http://schemas.microsoft.com/office/drawing/2014/main" id="{1DCD7F70-AAA9-66D4-58C4-7D97AE122B9D}"/>
              </a:ext>
            </a:extLst>
          </p:cNvPr>
          <p:cNvSpPr txBox="1"/>
          <p:nvPr/>
        </p:nvSpPr>
        <p:spPr>
          <a:xfrm>
            <a:off x="544921" y="802093"/>
            <a:ext cx="10395795" cy="558743"/>
          </a:xfrm>
          <a:prstGeom prst="rect">
            <a:avLst/>
          </a:prstGeom>
          <a:noFill/>
        </p:spPr>
        <p:txBody>
          <a:bodyPr wrap="square">
            <a:spAutoFit/>
          </a:bodyPr>
          <a:lstStyle/>
          <a:p>
            <a:pPr>
              <a:lnSpc>
                <a:spcPct val="115000"/>
              </a:lnSpc>
              <a:spcAft>
                <a:spcPts val="1000"/>
              </a:spcAft>
            </a:pPr>
            <a:r>
              <a:rPr lang="en-US" sz="2800" dirty="0">
                <a:latin typeface="Alexandria"/>
              </a:rPr>
              <a:t>3. Real Estate, Land Markets and Urban Infrastructure: Interlinkages</a:t>
            </a:r>
          </a:p>
        </p:txBody>
      </p:sp>
      <p:pic>
        <p:nvPicPr>
          <p:cNvPr id="3" name="صورة 2">
            <a:extLst>
              <a:ext uri="{FF2B5EF4-FFF2-40B4-BE49-F238E27FC236}">
                <a16:creationId xmlns:a16="http://schemas.microsoft.com/office/drawing/2014/main" id="{7CE8D247-FE1C-06EC-AE40-BDE1C4178A7B}"/>
              </a:ext>
            </a:extLst>
          </p:cNvPr>
          <p:cNvPicPr>
            <a:picLocks noChangeAspect="1"/>
          </p:cNvPicPr>
          <p:nvPr/>
        </p:nvPicPr>
        <p:blipFill>
          <a:blip r:embed="rId3"/>
          <a:stretch>
            <a:fillRect/>
          </a:stretch>
        </p:blipFill>
        <p:spPr>
          <a:xfrm>
            <a:off x="3906800" y="3752283"/>
            <a:ext cx="4012088" cy="2246769"/>
          </a:xfrm>
          <a:prstGeom prst="rect">
            <a:avLst/>
          </a:prstGeom>
        </p:spPr>
      </p:pic>
    </p:spTree>
    <p:extLst>
      <p:ext uri="{BB962C8B-B14F-4D97-AF65-F5344CB8AC3E}">
        <p14:creationId xmlns:p14="http://schemas.microsoft.com/office/powerpoint/2010/main" val="386202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9CBFD-8C86-6C37-A348-0AA101655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5F608-78D9-5B40-73EB-14EBD98F7C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20FCFC-7B27-ACC8-49AF-BCF3819EB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1E47AE08-D31F-DA5A-C88B-E6A82524256C}"/>
              </a:ext>
            </a:extLst>
          </p:cNvPr>
          <p:cNvSpPr txBox="1"/>
          <p:nvPr/>
        </p:nvSpPr>
        <p:spPr>
          <a:xfrm>
            <a:off x="762000" y="1690062"/>
            <a:ext cx="10270761" cy="3477875"/>
          </a:xfrm>
          <a:prstGeom prst="rect">
            <a:avLst/>
          </a:prstGeom>
          <a:solidFill>
            <a:schemeClr val="accent1">
              <a:lumMod val="20000"/>
              <a:lumOff val="80000"/>
            </a:schemeClr>
          </a:solidFill>
        </p:spPr>
        <p:txBody>
          <a:bodyPr wrap="square" rtlCol="0">
            <a:spAutoFit/>
          </a:bodyPr>
          <a:lstStyle/>
          <a:p>
            <a:r>
              <a:rPr lang="en-US" sz="2000" b="1" dirty="0">
                <a:latin typeface="Alexandria"/>
              </a:rPr>
              <a:t>4.1 Case Study A: Bahir Dar City, Ethiopia – Land Leasing for Infrastructure Financing</a:t>
            </a:r>
          </a:p>
          <a:p>
            <a:r>
              <a:rPr lang="en-US" sz="2000" dirty="0">
                <a:latin typeface="Alexandria"/>
              </a:rPr>
              <a:t>In Bahir Dar the city government uses land‐lease revenue as a major source of extra-budgetary revenue to finance urban infrastructure expenditure. Researchers found that land lease revenue is a dominant source for infrastructure investment, but inefficiencies in lease collection, transparency and land-provision hamper full potential.</a:t>
            </a:r>
            <a:br>
              <a:rPr lang="en-US" sz="2000" dirty="0">
                <a:latin typeface="Alexandria"/>
              </a:rPr>
            </a:br>
            <a:r>
              <a:rPr lang="en-US" sz="2000" b="1" dirty="0">
                <a:latin typeface="Alexandria"/>
              </a:rPr>
              <a:t>Key highlights:</a:t>
            </a:r>
            <a:endParaRPr lang="en-US" sz="2000" dirty="0">
              <a:latin typeface="Alexandria"/>
            </a:endParaRPr>
          </a:p>
          <a:p>
            <a:r>
              <a:rPr lang="en-US" sz="2000" dirty="0">
                <a:latin typeface="Alexandria"/>
              </a:rPr>
              <a:t>Land lease revenue financing model.</a:t>
            </a:r>
          </a:p>
          <a:p>
            <a:r>
              <a:rPr lang="en-US" sz="2000" b="1" dirty="0">
                <a:latin typeface="Alexandria"/>
              </a:rPr>
              <a:t>Challenges</a:t>
            </a:r>
            <a:r>
              <a:rPr lang="en-US" sz="2000" dirty="0">
                <a:latin typeface="Alexandria"/>
              </a:rPr>
              <a:t>: weak information exchange, inadequate land provision, transparency issues.</a:t>
            </a:r>
          </a:p>
          <a:p>
            <a:r>
              <a:rPr lang="en-US" sz="2000" b="1" dirty="0">
                <a:latin typeface="Alexandria"/>
              </a:rPr>
              <a:t>Real-estate dimension</a:t>
            </a:r>
            <a:r>
              <a:rPr lang="en-US" sz="2000" dirty="0">
                <a:latin typeface="Alexandria"/>
              </a:rPr>
              <a:t>: public land used as asset; lease revenue tied to real-estate development.</a:t>
            </a:r>
            <a:br>
              <a:rPr lang="en-US" sz="2000" dirty="0">
                <a:latin typeface="Alexandria"/>
              </a:rPr>
            </a:br>
            <a:r>
              <a:rPr lang="en-US" sz="2000" b="1" dirty="0">
                <a:latin typeface="Alexandria"/>
              </a:rPr>
              <a:t>Project/quality management implications:</a:t>
            </a:r>
            <a:r>
              <a:rPr lang="en-US" sz="2000" dirty="0">
                <a:latin typeface="Alexandria"/>
              </a:rPr>
              <a:t> careful land inventory; governance of lease processes; linking land-lease revenue forecasting to infrastructure </a:t>
            </a:r>
            <a:r>
              <a:rPr lang="en-US" sz="2000" dirty="0" err="1">
                <a:latin typeface="Alexandria"/>
              </a:rPr>
              <a:t>programme</a:t>
            </a:r>
            <a:r>
              <a:rPr lang="en-US" sz="2000" dirty="0">
                <a:latin typeface="Alexandria"/>
              </a:rPr>
              <a:t> planning.</a:t>
            </a:r>
          </a:p>
        </p:txBody>
      </p:sp>
      <p:sp>
        <p:nvSpPr>
          <p:cNvPr id="3" name="مربع نص 2">
            <a:extLst>
              <a:ext uri="{FF2B5EF4-FFF2-40B4-BE49-F238E27FC236}">
                <a16:creationId xmlns:a16="http://schemas.microsoft.com/office/drawing/2014/main" id="{12BC1DC3-8F0B-E4FC-B04D-1C83B5F9A5DC}"/>
              </a:ext>
            </a:extLst>
          </p:cNvPr>
          <p:cNvSpPr txBox="1"/>
          <p:nvPr/>
        </p:nvSpPr>
        <p:spPr>
          <a:xfrm>
            <a:off x="617280" y="802092"/>
            <a:ext cx="8060962" cy="523220"/>
          </a:xfrm>
          <a:prstGeom prst="rect">
            <a:avLst/>
          </a:prstGeom>
          <a:noFill/>
        </p:spPr>
        <p:txBody>
          <a:bodyPr wrap="square">
            <a:spAutoFit/>
          </a:bodyPr>
          <a:lstStyle/>
          <a:p>
            <a:pPr>
              <a:buNone/>
            </a:pPr>
            <a:r>
              <a:rPr lang="en-US" sz="2800" dirty="0">
                <a:latin typeface="Alexandria"/>
              </a:rPr>
              <a:t>4. Case Studies</a:t>
            </a:r>
          </a:p>
        </p:txBody>
      </p:sp>
    </p:spTree>
    <p:extLst>
      <p:ext uri="{BB962C8B-B14F-4D97-AF65-F5344CB8AC3E}">
        <p14:creationId xmlns:p14="http://schemas.microsoft.com/office/powerpoint/2010/main" val="270103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A429-239B-61CE-2642-2C84A18F6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D2CF76-FF57-2CD9-43B4-7935DC10B0A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Supply Factor      | Description                                    |</a:t>
            </a:r>
          </a:p>
          <a:p>
            <a:pPr algn="ctr"/>
            <a:r>
              <a:rPr lang="en-US" sz="2000" dirty="0">
                <a:latin typeface="Alexandria"/>
              </a:rPr>
              <a:t>| ------------------ | ---------------------------------------------- |</a:t>
            </a:r>
          </a:p>
          <a:p>
            <a:pPr algn="ctr"/>
            <a:r>
              <a:rPr lang="en-US" sz="2000" dirty="0">
                <a:latin typeface="Alexandria"/>
              </a:rPr>
              <a:t>| Construction costs | Rising materials/labor costs limit new supply  |</a:t>
            </a:r>
          </a:p>
          <a:p>
            <a:pPr algn="ctr"/>
            <a:r>
              <a:rPr lang="en-US" sz="2000" dirty="0">
                <a:latin typeface="Alexandria"/>
              </a:rPr>
              <a:t>| Land availability  | Scarcity in CBDs drives densification          |</a:t>
            </a:r>
          </a:p>
          <a:p>
            <a:pPr algn="ctr"/>
            <a:r>
              <a:rPr lang="en-US" sz="2000" dirty="0">
                <a:latin typeface="Alexandria"/>
              </a:rPr>
              <a:t>| Regulations        | Zoning and permits constrain speed             |</a:t>
            </a:r>
          </a:p>
          <a:p>
            <a:pPr algn="ctr"/>
            <a:r>
              <a:rPr lang="en-US" sz="2000" dirty="0">
                <a:latin typeface="Alexandria"/>
              </a:rPr>
              <a:t>| Technology         | Modular construction can shorten delivery time |</a:t>
            </a:r>
          </a:p>
        </p:txBody>
      </p:sp>
      <p:pic>
        <p:nvPicPr>
          <p:cNvPr id="7" name="Graphic 21">
            <a:extLst>
              <a:ext uri="{FF2B5EF4-FFF2-40B4-BE49-F238E27FC236}">
                <a16:creationId xmlns:a16="http://schemas.microsoft.com/office/drawing/2014/main" id="{674A8D03-66FF-AB69-10F8-9471A62C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514925DC-D984-5804-BE2E-CF52392129DB}"/>
              </a:ext>
            </a:extLst>
          </p:cNvPr>
          <p:cNvSpPr txBox="1"/>
          <p:nvPr/>
        </p:nvSpPr>
        <p:spPr>
          <a:xfrm>
            <a:off x="762000" y="1639570"/>
            <a:ext cx="10405672" cy="3477875"/>
          </a:xfrm>
          <a:prstGeom prst="rect">
            <a:avLst/>
          </a:prstGeom>
          <a:solidFill>
            <a:schemeClr val="accent1">
              <a:lumMod val="20000"/>
              <a:lumOff val="80000"/>
            </a:schemeClr>
          </a:solidFill>
        </p:spPr>
        <p:txBody>
          <a:bodyPr wrap="square" rtlCol="0">
            <a:spAutoFit/>
          </a:bodyPr>
          <a:lstStyle/>
          <a:p>
            <a:r>
              <a:rPr lang="en-US" sz="2000" b="1" dirty="0">
                <a:latin typeface="Alexandria"/>
              </a:rPr>
              <a:t>4.2 Case Study B: Islamabad, Pakistan – Infrastructure Finance, Land Markets and Sustainability</a:t>
            </a:r>
          </a:p>
          <a:p>
            <a:r>
              <a:rPr lang="en-US" sz="2000" dirty="0">
                <a:latin typeface="Alexandria"/>
              </a:rPr>
              <a:t>The study by Rauf &amp; Weber (2021) explores Islamabad’s land market and infrastructure finance. They show that individual investors prefer land as investment rather than housing, which leads to slower occupancy growth and delays in infrastructure provision. </a:t>
            </a:r>
            <a:br>
              <a:rPr lang="en-US" sz="2000" dirty="0">
                <a:latin typeface="Alexandria"/>
              </a:rPr>
            </a:br>
            <a:r>
              <a:rPr lang="en-US" sz="2000" b="1" dirty="0">
                <a:latin typeface="Alexandria"/>
              </a:rPr>
              <a:t>Key highlights:</a:t>
            </a:r>
            <a:endParaRPr lang="en-US" sz="2000" dirty="0">
              <a:latin typeface="Alexandria"/>
            </a:endParaRPr>
          </a:p>
          <a:p>
            <a:r>
              <a:rPr lang="en-US" sz="2000" dirty="0">
                <a:latin typeface="Alexandria"/>
              </a:rPr>
              <a:t>Infrastructure finance is linked with land-market </a:t>
            </a:r>
            <a:r>
              <a:rPr lang="en-US" sz="2000" dirty="0" err="1">
                <a:latin typeface="Alexandria"/>
              </a:rPr>
              <a:t>behaviour</a:t>
            </a:r>
            <a:r>
              <a:rPr lang="en-US" sz="2000" dirty="0">
                <a:latin typeface="Alexandria"/>
              </a:rPr>
              <a:t>.</a:t>
            </a:r>
          </a:p>
          <a:p>
            <a:r>
              <a:rPr lang="en-US" sz="2000" dirty="0">
                <a:latin typeface="Alexandria"/>
              </a:rPr>
              <a:t>Sprawl and delay in service delivery as investment </a:t>
            </a:r>
            <a:r>
              <a:rPr lang="en-US" sz="2000" dirty="0" err="1">
                <a:latin typeface="Alexandria"/>
              </a:rPr>
              <a:t>behaviour</a:t>
            </a:r>
            <a:r>
              <a:rPr lang="en-US" sz="2000" dirty="0">
                <a:latin typeface="Alexandria"/>
              </a:rPr>
              <a:t> dominates occupancy.</a:t>
            </a:r>
          </a:p>
          <a:p>
            <a:r>
              <a:rPr lang="en-US" sz="2000" dirty="0">
                <a:latin typeface="Alexandria"/>
              </a:rPr>
              <a:t>Real-estate speculation undermines infrastructure planning and quality of life.</a:t>
            </a:r>
            <a:br>
              <a:rPr lang="en-US" sz="2000" dirty="0">
                <a:latin typeface="Alexandria"/>
              </a:rPr>
            </a:br>
            <a:r>
              <a:rPr lang="en-US" sz="2000" b="1" dirty="0">
                <a:latin typeface="Alexandria"/>
              </a:rPr>
              <a:t>Project/quality management implications:</a:t>
            </a:r>
            <a:r>
              <a:rPr lang="en-US" sz="2000" dirty="0">
                <a:latin typeface="Alexandria"/>
              </a:rPr>
              <a:t> need for aligning real-estate investment </a:t>
            </a:r>
            <a:r>
              <a:rPr lang="en-US" sz="2000" dirty="0" err="1">
                <a:latin typeface="Alexandria"/>
              </a:rPr>
              <a:t>behaviour</a:t>
            </a:r>
            <a:r>
              <a:rPr lang="en-US" sz="2000" dirty="0">
                <a:latin typeface="Alexandria"/>
              </a:rPr>
              <a:t> with infrastructure delivery; monitoring occupancy vs investment; ensuring infrastructure readiness for occupancy.</a:t>
            </a:r>
          </a:p>
        </p:txBody>
      </p:sp>
      <p:sp>
        <p:nvSpPr>
          <p:cNvPr id="4" name="مربع نص 3">
            <a:extLst>
              <a:ext uri="{FF2B5EF4-FFF2-40B4-BE49-F238E27FC236}">
                <a16:creationId xmlns:a16="http://schemas.microsoft.com/office/drawing/2014/main" id="{A8E3A0FD-6C10-A8CC-9ED8-F07C2B931EAC}"/>
              </a:ext>
            </a:extLst>
          </p:cNvPr>
          <p:cNvSpPr txBox="1"/>
          <p:nvPr/>
        </p:nvSpPr>
        <p:spPr>
          <a:xfrm>
            <a:off x="617280" y="822086"/>
            <a:ext cx="8060962" cy="523220"/>
          </a:xfrm>
          <a:prstGeom prst="rect">
            <a:avLst/>
          </a:prstGeom>
          <a:noFill/>
        </p:spPr>
        <p:txBody>
          <a:bodyPr wrap="square">
            <a:spAutoFit/>
          </a:bodyPr>
          <a:lstStyle/>
          <a:p>
            <a:pPr>
              <a:buNone/>
            </a:pPr>
            <a:r>
              <a:rPr lang="en-US" sz="2800" dirty="0"/>
              <a:t>4. Case Studies</a:t>
            </a:r>
            <a:endParaRPr lang="en-US" sz="2800" dirty="0">
              <a:latin typeface="Alexandria"/>
            </a:endParaRPr>
          </a:p>
        </p:txBody>
      </p:sp>
    </p:spTree>
    <p:extLst>
      <p:ext uri="{BB962C8B-B14F-4D97-AF65-F5344CB8AC3E}">
        <p14:creationId xmlns:p14="http://schemas.microsoft.com/office/powerpoint/2010/main" val="34556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03EE2-8B0D-E9F6-2678-4B130C12A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2C8D4F-3C7E-BBAA-D571-8E73E1F7562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Supply Factor      | Description                                    |</a:t>
            </a:r>
          </a:p>
          <a:p>
            <a:pPr algn="ctr"/>
            <a:r>
              <a:rPr lang="en-US" sz="2000" dirty="0">
                <a:latin typeface="Alexandria"/>
              </a:rPr>
              <a:t>| ------------------ | ---------------------------------------------- |</a:t>
            </a:r>
          </a:p>
          <a:p>
            <a:pPr algn="ctr"/>
            <a:r>
              <a:rPr lang="en-US" sz="2000" dirty="0">
                <a:latin typeface="Alexandria"/>
              </a:rPr>
              <a:t>| Construction costs | Rising materials/labor costs limit new supply  |</a:t>
            </a:r>
          </a:p>
          <a:p>
            <a:pPr algn="ctr"/>
            <a:r>
              <a:rPr lang="en-US" sz="2000" dirty="0">
                <a:latin typeface="Alexandria"/>
              </a:rPr>
              <a:t>| Land availability  | Scarcity in CBDs drives densification          |</a:t>
            </a:r>
          </a:p>
          <a:p>
            <a:pPr algn="ctr"/>
            <a:r>
              <a:rPr lang="en-US" sz="2000" dirty="0">
                <a:latin typeface="Alexandria"/>
              </a:rPr>
              <a:t>| Regulations        | Zoning and permits constrain speed             |</a:t>
            </a:r>
          </a:p>
          <a:p>
            <a:pPr algn="ctr"/>
            <a:r>
              <a:rPr lang="en-US" sz="2000" dirty="0">
                <a:latin typeface="Alexandria"/>
              </a:rPr>
              <a:t>| Technology         | Modular construction can shorten delivery time |</a:t>
            </a:r>
          </a:p>
        </p:txBody>
      </p:sp>
      <p:pic>
        <p:nvPicPr>
          <p:cNvPr id="7" name="Graphic 21">
            <a:extLst>
              <a:ext uri="{FF2B5EF4-FFF2-40B4-BE49-F238E27FC236}">
                <a16:creationId xmlns:a16="http://schemas.microsoft.com/office/drawing/2014/main" id="{E8A8E4CA-D88E-241B-285D-C34FCE0371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326C75A3-0AA0-1370-F1A4-93965147AB06}"/>
              </a:ext>
            </a:extLst>
          </p:cNvPr>
          <p:cNvSpPr txBox="1"/>
          <p:nvPr/>
        </p:nvSpPr>
        <p:spPr>
          <a:xfrm>
            <a:off x="762000" y="1639570"/>
            <a:ext cx="10405672" cy="3477875"/>
          </a:xfrm>
          <a:prstGeom prst="rect">
            <a:avLst/>
          </a:prstGeom>
          <a:solidFill>
            <a:schemeClr val="accent1">
              <a:lumMod val="20000"/>
              <a:lumOff val="80000"/>
            </a:schemeClr>
          </a:solidFill>
        </p:spPr>
        <p:txBody>
          <a:bodyPr wrap="square" rtlCol="0">
            <a:spAutoFit/>
          </a:bodyPr>
          <a:lstStyle/>
          <a:p>
            <a:r>
              <a:rPr lang="en-US" sz="2000" b="1" dirty="0">
                <a:latin typeface="Alexandria"/>
              </a:rPr>
              <a:t>.3 Case Study C: Italy – Public Real Estate as Urban Regeneration Driver</a:t>
            </a:r>
          </a:p>
          <a:p>
            <a:r>
              <a:rPr lang="en-US" sz="2000" dirty="0">
                <a:latin typeface="Alexandria"/>
              </a:rPr>
              <a:t>In Italy the study by Floris (2024) analyses 45 municipal urban plans and finds public real-estate assets (disused buildings/areas) are being integrated into urban planning not just as asset sales but as regeneration drivers. </a:t>
            </a:r>
            <a:br>
              <a:rPr lang="en-US" sz="2000" dirty="0">
                <a:latin typeface="Alexandria"/>
              </a:rPr>
            </a:br>
            <a:r>
              <a:rPr lang="en-US" sz="2000" b="1" dirty="0">
                <a:latin typeface="Alexandria"/>
              </a:rPr>
              <a:t>Key highlights:</a:t>
            </a:r>
            <a:endParaRPr lang="en-US" sz="2000" dirty="0">
              <a:latin typeface="Alexandria"/>
            </a:endParaRPr>
          </a:p>
          <a:p>
            <a:r>
              <a:rPr lang="en-US" sz="2000" dirty="0">
                <a:latin typeface="Alexandria"/>
              </a:rPr>
              <a:t>Public real-estate asset census, </a:t>
            </a:r>
            <a:r>
              <a:rPr lang="en-US" sz="2000" dirty="0" err="1">
                <a:latin typeface="Alexandria"/>
              </a:rPr>
              <a:t>valorisation</a:t>
            </a:r>
            <a:r>
              <a:rPr lang="en-US" sz="2000" dirty="0">
                <a:latin typeface="Alexandria"/>
              </a:rPr>
              <a:t> </a:t>
            </a:r>
            <a:r>
              <a:rPr lang="en-US" sz="2000" dirty="0" err="1">
                <a:latin typeface="Alexandria"/>
              </a:rPr>
              <a:t>programmes</a:t>
            </a:r>
            <a:r>
              <a:rPr lang="en-US" sz="2000" dirty="0">
                <a:latin typeface="Alexandria"/>
              </a:rPr>
              <a:t>, strategies for reuse.</a:t>
            </a:r>
          </a:p>
          <a:p>
            <a:r>
              <a:rPr lang="en-US" sz="2000" dirty="0">
                <a:latin typeface="Alexandria"/>
              </a:rPr>
              <a:t>Focus shift from purely economic value toward positive externalities for the community.</a:t>
            </a:r>
          </a:p>
          <a:p>
            <a:r>
              <a:rPr lang="en-US" sz="2000" dirty="0">
                <a:latin typeface="Alexandria"/>
              </a:rPr>
              <a:t>Real-estate‐infrastructure interplay: regeneration requires infrastructure investment (transport, utilities, public space) plus real-estate redevelopment.</a:t>
            </a:r>
            <a:br>
              <a:rPr lang="en-US" sz="2000" dirty="0">
                <a:latin typeface="Alexandria"/>
              </a:rPr>
            </a:br>
            <a:r>
              <a:rPr lang="en-US" sz="2000" b="1" dirty="0">
                <a:latin typeface="Alexandria"/>
              </a:rPr>
              <a:t>Project/quality management implications:</a:t>
            </a:r>
            <a:r>
              <a:rPr lang="en-US" sz="2000" dirty="0">
                <a:latin typeface="Alexandria"/>
              </a:rPr>
              <a:t> managing multi-asset, multi‐stakeholder </a:t>
            </a:r>
            <a:r>
              <a:rPr lang="en-US" sz="2000" dirty="0" err="1">
                <a:latin typeface="Alexandria"/>
              </a:rPr>
              <a:t>programmes</a:t>
            </a:r>
            <a:r>
              <a:rPr lang="en-US" sz="2000" dirty="0">
                <a:latin typeface="Alexandria"/>
              </a:rPr>
              <a:t>; lifecycle quality of regenerated assets; governance of value capture and community benefit.</a:t>
            </a:r>
          </a:p>
        </p:txBody>
      </p:sp>
      <p:sp>
        <p:nvSpPr>
          <p:cNvPr id="4" name="مربع نص 3">
            <a:extLst>
              <a:ext uri="{FF2B5EF4-FFF2-40B4-BE49-F238E27FC236}">
                <a16:creationId xmlns:a16="http://schemas.microsoft.com/office/drawing/2014/main" id="{0E3260D4-B9BF-F9E3-A9B4-A07279C2B294}"/>
              </a:ext>
            </a:extLst>
          </p:cNvPr>
          <p:cNvSpPr txBox="1"/>
          <p:nvPr/>
        </p:nvSpPr>
        <p:spPr>
          <a:xfrm>
            <a:off x="617280" y="822086"/>
            <a:ext cx="8060962" cy="523220"/>
          </a:xfrm>
          <a:prstGeom prst="rect">
            <a:avLst/>
          </a:prstGeom>
          <a:noFill/>
        </p:spPr>
        <p:txBody>
          <a:bodyPr wrap="square">
            <a:spAutoFit/>
          </a:bodyPr>
          <a:lstStyle/>
          <a:p>
            <a:pPr>
              <a:buNone/>
            </a:pPr>
            <a:r>
              <a:rPr lang="en-US" sz="2800" dirty="0"/>
              <a:t>4. Case Studies</a:t>
            </a:r>
            <a:endParaRPr lang="en-US" sz="2800" dirty="0">
              <a:latin typeface="Alexandria"/>
            </a:endParaRPr>
          </a:p>
        </p:txBody>
      </p:sp>
    </p:spTree>
    <p:extLst>
      <p:ext uri="{BB962C8B-B14F-4D97-AF65-F5344CB8AC3E}">
        <p14:creationId xmlns:p14="http://schemas.microsoft.com/office/powerpoint/2010/main" val="119319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41132-9096-9718-DFA3-23BE35401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EF700F-5126-89EC-33EF-53E85189F6D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343E55B-A6B3-913E-F2E0-ABFB8B146490}"/>
              </a:ext>
            </a:extLst>
          </p:cNvPr>
          <p:cNvSpPr txBox="1"/>
          <p:nvPr/>
        </p:nvSpPr>
        <p:spPr>
          <a:xfrm>
            <a:off x="879045" y="1711877"/>
            <a:ext cx="10222092" cy="2246769"/>
          </a:xfrm>
          <a:prstGeom prst="rect">
            <a:avLst/>
          </a:prstGeom>
          <a:solidFill>
            <a:schemeClr val="bg1"/>
          </a:solidFill>
        </p:spPr>
        <p:txBody>
          <a:bodyPr wrap="square" rtlCol="0">
            <a:spAutoFit/>
          </a:bodyPr>
          <a:lstStyle/>
          <a:p>
            <a:r>
              <a:rPr lang="en-US" sz="2000" b="1" dirty="0">
                <a:latin typeface="Alexandria"/>
              </a:rPr>
              <a:t>5.1 Governance frameworks</a:t>
            </a:r>
          </a:p>
          <a:p>
            <a:r>
              <a:rPr lang="en-US" sz="2000" dirty="0">
                <a:latin typeface="Alexandria"/>
              </a:rPr>
              <a:t>Effective governance is critical: coordination between municipal planning, land/real-estate regulation, infrastructure finance units, private developers, and community stakeholders. </a:t>
            </a:r>
          </a:p>
          <a:p>
            <a:r>
              <a:rPr lang="en-US" sz="2000" dirty="0">
                <a:latin typeface="Alexandria"/>
              </a:rPr>
              <a:t>Weak governance leads to :</a:t>
            </a:r>
          </a:p>
          <a:p>
            <a:pPr marL="342900" indent="-342900">
              <a:buFont typeface="Arial" panose="020B0604020202020204" pitchFamily="34" charset="0"/>
              <a:buChar char="•"/>
            </a:pPr>
            <a:r>
              <a:rPr lang="en-US" sz="2000" dirty="0">
                <a:latin typeface="Alexandria"/>
              </a:rPr>
              <a:t>Poor lease revenue collection </a:t>
            </a:r>
          </a:p>
          <a:p>
            <a:pPr marL="342900" indent="-342900">
              <a:buFont typeface="Arial" panose="020B0604020202020204" pitchFamily="34" charset="0"/>
              <a:buChar char="•"/>
            </a:pPr>
            <a:r>
              <a:rPr lang="en-US" sz="2000" dirty="0">
                <a:latin typeface="Alexandria"/>
              </a:rPr>
              <a:t>Speculative land markets </a:t>
            </a:r>
          </a:p>
          <a:p>
            <a:pPr marL="342900" indent="-342900">
              <a:buFont typeface="Arial" panose="020B0604020202020204" pitchFamily="34" charset="0"/>
              <a:buChar char="•"/>
            </a:pPr>
            <a:r>
              <a:rPr lang="en-US" sz="2000" dirty="0">
                <a:latin typeface="Alexandria"/>
              </a:rPr>
              <a:t>lack of integration of public real estate into planning</a:t>
            </a:r>
          </a:p>
        </p:txBody>
      </p:sp>
      <p:pic>
        <p:nvPicPr>
          <p:cNvPr id="7" name="Graphic 21">
            <a:extLst>
              <a:ext uri="{FF2B5EF4-FFF2-40B4-BE49-F238E27FC236}">
                <a16:creationId xmlns:a16="http://schemas.microsoft.com/office/drawing/2014/main" id="{1240E3BC-D550-1C81-DF16-8B37B5522C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A471F5A-ECAB-DD64-A832-6DF080D1DE2A}"/>
              </a:ext>
            </a:extLst>
          </p:cNvPr>
          <p:cNvSpPr txBox="1"/>
          <p:nvPr/>
        </p:nvSpPr>
        <p:spPr>
          <a:xfrm>
            <a:off x="544921" y="802093"/>
            <a:ext cx="11029799" cy="558743"/>
          </a:xfrm>
          <a:prstGeom prst="rect">
            <a:avLst/>
          </a:prstGeom>
          <a:noFill/>
        </p:spPr>
        <p:txBody>
          <a:bodyPr wrap="square">
            <a:spAutoFit/>
          </a:bodyPr>
          <a:lstStyle/>
          <a:p>
            <a:pPr>
              <a:lnSpc>
                <a:spcPct val="115000"/>
              </a:lnSpc>
              <a:spcAft>
                <a:spcPts val="1000"/>
              </a:spcAft>
            </a:pPr>
            <a:r>
              <a:rPr lang="en-US" sz="2800" dirty="0"/>
              <a:t>5. Governance, Risk and Quality Management in Public Infrastructure </a:t>
            </a:r>
            <a:endParaRPr lang="en-US" sz="2800" dirty="0">
              <a:latin typeface="Alexandria"/>
            </a:endParaRPr>
          </a:p>
        </p:txBody>
      </p:sp>
      <p:pic>
        <p:nvPicPr>
          <p:cNvPr id="4" name="صورة 3">
            <a:extLst>
              <a:ext uri="{FF2B5EF4-FFF2-40B4-BE49-F238E27FC236}">
                <a16:creationId xmlns:a16="http://schemas.microsoft.com/office/drawing/2014/main" id="{9775E37A-7B1F-CAEE-452A-CD224FB00F18}"/>
              </a:ext>
            </a:extLst>
          </p:cNvPr>
          <p:cNvPicPr>
            <a:picLocks noChangeAspect="1"/>
          </p:cNvPicPr>
          <p:nvPr/>
        </p:nvPicPr>
        <p:blipFill>
          <a:blip r:embed="rId4"/>
          <a:stretch>
            <a:fillRect/>
          </a:stretch>
        </p:blipFill>
        <p:spPr>
          <a:xfrm>
            <a:off x="6510178" y="2764067"/>
            <a:ext cx="4321242" cy="2968792"/>
          </a:xfrm>
          <a:prstGeom prst="rect">
            <a:avLst/>
          </a:prstGeom>
        </p:spPr>
      </p:pic>
    </p:spTree>
    <p:extLst>
      <p:ext uri="{BB962C8B-B14F-4D97-AF65-F5344CB8AC3E}">
        <p14:creationId xmlns:p14="http://schemas.microsoft.com/office/powerpoint/2010/main" val="298481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2F9B6-34BA-B5B0-95CA-BE6B7F398F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8D86BD-DA94-F2EB-3B25-94A2CEC51C92}"/>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Source:</a:t>
            </a:r>
            <a:r>
              <a:rPr lang="en-US"/>
              <a:t> United Nations, Department of Economic and Social Affairs, </a:t>
            </a:r>
            <a:r>
              <a:rPr lang="en-US" b="1"/>
              <a:t>World Urbanization Prospects: The 2018 Revision</a:t>
            </a:r>
            <a:r>
              <a:rPr lang="en-US"/>
              <a:t> </a:t>
            </a:r>
            <a:endParaRPr lang="en-US" dirty="0"/>
          </a:p>
        </p:txBody>
      </p:sp>
      <p:pic>
        <p:nvPicPr>
          <p:cNvPr id="7" name="Graphic 21">
            <a:extLst>
              <a:ext uri="{FF2B5EF4-FFF2-40B4-BE49-F238E27FC236}">
                <a16:creationId xmlns:a16="http://schemas.microsoft.com/office/drawing/2014/main" id="{F6F51D58-63E5-B856-C4BD-396F101EF4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AD766039-A8F5-E52B-60AA-C9D98B466391}"/>
              </a:ext>
            </a:extLst>
          </p:cNvPr>
          <p:cNvSpPr txBox="1"/>
          <p:nvPr/>
        </p:nvSpPr>
        <p:spPr>
          <a:xfrm>
            <a:off x="791983" y="1632103"/>
            <a:ext cx="4880619" cy="4401205"/>
          </a:xfrm>
          <a:prstGeom prst="rect">
            <a:avLst/>
          </a:prstGeom>
          <a:noFill/>
        </p:spPr>
        <p:txBody>
          <a:bodyPr wrap="square" rtlCol="0">
            <a:spAutoFit/>
          </a:bodyPr>
          <a:lstStyle/>
          <a:p>
            <a:r>
              <a:rPr lang="en-US" sz="2000" b="1" dirty="0">
                <a:latin typeface="Alexandria"/>
              </a:rPr>
              <a:t>5.2 Risk management</a:t>
            </a:r>
          </a:p>
          <a:p>
            <a:r>
              <a:rPr lang="en-US" sz="2000" dirty="0">
                <a:latin typeface="Alexandria"/>
              </a:rPr>
              <a:t>Risks include: </a:t>
            </a:r>
          </a:p>
          <a:p>
            <a:pPr marL="342900" indent="-342900">
              <a:buFont typeface="Wingdings" panose="05000000000000000000" pitchFamily="2" charset="2"/>
              <a:buChar char="§"/>
            </a:pPr>
            <a:r>
              <a:rPr lang="en-US" sz="2000" dirty="0">
                <a:latin typeface="Alexandria"/>
              </a:rPr>
              <a:t>Cost overruns and delays in infrastructure</a:t>
            </a:r>
          </a:p>
          <a:p>
            <a:pPr marL="342900" indent="-342900">
              <a:buFont typeface="Wingdings" panose="05000000000000000000" pitchFamily="2" charset="2"/>
              <a:buChar char="§"/>
            </a:pPr>
            <a:r>
              <a:rPr lang="en-US" sz="2000" dirty="0">
                <a:latin typeface="Alexandria"/>
              </a:rPr>
              <a:t>land-market speculation</a:t>
            </a:r>
          </a:p>
          <a:p>
            <a:pPr marL="342900" indent="-342900">
              <a:buFont typeface="Wingdings" panose="05000000000000000000" pitchFamily="2" charset="2"/>
              <a:buChar char="§"/>
            </a:pPr>
            <a:r>
              <a:rPr lang="en-US" sz="2000" dirty="0">
                <a:latin typeface="Alexandria"/>
              </a:rPr>
              <a:t>Financing risk (debt service, bond spreads)</a:t>
            </a:r>
          </a:p>
          <a:p>
            <a:pPr marL="342900" indent="-342900">
              <a:buFont typeface="Wingdings" panose="05000000000000000000" pitchFamily="2" charset="2"/>
              <a:buChar char="§"/>
            </a:pPr>
            <a:r>
              <a:rPr lang="en-US" sz="2000" dirty="0">
                <a:latin typeface="Alexandria"/>
              </a:rPr>
              <a:t> Governance risk (transparency, corruption)</a:t>
            </a:r>
          </a:p>
          <a:p>
            <a:pPr marL="342900" indent="-342900">
              <a:buFont typeface="Wingdings" panose="05000000000000000000" pitchFamily="2" charset="2"/>
              <a:buChar char="§"/>
            </a:pPr>
            <a:r>
              <a:rPr lang="en-US" sz="2000" dirty="0">
                <a:latin typeface="Alexandria"/>
              </a:rPr>
              <a:t> Asset performance risk (maintenance, quality).</a:t>
            </a:r>
          </a:p>
          <a:p>
            <a:r>
              <a:rPr lang="en-US" sz="2000" dirty="0">
                <a:latin typeface="Alexandria"/>
              </a:rPr>
              <a:t> For example, the study on construction investment bonds shows implicit government guarantees impact credit spreads—a financial risk dimension</a:t>
            </a:r>
          </a:p>
        </p:txBody>
      </p:sp>
      <p:pic>
        <p:nvPicPr>
          <p:cNvPr id="2" name="صورة 1">
            <a:extLst>
              <a:ext uri="{FF2B5EF4-FFF2-40B4-BE49-F238E27FC236}">
                <a16:creationId xmlns:a16="http://schemas.microsoft.com/office/drawing/2014/main" id="{67F1AF9F-E06E-A23B-448D-8A578465F8E5}"/>
              </a:ext>
            </a:extLst>
          </p:cNvPr>
          <p:cNvPicPr>
            <a:picLocks noChangeAspect="1"/>
          </p:cNvPicPr>
          <p:nvPr/>
        </p:nvPicPr>
        <p:blipFill>
          <a:blip r:embed="rId4"/>
          <a:stretch>
            <a:fillRect/>
          </a:stretch>
        </p:blipFill>
        <p:spPr>
          <a:xfrm>
            <a:off x="5757015" y="2451029"/>
            <a:ext cx="5558589" cy="2790825"/>
          </a:xfrm>
          <a:prstGeom prst="rect">
            <a:avLst/>
          </a:prstGeom>
        </p:spPr>
      </p:pic>
      <p:sp>
        <p:nvSpPr>
          <p:cNvPr id="5" name="مربع نص 4">
            <a:extLst>
              <a:ext uri="{FF2B5EF4-FFF2-40B4-BE49-F238E27FC236}">
                <a16:creationId xmlns:a16="http://schemas.microsoft.com/office/drawing/2014/main" id="{D483B52E-30AA-5235-3752-606D93CEF30A}"/>
              </a:ext>
            </a:extLst>
          </p:cNvPr>
          <p:cNvSpPr txBox="1"/>
          <p:nvPr/>
        </p:nvSpPr>
        <p:spPr>
          <a:xfrm>
            <a:off x="544921" y="802093"/>
            <a:ext cx="11029799" cy="558743"/>
          </a:xfrm>
          <a:prstGeom prst="rect">
            <a:avLst/>
          </a:prstGeom>
          <a:noFill/>
        </p:spPr>
        <p:txBody>
          <a:bodyPr wrap="square">
            <a:spAutoFit/>
          </a:bodyPr>
          <a:lstStyle/>
          <a:p>
            <a:pPr>
              <a:lnSpc>
                <a:spcPct val="115000"/>
              </a:lnSpc>
              <a:spcAft>
                <a:spcPts val="1000"/>
              </a:spcAft>
            </a:pPr>
            <a:r>
              <a:rPr lang="en-US" sz="2800" dirty="0"/>
              <a:t>5. Governance, Risk and Quality Management in Public Infrastructure </a:t>
            </a:r>
            <a:endParaRPr lang="en-US" sz="2800" dirty="0">
              <a:latin typeface="Alexandria"/>
            </a:endParaRPr>
          </a:p>
        </p:txBody>
      </p:sp>
    </p:spTree>
    <p:extLst>
      <p:ext uri="{BB962C8B-B14F-4D97-AF65-F5344CB8AC3E}">
        <p14:creationId xmlns:p14="http://schemas.microsoft.com/office/powerpoint/2010/main" val="2093172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BDE8D-DE07-8C6C-D1EA-312D505BF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CBB0D-8226-6E3B-1F2B-11B78965F93B}"/>
              </a:ext>
            </a:extLst>
          </p:cNvPr>
          <p:cNvSpPr/>
          <p:nvPr/>
        </p:nvSpPr>
        <p:spPr>
          <a:xfrm>
            <a:off x="497359"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surge is attributed to the shortage of quality office space and the lack of new supply.</a:t>
            </a:r>
          </a:p>
          <a:p>
            <a:r>
              <a:rPr lang="en-US" dirty="0"/>
              <a:t>The demand for office leases in 2024 rose by 24% compared to the previous year, indicating a robust market. However, there was a decrease in the average size of leased spaces, suggesting a trend towards more flexible office solutions</a:t>
            </a:r>
          </a:p>
          <a:p>
            <a:pPr algn="ctr"/>
            <a:r>
              <a:rPr lang="en-US" dirty="0"/>
              <a:t>        | 12               | 200,000         || Year | Average Rent (USD/m²/year) | Vacancy Rate (%) | New Supply (m²) | GDP Growth (%) |</a:t>
            </a:r>
          </a:p>
          <a:p>
            <a:pPr algn="ctr"/>
            <a:r>
              <a:rPr lang="en-US" dirty="0"/>
              <a:t>| ---- | -------------------------- | ---------------- | --------------- | -------------- |</a:t>
            </a:r>
          </a:p>
          <a:p>
            <a:pPr algn="ctr"/>
            <a:r>
              <a:rPr lang="en-US" dirty="0"/>
              <a:t>| 2018 | 430                        | 12               | 200,000         |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a:p>
            <a:pPr algn="ctr"/>
            <a:r>
              <a:rPr lang="en-US" dirty="0"/>
              <a:t>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p:txBody>
      </p:sp>
      <p:pic>
        <p:nvPicPr>
          <p:cNvPr id="7" name="Graphic 21">
            <a:extLst>
              <a:ext uri="{FF2B5EF4-FFF2-40B4-BE49-F238E27FC236}">
                <a16:creationId xmlns:a16="http://schemas.microsoft.com/office/drawing/2014/main" id="{D1568CB1-3648-FE2C-3B77-F3C667F3A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2DB12200-B516-14B7-7741-0333F51B9B86}"/>
              </a:ext>
            </a:extLst>
          </p:cNvPr>
          <p:cNvSpPr txBox="1"/>
          <p:nvPr/>
        </p:nvSpPr>
        <p:spPr>
          <a:xfrm>
            <a:off x="629680" y="1659555"/>
            <a:ext cx="10548078" cy="1323439"/>
          </a:xfrm>
          <a:prstGeom prst="rect">
            <a:avLst/>
          </a:prstGeom>
          <a:solidFill>
            <a:schemeClr val="bg1"/>
          </a:solidFill>
        </p:spPr>
        <p:txBody>
          <a:bodyPr wrap="square" rtlCol="0">
            <a:spAutoFit/>
          </a:bodyPr>
          <a:lstStyle/>
          <a:p>
            <a:r>
              <a:rPr lang="en-US" sz="2000" b="1" dirty="0">
                <a:latin typeface="Alexandria"/>
              </a:rPr>
              <a:t>5.3 Quality management and life-cycle asset management</a:t>
            </a:r>
          </a:p>
          <a:p>
            <a:r>
              <a:rPr lang="en-US" sz="2000" dirty="0">
                <a:latin typeface="Alexandria"/>
              </a:rPr>
              <a:t>Quality management in infrastructure delivery must link to long-term asset performance: for real-estate plus infrastructure projects the challenge is broader. </a:t>
            </a:r>
          </a:p>
          <a:p>
            <a:r>
              <a:rPr lang="en-US" sz="2000" dirty="0">
                <a:latin typeface="Alexandria"/>
              </a:rPr>
              <a:t>Quality covers construction specs, maintenance, sustainability, user satisfaction, value retention. </a:t>
            </a:r>
          </a:p>
        </p:txBody>
      </p:sp>
      <p:sp>
        <p:nvSpPr>
          <p:cNvPr id="2" name="مربع نص 1">
            <a:extLst>
              <a:ext uri="{FF2B5EF4-FFF2-40B4-BE49-F238E27FC236}">
                <a16:creationId xmlns:a16="http://schemas.microsoft.com/office/drawing/2014/main" id="{E91832EA-9C96-56A8-28D1-584D25675CBB}"/>
              </a:ext>
            </a:extLst>
          </p:cNvPr>
          <p:cNvSpPr txBox="1"/>
          <p:nvPr/>
        </p:nvSpPr>
        <p:spPr>
          <a:xfrm>
            <a:off x="544921" y="802093"/>
            <a:ext cx="11029799" cy="558743"/>
          </a:xfrm>
          <a:prstGeom prst="rect">
            <a:avLst/>
          </a:prstGeom>
          <a:noFill/>
        </p:spPr>
        <p:txBody>
          <a:bodyPr wrap="square">
            <a:spAutoFit/>
          </a:bodyPr>
          <a:lstStyle/>
          <a:p>
            <a:pPr>
              <a:lnSpc>
                <a:spcPct val="115000"/>
              </a:lnSpc>
              <a:spcAft>
                <a:spcPts val="1000"/>
              </a:spcAft>
            </a:pPr>
            <a:r>
              <a:rPr lang="en-US" sz="2800" dirty="0"/>
              <a:t>5. Governance, Risk and Quality Management in Public Infrastructure </a:t>
            </a:r>
            <a:endParaRPr lang="en-US" sz="2800" dirty="0">
              <a:latin typeface="Alexandria"/>
            </a:endParaRPr>
          </a:p>
        </p:txBody>
      </p:sp>
      <p:pic>
        <p:nvPicPr>
          <p:cNvPr id="4" name="صورة 3">
            <a:extLst>
              <a:ext uri="{FF2B5EF4-FFF2-40B4-BE49-F238E27FC236}">
                <a16:creationId xmlns:a16="http://schemas.microsoft.com/office/drawing/2014/main" id="{35607F80-9B5B-B15B-8FF0-E4134CB27EEF}"/>
              </a:ext>
            </a:extLst>
          </p:cNvPr>
          <p:cNvPicPr>
            <a:picLocks noChangeAspect="1"/>
          </p:cNvPicPr>
          <p:nvPr/>
        </p:nvPicPr>
        <p:blipFill>
          <a:blip r:embed="rId3"/>
          <a:stretch>
            <a:fillRect/>
          </a:stretch>
        </p:blipFill>
        <p:spPr>
          <a:xfrm>
            <a:off x="2967789" y="3167903"/>
            <a:ext cx="4805502" cy="2703095"/>
          </a:xfrm>
          <a:prstGeom prst="rect">
            <a:avLst/>
          </a:prstGeom>
        </p:spPr>
      </p:pic>
    </p:spTree>
    <p:extLst>
      <p:ext uri="{BB962C8B-B14F-4D97-AF65-F5344CB8AC3E}">
        <p14:creationId xmlns:p14="http://schemas.microsoft.com/office/powerpoint/2010/main" val="3523761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80F1F-7760-6BAE-C407-0817608479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FC8649-C57C-E5E4-31CB-A57E6EE5D65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BF5C565-F081-FAAC-3CCA-4BB3DACBFF91}"/>
              </a:ext>
            </a:extLst>
          </p:cNvPr>
          <p:cNvSpPr txBox="1"/>
          <p:nvPr/>
        </p:nvSpPr>
        <p:spPr>
          <a:xfrm>
            <a:off x="762000" y="1615246"/>
            <a:ext cx="5334000" cy="3785652"/>
          </a:xfrm>
          <a:prstGeom prst="rect">
            <a:avLst/>
          </a:prstGeom>
          <a:solidFill>
            <a:schemeClr val="bg1"/>
          </a:solidFill>
        </p:spPr>
        <p:txBody>
          <a:bodyPr wrap="square" rtlCol="0">
            <a:spAutoFit/>
          </a:bodyPr>
          <a:lstStyle/>
          <a:p>
            <a:r>
              <a:rPr lang="en-US" sz="2000" b="1" dirty="0">
                <a:latin typeface="Alexandria"/>
              </a:rPr>
              <a:t>5.4 Monitoring, evaluation and continuous improvement</a:t>
            </a:r>
          </a:p>
          <a:p>
            <a:r>
              <a:rPr lang="en-US" sz="2000" dirty="0">
                <a:latin typeface="Alexandria"/>
              </a:rPr>
              <a:t>Project and quality managers need monitoring systems: </a:t>
            </a:r>
          </a:p>
          <a:p>
            <a:pPr marL="342900" indent="-342900">
              <a:buFont typeface="Wingdings" panose="05000000000000000000" pitchFamily="2" charset="2"/>
              <a:buChar char="§"/>
            </a:pPr>
            <a:r>
              <a:rPr lang="en-US" sz="2000" dirty="0">
                <a:latin typeface="Alexandria"/>
              </a:rPr>
              <a:t>tracking infrastructure investment vs real-estate market response</a:t>
            </a:r>
          </a:p>
          <a:p>
            <a:pPr marL="342900" indent="-342900">
              <a:buFont typeface="Wingdings" panose="05000000000000000000" pitchFamily="2" charset="2"/>
              <a:buChar char="§"/>
            </a:pPr>
            <a:r>
              <a:rPr lang="en-US" sz="2000" dirty="0">
                <a:latin typeface="Alexandria"/>
              </a:rPr>
              <a:t> tracking lease revenue</a:t>
            </a:r>
          </a:p>
          <a:p>
            <a:pPr marL="342900" indent="-342900">
              <a:buFont typeface="Wingdings" panose="05000000000000000000" pitchFamily="2" charset="2"/>
              <a:buChar char="§"/>
            </a:pPr>
            <a:r>
              <a:rPr lang="en-US" sz="2000" dirty="0">
                <a:latin typeface="Alexandria"/>
              </a:rPr>
              <a:t> evaluating social/community benefits</a:t>
            </a:r>
          </a:p>
          <a:p>
            <a:pPr marL="342900" indent="-342900">
              <a:buFont typeface="Wingdings" panose="05000000000000000000" pitchFamily="2" charset="2"/>
              <a:buChar char="§"/>
            </a:pPr>
            <a:r>
              <a:rPr lang="en-US" sz="2000" dirty="0">
                <a:latin typeface="Alexandria"/>
              </a:rPr>
              <a:t> benchmarking performance of PPPs. </a:t>
            </a:r>
          </a:p>
          <a:p>
            <a:r>
              <a:rPr lang="en-US" sz="2000" dirty="0">
                <a:latin typeface="Alexandria"/>
              </a:rPr>
              <a:t>Tools like early warning for speculative land purchase, metrics for value uplift, and dashboards for asset performance are helpful.</a:t>
            </a:r>
          </a:p>
        </p:txBody>
      </p:sp>
      <p:pic>
        <p:nvPicPr>
          <p:cNvPr id="7" name="Graphic 21">
            <a:extLst>
              <a:ext uri="{FF2B5EF4-FFF2-40B4-BE49-F238E27FC236}">
                <a16:creationId xmlns:a16="http://schemas.microsoft.com/office/drawing/2014/main" id="{FBE9354F-AFAE-74B4-E2EA-C63BCB573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B5A13D2A-7DA6-D098-EC98-5C67CB58D4D9}"/>
              </a:ext>
            </a:extLst>
          </p:cNvPr>
          <p:cNvSpPr txBox="1"/>
          <p:nvPr/>
        </p:nvSpPr>
        <p:spPr>
          <a:xfrm>
            <a:off x="544921" y="802093"/>
            <a:ext cx="11029799" cy="558743"/>
          </a:xfrm>
          <a:prstGeom prst="rect">
            <a:avLst/>
          </a:prstGeom>
          <a:noFill/>
        </p:spPr>
        <p:txBody>
          <a:bodyPr wrap="square">
            <a:spAutoFit/>
          </a:bodyPr>
          <a:lstStyle/>
          <a:p>
            <a:pPr>
              <a:lnSpc>
                <a:spcPct val="115000"/>
              </a:lnSpc>
              <a:spcAft>
                <a:spcPts val="1000"/>
              </a:spcAft>
            </a:pPr>
            <a:r>
              <a:rPr lang="en-US" sz="2800" dirty="0"/>
              <a:t>5. Governance, Risk and Quality Management in Public Infrastructure </a:t>
            </a:r>
            <a:endParaRPr lang="en-US" sz="2800" dirty="0">
              <a:latin typeface="Alexandria"/>
            </a:endParaRPr>
          </a:p>
        </p:txBody>
      </p:sp>
      <p:pic>
        <p:nvPicPr>
          <p:cNvPr id="4" name="صورة 3">
            <a:extLst>
              <a:ext uri="{FF2B5EF4-FFF2-40B4-BE49-F238E27FC236}">
                <a16:creationId xmlns:a16="http://schemas.microsoft.com/office/drawing/2014/main" id="{1D579265-BF82-6742-6D93-A15A58AD0270}"/>
              </a:ext>
            </a:extLst>
          </p:cNvPr>
          <p:cNvPicPr>
            <a:picLocks noChangeAspect="1"/>
          </p:cNvPicPr>
          <p:nvPr/>
        </p:nvPicPr>
        <p:blipFill>
          <a:blip r:embed="rId3"/>
          <a:stretch>
            <a:fillRect/>
          </a:stretch>
        </p:blipFill>
        <p:spPr>
          <a:xfrm>
            <a:off x="5740976" y="2503527"/>
            <a:ext cx="5480384" cy="2244936"/>
          </a:xfrm>
          <a:prstGeom prst="rect">
            <a:avLst/>
          </a:prstGeom>
        </p:spPr>
      </p:pic>
    </p:spTree>
    <p:extLst>
      <p:ext uri="{BB962C8B-B14F-4D97-AF65-F5344CB8AC3E}">
        <p14:creationId xmlns:p14="http://schemas.microsoft.com/office/powerpoint/2010/main" val="247529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23F6-58BF-D2D3-D473-3A0D43B14C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03C0F5-2788-AD7C-8B1E-22C7603E92A6}"/>
              </a:ext>
            </a:extLst>
          </p:cNvPr>
          <p:cNvSpPr/>
          <p:nvPr/>
        </p:nvSpPr>
        <p:spPr>
          <a:xfrm>
            <a:off x="515680" y="142734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latin typeface="Alexandria"/>
              </a:rPr>
              <a:t>1.4 Implications for project management and quality management</a:t>
            </a:r>
            <a:endParaRPr lang="en-US" b="1" dirty="0">
              <a:latin typeface="Alexandria"/>
            </a:endParaRPr>
          </a:p>
        </p:txBody>
      </p:sp>
      <p:pic>
        <p:nvPicPr>
          <p:cNvPr id="7" name="Graphic 21">
            <a:extLst>
              <a:ext uri="{FF2B5EF4-FFF2-40B4-BE49-F238E27FC236}">
                <a16:creationId xmlns:a16="http://schemas.microsoft.com/office/drawing/2014/main" id="{EECCEDFA-75C1-7790-2B99-877E0E9936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62F7740E-DC64-93C0-1868-F0CD97E6B7FF}"/>
              </a:ext>
            </a:extLst>
          </p:cNvPr>
          <p:cNvPicPr>
            <a:picLocks noChangeAspect="1"/>
          </p:cNvPicPr>
          <p:nvPr/>
        </p:nvPicPr>
        <p:blipFill>
          <a:blip r:embed="rId3"/>
          <a:stretch>
            <a:fillRect/>
          </a:stretch>
        </p:blipFill>
        <p:spPr>
          <a:xfrm>
            <a:off x="3388933" y="1481939"/>
            <a:ext cx="5414134" cy="4476212"/>
          </a:xfrm>
          <a:prstGeom prst="rect">
            <a:avLst/>
          </a:prstGeom>
        </p:spPr>
      </p:pic>
      <p:sp>
        <p:nvSpPr>
          <p:cNvPr id="5" name="مربع نص 4">
            <a:extLst>
              <a:ext uri="{FF2B5EF4-FFF2-40B4-BE49-F238E27FC236}">
                <a16:creationId xmlns:a16="http://schemas.microsoft.com/office/drawing/2014/main" id="{A29F7C4B-BE08-E6AC-5EC7-4F8C2272EED2}"/>
              </a:ext>
            </a:extLst>
          </p:cNvPr>
          <p:cNvSpPr txBox="1"/>
          <p:nvPr/>
        </p:nvSpPr>
        <p:spPr>
          <a:xfrm>
            <a:off x="544921" y="802093"/>
            <a:ext cx="11029799" cy="558743"/>
          </a:xfrm>
          <a:prstGeom prst="rect">
            <a:avLst/>
          </a:prstGeom>
          <a:noFill/>
        </p:spPr>
        <p:txBody>
          <a:bodyPr wrap="square">
            <a:spAutoFit/>
          </a:bodyPr>
          <a:lstStyle/>
          <a:p>
            <a:pPr>
              <a:lnSpc>
                <a:spcPct val="115000"/>
              </a:lnSpc>
              <a:spcAft>
                <a:spcPts val="1000"/>
              </a:spcAft>
            </a:pPr>
            <a:r>
              <a:rPr lang="en-US" sz="2800" dirty="0"/>
              <a:t>5. Governance, Risk and Quality Management in Public Infrastructure </a:t>
            </a:r>
            <a:endParaRPr lang="en-US" sz="2800" dirty="0">
              <a:latin typeface="Alexandria"/>
            </a:endParaRPr>
          </a:p>
        </p:txBody>
      </p:sp>
    </p:spTree>
    <p:extLst>
      <p:ext uri="{BB962C8B-B14F-4D97-AF65-F5344CB8AC3E}">
        <p14:creationId xmlns:p14="http://schemas.microsoft.com/office/powerpoint/2010/main" val="3249951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22129-E3C7-D3B8-3C6A-3903F2751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DDA09-2B25-4F4E-6858-290FF36CF7B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2AAFDCD-8811-B8B9-B230-63635C0262A1}"/>
              </a:ext>
            </a:extLst>
          </p:cNvPr>
          <p:cNvSpPr txBox="1"/>
          <p:nvPr/>
        </p:nvSpPr>
        <p:spPr>
          <a:xfrm>
            <a:off x="879043" y="1642404"/>
            <a:ext cx="10063775" cy="4093428"/>
          </a:xfrm>
          <a:prstGeom prst="rect">
            <a:avLst/>
          </a:prstGeom>
          <a:solidFill>
            <a:schemeClr val="bg1"/>
          </a:solidFill>
        </p:spPr>
        <p:txBody>
          <a:bodyPr wrap="square" rtlCol="0">
            <a:spAutoFit/>
          </a:bodyPr>
          <a:lstStyle/>
          <a:p>
            <a:r>
              <a:rPr lang="en-US" sz="2000" b="1" dirty="0">
                <a:latin typeface="Alexandria"/>
              </a:rPr>
              <a:t>6.1 Aligning infrastructure investment with real-estate market dynamics</a:t>
            </a:r>
          </a:p>
          <a:p>
            <a:r>
              <a:rPr lang="en-US" sz="2000" dirty="0">
                <a:latin typeface="Alexandria"/>
              </a:rPr>
              <a:t>Before committing to large infrastructure, assess the likely land/real-estate market response:</a:t>
            </a:r>
          </a:p>
          <a:p>
            <a:r>
              <a:rPr lang="en-US" sz="2000" dirty="0">
                <a:latin typeface="Alexandria"/>
              </a:rPr>
              <a:t> is the surrounding land ready for development?</a:t>
            </a:r>
          </a:p>
          <a:p>
            <a:r>
              <a:rPr lang="en-US" sz="2000" dirty="0">
                <a:latin typeface="Alexandria"/>
              </a:rPr>
              <a:t> Will development follow infrastructure or precede it?</a:t>
            </a:r>
          </a:p>
          <a:p>
            <a:r>
              <a:rPr lang="en-US" sz="2000" dirty="0">
                <a:latin typeface="Alexandria"/>
              </a:rPr>
              <a:t> How will value capture be implemented?</a:t>
            </a:r>
          </a:p>
          <a:p>
            <a:r>
              <a:rPr lang="en-US" sz="2000" dirty="0">
                <a:latin typeface="Alexandria"/>
              </a:rPr>
              <a:t> Will there be spill-over effects (positive or negative)?</a:t>
            </a:r>
          </a:p>
          <a:p>
            <a:endParaRPr lang="en-US" sz="2000" dirty="0">
              <a:latin typeface="Alexandria"/>
            </a:endParaRPr>
          </a:p>
          <a:p>
            <a:r>
              <a:rPr lang="en-US" sz="2000" b="1" dirty="0"/>
              <a:t>6.2 Designing financing strategies with real-estate linkages</a:t>
            </a:r>
          </a:p>
          <a:p>
            <a:r>
              <a:rPr lang="en-US" sz="2000" dirty="0"/>
              <a:t>Consider land-based financing early: identify public-land assets, lease potential, property tax bases, value capture mechanisms. </a:t>
            </a:r>
          </a:p>
          <a:p>
            <a:r>
              <a:rPr lang="en-US" sz="2000" dirty="0"/>
              <a:t>Build realistic projections of lease revenue and ensure governance mechanisms for collection. Integrate this into infrastructure </a:t>
            </a:r>
            <a:r>
              <a:rPr lang="en-US" sz="2000" dirty="0" err="1"/>
              <a:t>programme</a:t>
            </a:r>
            <a:r>
              <a:rPr lang="en-US" sz="2000" dirty="0"/>
              <a:t> budgeting and schedule.</a:t>
            </a:r>
          </a:p>
          <a:p>
            <a:endParaRPr lang="en-US" sz="2000" dirty="0">
              <a:latin typeface="Alexandria"/>
            </a:endParaRPr>
          </a:p>
        </p:txBody>
      </p:sp>
      <p:pic>
        <p:nvPicPr>
          <p:cNvPr id="7" name="Graphic 21">
            <a:extLst>
              <a:ext uri="{FF2B5EF4-FFF2-40B4-BE49-F238E27FC236}">
                <a16:creationId xmlns:a16="http://schemas.microsoft.com/office/drawing/2014/main" id="{935B8F31-5425-BB0A-5221-2EE031C60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E5F40E18-3F41-1059-7D3D-C68CF3920538}"/>
              </a:ext>
            </a:extLst>
          </p:cNvPr>
          <p:cNvSpPr txBox="1"/>
          <p:nvPr/>
        </p:nvSpPr>
        <p:spPr>
          <a:xfrm>
            <a:off x="748161" y="478630"/>
            <a:ext cx="10325540" cy="954107"/>
          </a:xfrm>
          <a:prstGeom prst="rect">
            <a:avLst/>
          </a:prstGeom>
          <a:noFill/>
        </p:spPr>
        <p:txBody>
          <a:bodyPr wrap="square">
            <a:spAutoFit/>
          </a:bodyPr>
          <a:lstStyle/>
          <a:p>
            <a:r>
              <a:rPr lang="en-US" sz="2800" dirty="0">
                <a:latin typeface="Alexandria"/>
              </a:rPr>
              <a:t>6. Strategic Considerations for Practice in Urban Real Estate/Infrastructure Projects</a:t>
            </a:r>
            <a:endParaRPr lang="ar-SY" sz="2800" dirty="0">
              <a:latin typeface="Alexandria"/>
            </a:endParaRPr>
          </a:p>
        </p:txBody>
      </p:sp>
    </p:spTree>
    <p:extLst>
      <p:ext uri="{BB962C8B-B14F-4D97-AF65-F5344CB8AC3E}">
        <p14:creationId xmlns:p14="http://schemas.microsoft.com/office/powerpoint/2010/main" val="2725748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3B1DD-1C1A-9E59-1978-21C9D793D2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0E83F-BA1E-1116-9641-4B769E7713D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C6088E0-A3A2-897B-6CDA-271314A5F3E8}"/>
              </a:ext>
            </a:extLst>
          </p:cNvPr>
          <p:cNvSpPr txBox="1"/>
          <p:nvPr/>
        </p:nvSpPr>
        <p:spPr>
          <a:xfrm>
            <a:off x="879044" y="1642404"/>
            <a:ext cx="10194658" cy="4401205"/>
          </a:xfrm>
          <a:prstGeom prst="rect">
            <a:avLst/>
          </a:prstGeom>
          <a:solidFill>
            <a:schemeClr val="bg1"/>
          </a:solidFill>
        </p:spPr>
        <p:txBody>
          <a:bodyPr wrap="square" rtlCol="0">
            <a:spAutoFit/>
          </a:bodyPr>
          <a:lstStyle/>
          <a:p>
            <a:r>
              <a:rPr lang="en-US" sz="2000" b="1" dirty="0"/>
              <a:t>6.3 Managing multi-stakeholder </a:t>
            </a:r>
            <a:r>
              <a:rPr lang="en-US" sz="2000" b="1" dirty="0" err="1"/>
              <a:t>programmes</a:t>
            </a:r>
            <a:r>
              <a:rPr lang="en-US" sz="2000" b="1" dirty="0"/>
              <a:t> (public-private-real estate)</a:t>
            </a:r>
          </a:p>
          <a:p>
            <a:r>
              <a:rPr lang="en-US" sz="2000" dirty="0"/>
              <a:t>Infrastructure-real estate </a:t>
            </a:r>
            <a:r>
              <a:rPr lang="en-US" sz="2000" dirty="0" err="1"/>
              <a:t>programmes</a:t>
            </a:r>
            <a:r>
              <a:rPr lang="en-US" sz="2000" dirty="0"/>
              <a:t> often involve municipal authorities, private developers, lenders, communities. Project management governance structures must clearly define roles, risk allocation, deliverables, quality standards, timelines, value-capture flows. Use robust contract management especially for PPPs.</a:t>
            </a:r>
          </a:p>
          <a:p>
            <a:r>
              <a:rPr lang="en-US" sz="2000" b="1" dirty="0"/>
              <a:t>6.4 Ensuring quality throughout the asset life-cycle</a:t>
            </a:r>
          </a:p>
          <a:p>
            <a:r>
              <a:rPr lang="en-US" sz="2000" dirty="0"/>
              <a:t>Quality is not just construction delivery but long-term performance: ensure maintenance budgets, service levels, property value retention, user satisfaction. For regeneration projects, ensure the real-estate component meets market needs (design, sustainability, amenities). Include user-experience feedback loops.</a:t>
            </a:r>
          </a:p>
          <a:p>
            <a:r>
              <a:rPr lang="en-US" sz="2000" b="1" dirty="0"/>
              <a:t>6.5 Monitoring impact and refining strategy</a:t>
            </a:r>
          </a:p>
          <a:p>
            <a:r>
              <a:rPr lang="en-US" sz="2000" dirty="0"/>
              <a:t>Create monitoring frameworks: e.g., metrics such as land value uplift, real-estate occupancy, infrastructure service levels, cost vs budget, revenue from value capture, social inclusion metrics. Use them to refine future infrastructure/real-estate project planning.</a:t>
            </a:r>
          </a:p>
        </p:txBody>
      </p:sp>
      <p:pic>
        <p:nvPicPr>
          <p:cNvPr id="7" name="Graphic 21">
            <a:extLst>
              <a:ext uri="{FF2B5EF4-FFF2-40B4-BE49-F238E27FC236}">
                <a16:creationId xmlns:a16="http://schemas.microsoft.com/office/drawing/2014/main" id="{570E2885-D552-E817-8E93-F8D7C8127E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540DB428-FDF6-3CAE-0C8D-6A3E34E92EAB}"/>
              </a:ext>
            </a:extLst>
          </p:cNvPr>
          <p:cNvSpPr txBox="1"/>
          <p:nvPr/>
        </p:nvSpPr>
        <p:spPr>
          <a:xfrm>
            <a:off x="748161" y="478630"/>
            <a:ext cx="10325540" cy="954107"/>
          </a:xfrm>
          <a:prstGeom prst="rect">
            <a:avLst/>
          </a:prstGeom>
          <a:noFill/>
        </p:spPr>
        <p:txBody>
          <a:bodyPr wrap="square">
            <a:spAutoFit/>
          </a:bodyPr>
          <a:lstStyle/>
          <a:p>
            <a:r>
              <a:rPr lang="en-US" sz="2800" dirty="0">
                <a:latin typeface="Alexandria"/>
              </a:rPr>
              <a:t>6. Strategic Considerations for Practice in Urban Real Estate/Infrastructure Projects</a:t>
            </a:r>
            <a:endParaRPr lang="ar-SY" sz="2800" dirty="0">
              <a:latin typeface="Alexandria"/>
            </a:endParaRPr>
          </a:p>
        </p:txBody>
      </p:sp>
    </p:spTree>
    <p:extLst>
      <p:ext uri="{BB962C8B-B14F-4D97-AF65-F5344CB8AC3E}">
        <p14:creationId xmlns:p14="http://schemas.microsoft.com/office/powerpoint/2010/main" val="1211134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ED3D-B473-B9FA-3B47-D78EA3AE0C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EEEC-2EA0-AFA7-8E41-19E9988C3A3C}"/>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AE395-B772-6D48-E586-037CF82E0D19}"/>
              </a:ext>
            </a:extLst>
          </p:cNvPr>
          <p:cNvSpPr txBox="1"/>
          <p:nvPr/>
        </p:nvSpPr>
        <p:spPr>
          <a:xfrm>
            <a:off x="826654" y="2059033"/>
            <a:ext cx="10342857" cy="2246769"/>
          </a:xfrm>
          <a:prstGeom prst="rect">
            <a:avLst/>
          </a:prstGeom>
          <a:solidFill>
            <a:schemeClr val="accent1">
              <a:lumMod val="20000"/>
              <a:lumOff val="80000"/>
            </a:schemeClr>
          </a:solidFill>
        </p:spPr>
        <p:txBody>
          <a:bodyPr wrap="square" rtlCol="0">
            <a:spAutoFit/>
          </a:bodyPr>
          <a:lstStyle/>
          <a:p>
            <a:r>
              <a:rPr lang="en-US" sz="2000" dirty="0">
                <a:latin typeface="Alexandria"/>
              </a:rPr>
              <a:t>Case Study: </a:t>
            </a:r>
            <a:r>
              <a:rPr lang="en-US" sz="2000" dirty="0" err="1">
                <a:latin typeface="Alexandria"/>
              </a:rPr>
              <a:t>Crossrail</a:t>
            </a:r>
            <a:r>
              <a:rPr lang="en-US" sz="2000" dirty="0">
                <a:latin typeface="Alexandria"/>
              </a:rPr>
              <a:t> (Elizabeth Line), London, UK Overview </a:t>
            </a:r>
          </a:p>
          <a:p>
            <a:pPr marL="342900" indent="-342900">
              <a:buFont typeface="Arial" panose="020B0604020202020204" pitchFamily="34" charset="0"/>
              <a:buChar char="•"/>
            </a:pPr>
            <a:r>
              <a:rPr lang="en-US" sz="2000" b="1" dirty="0">
                <a:latin typeface="Alexandria"/>
              </a:rPr>
              <a:t>Project</a:t>
            </a:r>
            <a:r>
              <a:rPr lang="en-US" sz="2000" dirty="0">
                <a:latin typeface="Alexandria"/>
              </a:rPr>
              <a:t>: </a:t>
            </a:r>
            <a:r>
              <a:rPr lang="en-US" sz="2000" dirty="0" err="1">
                <a:latin typeface="Alexandria"/>
              </a:rPr>
              <a:t>Crossrail</a:t>
            </a:r>
            <a:r>
              <a:rPr lang="en-US" sz="2000" dirty="0">
                <a:latin typeface="Alexandria"/>
              </a:rPr>
              <a:t> (now the Elizabeth Line)\</a:t>
            </a:r>
          </a:p>
          <a:p>
            <a:pPr marL="342900" indent="-342900">
              <a:buFont typeface="Arial" panose="020B0604020202020204" pitchFamily="34" charset="0"/>
              <a:buChar char="•"/>
            </a:pPr>
            <a:r>
              <a:rPr lang="en-US" sz="2000" b="1" dirty="0">
                <a:latin typeface="Alexandria"/>
              </a:rPr>
              <a:t>Location</a:t>
            </a:r>
            <a:r>
              <a:rPr lang="en-US" sz="2000" dirty="0">
                <a:latin typeface="Alexandria"/>
              </a:rPr>
              <a:t>: Greater London Area, United Kingdom </a:t>
            </a:r>
          </a:p>
          <a:p>
            <a:pPr marL="342900" indent="-342900">
              <a:buFont typeface="Arial" panose="020B0604020202020204" pitchFamily="34" charset="0"/>
              <a:buChar char="•"/>
            </a:pPr>
            <a:r>
              <a:rPr lang="en-US" sz="2000" b="1" dirty="0">
                <a:latin typeface="Alexandria"/>
              </a:rPr>
              <a:t>Completion</a:t>
            </a:r>
            <a:r>
              <a:rPr lang="en-US" sz="2000" dirty="0">
                <a:latin typeface="Alexandria"/>
              </a:rPr>
              <a:t>: 2022</a:t>
            </a:r>
          </a:p>
          <a:p>
            <a:pPr marL="342900" indent="-342900">
              <a:buFont typeface="Arial" panose="020B0604020202020204" pitchFamily="34" charset="0"/>
              <a:buChar char="•"/>
            </a:pPr>
            <a:r>
              <a:rPr lang="en-US" sz="2000" b="1" dirty="0">
                <a:latin typeface="Alexandria"/>
              </a:rPr>
              <a:t>Investment</a:t>
            </a:r>
            <a:r>
              <a:rPr lang="en-US" sz="2000" dirty="0">
                <a:latin typeface="Alexandria"/>
              </a:rPr>
              <a:t>: Approx. £18 billion</a:t>
            </a:r>
          </a:p>
          <a:p>
            <a:pPr marL="342900" indent="-342900">
              <a:buFont typeface="Arial" panose="020B0604020202020204" pitchFamily="34" charset="0"/>
              <a:buChar char="•"/>
            </a:pPr>
            <a:r>
              <a:rPr lang="en-US" sz="2000" b="1" dirty="0">
                <a:latin typeface="Alexandria"/>
              </a:rPr>
              <a:t>Objective</a:t>
            </a:r>
            <a:r>
              <a:rPr lang="en-US" sz="2000" dirty="0">
                <a:latin typeface="Alexandria"/>
              </a:rPr>
              <a:t>: Enhance east–west connectivity across London, reduce congestion, and support regional economic growth.</a:t>
            </a:r>
          </a:p>
        </p:txBody>
      </p:sp>
      <p:pic>
        <p:nvPicPr>
          <p:cNvPr id="7" name="Graphic 21">
            <a:extLst>
              <a:ext uri="{FF2B5EF4-FFF2-40B4-BE49-F238E27FC236}">
                <a16:creationId xmlns:a16="http://schemas.microsoft.com/office/drawing/2014/main" id="{4BFC06D3-3101-8A8A-61DE-F48C43BF9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002C4CEE-127E-D647-39FF-C6C166CF8780}"/>
              </a:ext>
            </a:extLst>
          </p:cNvPr>
          <p:cNvSpPr txBox="1"/>
          <p:nvPr/>
        </p:nvSpPr>
        <p:spPr>
          <a:xfrm>
            <a:off x="602066" y="362164"/>
            <a:ext cx="9003937" cy="954107"/>
          </a:xfrm>
          <a:prstGeom prst="rect">
            <a:avLst/>
          </a:prstGeom>
          <a:noFill/>
        </p:spPr>
        <p:txBody>
          <a:bodyPr wrap="square">
            <a:spAutoFit/>
          </a:bodyPr>
          <a:lstStyle/>
          <a:p>
            <a:r>
              <a:rPr lang="en-US" sz="2800" dirty="0">
                <a:latin typeface="Alexandria"/>
              </a:rPr>
              <a:t>real-world case study illustrating how infrastructure investment was aligned with real estate market dynamics:</a:t>
            </a:r>
          </a:p>
        </p:txBody>
      </p:sp>
    </p:spTree>
    <p:extLst>
      <p:ext uri="{BB962C8B-B14F-4D97-AF65-F5344CB8AC3E}">
        <p14:creationId xmlns:p14="http://schemas.microsoft.com/office/powerpoint/2010/main" val="2327924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3D6CA-745E-6EBE-0EA4-3199CF31A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57D3C0-2604-894E-6CE1-98D90D34B603}"/>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C8334AB-41C8-ED4E-122E-9D569841B0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47">
            <a:extLst>
              <a:ext uri="{FF2B5EF4-FFF2-40B4-BE49-F238E27FC236}">
                <a16:creationId xmlns:a16="http://schemas.microsoft.com/office/drawing/2014/main" id="{DE53A9C5-F809-FA54-09BE-AC01B4647B3F}"/>
              </a:ext>
            </a:extLst>
          </p:cNvPr>
          <p:cNvSpPr txBox="1"/>
          <p:nvPr/>
        </p:nvSpPr>
        <p:spPr>
          <a:xfrm>
            <a:off x="504410" y="1734554"/>
            <a:ext cx="10780637" cy="2554545"/>
          </a:xfrm>
          <a:prstGeom prst="rect">
            <a:avLst/>
          </a:prstGeom>
          <a:solidFill>
            <a:schemeClr val="accent1">
              <a:lumMod val="20000"/>
              <a:lumOff val="80000"/>
            </a:schemeClr>
          </a:solidFill>
        </p:spPr>
        <p:txBody>
          <a:bodyPr wrap="square" rtlCol="0">
            <a:spAutoFit/>
          </a:bodyPr>
          <a:lstStyle/>
          <a:p>
            <a:r>
              <a:rPr lang="en-US" sz="2000" b="1" dirty="0">
                <a:latin typeface="Alexandria"/>
              </a:rPr>
              <a:t>1. Strategic Alignment</a:t>
            </a:r>
          </a:p>
          <a:p>
            <a:r>
              <a:rPr lang="en-US" sz="2000" dirty="0">
                <a:latin typeface="Alexandria"/>
              </a:rPr>
              <a:t>The UK government recognized that </a:t>
            </a:r>
            <a:r>
              <a:rPr lang="en-US" sz="2000" b="1" dirty="0">
                <a:latin typeface="Alexandria"/>
              </a:rPr>
              <a:t>transport infrastructure</a:t>
            </a:r>
            <a:r>
              <a:rPr lang="en-US" sz="2000" dirty="0">
                <a:latin typeface="Alexandria"/>
              </a:rPr>
              <a:t> significantly influences </a:t>
            </a:r>
            <a:r>
              <a:rPr lang="en-US" sz="2000" b="1" dirty="0">
                <a:latin typeface="Alexandria"/>
              </a:rPr>
              <a:t>land and property values</a:t>
            </a:r>
            <a:r>
              <a:rPr lang="en-US" sz="2000" dirty="0">
                <a:latin typeface="Alexandria"/>
              </a:rPr>
              <a:t>. The </a:t>
            </a:r>
            <a:r>
              <a:rPr lang="en-US" sz="2000" dirty="0" err="1">
                <a:latin typeface="Alexandria"/>
              </a:rPr>
              <a:t>Crossrail</a:t>
            </a:r>
            <a:r>
              <a:rPr lang="en-US" sz="2000" dirty="0">
                <a:latin typeface="Alexandria"/>
              </a:rPr>
              <a:t> project was designed not only to improve transit but to </a:t>
            </a:r>
            <a:r>
              <a:rPr lang="en-US" sz="2000" b="1" dirty="0">
                <a:latin typeface="Alexandria"/>
              </a:rPr>
              <a:t>stimulate urban regeneration</a:t>
            </a:r>
            <a:r>
              <a:rPr lang="en-US" sz="2000" dirty="0">
                <a:latin typeface="Alexandria"/>
              </a:rPr>
              <a:t> along its corridor.</a:t>
            </a:r>
          </a:p>
          <a:p>
            <a:r>
              <a:rPr lang="en-US" sz="2000" dirty="0">
                <a:latin typeface="Alexandria"/>
              </a:rPr>
              <a:t>The project connected key commercial and residential hubs (Paddington → Canary Wharf → Abbey Wood).</a:t>
            </a:r>
          </a:p>
          <a:p>
            <a:r>
              <a:rPr lang="en-US" sz="2000" dirty="0">
                <a:latin typeface="Alexandria"/>
              </a:rPr>
              <a:t>Strategic planning integrated </a:t>
            </a:r>
            <a:r>
              <a:rPr lang="en-US" sz="2000" b="1" dirty="0">
                <a:latin typeface="Alexandria"/>
              </a:rPr>
              <a:t>transport and land-use policies</a:t>
            </a:r>
            <a:r>
              <a:rPr lang="en-US" sz="2000" dirty="0">
                <a:latin typeface="Alexandria"/>
              </a:rPr>
              <a:t>, encouraging </a:t>
            </a:r>
            <a:r>
              <a:rPr lang="en-US" sz="2000" b="1" dirty="0">
                <a:latin typeface="Alexandria"/>
              </a:rPr>
              <a:t>mixed-use development</a:t>
            </a:r>
            <a:r>
              <a:rPr lang="en-US" sz="2000" dirty="0">
                <a:latin typeface="Alexandria"/>
              </a:rPr>
              <a:t> around stations.</a:t>
            </a:r>
          </a:p>
        </p:txBody>
      </p:sp>
      <p:sp>
        <p:nvSpPr>
          <p:cNvPr id="4" name="مربع نص 3">
            <a:extLst>
              <a:ext uri="{FF2B5EF4-FFF2-40B4-BE49-F238E27FC236}">
                <a16:creationId xmlns:a16="http://schemas.microsoft.com/office/drawing/2014/main" id="{60938A46-743A-26CD-4A78-7B617806ACE0}"/>
              </a:ext>
            </a:extLst>
          </p:cNvPr>
          <p:cNvSpPr txBox="1"/>
          <p:nvPr/>
        </p:nvSpPr>
        <p:spPr>
          <a:xfrm>
            <a:off x="602066" y="362164"/>
            <a:ext cx="9003937" cy="954107"/>
          </a:xfrm>
          <a:prstGeom prst="rect">
            <a:avLst/>
          </a:prstGeom>
          <a:noFill/>
        </p:spPr>
        <p:txBody>
          <a:bodyPr wrap="square">
            <a:spAutoFit/>
          </a:bodyPr>
          <a:lstStyle/>
          <a:p>
            <a:r>
              <a:rPr lang="en-US" sz="2800" dirty="0">
                <a:latin typeface="Alexandria"/>
              </a:rPr>
              <a:t>real-world case study illustrating how infrastructure investment was aligned with real estate market dynamics:</a:t>
            </a:r>
          </a:p>
        </p:txBody>
      </p:sp>
    </p:spTree>
    <p:extLst>
      <p:ext uri="{BB962C8B-B14F-4D97-AF65-F5344CB8AC3E}">
        <p14:creationId xmlns:p14="http://schemas.microsoft.com/office/powerpoint/2010/main" val="1861848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3A799-AB9C-785F-5FF8-C22D40AED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6560D-2200-C93C-AA2E-3E4F888F755A}"/>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0725EEE-16BA-8F9B-CDB7-8FD145AFB6CB}"/>
              </a:ext>
            </a:extLst>
          </p:cNvPr>
          <p:cNvSpPr txBox="1"/>
          <p:nvPr/>
        </p:nvSpPr>
        <p:spPr>
          <a:xfrm>
            <a:off x="715673" y="2121256"/>
            <a:ext cx="10358111" cy="3170099"/>
          </a:xfrm>
          <a:prstGeom prst="rect">
            <a:avLst/>
          </a:prstGeom>
          <a:solidFill>
            <a:schemeClr val="accent1">
              <a:lumMod val="20000"/>
              <a:lumOff val="80000"/>
            </a:schemeClr>
          </a:solidFill>
        </p:spPr>
        <p:txBody>
          <a:bodyPr wrap="square" rtlCol="0">
            <a:spAutoFit/>
          </a:bodyPr>
          <a:lstStyle/>
          <a:p>
            <a:r>
              <a:rPr lang="en-US" sz="2000" b="1" dirty="0">
                <a:latin typeface="Alexandria"/>
              </a:rPr>
              <a:t>2. Real Estate Market Dynamics</a:t>
            </a:r>
          </a:p>
          <a:p>
            <a:r>
              <a:rPr lang="en-US" sz="2000" dirty="0">
                <a:latin typeface="Alexandria"/>
              </a:rPr>
              <a:t>Before </a:t>
            </a:r>
            <a:r>
              <a:rPr lang="en-US" sz="2000" dirty="0" err="1">
                <a:latin typeface="Alexandria"/>
              </a:rPr>
              <a:t>Crossrail</a:t>
            </a:r>
            <a:r>
              <a:rPr lang="en-US" sz="2000" dirty="0">
                <a:latin typeface="Alexandria"/>
              </a:rPr>
              <a:t>:</a:t>
            </a:r>
          </a:p>
          <a:p>
            <a:r>
              <a:rPr lang="en-US" sz="2000" dirty="0">
                <a:latin typeface="Alexandria"/>
              </a:rPr>
              <a:t>Property prices in outer boroughs like Woolwich, Abbey Wood, and West Drayton were lower due to limited access to central London.</a:t>
            </a:r>
          </a:p>
          <a:p>
            <a:r>
              <a:rPr lang="en-US" sz="2000" dirty="0">
                <a:latin typeface="Alexandria"/>
              </a:rPr>
              <a:t>Developers hesitated to invest heavily due to weak transport connectivity.</a:t>
            </a:r>
          </a:p>
          <a:p>
            <a:endParaRPr lang="en-US" sz="2000" dirty="0">
              <a:latin typeface="Alexandria"/>
            </a:endParaRPr>
          </a:p>
          <a:p>
            <a:r>
              <a:rPr lang="en-US" sz="2000" dirty="0">
                <a:latin typeface="Alexandria"/>
              </a:rPr>
              <a:t>After </a:t>
            </a:r>
            <a:r>
              <a:rPr lang="en-US" sz="2000" dirty="0" err="1">
                <a:latin typeface="Alexandria"/>
              </a:rPr>
              <a:t>Crossrail</a:t>
            </a:r>
            <a:r>
              <a:rPr lang="en-US" sz="2000" dirty="0">
                <a:latin typeface="Alexandria"/>
              </a:rPr>
              <a:t> announcement and during construction:</a:t>
            </a:r>
          </a:p>
          <a:p>
            <a:r>
              <a:rPr lang="en-US" sz="2000" b="1" dirty="0">
                <a:latin typeface="Alexandria"/>
              </a:rPr>
              <a:t>Land and property values rose by 20–35%</a:t>
            </a:r>
            <a:r>
              <a:rPr lang="en-US" sz="2000" dirty="0">
                <a:latin typeface="Alexandria"/>
              </a:rPr>
              <a:t> within 1 km of new stations.</a:t>
            </a:r>
          </a:p>
          <a:p>
            <a:r>
              <a:rPr lang="en-US" sz="2000" b="1" dirty="0">
                <a:latin typeface="Alexandria"/>
              </a:rPr>
              <a:t>Commercial rents</a:t>
            </a:r>
            <a:r>
              <a:rPr lang="en-US" sz="2000" dirty="0">
                <a:latin typeface="Alexandria"/>
              </a:rPr>
              <a:t> in areas like Farringdon and Tottenham Court Road increased significantly.</a:t>
            </a:r>
          </a:p>
          <a:p>
            <a:r>
              <a:rPr lang="en-US" sz="2000" b="1" dirty="0">
                <a:latin typeface="Alexandria"/>
              </a:rPr>
              <a:t>New residential projects</a:t>
            </a:r>
            <a:r>
              <a:rPr lang="en-US" sz="2000" dirty="0">
                <a:latin typeface="Alexandria"/>
              </a:rPr>
              <a:t> and urban regeneration zones emerged around the new transport nodes.</a:t>
            </a:r>
          </a:p>
        </p:txBody>
      </p:sp>
      <p:pic>
        <p:nvPicPr>
          <p:cNvPr id="7" name="Graphic 21">
            <a:extLst>
              <a:ext uri="{FF2B5EF4-FFF2-40B4-BE49-F238E27FC236}">
                <a16:creationId xmlns:a16="http://schemas.microsoft.com/office/drawing/2014/main" id="{0F4E9FB5-9341-3214-1E93-94980267D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CAF32E9D-B5B0-135E-F20F-6270BAFA1790}"/>
              </a:ext>
            </a:extLst>
          </p:cNvPr>
          <p:cNvSpPr txBox="1"/>
          <p:nvPr/>
        </p:nvSpPr>
        <p:spPr>
          <a:xfrm>
            <a:off x="602066" y="362164"/>
            <a:ext cx="9003937" cy="954107"/>
          </a:xfrm>
          <a:prstGeom prst="rect">
            <a:avLst/>
          </a:prstGeom>
          <a:noFill/>
        </p:spPr>
        <p:txBody>
          <a:bodyPr wrap="square">
            <a:spAutoFit/>
          </a:bodyPr>
          <a:lstStyle/>
          <a:p>
            <a:r>
              <a:rPr lang="en-US" sz="2800" dirty="0">
                <a:latin typeface="Alexandria"/>
              </a:rPr>
              <a:t>real-world case study illustrating how infrastructure investment was aligned with real estate market dynamics:</a:t>
            </a:r>
          </a:p>
        </p:txBody>
      </p:sp>
    </p:spTree>
    <p:extLst>
      <p:ext uri="{BB962C8B-B14F-4D97-AF65-F5344CB8AC3E}">
        <p14:creationId xmlns:p14="http://schemas.microsoft.com/office/powerpoint/2010/main" val="344058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C0972-9B37-06C1-E22E-67CEF7659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6B163-69AD-1B22-1948-A7E2CC2BD523}"/>
              </a:ext>
            </a:extLst>
          </p:cNvPr>
          <p:cNvSpPr/>
          <p:nvPr/>
        </p:nvSpPr>
        <p:spPr>
          <a:xfrm>
            <a:off x="443051" y="1373488"/>
            <a:ext cx="11116422" cy="458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EF4F104-CA19-F223-4587-07E34EF297F8}"/>
              </a:ext>
            </a:extLst>
          </p:cNvPr>
          <p:cNvSpPr txBox="1"/>
          <p:nvPr/>
        </p:nvSpPr>
        <p:spPr>
          <a:xfrm>
            <a:off x="632527" y="1501144"/>
            <a:ext cx="10687630"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3. Value Capture and Financing</a:t>
            </a:r>
          </a:p>
          <a:p>
            <a:r>
              <a:rPr lang="en-US" sz="2000" dirty="0" err="1">
                <a:latin typeface="Alexandria"/>
              </a:rPr>
              <a:t>Crossrail</a:t>
            </a:r>
            <a:r>
              <a:rPr lang="en-US" sz="2000" dirty="0">
                <a:latin typeface="Alexandria"/>
              </a:rPr>
              <a:t> used a </a:t>
            </a:r>
            <a:r>
              <a:rPr lang="en-US" sz="2000" b="1" dirty="0">
                <a:latin typeface="Alexandria"/>
              </a:rPr>
              <a:t>value-capture financing approach</a:t>
            </a:r>
            <a:r>
              <a:rPr lang="en-US" sz="2000" dirty="0">
                <a:latin typeface="Alexandria"/>
              </a:rPr>
              <a:t> to align infrastructure investment with real estate growth:</a:t>
            </a:r>
          </a:p>
          <a:p>
            <a:r>
              <a:rPr lang="en-US" sz="2000" b="1" dirty="0">
                <a:latin typeface="Alexandria"/>
              </a:rPr>
              <a:t>Business Rate Supplement:</a:t>
            </a:r>
            <a:r>
              <a:rPr lang="en-US" sz="2000" dirty="0">
                <a:latin typeface="Alexandria"/>
              </a:rPr>
              <a:t> London businesses contributed 2% extra tax toward financing.</a:t>
            </a:r>
          </a:p>
          <a:p>
            <a:r>
              <a:rPr lang="en-US" sz="2000" b="1" dirty="0">
                <a:latin typeface="Alexandria"/>
              </a:rPr>
              <a:t>Community Infrastructure Levy (CIL):</a:t>
            </a:r>
            <a:r>
              <a:rPr lang="en-US" sz="2000" dirty="0">
                <a:latin typeface="Alexandria"/>
              </a:rPr>
              <a:t> Developers near </a:t>
            </a:r>
            <a:r>
              <a:rPr lang="en-US" sz="2000" dirty="0" err="1">
                <a:latin typeface="Alexandria"/>
              </a:rPr>
              <a:t>Crossrail</a:t>
            </a:r>
            <a:r>
              <a:rPr lang="en-US" sz="2000" dirty="0">
                <a:latin typeface="Alexandria"/>
              </a:rPr>
              <a:t> stations paid a levy linked to increased land value.</a:t>
            </a:r>
          </a:p>
          <a:p>
            <a:r>
              <a:rPr lang="en-US" sz="2000" b="1" dirty="0">
                <a:latin typeface="Alexandria"/>
              </a:rPr>
              <a:t>Direct Development Returns:</a:t>
            </a:r>
            <a:r>
              <a:rPr lang="en-US" sz="2000" dirty="0">
                <a:latin typeface="Alexandria"/>
              </a:rPr>
              <a:t> Transport for London (TfL) partnered with developers for </a:t>
            </a:r>
            <a:r>
              <a:rPr lang="en-US" sz="2000" b="1" dirty="0">
                <a:latin typeface="Alexandria"/>
              </a:rPr>
              <a:t>Transit-Oriented Developments (TODs)</a:t>
            </a:r>
            <a:r>
              <a:rPr lang="en-US" sz="2000" dirty="0">
                <a:latin typeface="Alexandria"/>
              </a:rPr>
              <a:t> on public land.</a:t>
            </a:r>
          </a:p>
          <a:p>
            <a:r>
              <a:rPr lang="en-US" sz="2000" b="1" dirty="0">
                <a:latin typeface="Alexandria"/>
              </a:rPr>
              <a:t>4. Risk and Governance</a:t>
            </a:r>
          </a:p>
          <a:p>
            <a:r>
              <a:rPr lang="en-US" sz="2000" dirty="0">
                <a:latin typeface="Alexandria"/>
              </a:rPr>
              <a:t>A </a:t>
            </a:r>
            <a:r>
              <a:rPr lang="en-US" sz="2000" b="1" dirty="0">
                <a:latin typeface="Alexandria"/>
              </a:rPr>
              <a:t>joint governance model</a:t>
            </a:r>
            <a:r>
              <a:rPr lang="en-US" sz="2000" dirty="0">
                <a:latin typeface="Alexandria"/>
              </a:rPr>
              <a:t> was established: </a:t>
            </a:r>
            <a:r>
              <a:rPr lang="en-US" sz="2000" dirty="0" err="1">
                <a:latin typeface="Alexandria"/>
              </a:rPr>
              <a:t>Crossrail</a:t>
            </a:r>
            <a:r>
              <a:rPr lang="en-US" sz="2000" dirty="0">
                <a:latin typeface="Alexandria"/>
              </a:rPr>
              <a:t> Ltd (a subsidiary of TfL) managed the project under close oversight by the UK Department for Transport.</a:t>
            </a:r>
          </a:p>
          <a:p>
            <a:r>
              <a:rPr lang="en-US" sz="2000" b="1" dirty="0">
                <a:latin typeface="Alexandria"/>
              </a:rPr>
              <a:t>Risk-sharing agreements</a:t>
            </a:r>
            <a:r>
              <a:rPr lang="en-US" sz="2000" dirty="0">
                <a:latin typeface="Alexandria"/>
              </a:rPr>
              <a:t> with private developers ensured coordinated timelines between infrastructure delivery and property development.</a:t>
            </a:r>
          </a:p>
        </p:txBody>
      </p:sp>
      <p:pic>
        <p:nvPicPr>
          <p:cNvPr id="7" name="Graphic 21">
            <a:extLst>
              <a:ext uri="{FF2B5EF4-FFF2-40B4-BE49-F238E27FC236}">
                <a16:creationId xmlns:a16="http://schemas.microsoft.com/office/drawing/2014/main" id="{DAAE0118-9046-46CB-821E-0D2C5FC151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E2FCF71C-C996-E7B9-662A-11EEFE6B38AD}"/>
              </a:ext>
            </a:extLst>
          </p:cNvPr>
          <p:cNvSpPr txBox="1"/>
          <p:nvPr/>
        </p:nvSpPr>
        <p:spPr>
          <a:xfrm>
            <a:off x="602066" y="362164"/>
            <a:ext cx="9003937" cy="954107"/>
          </a:xfrm>
          <a:prstGeom prst="rect">
            <a:avLst/>
          </a:prstGeom>
          <a:noFill/>
        </p:spPr>
        <p:txBody>
          <a:bodyPr wrap="square">
            <a:spAutoFit/>
          </a:bodyPr>
          <a:lstStyle/>
          <a:p>
            <a:r>
              <a:rPr lang="en-US" sz="2800" dirty="0">
                <a:latin typeface="Alexandria"/>
              </a:rPr>
              <a:t>real-world case study illustrating how infrastructure investment was aligned with real estate market dynamics:</a:t>
            </a:r>
          </a:p>
        </p:txBody>
      </p:sp>
    </p:spTree>
    <p:extLst>
      <p:ext uri="{BB962C8B-B14F-4D97-AF65-F5344CB8AC3E}">
        <p14:creationId xmlns:p14="http://schemas.microsoft.com/office/powerpoint/2010/main" val="1206574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456EA-6539-845C-A117-D5C2772FC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5D9BA-4C5E-279F-8F9A-7268E0FD4C81}"/>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F629D6-D21F-1DC3-D62C-2A3D9043631B}"/>
              </a:ext>
            </a:extLst>
          </p:cNvPr>
          <p:cNvSpPr txBox="1"/>
          <p:nvPr/>
        </p:nvSpPr>
        <p:spPr>
          <a:xfrm>
            <a:off x="809298" y="1497118"/>
            <a:ext cx="10178229" cy="4401205"/>
          </a:xfrm>
          <a:prstGeom prst="rect">
            <a:avLst/>
          </a:prstGeom>
          <a:solidFill>
            <a:schemeClr val="accent1">
              <a:lumMod val="20000"/>
              <a:lumOff val="80000"/>
            </a:schemeClr>
          </a:solidFill>
        </p:spPr>
        <p:txBody>
          <a:bodyPr wrap="square" rtlCol="0">
            <a:spAutoFit/>
          </a:bodyPr>
          <a:lstStyle/>
          <a:p>
            <a:r>
              <a:rPr lang="en-US" sz="2000" b="1" dirty="0"/>
              <a:t>5. Outcomes</a:t>
            </a:r>
          </a:p>
          <a:p>
            <a:r>
              <a:rPr lang="en-US" sz="2000" dirty="0"/>
              <a:t>Property prices near stations increased by </a:t>
            </a:r>
            <a:r>
              <a:rPr lang="en-US" sz="2000" b="1" dirty="0"/>
              <a:t>average 30%</a:t>
            </a:r>
            <a:r>
              <a:rPr lang="en-US" sz="2000" dirty="0"/>
              <a:t> between 2010–2022.</a:t>
            </a:r>
          </a:p>
          <a:p>
            <a:r>
              <a:rPr lang="en-US" sz="2000" dirty="0"/>
              <a:t>Over </a:t>
            </a:r>
            <a:r>
              <a:rPr lang="en-US" sz="2000" b="1" dirty="0"/>
              <a:t>90,000 new homes</a:t>
            </a:r>
            <a:r>
              <a:rPr lang="en-US" sz="2000" dirty="0"/>
              <a:t> and </a:t>
            </a:r>
            <a:r>
              <a:rPr lang="en-US" sz="2000" b="1" dirty="0"/>
              <a:t>360,000 m² of office space</a:t>
            </a:r>
            <a:r>
              <a:rPr lang="en-US" sz="2000" dirty="0"/>
              <a:t> were developed along the route.</a:t>
            </a:r>
          </a:p>
          <a:p>
            <a:r>
              <a:rPr lang="en-US" sz="2000" dirty="0"/>
              <a:t>The project is estimated to add </a:t>
            </a:r>
            <a:r>
              <a:rPr lang="en-US" sz="2000" b="1" dirty="0"/>
              <a:t>£42 billion</a:t>
            </a:r>
            <a:r>
              <a:rPr lang="en-US" sz="2000" dirty="0"/>
              <a:t> to the UK economy over its lifecycle.</a:t>
            </a:r>
          </a:p>
          <a:p>
            <a:r>
              <a:rPr lang="en-US" sz="2000" dirty="0"/>
              <a:t>Strong </a:t>
            </a:r>
            <a:r>
              <a:rPr lang="en-US" sz="2000" b="1" dirty="0"/>
              <a:t>public-private collaboration</a:t>
            </a:r>
            <a:r>
              <a:rPr lang="en-US" sz="2000" dirty="0"/>
              <a:t> aligned infrastructure investment with real estate market cycles, ensuring both fiscal returns and urban regeneration.</a:t>
            </a:r>
          </a:p>
          <a:p>
            <a:endParaRPr lang="en-US" sz="2000" dirty="0">
              <a:latin typeface="Alexandria"/>
            </a:endParaRPr>
          </a:p>
          <a:p>
            <a:r>
              <a:rPr lang="en-US" sz="2000" b="1" dirty="0"/>
              <a:t>6. Lessons Learned</a:t>
            </a:r>
          </a:p>
          <a:p>
            <a:r>
              <a:rPr lang="en-US" sz="2000" dirty="0"/>
              <a:t>Infrastructure investment can </a:t>
            </a:r>
            <a:r>
              <a:rPr lang="en-US" sz="2000" b="1" dirty="0"/>
              <a:t>reshape real estate demand</a:t>
            </a:r>
            <a:r>
              <a:rPr lang="en-US" sz="2000" dirty="0"/>
              <a:t> if synchronized with land-use planning.</a:t>
            </a:r>
          </a:p>
          <a:p>
            <a:r>
              <a:rPr lang="en-US" sz="2000" b="1" dirty="0"/>
              <a:t>Value capture mechanisms</a:t>
            </a:r>
            <a:r>
              <a:rPr lang="en-US" sz="2000" dirty="0"/>
              <a:t> effectively recycle private gains from public infrastructure back into funding.</a:t>
            </a:r>
          </a:p>
          <a:p>
            <a:r>
              <a:rPr lang="en-US" sz="2000" dirty="0"/>
              <a:t>Governance frameworks must align multiple stakeholders—government, developers, financiers—to manage timing, risk, and benefit distribution.</a:t>
            </a:r>
          </a:p>
        </p:txBody>
      </p:sp>
      <p:pic>
        <p:nvPicPr>
          <p:cNvPr id="7" name="Graphic 21">
            <a:extLst>
              <a:ext uri="{FF2B5EF4-FFF2-40B4-BE49-F238E27FC236}">
                <a16:creationId xmlns:a16="http://schemas.microsoft.com/office/drawing/2014/main" id="{825A2444-7A15-725E-68BB-A64428943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CB9030B8-3B05-094C-4D7D-3BA9508B51BA}"/>
              </a:ext>
            </a:extLst>
          </p:cNvPr>
          <p:cNvSpPr txBox="1"/>
          <p:nvPr/>
        </p:nvSpPr>
        <p:spPr>
          <a:xfrm>
            <a:off x="602066" y="362164"/>
            <a:ext cx="9003937" cy="954107"/>
          </a:xfrm>
          <a:prstGeom prst="rect">
            <a:avLst/>
          </a:prstGeom>
          <a:noFill/>
        </p:spPr>
        <p:txBody>
          <a:bodyPr wrap="square">
            <a:spAutoFit/>
          </a:bodyPr>
          <a:lstStyle/>
          <a:p>
            <a:r>
              <a:rPr lang="en-US" sz="2800" dirty="0">
                <a:latin typeface="Alexandria"/>
              </a:rPr>
              <a:t>real-world case study illustrating how infrastructure investment was aligned with real estate market dynamics:</a:t>
            </a:r>
          </a:p>
        </p:txBody>
      </p:sp>
    </p:spTree>
    <p:extLst>
      <p:ext uri="{BB962C8B-B14F-4D97-AF65-F5344CB8AC3E}">
        <p14:creationId xmlns:p14="http://schemas.microsoft.com/office/powerpoint/2010/main" val="282770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2185-DFA0-C94E-9F11-BF311241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A2E41-D408-85BD-D33E-D66E3E49BDFD}"/>
              </a:ext>
            </a:extLst>
          </p:cNvPr>
          <p:cNvSpPr/>
          <p:nvPr/>
        </p:nvSpPr>
        <p:spPr>
          <a:xfrm>
            <a:off x="617280" y="139208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If resale value after year 5 = $6 million, PV = $6M × 0.62 = $3.72MTotal Value ≈ $5.37M</a:t>
            </a:r>
          </a:p>
        </p:txBody>
      </p:sp>
      <p:sp>
        <p:nvSpPr>
          <p:cNvPr id="48" name="TextBox 47">
            <a:extLst>
              <a:ext uri="{FF2B5EF4-FFF2-40B4-BE49-F238E27FC236}">
                <a16:creationId xmlns:a16="http://schemas.microsoft.com/office/drawing/2014/main" id="{4308F4DB-E851-8311-CA0B-36E22687E000}"/>
              </a:ext>
            </a:extLst>
          </p:cNvPr>
          <p:cNvSpPr txBox="1"/>
          <p:nvPr/>
        </p:nvSpPr>
        <p:spPr>
          <a:xfrm>
            <a:off x="762000" y="1662289"/>
            <a:ext cx="10668000" cy="4093428"/>
          </a:xfrm>
          <a:prstGeom prst="rect">
            <a:avLst/>
          </a:prstGeom>
          <a:solidFill>
            <a:schemeClr val="bg1"/>
          </a:solidFill>
        </p:spPr>
        <p:txBody>
          <a:bodyPr wrap="square" rtlCol="0">
            <a:spAutoFit/>
          </a:bodyPr>
          <a:lstStyle/>
          <a:p>
            <a:r>
              <a:rPr lang="en-US" sz="2000" b="1" dirty="0">
                <a:latin typeface="Alexandria"/>
              </a:rPr>
              <a:t>7.1 Contextual challenges: data, governance, informal markets</a:t>
            </a:r>
          </a:p>
          <a:p>
            <a:r>
              <a:rPr lang="en-US" sz="2000" dirty="0">
                <a:latin typeface="Alexandria"/>
              </a:rPr>
              <a:t>Many emerging markets face weak land records, informal property markets, limited municipal capacity, variable regulatory enforcement. These create extra risk in value-capture mechanisms and infrastructure-real estate linkages.</a:t>
            </a:r>
          </a:p>
          <a:p>
            <a:r>
              <a:rPr lang="en-US" sz="2000" b="1" dirty="0">
                <a:latin typeface="Alexandria"/>
              </a:rPr>
              <a:t>7.2 Integrated urban/regeneration </a:t>
            </a:r>
            <a:r>
              <a:rPr lang="en-US" sz="2000" b="1" dirty="0" err="1">
                <a:latin typeface="Alexandria"/>
              </a:rPr>
              <a:t>programmes</a:t>
            </a:r>
            <a:endParaRPr lang="en-US" sz="2000" b="1" dirty="0">
              <a:latin typeface="Alexandria"/>
            </a:endParaRPr>
          </a:p>
          <a:p>
            <a:r>
              <a:rPr lang="en-US" sz="2000" dirty="0">
                <a:latin typeface="Alexandria"/>
              </a:rPr>
              <a:t>Many MENA cities are undergoing rapid </a:t>
            </a:r>
            <a:r>
              <a:rPr lang="en-US" sz="2000" dirty="0" err="1">
                <a:latin typeface="Alexandria"/>
              </a:rPr>
              <a:t>urbanisation</a:t>
            </a:r>
            <a:r>
              <a:rPr lang="en-US" sz="2000" dirty="0">
                <a:latin typeface="Alexandria"/>
              </a:rPr>
              <a:t> and regeneration (new districts, re-use of former industrial land). Combining infrastructure investment with real-estate redevelopment and value capture can accelerate city-making.</a:t>
            </a:r>
          </a:p>
          <a:p>
            <a:r>
              <a:rPr lang="en-US" sz="2000" b="1" dirty="0">
                <a:latin typeface="Alexandria"/>
              </a:rPr>
              <a:t>7.3 Managing risks of speculation, sprawl and non-serviced development</a:t>
            </a:r>
          </a:p>
          <a:p>
            <a:r>
              <a:rPr lang="en-US" sz="2000" dirty="0">
                <a:latin typeface="Alexandria"/>
              </a:rPr>
              <a:t>As the Islamabad case shows, when real-estate is driven by investment rather than occupancy or effective infrastructure, sprawl and service deficits result. In MENA settings, ensuring that real-estate development is accompanied by infrastructure delivery, service provisioning and life-cycle quality is essential.</a:t>
            </a:r>
          </a:p>
        </p:txBody>
      </p:sp>
      <p:pic>
        <p:nvPicPr>
          <p:cNvPr id="7" name="Graphic 21">
            <a:extLst>
              <a:ext uri="{FF2B5EF4-FFF2-40B4-BE49-F238E27FC236}">
                <a16:creationId xmlns:a16="http://schemas.microsoft.com/office/drawing/2014/main" id="{09A1B202-D475-539D-A3B8-B6B2D8AB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CEB2850-C8F5-50F4-2876-E697AD6EB98A}"/>
              </a:ext>
            </a:extLst>
          </p:cNvPr>
          <p:cNvSpPr txBox="1"/>
          <p:nvPr/>
        </p:nvSpPr>
        <p:spPr>
          <a:xfrm>
            <a:off x="674913" y="776256"/>
            <a:ext cx="9003937" cy="523220"/>
          </a:xfrm>
          <a:prstGeom prst="rect">
            <a:avLst/>
          </a:prstGeom>
          <a:noFill/>
        </p:spPr>
        <p:txBody>
          <a:bodyPr wrap="square">
            <a:spAutoFit/>
          </a:bodyPr>
          <a:lstStyle/>
          <a:p>
            <a:r>
              <a:rPr lang="en-US" sz="2800" dirty="0">
                <a:latin typeface="Alexandria"/>
              </a:rPr>
              <a:t>7. Lessons for Emerging Markets and MENA Region </a:t>
            </a:r>
          </a:p>
        </p:txBody>
      </p:sp>
    </p:spTree>
    <p:extLst>
      <p:ext uri="{BB962C8B-B14F-4D97-AF65-F5344CB8AC3E}">
        <p14:creationId xmlns:p14="http://schemas.microsoft.com/office/powerpoint/2010/main" val="320449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3F424-1A11-43C3-16C6-D2EA0AF279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59C449-32C2-5BF8-7A78-BE5B84A1D263}"/>
              </a:ext>
            </a:extLst>
          </p:cNvPr>
          <p:cNvSpPr/>
          <p:nvPr/>
        </p:nvSpPr>
        <p:spPr>
          <a:xfrm>
            <a:off x="617279" y="139807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t>4.6 Lease Structures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D0F7BCDF-7D9D-E6A6-4A56-5B3C513C2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A89D8A9-45F5-5C43-A324-A0B017A92211}"/>
              </a:ext>
            </a:extLst>
          </p:cNvPr>
          <p:cNvSpPr txBox="1"/>
          <p:nvPr/>
        </p:nvSpPr>
        <p:spPr>
          <a:xfrm>
            <a:off x="617279" y="848469"/>
            <a:ext cx="9371350" cy="523220"/>
          </a:xfrm>
          <a:prstGeom prst="rect">
            <a:avLst/>
          </a:prstGeom>
          <a:noFill/>
        </p:spPr>
        <p:txBody>
          <a:bodyPr wrap="square">
            <a:spAutoFit/>
          </a:bodyPr>
          <a:lstStyle/>
          <a:p>
            <a:r>
              <a:rPr lang="en-US" sz="2800" dirty="0"/>
              <a:t>8. Future Trends</a:t>
            </a:r>
            <a:endParaRPr lang="en-US" sz="2800" dirty="0">
              <a:latin typeface="Alexandria"/>
            </a:endParaRPr>
          </a:p>
        </p:txBody>
      </p:sp>
      <p:sp>
        <p:nvSpPr>
          <p:cNvPr id="3" name="TextBox 47">
            <a:extLst>
              <a:ext uri="{FF2B5EF4-FFF2-40B4-BE49-F238E27FC236}">
                <a16:creationId xmlns:a16="http://schemas.microsoft.com/office/drawing/2014/main" id="{BF596162-62F5-D3A7-6889-DDE1CEBA0675}"/>
              </a:ext>
            </a:extLst>
          </p:cNvPr>
          <p:cNvSpPr txBox="1"/>
          <p:nvPr/>
        </p:nvSpPr>
        <p:spPr>
          <a:xfrm>
            <a:off x="762002" y="1668281"/>
            <a:ext cx="8574504" cy="3477875"/>
          </a:xfrm>
          <a:prstGeom prst="rect">
            <a:avLst/>
          </a:prstGeom>
          <a:solidFill>
            <a:schemeClr val="bg1"/>
          </a:solidFill>
        </p:spPr>
        <p:txBody>
          <a:bodyPr wrap="square" rtlCol="0">
            <a:spAutoFit/>
          </a:bodyPr>
          <a:lstStyle/>
          <a:p>
            <a:r>
              <a:rPr lang="en-US" sz="2000" b="1" dirty="0">
                <a:latin typeface="Alexandria"/>
              </a:rPr>
              <a:t>8.1 Digitalization, smart infrastructure and real-estate</a:t>
            </a:r>
          </a:p>
          <a:p>
            <a:r>
              <a:rPr lang="en-US" sz="2000" dirty="0">
                <a:latin typeface="Alexandria"/>
              </a:rPr>
              <a:t>Urban infrastructure is increasingly “smart” (internet of things, data analytics, sensor networks). Real-estate markets respond to “smart” amenities. The oversight of financing, delivery and ongoing quality becomes more data-driven. </a:t>
            </a:r>
          </a:p>
          <a:p>
            <a:endParaRPr lang="en-US" sz="2000" dirty="0">
              <a:latin typeface="Alexandria"/>
            </a:endParaRPr>
          </a:p>
          <a:p>
            <a:endParaRPr lang="en-US" sz="2000" dirty="0">
              <a:latin typeface="Alexandria"/>
            </a:endParaRPr>
          </a:p>
          <a:p>
            <a:r>
              <a:rPr lang="en-US" sz="2000" b="1" dirty="0">
                <a:latin typeface="Alexandria"/>
              </a:rPr>
              <a:t>8.2 Climate resilience, green infrastructure and property markets</a:t>
            </a:r>
          </a:p>
          <a:p>
            <a:r>
              <a:rPr lang="en-US" sz="2000" dirty="0">
                <a:latin typeface="Alexandria"/>
              </a:rPr>
              <a:t>Cities face climate challenges; green infrastructure (parks, green roofs, sustainable drainage) is increasingly important. Financing such infrastructure may require innovative value-capture linked to real-estate that benefits from green amenities.</a:t>
            </a:r>
          </a:p>
        </p:txBody>
      </p:sp>
      <p:pic>
        <p:nvPicPr>
          <p:cNvPr id="2" name="صورة 1">
            <a:extLst>
              <a:ext uri="{FF2B5EF4-FFF2-40B4-BE49-F238E27FC236}">
                <a16:creationId xmlns:a16="http://schemas.microsoft.com/office/drawing/2014/main" id="{6C993448-110F-C8B7-3D24-8CE9E0E0B24D}"/>
              </a:ext>
            </a:extLst>
          </p:cNvPr>
          <p:cNvPicPr>
            <a:picLocks noChangeAspect="1"/>
          </p:cNvPicPr>
          <p:nvPr/>
        </p:nvPicPr>
        <p:blipFill>
          <a:blip r:embed="rId3"/>
          <a:stretch>
            <a:fillRect/>
          </a:stretch>
        </p:blipFill>
        <p:spPr>
          <a:xfrm>
            <a:off x="8816454" y="2957757"/>
            <a:ext cx="2372108" cy="1514475"/>
          </a:xfrm>
          <a:prstGeom prst="rect">
            <a:avLst/>
          </a:prstGeom>
        </p:spPr>
      </p:pic>
    </p:spTree>
    <p:extLst>
      <p:ext uri="{BB962C8B-B14F-4D97-AF65-F5344CB8AC3E}">
        <p14:creationId xmlns:p14="http://schemas.microsoft.com/office/powerpoint/2010/main" val="237465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36ED6-13F5-4719-83D9-74E3174648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C0023C-03D6-8050-3E20-EB66BC029767}"/>
              </a:ext>
            </a:extLst>
          </p:cNvPr>
          <p:cNvSpPr/>
          <p:nvPr/>
        </p:nvSpPr>
        <p:spPr>
          <a:xfrm>
            <a:off x="617279" y="150300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t>4.6 Lease Structures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55BEB5F5-02F6-B213-F5AF-80633269C1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EB391F88-613B-3130-4A28-EFA70DC30054}"/>
              </a:ext>
            </a:extLst>
          </p:cNvPr>
          <p:cNvSpPr txBox="1"/>
          <p:nvPr/>
        </p:nvSpPr>
        <p:spPr>
          <a:xfrm>
            <a:off x="762001" y="1619323"/>
            <a:ext cx="10465632" cy="4093428"/>
          </a:xfrm>
          <a:prstGeom prst="rect">
            <a:avLst/>
          </a:prstGeom>
          <a:solidFill>
            <a:schemeClr val="bg1"/>
          </a:solidFill>
        </p:spPr>
        <p:txBody>
          <a:bodyPr wrap="square" rtlCol="0">
            <a:spAutoFit/>
          </a:bodyPr>
          <a:lstStyle/>
          <a:p>
            <a:r>
              <a:rPr lang="en-US" sz="2000" b="1" dirty="0">
                <a:latin typeface="Alexandria"/>
              </a:rPr>
              <a:t> 8.3 </a:t>
            </a:r>
            <a:r>
              <a:rPr lang="en-US" sz="2000" b="1" dirty="0" err="1">
                <a:latin typeface="Alexandria"/>
              </a:rPr>
              <a:t>Financialisation</a:t>
            </a:r>
            <a:r>
              <a:rPr lang="en-US" sz="2000" b="1" dirty="0">
                <a:latin typeface="Alexandria"/>
              </a:rPr>
              <a:t>, asset markets and inequality</a:t>
            </a:r>
          </a:p>
          <a:p>
            <a:r>
              <a:rPr lang="en-US" sz="2000" dirty="0">
                <a:latin typeface="Alexandria"/>
              </a:rPr>
              <a:t>As infrastructure and real‐estate increasingly become financial assets, risk of inequality (spatially and socially) increases. Research from China shows infrastructure </a:t>
            </a:r>
            <a:r>
              <a:rPr lang="en-US" sz="2000" dirty="0" err="1">
                <a:latin typeface="Alexandria"/>
              </a:rPr>
              <a:t>financialisation</a:t>
            </a:r>
            <a:r>
              <a:rPr lang="en-US" sz="2000" dirty="0">
                <a:latin typeface="Alexandria"/>
              </a:rPr>
              <a:t> can widen regional development gaps. Future research needs to explore how to balance value capture, social equity, and asset quality</a:t>
            </a:r>
          </a:p>
          <a:p>
            <a:endParaRPr lang="en-US" sz="2000" dirty="0">
              <a:latin typeface="Alexandria"/>
            </a:endParaRPr>
          </a:p>
          <a:p>
            <a:endParaRPr lang="en-US" sz="2000" dirty="0">
              <a:latin typeface="Alexandria"/>
            </a:endParaRPr>
          </a:p>
          <a:p>
            <a:r>
              <a:rPr lang="en-US" sz="2000" b="1" dirty="0">
                <a:latin typeface="Alexandria"/>
              </a:rPr>
              <a:t>8.4 Life-cycle quality and maintenance of combined infrastructure/real-estate assets</a:t>
            </a:r>
          </a:p>
          <a:p>
            <a:r>
              <a:rPr lang="en-US" sz="2000" dirty="0">
                <a:latin typeface="Alexandria"/>
              </a:rPr>
              <a:t>Often projects focus on delivery but less on long-term maintenance, quality, asset performance and real-estate market relevance. More research is needed on models that integrate life-cycle cost, asset performance, and value capture, especially in urban settings where infrastructure and real-estate are interconnected.</a:t>
            </a:r>
          </a:p>
          <a:p>
            <a:endParaRPr lang="en-US" sz="2000" dirty="0">
              <a:latin typeface="Alexandria"/>
            </a:endParaRPr>
          </a:p>
        </p:txBody>
      </p:sp>
      <p:sp>
        <p:nvSpPr>
          <p:cNvPr id="4" name="مربع نص 3">
            <a:extLst>
              <a:ext uri="{FF2B5EF4-FFF2-40B4-BE49-F238E27FC236}">
                <a16:creationId xmlns:a16="http://schemas.microsoft.com/office/drawing/2014/main" id="{0C5D046E-0E43-4D34-5CF6-55A1EE5ABED6}"/>
              </a:ext>
            </a:extLst>
          </p:cNvPr>
          <p:cNvSpPr txBox="1"/>
          <p:nvPr/>
        </p:nvSpPr>
        <p:spPr>
          <a:xfrm>
            <a:off x="617279" y="848469"/>
            <a:ext cx="9371350" cy="523220"/>
          </a:xfrm>
          <a:prstGeom prst="rect">
            <a:avLst/>
          </a:prstGeom>
          <a:noFill/>
        </p:spPr>
        <p:txBody>
          <a:bodyPr wrap="square">
            <a:spAutoFit/>
          </a:bodyPr>
          <a:lstStyle/>
          <a:p>
            <a:r>
              <a:rPr lang="en-US" sz="2800" dirty="0"/>
              <a:t>8. Future Trends</a:t>
            </a:r>
            <a:endParaRPr lang="en-US" sz="2800" dirty="0">
              <a:latin typeface="Alexandria"/>
            </a:endParaRPr>
          </a:p>
        </p:txBody>
      </p:sp>
    </p:spTree>
    <p:extLst>
      <p:ext uri="{BB962C8B-B14F-4D97-AF65-F5344CB8AC3E}">
        <p14:creationId xmlns:p14="http://schemas.microsoft.com/office/powerpoint/2010/main" val="313585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88F7C-860D-DEDA-4DF5-4DB3AB5383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A0E2E7-545A-0958-14FF-D136658BE1FF}"/>
              </a:ext>
            </a:extLst>
          </p:cNvPr>
          <p:cNvSpPr/>
          <p:nvPr/>
        </p:nvSpPr>
        <p:spPr>
          <a:xfrm>
            <a:off x="617279" y="150300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t>4.6 Lease Structures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D68D111-4C27-50BE-2C68-B65B7EFCD9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173E18CD-312D-6280-1434-350AF33961EA}"/>
              </a:ext>
            </a:extLst>
          </p:cNvPr>
          <p:cNvSpPr txBox="1"/>
          <p:nvPr/>
        </p:nvSpPr>
        <p:spPr>
          <a:xfrm>
            <a:off x="762001" y="1619323"/>
            <a:ext cx="10465632" cy="4185761"/>
          </a:xfrm>
          <a:prstGeom prst="rect">
            <a:avLst/>
          </a:prstGeom>
          <a:solidFill>
            <a:schemeClr val="accent4">
              <a:lumMod val="20000"/>
              <a:lumOff val="80000"/>
            </a:schemeClr>
          </a:solidFill>
        </p:spPr>
        <p:txBody>
          <a:bodyPr wrap="square" rtlCol="0">
            <a:spAutoFit/>
          </a:bodyPr>
          <a:lstStyle/>
          <a:p>
            <a:r>
              <a:rPr lang="en-US" sz="2000" dirty="0">
                <a:latin typeface="Alexandria"/>
              </a:rPr>
              <a:t>A government considers building a new arterial road. Initial investment (year 0):</a:t>
            </a:r>
          </a:p>
          <a:p>
            <a:r>
              <a:rPr lang="en-US" sz="2000" dirty="0">
                <a:latin typeface="Alexandria"/>
              </a:rPr>
              <a:t> $50,000,000 (construction).</a:t>
            </a:r>
          </a:p>
          <a:p>
            <a:r>
              <a:rPr lang="en-US" sz="2000" dirty="0">
                <a:latin typeface="Alexandria"/>
              </a:rPr>
              <a:t> Annual real benefits: $6,000,000 per year for 20 years (time savings, vehicle operating cost savings, fewer accidents). </a:t>
            </a:r>
          </a:p>
          <a:p>
            <a:r>
              <a:rPr lang="en-US" sz="2000" dirty="0">
                <a:latin typeface="Alexandria"/>
              </a:rPr>
              <a:t>Benefits are constant in real terms. Project life: 20 years. Discount rate (real): 6% per year. Compute: Present value (PV) of benefits, Net Present Value (NPV), Benefit–Cost Ratio (BCR). </a:t>
            </a:r>
          </a:p>
          <a:p>
            <a:endParaRPr lang="en-US" sz="2000" dirty="0">
              <a:latin typeface="Alexandria"/>
            </a:endParaRPr>
          </a:p>
          <a:p>
            <a:pPr fontAlgn="base"/>
            <a:r>
              <a:rPr lang="en-US" dirty="0">
                <a:latin typeface="Alexandria"/>
              </a:rPr>
              <a:t>Here’s the standard formula for an ordinary annuity:</a:t>
            </a:r>
          </a:p>
          <a:p>
            <a:pPr fontAlgn="base"/>
            <a:r>
              <a:rPr lang="en-US" dirty="0">
                <a:latin typeface="Alexandria"/>
              </a:rPr>
              <a:t>P = PMT x 1 - (1/1+r)^n/r</a:t>
            </a:r>
          </a:p>
          <a:p>
            <a:pPr fontAlgn="base"/>
            <a:r>
              <a:rPr lang="en-US" dirty="0">
                <a:latin typeface="Alexandria"/>
              </a:rPr>
              <a:t>Where:</a:t>
            </a:r>
          </a:p>
          <a:p>
            <a:pPr fontAlgn="base"/>
            <a:r>
              <a:rPr lang="en-US" dirty="0">
                <a:latin typeface="Alexandria"/>
              </a:rPr>
              <a:t>P = Present Value</a:t>
            </a:r>
          </a:p>
          <a:p>
            <a:pPr fontAlgn="base"/>
            <a:r>
              <a:rPr lang="en-US" dirty="0">
                <a:latin typeface="Alexandria"/>
              </a:rPr>
              <a:t>PMT = The amount of each annuity payment</a:t>
            </a:r>
          </a:p>
          <a:p>
            <a:pPr fontAlgn="base"/>
            <a:r>
              <a:rPr lang="en-US" dirty="0">
                <a:latin typeface="Alexandria"/>
              </a:rPr>
              <a:t>r = Interest rate per period</a:t>
            </a:r>
          </a:p>
          <a:p>
            <a:pPr fontAlgn="base"/>
            <a:r>
              <a:rPr lang="en-US" dirty="0">
                <a:latin typeface="Alexandria"/>
              </a:rPr>
              <a:t>n = Number of periods</a:t>
            </a:r>
            <a:endParaRPr lang="en-US" sz="2000" dirty="0">
              <a:latin typeface="Alexandria"/>
            </a:endParaRPr>
          </a:p>
        </p:txBody>
      </p:sp>
      <p:sp>
        <p:nvSpPr>
          <p:cNvPr id="4" name="مربع نص 3">
            <a:extLst>
              <a:ext uri="{FF2B5EF4-FFF2-40B4-BE49-F238E27FC236}">
                <a16:creationId xmlns:a16="http://schemas.microsoft.com/office/drawing/2014/main" id="{D2243268-4CB7-5DE5-44A6-0CF8F643116E}"/>
              </a:ext>
            </a:extLst>
          </p:cNvPr>
          <p:cNvSpPr txBox="1"/>
          <p:nvPr/>
        </p:nvSpPr>
        <p:spPr>
          <a:xfrm>
            <a:off x="617279" y="848469"/>
            <a:ext cx="9371350" cy="523220"/>
          </a:xfrm>
          <a:prstGeom prst="rect">
            <a:avLst/>
          </a:prstGeom>
          <a:noFill/>
        </p:spPr>
        <p:txBody>
          <a:bodyPr wrap="square">
            <a:spAutoFit/>
          </a:bodyPr>
          <a:lstStyle/>
          <a:p>
            <a:r>
              <a:rPr lang="en-US" sz="2800" dirty="0"/>
              <a:t>Exercise :</a:t>
            </a:r>
            <a:endParaRPr lang="en-US" sz="2800" dirty="0">
              <a:latin typeface="Alexandria"/>
            </a:endParaRPr>
          </a:p>
        </p:txBody>
      </p:sp>
    </p:spTree>
    <p:extLst>
      <p:ext uri="{BB962C8B-B14F-4D97-AF65-F5344CB8AC3E}">
        <p14:creationId xmlns:p14="http://schemas.microsoft.com/office/powerpoint/2010/main" val="3114337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C0D0A-C233-1C2F-D3E5-69262A71B0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15F92-495E-B4FC-CC4B-854A5FFB35EA}"/>
              </a:ext>
            </a:extLst>
          </p:cNvPr>
          <p:cNvSpPr/>
          <p:nvPr/>
        </p:nvSpPr>
        <p:spPr>
          <a:xfrm>
            <a:off x="617279" y="150300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t>4.6 Lease Structures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E52EC0D-1673-A565-20F6-6F605AB74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mc:Choice xmlns:a14="http://schemas.microsoft.com/office/drawing/2010/main" Requires="a14">
          <p:sp>
            <p:nvSpPr>
              <p:cNvPr id="2" name="TextBox 47">
                <a:extLst>
                  <a:ext uri="{FF2B5EF4-FFF2-40B4-BE49-F238E27FC236}">
                    <a16:creationId xmlns:a16="http://schemas.microsoft.com/office/drawing/2014/main" id="{676B6A2B-F245-B59D-7054-24AFD776601A}"/>
                  </a:ext>
                </a:extLst>
              </p:cNvPr>
              <p:cNvSpPr txBox="1"/>
              <p:nvPr/>
            </p:nvSpPr>
            <p:spPr>
              <a:xfrm>
                <a:off x="762001" y="1619323"/>
                <a:ext cx="7262647" cy="4438138"/>
              </a:xfrm>
              <a:prstGeom prst="rect">
                <a:avLst/>
              </a:prstGeom>
              <a:solidFill>
                <a:schemeClr val="accent4">
                  <a:lumMod val="20000"/>
                  <a:lumOff val="80000"/>
                </a:schemeClr>
              </a:solidFill>
            </p:spPr>
            <p:txBody>
              <a:bodyPr wrap="square" rtlCol="0">
                <a:spAutoFit/>
              </a:bodyPr>
              <a:lstStyle/>
              <a:p>
                <a:r>
                  <a:rPr lang="en-US" sz="2000" dirty="0">
                    <a:latin typeface="Alexandria"/>
                  </a:rPr>
                  <a:t>1−(1+r)−n=1−0.3118047268860843=0.6881952731139157</a:t>
                </a:r>
              </a:p>
              <a:p>
                <a:r>
                  <a:rPr lang="en-US" sz="2000" dirty="0">
                    <a:latin typeface="Alexandria"/>
                  </a:rPr>
                  <a:t>Divide by </a:t>
                </a:r>
                <a14:m>
                  <m:oMath xmlns:m="http://schemas.openxmlformats.org/officeDocument/2006/math">
                    <m:r>
                      <a:rPr lang="en-US" i="1"/>
                      <m:t>𝑟</m:t>
                    </m:r>
                  </m:oMath>
                </a14:m>
                <a:r>
                  <a:rPr lang="en-US" sz="2000" dirty="0">
                    <a:latin typeface="Alexandria"/>
                  </a:rPr>
                  <a:t>: </a:t>
                </a:r>
                <a14:m>
                  <m:oMath xmlns:m="http://schemas.openxmlformats.org/officeDocument/2006/math">
                    <m:f>
                      <m:fPr>
                        <m:ctrlPr>
                          <a:rPr lang="ar-SY"/>
                        </m:ctrlPr>
                      </m:fPr>
                      <m:num>
                        <m:r>
                          <a:rPr lang="ar-SY"/>
                          <m:t>0</m:t>
                        </m:r>
                        <m:r>
                          <a:rPr lang="ar-SY"/>
                          <m:t>.</m:t>
                        </m:r>
                        <m:r>
                          <a:rPr lang="ar-SY"/>
                          <m:t>6881952731139157</m:t>
                        </m:r>
                      </m:num>
                      <m:den>
                        <m:r>
                          <a:rPr lang="ar-SY"/>
                          <m:t>0</m:t>
                        </m:r>
                        <m:r>
                          <a:rPr lang="ar-SY"/>
                          <m:t>.</m:t>
                        </m:r>
                        <m:r>
                          <a:rPr lang="ar-SY"/>
                          <m:t>06</m:t>
                        </m:r>
                      </m:den>
                    </m:f>
                    <m:r>
                      <a:rPr lang="ar-SY"/>
                      <m:t>=</m:t>
                    </m:r>
                    <m:r>
                      <a:rPr lang="ar-SY"/>
                      <m:t>11</m:t>
                    </m:r>
                    <m:r>
                      <a:rPr lang="ar-SY"/>
                      <m:t>.</m:t>
                    </m:r>
                    <m:r>
                      <a:rPr lang="ar-SY"/>
                      <m:t>469921218565262</m:t>
                    </m:r>
                  </m:oMath>
                </a14:m>
                <a:r>
                  <a:rPr lang="ar-SY" sz="2000" dirty="0">
                    <a:latin typeface="Alexandria"/>
                  </a:rPr>
                  <a:t>← </a:t>
                </a:r>
                <a:r>
                  <a:rPr lang="en-US" sz="2000" dirty="0">
                    <a:latin typeface="Alexandria"/>
                  </a:rPr>
                  <a:t>annuity factor</a:t>
                </a:r>
              </a:p>
              <a:p>
                <a:r>
                  <a:rPr lang="en-US" sz="2000" dirty="0">
                    <a:latin typeface="Alexandria"/>
                  </a:rPr>
                  <a:t>Multiply by </a:t>
                </a:r>
                <a14:m>
                  <m:oMath xmlns:m="http://schemas.openxmlformats.org/officeDocument/2006/math">
                    <m:r>
                      <a:rPr lang="en-US" i="1"/>
                      <m:t>𝐵</m:t>
                    </m:r>
                  </m:oMath>
                </a14:m>
                <a:r>
                  <a:rPr lang="en-US" sz="2000" dirty="0">
                    <a:latin typeface="Alexandria"/>
                  </a:rPr>
                  <a:t>:</a:t>
                </a:r>
              </a:p>
              <a:p>
                <a14:m>
                  <m:oMathPara xmlns:m="http://schemas.openxmlformats.org/officeDocument/2006/math">
                    <m:oMathParaPr>
                      <m:jc m:val="centerGroup"/>
                    </m:oMathParaPr>
                    <m:oMath xmlns:m="http://schemas.openxmlformats.org/officeDocument/2006/math">
                      <m:r>
                        <a:rPr lang="en-US" i="1"/>
                        <m:t>𝑃</m:t>
                      </m:r>
                      <m:sSub>
                        <m:sSubPr>
                          <m:ctrlPr>
                            <a:rPr lang="ar-SY" i="1"/>
                          </m:ctrlPr>
                        </m:sSubPr>
                        <m:e>
                          <m:r>
                            <a:rPr lang="ar-SY" i="1"/>
                            <m:t>𝑉</m:t>
                          </m:r>
                        </m:e>
                        <m:sub>
                          <m:r>
                            <a:rPr lang="ar-SY" i="1"/>
                            <m:t>𝑏𝑒𝑛𝑒𝑓𝑖𝑡𝑠</m:t>
                          </m:r>
                        </m:sub>
                      </m:sSub>
                      <m:r>
                        <a:rPr lang="ar-SY"/>
                        <m:t>=</m:t>
                      </m:r>
                      <m:r>
                        <a:rPr lang="ar-SY"/>
                        <m:t>6</m:t>
                      </m:r>
                      <m:r>
                        <a:rPr lang="ar-SY"/>
                        <m:t>,</m:t>
                      </m:r>
                      <m:r>
                        <a:rPr lang="ar-SY"/>
                        <m:t>000</m:t>
                      </m:r>
                      <m:r>
                        <a:rPr lang="ar-SY"/>
                        <m:t>,</m:t>
                      </m:r>
                      <m:r>
                        <a:rPr lang="ar-SY"/>
                        <m:t>000</m:t>
                      </m:r>
                      <m:r>
                        <a:rPr lang="ar-SY"/>
                        <m:t>×</m:t>
                      </m:r>
                      <m:r>
                        <a:rPr lang="ar-SY"/>
                        <m:t>11</m:t>
                      </m:r>
                      <m:r>
                        <a:rPr lang="ar-SY"/>
                        <m:t>.</m:t>
                      </m:r>
                      <m:r>
                        <a:rPr lang="ar-SY"/>
                        <m:t>469921218565262</m:t>
                      </m:r>
                      <m:r>
                        <a:rPr lang="ar-SY"/>
                        <m:t>=</m:t>
                      </m:r>
                      <m:r>
                        <a:rPr lang="ar-SY"/>
                        <m:t>68</m:t>
                      </m:r>
                      <m:r>
                        <a:rPr lang="ar-SY"/>
                        <m:t>,</m:t>
                      </m:r>
                      <m:r>
                        <a:rPr lang="ar-SY"/>
                        <m:t>819</m:t>
                      </m:r>
                      <m:r>
                        <a:rPr lang="ar-SY"/>
                        <m:t>,</m:t>
                      </m:r>
                      <m:r>
                        <a:rPr lang="ar-SY"/>
                        <m:t>527</m:t>
                      </m:r>
                      <m:r>
                        <a:rPr lang="ar-SY"/>
                        <m:t>.</m:t>
                      </m:r>
                      <m:r>
                        <a:rPr lang="ar-SY"/>
                        <m:t>31</m:t>
                      </m:r>
                    </m:oMath>
                  </m:oMathPara>
                </a14:m>
                <a:endParaRPr lang="ar-SY" dirty="0">
                  <a:latin typeface="Alexandria"/>
                </a:endParaRPr>
              </a:p>
              <a:p>
                <a:r>
                  <a:rPr lang="en-US" sz="2000" b="1" dirty="0">
                    <a:latin typeface="Alexandria"/>
                  </a:rPr>
                  <a:t>Net Present Value (NPV)</a:t>
                </a:r>
              </a:p>
              <a:p>
                <a14:m>
                  <m:oMathPara xmlns:m="http://schemas.openxmlformats.org/officeDocument/2006/math">
                    <m:oMathParaPr>
                      <m:jc m:val="centerGroup"/>
                    </m:oMathParaPr>
                    <m:oMath xmlns:m="http://schemas.openxmlformats.org/officeDocument/2006/math">
                      <m:r>
                        <a:rPr lang="en-US" i="1"/>
                        <m:t>𝑁𝑃𝑉</m:t>
                      </m:r>
                      <m:r>
                        <a:rPr lang="en-US"/>
                        <m:t>=</m:t>
                      </m:r>
                      <m:r>
                        <a:rPr lang="en-US" i="1"/>
                        <m:t>𝑃</m:t>
                      </m:r>
                      <m:sSub>
                        <m:sSubPr>
                          <m:ctrlPr>
                            <a:rPr lang="ar-SY" i="1"/>
                          </m:ctrlPr>
                        </m:sSubPr>
                        <m:e>
                          <m:r>
                            <a:rPr lang="ar-SY" i="1"/>
                            <m:t>𝑉</m:t>
                          </m:r>
                        </m:e>
                        <m:sub>
                          <m:r>
                            <a:rPr lang="ar-SY" i="1"/>
                            <m:t>𝑏𝑒𝑛𝑒𝑓𝑖𝑡𝑠</m:t>
                          </m:r>
                        </m:sub>
                      </m:sSub>
                      <m:r>
                        <a:rPr lang="ar-SY"/>
                        <m:t>−</m:t>
                      </m:r>
                      <m:sSub>
                        <m:sSubPr>
                          <m:ctrlPr>
                            <a:rPr lang="ar-SY" i="1"/>
                          </m:ctrlPr>
                        </m:sSubPr>
                        <m:e>
                          <m:r>
                            <a:rPr lang="ar-SY" i="1"/>
                            <m:t>𝐶</m:t>
                          </m:r>
                        </m:e>
                        <m:sub>
                          <m:r>
                            <a:rPr lang="ar-SY"/>
                            <m:t>0</m:t>
                          </m:r>
                        </m:sub>
                      </m:sSub>
                      <m:r>
                        <a:rPr lang="ar-SY"/>
                        <m:t>=</m:t>
                      </m:r>
                      <m:r>
                        <a:rPr lang="ar-SY"/>
                        <m:t>68</m:t>
                      </m:r>
                      <m:r>
                        <a:rPr lang="ar-SY"/>
                        <m:t>,</m:t>
                      </m:r>
                      <m:r>
                        <a:rPr lang="ar-SY"/>
                        <m:t>819</m:t>
                      </m:r>
                      <m:r>
                        <a:rPr lang="ar-SY"/>
                        <m:t>,</m:t>
                      </m:r>
                      <m:r>
                        <a:rPr lang="ar-SY"/>
                        <m:t>527</m:t>
                      </m:r>
                      <m:r>
                        <a:rPr lang="ar-SY"/>
                        <m:t>.</m:t>
                      </m:r>
                      <m:r>
                        <a:rPr lang="ar-SY"/>
                        <m:t>31</m:t>
                      </m:r>
                      <m:r>
                        <a:rPr lang="ar-SY"/>
                        <m:t>−</m:t>
                      </m:r>
                      <m:r>
                        <a:rPr lang="ar-SY"/>
                        <m:t>50</m:t>
                      </m:r>
                      <m:r>
                        <a:rPr lang="ar-SY"/>
                        <m:t>,</m:t>
                      </m:r>
                      <m:r>
                        <a:rPr lang="ar-SY"/>
                        <m:t>000</m:t>
                      </m:r>
                      <m:r>
                        <a:rPr lang="ar-SY"/>
                        <m:t>,</m:t>
                      </m:r>
                      <m:r>
                        <a:rPr lang="ar-SY"/>
                        <m:t>000</m:t>
                      </m:r>
                      <m:r>
                        <a:rPr lang="ar-SY"/>
                        <m:t>=</m:t>
                      </m:r>
                      <m:r>
                        <a:rPr lang="ar-SY"/>
                        <m:t>18</m:t>
                      </m:r>
                      <m:r>
                        <a:rPr lang="ar-SY"/>
                        <m:t>,</m:t>
                      </m:r>
                      <m:r>
                        <a:rPr lang="ar-SY"/>
                        <m:t>819</m:t>
                      </m:r>
                      <m:r>
                        <a:rPr lang="ar-SY"/>
                        <m:t>,</m:t>
                      </m:r>
                      <m:r>
                        <a:rPr lang="ar-SY"/>
                        <m:t>527</m:t>
                      </m:r>
                      <m:r>
                        <a:rPr lang="ar-SY"/>
                        <m:t>.</m:t>
                      </m:r>
                      <m:r>
                        <a:rPr lang="ar-SY"/>
                        <m:t>31</m:t>
                      </m:r>
                    </m:oMath>
                  </m:oMathPara>
                </a14:m>
                <a:endParaRPr lang="ar-SY" sz="2000" dirty="0">
                  <a:latin typeface="Alexandria"/>
                </a:endParaRPr>
              </a:p>
              <a:p>
                <a:r>
                  <a:rPr lang="en-US" sz="2000" b="1" dirty="0">
                    <a:latin typeface="Alexandria"/>
                  </a:rPr>
                  <a:t>NPV = $18,819,527.31</a:t>
                </a:r>
                <a:r>
                  <a:rPr lang="en-US" sz="2000" dirty="0">
                    <a:latin typeface="Alexandria"/>
                  </a:rPr>
                  <a:t> (positive).</a:t>
                </a:r>
              </a:p>
              <a:p>
                <a:r>
                  <a:rPr lang="en-US" sz="2000" b="1" dirty="0">
                    <a:latin typeface="Alexandria"/>
                  </a:rPr>
                  <a:t>Benefit–Cost Ratio (BCR)</a:t>
                </a:r>
              </a:p>
              <a:p>
                <a:r>
                  <a:rPr lang="en-US" sz="2000" dirty="0">
                    <a:latin typeface="Alexandria"/>
                  </a:rPr>
                  <a:t>Using PV benefits / PV costs (cost at t=0 so </a:t>
                </a:r>
                <a:r>
                  <a:rPr lang="en-US" sz="2000" dirty="0" err="1">
                    <a:latin typeface="Alexandria"/>
                  </a:rPr>
                  <a:t>PVcost</a:t>
                </a:r>
                <a:r>
                  <a:rPr lang="en-US" sz="2000" dirty="0">
                    <a:latin typeface="Alexandria"/>
                  </a:rPr>
                  <a:t> = $50,000,000):</a:t>
                </a:r>
              </a:p>
              <a:p>
                <a14:m>
                  <m:oMathPara xmlns:m="http://schemas.openxmlformats.org/officeDocument/2006/math">
                    <m:oMathParaPr>
                      <m:jc m:val="centerGroup"/>
                    </m:oMathParaPr>
                    <m:oMath xmlns:m="http://schemas.openxmlformats.org/officeDocument/2006/math">
                      <m:r>
                        <a:rPr lang="en-US" i="1"/>
                        <m:t>𝐵𝐶𝑅</m:t>
                      </m:r>
                      <m:r>
                        <a:rPr lang="en-US"/>
                        <m:t>=</m:t>
                      </m:r>
                      <m:f>
                        <m:fPr>
                          <m:ctrlPr>
                            <a:rPr lang="ar-SY" i="1"/>
                          </m:ctrlPr>
                        </m:fPr>
                        <m:num>
                          <m:r>
                            <a:rPr lang="ar-SY" i="1"/>
                            <m:t>𝑃</m:t>
                          </m:r>
                          <m:sSub>
                            <m:sSubPr>
                              <m:ctrlPr>
                                <a:rPr lang="ar-SY" i="1"/>
                              </m:ctrlPr>
                            </m:sSubPr>
                            <m:e>
                              <m:r>
                                <a:rPr lang="ar-SY" i="1"/>
                                <m:t>𝑉</m:t>
                              </m:r>
                            </m:e>
                            <m:sub>
                              <m:r>
                                <a:rPr lang="ar-SY" i="1"/>
                                <m:t>𝑏𝑒𝑛𝑒𝑓𝑖𝑡𝑠</m:t>
                              </m:r>
                            </m:sub>
                          </m:sSub>
                        </m:num>
                        <m:den>
                          <m:sSub>
                            <m:sSubPr>
                              <m:ctrlPr>
                                <a:rPr lang="ar-SY" i="1"/>
                              </m:ctrlPr>
                            </m:sSubPr>
                            <m:e>
                              <m:r>
                                <a:rPr lang="ar-SY" i="1"/>
                                <m:t>𝐶</m:t>
                              </m:r>
                            </m:e>
                            <m:sub>
                              <m:r>
                                <a:rPr lang="ar-SY"/>
                                <m:t>0</m:t>
                              </m:r>
                            </m:sub>
                          </m:sSub>
                        </m:den>
                      </m:f>
                      <m:r>
                        <a:rPr lang="ar-SY"/>
                        <m:t>=</m:t>
                      </m:r>
                      <m:f>
                        <m:fPr>
                          <m:ctrlPr>
                            <a:rPr lang="ar-SY" i="1"/>
                          </m:ctrlPr>
                        </m:fPr>
                        <m:num>
                          <m:r>
                            <a:rPr lang="ar-SY"/>
                            <m:t>68</m:t>
                          </m:r>
                          <m:r>
                            <a:rPr lang="ar-SY"/>
                            <m:t>,</m:t>
                          </m:r>
                          <m:r>
                            <a:rPr lang="ar-SY"/>
                            <m:t>819</m:t>
                          </m:r>
                          <m:r>
                            <a:rPr lang="ar-SY"/>
                            <m:t>,</m:t>
                          </m:r>
                          <m:r>
                            <a:rPr lang="ar-SY"/>
                            <m:t>527</m:t>
                          </m:r>
                          <m:r>
                            <a:rPr lang="ar-SY"/>
                            <m:t>.</m:t>
                          </m:r>
                          <m:r>
                            <a:rPr lang="ar-SY"/>
                            <m:t>31</m:t>
                          </m:r>
                        </m:num>
                        <m:den>
                          <m:r>
                            <a:rPr lang="ar-SY"/>
                            <m:t>50</m:t>
                          </m:r>
                          <m:r>
                            <a:rPr lang="ar-SY"/>
                            <m:t>,</m:t>
                          </m:r>
                          <m:r>
                            <a:rPr lang="ar-SY"/>
                            <m:t>000</m:t>
                          </m:r>
                          <m:r>
                            <a:rPr lang="ar-SY"/>
                            <m:t>,</m:t>
                          </m:r>
                          <m:r>
                            <a:rPr lang="ar-SY"/>
                            <m:t>000</m:t>
                          </m:r>
                        </m:den>
                      </m:f>
                      <m:r>
                        <a:rPr lang="ar-SY"/>
                        <m:t>=</m:t>
                      </m:r>
                      <m:r>
                        <a:rPr lang="ar-SY"/>
                        <m:t>1</m:t>
                      </m:r>
                      <m:r>
                        <a:rPr lang="ar-SY"/>
                        <m:t>.</m:t>
                      </m:r>
                      <m:r>
                        <a:rPr lang="ar-SY"/>
                        <m:t>3763905462</m:t>
                      </m:r>
                    </m:oMath>
                  </m:oMathPara>
                </a14:m>
                <a:endParaRPr lang="ar-SY" sz="2000" dirty="0">
                  <a:latin typeface="Alexandria"/>
                </a:endParaRPr>
              </a:p>
              <a:p>
                <a:r>
                  <a:rPr lang="en-US" sz="2000" b="1" dirty="0">
                    <a:latin typeface="Alexandria"/>
                  </a:rPr>
                  <a:t>BCR ≈ 1.3764</a:t>
                </a:r>
                <a:endParaRPr lang="ar-SY" sz="2000" dirty="0">
                  <a:latin typeface="Alexandria"/>
                </a:endParaRPr>
              </a:p>
              <a:p>
                <a:endParaRPr lang="ar-SY" sz="2000" dirty="0">
                  <a:latin typeface="Alexandria"/>
                </a:endParaRPr>
              </a:p>
            </p:txBody>
          </p:sp>
        </mc:Choice>
        <mc:Fallback>
          <p:sp>
            <p:nvSpPr>
              <p:cNvPr id="2" name="TextBox 47">
                <a:extLst>
                  <a:ext uri="{FF2B5EF4-FFF2-40B4-BE49-F238E27FC236}">
                    <a16:creationId xmlns:a16="http://schemas.microsoft.com/office/drawing/2014/main" id="{676B6A2B-F245-B59D-7054-24AFD776601A}"/>
                  </a:ext>
                </a:extLst>
              </p:cNvPr>
              <p:cNvSpPr txBox="1">
                <a:spLocks noRot="1" noChangeAspect="1" noMove="1" noResize="1" noEditPoints="1" noAdjustHandles="1" noChangeArrowheads="1" noChangeShapeType="1" noTextEdit="1"/>
              </p:cNvSpPr>
              <p:nvPr/>
            </p:nvSpPr>
            <p:spPr>
              <a:xfrm>
                <a:off x="762001" y="1619323"/>
                <a:ext cx="7262647" cy="4438138"/>
              </a:xfrm>
              <a:prstGeom prst="rect">
                <a:avLst/>
              </a:prstGeom>
              <a:blipFill>
                <a:blip r:embed="rId3"/>
                <a:stretch>
                  <a:fillRect l="-840" t="-824"/>
                </a:stretch>
              </a:blipFill>
            </p:spPr>
            <p:txBody>
              <a:bodyPr/>
              <a:lstStyle/>
              <a:p>
                <a:r>
                  <a:rPr lang="ar-SY">
                    <a:noFill/>
                  </a:rPr>
                  <a:t> </a:t>
                </a:r>
              </a:p>
            </p:txBody>
          </p:sp>
        </mc:Fallback>
      </mc:AlternateContent>
      <p:sp>
        <p:nvSpPr>
          <p:cNvPr id="4" name="مربع نص 3">
            <a:extLst>
              <a:ext uri="{FF2B5EF4-FFF2-40B4-BE49-F238E27FC236}">
                <a16:creationId xmlns:a16="http://schemas.microsoft.com/office/drawing/2014/main" id="{DD404A66-4CBD-6659-959A-484A5E1F3EA1}"/>
              </a:ext>
            </a:extLst>
          </p:cNvPr>
          <p:cNvSpPr txBox="1"/>
          <p:nvPr/>
        </p:nvSpPr>
        <p:spPr>
          <a:xfrm>
            <a:off x="762001" y="848469"/>
            <a:ext cx="9226628" cy="523220"/>
          </a:xfrm>
          <a:prstGeom prst="rect">
            <a:avLst/>
          </a:prstGeom>
          <a:noFill/>
        </p:spPr>
        <p:txBody>
          <a:bodyPr wrap="square">
            <a:spAutoFit/>
          </a:bodyPr>
          <a:lstStyle/>
          <a:p>
            <a:r>
              <a:rPr lang="en-US" sz="2800" dirty="0"/>
              <a:t>Exercise</a:t>
            </a:r>
            <a:endParaRPr lang="en-US" sz="2800" dirty="0">
              <a:latin typeface="Alexandria"/>
            </a:endParaRPr>
          </a:p>
        </p:txBody>
      </p:sp>
      <p:sp>
        <p:nvSpPr>
          <p:cNvPr id="3" name="TextBox 47">
            <a:extLst>
              <a:ext uri="{FF2B5EF4-FFF2-40B4-BE49-F238E27FC236}">
                <a16:creationId xmlns:a16="http://schemas.microsoft.com/office/drawing/2014/main" id="{E5ACBFF1-E621-E4E7-70A7-50D12B88C7AA}"/>
              </a:ext>
            </a:extLst>
          </p:cNvPr>
          <p:cNvSpPr txBox="1"/>
          <p:nvPr/>
        </p:nvSpPr>
        <p:spPr>
          <a:xfrm>
            <a:off x="8725313" y="1608326"/>
            <a:ext cx="2526632" cy="4401205"/>
          </a:xfrm>
          <a:prstGeom prst="rect">
            <a:avLst/>
          </a:prstGeom>
          <a:solidFill>
            <a:schemeClr val="accent1">
              <a:lumMod val="20000"/>
              <a:lumOff val="80000"/>
            </a:schemeClr>
          </a:solidFill>
        </p:spPr>
        <p:txBody>
          <a:bodyPr wrap="square" rtlCol="0">
            <a:spAutoFit/>
          </a:bodyPr>
          <a:lstStyle/>
          <a:p>
            <a:r>
              <a:rPr lang="en-US" sz="2000" b="1" dirty="0">
                <a:latin typeface="Alexandria"/>
              </a:rPr>
              <a:t>Interpretation / Conclusion</a:t>
            </a:r>
          </a:p>
          <a:p>
            <a:r>
              <a:rPr lang="en-US" sz="2000" b="1" dirty="0">
                <a:latin typeface="Alexandria"/>
              </a:rPr>
              <a:t>PV of benefits ≈ $68.82 million.</a:t>
            </a:r>
            <a:endParaRPr lang="en-US" sz="2000" dirty="0">
              <a:latin typeface="Alexandria"/>
            </a:endParaRPr>
          </a:p>
          <a:p>
            <a:r>
              <a:rPr lang="en-US" sz="2000" b="1" dirty="0">
                <a:latin typeface="Alexandria"/>
              </a:rPr>
              <a:t>NPV ≈ $18.82 million &gt; 0</a:t>
            </a:r>
            <a:r>
              <a:rPr lang="en-US" sz="2000" dirty="0">
                <a:latin typeface="Alexandria"/>
              </a:rPr>
              <a:t>, so the project is </a:t>
            </a:r>
            <a:r>
              <a:rPr lang="en-US" sz="2000" b="1" dirty="0">
                <a:latin typeface="Alexandria"/>
              </a:rPr>
              <a:t>economically justified</a:t>
            </a:r>
            <a:r>
              <a:rPr lang="en-US" sz="2000" dirty="0">
                <a:latin typeface="Alexandria"/>
              </a:rPr>
              <a:t> at a 6% real discount rate.</a:t>
            </a:r>
          </a:p>
          <a:p>
            <a:r>
              <a:rPr lang="en-US" sz="2000" b="1" dirty="0">
                <a:latin typeface="Alexandria"/>
              </a:rPr>
              <a:t>BCR ≈ 1.376 (&gt;1)</a:t>
            </a:r>
            <a:r>
              <a:rPr lang="en-US" sz="2000" dirty="0">
                <a:latin typeface="Alexandria"/>
              </a:rPr>
              <a:t>, reinforcing that benefits exceed costs in present-value terms.</a:t>
            </a:r>
          </a:p>
        </p:txBody>
      </p:sp>
    </p:spTree>
    <p:extLst>
      <p:ext uri="{BB962C8B-B14F-4D97-AF65-F5344CB8AC3E}">
        <p14:creationId xmlns:p14="http://schemas.microsoft.com/office/powerpoint/2010/main" val="1480185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200E6-782A-91CE-1C89-B14C3F524F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A545CA-6127-A4AB-1D0F-43DBEE1568C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894ADF3D-D5EB-1983-A594-9571C04282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A38AF865-7290-01A0-1F7D-99C033C811EF}"/>
              </a:ext>
            </a:extLst>
          </p:cNvPr>
          <p:cNvSpPr txBox="1"/>
          <p:nvPr/>
        </p:nvSpPr>
        <p:spPr>
          <a:xfrm>
            <a:off x="762000" y="1690062"/>
            <a:ext cx="10264515" cy="3737946"/>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US" sz="2000" dirty="0">
                <a:latin typeface="Alexandria"/>
              </a:rPr>
              <a:t>Compare the roles of taxation, public borrowing, and Public-Private Partnerships (PPPs) in financing urban infrastructure. Which approach works best in rapidly growing cities?</a:t>
            </a:r>
          </a:p>
          <a:p>
            <a:pPr marL="342900" indent="-342900">
              <a:lnSpc>
                <a:spcPct val="150000"/>
              </a:lnSpc>
              <a:buFont typeface="Wingdings" panose="05000000000000000000" pitchFamily="2" charset="2"/>
              <a:buChar char="v"/>
            </a:pPr>
            <a:r>
              <a:rPr lang="en-US" sz="2000" dirty="0">
                <a:latin typeface="Alexandria"/>
              </a:rPr>
              <a:t>How do value-capture mechanisms (e.g., tax increment financing, land lease sales, development charges) create a link between infrastructure investment and real estate value?</a:t>
            </a:r>
          </a:p>
          <a:p>
            <a:pPr marL="342900" indent="-342900">
              <a:lnSpc>
                <a:spcPct val="150000"/>
              </a:lnSpc>
              <a:buFont typeface="Wingdings" panose="05000000000000000000" pitchFamily="2" charset="2"/>
              <a:buChar char="v"/>
            </a:pPr>
            <a:r>
              <a:rPr lang="en-US" sz="2000" dirty="0">
                <a:latin typeface="Alexandria"/>
              </a:rPr>
              <a:t>What risks arise when cities depend heavily on real estate–driven revenues for infrastructure finance</a:t>
            </a:r>
          </a:p>
          <a:p>
            <a:pPr marL="342900" indent="-342900">
              <a:lnSpc>
                <a:spcPct val="150000"/>
              </a:lnSpc>
              <a:buFont typeface="Wingdings" panose="05000000000000000000" pitchFamily="2" charset="2"/>
              <a:buChar char="v"/>
            </a:pPr>
            <a:r>
              <a:rPr lang="en-US" sz="2000" dirty="0">
                <a:latin typeface="Alexandria"/>
              </a:rPr>
              <a:t>examine how </a:t>
            </a:r>
            <a:r>
              <a:rPr lang="en-US" sz="2000" b="1" dirty="0">
                <a:latin typeface="Alexandria"/>
              </a:rPr>
              <a:t>Saudi Arabia’s Vision 2030</a:t>
            </a:r>
            <a:r>
              <a:rPr lang="en-US" sz="2000" dirty="0">
                <a:latin typeface="Alexandria"/>
              </a:rPr>
              <a:t> encourages private-sector participation and PPPs in infrastructure. What lessons can be drawn for other developing economies?</a:t>
            </a:r>
          </a:p>
        </p:txBody>
      </p:sp>
      <p:sp>
        <p:nvSpPr>
          <p:cNvPr id="5" name="مربع نص 4">
            <a:extLst>
              <a:ext uri="{FF2B5EF4-FFF2-40B4-BE49-F238E27FC236}">
                <a16:creationId xmlns:a16="http://schemas.microsoft.com/office/drawing/2014/main" id="{5FDAAD69-CB9F-DA68-5D28-51592D4D6DA4}"/>
              </a:ext>
            </a:extLst>
          </p:cNvPr>
          <p:cNvSpPr txBox="1"/>
          <p:nvPr/>
        </p:nvSpPr>
        <p:spPr>
          <a:xfrm>
            <a:off x="617279" y="848469"/>
            <a:ext cx="9371350" cy="523220"/>
          </a:xfrm>
          <a:prstGeom prst="rect">
            <a:avLst/>
          </a:prstGeom>
          <a:noFill/>
        </p:spPr>
        <p:txBody>
          <a:bodyPr wrap="square">
            <a:spAutoFit/>
          </a:bodyPr>
          <a:lstStyle/>
          <a:p>
            <a:r>
              <a:rPr lang="en-US" sz="2800" dirty="0"/>
              <a:t>9. Discussion Questions</a:t>
            </a:r>
            <a:endParaRPr lang="en-US" sz="2800" dirty="0">
              <a:latin typeface="Alexandria"/>
            </a:endParaRPr>
          </a:p>
        </p:txBody>
      </p:sp>
    </p:spTree>
    <p:extLst>
      <p:ext uri="{BB962C8B-B14F-4D97-AF65-F5344CB8AC3E}">
        <p14:creationId xmlns:p14="http://schemas.microsoft.com/office/powerpoint/2010/main" val="409137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68940" y="3861548"/>
            <a:ext cx="5070721" cy="2908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Combining financing strategy, land/real-estate market understanding, governance, risk/quality management, and life-cycle thinking </a:t>
            </a:r>
            <a:r>
              <a:rPr lang="fr-FR" sz="2400" b="1" dirty="0">
                <a:solidFill>
                  <a:srgbClr val="00B0F0"/>
                </a:solidFill>
                <a:latin typeface="Alexandria" charset="0"/>
              </a:rPr>
              <a:t>supports Urban infrastructure</a:t>
            </a:r>
            <a:endParaRPr lang="id-ID" sz="2400" dirty="0">
              <a:solidFill>
                <a:schemeClr val="tx1"/>
              </a:solidFill>
              <a:latin typeface="Alexandria"/>
            </a:endParaRPr>
          </a:p>
        </p:txBody>
      </p:sp>
      <p:sp>
        <p:nvSpPr>
          <p:cNvPr id="2" name="Rectangle 1"/>
          <p:cNvSpPr/>
          <p:nvPr/>
        </p:nvSpPr>
        <p:spPr>
          <a:xfrm>
            <a:off x="1114961" y="1007940"/>
            <a:ext cx="4955591" cy="35195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1229524" y="859748"/>
            <a:ext cx="4113898"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  </a:t>
            </a: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18" name="Rectangle 17"/>
          <p:cNvSpPr/>
          <p:nvPr/>
        </p:nvSpPr>
        <p:spPr>
          <a:xfrm>
            <a:off x="5617195" y="33435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33643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47">
            <a:extLst>
              <a:ext uri="{FF2B5EF4-FFF2-40B4-BE49-F238E27FC236}">
                <a16:creationId xmlns:a16="http://schemas.microsoft.com/office/drawing/2014/main" id="{45010F6B-4622-F6A3-E8A4-951B7C551184}"/>
              </a:ext>
            </a:extLst>
          </p:cNvPr>
          <p:cNvSpPr txBox="1"/>
          <p:nvPr/>
        </p:nvSpPr>
        <p:spPr>
          <a:xfrm>
            <a:off x="1468603" y="1537931"/>
            <a:ext cx="4438211" cy="2554545"/>
          </a:xfrm>
          <a:prstGeom prst="rect">
            <a:avLst/>
          </a:prstGeom>
          <a:noFill/>
        </p:spPr>
        <p:txBody>
          <a:bodyPr wrap="square" rtlCol="0">
            <a:spAutoFit/>
          </a:bodyPr>
          <a:lstStyle/>
          <a:p>
            <a:r>
              <a:rPr lang="en-US" sz="2000" dirty="0">
                <a:latin typeface="Alexandria"/>
              </a:rPr>
              <a:t>Urban infrastructure and real-estate markets are deeply intertwined: infrastructure investments raise land values and attract development; real-estate development creates demands for infrastructure; value-capture mechanisms link the two to finance urban delivery.</a:t>
            </a:r>
          </a:p>
        </p:txBody>
      </p:sp>
    </p:spTree>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7331B4-CCC3-466C-969D-8B3E7A886305}"/>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40124</TotalTime>
  <Words>5438</Words>
  <Application>Microsoft Office PowerPoint</Application>
  <PresentationFormat>شاشة عريضة</PresentationFormat>
  <Paragraphs>438</Paragraphs>
  <Slides>53</Slides>
  <Notes>6</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53</vt:i4>
      </vt:variant>
    </vt:vector>
  </HeadingPairs>
  <TitlesOfParts>
    <vt:vector size="61" baseType="lpstr">
      <vt:lpstr>Alexandria</vt:lpstr>
      <vt:lpstr>Arial</vt:lpstr>
      <vt:lpstr>Calibri</vt:lpstr>
      <vt:lpstr>Calibri Light</vt:lpstr>
      <vt:lpstr>Courier New</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342</cp:revision>
  <dcterms:created xsi:type="dcterms:W3CDTF">2023-04-29T09:08:00Z</dcterms:created>
  <dcterms:modified xsi:type="dcterms:W3CDTF">2025-11-02T17:26:55Z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