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276" r:id="rId6"/>
    <p:sldId id="552" r:id="rId7"/>
    <p:sldId id="635" r:id="rId8"/>
    <p:sldId id="553" r:id="rId9"/>
    <p:sldId id="636" r:id="rId10"/>
    <p:sldId id="637" r:id="rId11"/>
    <p:sldId id="642" r:id="rId12"/>
    <p:sldId id="643" r:id="rId13"/>
    <p:sldId id="644" r:id="rId14"/>
    <p:sldId id="645" r:id="rId15"/>
    <p:sldId id="646" r:id="rId16"/>
    <p:sldId id="639" r:id="rId17"/>
    <p:sldId id="647" r:id="rId18"/>
    <p:sldId id="640" r:id="rId19"/>
    <p:sldId id="648" r:id="rId20"/>
    <p:sldId id="649" r:id="rId21"/>
    <p:sldId id="650" r:id="rId22"/>
    <p:sldId id="651" r:id="rId23"/>
    <p:sldId id="655" r:id="rId24"/>
    <p:sldId id="656" r:id="rId25"/>
    <p:sldId id="657" r:id="rId26"/>
    <p:sldId id="658" r:id="rId27"/>
    <p:sldId id="659" r:id="rId28"/>
    <p:sldId id="660" r:id="rId29"/>
    <p:sldId id="661" r:id="rId30"/>
    <p:sldId id="662" r:id="rId31"/>
    <p:sldId id="663" r:id="rId32"/>
    <p:sldId id="664" r:id="rId33"/>
    <p:sldId id="665" r:id="rId34"/>
    <p:sldId id="666" r:id="rId35"/>
    <p:sldId id="667" r:id="rId36"/>
    <p:sldId id="668" r:id="rId37"/>
    <p:sldId id="669" r:id="rId38"/>
    <p:sldId id="670" r:id="rId39"/>
    <p:sldId id="671" r:id="rId40"/>
    <p:sldId id="672" r:id="rId41"/>
    <p:sldId id="673" r:id="rId42"/>
    <p:sldId id="674" r:id="rId43"/>
    <p:sldId id="675" r:id="rId44"/>
    <p:sldId id="31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635"/>
            <p14:sldId id="553"/>
            <p14:sldId id="636"/>
            <p14:sldId id="637"/>
            <p14:sldId id="642"/>
            <p14:sldId id="643"/>
            <p14:sldId id="644"/>
            <p14:sldId id="645"/>
            <p14:sldId id="646"/>
            <p14:sldId id="639"/>
            <p14:sldId id="647"/>
            <p14:sldId id="640"/>
            <p14:sldId id="648"/>
            <p14:sldId id="649"/>
            <p14:sldId id="650"/>
            <p14:sldId id="651"/>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3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85632" autoAdjust="0"/>
  </p:normalViewPr>
  <p:slideViewPr>
    <p:cSldViewPr snapToGrid="0">
      <p:cViewPr varScale="1">
        <p:scale>
          <a:sx n="60" d="100"/>
          <a:sy n="60" d="100"/>
        </p:scale>
        <p:origin x="115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8E10E-4E04-4A80-A933-BBA0748AFF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13BF8-21B5-1107-5D02-71BBECC8AB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F20895-4BFB-03B4-68AF-3CB969094B00}"/>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3371CED4-CE6D-3834-2615-461BECCEB3D9}"/>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65298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FB616-535F-FD3B-93C6-EF66CC7AFB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EC7A59-0C15-18A9-5117-A3612F1D4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712866-E10F-FF9E-846A-717DB8345C0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56A124F-EFA3-5DCB-09E1-665F247624E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50001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05BB1-9FFC-CADD-12E9-90D6F9997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49B043-55A9-E90B-B333-0454053751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E72569-CB63-8783-0A4A-65EF2F7F350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1E15736-6D67-919F-8C9F-C390A3D9249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18774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81621-2C89-C53F-62F8-B309F0A491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E7A42D-6BBB-E7FF-96A8-5B89C3F085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78B044-3FB3-28B9-8228-E58A6514B9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EC6D5FE-5CD6-CDA9-822F-792AD577BF5A}"/>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5558668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6B7F8-7FA4-DBEA-E33C-B3C651BDA8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4EE7BB-678E-C281-CCE2-FACCED4139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094560-A4D8-BCB6-D98F-1B22A6F2356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B668784-784A-0889-B363-1B2F551DFDD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03535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D9647-C0A0-D411-3AE1-B7ED8D8A46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447329-ABBD-2DAB-FDE1-9114975099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91287E-1324-A15F-17CC-313372E93EE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3C1AAD6-A926-CA43-AA48-88C4CA9AC5A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24535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FAB94-08F7-F75A-7AE7-F0BBF31383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1EBF1F-2B8C-9934-2F17-DC4776AA20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616A69-D176-9029-519A-BE82F462F8E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EAE2E33-1648-8A36-5C1E-8B4455ECF50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956537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D6383-FBC6-97A8-9676-9BCC9DE32D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70EA35-6C81-1973-4B5A-9AB7353DC3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733D2F-378F-0683-65A9-571DA717CD0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DE61687-D7DF-5C7D-2D08-BDF3268B4E0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121417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E56A0-2739-48EE-DE57-36CF6E7AA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5E353B-A826-87EF-CAA6-8F45A32C0A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8B20D2-17EA-9CF7-1E68-AE289634ECA4}"/>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409B7D9-0F6B-CCA0-C0A1-689868A7066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320402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E13CC-1914-A33E-A896-9A190F2F49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77F21B-3608-454D-81E6-C11D2679D8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BACAF4-7C0B-46B9-BE91-FA368078BB0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A2E217B-94B1-6D74-E0E9-34BD97905F0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15141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7ECC2-D5DD-BBB6-BD40-1E7AA953D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02F236-B473-D19A-9268-2518AAFEA8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D7791E-A590-8C81-6DFF-E620B6CD90E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894D72F-C4C1-65C4-FF7C-B53F0D023E0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984222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81BC4-80CB-E527-7A07-10F5CCEE55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A825D-4EB6-7478-5CB6-066F74D16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1D9DBA-C506-38F9-65E9-DC51974360DB}"/>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EB0F862-28EA-1CEB-39AC-BAD48AB9016B}"/>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330523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2BD7D7-3469-E6CD-EC43-0EFD24E425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237651-CA5C-BF2E-5F09-DEC14B2F4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8EC1AB-14A2-FBDD-D0B4-436EF71F4671}"/>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308556BC-7309-73DF-20B7-45D313B88A9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99609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4B159-ED1B-BE50-0FA5-90AA84E30F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FD881-98B9-7BBE-A987-292AD670D2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2FB4E0-7649-08B0-9069-C28663236B8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326115B-ED63-FE02-DF5A-5345647D631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227862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CEADE-73E3-E746-24F8-6DBEF9804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EC8FBE-64C0-3EE9-4A73-DDE592593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F4B515-2A62-ED1F-7757-E7E80B5D054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F49221A-0D3E-0A5D-11FB-6C1939DBF43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513491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255EC-6146-15C3-01B4-A8CCE89496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308BA7-35AB-28FF-62C4-F4AB10E503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B6399C-396B-D7FD-887D-9607135C610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A7F925A-A896-90EF-F92C-D6F0BB052D9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062663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7138F-EFC8-66EA-D103-0853FEC21F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27D7CE-B783-5A0F-D2D6-332D1267F8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9822B1-389D-F3CF-E51C-FF53648DF39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496BC98-B829-3A68-3312-FB386FB7FF78}"/>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612425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A577A-78C7-96D0-9E3D-44BF9FDE1D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0EE43-8A75-F491-830F-90342B9B8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3A76CD-CAAD-7DE5-70C4-572C4B12761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20CC074-524C-4D0D-8689-0C5E112E9CC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27090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3E614A-5956-A7E1-511D-3594F3DF23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A5756D-1DFC-8561-4293-D45B7ED0C6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6AC9C2-F39E-D09E-837C-813FA74DE1A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A554D92-B699-20CF-75AA-D7C36A481FCD}"/>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55422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F17E6-5A51-672C-4885-AB5CA6491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8E3980-CF7F-46B4-2E64-7381B6009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F1697E-2271-5A7B-F980-F7070D395CF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2362E29-4C6A-8D84-2CC3-43148252ED6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692942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09482-FB5C-C663-4C2D-ED0D5727AD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CB2421-0757-6883-5FB1-E11D59EA44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2DE27F-69FB-77C9-F125-9396CC6DBD81}"/>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D688D26-417A-F28E-159E-6CD3F708941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998328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55964-61CF-DAA0-6B66-D4A2825A3F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E6CE64-95C5-7ADB-54D5-3413F125C1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16C1A-73C5-5475-E943-0A698624937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D79CC52-B090-E302-E73F-FCDCCF13C93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004009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9970E-B8FD-96C1-E974-C072FC1201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638109-0C9A-76AC-4FE7-4B366F9418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E4B8C8-B11F-0638-3F37-4AB4F28A95D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5E7B433-696C-49B4-9D9D-D9ADDA31482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131426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70652-BC57-D957-8C85-15961A811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AB43C9-BDC6-CD2C-AC06-EAF2615719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6A83D6-86B4-D62C-D1C9-E64E4D017BE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2D27667-2983-90D0-71D6-BE3722097F9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7069886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8F585-499E-8A86-7E8F-9DF36E6C5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4FDED8-6F19-2158-09BB-13322BFC66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FA4CA9-5E6B-85F3-A589-2F2FA2706A2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D0F4E26-D3E9-0080-8735-BD7179EAEEC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535330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1922B-0253-73F2-88AB-18E6F86B8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9212B6-E3CC-3779-FB7B-0ABBF97459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03058D-623F-1FBF-F9B2-3DA5A4CB6C5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5102E86-184C-5607-3060-B343BC695C0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7470113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3CA9D-A894-1961-C66E-7F91E5FDDD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B21AA-8784-6656-BC74-EB52080D91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5B8A68-FB99-2889-2DF5-07E03529661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F2862D2F-FE70-0669-48E0-5B457BE188B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888495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D3D96-D732-37BA-4343-44CDCD8EA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72C8EF-7B39-BE8E-7BFB-FDE5524209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6274B7-25B0-F5C2-4DB9-889C516239E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BB59079-F0CE-41F4-18BE-D8C10E5184E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3400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118D0-1E73-BFD6-9D99-41A98BD763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14EBCD-911B-009E-456B-0E11093248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8005C5-D235-824E-28FC-AA614018611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B937327-3B9A-366B-DC82-2F0ACA43C849}"/>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625381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C5176-9FB6-3A0D-E2B8-DAE0D297B8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74796-E8E6-22AC-B01E-478F0E8DAE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2CB1B-D3B4-78B4-52A2-64F20AC5DB47}"/>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061F505-4EE9-54F1-9741-6E41530E276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47037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965C9-D763-49DC-9CDC-69AEF74022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E93ABF-82B1-1AE4-7CED-69F5E8FF7A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F454D-44EB-0671-DC0F-E1BB408CF12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F5B2F1D-4FFF-60F1-76C4-244B51905C6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438530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336AC1-D6B3-262D-158D-6395FE4FD0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AE3CFB-84AF-4337-F611-44C2F2240A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84BC0F-EB4D-02B9-3F8C-CB99F0780C1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1673CEA-E584-B8F3-4ABA-4542AD3BFE23}"/>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212778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6D82A-BF76-F5B7-B361-D321EEDCA3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E02133-BFF2-FF03-CEF4-50E3454CBC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7CDF04-F86B-E7BE-221C-1AF276A3E42E}"/>
              </a:ext>
            </a:extLst>
          </p:cNvPr>
          <p:cNvSpPr>
            <a:spLocks noGrp="1"/>
          </p:cNvSpPr>
          <p:nvPr>
            <p:ph type="body" idx="1"/>
          </p:nvPr>
        </p:nvSpPr>
        <p:spPr/>
        <p:txBody>
          <a:bodyPr/>
          <a:lstStyle/>
          <a:p>
            <a:pPr algn="r" rtl="1"/>
            <a:endParaRPr lang="ar-EG"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BE9ED16E-0E1A-9697-4710-A17822B3E3F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532471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76C1E-DB6D-1336-8B7A-4C917992F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03316-C101-2F69-D209-6ED9C784BF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13EF4D-2A43-8148-AF5C-3E2143804FC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8364F09-A44B-F38B-AD86-9E62D66092F8}"/>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945367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FB1C0-AFC6-ED63-DC6C-FD56846537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F6BCCB-89CB-1357-8E82-DB4A87D8B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313EDF-3D31-6CCF-676F-8EE0225436C4}"/>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04B01C1-5C81-A129-BCDC-5AEB6F48E75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204418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4CA4D-8073-E133-4312-E5B3A63FED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C6E9E-5005-7C80-BBD1-B815E87D3C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1D5C05-8B2B-F946-F437-14949FAADD6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0F1216A-822C-BEF6-88A5-36FC75487CF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607327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CCBF5-DB1A-896A-DFA2-CE8F93A9A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E3B00F-DD62-DCC3-E496-28559E613B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2A7E57-332E-3E41-1766-12396198F09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92DA2CE-4CF2-0B71-E425-E7780037D18A}"/>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7357660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5" Type="http://schemas.openxmlformats.org/officeDocument/2006/relationships/image" Target="../media/image5.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5" Type="http://schemas.openxmlformats.org/officeDocument/2006/relationships/image" Target="../media/image6.JP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4.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5" Type="http://schemas.openxmlformats.org/officeDocument/2006/relationships/image" Target="../media/image7.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ags" Target="../tags/tag23.xml"/><Relationship Id="rId5" Type="http://schemas.openxmlformats.org/officeDocument/2006/relationships/image" Target="../media/image8.JP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4.xml"/><Relationship Id="rId1" Type="http://schemas.openxmlformats.org/officeDocument/2006/relationships/tags" Target="../tags/tag24.xml"/><Relationship Id="rId5" Type="http://schemas.openxmlformats.org/officeDocument/2006/relationships/image" Target="../media/image9.JP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5" Type="http://schemas.openxmlformats.org/officeDocument/2006/relationships/image" Target="../media/image10.JP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4.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5" Type="http://schemas.openxmlformats.org/officeDocument/2006/relationships/image" Target="../media/image11.JP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4.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5" Type="http://schemas.openxmlformats.org/officeDocument/2006/relationships/image" Target="../media/image12.JP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5" Type="http://schemas.openxmlformats.org/officeDocument/2006/relationships/image" Target="../media/image13.JP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4.xml"/><Relationship Id="rId1" Type="http://schemas.openxmlformats.org/officeDocument/2006/relationships/tags" Target="../tags/tag3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4.xml"/><Relationship Id="rId1" Type="http://schemas.openxmlformats.org/officeDocument/2006/relationships/tags" Target="../tags/tag35.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4.xml"/><Relationship Id="rId1" Type="http://schemas.openxmlformats.org/officeDocument/2006/relationships/tags" Target="../tags/tag36.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4.xml"/><Relationship Id="rId1" Type="http://schemas.openxmlformats.org/officeDocument/2006/relationships/tags" Target="../tags/tag37.xml"/><Relationship Id="rId5" Type="http://schemas.openxmlformats.org/officeDocument/2006/relationships/image" Target="../media/image14.JP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4.xml"/><Relationship Id="rId1" Type="http://schemas.openxmlformats.org/officeDocument/2006/relationships/tags" Target="../tags/tag38.xml"/><Relationship Id="rId5" Type="http://schemas.openxmlformats.org/officeDocument/2006/relationships/image" Target="../media/image15.JP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4.xml"/><Relationship Id="rId1" Type="http://schemas.openxmlformats.org/officeDocument/2006/relationships/tags" Target="../tags/tag39.xml"/><Relationship Id="rId5" Type="http://schemas.openxmlformats.org/officeDocument/2006/relationships/image" Target="../media/image16.JP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ags" Target="../tags/tag40.xml"/><Relationship Id="rId5" Type="http://schemas.openxmlformats.org/officeDocument/2006/relationships/image" Target="../media/image4.png"/><Relationship Id="rId4" Type="http://schemas.openxmlformats.org/officeDocument/2006/relationships/image" Target="../media/image17.jpe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508440"/>
            <a:ext cx="4921219" cy="677108"/>
          </a:xfrm>
          <a:prstGeom prst="rect">
            <a:avLst/>
          </a:prstGeom>
          <a:noFill/>
        </p:spPr>
        <p:txBody>
          <a:bodyPr wrap="square" rtlCol="0">
            <a:spAutoFit/>
          </a:bodyPr>
          <a:lstStyle/>
          <a:p>
            <a:pPr algn="ctr"/>
            <a:r>
              <a:rPr lang="en-US" sz="3800" b="1" dirty="0">
                <a:solidFill>
                  <a:srgbClr val="00B0F0"/>
                </a:solidFill>
                <a:latin typeface="Times New Roman" panose="02020603050405020304" pitchFamily="18" charset="0"/>
                <a:cs typeface="Times New Roman" panose="02020603050405020304" pitchFamily="18" charset="0"/>
              </a:rPr>
              <a:t>ICD-9-CM Coding</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4120743"/>
          </a:xfrm>
          <a:prstGeom prst="rect">
            <a:avLst/>
          </a:prstGeom>
          <a:noFill/>
        </p:spPr>
        <p:txBody>
          <a:bodyPr wrap="square" rtlCol="0">
            <a:spAutoFit/>
          </a:bodyPr>
          <a:lstStyle/>
          <a:p>
            <a:pPr marL="342900" marR="0" lvl="0" indent="-342900" algn="just" rtl="0">
              <a:lnSpc>
                <a:spcPct val="200000"/>
              </a:lnSpc>
              <a:buFont typeface="Symbol" panose="05050102010706020507" pitchFamily="18" charset="2"/>
              <a:buChar char=""/>
            </a:pPr>
            <a:r>
              <a:rPr lang="en-US" sz="2700" kern="100" dirty="0">
                <a:effectLst/>
                <a:latin typeface="Times New Roman" panose="02020603050405020304" pitchFamily="18" charset="0"/>
                <a:ea typeface="Aptos" panose="020B0004020202020204" pitchFamily="34" charset="0"/>
                <a:cs typeface="Arial" panose="020B0604020202020204" pitchFamily="34" charset="0"/>
              </a:rPr>
              <a:t>Understand ICD-9-CM Coding and Mandatory Reporting.  </a:t>
            </a:r>
          </a:p>
          <a:p>
            <a:pPr marL="342900" marR="0" lvl="0" indent="-342900" algn="just" rtl="0">
              <a:lnSpc>
                <a:spcPct val="200000"/>
              </a:lnSpc>
              <a:buFont typeface="Symbol" panose="05050102010706020507" pitchFamily="18" charset="2"/>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Explore Medical Necessity.</a:t>
            </a:r>
          </a:p>
          <a:p>
            <a:pPr marL="342900" marR="0" lvl="0" indent="-342900" algn="just" rtl="0">
              <a:lnSpc>
                <a:spcPct val="200000"/>
              </a:lnSpc>
              <a:buFont typeface="Symbol" panose="05050102010706020507" pitchFamily="18" charset="2"/>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Discuss Outpatient Coding Guidelines.</a:t>
            </a:r>
          </a:p>
          <a:p>
            <a:pPr marL="342900" marR="0" lvl="0" indent="-342900" algn="just" rtl="0">
              <a:lnSpc>
                <a:spcPct val="200000"/>
              </a:lnSpc>
              <a:buFont typeface="Symbol" panose="05050102010706020507" pitchFamily="18" charset="2"/>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Examine ICD-9-CM Index to Procedures and Tabular List of Procedures.</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ICD-9-CM Coding</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59726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110" kern="100" dirty="0">
                <a:latin typeface="Times New Roman" panose="02020603050405020304" pitchFamily="18" charset="0"/>
                <a:ea typeface="Aptos" panose="020B0004020202020204" pitchFamily="34" charset="0"/>
                <a:cs typeface="Arial" panose="020B0604020202020204" pitchFamily="34" charset="0"/>
              </a:rPr>
              <a:t>There are two related classifications of diseases with similar titles. </a:t>
            </a:r>
          </a:p>
          <a:p>
            <a:pPr marL="285750" marR="0" indent="-285750" algn="just">
              <a:lnSpc>
                <a:spcPct val="150000"/>
              </a:lnSpc>
              <a:spcAft>
                <a:spcPts val="600"/>
              </a:spcAft>
              <a:buFont typeface="Arial" panose="020B0604020202020204" pitchFamily="34" charset="0"/>
              <a:buChar char="•"/>
            </a:pPr>
            <a:r>
              <a:rPr lang="en-US" sz="2110" kern="100" dirty="0">
                <a:latin typeface="Times New Roman" panose="02020603050405020304" pitchFamily="18" charset="0"/>
                <a:ea typeface="Aptos" panose="020B0004020202020204" pitchFamily="34" charset="0"/>
                <a:cs typeface="Arial" panose="020B0604020202020204" pitchFamily="34" charset="0"/>
              </a:rPr>
              <a:t>The International Classification of Diseases (ICD) is published by the World Health Organization (WHO) and is used to </a:t>
            </a:r>
            <a:r>
              <a:rPr lang="en-US" sz="211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code and classify mortality (death) data </a:t>
            </a:r>
            <a:r>
              <a:rPr lang="en-US" sz="2110" kern="100" dirty="0">
                <a:latin typeface="Times New Roman" panose="02020603050405020304" pitchFamily="18" charset="0"/>
                <a:ea typeface="Aptos" panose="020B0004020202020204" pitchFamily="34" charset="0"/>
                <a:cs typeface="Arial" panose="020B0604020202020204" pitchFamily="34" charset="0"/>
              </a:rPr>
              <a:t>from death certificates. </a:t>
            </a:r>
          </a:p>
          <a:p>
            <a:pPr marL="285750" marR="0" indent="-285750" algn="just">
              <a:lnSpc>
                <a:spcPct val="150000"/>
              </a:lnSpc>
              <a:spcAft>
                <a:spcPts val="600"/>
              </a:spcAft>
              <a:buFont typeface="Arial" panose="020B0604020202020204" pitchFamily="34" charset="0"/>
              <a:buChar char="•"/>
            </a:pPr>
            <a:r>
              <a:rPr lang="en-US" sz="2110" kern="100" dirty="0">
                <a:latin typeface="Times New Roman" panose="02020603050405020304" pitchFamily="18" charset="0"/>
                <a:ea typeface="Aptos" panose="020B0004020202020204" pitchFamily="34" charset="0"/>
                <a:cs typeface="Arial" panose="020B0604020202020204" pitchFamily="34" charset="0"/>
              </a:rPr>
              <a:t>The International Classification of Diseases, Ninth Revision, Clinical Modification (ICD-9-CM) was developed in the United States and is used to </a:t>
            </a:r>
            <a:r>
              <a:rPr lang="en-US" sz="211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code and classify morbidity (disease) data </a:t>
            </a:r>
            <a:r>
              <a:rPr lang="en-US" sz="2110" kern="100" dirty="0">
                <a:latin typeface="Times New Roman" panose="02020603050405020304" pitchFamily="18" charset="0"/>
                <a:ea typeface="Aptos" panose="020B0004020202020204" pitchFamily="34" charset="0"/>
                <a:cs typeface="Arial" panose="020B0604020202020204" pitchFamily="34" charset="0"/>
              </a:rPr>
              <a:t>from inpatient and outpatient records, including physician office records. </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755FC-5203-CEC6-036F-06551AD208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DEABA8-6243-B31E-B2CD-88C4EFA444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7880297-7E46-B19B-C303-7CFEB9925B36}"/>
              </a:ext>
            </a:extLst>
          </p:cNvPr>
          <p:cNvSpPr txBox="1"/>
          <p:nvPr/>
        </p:nvSpPr>
        <p:spPr>
          <a:xfrm>
            <a:off x="3156156" y="935396"/>
            <a:ext cx="582561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ICD-9-CM Coding</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2CEB3AC-DC9B-60A9-FE01-BDBD9653F1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15A204E-70A6-AEDF-59F5-79A6D5232BC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6C19D1-E052-A881-DDFC-9DD41E2EA01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CF5D853E-CB54-2511-C0CF-4100A691BCB8}"/>
              </a:ext>
            </a:extLst>
          </p:cNvPr>
          <p:cNvSpPr txBox="1"/>
          <p:nvPr/>
        </p:nvSpPr>
        <p:spPr>
          <a:xfrm>
            <a:off x="919748" y="212149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The health insurance specialist employed in a physician’s office assigns ICD-9-CM codes to diagnoses, signs, and symptoms documented by the healthcare provider.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Entering ICD-9-CM codes on insurance claims results in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uniform reporting</a:t>
            </a:r>
            <a:r>
              <a:rPr lang="en-US" sz="2800" kern="100" dirty="0">
                <a:latin typeface="Times New Roman" panose="02020603050405020304" pitchFamily="18" charset="0"/>
                <a:ea typeface="Aptos" panose="020B0004020202020204" pitchFamily="34" charset="0"/>
                <a:cs typeface="Arial" panose="020B0604020202020204" pitchFamily="34" charset="0"/>
              </a:rPr>
              <a:t> of medical reasons for healthcare services provided.</a:t>
            </a:r>
          </a:p>
        </p:txBody>
      </p:sp>
      <p:pic>
        <p:nvPicPr>
          <p:cNvPr id="7" name="Graphic 21">
            <a:extLst>
              <a:ext uri="{FF2B5EF4-FFF2-40B4-BE49-F238E27FC236}">
                <a16:creationId xmlns:a16="http://schemas.microsoft.com/office/drawing/2014/main" id="{83B461BE-E367-6215-51C0-CED3C07211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280312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028B8-F051-35F1-58CF-026A172EB6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E5170A-A494-BEF8-D9F3-AAE4110572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2AC1CF8-30C9-F13F-9C83-47F6B030585C}"/>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Overview of ICD-9-CM</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1FA9FC2-A0A7-5802-57DB-D63C465CED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D7892D8-B574-4CF3-AD9E-38211324547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640830-5C50-C047-C544-DFACDF3ACA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5B2A482B-E6A0-7035-54C4-F6D14C9630FA}"/>
              </a:ext>
            </a:extLst>
          </p:cNvPr>
          <p:cNvSpPr txBox="1"/>
          <p:nvPr/>
        </p:nvSpPr>
        <p:spPr>
          <a:xfrm>
            <a:off x="919748" y="2121491"/>
            <a:ext cx="10084050" cy="390344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ICD-9-CM was sponsored in 1979 as the official system for assigning codes to diagnoses (inpatient and outpatient care, including physician offices) and procedures (inpatient care). </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The ICD-9-CM is organized into three volumes: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Volume 1 (Tabular List of Diseases).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Volume 2 (Index to Diseases).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Volume 3 (Index to Procedures and Tabular List of Procedures).</a:t>
            </a:r>
          </a:p>
        </p:txBody>
      </p:sp>
      <p:pic>
        <p:nvPicPr>
          <p:cNvPr id="7" name="Graphic 21">
            <a:extLst>
              <a:ext uri="{FF2B5EF4-FFF2-40B4-BE49-F238E27FC236}">
                <a16:creationId xmlns:a16="http://schemas.microsoft.com/office/drawing/2014/main" id="{1561388A-A042-F942-6CFC-33369F7677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241700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B7F87-4680-9902-4159-01A293722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785EB3-E74D-C334-4C72-A7F210940A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2AF4EF0-B5AC-7972-7B3E-69646C73E340}"/>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Overview of ICD-9-CM</a:t>
            </a:r>
            <a:r>
              <a:rPr lang="en-US" sz="36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59DE954-D55C-FDB9-5E39-CB1FB621B3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E947EF5-8049-AF22-4F1E-FD8809A52C3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412CADA-B4FE-3CD1-201F-790833D6252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BFD9F167-164D-49A1-9F6F-A021798727FB}"/>
              </a:ext>
            </a:extLst>
          </p:cNvPr>
          <p:cNvSpPr txBox="1"/>
          <p:nvPr/>
        </p:nvSpPr>
        <p:spPr>
          <a:xfrm>
            <a:off x="942308" y="2340328"/>
            <a:ext cx="10084050" cy="321087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The National Center for Health Statistics (NCHS) and CMS are U.S. Department of Health and Human Services agencies responsible for overseeing all changes and modifications to the ICD-9-CM. </a:t>
            </a:r>
          </a:p>
          <a:p>
            <a:pPr marL="342900" indent="-34290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The NCHS works with the World Health Organization (WHO) to coordinate official disease classification activities for ICD-9-CM.</a:t>
            </a:r>
          </a:p>
        </p:txBody>
      </p:sp>
      <p:pic>
        <p:nvPicPr>
          <p:cNvPr id="7" name="Graphic 21">
            <a:extLst>
              <a:ext uri="{FF2B5EF4-FFF2-40B4-BE49-F238E27FC236}">
                <a16:creationId xmlns:a16="http://schemas.microsoft.com/office/drawing/2014/main" id="{E4263042-161E-4426-2A10-B45F8F98C6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585437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090ED-10C1-5D52-EBA7-13F92E98F5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D8B46A-0BBB-BF72-FF6C-BF9727B045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AD9661-8ADA-9A01-787B-3D1A075AD87F}"/>
              </a:ext>
            </a:extLst>
          </p:cNvPr>
          <p:cNvSpPr txBox="1"/>
          <p:nvPr/>
        </p:nvSpPr>
        <p:spPr>
          <a:xfrm>
            <a:off x="2516041" y="975974"/>
            <a:ext cx="720437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Mandatory Reporting of ICD-9-CM Codes</a:t>
            </a: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3395EB7-4F9B-0563-6AB3-A51D4F3A50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D28D10E-6CE8-2D4B-35EB-ED1E9747289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BEC94D-4CDF-21DC-937F-A2E428357E0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450F5A78-5B75-8639-7AE5-05E620C0BA1F}"/>
              </a:ext>
            </a:extLst>
          </p:cNvPr>
          <p:cNvSpPr txBox="1"/>
          <p:nvPr/>
        </p:nvSpPr>
        <p:spPr>
          <a:xfrm>
            <a:off x="919748" y="2121491"/>
            <a:ext cx="10084050" cy="356264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500" kern="100" dirty="0">
                <a:latin typeface="Times New Roman" panose="02020603050405020304" pitchFamily="18" charset="0"/>
                <a:ea typeface="Aptos" panose="020B0004020202020204" pitchFamily="34" charset="0"/>
                <a:cs typeface="Arial" panose="020B0604020202020204" pitchFamily="34" charset="0"/>
              </a:rPr>
              <a:t>Requiring diagnosis codes to be reported on submitted claims establishes the </a:t>
            </a:r>
            <a:r>
              <a:rPr lang="en-US" sz="2500" b="1" i="1" kern="100" dirty="0">
                <a:latin typeface="Times New Roman" panose="02020603050405020304" pitchFamily="18" charset="0"/>
                <a:ea typeface="Aptos" panose="020B0004020202020204" pitchFamily="34" charset="0"/>
                <a:cs typeface="Arial" panose="020B0604020202020204" pitchFamily="34" charset="0"/>
              </a:rPr>
              <a:t>medical necessity </a:t>
            </a:r>
            <a:r>
              <a:rPr lang="en-US" sz="2500" kern="100" dirty="0">
                <a:latin typeface="Times New Roman" panose="02020603050405020304" pitchFamily="18" charset="0"/>
                <a:ea typeface="Aptos" panose="020B0004020202020204" pitchFamily="34" charset="0"/>
                <a:cs typeface="Arial" panose="020B0604020202020204" pitchFamily="34" charset="0"/>
              </a:rPr>
              <a:t>of procedures and services rendered to patients (e.g., inpatient care, office visit, outpatient visit, or emergency department visit). </a:t>
            </a:r>
          </a:p>
          <a:p>
            <a:pPr marL="342900" indent="-342900" algn="just">
              <a:lnSpc>
                <a:spcPct val="150000"/>
              </a:lnSpc>
              <a:spcAft>
                <a:spcPts val="600"/>
              </a:spcAft>
              <a:buFont typeface="Arial" panose="020B0604020202020204" pitchFamily="34" charset="0"/>
              <a:buChar char="•"/>
            </a:pPr>
            <a:r>
              <a:rPr lang="en-US" sz="25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Medical necessity </a:t>
            </a:r>
            <a:r>
              <a:rPr lang="en-US" sz="2500" kern="100" dirty="0">
                <a:latin typeface="Times New Roman" panose="02020603050405020304" pitchFamily="18" charset="0"/>
                <a:ea typeface="Aptos" panose="020B0004020202020204" pitchFamily="34" charset="0"/>
                <a:cs typeface="Arial" panose="020B0604020202020204" pitchFamily="34" charset="0"/>
              </a:rPr>
              <a:t>is defined by Medicare as “the determination that a service or procedure rendered is reasonable and necessary for the diagnosis or treatment of an illness or injury.”</a:t>
            </a:r>
          </a:p>
        </p:txBody>
      </p:sp>
      <p:pic>
        <p:nvPicPr>
          <p:cNvPr id="7" name="Graphic 21">
            <a:extLst>
              <a:ext uri="{FF2B5EF4-FFF2-40B4-BE49-F238E27FC236}">
                <a16:creationId xmlns:a16="http://schemas.microsoft.com/office/drawing/2014/main" id="{85CAAF5A-FBD6-7B09-CFBE-BE35CDAC44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63611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9D980-C05E-1D14-7D1B-6AAAD5248E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DDFA89-986D-9B15-6146-5531111061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2850E1-71E8-10EC-7B25-C7DE5F097EFE}"/>
              </a:ext>
            </a:extLst>
          </p:cNvPr>
          <p:cNvSpPr txBox="1"/>
          <p:nvPr/>
        </p:nvSpPr>
        <p:spPr>
          <a:xfrm>
            <a:off x="2516041" y="975974"/>
            <a:ext cx="720437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Mandatory Reporting of ICD-9-CM Codes</a:t>
            </a: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C8AAF51-92F0-4343-0B38-ED0AD3B61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2E04FA9-3D86-0992-3D96-D454244A0E0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11D17EA-6C70-904F-A4C9-7B07ACE1A9B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0F4E0BC5-9409-4B37-E33F-49A47A98F49C}"/>
              </a:ext>
            </a:extLst>
          </p:cNvPr>
          <p:cNvSpPr txBox="1"/>
          <p:nvPr/>
        </p:nvSpPr>
        <p:spPr>
          <a:xfrm>
            <a:off x="942308" y="2572306"/>
            <a:ext cx="10084050" cy="260019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If it is possible that scheduled tests, services, or procedures may be found </a:t>
            </a:r>
            <a:r>
              <a:rPr lang="en-US" sz="2800" i="1"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“medically unnecessary” </a:t>
            </a:r>
            <a:r>
              <a:rPr lang="en-US" sz="2800" kern="100" dirty="0">
                <a:latin typeface="Times New Roman" panose="02020603050405020304" pitchFamily="18" charset="0"/>
                <a:ea typeface="Aptos" panose="020B0004020202020204" pitchFamily="34" charset="0"/>
                <a:cs typeface="Arial" panose="020B0604020202020204" pitchFamily="34" charset="0"/>
              </a:rPr>
              <a:t>by Medicare, the patient must sign an </a:t>
            </a:r>
            <a:r>
              <a:rPr lang="en-US" sz="2800"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advance beneficiary notice (ABN), </a:t>
            </a:r>
            <a:r>
              <a:rPr lang="en-US" sz="2800" kern="100" dirty="0">
                <a:latin typeface="Times New Roman" panose="02020603050405020304" pitchFamily="18" charset="0"/>
                <a:ea typeface="Aptos" panose="020B0004020202020204" pitchFamily="34" charset="0"/>
                <a:cs typeface="Arial" panose="020B0604020202020204" pitchFamily="34" charset="0"/>
              </a:rPr>
              <a:t>which acknowledges patient responsibility for payment if Medicare denies the claim.</a:t>
            </a:r>
            <a:endParaRPr lang="en-US" sz="24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4CA58255-6B92-5929-1349-6C49C9B5AA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731231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8D78E-3447-443A-E829-5FF411779E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44917D-8F1C-C971-A697-9A52FB7051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27D344A-3735-3A31-B7A6-2D5D9F595006}"/>
              </a:ext>
            </a:extLst>
          </p:cNvPr>
          <p:cNvSpPr txBox="1"/>
          <p:nvPr/>
        </p:nvSpPr>
        <p:spPr>
          <a:xfrm>
            <a:off x="2516041" y="975974"/>
            <a:ext cx="720437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Mandatory Reporting of ICD-9-CM Codes</a:t>
            </a: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D72C09C-83B1-6373-97D9-FC55FEDA6D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B1347A6-ABFC-D820-5B8B-60993D2C730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0B99B5-1E8B-7442-CC4B-B66F255FC88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368064F3-2F81-E81D-E4E2-40F15ECFA1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medical information&#10;&#10;AI-generated content may be incorrect.">
            <a:extLst>
              <a:ext uri="{FF2B5EF4-FFF2-40B4-BE49-F238E27FC236}">
                <a16:creationId xmlns:a16="http://schemas.microsoft.com/office/drawing/2014/main" id="{09FBEB8B-68ED-0E02-32F9-1D2B9B2598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548" y="2236984"/>
            <a:ext cx="10308192" cy="3645042"/>
          </a:xfrm>
          <a:prstGeom prst="rect">
            <a:avLst/>
          </a:prstGeom>
        </p:spPr>
      </p:pic>
    </p:spTree>
    <p:custDataLst>
      <p:tags r:id="rId1"/>
    </p:custDataLst>
    <p:extLst>
      <p:ext uri="{BB962C8B-B14F-4D97-AF65-F5344CB8AC3E}">
        <p14:creationId xmlns:p14="http://schemas.microsoft.com/office/powerpoint/2010/main" val="1246077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C9B4-1367-06C6-ED26-5F74C99D13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2B3EEC-3000-BEBF-BFD3-70BC249BA0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7424615-6860-F034-B0F2-402768557BE5}"/>
              </a:ext>
            </a:extLst>
          </p:cNvPr>
          <p:cNvSpPr txBox="1"/>
          <p:nvPr/>
        </p:nvSpPr>
        <p:spPr>
          <a:xfrm>
            <a:off x="2516041" y="975974"/>
            <a:ext cx="7204374"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Mandatory Reporting of ICD-9-CM Codes</a:t>
            </a: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CE47F6D-CED5-22DC-9182-CC54CEBA6D7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D47A06F-7D5F-14C0-275F-56AD58366FC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E8A7BE-7536-6B46-7778-CD07FEC9038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4C6A30BA-AFC3-51A7-937D-D46B284405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test&#10;&#10;AI-generated content may be incorrect.">
            <a:extLst>
              <a:ext uri="{FF2B5EF4-FFF2-40B4-BE49-F238E27FC236}">
                <a16:creationId xmlns:a16="http://schemas.microsoft.com/office/drawing/2014/main" id="{BC4D40BA-5D00-8439-8413-CA65568BE19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5461" y="2441585"/>
            <a:ext cx="10616357" cy="2996689"/>
          </a:xfrm>
          <a:prstGeom prst="rect">
            <a:avLst/>
          </a:prstGeom>
        </p:spPr>
      </p:pic>
    </p:spTree>
    <p:custDataLst>
      <p:tags r:id="rId1"/>
    </p:custDataLst>
    <p:extLst>
      <p:ext uri="{BB962C8B-B14F-4D97-AF65-F5344CB8AC3E}">
        <p14:creationId xmlns:p14="http://schemas.microsoft.com/office/powerpoint/2010/main" val="2547912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A8520-3A5D-8D3D-57B1-E8A091D961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5B25AF-14A6-BBE4-88F4-6A46C73E28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B482D55-D566-0D87-B332-78ED2125264B}"/>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Annual Updates</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11CFAB2-6961-0339-60E1-D2A5BF43D8A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B659B2E-99CC-C2B9-F0AF-08D94A3AF04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C76A50E-FDF5-DC1A-F289-14053BC98A23}"/>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7B0CAFB1-1C9D-7E73-6534-801DC88E5756}"/>
              </a:ext>
            </a:extLst>
          </p:cNvPr>
          <p:cNvSpPr txBox="1"/>
          <p:nvPr/>
        </p:nvSpPr>
        <p:spPr>
          <a:xfrm>
            <a:off x="762000" y="2045595"/>
            <a:ext cx="10084050" cy="398089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CMS enforces regulations pursuant to the Medicare Prescription Drug, Improvement, and Modernization Act (MMA), which require that all code sets (e.g., ICD-9-CM) reported on claims be valid at the time services are provided. </a:t>
            </a:r>
          </a:p>
          <a:p>
            <a:pPr marL="342900" indent="-34290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To be compliant, this means that traditional mid-year (April 1) and end-of-year (October 1) coding updates must be immediately implemented so that accurate codes are reported on submitted claims.</a:t>
            </a:r>
          </a:p>
        </p:txBody>
      </p:sp>
      <p:pic>
        <p:nvPicPr>
          <p:cNvPr id="7" name="Graphic 21">
            <a:extLst>
              <a:ext uri="{FF2B5EF4-FFF2-40B4-BE49-F238E27FC236}">
                <a16:creationId xmlns:a16="http://schemas.microsoft.com/office/drawing/2014/main" id="{56D32A49-F1A3-632F-46F5-53FDF7CCF5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547093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DE8E7-14B6-BDFD-CC1A-91BA45923F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ACAFFD-1A80-49D7-4A5B-167CA0F0DD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FFAA5E3-FCB0-9B43-8920-2607BC235981}"/>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Annual Updates</a:t>
            </a:r>
            <a:endParaRPr kumimoji="0" lang="en-US" sz="4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6D9ED33-40F2-DB66-89B0-FCB66F203B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D952AE1-806A-6557-6E29-0609E64976C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9BED4A-B121-8E6E-C01B-6729F10B88D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1CE586DC-2977-52C8-CD79-850A5B1C8F39}"/>
              </a:ext>
            </a:extLst>
          </p:cNvPr>
          <p:cNvSpPr txBox="1"/>
          <p:nvPr/>
        </p:nvSpPr>
        <p:spPr>
          <a:xfrm>
            <a:off x="762000" y="2255954"/>
            <a:ext cx="10084050" cy="349480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It is crucial that updated coding manuals be purchased and/or billing systems be updated with coding changes so that billing delays (e.g., due to waiting for new coding manuals to arrive) and claims rejections are avoided. </a:t>
            </a:r>
          </a:p>
          <a:p>
            <a:pPr marL="342900" indent="-342900" algn="just">
              <a:lnSpc>
                <a:spcPct val="150000"/>
              </a:lnSpc>
              <a:spcAft>
                <a:spcPts val="600"/>
              </a:spcAft>
              <a:buFont typeface="Arial" panose="020B0604020202020204" pitchFamily="34" charset="0"/>
              <a:buChar char="•"/>
            </a:pPr>
            <a:r>
              <a:rPr lang="en-US" sz="2450" kern="100" dirty="0">
                <a:latin typeface="Times New Roman" panose="02020603050405020304" pitchFamily="18" charset="0"/>
                <a:ea typeface="Aptos" panose="020B0004020202020204" pitchFamily="34" charset="0"/>
                <a:cs typeface="Arial" panose="020B0604020202020204" pitchFamily="34" charset="0"/>
              </a:rPr>
              <a:t>If outdated codes are submitted on claims, providers and healthcare facilities will incur administrative costs associated with resubmitting corrected claims and delayed reimbursement for services provided.</a:t>
            </a:r>
          </a:p>
        </p:txBody>
      </p:sp>
      <p:pic>
        <p:nvPicPr>
          <p:cNvPr id="7" name="Graphic 21">
            <a:extLst>
              <a:ext uri="{FF2B5EF4-FFF2-40B4-BE49-F238E27FC236}">
                <a16:creationId xmlns:a16="http://schemas.microsoft.com/office/drawing/2014/main" id="{CA3FC916-9AC2-BB02-6F72-CBF530A736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790073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B01D2-2136-A03D-06CB-6B72272E0B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58D888-493F-057A-CC93-E20BB9A17A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C236E2-BE97-0AB3-F310-C4D44CDCF50A}"/>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Medical Necessity</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05F2CD7-8954-0698-6AF5-8B240059BC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C551EC3-CE1E-55EF-BF84-EEE93EE2C76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5B63B9E-EC3E-D9BA-55CF-7DA1104DD756}"/>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7B5EEE2E-AAEC-EDF3-2565-5793267A04FD}"/>
              </a:ext>
            </a:extLst>
          </p:cNvPr>
          <p:cNvSpPr txBox="1"/>
          <p:nvPr/>
        </p:nvSpPr>
        <p:spPr>
          <a:xfrm>
            <a:off x="762000" y="2000139"/>
            <a:ext cx="10084050" cy="410670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7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Medical necessity </a:t>
            </a:r>
            <a:r>
              <a:rPr lang="en-US" sz="2070" kern="100" dirty="0">
                <a:latin typeface="Times New Roman" panose="02020603050405020304" pitchFamily="18" charset="0"/>
                <a:ea typeface="Aptos" panose="020B0004020202020204" pitchFamily="34" charset="0"/>
                <a:cs typeface="Arial" panose="020B0604020202020204" pitchFamily="34" charset="0"/>
              </a:rPr>
              <a:t>is the measure of whether a healthcare procedure or service is appropriate for the diagnosis and/or treatment of a condition. This decision-making process is based on the payer’s contractual language and the treating provider’s documentation.</a:t>
            </a:r>
          </a:p>
          <a:p>
            <a:pPr marL="342900" indent="-342900" algn="just">
              <a:lnSpc>
                <a:spcPct val="150000"/>
              </a:lnSpc>
              <a:spcAft>
                <a:spcPts val="600"/>
              </a:spcAft>
              <a:buFont typeface="Arial" panose="020B0604020202020204" pitchFamily="34" charset="0"/>
              <a:buChar char="•"/>
            </a:pPr>
            <a:r>
              <a:rPr lang="en-US" sz="2070" kern="100" dirty="0">
                <a:latin typeface="Times New Roman" panose="02020603050405020304" pitchFamily="18" charset="0"/>
                <a:ea typeface="Aptos" panose="020B0004020202020204" pitchFamily="34" charset="0"/>
                <a:cs typeface="Arial" panose="020B0604020202020204" pitchFamily="34" charset="0"/>
              </a:rPr>
              <a:t>Generally, the following </a:t>
            </a:r>
            <a:r>
              <a:rPr lang="en-US" sz="207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criteria</a:t>
            </a:r>
            <a:r>
              <a:rPr lang="en-US" sz="2070" kern="100" dirty="0">
                <a:latin typeface="Times New Roman" panose="02020603050405020304" pitchFamily="18" charset="0"/>
                <a:ea typeface="Aptos" panose="020B0004020202020204" pitchFamily="34" charset="0"/>
                <a:cs typeface="Arial" panose="020B0604020202020204" pitchFamily="34" charset="0"/>
              </a:rPr>
              <a:t> are used to determine medical necessity:</a:t>
            </a:r>
          </a:p>
          <a:p>
            <a:pPr algn="just">
              <a:lnSpc>
                <a:spcPct val="150000"/>
              </a:lnSpc>
              <a:spcAft>
                <a:spcPts val="600"/>
              </a:spcAft>
            </a:pPr>
            <a:r>
              <a:rPr lang="en-US" sz="2070" kern="100" dirty="0">
                <a:latin typeface="Times New Roman" panose="02020603050405020304" pitchFamily="18" charset="0"/>
                <a:ea typeface="Aptos" panose="020B0004020202020204" pitchFamily="34" charset="0"/>
                <a:cs typeface="Arial" panose="020B0604020202020204" pitchFamily="34" charset="0"/>
              </a:rPr>
              <a:t>● </a:t>
            </a:r>
            <a:r>
              <a:rPr lang="en-US" sz="207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Purpose:</a:t>
            </a:r>
            <a:r>
              <a:rPr lang="en-US" sz="2070" kern="100" dirty="0">
                <a:latin typeface="Times New Roman" panose="02020603050405020304" pitchFamily="18" charset="0"/>
                <a:ea typeface="Aptos" panose="020B0004020202020204" pitchFamily="34" charset="0"/>
                <a:cs typeface="Arial" panose="020B0604020202020204" pitchFamily="34" charset="0"/>
              </a:rPr>
              <a:t> the procedure or service is performed to treat a medical condition.</a:t>
            </a:r>
          </a:p>
          <a:p>
            <a:pPr algn="just">
              <a:lnSpc>
                <a:spcPct val="150000"/>
              </a:lnSpc>
              <a:spcAft>
                <a:spcPts val="600"/>
              </a:spcAft>
            </a:pPr>
            <a:r>
              <a:rPr lang="en-US" sz="2070" kern="100" dirty="0">
                <a:latin typeface="Times New Roman" panose="02020603050405020304" pitchFamily="18" charset="0"/>
                <a:ea typeface="Aptos" panose="020B0004020202020204" pitchFamily="34" charset="0"/>
                <a:cs typeface="Arial" panose="020B0604020202020204" pitchFamily="34" charset="0"/>
              </a:rPr>
              <a:t>● </a:t>
            </a:r>
            <a:r>
              <a:rPr lang="en-US" sz="2070" b="1" kern="100" dirty="0">
                <a:solidFill>
                  <a:srgbClr val="F58221"/>
                </a:solidFill>
                <a:latin typeface="Times New Roman" panose="02020603050405020304" pitchFamily="18" charset="0"/>
                <a:cs typeface="Arial" panose="020B0604020202020204" pitchFamily="34" charset="0"/>
              </a:rPr>
              <a:t>Scope: </a:t>
            </a:r>
            <a:r>
              <a:rPr lang="en-US" sz="2070" kern="100" dirty="0">
                <a:latin typeface="Times New Roman" panose="02020603050405020304" pitchFamily="18" charset="0"/>
                <a:ea typeface="Aptos" panose="020B0004020202020204" pitchFamily="34" charset="0"/>
                <a:cs typeface="Arial" panose="020B0604020202020204" pitchFamily="34" charset="0"/>
              </a:rPr>
              <a:t>the most appropriate level of service is provided, taking into consideration potential benefit and harm to the patient.</a:t>
            </a:r>
          </a:p>
        </p:txBody>
      </p:sp>
      <p:pic>
        <p:nvPicPr>
          <p:cNvPr id="7" name="Graphic 21">
            <a:extLst>
              <a:ext uri="{FF2B5EF4-FFF2-40B4-BE49-F238E27FC236}">
                <a16:creationId xmlns:a16="http://schemas.microsoft.com/office/drawing/2014/main" id="{D00B507A-49B1-4E91-692D-4E5442AEF49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99621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5DECE-0A58-7238-5110-50C200797A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55A052-8911-A486-E58F-BD4F9CF139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350D317-5C44-97AC-ED43-B8BA5EB1F81A}"/>
              </a:ext>
            </a:extLst>
          </p:cNvPr>
          <p:cNvSpPr txBox="1"/>
          <p:nvPr/>
        </p:nvSpPr>
        <p:spPr>
          <a:xfrm>
            <a:off x="3067666" y="924868"/>
            <a:ext cx="6184982"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ea typeface="Aptos" panose="020B0004020202020204" pitchFamily="34" charset="0"/>
                <a:cs typeface="Arial" panose="020B0604020202020204" pitchFamily="34" charset="0"/>
              </a:rPr>
              <a:t>Medical Necessity</a:t>
            </a:r>
            <a:endParaRPr kumimoji="0" lang="en-US" sz="4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F37ECEB-F53B-425A-5EE2-E349BB7AE8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C42F362-3193-D3F3-FA38-91F3DD641C3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6CDA8D8-A787-97BB-953B-0B1C0BAFCC2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59FB7340-4EAA-5753-959F-F0241293AA8E}"/>
              </a:ext>
            </a:extLst>
          </p:cNvPr>
          <p:cNvSpPr txBox="1"/>
          <p:nvPr/>
        </p:nvSpPr>
        <p:spPr>
          <a:xfrm>
            <a:off x="942308" y="2378442"/>
            <a:ext cx="10084050" cy="3400418"/>
          </a:xfrm>
          <a:prstGeom prst="rect">
            <a:avLst/>
          </a:prstGeom>
          <a:noFill/>
        </p:spPr>
        <p:txBody>
          <a:bodyPr wrap="square" rtlCol="0">
            <a:spAutoFit/>
          </a:bodyPr>
          <a:lstStyle/>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a:t>
            </a:r>
            <a:r>
              <a:rPr lang="en-US" sz="2800" b="1" kern="100" dirty="0">
                <a:solidFill>
                  <a:srgbClr val="F58221"/>
                </a:solidFill>
                <a:latin typeface="Times New Roman" panose="02020603050405020304" pitchFamily="18" charset="0"/>
                <a:cs typeface="Arial" panose="020B0604020202020204" pitchFamily="34" charset="0"/>
              </a:rPr>
              <a:t>Evidence:</a:t>
            </a:r>
            <a:r>
              <a:rPr lang="en-US" sz="2800" kern="100" dirty="0">
                <a:latin typeface="Times New Roman" panose="02020603050405020304" pitchFamily="18" charset="0"/>
                <a:ea typeface="Aptos" panose="020B0004020202020204" pitchFamily="34" charset="0"/>
                <a:cs typeface="Arial" panose="020B0604020202020204" pitchFamily="34" charset="0"/>
              </a:rPr>
              <a:t> the treatment is known to be effective in improving health outcomes.</a:t>
            </a:r>
          </a:p>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a:t>
            </a:r>
            <a:r>
              <a:rPr lang="en-US" sz="2800" b="1" kern="100" dirty="0">
                <a:solidFill>
                  <a:srgbClr val="F58221"/>
                </a:solidFill>
                <a:latin typeface="Times New Roman" panose="02020603050405020304" pitchFamily="18" charset="0"/>
                <a:cs typeface="Arial" panose="020B0604020202020204" pitchFamily="34" charset="0"/>
              </a:rPr>
              <a:t>Value:</a:t>
            </a:r>
            <a:r>
              <a:rPr lang="en-US" sz="2800" kern="100" dirty="0">
                <a:latin typeface="Times New Roman" panose="02020603050405020304" pitchFamily="18" charset="0"/>
                <a:ea typeface="Aptos" panose="020B0004020202020204" pitchFamily="34" charset="0"/>
                <a:cs typeface="Arial" panose="020B0604020202020204" pitchFamily="34" charset="0"/>
              </a:rPr>
              <a:t> the treatment is cost-effective for this condition when compared to alternative treatments, including no treatment.</a:t>
            </a:r>
          </a:p>
          <a:p>
            <a:pPr algn="just">
              <a:lnSpc>
                <a:spcPct val="150000"/>
              </a:lnSpc>
              <a:spcAft>
                <a:spcPts val="600"/>
              </a:spcAft>
            </a:pPr>
            <a:r>
              <a:rPr lang="en-US" sz="2800" b="1" kern="100" dirty="0">
                <a:latin typeface="Times New Roman" panose="02020603050405020304" pitchFamily="18" charset="0"/>
                <a:ea typeface="Aptos" panose="020B0004020202020204" pitchFamily="34" charset="0"/>
                <a:cs typeface="Arial" panose="020B0604020202020204" pitchFamily="34" charset="0"/>
              </a:rPr>
              <a:t>Note:</a:t>
            </a:r>
            <a:r>
              <a:rPr lang="en-US" sz="2800" kern="100" dirty="0">
                <a:latin typeface="Times New Roman" panose="02020603050405020304" pitchFamily="18" charset="0"/>
                <a:ea typeface="Aptos" panose="020B0004020202020204" pitchFamily="34" charset="0"/>
                <a:cs typeface="Arial" panose="020B0604020202020204" pitchFamily="34" charset="0"/>
              </a:rPr>
              <a:t> Cost-effective does not necessarily mean least expensive.</a:t>
            </a:r>
          </a:p>
        </p:txBody>
      </p:sp>
      <p:pic>
        <p:nvPicPr>
          <p:cNvPr id="7" name="Graphic 21">
            <a:extLst>
              <a:ext uri="{FF2B5EF4-FFF2-40B4-BE49-F238E27FC236}">
                <a16:creationId xmlns:a16="http://schemas.microsoft.com/office/drawing/2014/main" id="{1B9A7A49-6313-8FCB-0140-84DC09701D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933592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EAADA-A1E9-E29C-2EBC-988C8F7A71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AFE4C4-DF96-12C1-8C35-AAB0D65D8E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68389E2-BDB2-3DC0-453D-E08B011C1DF3}"/>
              </a:ext>
            </a:extLst>
          </p:cNvPr>
          <p:cNvSpPr txBox="1"/>
          <p:nvPr/>
        </p:nvSpPr>
        <p:spPr>
          <a:xfrm>
            <a:off x="2675650" y="975974"/>
            <a:ext cx="68406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Overview of ICD-10-CM and ICD-10-PCS</a:t>
            </a:r>
            <a:r>
              <a:rPr lang="en-US" sz="28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81EBAEC-ED8C-7125-B960-2286C55F6C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72EC762-64CC-8FEC-410E-2CA8B32B5BF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15752F-66A6-B649-929E-C3178356149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A7228249-1539-10DB-4C95-5CBFB395E104}"/>
              </a:ext>
            </a:extLst>
          </p:cNvPr>
          <p:cNvSpPr txBox="1"/>
          <p:nvPr/>
        </p:nvSpPr>
        <p:spPr>
          <a:xfrm>
            <a:off x="919748" y="2121491"/>
            <a:ext cx="10084050" cy="3734548"/>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1960" kern="100" dirty="0">
                <a:latin typeface="Times New Roman" panose="02020603050405020304" pitchFamily="18" charset="0"/>
                <a:ea typeface="Aptos" panose="020B0004020202020204" pitchFamily="34" charset="0"/>
                <a:cs typeface="Arial" panose="020B0604020202020204" pitchFamily="34" charset="0"/>
              </a:rPr>
              <a:t>The International Classification of Diseases, 10th Revision, Clinical Modification (ICD-10-CM) and the International Classification of Diseases, 10th Revision, Procedure Coding System (ICD-10-PCS), also abbreviated as ICD-10-CM/PCS, has replaced ICD-9-CM on October 1, 2015. </a:t>
            </a:r>
          </a:p>
          <a:p>
            <a:pPr marL="342900" indent="-342900" algn="just">
              <a:lnSpc>
                <a:spcPct val="150000"/>
              </a:lnSpc>
              <a:spcAft>
                <a:spcPts val="600"/>
              </a:spcAft>
              <a:buFont typeface="Arial" panose="020B0604020202020204" pitchFamily="34" charset="0"/>
              <a:buChar char="•"/>
            </a:pPr>
            <a:r>
              <a:rPr lang="en-US" sz="1960" kern="100" dirty="0">
                <a:latin typeface="Times New Roman" panose="02020603050405020304" pitchFamily="18" charset="0"/>
                <a:ea typeface="Aptos" panose="020B0004020202020204" pitchFamily="34" charset="0"/>
                <a:cs typeface="Arial" panose="020B0604020202020204" pitchFamily="34" charset="0"/>
              </a:rPr>
              <a:t>ICD-10-CM/PCS includes many more codes and applies to more users than ICD-9-CM because it is designed to collect data on every type of healthcare encounter (e.g., inpatient, outpatient, hospice, home health care, and long-term care). ICD-10-CM/PCS also enhances accurate payment for services rendered and facilitates evaluation of medical processes and outcomes.</a:t>
            </a:r>
          </a:p>
        </p:txBody>
      </p:sp>
      <p:pic>
        <p:nvPicPr>
          <p:cNvPr id="7" name="Graphic 21">
            <a:extLst>
              <a:ext uri="{FF2B5EF4-FFF2-40B4-BE49-F238E27FC236}">
                <a16:creationId xmlns:a16="http://schemas.microsoft.com/office/drawing/2014/main" id="{7A8B3E22-017B-DE87-9B6D-0662FC23741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8956342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C6D7E-04DD-F81D-294A-6912DAEAD5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ECD06-776C-4DE5-4905-2AD8FF12B7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F60ECFC-EBBD-9C89-9121-2144820ECCE5}"/>
              </a:ext>
            </a:extLst>
          </p:cNvPr>
          <p:cNvSpPr txBox="1"/>
          <p:nvPr/>
        </p:nvSpPr>
        <p:spPr>
          <a:xfrm>
            <a:off x="2675650" y="975974"/>
            <a:ext cx="68406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Overview of ICD-10-CM and ICD-10-PCS</a:t>
            </a:r>
            <a:r>
              <a:rPr lang="en-US" sz="28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B983995-F9DE-B890-5E6A-5EDC33D16C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1690322-2F07-4858-05FB-590D3B9AD3A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C7280A-106C-7513-0C1B-C32DF09E50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C4BA2FDE-ACA0-31D4-4865-1C32E749ACDE}"/>
              </a:ext>
            </a:extLst>
          </p:cNvPr>
          <p:cNvSpPr txBox="1"/>
          <p:nvPr/>
        </p:nvSpPr>
        <p:spPr>
          <a:xfrm>
            <a:off x="919748" y="2121491"/>
            <a:ext cx="10084050" cy="403841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1850" kern="100" dirty="0">
                <a:latin typeface="Times New Roman" panose="02020603050405020304" pitchFamily="18" charset="0"/>
                <a:ea typeface="Aptos" panose="020B0004020202020204" pitchFamily="34" charset="0"/>
                <a:cs typeface="Arial" panose="020B0604020202020204" pitchFamily="34" charset="0"/>
              </a:rPr>
              <a:t>ICD-10-CM is the United States’ clinical modification of the ICD-10, developed by the National Center for Health Statistics (NCHS). </a:t>
            </a:r>
          </a:p>
          <a:p>
            <a:pPr marL="342900" indent="-342900" algn="just">
              <a:lnSpc>
                <a:spcPct val="150000"/>
              </a:lnSpc>
              <a:spcAft>
                <a:spcPts val="600"/>
              </a:spcAft>
              <a:buFont typeface="Arial" panose="020B0604020202020204" pitchFamily="34" charset="0"/>
              <a:buChar char="•"/>
            </a:pPr>
            <a:r>
              <a:rPr lang="en-US" sz="1850" kern="100" dirty="0">
                <a:latin typeface="Times New Roman" panose="02020603050405020304" pitchFamily="18" charset="0"/>
                <a:ea typeface="Aptos" panose="020B0004020202020204" pitchFamily="34" charset="0"/>
                <a:cs typeface="Arial" panose="020B0604020202020204" pitchFamily="34" charset="0"/>
              </a:rPr>
              <a:t>ICD-10-PCS is an entirely new procedure classification system developed by the Centers for Medicare &amp; Medicaid Services (CMS) for use in the United States for inpatient hospital settings only.</a:t>
            </a:r>
          </a:p>
          <a:p>
            <a:pPr marL="342900" indent="-342900" algn="just">
              <a:lnSpc>
                <a:spcPct val="150000"/>
              </a:lnSpc>
              <a:spcAft>
                <a:spcPts val="600"/>
              </a:spcAft>
              <a:buFont typeface="Arial" panose="020B0604020202020204" pitchFamily="34" charset="0"/>
              <a:buChar char="•"/>
            </a:pPr>
            <a:r>
              <a:rPr lang="en-US" sz="1850" kern="100" dirty="0">
                <a:latin typeface="Times New Roman" panose="02020603050405020304" pitchFamily="18" charset="0"/>
                <a:ea typeface="Aptos" panose="020B0004020202020204" pitchFamily="34" charset="0"/>
                <a:cs typeface="Arial" panose="020B0604020202020204" pitchFamily="34" charset="0"/>
              </a:rPr>
              <a:t>ICD-10-PCS uses a multiaxial 7-character alphanumeric code structure (e.g., 047K04Z) that provides a unique code for all substantially different procedures. It also allows new procedures to be easily incorporated as new codes. ICD-10-PCS contains more than 87,000 7-character alphanumeric procedure codes. (ICD-9-CM has about 4,000 3- to 4-digit numeric procedure codes.)</a:t>
            </a:r>
          </a:p>
        </p:txBody>
      </p:sp>
      <p:pic>
        <p:nvPicPr>
          <p:cNvPr id="7" name="Graphic 21">
            <a:extLst>
              <a:ext uri="{FF2B5EF4-FFF2-40B4-BE49-F238E27FC236}">
                <a16:creationId xmlns:a16="http://schemas.microsoft.com/office/drawing/2014/main" id="{10B986C0-9548-243B-45A1-9D48FBBDD1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782660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EBD23-E8B2-C093-80AE-49D362BEA0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1022CB-0AA8-5769-BC9B-E07DAFDABB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01A7F32-F32F-49E2-02B7-60ED8E71DA4D}"/>
              </a:ext>
            </a:extLst>
          </p:cNvPr>
          <p:cNvSpPr txBox="1"/>
          <p:nvPr/>
        </p:nvSpPr>
        <p:spPr>
          <a:xfrm>
            <a:off x="2675650" y="975974"/>
            <a:ext cx="68406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Overview of ICD-10-CM and ICD-10-PCS</a:t>
            </a:r>
            <a:r>
              <a:rPr lang="en-US" sz="2800" b="1" dirty="0">
                <a:effectLst/>
                <a:latin typeface="Times New Roman" panose="02020603050405020304" pitchFamily="18" charset="0"/>
                <a:ea typeface="Aptos" panose="020B0004020202020204" pitchFamily="34" charset="0"/>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DBA6CC3-241C-A09F-E279-F632EF924B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8DD3FD-BD26-86F0-B959-6DD8C629673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632DD6-38E9-01F8-A956-3550C58FB9F8}"/>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C40FEB2C-105B-D1C9-4C40-0D728F93DB2B}"/>
              </a:ext>
            </a:extLst>
          </p:cNvPr>
          <p:cNvSpPr txBox="1"/>
          <p:nvPr/>
        </p:nvSpPr>
        <p:spPr>
          <a:xfrm>
            <a:off x="919748" y="2121491"/>
            <a:ext cx="10084050" cy="345479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300" kern="100" dirty="0">
                <a:latin typeface="Times New Roman" panose="02020603050405020304" pitchFamily="18" charset="0"/>
                <a:ea typeface="Aptos" panose="020B0004020202020204" pitchFamily="34" charset="0"/>
                <a:cs typeface="Arial" panose="020B0604020202020204" pitchFamily="34" charset="0"/>
              </a:rPr>
              <a:t>ICD-10-CM/PCS also includes updated medical terminology and classification of diseases, provides codes to allow comparison of mortality and morbidity data, and provides better data for:</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Measuring care furnished to patients.</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Designing payment systems.</a:t>
            </a:r>
          </a:p>
          <a:p>
            <a:pPr algn="just">
              <a:lnSpc>
                <a:spcPct val="150000"/>
              </a:lnSpc>
              <a:spcAft>
                <a:spcPts val="600"/>
              </a:spcAft>
            </a:pPr>
            <a:r>
              <a:rPr lang="en-US" sz="2300" kern="100" dirty="0">
                <a:latin typeface="Times New Roman" panose="02020603050405020304" pitchFamily="18" charset="0"/>
                <a:ea typeface="Aptos" panose="020B0004020202020204" pitchFamily="34" charset="0"/>
                <a:cs typeface="Arial" panose="020B0604020202020204" pitchFamily="34" charset="0"/>
              </a:rPr>
              <a:t>● Processing claims.</a:t>
            </a:r>
          </a:p>
        </p:txBody>
      </p:sp>
      <p:pic>
        <p:nvPicPr>
          <p:cNvPr id="7" name="Graphic 21">
            <a:extLst>
              <a:ext uri="{FF2B5EF4-FFF2-40B4-BE49-F238E27FC236}">
                <a16:creationId xmlns:a16="http://schemas.microsoft.com/office/drawing/2014/main" id="{413C46A9-7CF3-1C8A-733B-F217EFF481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7">
            <a:extLst>
              <a:ext uri="{FF2B5EF4-FFF2-40B4-BE49-F238E27FC236}">
                <a16:creationId xmlns:a16="http://schemas.microsoft.com/office/drawing/2014/main" id="{CAB39CF8-6CEC-84A2-05F5-E32242FB7D90}"/>
              </a:ext>
            </a:extLst>
          </p:cNvPr>
          <p:cNvSpPr>
            <a:spLocks noGrp="1"/>
          </p:cNvSpPr>
          <p:nvPr>
            <p:ph sz="half" idx="2"/>
          </p:nvPr>
        </p:nvSpPr>
        <p:spPr>
          <a:xfrm>
            <a:off x="6461501" y="1806408"/>
            <a:ext cx="5181600" cy="4351338"/>
          </a:xfrm>
        </p:spPr>
        <p:txBody>
          <a:bodyPr>
            <a:normAutofit fontScale="92500" lnSpcReduction="10000"/>
          </a:bodyPr>
          <a:lstStyle/>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endParaRPr lang="en-US" sz="1900" dirty="0">
              <a:latin typeface="Times New Roman" panose="02020603050405020304" pitchFamily="18" charset="0"/>
              <a:cs typeface="Times New Roman" panose="02020603050405020304" pitchFamily="18" charset="0"/>
            </a:endParaRPr>
          </a:p>
          <a:p>
            <a:pPr marL="342900" indent="-342900" algn="just">
              <a:lnSpc>
                <a:spcPct val="150000"/>
              </a:lnSpc>
              <a:spcAft>
                <a:spcPts val="600"/>
              </a:spcAft>
            </a:pPr>
            <a:endParaRPr lang="en-US" sz="1900" kern="100" dirty="0">
              <a:latin typeface="Times New Roman" panose="02020603050405020304" pitchFamily="18" charset="0"/>
              <a:ea typeface="Aptos" panose="020B0004020202020204" pitchFamily="34" charset="0"/>
              <a:cs typeface="Times New Roman" panose="02020603050405020304" pitchFamily="18" charset="0"/>
            </a:endParaRPr>
          </a:p>
          <a:p>
            <a:pPr marL="0" indent="0" algn="just">
              <a:lnSpc>
                <a:spcPct val="150000"/>
              </a:lnSpc>
              <a:spcAft>
                <a:spcPts val="600"/>
              </a:spcAft>
              <a:buNone/>
            </a:pPr>
            <a:r>
              <a:rPr lang="en-US" sz="2300" kern="100" dirty="0">
                <a:latin typeface="Times New Roman" panose="02020603050405020304" pitchFamily="18" charset="0"/>
                <a:ea typeface="Aptos" panose="020B0004020202020204" pitchFamily="34" charset="0"/>
                <a:cs typeface="Times New Roman" panose="02020603050405020304" pitchFamily="18" charset="0"/>
              </a:rPr>
              <a:t>● Making clinical decisions.</a:t>
            </a:r>
          </a:p>
          <a:p>
            <a:pPr marL="0" indent="0" algn="just">
              <a:lnSpc>
                <a:spcPct val="150000"/>
              </a:lnSpc>
              <a:spcAft>
                <a:spcPts val="600"/>
              </a:spcAft>
              <a:buNone/>
            </a:pPr>
            <a:r>
              <a:rPr lang="en-US" sz="2300" kern="100" dirty="0">
                <a:latin typeface="Times New Roman" panose="02020603050405020304" pitchFamily="18" charset="0"/>
                <a:ea typeface="Aptos" panose="020B0004020202020204" pitchFamily="34" charset="0"/>
                <a:cs typeface="Times New Roman" panose="02020603050405020304" pitchFamily="18" charset="0"/>
              </a:rPr>
              <a:t>● Tracking public health.</a:t>
            </a:r>
          </a:p>
          <a:p>
            <a:pPr marL="0" indent="0" algn="just">
              <a:lnSpc>
                <a:spcPct val="150000"/>
              </a:lnSpc>
              <a:spcAft>
                <a:spcPts val="600"/>
              </a:spcAft>
              <a:buNone/>
            </a:pPr>
            <a:r>
              <a:rPr lang="en-US" sz="2300" kern="100" dirty="0">
                <a:latin typeface="Times New Roman" panose="02020603050405020304" pitchFamily="18" charset="0"/>
                <a:ea typeface="Aptos" panose="020B0004020202020204" pitchFamily="34" charset="0"/>
                <a:cs typeface="Times New Roman" panose="02020603050405020304" pitchFamily="18" charset="0"/>
              </a:rPr>
              <a:t>● Identifying fraud and abuse.</a:t>
            </a:r>
          </a:p>
          <a:p>
            <a:pPr marL="0" indent="0" algn="just">
              <a:lnSpc>
                <a:spcPct val="150000"/>
              </a:lnSpc>
              <a:spcAft>
                <a:spcPts val="600"/>
              </a:spcAft>
              <a:buNone/>
            </a:pPr>
            <a:r>
              <a:rPr lang="en-US" sz="2300" kern="100" dirty="0">
                <a:latin typeface="Times New Roman" panose="02020603050405020304" pitchFamily="18" charset="0"/>
                <a:ea typeface="Aptos" panose="020B0004020202020204" pitchFamily="34" charset="0"/>
                <a:cs typeface="Times New Roman" panose="02020603050405020304" pitchFamily="18" charset="0"/>
              </a:rPr>
              <a:t>● Conducting research.</a:t>
            </a:r>
          </a:p>
          <a:p>
            <a:endParaRPr lang="en-US" sz="19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53776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583E1-8E14-1303-56D3-03EF9605DE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8B41F-C8D5-84EB-2ED6-80C2115C59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8798B11-AC50-0777-5351-A2955EDEE258}"/>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7A0BD510-629B-4235-BD5F-799306F4F2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C0CAE63-A7FD-9317-9763-7BC55B6D834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011BD4-B574-94AE-D259-31737BF5549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5A2FC589-439F-19E5-91BE-A37F36A93E94}"/>
              </a:ext>
            </a:extLst>
          </p:cNvPr>
          <p:cNvSpPr txBox="1"/>
          <p:nvPr/>
        </p:nvSpPr>
        <p:spPr>
          <a:xfrm>
            <a:off x="919748" y="2121491"/>
            <a:ext cx="10084050" cy="3826497"/>
          </a:xfrm>
          <a:prstGeom prst="rect">
            <a:avLst/>
          </a:prstGeom>
          <a:noFill/>
        </p:spPr>
        <p:txBody>
          <a:bodyPr wrap="square" rtlCol="0">
            <a:spAutoFit/>
          </a:bodyPr>
          <a:lstStyle/>
          <a:p>
            <a:pPr algn="just">
              <a:lnSpc>
                <a:spcPct val="150000"/>
              </a:lnSpc>
              <a:spcAft>
                <a:spcPts val="600"/>
              </a:spcAft>
            </a:pPr>
            <a:r>
              <a:rPr lang="en-US" sz="22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A. Selection of First-listed Condition</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Because diagnoses are often not established at the time of the patient’s initial encounter or visit, two or more visits may be required before the diagnosis is confirmed. An </a:t>
            </a:r>
            <a:r>
              <a:rPr lang="en-US" sz="2200"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outpatient </a:t>
            </a:r>
            <a:r>
              <a:rPr lang="en-US" sz="2200" kern="100" dirty="0">
                <a:latin typeface="Times New Roman" panose="02020603050405020304" pitchFamily="18" charset="0"/>
                <a:ea typeface="Aptos" panose="020B0004020202020204" pitchFamily="34" charset="0"/>
                <a:cs typeface="Arial" panose="020B0604020202020204" pitchFamily="34" charset="0"/>
              </a:rPr>
              <a:t>is a person treated in one of four settings: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Ambulatory surgery center (ASC) where the patient is released prior to a 24-hour stay (length of stay must be 23 hours, 59 minutes, and 59 seconds or less).</a:t>
            </a:r>
          </a:p>
          <a:p>
            <a:pPr algn="just">
              <a:lnSpc>
                <a:spcPct val="150000"/>
              </a:lnSpc>
              <a:spcAft>
                <a:spcPts val="600"/>
              </a:spcAft>
            </a:pPr>
            <a:r>
              <a:rPr lang="en-US" sz="2200" kern="100" dirty="0">
                <a:latin typeface="Times New Roman" panose="02020603050405020304" pitchFamily="18" charset="0"/>
                <a:ea typeface="Aptos" panose="020B0004020202020204" pitchFamily="34" charset="0"/>
                <a:cs typeface="Arial" panose="020B0604020202020204" pitchFamily="34" charset="0"/>
              </a:rPr>
              <a:t>● Healthcare provider’s office (e.g., physician).</a:t>
            </a:r>
          </a:p>
        </p:txBody>
      </p:sp>
      <p:pic>
        <p:nvPicPr>
          <p:cNvPr id="7" name="Graphic 21">
            <a:extLst>
              <a:ext uri="{FF2B5EF4-FFF2-40B4-BE49-F238E27FC236}">
                <a16:creationId xmlns:a16="http://schemas.microsoft.com/office/drawing/2014/main" id="{DBD2236C-DFC4-BE73-CC88-77611F0F79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262856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3D966-4FE2-D960-EEF4-0E8CCFD7C7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11102C-0586-EFF8-9A52-88DAEE16AF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0F991E9-0901-2584-9F11-1C4E71E56C50}"/>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B35FAAD-A3CB-2D3E-E33F-1E72C8F352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4FDFB8E-3016-89BE-C815-5AC75842A7C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2B3543D-C230-245E-CD08-CAB5C3ED8E3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94E1EB63-B746-5B50-BD7A-A123F661B450}"/>
              </a:ext>
            </a:extLst>
          </p:cNvPr>
          <p:cNvSpPr txBox="1"/>
          <p:nvPr/>
        </p:nvSpPr>
        <p:spPr>
          <a:xfrm>
            <a:off x="919748" y="2121491"/>
            <a:ext cx="10084050" cy="3426515"/>
          </a:xfrm>
          <a:prstGeom prst="rect">
            <a:avLst/>
          </a:prstGeom>
          <a:noFill/>
        </p:spPr>
        <p:txBody>
          <a:bodyPr wrap="square" rtlCol="0">
            <a:spAutoFit/>
          </a:bodyPr>
          <a:lstStyle/>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a:t>
            </a:r>
            <a:r>
              <a:rPr lang="en-US" sz="2400" kern="100" dirty="0">
                <a:latin typeface="Times New Roman" panose="02020603050405020304" pitchFamily="18" charset="0"/>
                <a:ea typeface="Aptos" panose="020B0004020202020204" pitchFamily="34" charset="0"/>
                <a:cs typeface="Arial" panose="020B0604020202020204" pitchFamily="34" charset="0"/>
              </a:rPr>
              <a:t>Hospital clinic, emergency department, outpatient department, same-day surgery unit (length of stay must be 23 hours, 59 minutes, and 59 seconds or less).</a:t>
            </a:r>
          </a:p>
          <a:p>
            <a:pPr algn="just">
              <a:lnSpc>
                <a:spcPct val="150000"/>
              </a:lnSpc>
              <a:spcAft>
                <a:spcPts val="600"/>
              </a:spcAft>
            </a:pPr>
            <a:r>
              <a:rPr lang="en-US" sz="2400" kern="100" dirty="0">
                <a:latin typeface="Times New Roman" panose="02020603050405020304" pitchFamily="18" charset="0"/>
                <a:ea typeface="Aptos" panose="020B0004020202020204" pitchFamily="34" charset="0"/>
                <a:cs typeface="Arial" panose="020B0604020202020204" pitchFamily="34" charset="0"/>
              </a:rPr>
              <a:t>● Hospital observation where the patient’s length of stay is: ■ 23 hours, 59 minutes, and 59 seconds or less (commercial insurance) (unless documentation for additional observation is medically justified). ■ 24–48 hours (Medicare).</a:t>
            </a:r>
          </a:p>
        </p:txBody>
      </p:sp>
      <p:pic>
        <p:nvPicPr>
          <p:cNvPr id="7" name="Graphic 21">
            <a:extLst>
              <a:ext uri="{FF2B5EF4-FFF2-40B4-BE49-F238E27FC236}">
                <a16:creationId xmlns:a16="http://schemas.microsoft.com/office/drawing/2014/main" id="{3C7B2400-0315-3F6C-841C-BDE2A4F0444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4713616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DE805-F441-E570-BE0A-0B3441A553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516C54-2F8E-549F-0466-B0A1B631473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7D05CF-94B7-380D-837D-CA17A8E962B9}"/>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17F3C42-C6FB-E836-9837-FAD3CED84E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00D70C7-C7B0-8B78-E116-24CC411F49D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39FB756-11FC-CBAC-6EFD-49AD5B07E91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7D8B79C4-19AB-90A6-3CB6-1B4BDFB7D1DA}"/>
              </a:ext>
            </a:extLst>
          </p:cNvPr>
          <p:cNvSpPr txBox="1"/>
          <p:nvPr/>
        </p:nvSpPr>
        <p:spPr>
          <a:xfrm>
            <a:off x="919748" y="2121491"/>
            <a:ext cx="10084050" cy="398916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An </a:t>
            </a:r>
            <a:r>
              <a:rPr lang="en-US" sz="2100" b="1" i="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inpatient</a:t>
            </a:r>
            <a:r>
              <a:rPr lang="en-US" sz="2100" kern="100" dirty="0">
                <a:latin typeface="Times New Roman" panose="02020603050405020304" pitchFamily="18" charset="0"/>
                <a:ea typeface="Aptos" panose="020B0004020202020204" pitchFamily="34" charset="0"/>
                <a:cs typeface="Arial" panose="020B0604020202020204" pitchFamily="34" charset="0"/>
              </a:rPr>
              <a:t> is a person admitted to a hospital or long-term care facility (LTCF) for treatment (or residential care, if LTCF) with the expectation that the patient will remain in the hospital for a period of 24 hours or more. The inpatient status is stipulated by the admitting physician.</a:t>
            </a:r>
          </a:p>
          <a:p>
            <a:pPr marL="342900" indent="-342900" algn="just">
              <a:lnSpc>
                <a:spcPct val="150000"/>
              </a:lnSpc>
              <a:spcAft>
                <a:spcPts val="600"/>
              </a:spcAft>
              <a:buFont typeface="Arial" panose="020B0604020202020204" pitchFamily="34" charset="0"/>
              <a:buChar char="•"/>
            </a:pPr>
            <a:r>
              <a:rPr lang="en-US" sz="2100" kern="100" dirty="0">
                <a:latin typeface="Times New Roman" panose="02020603050405020304" pitchFamily="18" charset="0"/>
                <a:ea typeface="Aptos" panose="020B0004020202020204" pitchFamily="34" charset="0"/>
                <a:cs typeface="Arial" panose="020B0604020202020204" pitchFamily="34" charset="0"/>
              </a:rPr>
              <a:t>You may see principal diagnosis referred to as first-listed diagnosis in medical literature. Remember! The outpatient setting’s first-listed diagnosis is not the principal diagnosis. (The outpatient first-listed diagnosis used to be called the primary diagnosis because it was the most significant condition for which services and/or procedures were provided.)</a:t>
            </a:r>
          </a:p>
        </p:txBody>
      </p:sp>
      <p:pic>
        <p:nvPicPr>
          <p:cNvPr id="7" name="Graphic 21">
            <a:extLst>
              <a:ext uri="{FF2B5EF4-FFF2-40B4-BE49-F238E27FC236}">
                <a16:creationId xmlns:a16="http://schemas.microsoft.com/office/drawing/2014/main" id="{C77CC9FE-DEE5-6D1E-E9B5-AF68C5AB26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13331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A7A6E-CD56-DE29-124F-0E5D02F44A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533283-B284-1319-4037-344D7963AA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43CC2B2-064E-C5A1-FB78-8F18FF9B8725}"/>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45D43B5-8F35-074D-183C-68BA72FF33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966FF22-7C46-3AC0-3004-01E2F184BA3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97A4B97-A2F2-1C71-5F01-4F5133D020F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FE70F0BE-E69D-7AA4-BE79-A290F54395B6}"/>
              </a:ext>
            </a:extLst>
          </p:cNvPr>
          <p:cNvSpPr txBox="1"/>
          <p:nvPr/>
        </p:nvSpPr>
        <p:spPr>
          <a:xfrm>
            <a:off x="919748" y="2121491"/>
            <a:ext cx="10084050" cy="3884205"/>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ea typeface="Aptos" panose="020B0004020202020204" pitchFamily="34" charset="0"/>
                <a:cs typeface="Arial" panose="020B0604020202020204" pitchFamily="34" charset="0"/>
              </a:rPr>
              <a:t>The inpatient </a:t>
            </a:r>
            <a:r>
              <a:rPr lang="en-US" sz="20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principal diagnosis </a:t>
            </a:r>
            <a:r>
              <a:rPr lang="en-US" sz="2000" kern="100" dirty="0">
                <a:latin typeface="Times New Roman" panose="02020603050405020304" pitchFamily="18" charset="0"/>
                <a:ea typeface="Aptos" panose="020B0004020202020204" pitchFamily="34" charset="0"/>
                <a:cs typeface="Arial" panose="020B0604020202020204" pitchFamily="34" charset="0"/>
              </a:rPr>
              <a:t>is defined as “the condition determined after study which resulted in the patient’s admission to the hospital.”</a:t>
            </a:r>
          </a:p>
          <a:p>
            <a:pPr marL="342900" indent="-342900" algn="just">
              <a:lnSpc>
                <a:spcPct val="150000"/>
              </a:lnSpc>
              <a:spcAft>
                <a:spcPts val="600"/>
              </a:spcAft>
              <a:buFont typeface="Arial" panose="020B0604020202020204" pitchFamily="34" charset="0"/>
              <a:buChar char="•"/>
            </a:pPr>
            <a:r>
              <a:rPr lang="en-US" sz="20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Secondary diagnoses </a:t>
            </a:r>
            <a:r>
              <a:rPr lang="en-US" sz="2000" kern="100" dirty="0">
                <a:latin typeface="Times New Roman" panose="02020603050405020304" pitchFamily="18" charset="0"/>
                <a:ea typeface="Aptos" panose="020B0004020202020204" pitchFamily="34" charset="0"/>
                <a:cs typeface="Arial" panose="020B0604020202020204" pitchFamily="34" charset="0"/>
              </a:rPr>
              <a:t>include comorbidities and complications. </a:t>
            </a:r>
          </a:p>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ea typeface="Aptos" panose="020B0004020202020204" pitchFamily="34" charset="0"/>
                <a:cs typeface="Arial" panose="020B0604020202020204" pitchFamily="34" charset="0"/>
              </a:rPr>
              <a:t>A </a:t>
            </a:r>
            <a:r>
              <a:rPr lang="en-US" sz="20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comorbidity</a:t>
            </a:r>
            <a:r>
              <a:rPr lang="en-US" sz="2000" kern="100" dirty="0">
                <a:latin typeface="Times New Roman" panose="02020603050405020304" pitchFamily="18" charset="0"/>
                <a:ea typeface="Aptos" panose="020B0004020202020204" pitchFamily="34" charset="0"/>
                <a:cs typeface="Arial" panose="020B0604020202020204" pitchFamily="34" charset="0"/>
              </a:rPr>
              <a:t> is a concurrent condition that coexists with the first-listed diagnosis (outpatient care) or principal diagnosis (inpatient care), has the potential to affect treatment of the first-listed diagnosis (outpatient care) or principal diagnosis (inpatient care), and is an active condition for which the patient is treated and/or monitored. (Insulin dependent diabetes mellitus is an example of a comorbidity.) </a:t>
            </a:r>
          </a:p>
        </p:txBody>
      </p:sp>
      <p:pic>
        <p:nvPicPr>
          <p:cNvPr id="7" name="Graphic 21">
            <a:extLst>
              <a:ext uri="{FF2B5EF4-FFF2-40B4-BE49-F238E27FC236}">
                <a16:creationId xmlns:a16="http://schemas.microsoft.com/office/drawing/2014/main" id="{65D5FAA5-A8B8-00A0-01AD-942D914EE1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41618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3A68E-9355-05F6-9933-B455B41493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735CC-5A51-995E-9E14-F7735032B5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8EB0073-9F9E-9AF2-A6ED-45F32373FEB4}"/>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98B89D7-EC09-444D-0F6A-27112F39A9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82895E8-0C35-2115-A9D8-D52CEDCB335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4AE756-0ADA-9AEC-2FFA-907AB5CF1A4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9DD50535-9C54-701D-A28B-2DD12A1C3782}"/>
              </a:ext>
            </a:extLst>
          </p:cNvPr>
          <p:cNvSpPr txBox="1"/>
          <p:nvPr/>
        </p:nvSpPr>
        <p:spPr>
          <a:xfrm>
            <a:off x="942308" y="2357211"/>
            <a:ext cx="10084050" cy="3323474"/>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A </a:t>
            </a:r>
            <a:r>
              <a:rPr lang="en-US" sz="2800" b="1"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complication</a:t>
            </a:r>
            <a:r>
              <a:rPr lang="en-US" sz="28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a:t>
            </a:r>
            <a:r>
              <a:rPr lang="en-US" sz="2800" kern="100" dirty="0">
                <a:latin typeface="Times New Roman" panose="02020603050405020304" pitchFamily="18" charset="0"/>
                <a:ea typeface="Aptos" panose="020B0004020202020204" pitchFamily="34" charset="0"/>
                <a:cs typeface="Arial" panose="020B0604020202020204" pitchFamily="34" charset="0"/>
              </a:rPr>
              <a:t>is a condition that develops after outpatient care has been provided (e.g., ruptured sutures after office surgery) or during an inpatient admission (e.g., inpatient develops postoperative wound infection).</a:t>
            </a:r>
          </a:p>
          <a:p>
            <a:pPr marL="342900" indent="-342900" algn="just">
              <a:lnSpc>
                <a:spcPct val="150000"/>
              </a:lnSpc>
              <a:spcAft>
                <a:spcPts val="600"/>
              </a:spcAft>
              <a:buFont typeface="Arial" panose="020B0604020202020204" pitchFamily="34" charset="0"/>
              <a:buChar char="•"/>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289B1D35-C761-A315-AEDE-24E38D0310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090835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CB113-EB4E-2ECF-3000-196B00F826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81E7DB-E9B8-3F17-6302-E2326248B8A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94B2039-B505-31C6-C80F-A56ED52498F7}"/>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215B245-B9FB-9B18-AB25-539BA73F4A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9939512-1473-4351-B8DC-DB9495A5105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9A71FA-B4A7-A4EF-B6DC-594DF1997A0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37D2C8AA-134F-1A4E-8D17-6C1DD79841FF}"/>
              </a:ext>
            </a:extLst>
          </p:cNvPr>
          <p:cNvSpPr txBox="1"/>
          <p:nvPr/>
        </p:nvSpPr>
        <p:spPr>
          <a:xfrm>
            <a:off x="942308" y="2357211"/>
            <a:ext cx="10084050" cy="66120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30C88DC5-EC52-D528-2FBA-C7C1995B0E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descr="A close up of a text&#10;&#10;AI-generated content may be incorrect.">
            <a:extLst>
              <a:ext uri="{FF2B5EF4-FFF2-40B4-BE49-F238E27FC236}">
                <a16:creationId xmlns:a16="http://schemas.microsoft.com/office/drawing/2014/main" id="{AEB199A5-6406-03A1-6151-70A1D0FF67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2113" y="2176462"/>
            <a:ext cx="10336130" cy="3449749"/>
          </a:xfrm>
          <a:prstGeom prst="rect">
            <a:avLst/>
          </a:prstGeom>
        </p:spPr>
      </p:pic>
    </p:spTree>
    <p:custDataLst>
      <p:tags r:id="rId1"/>
    </p:custDataLst>
    <p:extLst>
      <p:ext uri="{BB962C8B-B14F-4D97-AF65-F5344CB8AC3E}">
        <p14:creationId xmlns:p14="http://schemas.microsoft.com/office/powerpoint/2010/main" val="861745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B9CCC-B4C9-BD7B-8367-14CE78A7FC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504B0D-86D1-0F96-EA34-A039C0E40F3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6CCEBE2-692B-1F72-0216-CB9E29929BED}"/>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EE2EAD2-4C63-5472-44F5-A0232842B6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822C40C-C5DF-8B3E-E231-C95B9856CCD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D47290C-9136-CD10-84A2-B36AB311FDB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CEB06243-A273-99AE-40AC-67F495FF1B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C4AB840F-1E2B-1B8F-CB46-CECEAC3951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307" y="2967789"/>
            <a:ext cx="10078619" cy="1556084"/>
          </a:xfrm>
          <a:prstGeom prst="rect">
            <a:avLst/>
          </a:prstGeom>
        </p:spPr>
      </p:pic>
    </p:spTree>
    <p:custDataLst>
      <p:tags r:id="rId1"/>
    </p:custDataLst>
    <p:extLst>
      <p:ext uri="{BB962C8B-B14F-4D97-AF65-F5344CB8AC3E}">
        <p14:creationId xmlns:p14="http://schemas.microsoft.com/office/powerpoint/2010/main" val="4290988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527F39-35AF-7255-3CBB-EA5C07EA37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7CD63-CCCA-9CBE-18F5-B5A1239D2B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3402F79-D981-EA18-77EE-3E25B0B4D89C}"/>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FDB58FD-1C69-1983-DFCD-4A9760AEA8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0C3DE24-F9BF-A653-03E3-70D4D806236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BE950E-BDCF-5DA2-F23A-EB484BCCFBD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7F4662F4-FA2D-7B19-AD86-43561FFB1B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background with black text&#10;&#10;AI-generated content may be incorrect.">
            <a:extLst>
              <a:ext uri="{FF2B5EF4-FFF2-40B4-BE49-F238E27FC236}">
                <a16:creationId xmlns:a16="http://schemas.microsoft.com/office/drawing/2014/main" id="{25DF7C37-E65E-53C7-B5D3-6A71EED58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2091" y="2441585"/>
            <a:ext cx="10583098" cy="2730920"/>
          </a:xfrm>
          <a:prstGeom prst="rect">
            <a:avLst/>
          </a:prstGeom>
        </p:spPr>
      </p:pic>
    </p:spTree>
    <p:custDataLst>
      <p:tags r:id="rId1"/>
    </p:custDataLst>
    <p:extLst>
      <p:ext uri="{BB962C8B-B14F-4D97-AF65-F5344CB8AC3E}">
        <p14:creationId xmlns:p14="http://schemas.microsoft.com/office/powerpoint/2010/main" val="12582880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A44EF-4231-B28C-244A-3248B5C614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B36A8D-19B0-8BC6-800D-463F8CAA14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D03293F-43EC-64D7-2174-35E9A68B5B61}"/>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6F5B527-0B46-8BF0-269D-3B148D661E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4DF864A-EE72-E0A7-1D55-05222101FA6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1EFC6C-E0F3-EE35-D6DF-244D3DEE3C1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151AED49-3954-13BE-50BD-75CE59EBB8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paper with black text&#10;&#10;AI-generated content may be incorrect.">
            <a:extLst>
              <a:ext uri="{FF2B5EF4-FFF2-40B4-BE49-F238E27FC236}">
                <a16:creationId xmlns:a16="http://schemas.microsoft.com/office/drawing/2014/main" id="{772BC7DB-7E53-EA0E-C021-06F2D0874AD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298" y="2441585"/>
            <a:ext cx="10442683" cy="2884394"/>
          </a:xfrm>
          <a:prstGeom prst="rect">
            <a:avLst/>
          </a:prstGeom>
        </p:spPr>
      </p:pic>
    </p:spTree>
    <p:custDataLst>
      <p:tags r:id="rId1"/>
    </p:custDataLst>
    <p:extLst>
      <p:ext uri="{BB962C8B-B14F-4D97-AF65-F5344CB8AC3E}">
        <p14:creationId xmlns:p14="http://schemas.microsoft.com/office/powerpoint/2010/main" val="2883305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D8BEA-4DBC-DC59-26DB-CEE267F20C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05111C-9961-4879-89BA-57BDF9B3D5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AE6D1D6-8577-0052-FF38-BF3CE0C08349}"/>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883530E-FB22-FF28-F206-2CB56D1074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DE5BD8-2646-828C-AFF8-376D3401195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D1DF2CE-A2C4-C897-DB1B-034C3C50FF2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E6137E58-C2E7-AE21-9E1F-1EE728124D89}"/>
              </a:ext>
            </a:extLst>
          </p:cNvPr>
          <p:cNvSpPr txBox="1"/>
          <p:nvPr/>
        </p:nvSpPr>
        <p:spPr>
          <a:xfrm>
            <a:off x="942308" y="2069521"/>
            <a:ext cx="10084050" cy="4015715"/>
          </a:xfrm>
          <a:prstGeom prst="rect">
            <a:avLst/>
          </a:prstGeom>
          <a:noFill/>
        </p:spPr>
        <p:txBody>
          <a:bodyPr wrap="square" rtlCol="0">
            <a:spAutoFit/>
          </a:bodyPr>
          <a:lstStyle/>
          <a:p>
            <a:pPr algn="just">
              <a:lnSpc>
                <a:spcPct val="150000"/>
              </a:lnSpc>
              <a:spcAft>
                <a:spcPts val="600"/>
              </a:spcAft>
            </a:pPr>
            <a:r>
              <a:rPr lang="en-US" sz="2030" b="1" kern="100" dirty="0">
                <a:solidFill>
                  <a:srgbClr val="0070C0"/>
                </a:solidFill>
                <a:latin typeface="Times New Roman" panose="02020603050405020304" pitchFamily="18" charset="0"/>
                <a:cs typeface="Arial" panose="020B0604020202020204" pitchFamily="34" charset="0"/>
              </a:rPr>
              <a:t>B. ICD-9-CM Tabular List of Diseases (Codes 001.0 through V89.09)</a:t>
            </a:r>
          </a:p>
          <a:p>
            <a:pPr marL="342900" indent="-342900" algn="just">
              <a:lnSpc>
                <a:spcPct val="150000"/>
              </a:lnSpc>
              <a:spcAft>
                <a:spcPts val="600"/>
              </a:spcAft>
              <a:buFont typeface="Arial" panose="020B0604020202020204" pitchFamily="34" charset="0"/>
              <a:buChar char="•"/>
            </a:pPr>
            <a:r>
              <a:rPr lang="en-US" sz="2030" kern="100" dirty="0">
                <a:latin typeface="Times New Roman" panose="02020603050405020304" pitchFamily="18" charset="0"/>
                <a:ea typeface="Aptos" panose="020B0004020202020204" pitchFamily="34" charset="0"/>
                <a:cs typeface="Arial" panose="020B0604020202020204" pitchFamily="34" charset="0"/>
              </a:rPr>
              <a:t>The appropriate code or codes from 001.0 through V89.09 must be used to identify diagnoses, symptoms, conditions, problems, complaints, or any other reason for the encounter/visit.</a:t>
            </a:r>
          </a:p>
          <a:p>
            <a:pPr algn="just">
              <a:lnSpc>
                <a:spcPct val="150000"/>
              </a:lnSpc>
              <a:spcAft>
                <a:spcPts val="600"/>
              </a:spcAft>
            </a:pPr>
            <a:r>
              <a:rPr lang="en-US" sz="2030" b="1" kern="100" dirty="0">
                <a:solidFill>
                  <a:srgbClr val="0070C0"/>
                </a:solidFill>
                <a:latin typeface="Times New Roman" panose="02020603050405020304" pitchFamily="18" charset="0"/>
                <a:cs typeface="Arial" panose="020B0604020202020204" pitchFamily="34" charset="0"/>
              </a:rPr>
              <a:t>C. Accurate Reporting of ICD-9-CM Diagnosis Codes</a:t>
            </a:r>
          </a:p>
          <a:p>
            <a:pPr marL="342900" indent="-342900" algn="just">
              <a:lnSpc>
                <a:spcPct val="150000"/>
              </a:lnSpc>
              <a:spcAft>
                <a:spcPts val="600"/>
              </a:spcAft>
              <a:buFont typeface="Arial" panose="020B0604020202020204" pitchFamily="34" charset="0"/>
              <a:buChar char="•"/>
            </a:pPr>
            <a:r>
              <a:rPr lang="en-US" sz="2030" kern="100" dirty="0">
                <a:latin typeface="Times New Roman" panose="02020603050405020304" pitchFamily="18" charset="0"/>
                <a:ea typeface="Aptos" panose="020B0004020202020204" pitchFamily="34" charset="0"/>
                <a:cs typeface="Arial" panose="020B0604020202020204" pitchFamily="34" charset="0"/>
              </a:rPr>
              <a:t>For accurate reporting of ICD-9-CM diagnosis codes, the documentation should describe the patient’s condition using terminology that includes specific diagnoses as well as symptoms, problems, or reasons for the encounter. There are ICD-9-CM codes to describe all of these.</a:t>
            </a:r>
          </a:p>
        </p:txBody>
      </p:sp>
      <p:pic>
        <p:nvPicPr>
          <p:cNvPr id="7" name="Graphic 21">
            <a:extLst>
              <a:ext uri="{FF2B5EF4-FFF2-40B4-BE49-F238E27FC236}">
                <a16:creationId xmlns:a16="http://schemas.microsoft.com/office/drawing/2014/main" id="{F4895165-D22F-65E2-2987-6CFF47ED670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74485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8C4C5-26FA-E0B5-AEA0-16DAC2A0C2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DBB357-C060-4067-B467-3B4AB92350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B23608E-4EF9-123D-A2B8-289A047BD994}"/>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99BA583-6FEC-DE24-145A-EA8D3FDAE8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526B2D4-84A5-1A11-C73C-DF3242B593A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7D5EB4-B0AE-0F4F-8C87-FEC7577D77A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89A59ACC-52AA-477D-A621-8A2DFFEE4A52}"/>
              </a:ext>
            </a:extLst>
          </p:cNvPr>
          <p:cNvSpPr txBox="1"/>
          <p:nvPr/>
        </p:nvSpPr>
        <p:spPr>
          <a:xfrm>
            <a:off x="689640" y="2005806"/>
            <a:ext cx="10668000" cy="4012893"/>
          </a:xfrm>
          <a:prstGeom prst="rect">
            <a:avLst/>
          </a:prstGeom>
          <a:noFill/>
        </p:spPr>
        <p:txBody>
          <a:bodyPr wrap="square" rtlCol="0">
            <a:spAutoFit/>
          </a:bodyPr>
          <a:lstStyle/>
          <a:p>
            <a:pPr algn="just">
              <a:lnSpc>
                <a:spcPct val="150000"/>
              </a:lnSpc>
              <a:spcAft>
                <a:spcPts val="600"/>
              </a:spcAft>
            </a:pPr>
            <a:r>
              <a:rPr lang="en-US" b="1" kern="100" dirty="0">
                <a:solidFill>
                  <a:srgbClr val="0070C0"/>
                </a:solidFill>
                <a:latin typeface="Times New Roman" panose="02020603050405020304" pitchFamily="18" charset="0"/>
                <a:cs typeface="Arial" panose="020B0604020202020204" pitchFamily="34" charset="0"/>
              </a:rPr>
              <a:t>D. ICD-9-CM Code for the Diagnosis, Condition, Problem, or Other Reason for Encounter/Visit</a:t>
            </a:r>
          </a:p>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Report first the ICD-9-CM code for the diagnosis, condition, problem, or other reason for encounter/visit shown in the medical record to be </a:t>
            </a:r>
            <a:r>
              <a:rPr lang="en-US"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chiefly responsible for the services provided</a:t>
            </a:r>
            <a:r>
              <a:rPr lang="en-US" kern="100" dirty="0">
                <a:latin typeface="Times New Roman" panose="02020603050405020304" pitchFamily="18" charset="0"/>
                <a:ea typeface="Aptos" panose="020B0004020202020204" pitchFamily="34" charset="0"/>
                <a:cs typeface="Arial" panose="020B0604020202020204" pitchFamily="34" charset="0"/>
              </a:rPr>
              <a:t>. Then report additional codes that describe </a:t>
            </a:r>
            <a:r>
              <a:rPr lang="en-US"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coexisting conditions </a:t>
            </a:r>
            <a:r>
              <a:rPr lang="en-US" kern="100" dirty="0">
                <a:latin typeface="Times New Roman" panose="02020603050405020304" pitchFamily="18" charset="0"/>
                <a:ea typeface="Aptos" panose="020B0004020202020204" pitchFamily="34" charset="0"/>
                <a:cs typeface="Arial" panose="020B0604020202020204" pitchFamily="34" charset="0"/>
              </a:rPr>
              <a:t>that were treated or medically managed or that influenced the treatment of the patient during the encounter.</a:t>
            </a:r>
          </a:p>
          <a:p>
            <a:pPr algn="just">
              <a:lnSpc>
                <a:spcPct val="150000"/>
              </a:lnSpc>
              <a:spcAft>
                <a:spcPts val="600"/>
              </a:spcAft>
            </a:pPr>
            <a:r>
              <a:rPr lang="en-US" b="1" kern="100" dirty="0">
                <a:solidFill>
                  <a:srgbClr val="0070C0"/>
                </a:solidFill>
                <a:latin typeface="Times New Roman" panose="02020603050405020304" pitchFamily="18" charset="0"/>
                <a:cs typeface="Arial" panose="020B0604020202020204" pitchFamily="34" charset="0"/>
              </a:rPr>
              <a:t>E. Uncertain Diagnoses</a:t>
            </a:r>
          </a:p>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Do not code diagnoses documented as probable, suspected, questionable, rule out, or working diagnosis, because these are considered uncertain diagnoses. Instead, code condition(s) to the highest degree of certainty for that encounter/visit, such as symptoms, signs, abnormal test results, or other reasons for the visit.</a:t>
            </a:r>
          </a:p>
        </p:txBody>
      </p:sp>
      <p:pic>
        <p:nvPicPr>
          <p:cNvPr id="7" name="Graphic 21">
            <a:extLst>
              <a:ext uri="{FF2B5EF4-FFF2-40B4-BE49-F238E27FC236}">
                <a16:creationId xmlns:a16="http://schemas.microsoft.com/office/drawing/2014/main" id="{E91EBF33-B642-7496-BE7A-505145809D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53157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A8802-1377-2B31-F780-680CB69E50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D876D8-AA89-098E-6557-CF39F41BFA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8346FF3-E854-DE2B-64C3-FAD01B7ACE8C}"/>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4E0D047-D644-462E-E386-F1E5E8ED9C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B26CD9B-8FA1-3A38-2A5E-92398A39CD5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DA0F4D-3140-DF42-11AF-9B3A0971E29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AFD1B499-4F66-2938-82A0-F73C6B612886}"/>
              </a:ext>
            </a:extLst>
          </p:cNvPr>
          <p:cNvSpPr txBox="1"/>
          <p:nvPr/>
        </p:nvSpPr>
        <p:spPr>
          <a:xfrm>
            <a:off x="942308" y="2218715"/>
            <a:ext cx="10084050" cy="366331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Another difference in coding inpatient hospitalizations versus outpatient and/or provider office encounters involves the assignment of codes for </a:t>
            </a:r>
            <a:r>
              <a:rPr lang="en-US" sz="2200" i="1"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qualified diagnoses</a:t>
            </a:r>
            <a:r>
              <a:rPr lang="en-US" sz="2200" kern="100" dirty="0">
                <a:latin typeface="Times New Roman" panose="02020603050405020304" pitchFamily="18" charset="0"/>
                <a:ea typeface="Aptos" panose="020B0004020202020204" pitchFamily="34" charset="0"/>
                <a:cs typeface="Arial" panose="020B0604020202020204" pitchFamily="34" charset="0"/>
              </a:rPr>
              <a:t>. </a:t>
            </a:r>
          </a:p>
          <a:p>
            <a:pPr marL="342900" indent="-342900" algn="just">
              <a:lnSpc>
                <a:spcPct val="150000"/>
              </a:lnSpc>
              <a:spcAft>
                <a:spcPts val="600"/>
              </a:spcAft>
              <a:buFont typeface="Arial" panose="020B0604020202020204" pitchFamily="34" charset="0"/>
              <a:buChar char="•"/>
            </a:pPr>
            <a:r>
              <a:rPr lang="en-US" sz="2200" kern="100" dirty="0">
                <a:latin typeface="Times New Roman" panose="02020603050405020304" pitchFamily="18" charset="0"/>
                <a:ea typeface="Aptos" panose="020B0004020202020204" pitchFamily="34" charset="0"/>
                <a:cs typeface="Arial" panose="020B0604020202020204" pitchFamily="34" charset="0"/>
              </a:rPr>
              <a:t>A </a:t>
            </a:r>
            <a:r>
              <a:rPr lang="en-US" sz="22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qualified diagnosis </a:t>
            </a:r>
            <a:r>
              <a:rPr lang="en-US" sz="2200" kern="100" dirty="0">
                <a:latin typeface="Times New Roman" panose="02020603050405020304" pitchFamily="18" charset="0"/>
                <a:ea typeface="Aptos" panose="020B0004020202020204" pitchFamily="34" charset="0"/>
                <a:cs typeface="Arial" panose="020B0604020202020204" pitchFamily="34" charset="0"/>
              </a:rPr>
              <a:t>is a working diagnosis that is not yet proven or established. Terms and phrases associated with qualified diagnoses include suspected, rule out, possible, probable, questionable, suspicious for, and ruled out. For office visits, do not assign an ICD-9-CM code to qualified diagnoses; instead, code the sign(s) and/or symptom(s) documented in the patient’s chart.</a:t>
            </a:r>
          </a:p>
        </p:txBody>
      </p:sp>
      <p:pic>
        <p:nvPicPr>
          <p:cNvPr id="7" name="Graphic 21">
            <a:extLst>
              <a:ext uri="{FF2B5EF4-FFF2-40B4-BE49-F238E27FC236}">
                <a16:creationId xmlns:a16="http://schemas.microsoft.com/office/drawing/2014/main" id="{89524B21-8FD3-7DBF-B991-CD4549A6AE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17330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BB78D-7F32-7564-9075-5F46F99B5D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6CBFA3-A6B7-3B2B-1049-C9DADA6788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98C8BC3-00A8-163C-BCBB-142BEBE4B990}"/>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B05C575-4EF4-7DE2-9CBD-4A1CD4612B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038B0F4-4909-FC7D-0C47-2762772241E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62A910-5958-56A4-2DAA-383A22F4147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5DC6ECC6-5E5D-EC0A-81B7-F7ABE40224B1}"/>
              </a:ext>
            </a:extLst>
          </p:cNvPr>
          <p:cNvSpPr txBox="1"/>
          <p:nvPr/>
        </p:nvSpPr>
        <p:spPr>
          <a:xfrm>
            <a:off x="942308" y="2032552"/>
            <a:ext cx="10084050" cy="1781513"/>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Qualified diagnoses are a necessary part of the hospital and office chart until a specific diagnosis can be determined. CMS regulations permit the reporting of patients’ signs and/or symptoms instead of the qualified diagnoses.</a:t>
            </a:r>
          </a:p>
          <a:p>
            <a:pPr marL="342900" indent="-342900" algn="just">
              <a:lnSpc>
                <a:spcPct val="150000"/>
              </a:lnSpc>
              <a:spcAft>
                <a:spcPts val="600"/>
              </a:spcAft>
              <a:buFont typeface="Arial" panose="020B0604020202020204" pitchFamily="34" charset="0"/>
              <a:buChar char="•"/>
            </a:pPr>
            <a:endParaRPr lang="en-US"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9DEDC21B-14A3-6734-FAA8-B94A74F85A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and black text on a white background&#10;&#10;AI-generated content may be incorrect.">
            <a:extLst>
              <a:ext uri="{FF2B5EF4-FFF2-40B4-BE49-F238E27FC236}">
                <a16:creationId xmlns:a16="http://schemas.microsoft.com/office/drawing/2014/main" id="{192790E3-7B80-9EE8-1676-3CB3D22DAF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2126" y="3269842"/>
            <a:ext cx="8823158" cy="2652762"/>
          </a:xfrm>
          <a:prstGeom prst="rect">
            <a:avLst/>
          </a:prstGeom>
        </p:spPr>
      </p:pic>
    </p:spTree>
    <p:custDataLst>
      <p:tags r:id="rId1"/>
    </p:custDataLst>
    <p:extLst>
      <p:ext uri="{BB962C8B-B14F-4D97-AF65-F5344CB8AC3E}">
        <p14:creationId xmlns:p14="http://schemas.microsoft.com/office/powerpoint/2010/main" val="15573249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01360-A5A5-7957-BD41-87906B6C9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3DBDAC-1721-693A-8B83-8DDC5B61C9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FEA7A68-7BF0-4BEC-0D1D-DDFAFAE907A7}"/>
              </a:ext>
            </a:extLst>
          </p:cNvPr>
          <p:cNvSpPr txBox="1"/>
          <p:nvPr/>
        </p:nvSpPr>
        <p:spPr>
          <a:xfrm>
            <a:off x="2675650" y="975974"/>
            <a:ext cx="6840699"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Outpatient Coding Guidelines</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4FEF9EA-197B-50F0-D075-785E88F5D7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5B431E6-3C38-2860-CE90-F593D180C8C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3AAB86-B2B1-73D1-8D42-AB1EFC9C266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6441E3D2-405E-202F-D6F4-808DBE205BC0}"/>
              </a:ext>
            </a:extLst>
          </p:cNvPr>
          <p:cNvSpPr txBox="1"/>
          <p:nvPr/>
        </p:nvSpPr>
        <p:spPr>
          <a:xfrm>
            <a:off x="942308" y="1993151"/>
            <a:ext cx="10084050" cy="4356321"/>
          </a:xfrm>
          <a:prstGeom prst="rect">
            <a:avLst/>
          </a:prstGeom>
          <a:noFill/>
        </p:spPr>
        <p:txBody>
          <a:bodyPr wrap="square" rtlCol="0">
            <a:spAutoFit/>
          </a:bodyPr>
          <a:lstStyle/>
          <a:p>
            <a:pPr algn="just">
              <a:lnSpc>
                <a:spcPct val="150000"/>
              </a:lnSpc>
              <a:spcAft>
                <a:spcPts val="600"/>
              </a:spcAft>
            </a:pPr>
            <a:r>
              <a:rPr lang="en-US" sz="1930" b="1" kern="100" dirty="0">
                <a:solidFill>
                  <a:srgbClr val="0070C0"/>
                </a:solidFill>
                <a:latin typeface="Times New Roman" panose="02020603050405020304" pitchFamily="18" charset="0"/>
                <a:cs typeface="Arial" panose="020B0604020202020204" pitchFamily="34" charset="0"/>
              </a:rPr>
              <a:t>F. Chronic Diseases</a:t>
            </a:r>
          </a:p>
          <a:p>
            <a:pPr marL="342900" indent="-342900" algn="just">
              <a:lnSpc>
                <a:spcPct val="150000"/>
              </a:lnSpc>
              <a:spcAft>
                <a:spcPts val="600"/>
              </a:spcAft>
              <a:buFont typeface="Arial" panose="020B0604020202020204" pitchFamily="34" charset="0"/>
              <a:buChar char="•"/>
            </a:pPr>
            <a:r>
              <a:rPr lang="en-US" sz="1930" kern="100" dirty="0">
                <a:latin typeface="Times New Roman" panose="02020603050405020304" pitchFamily="18" charset="0"/>
                <a:ea typeface="Aptos" panose="020B0004020202020204" pitchFamily="34" charset="0"/>
                <a:cs typeface="Arial" panose="020B0604020202020204" pitchFamily="34" charset="0"/>
              </a:rPr>
              <a:t>Chronic diseases treated on an ongoing basis may be coded and reported as many times as the patient receives treatment and care for the condition(s).</a:t>
            </a:r>
          </a:p>
          <a:p>
            <a:pPr algn="just">
              <a:lnSpc>
                <a:spcPct val="150000"/>
              </a:lnSpc>
              <a:spcAft>
                <a:spcPts val="600"/>
              </a:spcAft>
            </a:pPr>
            <a:r>
              <a:rPr lang="en-US" sz="1930" b="1" kern="100" dirty="0">
                <a:solidFill>
                  <a:srgbClr val="0070C0"/>
                </a:solidFill>
                <a:latin typeface="Times New Roman" panose="02020603050405020304" pitchFamily="18" charset="0"/>
                <a:cs typeface="Arial" panose="020B0604020202020204" pitchFamily="34" charset="0"/>
              </a:rPr>
              <a:t>G. Code All Documented Conditions That Coexist</a:t>
            </a:r>
          </a:p>
          <a:p>
            <a:pPr marL="342900" indent="-342900" algn="just">
              <a:lnSpc>
                <a:spcPct val="150000"/>
              </a:lnSpc>
              <a:spcAft>
                <a:spcPts val="600"/>
              </a:spcAft>
              <a:buFont typeface="Arial" panose="020B0604020202020204" pitchFamily="34" charset="0"/>
              <a:buChar char="•"/>
            </a:pPr>
            <a:r>
              <a:rPr lang="en-US" sz="1930" kern="100" dirty="0">
                <a:latin typeface="Times New Roman" panose="02020603050405020304" pitchFamily="18" charset="0"/>
                <a:ea typeface="Aptos" panose="020B0004020202020204" pitchFamily="34" charset="0"/>
                <a:cs typeface="Arial" panose="020B0604020202020204" pitchFamily="34" charset="0"/>
              </a:rPr>
              <a:t>Code all documented conditions that coexist at the time of the encounter/ visit and require or affect patient care treatment or management. </a:t>
            </a:r>
            <a:r>
              <a:rPr lang="en-US" sz="193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Do not code </a:t>
            </a:r>
            <a:r>
              <a:rPr lang="en-US" sz="1930" kern="100" dirty="0">
                <a:latin typeface="Times New Roman" panose="02020603050405020304" pitchFamily="18" charset="0"/>
                <a:ea typeface="Aptos" panose="020B0004020202020204" pitchFamily="34" charset="0"/>
                <a:cs typeface="Arial" panose="020B0604020202020204" pitchFamily="34" charset="0"/>
              </a:rPr>
              <a:t>conditions that were previously treated and no longer exist. However, history codes (V10–V19) may be reported as secondary codes if the historical condition or family history has an impact on current care or influences treatment.</a:t>
            </a:r>
          </a:p>
          <a:p>
            <a:pPr marL="342900" indent="-342900" algn="just">
              <a:lnSpc>
                <a:spcPct val="150000"/>
              </a:lnSpc>
              <a:spcAft>
                <a:spcPts val="600"/>
              </a:spcAft>
              <a:buFont typeface="Arial" panose="020B0604020202020204" pitchFamily="34" charset="0"/>
              <a:buChar char="•"/>
            </a:pPr>
            <a:endParaRPr lang="en-US" sz="193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6D7493E8-B842-9D2F-2530-B81DE18854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04408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A446D-FED9-6C92-F177-06E36D3EEF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68DB07-36F1-B625-5847-B7515C6AD8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6702151-2FB2-56DA-68E5-CFF149CF8572}"/>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B3982B1-203C-3182-8413-EFE43EBFA8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BE53D2E-5405-32C7-255A-ADDBF0B80B5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D23A4BE-91F9-BAAE-7309-2D453A385C4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DFA6BF4B-DDBB-76C4-DC81-DC8B31F953AE}"/>
              </a:ext>
            </a:extLst>
          </p:cNvPr>
          <p:cNvSpPr txBox="1"/>
          <p:nvPr/>
        </p:nvSpPr>
        <p:spPr>
          <a:xfrm>
            <a:off x="912846" y="2095405"/>
            <a:ext cx="10084050" cy="4428392"/>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b="1" u="sng"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Principal versus Secondary Procedures</a:t>
            </a:r>
          </a:p>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Hospitals are required to rank all inpatient procedures according to specific criteria for selection of principal and secondary procedures and to code them using the ICD-9-CM procedure index and tabular list.</a:t>
            </a:r>
          </a:p>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A </a:t>
            </a:r>
            <a:r>
              <a:rPr lang="en-US"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principal procedure </a:t>
            </a:r>
            <a:r>
              <a:rPr lang="en-US" kern="100" dirty="0">
                <a:latin typeface="Times New Roman" panose="02020603050405020304" pitchFamily="18" charset="0"/>
                <a:ea typeface="Aptos" panose="020B0004020202020204" pitchFamily="34" charset="0"/>
                <a:cs typeface="Arial" panose="020B0604020202020204" pitchFamily="34" charset="0"/>
              </a:rPr>
              <a:t>is a procedure performed for definitive treatment rather than diagnostic purposes; one performed to treat a complication; or one that is most closely related to the principal diagnosis. There may be cases in which procedures performed are not directly related to the principal diagnosis, but are related to secondary conditions. In such cases, the principal procedure is considered to be the major definitive treatment performed.</a:t>
            </a:r>
          </a:p>
          <a:p>
            <a:pPr marL="342900" indent="-342900" algn="just">
              <a:lnSpc>
                <a:spcPct val="150000"/>
              </a:lnSpc>
              <a:spcAft>
                <a:spcPts val="600"/>
              </a:spcAft>
              <a:buFont typeface="Arial" panose="020B0604020202020204" pitchFamily="34" charset="0"/>
              <a:buChar char="•"/>
            </a:pPr>
            <a:endParaRPr lang="en-US"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6FA75500-2386-678E-64D1-88ECCC4445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284104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71AB1-E00D-8D48-BD64-114FCEDD9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F9BB09-4DFE-1809-FCDF-7E8B1EC2E24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D036E33-475A-8727-BD13-4E6FC0F66FE9}"/>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73FCADF-D24A-6A92-AFF7-75B70EF298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12D7C02-8E97-AFEF-1D40-3365AAB3B63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8C212B8-58F1-F854-E77D-AFE465B0182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8EADA629-C4CA-2646-0D9C-AB8194584574}"/>
              </a:ext>
            </a:extLst>
          </p:cNvPr>
          <p:cNvSpPr txBox="1"/>
          <p:nvPr/>
        </p:nvSpPr>
        <p:spPr>
          <a:xfrm>
            <a:off x="942308" y="2197056"/>
            <a:ext cx="10084050" cy="239584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Secondary procedures </a:t>
            </a:r>
            <a:r>
              <a:rPr lang="en-US" sz="2400" kern="100" dirty="0">
                <a:latin typeface="Times New Roman" panose="02020603050405020304" pitchFamily="18" charset="0"/>
                <a:ea typeface="Aptos" panose="020B0004020202020204" pitchFamily="34" charset="0"/>
                <a:cs typeface="Arial" panose="020B0604020202020204" pitchFamily="34" charset="0"/>
              </a:rPr>
              <a:t>are additional procedures performed during the same encounter as the principal procedure.</a:t>
            </a:r>
          </a:p>
          <a:p>
            <a:pPr marL="342900" indent="-34290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ea typeface="Aptos" panose="020B0004020202020204" pitchFamily="34" charset="0"/>
              <a:cs typeface="Arial" panose="020B0604020202020204" pitchFamily="34" charset="0"/>
            </a:endParaRPr>
          </a:p>
          <a:p>
            <a:pPr marL="342900" indent="-342900" algn="just">
              <a:lnSpc>
                <a:spcPct val="150000"/>
              </a:lnSpc>
              <a:spcAft>
                <a:spcPts val="600"/>
              </a:spcAft>
              <a:buFont typeface="Arial" panose="020B0604020202020204" pitchFamily="34" charset="0"/>
              <a:buChar char="•"/>
            </a:pPr>
            <a:endParaRPr lang="en-US" sz="24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C0C35C53-AB64-21FB-D34D-3A548501B2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text&#10;&#10;AI-generated content may be incorrect.">
            <a:extLst>
              <a:ext uri="{FF2B5EF4-FFF2-40B4-BE49-F238E27FC236}">
                <a16:creationId xmlns:a16="http://schemas.microsoft.com/office/drawing/2014/main" id="{88D74E65-DA63-2823-AE69-35CB7E05D2B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280" y="3428999"/>
            <a:ext cx="10812720" cy="2395849"/>
          </a:xfrm>
          <a:prstGeom prst="rect">
            <a:avLst/>
          </a:prstGeom>
        </p:spPr>
      </p:pic>
    </p:spTree>
    <p:custDataLst>
      <p:tags r:id="rId1"/>
    </p:custDataLst>
    <p:extLst>
      <p:ext uri="{BB962C8B-B14F-4D97-AF65-F5344CB8AC3E}">
        <p14:creationId xmlns:p14="http://schemas.microsoft.com/office/powerpoint/2010/main" val="195379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70CFE-0748-3CF6-D336-09A336CDF3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AAC094-E7F1-44FD-6B40-A271C4875A6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3516F508-D93D-C4DF-030F-F52E77C79303}"/>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887D88D-DF34-42EF-A3D0-FDF513265C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8C03F6F-0033-59A0-D00B-40775151273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2849A9-166F-C8CE-DC53-4DDBF74543D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26FF93F7-5E72-6D51-240D-92B80619EF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 up of a text&#10;&#10;AI-generated content may be incorrect.">
            <a:extLst>
              <a:ext uri="{FF2B5EF4-FFF2-40B4-BE49-F238E27FC236}">
                <a16:creationId xmlns:a16="http://schemas.microsoft.com/office/drawing/2014/main" id="{71945BBA-62E1-AC93-CECF-3BE8F52AC9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2441586"/>
            <a:ext cx="10659726" cy="2964604"/>
          </a:xfrm>
          <a:prstGeom prst="rect">
            <a:avLst/>
          </a:prstGeom>
        </p:spPr>
      </p:pic>
    </p:spTree>
    <p:custDataLst>
      <p:tags r:id="rId1"/>
    </p:custDataLst>
    <p:extLst>
      <p:ext uri="{BB962C8B-B14F-4D97-AF65-F5344CB8AC3E}">
        <p14:creationId xmlns:p14="http://schemas.microsoft.com/office/powerpoint/2010/main" val="879264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3E06D-1010-4E77-9378-0A230ABE23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BFB5F5-0394-3B5B-198D-CD9690E244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16763F5-3E79-6BAC-117E-81B5DB73E1DC}"/>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AAEC17-6A07-575B-DB71-210FB82ED6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4D39D1F-D844-713B-3E1F-AB88547EAC2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D45FA91-6D52-D668-D40F-051D37D080E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36754A2D-2FE1-D1AE-7AFF-796A78BA3C85}"/>
              </a:ext>
            </a:extLst>
          </p:cNvPr>
          <p:cNvSpPr txBox="1"/>
          <p:nvPr/>
        </p:nvSpPr>
        <p:spPr>
          <a:xfrm>
            <a:off x="942308" y="2050252"/>
            <a:ext cx="10084050" cy="3935949"/>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Morphology</a:t>
            </a:r>
            <a:r>
              <a:rPr lang="en-US" kern="100" dirty="0">
                <a:latin typeface="Times New Roman" panose="02020603050405020304" pitchFamily="18" charset="0"/>
                <a:ea typeface="Aptos" panose="020B0004020202020204" pitchFamily="34" charset="0"/>
                <a:cs typeface="Arial" panose="020B0604020202020204" pitchFamily="34" charset="0"/>
              </a:rPr>
              <a:t> indicates the tissue type of a neoplasm. A basic knowledge of morphology coding can be helpful to a coder because the name of the neoplasm documented in the patient’s chart does not always indicate whether the neoplasm is benign (not cancerous) or malignant (cancerous).</a:t>
            </a:r>
          </a:p>
          <a:p>
            <a:pPr marL="342900" indent="-342900" algn="just">
              <a:lnSpc>
                <a:spcPct val="150000"/>
              </a:lnSpc>
              <a:spcAft>
                <a:spcPts val="600"/>
              </a:spcAft>
              <a:buFont typeface="Arial" panose="020B0604020202020204" pitchFamily="34" charset="0"/>
              <a:buChar char="•"/>
            </a:pPr>
            <a:r>
              <a:rPr lang="en-US" kern="100" dirty="0">
                <a:latin typeface="Times New Roman" panose="02020603050405020304" pitchFamily="18" charset="0"/>
                <a:ea typeface="Aptos" panose="020B0004020202020204" pitchFamily="34" charset="0"/>
                <a:cs typeface="Arial" panose="020B0604020202020204" pitchFamily="34" charset="0"/>
              </a:rPr>
              <a:t>In addition, coding should be delayed until the pathology report is available in the patient’s chart for review.</a:t>
            </a:r>
          </a:p>
          <a:p>
            <a:pPr marL="342900" indent="-342900" algn="just">
              <a:lnSpc>
                <a:spcPct val="150000"/>
              </a:lnSpc>
              <a:spcAft>
                <a:spcPts val="600"/>
              </a:spcAft>
              <a:buFont typeface="Arial" panose="020B0604020202020204" pitchFamily="34" charset="0"/>
              <a:buChar char="•"/>
            </a:pPr>
            <a:r>
              <a:rPr lang="en-US"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Neoplasms</a:t>
            </a:r>
            <a:r>
              <a:rPr lang="en-US" kern="100" dirty="0">
                <a:latin typeface="Times New Roman" panose="02020603050405020304" pitchFamily="18" charset="0"/>
                <a:ea typeface="Aptos" panose="020B0004020202020204" pitchFamily="34" charset="0"/>
                <a:cs typeface="Arial" panose="020B0604020202020204" pitchFamily="34" charset="0"/>
              </a:rPr>
              <a:t> are new growths, or tumors, in which cell reproduction is out of control. For coding purposes, the provider should specify whether the tumor is benign (noncancerous, nonmalignant, noninvasive) or malignant (cancerous, invasive, capable of spreading to other parts of the body). It is highly advisable that neoplasms be coded directly from the pathology report.</a:t>
            </a:r>
          </a:p>
        </p:txBody>
      </p:sp>
      <p:pic>
        <p:nvPicPr>
          <p:cNvPr id="7" name="Graphic 21">
            <a:extLst>
              <a:ext uri="{FF2B5EF4-FFF2-40B4-BE49-F238E27FC236}">
                <a16:creationId xmlns:a16="http://schemas.microsoft.com/office/drawing/2014/main" id="{C56836B2-1195-BCA5-E7A4-7ADC33DAA87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8735196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C5959-0D21-5A38-F0A6-B7E0B4FD6C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958E07-1A40-D037-1EDB-8FD957A641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D5B4399-8E16-849A-8D51-3C1335F0EC3F}"/>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DF4832F-DEDE-C851-9406-8B28D87166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19885F9-1590-5642-22E5-B6B98F07EB4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51F9A09-0A51-F4E7-F13F-5D897DDEEF1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B6F0006D-4D10-65DC-564E-E4C81423430E}"/>
              </a:ext>
            </a:extLst>
          </p:cNvPr>
          <p:cNvSpPr txBox="1"/>
          <p:nvPr/>
        </p:nvSpPr>
        <p:spPr>
          <a:xfrm>
            <a:off x="942308" y="2141974"/>
            <a:ext cx="10084050" cy="4220001"/>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Primary malignancy</a:t>
            </a:r>
            <a:r>
              <a:rPr lang="en-US" sz="2100" kern="100" dirty="0">
                <a:latin typeface="Times New Roman" panose="02020603050405020304" pitchFamily="18" charset="0"/>
                <a:ea typeface="Aptos" panose="020B0004020202020204" pitchFamily="34" charset="0"/>
                <a:cs typeface="Arial" panose="020B0604020202020204" pitchFamily="34" charset="0"/>
              </a:rPr>
              <a:t>—The original tumor site. All malignant tumors are considered primary unless otherwise documented as metastatic or secondary.</a:t>
            </a:r>
          </a:p>
          <a:p>
            <a:pPr marL="342900" indent="-34290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Secondary malignancy</a:t>
            </a:r>
            <a:r>
              <a:rPr lang="en-US" sz="2100" kern="100" dirty="0">
                <a:latin typeface="Times New Roman" panose="02020603050405020304" pitchFamily="18" charset="0"/>
                <a:ea typeface="Aptos" panose="020B0004020202020204" pitchFamily="34" charset="0"/>
                <a:cs typeface="Arial" panose="020B0604020202020204" pitchFamily="34" charset="0"/>
              </a:rPr>
              <a:t>—The tumor has metastasized (spread) to a secondary site, either adjacent to the primary site or to a remote region of the body.</a:t>
            </a:r>
          </a:p>
          <a:p>
            <a:pPr marL="342900" indent="-34290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Carcinoma (Ca) in situ</a:t>
            </a:r>
            <a:r>
              <a:rPr lang="en-US" sz="2100" kern="100" dirty="0">
                <a:latin typeface="Times New Roman" panose="02020603050405020304" pitchFamily="18" charset="0"/>
                <a:ea typeface="Aptos" panose="020B0004020202020204" pitchFamily="34" charset="0"/>
                <a:cs typeface="Arial" panose="020B0604020202020204" pitchFamily="34" charset="0"/>
              </a:rPr>
              <a:t>—A malignant tumor that is localized, circumscribed, encapsulated, and noninvasive (has not spread to deeper or adjacent tissues or organs).</a:t>
            </a:r>
          </a:p>
          <a:p>
            <a:pPr marL="342900" indent="-342900" algn="just">
              <a:lnSpc>
                <a:spcPct val="150000"/>
              </a:lnSpc>
              <a:spcAft>
                <a:spcPts val="600"/>
              </a:spcAft>
              <a:buFont typeface="Arial" panose="020B0604020202020204" pitchFamily="34" charset="0"/>
              <a:buChar char="•"/>
            </a:pPr>
            <a:r>
              <a:rPr lang="en-US" sz="21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Benign</a:t>
            </a:r>
            <a:r>
              <a:rPr lang="en-US" sz="2100" kern="100" dirty="0">
                <a:latin typeface="Times New Roman" panose="02020603050405020304" pitchFamily="18" charset="0"/>
                <a:ea typeface="Aptos" panose="020B0004020202020204" pitchFamily="34" charset="0"/>
                <a:cs typeface="Arial" panose="020B0604020202020204" pitchFamily="34" charset="0"/>
              </a:rPr>
              <a:t>—A noninvasive, non-spreading, nonmalignant tumor.</a:t>
            </a:r>
          </a:p>
          <a:p>
            <a:pPr marL="342900" indent="-342900" algn="just">
              <a:lnSpc>
                <a:spcPct val="150000"/>
              </a:lnSpc>
              <a:spcAft>
                <a:spcPts val="600"/>
              </a:spcAft>
              <a:buFont typeface="Arial" panose="020B0604020202020204" pitchFamily="34" charset="0"/>
              <a:buChar char="•"/>
            </a:pPr>
            <a:endParaRPr lang="en-US" sz="2100" kern="100" dirty="0">
              <a:latin typeface="Times New Roman" panose="02020603050405020304" pitchFamily="18" charset="0"/>
              <a:ea typeface="Aptos" panose="020B00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3498D7DE-4BF4-721F-0CB7-BF9406938B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61760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2959E-128A-CFC8-85C0-FAB46D9FA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FE0FA7-21BA-F1D9-F8FE-661EBC1996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C3BDED7-B247-6116-BA32-211829A09155}"/>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4F81481-98CC-1309-F1DB-14A28A9817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C38875A-A526-B84C-B33F-E47F3CD9158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D52358-B132-F07F-987D-6AEFCDDA9B0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sp>
        <p:nvSpPr>
          <p:cNvPr id="48" name="TextBox 47">
            <a:extLst>
              <a:ext uri="{FF2B5EF4-FFF2-40B4-BE49-F238E27FC236}">
                <a16:creationId xmlns:a16="http://schemas.microsoft.com/office/drawing/2014/main" id="{57DDD17A-422C-3C5F-DC62-34E82C60C09C}"/>
              </a:ext>
            </a:extLst>
          </p:cNvPr>
          <p:cNvSpPr txBox="1"/>
          <p:nvPr/>
        </p:nvSpPr>
        <p:spPr>
          <a:xfrm>
            <a:off x="942308" y="2141974"/>
            <a:ext cx="10084050" cy="3831177"/>
          </a:xfrm>
          <a:prstGeom prst="rect">
            <a:avLst/>
          </a:prstGeom>
          <a:noFill/>
        </p:spPr>
        <p:txBody>
          <a:bodyPr wrap="square" rtlCol="0">
            <a:spAutoFit/>
          </a:bodyPr>
          <a:lstStyle/>
          <a:p>
            <a:pPr marL="342900" indent="-342900" algn="just">
              <a:lnSpc>
                <a:spcPct val="150000"/>
              </a:lnSpc>
              <a:spcAft>
                <a:spcPts val="600"/>
              </a:spcAft>
              <a:buFont typeface="Arial" panose="020B0604020202020204" pitchFamily="34" charset="0"/>
              <a:buChar char="•"/>
            </a:pPr>
            <a:r>
              <a:rPr lang="en-US" sz="24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Primary Malignancies</a:t>
            </a:r>
          </a:p>
          <a:p>
            <a:pPr marL="342900" indent="-342900" algn="just">
              <a:lnSpc>
                <a:spcPct val="150000"/>
              </a:lnSpc>
              <a:spcAft>
                <a:spcPts val="600"/>
              </a:spcAft>
              <a:buFont typeface="Arial" panose="020B0604020202020204" pitchFamily="34" charset="0"/>
              <a:buChar char="•"/>
            </a:pPr>
            <a:r>
              <a:rPr lang="en-US" sz="2000" kern="100" dirty="0">
                <a:latin typeface="Times New Roman" panose="02020603050405020304" pitchFamily="18" charset="0"/>
                <a:ea typeface="Aptos" panose="020B0004020202020204" pitchFamily="34" charset="0"/>
                <a:cs typeface="Arial" panose="020B0604020202020204" pitchFamily="34" charset="0"/>
              </a:rPr>
              <a:t>A malignancy is coded as the </a:t>
            </a:r>
            <a:r>
              <a:rPr lang="en-US" sz="20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primary site </a:t>
            </a:r>
            <a:r>
              <a:rPr lang="en-US" sz="2000" kern="100" dirty="0">
                <a:latin typeface="Times New Roman" panose="02020603050405020304" pitchFamily="18" charset="0"/>
                <a:ea typeface="Aptos" panose="020B0004020202020204" pitchFamily="34" charset="0"/>
                <a:cs typeface="Arial" panose="020B0604020202020204" pitchFamily="34" charset="0"/>
              </a:rPr>
              <a:t>if the diagnostic statement documents:</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Metastatic from a site.</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Spread from a site.</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Primary neoplasm of a site.</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A malignancy for which no specific classification is documented.</a:t>
            </a:r>
          </a:p>
          <a:p>
            <a:pPr algn="just">
              <a:lnSpc>
                <a:spcPct val="150000"/>
              </a:lnSpc>
              <a:spcAft>
                <a:spcPts val="600"/>
              </a:spcAft>
            </a:pPr>
            <a:r>
              <a:rPr lang="en-US" sz="2000" kern="100" dirty="0">
                <a:latin typeface="Times New Roman" panose="02020603050405020304" pitchFamily="18" charset="0"/>
                <a:ea typeface="Aptos" panose="020B0004020202020204" pitchFamily="34" charset="0"/>
                <a:cs typeface="Arial" panose="020B0604020202020204" pitchFamily="34" charset="0"/>
              </a:rPr>
              <a:t>● A recurrent tumor.</a:t>
            </a:r>
          </a:p>
        </p:txBody>
      </p:sp>
      <p:pic>
        <p:nvPicPr>
          <p:cNvPr id="7" name="Graphic 21">
            <a:extLst>
              <a:ext uri="{FF2B5EF4-FFF2-40B4-BE49-F238E27FC236}">
                <a16:creationId xmlns:a16="http://schemas.microsoft.com/office/drawing/2014/main" id="{E1A752AB-F408-6C86-8201-F049CE3829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5542484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A5876-9BE5-CF67-E14A-9607B74997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03B10A-6744-92B2-2A35-DC34AF6599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D7BCE19-93EA-E365-6D42-8C5EC3CEDB00}"/>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00FF461-B8B0-2243-B339-B77CB3EF2F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7163C16-0B86-423D-A36C-679CB1590AC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4C0D4E-D4C0-0D42-82EB-CC8D047EE0C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9B9D98D8-0018-7014-01A4-D321815758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background with black text&#10;&#10;AI-generated content may be incorrect.">
            <a:extLst>
              <a:ext uri="{FF2B5EF4-FFF2-40B4-BE49-F238E27FC236}">
                <a16:creationId xmlns:a16="http://schemas.microsoft.com/office/drawing/2014/main" id="{147CAF50-3FB2-D001-1A73-FC681385EC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669" y="2197055"/>
            <a:ext cx="10350023" cy="3840161"/>
          </a:xfrm>
          <a:prstGeom prst="rect">
            <a:avLst/>
          </a:prstGeom>
        </p:spPr>
      </p:pic>
    </p:spTree>
    <p:custDataLst>
      <p:tags r:id="rId1"/>
    </p:custDataLst>
    <p:extLst>
      <p:ext uri="{BB962C8B-B14F-4D97-AF65-F5344CB8AC3E}">
        <p14:creationId xmlns:p14="http://schemas.microsoft.com/office/powerpoint/2010/main" val="4221624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E3CDB-EA9D-EBC9-674A-A1CABF7FA5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E7372A-1472-E2E8-F2E2-D9462347A5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BAAC058-1ADA-7D0A-A249-BDC5753D769E}"/>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FA0C273-0E5A-C9A1-784C-7EC7AD2A93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D0ABA65-6782-FB3E-A692-6D02D232698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24ADC4D-A4AD-0ADA-EF69-09F854086FC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CAC4C652-699C-59E5-A07D-98E8D5FCB6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white card with black text&#10;&#10;AI-generated content may be incorrect.">
            <a:extLst>
              <a:ext uri="{FF2B5EF4-FFF2-40B4-BE49-F238E27FC236}">
                <a16:creationId xmlns:a16="http://schemas.microsoft.com/office/drawing/2014/main" id="{736764EB-F0A0-D934-9DF9-C4ACCE5296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2308" y="2671855"/>
            <a:ext cx="10233229" cy="2311567"/>
          </a:xfrm>
          <a:prstGeom prst="rect">
            <a:avLst/>
          </a:prstGeom>
        </p:spPr>
      </p:pic>
    </p:spTree>
    <p:custDataLst>
      <p:tags r:id="rId1"/>
    </p:custDataLst>
    <p:extLst>
      <p:ext uri="{BB962C8B-B14F-4D97-AF65-F5344CB8AC3E}">
        <p14:creationId xmlns:p14="http://schemas.microsoft.com/office/powerpoint/2010/main" val="39127193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44DE0-6156-C139-922D-C9E181833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372D0B-10E1-1A7C-749C-1FA93332A1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773D9EB-45F0-ECED-D38A-DAAB1FF5A21B}"/>
              </a:ext>
            </a:extLst>
          </p:cNvPr>
          <p:cNvSpPr txBox="1"/>
          <p:nvPr/>
        </p:nvSpPr>
        <p:spPr>
          <a:xfrm>
            <a:off x="2376227" y="755956"/>
            <a:ext cx="743954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Aptos" panose="020B0004020202020204" pitchFamily="34" charset="0"/>
                <a:cs typeface="Arial" panose="020B0604020202020204" pitchFamily="34" charset="0"/>
              </a:rPr>
              <a:t>ICD-9-CM Index to Procedures and Tabular List of Procedures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8CCA2AF-45A1-950E-456C-629500583B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3070C00-E1A6-C42E-FB56-E7509B39C0E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5D81E06-E02F-6EBD-F693-BAA32217157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05</a:t>
            </a:r>
          </a:p>
        </p:txBody>
      </p:sp>
      <p:pic>
        <p:nvPicPr>
          <p:cNvPr id="7" name="Graphic 21">
            <a:extLst>
              <a:ext uri="{FF2B5EF4-FFF2-40B4-BE49-F238E27FC236}">
                <a16:creationId xmlns:a16="http://schemas.microsoft.com/office/drawing/2014/main" id="{9A759BDD-D38A-2322-A3E2-6D6C6B3F1A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white rectangular object with black text&#10;&#10;AI-generated content may be incorrect.">
            <a:extLst>
              <a:ext uri="{FF2B5EF4-FFF2-40B4-BE49-F238E27FC236}">
                <a16:creationId xmlns:a16="http://schemas.microsoft.com/office/drawing/2014/main" id="{C2C4BFD5-B479-518A-0C80-6C6DB16D00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5304" y="2750238"/>
            <a:ext cx="10481389" cy="2308559"/>
          </a:xfrm>
          <a:prstGeom prst="rect">
            <a:avLst/>
          </a:prstGeom>
        </p:spPr>
      </p:pic>
    </p:spTree>
    <p:custDataLst>
      <p:tags r:id="rId1"/>
    </p:custDataLst>
    <p:extLst>
      <p:ext uri="{BB962C8B-B14F-4D97-AF65-F5344CB8AC3E}">
        <p14:creationId xmlns:p14="http://schemas.microsoft.com/office/powerpoint/2010/main" val="2975956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4072397"/>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The United States adopted the International Classification of Diseases, 9th Revision, Clinical Modification (ICD-9-CM) to facilitate the coding and classification of morbidity (disease) data from inpatient and outpatient records, and physician office records.</a:t>
            </a:r>
          </a:p>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Medical necessity is the measure of whether a healthcare procedure or service is appropriate for the diagnosis and/or treatment of a condition. </a:t>
            </a:r>
          </a:p>
          <a:p>
            <a:pPr marL="457200" marR="0" indent="-457200" algn="just">
              <a:lnSpc>
                <a:spcPct val="150000"/>
              </a:lnSpc>
              <a:spcAft>
                <a:spcPts val="600"/>
              </a:spcAft>
              <a:buFont typeface="+mj-lt"/>
              <a:buAutoNum type="arabicPeriod"/>
            </a:pPr>
            <a:r>
              <a:rPr lang="en-US" sz="2100" kern="100" dirty="0">
                <a:latin typeface="Times New Roman" panose="02020603050405020304" pitchFamily="18" charset="0"/>
                <a:cs typeface="Arial" panose="020B0604020202020204" pitchFamily="34" charset="0"/>
              </a:rPr>
              <a:t>Outpatient claims require reporting of the patient’s first-listed diagnosis, secondary diagnoses, procedures, and services.</a:t>
            </a:r>
            <a:endParaRPr lang="en-US" sz="21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14.1|50.6|29"/>
</p:tagLst>
</file>

<file path=ppt/tags/tag2.xml><?xml version="1.0" encoding="utf-8"?>
<p:tagLst xmlns:a="http://schemas.openxmlformats.org/drawingml/2006/main" xmlns:r="http://schemas.openxmlformats.org/officeDocument/2006/relationships" xmlns:p="http://schemas.openxmlformats.org/presentationml/2006/main">
  <p:tag name="TIMING" val="|7.5|6.9|32.9"/>
</p:tagLst>
</file>

<file path=ppt/tags/tag3.xml><?xml version="1.0" encoding="utf-8"?>
<p:tagLst xmlns:a="http://schemas.openxmlformats.org/drawingml/2006/main" xmlns:r="http://schemas.openxmlformats.org/officeDocument/2006/relationships" xmlns:p="http://schemas.openxmlformats.org/presentationml/2006/main">
  <p:tag name="TIMING" val="|1|42.7"/>
</p:tagLst>
</file>

<file path=ppt/tags/tag4.xml><?xml version="1.0" encoding="utf-8"?>
<p:tagLst xmlns:a="http://schemas.openxmlformats.org/drawingml/2006/main" xmlns:r="http://schemas.openxmlformats.org/officeDocument/2006/relationships" xmlns:p="http://schemas.openxmlformats.org/presentationml/2006/main">
  <p:tag name="TIMING" val="|8.2|53.5"/>
</p:tagLst>
</file>

<file path=ppt/tags/tag5.xml><?xml version="1.0" encoding="utf-8"?>
<p:tagLst xmlns:a="http://schemas.openxmlformats.org/drawingml/2006/main" xmlns:r="http://schemas.openxmlformats.org/officeDocument/2006/relationships" xmlns:p="http://schemas.openxmlformats.org/presentationml/2006/main">
  <p:tag name="TIMING" val="|10.9|61.5"/>
</p:tagLst>
</file>

<file path=ppt/tags/tag6.xml><?xml version="1.0" encoding="utf-8"?>
<p:tagLst xmlns:a="http://schemas.openxmlformats.org/drawingml/2006/main" xmlns:r="http://schemas.openxmlformats.org/officeDocument/2006/relationships" xmlns:p="http://schemas.openxmlformats.org/presentationml/2006/main">
  <p:tag name="TIMING" val="|15.7|69.9"/>
</p:tagLst>
</file>

<file path=ppt/tags/tag7.xml><?xml version="1.0" encoding="utf-8"?>
<p:tagLst xmlns:a="http://schemas.openxmlformats.org/drawingml/2006/main" xmlns:r="http://schemas.openxmlformats.org/officeDocument/2006/relationships" xmlns:p="http://schemas.openxmlformats.org/presentationml/2006/main">
  <p:tag name="TIMING" val="|1.1"/>
</p:tagLst>
</file>

<file path=ppt/tags/tag8.xml><?xml version="1.0" encoding="utf-8"?>
<p:tagLst xmlns:a="http://schemas.openxmlformats.org/drawingml/2006/main" xmlns:r="http://schemas.openxmlformats.org/officeDocument/2006/relationships" xmlns:p="http://schemas.openxmlformats.org/presentationml/2006/main">
  <p:tag name="TIMING" val="|1.4|192.3"/>
</p:tagLst>
</file>

<file path=ppt/tags/tag9.xml><?xml version="1.0" encoding="utf-8"?>
<p:tagLst xmlns:a="http://schemas.openxmlformats.org/drawingml/2006/main" xmlns:r="http://schemas.openxmlformats.org/officeDocument/2006/relationships" xmlns:p="http://schemas.openxmlformats.org/presentationml/2006/main">
  <p:tag name="TIMING" val="|1.4|192.3"/>
</p:tagLst>
</file>

<file path=ppt/tags/tag10.xml><?xml version="1.0" encoding="utf-8"?>
<p:tagLst xmlns:a="http://schemas.openxmlformats.org/drawingml/2006/main" xmlns:r="http://schemas.openxmlformats.org/officeDocument/2006/relationships" xmlns:p="http://schemas.openxmlformats.org/presentationml/2006/main">
  <p:tag name="TIMING" val="|10.9|77.7"/>
</p:tagLst>
</file>

<file path=ppt/tags/tag11.xml><?xml version="1.0" encoding="utf-8"?>
<p:tagLst xmlns:a="http://schemas.openxmlformats.org/drawingml/2006/main" xmlns:r="http://schemas.openxmlformats.org/officeDocument/2006/relationships" xmlns:p="http://schemas.openxmlformats.org/presentationml/2006/main">
  <p:tag name="TIMING" val="|0.9|65.1"/>
</p:tagLst>
</file>

<file path=ppt/tags/tag12.xml><?xml version="1.0" encoding="utf-8"?>
<p:tagLst xmlns:a="http://schemas.openxmlformats.org/drawingml/2006/main" xmlns:r="http://schemas.openxmlformats.org/officeDocument/2006/relationships" xmlns:p="http://schemas.openxmlformats.org/presentationml/2006/main">
  <p:tag name="TIMING" val="|30.2|44.8|15.3|24.3"/>
</p:tagLst>
</file>

<file path=ppt/tags/tag13.xml><?xml version="1.0" encoding="utf-8"?>
<p:tagLst xmlns:a="http://schemas.openxmlformats.org/drawingml/2006/main" xmlns:r="http://schemas.openxmlformats.org/officeDocument/2006/relationships" xmlns:p="http://schemas.openxmlformats.org/presentationml/2006/main">
  <p:tag name="TIMING" val="|1.5|23.4"/>
</p:tagLst>
</file>

<file path=ppt/tags/tag14.xml><?xml version="1.0" encoding="utf-8"?>
<p:tagLst xmlns:a="http://schemas.openxmlformats.org/drawingml/2006/main" xmlns:r="http://schemas.openxmlformats.org/officeDocument/2006/relationships" xmlns:p="http://schemas.openxmlformats.org/presentationml/2006/main">
  <p:tag name="TIMING" val="|18.5|55.1"/>
</p:tagLst>
</file>

<file path=ppt/tags/tag15.xml><?xml version="1.0" encoding="utf-8"?>
<p:tagLst xmlns:a="http://schemas.openxmlformats.org/drawingml/2006/main" xmlns:r="http://schemas.openxmlformats.org/officeDocument/2006/relationships" xmlns:p="http://schemas.openxmlformats.org/presentationml/2006/main">
  <p:tag name="TIMING" val="|6.1|56.9"/>
</p:tagLst>
</file>

<file path=ppt/tags/tag16.xml><?xml version="1.0" encoding="utf-8"?>
<p:tagLst xmlns:a="http://schemas.openxmlformats.org/drawingml/2006/main" xmlns:r="http://schemas.openxmlformats.org/officeDocument/2006/relationships" xmlns:p="http://schemas.openxmlformats.org/presentationml/2006/main">
  <p:tag name="TIMING" val="|5.9|23.3|35.2"/>
</p:tagLst>
</file>

<file path=ppt/tags/tag17.xml><?xml version="1.0" encoding="utf-8"?>
<p:tagLst xmlns:a="http://schemas.openxmlformats.org/drawingml/2006/main" xmlns:r="http://schemas.openxmlformats.org/officeDocument/2006/relationships" xmlns:p="http://schemas.openxmlformats.org/presentationml/2006/main">
  <p:tag name="TIMING" val="|29.3|75.3|40.3"/>
</p:tagLst>
</file>

<file path=ppt/tags/tag18.xml><?xml version="1.0" encoding="utf-8"?>
<p:tagLst xmlns:a="http://schemas.openxmlformats.org/drawingml/2006/main" xmlns:r="http://schemas.openxmlformats.org/officeDocument/2006/relationships" xmlns:p="http://schemas.openxmlformats.org/presentationml/2006/main">
  <p:tag name="TIMING" val="|3.3|28.4"/>
</p:tagLst>
</file>

<file path=ppt/tags/tag19.xml><?xml version="1.0" encoding="utf-8"?>
<p:tagLst xmlns:a="http://schemas.openxmlformats.org/drawingml/2006/main" xmlns:r="http://schemas.openxmlformats.org/officeDocument/2006/relationships" xmlns:p="http://schemas.openxmlformats.org/presentationml/2006/main">
  <p:tag name="TIMING" val="|8.7|47.2"/>
</p:tagLst>
</file>

<file path=ppt/tags/tag20.xml><?xml version="1.0" encoding="utf-8"?>
<p:tagLst xmlns:a="http://schemas.openxmlformats.org/drawingml/2006/main" xmlns:r="http://schemas.openxmlformats.org/officeDocument/2006/relationships" xmlns:p="http://schemas.openxmlformats.org/presentationml/2006/main">
  <p:tag name="TIMING" val="|1.3|19.7|29.2"/>
</p:tagLst>
</file>

<file path=ppt/tags/tag21.xml><?xml version="1.0" encoding="utf-8"?>
<p:tagLst xmlns:a="http://schemas.openxmlformats.org/drawingml/2006/main" xmlns:r="http://schemas.openxmlformats.org/officeDocument/2006/relationships" xmlns:p="http://schemas.openxmlformats.org/presentationml/2006/main">
  <p:tag name="TIMING" val="|2"/>
</p:tagLst>
</file>

<file path=ppt/tags/tag22.xml><?xml version="1.0" encoding="utf-8"?>
<p:tagLst xmlns:a="http://schemas.openxmlformats.org/drawingml/2006/main" xmlns:r="http://schemas.openxmlformats.org/officeDocument/2006/relationships" xmlns:p="http://schemas.openxmlformats.org/presentationml/2006/main">
  <p:tag name="TIMING" val="|1.4|192.3"/>
</p:tagLst>
</file>

<file path=ppt/tags/tag23.xml><?xml version="1.0" encoding="utf-8"?>
<p:tagLst xmlns:a="http://schemas.openxmlformats.org/drawingml/2006/main" xmlns:r="http://schemas.openxmlformats.org/officeDocument/2006/relationships" xmlns:p="http://schemas.openxmlformats.org/presentationml/2006/main">
  <p:tag name="TIMING" val="|1.4|192.3"/>
</p:tagLst>
</file>

<file path=ppt/tags/tag24.xml><?xml version="1.0" encoding="utf-8"?>
<p:tagLst xmlns:a="http://schemas.openxmlformats.org/drawingml/2006/main" xmlns:r="http://schemas.openxmlformats.org/officeDocument/2006/relationships" xmlns:p="http://schemas.openxmlformats.org/presentationml/2006/main">
  <p:tag name="TIMING" val="|1.4|192.3"/>
</p:tagLst>
</file>

<file path=ppt/tags/tag25.xml><?xml version="1.0" encoding="utf-8"?>
<p:tagLst xmlns:a="http://schemas.openxmlformats.org/drawingml/2006/main" xmlns:r="http://schemas.openxmlformats.org/officeDocument/2006/relationships" xmlns:p="http://schemas.openxmlformats.org/presentationml/2006/main">
  <p:tag name="TIMING" val="|1.4|192.3"/>
</p:tagLst>
</file>

<file path=ppt/tags/tag26.xml><?xml version="1.0" encoding="utf-8"?>
<p:tagLst xmlns:a="http://schemas.openxmlformats.org/drawingml/2006/main" xmlns:r="http://schemas.openxmlformats.org/officeDocument/2006/relationships" xmlns:p="http://schemas.openxmlformats.org/presentationml/2006/main">
  <p:tag name="TIMING" val="|21|71"/>
</p:tagLst>
</file>

<file path=ppt/tags/tag27.xml><?xml version="1.0" encoding="utf-8"?>
<p:tagLst xmlns:a="http://schemas.openxmlformats.org/drawingml/2006/main" xmlns:r="http://schemas.openxmlformats.org/officeDocument/2006/relationships" xmlns:p="http://schemas.openxmlformats.org/presentationml/2006/main">
  <p:tag name="TIMING" val="|2.4|91.3"/>
</p:tagLst>
</file>

<file path=ppt/tags/tag28.xml><?xml version="1.0" encoding="utf-8"?>
<p:tagLst xmlns:a="http://schemas.openxmlformats.org/drawingml/2006/main" xmlns:r="http://schemas.openxmlformats.org/officeDocument/2006/relationships" xmlns:p="http://schemas.openxmlformats.org/presentationml/2006/main">
  <p:tag name="TIMING" val="|1.4|32.1"/>
</p:tagLst>
</file>

<file path=ppt/tags/tag29.xml><?xml version="1.0" encoding="utf-8"?>
<p:tagLst xmlns:a="http://schemas.openxmlformats.org/drawingml/2006/main" xmlns:r="http://schemas.openxmlformats.org/officeDocument/2006/relationships" xmlns:p="http://schemas.openxmlformats.org/presentationml/2006/main">
  <p:tag name="TIMING" val="|1.2|41"/>
</p:tagLst>
</file>

<file path=ppt/tags/tag30.xml><?xml version="1.0" encoding="utf-8"?>
<p:tagLst xmlns:a="http://schemas.openxmlformats.org/drawingml/2006/main" xmlns:r="http://schemas.openxmlformats.org/officeDocument/2006/relationships" xmlns:p="http://schemas.openxmlformats.org/presentationml/2006/main">
  <p:tag name="TIMING" val="|1|38.1"/>
</p:tagLst>
</file>

<file path=ppt/tags/tag31.xml><?xml version="1.0" encoding="utf-8"?>
<p:tagLst xmlns:a="http://schemas.openxmlformats.org/drawingml/2006/main" xmlns:r="http://schemas.openxmlformats.org/officeDocument/2006/relationships" xmlns:p="http://schemas.openxmlformats.org/presentationml/2006/main">
  <p:tag name="TIMING" val="|20.7|46.6"/>
</p:tagLst>
</file>

<file path=ppt/tags/tag32.xml><?xml version="1.0" encoding="utf-8"?>
<p:tagLst xmlns:a="http://schemas.openxmlformats.org/drawingml/2006/main" xmlns:r="http://schemas.openxmlformats.org/officeDocument/2006/relationships" xmlns:p="http://schemas.openxmlformats.org/presentationml/2006/main">
  <p:tag name="TIMING" val="|1.2|21.5"/>
</p:tagLst>
</file>

<file path=ppt/tags/tag33.xml><?xml version="1.0" encoding="utf-8"?>
<p:tagLst xmlns:a="http://schemas.openxmlformats.org/drawingml/2006/main" xmlns:r="http://schemas.openxmlformats.org/officeDocument/2006/relationships" xmlns:p="http://schemas.openxmlformats.org/presentationml/2006/main">
  <p:tag name="TIMING" val="|1.4|192.3"/>
</p:tagLst>
</file>

<file path=ppt/tags/tag34.xml><?xml version="1.0" encoding="utf-8"?>
<p:tagLst xmlns:a="http://schemas.openxmlformats.org/drawingml/2006/main" xmlns:r="http://schemas.openxmlformats.org/officeDocument/2006/relationships" xmlns:p="http://schemas.openxmlformats.org/presentationml/2006/main">
  <p:tag name="TIMING" val="|11|91.9"/>
</p:tagLst>
</file>

<file path=ppt/tags/tag35.xml><?xml version="1.0" encoding="utf-8"?>
<p:tagLst xmlns:a="http://schemas.openxmlformats.org/drawingml/2006/main" xmlns:r="http://schemas.openxmlformats.org/officeDocument/2006/relationships" xmlns:p="http://schemas.openxmlformats.org/presentationml/2006/main">
  <p:tag name="TIMING" val="|6.5|30|29.7|37.2"/>
</p:tagLst>
</file>

<file path=ppt/tags/tag36.xml><?xml version="1.0" encoding="utf-8"?>
<p:tagLst xmlns:a="http://schemas.openxmlformats.org/drawingml/2006/main" xmlns:r="http://schemas.openxmlformats.org/officeDocument/2006/relationships" xmlns:p="http://schemas.openxmlformats.org/presentationml/2006/main">
  <p:tag name="TIMING" val="|3.1|32.3"/>
</p:tagLst>
</file>

<file path=ppt/tags/tag37.xml><?xml version="1.0" encoding="utf-8"?>
<p:tagLst xmlns:a="http://schemas.openxmlformats.org/drawingml/2006/main" xmlns:r="http://schemas.openxmlformats.org/officeDocument/2006/relationships" xmlns:p="http://schemas.openxmlformats.org/presentationml/2006/main">
  <p:tag name="TIMING" val="|3.7"/>
</p:tagLst>
</file>

<file path=ppt/tags/tag38.xml><?xml version="1.0" encoding="utf-8"?>
<p:tagLst xmlns:a="http://schemas.openxmlformats.org/drawingml/2006/main" xmlns:r="http://schemas.openxmlformats.org/officeDocument/2006/relationships" xmlns:p="http://schemas.openxmlformats.org/presentationml/2006/main">
  <p:tag name="TIMING" val="|1.6"/>
</p:tagLst>
</file>

<file path=ppt/tags/tag39.xml><?xml version="1.0" encoding="utf-8"?>
<p:tagLst xmlns:a="http://schemas.openxmlformats.org/drawingml/2006/main" xmlns:r="http://schemas.openxmlformats.org/officeDocument/2006/relationships" xmlns:p="http://schemas.openxmlformats.org/presentationml/2006/main">
  <p:tag name="TIMING" val="|4.4"/>
</p:tagLst>
</file>

<file path=ppt/tags/tag40.xml><?xml version="1.0" encoding="utf-8"?>
<p:tagLst xmlns:a="http://schemas.openxmlformats.org/drawingml/2006/main" xmlns:r="http://schemas.openxmlformats.org/officeDocument/2006/relationships" xmlns:p="http://schemas.openxmlformats.org/presentationml/2006/main">
  <p:tag name="TIMING" val="|8.8|35.4|16.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4829</TotalTime>
  <Words>2695</Words>
  <Application>Microsoft Office PowerPoint</Application>
  <PresentationFormat>Widescreen</PresentationFormat>
  <Paragraphs>260</Paragraphs>
  <Slides>42</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632</cp:revision>
  <dcterms:created xsi:type="dcterms:W3CDTF">2023-04-29T09:08:00Z</dcterms:created>
  <dcterms:modified xsi:type="dcterms:W3CDTF">2025-07-07T12:20:45Z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