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501" r:id="rId5"/>
    <p:sldId id="507" r:id="rId6"/>
    <p:sldId id="508" r:id="rId7"/>
    <p:sldId id="509" r:id="rId8"/>
    <p:sldId id="586" r:id="rId9"/>
    <p:sldId id="587" r:id="rId10"/>
    <p:sldId id="588" r:id="rId11"/>
    <p:sldId id="510" r:id="rId12"/>
    <p:sldId id="512" r:id="rId13"/>
    <p:sldId id="513" r:id="rId14"/>
    <p:sldId id="514" r:id="rId15"/>
    <p:sldId id="515" r:id="rId16"/>
    <p:sldId id="516" r:id="rId17"/>
    <p:sldId id="518" r:id="rId18"/>
    <p:sldId id="519" r:id="rId19"/>
    <p:sldId id="520" r:id="rId20"/>
    <p:sldId id="521" r:id="rId21"/>
    <p:sldId id="522" r:id="rId22"/>
    <p:sldId id="527" r:id="rId23"/>
    <p:sldId id="564" r:id="rId24"/>
    <p:sldId id="529" r:id="rId25"/>
    <p:sldId id="530" r:id="rId26"/>
    <p:sldId id="531" r:id="rId27"/>
    <p:sldId id="533" r:id="rId28"/>
    <p:sldId id="534" r:id="rId29"/>
    <p:sldId id="541" r:id="rId30"/>
    <p:sldId id="542" r:id="rId31"/>
    <p:sldId id="543" r:id="rId32"/>
    <p:sldId id="545" r:id="rId33"/>
    <p:sldId id="546" r:id="rId34"/>
    <p:sldId id="547" r:id="rId35"/>
    <p:sldId id="549" r:id="rId36"/>
    <p:sldId id="550" r:id="rId37"/>
    <p:sldId id="552" r:id="rId38"/>
    <p:sldId id="566" r:id="rId39"/>
    <p:sldId id="49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1"/>
            <p14:sldId id="507"/>
            <p14:sldId id="508"/>
            <p14:sldId id="509"/>
            <p14:sldId id="586"/>
            <p14:sldId id="587"/>
            <p14:sldId id="588"/>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1851" y="2891604"/>
            <a:ext cx="5255625" cy="1015663"/>
          </a:xfrm>
          <a:prstGeom prst="rect">
            <a:avLst/>
          </a:prstGeom>
          <a:noFill/>
        </p:spPr>
        <p:txBody>
          <a:bodyPr wrap="squar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Designing distribution networks in the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4053831"/>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34705" y="4048876"/>
            <a:ext cx="5573486" cy="30492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17350" y="95361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91463" y="2029926"/>
            <a:ext cx="9596185"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endParaRPr lang="en-US" sz="27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89358"/>
            <a:ext cx="11769065" cy="4903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 the steps taken to move and store a product from the supplier stage to the customer stage in a supply chain</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is a key driver of the overall profitability of a firm because it affects both the supply chain cost and the customer value directly</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Choice of distribution network can achieve supply chain objectives from low cost to high responsiveness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apparel retail industry, for example, distribution affects about 35 percent of the revenue (including its influence on markdowns and lost sales).</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a:t>
            </a:fld>
            <a:endParaRPr lang="en-US"/>
          </a:p>
        </p:txBody>
      </p:sp>
      <p:sp>
        <p:nvSpPr>
          <p:cNvPr id="4" name="Rectangle 3">
            <a:extLst>
              <a:ext uri="{FF2B5EF4-FFF2-40B4-BE49-F238E27FC236}">
                <a16:creationId xmlns:a16="http://schemas.microsoft.com/office/drawing/2014/main" id="{A9B3E26C-62CD-2AC8-8A97-2F54610BE7A1}"/>
              </a:ext>
            </a:extLst>
          </p:cNvPr>
          <p:cNvSpPr/>
          <p:nvPr/>
        </p:nvSpPr>
        <p:spPr>
          <a:xfrm>
            <a:off x="1077067" y="274436"/>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The Role of Distribution in the Supply Chain</a:t>
            </a:r>
          </a:p>
        </p:txBody>
      </p:sp>
    </p:spTree>
    <p:extLst>
      <p:ext uri="{BB962C8B-B14F-4D97-AF65-F5344CB8AC3E}">
        <p14:creationId xmlns:p14="http://schemas.microsoft.com/office/powerpoint/2010/main" val="336617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1" y="1543346"/>
            <a:ext cx="11494744" cy="47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Until 2007, </a:t>
            </a:r>
            <a:r>
              <a:rPr kumimoji="0" 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Dell</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its PCs directly to end consumers, whereas companies such as </a:t>
            </a:r>
            <a:r>
              <a:rPr kumimoji="0" 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through resellers.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 customers waited several days to get a PC, whereas customers could walk away with an </a:t>
            </a:r>
            <a:r>
              <a:rPr kumimoji="0" 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computer from a reseller.</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Starting in June 2007, Dell also started selling its PCs through retailers such as Walmart.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late 1990s, </a:t>
            </a:r>
            <a:r>
              <a:rPr kumimoji="0" 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Gateway</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opened Gateway Country stores, wherein customers could examine the products and have salespeople help them configure a PC that suited their needs. Gateway, however, chose to sell no products at the stores; all PCs were shipped directly from the factory to the customer.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066907" y="3743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The Role of Distribution in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531596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93" y="1311589"/>
            <a:ext cx="11382931"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 network performance evaluated along two dimensions</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Customer needs that are met</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Cost of meeting customer needs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Evaluate the impact on customer service and cost for different distribution network options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Profitability of the delivery network determined by revenue from met customer needs and network costs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Inbound transportation costs are costs incurred in bringing material into a facility</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Outbound transportation costs are costs incurred in sending material out of a facility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3226" y="326062"/>
            <a:ext cx="807144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757683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960" y="1381191"/>
            <a:ext cx="10972800"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Elements of customer service influenced by network structure:</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Response time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Product variety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Product availability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Customer experience</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Order visibility</a:t>
            </a:r>
          </a:p>
          <a:p>
            <a:pPr marL="285750" indent="-285750" defTabSz="457200" fontAlgn="base">
              <a:spcBef>
                <a:spcPct val="0"/>
              </a:spcBef>
              <a:spcAft>
                <a:spcPts val="60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Returnability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90847" y="420527"/>
            <a:ext cx="80073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38398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B619E-3F0C-09F7-6F26-A0FEC5E01D5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D5930EC-6FA4-F942-436F-82570F125613}"/>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F5D9174-834F-189C-C427-EDF9635A56C8}"/>
              </a:ext>
            </a:extLst>
          </p:cNvPr>
          <p:cNvSpPr>
            <a:spLocks noGrp="1"/>
          </p:cNvSpPr>
          <p:nvPr>
            <p:ph type="sldNum" sz="quarter" idx="12"/>
          </p:nvPr>
        </p:nvSpPr>
        <p:spPr/>
        <p:txBody>
          <a:bodyPr/>
          <a:lstStyle/>
          <a:p>
            <a:fld id="{F7542ADD-394E-41F3-B704-951748884AEE}" type="slidenum">
              <a:rPr lang="en-US" smtClean="0"/>
              <a:t>8</a:t>
            </a:fld>
            <a:endParaRPr lang="en-US"/>
          </a:p>
        </p:txBody>
      </p:sp>
      <p:pic>
        <p:nvPicPr>
          <p:cNvPr id="5" name="Picture 4">
            <a:extLst>
              <a:ext uri="{FF2B5EF4-FFF2-40B4-BE49-F238E27FC236}">
                <a16:creationId xmlns:a16="http://schemas.microsoft.com/office/drawing/2014/main" id="{4CDF44F0-429F-73E4-3F02-B84839ECBB20}"/>
              </a:ext>
            </a:extLst>
          </p:cNvPr>
          <p:cNvPicPr>
            <a:picLocks noChangeAspect="1"/>
          </p:cNvPicPr>
          <p:nvPr/>
        </p:nvPicPr>
        <p:blipFill>
          <a:blip r:embed="rId2"/>
          <a:stretch>
            <a:fillRect/>
          </a:stretch>
        </p:blipFill>
        <p:spPr>
          <a:xfrm>
            <a:off x="0" y="0"/>
            <a:ext cx="12120880" cy="6857999"/>
          </a:xfrm>
          <a:prstGeom prst="rect">
            <a:avLst/>
          </a:prstGeom>
        </p:spPr>
      </p:pic>
    </p:spTree>
    <p:extLst>
      <p:ext uri="{BB962C8B-B14F-4D97-AF65-F5344CB8AC3E}">
        <p14:creationId xmlns:p14="http://schemas.microsoft.com/office/powerpoint/2010/main" val="2609608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B36D7-7D79-249F-8072-A69B20CF255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87A428A-AA20-7EFB-5827-376F03732AB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D46869C-FB1F-CFFC-4BC0-C7C08F8812F1}"/>
              </a:ext>
            </a:extLst>
          </p:cNvPr>
          <p:cNvSpPr>
            <a:spLocks noGrp="1"/>
          </p:cNvSpPr>
          <p:nvPr>
            <p:ph type="sldNum" sz="quarter" idx="12"/>
          </p:nvPr>
        </p:nvSpPr>
        <p:spPr/>
        <p:txBody>
          <a:bodyPr/>
          <a:lstStyle/>
          <a:p>
            <a:fld id="{F7542ADD-394E-41F3-B704-951748884AEE}" type="slidenum">
              <a:rPr lang="en-US" smtClean="0"/>
              <a:t>9</a:t>
            </a:fld>
            <a:endParaRPr lang="en-US"/>
          </a:p>
        </p:txBody>
      </p:sp>
      <p:pic>
        <p:nvPicPr>
          <p:cNvPr id="5" name="Picture 4">
            <a:extLst>
              <a:ext uri="{FF2B5EF4-FFF2-40B4-BE49-F238E27FC236}">
                <a16:creationId xmlns:a16="http://schemas.microsoft.com/office/drawing/2014/main" id="{BAABC572-1EE5-B921-2D9E-09FD4B7776A9}"/>
              </a:ext>
            </a:extLst>
          </p:cNvPr>
          <p:cNvPicPr>
            <a:picLocks noChangeAspect="1"/>
          </p:cNvPicPr>
          <p:nvPr/>
        </p:nvPicPr>
        <p:blipFill>
          <a:blip r:embed="rId2"/>
          <a:stretch>
            <a:fillRect/>
          </a:stretch>
        </p:blipFill>
        <p:spPr>
          <a:xfrm>
            <a:off x="0" y="136525"/>
            <a:ext cx="12120880" cy="6721475"/>
          </a:xfrm>
          <a:prstGeom prst="rect">
            <a:avLst/>
          </a:prstGeom>
        </p:spPr>
      </p:pic>
    </p:spTree>
    <p:extLst>
      <p:ext uri="{BB962C8B-B14F-4D97-AF65-F5344CB8AC3E}">
        <p14:creationId xmlns:p14="http://schemas.microsoft.com/office/powerpoint/2010/main" val="181738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59005-A683-025A-6EC8-64B593E4F02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FF6BC0D-642D-0614-69C6-0830469B2515}"/>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19FC6B2D-95A5-D2F1-7902-FDFF9BC240DD}"/>
              </a:ext>
            </a:extLst>
          </p:cNvPr>
          <p:cNvSpPr>
            <a:spLocks noGrp="1"/>
          </p:cNvSpPr>
          <p:nvPr>
            <p:ph type="sldNum" sz="quarter" idx="12"/>
          </p:nvPr>
        </p:nvSpPr>
        <p:spPr/>
        <p:txBody>
          <a:bodyPr/>
          <a:lstStyle/>
          <a:p>
            <a:fld id="{F7542ADD-394E-41F3-B704-951748884AEE}" type="slidenum">
              <a:rPr lang="en-US" smtClean="0"/>
              <a:t>10</a:t>
            </a:fld>
            <a:endParaRPr lang="en-US"/>
          </a:p>
        </p:txBody>
      </p:sp>
      <p:pic>
        <p:nvPicPr>
          <p:cNvPr id="5" name="Picture 4">
            <a:extLst>
              <a:ext uri="{FF2B5EF4-FFF2-40B4-BE49-F238E27FC236}">
                <a16:creationId xmlns:a16="http://schemas.microsoft.com/office/drawing/2014/main" id="{1C2BFA90-84C4-507B-B480-E0C25E83AE7C}"/>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4145930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384701"/>
            <a:ext cx="11216640"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Supply chain costs affected by network structure:</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Inventories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Transportation</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Facilities and handling</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Information</a:t>
            </a:r>
          </a:p>
          <a:p>
            <a:pPr marL="457200" marR="0" lvl="1" indent="0" algn="just" defTabSz="457200" rtl="0" eaLnBrk="1" fontAlgn="base" latinLnBrk="0" hangingPunct="1">
              <a:lnSpc>
                <a:spcPct val="100000"/>
              </a:lnSpc>
              <a:spcBef>
                <a:spcPct val="0"/>
              </a:spcBef>
              <a:spcAft>
                <a:spcPts val="600"/>
              </a:spcAft>
              <a:buClrTx/>
              <a:buSzTx/>
              <a:buFont typeface="Arial"/>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The choice of the distribution network can be used to achieve supply chain objectives such as low cost and high responsiveness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Total logistics costs for a supply chain network are a sum of inventory, transportation, and facility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9443" y="140643"/>
            <a:ext cx="4927952" cy="1015663"/>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Factors Influencing</a:t>
            </a:r>
            <a:br>
              <a:rPr lang="en-US" sz="3000" b="1" dirty="0">
                <a:solidFill>
                  <a:srgbClr val="00B0F0"/>
                </a:solidFill>
                <a:latin typeface="Times New Roman"/>
                <a:ea typeface="Times New Roman"/>
                <a:cs typeface="Times New Roman"/>
                <a:sym typeface="Times New Roman"/>
              </a:rPr>
            </a:br>
            <a:r>
              <a:rPr lang="en-US" sz="3000" b="1" dirty="0">
                <a:solidFill>
                  <a:srgbClr val="00B0F0"/>
                </a:solidFill>
                <a:latin typeface="Times New Roman"/>
                <a:ea typeface="Times New Roman"/>
                <a:cs typeface="Times New Roman"/>
                <a:sym typeface="Times New Roman"/>
              </a:rPr>
              <a:t>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182803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08076"/>
            <a:ext cx="4128422" cy="50622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880" y="1427756"/>
            <a:ext cx="11572240" cy="473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Distribution network choices from the manufacturer to the end consumer</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Two key decisions</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be delivered to the customer location or picked up from a prearranged site?</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flow through an intermediary (or intermediate location)?</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125920" y="382191"/>
            <a:ext cx="8666480"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948658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1" y="1369337"/>
            <a:ext cx="11291544" cy="496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One of six designs may be used</a:t>
            </a: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 and in-transit merge</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carrier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last-mile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Manufacturer/distributor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Retail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36893" y="326063"/>
            <a:ext cx="719729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543345"/>
            <a:ext cx="11308080" cy="4552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7782" y="420525"/>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pic>
        <p:nvPicPr>
          <p:cNvPr id="9" name="Picture 8">
            <a:extLst>
              <a:ext uri="{FF2B5EF4-FFF2-40B4-BE49-F238E27FC236}">
                <a16:creationId xmlns:a16="http://schemas.microsoft.com/office/drawing/2014/main" id="{C3BACAF9-C902-45CB-9C91-FB9DA0BD22D0}"/>
              </a:ext>
            </a:extLst>
          </p:cNvPr>
          <p:cNvPicPr>
            <a:picLocks noChangeAspect="1"/>
          </p:cNvPicPr>
          <p:nvPr/>
        </p:nvPicPr>
        <p:blipFill>
          <a:blip r:embed="rId3"/>
          <a:stretch>
            <a:fillRect/>
          </a:stretch>
        </p:blipFill>
        <p:spPr>
          <a:xfrm>
            <a:off x="558800" y="1543345"/>
            <a:ext cx="11013440" cy="4552655"/>
          </a:xfrm>
          <a:prstGeom prst="rect">
            <a:avLst/>
          </a:prstGeom>
        </p:spPr>
      </p:pic>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1" y="1543345"/>
            <a:ext cx="10815320"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5275" y="326063"/>
            <a:ext cx="889544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pic>
        <p:nvPicPr>
          <p:cNvPr id="9" name="Picture 8">
            <a:extLst>
              <a:ext uri="{FF2B5EF4-FFF2-40B4-BE49-F238E27FC236}">
                <a16:creationId xmlns:a16="http://schemas.microsoft.com/office/drawing/2014/main" id="{7732D46A-82D2-49FC-981F-69336D798B10}"/>
              </a:ext>
            </a:extLst>
          </p:cNvPr>
          <p:cNvPicPr>
            <a:picLocks noChangeAspect="1"/>
          </p:cNvPicPr>
          <p:nvPr/>
        </p:nvPicPr>
        <p:blipFill>
          <a:blip r:embed="rId3"/>
          <a:stretch>
            <a:fillRect/>
          </a:stretch>
        </p:blipFill>
        <p:spPr>
          <a:xfrm>
            <a:off x="538481" y="1706028"/>
            <a:ext cx="10692146" cy="4605352"/>
          </a:xfrm>
          <a:prstGeom prst="rect">
            <a:avLst/>
          </a:prstGeom>
        </p:spPr>
      </p:pic>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0" y="1543346"/>
            <a:ext cx="11120846"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44770" y="356087"/>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graphicFrame>
        <p:nvGraphicFramePr>
          <p:cNvPr id="9" name="Table 8">
            <a:extLst>
              <a:ext uri="{FF2B5EF4-FFF2-40B4-BE49-F238E27FC236}">
                <a16:creationId xmlns:a16="http://schemas.microsoft.com/office/drawing/2014/main" id="{4DB5BBB2-614A-4F92-B9DD-9165396703A1}"/>
              </a:ext>
            </a:extLst>
          </p:cNvPr>
          <p:cNvGraphicFramePr>
            <a:graphicFrameLocks noGrp="1"/>
          </p:cNvGraphicFramePr>
          <p:nvPr>
            <p:extLst>
              <p:ext uri="{D42A27DB-BD31-4B8C-83A1-F6EECF244321}">
                <p14:modId xmlns:p14="http://schemas.microsoft.com/office/powerpoint/2010/main" val="4036469802"/>
              </p:ext>
            </p:extLst>
          </p:nvPr>
        </p:nvGraphicFramePr>
        <p:xfrm>
          <a:off x="670560" y="1527962"/>
          <a:ext cx="10968446" cy="4517038"/>
        </p:xfrm>
        <a:graphic>
          <a:graphicData uri="http://schemas.openxmlformats.org/drawingml/2006/table">
            <a:tbl>
              <a:tblPr firstRow="1" bandRow="1"/>
              <a:tblGrid>
                <a:gridCol w="3286960">
                  <a:extLst>
                    <a:ext uri="{9D8B030D-6E8A-4147-A177-3AD203B41FA5}">
                      <a16:colId xmlns:a16="http://schemas.microsoft.com/office/drawing/2014/main" val="20000"/>
                    </a:ext>
                  </a:extLst>
                </a:gridCol>
                <a:gridCol w="7681486">
                  <a:extLst>
                    <a:ext uri="{9D8B030D-6E8A-4147-A177-3AD203B41FA5}">
                      <a16:colId xmlns:a16="http://schemas.microsoft.com/office/drawing/2014/main" val="20001"/>
                    </a:ext>
                  </a:extLst>
                </a:gridCol>
              </a:tblGrid>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Cost Factor</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Performance</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Inventory</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Similar to drop-shipping. </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Transportation</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Somewhat lower transportation costs than drop-shipping.</a:t>
                      </a:r>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Facilities and handling</a:t>
                      </a:r>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Handling costs higher than drop-shipping at carrier; receiving costs lower at customer.</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Information</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Investment is somewhat higher than for drop-shipping.</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8729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1573826"/>
            <a:ext cx="1083055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14290" y="366840"/>
            <a:ext cx="303192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pic>
        <p:nvPicPr>
          <p:cNvPr id="6" name="Picture 5">
            <a:extLst>
              <a:ext uri="{FF2B5EF4-FFF2-40B4-BE49-F238E27FC236}">
                <a16:creationId xmlns:a16="http://schemas.microsoft.com/office/drawing/2014/main" id="{655F7545-7B3A-4F06-BA16-83494EFF0057}"/>
              </a:ext>
            </a:extLst>
          </p:cNvPr>
          <p:cNvPicPr>
            <a:picLocks noChangeAspect="1"/>
          </p:cNvPicPr>
          <p:nvPr/>
        </p:nvPicPr>
        <p:blipFill>
          <a:blip r:embed="rId3"/>
          <a:stretch>
            <a:fillRect/>
          </a:stretch>
        </p:blipFill>
        <p:spPr>
          <a:xfrm>
            <a:off x="802640" y="1682644"/>
            <a:ext cx="10368720" cy="4312994"/>
          </a:xfrm>
          <a:prstGeom prst="rect">
            <a:avLst/>
          </a:prstGeom>
        </p:spPr>
      </p:pic>
    </p:spTree>
    <p:extLst>
      <p:ext uri="{BB962C8B-B14F-4D97-AF65-F5344CB8AC3E}">
        <p14:creationId xmlns:p14="http://schemas.microsoft.com/office/powerpoint/2010/main" val="2217895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43346"/>
            <a:ext cx="10840720"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99343" y="382191"/>
            <a:ext cx="9084194"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pic>
        <p:nvPicPr>
          <p:cNvPr id="6" name="Picture 5">
            <a:extLst>
              <a:ext uri="{FF2B5EF4-FFF2-40B4-BE49-F238E27FC236}">
                <a16:creationId xmlns:a16="http://schemas.microsoft.com/office/drawing/2014/main" id="{7E5ADB87-548D-4BD4-9801-9CC9E5B1E3F3}"/>
              </a:ext>
            </a:extLst>
          </p:cNvPr>
          <p:cNvPicPr>
            <a:picLocks noChangeAspect="1"/>
          </p:cNvPicPr>
          <p:nvPr/>
        </p:nvPicPr>
        <p:blipFill>
          <a:blip r:embed="rId3"/>
          <a:stretch>
            <a:fillRect/>
          </a:stretch>
        </p:blipFill>
        <p:spPr>
          <a:xfrm>
            <a:off x="965771" y="1641602"/>
            <a:ext cx="9671749" cy="4403398"/>
          </a:xfrm>
          <a:prstGeom prst="rect">
            <a:avLst/>
          </a:prstGeom>
        </p:spPr>
      </p:pic>
    </p:spTree>
    <p:extLst>
      <p:ext uri="{BB962C8B-B14F-4D97-AF65-F5344CB8AC3E}">
        <p14:creationId xmlns:p14="http://schemas.microsoft.com/office/powerpoint/2010/main" val="2853758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543346"/>
            <a:ext cx="1094231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29503" y="437006"/>
            <a:ext cx="70573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pic>
        <p:nvPicPr>
          <p:cNvPr id="6" name="Picture 5">
            <a:extLst>
              <a:ext uri="{FF2B5EF4-FFF2-40B4-BE49-F238E27FC236}">
                <a16:creationId xmlns:a16="http://schemas.microsoft.com/office/drawing/2014/main" id="{B9122BFD-EB26-46F3-9B92-7A73408B0247}"/>
              </a:ext>
            </a:extLst>
          </p:cNvPr>
          <p:cNvPicPr>
            <a:picLocks noChangeAspect="1"/>
          </p:cNvPicPr>
          <p:nvPr/>
        </p:nvPicPr>
        <p:blipFill>
          <a:blip r:embed="rId3"/>
          <a:stretch>
            <a:fillRect/>
          </a:stretch>
        </p:blipFill>
        <p:spPr>
          <a:xfrm>
            <a:off x="609601" y="1717971"/>
            <a:ext cx="10744200" cy="4267570"/>
          </a:xfrm>
          <a:prstGeom prst="rect">
            <a:avLst/>
          </a:prstGeom>
        </p:spPr>
      </p:pic>
    </p:spTree>
    <p:extLst>
      <p:ext uri="{BB962C8B-B14F-4D97-AF65-F5344CB8AC3E}">
        <p14:creationId xmlns:p14="http://schemas.microsoft.com/office/powerpoint/2010/main" val="2336709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8000" y="1543346"/>
            <a:ext cx="1095247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2898" y="407993"/>
            <a:ext cx="743318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graphicFrame>
        <p:nvGraphicFramePr>
          <p:cNvPr id="9" name="Table 8">
            <a:extLst>
              <a:ext uri="{FF2B5EF4-FFF2-40B4-BE49-F238E27FC236}">
                <a16:creationId xmlns:a16="http://schemas.microsoft.com/office/drawing/2014/main" id="{34BC20B0-04AF-4DAC-BC6C-D5F7227B31A6}"/>
              </a:ext>
            </a:extLst>
          </p:cNvPr>
          <p:cNvGraphicFramePr>
            <a:graphicFrameLocks noGrp="1"/>
          </p:cNvGraphicFramePr>
          <p:nvPr>
            <p:extLst>
              <p:ext uri="{D42A27DB-BD31-4B8C-83A1-F6EECF244321}">
                <p14:modId xmlns:p14="http://schemas.microsoft.com/office/powerpoint/2010/main" val="3856440997"/>
              </p:ext>
            </p:extLst>
          </p:nvPr>
        </p:nvGraphicFramePr>
        <p:xfrm>
          <a:off x="619761" y="1627316"/>
          <a:ext cx="10734039" cy="4417684"/>
        </p:xfrm>
        <a:graphic>
          <a:graphicData uri="http://schemas.openxmlformats.org/drawingml/2006/table">
            <a:tbl>
              <a:tblPr firstRow="1" bandRow="1">
                <a:tableStyleId>{2D5ABB26-0587-4C30-8999-92F81FD0307C}</a:tableStyleId>
              </a:tblPr>
              <a:tblGrid>
                <a:gridCol w="3216715">
                  <a:extLst>
                    <a:ext uri="{9D8B030D-6E8A-4147-A177-3AD203B41FA5}">
                      <a16:colId xmlns:a16="http://schemas.microsoft.com/office/drawing/2014/main" val="20000"/>
                    </a:ext>
                  </a:extLst>
                </a:gridCol>
                <a:gridCol w="7517324">
                  <a:extLst>
                    <a:ext uri="{9D8B030D-6E8A-4147-A177-3AD203B41FA5}">
                      <a16:colId xmlns:a16="http://schemas.microsoft.com/office/drawing/2014/main" val="20001"/>
                    </a:ext>
                  </a:extLst>
                </a:gridCol>
              </a:tblGrid>
              <a:tr h="436388">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53217">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distributor storage with package carrier delivery.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7602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Very high cost given minimal scale economies. Higher than any other distribution option.</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39883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higher than manufacturer storage or distributor storage with package carrier delivery, but lower than a chain of retail stores.</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217">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distributor storage with package carrier delivery.</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8605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543345"/>
            <a:ext cx="11409680"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1652" y="401258"/>
            <a:ext cx="7349308"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Distributor Storage with Last Mile Delivery </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graphicFrame>
        <p:nvGraphicFramePr>
          <p:cNvPr id="9" name="Table 8">
            <a:extLst>
              <a:ext uri="{FF2B5EF4-FFF2-40B4-BE49-F238E27FC236}">
                <a16:creationId xmlns:a16="http://schemas.microsoft.com/office/drawing/2014/main" id="{175F7472-3AD0-461F-BF94-E773962567EC}"/>
              </a:ext>
            </a:extLst>
          </p:cNvPr>
          <p:cNvGraphicFramePr>
            <a:graphicFrameLocks noGrp="1"/>
          </p:cNvGraphicFramePr>
          <p:nvPr>
            <p:extLst>
              <p:ext uri="{D42A27DB-BD31-4B8C-83A1-F6EECF244321}">
                <p14:modId xmlns:p14="http://schemas.microsoft.com/office/powerpoint/2010/main" val="2953265586"/>
              </p:ext>
            </p:extLst>
          </p:nvPr>
        </p:nvGraphicFramePr>
        <p:xfrm>
          <a:off x="477521" y="1629374"/>
          <a:ext cx="11226800" cy="4304148"/>
        </p:xfrm>
        <a:graphic>
          <a:graphicData uri="http://schemas.openxmlformats.org/drawingml/2006/table">
            <a:tbl>
              <a:tblPr firstRow="1" bandRow="1">
                <a:tableStyleId>{2D5ABB26-0587-4C30-8999-92F81FD0307C}</a:tableStyleId>
              </a:tblPr>
              <a:tblGrid>
                <a:gridCol w="3031930">
                  <a:extLst>
                    <a:ext uri="{9D8B030D-6E8A-4147-A177-3AD203B41FA5}">
                      <a16:colId xmlns:a16="http://schemas.microsoft.com/office/drawing/2014/main" val="20000"/>
                    </a:ext>
                  </a:extLst>
                </a:gridCol>
                <a:gridCol w="8194870">
                  <a:extLst>
                    <a:ext uri="{9D8B030D-6E8A-4147-A177-3AD203B41FA5}">
                      <a16:colId xmlns:a16="http://schemas.microsoft.com/office/drawing/2014/main" val="20001"/>
                    </a:ext>
                  </a:extLst>
                </a:gridCol>
              </a:tblGrid>
              <a:tr h="372593">
                <a:tc>
                  <a:txBody>
                    <a:bodyPr/>
                    <a:lstStyle/>
                    <a:p>
                      <a:r>
                        <a:rPr lang="en-US" sz="1800" b="1" kern="1200" dirty="0">
                          <a:solidFill>
                            <a:schemeClr val="tx1"/>
                          </a:solidFill>
                          <a:latin typeface="+mn-lt"/>
                          <a:ea typeface="+mn-ea"/>
                          <a:cs typeface="+mn-cs"/>
                        </a:rPr>
                        <a:t>Service Factor</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b="1" kern="1200" dirty="0">
                          <a:solidFill>
                            <a:schemeClr val="tx1"/>
                          </a:solidFill>
                          <a:latin typeface="+mn-lt"/>
                          <a:ea typeface="+mn-ea"/>
                          <a:cs typeface="+mn-cs"/>
                        </a:rPr>
                        <a:t>Performance</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2593">
                <a:tc>
                  <a:txBody>
                    <a:bodyPr/>
                    <a:lstStyle/>
                    <a:p>
                      <a:r>
                        <a:rPr lang="en-US" sz="1800" kern="1200" dirty="0">
                          <a:solidFill>
                            <a:schemeClr val="tx1"/>
                          </a:solidFill>
                          <a:latin typeface="+mn-lt"/>
                          <a:ea typeface="+mn-ea"/>
                          <a:cs typeface="+mn-cs"/>
                        </a:rPr>
                        <a:t>Response time</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quick. Same day to next-day delivery.</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20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Product variety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Somewhat less than distributor storage with package carrier delivery but larger than retail stores.</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76410">
                <a:tc>
                  <a:txBody>
                    <a:bodyPr/>
                    <a:lstStyle/>
                    <a:p>
                      <a:r>
                        <a:rPr lang="en-US" sz="1800" kern="1200" dirty="0">
                          <a:solidFill>
                            <a:schemeClr val="tx1"/>
                          </a:solidFill>
                          <a:latin typeface="+mn-lt"/>
                          <a:ea typeface="+mn-ea"/>
                          <a:cs typeface="+mn-cs"/>
                        </a:rPr>
                        <a:t>Product availability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More expensive to provide availability than any other option except retail stores.</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Customer experience</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good, particularly for bulky items. Slightly higher than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Time to market</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Less of an issue and easier to implement than manufacturer storage or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2593">
                <a:tc>
                  <a:txBody>
                    <a:bodyPr/>
                    <a:lstStyle/>
                    <a:p>
                      <a:r>
                        <a:rPr lang="en-US" sz="1800" kern="1200" dirty="0">
                          <a:solidFill>
                            <a:schemeClr val="tx1"/>
                          </a:solidFill>
                          <a:latin typeface="+mn-lt"/>
                          <a:ea typeface="+mn-ea"/>
                          <a:cs typeface="+mn-cs"/>
                        </a:rPr>
                        <a:t>Order visibility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Easier to implement than other previous options. </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2593">
                <a:tc>
                  <a:txBody>
                    <a:bodyPr/>
                    <a:lstStyle/>
                    <a:p>
                      <a:r>
                        <a:rPr lang="en-US" sz="1800" kern="1200" dirty="0">
                          <a:solidFill>
                            <a:schemeClr val="tx1"/>
                          </a:solidFill>
                          <a:latin typeface="+mn-lt"/>
                          <a:ea typeface="+mn-ea"/>
                          <a:cs typeface="+mn-cs"/>
                        </a:rPr>
                        <a:t>Returnability</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Harder and more expensive than a retail network.</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58255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8"/>
            <a:ext cx="4128422" cy="51144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5589" y="1455897"/>
            <a:ext cx="11485235" cy="46761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latin typeface="Times New Roman" panose="02020603050405020304" pitchFamily="18" charset="0"/>
                <a:cs typeface="Times New Roman" panose="02020603050405020304" pitchFamily="18" charset="0"/>
              </a:rPr>
              <a:t>Manufacturer or Distributor Storage with Customer Pickup</a:t>
            </a:r>
            <a:endParaRPr lang="en-US" sz="20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311" y="0"/>
            <a:ext cx="2176689" cy="1076343"/>
          </a:xfrm>
          <a:prstGeom prst="rect">
            <a:avLst/>
          </a:prstGeom>
        </p:spPr>
      </p:pic>
      <p:sp>
        <p:nvSpPr>
          <p:cNvPr id="3" name="Rectangle 2"/>
          <p:cNvSpPr/>
          <p:nvPr/>
        </p:nvSpPr>
        <p:spPr>
          <a:xfrm>
            <a:off x="2157277" y="385017"/>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graphicFrame>
        <p:nvGraphicFramePr>
          <p:cNvPr id="9" name="Table 8">
            <a:extLst>
              <a:ext uri="{FF2B5EF4-FFF2-40B4-BE49-F238E27FC236}">
                <a16:creationId xmlns:a16="http://schemas.microsoft.com/office/drawing/2014/main" id="{F558B1D3-A186-41A1-A0AC-88B74A239F85}"/>
              </a:ext>
            </a:extLst>
          </p:cNvPr>
          <p:cNvGraphicFramePr>
            <a:graphicFrameLocks noGrp="1"/>
          </p:cNvGraphicFramePr>
          <p:nvPr>
            <p:extLst>
              <p:ext uri="{D42A27DB-BD31-4B8C-83A1-F6EECF244321}">
                <p14:modId xmlns:p14="http://schemas.microsoft.com/office/powerpoint/2010/main" val="3170603096"/>
              </p:ext>
            </p:extLst>
          </p:nvPr>
        </p:nvGraphicFramePr>
        <p:xfrm>
          <a:off x="508001" y="1497360"/>
          <a:ext cx="11288410" cy="4557999"/>
        </p:xfrm>
        <a:graphic>
          <a:graphicData uri="http://schemas.openxmlformats.org/drawingml/2006/table">
            <a:tbl>
              <a:tblPr firstRow="1" bandRow="1">
                <a:tableStyleId>{2D5ABB26-0587-4C30-8999-92F81FD0307C}</a:tableStyleId>
              </a:tblPr>
              <a:tblGrid>
                <a:gridCol w="3382846">
                  <a:extLst>
                    <a:ext uri="{9D8B030D-6E8A-4147-A177-3AD203B41FA5}">
                      <a16:colId xmlns:a16="http://schemas.microsoft.com/office/drawing/2014/main" val="20000"/>
                    </a:ext>
                  </a:extLst>
                </a:gridCol>
                <a:gridCol w="7905564">
                  <a:extLst>
                    <a:ext uri="{9D8B030D-6E8A-4147-A177-3AD203B41FA5}">
                      <a16:colId xmlns:a16="http://schemas.microsoft.com/office/drawing/2014/main" val="20001"/>
                    </a:ext>
                  </a:extLst>
                </a:gridCol>
              </a:tblGrid>
              <a:tr h="427994">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81352">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Can match any other option, depending on the location of 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16218">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the use of package carriers, especially if using an existing delivery network.</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510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can be high if new facilities have to be built. Costs are lower if existing facilities are used. The increase in handling cost at the pickup site can be significant.</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81352">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Significant investment in infrastructure required.</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829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118616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8831" y="78277"/>
            <a:ext cx="2305141" cy="1076343"/>
          </a:xfrm>
          <a:prstGeom prst="rect">
            <a:avLst/>
          </a:prstGeom>
        </p:spPr>
      </p:pic>
      <p:sp>
        <p:nvSpPr>
          <p:cNvPr id="3" name="Rectangle 2"/>
          <p:cNvSpPr/>
          <p:nvPr/>
        </p:nvSpPr>
        <p:spPr>
          <a:xfrm>
            <a:off x="2242082" y="339449"/>
            <a:ext cx="1004698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graphicFrame>
        <p:nvGraphicFramePr>
          <p:cNvPr id="9" name="Table 8">
            <a:extLst>
              <a:ext uri="{FF2B5EF4-FFF2-40B4-BE49-F238E27FC236}">
                <a16:creationId xmlns:a16="http://schemas.microsoft.com/office/drawing/2014/main" id="{27746CD0-A911-4475-A3A1-DB064666E131}"/>
              </a:ext>
            </a:extLst>
          </p:cNvPr>
          <p:cNvGraphicFramePr>
            <a:graphicFrameLocks noGrp="1"/>
          </p:cNvGraphicFramePr>
          <p:nvPr>
            <p:extLst>
              <p:ext uri="{D42A27DB-BD31-4B8C-83A1-F6EECF244321}">
                <p14:modId xmlns:p14="http://schemas.microsoft.com/office/powerpoint/2010/main" val="4258086904"/>
              </p:ext>
            </p:extLst>
          </p:nvPr>
        </p:nvGraphicFramePr>
        <p:xfrm>
          <a:off x="690880" y="1671391"/>
          <a:ext cx="10891520" cy="4465250"/>
        </p:xfrm>
        <a:graphic>
          <a:graphicData uri="http://schemas.openxmlformats.org/drawingml/2006/table">
            <a:tbl>
              <a:tblPr firstRow="1" bandRow="1">
                <a:tableStyleId>{2D5ABB26-0587-4C30-8999-92F81FD0307C}</a:tableStyleId>
              </a:tblPr>
              <a:tblGrid>
                <a:gridCol w="2941382">
                  <a:extLst>
                    <a:ext uri="{9D8B030D-6E8A-4147-A177-3AD203B41FA5}">
                      <a16:colId xmlns:a16="http://schemas.microsoft.com/office/drawing/2014/main" val="20000"/>
                    </a:ext>
                  </a:extLst>
                </a:gridCol>
                <a:gridCol w="7950138">
                  <a:extLst>
                    <a:ext uri="{9D8B030D-6E8A-4147-A177-3AD203B41FA5}">
                      <a16:colId xmlns:a16="http://schemas.microsoft.com/office/drawing/2014/main" val="20001"/>
                    </a:ext>
                  </a:extLst>
                </a:gridCol>
              </a:tblGrid>
              <a:tr h="396668">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1006956">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package carrier delivery with manufacturer or distributor storage. Same-day delivery possible for items stored locally at pickup site.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280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 </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28096">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443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other options because of the lack of home delivery. Experience is sensitive to capability of pickup location.</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9666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manufacturer storage options.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6668">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Difficult but essential.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668">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easier given that pickup location can handle returns.</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09857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38994" y="1155870"/>
            <a:ext cx="4128422" cy="51367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00808"/>
            <a:ext cx="11308080" cy="483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4445" y="348856"/>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graphicFrame>
        <p:nvGraphicFramePr>
          <p:cNvPr id="9" name="Table 8">
            <a:extLst>
              <a:ext uri="{FF2B5EF4-FFF2-40B4-BE49-F238E27FC236}">
                <a16:creationId xmlns:a16="http://schemas.microsoft.com/office/drawing/2014/main" id="{E6EB9349-92CB-423E-A972-C42FE7D67756}"/>
              </a:ext>
            </a:extLst>
          </p:cNvPr>
          <p:cNvGraphicFramePr>
            <a:graphicFrameLocks noGrp="1"/>
          </p:cNvGraphicFramePr>
          <p:nvPr>
            <p:extLst>
              <p:ext uri="{D42A27DB-BD31-4B8C-83A1-F6EECF244321}">
                <p14:modId xmlns:p14="http://schemas.microsoft.com/office/powerpoint/2010/main" val="3474515033"/>
              </p:ext>
            </p:extLst>
          </p:nvPr>
        </p:nvGraphicFramePr>
        <p:xfrm>
          <a:off x="487680" y="1536554"/>
          <a:ext cx="11094720" cy="4692360"/>
        </p:xfrm>
        <a:graphic>
          <a:graphicData uri="http://schemas.openxmlformats.org/drawingml/2006/table">
            <a:tbl>
              <a:tblPr firstRow="1" bandRow="1">
                <a:tableStyleId>{2D5ABB26-0587-4C30-8999-92F81FD0307C}</a:tableStyleId>
              </a:tblPr>
              <a:tblGrid>
                <a:gridCol w="3324802">
                  <a:extLst>
                    <a:ext uri="{9D8B030D-6E8A-4147-A177-3AD203B41FA5}">
                      <a16:colId xmlns:a16="http://schemas.microsoft.com/office/drawing/2014/main" val="20000"/>
                    </a:ext>
                  </a:extLst>
                </a:gridCol>
                <a:gridCol w="7769918">
                  <a:extLst>
                    <a:ext uri="{9D8B030D-6E8A-4147-A177-3AD203B41FA5}">
                      <a16:colId xmlns:a16="http://schemas.microsoft.com/office/drawing/2014/main" val="20001"/>
                    </a:ext>
                  </a:extLst>
                </a:gridCol>
              </a:tblGrid>
              <a:tr h="727266">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27266">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all other options.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727266">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255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other options. The increase in handling cost at the pickup site can be significant for online and phone orders.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255281">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Some investment in infrastructure required for online and phone orders.</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6859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52880"/>
            <a:ext cx="11271225" cy="4620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9783" y="335854"/>
            <a:ext cx="631243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graphicFrame>
        <p:nvGraphicFramePr>
          <p:cNvPr id="9" name="Table 8">
            <a:extLst>
              <a:ext uri="{FF2B5EF4-FFF2-40B4-BE49-F238E27FC236}">
                <a16:creationId xmlns:a16="http://schemas.microsoft.com/office/drawing/2014/main" id="{06D3F4E3-0203-46A8-8620-EC25ADBFFF5E}"/>
              </a:ext>
            </a:extLst>
          </p:cNvPr>
          <p:cNvGraphicFramePr>
            <a:graphicFrameLocks noGrp="1"/>
          </p:cNvGraphicFramePr>
          <p:nvPr>
            <p:extLst>
              <p:ext uri="{D42A27DB-BD31-4B8C-83A1-F6EECF244321}">
                <p14:modId xmlns:p14="http://schemas.microsoft.com/office/powerpoint/2010/main" val="2368112609"/>
              </p:ext>
            </p:extLst>
          </p:nvPr>
        </p:nvGraphicFramePr>
        <p:xfrm>
          <a:off x="740229" y="1614812"/>
          <a:ext cx="10842171" cy="4505368"/>
        </p:xfrm>
        <a:graphic>
          <a:graphicData uri="http://schemas.openxmlformats.org/drawingml/2006/table">
            <a:tbl>
              <a:tblPr firstRow="1" bandRow="1">
                <a:tableStyleId>{2D5ABB26-0587-4C30-8999-92F81FD0307C}</a:tableStyleId>
              </a:tblPr>
              <a:tblGrid>
                <a:gridCol w="2928057">
                  <a:extLst>
                    <a:ext uri="{9D8B030D-6E8A-4147-A177-3AD203B41FA5}">
                      <a16:colId xmlns:a16="http://schemas.microsoft.com/office/drawing/2014/main" val="20000"/>
                    </a:ext>
                  </a:extLst>
                </a:gridCol>
                <a:gridCol w="7914114">
                  <a:extLst>
                    <a:ext uri="{9D8B030D-6E8A-4147-A177-3AD203B41FA5}">
                      <a16:colId xmlns:a16="http://schemas.microsoft.com/office/drawing/2014/main" val="20001"/>
                    </a:ext>
                  </a:extLst>
                </a:gridCol>
              </a:tblGrid>
              <a:tr h="406731">
                <a:tc>
                  <a:txBody>
                    <a:bodyPr/>
                    <a:lstStyle/>
                    <a:p>
                      <a:r>
                        <a:rPr lang="en-US" sz="2000" b="1" kern="1200" dirty="0">
                          <a:solidFill>
                            <a:schemeClr val="tx1"/>
                          </a:solidFill>
                          <a:latin typeface="+mn-lt"/>
                          <a:ea typeface="+mn-ea"/>
                          <a:cs typeface="+mn-cs"/>
                        </a:rPr>
                        <a:t>Service Factor</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19611">
                <a:tc>
                  <a:txBody>
                    <a:bodyPr/>
                    <a:lstStyle/>
                    <a:p>
                      <a:r>
                        <a:rPr lang="en-US" sz="2000" kern="1200" dirty="0">
                          <a:solidFill>
                            <a:schemeClr val="tx1"/>
                          </a:solidFill>
                          <a:latin typeface="+mn-lt"/>
                          <a:ea typeface="+mn-ea"/>
                          <a:cs typeface="+mn-cs"/>
                        </a:rPr>
                        <a:t>Response time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Same-day (immediate) pickup possible for items stored locally at pickup site.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6731">
                <a:tc>
                  <a:txBody>
                    <a:bodyPr/>
                    <a:lstStyle/>
                    <a:p>
                      <a:r>
                        <a:rPr lang="en-US" sz="2000" kern="1200" dirty="0">
                          <a:solidFill>
                            <a:schemeClr val="tx1"/>
                          </a:solidFill>
                          <a:latin typeface="+mn-lt"/>
                          <a:ea typeface="+mn-ea"/>
                          <a:cs typeface="+mn-cs"/>
                        </a:rPr>
                        <a:t>Product availability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More expensive to provide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1961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Related to whether shopping is viewed as a positive or negative experience by customer.</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0673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Highest among distribution options.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719611">
                <a:tc>
                  <a:txBody>
                    <a:bodyPr/>
                    <a:lstStyle/>
                    <a:p>
                      <a:r>
                        <a:rPr lang="en-US" sz="2000" kern="1200" dirty="0">
                          <a:solidFill>
                            <a:schemeClr val="tx1"/>
                          </a:solidFill>
                          <a:latin typeface="+mn-lt"/>
                          <a:ea typeface="+mn-ea"/>
                          <a:cs typeface="+mn-cs"/>
                        </a:rPr>
                        <a:t>Order visibility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Trivial for in-store orders. Difficult, but essential, for online and phone orders.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719611">
                <a:tc>
                  <a:txBody>
                    <a:bodyPr/>
                    <a:lstStyle/>
                    <a:p>
                      <a:r>
                        <a:rPr lang="en-US" sz="2000" kern="1200" dirty="0">
                          <a:solidFill>
                            <a:schemeClr val="tx1"/>
                          </a:solidFill>
                          <a:latin typeface="+mn-lt"/>
                          <a:ea typeface="+mn-ea"/>
                          <a:cs typeface="+mn-cs"/>
                        </a:rPr>
                        <a:t>Returnability</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other options because retail store can provide a substitute.</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39130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468983"/>
            <a:ext cx="11271225"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Aft>
                <a:spcPts val="600"/>
              </a:spcAft>
              <a:buClrTx/>
              <a:buSzPct val="150000"/>
              <a:buFont typeface="Arial"/>
              <a:buChar char="•"/>
              <a:defRPr/>
            </a:pPr>
            <a:r>
              <a:rPr lang="en-US" sz="2800" b="1" kern="1200" dirty="0">
                <a:solidFill>
                  <a:srgbClr val="0070C0"/>
                </a:solidFill>
                <a:latin typeface="Times New Roman" panose="02020603050405020304" pitchFamily="18" charset="0"/>
                <a:ea typeface="+mn-ea"/>
                <a:cs typeface="Times New Roman" panose="02020603050405020304" pitchFamily="18" charset="0"/>
              </a:rPr>
              <a:t>Response time to customers</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Physical products take longer to fulfill than retail store</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No delay for information goods</a:t>
            </a:r>
          </a:p>
          <a:p>
            <a:pPr marL="342900" lvl="0" indent="-342900" defTabSz="457200">
              <a:spcAft>
                <a:spcPts val="600"/>
              </a:spcAft>
              <a:buClrTx/>
              <a:buSzPct val="150000"/>
              <a:buFont typeface="Arial"/>
              <a:buChar char="•"/>
              <a:defRPr/>
            </a:pPr>
            <a:r>
              <a:rPr lang="en-US" sz="2800" b="1" kern="1200" dirty="0">
                <a:solidFill>
                  <a:srgbClr val="0070C0"/>
                </a:solidFill>
                <a:latin typeface="Times New Roman" panose="02020603050405020304" pitchFamily="18" charset="0"/>
                <a:ea typeface="+mn-ea"/>
                <a:cs typeface="Times New Roman" panose="02020603050405020304" pitchFamily="18" charset="0"/>
              </a:rPr>
              <a:t>Product variety</a:t>
            </a:r>
            <a:endParaRPr lang="en-US" sz="2800" kern="1200" dirty="0">
              <a:solidFill>
                <a:srgbClr val="0070C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Easier to offer larger selection</a:t>
            </a:r>
          </a:p>
          <a:p>
            <a:pPr marL="342900" lvl="0" indent="-342900" defTabSz="457200">
              <a:spcAft>
                <a:spcPts val="600"/>
              </a:spcAft>
              <a:buClrTx/>
              <a:buSzPct val="150000"/>
              <a:buFont typeface="Arial"/>
              <a:buChar char="•"/>
              <a:defRPr/>
            </a:pPr>
            <a:r>
              <a:rPr lang="en-US" sz="2800" b="1" kern="1200" dirty="0">
                <a:solidFill>
                  <a:srgbClr val="0070C0"/>
                </a:solidFill>
                <a:latin typeface="Times New Roman" panose="02020603050405020304" pitchFamily="18" charset="0"/>
                <a:ea typeface="+mn-ea"/>
                <a:cs typeface="Times New Roman" panose="02020603050405020304" pitchFamily="18" charset="0"/>
              </a:rPr>
              <a:t>Product availability</a:t>
            </a:r>
            <a:endParaRPr lang="en-US" sz="2800" kern="1200" dirty="0">
              <a:solidFill>
                <a:srgbClr val="0070C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Aggregating inventory and better information on customer preferences improves product availability</a:t>
            </a:r>
          </a:p>
          <a:p>
            <a:pPr marL="742950" lvl="1" indent="-285750" defTabSz="457200">
              <a:spcAft>
                <a:spcPts val="600"/>
              </a:spcAft>
              <a:buClrTx/>
              <a:buFont typeface="Arial"/>
              <a:buChar char="–"/>
              <a:defRP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326063"/>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794563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252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Improved access, customization, and convenience</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Faster time to market</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Order Visibility</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Harder with online orders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Proportion of returns likely to be much higher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9913" y="292844"/>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63556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98556"/>
            <a:ext cx="11216640" cy="4765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Arial"/>
              </a:rPr>
              <a:t>Direct Sales to Customers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Social networking channels allow firms to directly pitch products and promotion</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Arial"/>
              </a:rPr>
              <a:t>Flexible Pricing, Product Portfolio, and Promotions</a:t>
            </a:r>
            <a:endParaRPr kumimoji="0" lang="en-US" altLang="en-US" sz="2800" b="0"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Arial"/>
            </a:endParaRP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Manage revenues from product portfolio more effectively than traditional channels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Promotion information can be conveyed to customers quickly and inexpensively </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sym typeface="Arial"/>
              </a:rPr>
              <a:t>Efficient Funds Transfer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23662" y="452111"/>
            <a:ext cx="742491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40935192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55712"/>
            <a:ext cx="4128422" cy="54146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88246"/>
            <a:ext cx="11271225"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fontAlgn="base">
              <a:spcBef>
                <a:spcPct val="0"/>
              </a:spcBef>
              <a:spcAft>
                <a:spcPts val="600"/>
              </a:spcAft>
              <a:buClrTx/>
              <a:buSzPct val="150000"/>
            </a:pPr>
            <a:r>
              <a:rPr lang="en-US" altLang="en-US" sz="2600" b="1" kern="1200" dirty="0">
                <a:solidFill>
                  <a:srgbClr val="0070C0"/>
                </a:solidFill>
                <a:latin typeface="Times New Roman" panose="02020603050405020304" pitchFamily="18" charset="0"/>
                <a:ea typeface="+mn-ea"/>
                <a:cs typeface="Times New Roman" panose="02020603050405020304" pitchFamily="18" charset="0"/>
              </a:rPr>
              <a:t>Inventory</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inventory levels if customers will wait</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Postpone variety until after the customer order is received</a:t>
            </a:r>
          </a:p>
          <a:p>
            <a:pPr lvl="0" defTabSz="457200" fontAlgn="base">
              <a:spcBef>
                <a:spcPct val="0"/>
              </a:spcBef>
              <a:spcAft>
                <a:spcPts val="600"/>
              </a:spcAft>
              <a:buClrTx/>
              <a:buSzPct val="150000"/>
            </a:pPr>
            <a:r>
              <a:rPr lang="en-US" altLang="en-US" sz="2600" b="1" kern="1200" dirty="0">
                <a:solidFill>
                  <a:srgbClr val="0070C0"/>
                </a:solidFill>
                <a:latin typeface="Times New Roman" panose="02020603050405020304" pitchFamily="18" charset="0"/>
                <a:ea typeface="+mn-ea"/>
                <a:cs typeface="Times New Roman" panose="02020603050405020304" pitchFamily="18" charset="0"/>
              </a:rPr>
              <a:t>Facilities</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related to the number and location of facilities in a network</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associated with the operations in these facilities</a:t>
            </a:r>
          </a:p>
          <a:p>
            <a:pPr algn="just" defTabSz="457200" fontAlgn="base">
              <a:spcBef>
                <a:spcPct val="0"/>
              </a:spcBef>
              <a:spcAft>
                <a:spcPts val="600"/>
              </a:spcAft>
            </a:pPr>
            <a:r>
              <a:rPr lang="en-US" altLang="en-US" sz="2600" b="1" kern="1200" dirty="0">
                <a:solidFill>
                  <a:srgbClr val="0070C0"/>
                </a:solidFill>
                <a:latin typeface="Times New Roman" panose="02020603050405020304" pitchFamily="18" charset="0"/>
                <a:ea typeface="+mn-ea"/>
                <a:cs typeface="Times New Roman" panose="02020603050405020304" pitchFamily="18" charset="0"/>
              </a:rPr>
              <a:t>Transportation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cost of “transporting” information goods in digital form</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For nondigital, aggregating inventories increases outbound transportation </a:t>
            </a:r>
          </a:p>
          <a:p>
            <a:pPr algn="just" defTabSz="457200" fontAlgn="base">
              <a:spcBef>
                <a:spcPct val="0"/>
              </a:spcBef>
              <a:spcAft>
                <a:spcPts val="600"/>
              </a:spcAft>
            </a:pPr>
            <a:r>
              <a:rPr lang="en-US" altLang="en-US" sz="2600" b="1" kern="1200" dirty="0">
                <a:solidFill>
                  <a:srgbClr val="0070C0"/>
                </a:solidFill>
                <a:latin typeface="Times New Roman" panose="02020603050405020304" pitchFamily="18" charset="0"/>
                <a:ea typeface="+mn-ea"/>
                <a:cs typeface="Times New Roman" panose="02020603050405020304" pitchFamily="18" charset="0"/>
              </a:rPr>
              <a:t>Information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Share demand, planning, and forecasting information throughout its supply chain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Additional costs to build and maintain the information infrastructure</a:t>
            </a: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8489" y="332493"/>
            <a:ext cx="525977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Impact of Online Sales on Cost</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4222232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1176000"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Impact of online sales on customer service</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Delay in fulfilling customer request</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Impact of online sales on cost</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Incremental 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74581" y="340698"/>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1470843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68686"/>
            <a:ext cx="4128422" cy="51016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503681"/>
            <a:ext cx="1127760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algn="just" defTabSz="457200">
              <a:lnSpc>
                <a:spcPct val="90000"/>
              </a:lnSpc>
              <a:spcAft>
                <a:spcPts val="600"/>
              </a:spcAft>
            </a:pPr>
            <a:r>
              <a:rPr lang="en-US" sz="2800" b="1" dirty="0">
                <a:solidFill>
                  <a:srgbClr val="0070C0"/>
                </a:solidFill>
                <a:latin typeface="Times New Roman" panose="02020603050405020304" pitchFamily="18" charset="0"/>
                <a:cs typeface="Times New Roman" panose="02020603050405020304" pitchFamily="18" charset="0"/>
              </a:rPr>
              <a:t>A tailored supply chain network to sell computer hardware for Dell includes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hybrid model can be very effective</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significant as hardware becomes more of a commodity</a:t>
            </a:r>
          </a:p>
          <a:p>
            <a:pPr marL="285750" indent="-285750" defTabSz="457200">
              <a:lnSpc>
                <a:spcPct val="90000"/>
              </a:lnSpc>
              <a:spcAft>
                <a:spcPts val="600"/>
              </a:spcAft>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285750" indent="-285750" defTabSz="457200">
              <a:lnSpc>
                <a:spcPct val="90000"/>
              </a:lnSpc>
              <a:spcAft>
                <a:spcPts val="600"/>
              </a:spcAft>
              <a:buFont typeface="Arial"/>
              <a:buChar char="–"/>
            </a:pPr>
            <a:r>
              <a:rPr lang="en-US" sz="2800" dirty="0">
                <a:solidFill>
                  <a:prstClr val="black"/>
                </a:solidFill>
                <a:latin typeface="Times New Roman" panose="02020603050405020304" pitchFamily="18" charset="0"/>
                <a:cs typeface="Times New Roman" panose="02020603050405020304" pitchFamily="18" charset="0"/>
              </a:rPr>
              <a:t>Take advantage of the strengths of both online sales and traditional retail and distribution channels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11695" y="356087"/>
            <a:ext cx="8819017"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2909702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4128422"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084217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Internet has not shortened supply chains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Increased selection, convenience</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Lower facility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A supply chain network for books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Traditional bookstores pressured from both ends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Amazon more efficient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5924" y="288699"/>
            <a:ext cx="7045135"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Online Sales to Sell Books: Amazon</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9076726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7360" y="1402080"/>
            <a:ext cx="11247119"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Sell convenience and the time savings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Offers less variety</a:t>
            </a:r>
          </a:p>
          <a:p>
            <a:pPr marL="742950" marR="0" lvl="1" indent="-285750"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Creating a personalized shopping experience and customized advertising and promotions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facility costs due to picking operation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Significantly 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37791" y="356087"/>
            <a:ext cx="74265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4009369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0488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0070C0"/>
                </a:solidFill>
                <a:latin typeface="Times New Roman" panose="02020603050405020304" pitchFamily="18" charset="0"/>
                <a:ea typeface="+mn-ea"/>
                <a:cs typeface="Times New Roman" panose="02020603050405020304" pitchFamily="18" charset="0"/>
              </a:rPr>
              <a:t>Value of online sales to a traditional grocery chain</a:t>
            </a:r>
            <a:endParaRPr lang="ar-EG" altLang="en-US" sz="2800" b="1" kern="1200" dirty="0">
              <a:solidFill>
                <a:srgbClr val="0070C0"/>
              </a:solidFill>
              <a:latin typeface="Times New Roman" panose="02020603050405020304" pitchFamily="18" charset="0"/>
              <a:ea typeface="+mn-ea"/>
              <a:cs typeface="Times New Roman" panose="02020603050405020304" pitchFamily="18" charset="0"/>
            </a:endParaRP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Complement the strengths of their existing network</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Offer an entire array of services at differing prices based on the amount of work the customer does</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96938" y="335855"/>
            <a:ext cx="742652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41101577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2240"/>
            <a:ext cx="11043920" cy="485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0070C0"/>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Staggering selection and an excellent recommendation engine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Video streaming through a variety of devices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Customers received their DVDs within 24 hours of being shipped</a:t>
            </a: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0070C0"/>
                </a:solidFill>
                <a:latin typeface="Times New Roman" panose="02020603050405020304" pitchFamily="18" charset="0"/>
                <a:ea typeface="+mn-ea"/>
                <a:cs typeface="Times New Roman" panose="02020603050405020304" pitchFamily="18" charset="0"/>
              </a:rPr>
              <a:t>Impact of online sales on cost</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Considerably higher total transportation costs, increased streaming will reduce transportation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15760" y="357768"/>
            <a:ext cx="708880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Using the Internet to Rent Movies: Netflix</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87449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4392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The ownership structure of the distribution network can have as big as an impact as the type of distribution network</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It is important to have adaptable distribution networks</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price, commoditization, and criticality affect the type of distribution system preferred by customers</a:t>
            </a: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9670" y="356087"/>
            <a:ext cx="573266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11474040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Integrate the Internet with the existing physical network</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Consider whether an exclusive distribution strategy is advantageous</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64355" y="356087"/>
            <a:ext cx="5732660"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644817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98419" y="4185163"/>
            <a:ext cx="5573486" cy="277665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76082" y="952058"/>
            <a:ext cx="584178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3064675-3517-6AE6-B3D4-EBBF31E8B4C7}"/>
              </a:ext>
            </a:extLst>
          </p:cNvPr>
          <p:cNvSpPr txBox="1"/>
          <p:nvPr/>
        </p:nvSpPr>
        <p:spPr>
          <a:xfrm>
            <a:off x="3048001" y="2000056"/>
            <a:ext cx="9892048" cy="4247317"/>
          </a:xfrm>
          <a:prstGeom prst="rect">
            <a:avLst/>
          </a:prstGeom>
          <a:noFill/>
        </p:spPr>
        <p:txBody>
          <a:bodyPr wrap="square" rtlCol="0">
            <a:spAutoFit/>
          </a:bodyPr>
          <a:lstStyle/>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1- Identify the key factors to be considered when designing</a:t>
            </a:r>
          </a:p>
          <a:p>
            <a:pPr lvl="0" algn="just"/>
            <a:r>
              <a:rPr lang="en-US" sz="2700" dirty="0">
                <a:latin typeface="Times New Roman"/>
                <a:ea typeface="Times New Roman"/>
                <a:cs typeface="Times New Roman"/>
                <a:sym typeface="Times New Roman"/>
              </a:rPr>
              <a:t>    a distribution network.</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2- Discuss the strengths and weaknesses of various</a:t>
            </a:r>
          </a:p>
          <a:p>
            <a:pPr lvl="0" algn="just"/>
            <a:r>
              <a:rPr lang="en-US" sz="2700" dirty="0">
                <a:latin typeface="Times New Roman"/>
                <a:ea typeface="Times New Roman"/>
                <a:cs typeface="Times New Roman"/>
                <a:sym typeface="Times New Roman"/>
              </a:rPr>
              <a:t>    distribution options.</a:t>
            </a:r>
          </a:p>
          <a:p>
            <a:pPr lvl="0" algn="just"/>
            <a:endParaRPr lang="en-US" sz="2700" dirty="0">
              <a:latin typeface="Times New Roman"/>
              <a:ea typeface="Times New Roman"/>
              <a:cs typeface="Times New Roman"/>
              <a:sym typeface="Times New Roman"/>
            </a:endParaRPr>
          </a:p>
          <a:p>
            <a:pPr lvl="0" algn="just"/>
            <a:r>
              <a:rPr lang="en-US" sz="2700" dirty="0">
                <a:latin typeface="Times New Roman"/>
                <a:ea typeface="Times New Roman"/>
                <a:cs typeface="Times New Roman"/>
                <a:sym typeface="Times New Roman"/>
              </a:rPr>
              <a:t>3- Understand how e-business have affected the design of </a:t>
            </a:r>
          </a:p>
          <a:p>
            <a:pPr lvl="0" algn="just"/>
            <a:r>
              <a:rPr lang="en-US" sz="2700" dirty="0">
                <a:latin typeface="Times New Roman"/>
                <a:ea typeface="Times New Roman"/>
                <a:cs typeface="Times New Roman"/>
                <a:sym typeface="Times New Roman"/>
              </a:rPr>
              <a:t>    distribution networks in different industries.</a:t>
            </a:r>
          </a:p>
          <a:p>
            <a:pPr lvl="0" algn="just"/>
            <a:endParaRPr lang="en-US" sz="2700"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9696898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93833"/>
            <a:ext cx="4128422" cy="54551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39" y="1311588"/>
            <a:ext cx="1138298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4</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73252"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289652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66839" y="2570849"/>
            <a:ext cx="3801492" cy="299074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08AEA68-0E67-4036-B6ED-716A5D383FE9}"/>
</file>

<file path=customXml/itemProps2.xml><?xml version="1.0" encoding="utf-8"?>
<ds:datastoreItem xmlns:ds="http://schemas.openxmlformats.org/officeDocument/2006/customXml" ds:itemID="{31D740DE-9A53-4EBD-BA3E-E34C3CE320DB}"/>
</file>

<file path=customXml/itemProps3.xml><?xml version="1.0" encoding="utf-8"?>
<ds:datastoreItem xmlns:ds="http://schemas.openxmlformats.org/officeDocument/2006/customXml" ds:itemID="{B4893154-8185-494A-A8B2-D76016F622F0}"/>
</file>

<file path=docProps/app.xml><?xml version="1.0" encoding="utf-8"?>
<Properties xmlns="http://schemas.openxmlformats.org/officeDocument/2006/extended-properties" xmlns:vt="http://schemas.openxmlformats.org/officeDocument/2006/docPropsVTypes">
  <TotalTime>4196</TotalTime>
  <Words>2142</Words>
  <Application>Microsoft Office PowerPoint</Application>
  <PresentationFormat>Widescreen</PresentationFormat>
  <Paragraphs>379</Paragraphs>
  <Slides>40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133</cp:revision>
  <dcterms:created xsi:type="dcterms:W3CDTF">2023-04-29T09:08:23Z</dcterms:created>
  <dcterms:modified xsi:type="dcterms:W3CDTF">2025-06-27T23:36:16Z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