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5" r:id="rId9"/>
    <p:sldId id="264" r:id="rId10"/>
    <p:sldId id="267" r:id="rId11"/>
    <p:sldId id="266" r:id="rId12"/>
    <p:sldId id="272" r:id="rId13"/>
    <p:sldId id="268" r:id="rId14"/>
    <p:sldId id="269" r:id="rId15"/>
    <p:sldId id="270" r:id="rId16"/>
    <p:sldId id="273" r:id="rId17"/>
    <p:sldId id="274" r:id="rId18"/>
    <p:sldId id="275" r:id="rId19"/>
    <p:sldId id="283" r:id="rId20"/>
    <p:sldId id="277" r:id="rId21"/>
    <p:sldId id="278" r:id="rId22"/>
    <p:sldId id="279" r:id="rId23"/>
    <p:sldId id="280" r:id="rId24"/>
    <p:sldId id="281" r:id="rId25"/>
    <p:sldId id="282" r:id="rId26"/>
  </p:sldIdLst>
  <p:sldSz cx="18288000" cy="10287000"/>
  <p:notesSz cx="6858000" cy="9144000"/>
  <p:embeddedFontLst>
    <p:embeddedFont>
      <p:font typeface="Montserrat" panose="00000500000000000000" pitchFamily="2" charset="0"/>
      <p:regular r:id="rId29"/>
      <p:bold r:id="rId30"/>
      <p:italic r:id="rId31"/>
      <p:boldItalic r:id="rId32"/>
    </p:embeddedFont>
    <p:embeddedFont>
      <p:font typeface="Montserrat Bold" panose="00000800000000000000" charset="0"/>
      <p:regular r:id="rId33"/>
    </p:embeddedFont>
    <p:embeddedFont>
      <p:font typeface="Open Sans" panose="020B0606030504020204" pitchFamily="34" charset="0"/>
      <p:regular r:id="rId34"/>
      <p:bold r:id="rId35"/>
      <p:italic r:id="rId36"/>
      <p:boldItalic r:id="rId37"/>
    </p:embeddedFont>
    <p:embeddedFont>
      <p:font typeface="Poppins Bold" panose="00000800000000000000" charset="0"/>
      <p:regular r:id="rId38"/>
    </p:embeddedFont>
    <p:embeddedFont>
      <p:font typeface="Poppins Light" panose="00000400000000000000" pitchFamily="2" charset="0"/>
      <p:regular r:id="rId39"/>
      <p:italic r:id="rId4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1" d="100"/>
          <a:sy n="51" d="100"/>
        </p:scale>
        <p:origin x="826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1.fntdata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>
            <a:extLst>
              <a:ext uri="{FF2B5EF4-FFF2-40B4-BE49-F238E27FC236}">
                <a16:creationId xmlns:a16="http://schemas.microsoft.com/office/drawing/2014/main" id="{9A470733-64C6-BB02-0D52-20CC86BDF71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728B6AF3-5B5E-74EB-E9D8-F96A82E8503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C045B05-A5E8-4170-B03B-774E15927D3D}" type="datetimeFigureOut">
              <a:rPr lang="ar-SA" smtClean="0"/>
              <a:t>13/03/1447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13536FA7-A798-9232-35E3-FE80A54B5F3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87B04D90-669C-CD51-6C2E-374E74FFFA3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7ACCC621-0C9C-47D3-A1A2-223343C37AD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459980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D68FFF8-F77B-4E0B-9197-C18E72A9DD1D}" type="datetimeFigureOut">
              <a:rPr lang="ar-SA" smtClean="0"/>
              <a:t>13/03/1447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8EB3DA1C-3918-40B0-A2C9-9DF71A27B4A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0825268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4816593" cy="27093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2709333"/>
            </a:xfrm>
            <a:custGeom>
              <a:avLst/>
              <a:gdLst/>
              <a:ahLst/>
              <a:cxnLst/>
              <a:rect l="l" t="t" r="r" b="b"/>
              <a:pathLst>
                <a:path w="4816592" h="2709333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51037"/>
            </a:solidFill>
          </p:spPr>
          <p:txBody>
            <a:bodyPr/>
            <a:lstStyle/>
            <a:p>
              <a:endParaRPr lang="ar-SA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-3440238" y="-456746"/>
            <a:ext cx="16041779" cy="10687835"/>
          </a:xfrm>
          <a:custGeom>
            <a:avLst/>
            <a:gdLst/>
            <a:ahLst/>
            <a:cxnLst/>
            <a:rect l="l" t="t" r="r" b="b"/>
            <a:pathLst>
              <a:path w="16041779" h="10687835">
                <a:moveTo>
                  <a:pt x="0" y="0"/>
                </a:moveTo>
                <a:lnTo>
                  <a:pt x="16041779" y="0"/>
                </a:lnTo>
                <a:lnTo>
                  <a:pt x="16041779" y="10687835"/>
                </a:lnTo>
                <a:lnTo>
                  <a:pt x="0" y="1068783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grpSp>
        <p:nvGrpSpPr>
          <p:cNvPr id="6" name="Group 6"/>
          <p:cNvGrpSpPr/>
          <p:nvPr/>
        </p:nvGrpSpPr>
        <p:grpSpPr>
          <a:xfrm>
            <a:off x="6102098" y="0"/>
            <a:ext cx="7717357" cy="10287000"/>
            <a:chOff x="0" y="0"/>
            <a:chExt cx="3943771" cy="525692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943771" cy="5256926"/>
            </a:xfrm>
            <a:custGeom>
              <a:avLst/>
              <a:gdLst/>
              <a:ahLst/>
              <a:cxnLst/>
              <a:rect l="l" t="t" r="r" b="b"/>
              <a:pathLst>
                <a:path w="3943771" h="5256926">
                  <a:moveTo>
                    <a:pt x="0" y="0"/>
                  </a:moveTo>
                  <a:lnTo>
                    <a:pt x="3943771" y="0"/>
                  </a:lnTo>
                  <a:lnTo>
                    <a:pt x="3943771" y="5256926"/>
                  </a:lnTo>
                  <a:lnTo>
                    <a:pt x="0" y="5256926"/>
                  </a:lnTo>
                  <a:close/>
                </a:path>
              </a:pathLst>
            </a:custGeom>
            <a:gradFill rotWithShape="1">
              <a:gsLst>
                <a:gs pos="0">
                  <a:srgbClr val="5347D9">
                    <a:alpha val="0"/>
                  </a:srgbClr>
                </a:gs>
                <a:gs pos="100000">
                  <a:srgbClr val="151037">
                    <a:alpha val="10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ar-SA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66675"/>
              <a:ext cx="3943771" cy="532360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5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2524046" flipV="1">
            <a:off x="10621834" y="2815027"/>
            <a:ext cx="15332333" cy="6612069"/>
          </a:xfrm>
          <a:custGeom>
            <a:avLst/>
            <a:gdLst/>
            <a:ahLst/>
            <a:cxnLst/>
            <a:rect l="l" t="t" r="r" b="b"/>
            <a:pathLst>
              <a:path w="15332333" h="6612069">
                <a:moveTo>
                  <a:pt x="0" y="6612068"/>
                </a:moveTo>
                <a:lnTo>
                  <a:pt x="15332332" y="6612068"/>
                </a:lnTo>
                <a:lnTo>
                  <a:pt x="15332332" y="0"/>
                </a:lnTo>
                <a:lnTo>
                  <a:pt x="0" y="0"/>
                </a:lnTo>
                <a:lnTo>
                  <a:pt x="0" y="6612068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grpSp>
        <p:nvGrpSpPr>
          <p:cNvPr id="10" name="Group 10"/>
          <p:cNvGrpSpPr/>
          <p:nvPr/>
        </p:nvGrpSpPr>
        <p:grpSpPr>
          <a:xfrm rot="-10800000">
            <a:off x="8478991" y="3485067"/>
            <a:ext cx="8454787" cy="3244730"/>
            <a:chOff x="0" y="0"/>
            <a:chExt cx="4320617" cy="1658142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320617" cy="1658142"/>
            </a:xfrm>
            <a:custGeom>
              <a:avLst/>
              <a:gdLst/>
              <a:ahLst/>
              <a:cxnLst/>
              <a:rect l="l" t="t" r="r" b="b"/>
              <a:pathLst>
                <a:path w="4320617" h="1658142">
                  <a:moveTo>
                    <a:pt x="0" y="0"/>
                  </a:moveTo>
                  <a:lnTo>
                    <a:pt x="4320617" y="0"/>
                  </a:lnTo>
                  <a:lnTo>
                    <a:pt x="4320617" y="1658142"/>
                  </a:lnTo>
                  <a:lnTo>
                    <a:pt x="0" y="1658142"/>
                  </a:lnTo>
                  <a:close/>
                </a:path>
              </a:pathLst>
            </a:custGeom>
            <a:gradFill rotWithShape="1">
              <a:gsLst>
                <a:gs pos="0">
                  <a:srgbClr val="5347D9">
                    <a:alpha val="0"/>
                  </a:srgbClr>
                </a:gs>
                <a:gs pos="100000">
                  <a:srgbClr val="5347D9">
                    <a:alpha val="74500"/>
                  </a:srgbClr>
                </a:gs>
              </a:gsLst>
              <a:lin ang="2700000"/>
            </a:gradFill>
            <a:ln w="47625" cap="sq">
              <a:gradFill>
                <a:gsLst>
                  <a:gs pos="0">
                    <a:srgbClr val="5347D9">
                      <a:alpha val="0"/>
                    </a:srgbClr>
                  </a:gs>
                  <a:gs pos="100000">
                    <a:srgbClr val="6153FF">
                      <a:alpha val="100000"/>
                    </a:srgbClr>
                  </a:gs>
                </a:gsLst>
                <a:path path="circle">
                  <a:fillToRect r="100000" b="100000"/>
                </a:path>
                <a:tileRect l="-100000" t="-100000"/>
              </a:gradFill>
              <a:prstDash val="solid"/>
              <a:miter/>
            </a:ln>
          </p:spPr>
          <p:txBody>
            <a:bodyPr/>
            <a:lstStyle/>
            <a:p>
              <a:endParaRPr lang="ar-SA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66675"/>
              <a:ext cx="4320617" cy="172481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3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>
            <a:off x="8070057" y="2819600"/>
            <a:ext cx="6140127" cy="887760"/>
          </a:xfrm>
          <a:custGeom>
            <a:avLst/>
            <a:gdLst/>
            <a:ahLst/>
            <a:cxnLst/>
            <a:rect l="l" t="t" r="r" b="b"/>
            <a:pathLst>
              <a:path w="6140127" h="887760">
                <a:moveTo>
                  <a:pt x="0" y="0"/>
                </a:moveTo>
                <a:lnTo>
                  <a:pt x="6140127" y="0"/>
                </a:lnTo>
                <a:lnTo>
                  <a:pt x="6140127" y="887760"/>
                </a:lnTo>
                <a:lnTo>
                  <a:pt x="0" y="88776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14" name="Freeform 14"/>
          <p:cNvSpPr/>
          <p:nvPr/>
        </p:nvSpPr>
        <p:spPr>
          <a:xfrm>
            <a:off x="10790158" y="6579640"/>
            <a:ext cx="6140127" cy="887760"/>
          </a:xfrm>
          <a:custGeom>
            <a:avLst/>
            <a:gdLst/>
            <a:ahLst/>
            <a:cxnLst/>
            <a:rect l="l" t="t" r="r" b="b"/>
            <a:pathLst>
              <a:path w="6140127" h="887760">
                <a:moveTo>
                  <a:pt x="0" y="0"/>
                </a:moveTo>
                <a:lnTo>
                  <a:pt x="6140127" y="0"/>
                </a:lnTo>
                <a:lnTo>
                  <a:pt x="6140127" y="887760"/>
                </a:lnTo>
                <a:lnTo>
                  <a:pt x="0" y="88776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5" name="Freeform 15"/>
          <p:cNvSpPr/>
          <p:nvPr/>
        </p:nvSpPr>
        <p:spPr>
          <a:xfrm>
            <a:off x="13764972" y="378049"/>
            <a:ext cx="3879019" cy="1744111"/>
          </a:xfrm>
          <a:custGeom>
            <a:avLst/>
            <a:gdLst/>
            <a:ahLst/>
            <a:cxnLst/>
            <a:rect l="l" t="t" r="r" b="b"/>
            <a:pathLst>
              <a:path w="3879019" h="1744111">
                <a:moveTo>
                  <a:pt x="0" y="0"/>
                </a:moveTo>
                <a:lnTo>
                  <a:pt x="3879019" y="0"/>
                </a:lnTo>
                <a:lnTo>
                  <a:pt x="3879019" y="1744111"/>
                </a:lnTo>
                <a:lnTo>
                  <a:pt x="0" y="174411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6" name="TextBox 16"/>
          <p:cNvSpPr txBox="1"/>
          <p:nvPr/>
        </p:nvSpPr>
        <p:spPr>
          <a:xfrm>
            <a:off x="8819546" y="3835916"/>
            <a:ext cx="7773676" cy="25811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80"/>
              </a:lnSpc>
            </a:pPr>
            <a:r>
              <a:rPr lang="en-US" sz="3941" dirty="0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A Novel Stacking Framework for Student Success Prediction Using Combined Machine Learning and Deep Learning Approaches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2207116" flipV="1">
            <a:off x="6854107" y="4961057"/>
            <a:ext cx="15332333" cy="6612069"/>
          </a:xfrm>
          <a:custGeom>
            <a:avLst/>
            <a:gdLst/>
            <a:ahLst/>
            <a:cxnLst/>
            <a:rect l="l" t="t" r="r" b="b"/>
            <a:pathLst>
              <a:path w="15332333" h="6612069">
                <a:moveTo>
                  <a:pt x="0" y="6612068"/>
                </a:moveTo>
                <a:lnTo>
                  <a:pt x="15332332" y="6612068"/>
                </a:lnTo>
                <a:lnTo>
                  <a:pt x="15332332" y="0"/>
                </a:lnTo>
                <a:lnTo>
                  <a:pt x="0" y="0"/>
                </a:lnTo>
                <a:lnTo>
                  <a:pt x="0" y="6612068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grpSp>
        <p:nvGrpSpPr>
          <p:cNvPr id="3" name="Group 3"/>
          <p:cNvGrpSpPr/>
          <p:nvPr/>
        </p:nvGrpSpPr>
        <p:grpSpPr>
          <a:xfrm rot="-10800000">
            <a:off x="0" y="-120224"/>
            <a:ext cx="18288000" cy="6134891"/>
            <a:chOff x="0" y="0"/>
            <a:chExt cx="9345646" cy="31350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345647" cy="3135090"/>
            </a:xfrm>
            <a:custGeom>
              <a:avLst/>
              <a:gdLst/>
              <a:ahLst/>
              <a:cxnLst/>
              <a:rect l="l" t="t" r="r" b="b"/>
              <a:pathLst>
                <a:path w="9345647" h="3135090">
                  <a:moveTo>
                    <a:pt x="0" y="0"/>
                  </a:moveTo>
                  <a:lnTo>
                    <a:pt x="9345647" y="0"/>
                  </a:lnTo>
                  <a:lnTo>
                    <a:pt x="9345647" y="3135090"/>
                  </a:lnTo>
                  <a:lnTo>
                    <a:pt x="0" y="3135090"/>
                  </a:lnTo>
                  <a:close/>
                </a:path>
              </a:pathLst>
            </a:custGeom>
            <a:gradFill rotWithShape="1">
              <a:gsLst>
                <a:gs pos="0">
                  <a:srgbClr val="5347D9">
                    <a:alpha val="0"/>
                  </a:srgbClr>
                </a:gs>
                <a:gs pos="100000">
                  <a:srgbClr val="5347D9">
                    <a:alpha val="595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ar-S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66675"/>
              <a:ext cx="9345646" cy="32017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0589772" y="6474016"/>
            <a:ext cx="3930501" cy="568285"/>
          </a:xfrm>
          <a:custGeom>
            <a:avLst/>
            <a:gdLst/>
            <a:ahLst/>
            <a:cxnLst/>
            <a:rect l="l" t="t" r="r" b="b"/>
            <a:pathLst>
              <a:path w="3930501" h="568285">
                <a:moveTo>
                  <a:pt x="0" y="0"/>
                </a:moveTo>
                <a:lnTo>
                  <a:pt x="3930501" y="0"/>
                </a:lnTo>
                <a:lnTo>
                  <a:pt x="3930501" y="568285"/>
                </a:lnTo>
                <a:lnTo>
                  <a:pt x="0" y="56828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Freeform 7"/>
          <p:cNvSpPr/>
          <p:nvPr/>
        </p:nvSpPr>
        <p:spPr>
          <a:xfrm>
            <a:off x="7397498" y="3201151"/>
            <a:ext cx="3930501" cy="568285"/>
          </a:xfrm>
          <a:custGeom>
            <a:avLst/>
            <a:gdLst/>
            <a:ahLst/>
            <a:cxnLst/>
            <a:rect l="l" t="t" r="r" b="b"/>
            <a:pathLst>
              <a:path w="3930501" h="568285">
                <a:moveTo>
                  <a:pt x="0" y="0"/>
                </a:moveTo>
                <a:lnTo>
                  <a:pt x="3930501" y="0"/>
                </a:lnTo>
                <a:lnTo>
                  <a:pt x="3930501" y="568285"/>
                </a:lnTo>
                <a:lnTo>
                  <a:pt x="0" y="56828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grpSp>
        <p:nvGrpSpPr>
          <p:cNvPr id="8" name="Group 8"/>
          <p:cNvGrpSpPr/>
          <p:nvPr/>
        </p:nvGrpSpPr>
        <p:grpSpPr>
          <a:xfrm>
            <a:off x="1376334" y="1350321"/>
            <a:ext cx="5260717" cy="7586358"/>
            <a:chOff x="0" y="0"/>
            <a:chExt cx="1385539" cy="199805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385539" cy="1998053"/>
            </a:xfrm>
            <a:custGeom>
              <a:avLst/>
              <a:gdLst/>
              <a:ahLst/>
              <a:cxnLst/>
              <a:rect l="l" t="t" r="r" b="b"/>
              <a:pathLst>
                <a:path w="1385539" h="1998053">
                  <a:moveTo>
                    <a:pt x="60338" y="0"/>
                  </a:moveTo>
                  <a:lnTo>
                    <a:pt x="1325201" y="0"/>
                  </a:lnTo>
                  <a:cubicBezTo>
                    <a:pt x="1341204" y="0"/>
                    <a:pt x="1356551" y="6357"/>
                    <a:pt x="1367866" y="17672"/>
                  </a:cubicBezTo>
                  <a:cubicBezTo>
                    <a:pt x="1379182" y="28988"/>
                    <a:pt x="1385539" y="44335"/>
                    <a:pt x="1385539" y="60338"/>
                  </a:cubicBezTo>
                  <a:lnTo>
                    <a:pt x="1385539" y="1937715"/>
                  </a:lnTo>
                  <a:cubicBezTo>
                    <a:pt x="1385539" y="1953718"/>
                    <a:pt x="1379182" y="1969065"/>
                    <a:pt x="1367866" y="1980381"/>
                  </a:cubicBezTo>
                  <a:cubicBezTo>
                    <a:pt x="1356551" y="1991696"/>
                    <a:pt x="1341204" y="1998053"/>
                    <a:pt x="1325201" y="1998053"/>
                  </a:cubicBezTo>
                  <a:lnTo>
                    <a:pt x="60338" y="1998053"/>
                  </a:lnTo>
                  <a:cubicBezTo>
                    <a:pt x="27014" y="1998053"/>
                    <a:pt x="0" y="1971039"/>
                    <a:pt x="0" y="1937715"/>
                  </a:cubicBezTo>
                  <a:lnTo>
                    <a:pt x="0" y="60338"/>
                  </a:lnTo>
                  <a:cubicBezTo>
                    <a:pt x="0" y="44335"/>
                    <a:pt x="6357" y="28988"/>
                    <a:pt x="17672" y="17672"/>
                  </a:cubicBezTo>
                  <a:cubicBezTo>
                    <a:pt x="28988" y="6357"/>
                    <a:pt x="44335" y="0"/>
                    <a:pt x="60338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0" cap="rnd">
              <a:gradFill>
                <a:gsLst>
                  <a:gs pos="0">
                    <a:srgbClr val="5347D9">
                      <a:alpha val="0"/>
                    </a:srgbClr>
                  </a:gs>
                  <a:gs pos="100000">
                    <a:srgbClr val="5347D9">
                      <a:alpha val="100000"/>
                    </a:srgbClr>
                  </a:gs>
                </a:gsLst>
                <a:path path="circle">
                  <a:fillToRect r="100000" b="100000"/>
                </a:path>
                <a:tileRect l="-100000" t="-100000"/>
              </a:gradFill>
              <a:prstDash val="solid"/>
              <a:round/>
            </a:ln>
          </p:spPr>
          <p:txBody>
            <a:bodyPr/>
            <a:lstStyle/>
            <a:p>
              <a:endParaRPr lang="ar-SA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66675"/>
              <a:ext cx="1385539" cy="20647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376334" y="1350321"/>
            <a:ext cx="5260717" cy="7586358"/>
            <a:chOff x="0" y="0"/>
            <a:chExt cx="815023" cy="117532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5023" cy="1175325"/>
            </a:xfrm>
            <a:custGeom>
              <a:avLst/>
              <a:gdLst/>
              <a:ahLst/>
              <a:cxnLst/>
              <a:rect l="l" t="t" r="r" b="b"/>
              <a:pathLst>
                <a:path w="815023" h="1175325">
                  <a:moveTo>
                    <a:pt x="60338" y="0"/>
                  </a:moveTo>
                  <a:lnTo>
                    <a:pt x="754685" y="0"/>
                  </a:lnTo>
                  <a:cubicBezTo>
                    <a:pt x="770688" y="0"/>
                    <a:pt x="786035" y="6357"/>
                    <a:pt x="797350" y="17672"/>
                  </a:cubicBezTo>
                  <a:cubicBezTo>
                    <a:pt x="808666" y="28988"/>
                    <a:pt x="815023" y="44335"/>
                    <a:pt x="815023" y="60338"/>
                  </a:cubicBezTo>
                  <a:lnTo>
                    <a:pt x="815023" y="1114988"/>
                  </a:lnTo>
                  <a:cubicBezTo>
                    <a:pt x="815023" y="1148311"/>
                    <a:pt x="788009" y="1175325"/>
                    <a:pt x="754685" y="1175325"/>
                  </a:cubicBezTo>
                  <a:lnTo>
                    <a:pt x="60338" y="1175325"/>
                  </a:lnTo>
                  <a:cubicBezTo>
                    <a:pt x="44335" y="1175325"/>
                    <a:pt x="28988" y="1168968"/>
                    <a:pt x="17672" y="1157653"/>
                  </a:cubicBezTo>
                  <a:cubicBezTo>
                    <a:pt x="6357" y="1146337"/>
                    <a:pt x="0" y="1130990"/>
                    <a:pt x="0" y="1114988"/>
                  </a:cubicBezTo>
                  <a:lnTo>
                    <a:pt x="0" y="60338"/>
                  </a:lnTo>
                  <a:cubicBezTo>
                    <a:pt x="0" y="44335"/>
                    <a:pt x="6357" y="28988"/>
                    <a:pt x="17672" y="17672"/>
                  </a:cubicBezTo>
                  <a:cubicBezTo>
                    <a:pt x="28988" y="6357"/>
                    <a:pt x="44335" y="0"/>
                    <a:pt x="60338" y="0"/>
                  </a:cubicBezTo>
                  <a:close/>
                </a:path>
              </a:pathLst>
            </a:custGeom>
            <a:blipFill>
              <a:blip r:embed="rId5"/>
              <a:stretch>
                <a:fillRect l="-38432" r="-118247"/>
              </a:stretch>
            </a:blipFill>
          </p:spPr>
          <p:txBody>
            <a:bodyPr/>
            <a:lstStyle/>
            <a:p>
              <a:endParaRPr lang="ar-SA"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7746582" y="3597404"/>
            <a:ext cx="7820472" cy="2956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Prepared By:</a:t>
            </a:r>
          </a:p>
          <a:p>
            <a:pPr marL="453392" lvl="1" indent="-226696" algn="l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Rami Mohammad AbuLaban (ID: 233000631)</a:t>
            </a:r>
          </a:p>
          <a:p>
            <a:pPr marL="453392" lvl="1" indent="-226696" algn="l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Khaled Ayman Alnbrees (ID: 241001469)</a:t>
            </a:r>
          </a:p>
          <a:p>
            <a:pPr marL="453392" lvl="1" indent="-226696" algn="l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Mohammed Nafeth Mansour (ID: 241000459)</a:t>
            </a:r>
          </a:p>
          <a:p>
            <a:pPr marL="453392" lvl="1" indent="-226696" algn="l">
              <a:lnSpc>
                <a:spcPts val="294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Khalid Jamal Al Zaqzouq (ID: 241001334)</a:t>
            </a:r>
          </a:p>
          <a:p>
            <a:pPr algn="l">
              <a:lnSpc>
                <a:spcPts val="294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294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Supervised By:</a:t>
            </a: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Dr. Wesam Ahmed</a:t>
            </a:r>
          </a:p>
          <a:p>
            <a:pPr algn="l">
              <a:lnSpc>
                <a:spcPts val="2940"/>
              </a:lnSpc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College of Informatics, Midocean University, UAE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746582" y="1436787"/>
            <a:ext cx="9270973" cy="19532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2900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A Novel Stacking Framework for Student Success Prediction Using Combined Machine Learning and Deep Learning Approaches</a:t>
            </a:r>
          </a:p>
          <a:p>
            <a:pPr algn="l">
              <a:lnSpc>
                <a:spcPts val="3220"/>
              </a:lnSpc>
            </a:pPr>
            <a:endParaRPr lang="en-US" sz="2900" b="1">
              <a:solidFill>
                <a:srgbClr val="FFFFFF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sp>
        <p:nvSpPr>
          <p:cNvPr id="15" name="Freeform 15"/>
          <p:cNvSpPr/>
          <p:nvPr/>
        </p:nvSpPr>
        <p:spPr>
          <a:xfrm>
            <a:off x="936629" y="950800"/>
            <a:ext cx="6140127" cy="887760"/>
          </a:xfrm>
          <a:custGeom>
            <a:avLst/>
            <a:gdLst/>
            <a:ahLst/>
            <a:cxnLst/>
            <a:rect l="l" t="t" r="r" b="b"/>
            <a:pathLst>
              <a:path w="6140127" h="887760">
                <a:moveTo>
                  <a:pt x="0" y="0"/>
                </a:moveTo>
                <a:lnTo>
                  <a:pt x="6140127" y="0"/>
                </a:lnTo>
                <a:lnTo>
                  <a:pt x="6140127" y="887760"/>
                </a:lnTo>
                <a:lnTo>
                  <a:pt x="0" y="88776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16" name="Freeform 16"/>
          <p:cNvSpPr/>
          <p:nvPr/>
        </p:nvSpPr>
        <p:spPr>
          <a:xfrm>
            <a:off x="1149255" y="8442103"/>
            <a:ext cx="6140127" cy="887760"/>
          </a:xfrm>
          <a:custGeom>
            <a:avLst/>
            <a:gdLst/>
            <a:ahLst/>
            <a:cxnLst/>
            <a:rect l="l" t="t" r="r" b="b"/>
            <a:pathLst>
              <a:path w="6140127" h="887760">
                <a:moveTo>
                  <a:pt x="0" y="0"/>
                </a:moveTo>
                <a:lnTo>
                  <a:pt x="6140127" y="0"/>
                </a:lnTo>
                <a:lnTo>
                  <a:pt x="6140127" y="887760"/>
                </a:lnTo>
                <a:lnTo>
                  <a:pt x="0" y="88776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7" name="TextBox 17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3457932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Agenda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52600" y="2552700"/>
            <a:ext cx="8612398" cy="35899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100" b="1" dirty="0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Presentation Outline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Introduction and Background 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Contributions 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Literature Review 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Methodology 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Results and Analysis 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Conclusion and Future Work 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References</a:t>
            </a:r>
          </a:p>
          <a:p>
            <a:pPr algn="l">
              <a:lnSpc>
                <a:spcPts val="2940"/>
              </a:lnSpc>
            </a:pPr>
            <a:endParaRPr lang="en-US" sz="2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/>
          <p:nvPr/>
        </p:nvSpPr>
        <p:spPr>
          <a:xfrm>
            <a:off x="1376334" y="830567"/>
            <a:ext cx="14951989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INTRODUCTION AND BACKGROUND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402609" y="2095500"/>
            <a:ext cx="16378266" cy="52987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sz="2000" b="1" dirty="0">
                <a:solidFill>
                  <a:srgbClr val="FFFFFF"/>
                </a:solidFill>
                <a:latin typeface="Montserrat"/>
              </a:rPr>
              <a:t>Predicting student performance is critical in modern education to enable early interventions, reduce dropout rates, and personalize learning.</a:t>
            </a:r>
          </a:p>
          <a:p>
            <a:pPr marL="342900" indent="-3429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sz="2000" b="1" dirty="0">
              <a:solidFill>
                <a:srgbClr val="FFFFFF"/>
              </a:solidFill>
              <a:latin typeface="Montserrat"/>
            </a:endParaRPr>
          </a:p>
          <a:p>
            <a:pPr marL="342900" indent="-3429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en-US" sz="2000" b="1" dirty="0">
                <a:solidFill>
                  <a:srgbClr val="FFFFFF"/>
                </a:solidFill>
                <a:latin typeface="Montserrat"/>
              </a:rPr>
              <a:t>Machine Learning (ML) and Deep Learning (DL) excel at uncovering complex patterns in student data. Artificial Neural Networks (ANNs) capture non-linear relationships, achieving high accuracy in predicting academic outcomes.</a:t>
            </a:r>
          </a:p>
          <a:p>
            <a:pPr marL="342900" indent="-3429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sz="2000" b="1" dirty="0">
              <a:solidFill>
                <a:srgbClr val="FFFFFF"/>
              </a:solidFill>
              <a:latin typeface="Montserrat"/>
            </a:endParaRPr>
          </a:p>
          <a:p>
            <a:pPr marL="342900" indent="-3429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endParaRPr lang="en-US" sz="2000" b="1" dirty="0">
              <a:solidFill>
                <a:srgbClr val="FFFFFF"/>
              </a:solidFill>
              <a:latin typeface="Montserrat"/>
            </a:endParaRPr>
          </a:p>
          <a:p>
            <a:pPr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FFFFFF"/>
              </a:solidFill>
              <a:latin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</a:p>
        </p:txBody>
      </p:sp>
      <p:pic>
        <p:nvPicPr>
          <p:cNvPr id="7" name="Picture 6" descr="A person sitting at a table with books and a pen&#10;&#10;AI-generated content may be incorrect.">
            <a:extLst>
              <a:ext uri="{FF2B5EF4-FFF2-40B4-BE49-F238E27FC236}">
                <a16:creationId xmlns:a16="http://schemas.microsoft.com/office/drawing/2014/main" id="{BF40BF08-C7FC-46DE-DD96-766920DBC3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962" y="5829300"/>
            <a:ext cx="4635637" cy="40386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/>
          <p:nvPr/>
        </p:nvSpPr>
        <p:spPr>
          <a:xfrm>
            <a:off x="1376334" y="830567"/>
            <a:ext cx="14951989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INTRODUCTION AND BACKGROUND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5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BCAF8DFB-5139-997B-75CB-C9655B0C0C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Problem Statement: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Predicting student success (e.g., graduation rates, academic performance) is crucial for educational institutions to provide timely interventions.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Challenges: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Traditional methods often fail to capture complex patterns in student data due to heterogeneity (demographics, grades, attendance).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Objective: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Develop a novel stacking ensemble framework that integrates machine learning (ML) and deep learning (DL) models for improved prediction accuracy.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Significance: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Enhances personalized education, reduces dropout rates, and supports data-driven decision-making. </a:t>
            </a: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B0E589FC-85BB-A529-90B0-3EA34D0AE5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6334" y="2062189"/>
            <a:ext cx="16530666" cy="6702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fontAlgn="base">
              <a:lnSpc>
                <a:spcPct val="3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100" b="1" dirty="0">
                <a:solidFill>
                  <a:srgbClr val="FFFFFF"/>
                </a:solidFill>
                <a:latin typeface="Montserrat"/>
              </a:rPr>
              <a:t>Problem Statement: </a:t>
            </a:r>
            <a:r>
              <a:rPr lang="en-US" altLang="en-US" sz="2100" dirty="0">
                <a:solidFill>
                  <a:srgbClr val="FFFFFF"/>
                </a:solidFill>
                <a:latin typeface="Montserrat"/>
              </a:rPr>
              <a:t>Predicting student success (e.g., graduation rates, academic performance) is crucial for educational institutions to provide timely interventions. </a:t>
            </a:r>
          </a:p>
          <a:p>
            <a:pPr marL="342900" marR="0" lvl="0" indent="-342900" fontAlgn="base">
              <a:lnSpc>
                <a:spcPct val="3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100" b="1" dirty="0">
                <a:solidFill>
                  <a:srgbClr val="FFFFFF"/>
                </a:solidFill>
                <a:latin typeface="Montserrat"/>
              </a:rPr>
              <a:t>Challenges: </a:t>
            </a:r>
            <a:r>
              <a:rPr lang="en-US" altLang="en-US" sz="2100" dirty="0">
                <a:solidFill>
                  <a:srgbClr val="FFFFFF"/>
                </a:solidFill>
                <a:latin typeface="Montserrat"/>
              </a:rPr>
              <a:t>Traditional methods often fail to capture complex patterns in student data due to heterogeneity (demographics, grades, attendance). </a:t>
            </a:r>
          </a:p>
          <a:p>
            <a:pPr marL="342900" marR="0" lvl="0" indent="-342900" fontAlgn="base">
              <a:lnSpc>
                <a:spcPct val="3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100" b="1" dirty="0">
                <a:solidFill>
                  <a:srgbClr val="FFFFFF"/>
                </a:solidFill>
                <a:latin typeface="Montserrat"/>
              </a:rPr>
              <a:t>Objective: </a:t>
            </a:r>
            <a:r>
              <a:rPr lang="en-US" altLang="en-US" sz="2100" dirty="0">
                <a:solidFill>
                  <a:srgbClr val="FFFFFF"/>
                </a:solidFill>
                <a:latin typeface="Montserrat"/>
              </a:rPr>
              <a:t>Develop a novel stacking ensemble framework that integrates machine learning (ML) and deep learning (DL) models for improved prediction accuracy. </a:t>
            </a:r>
          </a:p>
          <a:p>
            <a:pPr marL="342900" marR="0" lvl="0" indent="-342900" fontAlgn="base">
              <a:lnSpc>
                <a:spcPct val="3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100" b="1" dirty="0">
                <a:solidFill>
                  <a:srgbClr val="FFFFFF"/>
                </a:solidFill>
                <a:latin typeface="Montserrat"/>
              </a:rPr>
              <a:t>Significance: </a:t>
            </a:r>
            <a:r>
              <a:rPr lang="en-US" altLang="en-US" sz="2100" dirty="0">
                <a:solidFill>
                  <a:srgbClr val="FFFFFF"/>
                </a:solidFill>
                <a:latin typeface="Montserrat"/>
              </a:rPr>
              <a:t>Enhances personalized education, reduces dropout rates, and supports data-driven decision-making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7011948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CONTRIBUTIONS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376334" y="2436819"/>
            <a:ext cx="14951989" cy="6846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 dirty="0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KEY RESEARCH CONTRIBUTIONS</a:t>
            </a:r>
          </a:p>
          <a:p>
            <a:pPr algn="l">
              <a:lnSpc>
                <a:spcPts val="3150"/>
              </a:lnSpc>
            </a:pPr>
            <a:r>
              <a:rPr lang="en-US" sz="2100" b="1" dirty="0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Main Contributions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Hybrid Feature Selection Technique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Combines filter methods (Pearson correlation, Chi-square, Mutual Information)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Integrates wrapper methods (recursive feature elimination)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Balances speed, interpretability, and predictive capability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Comprehensive ML Base Learners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Linear/Ridge/Lasso Regression for linear relationships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Decision Tree/Random Forest for non-linear patterns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K-Nearest Neighbors for similarity-based predictions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Advanced Meta-Learning Architecture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Multi-Layer Perceptron (MLP) meta-learner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Captures complex non-linear relationships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Optimizes ensemble predictions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7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7011948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CONTRIBUTIONS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8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4846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ADDITIONAL CONTRIBUTIONS</a:t>
            </a: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Performance and Applications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Superior Performance Achievement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Stacking ensemble: R² = 0.8722, MSE = 17.3085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Outperforms individual baseline models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Robust prediction across diverse student profiles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Practical Educational Applications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Early identification of at-risk students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Data-driven intervention strategies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Support for personalized learning and dropout prevention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8342590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LITERATURE REVIEW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10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3" y="1831926"/>
            <a:ext cx="14951989" cy="3743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50"/>
              </a:lnSpc>
            </a:pPr>
            <a:r>
              <a:rPr lang="en-US" sz="2100" b="1" dirty="0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Table 1 .</a:t>
            </a:r>
            <a:r>
              <a:rPr lang="en-US" sz="2100" b="1" dirty="0" err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COMPARAtive</a:t>
            </a:r>
            <a:r>
              <a:rPr lang="en-US" sz="2100" b="1" dirty="0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Analysis of Related Work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BD66A63E-0A79-978D-B247-453D9096EC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2113" y="1557338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5001967-B2B2-DF4E-73E7-D3CC9A0262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6864376"/>
              </p:ext>
            </p:extLst>
          </p:nvPr>
        </p:nvGraphicFramePr>
        <p:xfrm>
          <a:off x="381000" y="2558045"/>
          <a:ext cx="16383001" cy="73098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04086">
                  <a:extLst>
                    <a:ext uri="{9D8B030D-6E8A-4147-A177-3AD203B41FA5}">
                      <a16:colId xmlns:a16="http://schemas.microsoft.com/office/drawing/2014/main" val="3107759014"/>
                    </a:ext>
                  </a:extLst>
                </a:gridCol>
                <a:gridCol w="1009194">
                  <a:extLst>
                    <a:ext uri="{9D8B030D-6E8A-4147-A177-3AD203B41FA5}">
                      <a16:colId xmlns:a16="http://schemas.microsoft.com/office/drawing/2014/main" val="1322432411"/>
                    </a:ext>
                  </a:extLst>
                </a:gridCol>
                <a:gridCol w="2205152">
                  <a:extLst>
                    <a:ext uri="{9D8B030D-6E8A-4147-A177-3AD203B41FA5}">
                      <a16:colId xmlns:a16="http://schemas.microsoft.com/office/drawing/2014/main" val="2213011793"/>
                    </a:ext>
                  </a:extLst>
                </a:gridCol>
                <a:gridCol w="2142896">
                  <a:extLst>
                    <a:ext uri="{9D8B030D-6E8A-4147-A177-3AD203B41FA5}">
                      <a16:colId xmlns:a16="http://schemas.microsoft.com/office/drawing/2014/main" val="1632152522"/>
                    </a:ext>
                  </a:extLst>
                </a:gridCol>
                <a:gridCol w="2388641">
                  <a:extLst>
                    <a:ext uri="{9D8B030D-6E8A-4147-A177-3AD203B41FA5}">
                      <a16:colId xmlns:a16="http://schemas.microsoft.com/office/drawing/2014/main" val="1444109830"/>
                    </a:ext>
                  </a:extLst>
                </a:gridCol>
                <a:gridCol w="3030856">
                  <a:extLst>
                    <a:ext uri="{9D8B030D-6E8A-4147-A177-3AD203B41FA5}">
                      <a16:colId xmlns:a16="http://schemas.microsoft.com/office/drawing/2014/main" val="26763185"/>
                    </a:ext>
                  </a:extLst>
                </a:gridCol>
                <a:gridCol w="4302176">
                  <a:extLst>
                    <a:ext uri="{9D8B030D-6E8A-4147-A177-3AD203B41FA5}">
                      <a16:colId xmlns:a16="http://schemas.microsoft.com/office/drawing/2014/main" val="2114911905"/>
                    </a:ext>
                  </a:extLst>
                </a:gridCol>
              </a:tblGrid>
              <a:tr h="303597">
                <a:tc>
                  <a:txBody>
                    <a:bodyPr/>
                    <a:lstStyle/>
                    <a:p>
                      <a:pPr algn="ctr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Ref</a:t>
                      </a:r>
                      <a:endParaRPr lang="en-US" sz="2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Year</a:t>
                      </a:r>
                      <a:endParaRPr lang="en-US" sz="2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Datasets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Models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Results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Advantages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Limitations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9160036"/>
                  </a:ext>
                </a:extLst>
              </a:tr>
              <a:tr h="925975"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Ahmed et al. (2025)</a:t>
                      </a:r>
                      <a:endParaRPr lang="en-US" sz="2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</a:t>
                      </a:r>
                      <a:endParaRPr lang="en-US" sz="2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Dataset 1: 10,000 samples (6 features) Dataset 2: 6,607 records (20 features)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KNN Regressor, Linear Regression, CatBoost, XGBoost, AdaBoost, + Voting Regression Ensemble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Dataset 1: RMSE=0.1050, MAE=0.0837, R²=0.9890 Dataset 2: R²=0.7716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 predictive performance Robust across datasets Explainable (LIME &amp; SHAP)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Model complexity &amp; heavy data requirements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15305805"/>
                  </a:ext>
                </a:extLst>
              </a:tr>
              <a:tr h="1084176"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Ying &amp; Ma (2024)</a:t>
                      </a:r>
                      <a:endParaRPr lang="en-US" sz="2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Original small educational datasets (Mathematics and Portuguese); and augmented with synthetic data</a:t>
                      </a:r>
                      <a:endParaRPr lang="en-US" sz="2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Support Vector Regression (SVR), Neural Network (NN), Random Forest (RF)</a:t>
                      </a:r>
                      <a:endParaRPr lang="en-US" sz="2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Regression approach improved prediction accuracy by 21.9% (SVR), 15.6% (NN), 6.6% (RF) compared to classification; synthetic data added modest gains (~2.5%)</a:t>
                      </a:r>
                      <a:endParaRPr lang="en-US" sz="2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Regression approach more accurate than classification; effectively handles small datasets using synthetic data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Synthetic data generated by GANs might be noisy or limited by small original datasets; slight improvement only (~2.5%)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3553558"/>
                  </a:ext>
                </a:extLst>
              </a:tr>
              <a:tr h="864373"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Tang, B. et al.</a:t>
                      </a:r>
                      <a:endParaRPr lang="en-US" sz="2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College student data (unspecified size), captured via technology-enhanced learning platforms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Deep neural network ensemble with weighted voting and new feature-ranking mechanism</a:t>
                      </a:r>
                      <a:endParaRPr lang="en-US" sz="2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RMSE = 1.66 MAPE = 9.75% R² = 0.7430 Outperformed null model (RMSE=4.05, MAPE=24.89%, R²=0.2897)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Enhanced prediction accuracy via ensemble &amp; optimized deep learning parameters Effective feature ranking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Dataset specifics (size, feature details) not provided, limiting reproducibility Computation intensive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58626598"/>
                  </a:ext>
                </a:extLst>
              </a:tr>
              <a:tr h="864373"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Yang, K. (2024)</a:t>
                      </a:r>
                      <a:endParaRPr lang="en-US" sz="2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Educational data mining dataset including academic records, homework scores, class participation, etc. (Journal Ases)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Yang, K. (2024)</a:t>
                      </a:r>
                      <a:endParaRPr lang="en-US" sz="2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en-US" sz="2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Educational data mining dataset including academic records, homework scores, class participation, etc. (Journal </a:t>
                      </a:r>
                      <a:r>
                        <a:rPr lang="en-US" sz="1200" kern="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Ases</a:t>
                      </a: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2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Yang, K. (2024)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33184160"/>
                  </a:ext>
                </a:extLst>
              </a:tr>
              <a:tr h="1523780"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5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Wang et al. (2021)</a:t>
                      </a:r>
                      <a:endParaRPr lang="en-US" sz="2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UCI Student Performance Dataset (two Portuguese schools: grades, demographic, social, school-related features) 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Graph-based ensemble combining supervised models (e.g., Decision Tree, SVM) and unsupervised clustering (hierarchical, k-means, DBSCAN) with iterative propagation on a bipartite graph 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Improves prediction accuracy by up to 14.8% compared to the best traditional ML method </a:t>
                      </a:r>
                      <a:endParaRPr lang="en-US" sz="2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Improves stability and accuracy via ensemble + </a:t>
                      </a:r>
                      <a:r>
                        <a:rPr lang="en-US" sz="1200" kern="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clusteringEnhances</a:t>
                      </a: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feature selection &amp; robust </a:t>
                      </a:r>
                      <a:r>
                        <a:rPr lang="en-US" sz="1200" kern="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predictionsBalances</a:t>
                      </a: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supervised and unsupervised learning in one framework</a:t>
                      </a:r>
                      <a:endParaRPr lang="en-US" sz="2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Lack of detail on dataset size and distributionMethod complexity may hinder reproducibilityComputational requirements for iterative graph operations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77852920"/>
                  </a:ext>
                </a:extLst>
              </a:tr>
              <a:tr h="1743581"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Orji &amp; </a:t>
                      </a:r>
                      <a:r>
                        <a:rPr lang="en-US" sz="1050" kern="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Vassileva</a:t>
                      </a:r>
                      <a:r>
                        <a:rPr lang="en-US" sz="105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(2022)</a:t>
                      </a:r>
                      <a:endParaRPr lang="en-US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Data from 924 university dentistry students (Chile): attributes of intrinsic/extrinsic motivation, autonomy, relatedness, competence, self-esteem, study strategies, demographics 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Five ML models: Decision Tree (DT), Random Forest (RF), K-Nearest Neighbors (KNN), Linear/Logistic Regression (LR), Support Vector Machine (SVM) used for both regression and classification tasks 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Regression: MAE for academic performance — RF: 0.3913, LR: 0.4003, SVM: 0.4026, DT: 0.3777, KNN: 0.4242. Classification: Accuracy for study strategy — RF: 0.949, LR: 0.589, SVM: 0.599, DT: 0.880, KNN: 0.685; RF showed best F1, precision, recall ~0.949 </a:t>
                      </a:r>
                      <a:endParaRPr lang="en-US" sz="2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High prediction accuracy for both performance and strategy using psychological motivators - Use of well-known motivational constructs supports model generalizability - Combines regression and classification tasks in one framework </a:t>
                      </a:r>
                      <a:endParaRPr lang="en-US" sz="2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Dataset limited to dentistry students, which may reduce generalizability - Used self-reported measures, potentially biased - Did not explore deep learning or ensemble methods to further boost performance </a:t>
                      </a:r>
                      <a:endParaRPr lang="en-US" sz="2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5563547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/>
          <p:nvPr/>
        </p:nvSpPr>
        <p:spPr>
          <a:xfrm>
            <a:off x="1376334" y="830567"/>
            <a:ext cx="8342590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LITERATURE REVIEW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9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6781800" y="2407785"/>
            <a:ext cx="14951989" cy="3743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50"/>
              </a:lnSpc>
            </a:pPr>
            <a:r>
              <a:rPr lang="en-US" sz="2100" b="1" dirty="0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Identified Gaps and Our Solutions</a:t>
            </a:r>
          </a:p>
        </p:txBody>
      </p:sp>
      <p:graphicFrame>
        <p:nvGraphicFramePr>
          <p:cNvPr id="7" name="جدول 6">
            <a:extLst>
              <a:ext uri="{FF2B5EF4-FFF2-40B4-BE49-F238E27FC236}">
                <a16:creationId xmlns:a16="http://schemas.microsoft.com/office/drawing/2014/main" id="{1A7E7CAA-D249-D3EA-5DEB-7DAE3B02D7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6620039"/>
              </p:ext>
            </p:extLst>
          </p:nvPr>
        </p:nvGraphicFramePr>
        <p:xfrm>
          <a:off x="2799796" y="3771900"/>
          <a:ext cx="12688408" cy="2619984"/>
        </p:xfrm>
        <a:graphic>
          <a:graphicData uri="http://schemas.openxmlformats.org/drawingml/2006/table">
            <a:tbl>
              <a:tblPr/>
              <a:tblGrid>
                <a:gridCol w="2896941">
                  <a:extLst>
                    <a:ext uri="{9D8B030D-6E8A-4147-A177-3AD203B41FA5}">
                      <a16:colId xmlns:a16="http://schemas.microsoft.com/office/drawing/2014/main" val="1662335212"/>
                    </a:ext>
                  </a:extLst>
                </a:gridCol>
                <a:gridCol w="4939030">
                  <a:extLst>
                    <a:ext uri="{9D8B030D-6E8A-4147-A177-3AD203B41FA5}">
                      <a16:colId xmlns:a16="http://schemas.microsoft.com/office/drawing/2014/main" val="2626269084"/>
                    </a:ext>
                  </a:extLst>
                </a:gridCol>
                <a:gridCol w="4852437">
                  <a:extLst>
                    <a:ext uri="{9D8B030D-6E8A-4147-A177-3AD203B41FA5}">
                      <a16:colId xmlns:a16="http://schemas.microsoft.com/office/drawing/2014/main" val="1757139397"/>
                    </a:ext>
                  </a:extLst>
                </a:gridCol>
              </a:tblGrid>
              <a:tr h="43666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rgbClr val="9999FF"/>
                          </a:solidFill>
                          <a:effectLst/>
                          <a:latin typeface="Montserrat" panose="00000500000000000000" pitchFamily="2" charset="0"/>
                        </a:rPr>
                        <a:t>Gap Category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rgbClr val="9999FF"/>
                          </a:solidFill>
                          <a:effectLst/>
                          <a:latin typeface="Montserrat" panose="00000500000000000000" pitchFamily="2" charset="0"/>
                        </a:rPr>
                        <a:t>Current Limitations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9999FF"/>
                          </a:solidFill>
                          <a:effectLst/>
                          <a:latin typeface="Montserrat" panose="00000500000000000000" pitchFamily="2" charset="0"/>
                        </a:rPr>
                        <a:t>Our Solution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3653125"/>
                  </a:ext>
                </a:extLst>
              </a:tr>
              <a:tr h="43666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Model Integration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Single model approaches or limited ensemble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Comprehensive stacking: 6 ML + 1 DL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9445588"/>
                  </a:ext>
                </a:extLst>
              </a:tr>
              <a:tr h="43666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Feature Selection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Basic statistical or single-method selection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Hybrid filter + wrapper approach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1574593"/>
                  </a:ext>
                </a:extLst>
              </a:tr>
              <a:tr h="43666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Dataset Scope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Limited to specific platforms/institutions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80,000 student multi-dimensional dataset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9091048"/>
                  </a:ext>
                </a:extLst>
              </a:tr>
              <a:tr h="43666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Interpretability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Focus on accuracy without explanation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Integrated SHAP and LIME analysis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827624"/>
                  </a:ext>
                </a:extLst>
              </a:tr>
              <a:tr h="43666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Performance Balance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High accuracy OR interpretability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Both high performance AND explainability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1393022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4FF55CF4-3B1D-F75E-A032-85FD47351F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67551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>
            <a:off x="4953000" y="2019300"/>
            <a:ext cx="9146092" cy="8002431"/>
          </a:xfrm>
          <a:custGeom>
            <a:avLst/>
            <a:gdLst/>
            <a:ahLst/>
            <a:cxnLst/>
            <a:rect l="l" t="t" r="r" b="b"/>
            <a:pathLst>
              <a:path w="4146460" h="6634335">
                <a:moveTo>
                  <a:pt x="0" y="0"/>
                </a:moveTo>
                <a:lnTo>
                  <a:pt x="4146460" y="0"/>
                </a:lnTo>
                <a:lnTo>
                  <a:pt x="4146460" y="6634335"/>
                </a:lnTo>
                <a:lnTo>
                  <a:pt x="0" y="663433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TextBox 4"/>
          <p:cNvSpPr txBox="1"/>
          <p:nvPr/>
        </p:nvSpPr>
        <p:spPr>
          <a:xfrm>
            <a:off x="1184685" y="571500"/>
            <a:ext cx="69294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METHODOLOGY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12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172200" y="1443770"/>
            <a:ext cx="7298703" cy="4350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749"/>
              </a:lnSpc>
            </a:pPr>
            <a:r>
              <a:rPr lang="en-US" sz="2499" b="1" dirty="0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PROPOSED FRAMEWORK ARCHITECTURE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72342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METHODOLOGY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11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833701" cy="6046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749"/>
              </a:lnSpc>
            </a:pPr>
            <a:r>
              <a:rPr lang="en-US" sz="2499" b="1" dirty="0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DATASET DESCRIPTION</a:t>
            </a:r>
          </a:p>
          <a:p>
            <a:pPr algn="just">
              <a:lnSpc>
                <a:spcPts val="3150"/>
              </a:lnSpc>
            </a:pPr>
            <a:r>
              <a:rPr lang="en-US" sz="2100" b="1" dirty="0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Comprehensive Student Dataset (80,000 Records)</a:t>
            </a:r>
          </a:p>
          <a:p>
            <a:pPr algn="just">
              <a:lnSpc>
                <a:spcPts val="3150"/>
              </a:lnSpc>
            </a:pPr>
            <a:r>
              <a:rPr lang="en-US" sz="2100" b="1" dirty="0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Five Main Feature Categories:</a:t>
            </a:r>
          </a:p>
          <a:p>
            <a:pPr marL="453392" lvl="1" indent="-226696" algn="just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Academic Information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Student ID, Age (16-28), Gender, Major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Study hours per day, Attendance percentage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Previous GPA, Exam scores</a:t>
            </a:r>
          </a:p>
          <a:p>
            <a:pPr algn="just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just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Digital Lifestyle Factors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Social media hours, Netflix hours, Screen time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Modern technology impact on learning</a:t>
            </a:r>
          </a:p>
          <a:p>
            <a:pPr algn="just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just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Physical &amp; Mental Health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Sleep hours, Exercise frequency, Diet quality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Mental health rating, Stress level, Exam anxiety (1-10 scale)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9555184" y="3192513"/>
            <a:ext cx="8588423" cy="3577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150"/>
              </a:lnSpc>
            </a:pPr>
            <a:endParaRPr dirty="0"/>
          </a:p>
          <a:p>
            <a:pPr marL="453392" lvl="1" indent="-226696" algn="just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Family &amp; Support Systems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Family income range, Parental support/education level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Access to tutoring, Extracurricular participation</a:t>
            </a:r>
          </a:p>
          <a:p>
            <a:pPr algn="just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just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Personal Management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Motivation level, Time management score</a:t>
            </a:r>
          </a:p>
          <a:p>
            <a:pPr marL="906783" lvl="2" indent="-302261" algn="just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Learning style, Study environment preferences</a:t>
            </a:r>
          </a:p>
          <a:p>
            <a:pPr algn="just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102060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RESULTS AND ANALYSIS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17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7246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 dirty="0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EXPERIMENTAL DESIGN</a:t>
            </a:r>
          </a:p>
          <a:p>
            <a:pPr algn="l">
              <a:lnSpc>
                <a:spcPts val="3150"/>
              </a:lnSpc>
            </a:pPr>
            <a:r>
              <a:rPr lang="en-US" sz="2100" b="1" dirty="0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Training and Validation Strategy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Data Configuration: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Training Set: 80% (64,000 students)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Testing Set: 20% (16,000 students)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Process Workflow: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Preprocessing Pipeline: Applied to training data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Feature Selection: Conducted on training set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Base Model Training: 6 ML algorithms independently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Meta-Learner Training: MLP on base predictions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Cross-Validation: 5-fold CV for robust estimation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Optimization: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Grid Search: Systematic parameter exploration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Hyperparameter Tuning: Model-specific optimization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6748327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METHODOLOGY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13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70043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 dirty="0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FEATURE SELECTION PROCESS</a:t>
            </a:r>
          </a:p>
          <a:p>
            <a:pPr algn="l">
              <a:lnSpc>
                <a:spcPts val="3150"/>
              </a:lnSpc>
            </a:pPr>
            <a:r>
              <a:rPr lang="en-US" sz="2100" b="1" dirty="0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Two-Phase Hybrid Selection Strategy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Phase 1: Filter Methods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Chi-Square Test: Categorical variables (major, gender, learning style)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Pearson Correlation: Linear relationships with continuous variables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Mutual Information: Non-linear dependencies and complex interactions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Selection: Top 10 features from each method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Phase 2: Wrapper Method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Recursive Feature Elimination: Uses </a:t>
            </a:r>
            <a:r>
              <a:rPr lang="en-US" sz="210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LinearRegression</a:t>
            </a: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as estimator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Performance-based evaluation: Direct contribution to accuracy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Cross-validation: Unbiased performance estimates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Integration: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Union Operation: Combines all method selections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Comprehensive Coverage: Academic, lifestyle, psychological factors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Redundancy Analysis: Identifies overlapping features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70056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METHODOLOGY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14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845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BASE MODELS ARCHITECTURE</a:t>
            </a: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Six Diverse ML Base Learners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376334" y="7406353"/>
            <a:ext cx="8260456" cy="11950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150"/>
              </a:lnSpc>
            </a:pPr>
            <a:r>
              <a:rPr lang="en-US" sz="2100" b="1" dirty="0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Meta-Learner:</a:t>
            </a:r>
          </a:p>
          <a:p>
            <a:pPr marL="453392" lvl="1" indent="-226696" algn="just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Multi-Layer Perceptron (MLP)</a:t>
            </a:r>
          </a:p>
          <a:p>
            <a:pPr algn="just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aphicFrame>
        <p:nvGraphicFramePr>
          <p:cNvPr id="9" name="جدول 8">
            <a:extLst>
              <a:ext uri="{FF2B5EF4-FFF2-40B4-BE49-F238E27FC236}">
                <a16:creationId xmlns:a16="http://schemas.microsoft.com/office/drawing/2014/main" id="{C3ACC711-C3CA-DE14-8FFD-6DFA27E1B9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1069785"/>
              </p:ext>
            </p:extLst>
          </p:nvPr>
        </p:nvGraphicFramePr>
        <p:xfrm>
          <a:off x="5029200" y="3599919"/>
          <a:ext cx="8229600" cy="3087161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420613559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1363919947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1130169132"/>
                    </a:ext>
                  </a:extLst>
                </a:gridCol>
              </a:tblGrid>
              <a:tr h="44102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Model Type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Algorithm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Strengths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6687163"/>
                  </a:ext>
                </a:extLst>
              </a:tr>
              <a:tr h="44102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Linear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Linear Regression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Interpretable, baseline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6686628"/>
                  </a:ext>
                </a:extLst>
              </a:tr>
              <a:tr h="44102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Regularized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Ridge Regression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Handles multicollinearity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0245036"/>
                  </a:ext>
                </a:extLst>
              </a:tr>
              <a:tr h="44102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Sparse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Lasso Regression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Feature selection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4035107"/>
                  </a:ext>
                </a:extLst>
              </a:tr>
              <a:tr h="44102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Non-linear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Decision Tree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Captures interactions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1344393"/>
                  </a:ext>
                </a:extLst>
              </a:tr>
              <a:tr h="44102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Ensemble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Random Forest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Robust predictions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7719758"/>
                  </a:ext>
                </a:extLst>
              </a:tr>
              <a:tr h="44102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Instance-based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K-Nearest Neighbors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Local patterns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6152357"/>
                  </a:ext>
                </a:extLst>
              </a:tr>
            </a:tbl>
          </a:graphicData>
        </a:graphic>
      </p:graphicFrame>
      <p:sp>
        <p:nvSpPr>
          <p:cNvPr id="10" name="Rectangle 1">
            <a:extLst>
              <a:ext uri="{FF2B5EF4-FFF2-40B4-BE49-F238E27FC236}">
                <a16:creationId xmlns:a16="http://schemas.microsoft.com/office/drawing/2014/main" id="{946D51C3-7739-FC6A-5410-B5C6044DE8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9700" y="816016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grpSp>
        <p:nvGrpSpPr>
          <p:cNvPr id="3" name="Group 3"/>
          <p:cNvGrpSpPr/>
          <p:nvPr/>
        </p:nvGrpSpPr>
        <p:grpSpPr>
          <a:xfrm>
            <a:off x="6391514" y="3591317"/>
            <a:ext cx="3228736" cy="3713967"/>
            <a:chOff x="0" y="0"/>
            <a:chExt cx="4304982" cy="495195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304982" cy="1179348"/>
            </a:xfrm>
            <a:custGeom>
              <a:avLst/>
              <a:gdLst/>
              <a:ahLst/>
              <a:cxnLst/>
              <a:rect l="l" t="t" r="r" b="b"/>
              <a:pathLst>
                <a:path w="4304982" h="1179348">
                  <a:moveTo>
                    <a:pt x="0" y="0"/>
                  </a:moveTo>
                  <a:lnTo>
                    <a:pt x="4304982" y="0"/>
                  </a:lnTo>
                  <a:lnTo>
                    <a:pt x="4304982" y="1179348"/>
                  </a:lnTo>
                  <a:lnTo>
                    <a:pt x="0" y="11793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ar-SA"/>
            </a:p>
          </p:txBody>
        </p:sp>
        <p:sp>
          <p:nvSpPr>
            <p:cNvPr id="5" name="Freeform 5"/>
            <p:cNvSpPr/>
            <p:nvPr/>
          </p:nvSpPr>
          <p:spPr>
            <a:xfrm>
              <a:off x="645747" y="1441190"/>
              <a:ext cx="3013487" cy="390282"/>
            </a:xfrm>
            <a:custGeom>
              <a:avLst/>
              <a:gdLst/>
              <a:ahLst/>
              <a:cxnLst/>
              <a:rect l="l" t="t" r="r" b="b"/>
              <a:pathLst>
                <a:path w="3013487" h="390282">
                  <a:moveTo>
                    <a:pt x="0" y="0"/>
                  </a:moveTo>
                  <a:lnTo>
                    <a:pt x="3013487" y="0"/>
                  </a:lnTo>
                  <a:lnTo>
                    <a:pt x="3013487" y="390282"/>
                  </a:lnTo>
                  <a:lnTo>
                    <a:pt x="0" y="3902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endParaRPr lang="ar-SA"/>
            </a:p>
          </p:txBody>
        </p:sp>
        <p:sp>
          <p:nvSpPr>
            <p:cNvPr id="6" name="Freeform 6"/>
            <p:cNvSpPr/>
            <p:nvPr/>
          </p:nvSpPr>
          <p:spPr>
            <a:xfrm>
              <a:off x="0" y="2456788"/>
              <a:ext cx="4304982" cy="1228918"/>
            </a:xfrm>
            <a:custGeom>
              <a:avLst/>
              <a:gdLst/>
              <a:ahLst/>
              <a:cxnLst/>
              <a:rect l="l" t="t" r="r" b="b"/>
              <a:pathLst>
                <a:path w="4304982" h="1228918">
                  <a:moveTo>
                    <a:pt x="0" y="0"/>
                  </a:moveTo>
                  <a:lnTo>
                    <a:pt x="4304982" y="0"/>
                  </a:lnTo>
                  <a:lnTo>
                    <a:pt x="4304982" y="1228918"/>
                  </a:lnTo>
                  <a:lnTo>
                    <a:pt x="0" y="122891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/>
              </a:stretch>
            </a:blipFill>
          </p:spPr>
          <p:txBody>
            <a:bodyPr/>
            <a:lstStyle/>
            <a:p>
              <a:endParaRPr lang="ar-SA"/>
            </a:p>
          </p:txBody>
        </p:sp>
        <p:sp>
          <p:nvSpPr>
            <p:cNvPr id="7" name="Freeform 7"/>
            <p:cNvSpPr/>
            <p:nvPr/>
          </p:nvSpPr>
          <p:spPr>
            <a:xfrm>
              <a:off x="645747" y="3929384"/>
              <a:ext cx="3013487" cy="1022571"/>
            </a:xfrm>
            <a:custGeom>
              <a:avLst/>
              <a:gdLst/>
              <a:ahLst/>
              <a:cxnLst/>
              <a:rect l="l" t="t" r="r" b="b"/>
              <a:pathLst>
                <a:path w="3013487" h="1022571">
                  <a:moveTo>
                    <a:pt x="0" y="0"/>
                  </a:moveTo>
                  <a:lnTo>
                    <a:pt x="3013487" y="0"/>
                  </a:lnTo>
                  <a:lnTo>
                    <a:pt x="3013487" y="1022572"/>
                  </a:lnTo>
                  <a:lnTo>
                    <a:pt x="0" y="10225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/>
              </a:stretch>
            </a:blipFill>
          </p:spPr>
          <p:txBody>
            <a:bodyPr/>
            <a:lstStyle/>
            <a:p>
              <a:endParaRPr lang="ar-SA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376334" y="830567"/>
            <a:ext cx="70056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METHODOLOGY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15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376334" y="2436819"/>
            <a:ext cx="7318585" cy="57732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 dirty="0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EVALUATION METRICS</a:t>
            </a:r>
          </a:p>
          <a:p>
            <a:pPr algn="l">
              <a:lnSpc>
                <a:spcPts val="3150"/>
              </a:lnSpc>
            </a:pPr>
            <a:r>
              <a:rPr lang="en-US" sz="2100" b="1" dirty="0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Comprehensive Performance Assessment</a:t>
            </a:r>
          </a:p>
          <a:p>
            <a:pPr algn="l">
              <a:lnSpc>
                <a:spcPts val="3150"/>
              </a:lnSpc>
            </a:pPr>
            <a:r>
              <a:rPr lang="en-US" sz="2100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Regression Metrics:</a:t>
            </a: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102822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RESULTS AND ANALYSIS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18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82354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 dirty="0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INDIVIDUAL MODEL RESULTS</a:t>
            </a:r>
          </a:p>
          <a:p>
            <a:pPr algn="l">
              <a:lnSpc>
                <a:spcPts val="3150"/>
              </a:lnSpc>
            </a:pPr>
            <a:r>
              <a:rPr lang="en-US" sz="2100" b="1" dirty="0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Base Model Performance Comparison</a:t>
            </a: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Key Observations: 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Random Forest: Best individual performance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Linear Models: Consistent baseline results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KNN: Struggled with high-dimensional complexity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Decision Tree: Good interpretability-performance balance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aphicFrame>
        <p:nvGraphicFramePr>
          <p:cNvPr id="8" name="جدول 7">
            <a:extLst>
              <a:ext uri="{FF2B5EF4-FFF2-40B4-BE49-F238E27FC236}">
                <a16:creationId xmlns:a16="http://schemas.microsoft.com/office/drawing/2014/main" id="{3BB7E281-14C4-1201-59D8-0096DC9132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9976884"/>
              </p:ext>
            </p:extLst>
          </p:nvPr>
        </p:nvGraphicFramePr>
        <p:xfrm>
          <a:off x="4640072" y="3720603"/>
          <a:ext cx="9230042" cy="2845794"/>
        </p:xfrm>
        <a:graphic>
          <a:graphicData uri="http://schemas.openxmlformats.org/drawingml/2006/table">
            <a:tbl>
              <a:tblPr/>
              <a:tblGrid>
                <a:gridCol w="2372042">
                  <a:extLst>
                    <a:ext uri="{9D8B030D-6E8A-4147-A177-3AD203B41FA5}">
                      <a16:colId xmlns:a16="http://schemas.microsoft.com/office/drawing/2014/main" val="87338513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65840728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375179096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396927516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964997566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191678537"/>
                    </a:ext>
                  </a:extLst>
                </a:gridCol>
              </a:tblGrid>
              <a:tr h="4065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Model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MSE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RMSE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MAE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R²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Rank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1939672"/>
                  </a:ext>
                </a:extLst>
              </a:tr>
              <a:tr h="4065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Linear Regression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17.5364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4.1877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3.1956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0.8705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kern="12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4th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9318524"/>
                  </a:ext>
                </a:extLst>
              </a:tr>
              <a:tr h="4065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Ridge Regression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17.5364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4.1877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3.1956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0.8705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kern="12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4th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9917008"/>
                  </a:ext>
                </a:extLst>
              </a:tr>
              <a:tr h="4065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Lasso Regression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17.5525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4.1896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3.2079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0.8704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kern="12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6th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8969170"/>
                  </a:ext>
                </a:extLst>
              </a:tr>
              <a:tr h="4065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Decision Tree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17.414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4.173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3.2288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0.8714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kern="12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3rd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2016874"/>
                  </a:ext>
                </a:extLst>
              </a:tr>
              <a:tr h="4065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Random Forest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17.3023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4.1596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3.2202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0.8722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kern="12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1st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8149052"/>
                  </a:ext>
                </a:extLst>
              </a:tr>
              <a:tr h="4065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K-Nearest Neighbors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24.4988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4.9496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3.8094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0.819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kern="12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7th</a:t>
                      </a:r>
                    </a:p>
                  </a:txBody>
                  <a:tcPr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6282136"/>
                  </a:ext>
                </a:extLst>
              </a:tr>
            </a:tbl>
          </a:graphicData>
        </a:graphic>
      </p:graphicFrame>
      <p:sp>
        <p:nvSpPr>
          <p:cNvPr id="9" name="Rectangle 1">
            <a:extLst>
              <a:ext uri="{FF2B5EF4-FFF2-40B4-BE49-F238E27FC236}">
                <a16:creationId xmlns:a16="http://schemas.microsoft.com/office/drawing/2014/main" id="{86E15B09-5F10-FD62-6A68-8D078F30C3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00233" y="1138618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103584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RESULTS AND ANALYSIS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19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9541745" cy="7646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 dirty="0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STACKING FRAMEWORK RESULTS</a:t>
            </a:r>
          </a:p>
          <a:p>
            <a:pPr algn="l">
              <a:lnSpc>
                <a:spcPts val="3150"/>
              </a:lnSpc>
            </a:pPr>
            <a:r>
              <a:rPr lang="en-US" sz="2100" b="1" dirty="0" err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SUPerior</a:t>
            </a:r>
            <a:r>
              <a:rPr lang="en-US" sz="2100" b="1" dirty="0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Ensemble Performance</a:t>
            </a: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Stacked Model Achievement: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MSE: 17.3085 (↓ improvement from best individual)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RMSE: 4.1604 (↓ reduced error)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MAE: 3.2145 (competitive accuracy)</a:t>
            </a:r>
          </a:p>
          <a:p>
            <a:pPr marL="906783" lvl="2" indent="-302261" algn="l">
              <a:lnSpc>
                <a:spcPts val="3150"/>
              </a:lnSpc>
              <a:buFont typeface="Arial"/>
              <a:buChar char="⚬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R²: 0.8722 (matches best individual)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Performance Comparison: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59D04585-CA79-8C66-18B1-EB189F7071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8400" y="5905722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  <p:pic>
        <p:nvPicPr>
          <p:cNvPr id="6" name="Picture 5" descr="A graph of different colored squares&#10;&#10;AI-generated content may be incorrect.">
            <a:extLst>
              <a:ext uri="{FF2B5EF4-FFF2-40B4-BE49-F238E27FC236}">
                <a16:creationId xmlns:a16="http://schemas.microsoft.com/office/drawing/2014/main" id="{DC213807-BA0C-B0FE-A044-D69B69E4BC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000" y="5543569"/>
            <a:ext cx="9753600" cy="453992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102060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RESULTS AND ANALYSIS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20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9541745" cy="6593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 dirty="0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FEATURE IMPORTANCE ANALYSIS</a:t>
            </a:r>
          </a:p>
          <a:p>
            <a:pPr>
              <a:lnSpc>
                <a:spcPts val="3150"/>
              </a:lnSpc>
            </a:pPr>
            <a:r>
              <a:rPr lang="en-US" sz="2100" b="1" dirty="0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TOP Contributing Features: 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The SHAP summary of the stacking model</a:t>
            </a:r>
            <a:endParaRPr lang="en-US" sz="2100" dirty="0">
              <a:solidFill>
                <a:srgbClr val="FFFFFF"/>
              </a:solidFill>
              <a:latin typeface="Montserrat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Top Contributing Features: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834A0ACE-7B00-74DD-B803-77C9A272ED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3075" y="160020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EBA2B4-7967-BAE2-A47C-53EE17C3A3E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8282" y="2714541"/>
            <a:ext cx="7181850" cy="5957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7A594A-3DE7-B3A0-1230-459B941C03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42715570-4921-BE20-F2E8-815CDB95B22E}"/>
              </a:ext>
            </a:extLst>
          </p:cNvPr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55E0C12F-685D-63B0-FA49-301D94DF1A59}"/>
              </a:ext>
            </a:extLst>
          </p:cNvPr>
          <p:cNvSpPr txBox="1"/>
          <p:nvPr/>
        </p:nvSpPr>
        <p:spPr>
          <a:xfrm>
            <a:off x="1376334" y="830567"/>
            <a:ext cx="102060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RESULTS AND ANALYSIS</a:t>
            </a: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77535460-364E-5D01-A8F6-0BF23078D4E1}"/>
              </a:ext>
            </a:extLst>
          </p:cNvPr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20</a:t>
            </a:r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241171FE-AA0B-AC7D-41E6-1F60BC330C57}"/>
              </a:ext>
            </a:extLst>
          </p:cNvPr>
          <p:cNvSpPr txBox="1"/>
          <p:nvPr/>
        </p:nvSpPr>
        <p:spPr>
          <a:xfrm>
            <a:off x="1376334" y="2436819"/>
            <a:ext cx="9541745" cy="61836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 dirty="0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FEATURE IMPORTANCE ANALYSIS</a:t>
            </a:r>
          </a:p>
          <a:p>
            <a:pPr algn="l">
              <a:lnSpc>
                <a:spcPts val="3150"/>
              </a:lnSpc>
            </a:pPr>
            <a:r>
              <a:rPr lang="en-US" sz="2100" b="1" dirty="0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TOP Contributing Features:</a:t>
            </a:r>
          </a:p>
          <a:p>
            <a:pPr algn="l">
              <a:lnSpc>
                <a:spcPts val="3150"/>
              </a:lnSpc>
            </a:pPr>
            <a:endParaRPr lang="en-US" sz="2100" b="1" dirty="0">
              <a:solidFill>
                <a:srgbClr val="9999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Top Contributing Features: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aphicFrame>
        <p:nvGraphicFramePr>
          <p:cNvPr id="7" name="جدول 6">
            <a:extLst>
              <a:ext uri="{FF2B5EF4-FFF2-40B4-BE49-F238E27FC236}">
                <a16:creationId xmlns:a16="http://schemas.microsoft.com/office/drawing/2014/main" id="{686EDE02-E0CF-D75D-E609-64AFDABFDE83}"/>
              </a:ext>
            </a:extLst>
          </p:cNvPr>
          <p:cNvGraphicFramePr>
            <a:graphicFrameLocks noGrp="1"/>
          </p:cNvGraphicFramePr>
          <p:nvPr/>
        </p:nvGraphicFramePr>
        <p:xfrm>
          <a:off x="6517465" y="3162300"/>
          <a:ext cx="9541745" cy="5181597"/>
        </p:xfrm>
        <a:graphic>
          <a:graphicData uri="http://schemas.openxmlformats.org/drawingml/2006/table">
            <a:tbl>
              <a:tblPr/>
              <a:tblGrid>
                <a:gridCol w="732594">
                  <a:extLst>
                    <a:ext uri="{9D8B030D-6E8A-4147-A177-3AD203B41FA5}">
                      <a16:colId xmlns:a16="http://schemas.microsoft.com/office/drawing/2014/main" val="3062063771"/>
                    </a:ext>
                  </a:extLst>
                </a:gridCol>
                <a:gridCol w="2370680">
                  <a:extLst>
                    <a:ext uri="{9D8B030D-6E8A-4147-A177-3AD203B41FA5}">
                      <a16:colId xmlns:a16="http://schemas.microsoft.com/office/drawing/2014/main" val="4050548158"/>
                    </a:ext>
                  </a:extLst>
                </a:gridCol>
                <a:gridCol w="1582680">
                  <a:extLst>
                    <a:ext uri="{9D8B030D-6E8A-4147-A177-3AD203B41FA5}">
                      <a16:colId xmlns:a16="http://schemas.microsoft.com/office/drawing/2014/main" val="1872154815"/>
                    </a:ext>
                  </a:extLst>
                </a:gridCol>
                <a:gridCol w="1342299">
                  <a:extLst>
                    <a:ext uri="{9D8B030D-6E8A-4147-A177-3AD203B41FA5}">
                      <a16:colId xmlns:a16="http://schemas.microsoft.com/office/drawing/2014/main" val="95437499"/>
                    </a:ext>
                  </a:extLst>
                </a:gridCol>
                <a:gridCol w="3513492">
                  <a:extLst>
                    <a:ext uri="{9D8B030D-6E8A-4147-A177-3AD203B41FA5}">
                      <a16:colId xmlns:a16="http://schemas.microsoft.com/office/drawing/2014/main" val="569950211"/>
                    </a:ext>
                  </a:extLst>
                </a:gridCol>
              </a:tblGrid>
              <a:tr h="111930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Rank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Feature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Category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Impact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rgbClr val="29A9E1"/>
                          </a:solidFill>
                          <a:effectLst/>
                          <a:latin typeface="Montserrat" panose="00000500000000000000" pitchFamily="2" charset="0"/>
                        </a:rPr>
                        <a:t>Educational Significance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8997487"/>
                  </a:ext>
                </a:extLst>
              </a:tr>
              <a:tr h="62496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1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Previous GPA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Academic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High +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Strong historical predictor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6519437"/>
                  </a:ext>
                </a:extLst>
              </a:tr>
              <a:tr h="43747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2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Study Hours/Day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Academic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High +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Direct effort correlation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2896597"/>
                  </a:ext>
                </a:extLst>
              </a:tr>
              <a:tr h="43747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3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Attendance %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Academic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High +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Participation importance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0425314"/>
                  </a:ext>
                </a:extLst>
              </a:tr>
              <a:tr h="43747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4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Mental Health Rating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Psychological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Moderate +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Well-being affects learning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8398291"/>
                  </a:ext>
                </a:extLst>
              </a:tr>
              <a:tr h="62496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5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Stress Level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Psychological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Moderate -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High stress impairs performance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7898586"/>
                  </a:ext>
                </a:extLst>
              </a:tr>
              <a:tr h="62496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6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Sleep Hours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Lifestyle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Moderate +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Rest quality impacts cognition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5430292"/>
                  </a:ext>
                </a:extLst>
              </a:tr>
              <a:tr h="43747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7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Motivation Level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Personal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Moderate +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Drive for success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4124560"/>
                  </a:ext>
                </a:extLst>
              </a:tr>
              <a:tr h="43747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ar-SA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8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Time Management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Personal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Moderate +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latin typeface="Montserrat" panose="00000500000000000000" pitchFamily="2" charset="0"/>
                        </a:rPr>
                        <a:t>Organization skills</a:t>
                      </a:r>
                    </a:p>
                  </a:txBody>
                  <a:tcPr marL="62861" marR="62861" marT="31430" marB="31430" anchor="ctr">
                    <a:lnL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29A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0167707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B2B97AC5-42F0-BB90-A0D7-691716E7C2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3075" y="160020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182883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147780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CONCLUSION AND FUTURE WORK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22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6454466" cy="82816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 dirty="0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CONCLUSION</a:t>
            </a:r>
          </a:p>
          <a:p>
            <a:pPr marL="342900" indent="-34290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</a:rPr>
              <a:t>Combines hybrid feature selection, MLP meta-learner, and SHAP/LIME explainability for accurate and transparent predictions.</a:t>
            </a:r>
          </a:p>
          <a:p>
            <a:pPr marL="342900" indent="-34290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</a:rPr>
              <a:t>The proposed stacking framework integrates ML and DL, achieving superior student success prediction with MSE of 17.3085, RMSE of 4.1604, MAE of 3.2145, and R² of 0.8722.</a:t>
            </a:r>
          </a:p>
          <a:p>
            <a:pPr marL="342900" indent="-34290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</a:rPr>
              <a:t>Enables dropout prevention, personalized learning, and data-driven academic decisions, promoting equity and proactive educational strategies.</a:t>
            </a:r>
          </a:p>
          <a:p>
            <a:pPr marL="34290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endParaRPr lang="en-US" sz="2100" dirty="0">
              <a:solidFill>
                <a:srgbClr val="FFFFFF"/>
              </a:solidFill>
              <a:latin typeface="Montserrat"/>
            </a:endParaRPr>
          </a:p>
          <a:p>
            <a:pPr marL="34290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endParaRPr lang="en-US" sz="2100" dirty="0">
              <a:solidFill>
                <a:srgbClr val="FFFFFF"/>
              </a:solidFill>
              <a:latin typeface="Montserrat"/>
            </a:endParaRP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14854266" cy="894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CONCLUSION AND FUTURE WORK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23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68005" y="2400300"/>
            <a:ext cx="14951989" cy="73121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 dirty="0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FUTURE WORK</a:t>
            </a:r>
          </a:p>
          <a:p>
            <a:pPr>
              <a:lnSpc>
                <a:spcPct val="250000"/>
              </a:lnSpc>
            </a:pPr>
            <a:r>
              <a:rPr lang="en-US" sz="2100" dirty="0">
                <a:solidFill>
                  <a:srgbClr val="FFFFFF"/>
                </a:solidFill>
                <a:latin typeface="Montserrat"/>
              </a:rPr>
              <a:t>Future research will seek to enhance the approach by:</a:t>
            </a:r>
          </a:p>
          <a:p>
            <a:pPr marL="342900" lvl="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</a:rPr>
              <a:t>Integrating multi-modal data, including text-based student feedback, behavioral patterns, and temporal data from learning management systems, to identify more subtle determinants of student performance.  </a:t>
            </a:r>
          </a:p>
          <a:p>
            <a:pPr marL="342900" lvl="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</a:rPr>
              <a:t>Optimizing the framework for real-time prediction might make it possible to take prompt and flexible actions.  </a:t>
            </a:r>
          </a:p>
          <a:p>
            <a:pPr marL="342900" lvl="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</a:rPr>
              <a:t>The meta-learner should improve performance on challenging datasets by investigating more sophisticated deep learning architectures, such as transformers or recurrent neural networks.  </a:t>
            </a:r>
          </a:p>
          <a:p>
            <a:pPr>
              <a:lnSpc>
                <a:spcPct val="250000"/>
              </a:lnSpc>
            </a:pPr>
            <a:r>
              <a:rPr lang="en-US" sz="2100" dirty="0">
                <a:solidFill>
                  <a:srgbClr val="FFFFFF"/>
                </a:solidFill>
                <a:latin typeface="Montserrat"/>
              </a:rPr>
              <a:t> </a:t>
            </a:r>
          </a:p>
          <a:p>
            <a:pPr algn="l">
              <a:lnSpc>
                <a:spcPts val="3150"/>
              </a:lnSpc>
            </a:pPr>
            <a:endParaRPr lang="en-US" sz="210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5227677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REFERENCES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24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8046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REFERENCES (1/3)</a:t>
            </a: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FOundation Literature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[1] Hernández-García, Á., et al. (2024). Exploring the relationship between LMS interactions and academic performance. Computers in Human Behavior, 155, 108183.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[2] Guo, B., et al. (2015). Predicting students' performance in educational data mining. IEEE International Symposium on Educational Technology.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[3] Isljamović, S., &amp; Suknović, M. (2014). Predicting students' academic performance using artificial neural network. The Eurasia Proceedings of Educational and Social Sciences, 1, 68-72.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[4] Alnasyan, B., et al. (2024). The power of deep learning techniques for predicting student performance in virtual learning environments. Computers and Education: Artificial Intelligence, 6, 100231.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[5] Alshabandar, R., et al. (2022). A flexible feature selection approach for predicting students' academic performance in online learning. Computers and Electrical Engineering, 99, 107761.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[6] Abid, M., et al. (2025). Explainable AI methods for predicting student grades and improving academic success. Journal of Information Systems and Education Management, 10(2), 45-59.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5227677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REFERENCES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25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8046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REFERENCES (2/3)</a:t>
            </a: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RECEnt ML/DL Studies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[14] Wang, J., &amp; Yu, Y. (2025). Machine learning approach to student performance prediction of online learning. PLOS ONE, 20(1), e0299018.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[15] Althaqafi, T., et al. (2025). Enhancing student performance prediction: The role of class imbalance handling in machine learning models. Discover Computing, 28(1), 79.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[16] Sandeepa, A. G. R., &amp; Mohottala, S. (2025). Evaluation of machine learning models in student academic performance prediction. IEEE ICARC Conference.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[18] Yuan, J., et al. (2024). Integrating behavior analysis with machine learning to predict online learning performance. arXiv:2406.11847.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[19] Arya, M., et al. (2024). A CNN-LSTM-based deep learning model for early prediction of students' performance. International Journal on Smart Sensing and Intelligent Systems.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[20] Adefemi, K. O., et al. (2025). Hybrid deep learning models for predicting student academic performance. Mathematical and Computational Applications, 30(3), 59.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13877">
            <a:off x="-4920563" y="6221142"/>
            <a:ext cx="12593792" cy="5431073"/>
          </a:xfrm>
          <a:custGeom>
            <a:avLst/>
            <a:gdLst/>
            <a:ahLst/>
            <a:cxnLst/>
            <a:rect l="l" t="t" r="r" b="b"/>
            <a:pathLst>
              <a:path w="12593792" h="5431073">
                <a:moveTo>
                  <a:pt x="0" y="0"/>
                </a:moveTo>
                <a:lnTo>
                  <a:pt x="12593793" y="0"/>
                </a:lnTo>
                <a:lnTo>
                  <a:pt x="12593793" y="5431073"/>
                </a:lnTo>
                <a:lnTo>
                  <a:pt x="0" y="5431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3" name="TextBox 3"/>
          <p:cNvSpPr txBox="1"/>
          <p:nvPr/>
        </p:nvSpPr>
        <p:spPr>
          <a:xfrm>
            <a:off x="1376334" y="830567"/>
            <a:ext cx="5227677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67"/>
              </a:lnSpc>
            </a:pPr>
            <a:r>
              <a:rPr lang="en-US" sz="6700" b="1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REFERENCES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26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76334" y="2436819"/>
            <a:ext cx="14951989" cy="6846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en-US" sz="2499" b="1">
                <a:solidFill>
                  <a:srgbClr val="29A9E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REFERENCES (3/3)</a:t>
            </a:r>
          </a:p>
          <a:p>
            <a:pPr algn="l">
              <a:lnSpc>
                <a:spcPts val="3150"/>
              </a:lnSpc>
            </a:pPr>
            <a:r>
              <a:rPr lang="en-US" sz="2100" b="1">
                <a:solidFill>
                  <a:srgbClr val="9999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ADVANCED AI And Educational Analytics</a:t>
            </a: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[24] Neshaei, S. P., et al. (2024). Towards modeling learner performance with large language models. arXiv:2403.14661.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[25] Zhang, L., et al. (2024). Predicting learning performance with large language models: A study in adult literacy. International Conference on Human-Computer Interaction, 333-353.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[30] Yang, Y., et al. (2025). Student academic performance prediction via hypergraph and TabNet. Journal of Big Data, 12(1), 119.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[31] Peng, T., et al. (2023). CLGT: A graph transformer for student performance prediction in collaborative learning. AAAI Conference on Artificial Intelligence, 15947-15954.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3392" lvl="1" indent="-226696" algn="l">
              <a:lnSpc>
                <a:spcPts val="3150"/>
              </a:lnSpc>
              <a:buFont typeface="Arial"/>
              <a:buChar char="•"/>
            </a:pPr>
            <a:r>
              <a:rPr lang="en-US" sz="21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[32] Yang, Y., et al. (2024). Framelet-based dual hypergraph neural networks for student performance prediction. International Journal of Machine Learning and Cybernetics, 15(9), 3863-3877.</a:t>
            </a:r>
          </a:p>
          <a:p>
            <a:pPr algn="l">
              <a:lnSpc>
                <a:spcPts val="3150"/>
              </a:lnSpc>
            </a:pPr>
            <a:endParaRPr lang="en-US" sz="21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10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477010" y="-1571600"/>
            <a:ext cx="19177100" cy="10470124"/>
          </a:xfrm>
          <a:custGeom>
            <a:avLst/>
            <a:gdLst/>
            <a:ahLst/>
            <a:cxnLst/>
            <a:rect l="l" t="t" r="r" b="b"/>
            <a:pathLst>
              <a:path w="19177100" h="10470124">
                <a:moveTo>
                  <a:pt x="19177100" y="0"/>
                </a:moveTo>
                <a:lnTo>
                  <a:pt x="0" y="0"/>
                </a:lnTo>
                <a:lnTo>
                  <a:pt x="0" y="10470124"/>
                </a:lnTo>
                <a:lnTo>
                  <a:pt x="19177100" y="10470124"/>
                </a:lnTo>
                <a:lnTo>
                  <a:pt x="19177100" y="0"/>
                </a:lnTo>
                <a:close/>
              </a:path>
            </a:pathLst>
          </a:custGeom>
          <a:blipFill>
            <a:blip r:embed="rId2">
              <a:alphaModFix amt="80000"/>
            </a:blip>
            <a:stretch>
              <a:fillRect l="-8158" r="-13167"/>
            </a:stretch>
          </a:blipFill>
        </p:spPr>
        <p:txBody>
          <a:bodyPr/>
          <a:lstStyle/>
          <a:p>
            <a:endParaRPr lang="ar-SA"/>
          </a:p>
        </p:txBody>
      </p:sp>
      <p:grpSp>
        <p:nvGrpSpPr>
          <p:cNvPr id="3" name="Group 3"/>
          <p:cNvGrpSpPr/>
          <p:nvPr/>
        </p:nvGrpSpPr>
        <p:grpSpPr>
          <a:xfrm>
            <a:off x="0" y="5762772"/>
            <a:ext cx="18288000" cy="4524228"/>
            <a:chOff x="0" y="0"/>
            <a:chExt cx="9345646" cy="231199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345647" cy="2311999"/>
            </a:xfrm>
            <a:custGeom>
              <a:avLst/>
              <a:gdLst/>
              <a:ahLst/>
              <a:cxnLst/>
              <a:rect l="l" t="t" r="r" b="b"/>
              <a:pathLst>
                <a:path w="9345647" h="2311999">
                  <a:moveTo>
                    <a:pt x="0" y="0"/>
                  </a:moveTo>
                  <a:lnTo>
                    <a:pt x="9345647" y="0"/>
                  </a:lnTo>
                  <a:lnTo>
                    <a:pt x="9345647" y="2311999"/>
                  </a:lnTo>
                  <a:lnTo>
                    <a:pt x="0" y="2311999"/>
                  </a:lnTo>
                  <a:close/>
                </a:path>
              </a:pathLst>
            </a:custGeom>
            <a:gradFill rotWithShape="1">
              <a:gsLst>
                <a:gs pos="0">
                  <a:srgbClr val="151037">
                    <a:alpha val="0"/>
                  </a:srgbClr>
                </a:gs>
                <a:gs pos="50000">
                  <a:srgbClr val="151037">
                    <a:alpha val="100000"/>
                  </a:srgbClr>
                </a:gs>
                <a:gs pos="100000">
                  <a:srgbClr val="151037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ar-SA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66675"/>
              <a:ext cx="9345646" cy="237867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5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508288" y="6500045"/>
            <a:ext cx="6140127" cy="887760"/>
          </a:xfrm>
          <a:custGeom>
            <a:avLst/>
            <a:gdLst/>
            <a:ahLst/>
            <a:cxnLst/>
            <a:rect l="l" t="t" r="r" b="b"/>
            <a:pathLst>
              <a:path w="6140127" h="887760">
                <a:moveTo>
                  <a:pt x="0" y="0"/>
                </a:moveTo>
                <a:lnTo>
                  <a:pt x="6140127" y="0"/>
                </a:lnTo>
                <a:lnTo>
                  <a:pt x="6140127" y="887760"/>
                </a:lnTo>
                <a:lnTo>
                  <a:pt x="0" y="8877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ar-SA"/>
          </a:p>
        </p:txBody>
      </p:sp>
      <p:sp>
        <p:nvSpPr>
          <p:cNvPr id="10" name="Freeform 10"/>
          <p:cNvSpPr/>
          <p:nvPr/>
        </p:nvSpPr>
        <p:spPr>
          <a:xfrm>
            <a:off x="2876163" y="9388094"/>
            <a:ext cx="6140127" cy="887760"/>
          </a:xfrm>
          <a:custGeom>
            <a:avLst/>
            <a:gdLst/>
            <a:ahLst/>
            <a:cxnLst/>
            <a:rect l="l" t="t" r="r" b="b"/>
            <a:pathLst>
              <a:path w="6140127" h="887760">
                <a:moveTo>
                  <a:pt x="0" y="0"/>
                </a:moveTo>
                <a:lnTo>
                  <a:pt x="6140127" y="0"/>
                </a:lnTo>
                <a:lnTo>
                  <a:pt x="6140127" y="887760"/>
                </a:lnTo>
                <a:lnTo>
                  <a:pt x="0" y="8877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1" name="Freeform 11"/>
          <p:cNvSpPr/>
          <p:nvPr/>
        </p:nvSpPr>
        <p:spPr>
          <a:xfrm>
            <a:off x="11264429" y="9116045"/>
            <a:ext cx="6140127" cy="887760"/>
          </a:xfrm>
          <a:custGeom>
            <a:avLst/>
            <a:gdLst/>
            <a:ahLst/>
            <a:cxnLst/>
            <a:rect l="l" t="t" r="r" b="b"/>
            <a:pathLst>
              <a:path w="6140127" h="887760">
                <a:moveTo>
                  <a:pt x="0" y="0"/>
                </a:moveTo>
                <a:lnTo>
                  <a:pt x="6140127" y="0"/>
                </a:lnTo>
                <a:lnTo>
                  <a:pt x="6140127" y="887760"/>
                </a:lnTo>
                <a:lnTo>
                  <a:pt x="0" y="8877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2" name="TextBox 12"/>
          <p:cNvSpPr txBox="1"/>
          <p:nvPr/>
        </p:nvSpPr>
        <p:spPr>
          <a:xfrm>
            <a:off x="10161765" y="3434413"/>
            <a:ext cx="5854107" cy="96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67"/>
              </a:lnSpc>
            </a:pPr>
            <a:r>
              <a:rPr lang="en-US" sz="6700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Thank You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27</a:t>
            </a:r>
          </a:p>
        </p:txBody>
      </p:sp>
      <p:sp>
        <p:nvSpPr>
          <p:cNvPr id="15" name="Freeform 15"/>
          <p:cNvSpPr/>
          <p:nvPr/>
        </p:nvSpPr>
        <p:spPr>
          <a:xfrm>
            <a:off x="13504436" y="321885"/>
            <a:ext cx="4369658" cy="1964716"/>
          </a:xfrm>
          <a:custGeom>
            <a:avLst/>
            <a:gdLst/>
            <a:ahLst/>
            <a:cxnLst/>
            <a:rect l="l" t="t" r="r" b="b"/>
            <a:pathLst>
              <a:path w="4369658" h="1964716">
                <a:moveTo>
                  <a:pt x="0" y="0"/>
                </a:moveTo>
                <a:lnTo>
                  <a:pt x="4369658" y="0"/>
                </a:lnTo>
                <a:lnTo>
                  <a:pt x="4369658" y="1964716"/>
                </a:lnTo>
                <a:lnTo>
                  <a:pt x="0" y="196471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2606</Words>
  <Application>Microsoft Office PowerPoint</Application>
  <PresentationFormat>Custom</PresentationFormat>
  <Paragraphs>464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6" baseType="lpstr">
      <vt:lpstr>Aptos</vt:lpstr>
      <vt:lpstr>Poppins Light</vt:lpstr>
      <vt:lpstr>Montserrat</vt:lpstr>
      <vt:lpstr>Open Sans</vt:lpstr>
      <vt:lpstr>Calibri</vt:lpstr>
      <vt:lpstr>Montserrat Bold</vt:lpstr>
      <vt:lpstr>Arial</vt:lpstr>
      <vt:lpstr>Poppins Bold</vt:lpstr>
      <vt:lpstr>Wingdings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Novel Stacking Framework for Student Success Prediction Using Combined Machine Learning and Deep Learning Approaches</dc:title>
  <cp:lastModifiedBy>Wesam Ahmed</cp:lastModifiedBy>
  <cp:revision>21</cp:revision>
  <dcterms:created xsi:type="dcterms:W3CDTF">2006-08-16T00:00:00Z</dcterms:created>
  <dcterms:modified xsi:type="dcterms:W3CDTF">2025-09-05T11:55:51Z</dcterms:modified>
  <dc:identifier>DAGxitd154g</dc:identifier>
</cp:coreProperties>
</file>