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40.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1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41.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3.xml" ContentType="application/vnd.openxmlformats-officedocument.presentationml.slide+xml"/>
  <Override PartName="/ppt/slides/slide42.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8.xml" ContentType="application/vnd.openxmlformats-officedocument.presentationml.slide+xml"/>
  <Override PartName="/ppt/slides/slide6.xml" ContentType="application/vnd.openxmlformats-officedocument.presentationml.slide+xml"/>
  <Override PartName="/ppt/slides/slide9.xml" ContentType="application/vnd.openxmlformats-officedocument.presentationml.slide+xml"/>
  <Override PartName="/ppt/slides/slide7.xml" ContentType="application/vnd.openxmlformats-officedocument.presentationml.slide+xml"/>
  <Override PartName="/ppt/notesSlides/notesSlide44.xml" ContentType="application/vnd.openxmlformats-officedocument.presentationml.notesSlide+xml"/>
  <Override PartName="/ppt/notesSlides/notesSlide46.xml" ContentType="application/vnd.openxmlformats-officedocument.presentationml.notesSlide+xml"/>
  <Override PartName="/ppt/notesSlides/notesSlide45.xml" ContentType="application/vnd.openxmlformats-officedocument.presentationml.notesSlide+xml"/>
  <Override PartName="/ppt/notesSlides/notesSlide42.xml" ContentType="application/vnd.openxmlformats-officedocument.presentationml.notesSlide+xml"/>
  <Override PartName="/ppt/notesSlides/notesSlide35.xml" ContentType="application/vnd.openxmlformats-officedocument.presentationml.notesSlide+xml"/>
  <Override PartName="/ppt/notesSlides/notesSlide34.xml" ContentType="application/vnd.openxmlformats-officedocument.presentationml.notesSlide+xml"/>
  <Override PartName="/ppt/notesSlides/notesSlide33.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3.xml" ContentType="application/vnd.openxmlformats-officedocument.presentationml.notesSlide+xml"/>
  <Override PartName="/ppt/notesSlides/notesSlide32.xml" ContentType="application/vnd.openxmlformats-officedocument.presentationml.notesSlide+xml"/>
  <Override PartName="/ppt/slideMasters/slideMaster1.xml" ContentType="application/vnd.openxmlformats-officedocument.presentationml.slideMaster+xml"/>
  <Override PartName="/ppt/notesSlides/notesSlide31.xml" ContentType="application/vnd.openxmlformats-officedocument.presentationml.notesSlide+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notesSlides/notesSlide2.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1.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notesSlides/notesSlide7.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30.xml" ContentType="application/vnd.openxmlformats-officedocument.presentationml.notesSlide+xml"/>
  <Override PartName="/ppt/notesSlides/notesSlide29.xml" ContentType="application/vnd.openxmlformats-officedocument.presentationml.notesSlide+xml"/>
  <Override PartName="/ppt/notesSlides/notesSlide28.xml" ContentType="application/vnd.openxmlformats-officedocument.presentationml.notesSlide+xml"/>
  <Override PartName="/ppt/notesSlides/notesSlide27.xml" ContentType="application/vnd.openxmlformats-officedocument.presentationml.notesSlide+xml"/>
  <Override PartName="/ppt/notesSlides/notesSlide26.xml" ContentType="application/vnd.openxmlformats-officedocument.presentationml.notesSlide+xml"/>
  <Override PartName="/ppt/notesSlides/notesSlide18.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0" r:id="rId1"/>
  </p:sldMasterIdLst>
  <p:notesMasterIdLst>
    <p:notesMasterId r:id="rId49"/>
  </p:notesMasterIdLst>
  <p:sldIdLst>
    <p:sldId id="297" r:id="rId2"/>
    <p:sldId id="299" r:id="rId3"/>
    <p:sldId id="257" r:id="rId4"/>
    <p:sldId id="307" r:id="rId5"/>
    <p:sldId id="308" r:id="rId6"/>
    <p:sldId id="309" r:id="rId7"/>
    <p:sldId id="310" r:id="rId8"/>
    <p:sldId id="311" r:id="rId9"/>
    <p:sldId id="312" r:id="rId10"/>
    <p:sldId id="313" r:id="rId11"/>
    <p:sldId id="314" r:id="rId12"/>
    <p:sldId id="315" r:id="rId13"/>
    <p:sldId id="316" r:id="rId14"/>
    <p:sldId id="317" r:id="rId15"/>
    <p:sldId id="318" r:id="rId16"/>
    <p:sldId id="319" r:id="rId17"/>
    <p:sldId id="320" r:id="rId18"/>
    <p:sldId id="321" r:id="rId19"/>
    <p:sldId id="322" r:id="rId20"/>
    <p:sldId id="259" r:id="rId21"/>
    <p:sldId id="300" r:id="rId22"/>
    <p:sldId id="261" r:id="rId23"/>
    <p:sldId id="262" r:id="rId24"/>
    <p:sldId id="263" r:id="rId25"/>
    <p:sldId id="301" r:id="rId26"/>
    <p:sldId id="265" r:id="rId27"/>
    <p:sldId id="267" r:id="rId28"/>
    <p:sldId id="268" r:id="rId29"/>
    <p:sldId id="269" r:id="rId30"/>
    <p:sldId id="302" r:id="rId31"/>
    <p:sldId id="271" r:id="rId32"/>
    <p:sldId id="303" r:id="rId33"/>
    <p:sldId id="273" r:id="rId34"/>
    <p:sldId id="304" r:id="rId35"/>
    <p:sldId id="275" r:id="rId36"/>
    <p:sldId id="276" r:id="rId37"/>
    <p:sldId id="277" r:id="rId38"/>
    <p:sldId id="278" r:id="rId39"/>
    <p:sldId id="279" r:id="rId40"/>
    <p:sldId id="280" r:id="rId41"/>
    <p:sldId id="281" r:id="rId42"/>
    <p:sldId id="282" r:id="rId43"/>
    <p:sldId id="283" r:id="rId44"/>
    <p:sldId id="284" r:id="rId45"/>
    <p:sldId id="285" r:id="rId46"/>
    <p:sldId id="305" r:id="rId47"/>
    <p:sldId id="306" r:id="rId48"/>
  </p:sldIdLst>
  <p:sldSz cx="12192000" cy="6858000"/>
  <p:notesSz cx="6858000" cy="9144000"/>
  <p:embeddedFontLst>
    <p:embeddedFont>
      <p:font typeface="Calibri Light" panose="020F0302020204030204" pitchFamily="34" charset="0"/>
      <p:regular r:id="rId50"/>
      <p:italic r:id="rId51"/>
    </p:embeddedFont>
    <p:embeddedFont>
      <p:font typeface="Tajawal Medium" panose="00000600000000000000" charset="-78"/>
      <p:regular r:id="rId52"/>
      <p:bold r:id="rId53"/>
    </p:embeddedFont>
    <p:embeddedFont>
      <p:font typeface="Calibri" panose="020F0502020204030204" pitchFamily="34" charset="0"/>
      <p:regular r:id="rId54"/>
      <p:bold r:id="rId55"/>
      <p:italic r:id="rId56"/>
      <p:boldItalic r:id="rId5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8" roundtripDataSignature="AMtx7mh4ZPB8zNJl2DQCSBPMo/nU9Ehv0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D1CD580-21D0-4B2E-8FFD-9B0FF797C4B5}">
  <a:tblStyle styleId="{4D1CD580-21D0-4B2E-8FFD-9B0FF797C4B5}"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834"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1.fntdata"/><Relationship Id="rId55" Type="http://schemas.openxmlformats.org/officeDocument/2006/relationships/font" Target="fonts/font6.fntdata"/><Relationship Id="rId63" Type="http://schemas.openxmlformats.org/officeDocument/2006/relationships/customXml" Target="../customXml/item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4.fntdata"/><Relationship Id="rId58" Type="http://customschemas.google.com/relationships/presentationmetadata" Target="metadata"/><Relationship Id="rId5" Type="http://schemas.openxmlformats.org/officeDocument/2006/relationships/slide" Target="slides/slide4.xml"/><Relationship Id="rId61"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7.fntdata"/><Relationship Id="rId64" Type="http://schemas.openxmlformats.org/officeDocument/2006/relationships/customXml" Target="../customXml/item2.xml"/><Relationship Id="rId8" Type="http://schemas.openxmlformats.org/officeDocument/2006/relationships/slide" Target="slides/slide7.xml"/><Relationship Id="rId51" Type="http://schemas.openxmlformats.org/officeDocument/2006/relationships/font" Target="fonts/font2.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5.fntdata"/><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 Id="rId57" Type="http://schemas.openxmlformats.org/officeDocument/2006/relationships/font" Target="fonts/font8.fntdata"/><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3.fntdata"/><Relationship Id="rId60" Type="http://schemas.openxmlformats.org/officeDocument/2006/relationships/viewProps" Target="viewProps.xml"/><Relationship Id="rId65" Type="http://schemas.openxmlformats.org/officeDocument/2006/relationships/customXml" Target="../customXml/item3.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270626104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a:xfrm>
            <a:off x="3884613" y="8685213"/>
            <a:ext cx="2971800" cy="458787"/>
          </a:xfrm>
          <a:prstGeom prst="rect">
            <a:avLst/>
          </a:prstGeom>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3854936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89053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80437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35183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919290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256510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379811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936977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611128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260814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4225335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037074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23220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092313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073060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294922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567808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93058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531513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 name="Google Shape;122;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04794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384893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0"/>
        <p:cNvGrpSpPr/>
        <p:nvPr/>
      </p:nvGrpSpPr>
      <p:grpSpPr>
        <a:xfrm>
          <a:off x="0" y="0"/>
          <a:ext cx="0" cy="0"/>
          <a:chOff x="0" y="0"/>
          <a:chExt cx="0" cy="0"/>
        </a:xfrm>
      </p:grpSpPr>
      <p:sp>
        <p:nvSpPr>
          <p:cNvPr id="191" name="Google Shape;19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2" name="Google Shape;19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719659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p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5" name="Google Shape;205;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153503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7"/>
        <p:cNvGrpSpPr/>
        <p:nvPr/>
      </p:nvGrpSpPr>
      <p:grpSpPr>
        <a:xfrm>
          <a:off x="0" y="0"/>
          <a:ext cx="0" cy="0"/>
          <a:chOff x="0" y="0"/>
          <a:chExt cx="0" cy="0"/>
        </a:xfrm>
      </p:grpSpPr>
      <p:sp>
        <p:nvSpPr>
          <p:cNvPr id="218" name="Google Shape;218;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9" name="Google Shape;219;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181550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6733617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p1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5" name="Google Shape;245;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501822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1" name="Google Shape;271;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5209467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3" name="Google Shape;283;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658854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
        <p:cNvGrpSpPr/>
        <p:nvPr/>
      </p:nvGrpSpPr>
      <p:grpSpPr>
        <a:xfrm>
          <a:off x="0" y="0"/>
          <a:ext cx="0" cy="0"/>
          <a:chOff x="0" y="0"/>
          <a:chExt cx="0" cy="0"/>
        </a:xfrm>
      </p:grpSpPr>
      <p:sp>
        <p:nvSpPr>
          <p:cNvPr id="294" name="Google Shape;294;p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5" name="Google Shape;295;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95702496"/>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5833425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1" name="Google Shape;321;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295288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378379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p1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7" name="Google Shape;34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3028525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9363952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1"/>
        <p:cNvGrpSpPr/>
        <p:nvPr/>
      </p:nvGrpSpPr>
      <p:grpSpPr>
        <a:xfrm>
          <a:off x="0" y="0"/>
          <a:ext cx="0" cy="0"/>
          <a:chOff x="0" y="0"/>
          <a:chExt cx="0" cy="0"/>
        </a:xfrm>
      </p:grpSpPr>
      <p:sp>
        <p:nvSpPr>
          <p:cNvPr id="372" name="Google Shape;372;p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3" name="Google Shape;373;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6529681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p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5" name="Google Shape;385;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4475383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p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97" name="Google Shape;397;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4239231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7"/>
        <p:cNvGrpSpPr/>
        <p:nvPr/>
      </p:nvGrpSpPr>
      <p:grpSpPr>
        <a:xfrm>
          <a:off x="0" y="0"/>
          <a:ext cx="0" cy="0"/>
          <a:chOff x="0" y="0"/>
          <a:chExt cx="0" cy="0"/>
        </a:xfrm>
      </p:grpSpPr>
      <p:sp>
        <p:nvSpPr>
          <p:cNvPr id="408" name="Google Shape;408;p2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9" name="Google Shape;409;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8891603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9"/>
        <p:cNvGrpSpPr/>
        <p:nvPr/>
      </p:nvGrpSpPr>
      <p:grpSpPr>
        <a:xfrm>
          <a:off x="0" y="0"/>
          <a:ext cx="0" cy="0"/>
          <a:chOff x="0" y="0"/>
          <a:chExt cx="0" cy="0"/>
        </a:xfrm>
      </p:grpSpPr>
      <p:sp>
        <p:nvSpPr>
          <p:cNvPr id="420" name="Google Shape;420;p2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21" name="Google Shape;421;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91769710"/>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1"/>
        <p:cNvGrpSpPr/>
        <p:nvPr/>
      </p:nvGrpSpPr>
      <p:grpSpPr>
        <a:xfrm>
          <a:off x="0" y="0"/>
          <a:ext cx="0" cy="0"/>
          <a:chOff x="0" y="0"/>
          <a:chExt cx="0" cy="0"/>
        </a:xfrm>
      </p:grpSpPr>
      <p:sp>
        <p:nvSpPr>
          <p:cNvPr id="432" name="Google Shape;432;p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33" name="Google Shape;433;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6971084"/>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3"/>
        <p:cNvGrpSpPr/>
        <p:nvPr/>
      </p:nvGrpSpPr>
      <p:grpSpPr>
        <a:xfrm>
          <a:off x="0" y="0"/>
          <a:ext cx="0" cy="0"/>
          <a:chOff x="0" y="0"/>
          <a:chExt cx="0" cy="0"/>
        </a:xfrm>
      </p:grpSpPr>
      <p:sp>
        <p:nvSpPr>
          <p:cNvPr id="444" name="Google Shape;444;p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5" name="Google Shape;445;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6592585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p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57" name="Google Shape;457;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4701640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7"/>
        <p:cNvGrpSpPr/>
        <p:nvPr/>
      </p:nvGrpSpPr>
      <p:grpSpPr>
        <a:xfrm>
          <a:off x="0" y="0"/>
          <a:ext cx="0" cy="0"/>
          <a:chOff x="0" y="0"/>
          <a:chExt cx="0" cy="0"/>
        </a:xfrm>
      </p:grpSpPr>
      <p:sp>
        <p:nvSpPr>
          <p:cNvPr id="468" name="Google Shape;468;p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69" name="Google Shape;469;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06589764"/>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9"/>
        <p:cNvGrpSpPr/>
        <p:nvPr/>
      </p:nvGrpSpPr>
      <p:grpSpPr>
        <a:xfrm>
          <a:off x="0" y="0"/>
          <a:ext cx="0" cy="0"/>
          <a:chOff x="0" y="0"/>
          <a:chExt cx="0" cy="0"/>
        </a:xfrm>
      </p:grpSpPr>
      <p:sp>
        <p:nvSpPr>
          <p:cNvPr id="480" name="Google Shape;480;p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1" name="Google Shape;481;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39509449"/>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p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3" name="Google Shape;493;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298680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a:xfrm>
            <a:off x="3884613" y="8685213"/>
            <a:ext cx="2971800" cy="458787"/>
          </a:xfrm>
          <a:prstGeom prst="rect">
            <a:avLst/>
          </a:prstGeom>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28359868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982104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3121680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1781048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4493140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31102279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2891940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7187552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034076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6441535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17129887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37140289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1539539136"/>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0881172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2908680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919191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67776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89857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a:p>
        </p:txBody>
      </p:sp>
    </p:spTree>
    <p:extLst>
      <p:ext uri="{BB962C8B-B14F-4D97-AF65-F5344CB8AC3E}">
        <p14:creationId xmlns:p14="http://schemas.microsoft.com/office/powerpoint/2010/main" val="2015380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4" r:id="rId13"/>
    <p:sldLayoutId id="2147483675" r:id="rId14"/>
    <p:sldLayoutId id="2147483676" r:id="rId15"/>
    <p:sldLayoutId id="2147483678" r:id="rId16"/>
    <p:sldLayoutId id="2147483679" r:id="rId17"/>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8.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7.xml"/><Relationship Id="rId5" Type="http://schemas.openxmlformats.org/officeDocument/2006/relationships/image" Target="../media/image16.png"/><Relationship Id="rId4" Type="http://schemas.openxmlformats.org/officeDocument/2006/relationships/image" Target="../media/image5.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17.png"/><Relationship Id="rId4" Type="http://schemas.openxmlformats.org/officeDocument/2006/relationships/image" Target="../media/image5.png"/></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18.png"/><Relationship Id="rId4" Type="http://schemas.openxmlformats.org/officeDocument/2006/relationships/image" Target="../media/image5.png"/></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5.png"/><Relationship Id="rId4" Type="http://schemas.openxmlformats.org/officeDocument/2006/relationships/hyperlink" Target="https://www.onlinemanipal.com/blogs/unique-marketing-strategies-every-aspiring-marketing-professional-knows" TargetMode="Externa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5.png"/></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22.png"/><Relationship Id="rId4" Type="http://schemas.openxmlformats.org/officeDocument/2006/relationships/image" Target="../media/image21.png"/></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4.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5.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6.png"/></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7.png"/></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8.pn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29.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1.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3.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4.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5.png"/></Relationships>
</file>

<file path=ppt/slides/_rels/slide4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6.xml"/><Relationship Id="rId1" Type="http://schemas.openxmlformats.org/officeDocument/2006/relationships/slideLayout" Target="../slideLayouts/slideLayout17.xml"/><Relationship Id="rId6" Type="http://schemas.openxmlformats.org/officeDocument/2006/relationships/image" Target="../media/image33.jpg"/><Relationship Id="rId5" Type="http://schemas.openxmlformats.org/officeDocument/2006/relationships/image" Target="../media/image32.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4617" y="4224062"/>
            <a:ext cx="5216525"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Prepared by Dr. Amira </a:t>
            </a:r>
            <a:r>
              <a:rPr lang="en-US" sz="2800" b="1" kern="0" dirty="0" err="1">
                <a:solidFill>
                  <a:schemeClr val="tx1">
                    <a:lumMod val="85000"/>
                    <a:lumOff val="15000"/>
                  </a:schemeClr>
                </a:solidFill>
                <a:latin typeface="Times New Roman" panose="02020603050405020304" pitchFamily="18" charset="0"/>
                <a:cs typeface="Times New Roman" panose="02020603050405020304" pitchFamily="18" charset="0"/>
              </a:rPr>
              <a:t>Elfekky</a:t>
            </a:r>
            <a:endPar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endParaRPr>
          </a:p>
        </p:txBody>
      </p:sp>
      <p:sp>
        <p:nvSpPr>
          <p:cNvPr id="31" name="TextBox 30"/>
          <p:cNvSpPr txBox="1"/>
          <p:nvPr/>
        </p:nvSpPr>
        <p:spPr>
          <a:xfrm>
            <a:off x="194617" y="2424037"/>
            <a:ext cx="5716205" cy="646331"/>
          </a:xfrm>
          <a:prstGeom prst="rect">
            <a:avLst/>
          </a:prstGeom>
          <a:noFill/>
        </p:spPr>
        <p:txBody>
          <a:bodyPr wrap="square" rtlCol="0">
            <a:spAutoFit/>
          </a:bodyPr>
          <a:lstStyle/>
          <a:p>
            <a:pPr lvl="0">
              <a:buClr>
                <a:srgbClr val="000000"/>
              </a:buClr>
            </a:pPr>
            <a:r>
              <a:rPr lang="en-US" sz="3600" b="1" kern="0" dirty="0">
                <a:solidFill>
                  <a:srgbClr val="00B0F0"/>
                </a:solidFill>
                <a:latin typeface="Times New Roman" panose="02020603050405020304" pitchFamily="18" charset="0"/>
                <a:cs typeface="Times New Roman" panose="02020603050405020304" pitchFamily="18" charset="0"/>
                <a:sym typeface="Arial"/>
              </a:rPr>
              <a:t>Project Time </a:t>
            </a:r>
            <a:r>
              <a:rPr lang="en-US" sz="3600" b="1" kern="0" dirty="0" smtClean="0">
                <a:solidFill>
                  <a:srgbClr val="00B0F0"/>
                </a:solidFill>
                <a:latin typeface="Times New Roman" panose="02020603050405020304" pitchFamily="18" charset="0"/>
                <a:cs typeface="Times New Roman" panose="02020603050405020304" pitchFamily="18" charset="0"/>
                <a:sym typeface="Arial"/>
              </a:rPr>
              <a:t>Management</a:t>
            </a:r>
            <a:endParaRPr lang="en-US" sz="3600" b="1" kern="0" dirty="0">
              <a:solidFill>
                <a:srgbClr val="00B0F0"/>
              </a:solidFill>
              <a:latin typeface="Times New Roman" panose="02020603050405020304" pitchFamily="18" charset="0"/>
              <a:cs typeface="Times New Roman" panose="02020603050405020304" pitchFamily="18" charset="0"/>
              <a:sym typeface="Arial"/>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9</a:t>
            </a:r>
            <a:endParaRPr lang="en-US" sz="2800" b="1" dirty="0">
              <a:solidFill>
                <a:schemeClr val="bg1"/>
              </a:solidFill>
              <a:latin typeface="Alexandria" charset="0"/>
              <a:cs typeface="Alexandria" charset="0"/>
            </a:endParaRPr>
          </a:p>
        </p:txBody>
      </p:sp>
      <p:sp>
        <p:nvSpPr>
          <p:cNvPr id="46" name="TextBox 45"/>
          <p:cNvSpPr txBox="1"/>
          <p:nvPr/>
        </p:nvSpPr>
        <p:spPr>
          <a:xfrm>
            <a:off x="194617" y="5076722"/>
            <a:ext cx="4624472" cy="523220"/>
          </a:xfrm>
          <a:prstGeom prst="rect">
            <a:avLst/>
          </a:prstGeom>
          <a:noFill/>
        </p:spPr>
        <p:txBody>
          <a:bodyPr wrap="square" rtlCol="0">
            <a:spAutoFit/>
          </a:bodyPr>
          <a:lstStyle/>
          <a:p>
            <a:pPr>
              <a:buClr>
                <a:srgbClr val="000000"/>
              </a:buClr>
            </a:pPr>
            <a:r>
              <a:rPr lang="en-US" sz="2800" b="1" kern="0" dirty="0">
                <a:solidFill>
                  <a:schemeClr val="tx1">
                    <a:lumMod val="85000"/>
                    <a:lumOff val="15000"/>
                  </a:schemeClr>
                </a:solidFill>
                <a:latin typeface="Times New Roman" panose="02020603050405020304" pitchFamily="18" charset="0"/>
                <a:cs typeface="Times New Roman" panose="02020603050405020304" pitchFamily="18" charset="0"/>
              </a:rPr>
              <a:t>PMG 212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Rectangle 1"/>
          <p:cNvSpPr/>
          <p:nvPr/>
        </p:nvSpPr>
        <p:spPr>
          <a:xfrm>
            <a:off x="1634769" y="3198799"/>
            <a:ext cx="4276053" cy="646331"/>
          </a:xfrm>
          <a:prstGeom prst="rect">
            <a:avLst/>
          </a:prstGeom>
        </p:spPr>
        <p:txBody>
          <a:bodyPr wrap="square">
            <a:spAutoFit/>
          </a:bodyPr>
          <a:lstStyle/>
          <a:p>
            <a:pPr>
              <a:buClr>
                <a:srgbClr val="000000"/>
              </a:buClr>
              <a:buSzPts val="5200"/>
            </a:pPr>
            <a:r>
              <a:rPr lang="ar-EG" sz="3600" b="1" kern="0" dirty="0">
                <a:solidFill>
                  <a:srgbClr val="00B0F0"/>
                </a:solidFill>
                <a:latin typeface="Times New Roman" panose="02020603050405020304" pitchFamily="18" charset="0"/>
                <a:cs typeface="Times New Roman" panose="02020603050405020304" pitchFamily="18" charset="0"/>
              </a:rPr>
              <a:t>مقرر: إداره وقت المشروع</a:t>
            </a:r>
            <a:endParaRPr lang="en-US" sz="3600" b="1" kern="0"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297606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286669" y="1740440"/>
            <a:ext cx="9902228" cy="5078273"/>
          </a:xfrm>
          <a:prstGeom prst="rect">
            <a:avLst/>
          </a:prstGeom>
          <a:noFill/>
          <a:ln>
            <a:noFill/>
          </a:ln>
        </p:spPr>
        <p:txBody>
          <a:bodyPr spcFirstLastPara="1" wrap="square" lIns="91425" tIns="45700" rIns="91425" bIns="45700" anchor="t" anchorCtr="0">
            <a:spAutoFit/>
          </a:bodyPr>
          <a:lstStyle/>
          <a:p>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Acceleration and Schedule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rPr>
              <a:t>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Compression</a:t>
            </a: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endParaRPr>
          </a:p>
          <a:p>
            <a:pPr marL="571500" indent="-571500">
              <a:buSzPts val="2400"/>
              <a:buFont typeface="Arial"/>
              <a:buChar char="o"/>
            </a:pP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Calibri"/>
            </a:endParaRPr>
          </a:p>
          <a:p>
            <a:pPr marL="571500" lvl="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rPr>
              <a:t>Top Project Management Cases</a:t>
            </a:r>
          </a:p>
          <a:p>
            <a:pPr marL="571500" indent="-571500">
              <a:buClrTx/>
              <a:buFont typeface="Wingdings" panose="05000000000000000000" pitchFamily="2" charset="2"/>
              <a:buChar char="Ø"/>
              <a:defRPr/>
            </a:pPr>
            <a:r>
              <a:rPr lang="en-US" sz="2800" kern="1200" dirty="0" smtClean="0">
                <a:solidFill>
                  <a:schemeClr val="tx1">
                    <a:lumMod val="65000"/>
                    <a:lumOff val="35000"/>
                  </a:schemeClr>
                </a:solidFill>
                <a:latin typeface="Times New Roman" panose="02020603050405020304" pitchFamily="18" charset="0"/>
                <a:cs typeface="Times New Roman" panose="02020603050405020304" pitchFamily="18" charset="0"/>
                <a:sym typeface="Calibri"/>
              </a:rPr>
              <a:t>Case </a:t>
            </a: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study</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Case study – Create WBS </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Case study – Create activity</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Case study –  Scheduling</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Project duration versus cost</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Acceleration and Schedule Compression</a:t>
            </a:r>
            <a:endParaRPr sz="2800"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3" name="TextBox 12">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568123" y="1052918"/>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562481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286669" y="1740440"/>
            <a:ext cx="9902228" cy="5078273"/>
          </a:xfrm>
          <a:prstGeom prst="rect">
            <a:avLst/>
          </a:prstGeom>
          <a:noFill/>
          <a:ln>
            <a:noFill/>
          </a:ln>
        </p:spPr>
        <p:txBody>
          <a:bodyPr spcFirstLastPara="1" wrap="square" lIns="91425" tIns="45700" rIns="91425" bIns="45700" anchor="t" anchorCtr="0">
            <a:spAutoFit/>
          </a:bodyPr>
          <a:lstStyle/>
          <a:p>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Acceleration and Schedule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rPr>
              <a:t>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Compression</a:t>
            </a: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endParaRPr>
          </a:p>
          <a:p>
            <a:pPr marL="571500" indent="-571500">
              <a:buSzPts val="2400"/>
              <a:buFont typeface="Arial"/>
              <a:buChar char="o"/>
            </a:pP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Calibri"/>
            </a:endParaRPr>
          </a:p>
          <a:p>
            <a:pPr marL="571500" lvl="0" indent="-571500">
              <a:buClrTx/>
              <a:buFont typeface="Wingdings" panose="05000000000000000000" pitchFamily="2" charset="2"/>
              <a:buChar char="Ø"/>
              <a:defRPr/>
            </a:pPr>
            <a:r>
              <a:rPr lang="en-US" sz="2800" b="1" dirty="0">
                <a:solidFill>
                  <a:schemeClr val="tx1">
                    <a:lumMod val="65000"/>
                    <a:lumOff val="35000"/>
                  </a:schemeClr>
                </a:solidFill>
                <a:latin typeface="Times New Roman" panose="02020603050405020304" pitchFamily="18" charset="0"/>
                <a:cs typeface="Times New Roman" panose="02020603050405020304" pitchFamily="18" charset="0"/>
              </a:rPr>
              <a:t>Top Project Management Cases</a:t>
            </a: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study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Create WBS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Create activity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Scheduling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Project duration versus cost</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Acceleration and Schedule Compression</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3" name="TextBox 12">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568123" y="1052918"/>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157163" y="1586341"/>
            <a:ext cx="8386762" cy="4154943"/>
          </a:xfrm>
          <a:prstGeom prst="rect">
            <a:avLst/>
          </a:prstGeom>
          <a:noFill/>
          <a:ln>
            <a:noFill/>
          </a:ln>
        </p:spPr>
        <p:txBody>
          <a:bodyPr spcFirstLastPara="1" wrap="square" lIns="91425" tIns="45700" rIns="91425" bIns="45700" anchor="t" anchorCtr="0">
            <a:spAutoFit/>
          </a:bodyPr>
          <a:lstStyle/>
          <a:p>
            <a:r>
              <a:rPr lang="en-US" sz="2400" b="1" dirty="0"/>
              <a:t>AstraZeneca During </a:t>
            </a:r>
            <a:r>
              <a:rPr lang="en-US" sz="2400" b="1" dirty="0" err="1"/>
              <a:t>Covid</a:t>
            </a:r>
            <a:r>
              <a:rPr lang="en-US" sz="2400" b="1" dirty="0"/>
              <a:t> </a:t>
            </a:r>
            <a:r>
              <a:rPr lang="en-US" sz="2400" b="1" dirty="0" smtClean="0"/>
              <a:t>19</a:t>
            </a:r>
          </a:p>
          <a:p>
            <a:endParaRPr lang="en-US" sz="2400" dirty="0"/>
          </a:p>
          <a:p>
            <a:r>
              <a:rPr lang="en-US" sz="2400" dirty="0"/>
              <a:t>AstraZeneca was under pressure during the pandemic to develop and distribute the COVID-19 vaccine as quickly as possible. The company needed to work in collaboration with Oxford University for the research and the clinical trials.</a:t>
            </a:r>
          </a:p>
          <a:p>
            <a:r>
              <a:rPr lang="en-US" sz="2400" dirty="0"/>
              <a:t>AstraZeneca created an effective project management infrastructure to face challenges like establishing an internal government contracting organization, finding personnel for vaccine development, and </a:t>
            </a:r>
            <a:r>
              <a:rPr lang="en-US" sz="2400" dirty="0" err="1"/>
              <a:t>amping</a:t>
            </a:r>
            <a:r>
              <a:rPr lang="en-US" sz="2400" dirty="0"/>
              <a:t> up the manufacturing facility.</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2" name="Picture 1"/>
          <p:cNvPicPr>
            <a:picLocks noChangeAspect="1"/>
          </p:cNvPicPr>
          <p:nvPr/>
        </p:nvPicPr>
        <p:blipFill>
          <a:blip r:embed="rId5"/>
          <a:stretch>
            <a:fillRect/>
          </a:stretch>
        </p:blipFill>
        <p:spPr>
          <a:xfrm>
            <a:off x="8543925" y="2211200"/>
            <a:ext cx="3479775" cy="3344652"/>
          </a:xfrm>
          <a:prstGeom prst="rect">
            <a:avLst/>
          </a:prstGeom>
        </p:spPr>
      </p:pic>
      <p:sp>
        <p:nvSpPr>
          <p:cNvPr id="19" name="Rectangle 18">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1" name="TextBox 20">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083131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7132007" cy="3416279"/>
          </a:xfrm>
          <a:prstGeom prst="rect">
            <a:avLst/>
          </a:prstGeom>
          <a:noFill/>
          <a:ln>
            <a:noFill/>
          </a:ln>
        </p:spPr>
        <p:txBody>
          <a:bodyPr spcFirstLastPara="1" wrap="square" lIns="91425" tIns="45700" rIns="91425" bIns="45700" anchor="t" anchorCtr="0">
            <a:spAutoFit/>
          </a:bodyPr>
          <a:lstStyle/>
          <a:p>
            <a:r>
              <a:rPr lang="en-US" sz="2400" b="1" dirty="0" smtClean="0"/>
              <a:t>Vodafone</a:t>
            </a:r>
          </a:p>
          <a:p>
            <a:endParaRPr lang="en-US" sz="2400" dirty="0"/>
          </a:p>
          <a:p>
            <a:r>
              <a:rPr lang="en-US" sz="2400" dirty="0"/>
              <a:t>Vodafone had to replace its current network with a GLAN (Global Local Area Network) in 42 cities. Vodafone used a project management approach that included workshops, the creation of resource and risk management plans, and tailored project documentation for this project. The project was completed by the given deadline.</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3" name="Picture 2"/>
          <p:cNvPicPr>
            <a:picLocks noChangeAspect="1"/>
          </p:cNvPicPr>
          <p:nvPr/>
        </p:nvPicPr>
        <p:blipFill>
          <a:blip r:embed="rId5"/>
          <a:stretch>
            <a:fillRect/>
          </a:stretch>
        </p:blipFill>
        <p:spPr>
          <a:xfrm>
            <a:off x="7759294" y="1682867"/>
            <a:ext cx="3839111" cy="2867425"/>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53880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214314" y="1593106"/>
            <a:ext cx="7490852" cy="4154943"/>
          </a:xfrm>
          <a:prstGeom prst="rect">
            <a:avLst/>
          </a:prstGeom>
          <a:noFill/>
          <a:ln>
            <a:noFill/>
          </a:ln>
        </p:spPr>
        <p:txBody>
          <a:bodyPr spcFirstLastPara="1" wrap="square" lIns="91425" tIns="45700" rIns="91425" bIns="45700" anchor="t" anchorCtr="0">
            <a:spAutoFit/>
          </a:bodyPr>
          <a:lstStyle/>
          <a:p>
            <a:r>
              <a:rPr lang="en-US" sz="2400" b="1" dirty="0"/>
              <a:t>British Columbia’s Ministry of Transportation and </a:t>
            </a:r>
            <a:r>
              <a:rPr lang="en-US" sz="2400" b="1" dirty="0" smtClean="0"/>
              <a:t>Infrastructure</a:t>
            </a:r>
          </a:p>
          <a:p>
            <a:endParaRPr lang="en-US" sz="2400" dirty="0"/>
          </a:p>
          <a:p>
            <a:r>
              <a:rPr lang="en-US" sz="2400" dirty="0"/>
              <a:t>Massive floods destroyed the roads connecting British Columbia to the rest of Canada. The Ministry of Transportation and Infrastructure used a project management approach based on ‘A Guide to the Project Management Body of Knowledge’ to repair and reopen the roads quickly. They identified the most crucial paths, assessed risks, and managed several aspects of the project in just 35 days.</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2" name="Picture 1"/>
          <p:cNvPicPr>
            <a:picLocks noChangeAspect="1"/>
          </p:cNvPicPr>
          <p:nvPr/>
        </p:nvPicPr>
        <p:blipFill>
          <a:blip r:embed="rId5"/>
          <a:stretch>
            <a:fillRect/>
          </a:stretch>
        </p:blipFill>
        <p:spPr>
          <a:xfrm>
            <a:off x="7705165" y="1593106"/>
            <a:ext cx="4278826" cy="3854886"/>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458086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7132007" cy="3416279"/>
          </a:xfrm>
          <a:prstGeom prst="rect">
            <a:avLst/>
          </a:prstGeom>
          <a:noFill/>
          <a:ln>
            <a:noFill/>
          </a:ln>
        </p:spPr>
        <p:txBody>
          <a:bodyPr spcFirstLastPara="1" wrap="square" lIns="91425" tIns="45700" rIns="91425" bIns="45700" anchor="t" anchorCtr="0">
            <a:spAutoFit/>
          </a:bodyPr>
          <a:lstStyle/>
          <a:p>
            <a:r>
              <a:rPr lang="en-US" sz="2400" b="1" dirty="0"/>
              <a:t>Hospital El </a:t>
            </a:r>
            <a:r>
              <a:rPr lang="en-US" sz="2400" b="1" dirty="0" err="1" smtClean="0"/>
              <a:t>Pila</a:t>
            </a:r>
            <a:r>
              <a:rPr lang="en-US" sz="2400" dirty="0" err="1" smtClean="0"/>
              <a:t>r</a:t>
            </a:r>
            <a:endParaRPr lang="en-US" sz="2400" dirty="0" smtClean="0"/>
          </a:p>
          <a:p>
            <a:endParaRPr lang="en-US" sz="2400" dirty="0"/>
          </a:p>
          <a:p>
            <a:r>
              <a:rPr lang="en-US" sz="2400" dirty="0"/>
              <a:t>This hospital in Guatemala was facing challenges within its technology department that worked to develop tech solutions for the hospital. They had trouble prioritizing projects, had a lack of visibility, and had little to no interaction with the technology users. The hospital overcame these challenges by using project management concepts.</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3" name="Picture 2"/>
          <p:cNvPicPr>
            <a:picLocks noChangeAspect="1"/>
          </p:cNvPicPr>
          <p:nvPr/>
        </p:nvPicPr>
        <p:blipFill>
          <a:blip r:embed="rId5"/>
          <a:stretch>
            <a:fillRect/>
          </a:stretch>
        </p:blipFill>
        <p:spPr>
          <a:xfrm>
            <a:off x="7705165" y="2421445"/>
            <a:ext cx="3924848" cy="2095792"/>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1076805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7132007" cy="3785611"/>
          </a:xfrm>
          <a:prstGeom prst="rect">
            <a:avLst/>
          </a:prstGeom>
          <a:noFill/>
          <a:ln>
            <a:noFill/>
          </a:ln>
        </p:spPr>
        <p:txBody>
          <a:bodyPr spcFirstLastPara="1" wrap="square" lIns="91425" tIns="45700" rIns="91425" bIns="45700" anchor="t" anchorCtr="0">
            <a:spAutoFit/>
          </a:bodyPr>
          <a:lstStyle/>
          <a:p>
            <a:r>
              <a:rPr lang="en-US" sz="2400" b="1" dirty="0"/>
              <a:t>Saudi </a:t>
            </a:r>
            <a:r>
              <a:rPr lang="en-US" sz="2400" b="1" dirty="0" smtClean="0"/>
              <a:t>Aramco</a:t>
            </a:r>
          </a:p>
          <a:p>
            <a:endParaRPr lang="en-US" sz="2400" b="1" dirty="0"/>
          </a:p>
          <a:p>
            <a:r>
              <a:rPr lang="en-US" sz="2400" dirty="0"/>
              <a:t>This oil company in Saudi was managing two ambitious oil and gas programs called </a:t>
            </a:r>
            <a:r>
              <a:rPr lang="en-US" sz="2400" dirty="0" err="1"/>
              <a:t>Marjan</a:t>
            </a:r>
            <a:r>
              <a:rPr lang="en-US" sz="2400" dirty="0"/>
              <a:t> and </a:t>
            </a:r>
            <a:r>
              <a:rPr lang="en-US" sz="2400" dirty="0" err="1"/>
              <a:t>Zuluf</a:t>
            </a:r>
            <a:r>
              <a:rPr lang="en-US" sz="2400" dirty="0"/>
              <a:t>. The biggest challenge was to manage multiple contractors working simultaneously on the congested oil fields. Their project team tackled this challenge by simplifying construction, using contracting strategies and marine management techniques.</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2" name="Picture 1"/>
          <p:cNvPicPr>
            <a:picLocks noChangeAspect="1"/>
          </p:cNvPicPr>
          <p:nvPr/>
        </p:nvPicPr>
        <p:blipFill>
          <a:blip r:embed="rId5"/>
          <a:stretch>
            <a:fillRect/>
          </a:stretch>
        </p:blipFill>
        <p:spPr>
          <a:xfrm>
            <a:off x="7704766" y="2397728"/>
            <a:ext cx="4369727" cy="1838582"/>
          </a:xfrm>
          <a:prstGeom prst="rect">
            <a:avLst/>
          </a:prstGeom>
        </p:spPr>
      </p:pic>
      <p:sp>
        <p:nvSpPr>
          <p:cNvPr id="20" name="Rectangle 19">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1" name="TextBox 20">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2" name="TextBox 21">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10039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7132007" cy="3416279"/>
          </a:xfrm>
          <a:prstGeom prst="rect">
            <a:avLst/>
          </a:prstGeom>
          <a:noFill/>
          <a:ln>
            <a:noFill/>
          </a:ln>
        </p:spPr>
        <p:txBody>
          <a:bodyPr spcFirstLastPara="1" wrap="square" lIns="91425" tIns="45700" rIns="91425" bIns="45700" anchor="t" anchorCtr="0">
            <a:spAutoFit/>
          </a:bodyPr>
          <a:lstStyle/>
          <a:p>
            <a:r>
              <a:rPr lang="en-US" sz="2400" b="1" dirty="0" err="1"/>
              <a:t>Gordie</a:t>
            </a:r>
            <a:r>
              <a:rPr lang="en-US" sz="2400" b="1" dirty="0"/>
              <a:t> Howe International </a:t>
            </a:r>
            <a:r>
              <a:rPr lang="en-US" sz="2400" b="1" dirty="0" smtClean="0"/>
              <a:t>Bridge</a:t>
            </a:r>
          </a:p>
          <a:p>
            <a:endParaRPr lang="en-US" sz="2400" dirty="0"/>
          </a:p>
          <a:p>
            <a:r>
              <a:rPr lang="en-US" sz="2400" dirty="0"/>
              <a:t>A non-profit-making company was in charge of building a six-lane bridge between the USA and Canada. It was one of the largest projects in North America. The organization took the help of a project management company to complete this project using their knowledge and expertise in the domain.</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3" name="Picture 2"/>
          <p:cNvPicPr>
            <a:picLocks noChangeAspect="1"/>
          </p:cNvPicPr>
          <p:nvPr/>
        </p:nvPicPr>
        <p:blipFill>
          <a:blip r:embed="rId5"/>
          <a:stretch>
            <a:fillRect/>
          </a:stretch>
        </p:blipFill>
        <p:spPr>
          <a:xfrm>
            <a:off x="7838467" y="1792155"/>
            <a:ext cx="4353533" cy="3219899"/>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6800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7132007" cy="4154943"/>
          </a:xfrm>
          <a:prstGeom prst="rect">
            <a:avLst/>
          </a:prstGeom>
          <a:noFill/>
          <a:ln>
            <a:noFill/>
          </a:ln>
        </p:spPr>
        <p:txBody>
          <a:bodyPr spcFirstLastPara="1" wrap="square" lIns="91425" tIns="45700" rIns="91425" bIns="45700" anchor="t" anchorCtr="0">
            <a:spAutoFit/>
          </a:bodyPr>
          <a:lstStyle/>
          <a:p>
            <a:r>
              <a:rPr lang="en-US" sz="2400" b="1" dirty="0" smtClean="0"/>
              <a:t>Fujitsu</a:t>
            </a:r>
          </a:p>
          <a:p>
            <a:endParaRPr lang="en-US" sz="2400" dirty="0"/>
          </a:p>
          <a:p>
            <a:r>
              <a:rPr lang="en-US" sz="2400" dirty="0"/>
              <a:t>Famous MNC Fujitsu needed excellent project managers within the company. Their 2-year training program did not work due to a lack of the latest project management content and failure to address the concerns of trainees. The company developed an innovative ‘Early-Career Development Framework,’ using rotational assignments in project management, along with training.</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2" name="Picture 1"/>
          <p:cNvPicPr>
            <a:picLocks noChangeAspect="1"/>
          </p:cNvPicPr>
          <p:nvPr/>
        </p:nvPicPr>
        <p:blipFill>
          <a:blip r:embed="rId5"/>
          <a:stretch>
            <a:fillRect/>
          </a:stretch>
        </p:blipFill>
        <p:spPr>
          <a:xfrm>
            <a:off x="7802163" y="2202101"/>
            <a:ext cx="3753374" cy="2438740"/>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311045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7132007" cy="3046948"/>
          </a:xfrm>
          <a:prstGeom prst="rect">
            <a:avLst/>
          </a:prstGeom>
          <a:noFill/>
          <a:ln>
            <a:noFill/>
          </a:ln>
        </p:spPr>
        <p:txBody>
          <a:bodyPr spcFirstLastPara="1" wrap="square" lIns="91425" tIns="45700" rIns="91425" bIns="45700" anchor="t" anchorCtr="0">
            <a:spAutoFit/>
          </a:bodyPr>
          <a:lstStyle/>
          <a:p>
            <a:r>
              <a:rPr lang="en-US" sz="2400" b="1" dirty="0"/>
              <a:t>Panama </a:t>
            </a:r>
            <a:r>
              <a:rPr lang="en-US" sz="2400" b="1" dirty="0" smtClean="0"/>
              <a:t>Canal</a:t>
            </a:r>
          </a:p>
          <a:p>
            <a:endParaRPr lang="en-US" sz="2400" b="1" dirty="0"/>
          </a:p>
          <a:p>
            <a:r>
              <a:rPr lang="en-US" sz="2400" dirty="0"/>
              <a:t>The Panama Canal had to be expanded in 2014. This project was worth nearly 7% of the country’s GDP. The management had to balance construction, contractors, the site’s biological environment, and finances. The team had to use several project management elements to do this.</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3" name="Picture 2"/>
          <p:cNvPicPr>
            <a:picLocks noChangeAspect="1"/>
          </p:cNvPicPr>
          <p:nvPr/>
        </p:nvPicPr>
        <p:blipFill>
          <a:blip r:embed="rId5"/>
          <a:stretch>
            <a:fillRect/>
          </a:stretch>
        </p:blipFill>
        <p:spPr>
          <a:xfrm>
            <a:off x="7554248" y="2065114"/>
            <a:ext cx="4429743" cy="2772162"/>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42940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7132007" cy="3416279"/>
          </a:xfrm>
          <a:prstGeom prst="rect">
            <a:avLst/>
          </a:prstGeom>
          <a:noFill/>
          <a:ln>
            <a:noFill/>
          </a:ln>
        </p:spPr>
        <p:txBody>
          <a:bodyPr spcFirstLastPara="1" wrap="square" lIns="91425" tIns="45700" rIns="91425" bIns="45700" anchor="t" anchorCtr="0">
            <a:spAutoFit/>
          </a:bodyPr>
          <a:lstStyle/>
          <a:p>
            <a:r>
              <a:rPr lang="en-US" sz="2400" b="1" dirty="0"/>
              <a:t>London Olympics </a:t>
            </a:r>
            <a:r>
              <a:rPr lang="en-US" sz="2400" b="1" dirty="0" smtClean="0"/>
              <a:t>2012</a:t>
            </a:r>
          </a:p>
          <a:p>
            <a:endParaRPr lang="en-US" sz="2400" b="1" dirty="0"/>
          </a:p>
          <a:p>
            <a:r>
              <a:rPr lang="en-US" sz="2400" dirty="0"/>
              <a:t>The UK government had the challenge of preparing the country for the 2012 Olympic Games within time. They had to prepare world-class sports facilities along with amenities needed for viewers and visitors. It is one of the biggest examples of project management, where over 2,60,000 project managers worked on this project.</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2" name="Picture 1"/>
          <p:cNvPicPr>
            <a:picLocks noChangeAspect="1"/>
          </p:cNvPicPr>
          <p:nvPr/>
        </p:nvPicPr>
        <p:blipFill>
          <a:blip r:embed="rId5"/>
          <a:stretch>
            <a:fillRect/>
          </a:stretch>
        </p:blipFill>
        <p:spPr>
          <a:xfrm>
            <a:off x="7830233" y="1804347"/>
            <a:ext cx="4153758" cy="3305636"/>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16948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7132007" cy="3785611"/>
          </a:xfrm>
          <a:prstGeom prst="rect">
            <a:avLst/>
          </a:prstGeom>
          <a:noFill/>
          <a:ln>
            <a:noFill/>
          </a:ln>
        </p:spPr>
        <p:txBody>
          <a:bodyPr spcFirstLastPara="1" wrap="square" lIns="91425" tIns="45700" rIns="91425" bIns="45700" anchor="t" anchorCtr="0">
            <a:spAutoFit/>
          </a:bodyPr>
          <a:lstStyle/>
          <a:p>
            <a:r>
              <a:rPr lang="en-US" sz="2400" b="1" dirty="0"/>
              <a:t>Apple </a:t>
            </a:r>
            <a:r>
              <a:rPr lang="en-US" sz="2400" b="1" dirty="0" smtClean="0"/>
              <a:t>iPhone</a:t>
            </a:r>
          </a:p>
          <a:p>
            <a:endParaRPr lang="en-US" sz="2400" dirty="0"/>
          </a:p>
          <a:p>
            <a:r>
              <a:rPr lang="en-US" sz="2400" dirty="0"/>
              <a:t>The project of developing and launching Apple’s iPhone is one of the most important ones in history. The company spent $150 million on this project, which turned out to be its best investment. The main challenges in managing this project were hiring the best talent, maintaining high quality, and keeping the project a secret despite so many people working on it.</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3" name="Picture 2"/>
          <p:cNvPicPr>
            <a:picLocks noChangeAspect="1"/>
          </p:cNvPicPr>
          <p:nvPr/>
        </p:nvPicPr>
        <p:blipFill>
          <a:blip r:embed="rId5"/>
          <a:stretch>
            <a:fillRect/>
          </a:stretch>
        </p:blipFill>
        <p:spPr>
          <a:xfrm>
            <a:off x="8130821" y="1506678"/>
            <a:ext cx="3096057" cy="3839111"/>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330229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7132007" cy="2308284"/>
          </a:xfrm>
          <a:prstGeom prst="rect">
            <a:avLst/>
          </a:prstGeom>
          <a:noFill/>
          <a:ln>
            <a:noFill/>
          </a:ln>
        </p:spPr>
        <p:txBody>
          <a:bodyPr spcFirstLastPara="1" wrap="square" lIns="91425" tIns="45700" rIns="91425" bIns="45700" anchor="t" anchorCtr="0">
            <a:spAutoFit/>
          </a:bodyPr>
          <a:lstStyle/>
          <a:p>
            <a:r>
              <a:rPr lang="en-US" sz="2400" b="1" dirty="0" smtClean="0"/>
              <a:t>Healthcare.gov</a:t>
            </a:r>
          </a:p>
          <a:p>
            <a:endParaRPr lang="en-US" sz="2400" dirty="0"/>
          </a:p>
          <a:p>
            <a:r>
              <a:rPr lang="en-US" sz="2400" dirty="0"/>
              <a:t>It is an example of the consequences of poor project management. Due to a lack of proper planning and coordination, the website could only register six users out of 4 million on its launch day.</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2" name="Picture 1"/>
          <p:cNvPicPr>
            <a:picLocks noChangeAspect="1"/>
          </p:cNvPicPr>
          <p:nvPr/>
        </p:nvPicPr>
        <p:blipFill>
          <a:blip r:embed="rId5"/>
          <a:stretch>
            <a:fillRect/>
          </a:stretch>
        </p:blipFill>
        <p:spPr>
          <a:xfrm>
            <a:off x="7705320" y="1907930"/>
            <a:ext cx="3947060" cy="2876951"/>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75162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7132007" cy="3046948"/>
          </a:xfrm>
          <a:prstGeom prst="rect">
            <a:avLst/>
          </a:prstGeom>
          <a:noFill/>
          <a:ln>
            <a:noFill/>
          </a:ln>
        </p:spPr>
        <p:txBody>
          <a:bodyPr spcFirstLastPara="1" wrap="square" lIns="91425" tIns="45700" rIns="91425" bIns="45700" anchor="t" anchorCtr="0">
            <a:spAutoFit/>
          </a:bodyPr>
          <a:lstStyle/>
          <a:p>
            <a:r>
              <a:rPr lang="en-US" sz="2400" b="1" dirty="0"/>
              <a:t>Nike Supply Chain </a:t>
            </a:r>
            <a:r>
              <a:rPr lang="en-US" sz="2400" b="1" dirty="0" smtClean="0"/>
              <a:t>Project</a:t>
            </a:r>
          </a:p>
          <a:p>
            <a:endParaRPr lang="en-US" sz="2400" b="1" dirty="0"/>
          </a:p>
          <a:p>
            <a:r>
              <a:rPr lang="en-US" sz="2400" dirty="0"/>
              <a:t>I2 Technologies was assigned a project to create supply chain management software for Nike. The project was not properly planned or executed. It took more time than expected, burned Nike’s financial resources, and affected Nike’s profits and stock.</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2" name="Picture 1"/>
          <p:cNvPicPr>
            <a:picLocks noChangeAspect="1"/>
          </p:cNvPicPr>
          <p:nvPr/>
        </p:nvPicPr>
        <p:blipFill>
          <a:blip r:embed="rId5"/>
          <a:stretch>
            <a:fillRect/>
          </a:stretch>
        </p:blipFill>
        <p:spPr>
          <a:xfrm>
            <a:off x="7797400" y="1942924"/>
            <a:ext cx="3762900" cy="2514951"/>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541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628478" y="601925"/>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05E43288-C9C0-B2CA-0970-EB4E627B30CA}"/>
              </a:ext>
            </a:extLst>
          </p:cNvPr>
          <p:cNvSpPr txBox="1"/>
          <p:nvPr/>
        </p:nvSpPr>
        <p:spPr>
          <a:xfrm>
            <a:off x="642374" y="416843"/>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35212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6256267" cy="3046948"/>
          </a:xfrm>
          <a:prstGeom prst="rect">
            <a:avLst/>
          </a:prstGeom>
          <a:noFill/>
          <a:ln>
            <a:noFill/>
          </a:ln>
        </p:spPr>
        <p:txBody>
          <a:bodyPr spcFirstLastPara="1" wrap="square" lIns="91425" tIns="45700" rIns="91425" bIns="45700" anchor="t" anchorCtr="0">
            <a:spAutoFit/>
          </a:bodyPr>
          <a:lstStyle/>
          <a:p>
            <a:r>
              <a:rPr lang="en-US" sz="2400" b="1" dirty="0"/>
              <a:t>Airbus </a:t>
            </a:r>
            <a:r>
              <a:rPr lang="en-US" sz="2400" b="1" dirty="0" smtClean="0"/>
              <a:t>A380</a:t>
            </a:r>
          </a:p>
          <a:p>
            <a:endParaRPr lang="en-US" sz="2400" dirty="0"/>
          </a:p>
          <a:p>
            <a:r>
              <a:rPr lang="en-US" sz="2400" dirty="0"/>
              <a:t>The development of Airbus A380  turned out to be too expensive, and the launch of this aircraft was delayed multiple times, further increasing its costs. After using project management strategies, the project was successfully launched.</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4" name="Picture 3"/>
          <p:cNvPicPr>
            <a:picLocks noChangeAspect="1"/>
          </p:cNvPicPr>
          <p:nvPr/>
        </p:nvPicPr>
        <p:blipFill>
          <a:blip r:embed="rId5"/>
          <a:stretch>
            <a:fillRect/>
          </a:stretch>
        </p:blipFill>
        <p:spPr>
          <a:xfrm>
            <a:off x="7472363" y="1885950"/>
            <a:ext cx="4408462" cy="3924745"/>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750674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8" y="1593106"/>
            <a:ext cx="7132007" cy="3416279"/>
          </a:xfrm>
          <a:prstGeom prst="rect">
            <a:avLst/>
          </a:prstGeom>
          <a:noFill/>
          <a:ln>
            <a:noFill/>
          </a:ln>
        </p:spPr>
        <p:txBody>
          <a:bodyPr spcFirstLastPara="1" wrap="square" lIns="91425" tIns="45700" rIns="91425" bIns="45700" anchor="t" anchorCtr="0">
            <a:spAutoFit/>
          </a:bodyPr>
          <a:lstStyle/>
          <a:p>
            <a:r>
              <a:rPr lang="en-US" sz="2400" b="1" dirty="0" smtClean="0"/>
              <a:t>Netflix</a:t>
            </a:r>
          </a:p>
          <a:p>
            <a:endParaRPr lang="en-US" sz="2400" dirty="0"/>
          </a:p>
          <a:p>
            <a:r>
              <a:rPr lang="en-US" sz="2400" dirty="0"/>
              <a:t>Netflix completed its project of developing original streaming content in 2017. Netflix spent its $10 million budget successfully and developed content that appealed to the tastes and preferences of its viewers through excellent project management. It also used </a:t>
            </a:r>
            <a:r>
              <a:rPr lang="en-US" sz="2400" dirty="0">
                <a:hlinkClick r:id="rId4"/>
              </a:rPr>
              <a:t>unique marketing strategies</a:t>
            </a:r>
            <a:r>
              <a:rPr lang="en-US" sz="2400" dirty="0"/>
              <a:t> to launch this project successfully</a:t>
            </a:r>
            <a:r>
              <a:rPr lang="en-US" sz="2400" dirty="0" smtClean="0"/>
              <a:t>.</a:t>
            </a:r>
            <a:endParaRPr lang="en-US" sz="2400" dirty="0"/>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2" name="Picture 1"/>
          <p:cNvPicPr>
            <a:picLocks noChangeAspect="1"/>
          </p:cNvPicPr>
          <p:nvPr/>
        </p:nvPicPr>
        <p:blipFill>
          <a:blip r:embed="rId6"/>
          <a:stretch>
            <a:fillRect/>
          </a:stretch>
        </p:blipFill>
        <p:spPr>
          <a:xfrm>
            <a:off x="8099712" y="1727707"/>
            <a:ext cx="2581635" cy="3429479"/>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73822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6" name="Google Shape;406;p22"/>
          <p:cNvSpPr/>
          <p:nvPr/>
        </p:nvSpPr>
        <p:spPr>
          <a:xfrm>
            <a:off x="573159" y="1593106"/>
            <a:ext cx="6584880" cy="3046948"/>
          </a:xfrm>
          <a:prstGeom prst="rect">
            <a:avLst/>
          </a:prstGeom>
          <a:noFill/>
          <a:ln>
            <a:noFill/>
          </a:ln>
        </p:spPr>
        <p:txBody>
          <a:bodyPr spcFirstLastPara="1" wrap="square" lIns="91425" tIns="45700" rIns="91425" bIns="45700" anchor="t" anchorCtr="0">
            <a:spAutoFit/>
          </a:bodyPr>
          <a:lstStyle/>
          <a:p>
            <a:r>
              <a:rPr lang="en-US" sz="2400" b="1" dirty="0" smtClean="0"/>
              <a:t>Sydney </a:t>
            </a:r>
            <a:r>
              <a:rPr lang="en-US" sz="2400" b="1" dirty="0"/>
              <a:t>Opera </a:t>
            </a:r>
            <a:r>
              <a:rPr lang="en-US" sz="2400" b="1" dirty="0" smtClean="0"/>
              <a:t>House</a:t>
            </a:r>
          </a:p>
          <a:p>
            <a:endParaRPr lang="en-US" sz="2400" dirty="0"/>
          </a:p>
          <a:p>
            <a:r>
              <a:rPr lang="en-US" sz="2400" dirty="0"/>
              <a:t>Constructing the seemingly unreal Sydney Opera House was a challenge back in the 1950s. This was a 4-year project initially, which got stretched to almost 10 years. However, it was completed despite problems in the design, budget concerns, and leadership changes.</a:t>
            </a: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Google Shape;405;p22"/>
          <p:cNvSpPr/>
          <p:nvPr/>
        </p:nvSpPr>
        <p:spPr>
          <a:xfrm>
            <a:off x="2046831" y="739062"/>
            <a:ext cx="7217794" cy="523180"/>
          </a:xfrm>
          <a:prstGeom prst="rect">
            <a:avLst/>
          </a:prstGeom>
          <a:noFill/>
          <a:ln>
            <a:noFill/>
          </a:ln>
        </p:spPr>
        <p:txBody>
          <a:bodyPr spcFirstLastPara="1" wrap="square" lIns="91425" tIns="45700" rIns="91425" bIns="45700" anchor="t" anchorCtr="0">
            <a:spAutoFit/>
          </a:bodyPr>
          <a:lstStyle/>
          <a:p>
            <a:r>
              <a:rPr lang="en-US" sz="2800" b="1" dirty="0"/>
              <a:t>Top P</a:t>
            </a:r>
            <a:r>
              <a:rPr lang="en-US" sz="2800" b="1" dirty="0" smtClean="0"/>
              <a:t>roject </a:t>
            </a:r>
            <a:r>
              <a:rPr lang="en-US" sz="2800" b="1" dirty="0"/>
              <a:t>M</a:t>
            </a:r>
            <a:r>
              <a:rPr lang="en-US" sz="2800" b="1" dirty="0" smtClean="0"/>
              <a:t>anagement </a:t>
            </a:r>
            <a:r>
              <a:rPr lang="en-US" sz="2800" b="1" dirty="0"/>
              <a:t>C</a:t>
            </a:r>
            <a:r>
              <a:rPr lang="en-US" sz="2800" b="1" dirty="0" smtClean="0"/>
              <a:t>ases</a:t>
            </a:r>
            <a:endParaRPr lang="en-US" sz="2800" b="1" dirty="0"/>
          </a:p>
        </p:txBody>
      </p:sp>
      <p:pic>
        <p:nvPicPr>
          <p:cNvPr id="2" name="Picture 1"/>
          <p:cNvPicPr>
            <a:picLocks noChangeAspect="1"/>
          </p:cNvPicPr>
          <p:nvPr/>
        </p:nvPicPr>
        <p:blipFill>
          <a:blip r:embed="rId5"/>
          <a:stretch>
            <a:fillRect/>
          </a:stretch>
        </p:blipFill>
        <p:spPr>
          <a:xfrm>
            <a:off x="7391902" y="1957527"/>
            <a:ext cx="4420217" cy="3462559"/>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1378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7" name="TextBox 16">
            <a:extLst>
              <a:ext uri="{FF2B5EF4-FFF2-40B4-BE49-F238E27FC236}">
                <a16:creationId xmlns:a16="http://schemas.microsoft.com/office/drawing/2014/main" xmlns="" id="{463D680D-A11B-0A8A-63D5-DD2C6F3FD516}"/>
              </a:ext>
            </a:extLst>
          </p:cNvPr>
          <p:cNvSpPr txBox="1"/>
          <p:nvPr/>
        </p:nvSpPr>
        <p:spPr>
          <a:xfrm>
            <a:off x="628478" y="56158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8" name="TextBox 17">
            <a:extLst>
              <a:ext uri="{FF2B5EF4-FFF2-40B4-BE49-F238E27FC236}">
                <a16:creationId xmlns:a16="http://schemas.microsoft.com/office/drawing/2014/main" xmlns="" id="{05E43288-C9C0-B2CA-0970-EB4E627B30CA}"/>
              </a:ext>
            </a:extLst>
          </p:cNvPr>
          <p:cNvSpPr txBox="1"/>
          <p:nvPr/>
        </p:nvSpPr>
        <p:spPr>
          <a:xfrm>
            <a:off x="642374" y="376502"/>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577324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286669" y="1740440"/>
            <a:ext cx="9902228" cy="5078273"/>
          </a:xfrm>
          <a:prstGeom prst="rect">
            <a:avLst/>
          </a:prstGeom>
          <a:noFill/>
          <a:ln>
            <a:noFill/>
          </a:ln>
        </p:spPr>
        <p:txBody>
          <a:bodyPr spcFirstLastPara="1" wrap="square" lIns="91425" tIns="45700" rIns="91425" bIns="45700" anchor="t" anchorCtr="0">
            <a:spAutoFit/>
          </a:bodyPr>
          <a:lstStyle/>
          <a:p>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Acceleration and Schedule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rPr>
              <a:t>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Compression</a:t>
            </a: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endParaRPr>
          </a:p>
          <a:p>
            <a:pPr marL="571500" indent="-571500">
              <a:buSzPts val="2400"/>
              <a:buFont typeface="Arial"/>
              <a:buChar char="o"/>
            </a:pP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Calibri"/>
            </a:endParaRPr>
          </a:p>
          <a:p>
            <a:pPr marL="571500" lvl="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Top Project Management Cases</a:t>
            </a: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Case </a:t>
            </a: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study</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Create WBS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study – Create activity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Scheduling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Project duration versus cost</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Acceleration and Schedule Compression</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3" name="TextBox 12">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568123" y="1052918"/>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271372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pic>
        <p:nvPicPr>
          <p:cNvPr id="125" name="Google Shape;125;p4"/>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29" name="Google Shape;129;p4"/>
          <p:cNvSpPr txBox="1"/>
          <p:nvPr/>
        </p:nvSpPr>
        <p:spPr>
          <a:xfrm>
            <a:off x="2216921" y="625579"/>
            <a:ext cx="4948301"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dirty="0">
                <a:effectLst>
                  <a:outerShdw blurRad="38100" dist="38100" dir="2700000" algn="tl">
                    <a:srgbClr val="000000">
                      <a:alpha val="43137"/>
                    </a:srgbClr>
                  </a:outerShdw>
                </a:effectLst>
                <a:latin typeface="Calibri"/>
                <a:ea typeface="Calibri"/>
                <a:cs typeface="Calibri"/>
                <a:sym typeface="Calibri"/>
              </a:rPr>
              <a:t>Case study</a:t>
            </a:r>
            <a:endParaRPr sz="2800" b="1" i="0" u="none" strike="noStrike" cap="none" dirty="0">
              <a:effectLst>
                <a:outerShdw blurRad="38100" dist="38100" dir="2700000" algn="tl">
                  <a:srgbClr val="000000">
                    <a:alpha val="43137"/>
                  </a:srgbClr>
                </a:outerShdw>
              </a:effectLst>
              <a:latin typeface="Calibri"/>
              <a:ea typeface="Calibri"/>
              <a:cs typeface="Calibri"/>
              <a:sym typeface="Calibri"/>
            </a:endParaRPr>
          </a:p>
        </p:txBody>
      </p:sp>
      <p:sp>
        <p:nvSpPr>
          <p:cNvPr id="131" name="Google Shape;131;p4"/>
          <p:cNvSpPr/>
          <p:nvPr/>
        </p:nvSpPr>
        <p:spPr>
          <a:xfrm>
            <a:off x="5401509" y="1252313"/>
            <a:ext cx="1655763" cy="504825"/>
          </a:xfrm>
          <a:prstGeom prst="rect">
            <a:avLst/>
          </a:prstGeom>
          <a:solidFill>
            <a:srgbClr val="FF33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Road Network</a:t>
            </a:r>
            <a:endParaRPr/>
          </a:p>
        </p:txBody>
      </p:sp>
      <p:cxnSp>
        <p:nvCxnSpPr>
          <p:cNvPr id="132" name="Google Shape;132;p4"/>
          <p:cNvCxnSpPr/>
          <p:nvPr/>
        </p:nvCxnSpPr>
        <p:spPr>
          <a:xfrm>
            <a:off x="6228597" y="1761900"/>
            <a:ext cx="0" cy="539750"/>
          </a:xfrm>
          <a:prstGeom prst="straightConnector1">
            <a:avLst/>
          </a:prstGeom>
          <a:noFill/>
          <a:ln w="9525" cap="flat" cmpd="sng">
            <a:solidFill>
              <a:schemeClr val="dk1"/>
            </a:solidFill>
            <a:prstDash val="solid"/>
            <a:round/>
            <a:headEnd type="none" w="med" len="med"/>
            <a:tailEnd type="none" w="med" len="med"/>
          </a:ln>
        </p:spPr>
      </p:cxnSp>
      <p:cxnSp>
        <p:nvCxnSpPr>
          <p:cNvPr id="133" name="Google Shape;133;p4"/>
          <p:cNvCxnSpPr/>
          <p:nvPr/>
        </p:nvCxnSpPr>
        <p:spPr>
          <a:xfrm>
            <a:off x="3096459" y="2322288"/>
            <a:ext cx="6121400" cy="0"/>
          </a:xfrm>
          <a:prstGeom prst="straightConnector1">
            <a:avLst/>
          </a:prstGeom>
          <a:noFill/>
          <a:ln w="9525" cap="flat" cmpd="sng">
            <a:solidFill>
              <a:schemeClr val="dk1"/>
            </a:solidFill>
            <a:prstDash val="solid"/>
            <a:round/>
            <a:headEnd type="none" w="med" len="med"/>
            <a:tailEnd type="none" w="med" len="med"/>
          </a:ln>
        </p:spPr>
      </p:cxnSp>
      <p:cxnSp>
        <p:nvCxnSpPr>
          <p:cNvPr id="134" name="Google Shape;134;p4"/>
          <p:cNvCxnSpPr/>
          <p:nvPr/>
        </p:nvCxnSpPr>
        <p:spPr>
          <a:xfrm>
            <a:off x="9228972" y="2333400"/>
            <a:ext cx="0" cy="971550"/>
          </a:xfrm>
          <a:prstGeom prst="straightConnector1">
            <a:avLst/>
          </a:prstGeom>
          <a:noFill/>
          <a:ln w="9525" cap="flat" cmpd="sng">
            <a:solidFill>
              <a:schemeClr val="dk1"/>
            </a:solidFill>
            <a:prstDash val="solid"/>
            <a:round/>
            <a:headEnd type="none" w="med" len="med"/>
            <a:tailEnd type="triangle" w="med" len="med"/>
          </a:ln>
        </p:spPr>
      </p:cxnSp>
      <p:cxnSp>
        <p:nvCxnSpPr>
          <p:cNvPr id="135" name="Google Shape;135;p4"/>
          <p:cNvCxnSpPr/>
          <p:nvPr/>
        </p:nvCxnSpPr>
        <p:spPr>
          <a:xfrm>
            <a:off x="4969709" y="2333400"/>
            <a:ext cx="0" cy="971550"/>
          </a:xfrm>
          <a:prstGeom prst="straightConnector1">
            <a:avLst/>
          </a:prstGeom>
          <a:noFill/>
          <a:ln w="9525" cap="flat" cmpd="sng">
            <a:solidFill>
              <a:schemeClr val="dk1"/>
            </a:solidFill>
            <a:prstDash val="solid"/>
            <a:round/>
            <a:headEnd type="none" w="med" len="med"/>
            <a:tailEnd type="triangle" w="med" len="med"/>
          </a:ln>
        </p:spPr>
      </p:cxnSp>
      <p:cxnSp>
        <p:nvCxnSpPr>
          <p:cNvPr id="136" name="Google Shape;136;p4"/>
          <p:cNvCxnSpPr/>
          <p:nvPr/>
        </p:nvCxnSpPr>
        <p:spPr>
          <a:xfrm>
            <a:off x="3093284" y="2312763"/>
            <a:ext cx="0" cy="971550"/>
          </a:xfrm>
          <a:prstGeom prst="straightConnector1">
            <a:avLst/>
          </a:prstGeom>
          <a:noFill/>
          <a:ln w="9525" cap="flat" cmpd="sng">
            <a:solidFill>
              <a:schemeClr val="dk1"/>
            </a:solidFill>
            <a:prstDash val="solid"/>
            <a:round/>
            <a:headEnd type="none" w="med" len="med"/>
            <a:tailEnd type="triangle" w="med" len="med"/>
          </a:ln>
        </p:spPr>
      </p:cxnSp>
      <p:cxnSp>
        <p:nvCxnSpPr>
          <p:cNvPr id="137" name="Google Shape;137;p4"/>
          <p:cNvCxnSpPr/>
          <p:nvPr/>
        </p:nvCxnSpPr>
        <p:spPr>
          <a:xfrm>
            <a:off x="7344609" y="2336575"/>
            <a:ext cx="0" cy="971550"/>
          </a:xfrm>
          <a:prstGeom prst="straightConnector1">
            <a:avLst/>
          </a:prstGeom>
          <a:noFill/>
          <a:ln w="9525" cap="flat" cmpd="sng">
            <a:solidFill>
              <a:schemeClr val="dk1"/>
            </a:solidFill>
            <a:prstDash val="solid"/>
            <a:round/>
            <a:headEnd type="none" w="med" len="med"/>
            <a:tailEnd type="triangle" w="med" len="med"/>
          </a:ln>
        </p:spPr>
      </p:cxnSp>
      <p:sp>
        <p:nvSpPr>
          <p:cNvPr id="138" name="Google Shape;138;p4"/>
          <p:cNvSpPr/>
          <p:nvPr/>
        </p:nvSpPr>
        <p:spPr>
          <a:xfrm>
            <a:off x="8352672" y="3341463"/>
            <a:ext cx="1692275" cy="431800"/>
          </a:xfrm>
          <a:prstGeom prst="ellipse">
            <a:avLst/>
          </a:prstGeom>
          <a:solidFill>
            <a:srgbClr val="FFFF00"/>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rgbClr val="0000FF"/>
                </a:solidFill>
                <a:latin typeface="Calibri"/>
                <a:ea typeface="Calibri"/>
                <a:cs typeface="Calibri"/>
                <a:sym typeface="Calibri"/>
              </a:rPr>
              <a:t>A</a:t>
            </a:r>
            <a:endParaRPr/>
          </a:p>
        </p:txBody>
      </p:sp>
      <p:sp>
        <p:nvSpPr>
          <p:cNvPr id="139" name="Google Shape;139;p4"/>
          <p:cNvSpPr/>
          <p:nvPr/>
        </p:nvSpPr>
        <p:spPr>
          <a:xfrm>
            <a:off x="6517522" y="3304950"/>
            <a:ext cx="1692275" cy="431800"/>
          </a:xfrm>
          <a:prstGeom prst="ellipse">
            <a:avLst/>
          </a:prstGeom>
          <a:solidFill>
            <a:srgbClr val="FFFF00"/>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rgbClr val="0000FF"/>
                </a:solidFill>
                <a:latin typeface="Calibri"/>
                <a:ea typeface="Calibri"/>
                <a:cs typeface="Calibri"/>
                <a:sym typeface="Calibri"/>
              </a:rPr>
              <a:t>B</a:t>
            </a:r>
            <a:endParaRPr/>
          </a:p>
        </p:txBody>
      </p:sp>
      <p:sp>
        <p:nvSpPr>
          <p:cNvPr id="140" name="Google Shape;140;p4"/>
          <p:cNvSpPr/>
          <p:nvPr/>
        </p:nvSpPr>
        <p:spPr>
          <a:xfrm>
            <a:off x="4177547" y="3341463"/>
            <a:ext cx="1692275" cy="431800"/>
          </a:xfrm>
          <a:prstGeom prst="ellipse">
            <a:avLst/>
          </a:prstGeom>
          <a:solidFill>
            <a:srgbClr val="FFFF00"/>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rgbClr val="0000FF"/>
                </a:solidFill>
                <a:latin typeface="Calibri"/>
                <a:ea typeface="Calibri"/>
                <a:cs typeface="Calibri"/>
                <a:sym typeface="Calibri"/>
              </a:rPr>
              <a:t>C</a:t>
            </a:r>
            <a:endParaRPr/>
          </a:p>
        </p:txBody>
      </p:sp>
      <p:sp>
        <p:nvSpPr>
          <p:cNvPr id="141" name="Google Shape;141;p4"/>
          <p:cNvSpPr/>
          <p:nvPr/>
        </p:nvSpPr>
        <p:spPr>
          <a:xfrm>
            <a:off x="2269372" y="3304950"/>
            <a:ext cx="1692275" cy="431800"/>
          </a:xfrm>
          <a:prstGeom prst="ellipse">
            <a:avLst/>
          </a:prstGeom>
          <a:solidFill>
            <a:srgbClr val="FFFF00"/>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rgbClr val="0000FF"/>
                </a:solidFill>
                <a:latin typeface="Calibri"/>
                <a:ea typeface="Calibri"/>
                <a:cs typeface="Calibri"/>
                <a:sym typeface="Calibri"/>
              </a:rPr>
              <a:t>D</a:t>
            </a:r>
            <a:endParaRPr/>
          </a:p>
        </p:txBody>
      </p:sp>
      <p:cxnSp>
        <p:nvCxnSpPr>
          <p:cNvPr id="142" name="Google Shape;142;p4"/>
          <p:cNvCxnSpPr/>
          <p:nvPr/>
        </p:nvCxnSpPr>
        <p:spPr>
          <a:xfrm flipH="1">
            <a:off x="8520947" y="4601938"/>
            <a:ext cx="1547812" cy="34925"/>
          </a:xfrm>
          <a:prstGeom prst="straightConnector1">
            <a:avLst/>
          </a:prstGeom>
          <a:noFill/>
          <a:ln w="9525" cap="flat" cmpd="sng">
            <a:solidFill>
              <a:schemeClr val="dk1"/>
            </a:solidFill>
            <a:prstDash val="solid"/>
            <a:round/>
            <a:headEnd type="none" w="med" len="med"/>
            <a:tailEnd type="none" w="med" len="med"/>
          </a:ln>
        </p:spPr>
      </p:cxnSp>
      <p:cxnSp>
        <p:nvCxnSpPr>
          <p:cNvPr id="143" name="Google Shape;143;p4"/>
          <p:cNvCxnSpPr/>
          <p:nvPr/>
        </p:nvCxnSpPr>
        <p:spPr>
          <a:xfrm>
            <a:off x="9252784" y="3773263"/>
            <a:ext cx="0" cy="863600"/>
          </a:xfrm>
          <a:prstGeom prst="straightConnector1">
            <a:avLst/>
          </a:prstGeom>
          <a:noFill/>
          <a:ln w="9525" cap="flat" cmpd="sng">
            <a:solidFill>
              <a:schemeClr val="dk1"/>
            </a:solidFill>
            <a:prstDash val="solid"/>
            <a:round/>
            <a:headEnd type="none" w="med" len="med"/>
            <a:tailEnd type="none" w="med" len="med"/>
          </a:ln>
        </p:spPr>
      </p:cxnSp>
      <p:cxnSp>
        <p:nvCxnSpPr>
          <p:cNvPr id="144" name="Google Shape;144;p4"/>
          <p:cNvCxnSpPr/>
          <p:nvPr/>
        </p:nvCxnSpPr>
        <p:spPr>
          <a:xfrm>
            <a:off x="3096459" y="3773263"/>
            <a:ext cx="0" cy="863600"/>
          </a:xfrm>
          <a:prstGeom prst="straightConnector1">
            <a:avLst/>
          </a:prstGeom>
          <a:noFill/>
          <a:ln w="9525" cap="flat" cmpd="sng">
            <a:solidFill>
              <a:schemeClr val="dk1"/>
            </a:solidFill>
            <a:prstDash val="solid"/>
            <a:round/>
            <a:headEnd type="none" w="med" len="med"/>
            <a:tailEnd type="none" w="med" len="med"/>
          </a:ln>
        </p:spPr>
      </p:cxnSp>
      <p:cxnSp>
        <p:nvCxnSpPr>
          <p:cNvPr id="145" name="Google Shape;145;p4"/>
          <p:cNvCxnSpPr/>
          <p:nvPr/>
        </p:nvCxnSpPr>
        <p:spPr>
          <a:xfrm>
            <a:off x="5004634" y="3773263"/>
            <a:ext cx="0" cy="863600"/>
          </a:xfrm>
          <a:prstGeom prst="straightConnector1">
            <a:avLst/>
          </a:prstGeom>
          <a:noFill/>
          <a:ln w="9525" cap="flat" cmpd="sng">
            <a:solidFill>
              <a:schemeClr val="dk1"/>
            </a:solidFill>
            <a:prstDash val="solid"/>
            <a:round/>
            <a:headEnd type="none" w="med" len="med"/>
            <a:tailEnd type="none" w="med" len="med"/>
          </a:ln>
        </p:spPr>
      </p:cxnSp>
      <p:cxnSp>
        <p:nvCxnSpPr>
          <p:cNvPr id="146" name="Google Shape;146;p4"/>
          <p:cNvCxnSpPr/>
          <p:nvPr/>
        </p:nvCxnSpPr>
        <p:spPr>
          <a:xfrm>
            <a:off x="7381122" y="3736750"/>
            <a:ext cx="0" cy="863600"/>
          </a:xfrm>
          <a:prstGeom prst="straightConnector1">
            <a:avLst/>
          </a:prstGeom>
          <a:noFill/>
          <a:ln w="9525" cap="flat" cmpd="sng">
            <a:solidFill>
              <a:schemeClr val="dk1"/>
            </a:solidFill>
            <a:prstDash val="solid"/>
            <a:round/>
            <a:headEnd type="none" w="med" len="med"/>
            <a:tailEnd type="none" w="med" len="med"/>
          </a:ln>
        </p:spPr>
      </p:cxnSp>
      <p:cxnSp>
        <p:nvCxnSpPr>
          <p:cNvPr id="147" name="Google Shape;147;p4"/>
          <p:cNvCxnSpPr/>
          <p:nvPr/>
        </p:nvCxnSpPr>
        <p:spPr>
          <a:xfrm rot="10800000">
            <a:off x="6728659" y="4601938"/>
            <a:ext cx="1189038" cy="0"/>
          </a:xfrm>
          <a:prstGeom prst="straightConnector1">
            <a:avLst/>
          </a:prstGeom>
          <a:noFill/>
          <a:ln w="9525" cap="flat" cmpd="sng">
            <a:solidFill>
              <a:schemeClr val="dk1"/>
            </a:solidFill>
            <a:prstDash val="solid"/>
            <a:round/>
            <a:headEnd type="none" w="med" len="med"/>
            <a:tailEnd type="none" w="med" len="med"/>
          </a:ln>
        </p:spPr>
      </p:cxnSp>
      <p:cxnSp>
        <p:nvCxnSpPr>
          <p:cNvPr id="148" name="Google Shape;148;p4"/>
          <p:cNvCxnSpPr/>
          <p:nvPr/>
        </p:nvCxnSpPr>
        <p:spPr>
          <a:xfrm rot="10800000">
            <a:off x="4069597" y="4641625"/>
            <a:ext cx="1871662" cy="0"/>
          </a:xfrm>
          <a:prstGeom prst="straightConnector1">
            <a:avLst/>
          </a:prstGeom>
          <a:noFill/>
          <a:ln w="9525" cap="flat" cmpd="sng">
            <a:solidFill>
              <a:schemeClr val="dk1"/>
            </a:solidFill>
            <a:prstDash val="solid"/>
            <a:round/>
            <a:headEnd type="none" w="med" len="med"/>
            <a:tailEnd type="none" w="med" len="med"/>
          </a:ln>
        </p:spPr>
      </p:cxnSp>
      <p:cxnSp>
        <p:nvCxnSpPr>
          <p:cNvPr id="149" name="Google Shape;149;p4"/>
          <p:cNvCxnSpPr/>
          <p:nvPr/>
        </p:nvCxnSpPr>
        <p:spPr>
          <a:xfrm>
            <a:off x="2485272" y="4630513"/>
            <a:ext cx="1223962" cy="0"/>
          </a:xfrm>
          <a:prstGeom prst="straightConnector1">
            <a:avLst/>
          </a:prstGeom>
          <a:noFill/>
          <a:ln w="9525" cap="flat" cmpd="sng">
            <a:solidFill>
              <a:schemeClr val="dk1"/>
            </a:solidFill>
            <a:prstDash val="solid"/>
            <a:round/>
            <a:headEnd type="none" w="med" len="med"/>
            <a:tailEnd type="none" w="med" len="med"/>
          </a:ln>
        </p:spPr>
      </p:cxnSp>
      <p:cxnSp>
        <p:nvCxnSpPr>
          <p:cNvPr id="150" name="Google Shape;150;p4"/>
          <p:cNvCxnSpPr/>
          <p:nvPr/>
        </p:nvCxnSpPr>
        <p:spPr>
          <a:xfrm>
            <a:off x="10081459" y="4601938"/>
            <a:ext cx="0" cy="684212"/>
          </a:xfrm>
          <a:prstGeom prst="straightConnector1">
            <a:avLst/>
          </a:prstGeom>
          <a:noFill/>
          <a:ln w="9525" cap="flat" cmpd="sng">
            <a:solidFill>
              <a:schemeClr val="dk1"/>
            </a:solidFill>
            <a:prstDash val="solid"/>
            <a:round/>
            <a:headEnd type="none" w="med" len="med"/>
            <a:tailEnd type="triangle" w="med" len="med"/>
          </a:ln>
        </p:spPr>
      </p:cxnSp>
      <p:cxnSp>
        <p:nvCxnSpPr>
          <p:cNvPr id="151" name="Google Shape;151;p4"/>
          <p:cNvCxnSpPr/>
          <p:nvPr/>
        </p:nvCxnSpPr>
        <p:spPr>
          <a:xfrm>
            <a:off x="3704472" y="4633688"/>
            <a:ext cx="0" cy="684212"/>
          </a:xfrm>
          <a:prstGeom prst="straightConnector1">
            <a:avLst/>
          </a:prstGeom>
          <a:noFill/>
          <a:ln w="9525" cap="flat" cmpd="sng">
            <a:solidFill>
              <a:schemeClr val="dk1"/>
            </a:solidFill>
            <a:prstDash val="solid"/>
            <a:round/>
            <a:headEnd type="none" w="med" len="med"/>
            <a:tailEnd type="triangle" w="med" len="med"/>
          </a:ln>
        </p:spPr>
      </p:cxnSp>
      <p:cxnSp>
        <p:nvCxnSpPr>
          <p:cNvPr id="152" name="Google Shape;152;p4"/>
          <p:cNvCxnSpPr/>
          <p:nvPr/>
        </p:nvCxnSpPr>
        <p:spPr>
          <a:xfrm>
            <a:off x="7904997" y="4581300"/>
            <a:ext cx="0" cy="684213"/>
          </a:xfrm>
          <a:prstGeom prst="straightConnector1">
            <a:avLst/>
          </a:prstGeom>
          <a:noFill/>
          <a:ln w="9525" cap="flat" cmpd="sng">
            <a:solidFill>
              <a:schemeClr val="dk1"/>
            </a:solidFill>
            <a:prstDash val="solid"/>
            <a:round/>
            <a:headEnd type="none" w="med" len="med"/>
            <a:tailEnd type="triangle" w="med" len="med"/>
          </a:ln>
        </p:spPr>
      </p:cxnSp>
      <p:cxnSp>
        <p:nvCxnSpPr>
          <p:cNvPr id="153" name="Google Shape;153;p4"/>
          <p:cNvCxnSpPr/>
          <p:nvPr/>
        </p:nvCxnSpPr>
        <p:spPr>
          <a:xfrm>
            <a:off x="9306759" y="4609875"/>
            <a:ext cx="0" cy="684213"/>
          </a:xfrm>
          <a:prstGeom prst="straightConnector1">
            <a:avLst/>
          </a:prstGeom>
          <a:noFill/>
          <a:ln w="9525" cap="flat" cmpd="sng">
            <a:solidFill>
              <a:schemeClr val="dk1"/>
            </a:solidFill>
            <a:prstDash val="solid"/>
            <a:round/>
            <a:headEnd type="none" w="med" len="med"/>
            <a:tailEnd type="triangle" w="med" len="med"/>
          </a:ln>
        </p:spPr>
      </p:cxnSp>
      <p:cxnSp>
        <p:nvCxnSpPr>
          <p:cNvPr id="154" name="Google Shape;154;p4"/>
          <p:cNvCxnSpPr/>
          <p:nvPr/>
        </p:nvCxnSpPr>
        <p:spPr>
          <a:xfrm>
            <a:off x="8522534" y="4657500"/>
            <a:ext cx="0" cy="684213"/>
          </a:xfrm>
          <a:prstGeom prst="straightConnector1">
            <a:avLst/>
          </a:prstGeom>
          <a:noFill/>
          <a:ln w="9525" cap="flat" cmpd="sng">
            <a:solidFill>
              <a:schemeClr val="dk1"/>
            </a:solidFill>
            <a:prstDash val="solid"/>
            <a:round/>
            <a:headEnd type="none" w="med" len="med"/>
            <a:tailEnd type="triangle" w="med" len="med"/>
          </a:ln>
        </p:spPr>
      </p:cxnSp>
      <p:cxnSp>
        <p:nvCxnSpPr>
          <p:cNvPr id="155" name="Google Shape;155;p4"/>
          <p:cNvCxnSpPr/>
          <p:nvPr/>
        </p:nvCxnSpPr>
        <p:spPr>
          <a:xfrm>
            <a:off x="5925384" y="4657500"/>
            <a:ext cx="0" cy="684213"/>
          </a:xfrm>
          <a:prstGeom prst="straightConnector1">
            <a:avLst/>
          </a:prstGeom>
          <a:noFill/>
          <a:ln w="9525" cap="flat" cmpd="sng">
            <a:solidFill>
              <a:schemeClr val="dk1"/>
            </a:solidFill>
            <a:prstDash val="solid"/>
            <a:round/>
            <a:headEnd type="none" w="med" len="med"/>
            <a:tailEnd type="triangle" w="med" len="med"/>
          </a:ln>
        </p:spPr>
      </p:cxnSp>
      <p:cxnSp>
        <p:nvCxnSpPr>
          <p:cNvPr id="156" name="Google Shape;156;p4"/>
          <p:cNvCxnSpPr/>
          <p:nvPr/>
        </p:nvCxnSpPr>
        <p:spPr>
          <a:xfrm>
            <a:off x="7331909" y="4601938"/>
            <a:ext cx="0" cy="684212"/>
          </a:xfrm>
          <a:prstGeom prst="straightConnector1">
            <a:avLst/>
          </a:prstGeom>
          <a:noFill/>
          <a:ln w="9525" cap="flat" cmpd="sng">
            <a:solidFill>
              <a:schemeClr val="dk1"/>
            </a:solidFill>
            <a:prstDash val="solid"/>
            <a:round/>
            <a:headEnd type="none" w="med" len="med"/>
            <a:tailEnd type="triangle" w="med" len="med"/>
          </a:ln>
        </p:spPr>
      </p:cxnSp>
      <p:cxnSp>
        <p:nvCxnSpPr>
          <p:cNvPr id="157" name="Google Shape;157;p4"/>
          <p:cNvCxnSpPr/>
          <p:nvPr/>
        </p:nvCxnSpPr>
        <p:spPr>
          <a:xfrm>
            <a:off x="6733422" y="4605113"/>
            <a:ext cx="0" cy="684212"/>
          </a:xfrm>
          <a:prstGeom prst="straightConnector1">
            <a:avLst/>
          </a:prstGeom>
          <a:noFill/>
          <a:ln w="9525" cap="flat" cmpd="sng">
            <a:solidFill>
              <a:schemeClr val="dk1"/>
            </a:solidFill>
            <a:prstDash val="solid"/>
            <a:round/>
            <a:headEnd type="none" w="med" len="med"/>
            <a:tailEnd type="triangle" w="med" len="med"/>
          </a:ln>
        </p:spPr>
      </p:cxnSp>
      <p:cxnSp>
        <p:nvCxnSpPr>
          <p:cNvPr id="158" name="Google Shape;158;p4"/>
          <p:cNvCxnSpPr/>
          <p:nvPr/>
        </p:nvCxnSpPr>
        <p:spPr>
          <a:xfrm>
            <a:off x="4069597" y="4646388"/>
            <a:ext cx="0" cy="684212"/>
          </a:xfrm>
          <a:prstGeom prst="straightConnector1">
            <a:avLst/>
          </a:prstGeom>
          <a:noFill/>
          <a:ln w="9525" cap="flat" cmpd="sng">
            <a:solidFill>
              <a:schemeClr val="dk1"/>
            </a:solidFill>
            <a:prstDash val="solid"/>
            <a:round/>
            <a:headEnd type="none" w="med" len="med"/>
            <a:tailEnd type="triangle" w="med" len="med"/>
          </a:ln>
        </p:spPr>
      </p:cxnSp>
      <p:cxnSp>
        <p:nvCxnSpPr>
          <p:cNvPr id="159" name="Google Shape;159;p4"/>
          <p:cNvCxnSpPr/>
          <p:nvPr/>
        </p:nvCxnSpPr>
        <p:spPr>
          <a:xfrm>
            <a:off x="5257047" y="4657500"/>
            <a:ext cx="0" cy="684213"/>
          </a:xfrm>
          <a:prstGeom prst="straightConnector1">
            <a:avLst/>
          </a:prstGeom>
          <a:noFill/>
          <a:ln w="9525" cap="flat" cmpd="sng">
            <a:solidFill>
              <a:schemeClr val="dk1"/>
            </a:solidFill>
            <a:prstDash val="solid"/>
            <a:round/>
            <a:headEnd type="none" w="med" len="med"/>
            <a:tailEnd type="triangle" w="med" len="med"/>
          </a:ln>
        </p:spPr>
      </p:cxnSp>
      <p:cxnSp>
        <p:nvCxnSpPr>
          <p:cNvPr id="160" name="Google Shape;160;p4"/>
          <p:cNvCxnSpPr/>
          <p:nvPr/>
        </p:nvCxnSpPr>
        <p:spPr>
          <a:xfrm>
            <a:off x="4604584" y="4641625"/>
            <a:ext cx="0" cy="684213"/>
          </a:xfrm>
          <a:prstGeom prst="straightConnector1">
            <a:avLst/>
          </a:prstGeom>
          <a:noFill/>
          <a:ln w="9525" cap="flat" cmpd="sng">
            <a:solidFill>
              <a:schemeClr val="dk1"/>
            </a:solidFill>
            <a:prstDash val="solid"/>
            <a:round/>
            <a:headEnd type="none" w="med" len="med"/>
            <a:tailEnd type="triangle" w="med" len="med"/>
          </a:ln>
        </p:spPr>
      </p:cxnSp>
      <p:cxnSp>
        <p:nvCxnSpPr>
          <p:cNvPr id="161" name="Google Shape;161;p4"/>
          <p:cNvCxnSpPr/>
          <p:nvPr/>
        </p:nvCxnSpPr>
        <p:spPr>
          <a:xfrm>
            <a:off x="3020259" y="4609875"/>
            <a:ext cx="0" cy="684213"/>
          </a:xfrm>
          <a:prstGeom prst="straightConnector1">
            <a:avLst/>
          </a:prstGeom>
          <a:noFill/>
          <a:ln w="9525" cap="flat" cmpd="sng">
            <a:solidFill>
              <a:schemeClr val="dk1"/>
            </a:solidFill>
            <a:prstDash val="solid"/>
            <a:round/>
            <a:headEnd type="none" w="med" len="med"/>
            <a:tailEnd type="triangle" w="med" len="med"/>
          </a:ln>
        </p:spPr>
      </p:cxnSp>
      <p:cxnSp>
        <p:nvCxnSpPr>
          <p:cNvPr id="162" name="Google Shape;162;p4"/>
          <p:cNvCxnSpPr/>
          <p:nvPr/>
        </p:nvCxnSpPr>
        <p:spPr>
          <a:xfrm>
            <a:off x="2488447" y="4636863"/>
            <a:ext cx="0" cy="684212"/>
          </a:xfrm>
          <a:prstGeom prst="straightConnector1">
            <a:avLst/>
          </a:prstGeom>
          <a:noFill/>
          <a:ln w="9525" cap="flat" cmpd="sng">
            <a:solidFill>
              <a:schemeClr val="dk1"/>
            </a:solidFill>
            <a:prstDash val="solid"/>
            <a:round/>
            <a:headEnd type="none" w="med" len="med"/>
            <a:tailEnd type="triangle" w="med" len="med"/>
          </a:ln>
        </p:spPr>
      </p:cxnSp>
      <p:sp>
        <p:nvSpPr>
          <p:cNvPr id="163" name="Google Shape;163;p4"/>
          <p:cNvSpPr/>
          <p:nvPr/>
        </p:nvSpPr>
        <p:spPr>
          <a:xfrm>
            <a:off x="9936997" y="5249638"/>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1</a:t>
            </a:r>
            <a:endParaRPr/>
          </a:p>
        </p:txBody>
      </p:sp>
      <p:sp>
        <p:nvSpPr>
          <p:cNvPr id="164" name="Google Shape;164;p4"/>
          <p:cNvSpPr/>
          <p:nvPr/>
        </p:nvSpPr>
        <p:spPr>
          <a:xfrm>
            <a:off x="7741484" y="5286150"/>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1</a:t>
            </a:r>
            <a:endParaRPr/>
          </a:p>
        </p:txBody>
      </p:sp>
      <p:sp>
        <p:nvSpPr>
          <p:cNvPr id="165" name="Google Shape;165;p4"/>
          <p:cNvSpPr/>
          <p:nvPr/>
        </p:nvSpPr>
        <p:spPr>
          <a:xfrm>
            <a:off x="8352672" y="5357588"/>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3</a:t>
            </a:r>
            <a:endParaRPr/>
          </a:p>
        </p:txBody>
      </p:sp>
      <p:sp>
        <p:nvSpPr>
          <p:cNvPr id="166" name="Google Shape;166;p4"/>
          <p:cNvSpPr/>
          <p:nvPr/>
        </p:nvSpPr>
        <p:spPr>
          <a:xfrm>
            <a:off x="9181347" y="5286150"/>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2</a:t>
            </a:r>
            <a:endParaRPr/>
          </a:p>
        </p:txBody>
      </p:sp>
      <p:sp>
        <p:nvSpPr>
          <p:cNvPr id="167" name="Google Shape;167;p4"/>
          <p:cNvSpPr/>
          <p:nvPr/>
        </p:nvSpPr>
        <p:spPr>
          <a:xfrm>
            <a:off x="5761872" y="5357588"/>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1</a:t>
            </a:r>
            <a:endParaRPr/>
          </a:p>
        </p:txBody>
      </p:sp>
      <p:sp>
        <p:nvSpPr>
          <p:cNvPr id="168" name="Google Shape;168;p4"/>
          <p:cNvSpPr/>
          <p:nvPr/>
        </p:nvSpPr>
        <p:spPr>
          <a:xfrm>
            <a:off x="6588959" y="5286150"/>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3</a:t>
            </a:r>
            <a:endParaRPr/>
          </a:p>
        </p:txBody>
      </p:sp>
      <p:sp>
        <p:nvSpPr>
          <p:cNvPr id="169" name="Google Shape;169;p4"/>
          <p:cNvSpPr/>
          <p:nvPr/>
        </p:nvSpPr>
        <p:spPr>
          <a:xfrm>
            <a:off x="7165222" y="5286150"/>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2</a:t>
            </a:r>
            <a:endParaRPr/>
          </a:p>
        </p:txBody>
      </p:sp>
      <p:sp>
        <p:nvSpPr>
          <p:cNvPr id="170" name="Google Shape;170;p4"/>
          <p:cNvSpPr/>
          <p:nvPr/>
        </p:nvSpPr>
        <p:spPr>
          <a:xfrm>
            <a:off x="3888622" y="5321075"/>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4</a:t>
            </a:r>
            <a:endParaRPr/>
          </a:p>
        </p:txBody>
      </p:sp>
      <p:sp>
        <p:nvSpPr>
          <p:cNvPr id="171" name="Google Shape;171;p4"/>
          <p:cNvSpPr/>
          <p:nvPr/>
        </p:nvSpPr>
        <p:spPr>
          <a:xfrm>
            <a:off x="4464884" y="5357588"/>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3</a:t>
            </a:r>
            <a:endParaRPr/>
          </a:p>
        </p:txBody>
      </p:sp>
      <p:sp>
        <p:nvSpPr>
          <p:cNvPr id="172" name="Google Shape;172;p4"/>
          <p:cNvSpPr/>
          <p:nvPr/>
        </p:nvSpPr>
        <p:spPr>
          <a:xfrm>
            <a:off x="5112584" y="5321075"/>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2</a:t>
            </a:r>
            <a:endParaRPr/>
          </a:p>
        </p:txBody>
      </p:sp>
      <p:sp>
        <p:nvSpPr>
          <p:cNvPr id="173" name="Google Shape;173;p4"/>
          <p:cNvSpPr/>
          <p:nvPr/>
        </p:nvSpPr>
        <p:spPr>
          <a:xfrm>
            <a:off x="2340809" y="5321075"/>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3</a:t>
            </a:r>
            <a:endParaRPr/>
          </a:p>
        </p:txBody>
      </p:sp>
      <p:sp>
        <p:nvSpPr>
          <p:cNvPr id="174" name="Google Shape;174;p4"/>
          <p:cNvSpPr/>
          <p:nvPr/>
        </p:nvSpPr>
        <p:spPr>
          <a:xfrm>
            <a:off x="2880559" y="5321075"/>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2</a:t>
            </a:r>
            <a:endParaRPr/>
          </a:p>
        </p:txBody>
      </p:sp>
      <p:sp>
        <p:nvSpPr>
          <p:cNvPr id="175" name="Google Shape;175;p4"/>
          <p:cNvSpPr/>
          <p:nvPr/>
        </p:nvSpPr>
        <p:spPr>
          <a:xfrm>
            <a:off x="3528259" y="5321075"/>
            <a:ext cx="323850" cy="358775"/>
          </a:xfrm>
          <a:prstGeom prst="ellipse">
            <a:avLst/>
          </a:prstGeom>
          <a:solidFill>
            <a:schemeClr val="accent1"/>
          </a:solidFill>
          <a:ln w="9525" cap="flat" cmpd="sng">
            <a:solidFill>
              <a:schemeClr val="dk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b="1">
                <a:solidFill>
                  <a:schemeClr val="dk1"/>
                </a:solidFill>
                <a:latin typeface="Calibri"/>
                <a:ea typeface="Calibri"/>
                <a:cs typeface="Calibri"/>
                <a:sym typeface="Calibri"/>
              </a:rPr>
              <a:t>1</a:t>
            </a:r>
            <a:endParaRPr/>
          </a:p>
        </p:txBody>
      </p:sp>
      <p:sp>
        <p:nvSpPr>
          <p:cNvPr id="54" name="TextBox 53">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5"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56" name="Rectangle 55">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7" name="TextBox 56">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58" name="TextBox 57">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1"/>
                                        </p:tgtEl>
                                        <p:attrNameLst>
                                          <p:attrName>style.visibility</p:attrName>
                                        </p:attrNameLst>
                                      </p:cBhvr>
                                      <p:to>
                                        <p:strVal val="visible"/>
                                      </p:to>
                                    </p:set>
                                    <p:animEffect transition="in" filter="fade">
                                      <p:cBhvr>
                                        <p:cTn id="7" dur="500"/>
                                        <p:tgtEl>
                                          <p:spTgt spid="13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32"/>
                                        </p:tgtEl>
                                        <p:attrNameLst>
                                          <p:attrName>style.visibility</p:attrName>
                                        </p:attrNameLst>
                                      </p:cBhvr>
                                      <p:to>
                                        <p:strVal val="visible"/>
                                      </p:to>
                                    </p:set>
                                    <p:animEffect transition="in" filter="fade">
                                      <p:cBhvr>
                                        <p:cTn id="12" dur="500"/>
                                        <p:tgtEl>
                                          <p:spTgt spid="13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33"/>
                                        </p:tgtEl>
                                        <p:attrNameLst>
                                          <p:attrName>style.visibility</p:attrName>
                                        </p:attrNameLst>
                                      </p:cBhvr>
                                      <p:to>
                                        <p:strVal val="visible"/>
                                      </p:to>
                                    </p:set>
                                    <p:animEffect transition="in" filter="fade">
                                      <p:cBhvr>
                                        <p:cTn id="17" dur="1000"/>
                                        <p:tgtEl>
                                          <p:spTgt spid="13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34"/>
                                        </p:tgtEl>
                                        <p:attrNameLst>
                                          <p:attrName>style.visibility</p:attrName>
                                        </p:attrNameLst>
                                      </p:cBhvr>
                                      <p:to>
                                        <p:strVal val="visible"/>
                                      </p:to>
                                    </p:set>
                                    <p:animEffect transition="in" filter="fade">
                                      <p:cBhvr>
                                        <p:cTn id="22" dur="1000"/>
                                        <p:tgtEl>
                                          <p:spTgt spid="13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138"/>
                                        </p:tgtEl>
                                        <p:attrNameLst>
                                          <p:attrName>style.visibility</p:attrName>
                                        </p:attrNameLst>
                                      </p:cBhvr>
                                      <p:to>
                                        <p:strVal val="visible"/>
                                      </p:to>
                                    </p:set>
                                    <p:animEffect transition="in" filter="fade">
                                      <p:cBhvr>
                                        <p:cTn id="27" dur="500"/>
                                        <p:tgtEl>
                                          <p:spTgt spid="13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137"/>
                                        </p:tgtEl>
                                        <p:attrNameLst>
                                          <p:attrName>style.visibility</p:attrName>
                                        </p:attrNameLst>
                                      </p:cBhvr>
                                      <p:to>
                                        <p:strVal val="visible"/>
                                      </p:to>
                                    </p:set>
                                    <p:animEffect transition="in" filter="fade">
                                      <p:cBhvr>
                                        <p:cTn id="32" dur="1000"/>
                                        <p:tgtEl>
                                          <p:spTgt spid="13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139"/>
                                        </p:tgtEl>
                                        <p:attrNameLst>
                                          <p:attrName>style.visibility</p:attrName>
                                        </p:attrNameLst>
                                      </p:cBhvr>
                                      <p:to>
                                        <p:strVal val="visible"/>
                                      </p:to>
                                    </p:set>
                                    <p:animEffect transition="in" filter="fade">
                                      <p:cBhvr>
                                        <p:cTn id="37" dur="1000"/>
                                        <p:tgtEl>
                                          <p:spTgt spid="139"/>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135"/>
                                        </p:tgtEl>
                                        <p:attrNameLst>
                                          <p:attrName>style.visibility</p:attrName>
                                        </p:attrNameLst>
                                      </p:cBhvr>
                                      <p:to>
                                        <p:strVal val="visible"/>
                                      </p:to>
                                    </p:set>
                                    <p:animEffect transition="in" filter="fade">
                                      <p:cBhvr>
                                        <p:cTn id="42" dur="500"/>
                                        <p:tgtEl>
                                          <p:spTgt spid="135"/>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40"/>
                                        </p:tgtEl>
                                        <p:attrNameLst>
                                          <p:attrName>style.visibility</p:attrName>
                                        </p:attrNameLst>
                                      </p:cBhvr>
                                      <p:to>
                                        <p:strVal val="visible"/>
                                      </p:to>
                                    </p:set>
                                    <p:animEffect transition="in" filter="fade">
                                      <p:cBhvr>
                                        <p:cTn id="47" dur="800"/>
                                        <p:tgtEl>
                                          <p:spTgt spid="140"/>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36"/>
                                        </p:tgtEl>
                                        <p:attrNameLst>
                                          <p:attrName>style.visibility</p:attrName>
                                        </p:attrNameLst>
                                      </p:cBhvr>
                                      <p:to>
                                        <p:strVal val="visible"/>
                                      </p:to>
                                    </p:set>
                                    <p:animEffect transition="in" filter="fade">
                                      <p:cBhvr>
                                        <p:cTn id="52" dur="1000"/>
                                        <p:tgtEl>
                                          <p:spTgt spid="136"/>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41"/>
                                        </p:tgtEl>
                                        <p:attrNameLst>
                                          <p:attrName>style.visibility</p:attrName>
                                        </p:attrNameLst>
                                      </p:cBhvr>
                                      <p:to>
                                        <p:strVal val="visible"/>
                                      </p:to>
                                    </p:set>
                                    <p:animEffect transition="in" filter="fade">
                                      <p:cBhvr>
                                        <p:cTn id="57" dur="500"/>
                                        <p:tgtEl>
                                          <p:spTgt spid="141"/>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43"/>
                                        </p:tgtEl>
                                        <p:attrNameLst>
                                          <p:attrName>style.visibility</p:attrName>
                                        </p:attrNameLst>
                                      </p:cBhvr>
                                      <p:to>
                                        <p:strVal val="visible"/>
                                      </p:to>
                                    </p:set>
                                    <p:animEffect transition="in" filter="fade">
                                      <p:cBhvr>
                                        <p:cTn id="62" dur="500"/>
                                        <p:tgtEl>
                                          <p:spTgt spid="143"/>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nodeType="clickEffect">
                                  <p:stCondLst>
                                    <p:cond delay="0"/>
                                  </p:stCondLst>
                                  <p:childTnLst>
                                    <p:set>
                                      <p:cBhvr>
                                        <p:cTn id="66" dur="1" fill="hold">
                                          <p:stCondLst>
                                            <p:cond delay="0"/>
                                          </p:stCondLst>
                                        </p:cTn>
                                        <p:tgtEl>
                                          <p:spTgt spid="142"/>
                                        </p:tgtEl>
                                        <p:attrNameLst>
                                          <p:attrName>style.visibility</p:attrName>
                                        </p:attrNameLst>
                                      </p:cBhvr>
                                      <p:to>
                                        <p:strVal val="visible"/>
                                      </p:to>
                                    </p:set>
                                    <p:animEffect transition="in" filter="fade">
                                      <p:cBhvr>
                                        <p:cTn id="67" dur="500"/>
                                        <p:tgtEl>
                                          <p:spTgt spid="142"/>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nodeType="clickEffect">
                                  <p:stCondLst>
                                    <p:cond delay="0"/>
                                  </p:stCondLst>
                                  <p:childTnLst>
                                    <p:set>
                                      <p:cBhvr>
                                        <p:cTn id="71" dur="1" fill="hold">
                                          <p:stCondLst>
                                            <p:cond delay="0"/>
                                          </p:stCondLst>
                                        </p:cTn>
                                        <p:tgtEl>
                                          <p:spTgt spid="150"/>
                                        </p:tgtEl>
                                        <p:attrNameLst>
                                          <p:attrName>style.visibility</p:attrName>
                                        </p:attrNameLst>
                                      </p:cBhvr>
                                      <p:to>
                                        <p:strVal val="visible"/>
                                      </p:to>
                                    </p:set>
                                    <p:animEffect transition="in" filter="fade">
                                      <p:cBhvr>
                                        <p:cTn id="72" dur="500"/>
                                        <p:tgtEl>
                                          <p:spTgt spid="150"/>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nodeType="clickEffect">
                                  <p:stCondLst>
                                    <p:cond delay="0"/>
                                  </p:stCondLst>
                                  <p:childTnLst>
                                    <p:set>
                                      <p:cBhvr>
                                        <p:cTn id="76" dur="1" fill="hold">
                                          <p:stCondLst>
                                            <p:cond delay="0"/>
                                          </p:stCondLst>
                                        </p:cTn>
                                        <p:tgtEl>
                                          <p:spTgt spid="163"/>
                                        </p:tgtEl>
                                        <p:attrNameLst>
                                          <p:attrName>style.visibility</p:attrName>
                                        </p:attrNameLst>
                                      </p:cBhvr>
                                      <p:to>
                                        <p:strVal val="visible"/>
                                      </p:to>
                                    </p:set>
                                    <p:animEffect transition="in" filter="fade">
                                      <p:cBhvr>
                                        <p:cTn id="77" dur="500"/>
                                        <p:tgtEl>
                                          <p:spTgt spid="163"/>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nodeType="clickEffect">
                                  <p:stCondLst>
                                    <p:cond delay="0"/>
                                  </p:stCondLst>
                                  <p:childTnLst>
                                    <p:set>
                                      <p:cBhvr>
                                        <p:cTn id="81" dur="1" fill="hold">
                                          <p:stCondLst>
                                            <p:cond delay="0"/>
                                          </p:stCondLst>
                                        </p:cTn>
                                        <p:tgtEl>
                                          <p:spTgt spid="153"/>
                                        </p:tgtEl>
                                        <p:attrNameLst>
                                          <p:attrName>style.visibility</p:attrName>
                                        </p:attrNameLst>
                                      </p:cBhvr>
                                      <p:to>
                                        <p:strVal val="visible"/>
                                      </p:to>
                                    </p:set>
                                    <p:animEffect transition="in" filter="fade">
                                      <p:cBhvr>
                                        <p:cTn id="82" dur="1000"/>
                                        <p:tgtEl>
                                          <p:spTgt spid="153"/>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nodeType="clickEffect">
                                  <p:stCondLst>
                                    <p:cond delay="0"/>
                                  </p:stCondLst>
                                  <p:childTnLst>
                                    <p:set>
                                      <p:cBhvr>
                                        <p:cTn id="86" dur="1" fill="hold">
                                          <p:stCondLst>
                                            <p:cond delay="0"/>
                                          </p:stCondLst>
                                        </p:cTn>
                                        <p:tgtEl>
                                          <p:spTgt spid="166"/>
                                        </p:tgtEl>
                                        <p:attrNameLst>
                                          <p:attrName>style.visibility</p:attrName>
                                        </p:attrNameLst>
                                      </p:cBhvr>
                                      <p:to>
                                        <p:strVal val="visible"/>
                                      </p:to>
                                    </p:set>
                                    <p:animEffect transition="in" filter="fade">
                                      <p:cBhvr>
                                        <p:cTn id="87" dur="500"/>
                                        <p:tgtEl>
                                          <p:spTgt spid="166"/>
                                        </p:tgtEl>
                                      </p:cBhvr>
                                    </p:animEffect>
                                  </p:childTnLst>
                                </p:cTn>
                              </p:par>
                            </p:childTnLst>
                          </p:cTn>
                        </p:par>
                      </p:childTnLst>
                    </p:cTn>
                  </p:par>
                  <p:par>
                    <p:cTn id="88" fill="hold">
                      <p:stCondLst>
                        <p:cond delay="indefinite"/>
                      </p:stCondLst>
                      <p:childTnLst>
                        <p:par>
                          <p:cTn id="89" fill="hold">
                            <p:stCondLst>
                              <p:cond delay="0"/>
                            </p:stCondLst>
                            <p:childTnLst>
                              <p:par>
                                <p:cTn id="90" presetID="10" presetClass="entr" presetSubtype="0" fill="hold" nodeType="clickEffect">
                                  <p:stCondLst>
                                    <p:cond delay="0"/>
                                  </p:stCondLst>
                                  <p:childTnLst>
                                    <p:set>
                                      <p:cBhvr>
                                        <p:cTn id="91" dur="1" fill="hold">
                                          <p:stCondLst>
                                            <p:cond delay="0"/>
                                          </p:stCondLst>
                                        </p:cTn>
                                        <p:tgtEl>
                                          <p:spTgt spid="154"/>
                                        </p:tgtEl>
                                        <p:attrNameLst>
                                          <p:attrName>style.visibility</p:attrName>
                                        </p:attrNameLst>
                                      </p:cBhvr>
                                      <p:to>
                                        <p:strVal val="visible"/>
                                      </p:to>
                                    </p:set>
                                    <p:animEffect transition="in" filter="fade">
                                      <p:cBhvr>
                                        <p:cTn id="92" dur="500"/>
                                        <p:tgtEl>
                                          <p:spTgt spid="154"/>
                                        </p:tgtEl>
                                      </p:cBhvr>
                                    </p:animEffect>
                                  </p:childTnLst>
                                </p:cTn>
                              </p:par>
                            </p:childTnLst>
                          </p:cTn>
                        </p:par>
                      </p:childTnLst>
                    </p:cTn>
                  </p:par>
                  <p:par>
                    <p:cTn id="93" fill="hold">
                      <p:stCondLst>
                        <p:cond delay="indefinite"/>
                      </p:stCondLst>
                      <p:childTnLst>
                        <p:par>
                          <p:cTn id="94" fill="hold">
                            <p:stCondLst>
                              <p:cond delay="0"/>
                            </p:stCondLst>
                            <p:childTnLst>
                              <p:par>
                                <p:cTn id="95" presetID="2" presetClass="entr" presetSubtype="4" fill="hold" nodeType="clickEffect">
                                  <p:stCondLst>
                                    <p:cond delay="0"/>
                                  </p:stCondLst>
                                  <p:childTnLst>
                                    <p:set>
                                      <p:cBhvr>
                                        <p:cTn id="96" dur="1" fill="hold">
                                          <p:stCondLst>
                                            <p:cond delay="0"/>
                                          </p:stCondLst>
                                        </p:cTn>
                                        <p:tgtEl>
                                          <p:spTgt spid="165"/>
                                        </p:tgtEl>
                                        <p:attrNameLst>
                                          <p:attrName>style.visibility</p:attrName>
                                        </p:attrNameLst>
                                      </p:cBhvr>
                                      <p:to>
                                        <p:strVal val="visible"/>
                                      </p:to>
                                    </p:set>
                                    <p:anim calcmode="lin" valueType="num">
                                      <p:cBhvr additive="base">
                                        <p:cTn id="97" dur="500"/>
                                        <p:tgtEl>
                                          <p:spTgt spid="165"/>
                                        </p:tgtEl>
                                        <p:attrNameLst>
                                          <p:attrName>ppt_y</p:attrName>
                                        </p:attrNameLst>
                                      </p:cBhvr>
                                      <p:tavLst>
                                        <p:tav tm="0">
                                          <p:val>
                                            <p:strVal val="#ppt_y+1"/>
                                          </p:val>
                                        </p:tav>
                                        <p:tav tm="100000">
                                          <p:val>
                                            <p:strVal val="#ppt_y"/>
                                          </p:val>
                                        </p:tav>
                                      </p:tavLst>
                                    </p:anim>
                                  </p:childTnLst>
                                </p:cTn>
                              </p:par>
                            </p:childTnLst>
                          </p:cTn>
                        </p:par>
                      </p:childTnLst>
                    </p:cTn>
                  </p:par>
                  <p:par>
                    <p:cTn id="98" fill="hold">
                      <p:stCondLst>
                        <p:cond delay="indefinite"/>
                      </p:stCondLst>
                      <p:childTnLst>
                        <p:par>
                          <p:cTn id="99" fill="hold">
                            <p:stCondLst>
                              <p:cond delay="0"/>
                            </p:stCondLst>
                            <p:childTnLst>
                              <p:par>
                                <p:cTn id="100" presetID="10" presetClass="entr" presetSubtype="0" fill="hold" nodeType="clickEffect">
                                  <p:stCondLst>
                                    <p:cond delay="0"/>
                                  </p:stCondLst>
                                  <p:childTnLst>
                                    <p:set>
                                      <p:cBhvr>
                                        <p:cTn id="101" dur="1" fill="hold">
                                          <p:stCondLst>
                                            <p:cond delay="0"/>
                                          </p:stCondLst>
                                        </p:cTn>
                                        <p:tgtEl>
                                          <p:spTgt spid="146"/>
                                        </p:tgtEl>
                                        <p:attrNameLst>
                                          <p:attrName>style.visibility</p:attrName>
                                        </p:attrNameLst>
                                      </p:cBhvr>
                                      <p:to>
                                        <p:strVal val="visible"/>
                                      </p:to>
                                    </p:set>
                                    <p:animEffect transition="in" filter="fade">
                                      <p:cBhvr>
                                        <p:cTn id="102" dur="500"/>
                                        <p:tgtEl>
                                          <p:spTgt spid="146"/>
                                        </p:tgtEl>
                                      </p:cBhvr>
                                    </p:animEffect>
                                  </p:childTnLst>
                                </p:cTn>
                              </p:par>
                            </p:childTnLst>
                          </p:cTn>
                        </p:par>
                      </p:childTnLst>
                    </p:cTn>
                  </p:par>
                  <p:par>
                    <p:cTn id="103" fill="hold">
                      <p:stCondLst>
                        <p:cond delay="indefinite"/>
                      </p:stCondLst>
                      <p:childTnLst>
                        <p:par>
                          <p:cTn id="104" fill="hold">
                            <p:stCondLst>
                              <p:cond delay="0"/>
                            </p:stCondLst>
                            <p:childTnLst>
                              <p:par>
                                <p:cTn id="105" presetID="2" presetClass="entr" presetSubtype="4" fill="hold" nodeType="clickEffect">
                                  <p:stCondLst>
                                    <p:cond delay="0"/>
                                  </p:stCondLst>
                                  <p:childTnLst>
                                    <p:set>
                                      <p:cBhvr>
                                        <p:cTn id="106" dur="1" fill="hold">
                                          <p:stCondLst>
                                            <p:cond delay="0"/>
                                          </p:stCondLst>
                                        </p:cTn>
                                        <p:tgtEl>
                                          <p:spTgt spid="147"/>
                                        </p:tgtEl>
                                        <p:attrNameLst>
                                          <p:attrName>style.visibility</p:attrName>
                                        </p:attrNameLst>
                                      </p:cBhvr>
                                      <p:to>
                                        <p:strVal val="visible"/>
                                      </p:to>
                                    </p:set>
                                    <p:anim calcmode="lin" valueType="num">
                                      <p:cBhvr additive="base">
                                        <p:cTn id="107" dur="500"/>
                                        <p:tgtEl>
                                          <p:spTgt spid="147"/>
                                        </p:tgtEl>
                                        <p:attrNameLst>
                                          <p:attrName>ppt_y</p:attrName>
                                        </p:attrNameLst>
                                      </p:cBhvr>
                                      <p:tavLst>
                                        <p:tav tm="0">
                                          <p:val>
                                            <p:strVal val="#ppt_y+1"/>
                                          </p:val>
                                        </p:tav>
                                        <p:tav tm="100000">
                                          <p:val>
                                            <p:strVal val="#ppt_y"/>
                                          </p:val>
                                        </p:tav>
                                      </p:tavLst>
                                    </p:anim>
                                  </p:childTnLst>
                                </p:cTn>
                              </p:par>
                            </p:childTnLst>
                          </p:cTn>
                        </p:par>
                      </p:childTnLst>
                    </p:cTn>
                  </p:par>
                  <p:par>
                    <p:cTn id="108" fill="hold">
                      <p:stCondLst>
                        <p:cond delay="indefinite"/>
                      </p:stCondLst>
                      <p:childTnLst>
                        <p:par>
                          <p:cTn id="109" fill="hold">
                            <p:stCondLst>
                              <p:cond delay="0"/>
                            </p:stCondLst>
                            <p:childTnLst>
                              <p:par>
                                <p:cTn id="110" presetID="10" presetClass="entr" presetSubtype="0" fill="hold" nodeType="clickEffect">
                                  <p:stCondLst>
                                    <p:cond delay="0"/>
                                  </p:stCondLst>
                                  <p:childTnLst>
                                    <p:set>
                                      <p:cBhvr>
                                        <p:cTn id="111" dur="1" fill="hold">
                                          <p:stCondLst>
                                            <p:cond delay="0"/>
                                          </p:stCondLst>
                                        </p:cTn>
                                        <p:tgtEl>
                                          <p:spTgt spid="152"/>
                                        </p:tgtEl>
                                        <p:attrNameLst>
                                          <p:attrName>style.visibility</p:attrName>
                                        </p:attrNameLst>
                                      </p:cBhvr>
                                      <p:to>
                                        <p:strVal val="visible"/>
                                      </p:to>
                                    </p:set>
                                    <p:animEffect transition="in" filter="fade">
                                      <p:cBhvr>
                                        <p:cTn id="112" dur="500"/>
                                        <p:tgtEl>
                                          <p:spTgt spid="152"/>
                                        </p:tgtEl>
                                      </p:cBhvr>
                                    </p:animEffect>
                                  </p:childTnLst>
                                </p:cTn>
                              </p:par>
                            </p:childTnLst>
                          </p:cTn>
                        </p:par>
                      </p:childTnLst>
                    </p:cTn>
                  </p:par>
                  <p:par>
                    <p:cTn id="113" fill="hold">
                      <p:stCondLst>
                        <p:cond delay="indefinite"/>
                      </p:stCondLst>
                      <p:childTnLst>
                        <p:par>
                          <p:cTn id="114" fill="hold">
                            <p:stCondLst>
                              <p:cond delay="0"/>
                            </p:stCondLst>
                            <p:childTnLst>
                              <p:par>
                                <p:cTn id="115" presetID="10" presetClass="entr" presetSubtype="0" fill="hold" nodeType="clickEffect">
                                  <p:stCondLst>
                                    <p:cond delay="0"/>
                                  </p:stCondLst>
                                  <p:childTnLst>
                                    <p:set>
                                      <p:cBhvr>
                                        <p:cTn id="116" dur="1" fill="hold">
                                          <p:stCondLst>
                                            <p:cond delay="0"/>
                                          </p:stCondLst>
                                        </p:cTn>
                                        <p:tgtEl>
                                          <p:spTgt spid="164"/>
                                        </p:tgtEl>
                                        <p:attrNameLst>
                                          <p:attrName>style.visibility</p:attrName>
                                        </p:attrNameLst>
                                      </p:cBhvr>
                                      <p:to>
                                        <p:strVal val="visible"/>
                                      </p:to>
                                    </p:set>
                                    <p:animEffect transition="in" filter="fade">
                                      <p:cBhvr>
                                        <p:cTn id="117" dur="500"/>
                                        <p:tgtEl>
                                          <p:spTgt spid="164"/>
                                        </p:tgtEl>
                                      </p:cBhvr>
                                    </p:animEffect>
                                  </p:childTnLst>
                                </p:cTn>
                              </p:par>
                            </p:childTnLst>
                          </p:cTn>
                        </p:par>
                      </p:childTnLst>
                    </p:cTn>
                  </p:par>
                  <p:par>
                    <p:cTn id="118" fill="hold">
                      <p:stCondLst>
                        <p:cond delay="indefinite"/>
                      </p:stCondLst>
                      <p:childTnLst>
                        <p:par>
                          <p:cTn id="119" fill="hold">
                            <p:stCondLst>
                              <p:cond delay="0"/>
                            </p:stCondLst>
                            <p:childTnLst>
                              <p:par>
                                <p:cTn id="120" presetID="10" presetClass="entr" presetSubtype="0" fill="hold" nodeType="clickEffect">
                                  <p:stCondLst>
                                    <p:cond delay="0"/>
                                  </p:stCondLst>
                                  <p:childTnLst>
                                    <p:set>
                                      <p:cBhvr>
                                        <p:cTn id="121" dur="1" fill="hold">
                                          <p:stCondLst>
                                            <p:cond delay="0"/>
                                          </p:stCondLst>
                                        </p:cTn>
                                        <p:tgtEl>
                                          <p:spTgt spid="156"/>
                                        </p:tgtEl>
                                        <p:attrNameLst>
                                          <p:attrName>style.visibility</p:attrName>
                                        </p:attrNameLst>
                                      </p:cBhvr>
                                      <p:to>
                                        <p:strVal val="visible"/>
                                      </p:to>
                                    </p:set>
                                    <p:animEffect transition="in" filter="fade">
                                      <p:cBhvr>
                                        <p:cTn id="122" dur="500"/>
                                        <p:tgtEl>
                                          <p:spTgt spid="156"/>
                                        </p:tgtEl>
                                      </p:cBhvr>
                                    </p:animEffect>
                                  </p:childTnLst>
                                </p:cTn>
                              </p:par>
                            </p:childTnLst>
                          </p:cTn>
                        </p:par>
                      </p:childTnLst>
                    </p:cTn>
                  </p:par>
                  <p:par>
                    <p:cTn id="123" fill="hold">
                      <p:stCondLst>
                        <p:cond delay="indefinite"/>
                      </p:stCondLst>
                      <p:childTnLst>
                        <p:par>
                          <p:cTn id="124" fill="hold">
                            <p:stCondLst>
                              <p:cond delay="0"/>
                            </p:stCondLst>
                            <p:childTnLst>
                              <p:par>
                                <p:cTn id="125" presetID="10" presetClass="entr" presetSubtype="0" fill="hold" nodeType="clickEffect">
                                  <p:stCondLst>
                                    <p:cond delay="0"/>
                                  </p:stCondLst>
                                  <p:childTnLst>
                                    <p:set>
                                      <p:cBhvr>
                                        <p:cTn id="126" dur="1" fill="hold">
                                          <p:stCondLst>
                                            <p:cond delay="0"/>
                                          </p:stCondLst>
                                        </p:cTn>
                                        <p:tgtEl>
                                          <p:spTgt spid="169"/>
                                        </p:tgtEl>
                                        <p:attrNameLst>
                                          <p:attrName>style.visibility</p:attrName>
                                        </p:attrNameLst>
                                      </p:cBhvr>
                                      <p:to>
                                        <p:strVal val="visible"/>
                                      </p:to>
                                    </p:set>
                                    <p:animEffect transition="in" filter="fade">
                                      <p:cBhvr>
                                        <p:cTn id="127" dur="2000"/>
                                        <p:tgtEl>
                                          <p:spTgt spid="169"/>
                                        </p:tgtEl>
                                      </p:cBhvr>
                                    </p:animEffect>
                                  </p:childTnLst>
                                </p:cTn>
                              </p:par>
                            </p:childTnLst>
                          </p:cTn>
                        </p:par>
                      </p:childTnLst>
                    </p:cTn>
                  </p:par>
                  <p:par>
                    <p:cTn id="128" fill="hold">
                      <p:stCondLst>
                        <p:cond delay="indefinite"/>
                      </p:stCondLst>
                      <p:childTnLst>
                        <p:par>
                          <p:cTn id="129" fill="hold">
                            <p:stCondLst>
                              <p:cond delay="0"/>
                            </p:stCondLst>
                            <p:childTnLst>
                              <p:par>
                                <p:cTn id="130" presetID="10" presetClass="entr" presetSubtype="0" fill="hold" nodeType="clickEffect">
                                  <p:stCondLst>
                                    <p:cond delay="0"/>
                                  </p:stCondLst>
                                  <p:childTnLst>
                                    <p:set>
                                      <p:cBhvr>
                                        <p:cTn id="131" dur="1" fill="hold">
                                          <p:stCondLst>
                                            <p:cond delay="0"/>
                                          </p:stCondLst>
                                        </p:cTn>
                                        <p:tgtEl>
                                          <p:spTgt spid="157"/>
                                        </p:tgtEl>
                                        <p:attrNameLst>
                                          <p:attrName>style.visibility</p:attrName>
                                        </p:attrNameLst>
                                      </p:cBhvr>
                                      <p:to>
                                        <p:strVal val="visible"/>
                                      </p:to>
                                    </p:set>
                                    <p:animEffect transition="in" filter="fade">
                                      <p:cBhvr>
                                        <p:cTn id="132" dur="500"/>
                                        <p:tgtEl>
                                          <p:spTgt spid="157"/>
                                        </p:tgtEl>
                                      </p:cBhvr>
                                    </p:animEffect>
                                  </p:childTnLst>
                                </p:cTn>
                              </p:par>
                            </p:childTnLst>
                          </p:cTn>
                        </p:par>
                      </p:childTnLst>
                    </p:cTn>
                  </p:par>
                  <p:par>
                    <p:cTn id="133" fill="hold">
                      <p:stCondLst>
                        <p:cond delay="indefinite"/>
                      </p:stCondLst>
                      <p:childTnLst>
                        <p:par>
                          <p:cTn id="134" fill="hold">
                            <p:stCondLst>
                              <p:cond delay="0"/>
                            </p:stCondLst>
                            <p:childTnLst>
                              <p:par>
                                <p:cTn id="135" presetID="10" presetClass="entr" presetSubtype="0" fill="hold" nodeType="clickEffect">
                                  <p:stCondLst>
                                    <p:cond delay="0"/>
                                  </p:stCondLst>
                                  <p:childTnLst>
                                    <p:set>
                                      <p:cBhvr>
                                        <p:cTn id="136" dur="1" fill="hold">
                                          <p:stCondLst>
                                            <p:cond delay="0"/>
                                          </p:stCondLst>
                                        </p:cTn>
                                        <p:tgtEl>
                                          <p:spTgt spid="168"/>
                                        </p:tgtEl>
                                        <p:attrNameLst>
                                          <p:attrName>style.visibility</p:attrName>
                                        </p:attrNameLst>
                                      </p:cBhvr>
                                      <p:to>
                                        <p:strVal val="visible"/>
                                      </p:to>
                                    </p:set>
                                    <p:animEffect transition="in" filter="fade">
                                      <p:cBhvr>
                                        <p:cTn id="137" dur="800"/>
                                        <p:tgtEl>
                                          <p:spTgt spid="168"/>
                                        </p:tgtEl>
                                      </p:cBhvr>
                                    </p:animEffect>
                                  </p:childTnLst>
                                </p:cTn>
                              </p:par>
                            </p:childTnLst>
                          </p:cTn>
                        </p:par>
                      </p:childTnLst>
                    </p:cTn>
                  </p:par>
                  <p:par>
                    <p:cTn id="138" fill="hold">
                      <p:stCondLst>
                        <p:cond delay="indefinite"/>
                      </p:stCondLst>
                      <p:childTnLst>
                        <p:par>
                          <p:cTn id="139" fill="hold">
                            <p:stCondLst>
                              <p:cond delay="0"/>
                            </p:stCondLst>
                            <p:childTnLst>
                              <p:par>
                                <p:cTn id="140" presetID="10" presetClass="entr" presetSubtype="0" fill="hold" nodeType="clickEffect">
                                  <p:stCondLst>
                                    <p:cond delay="0"/>
                                  </p:stCondLst>
                                  <p:childTnLst>
                                    <p:set>
                                      <p:cBhvr>
                                        <p:cTn id="141" dur="1" fill="hold">
                                          <p:stCondLst>
                                            <p:cond delay="0"/>
                                          </p:stCondLst>
                                        </p:cTn>
                                        <p:tgtEl>
                                          <p:spTgt spid="145"/>
                                        </p:tgtEl>
                                        <p:attrNameLst>
                                          <p:attrName>style.visibility</p:attrName>
                                        </p:attrNameLst>
                                      </p:cBhvr>
                                      <p:to>
                                        <p:strVal val="visible"/>
                                      </p:to>
                                    </p:set>
                                    <p:animEffect transition="in" filter="fade">
                                      <p:cBhvr>
                                        <p:cTn id="142" dur="500"/>
                                        <p:tgtEl>
                                          <p:spTgt spid="145"/>
                                        </p:tgtEl>
                                      </p:cBhvr>
                                    </p:animEffect>
                                  </p:childTnLst>
                                </p:cTn>
                              </p:par>
                            </p:childTnLst>
                          </p:cTn>
                        </p:par>
                      </p:childTnLst>
                    </p:cTn>
                  </p:par>
                  <p:par>
                    <p:cTn id="143" fill="hold">
                      <p:stCondLst>
                        <p:cond delay="indefinite"/>
                      </p:stCondLst>
                      <p:childTnLst>
                        <p:par>
                          <p:cTn id="144" fill="hold">
                            <p:stCondLst>
                              <p:cond delay="0"/>
                            </p:stCondLst>
                            <p:childTnLst>
                              <p:par>
                                <p:cTn id="145" presetID="10" presetClass="entr" presetSubtype="0" fill="hold" nodeType="clickEffect">
                                  <p:stCondLst>
                                    <p:cond delay="0"/>
                                  </p:stCondLst>
                                  <p:childTnLst>
                                    <p:set>
                                      <p:cBhvr>
                                        <p:cTn id="146" dur="1" fill="hold">
                                          <p:stCondLst>
                                            <p:cond delay="0"/>
                                          </p:stCondLst>
                                        </p:cTn>
                                        <p:tgtEl>
                                          <p:spTgt spid="148"/>
                                        </p:tgtEl>
                                        <p:attrNameLst>
                                          <p:attrName>style.visibility</p:attrName>
                                        </p:attrNameLst>
                                      </p:cBhvr>
                                      <p:to>
                                        <p:strVal val="visible"/>
                                      </p:to>
                                    </p:set>
                                    <p:animEffect transition="in" filter="fade">
                                      <p:cBhvr>
                                        <p:cTn id="147" dur="800"/>
                                        <p:tgtEl>
                                          <p:spTgt spid="148"/>
                                        </p:tgtEl>
                                      </p:cBhvr>
                                    </p:animEffect>
                                  </p:childTnLst>
                                </p:cTn>
                              </p:par>
                            </p:childTnLst>
                          </p:cTn>
                        </p:par>
                      </p:childTnLst>
                    </p:cTn>
                  </p:par>
                  <p:par>
                    <p:cTn id="148" fill="hold">
                      <p:stCondLst>
                        <p:cond delay="indefinite"/>
                      </p:stCondLst>
                      <p:childTnLst>
                        <p:par>
                          <p:cTn id="149" fill="hold">
                            <p:stCondLst>
                              <p:cond delay="0"/>
                            </p:stCondLst>
                            <p:childTnLst>
                              <p:par>
                                <p:cTn id="150" presetID="10" presetClass="entr" presetSubtype="0" fill="hold" nodeType="clickEffect">
                                  <p:stCondLst>
                                    <p:cond delay="0"/>
                                  </p:stCondLst>
                                  <p:childTnLst>
                                    <p:set>
                                      <p:cBhvr>
                                        <p:cTn id="151" dur="1" fill="hold">
                                          <p:stCondLst>
                                            <p:cond delay="0"/>
                                          </p:stCondLst>
                                        </p:cTn>
                                        <p:tgtEl>
                                          <p:spTgt spid="155"/>
                                        </p:tgtEl>
                                        <p:attrNameLst>
                                          <p:attrName>style.visibility</p:attrName>
                                        </p:attrNameLst>
                                      </p:cBhvr>
                                      <p:to>
                                        <p:strVal val="visible"/>
                                      </p:to>
                                    </p:set>
                                    <p:animEffect transition="in" filter="fade">
                                      <p:cBhvr>
                                        <p:cTn id="152" dur="500"/>
                                        <p:tgtEl>
                                          <p:spTgt spid="155"/>
                                        </p:tgtEl>
                                      </p:cBhvr>
                                    </p:animEffect>
                                  </p:childTnLst>
                                </p:cTn>
                              </p:par>
                            </p:childTnLst>
                          </p:cTn>
                        </p:par>
                      </p:childTnLst>
                    </p:cTn>
                  </p:par>
                  <p:par>
                    <p:cTn id="153" fill="hold">
                      <p:stCondLst>
                        <p:cond delay="indefinite"/>
                      </p:stCondLst>
                      <p:childTnLst>
                        <p:par>
                          <p:cTn id="154" fill="hold">
                            <p:stCondLst>
                              <p:cond delay="0"/>
                            </p:stCondLst>
                            <p:childTnLst>
                              <p:par>
                                <p:cTn id="155" presetID="10" presetClass="entr" presetSubtype="0" fill="hold" nodeType="clickEffect">
                                  <p:stCondLst>
                                    <p:cond delay="0"/>
                                  </p:stCondLst>
                                  <p:childTnLst>
                                    <p:set>
                                      <p:cBhvr>
                                        <p:cTn id="156" dur="1" fill="hold">
                                          <p:stCondLst>
                                            <p:cond delay="0"/>
                                          </p:stCondLst>
                                        </p:cTn>
                                        <p:tgtEl>
                                          <p:spTgt spid="167"/>
                                        </p:tgtEl>
                                        <p:attrNameLst>
                                          <p:attrName>style.visibility</p:attrName>
                                        </p:attrNameLst>
                                      </p:cBhvr>
                                      <p:to>
                                        <p:strVal val="visible"/>
                                      </p:to>
                                    </p:set>
                                    <p:animEffect transition="in" filter="fade">
                                      <p:cBhvr>
                                        <p:cTn id="157" dur="500"/>
                                        <p:tgtEl>
                                          <p:spTgt spid="167"/>
                                        </p:tgtEl>
                                      </p:cBhvr>
                                    </p:animEffect>
                                  </p:childTnLst>
                                </p:cTn>
                              </p:par>
                            </p:childTnLst>
                          </p:cTn>
                        </p:par>
                      </p:childTnLst>
                    </p:cTn>
                  </p:par>
                  <p:par>
                    <p:cTn id="158" fill="hold">
                      <p:stCondLst>
                        <p:cond delay="indefinite"/>
                      </p:stCondLst>
                      <p:childTnLst>
                        <p:par>
                          <p:cTn id="159" fill="hold">
                            <p:stCondLst>
                              <p:cond delay="0"/>
                            </p:stCondLst>
                            <p:childTnLst>
                              <p:par>
                                <p:cTn id="160" presetID="10" presetClass="entr" presetSubtype="0" fill="hold" nodeType="clickEffect">
                                  <p:stCondLst>
                                    <p:cond delay="0"/>
                                  </p:stCondLst>
                                  <p:childTnLst>
                                    <p:set>
                                      <p:cBhvr>
                                        <p:cTn id="161" dur="1" fill="hold">
                                          <p:stCondLst>
                                            <p:cond delay="0"/>
                                          </p:stCondLst>
                                        </p:cTn>
                                        <p:tgtEl>
                                          <p:spTgt spid="159"/>
                                        </p:tgtEl>
                                        <p:attrNameLst>
                                          <p:attrName>style.visibility</p:attrName>
                                        </p:attrNameLst>
                                      </p:cBhvr>
                                      <p:to>
                                        <p:strVal val="visible"/>
                                      </p:to>
                                    </p:set>
                                    <p:animEffect transition="in" filter="fade">
                                      <p:cBhvr>
                                        <p:cTn id="162" dur="500"/>
                                        <p:tgtEl>
                                          <p:spTgt spid="159"/>
                                        </p:tgtEl>
                                      </p:cBhvr>
                                    </p:animEffect>
                                  </p:childTnLst>
                                </p:cTn>
                              </p:par>
                            </p:childTnLst>
                          </p:cTn>
                        </p:par>
                      </p:childTnLst>
                    </p:cTn>
                  </p:par>
                  <p:par>
                    <p:cTn id="163" fill="hold">
                      <p:stCondLst>
                        <p:cond delay="indefinite"/>
                      </p:stCondLst>
                      <p:childTnLst>
                        <p:par>
                          <p:cTn id="164" fill="hold">
                            <p:stCondLst>
                              <p:cond delay="0"/>
                            </p:stCondLst>
                            <p:childTnLst>
                              <p:par>
                                <p:cTn id="165" presetID="10" presetClass="entr" presetSubtype="0" fill="hold" nodeType="clickEffect">
                                  <p:stCondLst>
                                    <p:cond delay="0"/>
                                  </p:stCondLst>
                                  <p:childTnLst>
                                    <p:set>
                                      <p:cBhvr>
                                        <p:cTn id="166" dur="1" fill="hold">
                                          <p:stCondLst>
                                            <p:cond delay="0"/>
                                          </p:stCondLst>
                                        </p:cTn>
                                        <p:tgtEl>
                                          <p:spTgt spid="172"/>
                                        </p:tgtEl>
                                        <p:attrNameLst>
                                          <p:attrName>style.visibility</p:attrName>
                                        </p:attrNameLst>
                                      </p:cBhvr>
                                      <p:to>
                                        <p:strVal val="visible"/>
                                      </p:to>
                                    </p:set>
                                    <p:animEffect transition="in" filter="fade">
                                      <p:cBhvr>
                                        <p:cTn id="167" dur="1000"/>
                                        <p:tgtEl>
                                          <p:spTgt spid="172"/>
                                        </p:tgtEl>
                                      </p:cBhvr>
                                    </p:animEffect>
                                  </p:childTnLst>
                                </p:cTn>
                              </p:par>
                            </p:childTnLst>
                          </p:cTn>
                        </p:par>
                      </p:childTnLst>
                    </p:cTn>
                  </p:par>
                  <p:par>
                    <p:cTn id="168" fill="hold">
                      <p:stCondLst>
                        <p:cond delay="indefinite"/>
                      </p:stCondLst>
                      <p:childTnLst>
                        <p:par>
                          <p:cTn id="169" fill="hold">
                            <p:stCondLst>
                              <p:cond delay="0"/>
                            </p:stCondLst>
                            <p:childTnLst>
                              <p:par>
                                <p:cTn id="170" presetID="10" presetClass="entr" presetSubtype="0" fill="hold" nodeType="clickEffect">
                                  <p:stCondLst>
                                    <p:cond delay="0"/>
                                  </p:stCondLst>
                                  <p:childTnLst>
                                    <p:set>
                                      <p:cBhvr>
                                        <p:cTn id="171" dur="1" fill="hold">
                                          <p:stCondLst>
                                            <p:cond delay="0"/>
                                          </p:stCondLst>
                                        </p:cTn>
                                        <p:tgtEl>
                                          <p:spTgt spid="160"/>
                                        </p:tgtEl>
                                        <p:attrNameLst>
                                          <p:attrName>style.visibility</p:attrName>
                                        </p:attrNameLst>
                                      </p:cBhvr>
                                      <p:to>
                                        <p:strVal val="visible"/>
                                      </p:to>
                                    </p:set>
                                    <p:animEffect transition="in" filter="fade">
                                      <p:cBhvr>
                                        <p:cTn id="172" dur="500"/>
                                        <p:tgtEl>
                                          <p:spTgt spid="160"/>
                                        </p:tgtEl>
                                      </p:cBhvr>
                                    </p:animEffect>
                                  </p:childTnLst>
                                </p:cTn>
                              </p:par>
                            </p:childTnLst>
                          </p:cTn>
                        </p:par>
                      </p:childTnLst>
                    </p:cTn>
                  </p:par>
                  <p:par>
                    <p:cTn id="173" fill="hold">
                      <p:stCondLst>
                        <p:cond delay="indefinite"/>
                      </p:stCondLst>
                      <p:childTnLst>
                        <p:par>
                          <p:cTn id="174" fill="hold">
                            <p:stCondLst>
                              <p:cond delay="0"/>
                            </p:stCondLst>
                            <p:childTnLst>
                              <p:par>
                                <p:cTn id="175" presetID="10" presetClass="entr" presetSubtype="0" fill="hold" nodeType="clickEffect">
                                  <p:stCondLst>
                                    <p:cond delay="0"/>
                                  </p:stCondLst>
                                  <p:childTnLst>
                                    <p:set>
                                      <p:cBhvr>
                                        <p:cTn id="176" dur="1" fill="hold">
                                          <p:stCondLst>
                                            <p:cond delay="0"/>
                                          </p:stCondLst>
                                        </p:cTn>
                                        <p:tgtEl>
                                          <p:spTgt spid="171"/>
                                        </p:tgtEl>
                                        <p:attrNameLst>
                                          <p:attrName>style.visibility</p:attrName>
                                        </p:attrNameLst>
                                      </p:cBhvr>
                                      <p:to>
                                        <p:strVal val="visible"/>
                                      </p:to>
                                    </p:set>
                                    <p:animEffect transition="in" filter="fade">
                                      <p:cBhvr>
                                        <p:cTn id="177" dur="800"/>
                                        <p:tgtEl>
                                          <p:spTgt spid="171"/>
                                        </p:tgtEl>
                                      </p:cBhvr>
                                    </p:animEffect>
                                  </p:childTnLst>
                                </p:cTn>
                              </p:par>
                            </p:childTnLst>
                          </p:cTn>
                        </p:par>
                      </p:childTnLst>
                    </p:cTn>
                  </p:par>
                  <p:par>
                    <p:cTn id="178" fill="hold">
                      <p:stCondLst>
                        <p:cond delay="indefinite"/>
                      </p:stCondLst>
                      <p:childTnLst>
                        <p:par>
                          <p:cTn id="179" fill="hold">
                            <p:stCondLst>
                              <p:cond delay="0"/>
                            </p:stCondLst>
                            <p:childTnLst>
                              <p:par>
                                <p:cTn id="180" presetID="10" presetClass="entr" presetSubtype="0" fill="hold" nodeType="clickEffect">
                                  <p:stCondLst>
                                    <p:cond delay="0"/>
                                  </p:stCondLst>
                                  <p:childTnLst>
                                    <p:set>
                                      <p:cBhvr>
                                        <p:cTn id="181" dur="1" fill="hold">
                                          <p:stCondLst>
                                            <p:cond delay="0"/>
                                          </p:stCondLst>
                                        </p:cTn>
                                        <p:tgtEl>
                                          <p:spTgt spid="158"/>
                                        </p:tgtEl>
                                        <p:attrNameLst>
                                          <p:attrName>style.visibility</p:attrName>
                                        </p:attrNameLst>
                                      </p:cBhvr>
                                      <p:to>
                                        <p:strVal val="visible"/>
                                      </p:to>
                                    </p:set>
                                    <p:animEffect transition="in" filter="fade">
                                      <p:cBhvr>
                                        <p:cTn id="182" dur="500"/>
                                        <p:tgtEl>
                                          <p:spTgt spid="158"/>
                                        </p:tgtEl>
                                      </p:cBhvr>
                                    </p:animEffect>
                                  </p:childTnLst>
                                </p:cTn>
                              </p:par>
                            </p:childTnLst>
                          </p:cTn>
                        </p:par>
                      </p:childTnLst>
                    </p:cTn>
                  </p:par>
                  <p:par>
                    <p:cTn id="183" fill="hold">
                      <p:stCondLst>
                        <p:cond delay="indefinite"/>
                      </p:stCondLst>
                      <p:childTnLst>
                        <p:par>
                          <p:cTn id="184" fill="hold">
                            <p:stCondLst>
                              <p:cond delay="0"/>
                            </p:stCondLst>
                            <p:childTnLst>
                              <p:par>
                                <p:cTn id="185" presetID="10" presetClass="entr" presetSubtype="0" fill="hold" nodeType="clickEffect">
                                  <p:stCondLst>
                                    <p:cond delay="0"/>
                                  </p:stCondLst>
                                  <p:childTnLst>
                                    <p:set>
                                      <p:cBhvr>
                                        <p:cTn id="186" dur="1" fill="hold">
                                          <p:stCondLst>
                                            <p:cond delay="0"/>
                                          </p:stCondLst>
                                        </p:cTn>
                                        <p:tgtEl>
                                          <p:spTgt spid="170"/>
                                        </p:tgtEl>
                                        <p:attrNameLst>
                                          <p:attrName>style.visibility</p:attrName>
                                        </p:attrNameLst>
                                      </p:cBhvr>
                                      <p:to>
                                        <p:strVal val="visible"/>
                                      </p:to>
                                    </p:set>
                                    <p:animEffect transition="in" filter="fade">
                                      <p:cBhvr>
                                        <p:cTn id="187" dur="2000"/>
                                        <p:tgtEl>
                                          <p:spTgt spid="170"/>
                                        </p:tgtEl>
                                      </p:cBhvr>
                                    </p:animEffect>
                                  </p:childTnLst>
                                </p:cTn>
                              </p:par>
                            </p:childTnLst>
                          </p:cTn>
                        </p:par>
                      </p:childTnLst>
                    </p:cTn>
                  </p:par>
                  <p:par>
                    <p:cTn id="188" fill="hold">
                      <p:stCondLst>
                        <p:cond delay="indefinite"/>
                      </p:stCondLst>
                      <p:childTnLst>
                        <p:par>
                          <p:cTn id="189" fill="hold">
                            <p:stCondLst>
                              <p:cond delay="0"/>
                            </p:stCondLst>
                            <p:childTnLst>
                              <p:par>
                                <p:cTn id="190" presetID="10" presetClass="entr" presetSubtype="0" fill="hold" nodeType="clickEffect">
                                  <p:stCondLst>
                                    <p:cond delay="0"/>
                                  </p:stCondLst>
                                  <p:childTnLst>
                                    <p:set>
                                      <p:cBhvr>
                                        <p:cTn id="191" dur="1" fill="hold">
                                          <p:stCondLst>
                                            <p:cond delay="0"/>
                                          </p:stCondLst>
                                        </p:cTn>
                                        <p:tgtEl>
                                          <p:spTgt spid="144"/>
                                        </p:tgtEl>
                                        <p:attrNameLst>
                                          <p:attrName>style.visibility</p:attrName>
                                        </p:attrNameLst>
                                      </p:cBhvr>
                                      <p:to>
                                        <p:strVal val="visible"/>
                                      </p:to>
                                    </p:set>
                                    <p:animEffect transition="in" filter="fade">
                                      <p:cBhvr>
                                        <p:cTn id="192" dur="500"/>
                                        <p:tgtEl>
                                          <p:spTgt spid="144"/>
                                        </p:tgtEl>
                                      </p:cBhvr>
                                    </p:animEffect>
                                  </p:childTnLst>
                                </p:cTn>
                              </p:par>
                            </p:childTnLst>
                          </p:cTn>
                        </p:par>
                      </p:childTnLst>
                    </p:cTn>
                  </p:par>
                  <p:par>
                    <p:cTn id="193" fill="hold">
                      <p:stCondLst>
                        <p:cond delay="indefinite"/>
                      </p:stCondLst>
                      <p:childTnLst>
                        <p:par>
                          <p:cTn id="194" fill="hold">
                            <p:stCondLst>
                              <p:cond delay="0"/>
                            </p:stCondLst>
                            <p:childTnLst>
                              <p:par>
                                <p:cTn id="195" presetID="2" presetClass="entr" presetSubtype="4" fill="hold" nodeType="clickEffect">
                                  <p:stCondLst>
                                    <p:cond delay="0"/>
                                  </p:stCondLst>
                                  <p:childTnLst>
                                    <p:set>
                                      <p:cBhvr>
                                        <p:cTn id="196" dur="1" fill="hold">
                                          <p:stCondLst>
                                            <p:cond delay="0"/>
                                          </p:stCondLst>
                                        </p:cTn>
                                        <p:tgtEl>
                                          <p:spTgt spid="149"/>
                                        </p:tgtEl>
                                        <p:attrNameLst>
                                          <p:attrName>style.visibility</p:attrName>
                                        </p:attrNameLst>
                                      </p:cBhvr>
                                      <p:to>
                                        <p:strVal val="visible"/>
                                      </p:to>
                                    </p:set>
                                    <p:anim calcmode="lin" valueType="num">
                                      <p:cBhvr additive="base">
                                        <p:cTn id="197" dur="500"/>
                                        <p:tgtEl>
                                          <p:spTgt spid="149"/>
                                        </p:tgtEl>
                                        <p:attrNameLst>
                                          <p:attrName>ppt_y</p:attrName>
                                        </p:attrNameLst>
                                      </p:cBhvr>
                                      <p:tavLst>
                                        <p:tav tm="0">
                                          <p:val>
                                            <p:strVal val="#ppt_y+1"/>
                                          </p:val>
                                        </p:tav>
                                        <p:tav tm="100000">
                                          <p:val>
                                            <p:strVal val="#ppt_y"/>
                                          </p:val>
                                        </p:tav>
                                      </p:tavLst>
                                    </p:anim>
                                  </p:childTnLst>
                                </p:cTn>
                              </p:par>
                            </p:childTnLst>
                          </p:cTn>
                        </p:par>
                      </p:childTnLst>
                    </p:cTn>
                  </p:par>
                  <p:par>
                    <p:cTn id="198" fill="hold">
                      <p:stCondLst>
                        <p:cond delay="indefinite"/>
                      </p:stCondLst>
                      <p:childTnLst>
                        <p:par>
                          <p:cTn id="199" fill="hold">
                            <p:stCondLst>
                              <p:cond delay="0"/>
                            </p:stCondLst>
                            <p:childTnLst>
                              <p:par>
                                <p:cTn id="200" presetID="10" presetClass="entr" presetSubtype="0" fill="hold" nodeType="clickEffect">
                                  <p:stCondLst>
                                    <p:cond delay="0"/>
                                  </p:stCondLst>
                                  <p:childTnLst>
                                    <p:set>
                                      <p:cBhvr>
                                        <p:cTn id="201" dur="1" fill="hold">
                                          <p:stCondLst>
                                            <p:cond delay="0"/>
                                          </p:stCondLst>
                                        </p:cTn>
                                        <p:tgtEl>
                                          <p:spTgt spid="151"/>
                                        </p:tgtEl>
                                        <p:attrNameLst>
                                          <p:attrName>style.visibility</p:attrName>
                                        </p:attrNameLst>
                                      </p:cBhvr>
                                      <p:to>
                                        <p:strVal val="visible"/>
                                      </p:to>
                                    </p:set>
                                    <p:animEffect transition="in" filter="fade">
                                      <p:cBhvr>
                                        <p:cTn id="202" dur="500"/>
                                        <p:tgtEl>
                                          <p:spTgt spid="151"/>
                                        </p:tgtEl>
                                      </p:cBhvr>
                                    </p:animEffect>
                                  </p:childTnLst>
                                </p:cTn>
                              </p:par>
                            </p:childTnLst>
                          </p:cTn>
                        </p:par>
                      </p:childTnLst>
                    </p:cTn>
                  </p:par>
                  <p:par>
                    <p:cTn id="203" fill="hold">
                      <p:stCondLst>
                        <p:cond delay="indefinite"/>
                      </p:stCondLst>
                      <p:childTnLst>
                        <p:par>
                          <p:cTn id="204" fill="hold">
                            <p:stCondLst>
                              <p:cond delay="0"/>
                            </p:stCondLst>
                            <p:childTnLst>
                              <p:par>
                                <p:cTn id="205" presetID="10" presetClass="entr" presetSubtype="0" fill="hold" nodeType="clickEffect">
                                  <p:stCondLst>
                                    <p:cond delay="0"/>
                                  </p:stCondLst>
                                  <p:childTnLst>
                                    <p:set>
                                      <p:cBhvr>
                                        <p:cTn id="206" dur="1" fill="hold">
                                          <p:stCondLst>
                                            <p:cond delay="0"/>
                                          </p:stCondLst>
                                        </p:cTn>
                                        <p:tgtEl>
                                          <p:spTgt spid="175"/>
                                        </p:tgtEl>
                                        <p:attrNameLst>
                                          <p:attrName>style.visibility</p:attrName>
                                        </p:attrNameLst>
                                      </p:cBhvr>
                                      <p:to>
                                        <p:strVal val="visible"/>
                                      </p:to>
                                    </p:set>
                                    <p:animEffect transition="in" filter="fade">
                                      <p:cBhvr>
                                        <p:cTn id="207" dur="500"/>
                                        <p:tgtEl>
                                          <p:spTgt spid="175"/>
                                        </p:tgtEl>
                                      </p:cBhvr>
                                    </p:animEffect>
                                  </p:childTnLst>
                                </p:cTn>
                              </p:par>
                            </p:childTnLst>
                          </p:cTn>
                        </p:par>
                      </p:childTnLst>
                    </p:cTn>
                  </p:par>
                  <p:par>
                    <p:cTn id="208" fill="hold">
                      <p:stCondLst>
                        <p:cond delay="indefinite"/>
                      </p:stCondLst>
                      <p:childTnLst>
                        <p:par>
                          <p:cTn id="209" fill="hold">
                            <p:stCondLst>
                              <p:cond delay="0"/>
                            </p:stCondLst>
                            <p:childTnLst>
                              <p:par>
                                <p:cTn id="210" presetID="10" presetClass="entr" presetSubtype="0" fill="hold" nodeType="clickEffect">
                                  <p:stCondLst>
                                    <p:cond delay="0"/>
                                  </p:stCondLst>
                                  <p:childTnLst>
                                    <p:set>
                                      <p:cBhvr>
                                        <p:cTn id="211" dur="1" fill="hold">
                                          <p:stCondLst>
                                            <p:cond delay="0"/>
                                          </p:stCondLst>
                                        </p:cTn>
                                        <p:tgtEl>
                                          <p:spTgt spid="161"/>
                                        </p:tgtEl>
                                        <p:attrNameLst>
                                          <p:attrName>style.visibility</p:attrName>
                                        </p:attrNameLst>
                                      </p:cBhvr>
                                      <p:to>
                                        <p:strVal val="visible"/>
                                      </p:to>
                                    </p:set>
                                    <p:animEffect transition="in" filter="fade">
                                      <p:cBhvr>
                                        <p:cTn id="212" dur="500"/>
                                        <p:tgtEl>
                                          <p:spTgt spid="161"/>
                                        </p:tgtEl>
                                      </p:cBhvr>
                                    </p:animEffect>
                                  </p:childTnLst>
                                </p:cTn>
                              </p:par>
                            </p:childTnLst>
                          </p:cTn>
                        </p:par>
                      </p:childTnLst>
                    </p:cTn>
                  </p:par>
                  <p:par>
                    <p:cTn id="213" fill="hold">
                      <p:stCondLst>
                        <p:cond delay="indefinite"/>
                      </p:stCondLst>
                      <p:childTnLst>
                        <p:par>
                          <p:cTn id="214" fill="hold">
                            <p:stCondLst>
                              <p:cond delay="0"/>
                            </p:stCondLst>
                            <p:childTnLst>
                              <p:par>
                                <p:cTn id="215" presetID="10" presetClass="entr" presetSubtype="0" fill="hold" nodeType="clickEffect">
                                  <p:stCondLst>
                                    <p:cond delay="0"/>
                                  </p:stCondLst>
                                  <p:childTnLst>
                                    <p:set>
                                      <p:cBhvr>
                                        <p:cTn id="216" dur="1" fill="hold">
                                          <p:stCondLst>
                                            <p:cond delay="0"/>
                                          </p:stCondLst>
                                        </p:cTn>
                                        <p:tgtEl>
                                          <p:spTgt spid="174"/>
                                        </p:tgtEl>
                                        <p:attrNameLst>
                                          <p:attrName>style.visibility</p:attrName>
                                        </p:attrNameLst>
                                      </p:cBhvr>
                                      <p:to>
                                        <p:strVal val="visible"/>
                                      </p:to>
                                    </p:set>
                                    <p:animEffect transition="in" filter="fade">
                                      <p:cBhvr>
                                        <p:cTn id="217" dur="1000"/>
                                        <p:tgtEl>
                                          <p:spTgt spid="174"/>
                                        </p:tgtEl>
                                      </p:cBhvr>
                                    </p:animEffect>
                                  </p:childTnLst>
                                </p:cTn>
                              </p:par>
                            </p:childTnLst>
                          </p:cTn>
                        </p:par>
                      </p:childTnLst>
                    </p:cTn>
                  </p:par>
                  <p:par>
                    <p:cTn id="218" fill="hold">
                      <p:stCondLst>
                        <p:cond delay="indefinite"/>
                      </p:stCondLst>
                      <p:childTnLst>
                        <p:par>
                          <p:cTn id="219" fill="hold">
                            <p:stCondLst>
                              <p:cond delay="0"/>
                            </p:stCondLst>
                            <p:childTnLst>
                              <p:par>
                                <p:cTn id="220" presetID="10" presetClass="entr" presetSubtype="0" fill="hold" nodeType="clickEffect">
                                  <p:stCondLst>
                                    <p:cond delay="0"/>
                                  </p:stCondLst>
                                  <p:childTnLst>
                                    <p:set>
                                      <p:cBhvr>
                                        <p:cTn id="221" dur="1" fill="hold">
                                          <p:stCondLst>
                                            <p:cond delay="0"/>
                                          </p:stCondLst>
                                        </p:cTn>
                                        <p:tgtEl>
                                          <p:spTgt spid="162"/>
                                        </p:tgtEl>
                                        <p:attrNameLst>
                                          <p:attrName>style.visibility</p:attrName>
                                        </p:attrNameLst>
                                      </p:cBhvr>
                                      <p:to>
                                        <p:strVal val="visible"/>
                                      </p:to>
                                    </p:set>
                                    <p:animEffect transition="in" filter="fade">
                                      <p:cBhvr>
                                        <p:cTn id="222" dur="500"/>
                                        <p:tgtEl>
                                          <p:spTgt spid="162"/>
                                        </p:tgtEl>
                                      </p:cBhvr>
                                    </p:animEffect>
                                  </p:childTnLst>
                                </p:cTn>
                              </p:par>
                            </p:childTnLst>
                          </p:cTn>
                        </p:par>
                      </p:childTnLst>
                    </p:cTn>
                  </p:par>
                  <p:par>
                    <p:cTn id="223" fill="hold">
                      <p:stCondLst>
                        <p:cond delay="indefinite"/>
                      </p:stCondLst>
                      <p:childTnLst>
                        <p:par>
                          <p:cTn id="224" fill="hold">
                            <p:stCondLst>
                              <p:cond delay="0"/>
                            </p:stCondLst>
                            <p:childTnLst>
                              <p:par>
                                <p:cTn id="225" presetID="10" presetClass="entr" presetSubtype="0" fill="hold" nodeType="clickEffect">
                                  <p:stCondLst>
                                    <p:cond delay="0"/>
                                  </p:stCondLst>
                                  <p:childTnLst>
                                    <p:set>
                                      <p:cBhvr>
                                        <p:cTn id="226" dur="1" fill="hold">
                                          <p:stCondLst>
                                            <p:cond delay="0"/>
                                          </p:stCondLst>
                                        </p:cTn>
                                        <p:tgtEl>
                                          <p:spTgt spid="173"/>
                                        </p:tgtEl>
                                        <p:attrNameLst>
                                          <p:attrName>style.visibility</p:attrName>
                                        </p:attrNameLst>
                                      </p:cBhvr>
                                      <p:to>
                                        <p:strVal val="visible"/>
                                      </p:to>
                                    </p:set>
                                    <p:animEffect transition="in" filter="fade">
                                      <p:cBhvr>
                                        <p:cTn id="227" dur="2000"/>
                                        <p:tgtEl>
                                          <p:spTgt spid="1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286669" y="1740440"/>
            <a:ext cx="9902228" cy="5078273"/>
          </a:xfrm>
          <a:prstGeom prst="rect">
            <a:avLst/>
          </a:prstGeom>
          <a:noFill/>
          <a:ln>
            <a:noFill/>
          </a:ln>
        </p:spPr>
        <p:txBody>
          <a:bodyPr spcFirstLastPara="1" wrap="square" lIns="91425" tIns="45700" rIns="91425" bIns="45700" anchor="t" anchorCtr="0">
            <a:spAutoFit/>
          </a:bodyPr>
          <a:lstStyle/>
          <a:p>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Acceleration and Schedule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rPr>
              <a:t>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Compression</a:t>
            </a: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endParaRPr>
          </a:p>
          <a:p>
            <a:pPr marL="571500" indent="-571500">
              <a:buSzPts val="2400"/>
              <a:buFont typeface="Arial"/>
              <a:buChar char="o"/>
            </a:pP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Calibri"/>
            </a:endParaRPr>
          </a:p>
          <a:p>
            <a:pPr marL="571500" lvl="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Top Project Management Cases</a:t>
            </a: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Case study – Create WBS </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study – Create activity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Scheduling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Project duration versus cost</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Acceleration and Schedule Compression</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3" name="TextBox 12">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568123" y="1052918"/>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154520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93"/>
        <p:cNvGrpSpPr/>
        <p:nvPr/>
      </p:nvGrpSpPr>
      <p:grpSpPr>
        <a:xfrm>
          <a:off x="0" y="0"/>
          <a:ext cx="0" cy="0"/>
          <a:chOff x="0" y="0"/>
          <a:chExt cx="0" cy="0"/>
        </a:xfrm>
      </p:grpSpPr>
      <p:pic>
        <p:nvPicPr>
          <p:cNvPr id="195" name="Google Shape;195;p6"/>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99" name="Google Shape;199;p6"/>
          <p:cNvSpPr txBox="1"/>
          <p:nvPr/>
        </p:nvSpPr>
        <p:spPr>
          <a:xfrm>
            <a:off x="2216921" y="625579"/>
            <a:ext cx="4948301"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i="0" u="none" strike="noStrike" cap="none" dirty="0">
                <a:effectLst>
                  <a:outerShdw blurRad="38100" dist="38100" dir="2700000" algn="tl">
                    <a:srgbClr val="000000">
                      <a:alpha val="43137"/>
                    </a:srgbClr>
                  </a:outerShdw>
                </a:effectLst>
                <a:latin typeface="Calibri"/>
                <a:ea typeface="Calibri"/>
                <a:cs typeface="Calibri"/>
                <a:sym typeface="Calibri"/>
              </a:rPr>
              <a:t>Case study – Create WBS  </a:t>
            </a:r>
            <a:endParaRPr sz="2800" b="1" i="0" u="none" strike="noStrike" cap="none" dirty="0">
              <a:effectLst>
                <a:outerShdw blurRad="38100" dist="38100" dir="2700000" algn="tl">
                  <a:srgbClr val="000000">
                    <a:alpha val="43137"/>
                  </a:srgbClr>
                </a:outerShdw>
              </a:effectLst>
              <a:latin typeface="Calibri"/>
              <a:ea typeface="Calibri"/>
              <a:cs typeface="Calibri"/>
              <a:sym typeface="Calibri"/>
            </a:endParaRPr>
          </a:p>
        </p:txBody>
      </p:sp>
      <p:pic>
        <p:nvPicPr>
          <p:cNvPr id="201" name="Google Shape;201;p6"/>
          <p:cNvPicPr preferRelativeResize="0"/>
          <p:nvPr/>
        </p:nvPicPr>
        <p:blipFill rotWithShape="1">
          <a:blip r:embed="rId4">
            <a:alphaModFix/>
          </a:blip>
          <a:srcRect/>
          <a:stretch/>
        </p:blipFill>
        <p:spPr>
          <a:xfrm>
            <a:off x="1874165" y="1260316"/>
            <a:ext cx="8017981" cy="4576931"/>
          </a:xfrm>
          <a:prstGeom prst="rect">
            <a:avLst/>
          </a:prstGeom>
          <a:noFill/>
          <a:ln>
            <a:noFill/>
          </a:ln>
        </p:spPr>
      </p:pic>
      <p:pic>
        <p:nvPicPr>
          <p:cNvPr id="202" name="Google Shape;202;p6"/>
          <p:cNvPicPr preferRelativeResize="0"/>
          <p:nvPr/>
        </p:nvPicPr>
        <p:blipFill rotWithShape="1">
          <a:blip r:embed="rId5">
            <a:alphaModFix/>
          </a:blip>
          <a:srcRect/>
          <a:stretch/>
        </p:blipFill>
        <p:spPr>
          <a:xfrm>
            <a:off x="5144209" y="4393314"/>
            <a:ext cx="1755800" cy="1115665"/>
          </a:xfrm>
          <a:prstGeom prst="rect">
            <a:avLst/>
          </a:prstGeom>
          <a:noFill/>
          <a:ln>
            <a:noFill/>
          </a:ln>
        </p:spPr>
      </p:pic>
      <p:sp>
        <p:nvSpPr>
          <p:cNvPr id="11" name="TextBox 10">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2"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3" name="Rectangle 12">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4" name="TextBox 13">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pic>
        <p:nvPicPr>
          <p:cNvPr id="208" name="Google Shape;208;p7"/>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212" name="Google Shape;212;p7"/>
          <p:cNvSpPr txBox="1"/>
          <p:nvPr/>
        </p:nvSpPr>
        <p:spPr>
          <a:xfrm>
            <a:off x="2216921" y="625579"/>
            <a:ext cx="4948301"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marL="0" indent="0">
              <a:buClr>
                <a:srgbClr val="FFFFFF"/>
              </a:buClr>
              <a:buSzPts val="2800"/>
              <a:buFont typeface="Calibri"/>
              <a:buNone/>
              <a:defRPr sz="2800" b="1">
                <a:effectLst>
                  <a:outerShdw blurRad="38100" dist="38100" dir="2700000" algn="tl">
                    <a:srgbClr val="000000">
                      <a:alpha val="43137"/>
                    </a:srgbClr>
                  </a:outerShdw>
                </a:effectLst>
                <a:latin typeface="Calibri"/>
                <a:ea typeface="Calibri"/>
                <a:cs typeface="Calibri"/>
              </a:defRPr>
            </a:lvl1pPr>
          </a:lstStyle>
          <a:p>
            <a:r>
              <a:rPr lang="en-US" dirty="0">
                <a:sym typeface="Calibri"/>
              </a:rPr>
              <a:t>Case study – Create WBS </a:t>
            </a:r>
            <a:endParaRPr dirty="0">
              <a:sym typeface="Calibri"/>
            </a:endParaRPr>
          </a:p>
        </p:txBody>
      </p:sp>
      <p:pic>
        <p:nvPicPr>
          <p:cNvPr id="214" name="Google Shape;214;p7"/>
          <p:cNvPicPr preferRelativeResize="0"/>
          <p:nvPr/>
        </p:nvPicPr>
        <p:blipFill rotWithShape="1">
          <a:blip r:embed="rId4">
            <a:alphaModFix/>
          </a:blip>
          <a:srcRect/>
          <a:stretch/>
        </p:blipFill>
        <p:spPr>
          <a:xfrm>
            <a:off x="2269372" y="1234048"/>
            <a:ext cx="8368145" cy="5073188"/>
          </a:xfrm>
          <a:prstGeom prst="rect">
            <a:avLst/>
          </a:prstGeom>
          <a:noFill/>
          <a:ln>
            <a:noFill/>
          </a:ln>
        </p:spPr>
      </p:pic>
      <p:cxnSp>
        <p:nvCxnSpPr>
          <p:cNvPr id="215" name="Google Shape;215;p7"/>
          <p:cNvCxnSpPr/>
          <p:nvPr/>
        </p:nvCxnSpPr>
        <p:spPr>
          <a:xfrm rot="10800000" flipH="1">
            <a:off x="9240807" y="2090495"/>
            <a:ext cx="922530" cy="889803"/>
          </a:xfrm>
          <a:prstGeom prst="straightConnector1">
            <a:avLst/>
          </a:prstGeom>
          <a:noFill/>
          <a:ln w="28575" cap="flat" cmpd="sng">
            <a:solidFill>
              <a:srgbClr val="FF0000"/>
            </a:solidFill>
            <a:prstDash val="solid"/>
            <a:round/>
            <a:headEnd type="none" w="med" len="med"/>
            <a:tailEnd type="triangle" w="med" len="med"/>
          </a:ln>
        </p:spPr>
      </p:cxnSp>
      <p:sp>
        <p:nvSpPr>
          <p:cNvPr id="216" name="Google Shape;216;p7"/>
          <p:cNvSpPr/>
          <p:nvPr/>
        </p:nvSpPr>
        <p:spPr>
          <a:xfrm>
            <a:off x="8448644" y="3002282"/>
            <a:ext cx="1021320" cy="266941"/>
          </a:xfrm>
          <a:prstGeom prst="ellipse">
            <a:avLst/>
          </a:prstGeom>
          <a:solidFill>
            <a:srgbClr val="6666FF"/>
          </a:solidFill>
          <a:ln w="9525" cap="flat" cmpd="sng">
            <a:solidFill>
              <a:srgbClr val="FFFFFF"/>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200"/>
              <a:buFont typeface="Arial"/>
              <a:buNone/>
            </a:pPr>
            <a:r>
              <a:rPr lang="en-US" sz="1200" b="1" i="0" u="none" strike="noStrike" cap="none">
                <a:solidFill>
                  <a:srgbClr val="FFFFFF"/>
                </a:solidFill>
                <a:latin typeface="Arial"/>
                <a:ea typeface="Arial"/>
                <a:cs typeface="Arial"/>
                <a:sym typeface="Arial"/>
              </a:rPr>
              <a:t>Click</a:t>
            </a:r>
            <a:endParaRPr/>
          </a:p>
        </p:txBody>
      </p:sp>
      <p:sp>
        <p:nvSpPr>
          <p:cNvPr id="12" name="TextBox 11">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3"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4" name="Rectangle 13">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5" name="TextBox 14">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15"/>
                                        </p:tgtEl>
                                        <p:attrNameLst>
                                          <p:attrName>style.visibility</p:attrName>
                                        </p:attrNameLst>
                                      </p:cBhvr>
                                      <p:to>
                                        <p:strVal val="visible"/>
                                      </p:to>
                                    </p:set>
                                    <p:animEffect transition="in" filter="fade">
                                      <p:cBhvr>
                                        <p:cTn id="7" dur="800"/>
                                        <p:tgtEl>
                                          <p:spTgt spid="21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16"/>
                                        </p:tgtEl>
                                        <p:attrNameLst>
                                          <p:attrName>style.visibility</p:attrName>
                                        </p:attrNameLst>
                                      </p:cBhvr>
                                      <p:to>
                                        <p:strVal val="visible"/>
                                      </p:to>
                                    </p:set>
                                    <p:animEffect transition="in" filter="fade">
                                      <p:cBhvr>
                                        <p:cTn id="12" dur="800"/>
                                        <p:tgtEl>
                                          <p:spTgt spid="2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pic>
        <p:nvPicPr>
          <p:cNvPr id="222" name="Google Shape;222;p8"/>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226" name="Google Shape;226;p8"/>
          <p:cNvSpPr txBox="1"/>
          <p:nvPr/>
        </p:nvSpPr>
        <p:spPr>
          <a:xfrm>
            <a:off x="2216921" y="625579"/>
            <a:ext cx="4948301"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effectLst>
                  <a:outerShdw blurRad="38100" dist="38100" dir="2700000" algn="tl">
                    <a:srgbClr val="000000">
                      <a:alpha val="43137"/>
                    </a:srgbClr>
                  </a:outerShdw>
                </a:effectLst>
                <a:latin typeface="Calibri"/>
                <a:ea typeface="Calibri"/>
                <a:cs typeface="Calibri"/>
              </a:defRPr>
            </a:lvl1pPr>
          </a:lstStyle>
          <a:p>
            <a:r>
              <a:rPr lang="en-US" dirty="0">
                <a:sym typeface="Calibri"/>
              </a:rPr>
              <a:t>Case study – Create WBS </a:t>
            </a:r>
            <a:endParaRPr dirty="0">
              <a:sym typeface="Calibri"/>
            </a:endParaRPr>
          </a:p>
        </p:txBody>
      </p:sp>
      <p:pic>
        <p:nvPicPr>
          <p:cNvPr id="228" name="Google Shape;228;p8"/>
          <p:cNvPicPr preferRelativeResize="0"/>
          <p:nvPr/>
        </p:nvPicPr>
        <p:blipFill rotWithShape="1">
          <a:blip r:embed="rId4">
            <a:alphaModFix/>
          </a:blip>
          <a:srcRect/>
          <a:stretch/>
        </p:blipFill>
        <p:spPr>
          <a:xfrm>
            <a:off x="1523604" y="1357745"/>
            <a:ext cx="7986552" cy="4525819"/>
          </a:xfrm>
          <a:prstGeom prst="rect">
            <a:avLst/>
          </a:prstGeom>
          <a:noFill/>
          <a:ln>
            <a:noFill/>
          </a:ln>
        </p:spPr>
      </p:pic>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286669" y="1740440"/>
            <a:ext cx="9902228" cy="5078273"/>
          </a:xfrm>
          <a:prstGeom prst="rect">
            <a:avLst/>
          </a:prstGeom>
          <a:noFill/>
          <a:ln>
            <a:noFill/>
          </a:ln>
        </p:spPr>
        <p:txBody>
          <a:bodyPr spcFirstLastPara="1" wrap="square" lIns="91425" tIns="45700" rIns="91425" bIns="45700" anchor="t" anchorCtr="0">
            <a:spAutoFit/>
          </a:bodyPr>
          <a:lstStyle/>
          <a:p>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Acceleration and Schedule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rPr>
              <a:t>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Compression</a:t>
            </a: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endParaRPr>
          </a:p>
          <a:p>
            <a:pPr marL="571500" indent="-571500">
              <a:buSzPts val="2400"/>
              <a:buFont typeface="Arial"/>
              <a:buChar char="o"/>
            </a:pP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Top Project Management Cases </a:t>
            </a:r>
            <a:endParaRPr lang="en-US" sz="2800" dirty="0" smtClean="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Case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study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Create WBS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Case study – Create activity</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Scheduling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Project duration versus cost</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Acceleration and Schedule Compression</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3" name="TextBox 12">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568123" y="1052918"/>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54009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46"/>
        <p:cNvGrpSpPr/>
        <p:nvPr/>
      </p:nvGrpSpPr>
      <p:grpSpPr>
        <a:xfrm>
          <a:off x="0" y="0"/>
          <a:ext cx="0" cy="0"/>
          <a:chOff x="0" y="0"/>
          <a:chExt cx="0" cy="0"/>
        </a:xfrm>
      </p:grpSpPr>
      <p:pic>
        <p:nvPicPr>
          <p:cNvPr id="248" name="Google Shape;248;p10"/>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252" name="Google Shape;252;p10"/>
          <p:cNvSpPr txBox="1"/>
          <p:nvPr/>
        </p:nvSpPr>
        <p:spPr>
          <a:xfrm>
            <a:off x="2269372" y="361184"/>
            <a:ext cx="5400670" cy="52318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effectLst>
                  <a:outerShdw blurRad="38100" dist="38100" dir="2700000" algn="tl">
                    <a:srgbClr val="000000">
                      <a:alpha val="43137"/>
                    </a:srgbClr>
                  </a:outerShdw>
                </a:effectLst>
                <a:latin typeface="Calibri"/>
                <a:ea typeface="Calibri"/>
                <a:cs typeface="Calibri"/>
              </a:defRPr>
            </a:lvl1pPr>
          </a:lstStyle>
          <a:p>
            <a:r>
              <a:rPr lang="en-US" dirty="0">
                <a:sym typeface="Calibri"/>
              </a:rPr>
              <a:t>Case study – Create activity code </a:t>
            </a:r>
            <a:endParaRPr dirty="0">
              <a:sym typeface="Calibri"/>
            </a:endParaRPr>
          </a:p>
        </p:txBody>
      </p:sp>
      <p:graphicFrame>
        <p:nvGraphicFramePr>
          <p:cNvPr id="254" name="Google Shape;254;p10"/>
          <p:cNvGraphicFramePr/>
          <p:nvPr/>
        </p:nvGraphicFramePr>
        <p:xfrm>
          <a:off x="1556559" y="1003014"/>
          <a:ext cx="4733400" cy="5151250"/>
        </p:xfrm>
        <a:graphic>
          <a:graphicData uri="http://schemas.openxmlformats.org/drawingml/2006/table">
            <a:tbl>
              <a:tblPr>
                <a:noFill/>
                <a:tableStyleId>{4D1CD580-21D0-4B2E-8FFD-9B0FF797C4B5}</a:tableStyleId>
              </a:tblPr>
              <a:tblGrid>
                <a:gridCol w="3039125"/>
                <a:gridCol w="1694275"/>
              </a:tblGrid>
              <a:tr h="370375">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1" i="0" u="none" strike="noStrike" cap="none" dirty="0">
                          <a:solidFill>
                            <a:srgbClr val="FF3300"/>
                          </a:solidFill>
                          <a:latin typeface="Arial"/>
                          <a:ea typeface="Arial"/>
                          <a:cs typeface="Arial"/>
                          <a:sym typeface="Arial"/>
                        </a:rPr>
                        <a:t>Activity</a:t>
                      </a:r>
                      <a:endParaRPr dirty="0"/>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28575"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1" i="0" u="none" strike="noStrike" cap="none">
                          <a:solidFill>
                            <a:srgbClr val="FF3300"/>
                          </a:solidFill>
                          <a:latin typeface="Arial"/>
                          <a:ea typeface="Arial"/>
                          <a:cs typeface="Arial"/>
                          <a:sym typeface="Arial"/>
                        </a:rPr>
                        <a:t>Code</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28575"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dirty="0">
                          <a:solidFill>
                            <a:schemeClr val="dk1"/>
                          </a:solidFill>
                          <a:latin typeface="Arial"/>
                          <a:ea typeface="Arial"/>
                          <a:cs typeface="Arial"/>
                          <a:sym typeface="Arial"/>
                        </a:rPr>
                        <a:t>Excavation</a:t>
                      </a:r>
                      <a:endParaRPr dirty="0"/>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EX</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Replacement</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RE</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Ferma Layer</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FR</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Base Layer</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BA</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Prime Coat</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PR</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Layer Bond</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LB</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Tack Coat</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TA</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Asphalt Layer</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AS</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Curbs</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CU</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Sign Traffic</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ST</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Draw Axis </a:t>
                      </a:r>
                      <a:endParaRPr/>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a:solidFill>
                            <a:schemeClr val="dk1"/>
                          </a:solidFill>
                          <a:latin typeface="Arial"/>
                          <a:ea typeface="Arial"/>
                          <a:cs typeface="Arial"/>
                          <a:sym typeface="Arial"/>
                        </a:rPr>
                        <a:t>DR</a:t>
                      </a:r>
                      <a:endParaRPr/>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12700" cap="flat" cmpd="sng">
                      <a:solidFill>
                        <a:srgbClr val="FFFFFF"/>
                      </a:solidFill>
                      <a:prstDash val="solid"/>
                      <a:round/>
                      <a:headEnd type="none" w="sm" len="sm"/>
                      <a:tailEnd type="none" w="sm" len="sm"/>
                    </a:lnB>
                    <a:solidFill>
                      <a:srgbClr val="DBDBDB"/>
                    </a:solidFill>
                  </a:tcPr>
                </a:tc>
              </a:tr>
              <a:tr h="370375">
                <a:tc>
                  <a:txBody>
                    <a:bodyPr/>
                    <a:lstStyle/>
                    <a:p>
                      <a:pPr marL="0" marR="0" lvl="0" indent="0" algn="l" rtl="0">
                        <a:lnSpc>
                          <a:spcPct val="100000"/>
                        </a:lnSpc>
                        <a:spcBef>
                          <a:spcPts val="0"/>
                        </a:spcBef>
                        <a:spcAft>
                          <a:spcPts val="0"/>
                        </a:spcAft>
                        <a:buClr>
                          <a:schemeClr val="hlink"/>
                        </a:buClr>
                        <a:buSzPts val="2000"/>
                        <a:buFont typeface="Noto Sans Symbols"/>
                        <a:buNone/>
                      </a:pPr>
                      <a:r>
                        <a:rPr lang="en-US" sz="2000" b="0" i="0" u="none" strike="noStrike" cap="none" dirty="0">
                          <a:solidFill>
                            <a:schemeClr val="dk1"/>
                          </a:solidFill>
                          <a:latin typeface="Arial"/>
                          <a:ea typeface="Arial"/>
                          <a:cs typeface="Arial"/>
                          <a:sym typeface="Arial"/>
                        </a:rPr>
                        <a:t>Pavement Layer</a:t>
                      </a:r>
                      <a:endParaRPr dirty="0"/>
                    </a:p>
                  </a:txBody>
                  <a:tcPr marL="91450" marR="91450" marT="45725" marB="45725">
                    <a:lnL w="28575" cap="flat" cmpd="sng">
                      <a:solidFill>
                        <a:srgbClr val="FFFFFF"/>
                      </a:solidFill>
                      <a:prstDash val="solid"/>
                      <a:round/>
                      <a:headEnd type="none" w="sm" len="sm"/>
                      <a:tailEnd type="none" w="sm" len="sm"/>
                    </a:lnL>
                    <a:lnR w="12700"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28575" cap="flat" cmpd="sng">
                      <a:solidFill>
                        <a:srgbClr val="FFFFFF"/>
                      </a:solidFill>
                      <a:prstDash val="solid"/>
                      <a:round/>
                      <a:headEnd type="none" w="sm" len="sm"/>
                      <a:tailEnd type="none" w="sm" len="sm"/>
                    </a:lnB>
                    <a:solidFill>
                      <a:srgbClr val="DBDBDB"/>
                    </a:solidFill>
                  </a:tcPr>
                </a:tc>
                <a:tc>
                  <a:txBody>
                    <a:bodyPr/>
                    <a:lstStyle/>
                    <a:p>
                      <a:pPr marL="0" marR="0" lvl="0" indent="0" algn="ctr" rtl="0">
                        <a:lnSpc>
                          <a:spcPct val="100000"/>
                        </a:lnSpc>
                        <a:spcBef>
                          <a:spcPts val="0"/>
                        </a:spcBef>
                        <a:spcAft>
                          <a:spcPts val="0"/>
                        </a:spcAft>
                        <a:buClr>
                          <a:schemeClr val="hlink"/>
                        </a:buClr>
                        <a:buSzPts val="2000"/>
                        <a:buFont typeface="Noto Sans Symbols"/>
                        <a:buNone/>
                      </a:pPr>
                      <a:r>
                        <a:rPr lang="en-US" sz="2000" b="0" i="0" u="none" strike="noStrike" cap="none" dirty="0">
                          <a:solidFill>
                            <a:schemeClr val="dk1"/>
                          </a:solidFill>
                          <a:latin typeface="Arial"/>
                          <a:ea typeface="Arial"/>
                          <a:cs typeface="Arial"/>
                          <a:sym typeface="Arial"/>
                        </a:rPr>
                        <a:t>PV</a:t>
                      </a:r>
                      <a:endParaRPr dirty="0"/>
                    </a:p>
                  </a:txBody>
                  <a:tcPr marL="91450" marR="91450" marT="45725" marB="45725">
                    <a:lnL w="12700" cap="flat" cmpd="sng">
                      <a:solidFill>
                        <a:srgbClr val="FFFFFF"/>
                      </a:solidFill>
                      <a:prstDash val="solid"/>
                      <a:round/>
                      <a:headEnd type="none" w="sm" len="sm"/>
                      <a:tailEnd type="none" w="sm" len="sm"/>
                    </a:lnL>
                    <a:lnR w="28575" cap="flat" cmpd="sng">
                      <a:solidFill>
                        <a:srgbClr val="FFFFFF"/>
                      </a:solidFill>
                      <a:prstDash val="solid"/>
                      <a:round/>
                      <a:headEnd type="none" w="sm" len="sm"/>
                      <a:tailEnd type="none" w="sm" len="sm"/>
                    </a:lnR>
                    <a:lnT w="12700" cap="flat" cmpd="sng">
                      <a:solidFill>
                        <a:srgbClr val="FFFFFF"/>
                      </a:solidFill>
                      <a:prstDash val="solid"/>
                      <a:round/>
                      <a:headEnd type="none" w="sm" len="sm"/>
                      <a:tailEnd type="none" w="sm" len="sm"/>
                    </a:lnT>
                    <a:lnB w="28575" cap="flat" cmpd="sng">
                      <a:solidFill>
                        <a:srgbClr val="FFFFFF"/>
                      </a:solidFill>
                      <a:prstDash val="solid"/>
                      <a:round/>
                      <a:headEnd type="none" w="sm" len="sm"/>
                      <a:tailEnd type="none" w="sm" len="sm"/>
                    </a:lnB>
                    <a:solidFill>
                      <a:srgbClr val="DBDBDB"/>
                    </a:solidFill>
                  </a:tcPr>
                </a:tc>
              </a:tr>
            </a:tbl>
          </a:graphicData>
        </a:graphic>
      </p:graphicFrame>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3" y="1793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7" y="40339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28477" y="308960"/>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4"/>
                                        </p:tgtEl>
                                        <p:attrNameLst>
                                          <p:attrName>style.visibility</p:attrName>
                                        </p:attrNameLst>
                                      </p:cBhvr>
                                      <p:to>
                                        <p:strVal val="visible"/>
                                      </p:to>
                                    </p:set>
                                    <p:animEffect transition="in" filter="fade">
                                      <p:cBhvr>
                                        <p:cTn id="7" dur="1000"/>
                                        <p:tgtEl>
                                          <p:spTgt spid="2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pic>
        <p:nvPicPr>
          <p:cNvPr id="274" name="Google Shape;274;p1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278" name="Google Shape;278;p12"/>
          <p:cNvSpPr txBox="1"/>
          <p:nvPr/>
        </p:nvSpPr>
        <p:spPr>
          <a:xfrm>
            <a:off x="2269372" y="361184"/>
            <a:ext cx="4948301"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effectLst>
                  <a:outerShdw blurRad="38100" dist="38100" dir="2700000" algn="tl">
                    <a:srgbClr val="000000">
                      <a:alpha val="43137"/>
                    </a:srgbClr>
                  </a:outerShdw>
                </a:effectLst>
                <a:latin typeface="Calibri"/>
                <a:ea typeface="Calibri"/>
                <a:cs typeface="Calibri"/>
              </a:defRPr>
            </a:lvl1pPr>
          </a:lstStyle>
          <a:p>
            <a:r>
              <a:rPr lang="en-US" dirty="0">
                <a:sym typeface="Calibri"/>
              </a:rPr>
              <a:t>Case study – Create activity  </a:t>
            </a:r>
            <a:endParaRPr dirty="0">
              <a:sym typeface="Calibri"/>
            </a:endParaRPr>
          </a:p>
        </p:txBody>
      </p:sp>
      <p:pic>
        <p:nvPicPr>
          <p:cNvPr id="280" name="Google Shape;280;p12"/>
          <p:cNvPicPr preferRelativeResize="0"/>
          <p:nvPr/>
        </p:nvPicPr>
        <p:blipFill rotWithShape="1">
          <a:blip r:embed="rId4">
            <a:alphaModFix/>
          </a:blip>
          <a:srcRect/>
          <a:stretch/>
        </p:blipFill>
        <p:spPr>
          <a:xfrm>
            <a:off x="1523604" y="1293977"/>
            <a:ext cx="8257706" cy="4783964"/>
          </a:xfrm>
          <a:prstGeom prst="rect">
            <a:avLst/>
          </a:prstGeom>
          <a:noFill/>
          <a:ln>
            <a:noFill/>
          </a:ln>
        </p:spPr>
      </p:pic>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pic>
        <p:nvPicPr>
          <p:cNvPr id="286" name="Google Shape;286;p13"/>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290" name="Google Shape;290;p13"/>
          <p:cNvSpPr txBox="1"/>
          <p:nvPr/>
        </p:nvSpPr>
        <p:spPr>
          <a:xfrm>
            <a:off x="2269372" y="361184"/>
            <a:ext cx="4948301"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effectLst>
                  <a:outerShdw blurRad="38100" dist="38100" dir="2700000" algn="tl">
                    <a:srgbClr val="000000">
                      <a:alpha val="43137"/>
                    </a:srgbClr>
                  </a:outerShdw>
                </a:effectLst>
                <a:latin typeface="Calibri"/>
                <a:ea typeface="Calibri"/>
                <a:cs typeface="Calibri"/>
              </a:defRPr>
            </a:lvl1pPr>
          </a:lstStyle>
          <a:p>
            <a:r>
              <a:rPr lang="en-US" dirty="0">
                <a:sym typeface="Calibri"/>
              </a:rPr>
              <a:t>Case study – Create activity  </a:t>
            </a:r>
            <a:endParaRPr dirty="0">
              <a:sym typeface="Calibri"/>
            </a:endParaRPr>
          </a:p>
        </p:txBody>
      </p:sp>
      <p:pic>
        <p:nvPicPr>
          <p:cNvPr id="292" name="Google Shape;292;p13"/>
          <p:cNvPicPr preferRelativeResize="0"/>
          <p:nvPr/>
        </p:nvPicPr>
        <p:blipFill rotWithShape="1">
          <a:blip r:embed="rId4">
            <a:alphaModFix/>
          </a:blip>
          <a:srcRect/>
          <a:stretch/>
        </p:blipFill>
        <p:spPr>
          <a:xfrm>
            <a:off x="1606731" y="884404"/>
            <a:ext cx="8451670" cy="4828721"/>
          </a:xfrm>
          <a:prstGeom prst="rect">
            <a:avLst/>
          </a:prstGeom>
          <a:noFill/>
          <a:ln>
            <a:noFill/>
          </a:ln>
        </p:spPr>
      </p:pic>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pic>
        <p:nvPicPr>
          <p:cNvPr id="298" name="Google Shape;298;p14"/>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302" name="Google Shape;302;p14"/>
          <p:cNvSpPr txBox="1"/>
          <p:nvPr/>
        </p:nvSpPr>
        <p:spPr>
          <a:xfrm>
            <a:off x="2269372" y="361184"/>
            <a:ext cx="4948301" cy="52322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Calibri"/>
              <a:buNone/>
            </a:pPr>
            <a:r>
              <a:rPr lang="en-US" sz="2800" b="1" dirty="0">
                <a:effectLst>
                  <a:outerShdw blurRad="38100" dist="38100" dir="2700000" algn="tl">
                    <a:srgbClr val="000000">
                      <a:alpha val="43137"/>
                    </a:srgbClr>
                  </a:outerShdw>
                </a:effectLst>
                <a:latin typeface="Calibri"/>
                <a:ea typeface="Calibri"/>
                <a:cs typeface="Calibri"/>
                <a:sym typeface="Calibri"/>
              </a:rPr>
              <a:t>Case</a:t>
            </a:r>
            <a:r>
              <a:rPr lang="en-US" sz="2800" b="0" i="0" u="none" strike="noStrike" cap="none" dirty="0">
                <a:latin typeface="Calibri"/>
                <a:ea typeface="Calibri"/>
                <a:cs typeface="Calibri"/>
                <a:sym typeface="Calibri"/>
              </a:rPr>
              <a:t> </a:t>
            </a:r>
            <a:r>
              <a:rPr lang="en-US" sz="2800" b="1" dirty="0">
                <a:effectLst>
                  <a:outerShdw blurRad="38100" dist="38100" dir="2700000" algn="tl">
                    <a:srgbClr val="000000">
                      <a:alpha val="43137"/>
                    </a:srgbClr>
                  </a:outerShdw>
                </a:effectLst>
                <a:latin typeface="Calibri"/>
                <a:ea typeface="Calibri"/>
                <a:cs typeface="Calibri"/>
                <a:sym typeface="Calibri"/>
              </a:rPr>
              <a:t>study – Create activity  </a:t>
            </a:r>
            <a:endParaRPr sz="2800" b="1" dirty="0">
              <a:effectLst>
                <a:outerShdw blurRad="38100" dist="38100" dir="2700000" algn="tl">
                  <a:srgbClr val="000000">
                    <a:alpha val="43137"/>
                  </a:srgbClr>
                </a:outerShdw>
              </a:effectLst>
              <a:latin typeface="Calibri"/>
              <a:ea typeface="Calibri"/>
              <a:cs typeface="Calibri"/>
              <a:sym typeface="Calibri"/>
            </a:endParaRPr>
          </a:p>
        </p:txBody>
      </p:sp>
      <p:pic>
        <p:nvPicPr>
          <p:cNvPr id="304" name="Google Shape;304;p14"/>
          <p:cNvPicPr preferRelativeResize="0"/>
          <p:nvPr/>
        </p:nvPicPr>
        <p:blipFill rotWithShape="1">
          <a:blip r:embed="rId4">
            <a:alphaModFix/>
          </a:blip>
          <a:srcRect/>
          <a:stretch/>
        </p:blipFill>
        <p:spPr>
          <a:xfrm>
            <a:off x="1412767" y="955733"/>
            <a:ext cx="8488615" cy="4883783"/>
          </a:xfrm>
          <a:prstGeom prst="rect">
            <a:avLst/>
          </a:prstGeom>
          <a:noFill/>
          <a:ln>
            <a:noFill/>
          </a:ln>
        </p:spPr>
      </p:pic>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286669" y="1740440"/>
            <a:ext cx="9902228" cy="5078273"/>
          </a:xfrm>
          <a:prstGeom prst="rect">
            <a:avLst/>
          </a:prstGeom>
          <a:noFill/>
          <a:ln>
            <a:noFill/>
          </a:ln>
        </p:spPr>
        <p:txBody>
          <a:bodyPr spcFirstLastPara="1" wrap="square" lIns="91425" tIns="45700" rIns="91425" bIns="45700" anchor="t" anchorCtr="0">
            <a:spAutoFit/>
          </a:bodyPr>
          <a:lstStyle/>
          <a:p>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Acceleration and Schedule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rPr>
              <a:t>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Compression</a:t>
            </a: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endParaRPr>
          </a:p>
          <a:p>
            <a:pPr marL="571500" indent="-571500">
              <a:buSzPts val="2400"/>
              <a:buFont typeface="Arial"/>
              <a:buChar char="o"/>
            </a:pP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Top Project Management Cases </a:t>
            </a:r>
            <a:endParaRPr lang="en-US" sz="2800" dirty="0" smtClean="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Case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study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Create WBS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Create activity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Case study –  Scheduling</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Project duration versus cost</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Acceleration and Schedule Compression</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3" name="TextBox 12">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568123" y="1052918"/>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7172061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pic>
        <p:nvPicPr>
          <p:cNvPr id="324" name="Google Shape;324;p16"/>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328" name="Google Shape;328;p16"/>
          <p:cNvSpPr txBox="1"/>
          <p:nvPr/>
        </p:nvSpPr>
        <p:spPr>
          <a:xfrm>
            <a:off x="2269372" y="361184"/>
            <a:ext cx="4948301"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PPr>
            <a:lvl1pPr marL="0" indent="0">
              <a:buClr>
                <a:srgbClr val="FFFFFF"/>
              </a:buClr>
              <a:buSzPts val="2800"/>
              <a:buFont typeface="Calibri"/>
              <a:buNone/>
              <a:defRPr sz="2800" b="1">
                <a:effectLst>
                  <a:outerShdw blurRad="38100" dist="38100" dir="2700000" algn="tl">
                    <a:srgbClr val="000000">
                      <a:alpha val="43137"/>
                    </a:srgbClr>
                  </a:outerShdw>
                </a:effectLst>
                <a:latin typeface="Calibri"/>
                <a:ea typeface="Calibri"/>
                <a:cs typeface="Calibri"/>
              </a:defRPr>
            </a:lvl1pPr>
          </a:lstStyle>
          <a:p>
            <a:r>
              <a:rPr lang="en-US" dirty="0">
                <a:sym typeface="Calibri"/>
              </a:rPr>
              <a:t>Case study –  Scheduling</a:t>
            </a:r>
            <a:endParaRPr dirty="0">
              <a:sym typeface="Calibri"/>
            </a:endParaRPr>
          </a:p>
        </p:txBody>
      </p:sp>
      <p:pic>
        <p:nvPicPr>
          <p:cNvPr id="330" name="Google Shape;330;p16"/>
          <p:cNvPicPr preferRelativeResize="0"/>
          <p:nvPr/>
        </p:nvPicPr>
        <p:blipFill rotWithShape="1">
          <a:blip r:embed="rId4">
            <a:alphaModFix/>
          </a:blip>
          <a:srcRect/>
          <a:stretch/>
        </p:blipFill>
        <p:spPr>
          <a:xfrm>
            <a:off x="1874165" y="955733"/>
            <a:ext cx="8683983" cy="4957107"/>
          </a:xfrm>
          <a:prstGeom prst="rect">
            <a:avLst/>
          </a:prstGeom>
          <a:noFill/>
          <a:ln>
            <a:noFill/>
          </a:ln>
        </p:spPr>
      </p:pic>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286669" y="1740440"/>
            <a:ext cx="9902228" cy="5078273"/>
          </a:xfrm>
          <a:prstGeom prst="rect">
            <a:avLst/>
          </a:prstGeom>
          <a:noFill/>
          <a:ln>
            <a:noFill/>
          </a:ln>
        </p:spPr>
        <p:txBody>
          <a:bodyPr spcFirstLastPara="1" wrap="square" lIns="91425" tIns="45700" rIns="91425" bIns="45700" anchor="t" anchorCtr="0">
            <a:spAutoFit/>
          </a:bodyPr>
          <a:lstStyle/>
          <a:p>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Acceleration and Schedule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rPr>
              <a:t>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Compression</a:t>
            </a: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endParaRPr>
          </a:p>
          <a:p>
            <a:pPr marL="571500" indent="-571500">
              <a:buSzPts val="2400"/>
              <a:buFont typeface="Arial"/>
              <a:buChar char="o"/>
            </a:pP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Top Project Management Cases </a:t>
            </a:r>
            <a:endParaRPr lang="en-US" sz="2800" dirty="0" smtClean="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Case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study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Create WBS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Create activity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Scheduling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Project duration versus cost</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Acceleration and Schedule Compression</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3" name="TextBox 12">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568123" y="1052918"/>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5260002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48"/>
        <p:cNvGrpSpPr/>
        <p:nvPr/>
      </p:nvGrpSpPr>
      <p:grpSpPr>
        <a:xfrm>
          <a:off x="0" y="0"/>
          <a:ext cx="0" cy="0"/>
          <a:chOff x="0" y="0"/>
          <a:chExt cx="0" cy="0"/>
        </a:xfrm>
      </p:grpSpPr>
      <p:pic>
        <p:nvPicPr>
          <p:cNvPr id="350" name="Google Shape;350;p18"/>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354" name="Google Shape;354;p18"/>
          <p:cNvSpPr txBox="1"/>
          <p:nvPr/>
        </p:nvSpPr>
        <p:spPr>
          <a:xfrm>
            <a:off x="2200644" y="764180"/>
            <a:ext cx="4948301"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effectLst>
                  <a:outerShdw blurRad="38100" dist="38100" dir="2700000" algn="tl">
                    <a:srgbClr val="000000">
                      <a:alpha val="43137"/>
                    </a:srgbClr>
                  </a:outerShdw>
                </a:effectLst>
                <a:latin typeface="Calibri"/>
                <a:ea typeface="Calibri"/>
                <a:cs typeface="Calibri"/>
              </a:defRPr>
            </a:lvl1pPr>
          </a:lstStyle>
          <a:p>
            <a:r>
              <a:rPr lang="en-US">
                <a:sym typeface="Calibri"/>
              </a:rPr>
              <a:t>Project duration versus cost</a:t>
            </a:r>
            <a:endParaRPr/>
          </a:p>
        </p:txBody>
      </p:sp>
      <p:pic>
        <p:nvPicPr>
          <p:cNvPr id="356" name="Google Shape;356;p18"/>
          <p:cNvPicPr preferRelativeResize="0"/>
          <p:nvPr/>
        </p:nvPicPr>
        <p:blipFill rotWithShape="1">
          <a:blip r:embed="rId4">
            <a:alphaModFix/>
          </a:blip>
          <a:srcRect/>
          <a:stretch/>
        </p:blipFill>
        <p:spPr>
          <a:xfrm>
            <a:off x="2200644" y="1679551"/>
            <a:ext cx="6154229" cy="3877541"/>
          </a:xfrm>
          <a:prstGeom prst="rect">
            <a:avLst/>
          </a:prstGeom>
          <a:noFill/>
          <a:ln>
            <a:noFill/>
          </a:ln>
        </p:spPr>
      </p:pic>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101" name="Google Shape;101;p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105" name="Google Shape;105;p2"/>
          <p:cNvSpPr txBox="1"/>
          <p:nvPr/>
        </p:nvSpPr>
        <p:spPr>
          <a:xfrm>
            <a:off x="1286669" y="1740440"/>
            <a:ext cx="9902228" cy="5078273"/>
          </a:xfrm>
          <a:prstGeom prst="rect">
            <a:avLst/>
          </a:prstGeom>
          <a:noFill/>
          <a:ln>
            <a:noFill/>
          </a:ln>
        </p:spPr>
        <p:txBody>
          <a:bodyPr spcFirstLastPara="1" wrap="square" lIns="91425" tIns="45700" rIns="91425" bIns="45700" anchor="t" anchorCtr="0">
            <a:spAutoFit/>
          </a:bodyPr>
          <a:lstStyle/>
          <a:p>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Acceleration and Schedule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rPr>
              <a:t> </a:t>
            </a:r>
            <a:r>
              <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Tajawal Medium"/>
              </a:rPr>
              <a:t>Compression</a:t>
            </a: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endParaRPr>
          </a:p>
          <a:p>
            <a:pPr marL="571500" indent="-571500">
              <a:buSzPts val="2400"/>
              <a:buFont typeface="Arial"/>
              <a:buChar char="o"/>
            </a:pPr>
            <a:endParaRPr lang="en-US" sz="2800" b="1" dirty="0">
              <a:solidFill>
                <a:schemeClr val="tx1"/>
              </a:solidFill>
              <a:effectLst>
                <a:outerShdw blurRad="38100" dist="38100" dir="2700000" algn="tl">
                  <a:srgbClr val="000000">
                    <a:alpha val="43137"/>
                  </a:srgbClr>
                </a:outerShdw>
              </a:effectLst>
              <a:latin typeface="Tajawal Medium"/>
              <a:ea typeface="Tajawal Medium"/>
              <a:cs typeface="Tajawal Medium"/>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rPr>
              <a:t>Top Project Management Cases </a:t>
            </a:r>
            <a:endParaRPr lang="en-US" sz="2800" dirty="0" smtClean="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smtClean="0">
                <a:solidFill>
                  <a:schemeClr val="bg1">
                    <a:lumMod val="65000"/>
                  </a:schemeClr>
                </a:solidFill>
                <a:latin typeface="Times New Roman" panose="02020603050405020304" pitchFamily="18" charset="0"/>
                <a:cs typeface="Times New Roman" panose="02020603050405020304" pitchFamily="18" charset="0"/>
                <a:sym typeface="Calibri"/>
              </a:rPr>
              <a:t>Case </a:t>
            </a: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study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Create WBS </a:t>
            </a:r>
            <a:endParaRPr sz="2800" dirty="0">
              <a:solidFill>
                <a:schemeClr val="bg1">
                  <a:lumMod val="65000"/>
                </a:schemeClr>
              </a:solidFill>
              <a:latin typeface="Times New Roman" panose="02020603050405020304" pitchFamily="18" charset="0"/>
              <a:cs typeface="Times New Roman" panose="02020603050405020304" pitchFamily="18" charset="0"/>
              <a:sym typeface="Calibri"/>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Create activity</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Case study –  Scheduling</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dirty="0">
                <a:solidFill>
                  <a:schemeClr val="bg1">
                    <a:lumMod val="65000"/>
                  </a:schemeClr>
                </a:solidFill>
                <a:latin typeface="Times New Roman" panose="02020603050405020304" pitchFamily="18" charset="0"/>
                <a:cs typeface="Times New Roman" panose="02020603050405020304" pitchFamily="18" charset="0"/>
                <a:sym typeface="Calibri"/>
              </a:rPr>
              <a:t>Project duration versus cost</a:t>
            </a:r>
            <a:endParaRPr sz="2800" dirty="0">
              <a:solidFill>
                <a:schemeClr val="bg1">
                  <a:lumMod val="65000"/>
                </a:schemeClr>
              </a:solidFill>
              <a:latin typeface="Times New Roman" panose="02020603050405020304" pitchFamily="18" charset="0"/>
              <a:cs typeface="Times New Roman" panose="02020603050405020304" pitchFamily="18" charset="0"/>
            </a:endParaRPr>
          </a:p>
          <a:p>
            <a:pPr marL="571500" indent="-571500">
              <a:buClrTx/>
              <a:buFont typeface="Wingdings" panose="05000000000000000000" pitchFamily="2" charset="2"/>
              <a:buChar char="Ø"/>
              <a:defRPr/>
            </a:pPr>
            <a:r>
              <a:rPr lang="en-US" sz="2800" b="1" kern="1200" dirty="0">
                <a:solidFill>
                  <a:schemeClr val="tx1">
                    <a:lumMod val="65000"/>
                    <a:lumOff val="35000"/>
                  </a:schemeClr>
                </a:solidFill>
                <a:latin typeface="Times New Roman" panose="02020603050405020304" pitchFamily="18" charset="0"/>
                <a:cs typeface="Times New Roman" panose="02020603050405020304" pitchFamily="18" charset="0"/>
                <a:sym typeface="Calibri"/>
              </a:rPr>
              <a:t>Acceleration and Schedule Compression</a:t>
            </a:r>
            <a:endParaRPr sz="2800" b="1" kern="1200" dirty="0">
              <a:solidFill>
                <a:schemeClr val="tx1">
                  <a:lumMod val="65000"/>
                  <a:lumOff val="35000"/>
                </a:schemeClr>
              </a:solidFill>
              <a:latin typeface="Times New Roman" panose="02020603050405020304" pitchFamily="18" charset="0"/>
              <a:cs typeface="Times New Roman" panose="02020603050405020304" pitchFamily="18" charset="0"/>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a:p>
            <a:pPr marL="571500" marR="0" lvl="0" indent="-419100" algn="l" rtl="0">
              <a:spcBef>
                <a:spcPts val="0"/>
              </a:spcBef>
              <a:spcAft>
                <a:spcPts val="0"/>
              </a:spcAft>
              <a:buClr>
                <a:schemeClr val="dk1"/>
              </a:buClr>
              <a:buSzPts val="2400"/>
              <a:buFont typeface="Courier New"/>
              <a:buNone/>
            </a:pPr>
            <a:endParaRPr sz="2400" dirty="0">
              <a:solidFill>
                <a:schemeClr val="tx1"/>
              </a:solidFill>
              <a:latin typeface="Calibri"/>
              <a:ea typeface="Calibri"/>
              <a:cs typeface="Calibri"/>
              <a:sym typeface="Calibri"/>
            </a:endParaRPr>
          </a:p>
        </p:txBody>
      </p:sp>
      <p:sp>
        <p:nvSpPr>
          <p:cNvPr id="13" name="TextBox 12">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4"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TextBox 10"/>
          <p:cNvSpPr txBox="1"/>
          <p:nvPr/>
        </p:nvSpPr>
        <p:spPr>
          <a:xfrm>
            <a:off x="568123" y="1052918"/>
            <a:ext cx="9524678" cy="584775"/>
          </a:xfrm>
          <a:prstGeom prst="rect">
            <a:avLst/>
          </a:prstGeom>
          <a:noFill/>
        </p:spPr>
        <p:txBody>
          <a:bodyPr wrap="square" rtlCol="0">
            <a:spAutoFit/>
          </a:bodyPr>
          <a:lstStyle/>
          <a:p>
            <a:r>
              <a:rPr kumimoji="0" lang="en-US" sz="3200" b="1" i="0" u="none" strike="noStrike" kern="1200" cap="none" spc="0" normalizeH="0" baseline="0" noProof="0" dirty="0" smtClean="0">
                <a:ln>
                  <a:noFill/>
                </a:ln>
                <a:solidFill>
                  <a:srgbClr val="FF9518"/>
                </a:solidFill>
                <a:effectLst>
                  <a:outerShdw blurRad="38100" dist="38100" dir="2700000" algn="tl">
                    <a:srgbClr val="000000">
                      <a:alpha val="43137"/>
                    </a:srgbClr>
                  </a:outerShdw>
                </a:effectLst>
                <a:uLnTx/>
                <a:uFillTx/>
                <a:latin typeface="Times New Roman" panose="02020603050405020304" pitchFamily="18" charset="0"/>
                <a:cs typeface="Times New Roman" panose="02020603050405020304" pitchFamily="18" charset="0"/>
              </a:rPr>
              <a:t>Agenda</a:t>
            </a:r>
            <a:endParaRPr lang="en-US" sz="3200" b="1" dirty="0">
              <a:solidFill>
                <a:srgbClr val="FF9518"/>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350175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74"/>
        <p:cNvGrpSpPr/>
        <p:nvPr/>
      </p:nvGrpSpPr>
      <p:grpSpPr>
        <a:xfrm>
          <a:off x="0" y="0"/>
          <a:ext cx="0" cy="0"/>
          <a:chOff x="0" y="0"/>
          <a:chExt cx="0" cy="0"/>
        </a:xfrm>
      </p:grpSpPr>
      <p:pic>
        <p:nvPicPr>
          <p:cNvPr id="376" name="Google Shape;376;p20"/>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380" name="Google Shape;380;p20"/>
          <p:cNvSpPr txBox="1"/>
          <p:nvPr/>
        </p:nvSpPr>
        <p:spPr>
          <a:xfrm>
            <a:off x="2200644" y="764180"/>
            <a:ext cx="6139793" cy="523220"/>
          </a:xfrm>
          <a:prstGeom prst="rect">
            <a:avLst/>
          </a:prstGeom>
          <a:noFill/>
          <a:ln>
            <a:noFill/>
          </a:ln>
        </p:spPr>
        <p:txBody>
          <a:bodyPr spcFirstLastPara="1" wrap="square" lIns="91425" tIns="45700" rIns="91425" bIns="45700" anchor="t" anchorCtr="0">
            <a:spAutoFit/>
          </a:bodyPr>
          <a:lstStyle>
            <a:defPPr marR="0" lvl="0" algn="l" rtl="0">
              <a:lnSpc>
                <a:spcPct val="100000"/>
              </a:lnSpc>
              <a:spcBef>
                <a:spcPts val="0"/>
              </a:spcBef>
              <a:spcAft>
                <a:spcPts val="0"/>
              </a:spcAft>
              <a:defRPr/>
            </a:defPPr>
            <a:lvl1pPr marL="0" indent="0">
              <a:buClr>
                <a:srgbClr val="FFFFFF"/>
              </a:buClr>
              <a:buSzPts val="2800"/>
              <a:buFont typeface="Calibri"/>
              <a:buNone/>
              <a:defRPr sz="2800" b="1">
                <a:effectLst>
                  <a:outerShdw blurRad="38100" dist="38100" dir="2700000" algn="tl">
                    <a:srgbClr val="000000">
                      <a:alpha val="43137"/>
                    </a:srgbClr>
                  </a:outerShdw>
                </a:effectLst>
                <a:latin typeface="Calibri"/>
                <a:ea typeface="Calibri"/>
                <a:cs typeface="Calibri"/>
              </a:defRPr>
            </a:lvl1pPr>
          </a:lstStyle>
          <a:p>
            <a:r>
              <a:rPr lang="en-US" dirty="0">
                <a:sym typeface="Calibri"/>
              </a:rPr>
              <a:t>Acceleration and Schedule Compression</a:t>
            </a:r>
            <a:endParaRPr dirty="0">
              <a:sym typeface="Calibri"/>
            </a:endParaRPr>
          </a:p>
        </p:txBody>
      </p:sp>
      <p:sp>
        <p:nvSpPr>
          <p:cNvPr id="382" name="Google Shape;382;p20"/>
          <p:cNvSpPr txBox="1"/>
          <p:nvPr/>
        </p:nvSpPr>
        <p:spPr>
          <a:xfrm>
            <a:off x="524162" y="2367382"/>
            <a:ext cx="10762673" cy="3045127"/>
          </a:xfrm>
          <a:prstGeom prst="rect">
            <a:avLst/>
          </a:prstGeom>
          <a:noFill/>
          <a:ln>
            <a:noFill/>
          </a:ln>
        </p:spPr>
        <p:txBody>
          <a:bodyPr spcFirstLastPara="1" wrap="square" lIns="90475" tIns="44450" rIns="90475" bIns="44450" anchor="t" anchorCtr="0">
            <a:noAutofit/>
          </a:bodyPr>
          <a:lstStyle/>
          <a:p>
            <a:pPr marL="336550" marR="0" lvl="0" indent="-336550" algn="l" rtl="0">
              <a:lnSpc>
                <a:spcPct val="90000"/>
              </a:lnSpc>
              <a:spcBef>
                <a:spcPts val="0"/>
              </a:spcBef>
              <a:spcAft>
                <a:spcPts val="0"/>
              </a:spcAft>
              <a:buClr>
                <a:srgbClr val="000000"/>
              </a:buClr>
              <a:buSzPts val="1680"/>
              <a:buFont typeface="Arial"/>
              <a:buChar char="•"/>
            </a:pPr>
            <a:r>
              <a:rPr lang="en-US" sz="2400" b="0" i="0" u="none" strike="noStrike" cap="none" dirty="0">
                <a:solidFill>
                  <a:srgbClr val="000000"/>
                </a:solidFill>
                <a:latin typeface="Arial"/>
                <a:ea typeface="Arial"/>
                <a:cs typeface="Arial"/>
                <a:sym typeface="Arial"/>
              </a:rPr>
              <a:t>Construction projects always have delivery dates. Some are dictated by the owner, and some are dictated by the contractor.</a:t>
            </a:r>
            <a:endParaRPr dirty="0"/>
          </a:p>
          <a:p>
            <a:pPr marL="336550" marR="0" lvl="0" indent="-336550" algn="l" rtl="0">
              <a:lnSpc>
                <a:spcPct val="90000"/>
              </a:lnSpc>
              <a:spcBef>
                <a:spcPts val="1000"/>
              </a:spcBef>
              <a:spcAft>
                <a:spcPts val="0"/>
              </a:spcAft>
              <a:buClr>
                <a:srgbClr val="000000"/>
              </a:buClr>
              <a:buSzPts val="1680"/>
              <a:buFont typeface="Arial"/>
              <a:buChar char="•"/>
            </a:pPr>
            <a:r>
              <a:rPr lang="en-US" sz="2400" b="0" i="0" u="none" strike="noStrike" cap="none" dirty="0">
                <a:solidFill>
                  <a:srgbClr val="000000"/>
                </a:solidFill>
                <a:latin typeface="Arial"/>
                <a:ea typeface="Arial"/>
                <a:cs typeface="Arial"/>
                <a:sym typeface="Arial"/>
              </a:rPr>
              <a:t> Most delivery dates are contractual. </a:t>
            </a:r>
            <a:endParaRPr sz="2400" b="0" i="0" u="none" strike="noStrike" cap="none" dirty="0">
              <a:solidFill>
                <a:srgbClr val="000000"/>
              </a:solidFill>
              <a:latin typeface="Arial"/>
              <a:ea typeface="Arial"/>
              <a:cs typeface="Arial"/>
              <a:sym typeface="Arial"/>
            </a:endParaRPr>
          </a:p>
          <a:p>
            <a:pPr marL="336550" marR="0" lvl="0" indent="-336550" algn="l" rtl="0">
              <a:lnSpc>
                <a:spcPct val="90000"/>
              </a:lnSpc>
              <a:spcBef>
                <a:spcPts val="1000"/>
              </a:spcBef>
              <a:spcAft>
                <a:spcPts val="0"/>
              </a:spcAft>
              <a:buClr>
                <a:srgbClr val="000000"/>
              </a:buClr>
              <a:buSzPts val="1680"/>
              <a:buFont typeface="Arial"/>
              <a:buChar char="•"/>
            </a:pPr>
            <a:r>
              <a:rPr lang="en-US" sz="2400" b="0" i="0" u="none" strike="noStrike" cap="none" dirty="0">
                <a:solidFill>
                  <a:srgbClr val="000000"/>
                </a:solidFill>
                <a:latin typeface="Arial"/>
                <a:ea typeface="Arial"/>
                <a:cs typeface="Arial"/>
                <a:sym typeface="Arial"/>
              </a:rPr>
              <a:t>There are a multitude of reasons, but the most prominent one is that a project needs a delivery date for control. </a:t>
            </a:r>
            <a:endParaRPr sz="2400" b="0" i="0" u="none" strike="noStrike" cap="none" dirty="0">
              <a:solidFill>
                <a:srgbClr val="000000"/>
              </a:solidFill>
              <a:latin typeface="Arial"/>
              <a:ea typeface="Arial"/>
              <a:cs typeface="Arial"/>
              <a:sym typeface="Arial"/>
            </a:endParaRPr>
          </a:p>
          <a:p>
            <a:pPr marL="336550" marR="0" lvl="0" indent="-336550" algn="l" rtl="0">
              <a:lnSpc>
                <a:spcPct val="90000"/>
              </a:lnSpc>
              <a:spcBef>
                <a:spcPts val="1000"/>
              </a:spcBef>
              <a:spcAft>
                <a:spcPts val="0"/>
              </a:spcAft>
              <a:buClr>
                <a:srgbClr val="000000"/>
              </a:buClr>
              <a:buSzPts val="1680"/>
              <a:buFont typeface="Arial"/>
              <a:buChar char="•"/>
            </a:pPr>
            <a:r>
              <a:rPr lang="en-US" sz="2400" b="0" i="0" u="none" strike="noStrike" cap="none" dirty="0">
                <a:solidFill>
                  <a:srgbClr val="000000"/>
                </a:solidFill>
                <a:latin typeface="Arial"/>
                <a:ea typeface="Arial"/>
                <a:cs typeface="Arial"/>
                <a:sym typeface="Arial"/>
              </a:rPr>
              <a:t>Without a delivery date, there is no goal and human nature’s proclivity toward procrastination takes over.</a:t>
            </a:r>
            <a:endParaRPr dirty="0"/>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pic>
        <p:nvPicPr>
          <p:cNvPr id="388" name="Google Shape;388;p21"/>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393" name="Google Shape;393;p21"/>
          <p:cNvSpPr/>
          <p:nvPr/>
        </p:nvSpPr>
        <p:spPr>
          <a:xfrm>
            <a:off x="2681384" y="619700"/>
            <a:ext cx="2327344"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a:effectLst>
                  <a:outerShdw blurRad="38100" dist="38100" dir="2700000" algn="tl">
                    <a:srgbClr val="000000">
                      <a:alpha val="43137"/>
                    </a:srgbClr>
                  </a:outerShdw>
                </a:effectLst>
                <a:latin typeface="Calibri"/>
                <a:ea typeface="Calibri"/>
                <a:cs typeface="Calibri"/>
                <a:sym typeface="Calibri"/>
              </a:rPr>
              <a:t>Acceleration</a:t>
            </a:r>
            <a:endParaRPr sz="2800" b="1">
              <a:effectLst>
                <a:outerShdw blurRad="38100" dist="38100" dir="2700000" algn="tl">
                  <a:srgbClr val="000000">
                    <a:alpha val="43137"/>
                  </a:srgbClr>
                </a:outerShdw>
              </a:effectLst>
              <a:latin typeface="Calibri"/>
              <a:ea typeface="Calibri"/>
              <a:cs typeface="Calibri"/>
            </a:endParaRPr>
          </a:p>
        </p:txBody>
      </p:sp>
      <p:sp>
        <p:nvSpPr>
          <p:cNvPr id="394" name="Google Shape;394;p21"/>
          <p:cNvSpPr/>
          <p:nvPr/>
        </p:nvSpPr>
        <p:spPr>
          <a:xfrm>
            <a:off x="1034473" y="2265557"/>
            <a:ext cx="10640291" cy="267765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dirty="0">
                <a:solidFill>
                  <a:srgbClr val="000000"/>
                </a:solidFill>
                <a:latin typeface="Arial"/>
                <a:ea typeface="Arial"/>
                <a:cs typeface="Arial"/>
                <a:sym typeface="Arial"/>
              </a:rPr>
              <a:t>Delivering on time or ahead of schedule is important for all parties, from subcontractors all the way up to the owner.</a:t>
            </a:r>
            <a:endParaRPr dirty="0"/>
          </a:p>
          <a:p>
            <a:pPr marL="0" marR="0" lvl="0" indent="0" algn="l" rtl="0">
              <a:lnSpc>
                <a:spcPct val="100000"/>
              </a:lnSpc>
              <a:spcBef>
                <a:spcPts val="0"/>
              </a:spcBef>
              <a:spcAft>
                <a:spcPts val="0"/>
              </a:spcAft>
              <a:buClr>
                <a:schemeClr val="dk1"/>
              </a:buClr>
              <a:buSzPts val="2400"/>
              <a:buFont typeface="Calibri"/>
              <a:buNone/>
            </a:pPr>
            <a:endParaRPr sz="2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US" sz="2400" b="0" i="0" u="none" strike="noStrike" cap="none" dirty="0">
                <a:solidFill>
                  <a:srgbClr val="000000"/>
                </a:solidFill>
                <a:latin typeface="Arial"/>
                <a:ea typeface="Arial"/>
                <a:cs typeface="Arial"/>
                <a:sym typeface="Arial"/>
              </a:rPr>
              <a:t>Finishing within or under budget is another important goal. </a:t>
            </a:r>
            <a:endParaRPr sz="2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00"/>
              <a:buFont typeface="Calibri"/>
              <a:buNone/>
            </a:pPr>
            <a:endParaRPr sz="2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2400"/>
              <a:buFont typeface="Arial"/>
              <a:buNone/>
            </a:pPr>
            <a:r>
              <a:rPr lang="en-US" sz="2400" b="0" i="0" u="none" strike="noStrike" cap="none" dirty="0">
                <a:solidFill>
                  <a:srgbClr val="000000"/>
                </a:solidFill>
                <a:latin typeface="Arial"/>
                <a:ea typeface="Arial"/>
                <a:cs typeface="Arial"/>
                <a:sym typeface="Arial"/>
              </a:rPr>
              <a:t>The real achievement, however, is doing both simultaneously. Unfortunately, this may not always be possible.</a:t>
            </a:r>
            <a:endParaRPr dirty="0"/>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400" name="Google Shape;400;p22"/>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05" name="Google Shape;405;p22"/>
          <p:cNvSpPr/>
          <p:nvPr/>
        </p:nvSpPr>
        <p:spPr>
          <a:xfrm>
            <a:off x="2599497" y="588478"/>
            <a:ext cx="2272753"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latin typeface="Calibri"/>
                <a:ea typeface="Calibri"/>
                <a:cs typeface="Calibri"/>
                <a:sym typeface="Calibri"/>
              </a:rPr>
              <a:t>Acceleration</a:t>
            </a:r>
            <a:endParaRPr sz="2800" b="1" dirty="0">
              <a:effectLst>
                <a:outerShdw blurRad="38100" dist="38100" dir="2700000" algn="tl">
                  <a:srgbClr val="000000">
                    <a:alpha val="43137"/>
                  </a:srgbClr>
                </a:outerShdw>
              </a:effectLst>
              <a:latin typeface="Calibri"/>
              <a:ea typeface="Calibri"/>
              <a:cs typeface="Calibri"/>
            </a:endParaRPr>
          </a:p>
        </p:txBody>
      </p:sp>
      <p:sp>
        <p:nvSpPr>
          <p:cNvPr id="406" name="Google Shape;406;p22"/>
          <p:cNvSpPr/>
          <p:nvPr/>
        </p:nvSpPr>
        <p:spPr>
          <a:xfrm>
            <a:off x="1080668" y="1893510"/>
            <a:ext cx="10640291" cy="34163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0000"/>
                </a:solidFill>
                <a:latin typeface="Arial"/>
                <a:ea typeface="Arial"/>
                <a:cs typeface="Arial"/>
                <a:sym typeface="Arial"/>
              </a:rPr>
              <a:t>At the point where an accelerated pace of the work is diagnosed as the cure </a:t>
            </a:r>
            <a:endParaRPr dirty="0"/>
          </a:p>
          <a:p>
            <a:pPr marL="0" marR="0" lvl="0" indent="0" algn="l" rtl="0">
              <a:spcBef>
                <a:spcPts val="0"/>
              </a:spcBef>
              <a:spcAft>
                <a:spcPts val="0"/>
              </a:spcAft>
              <a:buNone/>
            </a:pPr>
            <a:r>
              <a:rPr lang="en-US" sz="2400" dirty="0">
                <a:solidFill>
                  <a:srgbClr val="000000"/>
                </a:solidFill>
                <a:latin typeface="Arial"/>
                <a:ea typeface="Arial"/>
                <a:cs typeface="Arial"/>
                <a:sym typeface="Arial"/>
              </a:rPr>
              <a:t>for delay, the project manager may have to make the decision to spend money.</a:t>
            </a:r>
            <a:endParaRPr dirty="0"/>
          </a:p>
          <a:p>
            <a:pPr marL="0" marR="0" lvl="0" indent="0" algn="l" rtl="0">
              <a:spcBef>
                <a:spcPts val="0"/>
              </a:spcBef>
              <a:spcAft>
                <a:spcPts val="0"/>
              </a:spcAft>
              <a:buNone/>
            </a:pPr>
            <a:endParaRPr sz="2400"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Acceleration is defined as the addition of resources or work hours to a task </a:t>
            </a:r>
            <a:endParaRPr dirty="0"/>
          </a:p>
          <a:p>
            <a:pPr marL="0" marR="0" lvl="0" indent="0" algn="l" rtl="0">
              <a:spcBef>
                <a:spcPts val="0"/>
              </a:spcBef>
              <a:spcAft>
                <a:spcPts val="0"/>
              </a:spcAft>
              <a:buNone/>
            </a:pPr>
            <a:r>
              <a:rPr lang="en-US" sz="2400" dirty="0">
                <a:solidFill>
                  <a:srgbClr val="000000"/>
                </a:solidFill>
                <a:latin typeface="Arial"/>
                <a:ea typeface="Arial"/>
                <a:cs typeface="Arial"/>
                <a:sym typeface="Arial"/>
              </a:rPr>
              <a:t>or project. </a:t>
            </a:r>
            <a:endParaRPr sz="2400"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Acceleration results in schedule compression or reducing the duration of the task or shortening the entire project without diminishing the scope of the </a:t>
            </a:r>
            <a:endParaRPr dirty="0"/>
          </a:p>
          <a:p>
            <a:pPr marL="0" marR="0" lvl="0" indent="0" algn="l" rtl="0">
              <a:spcBef>
                <a:spcPts val="0"/>
              </a:spcBef>
              <a:spcAft>
                <a:spcPts val="0"/>
              </a:spcAft>
              <a:buNone/>
            </a:pPr>
            <a:r>
              <a:rPr lang="en-US" sz="2400" dirty="0">
                <a:solidFill>
                  <a:srgbClr val="000000"/>
                </a:solidFill>
                <a:latin typeface="Arial"/>
                <a:ea typeface="Arial"/>
                <a:cs typeface="Arial"/>
                <a:sym typeface="Arial"/>
              </a:rPr>
              <a:t>project.</a:t>
            </a:r>
            <a:endParaRPr dirty="0"/>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10"/>
        <p:cNvGrpSpPr/>
        <p:nvPr/>
      </p:nvGrpSpPr>
      <p:grpSpPr>
        <a:xfrm>
          <a:off x="0" y="0"/>
          <a:ext cx="0" cy="0"/>
          <a:chOff x="0" y="0"/>
          <a:chExt cx="0" cy="0"/>
        </a:xfrm>
      </p:grpSpPr>
      <p:pic>
        <p:nvPicPr>
          <p:cNvPr id="412" name="Google Shape;412;p23"/>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17" name="Google Shape;417;p23"/>
          <p:cNvSpPr/>
          <p:nvPr/>
        </p:nvSpPr>
        <p:spPr>
          <a:xfrm>
            <a:off x="2440788" y="588478"/>
            <a:ext cx="2286400"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a:effectLst>
                  <a:outerShdw blurRad="38100" dist="38100" dir="2700000" algn="tl">
                    <a:srgbClr val="000000">
                      <a:alpha val="43137"/>
                    </a:srgbClr>
                  </a:outerShdw>
                </a:effectLst>
                <a:latin typeface="Calibri"/>
                <a:ea typeface="Calibri"/>
                <a:cs typeface="Calibri"/>
                <a:sym typeface="Calibri"/>
              </a:rPr>
              <a:t>Acceleration</a:t>
            </a:r>
            <a:endParaRPr sz="2800" b="1">
              <a:effectLst>
                <a:outerShdw blurRad="38100" dist="38100" dir="2700000" algn="tl">
                  <a:srgbClr val="000000">
                    <a:alpha val="43137"/>
                  </a:srgbClr>
                </a:outerShdw>
              </a:effectLst>
              <a:latin typeface="Calibri"/>
              <a:ea typeface="Calibri"/>
              <a:cs typeface="Calibri"/>
            </a:endParaRPr>
          </a:p>
        </p:txBody>
      </p:sp>
      <p:sp>
        <p:nvSpPr>
          <p:cNvPr id="418" name="Google Shape;418;p23"/>
          <p:cNvSpPr/>
          <p:nvPr/>
        </p:nvSpPr>
        <p:spPr>
          <a:xfrm>
            <a:off x="1080668" y="1893510"/>
            <a:ext cx="10640291" cy="3046988"/>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0000"/>
                </a:solidFill>
                <a:latin typeface="Arial"/>
                <a:ea typeface="Arial"/>
                <a:cs typeface="Arial"/>
                <a:sym typeface="Arial"/>
              </a:rPr>
              <a:t>The acceleration must be applied to the critical path or a critical task. </a:t>
            </a:r>
            <a:endParaRPr sz="2400"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To accelerate a noncritical task rarely benefits the schedule.</a:t>
            </a:r>
            <a:endParaRPr dirty="0"/>
          </a:p>
          <a:p>
            <a:pPr marL="0" marR="0" lvl="0" indent="0" algn="l" rtl="0">
              <a:spcBef>
                <a:spcPts val="0"/>
              </a:spcBef>
              <a:spcAft>
                <a:spcPts val="0"/>
              </a:spcAft>
              <a:buNone/>
            </a:pPr>
            <a:endParaRPr sz="2400" b="0" i="0" u="none" strike="noStrike" cap="none"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There are three different types of acceleration that the average project may potentially encounter. </a:t>
            </a:r>
            <a:endParaRPr sz="2400"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Acceleration is issued in the form of written direction from the owner to the contractor and can be classified in three categories: actual, constructive, and forced.</a:t>
            </a:r>
            <a:endParaRPr sz="2400" b="0" i="0" u="none" strike="noStrike" cap="none"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22"/>
        <p:cNvGrpSpPr/>
        <p:nvPr/>
      </p:nvGrpSpPr>
      <p:grpSpPr>
        <a:xfrm>
          <a:off x="0" y="0"/>
          <a:ext cx="0" cy="0"/>
          <a:chOff x="0" y="0"/>
          <a:chExt cx="0" cy="0"/>
        </a:xfrm>
      </p:grpSpPr>
      <p:pic>
        <p:nvPicPr>
          <p:cNvPr id="424" name="Google Shape;424;p24"/>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29" name="Google Shape;429;p24"/>
          <p:cNvSpPr/>
          <p:nvPr/>
        </p:nvSpPr>
        <p:spPr>
          <a:xfrm>
            <a:off x="2046831" y="588478"/>
            <a:ext cx="3391869"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a:effectLst>
                  <a:outerShdw blurRad="38100" dist="38100" dir="2700000" algn="tl">
                    <a:srgbClr val="000000">
                      <a:alpha val="43137"/>
                    </a:srgbClr>
                  </a:outerShdw>
                </a:effectLst>
                <a:latin typeface="Calibri"/>
                <a:ea typeface="Calibri"/>
                <a:cs typeface="Calibri"/>
                <a:sym typeface="Calibri"/>
              </a:rPr>
              <a:t>Actual Acceleration</a:t>
            </a:r>
            <a:endParaRPr sz="2800" b="1">
              <a:effectLst>
                <a:outerShdw blurRad="38100" dist="38100" dir="2700000" algn="tl">
                  <a:srgbClr val="000000">
                    <a:alpha val="43137"/>
                  </a:srgbClr>
                </a:outerShdw>
              </a:effectLst>
              <a:latin typeface="Calibri"/>
              <a:ea typeface="Calibri"/>
              <a:cs typeface="Calibri"/>
              <a:sym typeface="Calibri"/>
            </a:endParaRPr>
          </a:p>
        </p:txBody>
      </p:sp>
      <p:sp>
        <p:nvSpPr>
          <p:cNvPr id="430" name="Google Shape;430;p24"/>
          <p:cNvSpPr/>
          <p:nvPr/>
        </p:nvSpPr>
        <p:spPr>
          <a:xfrm>
            <a:off x="1080668" y="1893510"/>
            <a:ext cx="10640291" cy="19389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0000"/>
                </a:solidFill>
                <a:latin typeface="Arial"/>
                <a:ea typeface="Arial"/>
                <a:cs typeface="Arial"/>
                <a:sym typeface="Arial"/>
              </a:rPr>
              <a:t> Actual acceleration is the directive to complete the project ahead of the accepted or contractual schedule. </a:t>
            </a:r>
            <a:endParaRPr sz="2400" dirty="0">
              <a:solidFill>
                <a:srgbClr val="000000"/>
              </a:solidFill>
              <a:latin typeface="Arial"/>
              <a:ea typeface="Arial"/>
              <a:cs typeface="Arial"/>
              <a:sym typeface="Arial"/>
            </a:endParaRPr>
          </a:p>
          <a:p>
            <a:pPr marL="0" marR="0" lvl="0" indent="0" algn="l" rtl="0">
              <a:spcBef>
                <a:spcPts val="0"/>
              </a:spcBef>
              <a:spcAft>
                <a:spcPts val="0"/>
              </a:spcAft>
              <a:buNone/>
            </a:pPr>
            <a:endParaRPr sz="2400"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This directive comes from the owner to the contractor through the architect, and is then passed on to the subcontractors.</a:t>
            </a:r>
            <a:endParaRPr sz="2400" b="0" i="0" u="none" strike="noStrike" cap="none"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34"/>
        <p:cNvGrpSpPr/>
        <p:nvPr/>
      </p:nvGrpSpPr>
      <p:grpSpPr>
        <a:xfrm>
          <a:off x="0" y="0"/>
          <a:ext cx="0" cy="0"/>
          <a:chOff x="0" y="0"/>
          <a:chExt cx="0" cy="0"/>
        </a:xfrm>
      </p:grpSpPr>
      <p:pic>
        <p:nvPicPr>
          <p:cNvPr id="436" name="Google Shape;436;p25"/>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41" name="Google Shape;441;p25"/>
          <p:cNvSpPr/>
          <p:nvPr/>
        </p:nvSpPr>
        <p:spPr>
          <a:xfrm>
            <a:off x="2440788" y="588478"/>
            <a:ext cx="4415451"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latin typeface="Calibri"/>
                <a:ea typeface="Calibri"/>
                <a:cs typeface="Calibri"/>
                <a:sym typeface="Calibri"/>
              </a:rPr>
              <a:t>Constructive Acceleration</a:t>
            </a:r>
            <a:endParaRPr sz="2800" b="1" dirty="0">
              <a:effectLst>
                <a:outerShdw blurRad="38100" dist="38100" dir="2700000" algn="tl">
                  <a:srgbClr val="000000">
                    <a:alpha val="43137"/>
                  </a:srgbClr>
                </a:outerShdw>
              </a:effectLst>
              <a:latin typeface="Calibri"/>
              <a:ea typeface="Calibri"/>
              <a:cs typeface="Calibri"/>
            </a:endParaRPr>
          </a:p>
        </p:txBody>
      </p:sp>
      <p:sp>
        <p:nvSpPr>
          <p:cNvPr id="442" name="Google Shape;442;p25"/>
          <p:cNvSpPr/>
          <p:nvPr/>
        </p:nvSpPr>
        <p:spPr>
          <a:xfrm>
            <a:off x="1080668" y="1893510"/>
            <a:ext cx="10640291" cy="193899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0" i="0" u="none" strike="noStrike" cap="none" dirty="0">
                <a:solidFill>
                  <a:srgbClr val="000000"/>
                </a:solidFill>
                <a:latin typeface="Arial"/>
                <a:ea typeface="Arial"/>
                <a:cs typeface="Arial"/>
                <a:sym typeface="Arial"/>
              </a:rPr>
              <a:t> </a:t>
            </a:r>
            <a:r>
              <a:rPr lang="en-US" sz="2400" dirty="0">
                <a:solidFill>
                  <a:srgbClr val="000000"/>
                </a:solidFill>
                <a:latin typeface="Arial"/>
                <a:ea typeface="Arial"/>
                <a:cs typeface="Arial"/>
                <a:sym typeface="Arial"/>
              </a:rPr>
              <a:t>Constructive acceleration occurs when the contractor requests an extension of time and is denied.</a:t>
            </a:r>
            <a:endParaRPr dirty="0"/>
          </a:p>
          <a:p>
            <a:pPr marL="0" marR="0" lvl="0" indent="0" algn="l" rtl="0">
              <a:spcBef>
                <a:spcPts val="0"/>
              </a:spcBef>
              <a:spcAft>
                <a:spcPts val="0"/>
              </a:spcAft>
              <a:buNone/>
            </a:pPr>
            <a:endParaRPr sz="2400"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 If the delay that resulted in the request for an extension of time is  an excusable delay, the extension should be granted.</a:t>
            </a:r>
            <a:endParaRPr sz="2400" b="0" i="0" u="none" strike="noStrike" cap="none"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46"/>
        <p:cNvGrpSpPr/>
        <p:nvPr/>
      </p:nvGrpSpPr>
      <p:grpSpPr>
        <a:xfrm>
          <a:off x="0" y="0"/>
          <a:ext cx="0" cy="0"/>
          <a:chOff x="0" y="0"/>
          <a:chExt cx="0" cy="0"/>
        </a:xfrm>
      </p:grpSpPr>
      <p:pic>
        <p:nvPicPr>
          <p:cNvPr id="448" name="Google Shape;448;p26"/>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53" name="Google Shape;453;p26"/>
          <p:cNvSpPr/>
          <p:nvPr/>
        </p:nvSpPr>
        <p:spPr>
          <a:xfrm>
            <a:off x="2440788" y="662088"/>
            <a:ext cx="4401803"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a:effectLst>
                  <a:outerShdw blurRad="38100" dist="38100" dir="2700000" algn="tl">
                    <a:srgbClr val="000000">
                      <a:alpha val="43137"/>
                    </a:srgbClr>
                  </a:outerShdw>
                </a:effectLst>
                <a:latin typeface="Calibri"/>
                <a:ea typeface="Calibri"/>
                <a:cs typeface="Calibri"/>
                <a:sym typeface="Calibri"/>
              </a:rPr>
              <a:t>Constructive Acceleration</a:t>
            </a:r>
            <a:endParaRPr sz="2800" b="1">
              <a:effectLst>
                <a:outerShdw blurRad="38100" dist="38100" dir="2700000" algn="tl">
                  <a:srgbClr val="000000">
                    <a:alpha val="43137"/>
                  </a:srgbClr>
                </a:outerShdw>
              </a:effectLst>
              <a:latin typeface="Calibri"/>
              <a:ea typeface="Calibri"/>
              <a:cs typeface="Calibri"/>
            </a:endParaRPr>
          </a:p>
        </p:txBody>
      </p:sp>
      <p:sp>
        <p:nvSpPr>
          <p:cNvPr id="454" name="Google Shape;454;p26"/>
          <p:cNvSpPr/>
          <p:nvPr/>
        </p:nvSpPr>
        <p:spPr>
          <a:xfrm>
            <a:off x="1016013" y="1892370"/>
            <a:ext cx="10640291" cy="2431435"/>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0000"/>
                </a:solidFill>
                <a:latin typeface="Arial"/>
                <a:ea typeface="Arial"/>
                <a:cs typeface="Arial"/>
                <a:sym typeface="Arial"/>
              </a:rPr>
              <a:t> </a:t>
            </a:r>
            <a:r>
              <a:rPr lang="en-US" sz="2800" dirty="0">
                <a:solidFill>
                  <a:srgbClr val="000000"/>
                </a:solidFill>
                <a:latin typeface="Arial"/>
                <a:ea typeface="Arial"/>
                <a:cs typeface="Arial"/>
                <a:sym typeface="Arial"/>
              </a:rPr>
              <a:t>Constructive acceleration exists when the following conditions occur:</a:t>
            </a:r>
            <a:endParaRPr dirty="0"/>
          </a:p>
          <a:p>
            <a:pPr marL="457200" marR="0" lvl="1" indent="0" algn="l" rtl="0">
              <a:spcBef>
                <a:spcPts val="0"/>
              </a:spcBef>
              <a:spcAft>
                <a:spcPts val="0"/>
              </a:spcAft>
              <a:buNone/>
            </a:pPr>
            <a:r>
              <a:rPr lang="en-US" sz="2400" b="0" i="0" u="none" strike="noStrike" cap="none" dirty="0">
                <a:solidFill>
                  <a:srgbClr val="000000"/>
                </a:solidFill>
                <a:latin typeface="Arial"/>
                <a:ea typeface="Arial"/>
                <a:cs typeface="Arial"/>
                <a:sym typeface="Arial"/>
              </a:rPr>
              <a:t>● There is an excusable delay to the project.</a:t>
            </a:r>
            <a:endParaRPr dirty="0"/>
          </a:p>
          <a:p>
            <a:pPr marL="457200" marR="0" lvl="1" indent="0" algn="l" rtl="0">
              <a:spcBef>
                <a:spcPts val="0"/>
              </a:spcBef>
              <a:spcAft>
                <a:spcPts val="0"/>
              </a:spcAft>
              <a:buNone/>
            </a:pPr>
            <a:r>
              <a:rPr lang="en-US" sz="2400" b="0" i="0" u="none" strike="noStrike" cap="none" dirty="0">
                <a:solidFill>
                  <a:srgbClr val="000000"/>
                </a:solidFill>
                <a:latin typeface="Arial"/>
                <a:ea typeface="Arial"/>
                <a:cs typeface="Arial"/>
                <a:sym typeface="Arial"/>
              </a:rPr>
              <a:t>● The contractor requests a justifiable extension of time for the excusable delay.</a:t>
            </a:r>
            <a:endParaRPr dirty="0"/>
          </a:p>
          <a:p>
            <a:pPr marL="457200" marR="0" lvl="1" indent="0" algn="l" rtl="0">
              <a:spcBef>
                <a:spcPts val="0"/>
              </a:spcBef>
              <a:spcAft>
                <a:spcPts val="0"/>
              </a:spcAft>
              <a:buNone/>
            </a:pPr>
            <a:r>
              <a:rPr lang="en-US" sz="2400" b="0" i="0" u="none" strike="noStrike" cap="none" dirty="0">
                <a:solidFill>
                  <a:srgbClr val="000000"/>
                </a:solidFill>
                <a:latin typeface="Arial"/>
                <a:ea typeface="Arial"/>
                <a:cs typeface="Arial"/>
                <a:sym typeface="Arial"/>
              </a:rPr>
              <a:t>● The request for an extension is denied.</a:t>
            </a:r>
            <a:endParaRPr sz="2400" b="0" i="0" u="none" strike="noStrike" cap="none"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58"/>
        <p:cNvGrpSpPr/>
        <p:nvPr/>
      </p:nvGrpSpPr>
      <p:grpSpPr>
        <a:xfrm>
          <a:off x="0" y="0"/>
          <a:ext cx="0" cy="0"/>
          <a:chOff x="0" y="0"/>
          <a:chExt cx="0" cy="0"/>
        </a:xfrm>
      </p:grpSpPr>
      <p:pic>
        <p:nvPicPr>
          <p:cNvPr id="460" name="Google Shape;460;p27"/>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65" name="Google Shape;465;p27"/>
          <p:cNvSpPr/>
          <p:nvPr/>
        </p:nvSpPr>
        <p:spPr>
          <a:xfrm>
            <a:off x="2667737" y="662088"/>
            <a:ext cx="4429099"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latin typeface="Calibri"/>
                <a:ea typeface="Calibri"/>
                <a:cs typeface="Calibri"/>
                <a:sym typeface="Calibri"/>
              </a:rPr>
              <a:t>Constructive Acceleration</a:t>
            </a:r>
            <a:endParaRPr sz="2800" b="1" dirty="0">
              <a:effectLst>
                <a:outerShdw blurRad="38100" dist="38100" dir="2700000" algn="tl">
                  <a:srgbClr val="000000">
                    <a:alpha val="43137"/>
                  </a:srgbClr>
                </a:outerShdw>
              </a:effectLst>
              <a:latin typeface="Calibri"/>
              <a:ea typeface="Calibri"/>
              <a:cs typeface="Calibri"/>
            </a:endParaRPr>
          </a:p>
        </p:txBody>
      </p:sp>
      <p:sp>
        <p:nvSpPr>
          <p:cNvPr id="466" name="Google Shape;466;p27"/>
          <p:cNvSpPr/>
          <p:nvPr/>
        </p:nvSpPr>
        <p:spPr>
          <a:xfrm>
            <a:off x="1016013" y="1892370"/>
            <a:ext cx="10640291" cy="2062103"/>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400"/>
              <a:buFont typeface="Arial"/>
              <a:buNone/>
            </a:pPr>
            <a:r>
              <a:rPr lang="en-US" sz="2400" b="0" i="0" u="none" strike="noStrike" cap="none" dirty="0">
                <a:solidFill>
                  <a:srgbClr val="000000"/>
                </a:solidFill>
                <a:latin typeface="Arial"/>
                <a:ea typeface="Arial"/>
                <a:cs typeface="Arial"/>
                <a:sym typeface="Arial"/>
              </a:rPr>
              <a:t> </a:t>
            </a:r>
            <a:r>
              <a:rPr lang="en-US" sz="2800" b="0" i="0" u="none" strike="noStrike" cap="none" dirty="0">
                <a:solidFill>
                  <a:srgbClr val="000000"/>
                </a:solidFill>
                <a:latin typeface="Arial"/>
                <a:ea typeface="Arial"/>
                <a:cs typeface="Arial"/>
                <a:sym typeface="Arial"/>
              </a:rPr>
              <a:t>Constructive acceleration exists when the following conditions occur:</a:t>
            </a:r>
            <a:endParaRPr dirty="0"/>
          </a:p>
          <a:p>
            <a:pPr marL="457200" marR="0" lvl="1" indent="0" algn="l" rtl="0">
              <a:lnSpc>
                <a:spcPct val="100000"/>
              </a:lnSpc>
              <a:spcBef>
                <a:spcPts val="0"/>
              </a:spcBef>
              <a:spcAft>
                <a:spcPts val="0"/>
              </a:spcAft>
              <a:buClr>
                <a:srgbClr val="000000"/>
              </a:buClr>
              <a:buSzPts val="2400"/>
              <a:buFont typeface="Arial"/>
              <a:buNone/>
            </a:pPr>
            <a:r>
              <a:rPr lang="en-US" sz="2400" b="0" i="0" u="none" strike="noStrike" cap="none" dirty="0">
                <a:solidFill>
                  <a:srgbClr val="000000"/>
                </a:solidFill>
                <a:latin typeface="Arial"/>
                <a:ea typeface="Arial"/>
                <a:cs typeface="Arial"/>
                <a:sym typeface="Arial"/>
              </a:rPr>
              <a:t>● The contractor is directed to achieve the original completion date.</a:t>
            </a:r>
            <a:endParaRPr dirty="0"/>
          </a:p>
          <a:p>
            <a:pPr marL="457200" marR="0" lvl="1" indent="0" algn="l" rtl="0">
              <a:lnSpc>
                <a:spcPct val="100000"/>
              </a:lnSpc>
              <a:spcBef>
                <a:spcPts val="0"/>
              </a:spcBef>
              <a:spcAft>
                <a:spcPts val="0"/>
              </a:spcAft>
              <a:buClr>
                <a:srgbClr val="000000"/>
              </a:buClr>
              <a:buSzPts val="2400"/>
              <a:buFont typeface="Arial"/>
              <a:buNone/>
            </a:pPr>
            <a:r>
              <a:rPr lang="en-US" sz="2400" b="0" i="0" u="none" strike="noStrike" cap="none" dirty="0">
                <a:solidFill>
                  <a:srgbClr val="000000"/>
                </a:solidFill>
                <a:latin typeface="Arial"/>
                <a:ea typeface="Arial"/>
                <a:cs typeface="Arial"/>
                <a:sym typeface="Arial"/>
              </a:rPr>
              <a:t>● The contractor actually accelerates the work to meet the original date.</a:t>
            </a:r>
            <a:endParaRPr dirty="0"/>
          </a:p>
          <a:p>
            <a:pPr marL="457200" marR="0" lvl="1" indent="0" algn="l" rtl="0">
              <a:lnSpc>
                <a:spcPct val="100000"/>
              </a:lnSpc>
              <a:spcBef>
                <a:spcPts val="0"/>
              </a:spcBef>
              <a:spcAft>
                <a:spcPts val="0"/>
              </a:spcAft>
              <a:buClr>
                <a:srgbClr val="000000"/>
              </a:buClr>
              <a:buSzPts val="2400"/>
              <a:buFont typeface="Arial"/>
              <a:buNone/>
            </a:pPr>
            <a:r>
              <a:rPr lang="en-US" sz="2400" b="0" i="0" u="none" strike="noStrike" cap="none" dirty="0">
                <a:solidFill>
                  <a:srgbClr val="000000"/>
                </a:solidFill>
                <a:latin typeface="Arial"/>
                <a:ea typeface="Arial"/>
                <a:cs typeface="Arial"/>
                <a:sym typeface="Arial"/>
              </a:rPr>
              <a:t>● The contractor incurs additional costs for acceleration.</a:t>
            </a:r>
            <a:endParaRPr sz="2400" b="0" i="0" u="none" strike="noStrike" cap="none"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70"/>
        <p:cNvGrpSpPr/>
        <p:nvPr/>
      </p:nvGrpSpPr>
      <p:grpSpPr>
        <a:xfrm>
          <a:off x="0" y="0"/>
          <a:ext cx="0" cy="0"/>
          <a:chOff x="0" y="0"/>
          <a:chExt cx="0" cy="0"/>
        </a:xfrm>
      </p:grpSpPr>
      <p:pic>
        <p:nvPicPr>
          <p:cNvPr id="472" name="Google Shape;472;p28"/>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77" name="Google Shape;477;p28"/>
          <p:cNvSpPr/>
          <p:nvPr/>
        </p:nvSpPr>
        <p:spPr>
          <a:xfrm>
            <a:off x="2715966" y="632916"/>
            <a:ext cx="3419165"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latin typeface="Calibri"/>
                <a:ea typeface="Calibri"/>
                <a:cs typeface="Calibri"/>
                <a:sym typeface="Calibri"/>
              </a:rPr>
              <a:t>Forced Acceleration</a:t>
            </a:r>
            <a:endParaRPr sz="2800" b="1" dirty="0">
              <a:effectLst>
                <a:outerShdw blurRad="38100" dist="38100" dir="2700000" algn="tl">
                  <a:srgbClr val="000000">
                    <a:alpha val="43137"/>
                  </a:srgbClr>
                </a:outerShdw>
              </a:effectLst>
              <a:latin typeface="Calibri"/>
              <a:ea typeface="Calibri"/>
              <a:cs typeface="Calibri"/>
            </a:endParaRPr>
          </a:p>
        </p:txBody>
      </p:sp>
      <p:sp>
        <p:nvSpPr>
          <p:cNvPr id="478" name="Google Shape;478;p28"/>
          <p:cNvSpPr/>
          <p:nvPr/>
        </p:nvSpPr>
        <p:spPr>
          <a:xfrm>
            <a:off x="814986" y="2083047"/>
            <a:ext cx="10640291" cy="267765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0000"/>
                </a:solidFill>
                <a:latin typeface="Arial"/>
                <a:ea typeface="Arial"/>
                <a:cs typeface="Arial"/>
                <a:sym typeface="Arial"/>
              </a:rPr>
              <a:t>There is also a need for acceleration when delay occurs as a result of nonperformance. </a:t>
            </a:r>
            <a:endParaRPr sz="2400"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This type of acceleration is sometimes referred to as forced acceleration.</a:t>
            </a:r>
            <a:endParaRPr dirty="0"/>
          </a:p>
          <a:p>
            <a:pPr marL="0" marR="0" lvl="0" indent="0" algn="l" rtl="0">
              <a:spcBef>
                <a:spcPts val="0"/>
              </a:spcBef>
              <a:spcAft>
                <a:spcPts val="0"/>
              </a:spcAft>
              <a:buNone/>
            </a:pPr>
            <a:r>
              <a:rPr lang="en-US" sz="2400" dirty="0">
                <a:solidFill>
                  <a:srgbClr val="000000"/>
                </a:solidFill>
                <a:latin typeface="Arial"/>
                <a:ea typeface="Arial"/>
                <a:cs typeface="Arial"/>
                <a:sym typeface="Arial"/>
              </a:rPr>
              <a:t>This occurs frequently when a subcontractor on the critical path is falling behind.</a:t>
            </a:r>
            <a:endParaRPr dirty="0"/>
          </a:p>
          <a:p>
            <a:pPr marL="0" marR="0" lvl="0" indent="0" algn="l" rtl="0">
              <a:spcBef>
                <a:spcPts val="0"/>
              </a:spcBef>
              <a:spcAft>
                <a:spcPts val="0"/>
              </a:spcAft>
              <a:buNone/>
            </a:pPr>
            <a:r>
              <a:rPr lang="en-US" sz="2400" dirty="0">
                <a:solidFill>
                  <a:srgbClr val="000000"/>
                </a:solidFill>
                <a:latin typeface="Arial"/>
                <a:ea typeface="Arial"/>
                <a:cs typeface="Arial"/>
                <a:sym typeface="Arial"/>
              </a:rPr>
              <a:t>While this is not acceleration in the truest sense of the definition, it does require an increase in production. </a:t>
            </a:r>
            <a:endParaRPr sz="2400" b="0" i="0" u="none" strike="noStrike" cap="none"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82"/>
        <p:cNvGrpSpPr/>
        <p:nvPr/>
      </p:nvGrpSpPr>
      <p:grpSpPr>
        <a:xfrm>
          <a:off x="0" y="0"/>
          <a:ext cx="0" cy="0"/>
          <a:chOff x="0" y="0"/>
          <a:chExt cx="0" cy="0"/>
        </a:xfrm>
      </p:grpSpPr>
      <p:pic>
        <p:nvPicPr>
          <p:cNvPr id="484" name="Google Shape;484;p29"/>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489" name="Google Shape;489;p29"/>
          <p:cNvSpPr/>
          <p:nvPr/>
        </p:nvSpPr>
        <p:spPr>
          <a:xfrm>
            <a:off x="2695032" y="588478"/>
            <a:ext cx="4060609"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dirty="0">
                <a:effectLst>
                  <a:outerShdw blurRad="38100" dist="38100" dir="2700000" algn="tl">
                    <a:srgbClr val="000000">
                      <a:alpha val="43137"/>
                    </a:srgbClr>
                  </a:outerShdw>
                </a:effectLst>
                <a:latin typeface="Calibri"/>
                <a:ea typeface="Calibri"/>
                <a:cs typeface="Calibri"/>
                <a:sym typeface="Calibri"/>
              </a:rPr>
              <a:t>Schedule Compression</a:t>
            </a:r>
            <a:endParaRPr sz="2800" b="1" dirty="0">
              <a:effectLst>
                <a:outerShdw blurRad="38100" dist="38100" dir="2700000" algn="tl">
                  <a:srgbClr val="000000">
                    <a:alpha val="43137"/>
                  </a:srgbClr>
                </a:outerShdw>
              </a:effectLst>
              <a:latin typeface="Calibri"/>
              <a:ea typeface="Calibri"/>
              <a:cs typeface="Calibri"/>
              <a:sym typeface="Calibri"/>
            </a:endParaRPr>
          </a:p>
        </p:txBody>
      </p:sp>
      <p:sp>
        <p:nvSpPr>
          <p:cNvPr id="490" name="Google Shape;490;p29"/>
          <p:cNvSpPr/>
          <p:nvPr/>
        </p:nvSpPr>
        <p:spPr>
          <a:xfrm>
            <a:off x="814986" y="2083047"/>
            <a:ext cx="10640291" cy="23083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0000"/>
                </a:solidFill>
                <a:latin typeface="Arial"/>
                <a:ea typeface="Arial"/>
                <a:cs typeface="Arial"/>
                <a:sym typeface="Arial"/>
              </a:rPr>
              <a:t>The decision to accelerate work and incur costs must have a tangible benefit to the project. </a:t>
            </a:r>
            <a:endParaRPr sz="2400"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Schedule compression is not always about the shortest duration of the task. </a:t>
            </a:r>
            <a:endParaRPr sz="2400" dirty="0">
              <a:solidFill>
                <a:srgbClr val="000000"/>
              </a:solidFill>
              <a:latin typeface="Arial"/>
              <a:ea typeface="Arial"/>
              <a:cs typeface="Arial"/>
              <a:sym typeface="Arial"/>
            </a:endParaRPr>
          </a:p>
          <a:p>
            <a:pPr marL="0" marR="0" lvl="0" indent="0" algn="l" rtl="0">
              <a:spcBef>
                <a:spcPts val="0"/>
              </a:spcBef>
              <a:spcAft>
                <a:spcPts val="0"/>
              </a:spcAft>
              <a:buNone/>
            </a:pPr>
            <a:r>
              <a:rPr lang="en-US" sz="2400" dirty="0">
                <a:solidFill>
                  <a:srgbClr val="000000"/>
                </a:solidFill>
                <a:latin typeface="Arial"/>
                <a:ea typeface="Arial"/>
                <a:cs typeface="Arial"/>
                <a:sym typeface="Arial"/>
              </a:rPr>
              <a:t>It is more about the balance of getting the shortest duration for the least </a:t>
            </a:r>
            <a:endParaRPr dirty="0"/>
          </a:p>
          <a:p>
            <a:pPr marL="0" marR="0" lvl="0" indent="0" algn="l" rtl="0">
              <a:spcBef>
                <a:spcPts val="0"/>
              </a:spcBef>
              <a:spcAft>
                <a:spcPts val="0"/>
              </a:spcAft>
              <a:buNone/>
            </a:pPr>
            <a:r>
              <a:rPr lang="en-US" sz="2400" dirty="0">
                <a:solidFill>
                  <a:srgbClr val="000000"/>
                </a:solidFill>
                <a:latin typeface="Arial"/>
                <a:ea typeface="Arial"/>
                <a:cs typeface="Arial"/>
                <a:sym typeface="Arial"/>
              </a:rPr>
              <a:t>cost. </a:t>
            </a:r>
            <a:endParaRPr sz="2400" dirty="0">
              <a:solidFill>
                <a:srgbClr val="000000"/>
              </a:solidFill>
              <a:latin typeface="Arial"/>
              <a:ea typeface="Arial"/>
              <a:cs typeface="Arial"/>
              <a:sym typeface="Arial"/>
            </a:endParaRPr>
          </a:p>
          <a:p>
            <a:pPr marL="0" marR="0" lvl="0" indent="0" algn="l" rtl="0">
              <a:spcBef>
                <a:spcPts val="0"/>
              </a:spcBef>
              <a:spcAft>
                <a:spcPts val="0"/>
              </a:spcAft>
              <a:buNone/>
            </a:pPr>
            <a:endParaRPr sz="2400" b="0" i="0" u="none" strike="noStrike" cap="none"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94"/>
        <p:cNvGrpSpPr/>
        <p:nvPr/>
      </p:nvGrpSpPr>
      <p:grpSpPr>
        <a:xfrm>
          <a:off x="0" y="0"/>
          <a:ext cx="0" cy="0"/>
          <a:chOff x="0" y="0"/>
          <a:chExt cx="0" cy="0"/>
        </a:xfrm>
      </p:grpSpPr>
      <p:pic>
        <p:nvPicPr>
          <p:cNvPr id="496" name="Google Shape;496;p30"/>
          <p:cNvPicPr preferRelativeResize="0"/>
          <p:nvPr/>
        </p:nvPicPr>
        <p:blipFill rotWithShape="1">
          <a:blip r:embed="rId3">
            <a:alphaModFix/>
          </a:blip>
          <a:srcRect/>
          <a:stretch/>
        </p:blipFill>
        <p:spPr>
          <a:xfrm>
            <a:off x="2440788" y="5949244"/>
            <a:ext cx="9902229" cy="204838"/>
          </a:xfrm>
          <a:prstGeom prst="rect">
            <a:avLst/>
          </a:prstGeom>
          <a:noFill/>
          <a:ln>
            <a:noFill/>
          </a:ln>
        </p:spPr>
      </p:pic>
      <p:sp>
        <p:nvSpPr>
          <p:cNvPr id="501" name="Google Shape;501;p30"/>
          <p:cNvSpPr/>
          <p:nvPr/>
        </p:nvSpPr>
        <p:spPr>
          <a:xfrm>
            <a:off x="2613145" y="609951"/>
            <a:ext cx="3828597" cy="523180"/>
          </a:xfrm>
          <a:prstGeom prst="rect">
            <a:avLst/>
          </a:prstGeom>
          <a:noFill/>
          <a:ln>
            <a:noFill/>
          </a:ln>
        </p:spPr>
        <p:txBody>
          <a:bodyPr spcFirstLastPara="1" wrap="square" lIns="91425" tIns="45700" rIns="91425" bIns="45700" anchor="t" anchorCtr="0">
            <a:spAutoFit/>
          </a:bodyPr>
          <a:lstStyle/>
          <a:p>
            <a:pPr>
              <a:buClr>
                <a:srgbClr val="FFFFFF"/>
              </a:buClr>
              <a:buSzPts val="2800"/>
              <a:buFont typeface="Calibri"/>
              <a:buNone/>
            </a:pPr>
            <a:r>
              <a:rPr lang="en-US" sz="2800" b="1">
                <a:effectLst>
                  <a:outerShdw blurRad="38100" dist="38100" dir="2700000" algn="tl">
                    <a:srgbClr val="000000">
                      <a:alpha val="43137"/>
                    </a:srgbClr>
                  </a:outerShdw>
                </a:effectLst>
                <a:latin typeface="Calibri"/>
                <a:ea typeface="Calibri"/>
                <a:cs typeface="Calibri"/>
                <a:sym typeface="Calibri"/>
              </a:rPr>
              <a:t>Schedule Compression</a:t>
            </a:r>
            <a:endParaRPr sz="2800" b="1">
              <a:effectLst>
                <a:outerShdw blurRad="38100" dist="38100" dir="2700000" algn="tl">
                  <a:srgbClr val="000000">
                    <a:alpha val="43137"/>
                  </a:srgbClr>
                </a:outerShdw>
              </a:effectLst>
              <a:latin typeface="Calibri"/>
              <a:ea typeface="Calibri"/>
              <a:cs typeface="Calibri"/>
            </a:endParaRPr>
          </a:p>
        </p:txBody>
      </p:sp>
      <p:sp>
        <p:nvSpPr>
          <p:cNvPr id="502" name="Google Shape;502;p30"/>
          <p:cNvSpPr/>
          <p:nvPr/>
        </p:nvSpPr>
        <p:spPr>
          <a:xfrm>
            <a:off x="814986" y="2083047"/>
            <a:ext cx="10640291" cy="156966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dirty="0">
                <a:solidFill>
                  <a:srgbClr val="000000"/>
                </a:solidFill>
                <a:latin typeface="Arial"/>
                <a:ea typeface="Arial"/>
                <a:cs typeface="Arial"/>
                <a:sym typeface="Arial"/>
              </a:rPr>
              <a:t>Schedule compression is generally defined as modifying the plan and/or schedule to complete critical tasks or the project early.</a:t>
            </a:r>
            <a:endParaRPr dirty="0"/>
          </a:p>
          <a:p>
            <a:pPr marL="0" marR="0" lvl="0" indent="0" algn="l" rtl="0">
              <a:spcBef>
                <a:spcPts val="0"/>
              </a:spcBef>
              <a:spcAft>
                <a:spcPts val="0"/>
              </a:spcAft>
              <a:buNone/>
            </a:pPr>
            <a:r>
              <a:rPr lang="en-US" sz="2400" dirty="0">
                <a:solidFill>
                  <a:srgbClr val="000000"/>
                </a:solidFill>
                <a:latin typeface="Arial"/>
                <a:ea typeface="Arial"/>
                <a:cs typeface="Arial"/>
                <a:sym typeface="Arial"/>
              </a:rPr>
              <a:t>Schedule compression is the </a:t>
            </a:r>
            <a:r>
              <a:rPr lang="en-US" sz="2400" dirty="0" err="1">
                <a:solidFill>
                  <a:srgbClr val="000000"/>
                </a:solidFill>
                <a:latin typeface="Arial"/>
                <a:ea typeface="Arial"/>
                <a:cs typeface="Arial"/>
                <a:sym typeface="Arial"/>
              </a:rPr>
              <a:t>resequencing</a:t>
            </a:r>
            <a:r>
              <a:rPr lang="en-US" sz="2400" dirty="0">
                <a:solidFill>
                  <a:srgbClr val="000000"/>
                </a:solidFill>
                <a:latin typeface="Arial"/>
                <a:ea typeface="Arial"/>
                <a:cs typeface="Arial"/>
                <a:sym typeface="Arial"/>
              </a:rPr>
              <a:t> or rescheduling of tasks with minimal or no cost impact.</a:t>
            </a:r>
            <a:endParaRPr sz="2400" b="0" i="0" u="none" strike="noStrike" cap="none" dirty="0">
              <a:solidFill>
                <a:srgbClr val="000000"/>
              </a:solidFill>
              <a:latin typeface="Arial"/>
              <a:ea typeface="Arial"/>
              <a:cs typeface="Arial"/>
              <a:sym typeface="Arial"/>
            </a:endParaRPr>
          </a:p>
        </p:txBody>
      </p:sp>
      <p:sp>
        <p:nvSpPr>
          <p:cNvPr id="10" name="TextBox 9">
            <a:extLst>
              <a:ext uri="{FF2B5EF4-FFF2-40B4-BE49-F238E27FC236}">
                <a16:creationId xmlns:a16="http://schemas.microsoft.com/office/drawing/2014/main" xmlns=""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11" name="Graphic 21">
            <a:extLst>
              <a:ext uri="{FF2B5EF4-FFF2-40B4-BE49-F238E27FC236}">
                <a16:creationId xmlns:a16="http://schemas.microsoft.com/office/drawing/2014/main" xmlns="" id="{AFE82F14-8559-E15E-5F55-464B01B784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2" name="Rectangle 11">
            <a:extLst>
              <a:ext uri="{FF2B5EF4-FFF2-40B4-BE49-F238E27FC236}">
                <a16:creationId xmlns:a16="http://schemas.microsoft.com/office/drawing/2014/main" xmlns="" id="{3985EAE6-BFA6-766D-A032-077E4DCB399E}"/>
              </a:ext>
            </a:extLst>
          </p:cNvPr>
          <p:cNvSpPr/>
          <p:nvPr/>
        </p:nvSpPr>
        <p:spPr>
          <a:xfrm>
            <a:off x="409364" y="34067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3" name="TextBox 12">
            <a:extLst>
              <a:ext uri="{FF2B5EF4-FFF2-40B4-BE49-F238E27FC236}">
                <a16:creationId xmlns:a16="http://schemas.microsoft.com/office/drawing/2014/main" xmlns="" id="{463D680D-A11B-0A8A-63D5-DD2C6F3FD516}"/>
              </a:ext>
            </a:extLst>
          </p:cNvPr>
          <p:cNvSpPr txBox="1"/>
          <p:nvPr/>
        </p:nvSpPr>
        <p:spPr>
          <a:xfrm>
            <a:off x="628478" y="58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09</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xmlns="" id="{05E43288-C9C0-B2CA-0970-EB4E627B30CA}"/>
              </a:ext>
            </a:extLst>
          </p:cNvPr>
          <p:cNvSpPr txBox="1"/>
          <p:nvPr/>
        </p:nvSpPr>
        <p:spPr>
          <a:xfrm>
            <a:off x="642374" y="403396"/>
            <a:ext cx="938436" cy="307777"/>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 xmlns:a16="http://schemas.microsoft.com/office/drawing/2014/main"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8663353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4" name="Picture 3">
            <a:extLst>
              <a:ext uri="{FF2B5EF4-FFF2-40B4-BE49-F238E27FC236}">
                <a16:creationId xmlns="" xmlns:a16="http://schemas.microsoft.com/office/drawing/2014/main" id="{B4F11E07-4264-8495-2858-4C5FEEEE25D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tx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6"/>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4206132511"/>
      </p:ext>
    </p:extLst>
  </p:cSld>
  <p:clrMapOvr>
    <a:masterClrMapping/>
  </p:clrMapOvr>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8EE2240-B02C-490B-AC56-9CB4D8C12D41}"/>
</file>

<file path=customXml/itemProps2.xml><?xml version="1.0" encoding="utf-8"?>
<ds:datastoreItem xmlns:ds="http://schemas.openxmlformats.org/officeDocument/2006/customXml" ds:itemID="{38F34A88-EA85-410B-AC1F-7B3E505559B9}"/>
</file>

<file path=customXml/itemProps3.xml><?xml version="1.0" encoding="utf-8"?>
<ds:datastoreItem xmlns:ds="http://schemas.openxmlformats.org/officeDocument/2006/customXml" ds:itemID="{CDB2A4C1-BFCD-4C92-9D25-505BF7745526}"/>
</file>

<file path=docProps/app.xml><?xml version="1.0" encoding="utf-8"?>
<Properties xmlns="http://schemas.openxmlformats.org/officeDocument/2006/extended-properties" xmlns:vt="http://schemas.openxmlformats.org/officeDocument/2006/docPropsVTypes">
  <Template>Theme2</Template>
  <TotalTime>725</TotalTime>
  <Words>1961</Words>
  <Application>Microsoft Office PowerPoint</Application>
  <PresentationFormat>Widescreen</PresentationFormat>
  <Paragraphs>385</Paragraphs>
  <Slides>47</Slides>
  <Notes>46</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47</vt:i4>
      </vt:variant>
    </vt:vector>
  </HeadingPairs>
  <TitlesOfParts>
    <vt:vector size="58" baseType="lpstr">
      <vt:lpstr>Roboto Light</vt:lpstr>
      <vt:lpstr>Calibri Light</vt:lpstr>
      <vt:lpstr>Tajawal Medium</vt:lpstr>
      <vt:lpstr>Courier New</vt:lpstr>
      <vt:lpstr>Calibri</vt:lpstr>
      <vt:lpstr>Noto Sans Symbols</vt:lpstr>
      <vt:lpstr>Wingdings</vt:lpstr>
      <vt:lpstr>Arial</vt:lpstr>
      <vt:lpstr>Times New Roman</vt:lpstr>
      <vt:lpstr>Alexandria</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Amira El. Fekky</cp:lastModifiedBy>
  <cp:revision>20</cp:revision>
  <dcterms:created xsi:type="dcterms:W3CDTF">2021-08-03T13:03:26Z</dcterms:created>
  <dcterms:modified xsi:type="dcterms:W3CDTF">2024-06-17T21:42:03Z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