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rts/chart1.xml" ContentType="application/vnd.openxmlformats-officedocument.drawingml.chart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37"/>
  </p:notesMasterIdLst>
  <p:sldIdLst>
    <p:sldId id="345" r:id="rId2"/>
    <p:sldId id="258" r:id="rId3"/>
    <p:sldId id="259" r:id="rId4"/>
    <p:sldId id="348" r:id="rId5"/>
    <p:sldId id="3264" r:id="rId6"/>
    <p:sldId id="292" r:id="rId7"/>
    <p:sldId id="4224" r:id="rId8"/>
    <p:sldId id="318" r:id="rId9"/>
    <p:sldId id="3261" r:id="rId10"/>
    <p:sldId id="332" r:id="rId11"/>
    <p:sldId id="3243" r:id="rId12"/>
    <p:sldId id="4291" r:id="rId13"/>
    <p:sldId id="4289" r:id="rId14"/>
    <p:sldId id="347" r:id="rId15"/>
    <p:sldId id="1206" r:id="rId16"/>
    <p:sldId id="4290" r:id="rId17"/>
    <p:sldId id="3275" r:id="rId18"/>
    <p:sldId id="3263" r:id="rId19"/>
    <p:sldId id="4292" r:id="rId20"/>
    <p:sldId id="3262" r:id="rId21"/>
    <p:sldId id="4293" r:id="rId22"/>
    <p:sldId id="3274" r:id="rId23"/>
    <p:sldId id="4296" r:id="rId24"/>
    <p:sldId id="3268" r:id="rId25"/>
    <p:sldId id="4294" r:id="rId26"/>
    <p:sldId id="3267" r:id="rId27"/>
    <p:sldId id="3276" r:id="rId28"/>
    <p:sldId id="3269" r:id="rId29"/>
    <p:sldId id="3277" r:id="rId30"/>
    <p:sldId id="3270" r:id="rId31"/>
    <p:sldId id="4297" r:id="rId32"/>
    <p:sldId id="308" r:id="rId33"/>
    <p:sldId id="307" r:id="rId34"/>
    <p:sldId id="309" r:id="rId35"/>
    <p:sldId id="264" r:id="rId36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54" roundtripDataSignature="AMtx7mhf+BHnEPptgyEj12pvH+dl+JTSO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99BA8"/>
    <a:srgbClr val="1C222E"/>
    <a:srgbClr val="1B1E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DF77F7-A895-B04F-8478-CAB6189350C0}" v="2" dt="2023-10-08T22:13:57.8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72"/>
    <p:restoredTop sz="94643"/>
  </p:normalViewPr>
  <p:slideViewPr>
    <p:cSldViewPr snapToGrid="0">
      <p:cViewPr varScale="1">
        <p:scale>
          <a:sx n="86" d="100"/>
          <a:sy n="86" d="100"/>
        </p:scale>
        <p:origin x="24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54" Type="http://customschemas.google.com/relationships/presentationmetadata" Target="meta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59" Type="http://schemas.microsoft.com/office/2015/10/relationships/revisionInfo" Target="revisionInfo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944002059593125"/>
          <c:y val="0.17706035897972269"/>
          <c:w val="0.88131150012184378"/>
          <c:h val="0.72775078330703358"/>
        </c:manualLayout>
      </c:layout>
      <c:lineChart>
        <c:grouping val="standard"/>
        <c:varyColors val="0"/>
        <c:ser>
          <c:idx val="0"/>
          <c:order val="0"/>
          <c:tx>
            <c:strRef>
              <c:f>Tabelle1!$B$1</c:f>
              <c:strCache>
                <c:ptCount val="1"/>
                <c:pt idx="0">
                  <c:v>Datenreihe 1</c:v>
                </c:pt>
              </c:strCache>
            </c:strRef>
          </c:tx>
          <c:spPr>
            <a:ln w="1270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4"/>
            <c:spPr>
              <a:solidFill>
                <a:schemeClr val="bg1"/>
              </a:solidFill>
              <a:ln w="12700"/>
            </c:spPr>
          </c:marker>
          <c:dPt>
            <c:idx val="10"/>
            <c:bubble3D val="0"/>
            <c:spPr>
              <a:ln w="12700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E166-7E41-B59C-F7369E518D2A}"/>
              </c:ext>
            </c:extLst>
          </c:dPt>
          <c:dPt>
            <c:idx val="11"/>
            <c:bubble3D val="0"/>
            <c:spPr>
              <a:ln w="12700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E166-7E41-B59C-F7369E518D2A}"/>
              </c:ext>
            </c:extLst>
          </c:dPt>
          <c:dPt>
            <c:idx val="12"/>
            <c:bubble3D val="0"/>
            <c:spPr>
              <a:ln w="12700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E166-7E41-B59C-F7369E518D2A}"/>
              </c:ext>
            </c:extLst>
          </c:dPt>
          <c:dPt>
            <c:idx val="13"/>
            <c:bubble3D val="0"/>
            <c:spPr>
              <a:ln w="12700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7-E166-7E41-B59C-F7369E518D2A}"/>
              </c:ext>
            </c:extLst>
          </c:dPt>
          <c:dPt>
            <c:idx val="14"/>
            <c:bubble3D val="0"/>
            <c:spPr>
              <a:ln w="12700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9-E166-7E41-B59C-F7369E518D2A}"/>
              </c:ext>
            </c:extLst>
          </c:dPt>
          <c:dPt>
            <c:idx val="15"/>
            <c:bubble3D val="0"/>
            <c:spPr>
              <a:ln w="12700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B-E166-7E41-B59C-F7369E518D2A}"/>
              </c:ext>
            </c:extLst>
          </c:dPt>
          <c:dPt>
            <c:idx val="16"/>
            <c:bubble3D val="0"/>
            <c:spPr>
              <a:ln w="12700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D-E166-7E41-B59C-F7369E518D2A}"/>
              </c:ext>
            </c:extLst>
          </c:dPt>
          <c:dPt>
            <c:idx val="17"/>
            <c:bubble3D val="0"/>
            <c:spPr>
              <a:ln w="12700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F-E166-7E41-B59C-F7369E518D2A}"/>
              </c:ext>
            </c:extLst>
          </c:dPt>
          <c:cat>
            <c:numRef>
              <c:f>Tabelle1!$A$2:$A$20</c:f>
              <c:numCache>
                <c:formatCode>General</c:formatCode>
                <c:ptCount val="19"/>
                <c:pt idx="0">
                  <c:v>1</c:v>
                </c:pt>
                <c:pt idx="4">
                  <c:v>5</c:v>
                </c:pt>
                <c:pt idx="9">
                  <c:v>10</c:v>
                </c:pt>
                <c:pt idx="14">
                  <c:v>15</c:v>
                </c:pt>
              </c:numCache>
            </c:numRef>
          </c:cat>
          <c:val>
            <c:numRef>
              <c:f>Tabelle1!$B$2:$B$20</c:f>
              <c:numCache>
                <c:formatCode>General</c:formatCode>
                <c:ptCount val="19"/>
                <c:pt idx="0">
                  <c:v>1850</c:v>
                </c:pt>
                <c:pt idx="1">
                  <c:v>1720</c:v>
                </c:pt>
                <c:pt idx="2">
                  <c:v>1644</c:v>
                </c:pt>
                <c:pt idx="3">
                  <c:v>1533</c:v>
                </c:pt>
                <c:pt idx="4">
                  <c:v>1523</c:v>
                </c:pt>
                <c:pt idx="5">
                  <c:v>1500</c:v>
                </c:pt>
                <c:pt idx="6">
                  <c:v>1234</c:v>
                </c:pt>
                <c:pt idx="7">
                  <c:v>1200</c:v>
                </c:pt>
                <c:pt idx="8">
                  <c:v>1156</c:v>
                </c:pt>
                <c:pt idx="9">
                  <c:v>800</c:v>
                </c:pt>
                <c:pt idx="10">
                  <c:v>754</c:v>
                </c:pt>
                <c:pt idx="11">
                  <c:v>652</c:v>
                </c:pt>
                <c:pt idx="12">
                  <c:v>550</c:v>
                </c:pt>
                <c:pt idx="13">
                  <c:v>544</c:v>
                </c:pt>
                <c:pt idx="14">
                  <c:v>520</c:v>
                </c:pt>
                <c:pt idx="15">
                  <c:v>450</c:v>
                </c:pt>
                <c:pt idx="16">
                  <c:v>300</c:v>
                </c:pt>
                <c:pt idx="17">
                  <c:v>200</c:v>
                </c:pt>
                <c:pt idx="18">
                  <c:v>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0-E166-7E41-B59C-F7369E518D2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42731776"/>
        <c:axId val="343270144"/>
      </c:lineChart>
      <c:catAx>
        <c:axId val="3427317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6350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vert="horz"/>
          <a:lstStyle/>
          <a:p>
            <a:pPr>
              <a:defRPr sz="11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pPr>
            <a:endParaRPr lang="en-EG"/>
          </a:p>
        </c:txPr>
        <c:crossAx val="343270144"/>
        <c:crosses val="autoZero"/>
        <c:auto val="1"/>
        <c:lblAlgn val="ctr"/>
        <c:lblOffset val="100"/>
        <c:noMultiLvlLbl val="0"/>
      </c:catAx>
      <c:valAx>
        <c:axId val="343270144"/>
        <c:scaling>
          <c:orientation val="minMax"/>
        </c:scaling>
        <c:delete val="0"/>
        <c:axPos val="l"/>
        <c:majorGridlines>
          <c:spPr>
            <a:ln w="3175" cap="flat" cmpd="sng" algn="ctr">
              <a:solidFill>
                <a:schemeClr val="bg1">
                  <a:lumMod val="85000"/>
                </a:schemeClr>
              </a:solidFill>
              <a:prstDash val="sysDash"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vert="horz"/>
          <a:lstStyle/>
          <a:p>
            <a:pPr>
              <a:defRPr sz="180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pPr>
            <a:endParaRPr lang="en-EG"/>
          </a:p>
        </c:txPr>
        <c:crossAx val="342731776"/>
        <c:crosses val="autoZero"/>
        <c:crossBetween val="between"/>
        <c:majorUnit val="500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 sz="700">
          <a:solidFill>
            <a:schemeClr val="tx1">
              <a:lumMod val="50000"/>
              <a:lumOff val="50000"/>
            </a:schemeClr>
          </a:solidFill>
          <a:latin typeface="Century Gothic" panose="020B0502020202020204" pitchFamily="34" charset="0"/>
        </a:defRPr>
      </a:pPr>
      <a:endParaRPr lang="en-EG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B1F3D8-D957-B14D-87E1-B0D1D6D72F90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4E1FAB-E659-0644-A4E3-1F16F3B0BCF7}">
      <dgm:prSet phldrT="[Text]"/>
      <dgm:spPr>
        <a:solidFill>
          <a:srgbClr val="1C222E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Agile project management started slowly since 1970s but gained momentum from 2001 onwards after publishing “The Agile Manifesto”</a:t>
          </a:r>
          <a:endParaRPr lang="en-US" dirty="0"/>
        </a:p>
      </dgm:t>
    </dgm:pt>
    <dgm:pt modelId="{DB8A1B93-6ECA-6A42-BEC2-6583C323B8C8}" type="parTrans" cxnId="{88F1B710-0A38-D449-BA82-6ED7038BA087}">
      <dgm:prSet/>
      <dgm:spPr/>
      <dgm:t>
        <a:bodyPr/>
        <a:lstStyle/>
        <a:p>
          <a:endParaRPr lang="en-US"/>
        </a:p>
      </dgm:t>
    </dgm:pt>
    <dgm:pt modelId="{D079DF24-8556-B346-90C4-B243A89C4F04}" type="sibTrans" cxnId="{88F1B710-0A38-D449-BA82-6ED7038BA087}">
      <dgm:prSet/>
      <dgm:spPr/>
      <dgm:t>
        <a:bodyPr/>
        <a:lstStyle/>
        <a:p>
          <a:endParaRPr lang="en-US"/>
        </a:p>
      </dgm:t>
    </dgm:pt>
    <dgm:pt modelId="{2C825ABE-DE0F-3C4F-864C-33773D1AC65F}">
      <dgm:prSet/>
      <dgm:spPr>
        <a:solidFill>
          <a:srgbClr val="1C222E"/>
        </a:solidFill>
      </dgm:spPr>
      <dgm:t>
        <a:bodyPr/>
        <a:lstStyle/>
        <a:p>
          <a:r>
            <a: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The Agile Manifesto has 4 values and 12 principles that focus on flexibility, faster delivery, and customer collaboration</a:t>
          </a:r>
        </a:p>
      </dgm:t>
    </dgm:pt>
    <dgm:pt modelId="{63DCD196-D9EE-BE45-943C-558545086905}" type="parTrans" cxnId="{F3F17945-E863-DE49-BC42-35E1C487BE97}">
      <dgm:prSet/>
      <dgm:spPr/>
      <dgm:t>
        <a:bodyPr/>
        <a:lstStyle/>
        <a:p>
          <a:endParaRPr lang="en-US"/>
        </a:p>
      </dgm:t>
    </dgm:pt>
    <dgm:pt modelId="{8835A38D-BEEA-8545-8678-AF03C9446722}" type="sibTrans" cxnId="{F3F17945-E863-DE49-BC42-35E1C487BE97}">
      <dgm:prSet/>
      <dgm:spPr/>
      <dgm:t>
        <a:bodyPr/>
        <a:lstStyle/>
        <a:p>
          <a:endParaRPr lang="en-US"/>
        </a:p>
      </dgm:t>
    </dgm:pt>
    <dgm:pt modelId="{83F9A072-BF21-3B4F-AF6A-3C82E3BF4D9A}">
      <dgm:prSet/>
      <dgm:spPr>
        <a:solidFill>
          <a:srgbClr val="1C222E"/>
        </a:solidFill>
      </dgm:spPr>
      <dgm:t>
        <a:bodyPr/>
        <a:lstStyle/>
        <a:p>
          <a:r>
            <a:rPr lang="en-US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There are many frameworks and methodologies following Agile Values and Principles (ex. Scrum, Kanban, XP) </a:t>
          </a:r>
        </a:p>
      </dgm:t>
    </dgm:pt>
    <dgm:pt modelId="{32457702-B86E-454D-85CD-FFBCAA4C478A}" type="parTrans" cxnId="{D7E16C52-41A0-EB46-9F71-88B39FEE54F2}">
      <dgm:prSet/>
      <dgm:spPr/>
      <dgm:t>
        <a:bodyPr/>
        <a:lstStyle/>
        <a:p>
          <a:endParaRPr lang="en-US"/>
        </a:p>
      </dgm:t>
    </dgm:pt>
    <dgm:pt modelId="{E56CEDF3-BE27-6A41-9776-3B0ABD225E8A}" type="sibTrans" cxnId="{D7E16C52-41A0-EB46-9F71-88B39FEE54F2}">
      <dgm:prSet/>
      <dgm:spPr/>
      <dgm:t>
        <a:bodyPr/>
        <a:lstStyle/>
        <a:p>
          <a:endParaRPr lang="en-US"/>
        </a:p>
      </dgm:t>
    </dgm:pt>
    <dgm:pt modelId="{AF255085-62CD-5E41-91B8-2ABDA9FB96FC}">
      <dgm:prSet/>
      <dgm:spPr>
        <a:solidFill>
          <a:srgbClr val="1C222E"/>
        </a:solidFill>
      </dgm:spPr>
      <dgm:t>
        <a:bodyPr/>
        <a:lstStyle/>
        <a:p>
          <a:r>
            <a:rPr lang="en-US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Uncertainty in projects comes from lack of requirements clarity and/or solution clarity</a:t>
          </a:r>
        </a:p>
      </dgm:t>
    </dgm:pt>
    <dgm:pt modelId="{52A985CF-44B7-A34F-BDB9-825091147DDB}" type="parTrans" cxnId="{1ACBE6E6-A923-5E4B-8A45-183DA876B96B}">
      <dgm:prSet/>
      <dgm:spPr/>
      <dgm:t>
        <a:bodyPr/>
        <a:lstStyle/>
        <a:p>
          <a:endParaRPr lang="en-US"/>
        </a:p>
      </dgm:t>
    </dgm:pt>
    <dgm:pt modelId="{6DA3729C-406D-4D41-8706-09943727DDFE}" type="sibTrans" cxnId="{1ACBE6E6-A923-5E4B-8A45-183DA876B96B}">
      <dgm:prSet/>
      <dgm:spPr/>
      <dgm:t>
        <a:bodyPr/>
        <a:lstStyle/>
        <a:p>
          <a:endParaRPr lang="en-US"/>
        </a:p>
      </dgm:t>
    </dgm:pt>
    <dgm:pt modelId="{D038035D-5996-2444-BC35-BDF1C0707200}">
      <dgm:prSet/>
      <dgm:spPr>
        <a:solidFill>
          <a:srgbClr val="1C222E"/>
        </a:solidFill>
      </dgm:spPr>
      <dgm:t>
        <a:bodyPr/>
        <a:lstStyle/>
        <a:p>
          <a:r>
            <a: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We select the suitable approach to manage the project based on degree of change and frequency of delivery</a:t>
          </a:r>
        </a:p>
      </dgm:t>
    </dgm:pt>
    <dgm:pt modelId="{2812E816-F50D-F845-9D25-AD29E6F33A86}" type="parTrans" cxnId="{73937830-E1A8-EB44-AE14-AC73E412463D}">
      <dgm:prSet/>
      <dgm:spPr/>
      <dgm:t>
        <a:bodyPr/>
        <a:lstStyle/>
        <a:p>
          <a:endParaRPr lang="en-US"/>
        </a:p>
      </dgm:t>
    </dgm:pt>
    <dgm:pt modelId="{9E56571F-999C-1645-9AD7-F1D38077E84D}" type="sibTrans" cxnId="{73937830-E1A8-EB44-AE14-AC73E412463D}">
      <dgm:prSet/>
      <dgm:spPr/>
      <dgm:t>
        <a:bodyPr/>
        <a:lstStyle/>
        <a:p>
          <a:endParaRPr lang="en-US"/>
        </a:p>
      </dgm:t>
    </dgm:pt>
    <dgm:pt modelId="{D80DA091-FED0-1B4D-827F-FFA5C4DA7BE3}" type="pres">
      <dgm:prSet presAssocID="{86B1F3D8-D957-B14D-87E1-B0D1D6D72F90}" presName="linear" presStyleCnt="0">
        <dgm:presLayoutVars>
          <dgm:animLvl val="lvl"/>
          <dgm:resizeHandles val="exact"/>
        </dgm:presLayoutVars>
      </dgm:prSet>
      <dgm:spPr/>
    </dgm:pt>
    <dgm:pt modelId="{9E2E74E5-16AB-A84F-8AF0-27AF8F6D8599}" type="pres">
      <dgm:prSet presAssocID="{654E1FAB-E659-0644-A4E3-1F16F3B0BCF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D8C1BC-233A-3040-B795-DCE97ACF459B}" type="pres">
      <dgm:prSet presAssocID="{D079DF24-8556-B346-90C4-B243A89C4F04}" presName="spacer" presStyleCnt="0"/>
      <dgm:spPr/>
    </dgm:pt>
    <dgm:pt modelId="{B14C813E-4D77-0749-AD3F-A45BCDC02E46}" type="pres">
      <dgm:prSet presAssocID="{2C825ABE-DE0F-3C4F-864C-33773D1AC65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CD50C98-EDBD-854D-8744-07122B1D2524}" type="pres">
      <dgm:prSet presAssocID="{8835A38D-BEEA-8545-8678-AF03C9446722}" presName="spacer" presStyleCnt="0"/>
      <dgm:spPr/>
    </dgm:pt>
    <dgm:pt modelId="{E8F4ECC8-54C9-2B48-BD19-38CEA2E2AA21}" type="pres">
      <dgm:prSet presAssocID="{83F9A072-BF21-3B4F-AF6A-3C82E3BF4D9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2CB68AC-3113-384F-B655-E378A830080B}" type="pres">
      <dgm:prSet presAssocID="{E56CEDF3-BE27-6A41-9776-3B0ABD225E8A}" presName="spacer" presStyleCnt="0"/>
      <dgm:spPr/>
    </dgm:pt>
    <dgm:pt modelId="{AA012AAC-9FE7-2B4B-BDE2-043A9F3A3204}" type="pres">
      <dgm:prSet presAssocID="{AF255085-62CD-5E41-91B8-2ABDA9FB96F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6C14B48-1AAD-A04B-8570-5F3840C94AA0}" type="pres">
      <dgm:prSet presAssocID="{6DA3729C-406D-4D41-8706-09943727DDFE}" presName="spacer" presStyleCnt="0"/>
      <dgm:spPr/>
    </dgm:pt>
    <dgm:pt modelId="{A83473DE-CF61-184E-8649-90BE423A33E4}" type="pres">
      <dgm:prSet presAssocID="{D038035D-5996-2444-BC35-BDF1C070720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23FEE02-5539-3447-8A68-966349ADEA01}" type="presOf" srcId="{D038035D-5996-2444-BC35-BDF1C0707200}" destId="{A83473DE-CF61-184E-8649-90BE423A33E4}" srcOrd="0" destOrd="0" presId="urn:microsoft.com/office/officeart/2005/8/layout/vList2"/>
    <dgm:cxn modelId="{88F1B710-0A38-D449-BA82-6ED7038BA087}" srcId="{86B1F3D8-D957-B14D-87E1-B0D1D6D72F90}" destId="{654E1FAB-E659-0644-A4E3-1F16F3B0BCF7}" srcOrd="0" destOrd="0" parTransId="{DB8A1B93-6ECA-6A42-BEC2-6583C323B8C8}" sibTransId="{D079DF24-8556-B346-90C4-B243A89C4F04}"/>
    <dgm:cxn modelId="{73937830-E1A8-EB44-AE14-AC73E412463D}" srcId="{86B1F3D8-D957-B14D-87E1-B0D1D6D72F90}" destId="{D038035D-5996-2444-BC35-BDF1C0707200}" srcOrd="4" destOrd="0" parTransId="{2812E816-F50D-F845-9D25-AD29E6F33A86}" sibTransId="{9E56571F-999C-1645-9AD7-F1D38077E84D}"/>
    <dgm:cxn modelId="{F3F17945-E863-DE49-BC42-35E1C487BE97}" srcId="{86B1F3D8-D957-B14D-87E1-B0D1D6D72F90}" destId="{2C825ABE-DE0F-3C4F-864C-33773D1AC65F}" srcOrd="1" destOrd="0" parTransId="{63DCD196-D9EE-BE45-943C-558545086905}" sibTransId="{8835A38D-BEEA-8545-8678-AF03C9446722}"/>
    <dgm:cxn modelId="{D7E16C52-41A0-EB46-9F71-88B39FEE54F2}" srcId="{86B1F3D8-D957-B14D-87E1-B0D1D6D72F90}" destId="{83F9A072-BF21-3B4F-AF6A-3C82E3BF4D9A}" srcOrd="2" destOrd="0" parTransId="{32457702-B86E-454D-85CD-FFBCAA4C478A}" sibTransId="{E56CEDF3-BE27-6A41-9776-3B0ABD225E8A}"/>
    <dgm:cxn modelId="{ABCAA252-E5DC-0E4F-A303-385C1541199F}" type="presOf" srcId="{86B1F3D8-D957-B14D-87E1-B0D1D6D72F90}" destId="{D80DA091-FED0-1B4D-827F-FFA5C4DA7BE3}" srcOrd="0" destOrd="0" presId="urn:microsoft.com/office/officeart/2005/8/layout/vList2"/>
    <dgm:cxn modelId="{DE9DD29C-EF36-924A-AD14-5D221DBE0311}" type="presOf" srcId="{83F9A072-BF21-3B4F-AF6A-3C82E3BF4D9A}" destId="{E8F4ECC8-54C9-2B48-BD19-38CEA2E2AA21}" srcOrd="0" destOrd="0" presId="urn:microsoft.com/office/officeart/2005/8/layout/vList2"/>
    <dgm:cxn modelId="{6EA6A7D5-182F-F14B-8877-2B44E7F10BF0}" type="presOf" srcId="{654E1FAB-E659-0644-A4E3-1F16F3B0BCF7}" destId="{9E2E74E5-16AB-A84F-8AF0-27AF8F6D8599}" srcOrd="0" destOrd="0" presId="urn:microsoft.com/office/officeart/2005/8/layout/vList2"/>
    <dgm:cxn modelId="{7359ABE1-D176-5E40-A683-582D78EE354E}" type="presOf" srcId="{2C825ABE-DE0F-3C4F-864C-33773D1AC65F}" destId="{B14C813E-4D77-0749-AD3F-A45BCDC02E46}" srcOrd="0" destOrd="0" presId="urn:microsoft.com/office/officeart/2005/8/layout/vList2"/>
    <dgm:cxn modelId="{1ACBE6E6-A923-5E4B-8A45-183DA876B96B}" srcId="{86B1F3D8-D957-B14D-87E1-B0D1D6D72F90}" destId="{AF255085-62CD-5E41-91B8-2ABDA9FB96FC}" srcOrd="3" destOrd="0" parTransId="{52A985CF-44B7-A34F-BDB9-825091147DDB}" sibTransId="{6DA3729C-406D-4D41-8706-09943727DDFE}"/>
    <dgm:cxn modelId="{7438DBEF-6373-DB4F-AB8B-175B5F107E98}" type="presOf" srcId="{AF255085-62CD-5E41-91B8-2ABDA9FB96FC}" destId="{AA012AAC-9FE7-2B4B-BDE2-043A9F3A3204}" srcOrd="0" destOrd="0" presId="urn:microsoft.com/office/officeart/2005/8/layout/vList2"/>
    <dgm:cxn modelId="{674ABEC2-538C-9E47-AE56-6BD18B8D256B}" type="presParOf" srcId="{D80DA091-FED0-1B4D-827F-FFA5C4DA7BE3}" destId="{9E2E74E5-16AB-A84F-8AF0-27AF8F6D8599}" srcOrd="0" destOrd="0" presId="urn:microsoft.com/office/officeart/2005/8/layout/vList2"/>
    <dgm:cxn modelId="{9651CF83-84C7-C444-9E30-CD7E08C07732}" type="presParOf" srcId="{D80DA091-FED0-1B4D-827F-FFA5C4DA7BE3}" destId="{26D8C1BC-233A-3040-B795-DCE97ACF459B}" srcOrd="1" destOrd="0" presId="urn:microsoft.com/office/officeart/2005/8/layout/vList2"/>
    <dgm:cxn modelId="{40AFAC0E-1251-1F4A-BA5C-D2BF5B425C83}" type="presParOf" srcId="{D80DA091-FED0-1B4D-827F-FFA5C4DA7BE3}" destId="{B14C813E-4D77-0749-AD3F-A45BCDC02E46}" srcOrd="2" destOrd="0" presId="urn:microsoft.com/office/officeart/2005/8/layout/vList2"/>
    <dgm:cxn modelId="{B961035C-4010-AC4D-A4C4-449E622ADF2C}" type="presParOf" srcId="{D80DA091-FED0-1B4D-827F-FFA5C4DA7BE3}" destId="{2CD50C98-EDBD-854D-8744-07122B1D2524}" srcOrd="3" destOrd="0" presId="urn:microsoft.com/office/officeart/2005/8/layout/vList2"/>
    <dgm:cxn modelId="{E9B33067-24D7-474D-8B0D-39DD4986E321}" type="presParOf" srcId="{D80DA091-FED0-1B4D-827F-FFA5C4DA7BE3}" destId="{E8F4ECC8-54C9-2B48-BD19-38CEA2E2AA21}" srcOrd="4" destOrd="0" presId="urn:microsoft.com/office/officeart/2005/8/layout/vList2"/>
    <dgm:cxn modelId="{253DC0B7-6087-094F-9FBB-79ACA36B8BFB}" type="presParOf" srcId="{D80DA091-FED0-1B4D-827F-FFA5C4DA7BE3}" destId="{02CB68AC-3113-384F-B655-E378A830080B}" srcOrd="5" destOrd="0" presId="urn:microsoft.com/office/officeart/2005/8/layout/vList2"/>
    <dgm:cxn modelId="{F7E548A1-8F45-254F-AD74-D301255492A2}" type="presParOf" srcId="{D80DA091-FED0-1B4D-827F-FFA5C4DA7BE3}" destId="{AA012AAC-9FE7-2B4B-BDE2-043A9F3A3204}" srcOrd="6" destOrd="0" presId="urn:microsoft.com/office/officeart/2005/8/layout/vList2"/>
    <dgm:cxn modelId="{C223EE70-43C0-F54B-968E-C15489A5A833}" type="presParOf" srcId="{D80DA091-FED0-1B4D-827F-FFA5C4DA7BE3}" destId="{76C14B48-1AAD-A04B-8570-5F3840C94AA0}" srcOrd="7" destOrd="0" presId="urn:microsoft.com/office/officeart/2005/8/layout/vList2"/>
    <dgm:cxn modelId="{750AA3A1-7716-ED4D-94C8-BA2C9828B361}" type="presParOf" srcId="{D80DA091-FED0-1B4D-827F-FFA5C4DA7BE3}" destId="{A83473DE-CF61-184E-8649-90BE423A33E4}" srcOrd="8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B1F3D8-D957-B14D-87E1-B0D1D6D72F90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4E1FAB-E659-0644-A4E3-1F16F3B0BCF7}">
      <dgm:prSet phldrT="[Text]"/>
      <dgm:spPr>
        <a:solidFill>
          <a:srgbClr val="1C222E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Agile Frameworks and Methodologies have similar processes that might differ in naming and terminology</a:t>
          </a:r>
          <a:endParaRPr lang="en-US" dirty="0"/>
        </a:p>
      </dgm:t>
    </dgm:pt>
    <dgm:pt modelId="{DB8A1B93-6ECA-6A42-BEC2-6583C323B8C8}" type="parTrans" cxnId="{88F1B710-0A38-D449-BA82-6ED7038BA087}">
      <dgm:prSet/>
      <dgm:spPr/>
      <dgm:t>
        <a:bodyPr/>
        <a:lstStyle/>
        <a:p>
          <a:endParaRPr lang="en-US"/>
        </a:p>
      </dgm:t>
    </dgm:pt>
    <dgm:pt modelId="{D079DF24-8556-B346-90C4-B243A89C4F04}" type="sibTrans" cxnId="{88F1B710-0A38-D449-BA82-6ED7038BA087}">
      <dgm:prSet/>
      <dgm:spPr/>
      <dgm:t>
        <a:bodyPr/>
        <a:lstStyle/>
        <a:p>
          <a:endParaRPr lang="en-US"/>
        </a:p>
      </dgm:t>
    </dgm:pt>
    <dgm:pt modelId="{2C825ABE-DE0F-3C4F-864C-33773D1AC65F}">
      <dgm:prSet/>
      <dgm:spPr>
        <a:solidFill>
          <a:srgbClr val="1C222E"/>
        </a:solidFill>
      </dgm:spPr>
      <dgm:t>
        <a:bodyPr/>
        <a:lstStyle/>
        <a:p>
          <a:r>
            <a: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The role of the Project Manager in Agile is a coach, facilitator, and enabler for success.</a:t>
          </a:r>
        </a:p>
      </dgm:t>
    </dgm:pt>
    <dgm:pt modelId="{63DCD196-D9EE-BE45-943C-558545086905}" type="parTrans" cxnId="{F3F17945-E863-DE49-BC42-35E1C487BE97}">
      <dgm:prSet/>
      <dgm:spPr/>
      <dgm:t>
        <a:bodyPr/>
        <a:lstStyle/>
        <a:p>
          <a:endParaRPr lang="en-US"/>
        </a:p>
      </dgm:t>
    </dgm:pt>
    <dgm:pt modelId="{8835A38D-BEEA-8545-8678-AF03C9446722}" type="sibTrans" cxnId="{F3F17945-E863-DE49-BC42-35E1C487BE97}">
      <dgm:prSet/>
      <dgm:spPr/>
      <dgm:t>
        <a:bodyPr/>
        <a:lstStyle/>
        <a:p>
          <a:endParaRPr lang="en-US"/>
        </a:p>
      </dgm:t>
    </dgm:pt>
    <dgm:pt modelId="{83F9A072-BF21-3B4F-AF6A-3C82E3BF4D9A}">
      <dgm:prSet/>
      <dgm:spPr>
        <a:solidFill>
          <a:srgbClr val="1C222E"/>
        </a:solidFill>
      </dgm:spPr>
      <dgm:t>
        <a:bodyPr/>
        <a:lstStyle/>
        <a:p>
          <a:r>
            <a:rPr lang="en-US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The Customer (Product Owner) is represented in the team</a:t>
          </a:r>
        </a:p>
      </dgm:t>
    </dgm:pt>
    <dgm:pt modelId="{32457702-B86E-454D-85CD-FFBCAA4C478A}" type="parTrans" cxnId="{D7E16C52-41A0-EB46-9F71-88B39FEE54F2}">
      <dgm:prSet/>
      <dgm:spPr/>
      <dgm:t>
        <a:bodyPr/>
        <a:lstStyle/>
        <a:p>
          <a:endParaRPr lang="en-US"/>
        </a:p>
      </dgm:t>
    </dgm:pt>
    <dgm:pt modelId="{E56CEDF3-BE27-6A41-9776-3B0ABD225E8A}" type="sibTrans" cxnId="{D7E16C52-41A0-EB46-9F71-88B39FEE54F2}">
      <dgm:prSet/>
      <dgm:spPr/>
      <dgm:t>
        <a:bodyPr/>
        <a:lstStyle/>
        <a:p>
          <a:endParaRPr lang="en-US"/>
        </a:p>
      </dgm:t>
    </dgm:pt>
    <dgm:pt modelId="{AF255085-62CD-5E41-91B8-2ABDA9FB96FC}">
      <dgm:prSet/>
      <dgm:spPr>
        <a:solidFill>
          <a:srgbClr val="1C222E"/>
        </a:solidFill>
      </dgm:spPr>
      <dgm:t>
        <a:bodyPr/>
        <a:lstStyle/>
        <a:p>
          <a:r>
            <a:rPr lang="en-US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In Initiating and Planning an Agile project, we do Product Vision, Product Roadmap, and Product Backlog </a:t>
          </a:r>
        </a:p>
      </dgm:t>
    </dgm:pt>
    <dgm:pt modelId="{52A985CF-44B7-A34F-BDB9-825091147DDB}" type="parTrans" cxnId="{1ACBE6E6-A923-5E4B-8A45-183DA876B96B}">
      <dgm:prSet/>
      <dgm:spPr/>
      <dgm:t>
        <a:bodyPr/>
        <a:lstStyle/>
        <a:p>
          <a:endParaRPr lang="en-US"/>
        </a:p>
      </dgm:t>
    </dgm:pt>
    <dgm:pt modelId="{6DA3729C-406D-4D41-8706-09943727DDFE}" type="sibTrans" cxnId="{1ACBE6E6-A923-5E4B-8A45-183DA876B96B}">
      <dgm:prSet/>
      <dgm:spPr/>
      <dgm:t>
        <a:bodyPr/>
        <a:lstStyle/>
        <a:p>
          <a:endParaRPr lang="en-US"/>
        </a:p>
      </dgm:t>
    </dgm:pt>
    <dgm:pt modelId="{D038035D-5996-2444-BC35-BDF1C0707200}">
      <dgm:prSet/>
      <dgm:spPr>
        <a:solidFill>
          <a:srgbClr val="1C222E"/>
        </a:solidFill>
      </dgm:spPr>
      <dgm:t>
        <a:bodyPr/>
        <a:lstStyle/>
        <a:p>
          <a:r>
            <a:rPr lang="en-US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In Executing an Agile project, we do Iteration Planning, User Stories, Iteration Backlog, and Iteration Retrospective, work is monitored through Daily Meetings, Burn Down, and Velocity Charts </a:t>
          </a:r>
        </a:p>
      </dgm:t>
    </dgm:pt>
    <dgm:pt modelId="{2812E816-F50D-F845-9D25-AD29E6F33A86}" type="parTrans" cxnId="{73937830-E1A8-EB44-AE14-AC73E412463D}">
      <dgm:prSet/>
      <dgm:spPr/>
      <dgm:t>
        <a:bodyPr/>
        <a:lstStyle/>
        <a:p>
          <a:endParaRPr lang="en-US"/>
        </a:p>
      </dgm:t>
    </dgm:pt>
    <dgm:pt modelId="{9E56571F-999C-1645-9AD7-F1D38077E84D}" type="sibTrans" cxnId="{73937830-E1A8-EB44-AE14-AC73E412463D}">
      <dgm:prSet/>
      <dgm:spPr/>
      <dgm:t>
        <a:bodyPr/>
        <a:lstStyle/>
        <a:p>
          <a:endParaRPr lang="en-US"/>
        </a:p>
      </dgm:t>
    </dgm:pt>
    <dgm:pt modelId="{D80DA091-FED0-1B4D-827F-FFA5C4DA7BE3}" type="pres">
      <dgm:prSet presAssocID="{86B1F3D8-D957-B14D-87E1-B0D1D6D72F90}" presName="linear" presStyleCnt="0">
        <dgm:presLayoutVars>
          <dgm:animLvl val="lvl"/>
          <dgm:resizeHandles val="exact"/>
        </dgm:presLayoutVars>
      </dgm:prSet>
      <dgm:spPr/>
    </dgm:pt>
    <dgm:pt modelId="{9E2E74E5-16AB-A84F-8AF0-27AF8F6D8599}" type="pres">
      <dgm:prSet presAssocID="{654E1FAB-E659-0644-A4E3-1F16F3B0BCF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6D8C1BC-233A-3040-B795-DCE97ACF459B}" type="pres">
      <dgm:prSet presAssocID="{D079DF24-8556-B346-90C4-B243A89C4F04}" presName="spacer" presStyleCnt="0"/>
      <dgm:spPr/>
    </dgm:pt>
    <dgm:pt modelId="{B14C813E-4D77-0749-AD3F-A45BCDC02E46}" type="pres">
      <dgm:prSet presAssocID="{2C825ABE-DE0F-3C4F-864C-33773D1AC65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CD50C98-EDBD-854D-8744-07122B1D2524}" type="pres">
      <dgm:prSet presAssocID="{8835A38D-BEEA-8545-8678-AF03C9446722}" presName="spacer" presStyleCnt="0"/>
      <dgm:spPr/>
    </dgm:pt>
    <dgm:pt modelId="{E8F4ECC8-54C9-2B48-BD19-38CEA2E2AA21}" type="pres">
      <dgm:prSet presAssocID="{83F9A072-BF21-3B4F-AF6A-3C82E3BF4D9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2CB68AC-3113-384F-B655-E378A830080B}" type="pres">
      <dgm:prSet presAssocID="{E56CEDF3-BE27-6A41-9776-3B0ABD225E8A}" presName="spacer" presStyleCnt="0"/>
      <dgm:spPr/>
    </dgm:pt>
    <dgm:pt modelId="{AA012AAC-9FE7-2B4B-BDE2-043A9F3A3204}" type="pres">
      <dgm:prSet presAssocID="{AF255085-62CD-5E41-91B8-2ABDA9FB96F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6C14B48-1AAD-A04B-8570-5F3840C94AA0}" type="pres">
      <dgm:prSet presAssocID="{6DA3729C-406D-4D41-8706-09943727DDFE}" presName="spacer" presStyleCnt="0"/>
      <dgm:spPr/>
    </dgm:pt>
    <dgm:pt modelId="{A83473DE-CF61-184E-8649-90BE423A33E4}" type="pres">
      <dgm:prSet presAssocID="{D038035D-5996-2444-BC35-BDF1C070720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23FEE02-5539-3447-8A68-966349ADEA01}" type="presOf" srcId="{D038035D-5996-2444-BC35-BDF1C0707200}" destId="{A83473DE-CF61-184E-8649-90BE423A33E4}" srcOrd="0" destOrd="0" presId="urn:microsoft.com/office/officeart/2005/8/layout/vList2"/>
    <dgm:cxn modelId="{88F1B710-0A38-D449-BA82-6ED7038BA087}" srcId="{86B1F3D8-D957-B14D-87E1-B0D1D6D72F90}" destId="{654E1FAB-E659-0644-A4E3-1F16F3B0BCF7}" srcOrd="0" destOrd="0" parTransId="{DB8A1B93-6ECA-6A42-BEC2-6583C323B8C8}" sibTransId="{D079DF24-8556-B346-90C4-B243A89C4F04}"/>
    <dgm:cxn modelId="{73937830-E1A8-EB44-AE14-AC73E412463D}" srcId="{86B1F3D8-D957-B14D-87E1-B0D1D6D72F90}" destId="{D038035D-5996-2444-BC35-BDF1C0707200}" srcOrd="4" destOrd="0" parTransId="{2812E816-F50D-F845-9D25-AD29E6F33A86}" sibTransId="{9E56571F-999C-1645-9AD7-F1D38077E84D}"/>
    <dgm:cxn modelId="{F3F17945-E863-DE49-BC42-35E1C487BE97}" srcId="{86B1F3D8-D957-B14D-87E1-B0D1D6D72F90}" destId="{2C825ABE-DE0F-3C4F-864C-33773D1AC65F}" srcOrd="1" destOrd="0" parTransId="{63DCD196-D9EE-BE45-943C-558545086905}" sibTransId="{8835A38D-BEEA-8545-8678-AF03C9446722}"/>
    <dgm:cxn modelId="{D7E16C52-41A0-EB46-9F71-88B39FEE54F2}" srcId="{86B1F3D8-D957-B14D-87E1-B0D1D6D72F90}" destId="{83F9A072-BF21-3B4F-AF6A-3C82E3BF4D9A}" srcOrd="2" destOrd="0" parTransId="{32457702-B86E-454D-85CD-FFBCAA4C478A}" sibTransId="{E56CEDF3-BE27-6A41-9776-3B0ABD225E8A}"/>
    <dgm:cxn modelId="{ABCAA252-E5DC-0E4F-A303-385C1541199F}" type="presOf" srcId="{86B1F3D8-D957-B14D-87E1-B0D1D6D72F90}" destId="{D80DA091-FED0-1B4D-827F-FFA5C4DA7BE3}" srcOrd="0" destOrd="0" presId="urn:microsoft.com/office/officeart/2005/8/layout/vList2"/>
    <dgm:cxn modelId="{DE9DD29C-EF36-924A-AD14-5D221DBE0311}" type="presOf" srcId="{83F9A072-BF21-3B4F-AF6A-3C82E3BF4D9A}" destId="{E8F4ECC8-54C9-2B48-BD19-38CEA2E2AA21}" srcOrd="0" destOrd="0" presId="urn:microsoft.com/office/officeart/2005/8/layout/vList2"/>
    <dgm:cxn modelId="{6EA6A7D5-182F-F14B-8877-2B44E7F10BF0}" type="presOf" srcId="{654E1FAB-E659-0644-A4E3-1F16F3B0BCF7}" destId="{9E2E74E5-16AB-A84F-8AF0-27AF8F6D8599}" srcOrd="0" destOrd="0" presId="urn:microsoft.com/office/officeart/2005/8/layout/vList2"/>
    <dgm:cxn modelId="{7359ABE1-D176-5E40-A683-582D78EE354E}" type="presOf" srcId="{2C825ABE-DE0F-3C4F-864C-33773D1AC65F}" destId="{B14C813E-4D77-0749-AD3F-A45BCDC02E46}" srcOrd="0" destOrd="0" presId="urn:microsoft.com/office/officeart/2005/8/layout/vList2"/>
    <dgm:cxn modelId="{1ACBE6E6-A923-5E4B-8A45-183DA876B96B}" srcId="{86B1F3D8-D957-B14D-87E1-B0D1D6D72F90}" destId="{AF255085-62CD-5E41-91B8-2ABDA9FB96FC}" srcOrd="3" destOrd="0" parTransId="{52A985CF-44B7-A34F-BDB9-825091147DDB}" sibTransId="{6DA3729C-406D-4D41-8706-09943727DDFE}"/>
    <dgm:cxn modelId="{7438DBEF-6373-DB4F-AB8B-175B5F107E98}" type="presOf" srcId="{AF255085-62CD-5E41-91B8-2ABDA9FB96FC}" destId="{AA012AAC-9FE7-2B4B-BDE2-043A9F3A3204}" srcOrd="0" destOrd="0" presId="urn:microsoft.com/office/officeart/2005/8/layout/vList2"/>
    <dgm:cxn modelId="{674ABEC2-538C-9E47-AE56-6BD18B8D256B}" type="presParOf" srcId="{D80DA091-FED0-1B4D-827F-FFA5C4DA7BE3}" destId="{9E2E74E5-16AB-A84F-8AF0-27AF8F6D8599}" srcOrd="0" destOrd="0" presId="urn:microsoft.com/office/officeart/2005/8/layout/vList2"/>
    <dgm:cxn modelId="{9651CF83-84C7-C444-9E30-CD7E08C07732}" type="presParOf" srcId="{D80DA091-FED0-1B4D-827F-FFA5C4DA7BE3}" destId="{26D8C1BC-233A-3040-B795-DCE97ACF459B}" srcOrd="1" destOrd="0" presId="urn:microsoft.com/office/officeart/2005/8/layout/vList2"/>
    <dgm:cxn modelId="{40AFAC0E-1251-1F4A-BA5C-D2BF5B425C83}" type="presParOf" srcId="{D80DA091-FED0-1B4D-827F-FFA5C4DA7BE3}" destId="{B14C813E-4D77-0749-AD3F-A45BCDC02E46}" srcOrd="2" destOrd="0" presId="urn:microsoft.com/office/officeart/2005/8/layout/vList2"/>
    <dgm:cxn modelId="{B961035C-4010-AC4D-A4C4-449E622ADF2C}" type="presParOf" srcId="{D80DA091-FED0-1B4D-827F-FFA5C4DA7BE3}" destId="{2CD50C98-EDBD-854D-8744-07122B1D2524}" srcOrd="3" destOrd="0" presId="urn:microsoft.com/office/officeart/2005/8/layout/vList2"/>
    <dgm:cxn modelId="{E9B33067-24D7-474D-8B0D-39DD4986E321}" type="presParOf" srcId="{D80DA091-FED0-1B4D-827F-FFA5C4DA7BE3}" destId="{E8F4ECC8-54C9-2B48-BD19-38CEA2E2AA21}" srcOrd="4" destOrd="0" presId="urn:microsoft.com/office/officeart/2005/8/layout/vList2"/>
    <dgm:cxn modelId="{253DC0B7-6087-094F-9FBB-79ACA36B8BFB}" type="presParOf" srcId="{D80DA091-FED0-1B4D-827F-FFA5C4DA7BE3}" destId="{02CB68AC-3113-384F-B655-E378A830080B}" srcOrd="5" destOrd="0" presId="urn:microsoft.com/office/officeart/2005/8/layout/vList2"/>
    <dgm:cxn modelId="{F7E548A1-8F45-254F-AD74-D301255492A2}" type="presParOf" srcId="{D80DA091-FED0-1B4D-827F-FFA5C4DA7BE3}" destId="{AA012AAC-9FE7-2B4B-BDE2-043A9F3A3204}" srcOrd="6" destOrd="0" presId="urn:microsoft.com/office/officeart/2005/8/layout/vList2"/>
    <dgm:cxn modelId="{C223EE70-43C0-F54B-968E-C15489A5A833}" type="presParOf" srcId="{D80DA091-FED0-1B4D-827F-FFA5C4DA7BE3}" destId="{76C14B48-1AAD-A04B-8570-5F3840C94AA0}" srcOrd="7" destOrd="0" presId="urn:microsoft.com/office/officeart/2005/8/layout/vList2"/>
    <dgm:cxn modelId="{750AA3A1-7716-ED4D-94C8-BA2C9828B361}" type="presParOf" srcId="{D80DA091-FED0-1B4D-827F-FFA5C4DA7BE3}" destId="{A83473DE-CF61-184E-8649-90BE423A33E4}" srcOrd="8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E74E5-16AB-A84F-8AF0-27AF8F6D8599}">
      <dsp:nvSpPr>
        <dsp:cNvPr id="0" name=""/>
        <dsp:cNvSpPr/>
      </dsp:nvSpPr>
      <dsp:spPr>
        <a:xfrm>
          <a:off x="0" y="75863"/>
          <a:ext cx="8593464" cy="673920"/>
        </a:xfrm>
        <a:prstGeom prst="roundRect">
          <a:avLst/>
        </a:prstGeom>
        <a:solidFill>
          <a:srgbClr val="1C222E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Agile project management started slowly since 1970s but gained momentum from 2001 onwards after publishing “The Agile Manifesto”</a:t>
          </a:r>
          <a:endParaRPr lang="en-US" sz="1800" kern="1200" dirty="0"/>
        </a:p>
      </dsp:txBody>
      <dsp:txXfrm>
        <a:off x="32898" y="108761"/>
        <a:ext cx="8527668" cy="608124"/>
      </dsp:txXfrm>
    </dsp:sp>
    <dsp:sp modelId="{B14C813E-4D77-0749-AD3F-A45BCDC02E46}">
      <dsp:nvSpPr>
        <dsp:cNvPr id="0" name=""/>
        <dsp:cNvSpPr/>
      </dsp:nvSpPr>
      <dsp:spPr>
        <a:xfrm>
          <a:off x="0" y="801623"/>
          <a:ext cx="8593464" cy="673920"/>
        </a:xfrm>
        <a:prstGeom prst="roundRect">
          <a:avLst/>
        </a:prstGeom>
        <a:solidFill>
          <a:srgbClr val="1C222E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The Agile Manifesto has 4 values and 12 principles that focus on flexibility, faster delivery, and customer collaboration</a:t>
          </a:r>
        </a:p>
      </dsp:txBody>
      <dsp:txXfrm>
        <a:off x="32898" y="834521"/>
        <a:ext cx="8527668" cy="608124"/>
      </dsp:txXfrm>
    </dsp:sp>
    <dsp:sp modelId="{E8F4ECC8-54C9-2B48-BD19-38CEA2E2AA21}">
      <dsp:nvSpPr>
        <dsp:cNvPr id="0" name=""/>
        <dsp:cNvSpPr/>
      </dsp:nvSpPr>
      <dsp:spPr>
        <a:xfrm>
          <a:off x="0" y="1527383"/>
          <a:ext cx="8593464" cy="673920"/>
        </a:xfrm>
        <a:prstGeom prst="roundRect">
          <a:avLst/>
        </a:prstGeom>
        <a:solidFill>
          <a:srgbClr val="1C222E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There are many frameworks and methodologies following Agile Values and Principles (ex. Scrum, Kanban, XP) </a:t>
          </a:r>
        </a:p>
      </dsp:txBody>
      <dsp:txXfrm>
        <a:off x="32898" y="1560281"/>
        <a:ext cx="8527668" cy="608124"/>
      </dsp:txXfrm>
    </dsp:sp>
    <dsp:sp modelId="{AA012AAC-9FE7-2B4B-BDE2-043A9F3A3204}">
      <dsp:nvSpPr>
        <dsp:cNvPr id="0" name=""/>
        <dsp:cNvSpPr/>
      </dsp:nvSpPr>
      <dsp:spPr>
        <a:xfrm>
          <a:off x="0" y="2253143"/>
          <a:ext cx="8593464" cy="673920"/>
        </a:xfrm>
        <a:prstGeom prst="roundRect">
          <a:avLst/>
        </a:prstGeom>
        <a:solidFill>
          <a:srgbClr val="1C222E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Uncertainty in projects comes from lack of requirements clarity and/or solution clarity</a:t>
          </a:r>
        </a:p>
      </dsp:txBody>
      <dsp:txXfrm>
        <a:off x="32898" y="2286041"/>
        <a:ext cx="8527668" cy="608124"/>
      </dsp:txXfrm>
    </dsp:sp>
    <dsp:sp modelId="{A83473DE-CF61-184E-8649-90BE423A33E4}">
      <dsp:nvSpPr>
        <dsp:cNvPr id="0" name=""/>
        <dsp:cNvSpPr/>
      </dsp:nvSpPr>
      <dsp:spPr>
        <a:xfrm>
          <a:off x="0" y="2978903"/>
          <a:ext cx="8593464" cy="673920"/>
        </a:xfrm>
        <a:prstGeom prst="roundRect">
          <a:avLst/>
        </a:prstGeom>
        <a:solidFill>
          <a:srgbClr val="1C222E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We select the suitable approach to manage the project based on degree of change and frequency of delivery</a:t>
          </a:r>
        </a:p>
      </dsp:txBody>
      <dsp:txXfrm>
        <a:off x="32898" y="3011801"/>
        <a:ext cx="8527668" cy="6081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E74E5-16AB-A84F-8AF0-27AF8F6D8599}">
      <dsp:nvSpPr>
        <dsp:cNvPr id="0" name=""/>
        <dsp:cNvSpPr/>
      </dsp:nvSpPr>
      <dsp:spPr>
        <a:xfrm>
          <a:off x="0" y="274582"/>
          <a:ext cx="8593464" cy="599040"/>
        </a:xfrm>
        <a:prstGeom prst="roundRect">
          <a:avLst/>
        </a:prstGeom>
        <a:solidFill>
          <a:srgbClr val="1C222E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kern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Agile Frameworks and Methodologies have similar processes that might differ in naming and terminology</a:t>
          </a:r>
          <a:endParaRPr lang="en-US" sz="1600" kern="1200" dirty="0"/>
        </a:p>
      </dsp:txBody>
      <dsp:txXfrm>
        <a:off x="29243" y="303825"/>
        <a:ext cx="8534978" cy="540554"/>
      </dsp:txXfrm>
    </dsp:sp>
    <dsp:sp modelId="{B14C813E-4D77-0749-AD3F-A45BCDC02E46}">
      <dsp:nvSpPr>
        <dsp:cNvPr id="0" name=""/>
        <dsp:cNvSpPr/>
      </dsp:nvSpPr>
      <dsp:spPr>
        <a:xfrm>
          <a:off x="0" y="919703"/>
          <a:ext cx="8593464" cy="599040"/>
        </a:xfrm>
        <a:prstGeom prst="roundRect">
          <a:avLst/>
        </a:prstGeom>
        <a:solidFill>
          <a:srgbClr val="1C222E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The role of the Project Manager in Agile is a coach, facilitator, and enabler for success.</a:t>
          </a:r>
        </a:p>
      </dsp:txBody>
      <dsp:txXfrm>
        <a:off x="29243" y="948946"/>
        <a:ext cx="8534978" cy="540554"/>
      </dsp:txXfrm>
    </dsp:sp>
    <dsp:sp modelId="{E8F4ECC8-54C9-2B48-BD19-38CEA2E2AA21}">
      <dsp:nvSpPr>
        <dsp:cNvPr id="0" name=""/>
        <dsp:cNvSpPr/>
      </dsp:nvSpPr>
      <dsp:spPr>
        <a:xfrm>
          <a:off x="0" y="1564823"/>
          <a:ext cx="8593464" cy="599040"/>
        </a:xfrm>
        <a:prstGeom prst="roundRect">
          <a:avLst/>
        </a:prstGeom>
        <a:solidFill>
          <a:srgbClr val="1C222E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The Customer (Product Owner) is represented in the team</a:t>
          </a:r>
        </a:p>
      </dsp:txBody>
      <dsp:txXfrm>
        <a:off x="29243" y="1594066"/>
        <a:ext cx="8534978" cy="540554"/>
      </dsp:txXfrm>
    </dsp:sp>
    <dsp:sp modelId="{AA012AAC-9FE7-2B4B-BDE2-043A9F3A3204}">
      <dsp:nvSpPr>
        <dsp:cNvPr id="0" name=""/>
        <dsp:cNvSpPr/>
      </dsp:nvSpPr>
      <dsp:spPr>
        <a:xfrm>
          <a:off x="0" y="2209943"/>
          <a:ext cx="8593464" cy="599040"/>
        </a:xfrm>
        <a:prstGeom prst="roundRect">
          <a:avLst/>
        </a:prstGeom>
        <a:solidFill>
          <a:srgbClr val="1C222E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In Initiating and Planning an Agile project, we do Product Vision, Product Roadmap, and Product Backlog </a:t>
          </a:r>
        </a:p>
      </dsp:txBody>
      <dsp:txXfrm>
        <a:off x="29243" y="2239186"/>
        <a:ext cx="8534978" cy="540554"/>
      </dsp:txXfrm>
    </dsp:sp>
    <dsp:sp modelId="{A83473DE-CF61-184E-8649-90BE423A33E4}">
      <dsp:nvSpPr>
        <dsp:cNvPr id="0" name=""/>
        <dsp:cNvSpPr/>
      </dsp:nvSpPr>
      <dsp:spPr>
        <a:xfrm>
          <a:off x="0" y="2855063"/>
          <a:ext cx="8593464" cy="599040"/>
        </a:xfrm>
        <a:prstGeom prst="roundRect">
          <a:avLst/>
        </a:prstGeom>
        <a:solidFill>
          <a:srgbClr val="1C222E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rPr>
            <a:t>In Executing an Agile project, we do Iteration Planning, User Stories, Iteration Backlog, and Iteration Retrospective, work is monitored through Daily Meetings, Burn Down, and Velocity Charts </a:t>
          </a:r>
        </a:p>
      </dsp:txBody>
      <dsp:txXfrm>
        <a:off x="29243" y="2884306"/>
        <a:ext cx="8534978" cy="540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0" name="Google Shape;100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01" name="Google Shape;101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28" name="Google Shape;12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3" name="Google Shape;143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4" name="Google Shape;144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9" name="Google Shape;15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621897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3" name="Google Shape;113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4" name="Google Shape;114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32066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6</a:t>
            </a:fld>
            <a:endParaRPr lang="en-US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912884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7</a:t>
            </a:fld>
            <a:endParaRPr lang="en-US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92575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9" name="Google Shape;15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469311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3" name="Google Shape;113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4" name="Google Shape;114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402685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3375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13</a:t>
            </a:fld>
            <a:endParaRPr lang="en-US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620403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14</a:t>
            </a:fld>
            <a:endParaRPr lang="en-US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38674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F3F8E8-A60B-554E-B0CF-64847C5C16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3244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1F3F8E8-A60B-554E-B0CF-64847C5C164F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75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9897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26205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28324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30788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03419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97732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86845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88718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76838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20236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>
          <a:xfrm>
            <a:off x="358775" y="431800"/>
            <a:ext cx="6140450" cy="3454400"/>
          </a:xfrm>
        </p:spPr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DA5471-CC57-402A-9527-36A1D012F69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629855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59" name="Google Shape;159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621897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4" name="Google Shape;204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5" name="Google Shape;205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35</a:t>
            </a:fld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8_Title Slide">
  <p:cSld name="8_Title Slid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1"/>
          <p:cNvSpPr>
            <a:spLocks noGrp="1"/>
          </p:cNvSpPr>
          <p:nvPr>
            <p:ph type="pic" idx="2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3_Title Slide">
  <p:cSld name="33_Title Slide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4"/>
          <p:cNvSpPr>
            <a:spLocks noGrp="1"/>
          </p:cNvSpPr>
          <p:nvPr>
            <p:ph type="pic" idx="2"/>
          </p:nvPr>
        </p:nvSpPr>
        <p:spPr>
          <a:xfrm>
            <a:off x="0" y="1"/>
            <a:ext cx="6826172" cy="6857998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3_Title Slide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5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8_Title Slide">
  <p:cSld name="48_Title Slide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8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51" cy="68580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1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8" name="Google Shape;38;p1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39" name="Google Shape;39;p1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40" name="Google Shape;40;p1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20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20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p2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45" name="Google Shape;45;p2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46" name="Google Shape;46;p2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2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2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0" name="Google Shape;50;p21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1" name="Google Shape;51;p2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52" name="Google Shape;52;p2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53" name="Google Shape;53;p2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2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2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7" name="Google Shape;57;p22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8" name="Google Shape;58;p22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9" name="Google Shape;59;p22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0" name="Google Shape;60;p2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61" name="Google Shape;61;p2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62" name="Google Shape;62;p2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25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25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75" name="Google Shape;75;p25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6" name="Google Shape;76;p2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77" name="Google Shape;77;p2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78" name="Google Shape;78;p2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27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9" name="Google Shape;89;p2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90" name="Google Shape;90;p2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91" name="Google Shape;91;p2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28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28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5" name="Google Shape;95;p2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96" name="Google Shape;96;p2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97" name="Google Shape;97;p2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356693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3_Title Slide">
  <p:cSld name="23_Title Slide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2"/>
          <p:cNvSpPr>
            <a:spLocks noGrp="1"/>
          </p:cNvSpPr>
          <p:nvPr>
            <p:ph type="pic" idx="2"/>
          </p:nvPr>
        </p:nvSpPr>
        <p:spPr>
          <a:xfrm>
            <a:off x="1" y="0"/>
            <a:ext cx="9740898" cy="596265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3775490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9_Title Slide">
  <p:cSld name="29_Title Slide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13"/>
          <p:cNvSpPr>
            <a:spLocks noGrp="1"/>
          </p:cNvSpPr>
          <p:nvPr>
            <p:ph type="pic" idx="2"/>
          </p:nvPr>
        </p:nvSpPr>
        <p:spPr>
          <a:xfrm>
            <a:off x="1127760" y="1123950"/>
            <a:ext cx="9936480" cy="46101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99425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6336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A3376-E18A-404C-9296-A6008C2770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0F5F76-8DC9-D543-8FB5-7C02797775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E35FA-3F96-AD4D-8031-7784BD08A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EC924-9932-CA47-8649-05338DB8AA43}" type="datetimeFigureOut">
              <a:rPr lang="en-US" smtClean="0"/>
              <a:t>10/9/23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E72AE-D7A4-934C-B03B-2CE78B426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085F9-750B-C241-8CF3-D5D9F6494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7BDC3-CFBE-EC40-A431-206FDD1F60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188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8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13" name="Google Shape;13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14" name="Google Shape;14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6" r:id="rId4"/>
    <p:sldLayoutId id="2147483657" r:id="rId5"/>
    <p:sldLayoutId id="2147483658" r:id="rId6"/>
    <p:sldLayoutId id="2147483659" r:id="rId7"/>
    <p:sldLayoutId id="2147483660" r:id="rId8"/>
    <p:sldLayoutId id="2147483663" r:id="rId9"/>
    <p:sldLayoutId id="2147483665" r:id="rId10"/>
    <p:sldLayoutId id="2147483666" r:id="rId11"/>
    <p:sldLayoutId id="2147483667" r:id="rId12"/>
    <p:sldLayoutId id="2147483668" r:id="rId13"/>
    <p:sldLayoutId id="2147483669" r:id="rId14"/>
    <p:sldLayoutId id="2147483672" r:id="rId15"/>
    <p:sldLayoutId id="2147483674" r:id="rId1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5" Type="http://schemas.openxmlformats.org/officeDocument/2006/relationships/image" Target="../media/image2.pn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agilealliance.org/agile101/subway-map-to-agile-practices/" TargetMode="Externa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hyperlink" Target="https://youexec.com/plus?m=ppt" TargetMode="External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9TycLR0TqFA" TargetMode="External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ilealliance.org/agile101/subway-map-to-agile-practices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7.jpg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57150" y="-44450"/>
            <a:ext cx="12311979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1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1"/>
          <p:cNvSpPr txBox="1"/>
          <p:nvPr/>
        </p:nvSpPr>
        <p:spPr>
          <a:xfrm>
            <a:off x="1105196" y="3794396"/>
            <a:ext cx="4886463" cy="8309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0" i="0" u="none" strike="noStrike" cap="none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by Eng. Ahmed Hussein, MBA, PfMP©, PMP©, CMP APMG</a:t>
            </a:r>
            <a:endParaRPr dirty="0"/>
          </a:p>
        </p:txBody>
      </p:sp>
      <p:sp>
        <p:nvSpPr>
          <p:cNvPr id="106" name="Google Shape;106;p1"/>
          <p:cNvSpPr txBox="1"/>
          <p:nvPr/>
        </p:nvSpPr>
        <p:spPr>
          <a:xfrm>
            <a:off x="1108644" y="2424037"/>
            <a:ext cx="4326249" cy="14465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Agile Project</a:t>
            </a:r>
            <a:br>
              <a:rPr lang="en-US" sz="44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</a:br>
            <a:r>
              <a:rPr lang="en-US" sz="44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Management</a:t>
            </a:r>
            <a:endParaRPr lang="en-US" dirty="0"/>
          </a:p>
        </p:txBody>
      </p:sp>
      <p:sp>
        <p:nvSpPr>
          <p:cNvPr id="107" name="Google Shape;107;p1"/>
          <p:cNvSpPr/>
          <p:nvPr/>
        </p:nvSpPr>
        <p:spPr>
          <a:xfrm>
            <a:off x="-57152" y="5843657"/>
            <a:ext cx="3439167" cy="529167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27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</a:t>
            </a:r>
            <a:r>
              <a:rPr lang="en-US" sz="2800" b="1" dirty="0">
                <a:latin typeface="Times New Roman"/>
                <a:ea typeface="Times New Roman"/>
                <a:cs typeface="Times New Roman"/>
                <a:sym typeface="Times New Roman"/>
              </a:rPr>
              <a:t>2</a:t>
            </a:r>
            <a:endParaRPr lang="en-US" sz="2800" dirty="0"/>
          </a:p>
        </p:txBody>
      </p:sp>
      <p:pic>
        <p:nvPicPr>
          <p:cNvPr id="108" name="Google Shape;108;p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00920" y="309118"/>
            <a:ext cx="2876695" cy="1357799"/>
          </a:xfrm>
          <a:prstGeom prst="rect">
            <a:avLst/>
          </a:prstGeom>
          <a:noFill/>
          <a:ln>
            <a:noFill/>
          </a:ln>
        </p:spPr>
      </p:pic>
      <p:sp>
        <p:nvSpPr>
          <p:cNvPr id="109" name="Google Shape;109;p1"/>
          <p:cNvSpPr txBox="1"/>
          <p:nvPr/>
        </p:nvSpPr>
        <p:spPr>
          <a:xfrm>
            <a:off x="329269" y="5104240"/>
            <a:ext cx="3439167" cy="707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PMG 622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lt1"/>
                </a:solidFill>
                <a:latin typeface="Times New Roman"/>
                <a:cs typeface="Times New Roman"/>
                <a:sym typeface="Times New Roman"/>
              </a:rPr>
              <a:t>Master of Project Management</a:t>
            </a:r>
            <a:endParaRPr dirty="0"/>
          </a:p>
        </p:txBody>
      </p:sp>
      <p:sp>
        <p:nvSpPr>
          <p:cNvPr id="110" name="Google Shape;110;p1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 rotWithShape="1">
            <a:blip r:embed="rId5">
              <a:alphaModFix/>
            </a:blip>
            <a:stretch>
              <a:fillRect t="-999"/>
            </a:stretch>
          </a:blip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3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>
            <a:gsLst>
              <a:gs pos="0">
                <a:srgbClr val="262626">
                  <a:alpha val="11764"/>
                </a:srgbClr>
              </a:gs>
              <a:gs pos="10000">
                <a:srgbClr val="262626">
                  <a:alpha val="11764"/>
                </a:srgbClr>
              </a:gs>
              <a:gs pos="100000">
                <a:srgbClr val="262626">
                  <a:alpha val="89803"/>
                </a:srgbClr>
              </a:gs>
            </a:gsLst>
            <a:lin ang="4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1" name="Google Shape;131;p3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>
            <a:gsLst>
              <a:gs pos="0">
                <a:srgbClr val="262626">
                  <a:alpha val="11764"/>
                </a:srgbClr>
              </a:gs>
              <a:gs pos="10000">
                <a:srgbClr val="262626">
                  <a:alpha val="11764"/>
                </a:srgbClr>
              </a:gs>
              <a:gs pos="100000">
                <a:srgbClr val="262626">
                  <a:alpha val="89803"/>
                </a:srgbClr>
              </a:gs>
            </a:gsLst>
            <a:lin ang="4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2" name="Google Shape;132;p3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8679" b="8678"/>
          <a:stretch/>
        </p:blipFill>
        <p:spPr>
          <a:xfrm>
            <a:off x="1127760" y="1123950"/>
            <a:ext cx="9936480" cy="46101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pic>
      <p:sp>
        <p:nvSpPr>
          <p:cNvPr id="133" name="Google Shape;133;p3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100" dirty="0">
              <a:solidFill>
                <a:srgbClr val="00B0F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4" name="Google Shape;134;p3"/>
          <p:cNvSpPr/>
          <p:nvPr/>
        </p:nvSpPr>
        <p:spPr>
          <a:xfrm>
            <a:off x="-1508238" y="621707"/>
            <a:ext cx="10625587" cy="4572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5" name="Google Shape;135;p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497088" y="59146"/>
            <a:ext cx="2383737" cy="1125123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3"/>
          <p:cNvSpPr/>
          <p:nvPr/>
        </p:nvSpPr>
        <p:spPr>
          <a:xfrm>
            <a:off x="1127760" y="4884389"/>
            <a:ext cx="4747323" cy="880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by Eng. Ahmed Hussein, MBA, PfMP©, PMP©, CMP APMG</a:t>
            </a:r>
            <a:endParaRPr lang="en-US" sz="1600" dirty="0"/>
          </a:p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7" name="Google Shape;137;p3"/>
          <p:cNvSpPr txBox="1"/>
          <p:nvPr/>
        </p:nvSpPr>
        <p:spPr>
          <a:xfrm>
            <a:off x="6301339" y="1259391"/>
            <a:ext cx="4758201" cy="25545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Understanding Agile Approaches: General Practices and Terminology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3200" b="1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38" name="Google Shape;138;p3"/>
          <p:cNvSpPr txBox="1"/>
          <p:nvPr/>
        </p:nvSpPr>
        <p:spPr>
          <a:xfrm>
            <a:off x="5071247" y="1139330"/>
            <a:ext cx="917148" cy="338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</a:t>
            </a:r>
            <a:endParaRPr dirty="0"/>
          </a:p>
        </p:txBody>
      </p:sp>
      <p:sp>
        <p:nvSpPr>
          <p:cNvPr id="139" name="Google Shape;139;p3"/>
          <p:cNvSpPr txBox="1"/>
          <p:nvPr/>
        </p:nvSpPr>
        <p:spPr>
          <a:xfrm>
            <a:off x="5056021" y="1354195"/>
            <a:ext cx="942618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4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0" name="Google Shape;140;p3"/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" name="Google Shape;146;p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4">
            <a:alphaModFix/>
          </a:blip>
          <a:srcRect l="13924" r="13924"/>
          <a:stretch/>
        </p:blipFill>
        <p:spPr>
          <a:xfrm>
            <a:off x="2808" y="0"/>
            <a:ext cx="5547685" cy="5573488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pic>
      <p:sp>
        <p:nvSpPr>
          <p:cNvPr id="147" name="Google Shape;147;p4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4"/>
          <p:cNvSpPr/>
          <p:nvPr/>
        </p:nvSpPr>
        <p:spPr>
          <a:xfrm rot="5400000" flipH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8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669BBC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4"/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Learning Objectives</a:t>
            </a:r>
            <a:endParaRPr dirty="0"/>
          </a:p>
        </p:txBody>
      </p:sp>
      <p:sp>
        <p:nvSpPr>
          <p:cNvPr id="150" name="Google Shape;150;p4"/>
          <p:cNvSpPr txBox="1"/>
          <p:nvPr/>
        </p:nvSpPr>
        <p:spPr>
          <a:xfrm>
            <a:off x="5550493" y="1975191"/>
            <a:ext cx="6465077" cy="13849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514350" marR="0" lvl="0" indent="-514350" algn="l" rtl="0"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+mj-lt"/>
              <a:buAutoNum type="arabicPeriod"/>
            </a:pPr>
            <a:r>
              <a:rPr lang="en-US" sz="2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Understand agile practices and processes</a:t>
            </a:r>
          </a:p>
          <a:p>
            <a:pPr marL="514350" marR="0" lvl="0" indent="-514350" algn="l" rtl="0">
              <a:spcBef>
                <a:spcPts val="0"/>
              </a:spcBef>
              <a:spcAft>
                <a:spcPts val="0"/>
              </a:spcAft>
              <a:buClr>
                <a:schemeClr val="bg1"/>
              </a:buClr>
              <a:buFont typeface="+mj-lt"/>
              <a:buAutoNum type="arabicPeriod"/>
            </a:pPr>
            <a:r>
              <a:rPr lang="en-US" sz="2800" dirty="0">
                <a:solidFill>
                  <a:schemeClr val="lt1"/>
                </a:solidFill>
                <a:latin typeface="Times New Roman"/>
                <a:cs typeface="Times New Roman"/>
                <a:sym typeface="Times New Roman"/>
              </a:rPr>
              <a:t>Learn agile terminology</a:t>
            </a:r>
          </a:p>
        </p:txBody>
      </p:sp>
      <p:sp>
        <p:nvSpPr>
          <p:cNvPr id="154" name="Google Shape;154;p4"/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55" name="Google Shape;155;p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4"/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sp>
        <p:nvSpPr>
          <p:cNvPr id="2" name="Google Shape;164;p5">
            <a:extLst>
              <a:ext uri="{FF2B5EF4-FFF2-40B4-BE49-F238E27FC236}">
                <a16:creationId xmlns:a16="http://schemas.microsoft.com/office/drawing/2014/main" id="{379998CD-38FC-F406-D61D-1161F1E7BF93}"/>
              </a:ext>
            </a:extLst>
          </p:cNvPr>
          <p:cNvSpPr txBox="1"/>
          <p:nvPr/>
        </p:nvSpPr>
        <p:spPr>
          <a:xfrm>
            <a:off x="3262808" y="1405263"/>
            <a:ext cx="1509819" cy="369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</a:t>
            </a:r>
            <a:endParaRPr sz="28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" name="Google Shape;165;p5">
            <a:extLst>
              <a:ext uri="{FF2B5EF4-FFF2-40B4-BE49-F238E27FC236}">
                <a16:creationId xmlns:a16="http://schemas.microsoft.com/office/drawing/2014/main" id="{E4A24717-7EE2-C489-E719-BF3825D73037}"/>
              </a:ext>
            </a:extLst>
          </p:cNvPr>
          <p:cNvSpPr txBox="1"/>
          <p:nvPr/>
        </p:nvSpPr>
        <p:spPr>
          <a:xfrm>
            <a:off x="3404351" y="1843127"/>
            <a:ext cx="1238099" cy="4000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</a:t>
            </a:r>
            <a:endParaRPr sz="7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" name="Google Shape;163;p5">
            <a:extLst>
              <a:ext uri="{FF2B5EF4-FFF2-40B4-BE49-F238E27FC236}">
                <a16:creationId xmlns:a16="http://schemas.microsoft.com/office/drawing/2014/main" id="{F1E37B4A-3CD8-3211-619B-6783DEE6EFEC}"/>
              </a:ext>
            </a:extLst>
          </p:cNvPr>
          <p:cNvSpPr/>
          <p:nvPr/>
        </p:nvSpPr>
        <p:spPr>
          <a:xfrm>
            <a:off x="3326466" y="1299723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" name="Google Shape;164;p5">
            <a:extLst>
              <a:ext uri="{FF2B5EF4-FFF2-40B4-BE49-F238E27FC236}">
                <a16:creationId xmlns:a16="http://schemas.microsoft.com/office/drawing/2014/main" id="{AF32ADF8-7F6B-DF9B-DCCF-47348719FDCF}"/>
              </a:ext>
            </a:extLst>
          </p:cNvPr>
          <p:cNvSpPr txBox="1"/>
          <p:nvPr/>
        </p:nvSpPr>
        <p:spPr>
          <a:xfrm>
            <a:off x="3537307" y="1340301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</a:t>
            </a:r>
            <a:endParaRPr sz="2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" name="Google Shape;165;p5">
            <a:extLst>
              <a:ext uri="{FF2B5EF4-FFF2-40B4-BE49-F238E27FC236}">
                <a16:creationId xmlns:a16="http://schemas.microsoft.com/office/drawing/2014/main" id="{277A5255-9646-F028-1DE6-13791BF8CB8D}"/>
              </a:ext>
            </a:extLst>
          </p:cNvPr>
          <p:cNvSpPr txBox="1"/>
          <p:nvPr/>
        </p:nvSpPr>
        <p:spPr>
          <a:xfrm>
            <a:off x="3598337" y="1596116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6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0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5"/>
          <p:cNvSpPr txBox="1"/>
          <p:nvPr/>
        </p:nvSpPr>
        <p:spPr>
          <a:xfrm>
            <a:off x="2513150" y="1019069"/>
            <a:ext cx="5430700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chemeClr val="lt1"/>
                </a:solidFill>
                <a:latin typeface="Times New Roman"/>
                <a:cs typeface="Times New Roman"/>
                <a:sym typeface="Times New Roman"/>
              </a:rPr>
              <a:t>Key Points from Previous Lecture</a:t>
            </a:r>
          </a:p>
        </p:txBody>
      </p:sp>
      <p:pic>
        <p:nvPicPr>
          <p:cNvPr id="167" name="Google Shape;167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5"/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sp>
        <p:nvSpPr>
          <p:cNvPr id="3" name="Google Shape;163;p5">
            <a:extLst>
              <a:ext uri="{FF2B5EF4-FFF2-40B4-BE49-F238E27FC236}">
                <a16:creationId xmlns:a16="http://schemas.microsoft.com/office/drawing/2014/main" id="{0C94E425-EFF5-7463-592D-5DD951A6C26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CC20127-3F88-7DBD-ACCC-E036E2F652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30566695"/>
              </p:ext>
            </p:extLst>
          </p:nvPr>
        </p:nvGraphicFramePr>
        <p:xfrm>
          <a:off x="2513150" y="2014901"/>
          <a:ext cx="8593464" cy="3728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Google Shape;164;p5">
            <a:extLst>
              <a:ext uri="{FF2B5EF4-FFF2-40B4-BE49-F238E27FC236}">
                <a16:creationId xmlns:a16="http://schemas.microsoft.com/office/drawing/2014/main" id="{62A1B30A-EA99-38B4-49AD-9008F4665B3E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</a:t>
            </a:r>
            <a:endParaRPr sz="2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" name="Google Shape;165;p5">
            <a:extLst>
              <a:ext uri="{FF2B5EF4-FFF2-40B4-BE49-F238E27FC236}">
                <a16:creationId xmlns:a16="http://schemas.microsoft.com/office/drawing/2014/main" id="{32327E49-3C0B-8600-C32C-7B361B328DF3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6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01192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"/>
          <p:cNvSpPr/>
          <p:nvPr/>
        </p:nvSpPr>
        <p:spPr>
          <a:xfrm rot="10800000" flipH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xx</a:t>
            </a: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7" name="Google Shape;117;p2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4175" r="4175"/>
          <a:stretch/>
        </p:blipFill>
        <p:spPr>
          <a:xfrm>
            <a:off x="0" y="-43542"/>
            <a:ext cx="8659664" cy="5300798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pic>
      <p:sp>
        <p:nvSpPr>
          <p:cNvPr id="118" name="Google Shape;118;p2"/>
          <p:cNvSpPr txBox="1"/>
          <p:nvPr/>
        </p:nvSpPr>
        <p:spPr>
          <a:xfrm>
            <a:off x="6370224" y="2703929"/>
            <a:ext cx="5110078" cy="14465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Agile Practices and Processes</a:t>
            </a:r>
          </a:p>
        </p:txBody>
      </p:sp>
      <p:sp>
        <p:nvSpPr>
          <p:cNvPr id="119" name="Google Shape;119;p2"/>
          <p:cNvSpPr/>
          <p:nvPr/>
        </p:nvSpPr>
        <p:spPr>
          <a:xfrm>
            <a:off x="6384738" y="4232260"/>
            <a:ext cx="3516608" cy="529167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2700" cap="flat" cmpd="sng">
            <a:solidFill>
              <a:srgbClr val="8E5A6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2</a:t>
            </a:r>
            <a:endParaRPr dirty="0"/>
          </a:p>
        </p:txBody>
      </p:sp>
      <p:sp>
        <p:nvSpPr>
          <p:cNvPr id="120" name="Google Shape;120;p2"/>
          <p:cNvSpPr txBox="1"/>
          <p:nvPr/>
        </p:nvSpPr>
        <p:spPr>
          <a:xfrm>
            <a:off x="6370224" y="4862512"/>
            <a:ext cx="3193501" cy="707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PMG 622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Agile Project Management</a:t>
            </a:r>
            <a:endParaRPr dirty="0"/>
          </a:p>
        </p:txBody>
      </p:sp>
      <p:sp>
        <p:nvSpPr>
          <p:cNvPr id="121" name="Google Shape;121;p2"/>
          <p:cNvSpPr txBox="1"/>
          <p:nvPr/>
        </p:nvSpPr>
        <p:spPr>
          <a:xfrm>
            <a:off x="459185" y="6187539"/>
            <a:ext cx="7978233" cy="4000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en-US" sz="20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by Eng. Ahmed Hussein, MBA, PfMP©, PMP©, CMP APMG</a:t>
            </a:r>
          </a:p>
        </p:txBody>
      </p:sp>
      <p:sp>
        <p:nvSpPr>
          <p:cNvPr id="122" name="Google Shape;122;p2"/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by</a:t>
            </a:r>
            <a:endParaRPr dirty="0"/>
          </a:p>
        </p:txBody>
      </p:sp>
      <p:pic>
        <p:nvPicPr>
          <p:cNvPr id="123" name="Google Shape;123;p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13679" y="372325"/>
            <a:ext cx="2457656" cy="670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96255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hteck 4">
            <a:extLst>
              <a:ext uri="{FF2B5EF4-FFF2-40B4-BE49-F238E27FC236}">
                <a16:creationId xmlns:a16="http://schemas.microsoft.com/office/drawing/2014/main" id="{833CEBB1-4A69-954D-8FC5-005C246127B1}"/>
              </a:ext>
            </a:extLst>
          </p:cNvPr>
          <p:cNvSpPr/>
          <p:nvPr/>
        </p:nvSpPr>
        <p:spPr bwMode="gray">
          <a:xfrm flipH="1">
            <a:off x="8805774" y="1684329"/>
            <a:ext cx="2646951" cy="4254424"/>
          </a:xfrm>
          <a:prstGeom prst="roundRect">
            <a:avLst>
              <a:gd name="adj" fmla="val 4253"/>
            </a:avLst>
          </a:prstGeom>
          <a:solidFill>
            <a:schemeClr val="bg1">
              <a:lumMod val="95000"/>
              <a:alpha val="50000"/>
            </a:schemeClr>
          </a:solidFill>
          <a:ln w="12700">
            <a:noFill/>
            <a:round/>
            <a:headEnd/>
            <a:tailEnd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68" name="Rechteck 5">
            <a:extLst>
              <a:ext uri="{FF2B5EF4-FFF2-40B4-BE49-F238E27FC236}">
                <a16:creationId xmlns:a16="http://schemas.microsoft.com/office/drawing/2014/main" id="{87587F21-43E7-6949-8E53-E81045D3CF58}"/>
              </a:ext>
            </a:extLst>
          </p:cNvPr>
          <p:cNvSpPr/>
          <p:nvPr/>
        </p:nvSpPr>
        <p:spPr bwMode="gray">
          <a:xfrm>
            <a:off x="3905298" y="1684329"/>
            <a:ext cx="4796457" cy="4254424"/>
          </a:xfrm>
          <a:prstGeom prst="roundRect">
            <a:avLst>
              <a:gd name="adj" fmla="val 2717"/>
            </a:avLst>
          </a:prstGeom>
          <a:solidFill>
            <a:schemeClr val="accent1">
              <a:lumMod val="20000"/>
              <a:lumOff val="80000"/>
              <a:alpha val="50000"/>
            </a:schemeClr>
          </a:solidFill>
          <a:ln w="12700">
            <a:noFill/>
            <a:round/>
            <a:headEnd/>
            <a:tailEnd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69" name="Rechteck 6">
            <a:extLst>
              <a:ext uri="{FF2B5EF4-FFF2-40B4-BE49-F238E27FC236}">
                <a16:creationId xmlns:a16="http://schemas.microsoft.com/office/drawing/2014/main" id="{EE858580-0CDA-7A4C-B391-8F742D28048B}"/>
              </a:ext>
            </a:extLst>
          </p:cNvPr>
          <p:cNvSpPr/>
          <p:nvPr/>
        </p:nvSpPr>
        <p:spPr bwMode="gray">
          <a:xfrm>
            <a:off x="739274" y="1684329"/>
            <a:ext cx="3061999" cy="4254424"/>
          </a:xfrm>
          <a:prstGeom prst="roundRect">
            <a:avLst>
              <a:gd name="adj" fmla="val 4164"/>
            </a:avLst>
          </a:prstGeom>
          <a:solidFill>
            <a:schemeClr val="bg1">
              <a:lumMod val="95000"/>
              <a:alpha val="50000"/>
            </a:schemeClr>
          </a:solidFill>
          <a:ln w="12700">
            <a:noFill/>
            <a:round/>
            <a:headEnd/>
            <a:tailEnd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BEA758D-043B-0140-A836-40E07598539D}"/>
              </a:ext>
            </a:extLst>
          </p:cNvPr>
          <p:cNvGrpSpPr/>
          <p:nvPr/>
        </p:nvGrpSpPr>
        <p:grpSpPr>
          <a:xfrm>
            <a:off x="9489778" y="3762152"/>
            <a:ext cx="1399863" cy="1084787"/>
            <a:chOff x="9489778" y="3667562"/>
            <a:chExt cx="1399863" cy="1084787"/>
          </a:xfrm>
        </p:grpSpPr>
        <p:sp>
          <p:nvSpPr>
            <p:cNvPr id="199" name="Freeform 14">
              <a:extLst>
                <a:ext uri="{FF2B5EF4-FFF2-40B4-BE49-F238E27FC236}">
                  <a16:creationId xmlns:a16="http://schemas.microsoft.com/office/drawing/2014/main" id="{F5AF0965-8914-024C-8EE7-05FD5CFCCD65}"/>
                </a:ext>
              </a:extLst>
            </p:cNvPr>
            <p:cNvSpPr>
              <a:spLocks/>
            </p:cNvSpPr>
            <p:nvPr/>
          </p:nvSpPr>
          <p:spPr bwMode="gray">
            <a:xfrm>
              <a:off x="9489778" y="3702528"/>
              <a:ext cx="629587" cy="1049821"/>
            </a:xfrm>
            <a:custGeom>
              <a:avLst/>
              <a:gdLst>
                <a:gd name="T0" fmla="*/ 848 w 848"/>
                <a:gd name="T1" fmla="*/ 656 h 1280"/>
                <a:gd name="T2" fmla="*/ 0 w 848"/>
                <a:gd name="T3" fmla="*/ 0 h 1280"/>
                <a:gd name="T4" fmla="*/ 0 w 848"/>
                <a:gd name="T5" fmla="*/ 0 h 1280"/>
                <a:gd name="T6" fmla="*/ 0 w 848"/>
                <a:gd name="T7" fmla="*/ 621 h 1280"/>
                <a:gd name="T8" fmla="*/ 0 w 848"/>
                <a:gd name="T9" fmla="*/ 621 h 1280"/>
                <a:gd name="T10" fmla="*/ 848 w 848"/>
                <a:gd name="T11" fmla="*/ 1280 h 1280"/>
                <a:gd name="T12" fmla="*/ 848 w 848"/>
                <a:gd name="T13" fmla="*/ 1280 h 1280"/>
                <a:gd name="T14" fmla="*/ 848 w 848"/>
                <a:gd name="T15" fmla="*/ 656 h 1280"/>
                <a:gd name="T16" fmla="*/ 848 w 848"/>
                <a:gd name="T17" fmla="*/ 656 h 1280"/>
                <a:gd name="T18" fmla="*/ 848 w 848"/>
                <a:gd name="T19" fmla="*/ 656 h 1280"/>
                <a:gd name="connsiteX0" fmla="*/ 10000 w 10328"/>
                <a:gd name="connsiteY0" fmla="*/ 5125 h 13088"/>
                <a:gd name="connsiteX1" fmla="*/ 0 w 10328"/>
                <a:gd name="connsiteY1" fmla="*/ 0 h 13088"/>
                <a:gd name="connsiteX2" fmla="*/ 0 w 10328"/>
                <a:gd name="connsiteY2" fmla="*/ 0 h 13088"/>
                <a:gd name="connsiteX3" fmla="*/ 0 w 10328"/>
                <a:gd name="connsiteY3" fmla="*/ 4852 h 13088"/>
                <a:gd name="connsiteX4" fmla="*/ 0 w 10328"/>
                <a:gd name="connsiteY4" fmla="*/ 4852 h 13088"/>
                <a:gd name="connsiteX5" fmla="*/ 10000 w 10328"/>
                <a:gd name="connsiteY5" fmla="*/ 10000 h 13088"/>
                <a:gd name="connsiteX6" fmla="*/ 10328 w 10328"/>
                <a:gd name="connsiteY6" fmla="*/ 13088 h 13088"/>
                <a:gd name="connsiteX7" fmla="*/ 10000 w 10328"/>
                <a:gd name="connsiteY7" fmla="*/ 5125 h 13088"/>
                <a:gd name="connsiteX8" fmla="*/ 10000 w 10328"/>
                <a:gd name="connsiteY8" fmla="*/ 5125 h 13088"/>
                <a:gd name="connsiteX9" fmla="*/ 10000 w 10328"/>
                <a:gd name="connsiteY9" fmla="*/ 5125 h 13088"/>
                <a:gd name="connsiteX0" fmla="*/ 10000 w 10359"/>
                <a:gd name="connsiteY0" fmla="*/ 5125 h 13177"/>
                <a:gd name="connsiteX1" fmla="*/ 0 w 10359"/>
                <a:gd name="connsiteY1" fmla="*/ 0 h 13177"/>
                <a:gd name="connsiteX2" fmla="*/ 0 w 10359"/>
                <a:gd name="connsiteY2" fmla="*/ 0 h 13177"/>
                <a:gd name="connsiteX3" fmla="*/ 0 w 10359"/>
                <a:gd name="connsiteY3" fmla="*/ 4852 h 13177"/>
                <a:gd name="connsiteX4" fmla="*/ 0 w 10359"/>
                <a:gd name="connsiteY4" fmla="*/ 4852 h 13177"/>
                <a:gd name="connsiteX5" fmla="*/ 10328 w 10359"/>
                <a:gd name="connsiteY5" fmla="*/ 12850 h 13177"/>
                <a:gd name="connsiteX6" fmla="*/ 10328 w 10359"/>
                <a:gd name="connsiteY6" fmla="*/ 13088 h 13177"/>
                <a:gd name="connsiteX7" fmla="*/ 10000 w 10359"/>
                <a:gd name="connsiteY7" fmla="*/ 5125 h 13177"/>
                <a:gd name="connsiteX8" fmla="*/ 10000 w 10359"/>
                <a:gd name="connsiteY8" fmla="*/ 5125 h 13177"/>
                <a:gd name="connsiteX9" fmla="*/ 10000 w 10359"/>
                <a:gd name="connsiteY9" fmla="*/ 5125 h 13177"/>
                <a:gd name="connsiteX0" fmla="*/ 10000 w 10359"/>
                <a:gd name="connsiteY0" fmla="*/ 5125 h 13177"/>
                <a:gd name="connsiteX1" fmla="*/ 0 w 10359"/>
                <a:gd name="connsiteY1" fmla="*/ 0 h 13177"/>
                <a:gd name="connsiteX2" fmla="*/ 0 w 10359"/>
                <a:gd name="connsiteY2" fmla="*/ 0 h 13177"/>
                <a:gd name="connsiteX3" fmla="*/ 0 w 10359"/>
                <a:gd name="connsiteY3" fmla="*/ 4852 h 13177"/>
                <a:gd name="connsiteX4" fmla="*/ 0 w 10359"/>
                <a:gd name="connsiteY4" fmla="*/ 7702 h 13177"/>
                <a:gd name="connsiteX5" fmla="*/ 10328 w 10359"/>
                <a:gd name="connsiteY5" fmla="*/ 12850 h 13177"/>
                <a:gd name="connsiteX6" fmla="*/ 10328 w 10359"/>
                <a:gd name="connsiteY6" fmla="*/ 13088 h 13177"/>
                <a:gd name="connsiteX7" fmla="*/ 10000 w 10359"/>
                <a:gd name="connsiteY7" fmla="*/ 5125 h 13177"/>
                <a:gd name="connsiteX8" fmla="*/ 10000 w 10359"/>
                <a:gd name="connsiteY8" fmla="*/ 5125 h 13177"/>
                <a:gd name="connsiteX9" fmla="*/ 10000 w 10359"/>
                <a:gd name="connsiteY9" fmla="*/ 5125 h 13177"/>
                <a:gd name="connsiteX0" fmla="*/ 10000 w 10359"/>
                <a:gd name="connsiteY0" fmla="*/ 5125 h 13177"/>
                <a:gd name="connsiteX1" fmla="*/ 0 w 10359"/>
                <a:gd name="connsiteY1" fmla="*/ 0 h 13177"/>
                <a:gd name="connsiteX2" fmla="*/ 0 w 10359"/>
                <a:gd name="connsiteY2" fmla="*/ 0 h 13177"/>
                <a:gd name="connsiteX3" fmla="*/ 0 w 10359"/>
                <a:gd name="connsiteY3" fmla="*/ 4852 h 13177"/>
                <a:gd name="connsiteX4" fmla="*/ 328 w 10359"/>
                <a:gd name="connsiteY4" fmla="*/ 7702 h 13177"/>
                <a:gd name="connsiteX5" fmla="*/ 10328 w 10359"/>
                <a:gd name="connsiteY5" fmla="*/ 12850 h 13177"/>
                <a:gd name="connsiteX6" fmla="*/ 10328 w 10359"/>
                <a:gd name="connsiteY6" fmla="*/ 13088 h 13177"/>
                <a:gd name="connsiteX7" fmla="*/ 10000 w 10359"/>
                <a:gd name="connsiteY7" fmla="*/ 5125 h 13177"/>
                <a:gd name="connsiteX8" fmla="*/ 10000 w 10359"/>
                <a:gd name="connsiteY8" fmla="*/ 5125 h 13177"/>
                <a:gd name="connsiteX9" fmla="*/ 10000 w 10359"/>
                <a:gd name="connsiteY9" fmla="*/ 5125 h 13177"/>
                <a:gd name="connsiteX0" fmla="*/ 10000 w 10328"/>
                <a:gd name="connsiteY0" fmla="*/ 5125 h 13400"/>
                <a:gd name="connsiteX1" fmla="*/ 0 w 10328"/>
                <a:gd name="connsiteY1" fmla="*/ 0 h 13400"/>
                <a:gd name="connsiteX2" fmla="*/ 0 w 10328"/>
                <a:gd name="connsiteY2" fmla="*/ 0 h 13400"/>
                <a:gd name="connsiteX3" fmla="*/ 0 w 10328"/>
                <a:gd name="connsiteY3" fmla="*/ 4852 h 13400"/>
                <a:gd name="connsiteX4" fmla="*/ 328 w 10328"/>
                <a:gd name="connsiteY4" fmla="*/ 7702 h 13400"/>
                <a:gd name="connsiteX5" fmla="*/ 10152 w 10328"/>
                <a:gd name="connsiteY5" fmla="*/ 13105 h 13400"/>
                <a:gd name="connsiteX6" fmla="*/ 10328 w 10328"/>
                <a:gd name="connsiteY6" fmla="*/ 13088 h 13400"/>
                <a:gd name="connsiteX7" fmla="*/ 10000 w 10328"/>
                <a:gd name="connsiteY7" fmla="*/ 5125 h 13400"/>
                <a:gd name="connsiteX8" fmla="*/ 10000 w 10328"/>
                <a:gd name="connsiteY8" fmla="*/ 5125 h 13400"/>
                <a:gd name="connsiteX9" fmla="*/ 10000 w 10328"/>
                <a:gd name="connsiteY9" fmla="*/ 5125 h 13400"/>
                <a:gd name="connsiteX0" fmla="*/ 10000 w 10171"/>
                <a:gd name="connsiteY0" fmla="*/ 5125 h 13400"/>
                <a:gd name="connsiteX1" fmla="*/ 0 w 10171"/>
                <a:gd name="connsiteY1" fmla="*/ 0 h 13400"/>
                <a:gd name="connsiteX2" fmla="*/ 0 w 10171"/>
                <a:gd name="connsiteY2" fmla="*/ 0 h 13400"/>
                <a:gd name="connsiteX3" fmla="*/ 0 w 10171"/>
                <a:gd name="connsiteY3" fmla="*/ 4852 h 13400"/>
                <a:gd name="connsiteX4" fmla="*/ 328 w 10171"/>
                <a:gd name="connsiteY4" fmla="*/ 7702 h 13400"/>
                <a:gd name="connsiteX5" fmla="*/ 10152 w 10171"/>
                <a:gd name="connsiteY5" fmla="*/ 13105 h 13400"/>
                <a:gd name="connsiteX6" fmla="*/ 9977 w 10171"/>
                <a:gd name="connsiteY6" fmla="*/ 13088 h 13400"/>
                <a:gd name="connsiteX7" fmla="*/ 10000 w 10171"/>
                <a:gd name="connsiteY7" fmla="*/ 5125 h 13400"/>
                <a:gd name="connsiteX8" fmla="*/ 10000 w 10171"/>
                <a:gd name="connsiteY8" fmla="*/ 5125 h 13400"/>
                <a:gd name="connsiteX9" fmla="*/ 10000 w 10171"/>
                <a:gd name="connsiteY9" fmla="*/ 5125 h 13400"/>
                <a:gd name="connsiteX0" fmla="*/ 10000 w 10183"/>
                <a:gd name="connsiteY0" fmla="*/ 5125 h 13400"/>
                <a:gd name="connsiteX1" fmla="*/ 0 w 10183"/>
                <a:gd name="connsiteY1" fmla="*/ 0 h 13400"/>
                <a:gd name="connsiteX2" fmla="*/ 0 w 10183"/>
                <a:gd name="connsiteY2" fmla="*/ 0 h 13400"/>
                <a:gd name="connsiteX3" fmla="*/ 0 w 10183"/>
                <a:gd name="connsiteY3" fmla="*/ 4852 h 13400"/>
                <a:gd name="connsiteX4" fmla="*/ 328 w 10183"/>
                <a:gd name="connsiteY4" fmla="*/ 7702 h 13400"/>
                <a:gd name="connsiteX5" fmla="*/ 10152 w 10183"/>
                <a:gd name="connsiteY5" fmla="*/ 13105 h 13400"/>
                <a:gd name="connsiteX6" fmla="*/ 10153 w 10183"/>
                <a:gd name="connsiteY6" fmla="*/ 13088 h 13400"/>
                <a:gd name="connsiteX7" fmla="*/ 10000 w 10183"/>
                <a:gd name="connsiteY7" fmla="*/ 5125 h 13400"/>
                <a:gd name="connsiteX8" fmla="*/ 10000 w 10183"/>
                <a:gd name="connsiteY8" fmla="*/ 5125 h 13400"/>
                <a:gd name="connsiteX9" fmla="*/ 10000 w 10183"/>
                <a:gd name="connsiteY9" fmla="*/ 5125 h 13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0183" h="13400">
                  <a:moveTo>
                    <a:pt x="10000" y="5125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4852"/>
                  </a:lnTo>
                  <a:cubicBezTo>
                    <a:pt x="109" y="5802"/>
                    <a:pt x="219" y="6752"/>
                    <a:pt x="328" y="7702"/>
                  </a:cubicBezTo>
                  <a:lnTo>
                    <a:pt x="10152" y="13105"/>
                  </a:lnTo>
                  <a:cubicBezTo>
                    <a:pt x="10261" y="14134"/>
                    <a:pt x="10044" y="12059"/>
                    <a:pt x="10153" y="13088"/>
                  </a:cubicBezTo>
                  <a:cubicBezTo>
                    <a:pt x="10044" y="10434"/>
                    <a:pt x="10109" y="7779"/>
                    <a:pt x="10000" y="5125"/>
                  </a:cubicBezTo>
                  <a:lnTo>
                    <a:pt x="10000" y="5125"/>
                  </a:lnTo>
                  <a:lnTo>
                    <a:pt x="10000" y="51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200" name="Freeform 16">
              <a:extLst>
                <a:ext uri="{FF2B5EF4-FFF2-40B4-BE49-F238E27FC236}">
                  <a16:creationId xmlns:a16="http://schemas.microsoft.com/office/drawing/2014/main" id="{86A31F49-9973-C048-BFE8-436D85AEECD9}"/>
                </a:ext>
              </a:extLst>
            </p:cNvPr>
            <p:cNvSpPr>
              <a:spLocks/>
            </p:cNvSpPr>
            <p:nvPr/>
          </p:nvSpPr>
          <p:spPr bwMode="gray">
            <a:xfrm>
              <a:off x="10108051" y="4063649"/>
              <a:ext cx="781590" cy="664279"/>
            </a:xfrm>
            <a:custGeom>
              <a:avLst/>
              <a:gdLst>
                <a:gd name="T0" fmla="*/ 0 w 1072"/>
                <a:gd name="T1" fmla="*/ 690 h 690"/>
                <a:gd name="T2" fmla="*/ 1072 w 1072"/>
                <a:gd name="T3" fmla="*/ 621 h 690"/>
                <a:gd name="T4" fmla="*/ 1072 w 1072"/>
                <a:gd name="T5" fmla="*/ 0 h 690"/>
                <a:gd name="T6" fmla="*/ 0 w 1072"/>
                <a:gd name="T7" fmla="*/ 66 h 690"/>
                <a:gd name="T8" fmla="*/ 0 w 1072"/>
                <a:gd name="T9" fmla="*/ 690 h 690"/>
                <a:gd name="connsiteX0" fmla="*/ 0 w 10000"/>
                <a:gd name="connsiteY0" fmla="*/ 15729 h 15729"/>
                <a:gd name="connsiteX1" fmla="*/ 10000 w 10000"/>
                <a:gd name="connsiteY1" fmla="*/ 9000 h 15729"/>
                <a:gd name="connsiteX2" fmla="*/ 10000 w 10000"/>
                <a:gd name="connsiteY2" fmla="*/ 0 h 15729"/>
                <a:gd name="connsiteX3" fmla="*/ 0 w 10000"/>
                <a:gd name="connsiteY3" fmla="*/ 957 h 15729"/>
                <a:gd name="connsiteX4" fmla="*/ 0 w 10000"/>
                <a:gd name="connsiteY4" fmla="*/ 15729 h 15729"/>
                <a:gd name="connsiteX0" fmla="*/ 0 w 10000"/>
                <a:gd name="connsiteY0" fmla="*/ 15729 h 15729"/>
                <a:gd name="connsiteX1" fmla="*/ 10000 w 10000"/>
                <a:gd name="connsiteY1" fmla="*/ 14729 h 15729"/>
                <a:gd name="connsiteX2" fmla="*/ 10000 w 10000"/>
                <a:gd name="connsiteY2" fmla="*/ 0 h 15729"/>
                <a:gd name="connsiteX3" fmla="*/ 0 w 10000"/>
                <a:gd name="connsiteY3" fmla="*/ 957 h 15729"/>
                <a:gd name="connsiteX4" fmla="*/ 0 w 10000"/>
                <a:gd name="connsiteY4" fmla="*/ 15729 h 15729"/>
                <a:gd name="connsiteX0" fmla="*/ 0 w 10000"/>
                <a:gd name="connsiteY0" fmla="*/ 15729 h 15729"/>
                <a:gd name="connsiteX1" fmla="*/ 10000 w 10000"/>
                <a:gd name="connsiteY1" fmla="*/ 14729 h 15729"/>
                <a:gd name="connsiteX2" fmla="*/ 10000 w 10000"/>
                <a:gd name="connsiteY2" fmla="*/ 0 h 15729"/>
                <a:gd name="connsiteX3" fmla="*/ 0 w 10000"/>
                <a:gd name="connsiteY3" fmla="*/ 957 h 15729"/>
                <a:gd name="connsiteX4" fmla="*/ 0 w 10000"/>
                <a:gd name="connsiteY4" fmla="*/ 15729 h 15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5729">
                  <a:moveTo>
                    <a:pt x="0" y="15729"/>
                  </a:moveTo>
                  <a:lnTo>
                    <a:pt x="10000" y="14729"/>
                  </a:lnTo>
                  <a:lnTo>
                    <a:pt x="10000" y="0"/>
                  </a:lnTo>
                  <a:lnTo>
                    <a:pt x="0" y="957"/>
                  </a:lnTo>
                  <a:lnTo>
                    <a:pt x="0" y="1572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201" name="Freeform 17">
              <a:extLst>
                <a:ext uri="{FF2B5EF4-FFF2-40B4-BE49-F238E27FC236}">
                  <a16:creationId xmlns:a16="http://schemas.microsoft.com/office/drawing/2014/main" id="{658F8B58-52B5-AA47-A400-F7C799F443C4}"/>
                </a:ext>
              </a:extLst>
            </p:cNvPr>
            <p:cNvSpPr>
              <a:spLocks/>
            </p:cNvSpPr>
            <p:nvPr/>
          </p:nvSpPr>
          <p:spPr bwMode="gray">
            <a:xfrm>
              <a:off x="9489778" y="3667562"/>
              <a:ext cx="1399863" cy="443750"/>
            </a:xfrm>
            <a:custGeom>
              <a:avLst/>
              <a:gdLst>
                <a:gd name="T0" fmla="*/ 1070 w 1920"/>
                <a:gd name="T1" fmla="*/ 0 h 725"/>
                <a:gd name="T2" fmla="*/ 0 w 1920"/>
                <a:gd name="T3" fmla="*/ 69 h 725"/>
                <a:gd name="T4" fmla="*/ 848 w 1920"/>
                <a:gd name="T5" fmla="*/ 725 h 725"/>
                <a:gd name="T6" fmla="*/ 848 w 1920"/>
                <a:gd name="T7" fmla="*/ 725 h 725"/>
                <a:gd name="T8" fmla="*/ 848 w 1920"/>
                <a:gd name="T9" fmla="*/ 725 h 725"/>
                <a:gd name="T10" fmla="*/ 1920 w 1920"/>
                <a:gd name="T11" fmla="*/ 659 h 725"/>
                <a:gd name="T12" fmla="*/ 1920 w 1920"/>
                <a:gd name="T13" fmla="*/ 659 h 725"/>
                <a:gd name="T14" fmla="*/ 1070 w 1920"/>
                <a:gd name="T15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20" h="725">
                  <a:moveTo>
                    <a:pt x="1070" y="0"/>
                  </a:moveTo>
                  <a:lnTo>
                    <a:pt x="0" y="69"/>
                  </a:lnTo>
                  <a:lnTo>
                    <a:pt x="848" y="725"/>
                  </a:lnTo>
                  <a:lnTo>
                    <a:pt x="848" y="725"/>
                  </a:lnTo>
                  <a:lnTo>
                    <a:pt x="848" y="725"/>
                  </a:lnTo>
                  <a:lnTo>
                    <a:pt x="1920" y="659"/>
                  </a:lnTo>
                  <a:lnTo>
                    <a:pt x="1920" y="659"/>
                  </a:lnTo>
                  <a:lnTo>
                    <a:pt x="1070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CFFBE34A-D343-1D47-94E7-B3E4147A554C}"/>
              </a:ext>
            </a:extLst>
          </p:cNvPr>
          <p:cNvGrpSpPr/>
          <p:nvPr/>
        </p:nvGrpSpPr>
        <p:grpSpPr>
          <a:xfrm>
            <a:off x="1229248" y="4053330"/>
            <a:ext cx="8803700" cy="745275"/>
            <a:chOff x="1229248" y="3958740"/>
            <a:chExt cx="8803700" cy="745275"/>
          </a:xfrm>
        </p:grpSpPr>
        <p:sp>
          <p:nvSpPr>
            <p:cNvPr id="196" name="Rechteck 40995">
              <a:extLst>
                <a:ext uri="{FF2B5EF4-FFF2-40B4-BE49-F238E27FC236}">
                  <a16:creationId xmlns:a16="http://schemas.microsoft.com/office/drawing/2014/main" id="{D1E9EA4F-D9EE-3045-87C9-E353C766E561}"/>
                </a:ext>
              </a:extLst>
            </p:cNvPr>
            <p:cNvSpPr/>
            <p:nvPr/>
          </p:nvSpPr>
          <p:spPr bwMode="gray">
            <a:xfrm>
              <a:off x="1229248" y="3958740"/>
              <a:ext cx="8803700" cy="712283"/>
            </a:xfrm>
            <a:custGeom>
              <a:avLst/>
              <a:gdLst>
                <a:gd name="connsiteX0" fmla="*/ 0 w 9442504"/>
                <a:gd name="connsiteY0" fmla="*/ 0 h 190072"/>
                <a:gd name="connsiteX1" fmla="*/ 9442504 w 9442504"/>
                <a:gd name="connsiteY1" fmla="*/ 0 h 190072"/>
                <a:gd name="connsiteX2" fmla="*/ 9442504 w 9442504"/>
                <a:gd name="connsiteY2" fmla="*/ 190072 h 190072"/>
                <a:gd name="connsiteX3" fmla="*/ 0 w 9442504"/>
                <a:gd name="connsiteY3" fmla="*/ 190072 h 190072"/>
                <a:gd name="connsiteX4" fmla="*/ 0 w 9442504"/>
                <a:gd name="connsiteY4" fmla="*/ 0 h 190072"/>
                <a:gd name="connsiteX0" fmla="*/ 0 w 10409292"/>
                <a:gd name="connsiteY0" fmla="*/ 590550 h 780622"/>
                <a:gd name="connsiteX1" fmla="*/ 10409292 w 10409292"/>
                <a:gd name="connsiteY1" fmla="*/ 0 h 780622"/>
                <a:gd name="connsiteX2" fmla="*/ 9442504 w 10409292"/>
                <a:gd name="connsiteY2" fmla="*/ 780622 h 780622"/>
                <a:gd name="connsiteX3" fmla="*/ 0 w 10409292"/>
                <a:gd name="connsiteY3" fmla="*/ 780622 h 780622"/>
                <a:gd name="connsiteX4" fmla="*/ 0 w 10409292"/>
                <a:gd name="connsiteY4" fmla="*/ 590550 h 780622"/>
                <a:gd name="connsiteX0" fmla="*/ 0 w 10909354"/>
                <a:gd name="connsiteY0" fmla="*/ 590550 h 780622"/>
                <a:gd name="connsiteX1" fmla="*/ 10409292 w 10909354"/>
                <a:gd name="connsiteY1" fmla="*/ 0 h 780622"/>
                <a:gd name="connsiteX2" fmla="*/ 10909354 w 10909354"/>
                <a:gd name="connsiteY2" fmla="*/ 361522 h 780622"/>
                <a:gd name="connsiteX3" fmla="*/ 0 w 10909354"/>
                <a:gd name="connsiteY3" fmla="*/ 780622 h 780622"/>
                <a:gd name="connsiteX4" fmla="*/ 0 w 10909354"/>
                <a:gd name="connsiteY4" fmla="*/ 590550 h 780622"/>
                <a:gd name="connsiteX0" fmla="*/ 0 w 10909354"/>
                <a:gd name="connsiteY0" fmla="*/ 590550 h 961597"/>
                <a:gd name="connsiteX1" fmla="*/ 10409292 w 10909354"/>
                <a:gd name="connsiteY1" fmla="*/ 0 h 961597"/>
                <a:gd name="connsiteX2" fmla="*/ 10909354 w 10909354"/>
                <a:gd name="connsiteY2" fmla="*/ 361522 h 961597"/>
                <a:gd name="connsiteX3" fmla="*/ 514350 w 10909354"/>
                <a:gd name="connsiteY3" fmla="*/ 961597 h 961597"/>
                <a:gd name="connsiteX4" fmla="*/ 0 w 10909354"/>
                <a:gd name="connsiteY4" fmla="*/ 590550 h 961597"/>
                <a:gd name="connsiteX0" fmla="*/ 0 w 10916498"/>
                <a:gd name="connsiteY0" fmla="*/ 595313 h 961597"/>
                <a:gd name="connsiteX1" fmla="*/ 10416436 w 10916498"/>
                <a:gd name="connsiteY1" fmla="*/ 0 h 961597"/>
                <a:gd name="connsiteX2" fmla="*/ 10916498 w 10916498"/>
                <a:gd name="connsiteY2" fmla="*/ 361522 h 961597"/>
                <a:gd name="connsiteX3" fmla="*/ 521494 w 10916498"/>
                <a:gd name="connsiteY3" fmla="*/ 961597 h 961597"/>
                <a:gd name="connsiteX4" fmla="*/ 0 w 10916498"/>
                <a:gd name="connsiteY4" fmla="*/ 595313 h 9615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916498" h="961597">
                  <a:moveTo>
                    <a:pt x="0" y="595313"/>
                  </a:moveTo>
                  <a:lnTo>
                    <a:pt x="10416436" y="0"/>
                  </a:lnTo>
                  <a:lnTo>
                    <a:pt x="10916498" y="361522"/>
                  </a:lnTo>
                  <a:lnTo>
                    <a:pt x="521494" y="961597"/>
                  </a:lnTo>
                  <a:lnTo>
                    <a:pt x="0" y="59531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97" name="Freeform 78">
              <a:extLst>
                <a:ext uri="{FF2B5EF4-FFF2-40B4-BE49-F238E27FC236}">
                  <a16:creationId xmlns:a16="http://schemas.microsoft.com/office/drawing/2014/main" id="{20E44C1D-1970-1149-B70F-5070238C4396}"/>
                </a:ext>
              </a:extLst>
            </p:cNvPr>
            <p:cNvSpPr>
              <a:spLocks/>
            </p:cNvSpPr>
            <p:nvPr/>
          </p:nvSpPr>
          <p:spPr bwMode="gray">
            <a:xfrm>
              <a:off x="1643255" y="4224229"/>
              <a:ext cx="8384341" cy="479786"/>
            </a:xfrm>
            <a:custGeom>
              <a:avLst/>
              <a:gdLst>
                <a:gd name="T0" fmla="*/ 1073 w 1073"/>
                <a:gd name="T1" fmla="*/ 0 h 161"/>
                <a:gd name="T2" fmla="*/ 1073 w 1073"/>
                <a:gd name="T3" fmla="*/ 0 h 161"/>
                <a:gd name="T4" fmla="*/ 3 w 1073"/>
                <a:gd name="T5" fmla="*/ 69 h 161"/>
                <a:gd name="T6" fmla="*/ 0 w 1073"/>
                <a:gd name="T7" fmla="*/ 69 h 161"/>
                <a:gd name="T8" fmla="*/ 0 w 1073"/>
                <a:gd name="T9" fmla="*/ 161 h 161"/>
                <a:gd name="T10" fmla="*/ 1073 w 1073"/>
                <a:gd name="T11" fmla="*/ 95 h 161"/>
                <a:gd name="T12" fmla="*/ 1073 w 1073"/>
                <a:gd name="T13" fmla="*/ 0 h 161"/>
                <a:gd name="connsiteX0" fmla="*/ 10000 w 149713"/>
                <a:gd name="connsiteY0" fmla="*/ 52265 h 62265"/>
                <a:gd name="connsiteX1" fmla="*/ 10000 w 149713"/>
                <a:gd name="connsiteY1" fmla="*/ 52265 h 62265"/>
                <a:gd name="connsiteX2" fmla="*/ 28 w 149713"/>
                <a:gd name="connsiteY2" fmla="*/ 56551 h 62265"/>
                <a:gd name="connsiteX3" fmla="*/ 0 w 149713"/>
                <a:gd name="connsiteY3" fmla="*/ 56551 h 62265"/>
                <a:gd name="connsiteX4" fmla="*/ 0 w 149713"/>
                <a:gd name="connsiteY4" fmla="*/ 62265 h 62265"/>
                <a:gd name="connsiteX5" fmla="*/ 149713 w 149713"/>
                <a:gd name="connsiteY5" fmla="*/ 0 h 62265"/>
                <a:gd name="connsiteX6" fmla="*/ 10000 w 149713"/>
                <a:gd name="connsiteY6" fmla="*/ 52265 h 62265"/>
                <a:gd name="connsiteX0" fmla="*/ 147602 w 149713"/>
                <a:gd name="connsiteY0" fmla="*/ 0 h 76720"/>
                <a:gd name="connsiteX1" fmla="*/ 10000 w 149713"/>
                <a:gd name="connsiteY1" fmla="*/ 66720 h 76720"/>
                <a:gd name="connsiteX2" fmla="*/ 28 w 149713"/>
                <a:gd name="connsiteY2" fmla="*/ 71006 h 76720"/>
                <a:gd name="connsiteX3" fmla="*/ 0 w 149713"/>
                <a:gd name="connsiteY3" fmla="*/ 71006 h 76720"/>
                <a:gd name="connsiteX4" fmla="*/ 0 w 149713"/>
                <a:gd name="connsiteY4" fmla="*/ 76720 h 76720"/>
                <a:gd name="connsiteX5" fmla="*/ 149713 w 149713"/>
                <a:gd name="connsiteY5" fmla="*/ 14455 h 76720"/>
                <a:gd name="connsiteX6" fmla="*/ 147602 w 149713"/>
                <a:gd name="connsiteY6" fmla="*/ 0 h 76720"/>
                <a:gd name="connsiteX0" fmla="*/ 147602 w 150190"/>
                <a:gd name="connsiteY0" fmla="*/ 0 h 76720"/>
                <a:gd name="connsiteX1" fmla="*/ 10000 w 150190"/>
                <a:gd name="connsiteY1" fmla="*/ 66720 h 76720"/>
                <a:gd name="connsiteX2" fmla="*/ 28 w 150190"/>
                <a:gd name="connsiteY2" fmla="*/ 71006 h 76720"/>
                <a:gd name="connsiteX3" fmla="*/ 0 w 150190"/>
                <a:gd name="connsiteY3" fmla="*/ 71006 h 76720"/>
                <a:gd name="connsiteX4" fmla="*/ 0 w 150190"/>
                <a:gd name="connsiteY4" fmla="*/ 76720 h 76720"/>
                <a:gd name="connsiteX5" fmla="*/ 150190 w 150190"/>
                <a:gd name="connsiteY5" fmla="*/ 13653 h 76720"/>
                <a:gd name="connsiteX6" fmla="*/ 147602 w 150190"/>
                <a:gd name="connsiteY6" fmla="*/ 0 h 76720"/>
                <a:gd name="connsiteX0" fmla="*/ 150278 w 150278"/>
                <a:gd name="connsiteY0" fmla="*/ 0 h 68433"/>
                <a:gd name="connsiteX1" fmla="*/ 10000 w 150278"/>
                <a:gd name="connsiteY1" fmla="*/ 58433 h 68433"/>
                <a:gd name="connsiteX2" fmla="*/ 28 w 150278"/>
                <a:gd name="connsiteY2" fmla="*/ 62719 h 68433"/>
                <a:gd name="connsiteX3" fmla="*/ 0 w 150278"/>
                <a:gd name="connsiteY3" fmla="*/ 62719 h 68433"/>
                <a:gd name="connsiteX4" fmla="*/ 0 w 150278"/>
                <a:gd name="connsiteY4" fmla="*/ 68433 h 68433"/>
                <a:gd name="connsiteX5" fmla="*/ 150190 w 150278"/>
                <a:gd name="connsiteY5" fmla="*/ 5366 h 68433"/>
                <a:gd name="connsiteX6" fmla="*/ 150278 w 150278"/>
                <a:gd name="connsiteY6" fmla="*/ 0 h 68433"/>
                <a:gd name="connsiteX0" fmla="*/ 160139 w 160139"/>
                <a:gd name="connsiteY0" fmla="*/ 0 h 72710"/>
                <a:gd name="connsiteX1" fmla="*/ 10000 w 160139"/>
                <a:gd name="connsiteY1" fmla="*/ 62710 h 72710"/>
                <a:gd name="connsiteX2" fmla="*/ 28 w 160139"/>
                <a:gd name="connsiteY2" fmla="*/ 66996 h 72710"/>
                <a:gd name="connsiteX3" fmla="*/ 0 w 160139"/>
                <a:gd name="connsiteY3" fmla="*/ 66996 h 72710"/>
                <a:gd name="connsiteX4" fmla="*/ 0 w 160139"/>
                <a:gd name="connsiteY4" fmla="*/ 72710 h 72710"/>
                <a:gd name="connsiteX5" fmla="*/ 150190 w 160139"/>
                <a:gd name="connsiteY5" fmla="*/ 9643 h 72710"/>
                <a:gd name="connsiteX6" fmla="*/ 160139 w 160139"/>
                <a:gd name="connsiteY6" fmla="*/ 0 h 72710"/>
                <a:gd name="connsiteX0" fmla="*/ 160139 w 160167"/>
                <a:gd name="connsiteY0" fmla="*/ 0 h 72710"/>
                <a:gd name="connsiteX1" fmla="*/ 10000 w 160167"/>
                <a:gd name="connsiteY1" fmla="*/ 62710 h 72710"/>
                <a:gd name="connsiteX2" fmla="*/ 28 w 160167"/>
                <a:gd name="connsiteY2" fmla="*/ 66996 h 72710"/>
                <a:gd name="connsiteX3" fmla="*/ 0 w 160167"/>
                <a:gd name="connsiteY3" fmla="*/ 66996 h 72710"/>
                <a:gd name="connsiteX4" fmla="*/ 0 w 160167"/>
                <a:gd name="connsiteY4" fmla="*/ 72710 h 72710"/>
                <a:gd name="connsiteX5" fmla="*/ 160161 w 160167"/>
                <a:gd name="connsiteY5" fmla="*/ 5366 h 72710"/>
                <a:gd name="connsiteX6" fmla="*/ 160139 w 160167"/>
                <a:gd name="connsiteY6" fmla="*/ 0 h 72710"/>
                <a:gd name="connsiteX0" fmla="*/ 160139 w 160161"/>
                <a:gd name="connsiteY0" fmla="*/ 0 h 72710"/>
                <a:gd name="connsiteX1" fmla="*/ 10000 w 160161"/>
                <a:gd name="connsiteY1" fmla="*/ 62710 h 72710"/>
                <a:gd name="connsiteX2" fmla="*/ 28 w 160161"/>
                <a:gd name="connsiteY2" fmla="*/ 66996 h 72710"/>
                <a:gd name="connsiteX3" fmla="*/ 0 w 160161"/>
                <a:gd name="connsiteY3" fmla="*/ 66996 h 72710"/>
                <a:gd name="connsiteX4" fmla="*/ 0 w 160161"/>
                <a:gd name="connsiteY4" fmla="*/ 72710 h 72710"/>
                <a:gd name="connsiteX5" fmla="*/ 160161 w 160161"/>
                <a:gd name="connsiteY5" fmla="*/ 5366 h 72710"/>
                <a:gd name="connsiteX6" fmla="*/ 160139 w 160161"/>
                <a:gd name="connsiteY6" fmla="*/ 0 h 72710"/>
                <a:gd name="connsiteX0" fmla="*/ 160029 w 160161"/>
                <a:gd name="connsiteY0" fmla="*/ 0 h 72710"/>
                <a:gd name="connsiteX1" fmla="*/ 10000 w 160161"/>
                <a:gd name="connsiteY1" fmla="*/ 62710 h 72710"/>
                <a:gd name="connsiteX2" fmla="*/ 28 w 160161"/>
                <a:gd name="connsiteY2" fmla="*/ 66996 h 72710"/>
                <a:gd name="connsiteX3" fmla="*/ 0 w 160161"/>
                <a:gd name="connsiteY3" fmla="*/ 66996 h 72710"/>
                <a:gd name="connsiteX4" fmla="*/ 0 w 160161"/>
                <a:gd name="connsiteY4" fmla="*/ 72710 h 72710"/>
                <a:gd name="connsiteX5" fmla="*/ 160161 w 160161"/>
                <a:gd name="connsiteY5" fmla="*/ 5366 h 72710"/>
                <a:gd name="connsiteX6" fmla="*/ 160029 w 160161"/>
                <a:gd name="connsiteY6" fmla="*/ 0 h 72710"/>
                <a:gd name="connsiteX0" fmla="*/ 160029 w 160051"/>
                <a:gd name="connsiteY0" fmla="*/ 0 h 72710"/>
                <a:gd name="connsiteX1" fmla="*/ 10000 w 160051"/>
                <a:gd name="connsiteY1" fmla="*/ 62710 h 72710"/>
                <a:gd name="connsiteX2" fmla="*/ 28 w 160051"/>
                <a:gd name="connsiteY2" fmla="*/ 66996 h 72710"/>
                <a:gd name="connsiteX3" fmla="*/ 0 w 160051"/>
                <a:gd name="connsiteY3" fmla="*/ 66996 h 72710"/>
                <a:gd name="connsiteX4" fmla="*/ 0 w 160051"/>
                <a:gd name="connsiteY4" fmla="*/ 72710 h 72710"/>
                <a:gd name="connsiteX5" fmla="*/ 160051 w 160051"/>
                <a:gd name="connsiteY5" fmla="*/ 5366 h 72710"/>
                <a:gd name="connsiteX6" fmla="*/ 160029 w 160051"/>
                <a:gd name="connsiteY6" fmla="*/ 0 h 72710"/>
                <a:gd name="connsiteX0" fmla="*/ 160029 w 160051"/>
                <a:gd name="connsiteY0" fmla="*/ 0 h 72710"/>
                <a:gd name="connsiteX1" fmla="*/ 10000 w 160051"/>
                <a:gd name="connsiteY1" fmla="*/ 62710 h 72710"/>
                <a:gd name="connsiteX2" fmla="*/ 28 w 160051"/>
                <a:gd name="connsiteY2" fmla="*/ 66996 h 72710"/>
                <a:gd name="connsiteX3" fmla="*/ 0 w 160051"/>
                <a:gd name="connsiteY3" fmla="*/ 66996 h 72710"/>
                <a:gd name="connsiteX4" fmla="*/ 0 w 160051"/>
                <a:gd name="connsiteY4" fmla="*/ 72710 h 72710"/>
                <a:gd name="connsiteX5" fmla="*/ 160051 w 160051"/>
                <a:gd name="connsiteY5" fmla="*/ 5366 h 72710"/>
                <a:gd name="connsiteX6" fmla="*/ 160029 w 160051"/>
                <a:gd name="connsiteY6" fmla="*/ 0 h 72710"/>
                <a:gd name="connsiteX0" fmla="*/ 160029 w 160051"/>
                <a:gd name="connsiteY0" fmla="*/ 0 h 72710"/>
                <a:gd name="connsiteX1" fmla="*/ 10000 w 160051"/>
                <a:gd name="connsiteY1" fmla="*/ 62710 h 72710"/>
                <a:gd name="connsiteX2" fmla="*/ 28 w 160051"/>
                <a:gd name="connsiteY2" fmla="*/ 66996 h 72710"/>
                <a:gd name="connsiteX3" fmla="*/ 0 w 160051"/>
                <a:gd name="connsiteY3" fmla="*/ 66996 h 72710"/>
                <a:gd name="connsiteX4" fmla="*/ 0 w 160051"/>
                <a:gd name="connsiteY4" fmla="*/ 72710 h 72710"/>
                <a:gd name="connsiteX5" fmla="*/ 160051 w 160051"/>
                <a:gd name="connsiteY5" fmla="*/ 5366 h 72710"/>
                <a:gd name="connsiteX6" fmla="*/ 160029 w 160051"/>
                <a:gd name="connsiteY6" fmla="*/ 0 h 72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0051" h="72710">
                  <a:moveTo>
                    <a:pt x="160029" y="0"/>
                  </a:moveTo>
                  <a:lnTo>
                    <a:pt x="10000" y="62710"/>
                  </a:lnTo>
                  <a:lnTo>
                    <a:pt x="28" y="66996"/>
                  </a:lnTo>
                  <a:lnTo>
                    <a:pt x="0" y="66996"/>
                  </a:lnTo>
                  <a:lnTo>
                    <a:pt x="0" y="72710"/>
                  </a:lnTo>
                  <a:lnTo>
                    <a:pt x="160051" y="5366"/>
                  </a:lnTo>
                  <a:cubicBezTo>
                    <a:pt x="160007" y="5448"/>
                    <a:pt x="160000" y="1789"/>
                    <a:pt x="160029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72" name="Pfeil nach unten 9">
            <a:extLst>
              <a:ext uri="{FF2B5EF4-FFF2-40B4-BE49-F238E27FC236}">
                <a16:creationId xmlns:a16="http://schemas.microsoft.com/office/drawing/2014/main" id="{688854D5-4546-0C4A-85F3-0ECD3AF33C1E}"/>
              </a:ext>
            </a:extLst>
          </p:cNvPr>
          <p:cNvSpPr/>
          <p:nvPr/>
        </p:nvSpPr>
        <p:spPr bwMode="gray">
          <a:xfrm>
            <a:off x="8950996" y="3814340"/>
            <a:ext cx="853049" cy="680487"/>
          </a:xfrm>
          <a:prstGeom prst="downArrow">
            <a:avLst>
              <a:gd name="adj1" fmla="val 60797"/>
              <a:gd name="adj2" fmla="val 58917"/>
            </a:avLst>
          </a:prstGeom>
          <a:solidFill>
            <a:schemeClr val="accent2"/>
          </a:solidFill>
          <a:ln>
            <a:noFill/>
          </a:ln>
          <a:effectLst>
            <a:outerShdw blurRad="381000" sx="106000" sy="106000" algn="ctr" rotWithShape="0">
              <a:prstClr val="black">
                <a:alpha val="59000"/>
              </a:prstClr>
            </a:outerShdw>
          </a:effectLst>
          <a:scene3d>
            <a:camera prst="orthographicFront">
              <a:rot lat="889452" lon="16885378" rev="5607925"/>
            </a:camera>
            <a:lightRig rig="threePt" dir="t"/>
          </a:scene3d>
          <a:sp3d extrusionH="69850"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CEDD86C-9388-7D47-BB88-476C13D2582C}"/>
              </a:ext>
            </a:extLst>
          </p:cNvPr>
          <p:cNvGrpSpPr/>
          <p:nvPr/>
        </p:nvGrpSpPr>
        <p:grpSpPr>
          <a:xfrm>
            <a:off x="8048758" y="3854216"/>
            <a:ext cx="937373" cy="552891"/>
            <a:chOff x="8048758" y="3759626"/>
            <a:chExt cx="937373" cy="552891"/>
          </a:xfrm>
        </p:grpSpPr>
        <p:sp>
          <p:nvSpPr>
            <p:cNvPr id="193" name="Freeform 14">
              <a:extLst>
                <a:ext uri="{FF2B5EF4-FFF2-40B4-BE49-F238E27FC236}">
                  <a16:creationId xmlns:a16="http://schemas.microsoft.com/office/drawing/2014/main" id="{90B2CD01-C630-D641-A9EE-81A4A537F38C}"/>
                </a:ext>
              </a:extLst>
            </p:cNvPr>
            <p:cNvSpPr>
              <a:spLocks/>
            </p:cNvSpPr>
            <p:nvPr/>
          </p:nvSpPr>
          <p:spPr bwMode="gray">
            <a:xfrm>
              <a:off x="8048758" y="3787906"/>
              <a:ext cx="414006" cy="524611"/>
            </a:xfrm>
            <a:custGeom>
              <a:avLst/>
              <a:gdLst>
                <a:gd name="T0" fmla="*/ 848 w 848"/>
                <a:gd name="T1" fmla="*/ 656 h 1280"/>
                <a:gd name="T2" fmla="*/ 0 w 848"/>
                <a:gd name="T3" fmla="*/ 0 h 1280"/>
                <a:gd name="T4" fmla="*/ 0 w 848"/>
                <a:gd name="T5" fmla="*/ 0 h 1280"/>
                <a:gd name="T6" fmla="*/ 0 w 848"/>
                <a:gd name="T7" fmla="*/ 621 h 1280"/>
                <a:gd name="T8" fmla="*/ 0 w 848"/>
                <a:gd name="T9" fmla="*/ 621 h 1280"/>
                <a:gd name="T10" fmla="*/ 848 w 848"/>
                <a:gd name="T11" fmla="*/ 1280 h 1280"/>
                <a:gd name="T12" fmla="*/ 848 w 848"/>
                <a:gd name="T13" fmla="*/ 1280 h 1280"/>
                <a:gd name="T14" fmla="*/ 848 w 848"/>
                <a:gd name="T15" fmla="*/ 656 h 1280"/>
                <a:gd name="T16" fmla="*/ 848 w 848"/>
                <a:gd name="T17" fmla="*/ 656 h 1280"/>
                <a:gd name="T18" fmla="*/ 848 w 848"/>
                <a:gd name="T19" fmla="*/ 656 h 1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48" h="1280">
                  <a:moveTo>
                    <a:pt x="848" y="656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621"/>
                  </a:lnTo>
                  <a:lnTo>
                    <a:pt x="0" y="621"/>
                  </a:lnTo>
                  <a:lnTo>
                    <a:pt x="848" y="1280"/>
                  </a:lnTo>
                  <a:lnTo>
                    <a:pt x="848" y="1280"/>
                  </a:lnTo>
                  <a:lnTo>
                    <a:pt x="848" y="656"/>
                  </a:lnTo>
                  <a:lnTo>
                    <a:pt x="848" y="656"/>
                  </a:lnTo>
                  <a:lnTo>
                    <a:pt x="848" y="656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94" name="Freeform 16">
              <a:extLst>
                <a:ext uri="{FF2B5EF4-FFF2-40B4-BE49-F238E27FC236}">
                  <a16:creationId xmlns:a16="http://schemas.microsoft.com/office/drawing/2014/main" id="{9F63F6C8-2F5F-434C-96E9-81EB6409EE55}"/>
                </a:ext>
              </a:extLst>
            </p:cNvPr>
            <p:cNvSpPr>
              <a:spLocks/>
            </p:cNvSpPr>
            <p:nvPr/>
          </p:nvSpPr>
          <p:spPr bwMode="gray">
            <a:xfrm>
              <a:off x="8462764" y="4029719"/>
              <a:ext cx="523367" cy="282798"/>
            </a:xfrm>
            <a:custGeom>
              <a:avLst/>
              <a:gdLst>
                <a:gd name="T0" fmla="*/ 0 w 1072"/>
                <a:gd name="T1" fmla="*/ 690 h 690"/>
                <a:gd name="T2" fmla="*/ 1072 w 1072"/>
                <a:gd name="T3" fmla="*/ 621 h 690"/>
                <a:gd name="T4" fmla="*/ 1072 w 1072"/>
                <a:gd name="T5" fmla="*/ 0 h 690"/>
                <a:gd name="T6" fmla="*/ 0 w 1072"/>
                <a:gd name="T7" fmla="*/ 66 h 690"/>
                <a:gd name="T8" fmla="*/ 0 w 1072"/>
                <a:gd name="T9" fmla="*/ 690 h 6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72" h="690">
                  <a:moveTo>
                    <a:pt x="0" y="690"/>
                  </a:moveTo>
                  <a:lnTo>
                    <a:pt x="1072" y="621"/>
                  </a:lnTo>
                  <a:lnTo>
                    <a:pt x="1072" y="0"/>
                  </a:lnTo>
                  <a:lnTo>
                    <a:pt x="0" y="66"/>
                  </a:lnTo>
                  <a:lnTo>
                    <a:pt x="0" y="69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95" name="Freeform 17">
              <a:extLst>
                <a:ext uri="{FF2B5EF4-FFF2-40B4-BE49-F238E27FC236}">
                  <a16:creationId xmlns:a16="http://schemas.microsoft.com/office/drawing/2014/main" id="{DDDF10D4-3F2C-F946-A6A2-DED5EA949BA1}"/>
                </a:ext>
              </a:extLst>
            </p:cNvPr>
            <p:cNvSpPr>
              <a:spLocks/>
            </p:cNvSpPr>
            <p:nvPr/>
          </p:nvSpPr>
          <p:spPr bwMode="gray">
            <a:xfrm>
              <a:off x="8048758" y="3759626"/>
              <a:ext cx="937373" cy="297143"/>
            </a:xfrm>
            <a:custGeom>
              <a:avLst/>
              <a:gdLst>
                <a:gd name="T0" fmla="*/ 1070 w 1920"/>
                <a:gd name="T1" fmla="*/ 0 h 725"/>
                <a:gd name="T2" fmla="*/ 0 w 1920"/>
                <a:gd name="T3" fmla="*/ 69 h 725"/>
                <a:gd name="T4" fmla="*/ 848 w 1920"/>
                <a:gd name="T5" fmla="*/ 725 h 725"/>
                <a:gd name="T6" fmla="*/ 848 w 1920"/>
                <a:gd name="T7" fmla="*/ 725 h 725"/>
                <a:gd name="T8" fmla="*/ 848 w 1920"/>
                <a:gd name="T9" fmla="*/ 725 h 725"/>
                <a:gd name="T10" fmla="*/ 1920 w 1920"/>
                <a:gd name="T11" fmla="*/ 659 h 725"/>
                <a:gd name="T12" fmla="*/ 1920 w 1920"/>
                <a:gd name="T13" fmla="*/ 659 h 725"/>
                <a:gd name="T14" fmla="*/ 1070 w 1920"/>
                <a:gd name="T15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920" h="725">
                  <a:moveTo>
                    <a:pt x="1070" y="0"/>
                  </a:moveTo>
                  <a:lnTo>
                    <a:pt x="0" y="69"/>
                  </a:lnTo>
                  <a:lnTo>
                    <a:pt x="848" y="725"/>
                  </a:lnTo>
                  <a:lnTo>
                    <a:pt x="848" y="725"/>
                  </a:lnTo>
                  <a:lnTo>
                    <a:pt x="848" y="725"/>
                  </a:lnTo>
                  <a:lnTo>
                    <a:pt x="1920" y="659"/>
                  </a:lnTo>
                  <a:lnTo>
                    <a:pt x="1920" y="659"/>
                  </a:lnTo>
                  <a:lnTo>
                    <a:pt x="107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75" name="Pfeil nach unten 12">
            <a:extLst>
              <a:ext uri="{FF2B5EF4-FFF2-40B4-BE49-F238E27FC236}">
                <a16:creationId xmlns:a16="http://schemas.microsoft.com/office/drawing/2014/main" id="{B5D7107D-974E-5F47-A465-9D92F2B24EB4}"/>
              </a:ext>
            </a:extLst>
          </p:cNvPr>
          <p:cNvSpPr/>
          <p:nvPr/>
        </p:nvSpPr>
        <p:spPr bwMode="gray">
          <a:xfrm>
            <a:off x="2186955" y="4176494"/>
            <a:ext cx="853049" cy="680487"/>
          </a:xfrm>
          <a:prstGeom prst="downArrow">
            <a:avLst>
              <a:gd name="adj1" fmla="val 60797"/>
              <a:gd name="adj2" fmla="val 58917"/>
            </a:avLst>
          </a:prstGeom>
          <a:solidFill>
            <a:schemeClr val="accent2"/>
          </a:solidFill>
          <a:ln>
            <a:noFill/>
          </a:ln>
          <a:effectLst>
            <a:outerShdw blurRad="381000" sx="106000" sy="106000" algn="ctr" rotWithShape="0">
              <a:prstClr val="black">
                <a:alpha val="59000"/>
              </a:prstClr>
            </a:outerShdw>
          </a:effectLst>
          <a:scene3d>
            <a:camera prst="orthographicFront">
              <a:rot lat="889452" lon="16885378" rev="5607925"/>
            </a:camera>
            <a:lightRig rig="threePt" dir="t"/>
          </a:scene3d>
          <a:sp3d extrusionH="69850" prstMaterial="plastic"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</a:t>
            </a:r>
          </a:p>
        </p:txBody>
      </p:sp>
      <p:sp>
        <p:nvSpPr>
          <p:cNvPr id="76" name="Pfeil nach unten 13">
            <a:extLst>
              <a:ext uri="{FF2B5EF4-FFF2-40B4-BE49-F238E27FC236}">
                <a16:creationId xmlns:a16="http://schemas.microsoft.com/office/drawing/2014/main" id="{3D3FB9EA-4C41-6543-B315-6C70C6A12138}"/>
              </a:ext>
            </a:extLst>
          </p:cNvPr>
          <p:cNvSpPr/>
          <p:nvPr/>
        </p:nvSpPr>
        <p:spPr bwMode="gray">
          <a:xfrm>
            <a:off x="3820509" y="4087474"/>
            <a:ext cx="853049" cy="680487"/>
          </a:xfrm>
          <a:prstGeom prst="downArrow">
            <a:avLst>
              <a:gd name="adj1" fmla="val 60797"/>
              <a:gd name="adj2" fmla="val 58917"/>
            </a:avLst>
          </a:prstGeom>
          <a:solidFill>
            <a:schemeClr val="accent2"/>
          </a:solidFill>
          <a:ln>
            <a:noFill/>
          </a:ln>
          <a:effectLst>
            <a:outerShdw blurRad="381000" sx="106000" sy="106000" algn="ctr" rotWithShape="0">
              <a:prstClr val="black">
                <a:alpha val="59000"/>
              </a:prstClr>
            </a:outerShdw>
          </a:effectLst>
          <a:scene3d>
            <a:camera prst="orthographicFront">
              <a:rot lat="889452" lon="16885378" rev="5607925"/>
            </a:camera>
            <a:lightRig rig="threePt" dir="t"/>
          </a:scene3d>
          <a:sp3d extrusionH="69850" prstMaterial="plastic"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93C3449-3A66-5242-9C58-BB3CB742DC6F}"/>
              </a:ext>
            </a:extLst>
          </p:cNvPr>
          <p:cNvGrpSpPr/>
          <p:nvPr/>
        </p:nvGrpSpPr>
        <p:grpSpPr>
          <a:xfrm>
            <a:off x="2839691" y="3695607"/>
            <a:ext cx="939262" cy="982473"/>
            <a:chOff x="2839691" y="3601017"/>
            <a:chExt cx="939262" cy="982473"/>
          </a:xfrm>
        </p:grpSpPr>
        <p:sp>
          <p:nvSpPr>
            <p:cNvPr id="121" name="Freeform 20">
              <a:extLst>
                <a:ext uri="{FF2B5EF4-FFF2-40B4-BE49-F238E27FC236}">
                  <a16:creationId xmlns:a16="http://schemas.microsoft.com/office/drawing/2014/main" id="{86C3CA1B-3DF3-AC40-87DC-163E1F6114E5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4248641"/>
              <a:ext cx="937860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6 h 725"/>
                <a:gd name="T4" fmla="*/ 848 w 1921"/>
                <a:gd name="T5" fmla="*/ 722 h 725"/>
                <a:gd name="T6" fmla="*/ 851 w 1921"/>
                <a:gd name="T7" fmla="*/ 725 h 725"/>
                <a:gd name="T8" fmla="*/ 1921 w 1921"/>
                <a:gd name="T9" fmla="*/ 656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6"/>
                  </a:lnTo>
                  <a:lnTo>
                    <a:pt x="848" y="722"/>
                  </a:lnTo>
                  <a:lnTo>
                    <a:pt x="851" y="725"/>
                  </a:lnTo>
                  <a:lnTo>
                    <a:pt x="1921" y="656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22" name="Freeform 24">
              <a:extLst>
                <a:ext uri="{FF2B5EF4-FFF2-40B4-BE49-F238E27FC236}">
                  <a16:creationId xmlns:a16="http://schemas.microsoft.com/office/drawing/2014/main" id="{E25C4E60-68B9-F149-94D7-1FF3577D1BE4}"/>
                </a:ext>
              </a:extLst>
            </p:cNvPr>
            <p:cNvSpPr>
              <a:spLocks/>
            </p:cNvSpPr>
            <p:nvPr/>
          </p:nvSpPr>
          <p:spPr bwMode="gray">
            <a:xfrm>
              <a:off x="3255099" y="4517504"/>
              <a:ext cx="523854" cy="65986"/>
            </a:xfrm>
            <a:custGeom>
              <a:avLst/>
              <a:gdLst>
                <a:gd name="T0" fmla="*/ 1073 w 1073"/>
                <a:gd name="T1" fmla="*/ 0 h 161"/>
                <a:gd name="T2" fmla="*/ 1073 w 1073"/>
                <a:gd name="T3" fmla="*/ 0 h 161"/>
                <a:gd name="T4" fmla="*/ 3 w 1073"/>
                <a:gd name="T5" fmla="*/ 69 h 161"/>
                <a:gd name="T6" fmla="*/ 0 w 1073"/>
                <a:gd name="T7" fmla="*/ 69 h 161"/>
                <a:gd name="T8" fmla="*/ 0 w 1073"/>
                <a:gd name="T9" fmla="*/ 161 h 161"/>
                <a:gd name="T10" fmla="*/ 1073 w 1073"/>
                <a:gd name="T11" fmla="*/ 95 h 161"/>
                <a:gd name="T12" fmla="*/ 1073 w 1073"/>
                <a:gd name="T13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1">
                  <a:moveTo>
                    <a:pt x="1073" y="0"/>
                  </a:moveTo>
                  <a:lnTo>
                    <a:pt x="1073" y="0"/>
                  </a:lnTo>
                  <a:lnTo>
                    <a:pt x="3" y="69"/>
                  </a:lnTo>
                  <a:lnTo>
                    <a:pt x="0" y="69"/>
                  </a:lnTo>
                  <a:lnTo>
                    <a:pt x="0" y="161"/>
                  </a:lnTo>
                  <a:lnTo>
                    <a:pt x="1073" y="95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23" name="Freeform 25">
              <a:extLst>
                <a:ext uri="{FF2B5EF4-FFF2-40B4-BE49-F238E27FC236}">
                  <a16:creationId xmlns:a16="http://schemas.microsoft.com/office/drawing/2014/main" id="{117334FB-9976-F04E-A1B3-D9881D55817F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4275691"/>
              <a:ext cx="414006" cy="307799"/>
            </a:xfrm>
            <a:custGeom>
              <a:avLst/>
              <a:gdLst>
                <a:gd name="T0" fmla="*/ 848 w 848"/>
                <a:gd name="T1" fmla="*/ 659 h 751"/>
                <a:gd name="T2" fmla="*/ 848 w 848"/>
                <a:gd name="T3" fmla="*/ 656 h 751"/>
                <a:gd name="T4" fmla="*/ 0 w 848"/>
                <a:gd name="T5" fmla="*/ 0 h 751"/>
                <a:gd name="T6" fmla="*/ 0 w 848"/>
                <a:gd name="T7" fmla="*/ 0 h 751"/>
                <a:gd name="T8" fmla="*/ 0 w 848"/>
                <a:gd name="T9" fmla="*/ 94 h 751"/>
                <a:gd name="T10" fmla="*/ 848 w 848"/>
                <a:gd name="T11" fmla="*/ 751 h 751"/>
                <a:gd name="T12" fmla="*/ 848 w 848"/>
                <a:gd name="T13" fmla="*/ 659 h 7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1">
                  <a:moveTo>
                    <a:pt x="848" y="659"/>
                  </a:moveTo>
                  <a:lnTo>
                    <a:pt x="848" y="65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4"/>
                  </a:lnTo>
                  <a:lnTo>
                    <a:pt x="848" y="751"/>
                  </a:lnTo>
                  <a:lnTo>
                    <a:pt x="848" y="65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24" name="Freeform 26">
              <a:extLst>
                <a:ext uri="{FF2B5EF4-FFF2-40B4-BE49-F238E27FC236}">
                  <a16:creationId xmlns:a16="http://schemas.microsoft.com/office/drawing/2014/main" id="{E4B94E43-4153-0B47-91D4-ADE5F03FBA81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4176097"/>
              <a:ext cx="937860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8 h 725"/>
                <a:gd name="T4" fmla="*/ 848 w 1921"/>
                <a:gd name="T5" fmla="*/ 725 h 725"/>
                <a:gd name="T6" fmla="*/ 851 w 1921"/>
                <a:gd name="T7" fmla="*/ 725 h 725"/>
                <a:gd name="T8" fmla="*/ 1921 w 1921"/>
                <a:gd name="T9" fmla="*/ 659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8"/>
                  </a:lnTo>
                  <a:lnTo>
                    <a:pt x="848" y="725"/>
                  </a:lnTo>
                  <a:lnTo>
                    <a:pt x="851" y="725"/>
                  </a:lnTo>
                  <a:lnTo>
                    <a:pt x="1921" y="659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25" name="Freeform 30">
              <a:extLst>
                <a:ext uri="{FF2B5EF4-FFF2-40B4-BE49-F238E27FC236}">
                  <a16:creationId xmlns:a16="http://schemas.microsoft.com/office/drawing/2014/main" id="{D45FBD32-ABAF-EB40-9B12-2EB23D137A9A}"/>
                </a:ext>
              </a:extLst>
            </p:cNvPr>
            <p:cNvSpPr>
              <a:spLocks/>
            </p:cNvSpPr>
            <p:nvPr/>
          </p:nvSpPr>
          <p:spPr bwMode="gray">
            <a:xfrm>
              <a:off x="3255099" y="4446189"/>
              <a:ext cx="523854" cy="65576"/>
            </a:xfrm>
            <a:custGeom>
              <a:avLst/>
              <a:gdLst>
                <a:gd name="T0" fmla="*/ 1073 w 1073"/>
                <a:gd name="T1" fmla="*/ 0 h 160"/>
                <a:gd name="T2" fmla="*/ 1073 w 1073"/>
                <a:gd name="T3" fmla="*/ 0 h 160"/>
                <a:gd name="T4" fmla="*/ 3 w 1073"/>
                <a:gd name="T5" fmla="*/ 66 h 160"/>
                <a:gd name="T6" fmla="*/ 0 w 1073"/>
                <a:gd name="T7" fmla="*/ 66 h 160"/>
                <a:gd name="T8" fmla="*/ 0 w 1073"/>
                <a:gd name="T9" fmla="*/ 160 h 160"/>
                <a:gd name="T10" fmla="*/ 1073 w 1073"/>
                <a:gd name="T11" fmla="*/ 94 h 160"/>
                <a:gd name="T12" fmla="*/ 1073 w 1073"/>
                <a:gd name="T1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0">
                  <a:moveTo>
                    <a:pt x="1073" y="0"/>
                  </a:moveTo>
                  <a:lnTo>
                    <a:pt x="1073" y="0"/>
                  </a:lnTo>
                  <a:lnTo>
                    <a:pt x="3" y="66"/>
                  </a:lnTo>
                  <a:lnTo>
                    <a:pt x="0" y="66"/>
                  </a:lnTo>
                  <a:lnTo>
                    <a:pt x="0" y="160"/>
                  </a:lnTo>
                  <a:lnTo>
                    <a:pt x="1073" y="94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26" name="Freeform 31">
              <a:extLst>
                <a:ext uri="{FF2B5EF4-FFF2-40B4-BE49-F238E27FC236}">
                  <a16:creationId xmlns:a16="http://schemas.microsoft.com/office/drawing/2014/main" id="{8AA989CE-52B6-1E4E-BF40-E25F6E070FEE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4203967"/>
              <a:ext cx="414006" cy="307799"/>
            </a:xfrm>
            <a:custGeom>
              <a:avLst/>
              <a:gdLst>
                <a:gd name="T0" fmla="*/ 848 w 848"/>
                <a:gd name="T1" fmla="*/ 657 h 751"/>
                <a:gd name="T2" fmla="*/ 848 w 848"/>
                <a:gd name="T3" fmla="*/ 657 h 751"/>
                <a:gd name="T4" fmla="*/ 0 w 848"/>
                <a:gd name="T5" fmla="*/ 0 h 751"/>
                <a:gd name="T6" fmla="*/ 0 w 848"/>
                <a:gd name="T7" fmla="*/ 0 h 751"/>
                <a:gd name="T8" fmla="*/ 0 w 848"/>
                <a:gd name="T9" fmla="*/ 92 h 751"/>
                <a:gd name="T10" fmla="*/ 848 w 848"/>
                <a:gd name="T11" fmla="*/ 751 h 751"/>
                <a:gd name="T12" fmla="*/ 848 w 848"/>
                <a:gd name="T13" fmla="*/ 657 h 7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1">
                  <a:moveTo>
                    <a:pt x="848" y="657"/>
                  </a:moveTo>
                  <a:lnTo>
                    <a:pt x="848" y="657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2"/>
                  </a:lnTo>
                  <a:lnTo>
                    <a:pt x="848" y="751"/>
                  </a:lnTo>
                  <a:lnTo>
                    <a:pt x="848" y="65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27" name="Freeform 32">
              <a:extLst>
                <a:ext uri="{FF2B5EF4-FFF2-40B4-BE49-F238E27FC236}">
                  <a16:creationId xmlns:a16="http://schemas.microsoft.com/office/drawing/2014/main" id="{B04036C1-E7F7-7346-938A-579C48542261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4104373"/>
              <a:ext cx="937860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6 h 725"/>
                <a:gd name="T4" fmla="*/ 848 w 1921"/>
                <a:gd name="T5" fmla="*/ 725 h 725"/>
                <a:gd name="T6" fmla="*/ 851 w 1921"/>
                <a:gd name="T7" fmla="*/ 725 h 725"/>
                <a:gd name="T8" fmla="*/ 1921 w 1921"/>
                <a:gd name="T9" fmla="*/ 659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6"/>
                  </a:lnTo>
                  <a:lnTo>
                    <a:pt x="848" y="725"/>
                  </a:lnTo>
                  <a:lnTo>
                    <a:pt x="851" y="725"/>
                  </a:lnTo>
                  <a:lnTo>
                    <a:pt x="1921" y="659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28" name="Freeform 36">
              <a:extLst>
                <a:ext uri="{FF2B5EF4-FFF2-40B4-BE49-F238E27FC236}">
                  <a16:creationId xmlns:a16="http://schemas.microsoft.com/office/drawing/2014/main" id="{4148514A-B365-904B-9B1A-CF3817AF5602}"/>
                </a:ext>
              </a:extLst>
            </p:cNvPr>
            <p:cNvSpPr>
              <a:spLocks/>
            </p:cNvSpPr>
            <p:nvPr/>
          </p:nvSpPr>
          <p:spPr bwMode="gray">
            <a:xfrm>
              <a:off x="3255099" y="4374465"/>
              <a:ext cx="523854" cy="65576"/>
            </a:xfrm>
            <a:custGeom>
              <a:avLst/>
              <a:gdLst>
                <a:gd name="T0" fmla="*/ 1073 w 1073"/>
                <a:gd name="T1" fmla="*/ 0 h 160"/>
                <a:gd name="T2" fmla="*/ 1073 w 1073"/>
                <a:gd name="T3" fmla="*/ 0 h 160"/>
                <a:gd name="T4" fmla="*/ 3 w 1073"/>
                <a:gd name="T5" fmla="*/ 66 h 160"/>
                <a:gd name="T6" fmla="*/ 0 w 1073"/>
                <a:gd name="T7" fmla="*/ 66 h 160"/>
                <a:gd name="T8" fmla="*/ 0 w 1073"/>
                <a:gd name="T9" fmla="*/ 160 h 160"/>
                <a:gd name="T10" fmla="*/ 1073 w 1073"/>
                <a:gd name="T11" fmla="*/ 92 h 160"/>
                <a:gd name="T12" fmla="*/ 1073 w 1073"/>
                <a:gd name="T1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0">
                  <a:moveTo>
                    <a:pt x="1073" y="0"/>
                  </a:moveTo>
                  <a:lnTo>
                    <a:pt x="1073" y="0"/>
                  </a:lnTo>
                  <a:lnTo>
                    <a:pt x="3" y="66"/>
                  </a:lnTo>
                  <a:lnTo>
                    <a:pt x="0" y="66"/>
                  </a:lnTo>
                  <a:lnTo>
                    <a:pt x="0" y="160"/>
                  </a:lnTo>
                  <a:lnTo>
                    <a:pt x="1073" y="92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29" name="Freeform 37">
              <a:extLst>
                <a:ext uri="{FF2B5EF4-FFF2-40B4-BE49-F238E27FC236}">
                  <a16:creationId xmlns:a16="http://schemas.microsoft.com/office/drawing/2014/main" id="{28B4F80C-720D-0343-86C3-D3EA0A9AE8A9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4131423"/>
              <a:ext cx="414006" cy="308619"/>
            </a:xfrm>
            <a:custGeom>
              <a:avLst/>
              <a:gdLst>
                <a:gd name="T0" fmla="*/ 848 w 848"/>
                <a:gd name="T1" fmla="*/ 659 h 753"/>
                <a:gd name="T2" fmla="*/ 848 w 848"/>
                <a:gd name="T3" fmla="*/ 659 h 753"/>
                <a:gd name="T4" fmla="*/ 0 w 848"/>
                <a:gd name="T5" fmla="*/ 0 h 753"/>
                <a:gd name="T6" fmla="*/ 0 w 848"/>
                <a:gd name="T7" fmla="*/ 2 h 753"/>
                <a:gd name="T8" fmla="*/ 0 w 848"/>
                <a:gd name="T9" fmla="*/ 94 h 753"/>
                <a:gd name="T10" fmla="*/ 848 w 848"/>
                <a:gd name="T11" fmla="*/ 753 h 753"/>
                <a:gd name="T12" fmla="*/ 848 w 848"/>
                <a:gd name="T13" fmla="*/ 659 h 7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3">
                  <a:moveTo>
                    <a:pt x="848" y="659"/>
                  </a:moveTo>
                  <a:lnTo>
                    <a:pt x="848" y="659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94"/>
                  </a:lnTo>
                  <a:lnTo>
                    <a:pt x="848" y="753"/>
                  </a:lnTo>
                  <a:lnTo>
                    <a:pt x="848" y="65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30" name="Freeform 38">
              <a:extLst>
                <a:ext uri="{FF2B5EF4-FFF2-40B4-BE49-F238E27FC236}">
                  <a16:creationId xmlns:a16="http://schemas.microsoft.com/office/drawing/2014/main" id="{7312C412-0E5D-CA42-AE2F-A1D06CECC7BD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4032649"/>
              <a:ext cx="937860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6 h 725"/>
                <a:gd name="T4" fmla="*/ 848 w 1921"/>
                <a:gd name="T5" fmla="*/ 723 h 725"/>
                <a:gd name="T6" fmla="*/ 851 w 1921"/>
                <a:gd name="T7" fmla="*/ 725 h 725"/>
                <a:gd name="T8" fmla="*/ 1921 w 1921"/>
                <a:gd name="T9" fmla="*/ 657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6"/>
                  </a:lnTo>
                  <a:lnTo>
                    <a:pt x="848" y="723"/>
                  </a:lnTo>
                  <a:lnTo>
                    <a:pt x="851" y="725"/>
                  </a:lnTo>
                  <a:lnTo>
                    <a:pt x="1921" y="657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31" name="Freeform 42">
              <a:extLst>
                <a:ext uri="{FF2B5EF4-FFF2-40B4-BE49-F238E27FC236}">
                  <a16:creationId xmlns:a16="http://schemas.microsoft.com/office/drawing/2014/main" id="{8CEBAE38-DEC3-8B48-A964-9AB809AFD931}"/>
                </a:ext>
              </a:extLst>
            </p:cNvPr>
            <p:cNvSpPr>
              <a:spLocks/>
            </p:cNvSpPr>
            <p:nvPr/>
          </p:nvSpPr>
          <p:spPr bwMode="gray">
            <a:xfrm>
              <a:off x="3255099" y="4301922"/>
              <a:ext cx="523854" cy="65576"/>
            </a:xfrm>
            <a:custGeom>
              <a:avLst/>
              <a:gdLst>
                <a:gd name="T0" fmla="*/ 1073 w 1073"/>
                <a:gd name="T1" fmla="*/ 0 h 160"/>
                <a:gd name="T2" fmla="*/ 1073 w 1073"/>
                <a:gd name="T3" fmla="*/ 0 h 160"/>
                <a:gd name="T4" fmla="*/ 3 w 1073"/>
                <a:gd name="T5" fmla="*/ 68 h 160"/>
                <a:gd name="T6" fmla="*/ 0 w 1073"/>
                <a:gd name="T7" fmla="*/ 68 h 160"/>
                <a:gd name="T8" fmla="*/ 0 w 1073"/>
                <a:gd name="T9" fmla="*/ 160 h 160"/>
                <a:gd name="T10" fmla="*/ 1073 w 1073"/>
                <a:gd name="T11" fmla="*/ 94 h 160"/>
                <a:gd name="T12" fmla="*/ 1073 w 1073"/>
                <a:gd name="T1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0">
                  <a:moveTo>
                    <a:pt x="1073" y="0"/>
                  </a:moveTo>
                  <a:lnTo>
                    <a:pt x="1073" y="0"/>
                  </a:lnTo>
                  <a:lnTo>
                    <a:pt x="3" y="68"/>
                  </a:lnTo>
                  <a:lnTo>
                    <a:pt x="0" y="68"/>
                  </a:lnTo>
                  <a:lnTo>
                    <a:pt x="0" y="160"/>
                  </a:lnTo>
                  <a:lnTo>
                    <a:pt x="1073" y="94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71" name="Freeform 43">
              <a:extLst>
                <a:ext uri="{FF2B5EF4-FFF2-40B4-BE49-F238E27FC236}">
                  <a16:creationId xmlns:a16="http://schemas.microsoft.com/office/drawing/2014/main" id="{4946E191-6AD4-034E-B542-6A8EE1F37342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4059699"/>
              <a:ext cx="414006" cy="307799"/>
            </a:xfrm>
            <a:custGeom>
              <a:avLst/>
              <a:gdLst>
                <a:gd name="T0" fmla="*/ 848 w 848"/>
                <a:gd name="T1" fmla="*/ 659 h 751"/>
                <a:gd name="T2" fmla="*/ 848 w 848"/>
                <a:gd name="T3" fmla="*/ 657 h 751"/>
                <a:gd name="T4" fmla="*/ 0 w 848"/>
                <a:gd name="T5" fmla="*/ 0 h 751"/>
                <a:gd name="T6" fmla="*/ 0 w 848"/>
                <a:gd name="T7" fmla="*/ 0 h 751"/>
                <a:gd name="T8" fmla="*/ 0 w 848"/>
                <a:gd name="T9" fmla="*/ 95 h 751"/>
                <a:gd name="T10" fmla="*/ 848 w 848"/>
                <a:gd name="T11" fmla="*/ 751 h 751"/>
                <a:gd name="T12" fmla="*/ 848 w 848"/>
                <a:gd name="T13" fmla="*/ 659 h 7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1">
                  <a:moveTo>
                    <a:pt x="848" y="659"/>
                  </a:moveTo>
                  <a:lnTo>
                    <a:pt x="848" y="657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5"/>
                  </a:lnTo>
                  <a:lnTo>
                    <a:pt x="848" y="751"/>
                  </a:lnTo>
                  <a:lnTo>
                    <a:pt x="848" y="65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72" name="Freeform 44">
              <a:extLst>
                <a:ext uri="{FF2B5EF4-FFF2-40B4-BE49-F238E27FC236}">
                  <a16:creationId xmlns:a16="http://schemas.microsoft.com/office/drawing/2014/main" id="{6D480F57-1D14-664F-BE2E-99B02CAC308D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960105"/>
              <a:ext cx="937860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8 h 725"/>
                <a:gd name="T4" fmla="*/ 848 w 1921"/>
                <a:gd name="T5" fmla="*/ 725 h 725"/>
                <a:gd name="T6" fmla="*/ 851 w 1921"/>
                <a:gd name="T7" fmla="*/ 725 h 725"/>
                <a:gd name="T8" fmla="*/ 1921 w 1921"/>
                <a:gd name="T9" fmla="*/ 659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8"/>
                  </a:lnTo>
                  <a:lnTo>
                    <a:pt x="848" y="725"/>
                  </a:lnTo>
                  <a:lnTo>
                    <a:pt x="851" y="725"/>
                  </a:lnTo>
                  <a:lnTo>
                    <a:pt x="1921" y="659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73" name="Freeform 48">
              <a:extLst>
                <a:ext uri="{FF2B5EF4-FFF2-40B4-BE49-F238E27FC236}">
                  <a16:creationId xmlns:a16="http://schemas.microsoft.com/office/drawing/2014/main" id="{3FC0C73D-C159-EB41-8DF2-21B9D5A5AEAC}"/>
                </a:ext>
              </a:extLst>
            </p:cNvPr>
            <p:cNvSpPr>
              <a:spLocks/>
            </p:cNvSpPr>
            <p:nvPr/>
          </p:nvSpPr>
          <p:spPr bwMode="gray">
            <a:xfrm>
              <a:off x="3255099" y="4230198"/>
              <a:ext cx="523854" cy="65576"/>
            </a:xfrm>
            <a:custGeom>
              <a:avLst/>
              <a:gdLst>
                <a:gd name="T0" fmla="*/ 1073 w 1073"/>
                <a:gd name="T1" fmla="*/ 0 h 160"/>
                <a:gd name="T2" fmla="*/ 1073 w 1073"/>
                <a:gd name="T3" fmla="*/ 0 h 160"/>
                <a:gd name="T4" fmla="*/ 3 w 1073"/>
                <a:gd name="T5" fmla="*/ 66 h 160"/>
                <a:gd name="T6" fmla="*/ 0 w 1073"/>
                <a:gd name="T7" fmla="*/ 66 h 160"/>
                <a:gd name="T8" fmla="*/ 0 w 1073"/>
                <a:gd name="T9" fmla="*/ 160 h 160"/>
                <a:gd name="T10" fmla="*/ 1073 w 1073"/>
                <a:gd name="T11" fmla="*/ 94 h 160"/>
                <a:gd name="T12" fmla="*/ 1073 w 1073"/>
                <a:gd name="T1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0">
                  <a:moveTo>
                    <a:pt x="1073" y="0"/>
                  </a:moveTo>
                  <a:lnTo>
                    <a:pt x="1073" y="0"/>
                  </a:lnTo>
                  <a:lnTo>
                    <a:pt x="3" y="66"/>
                  </a:lnTo>
                  <a:lnTo>
                    <a:pt x="0" y="66"/>
                  </a:lnTo>
                  <a:lnTo>
                    <a:pt x="0" y="160"/>
                  </a:lnTo>
                  <a:lnTo>
                    <a:pt x="1073" y="94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74" name="Freeform 49">
              <a:extLst>
                <a:ext uri="{FF2B5EF4-FFF2-40B4-BE49-F238E27FC236}">
                  <a16:creationId xmlns:a16="http://schemas.microsoft.com/office/drawing/2014/main" id="{FB027A08-D4A3-F041-B74E-E5F62AF5A3CE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987975"/>
              <a:ext cx="414006" cy="307799"/>
            </a:xfrm>
            <a:custGeom>
              <a:avLst/>
              <a:gdLst>
                <a:gd name="T0" fmla="*/ 848 w 848"/>
                <a:gd name="T1" fmla="*/ 657 h 751"/>
                <a:gd name="T2" fmla="*/ 848 w 848"/>
                <a:gd name="T3" fmla="*/ 657 h 751"/>
                <a:gd name="T4" fmla="*/ 0 w 848"/>
                <a:gd name="T5" fmla="*/ 0 h 751"/>
                <a:gd name="T6" fmla="*/ 0 w 848"/>
                <a:gd name="T7" fmla="*/ 0 h 751"/>
                <a:gd name="T8" fmla="*/ 0 w 848"/>
                <a:gd name="T9" fmla="*/ 93 h 751"/>
                <a:gd name="T10" fmla="*/ 848 w 848"/>
                <a:gd name="T11" fmla="*/ 751 h 751"/>
                <a:gd name="T12" fmla="*/ 848 w 848"/>
                <a:gd name="T13" fmla="*/ 657 h 7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1">
                  <a:moveTo>
                    <a:pt x="848" y="657"/>
                  </a:moveTo>
                  <a:lnTo>
                    <a:pt x="848" y="657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3"/>
                  </a:lnTo>
                  <a:lnTo>
                    <a:pt x="848" y="751"/>
                  </a:lnTo>
                  <a:lnTo>
                    <a:pt x="848" y="65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75" name="Freeform 50">
              <a:extLst>
                <a:ext uri="{FF2B5EF4-FFF2-40B4-BE49-F238E27FC236}">
                  <a16:creationId xmlns:a16="http://schemas.microsoft.com/office/drawing/2014/main" id="{D4DAB1B6-F550-B941-B07D-E822D991B8C8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888381"/>
              <a:ext cx="937860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6 h 725"/>
                <a:gd name="T4" fmla="*/ 848 w 1921"/>
                <a:gd name="T5" fmla="*/ 725 h 725"/>
                <a:gd name="T6" fmla="*/ 851 w 1921"/>
                <a:gd name="T7" fmla="*/ 725 h 725"/>
                <a:gd name="T8" fmla="*/ 1921 w 1921"/>
                <a:gd name="T9" fmla="*/ 659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6"/>
                  </a:lnTo>
                  <a:lnTo>
                    <a:pt x="848" y="725"/>
                  </a:lnTo>
                  <a:lnTo>
                    <a:pt x="851" y="725"/>
                  </a:lnTo>
                  <a:lnTo>
                    <a:pt x="1921" y="659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76" name="Freeform 54">
              <a:extLst>
                <a:ext uri="{FF2B5EF4-FFF2-40B4-BE49-F238E27FC236}">
                  <a16:creationId xmlns:a16="http://schemas.microsoft.com/office/drawing/2014/main" id="{39A79F4C-4ADD-E846-9308-0C024B8BB05D}"/>
                </a:ext>
              </a:extLst>
            </p:cNvPr>
            <p:cNvSpPr>
              <a:spLocks/>
            </p:cNvSpPr>
            <p:nvPr/>
          </p:nvSpPr>
          <p:spPr bwMode="gray">
            <a:xfrm>
              <a:off x="3255099" y="4158474"/>
              <a:ext cx="523854" cy="65986"/>
            </a:xfrm>
            <a:custGeom>
              <a:avLst/>
              <a:gdLst>
                <a:gd name="T0" fmla="*/ 1073 w 1073"/>
                <a:gd name="T1" fmla="*/ 0 h 161"/>
                <a:gd name="T2" fmla="*/ 1073 w 1073"/>
                <a:gd name="T3" fmla="*/ 0 h 161"/>
                <a:gd name="T4" fmla="*/ 3 w 1073"/>
                <a:gd name="T5" fmla="*/ 66 h 161"/>
                <a:gd name="T6" fmla="*/ 0 w 1073"/>
                <a:gd name="T7" fmla="*/ 66 h 161"/>
                <a:gd name="T8" fmla="*/ 0 w 1073"/>
                <a:gd name="T9" fmla="*/ 161 h 161"/>
                <a:gd name="T10" fmla="*/ 1073 w 1073"/>
                <a:gd name="T11" fmla="*/ 92 h 161"/>
                <a:gd name="T12" fmla="*/ 1073 w 1073"/>
                <a:gd name="T13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1">
                  <a:moveTo>
                    <a:pt x="1073" y="0"/>
                  </a:moveTo>
                  <a:lnTo>
                    <a:pt x="1073" y="0"/>
                  </a:lnTo>
                  <a:lnTo>
                    <a:pt x="3" y="66"/>
                  </a:lnTo>
                  <a:lnTo>
                    <a:pt x="0" y="66"/>
                  </a:lnTo>
                  <a:lnTo>
                    <a:pt x="0" y="161"/>
                  </a:lnTo>
                  <a:lnTo>
                    <a:pt x="1073" y="92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77" name="Freeform 55">
              <a:extLst>
                <a:ext uri="{FF2B5EF4-FFF2-40B4-BE49-F238E27FC236}">
                  <a16:creationId xmlns:a16="http://schemas.microsoft.com/office/drawing/2014/main" id="{8C9ACAA7-CCF1-0043-87B2-FFC65638B19F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915431"/>
              <a:ext cx="414006" cy="309028"/>
            </a:xfrm>
            <a:custGeom>
              <a:avLst/>
              <a:gdLst>
                <a:gd name="T0" fmla="*/ 848 w 848"/>
                <a:gd name="T1" fmla="*/ 659 h 754"/>
                <a:gd name="T2" fmla="*/ 848 w 848"/>
                <a:gd name="T3" fmla="*/ 659 h 754"/>
                <a:gd name="T4" fmla="*/ 0 w 848"/>
                <a:gd name="T5" fmla="*/ 0 h 754"/>
                <a:gd name="T6" fmla="*/ 0 w 848"/>
                <a:gd name="T7" fmla="*/ 3 h 754"/>
                <a:gd name="T8" fmla="*/ 0 w 848"/>
                <a:gd name="T9" fmla="*/ 95 h 754"/>
                <a:gd name="T10" fmla="*/ 848 w 848"/>
                <a:gd name="T11" fmla="*/ 754 h 754"/>
                <a:gd name="T12" fmla="*/ 848 w 848"/>
                <a:gd name="T13" fmla="*/ 659 h 7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4">
                  <a:moveTo>
                    <a:pt x="848" y="659"/>
                  </a:moveTo>
                  <a:lnTo>
                    <a:pt x="848" y="659"/>
                  </a:lnTo>
                  <a:lnTo>
                    <a:pt x="0" y="0"/>
                  </a:lnTo>
                  <a:lnTo>
                    <a:pt x="0" y="3"/>
                  </a:lnTo>
                  <a:lnTo>
                    <a:pt x="0" y="95"/>
                  </a:lnTo>
                  <a:lnTo>
                    <a:pt x="848" y="754"/>
                  </a:lnTo>
                  <a:lnTo>
                    <a:pt x="848" y="65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78" name="Freeform 56">
              <a:extLst>
                <a:ext uri="{FF2B5EF4-FFF2-40B4-BE49-F238E27FC236}">
                  <a16:creationId xmlns:a16="http://schemas.microsoft.com/office/drawing/2014/main" id="{BBCE2E5D-D3F9-D64B-9242-3B6DB6877AEA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816657"/>
              <a:ext cx="937860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7 h 725"/>
                <a:gd name="T4" fmla="*/ 848 w 1921"/>
                <a:gd name="T5" fmla="*/ 723 h 725"/>
                <a:gd name="T6" fmla="*/ 851 w 1921"/>
                <a:gd name="T7" fmla="*/ 725 h 725"/>
                <a:gd name="T8" fmla="*/ 1921 w 1921"/>
                <a:gd name="T9" fmla="*/ 657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7"/>
                  </a:lnTo>
                  <a:lnTo>
                    <a:pt x="848" y="723"/>
                  </a:lnTo>
                  <a:lnTo>
                    <a:pt x="851" y="725"/>
                  </a:lnTo>
                  <a:lnTo>
                    <a:pt x="1921" y="657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79" name="Freeform 60">
              <a:extLst>
                <a:ext uri="{FF2B5EF4-FFF2-40B4-BE49-F238E27FC236}">
                  <a16:creationId xmlns:a16="http://schemas.microsoft.com/office/drawing/2014/main" id="{CE9FCF15-0E46-A949-8B4B-A97851497486}"/>
                </a:ext>
              </a:extLst>
            </p:cNvPr>
            <p:cNvSpPr>
              <a:spLocks/>
            </p:cNvSpPr>
            <p:nvPr/>
          </p:nvSpPr>
          <p:spPr bwMode="gray">
            <a:xfrm>
              <a:off x="3255099" y="4085930"/>
              <a:ext cx="523854" cy="65986"/>
            </a:xfrm>
            <a:custGeom>
              <a:avLst/>
              <a:gdLst>
                <a:gd name="T0" fmla="*/ 1073 w 1073"/>
                <a:gd name="T1" fmla="*/ 0 h 161"/>
                <a:gd name="T2" fmla="*/ 1073 w 1073"/>
                <a:gd name="T3" fmla="*/ 0 h 161"/>
                <a:gd name="T4" fmla="*/ 3 w 1073"/>
                <a:gd name="T5" fmla="*/ 68 h 161"/>
                <a:gd name="T6" fmla="*/ 0 w 1073"/>
                <a:gd name="T7" fmla="*/ 68 h 161"/>
                <a:gd name="T8" fmla="*/ 0 w 1073"/>
                <a:gd name="T9" fmla="*/ 161 h 161"/>
                <a:gd name="T10" fmla="*/ 1073 w 1073"/>
                <a:gd name="T11" fmla="*/ 94 h 161"/>
                <a:gd name="T12" fmla="*/ 1073 w 1073"/>
                <a:gd name="T13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1">
                  <a:moveTo>
                    <a:pt x="1073" y="0"/>
                  </a:moveTo>
                  <a:lnTo>
                    <a:pt x="1073" y="0"/>
                  </a:lnTo>
                  <a:lnTo>
                    <a:pt x="3" y="68"/>
                  </a:lnTo>
                  <a:lnTo>
                    <a:pt x="0" y="68"/>
                  </a:lnTo>
                  <a:lnTo>
                    <a:pt x="0" y="161"/>
                  </a:lnTo>
                  <a:lnTo>
                    <a:pt x="1073" y="94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80" name="Freeform 61">
              <a:extLst>
                <a:ext uri="{FF2B5EF4-FFF2-40B4-BE49-F238E27FC236}">
                  <a16:creationId xmlns:a16="http://schemas.microsoft.com/office/drawing/2014/main" id="{ABA2B7C1-0F0E-094A-84B4-20FE534547A9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844118"/>
              <a:ext cx="414006" cy="307799"/>
            </a:xfrm>
            <a:custGeom>
              <a:avLst/>
              <a:gdLst>
                <a:gd name="T0" fmla="*/ 848 w 848"/>
                <a:gd name="T1" fmla="*/ 658 h 751"/>
                <a:gd name="T2" fmla="*/ 848 w 848"/>
                <a:gd name="T3" fmla="*/ 656 h 751"/>
                <a:gd name="T4" fmla="*/ 0 w 848"/>
                <a:gd name="T5" fmla="*/ 0 h 751"/>
                <a:gd name="T6" fmla="*/ 0 w 848"/>
                <a:gd name="T7" fmla="*/ 0 h 751"/>
                <a:gd name="T8" fmla="*/ 0 w 848"/>
                <a:gd name="T9" fmla="*/ 94 h 751"/>
                <a:gd name="T10" fmla="*/ 848 w 848"/>
                <a:gd name="T11" fmla="*/ 751 h 751"/>
                <a:gd name="T12" fmla="*/ 848 w 848"/>
                <a:gd name="T13" fmla="*/ 658 h 7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1">
                  <a:moveTo>
                    <a:pt x="848" y="658"/>
                  </a:moveTo>
                  <a:lnTo>
                    <a:pt x="848" y="65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4"/>
                  </a:lnTo>
                  <a:lnTo>
                    <a:pt x="848" y="751"/>
                  </a:lnTo>
                  <a:lnTo>
                    <a:pt x="848" y="658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81" name="Freeform 62">
              <a:extLst>
                <a:ext uri="{FF2B5EF4-FFF2-40B4-BE49-F238E27FC236}">
                  <a16:creationId xmlns:a16="http://schemas.microsoft.com/office/drawing/2014/main" id="{232A522F-84F4-434E-98B2-1F7C2EF043F8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744113"/>
              <a:ext cx="937860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9 h 725"/>
                <a:gd name="T4" fmla="*/ 848 w 1921"/>
                <a:gd name="T5" fmla="*/ 725 h 725"/>
                <a:gd name="T6" fmla="*/ 851 w 1921"/>
                <a:gd name="T7" fmla="*/ 725 h 725"/>
                <a:gd name="T8" fmla="*/ 1921 w 1921"/>
                <a:gd name="T9" fmla="*/ 659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9"/>
                  </a:lnTo>
                  <a:lnTo>
                    <a:pt x="848" y="725"/>
                  </a:lnTo>
                  <a:lnTo>
                    <a:pt x="851" y="725"/>
                  </a:lnTo>
                  <a:lnTo>
                    <a:pt x="1921" y="659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82" name="Freeform 66">
              <a:extLst>
                <a:ext uri="{FF2B5EF4-FFF2-40B4-BE49-F238E27FC236}">
                  <a16:creationId xmlns:a16="http://schemas.microsoft.com/office/drawing/2014/main" id="{316BC247-10AE-024E-BEFB-A2A2A3C2EDE5}"/>
                </a:ext>
              </a:extLst>
            </p:cNvPr>
            <p:cNvSpPr>
              <a:spLocks/>
            </p:cNvSpPr>
            <p:nvPr/>
          </p:nvSpPr>
          <p:spPr bwMode="gray">
            <a:xfrm>
              <a:off x="3255099" y="4014206"/>
              <a:ext cx="523854" cy="65986"/>
            </a:xfrm>
            <a:custGeom>
              <a:avLst/>
              <a:gdLst>
                <a:gd name="T0" fmla="*/ 1073 w 1073"/>
                <a:gd name="T1" fmla="*/ 0 h 161"/>
                <a:gd name="T2" fmla="*/ 1073 w 1073"/>
                <a:gd name="T3" fmla="*/ 0 h 161"/>
                <a:gd name="T4" fmla="*/ 3 w 1073"/>
                <a:gd name="T5" fmla="*/ 66 h 161"/>
                <a:gd name="T6" fmla="*/ 0 w 1073"/>
                <a:gd name="T7" fmla="*/ 66 h 161"/>
                <a:gd name="T8" fmla="*/ 0 w 1073"/>
                <a:gd name="T9" fmla="*/ 161 h 161"/>
                <a:gd name="T10" fmla="*/ 1073 w 1073"/>
                <a:gd name="T11" fmla="*/ 95 h 161"/>
                <a:gd name="T12" fmla="*/ 1073 w 1073"/>
                <a:gd name="T13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1">
                  <a:moveTo>
                    <a:pt x="1073" y="0"/>
                  </a:moveTo>
                  <a:lnTo>
                    <a:pt x="1073" y="0"/>
                  </a:lnTo>
                  <a:lnTo>
                    <a:pt x="3" y="66"/>
                  </a:lnTo>
                  <a:lnTo>
                    <a:pt x="0" y="66"/>
                  </a:lnTo>
                  <a:lnTo>
                    <a:pt x="0" y="161"/>
                  </a:lnTo>
                  <a:lnTo>
                    <a:pt x="1073" y="95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83" name="Freeform 67">
              <a:extLst>
                <a:ext uri="{FF2B5EF4-FFF2-40B4-BE49-F238E27FC236}">
                  <a16:creationId xmlns:a16="http://schemas.microsoft.com/office/drawing/2014/main" id="{3B9F072F-65C5-CA49-B4E2-36A02674A8D7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772393"/>
              <a:ext cx="414006" cy="307799"/>
            </a:xfrm>
            <a:custGeom>
              <a:avLst/>
              <a:gdLst>
                <a:gd name="T0" fmla="*/ 848 w 848"/>
                <a:gd name="T1" fmla="*/ 656 h 751"/>
                <a:gd name="T2" fmla="*/ 848 w 848"/>
                <a:gd name="T3" fmla="*/ 656 h 751"/>
                <a:gd name="T4" fmla="*/ 0 w 848"/>
                <a:gd name="T5" fmla="*/ 0 h 751"/>
                <a:gd name="T6" fmla="*/ 0 w 848"/>
                <a:gd name="T7" fmla="*/ 0 h 751"/>
                <a:gd name="T8" fmla="*/ 0 w 848"/>
                <a:gd name="T9" fmla="*/ 92 h 751"/>
                <a:gd name="T10" fmla="*/ 848 w 848"/>
                <a:gd name="T11" fmla="*/ 751 h 751"/>
                <a:gd name="T12" fmla="*/ 848 w 848"/>
                <a:gd name="T13" fmla="*/ 656 h 7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1">
                  <a:moveTo>
                    <a:pt x="848" y="656"/>
                  </a:moveTo>
                  <a:lnTo>
                    <a:pt x="848" y="65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2"/>
                  </a:lnTo>
                  <a:lnTo>
                    <a:pt x="848" y="751"/>
                  </a:lnTo>
                  <a:lnTo>
                    <a:pt x="848" y="65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84" name="Freeform 68">
              <a:extLst>
                <a:ext uri="{FF2B5EF4-FFF2-40B4-BE49-F238E27FC236}">
                  <a16:creationId xmlns:a16="http://schemas.microsoft.com/office/drawing/2014/main" id="{91FB8F9E-A91F-8D47-955B-85A7B72D44E8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672800"/>
              <a:ext cx="937860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6 h 725"/>
                <a:gd name="T4" fmla="*/ 848 w 1921"/>
                <a:gd name="T5" fmla="*/ 725 h 725"/>
                <a:gd name="T6" fmla="*/ 851 w 1921"/>
                <a:gd name="T7" fmla="*/ 725 h 725"/>
                <a:gd name="T8" fmla="*/ 1921 w 1921"/>
                <a:gd name="T9" fmla="*/ 658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6"/>
                  </a:lnTo>
                  <a:lnTo>
                    <a:pt x="848" y="725"/>
                  </a:lnTo>
                  <a:lnTo>
                    <a:pt x="851" y="725"/>
                  </a:lnTo>
                  <a:lnTo>
                    <a:pt x="1921" y="658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85" name="Freeform 72">
              <a:extLst>
                <a:ext uri="{FF2B5EF4-FFF2-40B4-BE49-F238E27FC236}">
                  <a16:creationId xmlns:a16="http://schemas.microsoft.com/office/drawing/2014/main" id="{145B426C-0732-BD4B-B304-38915853A687}"/>
                </a:ext>
              </a:extLst>
            </p:cNvPr>
            <p:cNvSpPr>
              <a:spLocks/>
            </p:cNvSpPr>
            <p:nvPr/>
          </p:nvSpPr>
          <p:spPr bwMode="gray">
            <a:xfrm>
              <a:off x="3255099" y="3942482"/>
              <a:ext cx="523854" cy="65986"/>
            </a:xfrm>
            <a:custGeom>
              <a:avLst/>
              <a:gdLst>
                <a:gd name="T0" fmla="*/ 1073 w 1073"/>
                <a:gd name="T1" fmla="*/ 0 h 161"/>
                <a:gd name="T2" fmla="*/ 1073 w 1073"/>
                <a:gd name="T3" fmla="*/ 0 h 161"/>
                <a:gd name="T4" fmla="*/ 3 w 1073"/>
                <a:gd name="T5" fmla="*/ 67 h 161"/>
                <a:gd name="T6" fmla="*/ 0 w 1073"/>
                <a:gd name="T7" fmla="*/ 67 h 161"/>
                <a:gd name="T8" fmla="*/ 0 w 1073"/>
                <a:gd name="T9" fmla="*/ 161 h 161"/>
                <a:gd name="T10" fmla="*/ 1073 w 1073"/>
                <a:gd name="T11" fmla="*/ 93 h 161"/>
                <a:gd name="T12" fmla="*/ 1073 w 1073"/>
                <a:gd name="T13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1">
                  <a:moveTo>
                    <a:pt x="1073" y="0"/>
                  </a:moveTo>
                  <a:lnTo>
                    <a:pt x="1073" y="0"/>
                  </a:lnTo>
                  <a:lnTo>
                    <a:pt x="3" y="67"/>
                  </a:lnTo>
                  <a:lnTo>
                    <a:pt x="0" y="67"/>
                  </a:lnTo>
                  <a:lnTo>
                    <a:pt x="0" y="161"/>
                  </a:lnTo>
                  <a:lnTo>
                    <a:pt x="1073" y="93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86" name="Freeform 73">
              <a:extLst>
                <a:ext uri="{FF2B5EF4-FFF2-40B4-BE49-F238E27FC236}">
                  <a16:creationId xmlns:a16="http://schemas.microsoft.com/office/drawing/2014/main" id="{6B3D24A8-E287-D04F-94FD-75DC917E434C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699849"/>
              <a:ext cx="414006" cy="308619"/>
            </a:xfrm>
            <a:custGeom>
              <a:avLst/>
              <a:gdLst>
                <a:gd name="T0" fmla="*/ 848 w 848"/>
                <a:gd name="T1" fmla="*/ 659 h 753"/>
                <a:gd name="T2" fmla="*/ 848 w 848"/>
                <a:gd name="T3" fmla="*/ 659 h 753"/>
                <a:gd name="T4" fmla="*/ 0 w 848"/>
                <a:gd name="T5" fmla="*/ 0 h 753"/>
                <a:gd name="T6" fmla="*/ 0 w 848"/>
                <a:gd name="T7" fmla="*/ 2 h 753"/>
                <a:gd name="T8" fmla="*/ 0 w 848"/>
                <a:gd name="T9" fmla="*/ 94 h 753"/>
                <a:gd name="T10" fmla="*/ 848 w 848"/>
                <a:gd name="T11" fmla="*/ 753 h 753"/>
                <a:gd name="T12" fmla="*/ 848 w 848"/>
                <a:gd name="T13" fmla="*/ 659 h 7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3">
                  <a:moveTo>
                    <a:pt x="848" y="659"/>
                  </a:moveTo>
                  <a:lnTo>
                    <a:pt x="848" y="659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94"/>
                  </a:lnTo>
                  <a:lnTo>
                    <a:pt x="848" y="753"/>
                  </a:lnTo>
                  <a:lnTo>
                    <a:pt x="848" y="65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87" name="Freeform 78">
              <a:extLst>
                <a:ext uri="{FF2B5EF4-FFF2-40B4-BE49-F238E27FC236}">
                  <a16:creationId xmlns:a16="http://schemas.microsoft.com/office/drawing/2014/main" id="{EC926E23-219E-9B4F-9F77-523E21C096DF}"/>
                </a:ext>
              </a:extLst>
            </p:cNvPr>
            <p:cNvSpPr>
              <a:spLocks/>
            </p:cNvSpPr>
            <p:nvPr/>
          </p:nvSpPr>
          <p:spPr bwMode="gray">
            <a:xfrm>
              <a:off x="3255099" y="3868708"/>
              <a:ext cx="523854" cy="65986"/>
            </a:xfrm>
            <a:custGeom>
              <a:avLst/>
              <a:gdLst>
                <a:gd name="T0" fmla="*/ 1073 w 1073"/>
                <a:gd name="T1" fmla="*/ 0 h 161"/>
                <a:gd name="T2" fmla="*/ 1073 w 1073"/>
                <a:gd name="T3" fmla="*/ 0 h 161"/>
                <a:gd name="T4" fmla="*/ 3 w 1073"/>
                <a:gd name="T5" fmla="*/ 69 h 161"/>
                <a:gd name="T6" fmla="*/ 0 w 1073"/>
                <a:gd name="T7" fmla="*/ 69 h 161"/>
                <a:gd name="T8" fmla="*/ 0 w 1073"/>
                <a:gd name="T9" fmla="*/ 161 h 161"/>
                <a:gd name="T10" fmla="*/ 1073 w 1073"/>
                <a:gd name="T11" fmla="*/ 95 h 161"/>
                <a:gd name="T12" fmla="*/ 1073 w 1073"/>
                <a:gd name="T13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1">
                  <a:moveTo>
                    <a:pt x="1073" y="0"/>
                  </a:moveTo>
                  <a:lnTo>
                    <a:pt x="1073" y="0"/>
                  </a:lnTo>
                  <a:lnTo>
                    <a:pt x="3" y="69"/>
                  </a:lnTo>
                  <a:lnTo>
                    <a:pt x="0" y="69"/>
                  </a:lnTo>
                  <a:lnTo>
                    <a:pt x="0" y="161"/>
                  </a:lnTo>
                  <a:lnTo>
                    <a:pt x="1073" y="95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88" name="Freeform 79">
              <a:extLst>
                <a:ext uri="{FF2B5EF4-FFF2-40B4-BE49-F238E27FC236}">
                  <a16:creationId xmlns:a16="http://schemas.microsoft.com/office/drawing/2014/main" id="{4B18B261-8420-654B-9F2C-B2BB2DFB56C6}"/>
                </a:ext>
              </a:extLst>
            </p:cNvPr>
            <p:cNvSpPr>
              <a:spLocks/>
            </p:cNvSpPr>
            <p:nvPr/>
          </p:nvSpPr>
          <p:spPr bwMode="gray">
            <a:xfrm>
              <a:off x="2841093" y="3628125"/>
              <a:ext cx="414006" cy="307799"/>
            </a:xfrm>
            <a:custGeom>
              <a:avLst/>
              <a:gdLst>
                <a:gd name="T0" fmla="*/ 848 w 848"/>
                <a:gd name="T1" fmla="*/ 659 h 751"/>
                <a:gd name="T2" fmla="*/ 848 w 848"/>
                <a:gd name="T3" fmla="*/ 656 h 751"/>
                <a:gd name="T4" fmla="*/ 0 w 848"/>
                <a:gd name="T5" fmla="*/ 0 h 751"/>
                <a:gd name="T6" fmla="*/ 0 w 848"/>
                <a:gd name="T7" fmla="*/ 0 h 751"/>
                <a:gd name="T8" fmla="*/ 0 w 848"/>
                <a:gd name="T9" fmla="*/ 94 h 751"/>
                <a:gd name="T10" fmla="*/ 848 w 848"/>
                <a:gd name="T11" fmla="*/ 751 h 751"/>
                <a:gd name="T12" fmla="*/ 848 w 848"/>
                <a:gd name="T13" fmla="*/ 659 h 7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1">
                  <a:moveTo>
                    <a:pt x="848" y="659"/>
                  </a:moveTo>
                  <a:lnTo>
                    <a:pt x="848" y="65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4"/>
                  </a:lnTo>
                  <a:lnTo>
                    <a:pt x="848" y="751"/>
                  </a:lnTo>
                  <a:lnTo>
                    <a:pt x="848" y="65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89" name="Freeform 74">
              <a:extLst>
                <a:ext uri="{FF2B5EF4-FFF2-40B4-BE49-F238E27FC236}">
                  <a16:creationId xmlns:a16="http://schemas.microsoft.com/office/drawing/2014/main" id="{9999EAAF-F6CD-854D-B492-79F88BDEF721}"/>
                </a:ext>
              </a:extLst>
            </p:cNvPr>
            <p:cNvSpPr>
              <a:spLocks/>
            </p:cNvSpPr>
            <p:nvPr/>
          </p:nvSpPr>
          <p:spPr bwMode="gray">
            <a:xfrm>
              <a:off x="2839691" y="3601017"/>
              <a:ext cx="937860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6 h 725"/>
                <a:gd name="T4" fmla="*/ 848 w 1921"/>
                <a:gd name="T5" fmla="*/ 722 h 725"/>
                <a:gd name="T6" fmla="*/ 851 w 1921"/>
                <a:gd name="T7" fmla="*/ 725 h 725"/>
                <a:gd name="T8" fmla="*/ 1921 w 1921"/>
                <a:gd name="T9" fmla="*/ 656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6"/>
                  </a:lnTo>
                  <a:lnTo>
                    <a:pt x="848" y="722"/>
                  </a:lnTo>
                  <a:lnTo>
                    <a:pt x="851" y="725"/>
                  </a:lnTo>
                  <a:lnTo>
                    <a:pt x="1921" y="656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1AB8CFB-32C3-C740-BFCA-A79386F7EC7F}"/>
              </a:ext>
            </a:extLst>
          </p:cNvPr>
          <p:cNvGrpSpPr/>
          <p:nvPr/>
        </p:nvGrpSpPr>
        <p:grpSpPr>
          <a:xfrm>
            <a:off x="5351857" y="2719350"/>
            <a:ext cx="3296659" cy="1736439"/>
            <a:chOff x="5351857" y="2624760"/>
            <a:chExt cx="3296659" cy="1736439"/>
          </a:xfrm>
        </p:grpSpPr>
        <p:sp>
          <p:nvSpPr>
            <p:cNvPr id="116" name="Pfeil nach unten 47">
              <a:extLst>
                <a:ext uri="{FF2B5EF4-FFF2-40B4-BE49-F238E27FC236}">
                  <a16:creationId xmlns:a16="http://schemas.microsoft.com/office/drawing/2014/main" id="{28375EA3-505B-1343-B172-E0546B5F253C}"/>
                </a:ext>
              </a:extLst>
            </p:cNvPr>
            <p:cNvSpPr/>
            <p:nvPr/>
          </p:nvSpPr>
          <p:spPr bwMode="gray">
            <a:xfrm>
              <a:off x="5390528" y="3094778"/>
              <a:ext cx="781500" cy="381618"/>
            </a:xfrm>
            <a:prstGeom prst="downArrow">
              <a:avLst>
                <a:gd name="adj1" fmla="val 52532"/>
                <a:gd name="adj2" fmla="val 201887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scene3d>
              <a:camera prst="isometricLeftDown">
                <a:rot lat="298977" lon="3360844" rev="19856573"/>
              </a:camera>
              <a:lightRig rig="harsh" dir="t">
                <a:rot lat="0" lon="0" rev="7800000"/>
              </a:lightRig>
            </a:scene3d>
            <a:sp3d extrusionH="127000" prstMaterial="plastic"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17" name="Pfeil nach unten 48">
              <a:extLst>
                <a:ext uri="{FF2B5EF4-FFF2-40B4-BE49-F238E27FC236}">
                  <a16:creationId xmlns:a16="http://schemas.microsoft.com/office/drawing/2014/main" id="{8C743F75-4F1B-0F4B-9437-D2069365F5FF}"/>
                </a:ext>
              </a:extLst>
            </p:cNvPr>
            <p:cNvSpPr/>
            <p:nvPr/>
          </p:nvSpPr>
          <p:spPr bwMode="gray">
            <a:xfrm>
              <a:off x="8026654" y="3086852"/>
              <a:ext cx="540320" cy="263846"/>
            </a:xfrm>
            <a:prstGeom prst="downArrow">
              <a:avLst>
                <a:gd name="adj1" fmla="val 52532"/>
                <a:gd name="adj2" fmla="val 201887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scene3d>
              <a:camera prst="isometricLeftDown">
                <a:rot lat="300000" lon="2544669" rev="19828827"/>
              </a:camera>
              <a:lightRig rig="harsh" dir="t">
                <a:rot lat="0" lon="0" rev="7800000"/>
              </a:lightRig>
            </a:scene3d>
            <a:sp3d extrusionH="76200" prstMaterial="plastic"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F256991F-8CF9-7149-9D90-1AAC32E42A51}"/>
                </a:ext>
              </a:extLst>
            </p:cNvPr>
            <p:cNvGrpSpPr/>
            <p:nvPr/>
          </p:nvGrpSpPr>
          <p:grpSpPr>
            <a:xfrm>
              <a:off x="5351857" y="2624760"/>
              <a:ext cx="3296659" cy="1736439"/>
              <a:chOff x="5351857" y="2624760"/>
              <a:chExt cx="3296659" cy="1736439"/>
            </a:xfrm>
          </p:grpSpPr>
          <p:sp>
            <p:nvSpPr>
              <p:cNvPr id="118" name="Freeform 7">
                <a:extLst>
                  <a:ext uri="{FF2B5EF4-FFF2-40B4-BE49-F238E27FC236}">
                    <a16:creationId xmlns:a16="http://schemas.microsoft.com/office/drawing/2014/main" id="{8961120F-47DC-0F43-801A-D91607B10CDE}"/>
                  </a:ext>
                </a:extLst>
              </p:cNvPr>
              <p:cNvSpPr>
                <a:spLocks/>
              </p:cNvSpPr>
              <p:nvPr/>
            </p:nvSpPr>
            <p:spPr bwMode="gray">
              <a:xfrm>
                <a:off x="5351857" y="2624760"/>
                <a:ext cx="3296659" cy="1736439"/>
              </a:xfrm>
              <a:custGeom>
                <a:avLst/>
                <a:gdLst/>
                <a:ahLst/>
                <a:cxnLst/>
                <a:rect l="l" t="t" r="r" b="b"/>
                <a:pathLst>
                  <a:path w="3869132" h="2218817">
                    <a:moveTo>
                      <a:pt x="3238422" y="0"/>
                    </a:moveTo>
                    <a:cubicBezTo>
                      <a:pt x="3399803" y="0"/>
                      <a:pt x="3561184" y="61701"/>
                      <a:pt x="3684577" y="185104"/>
                    </a:cubicBezTo>
                    <a:cubicBezTo>
                      <a:pt x="3862392" y="362933"/>
                      <a:pt x="3911965" y="621592"/>
                      <a:pt x="3832217" y="843609"/>
                    </a:cubicBezTo>
                    <a:cubicBezTo>
                      <a:pt x="3832206" y="843605"/>
                      <a:pt x="3831432" y="843338"/>
                      <a:pt x="3776179" y="824209"/>
                    </a:cubicBezTo>
                    <a:cubicBezTo>
                      <a:pt x="3848382" y="622670"/>
                      <a:pt x="3803120" y="388799"/>
                      <a:pt x="3642547" y="227136"/>
                    </a:cubicBezTo>
                    <a:cubicBezTo>
                      <a:pt x="3419470" y="4042"/>
                      <a:pt x="3057374" y="4042"/>
                      <a:pt x="2834296" y="227136"/>
                    </a:cubicBezTo>
                    <a:cubicBezTo>
                      <a:pt x="2689888" y="372632"/>
                      <a:pt x="2639238" y="575249"/>
                      <a:pt x="2682345" y="761700"/>
                    </a:cubicBezTo>
                    <a:cubicBezTo>
                      <a:pt x="2692044" y="787566"/>
                      <a:pt x="2700665" y="815587"/>
                      <a:pt x="2708209" y="842531"/>
                    </a:cubicBezTo>
                    <a:cubicBezTo>
                      <a:pt x="2723296" y="899652"/>
                      <a:pt x="2734073" y="957850"/>
                      <a:pt x="2740539" y="1018204"/>
                    </a:cubicBezTo>
                    <a:cubicBezTo>
                      <a:pt x="2743772" y="1054848"/>
                      <a:pt x="2745927" y="1091491"/>
                      <a:pt x="2745927" y="1128135"/>
                    </a:cubicBezTo>
                    <a:cubicBezTo>
                      <a:pt x="2745927" y="1564623"/>
                      <a:pt x="2489442" y="1941836"/>
                      <a:pt x="2119802" y="2115353"/>
                    </a:cubicBezTo>
                    <a:lnTo>
                      <a:pt x="3701581" y="2115353"/>
                    </a:lnTo>
                    <a:lnTo>
                      <a:pt x="3701581" y="2218817"/>
                    </a:lnTo>
                    <a:cubicBezTo>
                      <a:pt x="3231759" y="2218817"/>
                      <a:pt x="2574580" y="2218817"/>
                      <a:pt x="1655326" y="2218817"/>
                    </a:cubicBezTo>
                    <a:cubicBezTo>
                      <a:pt x="1655308" y="2218817"/>
                      <a:pt x="1649832" y="2218817"/>
                      <a:pt x="0" y="2218817"/>
                    </a:cubicBezTo>
                    <a:lnTo>
                      <a:pt x="0" y="2115353"/>
                    </a:lnTo>
                    <a:cubicBezTo>
                      <a:pt x="324990" y="2115353"/>
                      <a:pt x="717293" y="2115353"/>
                      <a:pt x="1190851" y="2115353"/>
                    </a:cubicBezTo>
                    <a:cubicBezTo>
                      <a:pt x="1190861" y="2115353"/>
                      <a:pt x="1193030" y="2115353"/>
                      <a:pt x="1655326" y="2115353"/>
                    </a:cubicBezTo>
                    <a:cubicBezTo>
                      <a:pt x="2200627" y="2115353"/>
                      <a:pt x="2642471" y="1673476"/>
                      <a:pt x="2642471" y="1128135"/>
                    </a:cubicBezTo>
                    <a:cubicBezTo>
                      <a:pt x="2642471" y="583871"/>
                      <a:pt x="2200627" y="140916"/>
                      <a:pt x="1655326" y="140916"/>
                    </a:cubicBezTo>
                    <a:cubicBezTo>
                      <a:pt x="1260899" y="140916"/>
                      <a:pt x="920356" y="372632"/>
                      <a:pt x="763016" y="706735"/>
                    </a:cubicBezTo>
                    <a:cubicBezTo>
                      <a:pt x="763005" y="706730"/>
                      <a:pt x="761999" y="706256"/>
                      <a:pt x="669259" y="662547"/>
                    </a:cubicBezTo>
                    <a:cubicBezTo>
                      <a:pt x="843842" y="292879"/>
                      <a:pt x="1219948" y="37452"/>
                      <a:pt x="1655326" y="37452"/>
                    </a:cubicBezTo>
                    <a:cubicBezTo>
                      <a:pt x="2064840" y="37452"/>
                      <a:pt x="2422626" y="263780"/>
                      <a:pt x="2609063" y="598960"/>
                    </a:cubicBezTo>
                    <a:cubicBezTo>
                      <a:pt x="2616607" y="448075"/>
                      <a:pt x="2678034" y="300423"/>
                      <a:pt x="2792267" y="185104"/>
                    </a:cubicBezTo>
                    <a:cubicBezTo>
                      <a:pt x="2915660" y="61701"/>
                      <a:pt x="3077041" y="0"/>
                      <a:pt x="32384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scene3d>
                <a:camera prst="orthographicFront">
                  <a:rot lat="826787" lon="20394642" rev="21490176"/>
                </a:camera>
                <a:lightRig rig="threePt" dir="t"/>
              </a:scene3d>
              <a:sp3d extrusionH="762000" prstMaterial="matte"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19" name="Freihandform 50">
                <a:extLst>
                  <a:ext uri="{FF2B5EF4-FFF2-40B4-BE49-F238E27FC236}">
                    <a16:creationId xmlns:a16="http://schemas.microsoft.com/office/drawing/2014/main" id="{92DC2336-7E8F-0847-BEBE-1BA1AE83665D}"/>
                  </a:ext>
                </a:extLst>
              </p:cNvPr>
              <p:cNvSpPr/>
              <p:nvPr/>
            </p:nvSpPr>
            <p:spPr bwMode="gray">
              <a:xfrm>
                <a:off x="8206922" y="2755694"/>
                <a:ext cx="343992" cy="576959"/>
              </a:xfrm>
              <a:custGeom>
                <a:avLst/>
                <a:gdLst>
                  <a:gd name="connsiteX0" fmla="*/ 0 w 407194"/>
                  <a:gd name="connsiteY0" fmla="*/ 285750 h 728662"/>
                  <a:gd name="connsiteX1" fmla="*/ 28575 w 407194"/>
                  <a:gd name="connsiteY1" fmla="*/ 728662 h 728662"/>
                  <a:gd name="connsiteX2" fmla="*/ 407194 w 407194"/>
                  <a:gd name="connsiteY2" fmla="*/ 561975 h 728662"/>
                  <a:gd name="connsiteX3" fmla="*/ 340519 w 407194"/>
                  <a:gd name="connsiteY3" fmla="*/ 521493 h 728662"/>
                  <a:gd name="connsiteX4" fmla="*/ 361950 w 407194"/>
                  <a:gd name="connsiteY4" fmla="*/ 450056 h 728662"/>
                  <a:gd name="connsiteX5" fmla="*/ 371475 w 407194"/>
                  <a:gd name="connsiteY5" fmla="*/ 373856 h 728662"/>
                  <a:gd name="connsiteX6" fmla="*/ 376238 w 407194"/>
                  <a:gd name="connsiteY6" fmla="*/ 292893 h 728662"/>
                  <a:gd name="connsiteX7" fmla="*/ 366713 w 407194"/>
                  <a:gd name="connsiteY7" fmla="*/ 211931 h 728662"/>
                  <a:gd name="connsiteX8" fmla="*/ 350044 w 407194"/>
                  <a:gd name="connsiteY8" fmla="*/ 142875 h 728662"/>
                  <a:gd name="connsiteX9" fmla="*/ 102394 w 407194"/>
                  <a:gd name="connsiteY9" fmla="*/ 0 h 728662"/>
                  <a:gd name="connsiteX10" fmla="*/ 114300 w 407194"/>
                  <a:gd name="connsiteY10" fmla="*/ 61912 h 728662"/>
                  <a:gd name="connsiteX11" fmla="*/ 121444 w 407194"/>
                  <a:gd name="connsiteY11" fmla="*/ 128587 h 728662"/>
                  <a:gd name="connsiteX12" fmla="*/ 116682 w 407194"/>
                  <a:gd name="connsiteY12" fmla="*/ 195262 h 728662"/>
                  <a:gd name="connsiteX13" fmla="*/ 102394 w 407194"/>
                  <a:gd name="connsiteY13" fmla="*/ 269081 h 728662"/>
                  <a:gd name="connsiteX14" fmla="*/ 80963 w 407194"/>
                  <a:gd name="connsiteY14" fmla="*/ 338137 h 728662"/>
                  <a:gd name="connsiteX15" fmla="*/ 0 w 407194"/>
                  <a:gd name="connsiteY15" fmla="*/ 285750 h 728662"/>
                  <a:gd name="connsiteX0" fmla="*/ 0 w 407194"/>
                  <a:gd name="connsiteY0" fmla="*/ 285750 h 728662"/>
                  <a:gd name="connsiteX1" fmla="*/ 28575 w 407194"/>
                  <a:gd name="connsiteY1" fmla="*/ 728662 h 728662"/>
                  <a:gd name="connsiteX2" fmla="*/ 407194 w 407194"/>
                  <a:gd name="connsiteY2" fmla="*/ 561975 h 728662"/>
                  <a:gd name="connsiteX3" fmla="*/ 347663 w 407194"/>
                  <a:gd name="connsiteY3" fmla="*/ 519112 h 728662"/>
                  <a:gd name="connsiteX4" fmla="*/ 361950 w 407194"/>
                  <a:gd name="connsiteY4" fmla="*/ 450056 h 728662"/>
                  <a:gd name="connsiteX5" fmla="*/ 371475 w 407194"/>
                  <a:gd name="connsiteY5" fmla="*/ 373856 h 728662"/>
                  <a:gd name="connsiteX6" fmla="*/ 376238 w 407194"/>
                  <a:gd name="connsiteY6" fmla="*/ 292893 h 728662"/>
                  <a:gd name="connsiteX7" fmla="*/ 366713 w 407194"/>
                  <a:gd name="connsiteY7" fmla="*/ 211931 h 728662"/>
                  <a:gd name="connsiteX8" fmla="*/ 350044 w 407194"/>
                  <a:gd name="connsiteY8" fmla="*/ 142875 h 728662"/>
                  <a:gd name="connsiteX9" fmla="*/ 102394 w 407194"/>
                  <a:gd name="connsiteY9" fmla="*/ 0 h 728662"/>
                  <a:gd name="connsiteX10" fmla="*/ 114300 w 407194"/>
                  <a:gd name="connsiteY10" fmla="*/ 61912 h 728662"/>
                  <a:gd name="connsiteX11" fmla="*/ 121444 w 407194"/>
                  <a:gd name="connsiteY11" fmla="*/ 128587 h 728662"/>
                  <a:gd name="connsiteX12" fmla="*/ 116682 w 407194"/>
                  <a:gd name="connsiteY12" fmla="*/ 195262 h 728662"/>
                  <a:gd name="connsiteX13" fmla="*/ 102394 w 407194"/>
                  <a:gd name="connsiteY13" fmla="*/ 269081 h 728662"/>
                  <a:gd name="connsiteX14" fmla="*/ 80963 w 407194"/>
                  <a:gd name="connsiteY14" fmla="*/ 338137 h 728662"/>
                  <a:gd name="connsiteX15" fmla="*/ 0 w 407194"/>
                  <a:gd name="connsiteY15" fmla="*/ 285750 h 728662"/>
                  <a:gd name="connsiteX0" fmla="*/ 0 w 416719"/>
                  <a:gd name="connsiteY0" fmla="*/ 285750 h 728662"/>
                  <a:gd name="connsiteX1" fmla="*/ 28575 w 416719"/>
                  <a:gd name="connsiteY1" fmla="*/ 728662 h 728662"/>
                  <a:gd name="connsiteX2" fmla="*/ 416719 w 416719"/>
                  <a:gd name="connsiteY2" fmla="*/ 561975 h 728662"/>
                  <a:gd name="connsiteX3" fmla="*/ 347663 w 416719"/>
                  <a:gd name="connsiteY3" fmla="*/ 519112 h 728662"/>
                  <a:gd name="connsiteX4" fmla="*/ 361950 w 416719"/>
                  <a:gd name="connsiteY4" fmla="*/ 450056 h 728662"/>
                  <a:gd name="connsiteX5" fmla="*/ 371475 w 416719"/>
                  <a:gd name="connsiteY5" fmla="*/ 373856 h 728662"/>
                  <a:gd name="connsiteX6" fmla="*/ 376238 w 416719"/>
                  <a:gd name="connsiteY6" fmla="*/ 292893 h 728662"/>
                  <a:gd name="connsiteX7" fmla="*/ 366713 w 416719"/>
                  <a:gd name="connsiteY7" fmla="*/ 211931 h 728662"/>
                  <a:gd name="connsiteX8" fmla="*/ 350044 w 416719"/>
                  <a:gd name="connsiteY8" fmla="*/ 142875 h 728662"/>
                  <a:gd name="connsiteX9" fmla="*/ 102394 w 416719"/>
                  <a:gd name="connsiteY9" fmla="*/ 0 h 728662"/>
                  <a:gd name="connsiteX10" fmla="*/ 114300 w 416719"/>
                  <a:gd name="connsiteY10" fmla="*/ 61912 h 728662"/>
                  <a:gd name="connsiteX11" fmla="*/ 121444 w 416719"/>
                  <a:gd name="connsiteY11" fmla="*/ 128587 h 728662"/>
                  <a:gd name="connsiteX12" fmla="*/ 116682 w 416719"/>
                  <a:gd name="connsiteY12" fmla="*/ 195262 h 728662"/>
                  <a:gd name="connsiteX13" fmla="*/ 102394 w 416719"/>
                  <a:gd name="connsiteY13" fmla="*/ 269081 h 728662"/>
                  <a:gd name="connsiteX14" fmla="*/ 80963 w 416719"/>
                  <a:gd name="connsiteY14" fmla="*/ 338137 h 728662"/>
                  <a:gd name="connsiteX15" fmla="*/ 0 w 416719"/>
                  <a:gd name="connsiteY15" fmla="*/ 285750 h 728662"/>
                  <a:gd name="connsiteX0" fmla="*/ 0 w 416719"/>
                  <a:gd name="connsiteY0" fmla="*/ 285750 h 671512"/>
                  <a:gd name="connsiteX1" fmla="*/ 59532 w 416719"/>
                  <a:gd name="connsiteY1" fmla="*/ 671512 h 671512"/>
                  <a:gd name="connsiteX2" fmla="*/ 416719 w 416719"/>
                  <a:gd name="connsiteY2" fmla="*/ 561975 h 671512"/>
                  <a:gd name="connsiteX3" fmla="*/ 347663 w 416719"/>
                  <a:gd name="connsiteY3" fmla="*/ 519112 h 671512"/>
                  <a:gd name="connsiteX4" fmla="*/ 361950 w 416719"/>
                  <a:gd name="connsiteY4" fmla="*/ 450056 h 671512"/>
                  <a:gd name="connsiteX5" fmla="*/ 371475 w 416719"/>
                  <a:gd name="connsiteY5" fmla="*/ 373856 h 671512"/>
                  <a:gd name="connsiteX6" fmla="*/ 376238 w 416719"/>
                  <a:gd name="connsiteY6" fmla="*/ 292893 h 671512"/>
                  <a:gd name="connsiteX7" fmla="*/ 366713 w 416719"/>
                  <a:gd name="connsiteY7" fmla="*/ 211931 h 671512"/>
                  <a:gd name="connsiteX8" fmla="*/ 350044 w 416719"/>
                  <a:gd name="connsiteY8" fmla="*/ 142875 h 671512"/>
                  <a:gd name="connsiteX9" fmla="*/ 102394 w 416719"/>
                  <a:gd name="connsiteY9" fmla="*/ 0 h 671512"/>
                  <a:gd name="connsiteX10" fmla="*/ 114300 w 416719"/>
                  <a:gd name="connsiteY10" fmla="*/ 61912 h 671512"/>
                  <a:gd name="connsiteX11" fmla="*/ 121444 w 416719"/>
                  <a:gd name="connsiteY11" fmla="*/ 128587 h 671512"/>
                  <a:gd name="connsiteX12" fmla="*/ 116682 w 416719"/>
                  <a:gd name="connsiteY12" fmla="*/ 195262 h 671512"/>
                  <a:gd name="connsiteX13" fmla="*/ 102394 w 416719"/>
                  <a:gd name="connsiteY13" fmla="*/ 269081 h 671512"/>
                  <a:gd name="connsiteX14" fmla="*/ 80963 w 416719"/>
                  <a:gd name="connsiteY14" fmla="*/ 338137 h 671512"/>
                  <a:gd name="connsiteX15" fmla="*/ 0 w 416719"/>
                  <a:gd name="connsiteY15" fmla="*/ 285750 h 671512"/>
                  <a:gd name="connsiteX0" fmla="*/ 0 w 416719"/>
                  <a:gd name="connsiteY0" fmla="*/ 285750 h 733425"/>
                  <a:gd name="connsiteX1" fmla="*/ 35719 w 416719"/>
                  <a:gd name="connsiteY1" fmla="*/ 733425 h 733425"/>
                  <a:gd name="connsiteX2" fmla="*/ 416719 w 416719"/>
                  <a:gd name="connsiteY2" fmla="*/ 561975 h 733425"/>
                  <a:gd name="connsiteX3" fmla="*/ 347663 w 416719"/>
                  <a:gd name="connsiteY3" fmla="*/ 519112 h 733425"/>
                  <a:gd name="connsiteX4" fmla="*/ 361950 w 416719"/>
                  <a:gd name="connsiteY4" fmla="*/ 450056 h 733425"/>
                  <a:gd name="connsiteX5" fmla="*/ 371475 w 416719"/>
                  <a:gd name="connsiteY5" fmla="*/ 373856 h 733425"/>
                  <a:gd name="connsiteX6" fmla="*/ 376238 w 416719"/>
                  <a:gd name="connsiteY6" fmla="*/ 292893 h 733425"/>
                  <a:gd name="connsiteX7" fmla="*/ 366713 w 416719"/>
                  <a:gd name="connsiteY7" fmla="*/ 211931 h 733425"/>
                  <a:gd name="connsiteX8" fmla="*/ 350044 w 416719"/>
                  <a:gd name="connsiteY8" fmla="*/ 142875 h 733425"/>
                  <a:gd name="connsiteX9" fmla="*/ 102394 w 416719"/>
                  <a:gd name="connsiteY9" fmla="*/ 0 h 733425"/>
                  <a:gd name="connsiteX10" fmla="*/ 114300 w 416719"/>
                  <a:gd name="connsiteY10" fmla="*/ 61912 h 733425"/>
                  <a:gd name="connsiteX11" fmla="*/ 121444 w 416719"/>
                  <a:gd name="connsiteY11" fmla="*/ 128587 h 733425"/>
                  <a:gd name="connsiteX12" fmla="*/ 116682 w 416719"/>
                  <a:gd name="connsiteY12" fmla="*/ 195262 h 733425"/>
                  <a:gd name="connsiteX13" fmla="*/ 102394 w 416719"/>
                  <a:gd name="connsiteY13" fmla="*/ 269081 h 733425"/>
                  <a:gd name="connsiteX14" fmla="*/ 80963 w 416719"/>
                  <a:gd name="connsiteY14" fmla="*/ 338137 h 733425"/>
                  <a:gd name="connsiteX15" fmla="*/ 0 w 416719"/>
                  <a:gd name="connsiteY15" fmla="*/ 285750 h 733425"/>
                  <a:gd name="connsiteX0" fmla="*/ 0 w 376238"/>
                  <a:gd name="connsiteY0" fmla="*/ 285750 h 733425"/>
                  <a:gd name="connsiteX1" fmla="*/ 35719 w 376238"/>
                  <a:gd name="connsiteY1" fmla="*/ 733425 h 733425"/>
                  <a:gd name="connsiteX2" fmla="*/ 354807 w 376238"/>
                  <a:gd name="connsiteY2" fmla="*/ 561975 h 733425"/>
                  <a:gd name="connsiteX3" fmla="*/ 347663 w 376238"/>
                  <a:gd name="connsiteY3" fmla="*/ 519112 h 733425"/>
                  <a:gd name="connsiteX4" fmla="*/ 361950 w 376238"/>
                  <a:gd name="connsiteY4" fmla="*/ 450056 h 733425"/>
                  <a:gd name="connsiteX5" fmla="*/ 371475 w 376238"/>
                  <a:gd name="connsiteY5" fmla="*/ 373856 h 733425"/>
                  <a:gd name="connsiteX6" fmla="*/ 376238 w 376238"/>
                  <a:gd name="connsiteY6" fmla="*/ 292893 h 733425"/>
                  <a:gd name="connsiteX7" fmla="*/ 366713 w 376238"/>
                  <a:gd name="connsiteY7" fmla="*/ 211931 h 733425"/>
                  <a:gd name="connsiteX8" fmla="*/ 350044 w 376238"/>
                  <a:gd name="connsiteY8" fmla="*/ 142875 h 733425"/>
                  <a:gd name="connsiteX9" fmla="*/ 102394 w 376238"/>
                  <a:gd name="connsiteY9" fmla="*/ 0 h 733425"/>
                  <a:gd name="connsiteX10" fmla="*/ 114300 w 376238"/>
                  <a:gd name="connsiteY10" fmla="*/ 61912 h 733425"/>
                  <a:gd name="connsiteX11" fmla="*/ 121444 w 376238"/>
                  <a:gd name="connsiteY11" fmla="*/ 128587 h 733425"/>
                  <a:gd name="connsiteX12" fmla="*/ 116682 w 376238"/>
                  <a:gd name="connsiteY12" fmla="*/ 195262 h 733425"/>
                  <a:gd name="connsiteX13" fmla="*/ 102394 w 376238"/>
                  <a:gd name="connsiteY13" fmla="*/ 269081 h 733425"/>
                  <a:gd name="connsiteX14" fmla="*/ 80963 w 376238"/>
                  <a:gd name="connsiteY14" fmla="*/ 338137 h 733425"/>
                  <a:gd name="connsiteX15" fmla="*/ 0 w 376238"/>
                  <a:gd name="connsiteY15" fmla="*/ 285750 h 733425"/>
                  <a:gd name="connsiteX0" fmla="*/ 0 w 414339"/>
                  <a:gd name="connsiteY0" fmla="*/ 285750 h 733425"/>
                  <a:gd name="connsiteX1" fmla="*/ 35719 w 414339"/>
                  <a:gd name="connsiteY1" fmla="*/ 733425 h 733425"/>
                  <a:gd name="connsiteX2" fmla="*/ 414339 w 414339"/>
                  <a:gd name="connsiteY2" fmla="*/ 569118 h 733425"/>
                  <a:gd name="connsiteX3" fmla="*/ 347663 w 414339"/>
                  <a:gd name="connsiteY3" fmla="*/ 519112 h 733425"/>
                  <a:gd name="connsiteX4" fmla="*/ 361950 w 414339"/>
                  <a:gd name="connsiteY4" fmla="*/ 450056 h 733425"/>
                  <a:gd name="connsiteX5" fmla="*/ 371475 w 414339"/>
                  <a:gd name="connsiteY5" fmla="*/ 373856 h 733425"/>
                  <a:gd name="connsiteX6" fmla="*/ 376238 w 414339"/>
                  <a:gd name="connsiteY6" fmla="*/ 292893 h 733425"/>
                  <a:gd name="connsiteX7" fmla="*/ 366713 w 414339"/>
                  <a:gd name="connsiteY7" fmla="*/ 211931 h 733425"/>
                  <a:gd name="connsiteX8" fmla="*/ 350044 w 414339"/>
                  <a:gd name="connsiteY8" fmla="*/ 142875 h 733425"/>
                  <a:gd name="connsiteX9" fmla="*/ 102394 w 414339"/>
                  <a:gd name="connsiteY9" fmla="*/ 0 h 733425"/>
                  <a:gd name="connsiteX10" fmla="*/ 114300 w 414339"/>
                  <a:gd name="connsiteY10" fmla="*/ 61912 h 733425"/>
                  <a:gd name="connsiteX11" fmla="*/ 121444 w 414339"/>
                  <a:gd name="connsiteY11" fmla="*/ 128587 h 733425"/>
                  <a:gd name="connsiteX12" fmla="*/ 116682 w 414339"/>
                  <a:gd name="connsiteY12" fmla="*/ 195262 h 733425"/>
                  <a:gd name="connsiteX13" fmla="*/ 102394 w 414339"/>
                  <a:gd name="connsiteY13" fmla="*/ 269081 h 733425"/>
                  <a:gd name="connsiteX14" fmla="*/ 80963 w 414339"/>
                  <a:gd name="connsiteY14" fmla="*/ 338137 h 733425"/>
                  <a:gd name="connsiteX15" fmla="*/ 0 w 414339"/>
                  <a:gd name="connsiteY15" fmla="*/ 285750 h 733425"/>
                  <a:gd name="connsiteX0" fmla="*/ 0 w 414339"/>
                  <a:gd name="connsiteY0" fmla="*/ 285750 h 733425"/>
                  <a:gd name="connsiteX1" fmla="*/ 35719 w 414339"/>
                  <a:gd name="connsiteY1" fmla="*/ 733425 h 733425"/>
                  <a:gd name="connsiteX2" fmla="*/ 414339 w 414339"/>
                  <a:gd name="connsiteY2" fmla="*/ 569118 h 733425"/>
                  <a:gd name="connsiteX3" fmla="*/ 347663 w 414339"/>
                  <a:gd name="connsiteY3" fmla="*/ 519112 h 733425"/>
                  <a:gd name="connsiteX4" fmla="*/ 371475 w 414339"/>
                  <a:gd name="connsiteY4" fmla="*/ 373856 h 733425"/>
                  <a:gd name="connsiteX5" fmla="*/ 376238 w 414339"/>
                  <a:gd name="connsiteY5" fmla="*/ 292893 h 733425"/>
                  <a:gd name="connsiteX6" fmla="*/ 366713 w 414339"/>
                  <a:gd name="connsiteY6" fmla="*/ 211931 h 733425"/>
                  <a:gd name="connsiteX7" fmla="*/ 350044 w 414339"/>
                  <a:gd name="connsiteY7" fmla="*/ 142875 h 733425"/>
                  <a:gd name="connsiteX8" fmla="*/ 102394 w 414339"/>
                  <a:gd name="connsiteY8" fmla="*/ 0 h 733425"/>
                  <a:gd name="connsiteX9" fmla="*/ 114300 w 414339"/>
                  <a:gd name="connsiteY9" fmla="*/ 61912 h 733425"/>
                  <a:gd name="connsiteX10" fmla="*/ 121444 w 414339"/>
                  <a:gd name="connsiteY10" fmla="*/ 128587 h 733425"/>
                  <a:gd name="connsiteX11" fmla="*/ 116682 w 414339"/>
                  <a:gd name="connsiteY11" fmla="*/ 195262 h 733425"/>
                  <a:gd name="connsiteX12" fmla="*/ 102394 w 414339"/>
                  <a:gd name="connsiteY12" fmla="*/ 269081 h 733425"/>
                  <a:gd name="connsiteX13" fmla="*/ 80963 w 414339"/>
                  <a:gd name="connsiteY13" fmla="*/ 338137 h 733425"/>
                  <a:gd name="connsiteX14" fmla="*/ 0 w 414339"/>
                  <a:gd name="connsiteY14" fmla="*/ 285750 h 733425"/>
                  <a:gd name="connsiteX0" fmla="*/ 0 w 414339"/>
                  <a:gd name="connsiteY0" fmla="*/ 285750 h 733425"/>
                  <a:gd name="connsiteX1" fmla="*/ 35719 w 414339"/>
                  <a:gd name="connsiteY1" fmla="*/ 733425 h 733425"/>
                  <a:gd name="connsiteX2" fmla="*/ 414339 w 414339"/>
                  <a:gd name="connsiteY2" fmla="*/ 569118 h 733425"/>
                  <a:gd name="connsiteX3" fmla="*/ 347663 w 414339"/>
                  <a:gd name="connsiteY3" fmla="*/ 519112 h 733425"/>
                  <a:gd name="connsiteX4" fmla="*/ 371475 w 414339"/>
                  <a:gd name="connsiteY4" fmla="*/ 373856 h 733425"/>
                  <a:gd name="connsiteX5" fmla="*/ 366713 w 414339"/>
                  <a:gd name="connsiteY5" fmla="*/ 211931 h 733425"/>
                  <a:gd name="connsiteX6" fmla="*/ 350044 w 414339"/>
                  <a:gd name="connsiteY6" fmla="*/ 142875 h 733425"/>
                  <a:gd name="connsiteX7" fmla="*/ 102394 w 414339"/>
                  <a:gd name="connsiteY7" fmla="*/ 0 h 733425"/>
                  <a:gd name="connsiteX8" fmla="*/ 114300 w 414339"/>
                  <a:gd name="connsiteY8" fmla="*/ 61912 h 733425"/>
                  <a:gd name="connsiteX9" fmla="*/ 121444 w 414339"/>
                  <a:gd name="connsiteY9" fmla="*/ 128587 h 733425"/>
                  <a:gd name="connsiteX10" fmla="*/ 116682 w 414339"/>
                  <a:gd name="connsiteY10" fmla="*/ 195262 h 733425"/>
                  <a:gd name="connsiteX11" fmla="*/ 102394 w 414339"/>
                  <a:gd name="connsiteY11" fmla="*/ 269081 h 733425"/>
                  <a:gd name="connsiteX12" fmla="*/ 80963 w 414339"/>
                  <a:gd name="connsiteY12" fmla="*/ 338137 h 733425"/>
                  <a:gd name="connsiteX13" fmla="*/ 0 w 414339"/>
                  <a:gd name="connsiteY13" fmla="*/ 285750 h 733425"/>
                  <a:gd name="connsiteX0" fmla="*/ 0 w 414339"/>
                  <a:gd name="connsiteY0" fmla="*/ 285750 h 733425"/>
                  <a:gd name="connsiteX1" fmla="*/ 35719 w 414339"/>
                  <a:gd name="connsiteY1" fmla="*/ 733425 h 733425"/>
                  <a:gd name="connsiteX2" fmla="*/ 414339 w 414339"/>
                  <a:gd name="connsiteY2" fmla="*/ 569118 h 733425"/>
                  <a:gd name="connsiteX3" fmla="*/ 347663 w 414339"/>
                  <a:gd name="connsiteY3" fmla="*/ 519112 h 733425"/>
                  <a:gd name="connsiteX4" fmla="*/ 371475 w 414339"/>
                  <a:gd name="connsiteY4" fmla="*/ 373856 h 733425"/>
                  <a:gd name="connsiteX5" fmla="*/ 350044 w 414339"/>
                  <a:gd name="connsiteY5" fmla="*/ 142875 h 733425"/>
                  <a:gd name="connsiteX6" fmla="*/ 102394 w 414339"/>
                  <a:gd name="connsiteY6" fmla="*/ 0 h 733425"/>
                  <a:gd name="connsiteX7" fmla="*/ 114300 w 414339"/>
                  <a:gd name="connsiteY7" fmla="*/ 61912 h 733425"/>
                  <a:gd name="connsiteX8" fmla="*/ 121444 w 414339"/>
                  <a:gd name="connsiteY8" fmla="*/ 128587 h 733425"/>
                  <a:gd name="connsiteX9" fmla="*/ 116682 w 414339"/>
                  <a:gd name="connsiteY9" fmla="*/ 195262 h 733425"/>
                  <a:gd name="connsiteX10" fmla="*/ 102394 w 414339"/>
                  <a:gd name="connsiteY10" fmla="*/ 269081 h 733425"/>
                  <a:gd name="connsiteX11" fmla="*/ 80963 w 414339"/>
                  <a:gd name="connsiteY11" fmla="*/ 338137 h 733425"/>
                  <a:gd name="connsiteX12" fmla="*/ 0 w 414339"/>
                  <a:gd name="connsiteY12" fmla="*/ 285750 h 733425"/>
                  <a:gd name="connsiteX0" fmla="*/ 0 w 414339"/>
                  <a:gd name="connsiteY0" fmla="*/ 285750 h 733425"/>
                  <a:gd name="connsiteX1" fmla="*/ 35719 w 414339"/>
                  <a:gd name="connsiteY1" fmla="*/ 733425 h 733425"/>
                  <a:gd name="connsiteX2" fmla="*/ 414339 w 414339"/>
                  <a:gd name="connsiteY2" fmla="*/ 569118 h 733425"/>
                  <a:gd name="connsiteX3" fmla="*/ 347663 w 414339"/>
                  <a:gd name="connsiteY3" fmla="*/ 519112 h 733425"/>
                  <a:gd name="connsiteX4" fmla="*/ 371475 w 414339"/>
                  <a:gd name="connsiteY4" fmla="*/ 373856 h 733425"/>
                  <a:gd name="connsiteX5" fmla="*/ 350044 w 414339"/>
                  <a:gd name="connsiteY5" fmla="*/ 142875 h 733425"/>
                  <a:gd name="connsiteX6" fmla="*/ 102394 w 414339"/>
                  <a:gd name="connsiteY6" fmla="*/ 0 h 733425"/>
                  <a:gd name="connsiteX7" fmla="*/ 114300 w 414339"/>
                  <a:gd name="connsiteY7" fmla="*/ 61912 h 733425"/>
                  <a:gd name="connsiteX8" fmla="*/ 121444 w 414339"/>
                  <a:gd name="connsiteY8" fmla="*/ 128587 h 733425"/>
                  <a:gd name="connsiteX9" fmla="*/ 116682 w 414339"/>
                  <a:gd name="connsiteY9" fmla="*/ 195262 h 733425"/>
                  <a:gd name="connsiteX10" fmla="*/ 102394 w 414339"/>
                  <a:gd name="connsiteY10" fmla="*/ 269081 h 733425"/>
                  <a:gd name="connsiteX11" fmla="*/ 80963 w 414339"/>
                  <a:gd name="connsiteY11" fmla="*/ 338137 h 733425"/>
                  <a:gd name="connsiteX12" fmla="*/ 0 w 414339"/>
                  <a:gd name="connsiteY12" fmla="*/ 285750 h 733425"/>
                  <a:gd name="connsiteX0" fmla="*/ 0 w 414339"/>
                  <a:gd name="connsiteY0" fmla="*/ 285750 h 733425"/>
                  <a:gd name="connsiteX1" fmla="*/ 35719 w 414339"/>
                  <a:gd name="connsiteY1" fmla="*/ 733425 h 733425"/>
                  <a:gd name="connsiteX2" fmla="*/ 414339 w 414339"/>
                  <a:gd name="connsiteY2" fmla="*/ 569118 h 733425"/>
                  <a:gd name="connsiteX3" fmla="*/ 347663 w 414339"/>
                  <a:gd name="connsiteY3" fmla="*/ 519112 h 733425"/>
                  <a:gd name="connsiteX4" fmla="*/ 371475 w 414339"/>
                  <a:gd name="connsiteY4" fmla="*/ 373856 h 733425"/>
                  <a:gd name="connsiteX5" fmla="*/ 350044 w 414339"/>
                  <a:gd name="connsiteY5" fmla="*/ 142875 h 733425"/>
                  <a:gd name="connsiteX6" fmla="*/ 102394 w 414339"/>
                  <a:gd name="connsiteY6" fmla="*/ 0 h 733425"/>
                  <a:gd name="connsiteX7" fmla="*/ 114300 w 414339"/>
                  <a:gd name="connsiteY7" fmla="*/ 61912 h 733425"/>
                  <a:gd name="connsiteX8" fmla="*/ 121444 w 414339"/>
                  <a:gd name="connsiteY8" fmla="*/ 128587 h 733425"/>
                  <a:gd name="connsiteX9" fmla="*/ 116682 w 414339"/>
                  <a:gd name="connsiteY9" fmla="*/ 195262 h 733425"/>
                  <a:gd name="connsiteX10" fmla="*/ 102394 w 414339"/>
                  <a:gd name="connsiteY10" fmla="*/ 269081 h 733425"/>
                  <a:gd name="connsiteX11" fmla="*/ 80963 w 414339"/>
                  <a:gd name="connsiteY11" fmla="*/ 338137 h 733425"/>
                  <a:gd name="connsiteX12" fmla="*/ 0 w 414339"/>
                  <a:gd name="connsiteY12" fmla="*/ 285750 h 733425"/>
                  <a:gd name="connsiteX0" fmla="*/ 0 w 414339"/>
                  <a:gd name="connsiteY0" fmla="*/ 285750 h 733425"/>
                  <a:gd name="connsiteX1" fmla="*/ 35719 w 414339"/>
                  <a:gd name="connsiteY1" fmla="*/ 733425 h 733425"/>
                  <a:gd name="connsiteX2" fmla="*/ 414339 w 414339"/>
                  <a:gd name="connsiteY2" fmla="*/ 569118 h 733425"/>
                  <a:gd name="connsiteX3" fmla="*/ 295276 w 414339"/>
                  <a:gd name="connsiteY3" fmla="*/ 497681 h 733425"/>
                  <a:gd name="connsiteX4" fmla="*/ 371475 w 414339"/>
                  <a:gd name="connsiteY4" fmla="*/ 373856 h 733425"/>
                  <a:gd name="connsiteX5" fmla="*/ 350044 w 414339"/>
                  <a:gd name="connsiteY5" fmla="*/ 142875 h 733425"/>
                  <a:gd name="connsiteX6" fmla="*/ 102394 w 414339"/>
                  <a:gd name="connsiteY6" fmla="*/ 0 h 733425"/>
                  <a:gd name="connsiteX7" fmla="*/ 114300 w 414339"/>
                  <a:gd name="connsiteY7" fmla="*/ 61912 h 733425"/>
                  <a:gd name="connsiteX8" fmla="*/ 121444 w 414339"/>
                  <a:gd name="connsiteY8" fmla="*/ 128587 h 733425"/>
                  <a:gd name="connsiteX9" fmla="*/ 116682 w 414339"/>
                  <a:gd name="connsiteY9" fmla="*/ 195262 h 733425"/>
                  <a:gd name="connsiteX10" fmla="*/ 102394 w 414339"/>
                  <a:gd name="connsiteY10" fmla="*/ 269081 h 733425"/>
                  <a:gd name="connsiteX11" fmla="*/ 80963 w 414339"/>
                  <a:gd name="connsiteY11" fmla="*/ 338137 h 733425"/>
                  <a:gd name="connsiteX12" fmla="*/ 0 w 414339"/>
                  <a:gd name="connsiteY12" fmla="*/ 285750 h 733425"/>
                  <a:gd name="connsiteX0" fmla="*/ 0 w 414339"/>
                  <a:gd name="connsiteY0" fmla="*/ 285750 h 733425"/>
                  <a:gd name="connsiteX1" fmla="*/ 35719 w 414339"/>
                  <a:gd name="connsiteY1" fmla="*/ 733425 h 733425"/>
                  <a:gd name="connsiteX2" fmla="*/ 414339 w 414339"/>
                  <a:gd name="connsiteY2" fmla="*/ 569118 h 733425"/>
                  <a:gd name="connsiteX3" fmla="*/ 340519 w 414339"/>
                  <a:gd name="connsiteY3" fmla="*/ 519112 h 733425"/>
                  <a:gd name="connsiteX4" fmla="*/ 371475 w 414339"/>
                  <a:gd name="connsiteY4" fmla="*/ 373856 h 733425"/>
                  <a:gd name="connsiteX5" fmla="*/ 350044 w 414339"/>
                  <a:gd name="connsiteY5" fmla="*/ 142875 h 733425"/>
                  <a:gd name="connsiteX6" fmla="*/ 102394 w 414339"/>
                  <a:gd name="connsiteY6" fmla="*/ 0 h 733425"/>
                  <a:gd name="connsiteX7" fmla="*/ 114300 w 414339"/>
                  <a:gd name="connsiteY7" fmla="*/ 61912 h 733425"/>
                  <a:gd name="connsiteX8" fmla="*/ 121444 w 414339"/>
                  <a:gd name="connsiteY8" fmla="*/ 128587 h 733425"/>
                  <a:gd name="connsiteX9" fmla="*/ 116682 w 414339"/>
                  <a:gd name="connsiteY9" fmla="*/ 195262 h 733425"/>
                  <a:gd name="connsiteX10" fmla="*/ 102394 w 414339"/>
                  <a:gd name="connsiteY10" fmla="*/ 269081 h 733425"/>
                  <a:gd name="connsiteX11" fmla="*/ 80963 w 414339"/>
                  <a:gd name="connsiteY11" fmla="*/ 338137 h 733425"/>
                  <a:gd name="connsiteX12" fmla="*/ 0 w 414339"/>
                  <a:gd name="connsiteY12" fmla="*/ 285750 h 733425"/>
                  <a:gd name="connsiteX0" fmla="*/ 0 w 414339"/>
                  <a:gd name="connsiteY0" fmla="*/ 285750 h 733425"/>
                  <a:gd name="connsiteX1" fmla="*/ 35719 w 414339"/>
                  <a:gd name="connsiteY1" fmla="*/ 733425 h 733425"/>
                  <a:gd name="connsiteX2" fmla="*/ 414339 w 414339"/>
                  <a:gd name="connsiteY2" fmla="*/ 569118 h 733425"/>
                  <a:gd name="connsiteX3" fmla="*/ 340519 w 414339"/>
                  <a:gd name="connsiteY3" fmla="*/ 519112 h 733425"/>
                  <a:gd name="connsiteX4" fmla="*/ 371475 w 414339"/>
                  <a:gd name="connsiteY4" fmla="*/ 373856 h 733425"/>
                  <a:gd name="connsiteX5" fmla="*/ 350044 w 414339"/>
                  <a:gd name="connsiteY5" fmla="*/ 142875 h 733425"/>
                  <a:gd name="connsiteX6" fmla="*/ 102394 w 414339"/>
                  <a:gd name="connsiteY6" fmla="*/ 0 h 733425"/>
                  <a:gd name="connsiteX7" fmla="*/ 114300 w 414339"/>
                  <a:gd name="connsiteY7" fmla="*/ 61912 h 733425"/>
                  <a:gd name="connsiteX8" fmla="*/ 121444 w 414339"/>
                  <a:gd name="connsiteY8" fmla="*/ 128587 h 733425"/>
                  <a:gd name="connsiteX9" fmla="*/ 116682 w 414339"/>
                  <a:gd name="connsiteY9" fmla="*/ 195262 h 733425"/>
                  <a:gd name="connsiteX10" fmla="*/ 102394 w 414339"/>
                  <a:gd name="connsiteY10" fmla="*/ 269081 h 733425"/>
                  <a:gd name="connsiteX11" fmla="*/ 80963 w 414339"/>
                  <a:gd name="connsiteY11" fmla="*/ 338137 h 733425"/>
                  <a:gd name="connsiteX12" fmla="*/ 0 w 414339"/>
                  <a:gd name="connsiteY12" fmla="*/ 285750 h 733425"/>
                  <a:gd name="connsiteX0" fmla="*/ 0 w 414339"/>
                  <a:gd name="connsiteY0" fmla="*/ 285750 h 733425"/>
                  <a:gd name="connsiteX1" fmla="*/ 35719 w 414339"/>
                  <a:gd name="connsiteY1" fmla="*/ 733425 h 733425"/>
                  <a:gd name="connsiteX2" fmla="*/ 414339 w 414339"/>
                  <a:gd name="connsiteY2" fmla="*/ 569118 h 733425"/>
                  <a:gd name="connsiteX3" fmla="*/ 340519 w 414339"/>
                  <a:gd name="connsiteY3" fmla="*/ 519112 h 733425"/>
                  <a:gd name="connsiteX4" fmla="*/ 378618 w 414339"/>
                  <a:gd name="connsiteY4" fmla="*/ 373856 h 733425"/>
                  <a:gd name="connsiteX5" fmla="*/ 350044 w 414339"/>
                  <a:gd name="connsiteY5" fmla="*/ 142875 h 733425"/>
                  <a:gd name="connsiteX6" fmla="*/ 102394 w 414339"/>
                  <a:gd name="connsiteY6" fmla="*/ 0 h 733425"/>
                  <a:gd name="connsiteX7" fmla="*/ 114300 w 414339"/>
                  <a:gd name="connsiteY7" fmla="*/ 61912 h 733425"/>
                  <a:gd name="connsiteX8" fmla="*/ 121444 w 414339"/>
                  <a:gd name="connsiteY8" fmla="*/ 128587 h 733425"/>
                  <a:gd name="connsiteX9" fmla="*/ 116682 w 414339"/>
                  <a:gd name="connsiteY9" fmla="*/ 195262 h 733425"/>
                  <a:gd name="connsiteX10" fmla="*/ 102394 w 414339"/>
                  <a:gd name="connsiteY10" fmla="*/ 269081 h 733425"/>
                  <a:gd name="connsiteX11" fmla="*/ 80963 w 414339"/>
                  <a:gd name="connsiteY11" fmla="*/ 338137 h 733425"/>
                  <a:gd name="connsiteX12" fmla="*/ 0 w 414339"/>
                  <a:gd name="connsiteY12" fmla="*/ 285750 h 733425"/>
                  <a:gd name="connsiteX0" fmla="*/ 0 w 423864"/>
                  <a:gd name="connsiteY0" fmla="*/ 285750 h 733425"/>
                  <a:gd name="connsiteX1" fmla="*/ 35719 w 423864"/>
                  <a:gd name="connsiteY1" fmla="*/ 733425 h 733425"/>
                  <a:gd name="connsiteX2" fmla="*/ 423864 w 423864"/>
                  <a:gd name="connsiteY2" fmla="*/ 569118 h 733425"/>
                  <a:gd name="connsiteX3" fmla="*/ 340519 w 423864"/>
                  <a:gd name="connsiteY3" fmla="*/ 519112 h 733425"/>
                  <a:gd name="connsiteX4" fmla="*/ 378618 w 423864"/>
                  <a:gd name="connsiteY4" fmla="*/ 373856 h 733425"/>
                  <a:gd name="connsiteX5" fmla="*/ 350044 w 423864"/>
                  <a:gd name="connsiteY5" fmla="*/ 142875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116682 w 423864"/>
                  <a:gd name="connsiteY9" fmla="*/ 195262 h 733425"/>
                  <a:gd name="connsiteX10" fmla="*/ 102394 w 423864"/>
                  <a:gd name="connsiteY10" fmla="*/ 269081 h 733425"/>
                  <a:gd name="connsiteX11" fmla="*/ 80963 w 423864"/>
                  <a:gd name="connsiteY11" fmla="*/ 338137 h 733425"/>
                  <a:gd name="connsiteX12" fmla="*/ 0 w 423864"/>
                  <a:gd name="connsiteY12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40519 w 423864"/>
                  <a:gd name="connsiteY3" fmla="*/ 519112 h 733425"/>
                  <a:gd name="connsiteX4" fmla="*/ 378618 w 423864"/>
                  <a:gd name="connsiteY4" fmla="*/ 373856 h 733425"/>
                  <a:gd name="connsiteX5" fmla="*/ 350044 w 423864"/>
                  <a:gd name="connsiteY5" fmla="*/ 142875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116682 w 423864"/>
                  <a:gd name="connsiteY9" fmla="*/ 195262 h 733425"/>
                  <a:gd name="connsiteX10" fmla="*/ 102394 w 423864"/>
                  <a:gd name="connsiteY10" fmla="*/ 269081 h 733425"/>
                  <a:gd name="connsiteX11" fmla="*/ 80963 w 423864"/>
                  <a:gd name="connsiteY11" fmla="*/ 338137 h 733425"/>
                  <a:gd name="connsiteX12" fmla="*/ 0 w 423864"/>
                  <a:gd name="connsiteY12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78618 w 423864"/>
                  <a:gd name="connsiteY4" fmla="*/ 373856 h 733425"/>
                  <a:gd name="connsiteX5" fmla="*/ 350044 w 423864"/>
                  <a:gd name="connsiteY5" fmla="*/ 142875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116682 w 423864"/>
                  <a:gd name="connsiteY9" fmla="*/ 195262 h 733425"/>
                  <a:gd name="connsiteX10" fmla="*/ 102394 w 423864"/>
                  <a:gd name="connsiteY10" fmla="*/ 269081 h 733425"/>
                  <a:gd name="connsiteX11" fmla="*/ 80963 w 423864"/>
                  <a:gd name="connsiteY11" fmla="*/ 338137 h 733425"/>
                  <a:gd name="connsiteX12" fmla="*/ 0 w 423864"/>
                  <a:gd name="connsiteY12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92031 w 423864"/>
                  <a:gd name="connsiteY4" fmla="*/ 376539 h 733425"/>
                  <a:gd name="connsiteX5" fmla="*/ 350044 w 423864"/>
                  <a:gd name="connsiteY5" fmla="*/ 142875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116682 w 423864"/>
                  <a:gd name="connsiteY9" fmla="*/ 195262 h 733425"/>
                  <a:gd name="connsiteX10" fmla="*/ 102394 w 423864"/>
                  <a:gd name="connsiteY10" fmla="*/ 269081 h 733425"/>
                  <a:gd name="connsiteX11" fmla="*/ 80963 w 423864"/>
                  <a:gd name="connsiteY11" fmla="*/ 338137 h 733425"/>
                  <a:gd name="connsiteX12" fmla="*/ 0 w 423864"/>
                  <a:gd name="connsiteY12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92031 w 423864"/>
                  <a:gd name="connsiteY4" fmla="*/ 376539 h 733425"/>
                  <a:gd name="connsiteX5" fmla="*/ 355408 w 423864"/>
                  <a:gd name="connsiteY5" fmla="*/ 94590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116682 w 423864"/>
                  <a:gd name="connsiteY9" fmla="*/ 195262 h 733425"/>
                  <a:gd name="connsiteX10" fmla="*/ 102394 w 423864"/>
                  <a:gd name="connsiteY10" fmla="*/ 269081 h 733425"/>
                  <a:gd name="connsiteX11" fmla="*/ 80963 w 423864"/>
                  <a:gd name="connsiteY11" fmla="*/ 338137 h 733425"/>
                  <a:gd name="connsiteX12" fmla="*/ 0 w 423864"/>
                  <a:gd name="connsiteY12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92031 w 423864"/>
                  <a:gd name="connsiteY4" fmla="*/ 376539 h 733425"/>
                  <a:gd name="connsiteX5" fmla="*/ 355408 w 423864"/>
                  <a:gd name="connsiteY5" fmla="*/ 94590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116682 w 423864"/>
                  <a:gd name="connsiteY9" fmla="*/ 195262 h 733425"/>
                  <a:gd name="connsiteX10" fmla="*/ 102394 w 423864"/>
                  <a:gd name="connsiteY10" fmla="*/ 269081 h 733425"/>
                  <a:gd name="connsiteX11" fmla="*/ 80963 w 423864"/>
                  <a:gd name="connsiteY11" fmla="*/ 338137 h 733425"/>
                  <a:gd name="connsiteX12" fmla="*/ 0 w 423864"/>
                  <a:gd name="connsiteY12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92031 w 423864"/>
                  <a:gd name="connsiteY4" fmla="*/ 376539 h 733425"/>
                  <a:gd name="connsiteX5" fmla="*/ 344678 w 423864"/>
                  <a:gd name="connsiteY5" fmla="*/ 94590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116682 w 423864"/>
                  <a:gd name="connsiteY9" fmla="*/ 195262 h 733425"/>
                  <a:gd name="connsiteX10" fmla="*/ 102394 w 423864"/>
                  <a:gd name="connsiteY10" fmla="*/ 269081 h 733425"/>
                  <a:gd name="connsiteX11" fmla="*/ 80963 w 423864"/>
                  <a:gd name="connsiteY11" fmla="*/ 338137 h 733425"/>
                  <a:gd name="connsiteX12" fmla="*/ 0 w 423864"/>
                  <a:gd name="connsiteY12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92031 w 423864"/>
                  <a:gd name="connsiteY4" fmla="*/ 376539 h 733425"/>
                  <a:gd name="connsiteX5" fmla="*/ 344678 w 423864"/>
                  <a:gd name="connsiteY5" fmla="*/ 94590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116682 w 423864"/>
                  <a:gd name="connsiteY9" fmla="*/ 195262 h 733425"/>
                  <a:gd name="connsiteX10" fmla="*/ 102394 w 423864"/>
                  <a:gd name="connsiteY10" fmla="*/ 269081 h 733425"/>
                  <a:gd name="connsiteX11" fmla="*/ 80963 w 423864"/>
                  <a:gd name="connsiteY11" fmla="*/ 338137 h 733425"/>
                  <a:gd name="connsiteX12" fmla="*/ 0 w 423864"/>
                  <a:gd name="connsiteY12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92031 w 423864"/>
                  <a:gd name="connsiteY4" fmla="*/ 376539 h 733425"/>
                  <a:gd name="connsiteX5" fmla="*/ 344678 w 423864"/>
                  <a:gd name="connsiteY5" fmla="*/ 94590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116682 w 423864"/>
                  <a:gd name="connsiteY9" fmla="*/ 195262 h 733425"/>
                  <a:gd name="connsiteX10" fmla="*/ 102394 w 423864"/>
                  <a:gd name="connsiteY10" fmla="*/ 269081 h 733425"/>
                  <a:gd name="connsiteX11" fmla="*/ 62185 w 423864"/>
                  <a:gd name="connsiteY11" fmla="*/ 319359 h 733425"/>
                  <a:gd name="connsiteX12" fmla="*/ 0 w 423864"/>
                  <a:gd name="connsiteY12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92031 w 423864"/>
                  <a:gd name="connsiteY4" fmla="*/ 376539 h 733425"/>
                  <a:gd name="connsiteX5" fmla="*/ 344678 w 423864"/>
                  <a:gd name="connsiteY5" fmla="*/ 94590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116682 w 423864"/>
                  <a:gd name="connsiteY9" fmla="*/ 195262 h 733425"/>
                  <a:gd name="connsiteX10" fmla="*/ 62185 w 423864"/>
                  <a:gd name="connsiteY10" fmla="*/ 319359 h 733425"/>
                  <a:gd name="connsiteX11" fmla="*/ 0 w 423864"/>
                  <a:gd name="connsiteY11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92031 w 423864"/>
                  <a:gd name="connsiteY4" fmla="*/ 376539 h 733425"/>
                  <a:gd name="connsiteX5" fmla="*/ 344678 w 423864"/>
                  <a:gd name="connsiteY5" fmla="*/ 94590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21444 w 423864"/>
                  <a:gd name="connsiteY8" fmla="*/ 128587 h 733425"/>
                  <a:gd name="connsiteX9" fmla="*/ 62185 w 423864"/>
                  <a:gd name="connsiteY9" fmla="*/ 319359 h 733425"/>
                  <a:gd name="connsiteX10" fmla="*/ 0 w 423864"/>
                  <a:gd name="connsiteY10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92031 w 423864"/>
                  <a:gd name="connsiteY4" fmla="*/ 376539 h 733425"/>
                  <a:gd name="connsiteX5" fmla="*/ 344678 w 423864"/>
                  <a:gd name="connsiteY5" fmla="*/ 94590 h 733425"/>
                  <a:gd name="connsiteX6" fmla="*/ 102394 w 423864"/>
                  <a:gd name="connsiteY6" fmla="*/ 0 h 733425"/>
                  <a:gd name="connsiteX7" fmla="*/ 114300 w 423864"/>
                  <a:gd name="connsiteY7" fmla="*/ 61912 h 733425"/>
                  <a:gd name="connsiteX8" fmla="*/ 102667 w 423864"/>
                  <a:gd name="connsiteY8" fmla="*/ 160777 h 733425"/>
                  <a:gd name="connsiteX9" fmla="*/ 62185 w 423864"/>
                  <a:gd name="connsiteY9" fmla="*/ 319359 h 733425"/>
                  <a:gd name="connsiteX10" fmla="*/ 0 w 423864"/>
                  <a:gd name="connsiteY10" fmla="*/ 285750 h 733425"/>
                  <a:gd name="connsiteX0" fmla="*/ 0 w 423864"/>
                  <a:gd name="connsiteY0" fmla="*/ 285750 h 733425"/>
                  <a:gd name="connsiteX1" fmla="*/ 24989 w 423864"/>
                  <a:gd name="connsiteY1" fmla="*/ 733425 h 733425"/>
                  <a:gd name="connsiteX2" fmla="*/ 423864 w 423864"/>
                  <a:gd name="connsiteY2" fmla="*/ 569118 h 733425"/>
                  <a:gd name="connsiteX3" fmla="*/ 351249 w 423864"/>
                  <a:gd name="connsiteY3" fmla="*/ 527160 h 733425"/>
                  <a:gd name="connsiteX4" fmla="*/ 392031 w 423864"/>
                  <a:gd name="connsiteY4" fmla="*/ 376539 h 733425"/>
                  <a:gd name="connsiteX5" fmla="*/ 344678 w 423864"/>
                  <a:gd name="connsiteY5" fmla="*/ 94590 h 733425"/>
                  <a:gd name="connsiteX6" fmla="*/ 102394 w 423864"/>
                  <a:gd name="connsiteY6" fmla="*/ 0 h 733425"/>
                  <a:gd name="connsiteX7" fmla="*/ 102667 w 423864"/>
                  <a:gd name="connsiteY7" fmla="*/ 160777 h 733425"/>
                  <a:gd name="connsiteX8" fmla="*/ 62185 w 423864"/>
                  <a:gd name="connsiteY8" fmla="*/ 319359 h 733425"/>
                  <a:gd name="connsiteX9" fmla="*/ 0 w 423864"/>
                  <a:gd name="connsiteY9" fmla="*/ 285750 h 733425"/>
                  <a:gd name="connsiteX0" fmla="*/ 0 w 423864"/>
                  <a:gd name="connsiteY0" fmla="*/ 336718 h 784393"/>
                  <a:gd name="connsiteX1" fmla="*/ 24989 w 423864"/>
                  <a:gd name="connsiteY1" fmla="*/ 784393 h 784393"/>
                  <a:gd name="connsiteX2" fmla="*/ 423864 w 423864"/>
                  <a:gd name="connsiteY2" fmla="*/ 620086 h 784393"/>
                  <a:gd name="connsiteX3" fmla="*/ 351249 w 423864"/>
                  <a:gd name="connsiteY3" fmla="*/ 578128 h 784393"/>
                  <a:gd name="connsiteX4" fmla="*/ 392031 w 423864"/>
                  <a:gd name="connsiteY4" fmla="*/ 427507 h 784393"/>
                  <a:gd name="connsiteX5" fmla="*/ 344678 w 423864"/>
                  <a:gd name="connsiteY5" fmla="*/ 145558 h 784393"/>
                  <a:gd name="connsiteX6" fmla="*/ 78252 w 423864"/>
                  <a:gd name="connsiteY6" fmla="*/ 0 h 784393"/>
                  <a:gd name="connsiteX7" fmla="*/ 102667 w 423864"/>
                  <a:gd name="connsiteY7" fmla="*/ 211745 h 784393"/>
                  <a:gd name="connsiteX8" fmla="*/ 62185 w 423864"/>
                  <a:gd name="connsiteY8" fmla="*/ 370327 h 784393"/>
                  <a:gd name="connsiteX9" fmla="*/ 0 w 423864"/>
                  <a:gd name="connsiteY9" fmla="*/ 336718 h 784393"/>
                  <a:gd name="connsiteX0" fmla="*/ 0 w 423864"/>
                  <a:gd name="connsiteY0" fmla="*/ 336718 h 784393"/>
                  <a:gd name="connsiteX1" fmla="*/ 24989 w 423864"/>
                  <a:gd name="connsiteY1" fmla="*/ 784393 h 784393"/>
                  <a:gd name="connsiteX2" fmla="*/ 423864 w 423864"/>
                  <a:gd name="connsiteY2" fmla="*/ 620086 h 784393"/>
                  <a:gd name="connsiteX3" fmla="*/ 351249 w 423864"/>
                  <a:gd name="connsiteY3" fmla="*/ 578128 h 784393"/>
                  <a:gd name="connsiteX4" fmla="*/ 392031 w 423864"/>
                  <a:gd name="connsiteY4" fmla="*/ 427507 h 784393"/>
                  <a:gd name="connsiteX5" fmla="*/ 344678 w 423864"/>
                  <a:gd name="connsiteY5" fmla="*/ 145558 h 784393"/>
                  <a:gd name="connsiteX6" fmla="*/ 78252 w 423864"/>
                  <a:gd name="connsiteY6" fmla="*/ 0 h 784393"/>
                  <a:gd name="connsiteX7" fmla="*/ 102667 w 423864"/>
                  <a:gd name="connsiteY7" fmla="*/ 211745 h 784393"/>
                  <a:gd name="connsiteX8" fmla="*/ 62185 w 423864"/>
                  <a:gd name="connsiteY8" fmla="*/ 370327 h 784393"/>
                  <a:gd name="connsiteX9" fmla="*/ 0 w 423864"/>
                  <a:gd name="connsiteY9" fmla="*/ 336718 h 784393"/>
                  <a:gd name="connsiteX0" fmla="*/ 0 w 423864"/>
                  <a:gd name="connsiteY0" fmla="*/ 336718 h 784393"/>
                  <a:gd name="connsiteX1" fmla="*/ 24989 w 423864"/>
                  <a:gd name="connsiteY1" fmla="*/ 784393 h 784393"/>
                  <a:gd name="connsiteX2" fmla="*/ 423864 w 423864"/>
                  <a:gd name="connsiteY2" fmla="*/ 620086 h 784393"/>
                  <a:gd name="connsiteX3" fmla="*/ 351249 w 423864"/>
                  <a:gd name="connsiteY3" fmla="*/ 578128 h 784393"/>
                  <a:gd name="connsiteX4" fmla="*/ 392031 w 423864"/>
                  <a:gd name="connsiteY4" fmla="*/ 427507 h 784393"/>
                  <a:gd name="connsiteX5" fmla="*/ 344678 w 423864"/>
                  <a:gd name="connsiteY5" fmla="*/ 145558 h 784393"/>
                  <a:gd name="connsiteX6" fmla="*/ 78252 w 423864"/>
                  <a:gd name="connsiteY6" fmla="*/ 0 h 784393"/>
                  <a:gd name="connsiteX7" fmla="*/ 129492 w 423864"/>
                  <a:gd name="connsiteY7" fmla="*/ 225158 h 784393"/>
                  <a:gd name="connsiteX8" fmla="*/ 62185 w 423864"/>
                  <a:gd name="connsiteY8" fmla="*/ 370327 h 784393"/>
                  <a:gd name="connsiteX9" fmla="*/ 0 w 423864"/>
                  <a:gd name="connsiteY9" fmla="*/ 336718 h 784393"/>
                  <a:gd name="connsiteX0" fmla="*/ 0 w 423864"/>
                  <a:gd name="connsiteY0" fmla="*/ 336718 h 784393"/>
                  <a:gd name="connsiteX1" fmla="*/ 24989 w 423864"/>
                  <a:gd name="connsiteY1" fmla="*/ 784393 h 784393"/>
                  <a:gd name="connsiteX2" fmla="*/ 423864 w 423864"/>
                  <a:gd name="connsiteY2" fmla="*/ 620086 h 784393"/>
                  <a:gd name="connsiteX3" fmla="*/ 351249 w 423864"/>
                  <a:gd name="connsiteY3" fmla="*/ 578128 h 784393"/>
                  <a:gd name="connsiteX4" fmla="*/ 392031 w 423864"/>
                  <a:gd name="connsiteY4" fmla="*/ 427507 h 784393"/>
                  <a:gd name="connsiteX5" fmla="*/ 344678 w 423864"/>
                  <a:gd name="connsiteY5" fmla="*/ 145558 h 784393"/>
                  <a:gd name="connsiteX6" fmla="*/ 78252 w 423864"/>
                  <a:gd name="connsiteY6" fmla="*/ 0 h 784393"/>
                  <a:gd name="connsiteX7" fmla="*/ 129492 w 423864"/>
                  <a:gd name="connsiteY7" fmla="*/ 225158 h 784393"/>
                  <a:gd name="connsiteX8" fmla="*/ 62185 w 423864"/>
                  <a:gd name="connsiteY8" fmla="*/ 370327 h 784393"/>
                  <a:gd name="connsiteX9" fmla="*/ 0 w 423864"/>
                  <a:gd name="connsiteY9" fmla="*/ 336718 h 784393"/>
                  <a:gd name="connsiteX0" fmla="*/ 0 w 423864"/>
                  <a:gd name="connsiteY0" fmla="*/ 336718 h 784393"/>
                  <a:gd name="connsiteX1" fmla="*/ 24989 w 423864"/>
                  <a:gd name="connsiteY1" fmla="*/ 784393 h 784393"/>
                  <a:gd name="connsiteX2" fmla="*/ 423864 w 423864"/>
                  <a:gd name="connsiteY2" fmla="*/ 620086 h 784393"/>
                  <a:gd name="connsiteX3" fmla="*/ 351249 w 423864"/>
                  <a:gd name="connsiteY3" fmla="*/ 578128 h 784393"/>
                  <a:gd name="connsiteX4" fmla="*/ 392031 w 423864"/>
                  <a:gd name="connsiteY4" fmla="*/ 427507 h 784393"/>
                  <a:gd name="connsiteX5" fmla="*/ 344678 w 423864"/>
                  <a:gd name="connsiteY5" fmla="*/ 145558 h 784393"/>
                  <a:gd name="connsiteX6" fmla="*/ 78252 w 423864"/>
                  <a:gd name="connsiteY6" fmla="*/ 0 h 784393"/>
                  <a:gd name="connsiteX7" fmla="*/ 102667 w 423864"/>
                  <a:gd name="connsiteY7" fmla="*/ 203697 h 784393"/>
                  <a:gd name="connsiteX8" fmla="*/ 62185 w 423864"/>
                  <a:gd name="connsiteY8" fmla="*/ 370327 h 784393"/>
                  <a:gd name="connsiteX9" fmla="*/ 0 w 423864"/>
                  <a:gd name="connsiteY9" fmla="*/ 336718 h 784393"/>
                  <a:gd name="connsiteX0" fmla="*/ 0 w 423864"/>
                  <a:gd name="connsiteY0" fmla="*/ 336718 h 784393"/>
                  <a:gd name="connsiteX1" fmla="*/ 24989 w 423864"/>
                  <a:gd name="connsiteY1" fmla="*/ 784393 h 784393"/>
                  <a:gd name="connsiteX2" fmla="*/ 423864 w 423864"/>
                  <a:gd name="connsiteY2" fmla="*/ 620086 h 784393"/>
                  <a:gd name="connsiteX3" fmla="*/ 351249 w 423864"/>
                  <a:gd name="connsiteY3" fmla="*/ 578128 h 784393"/>
                  <a:gd name="connsiteX4" fmla="*/ 392031 w 423864"/>
                  <a:gd name="connsiteY4" fmla="*/ 427507 h 784393"/>
                  <a:gd name="connsiteX5" fmla="*/ 344678 w 423864"/>
                  <a:gd name="connsiteY5" fmla="*/ 145558 h 784393"/>
                  <a:gd name="connsiteX6" fmla="*/ 78252 w 423864"/>
                  <a:gd name="connsiteY6" fmla="*/ 0 h 784393"/>
                  <a:gd name="connsiteX7" fmla="*/ 102667 w 423864"/>
                  <a:gd name="connsiteY7" fmla="*/ 203697 h 784393"/>
                  <a:gd name="connsiteX8" fmla="*/ 62185 w 423864"/>
                  <a:gd name="connsiteY8" fmla="*/ 370327 h 784393"/>
                  <a:gd name="connsiteX9" fmla="*/ 0 w 423864"/>
                  <a:gd name="connsiteY9" fmla="*/ 336718 h 784393"/>
                  <a:gd name="connsiteX0" fmla="*/ 0 w 423864"/>
                  <a:gd name="connsiteY0" fmla="*/ 336718 h 784393"/>
                  <a:gd name="connsiteX1" fmla="*/ 24989 w 423864"/>
                  <a:gd name="connsiteY1" fmla="*/ 784393 h 784393"/>
                  <a:gd name="connsiteX2" fmla="*/ 423864 w 423864"/>
                  <a:gd name="connsiteY2" fmla="*/ 620086 h 784393"/>
                  <a:gd name="connsiteX3" fmla="*/ 351249 w 423864"/>
                  <a:gd name="connsiteY3" fmla="*/ 578128 h 784393"/>
                  <a:gd name="connsiteX4" fmla="*/ 392031 w 423864"/>
                  <a:gd name="connsiteY4" fmla="*/ 427507 h 784393"/>
                  <a:gd name="connsiteX5" fmla="*/ 344678 w 423864"/>
                  <a:gd name="connsiteY5" fmla="*/ 145558 h 784393"/>
                  <a:gd name="connsiteX6" fmla="*/ 78252 w 423864"/>
                  <a:gd name="connsiteY6" fmla="*/ 0 h 784393"/>
                  <a:gd name="connsiteX7" fmla="*/ 102667 w 423864"/>
                  <a:gd name="connsiteY7" fmla="*/ 203697 h 784393"/>
                  <a:gd name="connsiteX8" fmla="*/ 62185 w 423864"/>
                  <a:gd name="connsiteY8" fmla="*/ 370327 h 784393"/>
                  <a:gd name="connsiteX9" fmla="*/ 0 w 423864"/>
                  <a:gd name="connsiteY9" fmla="*/ 336718 h 784393"/>
                  <a:gd name="connsiteX0" fmla="*/ 0 w 423864"/>
                  <a:gd name="connsiteY0" fmla="*/ 336718 h 784393"/>
                  <a:gd name="connsiteX1" fmla="*/ 24989 w 423864"/>
                  <a:gd name="connsiteY1" fmla="*/ 784393 h 784393"/>
                  <a:gd name="connsiteX2" fmla="*/ 423864 w 423864"/>
                  <a:gd name="connsiteY2" fmla="*/ 620086 h 784393"/>
                  <a:gd name="connsiteX3" fmla="*/ 351249 w 423864"/>
                  <a:gd name="connsiteY3" fmla="*/ 578128 h 784393"/>
                  <a:gd name="connsiteX4" fmla="*/ 392031 w 423864"/>
                  <a:gd name="connsiteY4" fmla="*/ 427507 h 784393"/>
                  <a:gd name="connsiteX5" fmla="*/ 344678 w 423864"/>
                  <a:gd name="connsiteY5" fmla="*/ 145558 h 784393"/>
                  <a:gd name="connsiteX6" fmla="*/ 78252 w 423864"/>
                  <a:gd name="connsiteY6" fmla="*/ 0 h 784393"/>
                  <a:gd name="connsiteX7" fmla="*/ 102667 w 423864"/>
                  <a:gd name="connsiteY7" fmla="*/ 203697 h 784393"/>
                  <a:gd name="connsiteX8" fmla="*/ 62185 w 423864"/>
                  <a:gd name="connsiteY8" fmla="*/ 370327 h 784393"/>
                  <a:gd name="connsiteX9" fmla="*/ 0 w 423864"/>
                  <a:gd name="connsiteY9" fmla="*/ 336718 h 784393"/>
                  <a:gd name="connsiteX0" fmla="*/ 0 w 426546"/>
                  <a:gd name="connsiteY0" fmla="*/ 336718 h 784393"/>
                  <a:gd name="connsiteX1" fmla="*/ 27671 w 426546"/>
                  <a:gd name="connsiteY1" fmla="*/ 784393 h 784393"/>
                  <a:gd name="connsiteX2" fmla="*/ 426546 w 426546"/>
                  <a:gd name="connsiteY2" fmla="*/ 620086 h 784393"/>
                  <a:gd name="connsiteX3" fmla="*/ 353931 w 426546"/>
                  <a:gd name="connsiteY3" fmla="*/ 578128 h 784393"/>
                  <a:gd name="connsiteX4" fmla="*/ 394713 w 426546"/>
                  <a:gd name="connsiteY4" fmla="*/ 427507 h 784393"/>
                  <a:gd name="connsiteX5" fmla="*/ 347360 w 426546"/>
                  <a:gd name="connsiteY5" fmla="*/ 145558 h 784393"/>
                  <a:gd name="connsiteX6" fmla="*/ 80934 w 426546"/>
                  <a:gd name="connsiteY6" fmla="*/ 0 h 784393"/>
                  <a:gd name="connsiteX7" fmla="*/ 105349 w 426546"/>
                  <a:gd name="connsiteY7" fmla="*/ 203697 h 784393"/>
                  <a:gd name="connsiteX8" fmla="*/ 64867 w 426546"/>
                  <a:gd name="connsiteY8" fmla="*/ 370327 h 784393"/>
                  <a:gd name="connsiteX9" fmla="*/ 0 w 426546"/>
                  <a:gd name="connsiteY9" fmla="*/ 336718 h 7843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26546" h="784393">
                    <a:moveTo>
                      <a:pt x="0" y="336718"/>
                    </a:moveTo>
                    <a:lnTo>
                      <a:pt x="27671" y="784393"/>
                    </a:lnTo>
                    <a:lnTo>
                      <a:pt x="426546" y="620086"/>
                    </a:lnTo>
                    <a:lnTo>
                      <a:pt x="353931" y="578128"/>
                    </a:lnTo>
                    <a:cubicBezTo>
                      <a:pt x="371393" y="520184"/>
                      <a:pt x="384395" y="487833"/>
                      <a:pt x="394713" y="427507"/>
                    </a:cubicBezTo>
                    <a:cubicBezTo>
                      <a:pt x="406619" y="236213"/>
                      <a:pt x="373282" y="235964"/>
                      <a:pt x="347360" y="145558"/>
                    </a:cubicBezTo>
                    <a:lnTo>
                      <a:pt x="80934" y="0"/>
                    </a:lnTo>
                    <a:cubicBezTo>
                      <a:pt x="115897" y="126914"/>
                      <a:pt x="105257" y="117019"/>
                      <a:pt x="105349" y="203697"/>
                    </a:cubicBezTo>
                    <a:cubicBezTo>
                      <a:pt x="102585" y="267288"/>
                      <a:pt x="78361" y="314784"/>
                      <a:pt x="64867" y="370327"/>
                    </a:cubicBezTo>
                    <a:lnTo>
                      <a:pt x="0" y="336718"/>
                    </a:lnTo>
                    <a:close/>
                  </a:path>
                </a:pathLst>
              </a:custGeom>
              <a:gradFill flip="none" rotWithShape="1">
                <a:gsLst>
                  <a:gs pos="49000">
                    <a:schemeClr val="accent1"/>
                  </a:gs>
                  <a:gs pos="75000">
                    <a:schemeClr val="accent1">
                      <a:tint val="23500"/>
                      <a:satMod val="160000"/>
                      <a:alpha val="0"/>
                    </a:schemeClr>
                  </a:gs>
                </a:gsLst>
                <a:lin ang="17400000" scaled="0"/>
                <a:tileRect/>
              </a:gradFill>
              <a:ln w="12700">
                <a:noFill/>
                <a:round/>
                <a:headEnd/>
                <a:tailEnd/>
              </a:ln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endParaRPr>
              </a:p>
            </p:txBody>
          </p:sp>
          <p:sp>
            <p:nvSpPr>
              <p:cNvPr id="120" name="Freihandform 51">
                <a:extLst>
                  <a:ext uri="{FF2B5EF4-FFF2-40B4-BE49-F238E27FC236}">
                    <a16:creationId xmlns:a16="http://schemas.microsoft.com/office/drawing/2014/main" id="{070EFB4D-624B-C94B-B78C-7224C980548F}"/>
                  </a:ext>
                </a:extLst>
              </p:cNvPr>
              <p:cNvSpPr/>
              <p:nvPr/>
            </p:nvSpPr>
            <p:spPr bwMode="gray">
              <a:xfrm>
                <a:off x="5688022" y="2811623"/>
                <a:ext cx="525852" cy="632838"/>
              </a:xfrm>
              <a:custGeom>
                <a:avLst/>
                <a:gdLst>
                  <a:gd name="connsiteX0" fmla="*/ 0 w 666750"/>
                  <a:gd name="connsiteY0" fmla="*/ 280987 h 890587"/>
                  <a:gd name="connsiteX1" fmla="*/ 0 w 666750"/>
                  <a:gd name="connsiteY1" fmla="*/ 890587 h 890587"/>
                  <a:gd name="connsiteX2" fmla="*/ 500062 w 666750"/>
                  <a:gd name="connsiteY2" fmla="*/ 611981 h 890587"/>
                  <a:gd name="connsiteX3" fmla="*/ 383381 w 666750"/>
                  <a:gd name="connsiteY3" fmla="*/ 540543 h 890587"/>
                  <a:gd name="connsiteX4" fmla="*/ 433387 w 666750"/>
                  <a:gd name="connsiteY4" fmla="*/ 459581 h 890587"/>
                  <a:gd name="connsiteX5" fmla="*/ 473869 w 666750"/>
                  <a:gd name="connsiteY5" fmla="*/ 388143 h 890587"/>
                  <a:gd name="connsiteX6" fmla="*/ 535781 w 666750"/>
                  <a:gd name="connsiteY6" fmla="*/ 297656 h 890587"/>
                  <a:gd name="connsiteX7" fmla="*/ 609600 w 666750"/>
                  <a:gd name="connsiteY7" fmla="*/ 214312 h 890587"/>
                  <a:gd name="connsiteX8" fmla="*/ 666750 w 666750"/>
                  <a:gd name="connsiteY8" fmla="*/ 164306 h 890587"/>
                  <a:gd name="connsiteX9" fmla="*/ 392906 w 666750"/>
                  <a:gd name="connsiteY9" fmla="*/ 0 h 890587"/>
                  <a:gd name="connsiteX10" fmla="*/ 347662 w 666750"/>
                  <a:gd name="connsiteY10" fmla="*/ 42862 h 890587"/>
                  <a:gd name="connsiteX11" fmla="*/ 285750 w 666750"/>
                  <a:gd name="connsiteY11" fmla="*/ 109537 h 890587"/>
                  <a:gd name="connsiteX12" fmla="*/ 240506 w 666750"/>
                  <a:gd name="connsiteY12" fmla="*/ 166687 h 890587"/>
                  <a:gd name="connsiteX13" fmla="*/ 202406 w 666750"/>
                  <a:gd name="connsiteY13" fmla="*/ 223837 h 890587"/>
                  <a:gd name="connsiteX14" fmla="*/ 169069 w 666750"/>
                  <a:gd name="connsiteY14" fmla="*/ 280987 h 890587"/>
                  <a:gd name="connsiteX15" fmla="*/ 135731 w 666750"/>
                  <a:gd name="connsiteY15" fmla="*/ 338137 h 890587"/>
                  <a:gd name="connsiteX16" fmla="*/ 121444 w 666750"/>
                  <a:gd name="connsiteY16" fmla="*/ 361950 h 890587"/>
                  <a:gd name="connsiteX17" fmla="*/ 0 w 666750"/>
                  <a:gd name="connsiteY17" fmla="*/ 280987 h 890587"/>
                  <a:gd name="connsiteX0" fmla="*/ 26194 w 666750"/>
                  <a:gd name="connsiteY0" fmla="*/ 278606 h 890587"/>
                  <a:gd name="connsiteX1" fmla="*/ 0 w 666750"/>
                  <a:gd name="connsiteY1" fmla="*/ 890587 h 890587"/>
                  <a:gd name="connsiteX2" fmla="*/ 500062 w 666750"/>
                  <a:gd name="connsiteY2" fmla="*/ 611981 h 890587"/>
                  <a:gd name="connsiteX3" fmla="*/ 383381 w 666750"/>
                  <a:gd name="connsiteY3" fmla="*/ 540543 h 890587"/>
                  <a:gd name="connsiteX4" fmla="*/ 433387 w 666750"/>
                  <a:gd name="connsiteY4" fmla="*/ 459581 h 890587"/>
                  <a:gd name="connsiteX5" fmla="*/ 473869 w 666750"/>
                  <a:gd name="connsiteY5" fmla="*/ 388143 h 890587"/>
                  <a:gd name="connsiteX6" fmla="*/ 535781 w 666750"/>
                  <a:gd name="connsiteY6" fmla="*/ 297656 h 890587"/>
                  <a:gd name="connsiteX7" fmla="*/ 609600 w 666750"/>
                  <a:gd name="connsiteY7" fmla="*/ 214312 h 890587"/>
                  <a:gd name="connsiteX8" fmla="*/ 666750 w 666750"/>
                  <a:gd name="connsiteY8" fmla="*/ 164306 h 890587"/>
                  <a:gd name="connsiteX9" fmla="*/ 392906 w 666750"/>
                  <a:gd name="connsiteY9" fmla="*/ 0 h 890587"/>
                  <a:gd name="connsiteX10" fmla="*/ 347662 w 666750"/>
                  <a:gd name="connsiteY10" fmla="*/ 42862 h 890587"/>
                  <a:gd name="connsiteX11" fmla="*/ 285750 w 666750"/>
                  <a:gd name="connsiteY11" fmla="*/ 109537 h 890587"/>
                  <a:gd name="connsiteX12" fmla="*/ 240506 w 666750"/>
                  <a:gd name="connsiteY12" fmla="*/ 166687 h 890587"/>
                  <a:gd name="connsiteX13" fmla="*/ 202406 w 666750"/>
                  <a:gd name="connsiteY13" fmla="*/ 223837 h 890587"/>
                  <a:gd name="connsiteX14" fmla="*/ 169069 w 666750"/>
                  <a:gd name="connsiteY14" fmla="*/ 280987 h 890587"/>
                  <a:gd name="connsiteX15" fmla="*/ 135731 w 666750"/>
                  <a:gd name="connsiteY15" fmla="*/ 338137 h 890587"/>
                  <a:gd name="connsiteX16" fmla="*/ 121444 w 666750"/>
                  <a:gd name="connsiteY16" fmla="*/ 361950 h 890587"/>
                  <a:gd name="connsiteX17" fmla="*/ 26194 w 666750"/>
                  <a:gd name="connsiteY17" fmla="*/ 278606 h 890587"/>
                  <a:gd name="connsiteX0" fmla="*/ 69057 w 709613"/>
                  <a:gd name="connsiteY0" fmla="*/ 278606 h 859631"/>
                  <a:gd name="connsiteX1" fmla="*/ 0 w 709613"/>
                  <a:gd name="connsiteY1" fmla="*/ 859631 h 859631"/>
                  <a:gd name="connsiteX2" fmla="*/ 542925 w 709613"/>
                  <a:gd name="connsiteY2" fmla="*/ 611981 h 859631"/>
                  <a:gd name="connsiteX3" fmla="*/ 426244 w 709613"/>
                  <a:gd name="connsiteY3" fmla="*/ 540543 h 859631"/>
                  <a:gd name="connsiteX4" fmla="*/ 476250 w 709613"/>
                  <a:gd name="connsiteY4" fmla="*/ 459581 h 859631"/>
                  <a:gd name="connsiteX5" fmla="*/ 516732 w 709613"/>
                  <a:gd name="connsiteY5" fmla="*/ 388143 h 859631"/>
                  <a:gd name="connsiteX6" fmla="*/ 578644 w 709613"/>
                  <a:gd name="connsiteY6" fmla="*/ 297656 h 859631"/>
                  <a:gd name="connsiteX7" fmla="*/ 652463 w 709613"/>
                  <a:gd name="connsiteY7" fmla="*/ 214312 h 859631"/>
                  <a:gd name="connsiteX8" fmla="*/ 709613 w 709613"/>
                  <a:gd name="connsiteY8" fmla="*/ 164306 h 859631"/>
                  <a:gd name="connsiteX9" fmla="*/ 435769 w 709613"/>
                  <a:gd name="connsiteY9" fmla="*/ 0 h 859631"/>
                  <a:gd name="connsiteX10" fmla="*/ 390525 w 709613"/>
                  <a:gd name="connsiteY10" fmla="*/ 42862 h 859631"/>
                  <a:gd name="connsiteX11" fmla="*/ 328613 w 709613"/>
                  <a:gd name="connsiteY11" fmla="*/ 109537 h 859631"/>
                  <a:gd name="connsiteX12" fmla="*/ 283369 w 709613"/>
                  <a:gd name="connsiteY12" fmla="*/ 166687 h 859631"/>
                  <a:gd name="connsiteX13" fmla="*/ 245269 w 709613"/>
                  <a:gd name="connsiteY13" fmla="*/ 223837 h 859631"/>
                  <a:gd name="connsiteX14" fmla="*/ 211932 w 709613"/>
                  <a:gd name="connsiteY14" fmla="*/ 280987 h 859631"/>
                  <a:gd name="connsiteX15" fmla="*/ 178594 w 709613"/>
                  <a:gd name="connsiteY15" fmla="*/ 338137 h 859631"/>
                  <a:gd name="connsiteX16" fmla="*/ 164307 w 709613"/>
                  <a:gd name="connsiteY16" fmla="*/ 361950 h 859631"/>
                  <a:gd name="connsiteX17" fmla="*/ 69057 w 709613"/>
                  <a:gd name="connsiteY17" fmla="*/ 278606 h 859631"/>
                  <a:gd name="connsiteX0" fmla="*/ 28576 w 669132"/>
                  <a:gd name="connsiteY0" fmla="*/ 278606 h 890587"/>
                  <a:gd name="connsiteX1" fmla="*/ 0 w 669132"/>
                  <a:gd name="connsiteY1" fmla="*/ 890587 h 890587"/>
                  <a:gd name="connsiteX2" fmla="*/ 502444 w 669132"/>
                  <a:gd name="connsiteY2" fmla="*/ 611981 h 890587"/>
                  <a:gd name="connsiteX3" fmla="*/ 385763 w 669132"/>
                  <a:gd name="connsiteY3" fmla="*/ 540543 h 890587"/>
                  <a:gd name="connsiteX4" fmla="*/ 435769 w 669132"/>
                  <a:gd name="connsiteY4" fmla="*/ 459581 h 890587"/>
                  <a:gd name="connsiteX5" fmla="*/ 476251 w 669132"/>
                  <a:gd name="connsiteY5" fmla="*/ 388143 h 890587"/>
                  <a:gd name="connsiteX6" fmla="*/ 538163 w 669132"/>
                  <a:gd name="connsiteY6" fmla="*/ 297656 h 890587"/>
                  <a:gd name="connsiteX7" fmla="*/ 611982 w 669132"/>
                  <a:gd name="connsiteY7" fmla="*/ 214312 h 890587"/>
                  <a:gd name="connsiteX8" fmla="*/ 669132 w 669132"/>
                  <a:gd name="connsiteY8" fmla="*/ 164306 h 890587"/>
                  <a:gd name="connsiteX9" fmla="*/ 395288 w 669132"/>
                  <a:gd name="connsiteY9" fmla="*/ 0 h 890587"/>
                  <a:gd name="connsiteX10" fmla="*/ 350044 w 669132"/>
                  <a:gd name="connsiteY10" fmla="*/ 42862 h 890587"/>
                  <a:gd name="connsiteX11" fmla="*/ 288132 w 669132"/>
                  <a:gd name="connsiteY11" fmla="*/ 109537 h 890587"/>
                  <a:gd name="connsiteX12" fmla="*/ 242888 w 669132"/>
                  <a:gd name="connsiteY12" fmla="*/ 166687 h 890587"/>
                  <a:gd name="connsiteX13" fmla="*/ 204788 w 669132"/>
                  <a:gd name="connsiteY13" fmla="*/ 223837 h 890587"/>
                  <a:gd name="connsiteX14" fmla="*/ 171451 w 669132"/>
                  <a:gd name="connsiteY14" fmla="*/ 280987 h 890587"/>
                  <a:gd name="connsiteX15" fmla="*/ 138113 w 669132"/>
                  <a:gd name="connsiteY15" fmla="*/ 338137 h 890587"/>
                  <a:gd name="connsiteX16" fmla="*/ 123826 w 669132"/>
                  <a:gd name="connsiteY16" fmla="*/ 361950 h 890587"/>
                  <a:gd name="connsiteX17" fmla="*/ 28576 w 669132"/>
                  <a:gd name="connsiteY17" fmla="*/ 278606 h 890587"/>
                  <a:gd name="connsiteX0" fmla="*/ 28576 w 669132"/>
                  <a:gd name="connsiteY0" fmla="*/ 278606 h 890587"/>
                  <a:gd name="connsiteX1" fmla="*/ 0 w 669132"/>
                  <a:gd name="connsiteY1" fmla="*/ 890587 h 890587"/>
                  <a:gd name="connsiteX2" fmla="*/ 502444 w 669132"/>
                  <a:gd name="connsiteY2" fmla="*/ 611981 h 890587"/>
                  <a:gd name="connsiteX3" fmla="*/ 385763 w 669132"/>
                  <a:gd name="connsiteY3" fmla="*/ 540543 h 890587"/>
                  <a:gd name="connsiteX4" fmla="*/ 435769 w 669132"/>
                  <a:gd name="connsiteY4" fmla="*/ 459581 h 890587"/>
                  <a:gd name="connsiteX5" fmla="*/ 476251 w 669132"/>
                  <a:gd name="connsiteY5" fmla="*/ 388143 h 890587"/>
                  <a:gd name="connsiteX6" fmla="*/ 538163 w 669132"/>
                  <a:gd name="connsiteY6" fmla="*/ 297656 h 890587"/>
                  <a:gd name="connsiteX7" fmla="*/ 611982 w 669132"/>
                  <a:gd name="connsiteY7" fmla="*/ 214312 h 890587"/>
                  <a:gd name="connsiteX8" fmla="*/ 669132 w 669132"/>
                  <a:gd name="connsiteY8" fmla="*/ 164306 h 890587"/>
                  <a:gd name="connsiteX9" fmla="*/ 395288 w 669132"/>
                  <a:gd name="connsiteY9" fmla="*/ 0 h 890587"/>
                  <a:gd name="connsiteX10" fmla="*/ 350044 w 669132"/>
                  <a:gd name="connsiteY10" fmla="*/ 42862 h 890587"/>
                  <a:gd name="connsiteX11" fmla="*/ 288132 w 669132"/>
                  <a:gd name="connsiteY11" fmla="*/ 109537 h 890587"/>
                  <a:gd name="connsiteX12" fmla="*/ 242888 w 669132"/>
                  <a:gd name="connsiteY12" fmla="*/ 166687 h 890587"/>
                  <a:gd name="connsiteX13" fmla="*/ 204788 w 669132"/>
                  <a:gd name="connsiteY13" fmla="*/ 223837 h 890587"/>
                  <a:gd name="connsiteX14" fmla="*/ 171451 w 669132"/>
                  <a:gd name="connsiteY14" fmla="*/ 280987 h 890587"/>
                  <a:gd name="connsiteX15" fmla="*/ 138113 w 669132"/>
                  <a:gd name="connsiteY15" fmla="*/ 338137 h 890587"/>
                  <a:gd name="connsiteX16" fmla="*/ 128589 w 669132"/>
                  <a:gd name="connsiteY16" fmla="*/ 354806 h 890587"/>
                  <a:gd name="connsiteX17" fmla="*/ 28576 w 669132"/>
                  <a:gd name="connsiteY17" fmla="*/ 278606 h 890587"/>
                  <a:gd name="connsiteX0" fmla="*/ 28576 w 669132"/>
                  <a:gd name="connsiteY0" fmla="*/ 278606 h 890587"/>
                  <a:gd name="connsiteX1" fmla="*/ 0 w 669132"/>
                  <a:gd name="connsiteY1" fmla="*/ 890587 h 890587"/>
                  <a:gd name="connsiteX2" fmla="*/ 502444 w 669132"/>
                  <a:gd name="connsiteY2" fmla="*/ 611981 h 890587"/>
                  <a:gd name="connsiteX3" fmla="*/ 385763 w 669132"/>
                  <a:gd name="connsiteY3" fmla="*/ 540543 h 890587"/>
                  <a:gd name="connsiteX4" fmla="*/ 435769 w 669132"/>
                  <a:gd name="connsiteY4" fmla="*/ 459581 h 890587"/>
                  <a:gd name="connsiteX5" fmla="*/ 476251 w 669132"/>
                  <a:gd name="connsiteY5" fmla="*/ 388143 h 890587"/>
                  <a:gd name="connsiteX6" fmla="*/ 538163 w 669132"/>
                  <a:gd name="connsiteY6" fmla="*/ 297656 h 890587"/>
                  <a:gd name="connsiteX7" fmla="*/ 611982 w 669132"/>
                  <a:gd name="connsiteY7" fmla="*/ 214312 h 890587"/>
                  <a:gd name="connsiteX8" fmla="*/ 669132 w 669132"/>
                  <a:gd name="connsiteY8" fmla="*/ 164306 h 890587"/>
                  <a:gd name="connsiteX9" fmla="*/ 395288 w 669132"/>
                  <a:gd name="connsiteY9" fmla="*/ 0 h 890587"/>
                  <a:gd name="connsiteX10" fmla="*/ 350044 w 669132"/>
                  <a:gd name="connsiteY10" fmla="*/ 42862 h 890587"/>
                  <a:gd name="connsiteX11" fmla="*/ 288132 w 669132"/>
                  <a:gd name="connsiteY11" fmla="*/ 109537 h 890587"/>
                  <a:gd name="connsiteX12" fmla="*/ 242888 w 669132"/>
                  <a:gd name="connsiteY12" fmla="*/ 166687 h 890587"/>
                  <a:gd name="connsiteX13" fmla="*/ 204788 w 669132"/>
                  <a:gd name="connsiteY13" fmla="*/ 223837 h 890587"/>
                  <a:gd name="connsiteX14" fmla="*/ 171451 w 669132"/>
                  <a:gd name="connsiteY14" fmla="*/ 280987 h 890587"/>
                  <a:gd name="connsiteX15" fmla="*/ 128589 w 669132"/>
                  <a:gd name="connsiteY15" fmla="*/ 354806 h 890587"/>
                  <a:gd name="connsiteX16" fmla="*/ 28576 w 669132"/>
                  <a:gd name="connsiteY16" fmla="*/ 278606 h 890587"/>
                  <a:gd name="connsiteX0" fmla="*/ 28576 w 669132"/>
                  <a:gd name="connsiteY0" fmla="*/ 278606 h 890587"/>
                  <a:gd name="connsiteX1" fmla="*/ 0 w 669132"/>
                  <a:gd name="connsiteY1" fmla="*/ 890587 h 890587"/>
                  <a:gd name="connsiteX2" fmla="*/ 502444 w 669132"/>
                  <a:gd name="connsiteY2" fmla="*/ 611981 h 890587"/>
                  <a:gd name="connsiteX3" fmla="*/ 385763 w 669132"/>
                  <a:gd name="connsiteY3" fmla="*/ 540543 h 890587"/>
                  <a:gd name="connsiteX4" fmla="*/ 435769 w 669132"/>
                  <a:gd name="connsiteY4" fmla="*/ 459581 h 890587"/>
                  <a:gd name="connsiteX5" fmla="*/ 476251 w 669132"/>
                  <a:gd name="connsiteY5" fmla="*/ 388143 h 890587"/>
                  <a:gd name="connsiteX6" fmla="*/ 538163 w 669132"/>
                  <a:gd name="connsiteY6" fmla="*/ 297656 h 890587"/>
                  <a:gd name="connsiteX7" fmla="*/ 611982 w 669132"/>
                  <a:gd name="connsiteY7" fmla="*/ 214312 h 890587"/>
                  <a:gd name="connsiteX8" fmla="*/ 669132 w 669132"/>
                  <a:gd name="connsiteY8" fmla="*/ 164306 h 890587"/>
                  <a:gd name="connsiteX9" fmla="*/ 395288 w 669132"/>
                  <a:gd name="connsiteY9" fmla="*/ 0 h 890587"/>
                  <a:gd name="connsiteX10" fmla="*/ 350044 w 669132"/>
                  <a:gd name="connsiteY10" fmla="*/ 42862 h 890587"/>
                  <a:gd name="connsiteX11" fmla="*/ 288132 w 669132"/>
                  <a:gd name="connsiteY11" fmla="*/ 109537 h 890587"/>
                  <a:gd name="connsiteX12" fmla="*/ 242888 w 669132"/>
                  <a:gd name="connsiteY12" fmla="*/ 166687 h 890587"/>
                  <a:gd name="connsiteX13" fmla="*/ 204788 w 669132"/>
                  <a:gd name="connsiteY13" fmla="*/ 223837 h 890587"/>
                  <a:gd name="connsiteX14" fmla="*/ 171451 w 669132"/>
                  <a:gd name="connsiteY14" fmla="*/ 280987 h 890587"/>
                  <a:gd name="connsiteX15" fmla="*/ 130970 w 669132"/>
                  <a:gd name="connsiteY15" fmla="*/ 350044 h 890587"/>
                  <a:gd name="connsiteX16" fmla="*/ 28576 w 669132"/>
                  <a:gd name="connsiteY16" fmla="*/ 278606 h 890587"/>
                  <a:gd name="connsiteX0" fmla="*/ 28576 w 669132"/>
                  <a:gd name="connsiteY0" fmla="*/ 278606 h 890587"/>
                  <a:gd name="connsiteX1" fmla="*/ 0 w 669132"/>
                  <a:gd name="connsiteY1" fmla="*/ 890587 h 890587"/>
                  <a:gd name="connsiteX2" fmla="*/ 419100 w 669132"/>
                  <a:gd name="connsiteY2" fmla="*/ 602456 h 890587"/>
                  <a:gd name="connsiteX3" fmla="*/ 385763 w 669132"/>
                  <a:gd name="connsiteY3" fmla="*/ 540543 h 890587"/>
                  <a:gd name="connsiteX4" fmla="*/ 435769 w 669132"/>
                  <a:gd name="connsiteY4" fmla="*/ 459581 h 890587"/>
                  <a:gd name="connsiteX5" fmla="*/ 476251 w 669132"/>
                  <a:gd name="connsiteY5" fmla="*/ 388143 h 890587"/>
                  <a:gd name="connsiteX6" fmla="*/ 538163 w 669132"/>
                  <a:gd name="connsiteY6" fmla="*/ 297656 h 890587"/>
                  <a:gd name="connsiteX7" fmla="*/ 611982 w 669132"/>
                  <a:gd name="connsiteY7" fmla="*/ 214312 h 890587"/>
                  <a:gd name="connsiteX8" fmla="*/ 669132 w 669132"/>
                  <a:gd name="connsiteY8" fmla="*/ 164306 h 890587"/>
                  <a:gd name="connsiteX9" fmla="*/ 395288 w 669132"/>
                  <a:gd name="connsiteY9" fmla="*/ 0 h 890587"/>
                  <a:gd name="connsiteX10" fmla="*/ 350044 w 669132"/>
                  <a:gd name="connsiteY10" fmla="*/ 42862 h 890587"/>
                  <a:gd name="connsiteX11" fmla="*/ 288132 w 669132"/>
                  <a:gd name="connsiteY11" fmla="*/ 109537 h 890587"/>
                  <a:gd name="connsiteX12" fmla="*/ 242888 w 669132"/>
                  <a:gd name="connsiteY12" fmla="*/ 166687 h 890587"/>
                  <a:gd name="connsiteX13" fmla="*/ 204788 w 669132"/>
                  <a:gd name="connsiteY13" fmla="*/ 223837 h 890587"/>
                  <a:gd name="connsiteX14" fmla="*/ 171451 w 669132"/>
                  <a:gd name="connsiteY14" fmla="*/ 280987 h 890587"/>
                  <a:gd name="connsiteX15" fmla="*/ 130970 w 669132"/>
                  <a:gd name="connsiteY15" fmla="*/ 350044 h 890587"/>
                  <a:gd name="connsiteX16" fmla="*/ 28576 w 669132"/>
                  <a:gd name="connsiteY16" fmla="*/ 278606 h 890587"/>
                  <a:gd name="connsiteX0" fmla="*/ 28576 w 669132"/>
                  <a:gd name="connsiteY0" fmla="*/ 278606 h 890587"/>
                  <a:gd name="connsiteX1" fmla="*/ 0 w 669132"/>
                  <a:gd name="connsiteY1" fmla="*/ 890587 h 890587"/>
                  <a:gd name="connsiteX2" fmla="*/ 469106 w 669132"/>
                  <a:gd name="connsiteY2" fmla="*/ 604837 h 890587"/>
                  <a:gd name="connsiteX3" fmla="*/ 385763 w 669132"/>
                  <a:gd name="connsiteY3" fmla="*/ 540543 h 890587"/>
                  <a:gd name="connsiteX4" fmla="*/ 435769 w 669132"/>
                  <a:gd name="connsiteY4" fmla="*/ 459581 h 890587"/>
                  <a:gd name="connsiteX5" fmla="*/ 476251 w 669132"/>
                  <a:gd name="connsiteY5" fmla="*/ 388143 h 890587"/>
                  <a:gd name="connsiteX6" fmla="*/ 538163 w 669132"/>
                  <a:gd name="connsiteY6" fmla="*/ 297656 h 890587"/>
                  <a:gd name="connsiteX7" fmla="*/ 611982 w 669132"/>
                  <a:gd name="connsiteY7" fmla="*/ 214312 h 890587"/>
                  <a:gd name="connsiteX8" fmla="*/ 669132 w 669132"/>
                  <a:gd name="connsiteY8" fmla="*/ 164306 h 890587"/>
                  <a:gd name="connsiteX9" fmla="*/ 395288 w 669132"/>
                  <a:gd name="connsiteY9" fmla="*/ 0 h 890587"/>
                  <a:gd name="connsiteX10" fmla="*/ 350044 w 669132"/>
                  <a:gd name="connsiteY10" fmla="*/ 42862 h 890587"/>
                  <a:gd name="connsiteX11" fmla="*/ 288132 w 669132"/>
                  <a:gd name="connsiteY11" fmla="*/ 109537 h 890587"/>
                  <a:gd name="connsiteX12" fmla="*/ 242888 w 669132"/>
                  <a:gd name="connsiteY12" fmla="*/ 166687 h 890587"/>
                  <a:gd name="connsiteX13" fmla="*/ 204788 w 669132"/>
                  <a:gd name="connsiteY13" fmla="*/ 223837 h 890587"/>
                  <a:gd name="connsiteX14" fmla="*/ 171451 w 669132"/>
                  <a:gd name="connsiteY14" fmla="*/ 280987 h 890587"/>
                  <a:gd name="connsiteX15" fmla="*/ 130970 w 669132"/>
                  <a:gd name="connsiteY15" fmla="*/ 350044 h 890587"/>
                  <a:gd name="connsiteX16" fmla="*/ 28576 w 669132"/>
                  <a:gd name="connsiteY16" fmla="*/ 278606 h 890587"/>
                  <a:gd name="connsiteX0" fmla="*/ 28576 w 669132"/>
                  <a:gd name="connsiteY0" fmla="*/ 278606 h 890587"/>
                  <a:gd name="connsiteX1" fmla="*/ 0 w 669132"/>
                  <a:gd name="connsiteY1" fmla="*/ 890587 h 890587"/>
                  <a:gd name="connsiteX2" fmla="*/ 473869 w 669132"/>
                  <a:gd name="connsiteY2" fmla="*/ 604837 h 890587"/>
                  <a:gd name="connsiteX3" fmla="*/ 385763 w 669132"/>
                  <a:gd name="connsiteY3" fmla="*/ 540543 h 890587"/>
                  <a:gd name="connsiteX4" fmla="*/ 435769 w 669132"/>
                  <a:gd name="connsiteY4" fmla="*/ 459581 h 890587"/>
                  <a:gd name="connsiteX5" fmla="*/ 476251 w 669132"/>
                  <a:gd name="connsiteY5" fmla="*/ 388143 h 890587"/>
                  <a:gd name="connsiteX6" fmla="*/ 538163 w 669132"/>
                  <a:gd name="connsiteY6" fmla="*/ 297656 h 890587"/>
                  <a:gd name="connsiteX7" fmla="*/ 611982 w 669132"/>
                  <a:gd name="connsiteY7" fmla="*/ 214312 h 890587"/>
                  <a:gd name="connsiteX8" fmla="*/ 669132 w 669132"/>
                  <a:gd name="connsiteY8" fmla="*/ 164306 h 890587"/>
                  <a:gd name="connsiteX9" fmla="*/ 395288 w 669132"/>
                  <a:gd name="connsiteY9" fmla="*/ 0 h 890587"/>
                  <a:gd name="connsiteX10" fmla="*/ 350044 w 669132"/>
                  <a:gd name="connsiteY10" fmla="*/ 42862 h 890587"/>
                  <a:gd name="connsiteX11" fmla="*/ 288132 w 669132"/>
                  <a:gd name="connsiteY11" fmla="*/ 109537 h 890587"/>
                  <a:gd name="connsiteX12" fmla="*/ 242888 w 669132"/>
                  <a:gd name="connsiteY12" fmla="*/ 166687 h 890587"/>
                  <a:gd name="connsiteX13" fmla="*/ 204788 w 669132"/>
                  <a:gd name="connsiteY13" fmla="*/ 223837 h 890587"/>
                  <a:gd name="connsiteX14" fmla="*/ 171451 w 669132"/>
                  <a:gd name="connsiteY14" fmla="*/ 280987 h 890587"/>
                  <a:gd name="connsiteX15" fmla="*/ 130970 w 669132"/>
                  <a:gd name="connsiteY15" fmla="*/ 350044 h 890587"/>
                  <a:gd name="connsiteX16" fmla="*/ 28576 w 669132"/>
                  <a:gd name="connsiteY16" fmla="*/ 278606 h 890587"/>
                  <a:gd name="connsiteX0" fmla="*/ 21432 w 669132"/>
                  <a:gd name="connsiteY0" fmla="*/ 264319 h 890587"/>
                  <a:gd name="connsiteX1" fmla="*/ 0 w 669132"/>
                  <a:gd name="connsiteY1" fmla="*/ 890587 h 890587"/>
                  <a:gd name="connsiteX2" fmla="*/ 473869 w 669132"/>
                  <a:gd name="connsiteY2" fmla="*/ 604837 h 890587"/>
                  <a:gd name="connsiteX3" fmla="*/ 385763 w 669132"/>
                  <a:gd name="connsiteY3" fmla="*/ 540543 h 890587"/>
                  <a:gd name="connsiteX4" fmla="*/ 435769 w 669132"/>
                  <a:gd name="connsiteY4" fmla="*/ 459581 h 890587"/>
                  <a:gd name="connsiteX5" fmla="*/ 476251 w 669132"/>
                  <a:gd name="connsiteY5" fmla="*/ 388143 h 890587"/>
                  <a:gd name="connsiteX6" fmla="*/ 538163 w 669132"/>
                  <a:gd name="connsiteY6" fmla="*/ 297656 h 890587"/>
                  <a:gd name="connsiteX7" fmla="*/ 611982 w 669132"/>
                  <a:gd name="connsiteY7" fmla="*/ 214312 h 890587"/>
                  <a:gd name="connsiteX8" fmla="*/ 669132 w 669132"/>
                  <a:gd name="connsiteY8" fmla="*/ 164306 h 890587"/>
                  <a:gd name="connsiteX9" fmla="*/ 395288 w 669132"/>
                  <a:gd name="connsiteY9" fmla="*/ 0 h 890587"/>
                  <a:gd name="connsiteX10" fmla="*/ 350044 w 669132"/>
                  <a:gd name="connsiteY10" fmla="*/ 42862 h 890587"/>
                  <a:gd name="connsiteX11" fmla="*/ 288132 w 669132"/>
                  <a:gd name="connsiteY11" fmla="*/ 109537 h 890587"/>
                  <a:gd name="connsiteX12" fmla="*/ 242888 w 669132"/>
                  <a:gd name="connsiteY12" fmla="*/ 166687 h 890587"/>
                  <a:gd name="connsiteX13" fmla="*/ 204788 w 669132"/>
                  <a:gd name="connsiteY13" fmla="*/ 223837 h 890587"/>
                  <a:gd name="connsiteX14" fmla="*/ 171451 w 669132"/>
                  <a:gd name="connsiteY14" fmla="*/ 280987 h 890587"/>
                  <a:gd name="connsiteX15" fmla="*/ 130970 w 669132"/>
                  <a:gd name="connsiteY15" fmla="*/ 350044 h 890587"/>
                  <a:gd name="connsiteX16" fmla="*/ 21432 w 669132"/>
                  <a:gd name="connsiteY16" fmla="*/ 264319 h 890587"/>
                  <a:gd name="connsiteX0" fmla="*/ 28576 w 676276"/>
                  <a:gd name="connsiteY0" fmla="*/ 264319 h 888206"/>
                  <a:gd name="connsiteX1" fmla="*/ 0 w 676276"/>
                  <a:gd name="connsiteY1" fmla="*/ 888206 h 888206"/>
                  <a:gd name="connsiteX2" fmla="*/ 481013 w 676276"/>
                  <a:gd name="connsiteY2" fmla="*/ 604837 h 888206"/>
                  <a:gd name="connsiteX3" fmla="*/ 392907 w 676276"/>
                  <a:gd name="connsiteY3" fmla="*/ 540543 h 888206"/>
                  <a:gd name="connsiteX4" fmla="*/ 442913 w 676276"/>
                  <a:gd name="connsiteY4" fmla="*/ 459581 h 888206"/>
                  <a:gd name="connsiteX5" fmla="*/ 483395 w 676276"/>
                  <a:gd name="connsiteY5" fmla="*/ 388143 h 888206"/>
                  <a:gd name="connsiteX6" fmla="*/ 545307 w 676276"/>
                  <a:gd name="connsiteY6" fmla="*/ 297656 h 888206"/>
                  <a:gd name="connsiteX7" fmla="*/ 619126 w 676276"/>
                  <a:gd name="connsiteY7" fmla="*/ 214312 h 888206"/>
                  <a:gd name="connsiteX8" fmla="*/ 676276 w 676276"/>
                  <a:gd name="connsiteY8" fmla="*/ 164306 h 888206"/>
                  <a:gd name="connsiteX9" fmla="*/ 402432 w 676276"/>
                  <a:gd name="connsiteY9" fmla="*/ 0 h 888206"/>
                  <a:gd name="connsiteX10" fmla="*/ 357188 w 676276"/>
                  <a:gd name="connsiteY10" fmla="*/ 42862 h 888206"/>
                  <a:gd name="connsiteX11" fmla="*/ 295276 w 676276"/>
                  <a:gd name="connsiteY11" fmla="*/ 109537 h 888206"/>
                  <a:gd name="connsiteX12" fmla="*/ 250032 w 676276"/>
                  <a:gd name="connsiteY12" fmla="*/ 166687 h 888206"/>
                  <a:gd name="connsiteX13" fmla="*/ 211932 w 676276"/>
                  <a:gd name="connsiteY13" fmla="*/ 223837 h 888206"/>
                  <a:gd name="connsiteX14" fmla="*/ 178595 w 676276"/>
                  <a:gd name="connsiteY14" fmla="*/ 280987 h 888206"/>
                  <a:gd name="connsiteX15" fmla="*/ 138114 w 676276"/>
                  <a:gd name="connsiteY15" fmla="*/ 350044 h 888206"/>
                  <a:gd name="connsiteX16" fmla="*/ 28576 w 676276"/>
                  <a:gd name="connsiteY16" fmla="*/ 264319 h 888206"/>
                  <a:gd name="connsiteX0" fmla="*/ 45245 w 692945"/>
                  <a:gd name="connsiteY0" fmla="*/ 264319 h 797718"/>
                  <a:gd name="connsiteX1" fmla="*/ 0 w 692945"/>
                  <a:gd name="connsiteY1" fmla="*/ 797718 h 797718"/>
                  <a:gd name="connsiteX2" fmla="*/ 497682 w 692945"/>
                  <a:gd name="connsiteY2" fmla="*/ 604837 h 797718"/>
                  <a:gd name="connsiteX3" fmla="*/ 409576 w 692945"/>
                  <a:gd name="connsiteY3" fmla="*/ 540543 h 797718"/>
                  <a:gd name="connsiteX4" fmla="*/ 459582 w 692945"/>
                  <a:gd name="connsiteY4" fmla="*/ 459581 h 797718"/>
                  <a:gd name="connsiteX5" fmla="*/ 500064 w 692945"/>
                  <a:gd name="connsiteY5" fmla="*/ 388143 h 797718"/>
                  <a:gd name="connsiteX6" fmla="*/ 561976 w 692945"/>
                  <a:gd name="connsiteY6" fmla="*/ 297656 h 797718"/>
                  <a:gd name="connsiteX7" fmla="*/ 635795 w 692945"/>
                  <a:gd name="connsiteY7" fmla="*/ 214312 h 797718"/>
                  <a:gd name="connsiteX8" fmla="*/ 692945 w 692945"/>
                  <a:gd name="connsiteY8" fmla="*/ 164306 h 797718"/>
                  <a:gd name="connsiteX9" fmla="*/ 419101 w 692945"/>
                  <a:gd name="connsiteY9" fmla="*/ 0 h 797718"/>
                  <a:gd name="connsiteX10" fmla="*/ 373857 w 692945"/>
                  <a:gd name="connsiteY10" fmla="*/ 42862 h 797718"/>
                  <a:gd name="connsiteX11" fmla="*/ 311945 w 692945"/>
                  <a:gd name="connsiteY11" fmla="*/ 109537 h 797718"/>
                  <a:gd name="connsiteX12" fmla="*/ 266701 w 692945"/>
                  <a:gd name="connsiteY12" fmla="*/ 166687 h 797718"/>
                  <a:gd name="connsiteX13" fmla="*/ 228601 w 692945"/>
                  <a:gd name="connsiteY13" fmla="*/ 223837 h 797718"/>
                  <a:gd name="connsiteX14" fmla="*/ 195264 w 692945"/>
                  <a:gd name="connsiteY14" fmla="*/ 280987 h 797718"/>
                  <a:gd name="connsiteX15" fmla="*/ 154783 w 692945"/>
                  <a:gd name="connsiteY15" fmla="*/ 350044 h 797718"/>
                  <a:gd name="connsiteX16" fmla="*/ 45245 w 692945"/>
                  <a:gd name="connsiteY16" fmla="*/ 264319 h 797718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81013 w 676276"/>
                  <a:gd name="connsiteY2" fmla="*/ 604837 h 878681"/>
                  <a:gd name="connsiteX3" fmla="*/ 392907 w 676276"/>
                  <a:gd name="connsiteY3" fmla="*/ 540543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211932 w 676276"/>
                  <a:gd name="connsiteY13" fmla="*/ 223837 h 878681"/>
                  <a:gd name="connsiteX14" fmla="*/ 178595 w 676276"/>
                  <a:gd name="connsiteY14" fmla="*/ 280987 h 878681"/>
                  <a:gd name="connsiteX15" fmla="*/ 138114 w 676276"/>
                  <a:gd name="connsiteY15" fmla="*/ 350044 h 878681"/>
                  <a:gd name="connsiteX16" fmla="*/ 28576 w 676276"/>
                  <a:gd name="connsiteY16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390525 w 676276"/>
                  <a:gd name="connsiteY2" fmla="*/ 647699 h 878681"/>
                  <a:gd name="connsiteX3" fmla="*/ 392907 w 676276"/>
                  <a:gd name="connsiteY3" fmla="*/ 540543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211932 w 676276"/>
                  <a:gd name="connsiteY13" fmla="*/ 223837 h 878681"/>
                  <a:gd name="connsiteX14" fmla="*/ 178595 w 676276"/>
                  <a:gd name="connsiteY14" fmla="*/ 280987 h 878681"/>
                  <a:gd name="connsiteX15" fmla="*/ 138114 w 676276"/>
                  <a:gd name="connsiteY15" fmla="*/ 350044 h 878681"/>
                  <a:gd name="connsiteX16" fmla="*/ 28576 w 676276"/>
                  <a:gd name="connsiteY16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69106 w 676276"/>
                  <a:gd name="connsiteY2" fmla="*/ 592930 h 878681"/>
                  <a:gd name="connsiteX3" fmla="*/ 392907 w 676276"/>
                  <a:gd name="connsiteY3" fmla="*/ 540543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211932 w 676276"/>
                  <a:gd name="connsiteY13" fmla="*/ 223837 h 878681"/>
                  <a:gd name="connsiteX14" fmla="*/ 178595 w 676276"/>
                  <a:gd name="connsiteY14" fmla="*/ 280987 h 878681"/>
                  <a:gd name="connsiteX15" fmla="*/ 138114 w 676276"/>
                  <a:gd name="connsiteY15" fmla="*/ 350044 h 878681"/>
                  <a:gd name="connsiteX16" fmla="*/ 28576 w 676276"/>
                  <a:gd name="connsiteY16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69106 w 676276"/>
                  <a:gd name="connsiteY2" fmla="*/ 592930 h 878681"/>
                  <a:gd name="connsiteX3" fmla="*/ 388145 w 676276"/>
                  <a:gd name="connsiteY3" fmla="*/ 545306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211932 w 676276"/>
                  <a:gd name="connsiteY13" fmla="*/ 223837 h 878681"/>
                  <a:gd name="connsiteX14" fmla="*/ 178595 w 676276"/>
                  <a:gd name="connsiteY14" fmla="*/ 280987 h 878681"/>
                  <a:gd name="connsiteX15" fmla="*/ 138114 w 676276"/>
                  <a:gd name="connsiteY15" fmla="*/ 350044 h 878681"/>
                  <a:gd name="connsiteX16" fmla="*/ 28576 w 676276"/>
                  <a:gd name="connsiteY16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69106 w 676276"/>
                  <a:gd name="connsiteY2" fmla="*/ 592930 h 878681"/>
                  <a:gd name="connsiteX3" fmla="*/ 245270 w 676276"/>
                  <a:gd name="connsiteY3" fmla="*/ 547687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211932 w 676276"/>
                  <a:gd name="connsiteY13" fmla="*/ 223837 h 878681"/>
                  <a:gd name="connsiteX14" fmla="*/ 178595 w 676276"/>
                  <a:gd name="connsiteY14" fmla="*/ 280987 h 878681"/>
                  <a:gd name="connsiteX15" fmla="*/ 138114 w 676276"/>
                  <a:gd name="connsiteY15" fmla="*/ 350044 h 878681"/>
                  <a:gd name="connsiteX16" fmla="*/ 28576 w 676276"/>
                  <a:gd name="connsiteY16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69106 w 676276"/>
                  <a:gd name="connsiteY2" fmla="*/ 592930 h 878681"/>
                  <a:gd name="connsiteX3" fmla="*/ 392908 w 676276"/>
                  <a:gd name="connsiteY3" fmla="*/ 531018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211932 w 676276"/>
                  <a:gd name="connsiteY13" fmla="*/ 223837 h 878681"/>
                  <a:gd name="connsiteX14" fmla="*/ 178595 w 676276"/>
                  <a:gd name="connsiteY14" fmla="*/ 280987 h 878681"/>
                  <a:gd name="connsiteX15" fmla="*/ 138114 w 676276"/>
                  <a:gd name="connsiteY15" fmla="*/ 350044 h 878681"/>
                  <a:gd name="connsiteX16" fmla="*/ 28576 w 676276"/>
                  <a:gd name="connsiteY16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02431 w 676276"/>
                  <a:gd name="connsiteY2" fmla="*/ 666748 h 878681"/>
                  <a:gd name="connsiteX3" fmla="*/ 392908 w 676276"/>
                  <a:gd name="connsiteY3" fmla="*/ 531018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211932 w 676276"/>
                  <a:gd name="connsiteY13" fmla="*/ 223837 h 878681"/>
                  <a:gd name="connsiteX14" fmla="*/ 178595 w 676276"/>
                  <a:gd name="connsiteY14" fmla="*/ 280987 h 878681"/>
                  <a:gd name="connsiteX15" fmla="*/ 138114 w 676276"/>
                  <a:gd name="connsiteY15" fmla="*/ 350044 h 878681"/>
                  <a:gd name="connsiteX16" fmla="*/ 28576 w 676276"/>
                  <a:gd name="connsiteY16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76250 w 676276"/>
                  <a:gd name="connsiteY2" fmla="*/ 595311 h 878681"/>
                  <a:gd name="connsiteX3" fmla="*/ 392908 w 676276"/>
                  <a:gd name="connsiteY3" fmla="*/ 531018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211932 w 676276"/>
                  <a:gd name="connsiteY13" fmla="*/ 223837 h 878681"/>
                  <a:gd name="connsiteX14" fmla="*/ 178595 w 676276"/>
                  <a:gd name="connsiteY14" fmla="*/ 280987 h 878681"/>
                  <a:gd name="connsiteX15" fmla="*/ 138114 w 676276"/>
                  <a:gd name="connsiteY15" fmla="*/ 350044 h 878681"/>
                  <a:gd name="connsiteX16" fmla="*/ 28576 w 676276"/>
                  <a:gd name="connsiteY16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76250 w 676276"/>
                  <a:gd name="connsiteY2" fmla="*/ 595311 h 878681"/>
                  <a:gd name="connsiteX3" fmla="*/ 392908 w 676276"/>
                  <a:gd name="connsiteY3" fmla="*/ 531018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211932 w 676276"/>
                  <a:gd name="connsiteY13" fmla="*/ 223837 h 878681"/>
                  <a:gd name="connsiteX14" fmla="*/ 178595 w 676276"/>
                  <a:gd name="connsiteY14" fmla="*/ 280987 h 878681"/>
                  <a:gd name="connsiteX15" fmla="*/ 133351 w 676276"/>
                  <a:gd name="connsiteY15" fmla="*/ 340519 h 878681"/>
                  <a:gd name="connsiteX16" fmla="*/ 28576 w 676276"/>
                  <a:gd name="connsiteY16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76250 w 676276"/>
                  <a:gd name="connsiteY2" fmla="*/ 595311 h 878681"/>
                  <a:gd name="connsiteX3" fmla="*/ 392908 w 676276"/>
                  <a:gd name="connsiteY3" fmla="*/ 531018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211932 w 676276"/>
                  <a:gd name="connsiteY13" fmla="*/ 223837 h 878681"/>
                  <a:gd name="connsiteX14" fmla="*/ 171451 w 676276"/>
                  <a:gd name="connsiteY14" fmla="*/ 273843 h 878681"/>
                  <a:gd name="connsiteX15" fmla="*/ 133351 w 676276"/>
                  <a:gd name="connsiteY15" fmla="*/ 340519 h 878681"/>
                  <a:gd name="connsiteX16" fmla="*/ 28576 w 676276"/>
                  <a:gd name="connsiteY16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76250 w 676276"/>
                  <a:gd name="connsiteY2" fmla="*/ 595311 h 878681"/>
                  <a:gd name="connsiteX3" fmla="*/ 392908 w 676276"/>
                  <a:gd name="connsiteY3" fmla="*/ 531018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250032 w 676276"/>
                  <a:gd name="connsiteY12" fmla="*/ 166687 h 878681"/>
                  <a:gd name="connsiteX13" fmla="*/ 171451 w 676276"/>
                  <a:gd name="connsiteY13" fmla="*/ 273843 h 878681"/>
                  <a:gd name="connsiteX14" fmla="*/ 133351 w 676276"/>
                  <a:gd name="connsiteY14" fmla="*/ 340519 h 878681"/>
                  <a:gd name="connsiteX15" fmla="*/ 28576 w 676276"/>
                  <a:gd name="connsiteY15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76250 w 676276"/>
                  <a:gd name="connsiteY2" fmla="*/ 595311 h 878681"/>
                  <a:gd name="connsiteX3" fmla="*/ 392908 w 676276"/>
                  <a:gd name="connsiteY3" fmla="*/ 531018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95276 w 676276"/>
                  <a:gd name="connsiteY11" fmla="*/ 109537 h 878681"/>
                  <a:gd name="connsiteX12" fmla="*/ 171451 w 676276"/>
                  <a:gd name="connsiteY12" fmla="*/ 273843 h 878681"/>
                  <a:gd name="connsiteX13" fmla="*/ 133351 w 676276"/>
                  <a:gd name="connsiteY13" fmla="*/ 340519 h 878681"/>
                  <a:gd name="connsiteX14" fmla="*/ 28576 w 676276"/>
                  <a:gd name="connsiteY14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76250 w 676276"/>
                  <a:gd name="connsiteY2" fmla="*/ 595311 h 878681"/>
                  <a:gd name="connsiteX3" fmla="*/ 392908 w 676276"/>
                  <a:gd name="connsiteY3" fmla="*/ 531018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357188 w 676276"/>
                  <a:gd name="connsiteY10" fmla="*/ 42862 h 878681"/>
                  <a:gd name="connsiteX11" fmla="*/ 254794 w 676276"/>
                  <a:gd name="connsiteY11" fmla="*/ 154780 h 878681"/>
                  <a:gd name="connsiteX12" fmla="*/ 171451 w 676276"/>
                  <a:gd name="connsiteY12" fmla="*/ 273843 h 878681"/>
                  <a:gd name="connsiteX13" fmla="*/ 133351 w 676276"/>
                  <a:gd name="connsiteY13" fmla="*/ 340519 h 878681"/>
                  <a:gd name="connsiteX14" fmla="*/ 28576 w 676276"/>
                  <a:gd name="connsiteY14" fmla="*/ 264319 h 878681"/>
                  <a:gd name="connsiteX0" fmla="*/ 28576 w 676276"/>
                  <a:gd name="connsiteY0" fmla="*/ 264319 h 878681"/>
                  <a:gd name="connsiteX1" fmla="*/ 0 w 676276"/>
                  <a:gd name="connsiteY1" fmla="*/ 878681 h 878681"/>
                  <a:gd name="connsiteX2" fmla="*/ 476250 w 676276"/>
                  <a:gd name="connsiteY2" fmla="*/ 595311 h 878681"/>
                  <a:gd name="connsiteX3" fmla="*/ 392908 w 676276"/>
                  <a:gd name="connsiteY3" fmla="*/ 531018 h 878681"/>
                  <a:gd name="connsiteX4" fmla="*/ 442913 w 676276"/>
                  <a:gd name="connsiteY4" fmla="*/ 459581 h 878681"/>
                  <a:gd name="connsiteX5" fmla="*/ 483395 w 676276"/>
                  <a:gd name="connsiteY5" fmla="*/ 388143 h 878681"/>
                  <a:gd name="connsiteX6" fmla="*/ 545307 w 676276"/>
                  <a:gd name="connsiteY6" fmla="*/ 297656 h 878681"/>
                  <a:gd name="connsiteX7" fmla="*/ 619126 w 676276"/>
                  <a:gd name="connsiteY7" fmla="*/ 214312 h 878681"/>
                  <a:gd name="connsiteX8" fmla="*/ 676276 w 676276"/>
                  <a:gd name="connsiteY8" fmla="*/ 164306 h 878681"/>
                  <a:gd name="connsiteX9" fmla="*/ 402432 w 676276"/>
                  <a:gd name="connsiteY9" fmla="*/ 0 h 878681"/>
                  <a:gd name="connsiteX10" fmla="*/ 254794 w 676276"/>
                  <a:gd name="connsiteY10" fmla="*/ 154780 h 878681"/>
                  <a:gd name="connsiteX11" fmla="*/ 171451 w 676276"/>
                  <a:gd name="connsiteY11" fmla="*/ 273843 h 878681"/>
                  <a:gd name="connsiteX12" fmla="*/ 133351 w 676276"/>
                  <a:gd name="connsiteY12" fmla="*/ 340519 h 878681"/>
                  <a:gd name="connsiteX13" fmla="*/ 28576 w 676276"/>
                  <a:gd name="connsiteY13" fmla="*/ 264319 h 878681"/>
                  <a:gd name="connsiteX0" fmla="*/ 28576 w 676276"/>
                  <a:gd name="connsiteY0" fmla="*/ 269081 h 883443"/>
                  <a:gd name="connsiteX1" fmla="*/ 0 w 676276"/>
                  <a:gd name="connsiteY1" fmla="*/ 883443 h 883443"/>
                  <a:gd name="connsiteX2" fmla="*/ 476250 w 676276"/>
                  <a:gd name="connsiteY2" fmla="*/ 600073 h 883443"/>
                  <a:gd name="connsiteX3" fmla="*/ 392908 w 676276"/>
                  <a:gd name="connsiteY3" fmla="*/ 535780 h 883443"/>
                  <a:gd name="connsiteX4" fmla="*/ 442913 w 676276"/>
                  <a:gd name="connsiteY4" fmla="*/ 464343 h 883443"/>
                  <a:gd name="connsiteX5" fmla="*/ 483395 w 676276"/>
                  <a:gd name="connsiteY5" fmla="*/ 392905 h 883443"/>
                  <a:gd name="connsiteX6" fmla="*/ 545307 w 676276"/>
                  <a:gd name="connsiteY6" fmla="*/ 302418 h 883443"/>
                  <a:gd name="connsiteX7" fmla="*/ 619126 w 676276"/>
                  <a:gd name="connsiteY7" fmla="*/ 219074 h 883443"/>
                  <a:gd name="connsiteX8" fmla="*/ 676276 w 676276"/>
                  <a:gd name="connsiteY8" fmla="*/ 169068 h 883443"/>
                  <a:gd name="connsiteX9" fmla="*/ 395288 w 676276"/>
                  <a:gd name="connsiteY9" fmla="*/ 0 h 883443"/>
                  <a:gd name="connsiteX10" fmla="*/ 254794 w 676276"/>
                  <a:gd name="connsiteY10" fmla="*/ 159542 h 883443"/>
                  <a:gd name="connsiteX11" fmla="*/ 171451 w 676276"/>
                  <a:gd name="connsiteY11" fmla="*/ 278605 h 883443"/>
                  <a:gd name="connsiteX12" fmla="*/ 133351 w 676276"/>
                  <a:gd name="connsiteY12" fmla="*/ 345281 h 883443"/>
                  <a:gd name="connsiteX13" fmla="*/ 28576 w 676276"/>
                  <a:gd name="connsiteY13" fmla="*/ 269081 h 883443"/>
                  <a:gd name="connsiteX0" fmla="*/ 28576 w 676276"/>
                  <a:gd name="connsiteY0" fmla="*/ 269081 h 883443"/>
                  <a:gd name="connsiteX1" fmla="*/ 0 w 676276"/>
                  <a:gd name="connsiteY1" fmla="*/ 883443 h 883443"/>
                  <a:gd name="connsiteX2" fmla="*/ 476250 w 676276"/>
                  <a:gd name="connsiteY2" fmla="*/ 600073 h 883443"/>
                  <a:gd name="connsiteX3" fmla="*/ 392908 w 676276"/>
                  <a:gd name="connsiteY3" fmla="*/ 535780 h 883443"/>
                  <a:gd name="connsiteX4" fmla="*/ 442913 w 676276"/>
                  <a:gd name="connsiteY4" fmla="*/ 464343 h 883443"/>
                  <a:gd name="connsiteX5" fmla="*/ 483395 w 676276"/>
                  <a:gd name="connsiteY5" fmla="*/ 392905 h 883443"/>
                  <a:gd name="connsiteX6" fmla="*/ 545307 w 676276"/>
                  <a:gd name="connsiteY6" fmla="*/ 302418 h 883443"/>
                  <a:gd name="connsiteX7" fmla="*/ 619126 w 676276"/>
                  <a:gd name="connsiteY7" fmla="*/ 219074 h 883443"/>
                  <a:gd name="connsiteX8" fmla="*/ 676276 w 676276"/>
                  <a:gd name="connsiteY8" fmla="*/ 169068 h 883443"/>
                  <a:gd name="connsiteX9" fmla="*/ 395288 w 676276"/>
                  <a:gd name="connsiteY9" fmla="*/ 0 h 883443"/>
                  <a:gd name="connsiteX10" fmla="*/ 254794 w 676276"/>
                  <a:gd name="connsiteY10" fmla="*/ 159542 h 883443"/>
                  <a:gd name="connsiteX11" fmla="*/ 171451 w 676276"/>
                  <a:gd name="connsiteY11" fmla="*/ 278605 h 883443"/>
                  <a:gd name="connsiteX12" fmla="*/ 133351 w 676276"/>
                  <a:gd name="connsiteY12" fmla="*/ 345281 h 883443"/>
                  <a:gd name="connsiteX13" fmla="*/ 28576 w 676276"/>
                  <a:gd name="connsiteY13" fmla="*/ 269081 h 883443"/>
                  <a:gd name="connsiteX0" fmla="*/ 28576 w 676276"/>
                  <a:gd name="connsiteY0" fmla="*/ 269081 h 883443"/>
                  <a:gd name="connsiteX1" fmla="*/ 0 w 676276"/>
                  <a:gd name="connsiteY1" fmla="*/ 883443 h 883443"/>
                  <a:gd name="connsiteX2" fmla="*/ 476250 w 676276"/>
                  <a:gd name="connsiteY2" fmla="*/ 600073 h 883443"/>
                  <a:gd name="connsiteX3" fmla="*/ 392908 w 676276"/>
                  <a:gd name="connsiteY3" fmla="*/ 535780 h 883443"/>
                  <a:gd name="connsiteX4" fmla="*/ 442913 w 676276"/>
                  <a:gd name="connsiteY4" fmla="*/ 464343 h 883443"/>
                  <a:gd name="connsiteX5" fmla="*/ 483395 w 676276"/>
                  <a:gd name="connsiteY5" fmla="*/ 392905 h 883443"/>
                  <a:gd name="connsiteX6" fmla="*/ 545307 w 676276"/>
                  <a:gd name="connsiteY6" fmla="*/ 302418 h 883443"/>
                  <a:gd name="connsiteX7" fmla="*/ 619126 w 676276"/>
                  <a:gd name="connsiteY7" fmla="*/ 219074 h 883443"/>
                  <a:gd name="connsiteX8" fmla="*/ 676276 w 676276"/>
                  <a:gd name="connsiteY8" fmla="*/ 169068 h 883443"/>
                  <a:gd name="connsiteX9" fmla="*/ 395288 w 676276"/>
                  <a:gd name="connsiteY9" fmla="*/ 0 h 883443"/>
                  <a:gd name="connsiteX10" fmla="*/ 254794 w 676276"/>
                  <a:gd name="connsiteY10" fmla="*/ 159542 h 883443"/>
                  <a:gd name="connsiteX11" fmla="*/ 171451 w 676276"/>
                  <a:gd name="connsiteY11" fmla="*/ 278605 h 883443"/>
                  <a:gd name="connsiteX12" fmla="*/ 117257 w 676276"/>
                  <a:gd name="connsiteY12" fmla="*/ 321137 h 883443"/>
                  <a:gd name="connsiteX13" fmla="*/ 28576 w 676276"/>
                  <a:gd name="connsiteY13" fmla="*/ 269081 h 883443"/>
                  <a:gd name="connsiteX0" fmla="*/ 28576 w 676276"/>
                  <a:gd name="connsiteY0" fmla="*/ 269081 h 883443"/>
                  <a:gd name="connsiteX1" fmla="*/ 0 w 676276"/>
                  <a:gd name="connsiteY1" fmla="*/ 883443 h 883443"/>
                  <a:gd name="connsiteX2" fmla="*/ 476250 w 676276"/>
                  <a:gd name="connsiteY2" fmla="*/ 600073 h 883443"/>
                  <a:gd name="connsiteX3" fmla="*/ 392908 w 676276"/>
                  <a:gd name="connsiteY3" fmla="*/ 535780 h 883443"/>
                  <a:gd name="connsiteX4" fmla="*/ 442913 w 676276"/>
                  <a:gd name="connsiteY4" fmla="*/ 464343 h 883443"/>
                  <a:gd name="connsiteX5" fmla="*/ 483395 w 676276"/>
                  <a:gd name="connsiteY5" fmla="*/ 392905 h 883443"/>
                  <a:gd name="connsiteX6" fmla="*/ 545307 w 676276"/>
                  <a:gd name="connsiteY6" fmla="*/ 302418 h 883443"/>
                  <a:gd name="connsiteX7" fmla="*/ 619126 w 676276"/>
                  <a:gd name="connsiteY7" fmla="*/ 219074 h 883443"/>
                  <a:gd name="connsiteX8" fmla="*/ 676276 w 676276"/>
                  <a:gd name="connsiteY8" fmla="*/ 169068 h 883443"/>
                  <a:gd name="connsiteX9" fmla="*/ 395288 w 676276"/>
                  <a:gd name="connsiteY9" fmla="*/ 0 h 883443"/>
                  <a:gd name="connsiteX10" fmla="*/ 254794 w 676276"/>
                  <a:gd name="connsiteY10" fmla="*/ 159542 h 883443"/>
                  <a:gd name="connsiteX11" fmla="*/ 158039 w 676276"/>
                  <a:gd name="connsiteY11" fmla="*/ 251779 h 883443"/>
                  <a:gd name="connsiteX12" fmla="*/ 117257 w 676276"/>
                  <a:gd name="connsiteY12" fmla="*/ 321137 h 883443"/>
                  <a:gd name="connsiteX13" fmla="*/ 28576 w 676276"/>
                  <a:gd name="connsiteY13" fmla="*/ 269081 h 883443"/>
                  <a:gd name="connsiteX0" fmla="*/ 28576 w 676276"/>
                  <a:gd name="connsiteY0" fmla="*/ 269081 h 883443"/>
                  <a:gd name="connsiteX1" fmla="*/ 0 w 676276"/>
                  <a:gd name="connsiteY1" fmla="*/ 883443 h 883443"/>
                  <a:gd name="connsiteX2" fmla="*/ 476250 w 676276"/>
                  <a:gd name="connsiteY2" fmla="*/ 600073 h 883443"/>
                  <a:gd name="connsiteX3" fmla="*/ 392908 w 676276"/>
                  <a:gd name="connsiteY3" fmla="*/ 535780 h 883443"/>
                  <a:gd name="connsiteX4" fmla="*/ 442913 w 676276"/>
                  <a:gd name="connsiteY4" fmla="*/ 464343 h 883443"/>
                  <a:gd name="connsiteX5" fmla="*/ 483395 w 676276"/>
                  <a:gd name="connsiteY5" fmla="*/ 392905 h 883443"/>
                  <a:gd name="connsiteX6" fmla="*/ 545307 w 676276"/>
                  <a:gd name="connsiteY6" fmla="*/ 302418 h 883443"/>
                  <a:gd name="connsiteX7" fmla="*/ 619126 w 676276"/>
                  <a:gd name="connsiteY7" fmla="*/ 219074 h 883443"/>
                  <a:gd name="connsiteX8" fmla="*/ 676276 w 676276"/>
                  <a:gd name="connsiteY8" fmla="*/ 169068 h 883443"/>
                  <a:gd name="connsiteX9" fmla="*/ 395288 w 676276"/>
                  <a:gd name="connsiteY9" fmla="*/ 0 h 883443"/>
                  <a:gd name="connsiteX10" fmla="*/ 241382 w 676276"/>
                  <a:gd name="connsiteY10" fmla="*/ 127352 h 883443"/>
                  <a:gd name="connsiteX11" fmla="*/ 158039 w 676276"/>
                  <a:gd name="connsiteY11" fmla="*/ 251779 h 883443"/>
                  <a:gd name="connsiteX12" fmla="*/ 117257 w 676276"/>
                  <a:gd name="connsiteY12" fmla="*/ 321137 h 883443"/>
                  <a:gd name="connsiteX13" fmla="*/ 28576 w 676276"/>
                  <a:gd name="connsiteY13" fmla="*/ 269081 h 883443"/>
                  <a:gd name="connsiteX0" fmla="*/ 28576 w 676276"/>
                  <a:gd name="connsiteY0" fmla="*/ 306637 h 920999"/>
                  <a:gd name="connsiteX1" fmla="*/ 0 w 676276"/>
                  <a:gd name="connsiteY1" fmla="*/ 920999 h 920999"/>
                  <a:gd name="connsiteX2" fmla="*/ 476250 w 676276"/>
                  <a:gd name="connsiteY2" fmla="*/ 637629 h 920999"/>
                  <a:gd name="connsiteX3" fmla="*/ 392908 w 676276"/>
                  <a:gd name="connsiteY3" fmla="*/ 573336 h 920999"/>
                  <a:gd name="connsiteX4" fmla="*/ 442913 w 676276"/>
                  <a:gd name="connsiteY4" fmla="*/ 501899 h 920999"/>
                  <a:gd name="connsiteX5" fmla="*/ 483395 w 676276"/>
                  <a:gd name="connsiteY5" fmla="*/ 430461 h 920999"/>
                  <a:gd name="connsiteX6" fmla="*/ 545307 w 676276"/>
                  <a:gd name="connsiteY6" fmla="*/ 339974 h 920999"/>
                  <a:gd name="connsiteX7" fmla="*/ 619126 w 676276"/>
                  <a:gd name="connsiteY7" fmla="*/ 256630 h 920999"/>
                  <a:gd name="connsiteX8" fmla="*/ 676276 w 676276"/>
                  <a:gd name="connsiteY8" fmla="*/ 206624 h 920999"/>
                  <a:gd name="connsiteX9" fmla="*/ 395288 w 676276"/>
                  <a:gd name="connsiteY9" fmla="*/ 0 h 920999"/>
                  <a:gd name="connsiteX10" fmla="*/ 241382 w 676276"/>
                  <a:gd name="connsiteY10" fmla="*/ 164908 h 920999"/>
                  <a:gd name="connsiteX11" fmla="*/ 158039 w 676276"/>
                  <a:gd name="connsiteY11" fmla="*/ 289335 h 920999"/>
                  <a:gd name="connsiteX12" fmla="*/ 117257 w 676276"/>
                  <a:gd name="connsiteY12" fmla="*/ 358693 h 920999"/>
                  <a:gd name="connsiteX13" fmla="*/ 28576 w 676276"/>
                  <a:gd name="connsiteY13" fmla="*/ 306637 h 920999"/>
                  <a:gd name="connsiteX0" fmla="*/ 28576 w 676276"/>
                  <a:gd name="connsiteY0" fmla="*/ 306637 h 920999"/>
                  <a:gd name="connsiteX1" fmla="*/ 0 w 676276"/>
                  <a:gd name="connsiteY1" fmla="*/ 920999 h 920999"/>
                  <a:gd name="connsiteX2" fmla="*/ 476250 w 676276"/>
                  <a:gd name="connsiteY2" fmla="*/ 637629 h 920999"/>
                  <a:gd name="connsiteX3" fmla="*/ 398272 w 676276"/>
                  <a:gd name="connsiteY3" fmla="*/ 578701 h 920999"/>
                  <a:gd name="connsiteX4" fmla="*/ 442913 w 676276"/>
                  <a:gd name="connsiteY4" fmla="*/ 501899 h 920999"/>
                  <a:gd name="connsiteX5" fmla="*/ 483395 w 676276"/>
                  <a:gd name="connsiteY5" fmla="*/ 430461 h 920999"/>
                  <a:gd name="connsiteX6" fmla="*/ 545307 w 676276"/>
                  <a:gd name="connsiteY6" fmla="*/ 339974 h 920999"/>
                  <a:gd name="connsiteX7" fmla="*/ 619126 w 676276"/>
                  <a:gd name="connsiteY7" fmla="*/ 256630 h 920999"/>
                  <a:gd name="connsiteX8" fmla="*/ 676276 w 676276"/>
                  <a:gd name="connsiteY8" fmla="*/ 206624 h 920999"/>
                  <a:gd name="connsiteX9" fmla="*/ 395288 w 676276"/>
                  <a:gd name="connsiteY9" fmla="*/ 0 h 920999"/>
                  <a:gd name="connsiteX10" fmla="*/ 241382 w 676276"/>
                  <a:gd name="connsiteY10" fmla="*/ 164908 h 920999"/>
                  <a:gd name="connsiteX11" fmla="*/ 158039 w 676276"/>
                  <a:gd name="connsiteY11" fmla="*/ 289335 h 920999"/>
                  <a:gd name="connsiteX12" fmla="*/ 117257 w 676276"/>
                  <a:gd name="connsiteY12" fmla="*/ 358693 h 920999"/>
                  <a:gd name="connsiteX13" fmla="*/ 28576 w 676276"/>
                  <a:gd name="connsiteY13" fmla="*/ 306637 h 92099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676276" h="920999">
                    <a:moveTo>
                      <a:pt x="28576" y="306637"/>
                    </a:moveTo>
                    <a:lnTo>
                      <a:pt x="0" y="920999"/>
                    </a:lnTo>
                    <a:lnTo>
                      <a:pt x="476250" y="637629"/>
                    </a:lnTo>
                    <a:lnTo>
                      <a:pt x="398272" y="578701"/>
                    </a:lnTo>
                    <a:lnTo>
                      <a:pt x="442913" y="501899"/>
                    </a:lnTo>
                    <a:lnTo>
                      <a:pt x="483395" y="430461"/>
                    </a:lnTo>
                    <a:lnTo>
                      <a:pt x="545307" y="339974"/>
                    </a:lnTo>
                    <a:lnTo>
                      <a:pt x="619126" y="256630"/>
                    </a:lnTo>
                    <a:lnTo>
                      <a:pt x="676276" y="206624"/>
                    </a:lnTo>
                    <a:lnTo>
                      <a:pt x="395288" y="0"/>
                    </a:lnTo>
                    <a:cubicBezTo>
                      <a:pt x="336551" y="53181"/>
                      <a:pt x="288213" y="111727"/>
                      <a:pt x="241382" y="164908"/>
                    </a:cubicBezTo>
                    <a:cubicBezTo>
                      <a:pt x="213601" y="204596"/>
                      <a:pt x="178726" y="257038"/>
                      <a:pt x="158039" y="289335"/>
                    </a:cubicBezTo>
                    <a:cubicBezTo>
                      <a:pt x="137352" y="321632"/>
                      <a:pt x="132338" y="338849"/>
                      <a:pt x="117257" y="358693"/>
                    </a:cubicBezTo>
                    <a:lnTo>
                      <a:pt x="28576" y="306637"/>
                    </a:lnTo>
                    <a:close/>
                  </a:path>
                </a:pathLst>
              </a:custGeom>
              <a:gradFill flip="none" rotWithShape="1">
                <a:gsLst>
                  <a:gs pos="57000">
                    <a:schemeClr val="accent1"/>
                  </a:gs>
                  <a:gs pos="83000">
                    <a:schemeClr val="accent1">
                      <a:tint val="23500"/>
                      <a:satMod val="160000"/>
                      <a:alpha val="0"/>
                    </a:schemeClr>
                  </a:gs>
                </a:gsLst>
                <a:lin ang="18000000" scaled="0"/>
                <a:tileRect/>
              </a:gradFill>
              <a:ln w="12700">
                <a:noFill/>
                <a:round/>
                <a:headEnd/>
                <a:tailEnd/>
              </a:ln>
            </p:spPr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2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9058466F-EA30-B043-B1B8-4DE4CEC5CAB2}"/>
              </a:ext>
            </a:extLst>
          </p:cNvPr>
          <p:cNvGrpSpPr/>
          <p:nvPr/>
        </p:nvGrpSpPr>
        <p:grpSpPr>
          <a:xfrm>
            <a:off x="4510437" y="4110349"/>
            <a:ext cx="939262" cy="479175"/>
            <a:chOff x="4510437" y="4015759"/>
            <a:chExt cx="939262" cy="479175"/>
          </a:xfrm>
        </p:grpSpPr>
        <p:sp>
          <p:nvSpPr>
            <p:cNvPr id="107" name="Freeform 62">
              <a:extLst>
                <a:ext uri="{FF2B5EF4-FFF2-40B4-BE49-F238E27FC236}">
                  <a16:creationId xmlns:a16="http://schemas.microsoft.com/office/drawing/2014/main" id="{85D94173-EDA6-8949-A5D1-814E907BA392}"/>
                </a:ext>
              </a:extLst>
            </p:cNvPr>
            <p:cNvSpPr>
              <a:spLocks/>
            </p:cNvSpPr>
            <p:nvPr/>
          </p:nvSpPr>
          <p:spPr bwMode="gray">
            <a:xfrm>
              <a:off x="4511839" y="4158855"/>
              <a:ext cx="937860" cy="297142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9 h 725"/>
                <a:gd name="T4" fmla="*/ 848 w 1921"/>
                <a:gd name="T5" fmla="*/ 725 h 725"/>
                <a:gd name="T6" fmla="*/ 851 w 1921"/>
                <a:gd name="T7" fmla="*/ 725 h 725"/>
                <a:gd name="T8" fmla="*/ 1921 w 1921"/>
                <a:gd name="T9" fmla="*/ 659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9"/>
                  </a:lnTo>
                  <a:lnTo>
                    <a:pt x="848" y="725"/>
                  </a:lnTo>
                  <a:lnTo>
                    <a:pt x="851" y="725"/>
                  </a:lnTo>
                  <a:lnTo>
                    <a:pt x="1921" y="659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08" name="Freeform 66">
              <a:extLst>
                <a:ext uri="{FF2B5EF4-FFF2-40B4-BE49-F238E27FC236}">
                  <a16:creationId xmlns:a16="http://schemas.microsoft.com/office/drawing/2014/main" id="{91711B46-2D58-954B-9AE6-394332F265D6}"/>
                </a:ext>
              </a:extLst>
            </p:cNvPr>
            <p:cNvSpPr>
              <a:spLocks/>
            </p:cNvSpPr>
            <p:nvPr/>
          </p:nvSpPr>
          <p:spPr bwMode="gray">
            <a:xfrm>
              <a:off x="4925845" y="4428948"/>
              <a:ext cx="523854" cy="65986"/>
            </a:xfrm>
            <a:custGeom>
              <a:avLst/>
              <a:gdLst>
                <a:gd name="T0" fmla="*/ 1073 w 1073"/>
                <a:gd name="T1" fmla="*/ 0 h 161"/>
                <a:gd name="T2" fmla="*/ 1073 w 1073"/>
                <a:gd name="T3" fmla="*/ 0 h 161"/>
                <a:gd name="T4" fmla="*/ 3 w 1073"/>
                <a:gd name="T5" fmla="*/ 66 h 161"/>
                <a:gd name="T6" fmla="*/ 0 w 1073"/>
                <a:gd name="T7" fmla="*/ 66 h 161"/>
                <a:gd name="T8" fmla="*/ 0 w 1073"/>
                <a:gd name="T9" fmla="*/ 161 h 161"/>
                <a:gd name="T10" fmla="*/ 1073 w 1073"/>
                <a:gd name="T11" fmla="*/ 95 h 161"/>
                <a:gd name="T12" fmla="*/ 1073 w 1073"/>
                <a:gd name="T13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1">
                  <a:moveTo>
                    <a:pt x="1073" y="0"/>
                  </a:moveTo>
                  <a:lnTo>
                    <a:pt x="1073" y="0"/>
                  </a:lnTo>
                  <a:lnTo>
                    <a:pt x="3" y="66"/>
                  </a:lnTo>
                  <a:lnTo>
                    <a:pt x="0" y="66"/>
                  </a:lnTo>
                  <a:lnTo>
                    <a:pt x="0" y="161"/>
                  </a:lnTo>
                  <a:lnTo>
                    <a:pt x="1073" y="95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09" name="Freeform 67">
              <a:extLst>
                <a:ext uri="{FF2B5EF4-FFF2-40B4-BE49-F238E27FC236}">
                  <a16:creationId xmlns:a16="http://schemas.microsoft.com/office/drawing/2014/main" id="{21944FC3-5C6D-AC4B-8F65-C56118DE856D}"/>
                </a:ext>
              </a:extLst>
            </p:cNvPr>
            <p:cNvSpPr>
              <a:spLocks/>
            </p:cNvSpPr>
            <p:nvPr/>
          </p:nvSpPr>
          <p:spPr bwMode="gray">
            <a:xfrm>
              <a:off x="4511839" y="4187135"/>
              <a:ext cx="414006" cy="307799"/>
            </a:xfrm>
            <a:custGeom>
              <a:avLst/>
              <a:gdLst>
                <a:gd name="T0" fmla="*/ 848 w 848"/>
                <a:gd name="T1" fmla="*/ 656 h 751"/>
                <a:gd name="T2" fmla="*/ 848 w 848"/>
                <a:gd name="T3" fmla="*/ 656 h 751"/>
                <a:gd name="T4" fmla="*/ 0 w 848"/>
                <a:gd name="T5" fmla="*/ 0 h 751"/>
                <a:gd name="T6" fmla="*/ 0 w 848"/>
                <a:gd name="T7" fmla="*/ 0 h 751"/>
                <a:gd name="T8" fmla="*/ 0 w 848"/>
                <a:gd name="T9" fmla="*/ 92 h 751"/>
                <a:gd name="T10" fmla="*/ 848 w 848"/>
                <a:gd name="T11" fmla="*/ 751 h 751"/>
                <a:gd name="T12" fmla="*/ 848 w 848"/>
                <a:gd name="T13" fmla="*/ 656 h 7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1">
                  <a:moveTo>
                    <a:pt x="848" y="656"/>
                  </a:moveTo>
                  <a:lnTo>
                    <a:pt x="848" y="65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2"/>
                  </a:lnTo>
                  <a:lnTo>
                    <a:pt x="848" y="751"/>
                  </a:lnTo>
                  <a:lnTo>
                    <a:pt x="848" y="656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10" name="Freeform 68">
              <a:extLst>
                <a:ext uri="{FF2B5EF4-FFF2-40B4-BE49-F238E27FC236}">
                  <a16:creationId xmlns:a16="http://schemas.microsoft.com/office/drawing/2014/main" id="{97501014-CB58-394F-B411-D83FD15687EB}"/>
                </a:ext>
              </a:extLst>
            </p:cNvPr>
            <p:cNvSpPr>
              <a:spLocks/>
            </p:cNvSpPr>
            <p:nvPr/>
          </p:nvSpPr>
          <p:spPr bwMode="gray">
            <a:xfrm>
              <a:off x="4511839" y="4087542"/>
              <a:ext cx="937860" cy="297142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6 h 725"/>
                <a:gd name="T4" fmla="*/ 848 w 1921"/>
                <a:gd name="T5" fmla="*/ 725 h 725"/>
                <a:gd name="T6" fmla="*/ 851 w 1921"/>
                <a:gd name="T7" fmla="*/ 725 h 725"/>
                <a:gd name="T8" fmla="*/ 1921 w 1921"/>
                <a:gd name="T9" fmla="*/ 658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6"/>
                  </a:lnTo>
                  <a:lnTo>
                    <a:pt x="848" y="725"/>
                  </a:lnTo>
                  <a:lnTo>
                    <a:pt x="851" y="725"/>
                  </a:lnTo>
                  <a:lnTo>
                    <a:pt x="1921" y="658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11" name="Freeform 72">
              <a:extLst>
                <a:ext uri="{FF2B5EF4-FFF2-40B4-BE49-F238E27FC236}">
                  <a16:creationId xmlns:a16="http://schemas.microsoft.com/office/drawing/2014/main" id="{9EF1C290-9B80-B544-B346-E5444744B486}"/>
                </a:ext>
              </a:extLst>
            </p:cNvPr>
            <p:cNvSpPr>
              <a:spLocks/>
            </p:cNvSpPr>
            <p:nvPr/>
          </p:nvSpPr>
          <p:spPr bwMode="gray">
            <a:xfrm>
              <a:off x="4925845" y="4357224"/>
              <a:ext cx="523854" cy="65986"/>
            </a:xfrm>
            <a:custGeom>
              <a:avLst/>
              <a:gdLst>
                <a:gd name="T0" fmla="*/ 1073 w 1073"/>
                <a:gd name="T1" fmla="*/ 0 h 161"/>
                <a:gd name="T2" fmla="*/ 1073 w 1073"/>
                <a:gd name="T3" fmla="*/ 0 h 161"/>
                <a:gd name="T4" fmla="*/ 3 w 1073"/>
                <a:gd name="T5" fmla="*/ 67 h 161"/>
                <a:gd name="T6" fmla="*/ 0 w 1073"/>
                <a:gd name="T7" fmla="*/ 67 h 161"/>
                <a:gd name="T8" fmla="*/ 0 w 1073"/>
                <a:gd name="T9" fmla="*/ 161 h 161"/>
                <a:gd name="T10" fmla="*/ 1073 w 1073"/>
                <a:gd name="T11" fmla="*/ 93 h 161"/>
                <a:gd name="T12" fmla="*/ 1073 w 1073"/>
                <a:gd name="T13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1">
                  <a:moveTo>
                    <a:pt x="1073" y="0"/>
                  </a:moveTo>
                  <a:lnTo>
                    <a:pt x="1073" y="0"/>
                  </a:lnTo>
                  <a:lnTo>
                    <a:pt x="3" y="67"/>
                  </a:lnTo>
                  <a:lnTo>
                    <a:pt x="0" y="67"/>
                  </a:lnTo>
                  <a:lnTo>
                    <a:pt x="0" y="161"/>
                  </a:lnTo>
                  <a:lnTo>
                    <a:pt x="1073" y="93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12" name="Freeform 73">
              <a:extLst>
                <a:ext uri="{FF2B5EF4-FFF2-40B4-BE49-F238E27FC236}">
                  <a16:creationId xmlns:a16="http://schemas.microsoft.com/office/drawing/2014/main" id="{1813C2D3-7625-B340-BBBD-73BD5A6B4AF3}"/>
                </a:ext>
              </a:extLst>
            </p:cNvPr>
            <p:cNvSpPr>
              <a:spLocks/>
            </p:cNvSpPr>
            <p:nvPr/>
          </p:nvSpPr>
          <p:spPr bwMode="gray">
            <a:xfrm>
              <a:off x="4511839" y="4114591"/>
              <a:ext cx="414006" cy="308619"/>
            </a:xfrm>
            <a:custGeom>
              <a:avLst/>
              <a:gdLst>
                <a:gd name="T0" fmla="*/ 848 w 848"/>
                <a:gd name="T1" fmla="*/ 659 h 753"/>
                <a:gd name="T2" fmla="*/ 848 w 848"/>
                <a:gd name="T3" fmla="*/ 659 h 753"/>
                <a:gd name="T4" fmla="*/ 0 w 848"/>
                <a:gd name="T5" fmla="*/ 0 h 753"/>
                <a:gd name="T6" fmla="*/ 0 w 848"/>
                <a:gd name="T7" fmla="*/ 2 h 753"/>
                <a:gd name="T8" fmla="*/ 0 w 848"/>
                <a:gd name="T9" fmla="*/ 94 h 753"/>
                <a:gd name="T10" fmla="*/ 848 w 848"/>
                <a:gd name="T11" fmla="*/ 753 h 753"/>
                <a:gd name="T12" fmla="*/ 848 w 848"/>
                <a:gd name="T13" fmla="*/ 659 h 7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3">
                  <a:moveTo>
                    <a:pt x="848" y="659"/>
                  </a:moveTo>
                  <a:lnTo>
                    <a:pt x="848" y="659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94"/>
                  </a:lnTo>
                  <a:lnTo>
                    <a:pt x="848" y="753"/>
                  </a:lnTo>
                  <a:lnTo>
                    <a:pt x="848" y="659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13" name="Freeform 78">
              <a:extLst>
                <a:ext uri="{FF2B5EF4-FFF2-40B4-BE49-F238E27FC236}">
                  <a16:creationId xmlns:a16="http://schemas.microsoft.com/office/drawing/2014/main" id="{3769027C-0AB1-5749-A395-B8BFC690DB1D}"/>
                </a:ext>
              </a:extLst>
            </p:cNvPr>
            <p:cNvSpPr>
              <a:spLocks/>
            </p:cNvSpPr>
            <p:nvPr/>
          </p:nvSpPr>
          <p:spPr bwMode="gray">
            <a:xfrm>
              <a:off x="4925845" y="4283450"/>
              <a:ext cx="523854" cy="65986"/>
            </a:xfrm>
            <a:custGeom>
              <a:avLst/>
              <a:gdLst>
                <a:gd name="T0" fmla="*/ 1073 w 1073"/>
                <a:gd name="T1" fmla="*/ 0 h 161"/>
                <a:gd name="T2" fmla="*/ 1073 w 1073"/>
                <a:gd name="T3" fmla="*/ 0 h 161"/>
                <a:gd name="T4" fmla="*/ 3 w 1073"/>
                <a:gd name="T5" fmla="*/ 69 h 161"/>
                <a:gd name="T6" fmla="*/ 0 w 1073"/>
                <a:gd name="T7" fmla="*/ 69 h 161"/>
                <a:gd name="T8" fmla="*/ 0 w 1073"/>
                <a:gd name="T9" fmla="*/ 161 h 161"/>
                <a:gd name="T10" fmla="*/ 1073 w 1073"/>
                <a:gd name="T11" fmla="*/ 95 h 161"/>
                <a:gd name="T12" fmla="*/ 1073 w 1073"/>
                <a:gd name="T13" fmla="*/ 0 h 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73" h="161">
                  <a:moveTo>
                    <a:pt x="1073" y="0"/>
                  </a:moveTo>
                  <a:lnTo>
                    <a:pt x="1073" y="0"/>
                  </a:lnTo>
                  <a:lnTo>
                    <a:pt x="3" y="69"/>
                  </a:lnTo>
                  <a:lnTo>
                    <a:pt x="0" y="69"/>
                  </a:lnTo>
                  <a:lnTo>
                    <a:pt x="0" y="161"/>
                  </a:lnTo>
                  <a:lnTo>
                    <a:pt x="1073" y="95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14" name="Freeform 79">
              <a:extLst>
                <a:ext uri="{FF2B5EF4-FFF2-40B4-BE49-F238E27FC236}">
                  <a16:creationId xmlns:a16="http://schemas.microsoft.com/office/drawing/2014/main" id="{CCAEEBF9-21BE-9E43-A667-D8971799AFF7}"/>
                </a:ext>
              </a:extLst>
            </p:cNvPr>
            <p:cNvSpPr>
              <a:spLocks/>
            </p:cNvSpPr>
            <p:nvPr/>
          </p:nvSpPr>
          <p:spPr bwMode="gray">
            <a:xfrm>
              <a:off x="4511839" y="4042867"/>
              <a:ext cx="414006" cy="307799"/>
            </a:xfrm>
            <a:custGeom>
              <a:avLst/>
              <a:gdLst>
                <a:gd name="T0" fmla="*/ 848 w 848"/>
                <a:gd name="T1" fmla="*/ 659 h 751"/>
                <a:gd name="T2" fmla="*/ 848 w 848"/>
                <a:gd name="T3" fmla="*/ 656 h 751"/>
                <a:gd name="T4" fmla="*/ 0 w 848"/>
                <a:gd name="T5" fmla="*/ 0 h 751"/>
                <a:gd name="T6" fmla="*/ 0 w 848"/>
                <a:gd name="T7" fmla="*/ 0 h 751"/>
                <a:gd name="T8" fmla="*/ 0 w 848"/>
                <a:gd name="T9" fmla="*/ 94 h 751"/>
                <a:gd name="T10" fmla="*/ 848 w 848"/>
                <a:gd name="T11" fmla="*/ 751 h 751"/>
                <a:gd name="T12" fmla="*/ 848 w 848"/>
                <a:gd name="T13" fmla="*/ 659 h 7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1">
                  <a:moveTo>
                    <a:pt x="848" y="659"/>
                  </a:moveTo>
                  <a:lnTo>
                    <a:pt x="848" y="65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4"/>
                  </a:lnTo>
                  <a:lnTo>
                    <a:pt x="848" y="751"/>
                  </a:lnTo>
                  <a:lnTo>
                    <a:pt x="848" y="659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15" name="Freeform 74">
              <a:extLst>
                <a:ext uri="{FF2B5EF4-FFF2-40B4-BE49-F238E27FC236}">
                  <a16:creationId xmlns:a16="http://schemas.microsoft.com/office/drawing/2014/main" id="{183AC9BF-9C42-6349-8B8C-735AB161EB2A}"/>
                </a:ext>
              </a:extLst>
            </p:cNvPr>
            <p:cNvSpPr>
              <a:spLocks/>
            </p:cNvSpPr>
            <p:nvPr/>
          </p:nvSpPr>
          <p:spPr bwMode="gray">
            <a:xfrm>
              <a:off x="4510437" y="4015759"/>
              <a:ext cx="937860" cy="297142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6 h 725"/>
                <a:gd name="T4" fmla="*/ 848 w 1921"/>
                <a:gd name="T5" fmla="*/ 722 h 725"/>
                <a:gd name="T6" fmla="*/ 851 w 1921"/>
                <a:gd name="T7" fmla="*/ 725 h 725"/>
                <a:gd name="T8" fmla="*/ 1921 w 1921"/>
                <a:gd name="T9" fmla="*/ 656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6"/>
                  </a:lnTo>
                  <a:lnTo>
                    <a:pt x="848" y="722"/>
                  </a:lnTo>
                  <a:lnTo>
                    <a:pt x="851" y="725"/>
                  </a:lnTo>
                  <a:lnTo>
                    <a:pt x="1921" y="656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80" name="Textfeld 17">
            <a:extLst>
              <a:ext uri="{FF2B5EF4-FFF2-40B4-BE49-F238E27FC236}">
                <a16:creationId xmlns:a16="http://schemas.microsoft.com/office/drawing/2014/main" id="{310C5DC6-F6A9-F149-8FD4-E7BB5F9FDA60}"/>
              </a:ext>
            </a:extLst>
          </p:cNvPr>
          <p:cNvSpPr txBox="1"/>
          <p:nvPr/>
        </p:nvSpPr>
        <p:spPr bwMode="gray">
          <a:xfrm>
            <a:off x="1259808" y="3386662"/>
            <a:ext cx="614271" cy="254942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VISION</a:t>
            </a:r>
          </a:p>
        </p:txBody>
      </p:sp>
      <p:sp>
        <p:nvSpPr>
          <p:cNvPr id="81" name="Textfeld 18">
            <a:extLst>
              <a:ext uri="{FF2B5EF4-FFF2-40B4-BE49-F238E27FC236}">
                <a16:creationId xmlns:a16="http://schemas.microsoft.com/office/drawing/2014/main" id="{2DFA8A79-BFD3-CD48-A088-C608EC07058E}"/>
              </a:ext>
            </a:extLst>
          </p:cNvPr>
          <p:cNvSpPr txBox="1"/>
          <p:nvPr/>
        </p:nvSpPr>
        <p:spPr bwMode="gray">
          <a:xfrm>
            <a:off x="2840468" y="3136196"/>
            <a:ext cx="803425" cy="434478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PRODUCT</a:t>
            </a:r>
            <a:b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</a:b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BACKLOG</a:t>
            </a:r>
          </a:p>
        </p:txBody>
      </p:sp>
      <p:sp>
        <p:nvSpPr>
          <p:cNvPr id="82" name="Textfeld 19">
            <a:extLst>
              <a:ext uri="{FF2B5EF4-FFF2-40B4-BE49-F238E27FC236}">
                <a16:creationId xmlns:a16="http://schemas.microsoft.com/office/drawing/2014/main" id="{B46AA423-898C-924D-8907-D4614FF1CC41}"/>
              </a:ext>
            </a:extLst>
          </p:cNvPr>
          <p:cNvSpPr txBox="1"/>
          <p:nvPr/>
        </p:nvSpPr>
        <p:spPr bwMode="gray">
          <a:xfrm>
            <a:off x="4226772" y="3539051"/>
            <a:ext cx="1252266" cy="434478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ITERATION/SPRINT</a:t>
            </a:r>
            <a:b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</a:b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BACKLOG</a:t>
            </a:r>
          </a:p>
        </p:txBody>
      </p:sp>
      <p:sp>
        <p:nvSpPr>
          <p:cNvPr id="83" name="Textfeld 20">
            <a:extLst>
              <a:ext uri="{FF2B5EF4-FFF2-40B4-BE49-F238E27FC236}">
                <a16:creationId xmlns:a16="http://schemas.microsoft.com/office/drawing/2014/main" id="{952E3E81-C891-5546-B438-ED73E5B9DD09}"/>
              </a:ext>
            </a:extLst>
          </p:cNvPr>
          <p:cNvSpPr txBox="1"/>
          <p:nvPr/>
        </p:nvSpPr>
        <p:spPr bwMode="gray">
          <a:xfrm>
            <a:off x="7566111" y="3476320"/>
            <a:ext cx="1455848" cy="434927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INCREMENT/</a:t>
            </a:r>
          </a:p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RELEASE</a:t>
            </a:r>
          </a:p>
        </p:txBody>
      </p:sp>
      <p:sp>
        <p:nvSpPr>
          <p:cNvPr id="84" name="Textfeld 21">
            <a:extLst>
              <a:ext uri="{FF2B5EF4-FFF2-40B4-BE49-F238E27FC236}">
                <a16:creationId xmlns:a16="http://schemas.microsoft.com/office/drawing/2014/main" id="{2249F587-2D0D-3649-9237-3D6085DACEAE}"/>
              </a:ext>
            </a:extLst>
          </p:cNvPr>
          <p:cNvSpPr txBox="1"/>
          <p:nvPr/>
        </p:nvSpPr>
        <p:spPr bwMode="gray">
          <a:xfrm>
            <a:off x="9633096" y="3374379"/>
            <a:ext cx="788999" cy="255391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PRODUCT</a:t>
            </a:r>
          </a:p>
        </p:txBody>
      </p:sp>
      <p:sp>
        <p:nvSpPr>
          <p:cNvPr id="85" name="Textfeld 22">
            <a:extLst>
              <a:ext uri="{FF2B5EF4-FFF2-40B4-BE49-F238E27FC236}">
                <a16:creationId xmlns:a16="http://schemas.microsoft.com/office/drawing/2014/main" id="{E9ABE052-3E4B-F84D-AD2A-26E9AEB1CD91}"/>
              </a:ext>
            </a:extLst>
          </p:cNvPr>
          <p:cNvSpPr txBox="1"/>
          <p:nvPr/>
        </p:nvSpPr>
        <p:spPr bwMode="gray">
          <a:xfrm>
            <a:off x="7571501" y="2906213"/>
            <a:ext cx="766557" cy="434927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b="1" kern="1200" noProof="0" dirty="0">
                <a:latin typeface="Century Gothic" panose="020B0502020202020204" pitchFamily="34" charset="0"/>
                <a:ea typeface="+mn-ea"/>
                <a:cs typeface="+mn-cs"/>
              </a:rPr>
              <a:t>DAILY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 MEETING</a:t>
            </a:r>
          </a:p>
        </p:txBody>
      </p:sp>
      <p:sp>
        <p:nvSpPr>
          <p:cNvPr id="86" name="Textfeld 23">
            <a:extLst>
              <a:ext uri="{FF2B5EF4-FFF2-40B4-BE49-F238E27FC236}">
                <a16:creationId xmlns:a16="http://schemas.microsoft.com/office/drawing/2014/main" id="{4BBBC353-DC06-E144-BC0C-8D3326447A6E}"/>
              </a:ext>
            </a:extLst>
          </p:cNvPr>
          <p:cNvSpPr txBox="1"/>
          <p:nvPr/>
        </p:nvSpPr>
        <p:spPr bwMode="gray">
          <a:xfrm>
            <a:off x="6052721" y="3300192"/>
            <a:ext cx="1252266" cy="434478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none" rtlCol="0">
            <a:spAutoFit/>
          </a:bodyPr>
          <a:lstStyle>
            <a:defPPr>
              <a:defRPr lang="de-DE"/>
            </a:defPPr>
            <a:lvl1pPr algn="ctr">
              <a:lnSpc>
                <a:spcPct val="80000"/>
              </a:lnSpc>
              <a:defRPr sz="1200" b="1">
                <a:latin typeface="+mj-lt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ITERATION/SPRINT</a:t>
            </a:r>
            <a:b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</a:b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1-4 WEEKS</a:t>
            </a:r>
          </a:p>
        </p:txBody>
      </p:sp>
      <p:sp>
        <p:nvSpPr>
          <p:cNvPr id="93" name="Textfeld 24">
            <a:extLst>
              <a:ext uri="{FF2B5EF4-FFF2-40B4-BE49-F238E27FC236}">
                <a16:creationId xmlns:a16="http://schemas.microsoft.com/office/drawing/2014/main" id="{EAB255C8-88BD-7747-9668-07205A7F8F4C}"/>
              </a:ext>
            </a:extLst>
          </p:cNvPr>
          <p:cNvSpPr txBox="1"/>
          <p:nvPr/>
        </p:nvSpPr>
        <p:spPr bwMode="gray">
          <a:xfrm>
            <a:off x="7740804" y="4519852"/>
            <a:ext cx="1318480" cy="614014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ITERATION/</a:t>
            </a:r>
          </a:p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SPRINT </a:t>
            </a:r>
          </a:p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REVIEW</a:t>
            </a:r>
          </a:p>
        </p:txBody>
      </p:sp>
      <p:sp>
        <p:nvSpPr>
          <p:cNvPr id="102" name="Textfeld 33">
            <a:extLst>
              <a:ext uri="{FF2B5EF4-FFF2-40B4-BE49-F238E27FC236}">
                <a16:creationId xmlns:a16="http://schemas.microsoft.com/office/drawing/2014/main" id="{A55452B8-F392-6A4A-85CC-CD16FC53B73E}"/>
              </a:ext>
            </a:extLst>
          </p:cNvPr>
          <p:cNvSpPr txBox="1"/>
          <p:nvPr/>
        </p:nvSpPr>
        <p:spPr bwMode="gray">
          <a:xfrm>
            <a:off x="3832877" y="4710361"/>
            <a:ext cx="916881" cy="614014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ITERATION/SPRINT PLANNING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CF50F9-C799-7742-832D-59FADF2F8BCC}"/>
              </a:ext>
            </a:extLst>
          </p:cNvPr>
          <p:cNvGrpSpPr/>
          <p:nvPr/>
        </p:nvGrpSpPr>
        <p:grpSpPr>
          <a:xfrm>
            <a:off x="3905298" y="4919111"/>
            <a:ext cx="4900481" cy="441009"/>
            <a:chOff x="3905298" y="4824521"/>
            <a:chExt cx="4900481" cy="441009"/>
          </a:xfrm>
        </p:grpSpPr>
        <p:cxnSp>
          <p:nvCxnSpPr>
            <p:cNvPr id="103" name="Gerader Verbinder 8">
              <a:extLst>
                <a:ext uri="{FF2B5EF4-FFF2-40B4-BE49-F238E27FC236}">
                  <a16:creationId xmlns:a16="http://schemas.microsoft.com/office/drawing/2014/main" id="{BE43EC48-28D5-B04E-AD68-9C0B0CAD34AE}"/>
                </a:ext>
              </a:extLst>
            </p:cNvPr>
            <p:cNvCxnSpPr/>
            <p:nvPr/>
          </p:nvCxnSpPr>
          <p:spPr bwMode="gray">
            <a:xfrm flipH="1">
              <a:off x="3905298" y="5013770"/>
              <a:ext cx="4900481" cy="242455"/>
            </a:xfrm>
            <a:prstGeom prst="line">
              <a:avLst/>
            </a:prstGeom>
            <a:ln w="34925">
              <a:solidFill>
                <a:schemeClr val="bg1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Gerader Verbinder 10">
              <a:extLst>
                <a:ext uri="{FF2B5EF4-FFF2-40B4-BE49-F238E27FC236}">
                  <a16:creationId xmlns:a16="http://schemas.microsoft.com/office/drawing/2014/main" id="{0A153182-EA50-A347-882A-3924401F245F}"/>
                </a:ext>
              </a:extLst>
            </p:cNvPr>
            <p:cNvCxnSpPr/>
            <p:nvPr/>
          </p:nvCxnSpPr>
          <p:spPr bwMode="gray">
            <a:xfrm flipV="1">
              <a:off x="8801726" y="4824521"/>
              <a:ext cx="0" cy="199198"/>
            </a:xfrm>
            <a:prstGeom prst="line">
              <a:avLst/>
            </a:prstGeom>
            <a:ln w="34925">
              <a:solidFill>
                <a:schemeClr val="bg1">
                  <a:lumMod val="75000"/>
                </a:schemeClr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Gerader Verbinder 112">
              <a:extLst>
                <a:ext uri="{FF2B5EF4-FFF2-40B4-BE49-F238E27FC236}">
                  <a16:creationId xmlns:a16="http://schemas.microsoft.com/office/drawing/2014/main" id="{A14C6387-729D-4547-A1E0-FB1A0BC408E3}"/>
                </a:ext>
              </a:extLst>
            </p:cNvPr>
            <p:cNvCxnSpPr/>
            <p:nvPr/>
          </p:nvCxnSpPr>
          <p:spPr bwMode="gray">
            <a:xfrm flipV="1">
              <a:off x="3920796" y="4992715"/>
              <a:ext cx="0" cy="272815"/>
            </a:xfrm>
            <a:prstGeom prst="line">
              <a:avLst/>
            </a:prstGeom>
            <a:ln w="34925">
              <a:solidFill>
                <a:schemeClr val="bg1">
                  <a:lumMod val="75000"/>
                </a:schemeClr>
              </a:solidFill>
              <a:headEnd type="none" w="med" len="med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6" name="Textfeld 37">
            <a:extLst>
              <a:ext uri="{FF2B5EF4-FFF2-40B4-BE49-F238E27FC236}">
                <a16:creationId xmlns:a16="http://schemas.microsoft.com/office/drawing/2014/main" id="{176AD742-04DA-4B4A-8DD6-2FFC25374617}"/>
              </a:ext>
            </a:extLst>
          </p:cNvPr>
          <p:cNvSpPr txBox="1"/>
          <p:nvPr/>
        </p:nvSpPr>
        <p:spPr bwMode="gray">
          <a:xfrm>
            <a:off x="6026679" y="4944721"/>
            <a:ext cx="490839" cy="254942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FFFFFF">
                    <a:lumMod val="65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x 3-4</a:t>
            </a:r>
          </a:p>
        </p:txBody>
      </p:sp>
      <p:grpSp>
        <p:nvGrpSpPr>
          <p:cNvPr id="95" name="Gruppieren 26">
            <a:extLst>
              <a:ext uri="{FF2B5EF4-FFF2-40B4-BE49-F238E27FC236}">
                <a16:creationId xmlns:a16="http://schemas.microsoft.com/office/drawing/2014/main" id="{52BF9E3E-56CA-594E-BAFC-138394EEA696}"/>
              </a:ext>
            </a:extLst>
          </p:cNvPr>
          <p:cNvGrpSpPr/>
          <p:nvPr/>
        </p:nvGrpSpPr>
        <p:grpSpPr bwMode="gray">
          <a:xfrm>
            <a:off x="1904657" y="4857631"/>
            <a:ext cx="8644090" cy="783486"/>
            <a:chOff x="-400883" y="4620937"/>
            <a:chExt cx="9514825" cy="938935"/>
          </a:xfrm>
        </p:grpSpPr>
        <p:cxnSp>
          <p:nvCxnSpPr>
            <p:cNvPr id="99" name="Gerader Verbinder 129">
              <a:extLst>
                <a:ext uri="{FF2B5EF4-FFF2-40B4-BE49-F238E27FC236}">
                  <a16:creationId xmlns:a16="http://schemas.microsoft.com/office/drawing/2014/main" id="{2413C908-393F-654F-ACE1-17B3B7C60879}"/>
                </a:ext>
              </a:extLst>
            </p:cNvPr>
            <p:cNvCxnSpPr/>
            <p:nvPr/>
          </p:nvCxnSpPr>
          <p:spPr bwMode="gray">
            <a:xfrm flipH="1">
              <a:off x="-400883" y="5036587"/>
              <a:ext cx="9514825" cy="512526"/>
            </a:xfrm>
            <a:prstGeom prst="line">
              <a:avLst/>
            </a:prstGeom>
            <a:ln w="34925">
              <a:solidFill>
                <a:schemeClr val="accent1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Gerader Verbinder 134">
              <a:extLst>
                <a:ext uri="{FF2B5EF4-FFF2-40B4-BE49-F238E27FC236}">
                  <a16:creationId xmlns:a16="http://schemas.microsoft.com/office/drawing/2014/main" id="{01682BF8-194F-CF48-8932-9402F451A1AC}"/>
                </a:ext>
              </a:extLst>
            </p:cNvPr>
            <p:cNvCxnSpPr>
              <a:cxnSpLocks/>
            </p:cNvCxnSpPr>
            <p:nvPr/>
          </p:nvCxnSpPr>
          <p:spPr bwMode="gray">
            <a:xfrm flipV="1">
              <a:off x="9086740" y="4620937"/>
              <a:ext cx="0" cy="412717"/>
            </a:xfrm>
            <a:prstGeom prst="line">
              <a:avLst/>
            </a:prstGeom>
            <a:ln w="34925">
              <a:solidFill>
                <a:schemeClr val="accent1"/>
              </a:solidFill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Gerader Verbinder 136">
              <a:extLst>
                <a:ext uri="{FF2B5EF4-FFF2-40B4-BE49-F238E27FC236}">
                  <a16:creationId xmlns:a16="http://schemas.microsoft.com/office/drawing/2014/main" id="{76B6AB49-976C-7142-B83B-953A0D7A1D13}"/>
                </a:ext>
              </a:extLst>
            </p:cNvPr>
            <p:cNvCxnSpPr>
              <a:cxnSpLocks/>
            </p:cNvCxnSpPr>
            <p:nvPr/>
          </p:nvCxnSpPr>
          <p:spPr bwMode="gray">
            <a:xfrm flipV="1">
              <a:off x="-376964" y="4772254"/>
              <a:ext cx="0" cy="787618"/>
            </a:xfrm>
            <a:prstGeom prst="line">
              <a:avLst/>
            </a:prstGeom>
            <a:ln w="34925">
              <a:solidFill>
                <a:schemeClr val="accent1"/>
              </a:solidFill>
              <a:headEnd type="none" w="med" len="med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2" name="Rectangle 6">
            <a:extLst>
              <a:ext uri="{FF2B5EF4-FFF2-40B4-BE49-F238E27FC236}">
                <a16:creationId xmlns:a16="http://schemas.microsoft.com/office/drawing/2014/main" id="{997782CA-193D-9846-9993-7C8BFCA64CF5}"/>
              </a:ext>
            </a:extLst>
          </p:cNvPr>
          <p:cNvSpPr/>
          <p:nvPr/>
        </p:nvSpPr>
        <p:spPr>
          <a:xfrm>
            <a:off x="1243800" y="1499204"/>
            <a:ext cx="3933325" cy="369128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000" b="1" kern="1200" dirty="0">
                <a:solidFill>
                  <a:srgbClr val="FFFFFF"/>
                </a:solidFill>
                <a:latin typeface="Century Gothic" panose="020B0502020202020204" pitchFamily="34" charset="0"/>
              </a:rPr>
              <a:t>Initiation/Planning</a:t>
            </a:r>
            <a:endParaRPr kumimoji="0" lang="en-US" sz="10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203" name="Rectangle 6">
            <a:extLst>
              <a:ext uri="{FF2B5EF4-FFF2-40B4-BE49-F238E27FC236}">
                <a16:creationId xmlns:a16="http://schemas.microsoft.com/office/drawing/2014/main" id="{F0FE2BB4-7952-DE42-8E06-81F103ABA9EE}"/>
              </a:ext>
            </a:extLst>
          </p:cNvPr>
          <p:cNvSpPr/>
          <p:nvPr/>
        </p:nvSpPr>
        <p:spPr>
          <a:xfrm>
            <a:off x="5281150" y="1499204"/>
            <a:ext cx="3804525" cy="369128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Execution</a:t>
            </a:r>
          </a:p>
        </p:txBody>
      </p:sp>
      <p:sp>
        <p:nvSpPr>
          <p:cNvPr id="204" name="Rectangle 6">
            <a:extLst>
              <a:ext uri="{FF2B5EF4-FFF2-40B4-BE49-F238E27FC236}">
                <a16:creationId xmlns:a16="http://schemas.microsoft.com/office/drawing/2014/main" id="{DF65ADA6-2B31-F345-B00B-CE056C6D6A13}"/>
              </a:ext>
            </a:extLst>
          </p:cNvPr>
          <p:cNvSpPr/>
          <p:nvPr/>
        </p:nvSpPr>
        <p:spPr>
          <a:xfrm>
            <a:off x="9085676" y="1499204"/>
            <a:ext cx="2044749" cy="369128"/>
          </a:xfrm>
          <a:prstGeom prst="roundRect">
            <a:avLst>
              <a:gd name="adj" fmla="val 50000"/>
            </a:avLst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Closing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5AF08E6-4E44-4347-8746-865BD4CED70B}"/>
              </a:ext>
            </a:extLst>
          </p:cNvPr>
          <p:cNvGrpSpPr/>
          <p:nvPr/>
        </p:nvGrpSpPr>
        <p:grpSpPr>
          <a:xfrm>
            <a:off x="1229248" y="3787481"/>
            <a:ext cx="936883" cy="1012354"/>
            <a:chOff x="1229248" y="3692891"/>
            <a:chExt cx="936883" cy="1012354"/>
          </a:xfrm>
        </p:grpSpPr>
        <p:sp>
          <p:nvSpPr>
            <p:cNvPr id="198" name="Freeform 79">
              <a:extLst>
                <a:ext uri="{FF2B5EF4-FFF2-40B4-BE49-F238E27FC236}">
                  <a16:creationId xmlns:a16="http://schemas.microsoft.com/office/drawing/2014/main" id="{D47335A4-A6AD-204C-BC91-3F28F362367F}"/>
                </a:ext>
              </a:extLst>
            </p:cNvPr>
            <p:cNvSpPr>
              <a:spLocks/>
            </p:cNvSpPr>
            <p:nvPr/>
          </p:nvSpPr>
          <p:spPr bwMode="gray">
            <a:xfrm>
              <a:off x="1229248" y="4397446"/>
              <a:ext cx="414006" cy="307799"/>
            </a:xfrm>
            <a:custGeom>
              <a:avLst/>
              <a:gdLst>
                <a:gd name="T0" fmla="*/ 848 w 848"/>
                <a:gd name="T1" fmla="*/ 659 h 751"/>
                <a:gd name="T2" fmla="*/ 848 w 848"/>
                <a:gd name="T3" fmla="*/ 656 h 751"/>
                <a:gd name="T4" fmla="*/ 0 w 848"/>
                <a:gd name="T5" fmla="*/ 0 h 751"/>
                <a:gd name="T6" fmla="*/ 0 w 848"/>
                <a:gd name="T7" fmla="*/ 0 h 751"/>
                <a:gd name="T8" fmla="*/ 0 w 848"/>
                <a:gd name="T9" fmla="*/ 94 h 751"/>
                <a:gd name="T10" fmla="*/ 848 w 848"/>
                <a:gd name="T11" fmla="*/ 751 h 751"/>
                <a:gd name="T12" fmla="*/ 848 w 848"/>
                <a:gd name="T13" fmla="*/ 659 h 7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48" h="751">
                  <a:moveTo>
                    <a:pt x="848" y="659"/>
                  </a:moveTo>
                  <a:lnTo>
                    <a:pt x="848" y="656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94"/>
                  </a:lnTo>
                  <a:lnTo>
                    <a:pt x="848" y="751"/>
                  </a:lnTo>
                  <a:lnTo>
                    <a:pt x="848" y="659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90" name="Freeform 7">
              <a:extLst>
                <a:ext uri="{FF2B5EF4-FFF2-40B4-BE49-F238E27FC236}">
                  <a16:creationId xmlns:a16="http://schemas.microsoft.com/office/drawing/2014/main" id="{61807E33-1CC0-9047-A50F-FB417E02AF64}"/>
                </a:ext>
              </a:extLst>
            </p:cNvPr>
            <p:cNvSpPr>
              <a:spLocks/>
            </p:cNvSpPr>
            <p:nvPr/>
          </p:nvSpPr>
          <p:spPr bwMode="gray">
            <a:xfrm>
              <a:off x="1229896" y="3692891"/>
              <a:ext cx="936235" cy="297143"/>
            </a:xfrm>
            <a:custGeom>
              <a:avLst/>
              <a:gdLst>
                <a:gd name="T0" fmla="*/ 1073 w 1921"/>
                <a:gd name="T1" fmla="*/ 0 h 725"/>
                <a:gd name="T2" fmla="*/ 0 w 1921"/>
                <a:gd name="T3" fmla="*/ 66 h 725"/>
                <a:gd name="T4" fmla="*/ 848 w 1921"/>
                <a:gd name="T5" fmla="*/ 722 h 725"/>
                <a:gd name="T6" fmla="*/ 851 w 1921"/>
                <a:gd name="T7" fmla="*/ 725 h 725"/>
                <a:gd name="T8" fmla="*/ 1921 w 1921"/>
                <a:gd name="T9" fmla="*/ 656 h 725"/>
                <a:gd name="T10" fmla="*/ 1073 w 1921"/>
                <a:gd name="T11" fmla="*/ 0 h 7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1" h="725">
                  <a:moveTo>
                    <a:pt x="1073" y="0"/>
                  </a:moveTo>
                  <a:lnTo>
                    <a:pt x="0" y="66"/>
                  </a:lnTo>
                  <a:lnTo>
                    <a:pt x="848" y="722"/>
                  </a:lnTo>
                  <a:lnTo>
                    <a:pt x="851" y="725"/>
                  </a:lnTo>
                  <a:lnTo>
                    <a:pt x="1921" y="656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91" name="Freeform 8">
              <a:extLst>
                <a:ext uri="{FF2B5EF4-FFF2-40B4-BE49-F238E27FC236}">
                  <a16:creationId xmlns:a16="http://schemas.microsoft.com/office/drawing/2014/main" id="{FF90C55D-E2D4-6D41-B7A9-3486F9C5DC4E}"/>
                </a:ext>
              </a:extLst>
            </p:cNvPr>
            <p:cNvSpPr>
              <a:spLocks/>
            </p:cNvSpPr>
            <p:nvPr/>
          </p:nvSpPr>
          <p:spPr bwMode="gray">
            <a:xfrm>
              <a:off x="1235469" y="3716194"/>
              <a:ext cx="413289" cy="956184"/>
            </a:xfrm>
            <a:custGeom>
              <a:avLst/>
              <a:gdLst>
                <a:gd name="T0" fmla="*/ 0 w 848"/>
                <a:gd name="T1" fmla="*/ 0 h 2333"/>
                <a:gd name="T2" fmla="*/ 0 w 848"/>
                <a:gd name="T3" fmla="*/ 0 h 2333"/>
                <a:gd name="T4" fmla="*/ 0 w 848"/>
                <a:gd name="T5" fmla="*/ 711 h 2333"/>
                <a:gd name="T6" fmla="*/ 0 w 848"/>
                <a:gd name="T7" fmla="*/ 1674 h 2333"/>
                <a:gd name="T8" fmla="*/ 0 w 848"/>
                <a:gd name="T9" fmla="*/ 1674 h 2333"/>
                <a:gd name="T10" fmla="*/ 848 w 848"/>
                <a:gd name="T11" fmla="*/ 2333 h 2333"/>
                <a:gd name="T12" fmla="*/ 848 w 848"/>
                <a:gd name="T13" fmla="*/ 2333 h 2333"/>
                <a:gd name="T14" fmla="*/ 848 w 848"/>
                <a:gd name="T15" fmla="*/ 1622 h 2333"/>
                <a:gd name="T16" fmla="*/ 848 w 848"/>
                <a:gd name="T17" fmla="*/ 659 h 2333"/>
                <a:gd name="T18" fmla="*/ 848 w 848"/>
                <a:gd name="T19" fmla="*/ 656 h 2333"/>
                <a:gd name="T20" fmla="*/ 0 w 848"/>
                <a:gd name="T21" fmla="*/ 0 h 2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848" h="2333">
                  <a:moveTo>
                    <a:pt x="0" y="0"/>
                  </a:moveTo>
                  <a:lnTo>
                    <a:pt x="0" y="0"/>
                  </a:lnTo>
                  <a:lnTo>
                    <a:pt x="0" y="711"/>
                  </a:lnTo>
                  <a:lnTo>
                    <a:pt x="0" y="1674"/>
                  </a:lnTo>
                  <a:lnTo>
                    <a:pt x="0" y="1674"/>
                  </a:lnTo>
                  <a:lnTo>
                    <a:pt x="848" y="2333"/>
                  </a:lnTo>
                  <a:lnTo>
                    <a:pt x="848" y="2333"/>
                  </a:lnTo>
                  <a:lnTo>
                    <a:pt x="848" y="1622"/>
                  </a:lnTo>
                  <a:lnTo>
                    <a:pt x="848" y="659"/>
                  </a:lnTo>
                  <a:lnTo>
                    <a:pt x="848" y="6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92" name="Freeform 13">
              <a:extLst>
                <a:ext uri="{FF2B5EF4-FFF2-40B4-BE49-F238E27FC236}">
                  <a16:creationId xmlns:a16="http://schemas.microsoft.com/office/drawing/2014/main" id="{E6450DE4-D18F-E646-A236-6643C2323B20}"/>
                </a:ext>
              </a:extLst>
            </p:cNvPr>
            <p:cNvSpPr>
              <a:spLocks/>
            </p:cNvSpPr>
            <p:nvPr/>
          </p:nvSpPr>
          <p:spPr bwMode="gray">
            <a:xfrm>
              <a:off x="1643184" y="3958007"/>
              <a:ext cx="522947" cy="714371"/>
            </a:xfrm>
            <a:custGeom>
              <a:avLst/>
              <a:gdLst>
                <a:gd name="T0" fmla="*/ 1073 w 1073"/>
                <a:gd name="T1" fmla="*/ 0 h 1743"/>
                <a:gd name="T2" fmla="*/ 3 w 1073"/>
                <a:gd name="T3" fmla="*/ 69 h 1743"/>
                <a:gd name="T4" fmla="*/ 0 w 1073"/>
                <a:gd name="T5" fmla="*/ 69 h 1743"/>
                <a:gd name="T6" fmla="*/ 0 w 1073"/>
                <a:gd name="T7" fmla="*/ 1032 h 1743"/>
                <a:gd name="T8" fmla="*/ 0 w 1073"/>
                <a:gd name="T9" fmla="*/ 1743 h 1743"/>
                <a:gd name="T10" fmla="*/ 1073 w 1073"/>
                <a:gd name="T11" fmla="*/ 1675 h 1743"/>
                <a:gd name="T12" fmla="*/ 1073 w 1073"/>
                <a:gd name="T13" fmla="*/ 964 h 1743"/>
                <a:gd name="T14" fmla="*/ 1073 w 1073"/>
                <a:gd name="T15" fmla="*/ 898 h 1743"/>
                <a:gd name="T16" fmla="*/ 1073 w 1073"/>
                <a:gd name="T17" fmla="*/ 0 h 1743"/>
                <a:gd name="T18" fmla="*/ 1073 w 1073"/>
                <a:gd name="T19" fmla="*/ 0 h 1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73" h="1743">
                  <a:moveTo>
                    <a:pt x="1073" y="0"/>
                  </a:moveTo>
                  <a:lnTo>
                    <a:pt x="3" y="69"/>
                  </a:lnTo>
                  <a:lnTo>
                    <a:pt x="0" y="69"/>
                  </a:lnTo>
                  <a:lnTo>
                    <a:pt x="0" y="1032"/>
                  </a:lnTo>
                  <a:lnTo>
                    <a:pt x="0" y="1743"/>
                  </a:lnTo>
                  <a:lnTo>
                    <a:pt x="1073" y="1675"/>
                  </a:lnTo>
                  <a:lnTo>
                    <a:pt x="1073" y="964"/>
                  </a:lnTo>
                  <a:lnTo>
                    <a:pt x="1073" y="898"/>
                  </a:lnTo>
                  <a:lnTo>
                    <a:pt x="1073" y="0"/>
                  </a:lnTo>
                  <a:lnTo>
                    <a:pt x="1073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</p:grpSp>
      <p:sp>
        <p:nvSpPr>
          <p:cNvPr id="13" name="Title 12">
            <a:extLst>
              <a:ext uri="{FF2B5EF4-FFF2-40B4-BE49-F238E27FC236}">
                <a16:creationId xmlns:a16="http://schemas.microsoft.com/office/drawing/2014/main" id="{02F16CCE-B806-FEFA-EA36-DCE63FEC6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Agile Practices and Processes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7" name="Textfeld 18">
            <a:extLst>
              <a:ext uri="{FF2B5EF4-FFF2-40B4-BE49-F238E27FC236}">
                <a16:creationId xmlns:a16="http://schemas.microsoft.com/office/drawing/2014/main" id="{4B43E83C-5952-2811-7668-9091312451E4}"/>
              </a:ext>
            </a:extLst>
          </p:cNvPr>
          <p:cNvSpPr txBox="1"/>
          <p:nvPr/>
        </p:nvSpPr>
        <p:spPr bwMode="gray">
          <a:xfrm>
            <a:off x="2017923" y="3257910"/>
            <a:ext cx="803425" cy="434478"/>
          </a:xfrm>
          <a:prstGeom prst="rect">
            <a:avLst/>
          </a:prstGeom>
          <a:noFill/>
          <a:scene3d>
            <a:camera prst="orthographicFront">
              <a:rot lat="420000" lon="20099991" rev="0"/>
            </a:camera>
            <a:lightRig rig="threePt" dir="t"/>
          </a:scene3d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4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PRODUCT</a:t>
            </a:r>
            <a:b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</a:b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Roadmap</a:t>
            </a:r>
          </a:p>
        </p:txBody>
      </p:sp>
    </p:spTree>
    <p:extLst>
      <p:ext uri="{BB962C8B-B14F-4D97-AF65-F5344CB8AC3E}">
        <p14:creationId xmlns:p14="http://schemas.microsoft.com/office/powerpoint/2010/main" val="2250262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2" presetClass="entr" presetSubtype="8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2" presetClass="entr" presetSubtype="4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2" presetClass="entr" presetSubtype="8" fill="hold" grpId="0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2" presetClass="entr" presetSubtype="4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1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1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2" presetClass="entr" presetSubtype="4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0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2" presetClass="entr" presetSubtype="4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4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2" presetClass="entr" presetSubtype="4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 animBg="1"/>
      <p:bldP spid="68" grpId="0" animBg="1"/>
      <p:bldP spid="69" grpId="0" animBg="1"/>
      <p:bldP spid="72" grpId="0" animBg="1"/>
      <p:bldP spid="75" grpId="0" animBg="1"/>
      <p:bldP spid="76" grpId="0" animBg="1"/>
      <p:bldP spid="80" grpId="0"/>
      <p:bldP spid="81" grpId="0"/>
      <p:bldP spid="82" grpId="0"/>
      <p:bldP spid="83" grpId="0"/>
      <p:bldP spid="84" grpId="0"/>
      <p:bldP spid="85" grpId="0"/>
      <p:bldP spid="86" grpId="0"/>
      <p:bldP spid="93" grpId="0"/>
      <p:bldP spid="102" grpId="0"/>
      <p:bldP spid="106" grpId="0"/>
      <p:bldP spid="202" grpId="0" animBg="1"/>
      <p:bldP spid="203" grpId="0" animBg="1"/>
      <p:bldP spid="204" grpId="0" animBg="1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: Rounded Corners 79">
            <a:extLst>
              <a:ext uri="{FF2B5EF4-FFF2-40B4-BE49-F238E27FC236}">
                <a16:creationId xmlns:a16="http://schemas.microsoft.com/office/drawing/2014/main" id="{5418EA20-3631-FC41-8127-D8177966AE09}"/>
              </a:ext>
            </a:extLst>
          </p:cNvPr>
          <p:cNvSpPr/>
          <p:nvPr/>
        </p:nvSpPr>
        <p:spPr>
          <a:xfrm>
            <a:off x="9380440" y="1860641"/>
            <a:ext cx="2584426" cy="3255395"/>
          </a:xfrm>
          <a:prstGeom prst="roundRect">
            <a:avLst>
              <a:gd name="adj" fmla="val 6344"/>
            </a:avLst>
          </a:prstGeom>
          <a:solidFill>
            <a:sysClr val="window" lastClr="FFFFFF"/>
          </a:solidFill>
          <a:ln w="12700" cap="flat" cmpd="sng" algn="ctr">
            <a:noFill/>
            <a:prstDash val="solid"/>
            <a:miter lim="800000"/>
          </a:ln>
          <a:effectLst>
            <a:outerShdw blurRad="241300" dist="38100" dir="18900000" sx="101000" sy="101000" algn="bl" rotWithShape="0">
              <a:srgbClr val="679AA7">
                <a:alpha val="29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9" name="Rectangle: Rounded Corners 79">
            <a:extLst>
              <a:ext uri="{FF2B5EF4-FFF2-40B4-BE49-F238E27FC236}">
                <a16:creationId xmlns:a16="http://schemas.microsoft.com/office/drawing/2014/main" id="{A19D4F3F-96CA-7E47-B6A5-BDE2C3899290}"/>
              </a:ext>
            </a:extLst>
          </p:cNvPr>
          <p:cNvSpPr/>
          <p:nvPr/>
        </p:nvSpPr>
        <p:spPr>
          <a:xfrm>
            <a:off x="3278236" y="1857690"/>
            <a:ext cx="2584426" cy="3255395"/>
          </a:xfrm>
          <a:prstGeom prst="roundRect">
            <a:avLst>
              <a:gd name="adj" fmla="val 6344"/>
            </a:avLst>
          </a:prstGeom>
          <a:solidFill>
            <a:sysClr val="window" lastClr="FFFFFF"/>
          </a:solidFill>
          <a:ln w="12700" cap="flat" cmpd="sng" algn="ctr">
            <a:noFill/>
            <a:prstDash val="solid"/>
            <a:miter lim="800000"/>
          </a:ln>
          <a:effectLst>
            <a:outerShdw blurRad="241300" dist="38100" dir="18900000" sx="101000" sy="101000" algn="bl" rotWithShape="0">
              <a:srgbClr val="68A6C3">
                <a:alpha val="29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0" name="Rectangle: Rounded Corners 79">
            <a:extLst>
              <a:ext uri="{FF2B5EF4-FFF2-40B4-BE49-F238E27FC236}">
                <a16:creationId xmlns:a16="http://schemas.microsoft.com/office/drawing/2014/main" id="{8E3D3161-CD58-3644-AE2B-C6322F7AE17D}"/>
              </a:ext>
            </a:extLst>
          </p:cNvPr>
          <p:cNvSpPr/>
          <p:nvPr/>
        </p:nvSpPr>
        <p:spPr>
          <a:xfrm>
            <a:off x="6329338" y="1857690"/>
            <a:ext cx="2584426" cy="3255395"/>
          </a:xfrm>
          <a:prstGeom prst="roundRect">
            <a:avLst>
              <a:gd name="adj" fmla="val 6344"/>
            </a:avLst>
          </a:prstGeom>
          <a:solidFill>
            <a:sysClr val="window" lastClr="FFFFFF"/>
          </a:solidFill>
          <a:ln w="12700" cap="flat" cmpd="sng" algn="ctr">
            <a:noFill/>
            <a:prstDash val="solid"/>
            <a:miter lim="800000"/>
          </a:ln>
          <a:effectLst>
            <a:outerShdw blurRad="241300" dist="38100" dir="18900000" sx="101000" sy="101000" algn="bl" rotWithShape="0">
              <a:srgbClr val="676DB3">
                <a:alpha val="22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7" name="Rectangle: Rounded Corners 79">
            <a:extLst>
              <a:ext uri="{FF2B5EF4-FFF2-40B4-BE49-F238E27FC236}">
                <a16:creationId xmlns:a16="http://schemas.microsoft.com/office/drawing/2014/main" id="{28E081F2-7ED9-FE4E-A19A-4850C584A327}"/>
              </a:ext>
            </a:extLst>
          </p:cNvPr>
          <p:cNvSpPr/>
          <p:nvPr/>
        </p:nvSpPr>
        <p:spPr>
          <a:xfrm>
            <a:off x="228879" y="1860134"/>
            <a:ext cx="2584426" cy="3255395"/>
          </a:xfrm>
          <a:prstGeom prst="roundRect">
            <a:avLst>
              <a:gd name="adj" fmla="val 6344"/>
            </a:avLst>
          </a:prstGeom>
          <a:solidFill>
            <a:sysClr val="window" lastClr="FFFFFF"/>
          </a:solidFill>
          <a:ln w="12700" cap="flat" cmpd="sng" algn="ctr">
            <a:noFill/>
            <a:prstDash val="solid"/>
            <a:miter lim="800000"/>
          </a:ln>
          <a:effectLst>
            <a:outerShdw blurRad="241300" dist="38100" dir="18900000" sx="101000" sy="101000" algn="bl" rotWithShape="0">
              <a:srgbClr val="7DD0A3">
                <a:alpha val="30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Freeform 48">
            <a:extLst>
              <a:ext uri="{FF2B5EF4-FFF2-40B4-BE49-F238E27FC236}">
                <a16:creationId xmlns:a16="http://schemas.microsoft.com/office/drawing/2014/main" id="{46072F40-1424-BA42-8427-04893F6F1FB2}"/>
              </a:ext>
            </a:extLst>
          </p:cNvPr>
          <p:cNvSpPr>
            <a:spLocks/>
          </p:cNvSpPr>
          <p:nvPr/>
        </p:nvSpPr>
        <p:spPr bwMode="auto">
          <a:xfrm>
            <a:off x="1" y="4990224"/>
            <a:ext cx="12192000" cy="1270191"/>
          </a:xfrm>
          <a:custGeom>
            <a:avLst/>
            <a:gdLst>
              <a:gd name="connsiteX0" fmla="*/ 1522470 w 12191999"/>
              <a:gd name="connsiteY0" fmla="*/ 0 h 1186599"/>
              <a:gd name="connsiteX1" fmla="*/ 1785561 w 12191999"/>
              <a:gd name="connsiteY1" fmla="*/ 140916 h 1186599"/>
              <a:gd name="connsiteX2" fmla="*/ 2009694 w 12191999"/>
              <a:gd name="connsiteY2" fmla="*/ 300740 h 1186599"/>
              <a:gd name="connsiteX3" fmla="*/ 2090632 w 12191999"/>
              <a:gd name="connsiteY3" fmla="*/ 310835 h 1186599"/>
              <a:gd name="connsiteX4" fmla="*/ 3048000 w 12191999"/>
              <a:gd name="connsiteY4" fmla="*/ 310835 h 1186599"/>
              <a:gd name="connsiteX5" fmla="*/ 3048000 w 12191999"/>
              <a:gd name="connsiteY5" fmla="*/ 310836 h 1186599"/>
              <a:gd name="connsiteX6" fmla="*/ 4002315 w 12191999"/>
              <a:gd name="connsiteY6" fmla="*/ 310836 h 1186599"/>
              <a:gd name="connsiteX7" fmla="*/ 4083294 w 12191999"/>
              <a:gd name="connsiteY7" fmla="*/ 300741 h 1186599"/>
              <a:gd name="connsiteX8" fmla="*/ 4310438 w 12191999"/>
              <a:gd name="connsiteY8" fmla="*/ 140917 h 1186599"/>
              <a:gd name="connsiteX9" fmla="*/ 4570469 w 12191999"/>
              <a:gd name="connsiteY9" fmla="*/ 1 h 1186599"/>
              <a:gd name="connsiteX10" fmla="*/ 4833560 w 12191999"/>
              <a:gd name="connsiteY10" fmla="*/ 140917 h 1186599"/>
              <a:gd name="connsiteX11" fmla="*/ 5057693 w 12191999"/>
              <a:gd name="connsiteY11" fmla="*/ 300741 h 1186599"/>
              <a:gd name="connsiteX12" fmla="*/ 5138631 w 12191999"/>
              <a:gd name="connsiteY12" fmla="*/ 310836 h 1186599"/>
              <a:gd name="connsiteX13" fmla="*/ 6095999 w 12191999"/>
              <a:gd name="connsiteY13" fmla="*/ 310836 h 1186599"/>
              <a:gd name="connsiteX14" fmla="*/ 6095999 w 12191999"/>
              <a:gd name="connsiteY14" fmla="*/ 310835 h 1186599"/>
              <a:gd name="connsiteX15" fmla="*/ 7050315 w 12191999"/>
              <a:gd name="connsiteY15" fmla="*/ 310835 h 1186599"/>
              <a:gd name="connsiteX16" fmla="*/ 7131293 w 12191999"/>
              <a:gd name="connsiteY16" fmla="*/ 300740 h 1186599"/>
              <a:gd name="connsiteX17" fmla="*/ 7358438 w 12191999"/>
              <a:gd name="connsiteY17" fmla="*/ 140916 h 1186599"/>
              <a:gd name="connsiteX18" fmla="*/ 7618469 w 12191999"/>
              <a:gd name="connsiteY18" fmla="*/ 0 h 1186599"/>
              <a:gd name="connsiteX19" fmla="*/ 7881560 w 12191999"/>
              <a:gd name="connsiteY19" fmla="*/ 140916 h 1186599"/>
              <a:gd name="connsiteX20" fmla="*/ 8105693 w 12191999"/>
              <a:gd name="connsiteY20" fmla="*/ 300740 h 1186599"/>
              <a:gd name="connsiteX21" fmla="*/ 8186631 w 12191999"/>
              <a:gd name="connsiteY21" fmla="*/ 310835 h 1186599"/>
              <a:gd name="connsiteX22" fmla="*/ 9143999 w 12191999"/>
              <a:gd name="connsiteY22" fmla="*/ 310835 h 1186599"/>
              <a:gd name="connsiteX23" fmla="*/ 10098314 w 12191999"/>
              <a:gd name="connsiteY23" fmla="*/ 310835 h 1186599"/>
              <a:gd name="connsiteX24" fmla="*/ 10179293 w 12191999"/>
              <a:gd name="connsiteY24" fmla="*/ 300740 h 1186599"/>
              <a:gd name="connsiteX25" fmla="*/ 10406438 w 12191999"/>
              <a:gd name="connsiteY25" fmla="*/ 140916 h 1186599"/>
              <a:gd name="connsiteX26" fmla="*/ 10666469 w 12191999"/>
              <a:gd name="connsiteY26" fmla="*/ 0 h 1186599"/>
              <a:gd name="connsiteX27" fmla="*/ 10929560 w 12191999"/>
              <a:gd name="connsiteY27" fmla="*/ 140916 h 1186599"/>
              <a:gd name="connsiteX28" fmla="*/ 11153693 w 12191999"/>
              <a:gd name="connsiteY28" fmla="*/ 300740 h 1186599"/>
              <a:gd name="connsiteX29" fmla="*/ 11234630 w 12191999"/>
              <a:gd name="connsiteY29" fmla="*/ 310835 h 1186599"/>
              <a:gd name="connsiteX30" fmla="*/ 12191999 w 12191999"/>
              <a:gd name="connsiteY30" fmla="*/ 310835 h 1186599"/>
              <a:gd name="connsiteX31" fmla="*/ 12191999 w 12191999"/>
              <a:gd name="connsiteY31" fmla="*/ 1186598 h 1186599"/>
              <a:gd name="connsiteX32" fmla="*/ 9143999 w 12191999"/>
              <a:gd name="connsiteY32" fmla="*/ 1186598 h 1186599"/>
              <a:gd name="connsiteX33" fmla="*/ 6095999 w 12191999"/>
              <a:gd name="connsiteY33" fmla="*/ 1186598 h 1186599"/>
              <a:gd name="connsiteX34" fmla="*/ 6095999 w 12191999"/>
              <a:gd name="connsiteY34" fmla="*/ 1186599 h 1186599"/>
              <a:gd name="connsiteX35" fmla="*/ 3048000 w 12191999"/>
              <a:gd name="connsiteY35" fmla="*/ 1186599 h 1186599"/>
              <a:gd name="connsiteX36" fmla="*/ 3048000 w 12191999"/>
              <a:gd name="connsiteY36" fmla="*/ 1186598 h 1186599"/>
              <a:gd name="connsiteX37" fmla="*/ 0 w 12191999"/>
              <a:gd name="connsiteY37" fmla="*/ 1186598 h 1186599"/>
              <a:gd name="connsiteX38" fmla="*/ 0 w 12191999"/>
              <a:gd name="connsiteY38" fmla="*/ 310835 h 1186599"/>
              <a:gd name="connsiteX39" fmla="*/ 954315 w 12191999"/>
              <a:gd name="connsiteY39" fmla="*/ 310835 h 1186599"/>
              <a:gd name="connsiteX40" fmla="*/ 1035294 w 12191999"/>
              <a:gd name="connsiteY40" fmla="*/ 300740 h 1186599"/>
              <a:gd name="connsiteX41" fmla="*/ 1262439 w 12191999"/>
              <a:gd name="connsiteY41" fmla="*/ 140916 h 1186599"/>
              <a:gd name="connsiteX42" fmla="*/ 1522470 w 12191999"/>
              <a:gd name="connsiteY42" fmla="*/ 0 h 1186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2191999" h="1186599">
                <a:moveTo>
                  <a:pt x="1522470" y="0"/>
                </a:moveTo>
                <a:cubicBezTo>
                  <a:pt x="1632601" y="0"/>
                  <a:pt x="1727436" y="55142"/>
                  <a:pt x="1785561" y="140916"/>
                </a:cubicBezTo>
                <a:cubicBezTo>
                  <a:pt x="1838331" y="221331"/>
                  <a:pt x="1918635" y="277621"/>
                  <a:pt x="2009694" y="300740"/>
                </a:cubicBezTo>
                <a:lnTo>
                  <a:pt x="2090632" y="310835"/>
                </a:lnTo>
                <a:lnTo>
                  <a:pt x="3048000" y="310835"/>
                </a:lnTo>
                <a:lnTo>
                  <a:pt x="3048000" y="310836"/>
                </a:lnTo>
                <a:lnTo>
                  <a:pt x="4002315" y="310836"/>
                </a:lnTo>
                <a:lnTo>
                  <a:pt x="4083294" y="300741"/>
                </a:lnTo>
                <a:cubicBezTo>
                  <a:pt x="4174496" y="277622"/>
                  <a:pt x="4255373" y="221332"/>
                  <a:pt x="4310438" y="140917"/>
                </a:cubicBezTo>
                <a:cubicBezTo>
                  <a:pt x="4365503" y="55143"/>
                  <a:pt x="4460339" y="1"/>
                  <a:pt x="4570469" y="1"/>
                </a:cubicBezTo>
                <a:cubicBezTo>
                  <a:pt x="4680601" y="1"/>
                  <a:pt x="4775435" y="55143"/>
                  <a:pt x="4833560" y="140917"/>
                </a:cubicBezTo>
                <a:cubicBezTo>
                  <a:pt x="4886331" y="221332"/>
                  <a:pt x="4966635" y="277622"/>
                  <a:pt x="5057693" y="300741"/>
                </a:cubicBezTo>
                <a:lnTo>
                  <a:pt x="5138631" y="310836"/>
                </a:lnTo>
                <a:lnTo>
                  <a:pt x="6095999" y="310836"/>
                </a:lnTo>
                <a:lnTo>
                  <a:pt x="6095999" y="310835"/>
                </a:lnTo>
                <a:lnTo>
                  <a:pt x="7050315" y="310835"/>
                </a:lnTo>
                <a:lnTo>
                  <a:pt x="7131293" y="300740"/>
                </a:lnTo>
                <a:cubicBezTo>
                  <a:pt x="7222495" y="277621"/>
                  <a:pt x="7303373" y="221331"/>
                  <a:pt x="7358438" y="140916"/>
                </a:cubicBezTo>
                <a:cubicBezTo>
                  <a:pt x="7413503" y="55142"/>
                  <a:pt x="7508338" y="0"/>
                  <a:pt x="7618469" y="0"/>
                </a:cubicBezTo>
                <a:cubicBezTo>
                  <a:pt x="7728600" y="0"/>
                  <a:pt x="7823435" y="55142"/>
                  <a:pt x="7881560" y="140916"/>
                </a:cubicBezTo>
                <a:cubicBezTo>
                  <a:pt x="7934331" y="221331"/>
                  <a:pt x="8014634" y="277621"/>
                  <a:pt x="8105693" y="300740"/>
                </a:cubicBezTo>
                <a:lnTo>
                  <a:pt x="8186631" y="310835"/>
                </a:lnTo>
                <a:lnTo>
                  <a:pt x="9143999" y="310835"/>
                </a:lnTo>
                <a:lnTo>
                  <a:pt x="10098314" y="310835"/>
                </a:lnTo>
                <a:lnTo>
                  <a:pt x="10179293" y="300740"/>
                </a:lnTo>
                <a:cubicBezTo>
                  <a:pt x="10270495" y="277621"/>
                  <a:pt x="10351372" y="221331"/>
                  <a:pt x="10406438" y="140916"/>
                </a:cubicBezTo>
                <a:cubicBezTo>
                  <a:pt x="10461503" y="55142"/>
                  <a:pt x="10556338" y="0"/>
                  <a:pt x="10666469" y="0"/>
                </a:cubicBezTo>
                <a:cubicBezTo>
                  <a:pt x="10776600" y="0"/>
                  <a:pt x="10871435" y="55142"/>
                  <a:pt x="10929560" y="140916"/>
                </a:cubicBezTo>
                <a:cubicBezTo>
                  <a:pt x="10982331" y="221331"/>
                  <a:pt x="11062634" y="277621"/>
                  <a:pt x="11153693" y="300740"/>
                </a:cubicBezTo>
                <a:lnTo>
                  <a:pt x="11234630" y="310835"/>
                </a:lnTo>
                <a:lnTo>
                  <a:pt x="12191999" y="310835"/>
                </a:lnTo>
                <a:lnTo>
                  <a:pt x="12191999" y="1186598"/>
                </a:lnTo>
                <a:lnTo>
                  <a:pt x="9143999" y="1186598"/>
                </a:lnTo>
                <a:lnTo>
                  <a:pt x="6095999" y="1186598"/>
                </a:lnTo>
                <a:lnTo>
                  <a:pt x="6095999" y="1186599"/>
                </a:lnTo>
                <a:lnTo>
                  <a:pt x="3048000" y="1186599"/>
                </a:lnTo>
                <a:lnTo>
                  <a:pt x="3048000" y="1186598"/>
                </a:lnTo>
                <a:lnTo>
                  <a:pt x="0" y="1186598"/>
                </a:lnTo>
                <a:lnTo>
                  <a:pt x="0" y="310835"/>
                </a:lnTo>
                <a:lnTo>
                  <a:pt x="954315" y="310835"/>
                </a:lnTo>
                <a:lnTo>
                  <a:pt x="1035294" y="300740"/>
                </a:lnTo>
                <a:cubicBezTo>
                  <a:pt x="1126496" y="277621"/>
                  <a:pt x="1207374" y="221331"/>
                  <a:pt x="1262439" y="140916"/>
                </a:cubicBezTo>
                <a:cubicBezTo>
                  <a:pt x="1317504" y="55142"/>
                  <a:pt x="1412339" y="0"/>
                  <a:pt x="1522470" y="0"/>
                </a:cubicBezTo>
                <a:close/>
              </a:path>
            </a:pathLst>
          </a:custGeom>
          <a:gradFill flip="none" rotWithShape="1">
            <a:gsLst>
              <a:gs pos="24000">
                <a:srgbClr val="7DD0A3"/>
              </a:gs>
              <a:gs pos="49000">
                <a:srgbClr val="68A6C3"/>
              </a:gs>
              <a:gs pos="26000">
                <a:srgbClr val="68A6C3"/>
              </a:gs>
              <a:gs pos="76000">
                <a:srgbClr val="679AA7"/>
              </a:gs>
              <a:gs pos="74000">
                <a:srgbClr val="676DB3"/>
              </a:gs>
              <a:gs pos="51000">
                <a:srgbClr val="676DB3"/>
              </a:gs>
            </a:gsLst>
            <a:lin ang="0" scaled="1"/>
            <a:tileRect/>
          </a:gradFill>
          <a:ln w="9525">
            <a:noFill/>
            <a:round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AE79D54-D8B4-44CD-8E8D-D61BA8270514}"/>
              </a:ext>
            </a:extLst>
          </p:cNvPr>
          <p:cNvSpPr/>
          <p:nvPr/>
        </p:nvSpPr>
        <p:spPr>
          <a:xfrm>
            <a:off x="0" y="5443496"/>
            <a:ext cx="3048000" cy="1093487"/>
          </a:xfrm>
          <a:prstGeom prst="rect">
            <a:avLst/>
          </a:prstGeom>
          <a:solidFill>
            <a:schemeClr val="bg2"/>
          </a:solidFill>
          <a:ln w="9525">
            <a:noFill/>
            <a:round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015ABEE9-00CA-4A33-B091-BA902EF89DDC}"/>
              </a:ext>
            </a:extLst>
          </p:cNvPr>
          <p:cNvSpPr/>
          <p:nvPr/>
        </p:nvSpPr>
        <p:spPr>
          <a:xfrm>
            <a:off x="3048000" y="5443497"/>
            <a:ext cx="3048000" cy="1093487"/>
          </a:xfrm>
          <a:prstGeom prst="rect">
            <a:avLst/>
          </a:prstGeom>
          <a:gradFill>
            <a:gsLst>
              <a:gs pos="0">
                <a:srgbClr val="68A6C3">
                  <a:lumMod val="95000"/>
                  <a:lumOff val="5000"/>
                </a:srgbClr>
              </a:gs>
              <a:gs pos="50000">
                <a:srgbClr val="68A6C3"/>
              </a:gs>
              <a:gs pos="100000">
                <a:srgbClr val="68A6C3">
                  <a:lumMod val="85000"/>
                </a:srgbClr>
              </a:gs>
            </a:gsLst>
            <a:lin ang="5400000" scaled="0"/>
          </a:gradFill>
          <a:ln w="9525">
            <a:noFill/>
            <a:round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ED4C31C9-EDBF-4DCB-B258-EFBEFAF3B192}"/>
              </a:ext>
            </a:extLst>
          </p:cNvPr>
          <p:cNvSpPr/>
          <p:nvPr/>
        </p:nvSpPr>
        <p:spPr>
          <a:xfrm>
            <a:off x="6096000" y="5443496"/>
            <a:ext cx="3048000" cy="109348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E637E36E-5111-4500-BDC6-D148E374230F}"/>
              </a:ext>
            </a:extLst>
          </p:cNvPr>
          <p:cNvSpPr/>
          <p:nvPr/>
        </p:nvSpPr>
        <p:spPr>
          <a:xfrm>
            <a:off x="9144000" y="5443496"/>
            <a:ext cx="3048000" cy="1093487"/>
          </a:xfrm>
          <a:prstGeom prst="rect">
            <a:avLst/>
          </a:prstGeom>
          <a:gradFill>
            <a:gsLst>
              <a:gs pos="0">
                <a:srgbClr val="679AA7">
                  <a:lumMod val="95000"/>
                  <a:lumOff val="5000"/>
                </a:srgbClr>
              </a:gs>
              <a:gs pos="50000">
                <a:srgbClr val="679AA7"/>
              </a:gs>
              <a:gs pos="100000">
                <a:srgbClr val="679AA7">
                  <a:lumMod val="85000"/>
                </a:srgbClr>
              </a:gs>
            </a:gsLst>
            <a:lin ang="5400000" scaled="0"/>
          </a:gradFill>
          <a:ln w="9525">
            <a:noFill/>
            <a:round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D322ED7D-F211-4975-8538-B01AC9F31B64}"/>
              </a:ext>
            </a:extLst>
          </p:cNvPr>
          <p:cNvSpPr/>
          <p:nvPr/>
        </p:nvSpPr>
        <p:spPr>
          <a:xfrm>
            <a:off x="823067" y="5960281"/>
            <a:ext cx="1396050" cy="336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Roboto Black" panose="02000000000000000000" pitchFamily="2" charset="0"/>
                <a:cs typeface="+mn-cs"/>
              </a:rPr>
              <a:t>Initiating </a:t>
            </a:r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D4FA9A10-2BE5-4599-9487-AD48E4BB56BC}"/>
              </a:ext>
            </a:extLst>
          </p:cNvPr>
          <p:cNvSpPr/>
          <p:nvPr/>
        </p:nvSpPr>
        <p:spPr>
          <a:xfrm>
            <a:off x="2923448" y="5962338"/>
            <a:ext cx="3319879" cy="336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Roboto Black" panose="02000000000000000000" pitchFamily="2" charset="0"/>
                <a:cs typeface="+mn-cs"/>
              </a:rPr>
              <a:t>Planning</a:t>
            </a:r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A0E413A2-2045-44B6-8EA4-133211225158}"/>
              </a:ext>
            </a:extLst>
          </p:cNvPr>
          <p:cNvSpPr/>
          <p:nvPr/>
        </p:nvSpPr>
        <p:spPr>
          <a:xfrm>
            <a:off x="6394404" y="5962338"/>
            <a:ext cx="2482246" cy="336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Roboto Black" panose="02000000000000000000" pitchFamily="2" charset="0"/>
                <a:cs typeface="+mn-cs"/>
              </a:rPr>
              <a:t>Executing</a:t>
            </a:r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B7D64856-08B4-4834-9F39-2AB3DCCEA26D}"/>
              </a:ext>
            </a:extLst>
          </p:cNvPr>
          <p:cNvSpPr/>
          <p:nvPr/>
        </p:nvSpPr>
        <p:spPr>
          <a:xfrm>
            <a:off x="9795248" y="5962338"/>
            <a:ext cx="1745502" cy="336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1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 pitchFamily="34" charset="0"/>
                <a:ea typeface="Roboto Black" panose="02000000000000000000" pitchFamily="2" charset="0"/>
                <a:cs typeface="+mn-cs"/>
              </a:rPr>
              <a:t>Closing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77AF7B6-4A84-614F-9CDE-2FC3BDACED2D}"/>
              </a:ext>
            </a:extLst>
          </p:cNvPr>
          <p:cNvGrpSpPr/>
          <p:nvPr/>
        </p:nvGrpSpPr>
        <p:grpSpPr>
          <a:xfrm>
            <a:off x="317149" y="5132662"/>
            <a:ext cx="2416802" cy="623401"/>
            <a:chOff x="317149" y="5067083"/>
            <a:chExt cx="2416802" cy="623401"/>
          </a:xfrm>
        </p:grpSpPr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7DA17D3A-801F-47E2-8ADD-72380F2E464D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149" y="5067083"/>
              <a:ext cx="2413701" cy="312566"/>
            </a:xfrm>
            <a:custGeom>
              <a:avLst/>
              <a:gdLst>
                <a:gd name="connsiteX0" fmla="*/ 1354800 w 2713038"/>
                <a:gd name="connsiteY0" fmla="*/ 0 h 351329"/>
                <a:gd name="connsiteX1" fmla="*/ 1650518 w 2713038"/>
                <a:gd name="connsiteY1" fmla="*/ 158392 h 351329"/>
                <a:gd name="connsiteX2" fmla="*/ 2008130 w 2713038"/>
                <a:gd name="connsiteY2" fmla="*/ 351218 h 351329"/>
                <a:gd name="connsiteX3" fmla="*/ 2713038 w 2713038"/>
                <a:gd name="connsiteY3" fmla="*/ 351218 h 351329"/>
                <a:gd name="connsiteX4" fmla="*/ 2713038 w 2713038"/>
                <a:gd name="connsiteY4" fmla="*/ 351329 h 351329"/>
                <a:gd name="connsiteX5" fmla="*/ 0 w 2713038"/>
                <a:gd name="connsiteY5" fmla="*/ 351329 h 351329"/>
                <a:gd name="connsiteX6" fmla="*/ 0 w 2713038"/>
                <a:gd name="connsiteY6" fmla="*/ 351218 h 351329"/>
                <a:gd name="connsiteX7" fmla="*/ 701470 w 2713038"/>
                <a:gd name="connsiteY7" fmla="*/ 351218 h 351329"/>
                <a:gd name="connsiteX8" fmla="*/ 1062521 w 2713038"/>
                <a:gd name="connsiteY8" fmla="*/ 158392 h 351329"/>
                <a:gd name="connsiteX9" fmla="*/ 1354800 w 2713038"/>
                <a:gd name="connsiteY9" fmla="*/ 0 h 351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13038" h="351329">
                  <a:moveTo>
                    <a:pt x="1354800" y="0"/>
                  </a:moveTo>
                  <a:cubicBezTo>
                    <a:pt x="1478589" y="0"/>
                    <a:pt x="1585185" y="61980"/>
                    <a:pt x="1650518" y="158392"/>
                  </a:cubicBezTo>
                  <a:cubicBezTo>
                    <a:pt x="1729605" y="278908"/>
                    <a:pt x="1863709" y="351218"/>
                    <a:pt x="2008130" y="351218"/>
                  </a:cubicBezTo>
                  <a:lnTo>
                    <a:pt x="2713038" y="351218"/>
                  </a:lnTo>
                  <a:lnTo>
                    <a:pt x="2713038" y="351329"/>
                  </a:lnTo>
                  <a:cubicBezTo>
                    <a:pt x="2713038" y="351329"/>
                    <a:pt x="2713038" y="351329"/>
                    <a:pt x="0" y="351329"/>
                  </a:cubicBezTo>
                  <a:lnTo>
                    <a:pt x="0" y="351218"/>
                  </a:lnTo>
                  <a:cubicBezTo>
                    <a:pt x="0" y="351218"/>
                    <a:pt x="0" y="351218"/>
                    <a:pt x="701470" y="351218"/>
                  </a:cubicBezTo>
                  <a:cubicBezTo>
                    <a:pt x="845890" y="351218"/>
                    <a:pt x="979995" y="278908"/>
                    <a:pt x="1062521" y="158392"/>
                  </a:cubicBezTo>
                  <a:cubicBezTo>
                    <a:pt x="1124415" y="61980"/>
                    <a:pt x="1231011" y="0"/>
                    <a:pt x="1354800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3" name="Freeform: Shape 99">
              <a:extLst>
                <a:ext uri="{FF2B5EF4-FFF2-40B4-BE49-F238E27FC236}">
                  <a16:creationId xmlns:a16="http://schemas.microsoft.com/office/drawing/2014/main" id="{FA2D4EA5-F120-3448-9737-25F5B6994B5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20250" y="5377918"/>
              <a:ext cx="2413701" cy="312566"/>
            </a:xfrm>
            <a:custGeom>
              <a:avLst/>
              <a:gdLst>
                <a:gd name="connsiteX0" fmla="*/ 1354800 w 2713038"/>
                <a:gd name="connsiteY0" fmla="*/ 0 h 351329"/>
                <a:gd name="connsiteX1" fmla="*/ 1650518 w 2713038"/>
                <a:gd name="connsiteY1" fmla="*/ 158392 h 351329"/>
                <a:gd name="connsiteX2" fmla="*/ 2008130 w 2713038"/>
                <a:gd name="connsiteY2" fmla="*/ 351218 h 351329"/>
                <a:gd name="connsiteX3" fmla="*/ 2713038 w 2713038"/>
                <a:gd name="connsiteY3" fmla="*/ 351218 h 351329"/>
                <a:gd name="connsiteX4" fmla="*/ 2713038 w 2713038"/>
                <a:gd name="connsiteY4" fmla="*/ 351329 h 351329"/>
                <a:gd name="connsiteX5" fmla="*/ 0 w 2713038"/>
                <a:gd name="connsiteY5" fmla="*/ 351329 h 351329"/>
                <a:gd name="connsiteX6" fmla="*/ 0 w 2713038"/>
                <a:gd name="connsiteY6" fmla="*/ 351218 h 351329"/>
                <a:gd name="connsiteX7" fmla="*/ 701470 w 2713038"/>
                <a:gd name="connsiteY7" fmla="*/ 351218 h 351329"/>
                <a:gd name="connsiteX8" fmla="*/ 1062521 w 2713038"/>
                <a:gd name="connsiteY8" fmla="*/ 158392 h 351329"/>
                <a:gd name="connsiteX9" fmla="*/ 1354800 w 2713038"/>
                <a:gd name="connsiteY9" fmla="*/ 0 h 351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13038" h="351329">
                  <a:moveTo>
                    <a:pt x="1354800" y="0"/>
                  </a:moveTo>
                  <a:cubicBezTo>
                    <a:pt x="1478589" y="0"/>
                    <a:pt x="1585185" y="61980"/>
                    <a:pt x="1650518" y="158392"/>
                  </a:cubicBezTo>
                  <a:cubicBezTo>
                    <a:pt x="1729605" y="278908"/>
                    <a:pt x="1863709" y="351218"/>
                    <a:pt x="2008130" y="351218"/>
                  </a:cubicBezTo>
                  <a:lnTo>
                    <a:pt x="2713038" y="351218"/>
                  </a:lnTo>
                  <a:lnTo>
                    <a:pt x="2713038" y="351329"/>
                  </a:lnTo>
                  <a:cubicBezTo>
                    <a:pt x="2713038" y="351329"/>
                    <a:pt x="2713038" y="351329"/>
                    <a:pt x="0" y="351329"/>
                  </a:cubicBezTo>
                  <a:lnTo>
                    <a:pt x="0" y="351218"/>
                  </a:lnTo>
                  <a:cubicBezTo>
                    <a:pt x="0" y="351218"/>
                    <a:pt x="0" y="351218"/>
                    <a:pt x="701470" y="351218"/>
                  </a:cubicBezTo>
                  <a:cubicBezTo>
                    <a:pt x="845890" y="351218"/>
                    <a:pt x="979995" y="278908"/>
                    <a:pt x="1062521" y="158392"/>
                  </a:cubicBezTo>
                  <a:cubicBezTo>
                    <a:pt x="1124415" y="61980"/>
                    <a:pt x="1231011" y="0"/>
                    <a:pt x="1354800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94" name="Rectangle 93">
              <a:extLst>
                <a:ext uri="{FF2B5EF4-FFF2-40B4-BE49-F238E27FC236}">
                  <a16:creationId xmlns:a16="http://schemas.microsoft.com/office/drawing/2014/main" id="{5ECFB039-7206-44E7-82CE-4E5F643EF237}"/>
                </a:ext>
              </a:extLst>
            </p:cNvPr>
            <p:cNvSpPr/>
            <p:nvPr/>
          </p:nvSpPr>
          <p:spPr>
            <a:xfrm>
              <a:off x="1301645" y="5101349"/>
              <a:ext cx="444710" cy="454658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7DD0A3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rPr>
                <a:t>01</a:t>
              </a:r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6892CCBA-820C-2643-89BE-3FB59DEDD5E4}"/>
              </a:ext>
            </a:extLst>
          </p:cNvPr>
          <p:cNvGrpSpPr/>
          <p:nvPr/>
        </p:nvGrpSpPr>
        <p:grpSpPr>
          <a:xfrm>
            <a:off x="3363599" y="5131797"/>
            <a:ext cx="2416802" cy="623401"/>
            <a:chOff x="317149" y="5067083"/>
            <a:chExt cx="2416802" cy="623401"/>
          </a:xfrm>
        </p:grpSpPr>
        <p:sp>
          <p:nvSpPr>
            <p:cNvPr id="55" name="Freeform: Shape 99">
              <a:extLst>
                <a:ext uri="{FF2B5EF4-FFF2-40B4-BE49-F238E27FC236}">
                  <a16:creationId xmlns:a16="http://schemas.microsoft.com/office/drawing/2014/main" id="{6EA3FEC9-5B1C-B649-B5D1-943326D6A7ED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149" y="5067083"/>
              <a:ext cx="2413701" cy="312566"/>
            </a:xfrm>
            <a:custGeom>
              <a:avLst/>
              <a:gdLst>
                <a:gd name="connsiteX0" fmla="*/ 1354800 w 2713038"/>
                <a:gd name="connsiteY0" fmla="*/ 0 h 351329"/>
                <a:gd name="connsiteX1" fmla="*/ 1650518 w 2713038"/>
                <a:gd name="connsiteY1" fmla="*/ 158392 h 351329"/>
                <a:gd name="connsiteX2" fmla="*/ 2008130 w 2713038"/>
                <a:gd name="connsiteY2" fmla="*/ 351218 h 351329"/>
                <a:gd name="connsiteX3" fmla="*/ 2713038 w 2713038"/>
                <a:gd name="connsiteY3" fmla="*/ 351218 h 351329"/>
                <a:gd name="connsiteX4" fmla="*/ 2713038 w 2713038"/>
                <a:gd name="connsiteY4" fmla="*/ 351329 h 351329"/>
                <a:gd name="connsiteX5" fmla="*/ 0 w 2713038"/>
                <a:gd name="connsiteY5" fmla="*/ 351329 h 351329"/>
                <a:gd name="connsiteX6" fmla="*/ 0 w 2713038"/>
                <a:gd name="connsiteY6" fmla="*/ 351218 h 351329"/>
                <a:gd name="connsiteX7" fmla="*/ 701470 w 2713038"/>
                <a:gd name="connsiteY7" fmla="*/ 351218 h 351329"/>
                <a:gd name="connsiteX8" fmla="*/ 1062521 w 2713038"/>
                <a:gd name="connsiteY8" fmla="*/ 158392 h 351329"/>
                <a:gd name="connsiteX9" fmla="*/ 1354800 w 2713038"/>
                <a:gd name="connsiteY9" fmla="*/ 0 h 351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13038" h="351329">
                  <a:moveTo>
                    <a:pt x="1354800" y="0"/>
                  </a:moveTo>
                  <a:cubicBezTo>
                    <a:pt x="1478589" y="0"/>
                    <a:pt x="1585185" y="61980"/>
                    <a:pt x="1650518" y="158392"/>
                  </a:cubicBezTo>
                  <a:cubicBezTo>
                    <a:pt x="1729605" y="278908"/>
                    <a:pt x="1863709" y="351218"/>
                    <a:pt x="2008130" y="351218"/>
                  </a:cubicBezTo>
                  <a:lnTo>
                    <a:pt x="2713038" y="351218"/>
                  </a:lnTo>
                  <a:lnTo>
                    <a:pt x="2713038" y="351329"/>
                  </a:lnTo>
                  <a:cubicBezTo>
                    <a:pt x="2713038" y="351329"/>
                    <a:pt x="2713038" y="351329"/>
                    <a:pt x="0" y="351329"/>
                  </a:cubicBezTo>
                  <a:lnTo>
                    <a:pt x="0" y="351218"/>
                  </a:lnTo>
                  <a:cubicBezTo>
                    <a:pt x="0" y="351218"/>
                    <a:pt x="0" y="351218"/>
                    <a:pt x="701470" y="351218"/>
                  </a:cubicBezTo>
                  <a:cubicBezTo>
                    <a:pt x="845890" y="351218"/>
                    <a:pt x="979995" y="278908"/>
                    <a:pt x="1062521" y="158392"/>
                  </a:cubicBezTo>
                  <a:cubicBezTo>
                    <a:pt x="1124415" y="61980"/>
                    <a:pt x="1231011" y="0"/>
                    <a:pt x="1354800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6" name="Freeform: Shape 99">
              <a:extLst>
                <a:ext uri="{FF2B5EF4-FFF2-40B4-BE49-F238E27FC236}">
                  <a16:creationId xmlns:a16="http://schemas.microsoft.com/office/drawing/2014/main" id="{E326543A-FC73-A146-B3CA-1EC7B420F2D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20250" y="5377918"/>
              <a:ext cx="2413701" cy="312566"/>
            </a:xfrm>
            <a:custGeom>
              <a:avLst/>
              <a:gdLst>
                <a:gd name="connsiteX0" fmla="*/ 1354800 w 2713038"/>
                <a:gd name="connsiteY0" fmla="*/ 0 h 351329"/>
                <a:gd name="connsiteX1" fmla="*/ 1650518 w 2713038"/>
                <a:gd name="connsiteY1" fmla="*/ 158392 h 351329"/>
                <a:gd name="connsiteX2" fmla="*/ 2008130 w 2713038"/>
                <a:gd name="connsiteY2" fmla="*/ 351218 h 351329"/>
                <a:gd name="connsiteX3" fmla="*/ 2713038 w 2713038"/>
                <a:gd name="connsiteY3" fmla="*/ 351218 h 351329"/>
                <a:gd name="connsiteX4" fmla="*/ 2713038 w 2713038"/>
                <a:gd name="connsiteY4" fmla="*/ 351329 h 351329"/>
                <a:gd name="connsiteX5" fmla="*/ 0 w 2713038"/>
                <a:gd name="connsiteY5" fmla="*/ 351329 h 351329"/>
                <a:gd name="connsiteX6" fmla="*/ 0 w 2713038"/>
                <a:gd name="connsiteY6" fmla="*/ 351218 h 351329"/>
                <a:gd name="connsiteX7" fmla="*/ 701470 w 2713038"/>
                <a:gd name="connsiteY7" fmla="*/ 351218 h 351329"/>
                <a:gd name="connsiteX8" fmla="*/ 1062521 w 2713038"/>
                <a:gd name="connsiteY8" fmla="*/ 158392 h 351329"/>
                <a:gd name="connsiteX9" fmla="*/ 1354800 w 2713038"/>
                <a:gd name="connsiteY9" fmla="*/ 0 h 351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13038" h="351329">
                  <a:moveTo>
                    <a:pt x="1354800" y="0"/>
                  </a:moveTo>
                  <a:cubicBezTo>
                    <a:pt x="1478589" y="0"/>
                    <a:pt x="1585185" y="61980"/>
                    <a:pt x="1650518" y="158392"/>
                  </a:cubicBezTo>
                  <a:cubicBezTo>
                    <a:pt x="1729605" y="278908"/>
                    <a:pt x="1863709" y="351218"/>
                    <a:pt x="2008130" y="351218"/>
                  </a:cubicBezTo>
                  <a:lnTo>
                    <a:pt x="2713038" y="351218"/>
                  </a:lnTo>
                  <a:lnTo>
                    <a:pt x="2713038" y="351329"/>
                  </a:lnTo>
                  <a:cubicBezTo>
                    <a:pt x="2713038" y="351329"/>
                    <a:pt x="2713038" y="351329"/>
                    <a:pt x="0" y="351329"/>
                  </a:cubicBezTo>
                  <a:lnTo>
                    <a:pt x="0" y="351218"/>
                  </a:lnTo>
                  <a:cubicBezTo>
                    <a:pt x="0" y="351218"/>
                    <a:pt x="0" y="351218"/>
                    <a:pt x="701470" y="351218"/>
                  </a:cubicBezTo>
                  <a:cubicBezTo>
                    <a:pt x="845890" y="351218"/>
                    <a:pt x="979995" y="278908"/>
                    <a:pt x="1062521" y="158392"/>
                  </a:cubicBezTo>
                  <a:cubicBezTo>
                    <a:pt x="1124415" y="61980"/>
                    <a:pt x="1231011" y="0"/>
                    <a:pt x="1354800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93BE247B-2EE6-6D45-B583-7333B8F645ED}"/>
                </a:ext>
              </a:extLst>
            </p:cNvPr>
            <p:cNvSpPr/>
            <p:nvPr/>
          </p:nvSpPr>
          <p:spPr>
            <a:xfrm>
              <a:off x="1301824" y="5101349"/>
              <a:ext cx="444352" cy="45429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68A6C3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rPr>
                <a:t>02</a:t>
              </a:r>
            </a:p>
          </p:txBody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2E0779FA-693C-9D4F-BAB3-218FA09A088B}"/>
              </a:ext>
            </a:extLst>
          </p:cNvPr>
          <p:cNvGrpSpPr/>
          <p:nvPr/>
        </p:nvGrpSpPr>
        <p:grpSpPr>
          <a:xfrm>
            <a:off x="6413340" y="5131797"/>
            <a:ext cx="2416802" cy="623401"/>
            <a:chOff x="317149" y="5067083"/>
            <a:chExt cx="2416802" cy="623401"/>
          </a:xfrm>
        </p:grpSpPr>
        <p:sp>
          <p:nvSpPr>
            <p:cNvPr id="59" name="Freeform: Shape 99">
              <a:extLst>
                <a:ext uri="{FF2B5EF4-FFF2-40B4-BE49-F238E27FC236}">
                  <a16:creationId xmlns:a16="http://schemas.microsoft.com/office/drawing/2014/main" id="{04C83BE5-ABB0-3743-9954-A071499CB1FC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149" y="5067083"/>
              <a:ext cx="2413701" cy="312566"/>
            </a:xfrm>
            <a:custGeom>
              <a:avLst/>
              <a:gdLst>
                <a:gd name="connsiteX0" fmla="*/ 1354800 w 2713038"/>
                <a:gd name="connsiteY0" fmla="*/ 0 h 351329"/>
                <a:gd name="connsiteX1" fmla="*/ 1650518 w 2713038"/>
                <a:gd name="connsiteY1" fmla="*/ 158392 h 351329"/>
                <a:gd name="connsiteX2" fmla="*/ 2008130 w 2713038"/>
                <a:gd name="connsiteY2" fmla="*/ 351218 h 351329"/>
                <a:gd name="connsiteX3" fmla="*/ 2713038 w 2713038"/>
                <a:gd name="connsiteY3" fmla="*/ 351218 h 351329"/>
                <a:gd name="connsiteX4" fmla="*/ 2713038 w 2713038"/>
                <a:gd name="connsiteY4" fmla="*/ 351329 h 351329"/>
                <a:gd name="connsiteX5" fmla="*/ 0 w 2713038"/>
                <a:gd name="connsiteY5" fmla="*/ 351329 h 351329"/>
                <a:gd name="connsiteX6" fmla="*/ 0 w 2713038"/>
                <a:gd name="connsiteY6" fmla="*/ 351218 h 351329"/>
                <a:gd name="connsiteX7" fmla="*/ 701470 w 2713038"/>
                <a:gd name="connsiteY7" fmla="*/ 351218 h 351329"/>
                <a:gd name="connsiteX8" fmla="*/ 1062521 w 2713038"/>
                <a:gd name="connsiteY8" fmla="*/ 158392 h 351329"/>
                <a:gd name="connsiteX9" fmla="*/ 1354800 w 2713038"/>
                <a:gd name="connsiteY9" fmla="*/ 0 h 351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13038" h="351329">
                  <a:moveTo>
                    <a:pt x="1354800" y="0"/>
                  </a:moveTo>
                  <a:cubicBezTo>
                    <a:pt x="1478589" y="0"/>
                    <a:pt x="1585185" y="61980"/>
                    <a:pt x="1650518" y="158392"/>
                  </a:cubicBezTo>
                  <a:cubicBezTo>
                    <a:pt x="1729605" y="278908"/>
                    <a:pt x="1863709" y="351218"/>
                    <a:pt x="2008130" y="351218"/>
                  </a:cubicBezTo>
                  <a:lnTo>
                    <a:pt x="2713038" y="351218"/>
                  </a:lnTo>
                  <a:lnTo>
                    <a:pt x="2713038" y="351329"/>
                  </a:lnTo>
                  <a:cubicBezTo>
                    <a:pt x="2713038" y="351329"/>
                    <a:pt x="2713038" y="351329"/>
                    <a:pt x="0" y="351329"/>
                  </a:cubicBezTo>
                  <a:lnTo>
                    <a:pt x="0" y="351218"/>
                  </a:lnTo>
                  <a:cubicBezTo>
                    <a:pt x="0" y="351218"/>
                    <a:pt x="0" y="351218"/>
                    <a:pt x="701470" y="351218"/>
                  </a:cubicBezTo>
                  <a:cubicBezTo>
                    <a:pt x="845890" y="351218"/>
                    <a:pt x="979995" y="278908"/>
                    <a:pt x="1062521" y="158392"/>
                  </a:cubicBezTo>
                  <a:cubicBezTo>
                    <a:pt x="1124415" y="61980"/>
                    <a:pt x="1231011" y="0"/>
                    <a:pt x="1354800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0" name="Freeform: Shape 99">
              <a:extLst>
                <a:ext uri="{FF2B5EF4-FFF2-40B4-BE49-F238E27FC236}">
                  <a16:creationId xmlns:a16="http://schemas.microsoft.com/office/drawing/2014/main" id="{DB5A034F-90C8-2D47-8C32-6332F4F6B19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20250" y="5377918"/>
              <a:ext cx="2413701" cy="312566"/>
            </a:xfrm>
            <a:custGeom>
              <a:avLst/>
              <a:gdLst>
                <a:gd name="connsiteX0" fmla="*/ 1354800 w 2713038"/>
                <a:gd name="connsiteY0" fmla="*/ 0 h 351329"/>
                <a:gd name="connsiteX1" fmla="*/ 1650518 w 2713038"/>
                <a:gd name="connsiteY1" fmla="*/ 158392 h 351329"/>
                <a:gd name="connsiteX2" fmla="*/ 2008130 w 2713038"/>
                <a:gd name="connsiteY2" fmla="*/ 351218 h 351329"/>
                <a:gd name="connsiteX3" fmla="*/ 2713038 w 2713038"/>
                <a:gd name="connsiteY3" fmla="*/ 351218 h 351329"/>
                <a:gd name="connsiteX4" fmla="*/ 2713038 w 2713038"/>
                <a:gd name="connsiteY4" fmla="*/ 351329 h 351329"/>
                <a:gd name="connsiteX5" fmla="*/ 0 w 2713038"/>
                <a:gd name="connsiteY5" fmla="*/ 351329 h 351329"/>
                <a:gd name="connsiteX6" fmla="*/ 0 w 2713038"/>
                <a:gd name="connsiteY6" fmla="*/ 351218 h 351329"/>
                <a:gd name="connsiteX7" fmla="*/ 701470 w 2713038"/>
                <a:gd name="connsiteY7" fmla="*/ 351218 h 351329"/>
                <a:gd name="connsiteX8" fmla="*/ 1062521 w 2713038"/>
                <a:gd name="connsiteY8" fmla="*/ 158392 h 351329"/>
                <a:gd name="connsiteX9" fmla="*/ 1354800 w 2713038"/>
                <a:gd name="connsiteY9" fmla="*/ 0 h 351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13038" h="351329">
                  <a:moveTo>
                    <a:pt x="1354800" y="0"/>
                  </a:moveTo>
                  <a:cubicBezTo>
                    <a:pt x="1478589" y="0"/>
                    <a:pt x="1585185" y="61980"/>
                    <a:pt x="1650518" y="158392"/>
                  </a:cubicBezTo>
                  <a:cubicBezTo>
                    <a:pt x="1729605" y="278908"/>
                    <a:pt x="1863709" y="351218"/>
                    <a:pt x="2008130" y="351218"/>
                  </a:cubicBezTo>
                  <a:lnTo>
                    <a:pt x="2713038" y="351218"/>
                  </a:lnTo>
                  <a:lnTo>
                    <a:pt x="2713038" y="351329"/>
                  </a:lnTo>
                  <a:cubicBezTo>
                    <a:pt x="2713038" y="351329"/>
                    <a:pt x="2713038" y="351329"/>
                    <a:pt x="0" y="351329"/>
                  </a:cubicBezTo>
                  <a:lnTo>
                    <a:pt x="0" y="351218"/>
                  </a:lnTo>
                  <a:cubicBezTo>
                    <a:pt x="0" y="351218"/>
                    <a:pt x="0" y="351218"/>
                    <a:pt x="701470" y="351218"/>
                  </a:cubicBezTo>
                  <a:cubicBezTo>
                    <a:pt x="845890" y="351218"/>
                    <a:pt x="979995" y="278908"/>
                    <a:pt x="1062521" y="158392"/>
                  </a:cubicBezTo>
                  <a:cubicBezTo>
                    <a:pt x="1124415" y="61980"/>
                    <a:pt x="1231011" y="0"/>
                    <a:pt x="1354800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4F69CC70-AA14-9F4D-855F-AB557A3A295D}"/>
                </a:ext>
              </a:extLst>
            </p:cNvPr>
            <p:cNvSpPr/>
            <p:nvPr/>
          </p:nvSpPr>
          <p:spPr>
            <a:xfrm>
              <a:off x="1301824" y="5101349"/>
              <a:ext cx="444352" cy="45429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676DB3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rPr>
                <a:t>03</a:t>
              </a:r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8502F359-6DE7-BA42-B7EB-8AF3F5B47AC0}"/>
              </a:ext>
            </a:extLst>
          </p:cNvPr>
          <p:cNvGrpSpPr/>
          <p:nvPr/>
        </p:nvGrpSpPr>
        <p:grpSpPr>
          <a:xfrm>
            <a:off x="9461340" y="5136082"/>
            <a:ext cx="2416802" cy="623401"/>
            <a:chOff x="317149" y="5067083"/>
            <a:chExt cx="2416802" cy="623401"/>
          </a:xfrm>
        </p:grpSpPr>
        <p:sp>
          <p:nvSpPr>
            <p:cNvPr id="63" name="Freeform: Shape 99">
              <a:extLst>
                <a:ext uri="{FF2B5EF4-FFF2-40B4-BE49-F238E27FC236}">
                  <a16:creationId xmlns:a16="http://schemas.microsoft.com/office/drawing/2014/main" id="{8921B3CD-B29D-804C-833F-0CF5087A0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149" y="5067083"/>
              <a:ext cx="2413701" cy="312566"/>
            </a:xfrm>
            <a:custGeom>
              <a:avLst/>
              <a:gdLst>
                <a:gd name="connsiteX0" fmla="*/ 1354800 w 2713038"/>
                <a:gd name="connsiteY0" fmla="*/ 0 h 351329"/>
                <a:gd name="connsiteX1" fmla="*/ 1650518 w 2713038"/>
                <a:gd name="connsiteY1" fmla="*/ 158392 h 351329"/>
                <a:gd name="connsiteX2" fmla="*/ 2008130 w 2713038"/>
                <a:gd name="connsiteY2" fmla="*/ 351218 h 351329"/>
                <a:gd name="connsiteX3" fmla="*/ 2713038 w 2713038"/>
                <a:gd name="connsiteY3" fmla="*/ 351218 h 351329"/>
                <a:gd name="connsiteX4" fmla="*/ 2713038 w 2713038"/>
                <a:gd name="connsiteY4" fmla="*/ 351329 h 351329"/>
                <a:gd name="connsiteX5" fmla="*/ 0 w 2713038"/>
                <a:gd name="connsiteY5" fmla="*/ 351329 h 351329"/>
                <a:gd name="connsiteX6" fmla="*/ 0 w 2713038"/>
                <a:gd name="connsiteY6" fmla="*/ 351218 h 351329"/>
                <a:gd name="connsiteX7" fmla="*/ 701470 w 2713038"/>
                <a:gd name="connsiteY7" fmla="*/ 351218 h 351329"/>
                <a:gd name="connsiteX8" fmla="*/ 1062521 w 2713038"/>
                <a:gd name="connsiteY8" fmla="*/ 158392 h 351329"/>
                <a:gd name="connsiteX9" fmla="*/ 1354800 w 2713038"/>
                <a:gd name="connsiteY9" fmla="*/ 0 h 351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13038" h="351329">
                  <a:moveTo>
                    <a:pt x="1354800" y="0"/>
                  </a:moveTo>
                  <a:cubicBezTo>
                    <a:pt x="1478589" y="0"/>
                    <a:pt x="1585185" y="61980"/>
                    <a:pt x="1650518" y="158392"/>
                  </a:cubicBezTo>
                  <a:cubicBezTo>
                    <a:pt x="1729605" y="278908"/>
                    <a:pt x="1863709" y="351218"/>
                    <a:pt x="2008130" y="351218"/>
                  </a:cubicBezTo>
                  <a:lnTo>
                    <a:pt x="2713038" y="351218"/>
                  </a:lnTo>
                  <a:lnTo>
                    <a:pt x="2713038" y="351329"/>
                  </a:lnTo>
                  <a:cubicBezTo>
                    <a:pt x="2713038" y="351329"/>
                    <a:pt x="2713038" y="351329"/>
                    <a:pt x="0" y="351329"/>
                  </a:cubicBezTo>
                  <a:lnTo>
                    <a:pt x="0" y="351218"/>
                  </a:lnTo>
                  <a:cubicBezTo>
                    <a:pt x="0" y="351218"/>
                    <a:pt x="0" y="351218"/>
                    <a:pt x="701470" y="351218"/>
                  </a:cubicBezTo>
                  <a:cubicBezTo>
                    <a:pt x="845890" y="351218"/>
                    <a:pt x="979995" y="278908"/>
                    <a:pt x="1062521" y="158392"/>
                  </a:cubicBezTo>
                  <a:cubicBezTo>
                    <a:pt x="1124415" y="61980"/>
                    <a:pt x="1231011" y="0"/>
                    <a:pt x="1354800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4" name="Freeform: Shape 99">
              <a:extLst>
                <a:ext uri="{FF2B5EF4-FFF2-40B4-BE49-F238E27FC236}">
                  <a16:creationId xmlns:a16="http://schemas.microsoft.com/office/drawing/2014/main" id="{0244BC54-F118-B141-93D2-FD8ADA35FF1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20250" y="5377918"/>
              <a:ext cx="2413701" cy="312566"/>
            </a:xfrm>
            <a:custGeom>
              <a:avLst/>
              <a:gdLst>
                <a:gd name="connsiteX0" fmla="*/ 1354800 w 2713038"/>
                <a:gd name="connsiteY0" fmla="*/ 0 h 351329"/>
                <a:gd name="connsiteX1" fmla="*/ 1650518 w 2713038"/>
                <a:gd name="connsiteY1" fmla="*/ 158392 h 351329"/>
                <a:gd name="connsiteX2" fmla="*/ 2008130 w 2713038"/>
                <a:gd name="connsiteY2" fmla="*/ 351218 h 351329"/>
                <a:gd name="connsiteX3" fmla="*/ 2713038 w 2713038"/>
                <a:gd name="connsiteY3" fmla="*/ 351218 h 351329"/>
                <a:gd name="connsiteX4" fmla="*/ 2713038 w 2713038"/>
                <a:gd name="connsiteY4" fmla="*/ 351329 h 351329"/>
                <a:gd name="connsiteX5" fmla="*/ 0 w 2713038"/>
                <a:gd name="connsiteY5" fmla="*/ 351329 h 351329"/>
                <a:gd name="connsiteX6" fmla="*/ 0 w 2713038"/>
                <a:gd name="connsiteY6" fmla="*/ 351218 h 351329"/>
                <a:gd name="connsiteX7" fmla="*/ 701470 w 2713038"/>
                <a:gd name="connsiteY7" fmla="*/ 351218 h 351329"/>
                <a:gd name="connsiteX8" fmla="*/ 1062521 w 2713038"/>
                <a:gd name="connsiteY8" fmla="*/ 158392 h 351329"/>
                <a:gd name="connsiteX9" fmla="*/ 1354800 w 2713038"/>
                <a:gd name="connsiteY9" fmla="*/ 0 h 3513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13038" h="351329">
                  <a:moveTo>
                    <a:pt x="1354800" y="0"/>
                  </a:moveTo>
                  <a:cubicBezTo>
                    <a:pt x="1478589" y="0"/>
                    <a:pt x="1585185" y="61980"/>
                    <a:pt x="1650518" y="158392"/>
                  </a:cubicBezTo>
                  <a:cubicBezTo>
                    <a:pt x="1729605" y="278908"/>
                    <a:pt x="1863709" y="351218"/>
                    <a:pt x="2008130" y="351218"/>
                  </a:cubicBezTo>
                  <a:lnTo>
                    <a:pt x="2713038" y="351218"/>
                  </a:lnTo>
                  <a:lnTo>
                    <a:pt x="2713038" y="351329"/>
                  </a:lnTo>
                  <a:cubicBezTo>
                    <a:pt x="2713038" y="351329"/>
                    <a:pt x="2713038" y="351329"/>
                    <a:pt x="0" y="351329"/>
                  </a:cubicBezTo>
                  <a:lnTo>
                    <a:pt x="0" y="351218"/>
                  </a:lnTo>
                  <a:cubicBezTo>
                    <a:pt x="0" y="351218"/>
                    <a:pt x="0" y="351218"/>
                    <a:pt x="701470" y="351218"/>
                  </a:cubicBezTo>
                  <a:cubicBezTo>
                    <a:pt x="845890" y="351218"/>
                    <a:pt x="979995" y="278908"/>
                    <a:pt x="1062521" y="158392"/>
                  </a:cubicBezTo>
                  <a:cubicBezTo>
                    <a:pt x="1124415" y="61980"/>
                    <a:pt x="1231011" y="0"/>
                    <a:pt x="1354800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E4A17F86-67B5-DC45-B799-E2F6F9AEB413}"/>
                </a:ext>
              </a:extLst>
            </p:cNvPr>
            <p:cNvSpPr/>
            <p:nvPr/>
          </p:nvSpPr>
          <p:spPr>
            <a:xfrm>
              <a:off x="1301824" y="5101349"/>
              <a:ext cx="444352" cy="45429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5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679AA7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rPr>
                <a:t>04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D773ABE-33B7-0F47-BCC3-7B01E3733D8C}"/>
              </a:ext>
            </a:extLst>
          </p:cNvPr>
          <p:cNvGrpSpPr/>
          <p:nvPr/>
        </p:nvGrpSpPr>
        <p:grpSpPr>
          <a:xfrm>
            <a:off x="487115" y="2602424"/>
            <a:ext cx="2053728" cy="1778096"/>
            <a:chOff x="487115" y="2602424"/>
            <a:chExt cx="2053728" cy="1778096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700378D6-383A-4645-AADC-7AEADDA05B47}"/>
                </a:ext>
              </a:extLst>
            </p:cNvPr>
            <p:cNvGrpSpPr/>
            <p:nvPr/>
          </p:nvGrpSpPr>
          <p:grpSpPr>
            <a:xfrm>
              <a:off x="487116" y="2602424"/>
              <a:ext cx="2053727" cy="786939"/>
              <a:chOff x="487116" y="2602424"/>
              <a:chExt cx="2053727" cy="786939"/>
            </a:xfrm>
          </p:grpSpPr>
          <p:sp>
            <p:nvSpPr>
              <p:cNvPr id="73" name="Rounded Rectangle 72">
                <a:extLst>
                  <a:ext uri="{FF2B5EF4-FFF2-40B4-BE49-F238E27FC236}">
                    <a16:creationId xmlns:a16="http://schemas.microsoft.com/office/drawing/2014/main" id="{B568BA45-DA96-1340-B489-73EF126C9FA7}"/>
                  </a:ext>
                </a:extLst>
              </p:cNvPr>
              <p:cNvSpPr/>
              <p:nvPr/>
            </p:nvSpPr>
            <p:spPr>
              <a:xfrm>
                <a:off x="487116" y="2602424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86" name="Rectangle 85">
                <a:extLst>
                  <a:ext uri="{FF2B5EF4-FFF2-40B4-BE49-F238E27FC236}">
                    <a16:creationId xmlns:a16="http://schemas.microsoft.com/office/drawing/2014/main" id="{BBA06342-959B-EE4B-B9DA-9994CD88DA28}"/>
                  </a:ext>
                </a:extLst>
              </p:cNvPr>
              <p:cNvSpPr/>
              <p:nvPr/>
            </p:nvSpPr>
            <p:spPr>
              <a:xfrm>
                <a:off x="582923" y="2779666"/>
                <a:ext cx="1844421" cy="43210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Product Vision, Project Charter</a:t>
                </a:r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A4E580C6-B4B7-0C4F-9952-75B6A3B6ADF2}"/>
                </a:ext>
              </a:extLst>
            </p:cNvPr>
            <p:cNvGrpSpPr/>
            <p:nvPr/>
          </p:nvGrpSpPr>
          <p:grpSpPr>
            <a:xfrm>
              <a:off x="487115" y="3593581"/>
              <a:ext cx="2053727" cy="786939"/>
              <a:chOff x="487115" y="3593581"/>
              <a:chExt cx="2053727" cy="786939"/>
            </a:xfrm>
          </p:grpSpPr>
          <p:sp>
            <p:nvSpPr>
              <p:cNvPr id="75" name="Rounded Rectangle 74">
                <a:extLst>
                  <a:ext uri="{FF2B5EF4-FFF2-40B4-BE49-F238E27FC236}">
                    <a16:creationId xmlns:a16="http://schemas.microsoft.com/office/drawing/2014/main" id="{321EE82B-6A34-514F-B7B3-D650550DF252}"/>
                  </a:ext>
                </a:extLst>
              </p:cNvPr>
              <p:cNvSpPr/>
              <p:nvPr/>
            </p:nvSpPr>
            <p:spPr>
              <a:xfrm>
                <a:off x="487115" y="3593581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88" name="Rectangle 87">
                <a:extLst>
                  <a:ext uri="{FF2B5EF4-FFF2-40B4-BE49-F238E27FC236}">
                    <a16:creationId xmlns:a16="http://schemas.microsoft.com/office/drawing/2014/main" id="{36AD7E77-8326-C14A-95C1-C524F6FE7938}"/>
                  </a:ext>
                </a:extLst>
              </p:cNvPr>
              <p:cNvSpPr/>
              <p:nvPr/>
            </p:nvSpPr>
            <p:spPr>
              <a:xfrm>
                <a:off x="680323" y="3770823"/>
                <a:ext cx="1649620" cy="25539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Project Kick-Off</a:t>
                </a:r>
              </a:p>
            </p:txBody>
          </p:sp>
        </p:grp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784F5C7-691A-1348-A35E-E8121FBE7EA6}"/>
              </a:ext>
            </a:extLst>
          </p:cNvPr>
          <p:cNvGrpSpPr/>
          <p:nvPr/>
        </p:nvGrpSpPr>
        <p:grpSpPr>
          <a:xfrm>
            <a:off x="3542810" y="2100833"/>
            <a:ext cx="2055279" cy="2946085"/>
            <a:chOff x="3542810" y="2100833"/>
            <a:chExt cx="2055279" cy="294608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FA83238-0B20-824B-A95B-97B99401E861}"/>
                </a:ext>
              </a:extLst>
            </p:cNvPr>
            <p:cNvGrpSpPr/>
            <p:nvPr/>
          </p:nvGrpSpPr>
          <p:grpSpPr>
            <a:xfrm>
              <a:off x="3544362" y="2100833"/>
              <a:ext cx="2053727" cy="786939"/>
              <a:chOff x="3544362" y="2100833"/>
              <a:chExt cx="2053727" cy="786939"/>
            </a:xfrm>
          </p:grpSpPr>
          <p:sp>
            <p:nvSpPr>
              <p:cNvPr id="81" name="Rounded Rectangle 80">
                <a:extLst>
                  <a:ext uri="{FF2B5EF4-FFF2-40B4-BE49-F238E27FC236}">
                    <a16:creationId xmlns:a16="http://schemas.microsoft.com/office/drawing/2014/main" id="{0B02200B-67D9-E043-9513-34DE1ACB1EC0}"/>
                  </a:ext>
                </a:extLst>
              </p:cNvPr>
              <p:cNvSpPr/>
              <p:nvPr/>
            </p:nvSpPr>
            <p:spPr>
              <a:xfrm>
                <a:off x="3544362" y="2100833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90" name="Rectangle 89">
                <a:extLst>
                  <a:ext uri="{FF2B5EF4-FFF2-40B4-BE49-F238E27FC236}">
                    <a16:creationId xmlns:a16="http://schemas.microsoft.com/office/drawing/2014/main" id="{B89477A6-356D-ED48-AAF4-4111F7250910}"/>
                  </a:ext>
                </a:extLst>
              </p:cNvPr>
              <p:cNvSpPr/>
              <p:nvPr/>
            </p:nvSpPr>
            <p:spPr>
              <a:xfrm>
                <a:off x="3756554" y="2185484"/>
                <a:ext cx="1616598" cy="43492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Product Roadmap, Release Planning</a:t>
                </a:r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D1307DC7-E887-164B-9C9D-75728D400B5A}"/>
                </a:ext>
              </a:extLst>
            </p:cNvPr>
            <p:cNvGrpSpPr/>
            <p:nvPr/>
          </p:nvGrpSpPr>
          <p:grpSpPr>
            <a:xfrm>
              <a:off x="3544361" y="3091990"/>
              <a:ext cx="2053727" cy="786939"/>
              <a:chOff x="3544361" y="3091990"/>
              <a:chExt cx="2053727" cy="786939"/>
            </a:xfrm>
          </p:grpSpPr>
          <p:sp>
            <p:nvSpPr>
              <p:cNvPr id="82" name="Rounded Rectangle 81">
                <a:extLst>
                  <a:ext uri="{FF2B5EF4-FFF2-40B4-BE49-F238E27FC236}">
                    <a16:creationId xmlns:a16="http://schemas.microsoft.com/office/drawing/2014/main" id="{63788FDB-3C0A-9F45-A3C8-1A6B22536D58}"/>
                  </a:ext>
                </a:extLst>
              </p:cNvPr>
              <p:cNvSpPr/>
              <p:nvPr/>
            </p:nvSpPr>
            <p:spPr>
              <a:xfrm>
                <a:off x="3544361" y="3091990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91" name="Rectangle 90">
                <a:extLst>
                  <a:ext uri="{FF2B5EF4-FFF2-40B4-BE49-F238E27FC236}">
                    <a16:creationId xmlns:a16="http://schemas.microsoft.com/office/drawing/2014/main" id="{586230B6-B859-004D-B97C-F08F03BA0C1A}"/>
                  </a:ext>
                </a:extLst>
              </p:cNvPr>
              <p:cNvSpPr/>
              <p:nvPr/>
            </p:nvSpPr>
            <p:spPr>
              <a:xfrm>
                <a:off x="3629381" y="3264944"/>
                <a:ext cx="1908011" cy="25539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Product Backlog</a:t>
                </a: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1903B1AE-A3B1-3B49-9688-2B0DF7701606}"/>
                </a:ext>
              </a:extLst>
            </p:cNvPr>
            <p:cNvGrpSpPr/>
            <p:nvPr/>
          </p:nvGrpSpPr>
          <p:grpSpPr>
            <a:xfrm>
              <a:off x="3542810" y="4078779"/>
              <a:ext cx="2053727" cy="968139"/>
              <a:chOff x="3542810" y="4078779"/>
              <a:chExt cx="2053727" cy="968139"/>
            </a:xfrm>
          </p:grpSpPr>
          <p:sp>
            <p:nvSpPr>
              <p:cNvPr id="83" name="Rounded Rectangle 82">
                <a:extLst>
                  <a:ext uri="{FF2B5EF4-FFF2-40B4-BE49-F238E27FC236}">
                    <a16:creationId xmlns:a16="http://schemas.microsoft.com/office/drawing/2014/main" id="{EA34EB55-7729-B341-9148-8E61AC67F09A}"/>
                  </a:ext>
                </a:extLst>
              </p:cNvPr>
              <p:cNvSpPr/>
              <p:nvPr/>
            </p:nvSpPr>
            <p:spPr>
              <a:xfrm>
                <a:off x="3542810" y="4078779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92" name="Rectangle 91">
                <a:extLst>
                  <a:ext uri="{FF2B5EF4-FFF2-40B4-BE49-F238E27FC236}">
                    <a16:creationId xmlns:a16="http://schemas.microsoft.com/office/drawing/2014/main" id="{1FADFB03-B547-014F-91FD-894B4229CF8D}"/>
                  </a:ext>
                </a:extLst>
              </p:cNvPr>
              <p:cNvSpPr/>
              <p:nvPr/>
            </p:nvSpPr>
            <p:spPr>
              <a:xfrm>
                <a:off x="3736189" y="4252918"/>
                <a:ext cx="1643087" cy="79400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Story Mapping, User Story Definition, Acceptance Criteria Definition </a:t>
                </a:r>
              </a:p>
            </p:txBody>
          </p:sp>
        </p:grp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C12F04E-D6C9-2741-B859-D63B79E670A6}"/>
              </a:ext>
            </a:extLst>
          </p:cNvPr>
          <p:cNvGrpSpPr/>
          <p:nvPr/>
        </p:nvGrpSpPr>
        <p:grpSpPr>
          <a:xfrm>
            <a:off x="6593135" y="2106537"/>
            <a:ext cx="2055280" cy="2764885"/>
            <a:chOff x="6593135" y="2106537"/>
            <a:chExt cx="2055280" cy="2764885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64C5C7E7-1684-104C-AC87-272B8DBE9400}"/>
                </a:ext>
              </a:extLst>
            </p:cNvPr>
            <p:cNvGrpSpPr/>
            <p:nvPr/>
          </p:nvGrpSpPr>
          <p:grpSpPr>
            <a:xfrm>
              <a:off x="6594688" y="2106537"/>
              <a:ext cx="2053727" cy="786939"/>
              <a:chOff x="6594688" y="2106537"/>
              <a:chExt cx="2053727" cy="786939"/>
            </a:xfrm>
          </p:grpSpPr>
          <p:sp>
            <p:nvSpPr>
              <p:cNvPr id="78" name="Rounded Rectangle 77">
                <a:extLst>
                  <a:ext uri="{FF2B5EF4-FFF2-40B4-BE49-F238E27FC236}">
                    <a16:creationId xmlns:a16="http://schemas.microsoft.com/office/drawing/2014/main" id="{8E597373-D962-D74A-A2F4-710CD2B63A3F}"/>
                  </a:ext>
                </a:extLst>
              </p:cNvPr>
              <p:cNvSpPr/>
              <p:nvPr/>
            </p:nvSpPr>
            <p:spPr>
              <a:xfrm>
                <a:off x="6594688" y="2106537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96" name="Rectangle 95">
                <a:extLst>
                  <a:ext uri="{FF2B5EF4-FFF2-40B4-BE49-F238E27FC236}">
                    <a16:creationId xmlns:a16="http://schemas.microsoft.com/office/drawing/2014/main" id="{001F5E54-25E7-3445-A98B-484841047481}"/>
                  </a:ext>
                </a:extLst>
              </p:cNvPr>
              <p:cNvSpPr/>
              <p:nvPr/>
            </p:nvSpPr>
            <p:spPr>
              <a:xfrm>
                <a:off x="6658699" y="2185484"/>
                <a:ext cx="1922599" cy="61164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1000" kern="1200" dirty="0">
                    <a:solidFill>
                      <a:prstClr val="black"/>
                    </a:solidFill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Story Mapping, User Story Definition, Acceptance Criteria Definition</a:t>
                </a: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0BF6F72F-1B47-6140-B7AB-7428EF320F12}"/>
                </a:ext>
              </a:extLst>
            </p:cNvPr>
            <p:cNvGrpSpPr/>
            <p:nvPr/>
          </p:nvGrpSpPr>
          <p:grpSpPr>
            <a:xfrm>
              <a:off x="6593135" y="3033897"/>
              <a:ext cx="2055279" cy="973536"/>
              <a:chOff x="6593135" y="3033897"/>
              <a:chExt cx="2055279" cy="973536"/>
            </a:xfrm>
          </p:grpSpPr>
          <p:sp>
            <p:nvSpPr>
              <p:cNvPr id="79" name="Rounded Rectangle 78">
                <a:extLst>
                  <a:ext uri="{FF2B5EF4-FFF2-40B4-BE49-F238E27FC236}">
                    <a16:creationId xmlns:a16="http://schemas.microsoft.com/office/drawing/2014/main" id="{641AE4BB-CA2F-BE42-A951-D6DBB9436727}"/>
                  </a:ext>
                </a:extLst>
              </p:cNvPr>
              <p:cNvSpPr/>
              <p:nvPr/>
            </p:nvSpPr>
            <p:spPr>
              <a:xfrm>
                <a:off x="6594687" y="3097694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97" name="Rectangle 96">
                <a:extLst>
                  <a:ext uri="{FF2B5EF4-FFF2-40B4-BE49-F238E27FC236}">
                    <a16:creationId xmlns:a16="http://schemas.microsoft.com/office/drawing/2014/main" id="{AB0E321F-99E8-D64F-9C60-FC13E5001333}"/>
                  </a:ext>
                </a:extLst>
              </p:cNvPr>
              <p:cNvSpPr/>
              <p:nvPr/>
            </p:nvSpPr>
            <p:spPr>
              <a:xfrm>
                <a:off x="6593135" y="3033897"/>
                <a:ext cx="2053727" cy="97353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For every Iteration: Iteration Planning, Iteration Backlog, Daily Meeting, Iteration Retrospective, Iteration Grooming</a:t>
                </a:r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A2E3D7C3-2750-E644-AF46-B34162AE6C1E}"/>
                </a:ext>
              </a:extLst>
            </p:cNvPr>
            <p:cNvGrpSpPr/>
            <p:nvPr/>
          </p:nvGrpSpPr>
          <p:grpSpPr>
            <a:xfrm>
              <a:off x="6593136" y="4084483"/>
              <a:ext cx="2053727" cy="786939"/>
              <a:chOff x="6593136" y="4084483"/>
              <a:chExt cx="2053727" cy="786939"/>
            </a:xfrm>
          </p:grpSpPr>
          <p:sp>
            <p:nvSpPr>
              <p:cNvPr id="80" name="Rounded Rectangle 79">
                <a:extLst>
                  <a:ext uri="{FF2B5EF4-FFF2-40B4-BE49-F238E27FC236}">
                    <a16:creationId xmlns:a16="http://schemas.microsoft.com/office/drawing/2014/main" id="{987624C3-8B83-8F45-9607-EB8FC8DE06FE}"/>
                  </a:ext>
                </a:extLst>
              </p:cNvPr>
              <p:cNvSpPr/>
              <p:nvPr/>
            </p:nvSpPr>
            <p:spPr>
              <a:xfrm>
                <a:off x="6593136" y="4084483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98" name="Rectangle 97">
                <a:extLst>
                  <a:ext uri="{FF2B5EF4-FFF2-40B4-BE49-F238E27FC236}">
                    <a16:creationId xmlns:a16="http://schemas.microsoft.com/office/drawing/2014/main" id="{17AC5B54-A83E-954F-8436-1755D25EAA4A}"/>
                  </a:ext>
                </a:extLst>
              </p:cNvPr>
              <p:cNvSpPr/>
              <p:nvPr/>
            </p:nvSpPr>
            <p:spPr>
              <a:xfrm>
                <a:off x="6811674" y="4252918"/>
                <a:ext cx="1643087" cy="61164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Effort Estimation, Risk Management, Burn charts, velocity charts</a:t>
                </a:r>
              </a:p>
            </p:txBody>
          </p:sp>
        </p:grp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DB2E3C9-72E3-D24D-88D6-3F725F9184CE}"/>
              </a:ext>
            </a:extLst>
          </p:cNvPr>
          <p:cNvGrpSpPr/>
          <p:nvPr/>
        </p:nvGrpSpPr>
        <p:grpSpPr>
          <a:xfrm>
            <a:off x="9651157" y="2100673"/>
            <a:ext cx="2055279" cy="2764885"/>
            <a:chOff x="9651157" y="2100673"/>
            <a:chExt cx="2055279" cy="2764885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FB989CB7-CF89-4C48-A6D0-FF09A5816010}"/>
                </a:ext>
              </a:extLst>
            </p:cNvPr>
            <p:cNvGrpSpPr/>
            <p:nvPr/>
          </p:nvGrpSpPr>
          <p:grpSpPr>
            <a:xfrm>
              <a:off x="9652709" y="2100673"/>
              <a:ext cx="2053727" cy="786939"/>
              <a:chOff x="9652709" y="2100673"/>
              <a:chExt cx="2053727" cy="786939"/>
            </a:xfrm>
          </p:grpSpPr>
          <p:sp>
            <p:nvSpPr>
              <p:cNvPr id="104" name="Rounded Rectangle 103">
                <a:extLst>
                  <a:ext uri="{FF2B5EF4-FFF2-40B4-BE49-F238E27FC236}">
                    <a16:creationId xmlns:a16="http://schemas.microsoft.com/office/drawing/2014/main" id="{3DDCA178-95CF-3144-B60B-D1DFA1DCD5C4}"/>
                  </a:ext>
                </a:extLst>
              </p:cNvPr>
              <p:cNvSpPr/>
              <p:nvPr/>
            </p:nvSpPr>
            <p:spPr>
              <a:xfrm>
                <a:off x="9652709" y="2100673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101" name="Rectangle 100">
                <a:extLst>
                  <a:ext uri="{FF2B5EF4-FFF2-40B4-BE49-F238E27FC236}">
                    <a16:creationId xmlns:a16="http://schemas.microsoft.com/office/drawing/2014/main" id="{40B013CE-CB6A-1243-97F0-337DF3243EF7}"/>
                  </a:ext>
                </a:extLst>
              </p:cNvPr>
              <p:cNvSpPr/>
              <p:nvPr/>
            </p:nvSpPr>
            <p:spPr>
              <a:xfrm>
                <a:off x="9830054" y="2369940"/>
                <a:ext cx="1692477" cy="43210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US" sz="1000" kern="1200" dirty="0">
                    <a:solidFill>
                      <a:prstClr val="black"/>
                    </a:solidFill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For each Iteration: Deployment</a:t>
                </a: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7200237-B9CC-1D4D-B90E-901329F7C67C}"/>
                </a:ext>
              </a:extLst>
            </p:cNvPr>
            <p:cNvGrpSpPr/>
            <p:nvPr/>
          </p:nvGrpSpPr>
          <p:grpSpPr>
            <a:xfrm>
              <a:off x="9652708" y="3091830"/>
              <a:ext cx="2053727" cy="786939"/>
              <a:chOff x="9652708" y="3091830"/>
              <a:chExt cx="2053727" cy="786939"/>
            </a:xfrm>
          </p:grpSpPr>
          <p:sp>
            <p:nvSpPr>
              <p:cNvPr id="105" name="Rounded Rectangle 104">
                <a:extLst>
                  <a:ext uri="{FF2B5EF4-FFF2-40B4-BE49-F238E27FC236}">
                    <a16:creationId xmlns:a16="http://schemas.microsoft.com/office/drawing/2014/main" id="{ADBB06C8-B4CA-AD4C-9563-FFB9A075DA19}"/>
                  </a:ext>
                </a:extLst>
              </p:cNvPr>
              <p:cNvSpPr/>
              <p:nvPr/>
            </p:nvSpPr>
            <p:spPr>
              <a:xfrm>
                <a:off x="9652708" y="3091830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102" name="Rectangle 101">
                <a:extLst>
                  <a:ext uri="{FF2B5EF4-FFF2-40B4-BE49-F238E27FC236}">
                    <a16:creationId xmlns:a16="http://schemas.microsoft.com/office/drawing/2014/main" id="{E8511DAF-C597-894B-B566-D9FDC402B3E5}"/>
                  </a:ext>
                </a:extLst>
              </p:cNvPr>
              <p:cNvSpPr/>
              <p:nvPr/>
            </p:nvSpPr>
            <p:spPr>
              <a:xfrm>
                <a:off x="9982503" y="3281089"/>
                <a:ext cx="1400142" cy="25539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Product Releases</a:t>
                </a:r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E1197807-C4F2-064D-BF85-87B237101D3A}"/>
                </a:ext>
              </a:extLst>
            </p:cNvPr>
            <p:cNvGrpSpPr/>
            <p:nvPr/>
          </p:nvGrpSpPr>
          <p:grpSpPr>
            <a:xfrm>
              <a:off x="9651157" y="4078619"/>
              <a:ext cx="2053727" cy="786939"/>
              <a:chOff x="9651157" y="4078619"/>
              <a:chExt cx="2053727" cy="786939"/>
            </a:xfrm>
          </p:grpSpPr>
          <p:sp>
            <p:nvSpPr>
              <p:cNvPr id="109" name="Rounded Rectangle 108">
                <a:extLst>
                  <a:ext uri="{FF2B5EF4-FFF2-40B4-BE49-F238E27FC236}">
                    <a16:creationId xmlns:a16="http://schemas.microsoft.com/office/drawing/2014/main" id="{5208C30B-8874-7B45-A711-AB0CAF7CCA0B}"/>
                  </a:ext>
                </a:extLst>
              </p:cNvPr>
              <p:cNvSpPr/>
              <p:nvPr/>
            </p:nvSpPr>
            <p:spPr>
              <a:xfrm>
                <a:off x="9651157" y="4078619"/>
                <a:ext cx="2053727" cy="786939"/>
              </a:xfrm>
              <a:prstGeom prst="roundRect">
                <a:avLst>
                  <a:gd name="adj" fmla="val 11713"/>
                </a:avLst>
              </a:prstGeom>
              <a:solidFill>
                <a:srgbClr val="F3F1F2"/>
              </a:solidFill>
              <a:ln>
                <a:noFill/>
              </a:ln>
            </p:spPr>
            <p:txBody>
              <a:bodyPr wrap="square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entury Gothic" panose="020B0502020202020204" pitchFamily="34" charset="0"/>
                  <a:ea typeface="Roboto Black" panose="02000000000000000000" pitchFamily="2" charset="0"/>
                  <a:cs typeface="+mn-cs"/>
                </a:endParaRPr>
              </a:p>
            </p:txBody>
          </p:sp>
          <p:sp>
            <p:nvSpPr>
              <p:cNvPr id="103" name="Rectangle 102">
                <a:extLst>
                  <a:ext uri="{FF2B5EF4-FFF2-40B4-BE49-F238E27FC236}">
                    <a16:creationId xmlns:a16="http://schemas.microsoft.com/office/drawing/2014/main" id="{AA99B10B-6C23-D94F-B4B9-200E1E4463F2}"/>
                  </a:ext>
                </a:extLst>
              </p:cNvPr>
              <p:cNvSpPr/>
              <p:nvPr/>
            </p:nvSpPr>
            <p:spPr>
              <a:xfrm>
                <a:off x="9861030" y="4342758"/>
                <a:ext cx="1643087" cy="25539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ts val="14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US" sz="10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entury Gothic" panose="020B0502020202020204" pitchFamily="34" charset="0"/>
                    <a:ea typeface="Roboto Black" panose="02000000000000000000" pitchFamily="2" charset="0"/>
                    <a:cs typeface="+mn-cs"/>
                  </a:rPr>
                  <a:t>Project Closing</a:t>
                </a:r>
              </a:p>
            </p:txBody>
          </p:sp>
        </p:grp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40F7B671-31E2-B34D-8E15-C9D0F41905D8}"/>
              </a:ext>
            </a:extLst>
          </p:cNvPr>
          <p:cNvGrpSpPr/>
          <p:nvPr/>
        </p:nvGrpSpPr>
        <p:grpSpPr>
          <a:xfrm>
            <a:off x="1172128" y="1519620"/>
            <a:ext cx="697927" cy="695980"/>
            <a:chOff x="1172128" y="1519620"/>
            <a:chExt cx="697927" cy="695980"/>
          </a:xfrm>
          <a:solidFill>
            <a:schemeClr val="bg2"/>
          </a:solidFill>
        </p:grpSpPr>
        <p:sp>
          <p:nvSpPr>
            <p:cNvPr id="110" name="Freeform 109">
              <a:extLst>
                <a:ext uri="{FF2B5EF4-FFF2-40B4-BE49-F238E27FC236}">
                  <a16:creationId xmlns:a16="http://schemas.microsoft.com/office/drawing/2014/main" id="{451869E0-8032-0746-AA4B-7C0D6C8E095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2128" y="1519620"/>
              <a:ext cx="697927" cy="695980"/>
            </a:xfrm>
            <a:custGeom>
              <a:avLst/>
              <a:gdLst>
                <a:gd name="T0" fmla="*/ 45 w 298"/>
                <a:gd name="T1" fmla="*/ 229 h 297"/>
                <a:gd name="T2" fmla="*/ 230 w 298"/>
                <a:gd name="T3" fmla="*/ 252 h 297"/>
                <a:gd name="T4" fmla="*/ 253 w 298"/>
                <a:gd name="T5" fmla="*/ 68 h 297"/>
                <a:gd name="T6" fmla="*/ 69 w 298"/>
                <a:gd name="T7" fmla="*/ 44 h 297"/>
                <a:gd name="T8" fmla="*/ 45 w 298"/>
                <a:gd name="T9" fmla="*/ 229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8" h="297">
                  <a:moveTo>
                    <a:pt x="45" y="229"/>
                  </a:moveTo>
                  <a:cubicBezTo>
                    <a:pt x="90" y="286"/>
                    <a:pt x="172" y="297"/>
                    <a:pt x="230" y="252"/>
                  </a:cubicBezTo>
                  <a:cubicBezTo>
                    <a:pt x="287" y="208"/>
                    <a:pt x="298" y="125"/>
                    <a:pt x="253" y="68"/>
                  </a:cubicBezTo>
                  <a:cubicBezTo>
                    <a:pt x="209" y="10"/>
                    <a:pt x="126" y="0"/>
                    <a:pt x="69" y="44"/>
                  </a:cubicBezTo>
                  <a:cubicBezTo>
                    <a:pt x="11" y="89"/>
                    <a:pt x="0" y="171"/>
                    <a:pt x="45" y="229"/>
                  </a:cubicBezTo>
                  <a:close/>
                </a:path>
              </a:pathLst>
            </a:custGeom>
            <a:grpFill/>
            <a:ln w="9525">
              <a:solidFill>
                <a:schemeClr val="bg1"/>
              </a:solidFill>
              <a:round/>
              <a:headEnd/>
              <a:tailEnd/>
            </a:ln>
            <a:effectLst>
              <a:innerShdw blurRad="114300">
                <a:schemeClr val="accent1">
                  <a:lumMod val="50000"/>
                  <a:alpha val="44000"/>
                </a:schemeClr>
              </a:inn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68" name="Graphic 6">
              <a:extLst>
                <a:ext uri="{FF2B5EF4-FFF2-40B4-BE49-F238E27FC236}">
                  <a16:creationId xmlns:a16="http://schemas.microsoft.com/office/drawing/2014/main" id="{F38B4EA4-0CAE-477F-AF3D-F895B5C137BB}"/>
                </a:ext>
              </a:extLst>
            </p:cNvPr>
            <p:cNvGrpSpPr/>
            <p:nvPr/>
          </p:nvGrpSpPr>
          <p:grpSpPr>
            <a:xfrm>
              <a:off x="1397253" y="1744109"/>
              <a:ext cx="247676" cy="247002"/>
              <a:chOff x="4343400" y="1681162"/>
              <a:chExt cx="3505200" cy="3495675"/>
            </a:xfrm>
            <a:grpFill/>
          </p:grpSpPr>
          <p:sp>
            <p:nvSpPr>
              <p:cNvPr id="72" name="Freeform: Shape 71">
                <a:extLst>
                  <a:ext uri="{FF2B5EF4-FFF2-40B4-BE49-F238E27FC236}">
                    <a16:creationId xmlns:a16="http://schemas.microsoft.com/office/drawing/2014/main" id="{3E4EF53E-2EDF-40BD-9A99-C1BBF5268EA1}"/>
                  </a:ext>
                </a:extLst>
              </p:cNvPr>
              <p:cNvSpPr/>
              <p:nvPr/>
            </p:nvSpPr>
            <p:spPr>
              <a:xfrm>
                <a:off x="5532025" y="4746593"/>
                <a:ext cx="238125" cy="133350"/>
              </a:xfrm>
              <a:custGeom>
                <a:avLst/>
                <a:gdLst>
                  <a:gd name="connsiteX0" fmla="*/ 170307 w 238125"/>
                  <a:gd name="connsiteY0" fmla="*/ 0 h 133350"/>
                  <a:gd name="connsiteX1" fmla="*/ 68485 w 238125"/>
                  <a:gd name="connsiteY1" fmla="*/ 0 h 133350"/>
                  <a:gd name="connsiteX2" fmla="*/ 0 w 238125"/>
                  <a:gd name="connsiteY2" fmla="*/ 68485 h 133350"/>
                  <a:gd name="connsiteX3" fmla="*/ 68485 w 238125"/>
                  <a:gd name="connsiteY3" fmla="*/ 136970 h 133350"/>
                  <a:gd name="connsiteX4" fmla="*/ 170307 w 238125"/>
                  <a:gd name="connsiteY4" fmla="*/ 136970 h 133350"/>
                  <a:gd name="connsiteX5" fmla="*/ 238792 w 238125"/>
                  <a:gd name="connsiteY5" fmla="*/ 68485 h 133350"/>
                  <a:gd name="connsiteX6" fmla="*/ 170307 w 238125"/>
                  <a:gd name="connsiteY6" fmla="*/ 0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238125" h="133350">
                    <a:moveTo>
                      <a:pt x="170307" y="0"/>
                    </a:moveTo>
                    <a:lnTo>
                      <a:pt x="68485" y="0"/>
                    </a:lnTo>
                    <a:cubicBezTo>
                      <a:pt x="23527" y="0"/>
                      <a:pt x="0" y="34481"/>
                      <a:pt x="0" y="68485"/>
                    </a:cubicBezTo>
                    <a:cubicBezTo>
                      <a:pt x="0" y="102489"/>
                      <a:pt x="23527" y="136970"/>
                      <a:pt x="68485" y="136970"/>
                    </a:cubicBezTo>
                    <a:lnTo>
                      <a:pt x="170307" y="136970"/>
                    </a:lnTo>
                    <a:cubicBezTo>
                      <a:pt x="215265" y="136970"/>
                      <a:pt x="238792" y="102489"/>
                      <a:pt x="238792" y="68485"/>
                    </a:cubicBezTo>
                    <a:cubicBezTo>
                      <a:pt x="238792" y="34481"/>
                      <a:pt x="215265" y="0"/>
                      <a:pt x="170307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74" name="Freeform: Shape 73">
                <a:extLst>
                  <a:ext uri="{FF2B5EF4-FFF2-40B4-BE49-F238E27FC236}">
                    <a16:creationId xmlns:a16="http://schemas.microsoft.com/office/drawing/2014/main" id="{1467625D-59BB-4893-AA34-9DBAD64F5ABC}"/>
                  </a:ext>
                </a:extLst>
              </p:cNvPr>
              <p:cNvSpPr/>
              <p:nvPr/>
            </p:nvSpPr>
            <p:spPr>
              <a:xfrm>
                <a:off x="4343354" y="1681162"/>
                <a:ext cx="3505200" cy="3495675"/>
              </a:xfrm>
              <a:custGeom>
                <a:avLst/>
                <a:gdLst>
                  <a:gd name="connsiteX0" fmla="*/ 3280361 w 3505200"/>
                  <a:gd name="connsiteY0" fmla="*/ 1806226 h 3495675"/>
                  <a:gd name="connsiteX1" fmla="*/ 3208257 w 3505200"/>
                  <a:gd name="connsiteY1" fmla="*/ 1784985 h 3495675"/>
                  <a:gd name="connsiteX2" fmla="*/ 3208257 w 3505200"/>
                  <a:gd name="connsiteY2" fmla="*/ 717518 h 3495675"/>
                  <a:gd name="connsiteX3" fmla="*/ 3480481 w 3505200"/>
                  <a:gd name="connsiteY3" fmla="*/ 364808 h 3495675"/>
                  <a:gd name="connsiteX4" fmla="*/ 3255311 w 3505200"/>
                  <a:gd name="connsiteY4" fmla="*/ 27813 h 3495675"/>
                  <a:gd name="connsiteX5" fmla="*/ 3115769 w 3505200"/>
                  <a:gd name="connsiteY5" fmla="*/ 0 h 3495675"/>
                  <a:gd name="connsiteX6" fmla="*/ 2857737 w 3505200"/>
                  <a:gd name="connsiteY6" fmla="*/ 106871 h 3495675"/>
                  <a:gd name="connsiteX7" fmla="*/ 2760963 w 3505200"/>
                  <a:gd name="connsiteY7" fmla="*/ 279940 h 3495675"/>
                  <a:gd name="connsiteX8" fmla="*/ 1792651 w 3505200"/>
                  <a:gd name="connsiteY8" fmla="*/ 304895 h 3495675"/>
                  <a:gd name="connsiteX9" fmla="*/ 1575958 w 3505200"/>
                  <a:gd name="connsiteY9" fmla="*/ 45530 h 3495675"/>
                  <a:gd name="connsiteX10" fmla="*/ 1436416 w 3505200"/>
                  <a:gd name="connsiteY10" fmla="*/ 17717 h 3495675"/>
                  <a:gd name="connsiteX11" fmla="*/ 1178384 w 3505200"/>
                  <a:gd name="connsiteY11" fmla="*/ 124587 h 3495675"/>
                  <a:gd name="connsiteX12" fmla="*/ 1099327 w 3505200"/>
                  <a:gd name="connsiteY12" fmla="*/ 522161 h 3495675"/>
                  <a:gd name="connsiteX13" fmla="*/ 1128664 w 3505200"/>
                  <a:gd name="connsiteY13" fmla="*/ 578358 h 3495675"/>
                  <a:gd name="connsiteX14" fmla="*/ 577833 w 3505200"/>
                  <a:gd name="connsiteY14" fmla="*/ 1101662 h 3495675"/>
                  <a:gd name="connsiteX15" fmla="*/ 504490 w 3505200"/>
                  <a:gd name="connsiteY15" fmla="*/ 1060609 h 3495675"/>
                  <a:gd name="connsiteX16" fmla="*/ 364949 w 3505200"/>
                  <a:gd name="connsiteY16" fmla="*/ 1032796 h 3495675"/>
                  <a:gd name="connsiteX17" fmla="*/ 107012 w 3505200"/>
                  <a:gd name="connsiteY17" fmla="*/ 1139666 h 3495675"/>
                  <a:gd name="connsiteX18" fmla="*/ 27955 w 3505200"/>
                  <a:gd name="connsiteY18" fmla="*/ 1537145 h 3495675"/>
                  <a:gd name="connsiteX19" fmla="*/ 296179 w 3505200"/>
                  <a:gd name="connsiteY19" fmla="*/ 1755743 h 3495675"/>
                  <a:gd name="connsiteX20" fmla="*/ 296179 w 3505200"/>
                  <a:gd name="connsiteY20" fmla="*/ 2775204 h 3495675"/>
                  <a:gd name="connsiteX21" fmla="*/ 107012 w 3505200"/>
                  <a:gd name="connsiteY21" fmla="*/ 2875312 h 3495675"/>
                  <a:gd name="connsiteX22" fmla="*/ 27955 w 3505200"/>
                  <a:gd name="connsiteY22" fmla="*/ 3272790 h 3495675"/>
                  <a:gd name="connsiteX23" fmla="*/ 364949 w 3505200"/>
                  <a:gd name="connsiteY23" fmla="*/ 3497961 h 3495675"/>
                  <a:gd name="connsiteX24" fmla="*/ 722994 w 3505200"/>
                  <a:gd name="connsiteY24" fmla="*/ 3202400 h 3495675"/>
                  <a:gd name="connsiteX25" fmla="*/ 1011411 w 3505200"/>
                  <a:gd name="connsiteY25" fmla="*/ 3202400 h 3495675"/>
                  <a:gd name="connsiteX26" fmla="*/ 1079896 w 3505200"/>
                  <a:gd name="connsiteY26" fmla="*/ 3133916 h 3495675"/>
                  <a:gd name="connsiteX27" fmla="*/ 1011411 w 3505200"/>
                  <a:gd name="connsiteY27" fmla="*/ 3065431 h 3495675"/>
                  <a:gd name="connsiteX28" fmla="*/ 723280 w 3505200"/>
                  <a:gd name="connsiteY28" fmla="*/ 3065431 h 3495675"/>
                  <a:gd name="connsiteX29" fmla="*/ 671464 w 3505200"/>
                  <a:gd name="connsiteY29" fmla="*/ 2935891 h 3495675"/>
                  <a:gd name="connsiteX30" fmla="*/ 1218008 w 3505200"/>
                  <a:gd name="connsiteY30" fmla="*/ 2435733 h 3495675"/>
                  <a:gd name="connsiteX31" fmla="*/ 1435464 w 3505200"/>
                  <a:gd name="connsiteY31" fmla="*/ 2507933 h 3495675"/>
                  <a:gd name="connsiteX32" fmla="*/ 1793604 w 3505200"/>
                  <a:gd name="connsiteY32" fmla="*/ 2211610 h 3495675"/>
                  <a:gd name="connsiteX33" fmla="*/ 2100785 w 3505200"/>
                  <a:gd name="connsiteY33" fmla="*/ 2211610 h 3495675"/>
                  <a:gd name="connsiteX34" fmla="*/ 2100785 w 3505200"/>
                  <a:gd name="connsiteY34" fmla="*/ 2775109 h 3495675"/>
                  <a:gd name="connsiteX35" fmla="*/ 1911523 w 3505200"/>
                  <a:gd name="connsiteY35" fmla="*/ 2875216 h 3495675"/>
                  <a:gd name="connsiteX36" fmla="*/ 1811225 w 3505200"/>
                  <a:gd name="connsiteY36" fmla="*/ 3065336 h 3495675"/>
                  <a:gd name="connsiteX37" fmla="*/ 1604533 w 3505200"/>
                  <a:gd name="connsiteY37" fmla="*/ 3065336 h 3495675"/>
                  <a:gd name="connsiteX38" fmla="*/ 1536048 w 3505200"/>
                  <a:gd name="connsiteY38" fmla="*/ 3133820 h 3495675"/>
                  <a:gd name="connsiteX39" fmla="*/ 1604533 w 3505200"/>
                  <a:gd name="connsiteY39" fmla="*/ 3202305 h 3495675"/>
                  <a:gd name="connsiteX40" fmla="*/ 1811511 w 3505200"/>
                  <a:gd name="connsiteY40" fmla="*/ 3202305 h 3495675"/>
                  <a:gd name="connsiteX41" fmla="*/ 1832466 w 3505200"/>
                  <a:gd name="connsiteY41" fmla="*/ 3272790 h 3495675"/>
                  <a:gd name="connsiteX42" fmla="*/ 2169365 w 3505200"/>
                  <a:gd name="connsiteY42" fmla="*/ 3497866 h 3495675"/>
                  <a:gd name="connsiteX43" fmla="*/ 2169460 w 3505200"/>
                  <a:gd name="connsiteY43" fmla="*/ 3497866 h 3495675"/>
                  <a:gd name="connsiteX44" fmla="*/ 2534173 w 3505200"/>
                  <a:gd name="connsiteY44" fmla="*/ 3133154 h 3495675"/>
                  <a:gd name="connsiteX45" fmla="*/ 2467403 w 3505200"/>
                  <a:gd name="connsiteY45" fmla="*/ 2922841 h 3495675"/>
                  <a:gd name="connsiteX46" fmla="*/ 2932508 w 3505200"/>
                  <a:gd name="connsiteY46" fmla="*/ 2442591 h 3495675"/>
                  <a:gd name="connsiteX47" fmla="*/ 3140630 w 3505200"/>
                  <a:gd name="connsiteY47" fmla="*/ 2507933 h 3495675"/>
                  <a:gd name="connsiteX48" fmla="*/ 3505342 w 3505200"/>
                  <a:gd name="connsiteY48" fmla="*/ 2143220 h 3495675"/>
                  <a:gd name="connsiteX49" fmla="*/ 3280361 w 3505200"/>
                  <a:gd name="connsiteY49" fmla="*/ 1806226 h 3495675"/>
                  <a:gd name="connsiteX50" fmla="*/ 3227974 w 3505200"/>
                  <a:gd name="connsiteY50" fmla="*/ 2353723 h 3495675"/>
                  <a:gd name="connsiteX51" fmla="*/ 3140915 w 3505200"/>
                  <a:gd name="connsiteY51" fmla="*/ 2371058 h 3495675"/>
                  <a:gd name="connsiteX52" fmla="*/ 2979752 w 3505200"/>
                  <a:gd name="connsiteY52" fmla="*/ 2304383 h 3495675"/>
                  <a:gd name="connsiteX53" fmla="*/ 2913268 w 3505200"/>
                  <a:gd name="connsiteY53" fmla="*/ 2150936 h 3495675"/>
                  <a:gd name="connsiteX54" fmla="*/ 2913172 w 3505200"/>
                  <a:gd name="connsiteY54" fmla="*/ 2135029 h 3495675"/>
                  <a:gd name="connsiteX55" fmla="*/ 2930318 w 3505200"/>
                  <a:gd name="connsiteY55" fmla="*/ 2056067 h 3495675"/>
                  <a:gd name="connsiteX56" fmla="*/ 3140725 w 3505200"/>
                  <a:gd name="connsiteY56" fmla="*/ 1915382 h 3495675"/>
                  <a:gd name="connsiteX57" fmla="*/ 3368563 w 3505200"/>
                  <a:gd name="connsiteY57" fmla="*/ 2143220 h 3495675"/>
                  <a:gd name="connsiteX58" fmla="*/ 3227974 w 3505200"/>
                  <a:gd name="connsiteY58" fmla="*/ 2353723 h 3495675"/>
                  <a:gd name="connsiteX59" fmla="*/ 2256710 w 3505200"/>
                  <a:gd name="connsiteY59" fmla="*/ 3343656 h 3495675"/>
                  <a:gd name="connsiteX60" fmla="*/ 2169651 w 3505200"/>
                  <a:gd name="connsiteY60" fmla="*/ 3360991 h 3495675"/>
                  <a:gd name="connsiteX61" fmla="*/ 2008488 w 3505200"/>
                  <a:gd name="connsiteY61" fmla="*/ 3294316 h 3495675"/>
                  <a:gd name="connsiteX62" fmla="*/ 1959148 w 3505200"/>
                  <a:gd name="connsiteY62" fmla="*/ 3046000 h 3495675"/>
                  <a:gd name="connsiteX63" fmla="*/ 2169556 w 3505200"/>
                  <a:gd name="connsiteY63" fmla="*/ 2905411 h 3495675"/>
                  <a:gd name="connsiteX64" fmla="*/ 2169556 w 3505200"/>
                  <a:gd name="connsiteY64" fmla="*/ 2886361 h 3495675"/>
                  <a:gd name="connsiteX65" fmla="*/ 2169556 w 3505200"/>
                  <a:gd name="connsiteY65" fmla="*/ 2886361 h 3495675"/>
                  <a:gd name="connsiteX66" fmla="*/ 2169651 w 3505200"/>
                  <a:gd name="connsiteY66" fmla="*/ 2905411 h 3495675"/>
                  <a:gd name="connsiteX67" fmla="*/ 2397394 w 3505200"/>
                  <a:gd name="connsiteY67" fmla="*/ 3133154 h 3495675"/>
                  <a:gd name="connsiteX68" fmla="*/ 2256710 w 3505200"/>
                  <a:gd name="connsiteY68" fmla="*/ 3343656 h 3495675"/>
                  <a:gd name="connsiteX69" fmla="*/ 1522618 w 3505200"/>
                  <a:gd name="connsiteY69" fmla="*/ 2353723 h 3495675"/>
                  <a:gd name="connsiteX70" fmla="*/ 1435464 w 3505200"/>
                  <a:gd name="connsiteY70" fmla="*/ 2371058 h 3495675"/>
                  <a:gd name="connsiteX71" fmla="*/ 1274301 w 3505200"/>
                  <a:gd name="connsiteY71" fmla="*/ 2304383 h 3495675"/>
                  <a:gd name="connsiteX72" fmla="*/ 1224962 w 3505200"/>
                  <a:gd name="connsiteY72" fmla="*/ 2056162 h 3495675"/>
                  <a:gd name="connsiteX73" fmla="*/ 1435369 w 3505200"/>
                  <a:gd name="connsiteY73" fmla="*/ 1915573 h 3495675"/>
                  <a:gd name="connsiteX74" fmla="*/ 1663207 w 3505200"/>
                  <a:gd name="connsiteY74" fmla="*/ 2143411 h 3495675"/>
                  <a:gd name="connsiteX75" fmla="*/ 1522618 w 3505200"/>
                  <a:gd name="connsiteY75" fmla="*/ 2353723 h 3495675"/>
                  <a:gd name="connsiteX76" fmla="*/ 452103 w 3505200"/>
                  <a:gd name="connsiteY76" fmla="*/ 3343656 h 3495675"/>
                  <a:gd name="connsiteX77" fmla="*/ 364949 w 3505200"/>
                  <a:gd name="connsiteY77" fmla="*/ 3360991 h 3495675"/>
                  <a:gd name="connsiteX78" fmla="*/ 203881 w 3505200"/>
                  <a:gd name="connsiteY78" fmla="*/ 3294221 h 3495675"/>
                  <a:gd name="connsiteX79" fmla="*/ 154447 w 3505200"/>
                  <a:gd name="connsiteY79" fmla="*/ 3046000 h 3495675"/>
                  <a:gd name="connsiteX80" fmla="*/ 364949 w 3505200"/>
                  <a:gd name="connsiteY80" fmla="*/ 2905411 h 3495675"/>
                  <a:gd name="connsiteX81" fmla="*/ 592787 w 3505200"/>
                  <a:gd name="connsiteY81" fmla="*/ 3133154 h 3495675"/>
                  <a:gd name="connsiteX82" fmla="*/ 452103 w 3505200"/>
                  <a:gd name="connsiteY82" fmla="*/ 3343656 h 3495675"/>
                  <a:gd name="connsiteX83" fmla="*/ 154542 w 3505200"/>
                  <a:gd name="connsiteY83" fmla="*/ 1310450 h 3495675"/>
                  <a:gd name="connsiteX84" fmla="*/ 355900 w 3505200"/>
                  <a:gd name="connsiteY84" fmla="*/ 1170051 h 3495675"/>
                  <a:gd name="connsiteX85" fmla="*/ 365044 w 3505200"/>
                  <a:gd name="connsiteY85" fmla="*/ 1170051 h 3495675"/>
                  <a:gd name="connsiteX86" fmla="*/ 523636 w 3505200"/>
                  <a:gd name="connsiteY86" fmla="*/ 1234535 h 3495675"/>
                  <a:gd name="connsiteX87" fmla="*/ 537352 w 3505200"/>
                  <a:gd name="connsiteY87" fmla="*/ 1249109 h 3495675"/>
                  <a:gd name="connsiteX88" fmla="*/ 592882 w 3505200"/>
                  <a:gd name="connsiteY88" fmla="*/ 1397699 h 3495675"/>
                  <a:gd name="connsiteX89" fmla="*/ 452198 w 3505200"/>
                  <a:gd name="connsiteY89" fmla="*/ 1608106 h 3495675"/>
                  <a:gd name="connsiteX90" fmla="*/ 365140 w 3505200"/>
                  <a:gd name="connsiteY90" fmla="*/ 1625441 h 3495675"/>
                  <a:gd name="connsiteX91" fmla="*/ 204072 w 3505200"/>
                  <a:gd name="connsiteY91" fmla="*/ 1558671 h 3495675"/>
                  <a:gd name="connsiteX92" fmla="*/ 154542 w 3505200"/>
                  <a:gd name="connsiteY92" fmla="*/ 1310450 h 3495675"/>
                  <a:gd name="connsiteX93" fmla="*/ 1226009 w 3505200"/>
                  <a:gd name="connsiteY93" fmla="*/ 295370 h 3495675"/>
                  <a:gd name="connsiteX94" fmla="*/ 1436416 w 3505200"/>
                  <a:gd name="connsiteY94" fmla="*/ 154781 h 3495675"/>
                  <a:gd name="connsiteX95" fmla="*/ 1436416 w 3505200"/>
                  <a:gd name="connsiteY95" fmla="*/ 135731 h 3495675"/>
                  <a:gd name="connsiteX96" fmla="*/ 1436416 w 3505200"/>
                  <a:gd name="connsiteY96" fmla="*/ 135731 h 3495675"/>
                  <a:gd name="connsiteX97" fmla="*/ 1436512 w 3505200"/>
                  <a:gd name="connsiteY97" fmla="*/ 154781 h 3495675"/>
                  <a:gd name="connsiteX98" fmla="*/ 1663683 w 3505200"/>
                  <a:gd name="connsiteY98" fmla="*/ 366046 h 3495675"/>
                  <a:gd name="connsiteX99" fmla="*/ 1664159 w 3505200"/>
                  <a:gd name="connsiteY99" fmla="*/ 387287 h 3495675"/>
                  <a:gd name="connsiteX100" fmla="*/ 1523666 w 3505200"/>
                  <a:gd name="connsiteY100" fmla="*/ 593122 h 3495675"/>
                  <a:gd name="connsiteX101" fmla="*/ 1436512 w 3505200"/>
                  <a:gd name="connsiteY101" fmla="*/ 610457 h 3495675"/>
                  <a:gd name="connsiteX102" fmla="*/ 1275158 w 3505200"/>
                  <a:gd name="connsiteY102" fmla="*/ 543592 h 3495675"/>
                  <a:gd name="connsiteX103" fmla="*/ 1274777 w 3505200"/>
                  <a:gd name="connsiteY103" fmla="*/ 543211 h 3495675"/>
                  <a:gd name="connsiteX104" fmla="*/ 1266967 w 3505200"/>
                  <a:gd name="connsiteY104" fmla="*/ 534734 h 3495675"/>
                  <a:gd name="connsiteX105" fmla="*/ 1226009 w 3505200"/>
                  <a:gd name="connsiteY105" fmla="*/ 295370 h 3495675"/>
                  <a:gd name="connsiteX106" fmla="*/ 2754772 w 3505200"/>
                  <a:gd name="connsiteY106" fmla="*/ 417100 h 3495675"/>
                  <a:gd name="connsiteX107" fmla="*/ 2778775 w 3505200"/>
                  <a:gd name="connsiteY107" fmla="*/ 504349 h 3495675"/>
                  <a:gd name="connsiteX108" fmla="*/ 2823161 w 3505200"/>
                  <a:gd name="connsiteY108" fmla="*/ 582454 h 3495675"/>
                  <a:gd name="connsiteX109" fmla="*/ 2360913 w 3505200"/>
                  <a:gd name="connsiteY109" fmla="*/ 1087184 h 3495675"/>
                  <a:gd name="connsiteX110" fmla="*/ 2309192 w 3505200"/>
                  <a:gd name="connsiteY110" fmla="*/ 1060609 h 3495675"/>
                  <a:gd name="connsiteX111" fmla="*/ 2169651 w 3505200"/>
                  <a:gd name="connsiteY111" fmla="*/ 1032796 h 3495675"/>
                  <a:gd name="connsiteX112" fmla="*/ 1911619 w 3505200"/>
                  <a:gd name="connsiteY112" fmla="*/ 1139666 h 3495675"/>
                  <a:gd name="connsiteX113" fmla="*/ 1811511 w 3505200"/>
                  <a:gd name="connsiteY113" fmla="*/ 1328833 h 3495675"/>
                  <a:gd name="connsiteX114" fmla="*/ 1503949 w 3505200"/>
                  <a:gd name="connsiteY114" fmla="*/ 1328833 h 3495675"/>
                  <a:gd name="connsiteX115" fmla="*/ 1503949 w 3505200"/>
                  <a:gd name="connsiteY115" fmla="*/ 740950 h 3495675"/>
                  <a:gd name="connsiteX116" fmla="*/ 1796366 w 3505200"/>
                  <a:gd name="connsiteY116" fmla="*/ 441770 h 3495675"/>
                  <a:gd name="connsiteX117" fmla="*/ 2754772 w 3505200"/>
                  <a:gd name="connsiteY117" fmla="*/ 417100 h 3495675"/>
                  <a:gd name="connsiteX118" fmla="*/ 2889550 w 3505200"/>
                  <a:gd name="connsiteY118" fmla="*/ 338519 h 3495675"/>
                  <a:gd name="connsiteX119" fmla="*/ 2905267 w 3505200"/>
                  <a:gd name="connsiteY119" fmla="*/ 277654 h 3495675"/>
                  <a:gd name="connsiteX120" fmla="*/ 3115674 w 3505200"/>
                  <a:gd name="connsiteY120" fmla="*/ 137065 h 3495675"/>
                  <a:gd name="connsiteX121" fmla="*/ 3343512 w 3505200"/>
                  <a:gd name="connsiteY121" fmla="*/ 364808 h 3495675"/>
                  <a:gd name="connsiteX122" fmla="*/ 3202923 w 3505200"/>
                  <a:gd name="connsiteY122" fmla="*/ 575215 h 3495675"/>
                  <a:gd name="connsiteX123" fmla="*/ 3141011 w 3505200"/>
                  <a:gd name="connsiteY123" fmla="*/ 591122 h 3495675"/>
                  <a:gd name="connsiteX124" fmla="*/ 3139772 w 3505200"/>
                  <a:gd name="connsiteY124" fmla="*/ 591122 h 3495675"/>
                  <a:gd name="connsiteX125" fmla="*/ 3127295 w 3505200"/>
                  <a:gd name="connsiteY125" fmla="*/ 592169 h 3495675"/>
                  <a:gd name="connsiteX126" fmla="*/ 3115674 w 3505200"/>
                  <a:gd name="connsiteY126" fmla="*/ 592455 h 3495675"/>
                  <a:gd name="connsiteX127" fmla="*/ 2954606 w 3505200"/>
                  <a:gd name="connsiteY127" fmla="*/ 525875 h 3495675"/>
                  <a:gd name="connsiteX128" fmla="*/ 2887931 w 3505200"/>
                  <a:gd name="connsiteY128" fmla="*/ 364141 h 3495675"/>
                  <a:gd name="connsiteX129" fmla="*/ 2889550 w 3505200"/>
                  <a:gd name="connsiteY129" fmla="*/ 338519 h 3495675"/>
                  <a:gd name="connsiteX130" fmla="*/ 1959148 w 3505200"/>
                  <a:gd name="connsiteY130" fmla="*/ 1310354 h 3495675"/>
                  <a:gd name="connsiteX131" fmla="*/ 2160507 w 3505200"/>
                  <a:gd name="connsiteY131" fmla="*/ 1169956 h 3495675"/>
                  <a:gd name="connsiteX132" fmla="*/ 2169651 w 3505200"/>
                  <a:gd name="connsiteY132" fmla="*/ 1169956 h 3495675"/>
                  <a:gd name="connsiteX133" fmla="*/ 2397394 w 3505200"/>
                  <a:gd name="connsiteY133" fmla="*/ 1397508 h 3495675"/>
                  <a:gd name="connsiteX134" fmla="*/ 2256710 w 3505200"/>
                  <a:gd name="connsiteY134" fmla="*/ 1607915 h 3495675"/>
                  <a:gd name="connsiteX135" fmla="*/ 2169651 w 3505200"/>
                  <a:gd name="connsiteY135" fmla="*/ 1625251 h 3495675"/>
                  <a:gd name="connsiteX136" fmla="*/ 2008488 w 3505200"/>
                  <a:gd name="connsiteY136" fmla="*/ 1558481 h 3495675"/>
                  <a:gd name="connsiteX137" fmla="*/ 1959148 w 3505200"/>
                  <a:gd name="connsiteY137" fmla="*/ 1310354 h 3495675"/>
                  <a:gd name="connsiteX138" fmla="*/ 1366979 w 3505200"/>
                  <a:gd name="connsiteY138" fmla="*/ 740569 h 3495675"/>
                  <a:gd name="connsiteX139" fmla="*/ 1366979 w 3505200"/>
                  <a:gd name="connsiteY139" fmla="*/ 1328833 h 3495675"/>
                  <a:gd name="connsiteX140" fmla="*/ 723089 w 3505200"/>
                  <a:gd name="connsiteY140" fmla="*/ 1328833 h 3495675"/>
                  <a:gd name="connsiteX141" fmla="*/ 672035 w 3505200"/>
                  <a:gd name="connsiteY141" fmla="*/ 1201103 h 3495675"/>
                  <a:gd name="connsiteX142" fmla="*/ 1222771 w 3505200"/>
                  <a:gd name="connsiteY142" fmla="*/ 677990 h 3495675"/>
                  <a:gd name="connsiteX143" fmla="*/ 1366979 w 3505200"/>
                  <a:gd name="connsiteY143" fmla="*/ 740569 h 3495675"/>
                  <a:gd name="connsiteX144" fmla="*/ 2309097 w 3505200"/>
                  <a:gd name="connsiteY144" fmla="*/ 2796254 h 3495675"/>
                  <a:gd name="connsiteX145" fmla="*/ 2237755 w 3505200"/>
                  <a:gd name="connsiteY145" fmla="*/ 2775109 h 3495675"/>
                  <a:gd name="connsiteX146" fmla="*/ 2237755 w 3505200"/>
                  <a:gd name="connsiteY146" fmla="*/ 2211705 h 3495675"/>
                  <a:gd name="connsiteX147" fmla="*/ 2782680 w 3505200"/>
                  <a:gd name="connsiteY147" fmla="*/ 2211705 h 3495675"/>
                  <a:gd name="connsiteX148" fmla="*/ 2803825 w 3505200"/>
                  <a:gd name="connsiteY148" fmla="*/ 2282762 h 3495675"/>
                  <a:gd name="connsiteX149" fmla="*/ 2836782 w 3505200"/>
                  <a:gd name="connsiteY149" fmla="*/ 2344579 h 3495675"/>
                  <a:gd name="connsiteX150" fmla="*/ 2368628 w 3505200"/>
                  <a:gd name="connsiteY150" fmla="*/ 2827687 h 3495675"/>
                  <a:gd name="connsiteX151" fmla="*/ 2309097 w 3505200"/>
                  <a:gd name="connsiteY151" fmla="*/ 2796254 h 3495675"/>
                  <a:gd name="connsiteX152" fmla="*/ 2237755 w 3505200"/>
                  <a:gd name="connsiteY152" fmla="*/ 2074736 h 3495675"/>
                  <a:gd name="connsiteX153" fmla="*/ 2237755 w 3505200"/>
                  <a:gd name="connsiteY153" fmla="*/ 1755839 h 3495675"/>
                  <a:gd name="connsiteX154" fmla="*/ 2534268 w 3505200"/>
                  <a:gd name="connsiteY154" fmla="*/ 1397603 h 3495675"/>
                  <a:gd name="connsiteX155" fmla="*/ 2461783 w 3505200"/>
                  <a:gd name="connsiteY155" fmla="*/ 1179767 h 3495675"/>
                  <a:gd name="connsiteX156" fmla="*/ 2924031 w 3505200"/>
                  <a:gd name="connsiteY156" fmla="*/ 674942 h 3495675"/>
                  <a:gd name="connsiteX157" fmla="*/ 3071288 w 3505200"/>
                  <a:gd name="connsiteY157" fmla="*/ 726758 h 3495675"/>
                  <a:gd name="connsiteX158" fmla="*/ 3071288 w 3505200"/>
                  <a:gd name="connsiteY158" fmla="*/ 1785366 h 3495675"/>
                  <a:gd name="connsiteX159" fmla="*/ 2882883 w 3505200"/>
                  <a:gd name="connsiteY159" fmla="*/ 1885283 h 3495675"/>
                  <a:gd name="connsiteX160" fmla="*/ 2782680 w 3505200"/>
                  <a:gd name="connsiteY160" fmla="*/ 2074736 h 3495675"/>
                  <a:gd name="connsiteX161" fmla="*/ 2237755 w 3505200"/>
                  <a:gd name="connsiteY161" fmla="*/ 2074736 h 3495675"/>
                  <a:gd name="connsiteX162" fmla="*/ 504586 w 3505200"/>
                  <a:gd name="connsiteY162" fmla="*/ 2796254 h 3495675"/>
                  <a:gd name="connsiteX163" fmla="*/ 433243 w 3505200"/>
                  <a:gd name="connsiteY163" fmla="*/ 2775109 h 3495675"/>
                  <a:gd name="connsiteX164" fmla="*/ 433243 w 3505200"/>
                  <a:gd name="connsiteY164" fmla="*/ 1755839 h 3495675"/>
                  <a:gd name="connsiteX165" fmla="*/ 723280 w 3505200"/>
                  <a:gd name="connsiteY165" fmla="*/ 1465802 h 3495675"/>
                  <a:gd name="connsiteX166" fmla="*/ 1367074 w 3505200"/>
                  <a:gd name="connsiteY166" fmla="*/ 1465802 h 3495675"/>
                  <a:gd name="connsiteX167" fmla="*/ 1367074 w 3505200"/>
                  <a:gd name="connsiteY167" fmla="*/ 1785176 h 3495675"/>
                  <a:gd name="connsiteX168" fmla="*/ 1177622 w 3505200"/>
                  <a:gd name="connsiteY168" fmla="*/ 1885379 h 3495675"/>
                  <a:gd name="connsiteX169" fmla="*/ 1098565 w 3505200"/>
                  <a:gd name="connsiteY169" fmla="*/ 2282857 h 3495675"/>
                  <a:gd name="connsiteX170" fmla="*/ 1125425 w 3505200"/>
                  <a:gd name="connsiteY170" fmla="*/ 2334959 h 3495675"/>
                  <a:gd name="connsiteX171" fmla="*/ 576976 w 3505200"/>
                  <a:gd name="connsiteY171" fmla="*/ 2836640 h 3495675"/>
                  <a:gd name="connsiteX172" fmla="*/ 504586 w 3505200"/>
                  <a:gd name="connsiteY172" fmla="*/ 2796254 h 3495675"/>
                  <a:gd name="connsiteX173" fmla="*/ 1503949 w 3505200"/>
                  <a:gd name="connsiteY173" fmla="*/ 1785176 h 3495675"/>
                  <a:gd name="connsiteX174" fmla="*/ 1503949 w 3505200"/>
                  <a:gd name="connsiteY174" fmla="*/ 1465802 h 3495675"/>
                  <a:gd name="connsiteX175" fmla="*/ 1811416 w 3505200"/>
                  <a:gd name="connsiteY175" fmla="*/ 1465802 h 3495675"/>
                  <a:gd name="connsiteX176" fmla="*/ 1832561 w 3505200"/>
                  <a:gd name="connsiteY176" fmla="*/ 1537145 h 3495675"/>
                  <a:gd name="connsiteX177" fmla="*/ 2100785 w 3505200"/>
                  <a:gd name="connsiteY177" fmla="*/ 1755648 h 3495675"/>
                  <a:gd name="connsiteX178" fmla="*/ 2100785 w 3505200"/>
                  <a:gd name="connsiteY178" fmla="*/ 2074640 h 3495675"/>
                  <a:gd name="connsiteX179" fmla="*/ 1793604 w 3505200"/>
                  <a:gd name="connsiteY179" fmla="*/ 2074640 h 3495675"/>
                  <a:gd name="connsiteX180" fmla="*/ 1575005 w 3505200"/>
                  <a:gd name="connsiteY180" fmla="*/ 1806131 h 3495675"/>
                  <a:gd name="connsiteX181" fmla="*/ 1503949 w 3505200"/>
                  <a:gd name="connsiteY181" fmla="*/ 1785176 h 34956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</a:cxnLst>
                <a:rect l="l" t="t" r="r" b="b"/>
                <a:pathLst>
                  <a:path w="3505200" h="3495675">
                    <a:moveTo>
                      <a:pt x="3280361" y="1806226"/>
                    </a:moveTo>
                    <a:cubicBezTo>
                      <a:pt x="3257501" y="1796701"/>
                      <a:pt x="3233308" y="1789557"/>
                      <a:pt x="3208257" y="1784985"/>
                    </a:cubicBezTo>
                    <a:lnTo>
                      <a:pt x="3208257" y="717518"/>
                    </a:lnTo>
                    <a:cubicBezTo>
                      <a:pt x="3366753" y="675894"/>
                      <a:pt x="3480291" y="529971"/>
                      <a:pt x="3480481" y="364808"/>
                    </a:cubicBezTo>
                    <a:cubicBezTo>
                      <a:pt x="3480481" y="216789"/>
                      <a:pt x="3392089" y="84487"/>
                      <a:pt x="3255311" y="27813"/>
                    </a:cubicBezTo>
                    <a:cubicBezTo>
                      <a:pt x="3210829" y="9335"/>
                      <a:pt x="3163871" y="0"/>
                      <a:pt x="3115769" y="0"/>
                    </a:cubicBezTo>
                    <a:cubicBezTo>
                      <a:pt x="3018329" y="0"/>
                      <a:pt x="2926698" y="37910"/>
                      <a:pt x="2857737" y="106871"/>
                    </a:cubicBezTo>
                    <a:cubicBezTo>
                      <a:pt x="2809922" y="154686"/>
                      <a:pt x="2776584" y="214313"/>
                      <a:pt x="2760963" y="279940"/>
                    </a:cubicBezTo>
                    <a:lnTo>
                      <a:pt x="1792651" y="304895"/>
                    </a:lnTo>
                    <a:cubicBezTo>
                      <a:pt x="1767315" y="187833"/>
                      <a:pt x="1687305" y="91631"/>
                      <a:pt x="1575958" y="45530"/>
                    </a:cubicBezTo>
                    <a:cubicBezTo>
                      <a:pt x="1531476" y="27051"/>
                      <a:pt x="1484518" y="17717"/>
                      <a:pt x="1436416" y="17717"/>
                    </a:cubicBezTo>
                    <a:cubicBezTo>
                      <a:pt x="1338976" y="17717"/>
                      <a:pt x="1247345" y="55626"/>
                      <a:pt x="1178384" y="124587"/>
                    </a:cubicBezTo>
                    <a:cubicBezTo>
                      <a:pt x="1073704" y="229267"/>
                      <a:pt x="1042653" y="385382"/>
                      <a:pt x="1099327" y="522161"/>
                    </a:cubicBezTo>
                    <a:cubicBezTo>
                      <a:pt x="1107423" y="541592"/>
                      <a:pt x="1117234" y="560451"/>
                      <a:pt x="1128664" y="578358"/>
                    </a:cubicBezTo>
                    <a:lnTo>
                      <a:pt x="577833" y="1101662"/>
                    </a:lnTo>
                    <a:cubicBezTo>
                      <a:pt x="554782" y="1084993"/>
                      <a:pt x="530208" y="1071277"/>
                      <a:pt x="504490" y="1060609"/>
                    </a:cubicBezTo>
                    <a:cubicBezTo>
                      <a:pt x="460009" y="1042130"/>
                      <a:pt x="413050" y="1032796"/>
                      <a:pt x="364949" y="1032796"/>
                    </a:cubicBezTo>
                    <a:cubicBezTo>
                      <a:pt x="267508" y="1032796"/>
                      <a:pt x="175878" y="1070705"/>
                      <a:pt x="107012" y="1139666"/>
                    </a:cubicBezTo>
                    <a:cubicBezTo>
                      <a:pt x="2332" y="1244346"/>
                      <a:pt x="-28719" y="1400366"/>
                      <a:pt x="27955" y="1537145"/>
                    </a:cubicBezTo>
                    <a:cubicBezTo>
                      <a:pt x="74818" y="1650206"/>
                      <a:pt x="176640" y="1732693"/>
                      <a:pt x="296179" y="1755743"/>
                    </a:cubicBezTo>
                    <a:lnTo>
                      <a:pt x="296179" y="2775204"/>
                    </a:lnTo>
                    <a:cubicBezTo>
                      <a:pt x="224074" y="2788920"/>
                      <a:pt x="158923" y="2823305"/>
                      <a:pt x="107012" y="2875312"/>
                    </a:cubicBezTo>
                    <a:cubicBezTo>
                      <a:pt x="2332" y="2979991"/>
                      <a:pt x="-28719" y="3136106"/>
                      <a:pt x="27955" y="3272790"/>
                    </a:cubicBezTo>
                    <a:cubicBezTo>
                      <a:pt x="84628" y="3409569"/>
                      <a:pt x="216931" y="3497961"/>
                      <a:pt x="364949" y="3497961"/>
                    </a:cubicBezTo>
                    <a:cubicBezTo>
                      <a:pt x="539161" y="3497866"/>
                      <a:pt x="690228" y="3371850"/>
                      <a:pt x="722994" y="3202400"/>
                    </a:cubicBezTo>
                    <a:lnTo>
                      <a:pt x="1011411" y="3202400"/>
                    </a:lnTo>
                    <a:cubicBezTo>
                      <a:pt x="1056369" y="3202400"/>
                      <a:pt x="1079896" y="3167920"/>
                      <a:pt x="1079896" y="3133916"/>
                    </a:cubicBezTo>
                    <a:cubicBezTo>
                      <a:pt x="1079896" y="3099911"/>
                      <a:pt x="1056369" y="3065431"/>
                      <a:pt x="1011411" y="3065431"/>
                    </a:cubicBezTo>
                    <a:lnTo>
                      <a:pt x="723280" y="3065431"/>
                    </a:lnTo>
                    <a:cubicBezTo>
                      <a:pt x="714517" y="3019616"/>
                      <a:pt x="696895" y="2975420"/>
                      <a:pt x="671464" y="2935891"/>
                    </a:cubicBezTo>
                    <a:lnTo>
                      <a:pt x="1218008" y="2435733"/>
                    </a:lnTo>
                    <a:cubicBezTo>
                      <a:pt x="1280778" y="2482406"/>
                      <a:pt x="1357359" y="2507933"/>
                      <a:pt x="1435464" y="2507933"/>
                    </a:cubicBezTo>
                    <a:cubicBezTo>
                      <a:pt x="1610057" y="2507742"/>
                      <a:pt x="1761124" y="2381536"/>
                      <a:pt x="1793604" y="2211610"/>
                    </a:cubicBezTo>
                    <a:lnTo>
                      <a:pt x="2100785" y="2211610"/>
                    </a:lnTo>
                    <a:lnTo>
                      <a:pt x="2100785" y="2775109"/>
                    </a:lnTo>
                    <a:cubicBezTo>
                      <a:pt x="2028681" y="2788825"/>
                      <a:pt x="1963530" y="2823305"/>
                      <a:pt x="1911523" y="2875216"/>
                    </a:cubicBezTo>
                    <a:cubicBezTo>
                      <a:pt x="1859326" y="2927414"/>
                      <a:pt x="1824846" y="2992850"/>
                      <a:pt x="1811225" y="3065336"/>
                    </a:cubicBezTo>
                    <a:lnTo>
                      <a:pt x="1604533" y="3065336"/>
                    </a:lnTo>
                    <a:cubicBezTo>
                      <a:pt x="1559575" y="3065336"/>
                      <a:pt x="1536048" y="3099816"/>
                      <a:pt x="1536048" y="3133820"/>
                    </a:cubicBezTo>
                    <a:cubicBezTo>
                      <a:pt x="1536048" y="3167824"/>
                      <a:pt x="1559575" y="3202305"/>
                      <a:pt x="1604533" y="3202305"/>
                    </a:cubicBezTo>
                    <a:lnTo>
                      <a:pt x="1811511" y="3202305"/>
                    </a:lnTo>
                    <a:cubicBezTo>
                      <a:pt x="1816178" y="3226784"/>
                      <a:pt x="1823227" y="3250406"/>
                      <a:pt x="1832466" y="3272790"/>
                    </a:cubicBezTo>
                    <a:cubicBezTo>
                      <a:pt x="1889140" y="3409569"/>
                      <a:pt x="2021442" y="3497866"/>
                      <a:pt x="2169365" y="3497866"/>
                    </a:cubicBezTo>
                    <a:lnTo>
                      <a:pt x="2169460" y="3497866"/>
                    </a:lnTo>
                    <a:cubicBezTo>
                      <a:pt x="2370343" y="3497675"/>
                      <a:pt x="2533982" y="3334036"/>
                      <a:pt x="2534173" y="3133154"/>
                    </a:cubicBezTo>
                    <a:cubicBezTo>
                      <a:pt x="2534173" y="3058097"/>
                      <a:pt x="2510551" y="2984087"/>
                      <a:pt x="2467403" y="2922841"/>
                    </a:cubicBezTo>
                    <a:lnTo>
                      <a:pt x="2932508" y="2442591"/>
                    </a:lnTo>
                    <a:cubicBezTo>
                      <a:pt x="2993373" y="2484787"/>
                      <a:pt x="3066620" y="2507933"/>
                      <a:pt x="3140630" y="2507933"/>
                    </a:cubicBezTo>
                    <a:cubicBezTo>
                      <a:pt x="3341607" y="2507742"/>
                      <a:pt x="3505151" y="2344103"/>
                      <a:pt x="3505342" y="2143220"/>
                    </a:cubicBezTo>
                    <a:cubicBezTo>
                      <a:pt x="3505532" y="1995202"/>
                      <a:pt x="3417140" y="1862900"/>
                      <a:pt x="3280361" y="1806226"/>
                    </a:cubicBezTo>
                    <a:close/>
                    <a:moveTo>
                      <a:pt x="3227974" y="2353723"/>
                    </a:moveTo>
                    <a:cubicBezTo>
                      <a:pt x="3200161" y="2365248"/>
                      <a:pt x="3170919" y="2371058"/>
                      <a:pt x="3140915" y="2371058"/>
                    </a:cubicBezTo>
                    <a:cubicBezTo>
                      <a:pt x="3080050" y="2371058"/>
                      <a:pt x="3022805" y="2347341"/>
                      <a:pt x="2979752" y="2304383"/>
                    </a:cubicBezTo>
                    <a:cubicBezTo>
                      <a:pt x="2938795" y="2263426"/>
                      <a:pt x="2915268" y="2209038"/>
                      <a:pt x="2913268" y="2150936"/>
                    </a:cubicBezTo>
                    <a:cubicBezTo>
                      <a:pt x="2913839" y="2145602"/>
                      <a:pt x="2913839" y="2140268"/>
                      <a:pt x="2913172" y="2135029"/>
                    </a:cubicBezTo>
                    <a:cubicBezTo>
                      <a:pt x="2914125" y="2107787"/>
                      <a:pt x="2919935" y="2081213"/>
                      <a:pt x="2930318" y="2056067"/>
                    </a:cubicBezTo>
                    <a:cubicBezTo>
                      <a:pt x="2965750" y="1970627"/>
                      <a:pt x="3048332" y="1915478"/>
                      <a:pt x="3140725" y="1915382"/>
                    </a:cubicBezTo>
                    <a:cubicBezTo>
                      <a:pt x="3266169" y="1915573"/>
                      <a:pt x="3368372" y="2017776"/>
                      <a:pt x="3368563" y="2143220"/>
                    </a:cubicBezTo>
                    <a:cubicBezTo>
                      <a:pt x="3368563" y="2235708"/>
                      <a:pt x="3313413" y="2318290"/>
                      <a:pt x="3227974" y="2353723"/>
                    </a:cubicBezTo>
                    <a:close/>
                    <a:moveTo>
                      <a:pt x="2256710" y="3343656"/>
                    </a:moveTo>
                    <a:cubicBezTo>
                      <a:pt x="2228897" y="3355181"/>
                      <a:pt x="2199655" y="3360991"/>
                      <a:pt x="2169651" y="3360991"/>
                    </a:cubicBezTo>
                    <a:cubicBezTo>
                      <a:pt x="2108786" y="3360991"/>
                      <a:pt x="2051541" y="3337274"/>
                      <a:pt x="2008488" y="3294316"/>
                    </a:cubicBezTo>
                    <a:cubicBezTo>
                      <a:pt x="1943146" y="3228880"/>
                      <a:pt x="1923716" y="3131439"/>
                      <a:pt x="1959148" y="3046000"/>
                    </a:cubicBezTo>
                    <a:cubicBezTo>
                      <a:pt x="1994486" y="2960656"/>
                      <a:pt x="2077068" y="2905411"/>
                      <a:pt x="2169556" y="2905411"/>
                    </a:cubicBezTo>
                    <a:lnTo>
                      <a:pt x="2169556" y="2886361"/>
                    </a:lnTo>
                    <a:lnTo>
                      <a:pt x="2169556" y="2886361"/>
                    </a:lnTo>
                    <a:lnTo>
                      <a:pt x="2169651" y="2905411"/>
                    </a:lnTo>
                    <a:cubicBezTo>
                      <a:pt x="2295095" y="2905601"/>
                      <a:pt x="2397298" y="3007805"/>
                      <a:pt x="2397394" y="3133154"/>
                    </a:cubicBezTo>
                    <a:cubicBezTo>
                      <a:pt x="2397298" y="3225737"/>
                      <a:pt x="2342149" y="3308318"/>
                      <a:pt x="2256710" y="3343656"/>
                    </a:cubicBezTo>
                    <a:close/>
                    <a:moveTo>
                      <a:pt x="1522618" y="2353723"/>
                    </a:moveTo>
                    <a:cubicBezTo>
                      <a:pt x="1494805" y="2365248"/>
                      <a:pt x="1465563" y="2371058"/>
                      <a:pt x="1435464" y="2371058"/>
                    </a:cubicBezTo>
                    <a:cubicBezTo>
                      <a:pt x="1374599" y="2371058"/>
                      <a:pt x="1317354" y="2347341"/>
                      <a:pt x="1274301" y="2304383"/>
                    </a:cubicBezTo>
                    <a:cubicBezTo>
                      <a:pt x="1208959" y="2239042"/>
                      <a:pt x="1189528" y="2141601"/>
                      <a:pt x="1224962" y="2056162"/>
                    </a:cubicBezTo>
                    <a:cubicBezTo>
                      <a:pt x="1260299" y="1970723"/>
                      <a:pt x="1342881" y="1915573"/>
                      <a:pt x="1435369" y="1915573"/>
                    </a:cubicBezTo>
                    <a:cubicBezTo>
                      <a:pt x="1560813" y="1915763"/>
                      <a:pt x="1663016" y="2017967"/>
                      <a:pt x="1663207" y="2143411"/>
                    </a:cubicBezTo>
                    <a:cubicBezTo>
                      <a:pt x="1663207" y="2235708"/>
                      <a:pt x="1608057" y="2318290"/>
                      <a:pt x="1522618" y="2353723"/>
                    </a:cubicBezTo>
                    <a:close/>
                    <a:moveTo>
                      <a:pt x="452103" y="3343656"/>
                    </a:moveTo>
                    <a:cubicBezTo>
                      <a:pt x="424290" y="3355181"/>
                      <a:pt x="394953" y="3360991"/>
                      <a:pt x="364949" y="3360991"/>
                    </a:cubicBezTo>
                    <a:cubicBezTo>
                      <a:pt x="304084" y="3360991"/>
                      <a:pt x="246839" y="3337274"/>
                      <a:pt x="203881" y="3294221"/>
                    </a:cubicBezTo>
                    <a:cubicBezTo>
                      <a:pt x="138540" y="3228880"/>
                      <a:pt x="119109" y="3131439"/>
                      <a:pt x="154447" y="3046000"/>
                    </a:cubicBezTo>
                    <a:cubicBezTo>
                      <a:pt x="189784" y="2960561"/>
                      <a:pt x="272461" y="2905411"/>
                      <a:pt x="364949" y="2905411"/>
                    </a:cubicBezTo>
                    <a:cubicBezTo>
                      <a:pt x="490393" y="2905506"/>
                      <a:pt x="592597" y="3007709"/>
                      <a:pt x="592787" y="3133154"/>
                    </a:cubicBezTo>
                    <a:cubicBezTo>
                      <a:pt x="592787" y="3225737"/>
                      <a:pt x="537542" y="3308318"/>
                      <a:pt x="452103" y="3343656"/>
                    </a:cubicBezTo>
                    <a:close/>
                    <a:moveTo>
                      <a:pt x="154542" y="1310450"/>
                    </a:moveTo>
                    <a:cubicBezTo>
                      <a:pt x="188737" y="1227868"/>
                      <a:pt x="267127" y="1173480"/>
                      <a:pt x="355900" y="1170051"/>
                    </a:cubicBezTo>
                    <a:lnTo>
                      <a:pt x="365044" y="1170051"/>
                    </a:lnTo>
                    <a:cubicBezTo>
                      <a:pt x="424576" y="1170146"/>
                      <a:pt x="480868" y="1193006"/>
                      <a:pt x="523636" y="1234535"/>
                    </a:cubicBezTo>
                    <a:cubicBezTo>
                      <a:pt x="527541" y="1240155"/>
                      <a:pt x="532208" y="1245108"/>
                      <a:pt x="537352" y="1249109"/>
                    </a:cubicBezTo>
                    <a:cubicBezTo>
                      <a:pt x="573070" y="1290447"/>
                      <a:pt x="592787" y="1343120"/>
                      <a:pt x="592882" y="1397699"/>
                    </a:cubicBezTo>
                    <a:cubicBezTo>
                      <a:pt x="592882" y="1490186"/>
                      <a:pt x="537637" y="1572768"/>
                      <a:pt x="452198" y="1608106"/>
                    </a:cubicBezTo>
                    <a:cubicBezTo>
                      <a:pt x="424385" y="1619631"/>
                      <a:pt x="395143" y="1625441"/>
                      <a:pt x="365140" y="1625441"/>
                    </a:cubicBezTo>
                    <a:cubicBezTo>
                      <a:pt x="304275" y="1625441"/>
                      <a:pt x="247030" y="1601724"/>
                      <a:pt x="204072" y="1558671"/>
                    </a:cubicBezTo>
                    <a:cubicBezTo>
                      <a:pt x="138540" y="1493330"/>
                      <a:pt x="119109" y="1395889"/>
                      <a:pt x="154542" y="1310450"/>
                    </a:cubicBezTo>
                    <a:close/>
                    <a:moveTo>
                      <a:pt x="1226009" y="295370"/>
                    </a:moveTo>
                    <a:cubicBezTo>
                      <a:pt x="1261347" y="209931"/>
                      <a:pt x="1344024" y="154781"/>
                      <a:pt x="1436416" y="154781"/>
                    </a:cubicBezTo>
                    <a:lnTo>
                      <a:pt x="1436416" y="135731"/>
                    </a:lnTo>
                    <a:lnTo>
                      <a:pt x="1436416" y="135731"/>
                    </a:lnTo>
                    <a:lnTo>
                      <a:pt x="1436512" y="154781"/>
                    </a:lnTo>
                    <a:cubicBezTo>
                      <a:pt x="1555574" y="154877"/>
                      <a:pt x="1655015" y="247555"/>
                      <a:pt x="1663683" y="366046"/>
                    </a:cubicBezTo>
                    <a:cubicBezTo>
                      <a:pt x="1662826" y="373094"/>
                      <a:pt x="1663016" y="380238"/>
                      <a:pt x="1664159" y="387287"/>
                    </a:cubicBezTo>
                    <a:cubicBezTo>
                      <a:pt x="1662254" y="477774"/>
                      <a:pt x="1607295" y="558451"/>
                      <a:pt x="1523666" y="593122"/>
                    </a:cubicBezTo>
                    <a:cubicBezTo>
                      <a:pt x="1495852" y="604647"/>
                      <a:pt x="1466516" y="610457"/>
                      <a:pt x="1436512" y="610457"/>
                    </a:cubicBezTo>
                    <a:cubicBezTo>
                      <a:pt x="1375647" y="610457"/>
                      <a:pt x="1318402" y="586740"/>
                      <a:pt x="1275158" y="543592"/>
                    </a:cubicBezTo>
                    <a:lnTo>
                      <a:pt x="1274777" y="543211"/>
                    </a:lnTo>
                    <a:cubicBezTo>
                      <a:pt x="1272396" y="540163"/>
                      <a:pt x="1269729" y="537305"/>
                      <a:pt x="1266967" y="534734"/>
                    </a:cubicBezTo>
                    <a:cubicBezTo>
                      <a:pt x="1208769" y="469678"/>
                      <a:pt x="1192672" y="375857"/>
                      <a:pt x="1226009" y="295370"/>
                    </a:cubicBezTo>
                    <a:close/>
                    <a:moveTo>
                      <a:pt x="2754772" y="417100"/>
                    </a:moveTo>
                    <a:cubicBezTo>
                      <a:pt x="2759153" y="447008"/>
                      <a:pt x="2767154" y="476250"/>
                      <a:pt x="2778775" y="504349"/>
                    </a:cubicBezTo>
                    <a:cubicBezTo>
                      <a:pt x="2790300" y="532067"/>
                      <a:pt x="2805159" y="558356"/>
                      <a:pt x="2823161" y="582454"/>
                    </a:cubicBezTo>
                    <a:lnTo>
                      <a:pt x="2360913" y="1087184"/>
                    </a:lnTo>
                    <a:cubicBezTo>
                      <a:pt x="2344149" y="1076801"/>
                      <a:pt x="2326814" y="1067848"/>
                      <a:pt x="2309192" y="1060609"/>
                    </a:cubicBezTo>
                    <a:cubicBezTo>
                      <a:pt x="2264710" y="1042226"/>
                      <a:pt x="2217752" y="1032796"/>
                      <a:pt x="2169651" y="1032796"/>
                    </a:cubicBezTo>
                    <a:cubicBezTo>
                      <a:pt x="2072210" y="1032796"/>
                      <a:pt x="1980580" y="1070705"/>
                      <a:pt x="1911619" y="1139666"/>
                    </a:cubicBezTo>
                    <a:cubicBezTo>
                      <a:pt x="1859612" y="1191673"/>
                      <a:pt x="1825227" y="1256729"/>
                      <a:pt x="1811511" y="1328833"/>
                    </a:cubicBezTo>
                    <a:lnTo>
                      <a:pt x="1503949" y="1328833"/>
                    </a:lnTo>
                    <a:lnTo>
                      <a:pt x="1503949" y="740950"/>
                    </a:lnTo>
                    <a:cubicBezTo>
                      <a:pt x="1654444" y="712756"/>
                      <a:pt x="1771601" y="592931"/>
                      <a:pt x="1796366" y="441770"/>
                    </a:cubicBezTo>
                    <a:lnTo>
                      <a:pt x="2754772" y="417100"/>
                    </a:lnTo>
                    <a:close/>
                    <a:moveTo>
                      <a:pt x="2889550" y="338519"/>
                    </a:moveTo>
                    <a:cubicBezTo>
                      <a:pt x="2892027" y="317468"/>
                      <a:pt x="2897266" y="296990"/>
                      <a:pt x="2905267" y="277654"/>
                    </a:cubicBezTo>
                    <a:cubicBezTo>
                      <a:pt x="2940605" y="192215"/>
                      <a:pt x="3023281" y="137065"/>
                      <a:pt x="3115674" y="137065"/>
                    </a:cubicBezTo>
                    <a:cubicBezTo>
                      <a:pt x="3241118" y="137160"/>
                      <a:pt x="3343322" y="239363"/>
                      <a:pt x="3343512" y="364808"/>
                    </a:cubicBezTo>
                    <a:cubicBezTo>
                      <a:pt x="3343512" y="457295"/>
                      <a:pt x="3288362" y="539877"/>
                      <a:pt x="3202923" y="575215"/>
                    </a:cubicBezTo>
                    <a:cubicBezTo>
                      <a:pt x="3183302" y="583311"/>
                      <a:pt x="3162442" y="588645"/>
                      <a:pt x="3141011" y="591122"/>
                    </a:cubicBezTo>
                    <a:cubicBezTo>
                      <a:pt x="3140630" y="591122"/>
                      <a:pt x="3140153" y="591122"/>
                      <a:pt x="3139772" y="591122"/>
                    </a:cubicBezTo>
                    <a:cubicBezTo>
                      <a:pt x="3135581" y="591122"/>
                      <a:pt x="3131390" y="591503"/>
                      <a:pt x="3127295" y="592169"/>
                    </a:cubicBezTo>
                    <a:cubicBezTo>
                      <a:pt x="3123389" y="592360"/>
                      <a:pt x="3119579" y="592455"/>
                      <a:pt x="3115674" y="592455"/>
                    </a:cubicBezTo>
                    <a:cubicBezTo>
                      <a:pt x="3054714" y="592455"/>
                      <a:pt x="2997564" y="568833"/>
                      <a:pt x="2954606" y="525875"/>
                    </a:cubicBezTo>
                    <a:cubicBezTo>
                      <a:pt x="2912030" y="483299"/>
                      <a:pt x="2887836" y="424529"/>
                      <a:pt x="2887931" y="364141"/>
                    </a:cubicBezTo>
                    <a:cubicBezTo>
                      <a:pt x="2890027" y="355854"/>
                      <a:pt x="2890503" y="347091"/>
                      <a:pt x="2889550" y="338519"/>
                    </a:cubicBezTo>
                    <a:close/>
                    <a:moveTo>
                      <a:pt x="1959148" y="1310354"/>
                    </a:moveTo>
                    <a:cubicBezTo>
                      <a:pt x="1993343" y="1227773"/>
                      <a:pt x="2071734" y="1173480"/>
                      <a:pt x="2160507" y="1169956"/>
                    </a:cubicBezTo>
                    <a:lnTo>
                      <a:pt x="2169651" y="1169956"/>
                    </a:lnTo>
                    <a:cubicBezTo>
                      <a:pt x="2295000" y="1170146"/>
                      <a:pt x="2397203" y="1272254"/>
                      <a:pt x="2397394" y="1397508"/>
                    </a:cubicBezTo>
                    <a:cubicBezTo>
                      <a:pt x="2397394" y="1489996"/>
                      <a:pt x="2342149" y="1572578"/>
                      <a:pt x="2256710" y="1607915"/>
                    </a:cubicBezTo>
                    <a:cubicBezTo>
                      <a:pt x="2228897" y="1619441"/>
                      <a:pt x="2199655" y="1625251"/>
                      <a:pt x="2169651" y="1625251"/>
                    </a:cubicBezTo>
                    <a:cubicBezTo>
                      <a:pt x="2108786" y="1625251"/>
                      <a:pt x="2051541" y="1601534"/>
                      <a:pt x="2008488" y="1558481"/>
                    </a:cubicBezTo>
                    <a:cubicBezTo>
                      <a:pt x="1943051" y="1493234"/>
                      <a:pt x="1923716" y="1395793"/>
                      <a:pt x="1959148" y="1310354"/>
                    </a:cubicBezTo>
                    <a:close/>
                    <a:moveTo>
                      <a:pt x="1366979" y="740569"/>
                    </a:moveTo>
                    <a:lnTo>
                      <a:pt x="1366979" y="1328833"/>
                    </a:lnTo>
                    <a:lnTo>
                      <a:pt x="723089" y="1328833"/>
                    </a:lnTo>
                    <a:cubicBezTo>
                      <a:pt x="714421" y="1283684"/>
                      <a:pt x="696991" y="1240060"/>
                      <a:pt x="672035" y="1201103"/>
                    </a:cubicBezTo>
                    <a:lnTo>
                      <a:pt x="1222771" y="677990"/>
                    </a:lnTo>
                    <a:cubicBezTo>
                      <a:pt x="1265729" y="709136"/>
                      <a:pt x="1315068" y="730472"/>
                      <a:pt x="1366979" y="740569"/>
                    </a:cubicBezTo>
                    <a:close/>
                    <a:moveTo>
                      <a:pt x="2309097" y="2796254"/>
                    </a:moveTo>
                    <a:cubicBezTo>
                      <a:pt x="2286427" y="2786824"/>
                      <a:pt x="2262520" y="2779776"/>
                      <a:pt x="2237755" y="2775109"/>
                    </a:cubicBezTo>
                    <a:lnTo>
                      <a:pt x="2237755" y="2211705"/>
                    </a:lnTo>
                    <a:lnTo>
                      <a:pt x="2782680" y="2211705"/>
                    </a:lnTo>
                    <a:cubicBezTo>
                      <a:pt x="2787347" y="2236375"/>
                      <a:pt x="2794396" y="2260187"/>
                      <a:pt x="2803825" y="2282762"/>
                    </a:cubicBezTo>
                    <a:cubicBezTo>
                      <a:pt x="2812684" y="2304193"/>
                      <a:pt x="2823733" y="2324862"/>
                      <a:pt x="2836782" y="2344579"/>
                    </a:cubicBezTo>
                    <a:lnTo>
                      <a:pt x="2368628" y="2827687"/>
                    </a:lnTo>
                    <a:cubicBezTo>
                      <a:pt x="2349769" y="2815399"/>
                      <a:pt x="2329766" y="2804827"/>
                      <a:pt x="2309097" y="2796254"/>
                    </a:cubicBezTo>
                    <a:close/>
                    <a:moveTo>
                      <a:pt x="2237755" y="2074736"/>
                    </a:moveTo>
                    <a:lnTo>
                      <a:pt x="2237755" y="1755839"/>
                    </a:lnTo>
                    <a:cubicBezTo>
                      <a:pt x="2407776" y="1723454"/>
                      <a:pt x="2534173" y="1572292"/>
                      <a:pt x="2534268" y="1397603"/>
                    </a:cubicBezTo>
                    <a:cubicBezTo>
                      <a:pt x="2534268" y="1319308"/>
                      <a:pt x="2508646" y="1242632"/>
                      <a:pt x="2461783" y="1179767"/>
                    </a:cubicBezTo>
                    <a:lnTo>
                      <a:pt x="2924031" y="674942"/>
                    </a:lnTo>
                    <a:cubicBezTo>
                      <a:pt x="2968894" y="702659"/>
                      <a:pt x="3019186" y="720376"/>
                      <a:pt x="3071288" y="726758"/>
                    </a:cubicBezTo>
                    <a:lnTo>
                      <a:pt x="3071288" y="1785366"/>
                    </a:lnTo>
                    <a:cubicBezTo>
                      <a:pt x="2999469" y="1799177"/>
                      <a:pt x="2934604" y="1833563"/>
                      <a:pt x="2882883" y="1885283"/>
                    </a:cubicBezTo>
                    <a:cubicBezTo>
                      <a:pt x="2830781" y="1937290"/>
                      <a:pt x="2796396" y="2002536"/>
                      <a:pt x="2782680" y="2074736"/>
                    </a:cubicBezTo>
                    <a:lnTo>
                      <a:pt x="2237755" y="2074736"/>
                    </a:lnTo>
                    <a:close/>
                    <a:moveTo>
                      <a:pt x="504586" y="2796254"/>
                    </a:moveTo>
                    <a:cubicBezTo>
                      <a:pt x="481916" y="2786824"/>
                      <a:pt x="458008" y="2779776"/>
                      <a:pt x="433243" y="2775109"/>
                    </a:cubicBezTo>
                    <a:lnTo>
                      <a:pt x="433243" y="1755839"/>
                    </a:lnTo>
                    <a:cubicBezTo>
                      <a:pt x="579262" y="1728026"/>
                      <a:pt x="695371" y="1611916"/>
                      <a:pt x="723280" y="1465802"/>
                    </a:cubicBezTo>
                    <a:lnTo>
                      <a:pt x="1367074" y="1465802"/>
                    </a:lnTo>
                    <a:lnTo>
                      <a:pt x="1367074" y="1785176"/>
                    </a:lnTo>
                    <a:cubicBezTo>
                      <a:pt x="1294875" y="1798892"/>
                      <a:pt x="1229724" y="1833277"/>
                      <a:pt x="1177622" y="1885379"/>
                    </a:cubicBezTo>
                    <a:cubicBezTo>
                      <a:pt x="1072942" y="1990058"/>
                      <a:pt x="1041891" y="2146078"/>
                      <a:pt x="1098565" y="2282857"/>
                    </a:cubicBezTo>
                    <a:cubicBezTo>
                      <a:pt x="1105899" y="2300669"/>
                      <a:pt x="1114948" y="2318099"/>
                      <a:pt x="1125425" y="2334959"/>
                    </a:cubicBezTo>
                    <a:lnTo>
                      <a:pt x="576976" y="2836640"/>
                    </a:lnTo>
                    <a:cubicBezTo>
                      <a:pt x="554116" y="2820257"/>
                      <a:pt x="529827" y="2806732"/>
                      <a:pt x="504586" y="2796254"/>
                    </a:cubicBezTo>
                    <a:close/>
                    <a:moveTo>
                      <a:pt x="1503949" y="1785176"/>
                    </a:moveTo>
                    <a:lnTo>
                      <a:pt x="1503949" y="1465802"/>
                    </a:lnTo>
                    <a:lnTo>
                      <a:pt x="1811416" y="1465802"/>
                    </a:lnTo>
                    <a:cubicBezTo>
                      <a:pt x="1816083" y="1490567"/>
                      <a:pt x="1823131" y="1514475"/>
                      <a:pt x="1832561" y="1537145"/>
                    </a:cubicBezTo>
                    <a:cubicBezTo>
                      <a:pt x="1879424" y="1650206"/>
                      <a:pt x="1981246" y="1732693"/>
                      <a:pt x="2100785" y="1755648"/>
                    </a:cubicBezTo>
                    <a:lnTo>
                      <a:pt x="2100785" y="2074640"/>
                    </a:lnTo>
                    <a:lnTo>
                      <a:pt x="1793604" y="2074640"/>
                    </a:lnTo>
                    <a:cubicBezTo>
                      <a:pt x="1770649" y="1954911"/>
                      <a:pt x="1688162" y="1852993"/>
                      <a:pt x="1575005" y="1806131"/>
                    </a:cubicBezTo>
                    <a:cubicBezTo>
                      <a:pt x="1552431" y="1796891"/>
                      <a:pt x="1528618" y="1789843"/>
                      <a:pt x="1503949" y="1785176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113" name="Freeform 112">
            <a:extLst>
              <a:ext uri="{FF2B5EF4-FFF2-40B4-BE49-F238E27FC236}">
                <a16:creationId xmlns:a16="http://schemas.microsoft.com/office/drawing/2014/main" id="{4600F453-E213-6848-96B4-C1D8A3D10B43}"/>
              </a:ext>
            </a:extLst>
          </p:cNvPr>
          <p:cNvSpPr>
            <a:spLocks/>
          </p:cNvSpPr>
          <p:nvPr/>
        </p:nvSpPr>
        <p:spPr bwMode="auto">
          <a:xfrm>
            <a:off x="4234422" y="1511211"/>
            <a:ext cx="697927" cy="695980"/>
          </a:xfrm>
          <a:custGeom>
            <a:avLst/>
            <a:gdLst>
              <a:gd name="T0" fmla="*/ 45 w 298"/>
              <a:gd name="T1" fmla="*/ 229 h 297"/>
              <a:gd name="T2" fmla="*/ 230 w 298"/>
              <a:gd name="T3" fmla="*/ 252 h 297"/>
              <a:gd name="T4" fmla="*/ 253 w 298"/>
              <a:gd name="T5" fmla="*/ 68 h 297"/>
              <a:gd name="T6" fmla="*/ 69 w 298"/>
              <a:gd name="T7" fmla="*/ 44 h 297"/>
              <a:gd name="T8" fmla="*/ 45 w 298"/>
              <a:gd name="T9" fmla="*/ 229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98" h="297">
                <a:moveTo>
                  <a:pt x="45" y="229"/>
                </a:moveTo>
                <a:cubicBezTo>
                  <a:pt x="90" y="286"/>
                  <a:pt x="172" y="297"/>
                  <a:pt x="230" y="252"/>
                </a:cubicBezTo>
                <a:cubicBezTo>
                  <a:pt x="287" y="208"/>
                  <a:pt x="298" y="125"/>
                  <a:pt x="253" y="68"/>
                </a:cubicBezTo>
                <a:cubicBezTo>
                  <a:pt x="209" y="10"/>
                  <a:pt x="126" y="0"/>
                  <a:pt x="69" y="44"/>
                </a:cubicBezTo>
                <a:cubicBezTo>
                  <a:pt x="11" y="89"/>
                  <a:pt x="0" y="171"/>
                  <a:pt x="45" y="229"/>
                </a:cubicBezTo>
                <a:close/>
              </a:path>
            </a:pathLst>
          </a:custGeom>
          <a:solidFill>
            <a:srgbClr val="68A6C3"/>
          </a:solidFill>
          <a:ln w="9525">
            <a:solidFill>
              <a:schemeClr val="bg1"/>
            </a:solidFill>
            <a:round/>
            <a:headEnd/>
            <a:tailEnd/>
          </a:ln>
          <a:effectLst>
            <a:innerShdw blurRad="114300">
              <a:schemeClr val="accent1">
                <a:lumMod val="50000"/>
                <a:alpha val="44000"/>
              </a:scheme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3DBEEC1-A9DC-C74E-9ED0-07AA20340600}"/>
              </a:ext>
            </a:extLst>
          </p:cNvPr>
          <p:cNvGrpSpPr/>
          <p:nvPr/>
        </p:nvGrpSpPr>
        <p:grpSpPr>
          <a:xfrm>
            <a:off x="10321945" y="1474246"/>
            <a:ext cx="697927" cy="695980"/>
            <a:chOff x="7284253" y="1519620"/>
            <a:chExt cx="697927" cy="695980"/>
          </a:xfrm>
          <a:solidFill>
            <a:srgbClr val="699BA8"/>
          </a:solidFill>
        </p:grpSpPr>
        <p:sp>
          <p:nvSpPr>
            <p:cNvPr id="120" name="Freeform 119">
              <a:extLst>
                <a:ext uri="{FF2B5EF4-FFF2-40B4-BE49-F238E27FC236}">
                  <a16:creationId xmlns:a16="http://schemas.microsoft.com/office/drawing/2014/main" id="{D04EC9CC-3C7D-A34F-BCE0-8830A0F5A264}"/>
                </a:ext>
              </a:extLst>
            </p:cNvPr>
            <p:cNvSpPr>
              <a:spLocks/>
            </p:cNvSpPr>
            <p:nvPr/>
          </p:nvSpPr>
          <p:spPr bwMode="auto">
            <a:xfrm>
              <a:off x="7284253" y="1519620"/>
              <a:ext cx="697927" cy="695980"/>
            </a:xfrm>
            <a:custGeom>
              <a:avLst/>
              <a:gdLst>
                <a:gd name="T0" fmla="*/ 45 w 298"/>
                <a:gd name="T1" fmla="*/ 229 h 297"/>
                <a:gd name="T2" fmla="*/ 230 w 298"/>
                <a:gd name="T3" fmla="*/ 252 h 297"/>
                <a:gd name="T4" fmla="*/ 253 w 298"/>
                <a:gd name="T5" fmla="*/ 68 h 297"/>
                <a:gd name="T6" fmla="*/ 69 w 298"/>
                <a:gd name="T7" fmla="*/ 44 h 297"/>
                <a:gd name="T8" fmla="*/ 45 w 298"/>
                <a:gd name="T9" fmla="*/ 229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8" h="297">
                  <a:moveTo>
                    <a:pt x="45" y="229"/>
                  </a:moveTo>
                  <a:cubicBezTo>
                    <a:pt x="90" y="286"/>
                    <a:pt x="172" y="297"/>
                    <a:pt x="230" y="252"/>
                  </a:cubicBezTo>
                  <a:cubicBezTo>
                    <a:pt x="287" y="208"/>
                    <a:pt x="298" y="125"/>
                    <a:pt x="253" y="68"/>
                  </a:cubicBezTo>
                  <a:cubicBezTo>
                    <a:pt x="209" y="10"/>
                    <a:pt x="126" y="0"/>
                    <a:pt x="69" y="44"/>
                  </a:cubicBezTo>
                  <a:cubicBezTo>
                    <a:pt x="11" y="89"/>
                    <a:pt x="0" y="171"/>
                    <a:pt x="45" y="229"/>
                  </a:cubicBezTo>
                  <a:close/>
                </a:path>
              </a:pathLst>
            </a:custGeom>
            <a:grpFill/>
            <a:ln w="9525">
              <a:solidFill>
                <a:schemeClr val="bg1"/>
              </a:solidFill>
              <a:round/>
              <a:headEnd/>
              <a:tailEnd/>
            </a:ln>
            <a:effectLst>
              <a:innerShdw blurRad="114300">
                <a:schemeClr val="accent1">
                  <a:lumMod val="50000"/>
                  <a:alpha val="44000"/>
                </a:schemeClr>
              </a:inn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89" name="Graphic 15">
              <a:extLst>
                <a:ext uri="{FF2B5EF4-FFF2-40B4-BE49-F238E27FC236}">
                  <a16:creationId xmlns:a16="http://schemas.microsoft.com/office/drawing/2014/main" id="{BE207E02-7B3A-4726-BFC7-8021A66C88C4}"/>
                </a:ext>
              </a:extLst>
            </p:cNvPr>
            <p:cNvGrpSpPr/>
            <p:nvPr/>
          </p:nvGrpSpPr>
          <p:grpSpPr>
            <a:xfrm>
              <a:off x="7484198" y="1736606"/>
              <a:ext cx="297648" cy="261511"/>
              <a:chOff x="4267200" y="1821251"/>
              <a:chExt cx="3652838" cy="3209378"/>
            </a:xfrm>
            <a:grpFill/>
          </p:grpSpPr>
          <p:sp>
            <p:nvSpPr>
              <p:cNvPr id="95" name="Freeform: Shape 94">
                <a:extLst>
                  <a:ext uri="{FF2B5EF4-FFF2-40B4-BE49-F238E27FC236}">
                    <a16:creationId xmlns:a16="http://schemas.microsoft.com/office/drawing/2014/main" id="{4F7D1129-B4B2-48BF-A977-AD06A0228804}"/>
                  </a:ext>
                </a:extLst>
              </p:cNvPr>
              <p:cNvSpPr/>
              <p:nvPr/>
            </p:nvSpPr>
            <p:spPr>
              <a:xfrm>
                <a:off x="4781907" y="1821287"/>
                <a:ext cx="266700" cy="266700"/>
              </a:xfrm>
              <a:custGeom>
                <a:avLst/>
                <a:gdLst>
                  <a:gd name="connsiteX0" fmla="*/ 202811 w 266700"/>
                  <a:gd name="connsiteY0" fmla="*/ 274403 h 266700"/>
                  <a:gd name="connsiteX1" fmla="*/ 152233 w 266700"/>
                  <a:gd name="connsiteY1" fmla="*/ 253448 h 266700"/>
                  <a:gd name="connsiteX2" fmla="*/ 20884 w 266700"/>
                  <a:gd name="connsiteY2" fmla="*/ 121908 h 266700"/>
                  <a:gd name="connsiteX3" fmla="*/ 20979 w 266700"/>
                  <a:gd name="connsiteY3" fmla="*/ 20848 h 266700"/>
                  <a:gd name="connsiteX4" fmla="*/ 122039 w 266700"/>
                  <a:gd name="connsiteY4" fmla="*/ 20943 h 266700"/>
                  <a:gd name="connsiteX5" fmla="*/ 253389 w 266700"/>
                  <a:gd name="connsiteY5" fmla="*/ 152483 h 266700"/>
                  <a:gd name="connsiteX6" fmla="*/ 253294 w 266700"/>
                  <a:gd name="connsiteY6" fmla="*/ 253544 h 266700"/>
                  <a:gd name="connsiteX7" fmla="*/ 202811 w 266700"/>
                  <a:gd name="connsiteY7" fmla="*/ 274403 h 266700"/>
                  <a:gd name="connsiteX8" fmla="*/ 202811 w 266700"/>
                  <a:gd name="connsiteY8" fmla="*/ 274403 h 2667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6700" h="266700">
                    <a:moveTo>
                      <a:pt x="202811" y="274403"/>
                    </a:moveTo>
                    <a:cubicBezTo>
                      <a:pt x="184523" y="274403"/>
                      <a:pt x="166235" y="267450"/>
                      <a:pt x="152233" y="253448"/>
                    </a:cubicBezTo>
                    <a:lnTo>
                      <a:pt x="20884" y="121908"/>
                    </a:lnTo>
                    <a:cubicBezTo>
                      <a:pt x="-7025" y="94000"/>
                      <a:pt x="-6929" y="48756"/>
                      <a:pt x="20979" y="20848"/>
                    </a:cubicBezTo>
                    <a:cubicBezTo>
                      <a:pt x="48887" y="-6965"/>
                      <a:pt x="94131" y="-6965"/>
                      <a:pt x="122039" y="20943"/>
                    </a:cubicBezTo>
                    <a:lnTo>
                      <a:pt x="253389" y="152483"/>
                    </a:lnTo>
                    <a:cubicBezTo>
                      <a:pt x="281202" y="180392"/>
                      <a:pt x="281202" y="225635"/>
                      <a:pt x="253294" y="253544"/>
                    </a:cubicBezTo>
                    <a:cubicBezTo>
                      <a:pt x="239292" y="267450"/>
                      <a:pt x="221004" y="274403"/>
                      <a:pt x="202811" y="274403"/>
                    </a:cubicBezTo>
                    <a:lnTo>
                      <a:pt x="202811" y="2744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99" name="Freeform: Shape 98">
                <a:extLst>
                  <a:ext uri="{FF2B5EF4-FFF2-40B4-BE49-F238E27FC236}">
                    <a16:creationId xmlns:a16="http://schemas.microsoft.com/office/drawing/2014/main" id="{2E17FCC5-4A3C-46EA-9F74-2D91BDF0ADC5}"/>
                  </a:ext>
                </a:extLst>
              </p:cNvPr>
              <p:cNvSpPr/>
              <p:nvPr/>
            </p:nvSpPr>
            <p:spPr>
              <a:xfrm>
                <a:off x="7135856" y="4179546"/>
                <a:ext cx="266700" cy="266700"/>
              </a:xfrm>
              <a:custGeom>
                <a:avLst/>
                <a:gdLst>
                  <a:gd name="connsiteX0" fmla="*/ 202775 w 266700"/>
                  <a:gd name="connsiteY0" fmla="*/ 274439 h 266700"/>
                  <a:gd name="connsiteX1" fmla="*/ 152198 w 266700"/>
                  <a:gd name="connsiteY1" fmla="*/ 253484 h 266700"/>
                  <a:gd name="connsiteX2" fmla="*/ 20848 w 266700"/>
                  <a:gd name="connsiteY2" fmla="*/ 121944 h 266700"/>
                  <a:gd name="connsiteX3" fmla="*/ 20943 w 266700"/>
                  <a:gd name="connsiteY3" fmla="*/ 20884 h 266700"/>
                  <a:gd name="connsiteX4" fmla="*/ 122003 w 266700"/>
                  <a:gd name="connsiteY4" fmla="*/ 20979 h 266700"/>
                  <a:gd name="connsiteX5" fmla="*/ 253353 w 266700"/>
                  <a:gd name="connsiteY5" fmla="*/ 152519 h 266700"/>
                  <a:gd name="connsiteX6" fmla="*/ 253258 w 266700"/>
                  <a:gd name="connsiteY6" fmla="*/ 253579 h 266700"/>
                  <a:gd name="connsiteX7" fmla="*/ 202775 w 266700"/>
                  <a:gd name="connsiteY7" fmla="*/ 274439 h 266700"/>
                  <a:gd name="connsiteX8" fmla="*/ 202775 w 266700"/>
                  <a:gd name="connsiteY8" fmla="*/ 274439 h 2667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6700" h="266700">
                    <a:moveTo>
                      <a:pt x="202775" y="274439"/>
                    </a:moveTo>
                    <a:cubicBezTo>
                      <a:pt x="184487" y="274439"/>
                      <a:pt x="166199" y="267486"/>
                      <a:pt x="152198" y="253484"/>
                    </a:cubicBezTo>
                    <a:lnTo>
                      <a:pt x="20848" y="121944"/>
                    </a:lnTo>
                    <a:cubicBezTo>
                      <a:pt x="-6965" y="94036"/>
                      <a:pt x="-6965" y="48792"/>
                      <a:pt x="20943" y="20884"/>
                    </a:cubicBezTo>
                    <a:cubicBezTo>
                      <a:pt x="48851" y="-7025"/>
                      <a:pt x="94095" y="-6929"/>
                      <a:pt x="122003" y="20979"/>
                    </a:cubicBezTo>
                    <a:lnTo>
                      <a:pt x="253353" y="152519"/>
                    </a:lnTo>
                    <a:cubicBezTo>
                      <a:pt x="281166" y="180427"/>
                      <a:pt x="281166" y="225671"/>
                      <a:pt x="253258" y="253579"/>
                    </a:cubicBezTo>
                    <a:cubicBezTo>
                      <a:pt x="239351" y="267486"/>
                      <a:pt x="221063" y="274439"/>
                      <a:pt x="202775" y="274439"/>
                    </a:cubicBezTo>
                    <a:lnTo>
                      <a:pt x="202775" y="27443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6" name="Freeform: Shape 105">
                <a:extLst>
                  <a:ext uri="{FF2B5EF4-FFF2-40B4-BE49-F238E27FC236}">
                    <a16:creationId xmlns:a16="http://schemas.microsoft.com/office/drawing/2014/main" id="{86B955CE-ECA5-40A7-BDAB-B9102DB80C1C}"/>
                  </a:ext>
                </a:extLst>
              </p:cNvPr>
              <p:cNvSpPr/>
              <p:nvPr/>
            </p:nvSpPr>
            <p:spPr>
              <a:xfrm>
                <a:off x="7135820" y="1821251"/>
                <a:ext cx="266700" cy="266700"/>
              </a:xfrm>
              <a:custGeom>
                <a:avLst/>
                <a:gdLst>
                  <a:gd name="connsiteX0" fmla="*/ 71462 w 266700"/>
                  <a:gd name="connsiteY0" fmla="*/ 274439 h 266700"/>
                  <a:gd name="connsiteX1" fmla="*/ 20979 w 266700"/>
                  <a:gd name="connsiteY1" fmla="*/ 253579 h 266700"/>
                  <a:gd name="connsiteX2" fmla="*/ 20884 w 266700"/>
                  <a:gd name="connsiteY2" fmla="*/ 152519 h 266700"/>
                  <a:gd name="connsiteX3" fmla="*/ 152233 w 266700"/>
                  <a:gd name="connsiteY3" fmla="*/ 20979 h 266700"/>
                  <a:gd name="connsiteX4" fmla="*/ 253294 w 266700"/>
                  <a:gd name="connsiteY4" fmla="*/ 20884 h 266700"/>
                  <a:gd name="connsiteX5" fmla="*/ 253389 w 266700"/>
                  <a:gd name="connsiteY5" fmla="*/ 121944 h 266700"/>
                  <a:gd name="connsiteX6" fmla="*/ 122039 w 266700"/>
                  <a:gd name="connsiteY6" fmla="*/ 253484 h 266700"/>
                  <a:gd name="connsiteX7" fmla="*/ 71462 w 266700"/>
                  <a:gd name="connsiteY7" fmla="*/ 274439 h 266700"/>
                  <a:gd name="connsiteX8" fmla="*/ 71462 w 266700"/>
                  <a:gd name="connsiteY8" fmla="*/ 274439 h 2667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6700" h="266700">
                    <a:moveTo>
                      <a:pt x="71462" y="274439"/>
                    </a:moveTo>
                    <a:cubicBezTo>
                      <a:pt x="53173" y="274439"/>
                      <a:pt x="34981" y="267486"/>
                      <a:pt x="20979" y="253579"/>
                    </a:cubicBezTo>
                    <a:cubicBezTo>
                      <a:pt x="-6929" y="225671"/>
                      <a:pt x="-7025" y="180523"/>
                      <a:pt x="20884" y="152519"/>
                    </a:cubicBezTo>
                    <a:lnTo>
                      <a:pt x="152233" y="20979"/>
                    </a:lnTo>
                    <a:cubicBezTo>
                      <a:pt x="180142" y="-6929"/>
                      <a:pt x="225385" y="-7025"/>
                      <a:pt x="253294" y="20884"/>
                    </a:cubicBezTo>
                    <a:cubicBezTo>
                      <a:pt x="281202" y="48792"/>
                      <a:pt x="281297" y="94036"/>
                      <a:pt x="253389" y="121944"/>
                    </a:cubicBezTo>
                    <a:lnTo>
                      <a:pt x="122039" y="253484"/>
                    </a:lnTo>
                    <a:cubicBezTo>
                      <a:pt x="108133" y="267486"/>
                      <a:pt x="89749" y="274439"/>
                      <a:pt x="71462" y="274439"/>
                    </a:cubicBezTo>
                    <a:lnTo>
                      <a:pt x="71462" y="274439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7" name="Freeform: Shape 106">
                <a:extLst>
                  <a:ext uri="{FF2B5EF4-FFF2-40B4-BE49-F238E27FC236}">
                    <a16:creationId xmlns:a16="http://schemas.microsoft.com/office/drawing/2014/main" id="{88AD1809-734C-4736-9D6A-9A438DCB4B79}"/>
                  </a:ext>
                </a:extLst>
              </p:cNvPr>
              <p:cNvSpPr/>
              <p:nvPr/>
            </p:nvSpPr>
            <p:spPr>
              <a:xfrm>
                <a:off x="4781907" y="4179582"/>
                <a:ext cx="266700" cy="266700"/>
              </a:xfrm>
              <a:custGeom>
                <a:avLst/>
                <a:gdLst>
                  <a:gd name="connsiteX0" fmla="*/ 71461 w 266700"/>
                  <a:gd name="connsiteY0" fmla="*/ 274403 h 266700"/>
                  <a:gd name="connsiteX1" fmla="*/ 20979 w 266700"/>
                  <a:gd name="connsiteY1" fmla="*/ 253544 h 266700"/>
                  <a:gd name="connsiteX2" fmla="*/ 20884 w 266700"/>
                  <a:gd name="connsiteY2" fmla="*/ 152483 h 266700"/>
                  <a:gd name="connsiteX3" fmla="*/ 152233 w 266700"/>
                  <a:gd name="connsiteY3" fmla="*/ 20943 h 266700"/>
                  <a:gd name="connsiteX4" fmla="*/ 253198 w 266700"/>
                  <a:gd name="connsiteY4" fmla="*/ 20848 h 266700"/>
                  <a:gd name="connsiteX5" fmla="*/ 253294 w 266700"/>
                  <a:gd name="connsiteY5" fmla="*/ 121908 h 266700"/>
                  <a:gd name="connsiteX6" fmla="*/ 121944 w 266700"/>
                  <a:gd name="connsiteY6" fmla="*/ 253448 h 266700"/>
                  <a:gd name="connsiteX7" fmla="*/ 71461 w 266700"/>
                  <a:gd name="connsiteY7" fmla="*/ 274403 h 266700"/>
                  <a:gd name="connsiteX8" fmla="*/ 71461 w 266700"/>
                  <a:gd name="connsiteY8" fmla="*/ 274403 h 2667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66700" h="266700">
                    <a:moveTo>
                      <a:pt x="71461" y="274403"/>
                    </a:moveTo>
                    <a:cubicBezTo>
                      <a:pt x="53173" y="274403"/>
                      <a:pt x="34885" y="267450"/>
                      <a:pt x="20979" y="253544"/>
                    </a:cubicBezTo>
                    <a:cubicBezTo>
                      <a:pt x="-6929" y="225635"/>
                      <a:pt x="-7025" y="180391"/>
                      <a:pt x="20884" y="152483"/>
                    </a:cubicBezTo>
                    <a:lnTo>
                      <a:pt x="152233" y="20943"/>
                    </a:lnTo>
                    <a:cubicBezTo>
                      <a:pt x="180142" y="-6965"/>
                      <a:pt x="225290" y="-6965"/>
                      <a:pt x="253198" y="20848"/>
                    </a:cubicBezTo>
                    <a:cubicBezTo>
                      <a:pt x="281107" y="48756"/>
                      <a:pt x="281202" y="94000"/>
                      <a:pt x="253294" y="121908"/>
                    </a:cubicBezTo>
                    <a:lnTo>
                      <a:pt x="121944" y="253448"/>
                    </a:lnTo>
                    <a:cubicBezTo>
                      <a:pt x="108037" y="267450"/>
                      <a:pt x="89749" y="274403"/>
                      <a:pt x="71461" y="274403"/>
                    </a:cubicBezTo>
                    <a:lnTo>
                      <a:pt x="71461" y="27440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08" name="Freeform: Shape 107">
                <a:extLst>
                  <a:ext uri="{FF2B5EF4-FFF2-40B4-BE49-F238E27FC236}">
                    <a16:creationId xmlns:a16="http://schemas.microsoft.com/office/drawing/2014/main" id="{EF5691AD-5F31-40D6-805D-1F62018FB98D}"/>
                  </a:ext>
                </a:extLst>
              </p:cNvPr>
              <p:cNvSpPr/>
              <p:nvPr/>
            </p:nvSpPr>
            <p:spPr>
              <a:xfrm>
                <a:off x="7596188" y="3066193"/>
                <a:ext cx="323850" cy="142875"/>
              </a:xfrm>
              <a:custGeom>
                <a:avLst/>
                <a:gdLst>
                  <a:gd name="connsiteX0" fmla="*/ 257175 w 323850"/>
                  <a:gd name="connsiteY0" fmla="*/ 142875 h 142875"/>
                  <a:gd name="connsiteX1" fmla="*/ 71438 w 323850"/>
                  <a:gd name="connsiteY1" fmla="*/ 142875 h 142875"/>
                  <a:gd name="connsiteX2" fmla="*/ 0 w 323850"/>
                  <a:gd name="connsiteY2" fmla="*/ 71438 h 142875"/>
                  <a:gd name="connsiteX3" fmla="*/ 71438 w 323850"/>
                  <a:gd name="connsiteY3" fmla="*/ 0 h 142875"/>
                  <a:gd name="connsiteX4" fmla="*/ 257175 w 323850"/>
                  <a:gd name="connsiteY4" fmla="*/ 0 h 142875"/>
                  <a:gd name="connsiteX5" fmla="*/ 328613 w 323850"/>
                  <a:gd name="connsiteY5" fmla="*/ 71438 h 142875"/>
                  <a:gd name="connsiteX6" fmla="*/ 257175 w 323850"/>
                  <a:gd name="connsiteY6" fmla="*/ 142875 h 142875"/>
                  <a:gd name="connsiteX7" fmla="*/ 257175 w 323850"/>
                  <a:gd name="connsiteY7" fmla="*/ 142875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3850" h="142875">
                    <a:moveTo>
                      <a:pt x="257175" y="142875"/>
                    </a:moveTo>
                    <a:lnTo>
                      <a:pt x="71438" y="142875"/>
                    </a:lnTo>
                    <a:cubicBezTo>
                      <a:pt x="32004" y="142875"/>
                      <a:pt x="0" y="110871"/>
                      <a:pt x="0" y="71438"/>
                    </a:cubicBezTo>
                    <a:cubicBezTo>
                      <a:pt x="0" y="32004"/>
                      <a:pt x="32004" y="0"/>
                      <a:pt x="71438" y="0"/>
                    </a:cubicBezTo>
                    <a:lnTo>
                      <a:pt x="257175" y="0"/>
                    </a:lnTo>
                    <a:cubicBezTo>
                      <a:pt x="296609" y="0"/>
                      <a:pt x="328613" y="32004"/>
                      <a:pt x="328613" y="71438"/>
                    </a:cubicBezTo>
                    <a:cubicBezTo>
                      <a:pt x="328613" y="110871"/>
                      <a:pt x="296609" y="142875"/>
                      <a:pt x="257175" y="142875"/>
                    </a:cubicBezTo>
                    <a:lnTo>
                      <a:pt x="257175" y="14287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1" name="Freeform: Shape 110">
                <a:extLst>
                  <a:ext uri="{FF2B5EF4-FFF2-40B4-BE49-F238E27FC236}">
                    <a16:creationId xmlns:a16="http://schemas.microsoft.com/office/drawing/2014/main" id="{02A1BA46-8B2D-4B0E-961D-0E323A90CA10}"/>
                  </a:ext>
                </a:extLst>
              </p:cNvPr>
              <p:cNvSpPr/>
              <p:nvPr/>
            </p:nvSpPr>
            <p:spPr>
              <a:xfrm>
                <a:off x="4267200" y="3066193"/>
                <a:ext cx="323850" cy="142875"/>
              </a:xfrm>
              <a:custGeom>
                <a:avLst/>
                <a:gdLst>
                  <a:gd name="connsiteX0" fmla="*/ 257175 w 323850"/>
                  <a:gd name="connsiteY0" fmla="*/ 142875 h 142875"/>
                  <a:gd name="connsiteX1" fmla="*/ 71438 w 323850"/>
                  <a:gd name="connsiteY1" fmla="*/ 142875 h 142875"/>
                  <a:gd name="connsiteX2" fmla="*/ 0 w 323850"/>
                  <a:gd name="connsiteY2" fmla="*/ 71438 h 142875"/>
                  <a:gd name="connsiteX3" fmla="*/ 71438 w 323850"/>
                  <a:gd name="connsiteY3" fmla="*/ 0 h 142875"/>
                  <a:gd name="connsiteX4" fmla="*/ 257175 w 323850"/>
                  <a:gd name="connsiteY4" fmla="*/ 0 h 142875"/>
                  <a:gd name="connsiteX5" fmla="*/ 328613 w 323850"/>
                  <a:gd name="connsiteY5" fmla="*/ 71438 h 142875"/>
                  <a:gd name="connsiteX6" fmla="*/ 257175 w 323850"/>
                  <a:gd name="connsiteY6" fmla="*/ 142875 h 142875"/>
                  <a:gd name="connsiteX7" fmla="*/ 257175 w 323850"/>
                  <a:gd name="connsiteY7" fmla="*/ 142875 h 142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23850" h="142875">
                    <a:moveTo>
                      <a:pt x="257175" y="142875"/>
                    </a:moveTo>
                    <a:lnTo>
                      <a:pt x="71438" y="142875"/>
                    </a:lnTo>
                    <a:cubicBezTo>
                      <a:pt x="32004" y="142875"/>
                      <a:pt x="0" y="110871"/>
                      <a:pt x="0" y="71438"/>
                    </a:cubicBezTo>
                    <a:cubicBezTo>
                      <a:pt x="0" y="32004"/>
                      <a:pt x="32004" y="0"/>
                      <a:pt x="71438" y="0"/>
                    </a:cubicBezTo>
                    <a:lnTo>
                      <a:pt x="257175" y="0"/>
                    </a:lnTo>
                    <a:cubicBezTo>
                      <a:pt x="296609" y="0"/>
                      <a:pt x="328613" y="32004"/>
                      <a:pt x="328613" y="71438"/>
                    </a:cubicBezTo>
                    <a:cubicBezTo>
                      <a:pt x="328613" y="110871"/>
                      <a:pt x="296609" y="142875"/>
                      <a:pt x="257175" y="142875"/>
                    </a:cubicBezTo>
                    <a:lnTo>
                      <a:pt x="257175" y="142875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A2B48C52-CA70-4C1B-9ED8-11EE1AEBBD4D}"/>
                  </a:ext>
                </a:extLst>
              </p:cNvPr>
              <p:cNvSpPr/>
              <p:nvPr/>
            </p:nvSpPr>
            <p:spPr>
              <a:xfrm>
                <a:off x="5476113" y="2352103"/>
                <a:ext cx="1238250" cy="1562100"/>
              </a:xfrm>
              <a:custGeom>
                <a:avLst/>
                <a:gdLst>
                  <a:gd name="connsiteX0" fmla="*/ 936117 w 1238250"/>
                  <a:gd name="connsiteY0" fmla="*/ 863441 h 1562100"/>
                  <a:gd name="connsiteX1" fmla="*/ 1109663 w 1238250"/>
                  <a:gd name="connsiteY1" fmla="*/ 489776 h 1562100"/>
                  <a:gd name="connsiteX2" fmla="*/ 619887 w 1238250"/>
                  <a:gd name="connsiteY2" fmla="*/ 0 h 1562100"/>
                  <a:gd name="connsiteX3" fmla="*/ 130112 w 1238250"/>
                  <a:gd name="connsiteY3" fmla="*/ 489776 h 1562100"/>
                  <a:gd name="connsiteX4" fmla="*/ 303657 w 1238250"/>
                  <a:gd name="connsiteY4" fmla="*/ 863441 h 1562100"/>
                  <a:gd name="connsiteX5" fmla="*/ 0 w 1238250"/>
                  <a:gd name="connsiteY5" fmla="*/ 1294829 h 1562100"/>
                  <a:gd name="connsiteX6" fmla="*/ 0 w 1238250"/>
                  <a:gd name="connsiteY6" fmla="*/ 1499616 h 1562100"/>
                  <a:gd name="connsiteX7" fmla="*/ 71438 w 1238250"/>
                  <a:gd name="connsiteY7" fmla="*/ 1571054 h 1562100"/>
                  <a:gd name="connsiteX8" fmla="*/ 1168432 w 1238250"/>
                  <a:gd name="connsiteY8" fmla="*/ 1571054 h 1562100"/>
                  <a:gd name="connsiteX9" fmla="*/ 1239869 w 1238250"/>
                  <a:gd name="connsiteY9" fmla="*/ 1499616 h 1562100"/>
                  <a:gd name="connsiteX10" fmla="*/ 1239869 w 1238250"/>
                  <a:gd name="connsiteY10" fmla="*/ 1294829 h 1562100"/>
                  <a:gd name="connsiteX11" fmla="*/ 936117 w 1238250"/>
                  <a:gd name="connsiteY11" fmla="*/ 863441 h 1562100"/>
                  <a:gd name="connsiteX12" fmla="*/ 936117 w 1238250"/>
                  <a:gd name="connsiteY12" fmla="*/ 863441 h 1562100"/>
                  <a:gd name="connsiteX13" fmla="*/ 272987 w 1238250"/>
                  <a:gd name="connsiteY13" fmla="*/ 489776 h 1562100"/>
                  <a:gd name="connsiteX14" fmla="*/ 619887 w 1238250"/>
                  <a:gd name="connsiteY14" fmla="*/ 142875 h 1562100"/>
                  <a:gd name="connsiteX15" fmla="*/ 966788 w 1238250"/>
                  <a:gd name="connsiteY15" fmla="*/ 489776 h 1562100"/>
                  <a:gd name="connsiteX16" fmla="*/ 619887 w 1238250"/>
                  <a:gd name="connsiteY16" fmla="*/ 836676 h 1562100"/>
                  <a:gd name="connsiteX17" fmla="*/ 272987 w 1238250"/>
                  <a:gd name="connsiteY17" fmla="*/ 489776 h 1562100"/>
                  <a:gd name="connsiteX18" fmla="*/ 272987 w 1238250"/>
                  <a:gd name="connsiteY18" fmla="*/ 489776 h 1562100"/>
                  <a:gd name="connsiteX19" fmla="*/ 1096994 w 1238250"/>
                  <a:gd name="connsiteY19" fmla="*/ 1428274 h 1562100"/>
                  <a:gd name="connsiteX20" fmla="*/ 142780 w 1238250"/>
                  <a:gd name="connsiteY20" fmla="*/ 1428274 h 1562100"/>
                  <a:gd name="connsiteX21" fmla="*/ 142780 w 1238250"/>
                  <a:gd name="connsiteY21" fmla="*/ 1294829 h 1562100"/>
                  <a:gd name="connsiteX22" fmla="*/ 458057 w 1238250"/>
                  <a:gd name="connsiteY22" fmla="*/ 979551 h 1562100"/>
                  <a:gd name="connsiteX23" fmla="*/ 781622 w 1238250"/>
                  <a:gd name="connsiteY23" fmla="*/ 979551 h 1562100"/>
                  <a:gd name="connsiteX24" fmla="*/ 1096899 w 1238250"/>
                  <a:gd name="connsiteY24" fmla="*/ 1294829 h 1562100"/>
                  <a:gd name="connsiteX25" fmla="*/ 1096899 w 1238250"/>
                  <a:gd name="connsiteY25" fmla="*/ 1428274 h 1562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</a:cxnLst>
                <a:rect l="l" t="t" r="r" b="b"/>
                <a:pathLst>
                  <a:path w="1238250" h="1562100">
                    <a:moveTo>
                      <a:pt x="936117" y="863441"/>
                    </a:moveTo>
                    <a:cubicBezTo>
                      <a:pt x="1042226" y="773525"/>
                      <a:pt x="1109663" y="639413"/>
                      <a:pt x="1109663" y="489776"/>
                    </a:cubicBezTo>
                    <a:cubicBezTo>
                      <a:pt x="1109663" y="219742"/>
                      <a:pt x="889921" y="0"/>
                      <a:pt x="619887" y="0"/>
                    </a:cubicBezTo>
                    <a:cubicBezTo>
                      <a:pt x="349853" y="0"/>
                      <a:pt x="130112" y="219742"/>
                      <a:pt x="130112" y="489776"/>
                    </a:cubicBezTo>
                    <a:cubicBezTo>
                      <a:pt x="130112" y="639413"/>
                      <a:pt x="197549" y="773525"/>
                      <a:pt x="303657" y="863441"/>
                    </a:cubicBezTo>
                    <a:cubicBezTo>
                      <a:pt x="126778" y="926973"/>
                      <a:pt x="0" y="1096423"/>
                      <a:pt x="0" y="1294829"/>
                    </a:cubicBezTo>
                    <a:lnTo>
                      <a:pt x="0" y="1499616"/>
                    </a:lnTo>
                    <a:cubicBezTo>
                      <a:pt x="0" y="1539050"/>
                      <a:pt x="32004" y="1571054"/>
                      <a:pt x="71438" y="1571054"/>
                    </a:cubicBezTo>
                    <a:lnTo>
                      <a:pt x="1168432" y="1571054"/>
                    </a:lnTo>
                    <a:cubicBezTo>
                      <a:pt x="1207865" y="1571054"/>
                      <a:pt x="1239869" y="1539050"/>
                      <a:pt x="1239869" y="1499616"/>
                    </a:cubicBezTo>
                    <a:lnTo>
                      <a:pt x="1239869" y="1294829"/>
                    </a:lnTo>
                    <a:cubicBezTo>
                      <a:pt x="1239869" y="1096423"/>
                      <a:pt x="1112996" y="926973"/>
                      <a:pt x="936117" y="863441"/>
                    </a:cubicBezTo>
                    <a:lnTo>
                      <a:pt x="936117" y="863441"/>
                    </a:lnTo>
                    <a:close/>
                    <a:moveTo>
                      <a:pt x="272987" y="489776"/>
                    </a:moveTo>
                    <a:cubicBezTo>
                      <a:pt x="272987" y="298514"/>
                      <a:pt x="428625" y="142875"/>
                      <a:pt x="619887" y="142875"/>
                    </a:cubicBezTo>
                    <a:cubicBezTo>
                      <a:pt x="811149" y="142875"/>
                      <a:pt x="966788" y="298418"/>
                      <a:pt x="966788" y="489776"/>
                    </a:cubicBezTo>
                    <a:cubicBezTo>
                      <a:pt x="966788" y="681038"/>
                      <a:pt x="811149" y="836676"/>
                      <a:pt x="619887" y="836676"/>
                    </a:cubicBezTo>
                    <a:cubicBezTo>
                      <a:pt x="428625" y="836676"/>
                      <a:pt x="272987" y="681038"/>
                      <a:pt x="272987" y="489776"/>
                    </a:cubicBezTo>
                    <a:lnTo>
                      <a:pt x="272987" y="489776"/>
                    </a:lnTo>
                    <a:close/>
                    <a:moveTo>
                      <a:pt x="1096994" y="1428274"/>
                    </a:moveTo>
                    <a:lnTo>
                      <a:pt x="142780" y="1428274"/>
                    </a:lnTo>
                    <a:lnTo>
                      <a:pt x="142780" y="1294829"/>
                    </a:lnTo>
                    <a:cubicBezTo>
                      <a:pt x="142780" y="1120997"/>
                      <a:pt x="284226" y="979551"/>
                      <a:pt x="458057" y="979551"/>
                    </a:cubicBezTo>
                    <a:lnTo>
                      <a:pt x="781622" y="979551"/>
                    </a:lnTo>
                    <a:cubicBezTo>
                      <a:pt x="955453" y="979551"/>
                      <a:pt x="1096899" y="1120997"/>
                      <a:pt x="1096899" y="1294829"/>
                    </a:cubicBezTo>
                    <a:lnTo>
                      <a:pt x="1096899" y="1428274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5" name="Freeform: Shape 114">
                <a:extLst>
                  <a:ext uri="{FF2B5EF4-FFF2-40B4-BE49-F238E27FC236}">
                    <a16:creationId xmlns:a16="http://schemas.microsoft.com/office/drawing/2014/main" id="{8EB89B05-8343-45F6-9CA0-E1142F52541A}"/>
                  </a:ext>
                </a:extLst>
              </p:cNvPr>
              <p:cNvSpPr/>
              <p:nvPr/>
            </p:nvSpPr>
            <p:spPr>
              <a:xfrm>
                <a:off x="7300271" y="3066485"/>
                <a:ext cx="133350" cy="133350"/>
              </a:xfrm>
              <a:custGeom>
                <a:avLst/>
                <a:gdLst>
                  <a:gd name="connsiteX0" fmla="*/ 71222 w 133350"/>
                  <a:gd name="connsiteY0" fmla="*/ 142583 h 133350"/>
                  <a:gd name="connsiteX1" fmla="*/ 4070 w 133350"/>
                  <a:gd name="connsiteY1" fmla="*/ 95244 h 133350"/>
                  <a:gd name="connsiteX2" fmla="*/ 25025 w 133350"/>
                  <a:gd name="connsiteY2" fmla="*/ 16757 h 133350"/>
                  <a:gd name="connsiteX3" fmla="*/ 108941 w 133350"/>
                  <a:gd name="connsiteY3" fmla="*/ 10566 h 133350"/>
                  <a:gd name="connsiteX4" fmla="*/ 141325 w 133350"/>
                  <a:gd name="connsiteY4" fmla="*/ 85242 h 133350"/>
                  <a:gd name="connsiteX5" fmla="*/ 71222 w 133350"/>
                  <a:gd name="connsiteY5" fmla="*/ 142583 h 133350"/>
                  <a:gd name="connsiteX6" fmla="*/ 71222 w 133350"/>
                  <a:gd name="connsiteY6" fmla="*/ 142583 h 133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33350" h="133350">
                    <a:moveTo>
                      <a:pt x="71222" y="142583"/>
                    </a:moveTo>
                    <a:cubicBezTo>
                      <a:pt x="41408" y="142583"/>
                      <a:pt x="14072" y="123342"/>
                      <a:pt x="4070" y="95244"/>
                    </a:cubicBezTo>
                    <a:cubicBezTo>
                      <a:pt x="-5741" y="67526"/>
                      <a:pt x="2546" y="35712"/>
                      <a:pt x="25025" y="16757"/>
                    </a:cubicBezTo>
                    <a:cubicBezTo>
                      <a:pt x="48457" y="-3055"/>
                      <a:pt x="82842" y="-5531"/>
                      <a:pt x="108941" y="10566"/>
                    </a:cubicBezTo>
                    <a:cubicBezTo>
                      <a:pt x="133991" y="26092"/>
                      <a:pt x="147041" y="56286"/>
                      <a:pt x="141325" y="85242"/>
                    </a:cubicBezTo>
                    <a:cubicBezTo>
                      <a:pt x="134658" y="118199"/>
                      <a:pt x="104750" y="142583"/>
                      <a:pt x="71222" y="142583"/>
                    </a:cubicBezTo>
                    <a:lnTo>
                      <a:pt x="71222" y="142583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16" name="Freeform: Shape 115">
                <a:extLst>
                  <a:ext uri="{FF2B5EF4-FFF2-40B4-BE49-F238E27FC236}">
                    <a16:creationId xmlns:a16="http://schemas.microsoft.com/office/drawing/2014/main" id="{B87BFE6B-1F3D-4D23-BAD4-C4BA5602CC5B}"/>
                  </a:ext>
                </a:extLst>
              </p:cNvPr>
              <p:cNvSpPr/>
              <p:nvPr/>
            </p:nvSpPr>
            <p:spPr>
              <a:xfrm>
                <a:off x="4748213" y="1839754"/>
                <a:ext cx="2657475" cy="3190875"/>
              </a:xfrm>
              <a:custGeom>
                <a:avLst/>
                <a:gdLst>
                  <a:gd name="connsiteX0" fmla="*/ 2610231 w 2657475"/>
                  <a:gd name="connsiteY0" fmla="*/ 1548956 h 3190875"/>
                  <a:gd name="connsiteX1" fmla="*/ 2524792 w 2657475"/>
                  <a:gd name="connsiteY1" fmla="*/ 1602962 h 3190875"/>
                  <a:gd name="connsiteX2" fmla="*/ 1604105 w 2657475"/>
                  <a:gd name="connsiteY2" fmla="*/ 2478596 h 3190875"/>
                  <a:gd name="connsiteX3" fmla="*/ 1551432 w 2657475"/>
                  <a:gd name="connsiteY3" fmla="*/ 2547556 h 3190875"/>
                  <a:gd name="connsiteX4" fmla="*/ 1551432 w 2657475"/>
                  <a:gd name="connsiteY4" fmla="*/ 2729579 h 3190875"/>
                  <a:gd name="connsiteX5" fmla="*/ 1144238 w 2657475"/>
                  <a:gd name="connsiteY5" fmla="*/ 2729579 h 3190875"/>
                  <a:gd name="connsiteX6" fmla="*/ 1144238 w 2657475"/>
                  <a:gd name="connsiteY6" fmla="*/ 2547556 h 3190875"/>
                  <a:gd name="connsiteX7" fmla="*/ 1091565 w 2657475"/>
                  <a:gd name="connsiteY7" fmla="*/ 2478596 h 3190875"/>
                  <a:gd name="connsiteX8" fmla="*/ 142875 w 2657475"/>
                  <a:gd name="connsiteY8" fmla="*/ 1347121 h 3190875"/>
                  <a:gd name="connsiteX9" fmla="*/ 1347788 w 2657475"/>
                  <a:gd name="connsiteY9" fmla="*/ 142875 h 3190875"/>
                  <a:gd name="connsiteX10" fmla="*/ 2500313 w 2657475"/>
                  <a:gd name="connsiteY10" fmla="*/ 994505 h 3190875"/>
                  <a:gd name="connsiteX11" fmla="*/ 2589466 w 2657475"/>
                  <a:gd name="connsiteY11" fmla="*/ 1041940 h 3190875"/>
                  <a:gd name="connsiteX12" fmla="*/ 2636901 w 2657475"/>
                  <a:gd name="connsiteY12" fmla="*/ 952691 h 3190875"/>
                  <a:gd name="connsiteX13" fmla="*/ 2156746 w 2657475"/>
                  <a:gd name="connsiteY13" fmla="*/ 269558 h 3190875"/>
                  <a:gd name="connsiteX14" fmla="*/ 1347788 w 2657475"/>
                  <a:gd name="connsiteY14" fmla="*/ 0 h 3190875"/>
                  <a:gd name="connsiteX15" fmla="*/ 0 w 2657475"/>
                  <a:gd name="connsiteY15" fmla="*/ 1347121 h 3190875"/>
                  <a:gd name="connsiteX16" fmla="*/ 272891 w 2657475"/>
                  <a:gd name="connsiteY16" fmla="*/ 2132933 h 3190875"/>
                  <a:gd name="connsiteX17" fmla="*/ 1001363 w 2657475"/>
                  <a:gd name="connsiteY17" fmla="*/ 2601182 h 3190875"/>
                  <a:gd name="connsiteX18" fmla="*/ 1001363 w 2657475"/>
                  <a:gd name="connsiteY18" fmla="*/ 2729484 h 3190875"/>
                  <a:gd name="connsiteX19" fmla="*/ 1000411 w 2657475"/>
                  <a:gd name="connsiteY19" fmla="*/ 2729484 h 3190875"/>
                  <a:gd name="connsiteX20" fmla="*/ 928973 w 2657475"/>
                  <a:gd name="connsiteY20" fmla="*/ 2800922 h 3190875"/>
                  <a:gd name="connsiteX21" fmla="*/ 1000411 w 2657475"/>
                  <a:gd name="connsiteY21" fmla="*/ 2872359 h 3190875"/>
                  <a:gd name="connsiteX22" fmla="*/ 1001363 w 2657475"/>
                  <a:gd name="connsiteY22" fmla="*/ 2872359 h 3190875"/>
                  <a:gd name="connsiteX23" fmla="*/ 1001363 w 2657475"/>
                  <a:gd name="connsiteY23" fmla="*/ 3125438 h 3190875"/>
                  <a:gd name="connsiteX24" fmla="*/ 1072801 w 2657475"/>
                  <a:gd name="connsiteY24" fmla="*/ 3196876 h 3190875"/>
                  <a:gd name="connsiteX25" fmla="*/ 1622870 w 2657475"/>
                  <a:gd name="connsiteY25" fmla="*/ 3196876 h 3190875"/>
                  <a:gd name="connsiteX26" fmla="*/ 1694307 w 2657475"/>
                  <a:gd name="connsiteY26" fmla="*/ 3125438 h 3190875"/>
                  <a:gd name="connsiteX27" fmla="*/ 1694307 w 2657475"/>
                  <a:gd name="connsiteY27" fmla="*/ 2872359 h 3190875"/>
                  <a:gd name="connsiteX28" fmla="*/ 1695260 w 2657475"/>
                  <a:gd name="connsiteY28" fmla="*/ 2872359 h 3190875"/>
                  <a:gd name="connsiteX29" fmla="*/ 1766697 w 2657475"/>
                  <a:gd name="connsiteY29" fmla="*/ 2800922 h 3190875"/>
                  <a:gd name="connsiteX30" fmla="*/ 1695260 w 2657475"/>
                  <a:gd name="connsiteY30" fmla="*/ 2729484 h 3190875"/>
                  <a:gd name="connsiteX31" fmla="*/ 1694307 w 2657475"/>
                  <a:gd name="connsiteY31" fmla="*/ 2729484 h 3190875"/>
                  <a:gd name="connsiteX32" fmla="*/ 1694307 w 2657475"/>
                  <a:gd name="connsiteY32" fmla="*/ 2601182 h 3190875"/>
                  <a:gd name="connsiteX33" fmla="*/ 2664143 w 2657475"/>
                  <a:gd name="connsiteY33" fmla="*/ 1634300 h 3190875"/>
                  <a:gd name="connsiteX34" fmla="*/ 2610231 w 2657475"/>
                  <a:gd name="connsiteY34" fmla="*/ 1548956 h 3190875"/>
                  <a:gd name="connsiteX35" fmla="*/ 2610231 w 2657475"/>
                  <a:gd name="connsiteY35" fmla="*/ 1548956 h 3190875"/>
                  <a:gd name="connsiteX36" fmla="*/ 1551337 w 2657475"/>
                  <a:gd name="connsiteY36" fmla="*/ 3054096 h 3190875"/>
                  <a:gd name="connsiteX37" fmla="*/ 1144143 w 2657475"/>
                  <a:gd name="connsiteY37" fmla="*/ 3054096 h 3190875"/>
                  <a:gd name="connsiteX38" fmla="*/ 1144143 w 2657475"/>
                  <a:gd name="connsiteY38" fmla="*/ 2872454 h 3190875"/>
                  <a:gd name="connsiteX39" fmla="*/ 1551337 w 2657475"/>
                  <a:gd name="connsiteY39" fmla="*/ 2872454 h 3190875"/>
                  <a:gd name="connsiteX40" fmla="*/ 1551337 w 2657475"/>
                  <a:gd name="connsiteY40" fmla="*/ 3054096 h 3190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</a:cxnLst>
                <a:rect l="l" t="t" r="r" b="b"/>
                <a:pathLst>
                  <a:path w="2657475" h="3190875">
                    <a:moveTo>
                      <a:pt x="2610231" y="1548956"/>
                    </a:moveTo>
                    <a:cubicBezTo>
                      <a:pt x="2571655" y="1540288"/>
                      <a:pt x="2533460" y="1564481"/>
                      <a:pt x="2524792" y="1602962"/>
                    </a:cubicBezTo>
                    <a:cubicBezTo>
                      <a:pt x="2429447" y="2025872"/>
                      <a:pt x="2093881" y="2345055"/>
                      <a:pt x="1604105" y="2478596"/>
                    </a:cubicBezTo>
                    <a:cubicBezTo>
                      <a:pt x="1573054" y="2487073"/>
                      <a:pt x="1551432" y="2515362"/>
                      <a:pt x="1551432" y="2547556"/>
                    </a:cubicBezTo>
                    <a:lnTo>
                      <a:pt x="1551432" y="2729579"/>
                    </a:lnTo>
                    <a:lnTo>
                      <a:pt x="1144238" y="2729579"/>
                    </a:lnTo>
                    <a:lnTo>
                      <a:pt x="1144238" y="2547556"/>
                    </a:lnTo>
                    <a:cubicBezTo>
                      <a:pt x="1144238" y="2515362"/>
                      <a:pt x="1122617" y="2487073"/>
                      <a:pt x="1091565" y="2478596"/>
                    </a:cubicBezTo>
                    <a:cubicBezTo>
                      <a:pt x="497491" y="2316480"/>
                      <a:pt x="142875" y="1893570"/>
                      <a:pt x="142875" y="1347121"/>
                    </a:cubicBezTo>
                    <a:cubicBezTo>
                      <a:pt x="142875" y="683133"/>
                      <a:pt x="683419" y="142875"/>
                      <a:pt x="1347788" y="142875"/>
                    </a:cubicBezTo>
                    <a:cubicBezTo>
                      <a:pt x="1881283" y="142875"/>
                      <a:pt x="2344388" y="485108"/>
                      <a:pt x="2500313" y="994505"/>
                    </a:cubicBezTo>
                    <a:cubicBezTo>
                      <a:pt x="2511838" y="1032224"/>
                      <a:pt x="2551843" y="1053465"/>
                      <a:pt x="2589466" y="1041940"/>
                    </a:cubicBezTo>
                    <a:cubicBezTo>
                      <a:pt x="2627186" y="1030415"/>
                      <a:pt x="2648426" y="990410"/>
                      <a:pt x="2636901" y="952691"/>
                    </a:cubicBezTo>
                    <a:cubicBezTo>
                      <a:pt x="2554224" y="682657"/>
                      <a:pt x="2383727" y="440055"/>
                      <a:pt x="2156746" y="269558"/>
                    </a:cubicBezTo>
                    <a:cubicBezTo>
                      <a:pt x="1921955" y="93155"/>
                      <a:pt x="1642205" y="0"/>
                      <a:pt x="1347788" y="0"/>
                    </a:cubicBezTo>
                    <a:cubicBezTo>
                      <a:pt x="604552" y="0"/>
                      <a:pt x="0" y="604361"/>
                      <a:pt x="0" y="1347121"/>
                    </a:cubicBezTo>
                    <a:cubicBezTo>
                      <a:pt x="0" y="1640681"/>
                      <a:pt x="94393" y="1912525"/>
                      <a:pt x="272891" y="2132933"/>
                    </a:cubicBezTo>
                    <a:cubicBezTo>
                      <a:pt x="446723" y="2347627"/>
                      <a:pt x="697802" y="2508790"/>
                      <a:pt x="1001363" y="2601182"/>
                    </a:cubicBezTo>
                    <a:lnTo>
                      <a:pt x="1001363" y="2729484"/>
                    </a:lnTo>
                    <a:lnTo>
                      <a:pt x="1000411" y="2729484"/>
                    </a:lnTo>
                    <a:cubicBezTo>
                      <a:pt x="960977" y="2729484"/>
                      <a:pt x="928973" y="2761488"/>
                      <a:pt x="928973" y="2800922"/>
                    </a:cubicBezTo>
                    <a:cubicBezTo>
                      <a:pt x="928973" y="2840355"/>
                      <a:pt x="960977" y="2872359"/>
                      <a:pt x="1000411" y="2872359"/>
                    </a:cubicBezTo>
                    <a:lnTo>
                      <a:pt x="1001363" y="2872359"/>
                    </a:lnTo>
                    <a:lnTo>
                      <a:pt x="1001363" y="3125438"/>
                    </a:lnTo>
                    <a:cubicBezTo>
                      <a:pt x="1001363" y="3164872"/>
                      <a:pt x="1033272" y="3196876"/>
                      <a:pt x="1072801" y="3196876"/>
                    </a:cubicBezTo>
                    <a:lnTo>
                      <a:pt x="1622870" y="3196876"/>
                    </a:lnTo>
                    <a:cubicBezTo>
                      <a:pt x="1662398" y="3196876"/>
                      <a:pt x="1694307" y="3164872"/>
                      <a:pt x="1694307" y="3125438"/>
                    </a:cubicBezTo>
                    <a:lnTo>
                      <a:pt x="1694307" y="2872359"/>
                    </a:lnTo>
                    <a:lnTo>
                      <a:pt x="1695260" y="2872359"/>
                    </a:lnTo>
                    <a:cubicBezTo>
                      <a:pt x="1734693" y="2872359"/>
                      <a:pt x="1766697" y="2840355"/>
                      <a:pt x="1766697" y="2800922"/>
                    </a:cubicBezTo>
                    <a:cubicBezTo>
                      <a:pt x="1766697" y="2761488"/>
                      <a:pt x="1734693" y="2729484"/>
                      <a:pt x="1695260" y="2729484"/>
                    </a:cubicBezTo>
                    <a:lnTo>
                      <a:pt x="1694307" y="2729484"/>
                    </a:lnTo>
                    <a:lnTo>
                      <a:pt x="1694307" y="2601182"/>
                    </a:lnTo>
                    <a:cubicBezTo>
                      <a:pt x="2208181" y="2444877"/>
                      <a:pt x="2560320" y="2094833"/>
                      <a:pt x="2664143" y="1634300"/>
                    </a:cubicBezTo>
                    <a:cubicBezTo>
                      <a:pt x="2672810" y="1595819"/>
                      <a:pt x="2648617" y="1557623"/>
                      <a:pt x="2610231" y="1548956"/>
                    </a:cubicBezTo>
                    <a:lnTo>
                      <a:pt x="2610231" y="1548956"/>
                    </a:lnTo>
                    <a:close/>
                    <a:moveTo>
                      <a:pt x="1551337" y="3054096"/>
                    </a:moveTo>
                    <a:lnTo>
                      <a:pt x="1144143" y="3054096"/>
                    </a:lnTo>
                    <a:lnTo>
                      <a:pt x="1144143" y="2872454"/>
                    </a:lnTo>
                    <a:lnTo>
                      <a:pt x="1551337" y="2872454"/>
                    </a:lnTo>
                    <a:lnTo>
                      <a:pt x="1551337" y="3054096"/>
                    </a:ln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A33A2013-8789-F341-8C35-D41575048003}"/>
              </a:ext>
            </a:extLst>
          </p:cNvPr>
          <p:cNvGrpSpPr/>
          <p:nvPr/>
        </p:nvGrpSpPr>
        <p:grpSpPr>
          <a:xfrm>
            <a:off x="7259651" y="1492567"/>
            <a:ext cx="697927" cy="695980"/>
            <a:chOff x="10321945" y="1510941"/>
            <a:chExt cx="697927" cy="695980"/>
          </a:xfrm>
          <a:solidFill>
            <a:schemeClr val="bg2">
              <a:lumMod val="60000"/>
              <a:lumOff val="40000"/>
            </a:schemeClr>
          </a:solidFill>
        </p:grpSpPr>
        <p:sp>
          <p:nvSpPr>
            <p:cNvPr id="123" name="Freeform 122">
              <a:extLst>
                <a:ext uri="{FF2B5EF4-FFF2-40B4-BE49-F238E27FC236}">
                  <a16:creationId xmlns:a16="http://schemas.microsoft.com/office/drawing/2014/main" id="{1D7E4A1C-2832-6D48-B882-4A160301766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321945" y="1510941"/>
              <a:ext cx="697927" cy="695980"/>
            </a:xfrm>
            <a:custGeom>
              <a:avLst/>
              <a:gdLst>
                <a:gd name="T0" fmla="*/ 45 w 298"/>
                <a:gd name="T1" fmla="*/ 229 h 297"/>
                <a:gd name="T2" fmla="*/ 230 w 298"/>
                <a:gd name="T3" fmla="*/ 252 h 297"/>
                <a:gd name="T4" fmla="*/ 253 w 298"/>
                <a:gd name="T5" fmla="*/ 68 h 297"/>
                <a:gd name="T6" fmla="*/ 69 w 298"/>
                <a:gd name="T7" fmla="*/ 44 h 297"/>
                <a:gd name="T8" fmla="*/ 45 w 298"/>
                <a:gd name="T9" fmla="*/ 229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8" h="297">
                  <a:moveTo>
                    <a:pt x="45" y="229"/>
                  </a:moveTo>
                  <a:cubicBezTo>
                    <a:pt x="90" y="286"/>
                    <a:pt x="172" y="297"/>
                    <a:pt x="230" y="252"/>
                  </a:cubicBezTo>
                  <a:cubicBezTo>
                    <a:pt x="287" y="208"/>
                    <a:pt x="298" y="125"/>
                    <a:pt x="253" y="68"/>
                  </a:cubicBezTo>
                  <a:cubicBezTo>
                    <a:pt x="209" y="10"/>
                    <a:pt x="126" y="0"/>
                    <a:pt x="69" y="44"/>
                  </a:cubicBezTo>
                  <a:cubicBezTo>
                    <a:pt x="11" y="89"/>
                    <a:pt x="0" y="171"/>
                    <a:pt x="45" y="229"/>
                  </a:cubicBezTo>
                  <a:close/>
                </a:path>
              </a:pathLst>
            </a:custGeom>
            <a:grpFill/>
            <a:ln w="9525">
              <a:solidFill>
                <a:schemeClr val="bg1"/>
              </a:solidFill>
              <a:round/>
              <a:headEnd/>
              <a:tailEnd/>
            </a:ln>
            <a:effectLst>
              <a:innerShdw blurRad="114300">
                <a:schemeClr val="accent1">
                  <a:lumMod val="50000"/>
                  <a:alpha val="44000"/>
                </a:schemeClr>
              </a:inn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8" name="Freeform: Shape 58">
              <a:extLst>
                <a:ext uri="{FF2B5EF4-FFF2-40B4-BE49-F238E27FC236}">
                  <a16:creationId xmlns:a16="http://schemas.microsoft.com/office/drawing/2014/main" id="{5588F524-BD77-964F-B446-88E946F9085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0532294" y="1725797"/>
              <a:ext cx="287995" cy="288000"/>
            </a:xfrm>
            <a:custGeom>
              <a:avLst/>
              <a:gdLst>
                <a:gd name="connsiteX0" fmla="*/ 1335249 w 4876688"/>
                <a:gd name="connsiteY0" fmla="*/ 3000147 h 4876795"/>
                <a:gd name="connsiteX1" fmla="*/ 2050219 w 4876688"/>
                <a:gd name="connsiteY1" fmla="*/ 3613058 h 4876795"/>
                <a:gd name="connsiteX2" fmla="*/ 2027597 w 4876688"/>
                <a:gd name="connsiteY2" fmla="*/ 3577563 h 4876795"/>
                <a:gd name="connsiteX3" fmla="*/ 1822996 w 4876688"/>
                <a:gd name="connsiteY3" fmla="*/ 3000147 h 4876795"/>
                <a:gd name="connsiteX4" fmla="*/ 3053693 w 4876688"/>
                <a:gd name="connsiteY4" fmla="*/ 3000072 h 4876795"/>
                <a:gd name="connsiteX5" fmla="*/ 2849128 w 4876688"/>
                <a:gd name="connsiteY5" fmla="*/ 3577525 h 4876795"/>
                <a:gd name="connsiteX6" fmla="*/ 2826507 w 4876688"/>
                <a:gd name="connsiteY6" fmla="*/ 3613021 h 4876795"/>
                <a:gd name="connsiteX7" fmla="*/ 3541477 w 4876688"/>
                <a:gd name="connsiteY7" fmla="*/ 3000072 h 4876795"/>
                <a:gd name="connsiteX8" fmla="*/ 2017328 w 4876688"/>
                <a:gd name="connsiteY8" fmla="*/ 3000072 h 4876795"/>
                <a:gd name="connsiteX9" fmla="*/ 2438363 w 4876688"/>
                <a:gd name="connsiteY9" fmla="*/ 3676422 h 4876795"/>
                <a:gd name="connsiteX10" fmla="*/ 2859360 w 4876688"/>
                <a:gd name="connsiteY10" fmla="*/ 3000072 h 4876795"/>
                <a:gd name="connsiteX11" fmla="*/ 3080891 w 4876688"/>
                <a:gd name="connsiteY11" fmla="*/ 2047684 h 4876795"/>
                <a:gd name="connsiteX12" fmla="*/ 3105076 w 4876688"/>
                <a:gd name="connsiteY12" fmla="*/ 2438209 h 4876795"/>
                <a:gd name="connsiteX13" fmla="*/ 3083235 w 4876688"/>
                <a:gd name="connsiteY13" fmla="*/ 2809684 h 4876795"/>
                <a:gd name="connsiteX14" fmla="*/ 3619612 w 4876688"/>
                <a:gd name="connsiteY14" fmla="*/ 2809684 h 4876795"/>
                <a:gd name="connsiteX15" fmla="*/ 3676576 w 4876688"/>
                <a:gd name="connsiteY15" fmla="*/ 2438209 h 4876795"/>
                <a:gd name="connsiteX16" fmla="*/ 3613398 w 4876688"/>
                <a:gd name="connsiteY16" fmla="*/ 2047684 h 4876795"/>
                <a:gd name="connsiteX17" fmla="*/ 1914488 w 4876688"/>
                <a:gd name="connsiteY17" fmla="*/ 1866709 h 4876795"/>
                <a:gd name="connsiteX18" fmla="*/ 2009738 w 4876688"/>
                <a:gd name="connsiteY18" fmla="*/ 1961959 h 4876795"/>
                <a:gd name="connsiteX19" fmla="*/ 1914488 w 4876688"/>
                <a:gd name="connsiteY19" fmla="*/ 2057209 h 4876795"/>
                <a:gd name="connsiteX20" fmla="*/ 1819238 w 4876688"/>
                <a:gd name="connsiteY20" fmla="*/ 1961959 h 4876795"/>
                <a:gd name="connsiteX21" fmla="*/ 1914488 w 4876688"/>
                <a:gd name="connsiteY21" fmla="*/ 1866709 h 4876795"/>
                <a:gd name="connsiteX22" fmla="*/ 2828181 w 4876688"/>
                <a:gd name="connsiteY22" fmla="*/ 1264327 h 4876795"/>
                <a:gd name="connsiteX23" fmla="*/ 3050084 w 4876688"/>
                <a:gd name="connsiteY23" fmla="*/ 1857184 h 4876795"/>
                <a:gd name="connsiteX24" fmla="*/ 3531394 w 4876688"/>
                <a:gd name="connsiteY24" fmla="*/ 1857184 h 4876795"/>
                <a:gd name="connsiteX25" fmla="*/ 2828181 w 4876688"/>
                <a:gd name="connsiteY25" fmla="*/ 1264327 h 4876795"/>
                <a:gd name="connsiteX26" fmla="*/ 2438363 w 4876688"/>
                <a:gd name="connsiteY26" fmla="*/ 1199959 h 4876795"/>
                <a:gd name="connsiteX27" fmla="*/ 2087166 w 4876688"/>
                <a:gd name="connsiteY27" fmla="*/ 1621775 h 4876795"/>
                <a:gd name="connsiteX28" fmla="*/ 1965610 w 4876688"/>
                <a:gd name="connsiteY28" fmla="*/ 1679818 h 4876795"/>
                <a:gd name="connsiteX29" fmla="*/ 1907530 w 4876688"/>
                <a:gd name="connsiteY29" fmla="*/ 1558262 h 4876795"/>
                <a:gd name="connsiteX30" fmla="*/ 2051968 w 4876688"/>
                <a:gd name="connsiteY30" fmla="*/ 1261760 h 4876795"/>
                <a:gd name="connsiteX31" fmla="*/ 1345183 w 4876688"/>
                <a:gd name="connsiteY31" fmla="*/ 1857184 h 4876795"/>
                <a:gd name="connsiteX32" fmla="*/ 1533674 w 4876688"/>
                <a:gd name="connsiteY32" fmla="*/ 1857184 h 4876795"/>
                <a:gd name="connsiteX33" fmla="*/ 1628924 w 4876688"/>
                <a:gd name="connsiteY33" fmla="*/ 1952434 h 4876795"/>
                <a:gd name="connsiteX34" fmla="*/ 1533674 w 4876688"/>
                <a:gd name="connsiteY34" fmla="*/ 2047684 h 4876795"/>
                <a:gd name="connsiteX35" fmla="*/ 1263290 w 4876688"/>
                <a:gd name="connsiteY35" fmla="*/ 2047684 h 4876795"/>
                <a:gd name="connsiteX36" fmla="*/ 1200113 w 4876688"/>
                <a:gd name="connsiteY36" fmla="*/ 2438209 h 4876795"/>
                <a:gd name="connsiteX37" fmla="*/ 1257114 w 4876688"/>
                <a:gd name="connsiteY37" fmla="*/ 2809684 h 4876795"/>
                <a:gd name="connsiteX38" fmla="*/ 1793453 w 4876688"/>
                <a:gd name="connsiteY38" fmla="*/ 2809684 h 4876795"/>
                <a:gd name="connsiteX39" fmla="*/ 1771613 w 4876688"/>
                <a:gd name="connsiteY39" fmla="*/ 2438209 h 4876795"/>
                <a:gd name="connsiteX40" fmla="*/ 1773175 w 4876688"/>
                <a:gd name="connsiteY40" fmla="*/ 2337117 h 4876795"/>
                <a:gd name="connsiteX41" fmla="*/ 1871476 w 4876688"/>
                <a:gd name="connsiteY41" fmla="*/ 2244993 h 4876795"/>
                <a:gd name="connsiteX42" fmla="*/ 1963601 w 4876688"/>
                <a:gd name="connsiteY42" fmla="*/ 2343256 h 4876795"/>
                <a:gd name="connsiteX43" fmla="*/ 1962113 w 4876688"/>
                <a:gd name="connsiteY43" fmla="*/ 2438209 h 4876795"/>
                <a:gd name="connsiteX44" fmla="*/ 1985516 w 4876688"/>
                <a:gd name="connsiteY44" fmla="*/ 2809684 h 4876795"/>
                <a:gd name="connsiteX45" fmla="*/ 2891210 w 4876688"/>
                <a:gd name="connsiteY45" fmla="*/ 2809684 h 4876795"/>
                <a:gd name="connsiteX46" fmla="*/ 2914576 w 4876688"/>
                <a:gd name="connsiteY46" fmla="*/ 2438209 h 4876795"/>
                <a:gd name="connsiteX47" fmla="*/ 2888717 w 4876688"/>
                <a:gd name="connsiteY47" fmla="*/ 2047684 h 4876795"/>
                <a:gd name="connsiteX48" fmla="*/ 2295302 w 4876688"/>
                <a:gd name="connsiteY48" fmla="*/ 2047684 h 4876795"/>
                <a:gd name="connsiteX49" fmla="*/ 2200052 w 4876688"/>
                <a:gd name="connsiteY49" fmla="*/ 1952434 h 4876795"/>
                <a:gd name="connsiteX50" fmla="*/ 2295302 w 4876688"/>
                <a:gd name="connsiteY50" fmla="*/ 1857184 h 4876795"/>
                <a:gd name="connsiteX51" fmla="*/ 2855379 w 4876688"/>
                <a:gd name="connsiteY51" fmla="*/ 1857184 h 4876795"/>
                <a:gd name="connsiteX52" fmla="*/ 2438363 w 4876688"/>
                <a:gd name="connsiteY52" fmla="*/ 1199959 h 4876795"/>
                <a:gd name="connsiteX53" fmla="*/ 2438363 w 4876688"/>
                <a:gd name="connsiteY53" fmla="*/ 1009459 h 4876795"/>
                <a:gd name="connsiteX54" fmla="*/ 3867076 w 4876688"/>
                <a:gd name="connsiteY54" fmla="*/ 2438209 h 4876795"/>
                <a:gd name="connsiteX55" fmla="*/ 2438363 w 4876688"/>
                <a:gd name="connsiteY55" fmla="*/ 3866922 h 4876795"/>
                <a:gd name="connsiteX56" fmla="*/ 1009613 w 4876688"/>
                <a:gd name="connsiteY56" fmla="*/ 2438209 h 4876795"/>
                <a:gd name="connsiteX57" fmla="*/ 2438363 w 4876688"/>
                <a:gd name="connsiteY57" fmla="*/ 1009459 h 4876795"/>
                <a:gd name="connsiteX58" fmla="*/ 2438684 w 4876688"/>
                <a:gd name="connsiteY58" fmla="*/ 190402 h 4876795"/>
                <a:gd name="connsiteX59" fmla="*/ 2152613 w 4876688"/>
                <a:gd name="connsiteY59" fmla="*/ 208875 h 4876795"/>
                <a:gd name="connsiteX60" fmla="*/ 2152613 w 4876688"/>
                <a:gd name="connsiteY60" fmla="*/ 570453 h 4876795"/>
                <a:gd name="connsiteX61" fmla="*/ 2076338 w 4876688"/>
                <a:gd name="connsiteY61" fmla="*/ 663806 h 4876795"/>
                <a:gd name="connsiteX62" fmla="*/ 1433736 w 4876688"/>
                <a:gd name="connsiteY62" fmla="*/ 927790 h 4876795"/>
                <a:gd name="connsiteX63" fmla="*/ 1313743 w 4876688"/>
                <a:gd name="connsiteY63" fmla="*/ 915772 h 4876795"/>
                <a:gd name="connsiteX64" fmla="*/ 1097942 w 4876688"/>
                <a:gd name="connsiteY64" fmla="*/ 699934 h 4876795"/>
                <a:gd name="connsiteX65" fmla="*/ 693911 w 4876688"/>
                <a:gd name="connsiteY65" fmla="*/ 1103965 h 4876795"/>
                <a:gd name="connsiteX66" fmla="*/ 909712 w 4876688"/>
                <a:gd name="connsiteY66" fmla="*/ 1319766 h 4876795"/>
                <a:gd name="connsiteX67" fmla="*/ 921730 w 4876688"/>
                <a:gd name="connsiteY67" fmla="*/ 1439796 h 4876795"/>
                <a:gd name="connsiteX68" fmla="*/ 657746 w 4876688"/>
                <a:gd name="connsiteY68" fmla="*/ 2076222 h 4876795"/>
                <a:gd name="connsiteX69" fmla="*/ 564430 w 4876688"/>
                <a:gd name="connsiteY69" fmla="*/ 2152459 h 4876795"/>
                <a:gd name="connsiteX70" fmla="*/ 209029 w 4876688"/>
                <a:gd name="connsiteY70" fmla="*/ 2152459 h 4876795"/>
                <a:gd name="connsiteX71" fmla="*/ 190500 w 4876688"/>
                <a:gd name="connsiteY71" fmla="*/ 2438209 h 4876795"/>
                <a:gd name="connsiteX72" fmla="*/ 209029 w 4876688"/>
                <a:gd name="connsiteY72" fmla="*/ 2723959 h 4876795"/>
                <a:gd name="connsiteX73" fmla="*/ 564430 w 4876688"/>
                <a:gd name="connsiteY73" fmla="*/ 2723959 h 4876795"/>
                <a:gd name="connsiteX74" fmla="*/ 657746 w 4876688"/>
                <a:gd name="connsiteY74" fmla="*/ 2800159 h 4876795"/>
                <a:gd name="connsiteX75" fmla="*/ 921767 w 4876688"/>
                <a:gd name="connsiteY75" fmla="*/ 3434539 h 4876795"/>
                <a:gd name="connsiteX76" fmla="*/ 909712 w 4876688"/>
                <a:gd name="connsiteY76" fmla="*/ 3554532 h 4876795"/>
                <a:gd name="connsiteX77" fmla="*/ 693911 w 4876688"/>
                <a:gd name="connsiteY77" fmla="*/ 3770333 h 4876795"/>
                <a:gd name="connsiteX78" fmla="*/ 1097942 w 4876688"/>
                <a:gd name="connsiteY78" fmla="*/ 4174364 h 4876795"/>
                <a:gd name="connsiteX79" fmla="*/ 1313743 w 4876688"/>
                <a:gd name="connsiteY79" fmla="*/ 3958563 h 4876795"/>
                <a:gd name="connsiteX80" fmla="*/ 1433736 w 4876688"/>
                <a:gd name="connsiteY80" fmla="*/ 3946508 h 4876795"/>
                <a:gd name="connsiteX81" fmla="*/ 2066850 w 4876688"/>
                <a:gd name="connsiteY81" fmla="*/ 4210529 h 4876795"/>
                <a:gd name="connsiteX82" fmla="*/ 2143088 w 4876688"/>
                <a:gd name="connsiteY82" fmla="*/ 4303844 h 4876795"/>
                <a:gd name="connsiteX83" fmla="*/ 2143088 w 4876688"/>
                <a:gd name="connsiteY83" fmla="*/ 4667580 h 4876795"/>
                <a:gd name="connsiteX84" fmla="*/ 2714588 w 4876688"/>
                <a:gd name="connsiteY84" fmla="*/ 4667580 h 4876795"/>
                <a:gd name="connsiteX85" fmla="*/ 2714588 w 4876688"/>
                <a:gd name="connsiteY85" fmla="*/ 4303844 h 4876795"/>
                <a:gd name="connsiteX86" fmla="*/ 2790788 w 4876688"/>
                <a:gd name="connsiteY86" fmla="*/ 4210529 h 4876795"/>
                <a:gd name="connsiteX87" fmla="*/ 3428479 w 4876688"/>
                <a:gd name="connsiteY87" fmla="*/ 3946545 h 4876795"/>
                <a:gd name="connsiteX88" fmla="*/ 3548509 w 4876688"/>
                <a:gd name="connsiteY88" fmla="*/ 3958563 h 4876795"/>
                <a:gd name="connsiteX89" fmla="*/ 3764310 w 4876688"/>
                <a:gd name="connsiteY89" fmla="*/ 4174364 h 4876795"/>
                <a:gd name="connsiteX90" fmla="*/ 4168304 w 4876688"/>
                <a:gd name="connsiteY90" fmla="*/ 3770333 h 4876795"/>
                <a:gd name="connsiteX91" fmla="*/ 3952503 w 4876688"/>
                <a:gd name="connsiteY91" fmla="*/ 3554532 h 4876795"/>
                <a:gd name="connsiteX92" fmla="*/ 3940485 w 4876688"/>
                <a:gd name="connsiteY92" fmla="*/ 3434539 h 4876795"/>
                <a:gd name="connsiteX93" fmla="*/ 4204469 w 4876688"/>
                <a:gd name="connsiteY93" fmla="*/ 2800196 h 4876795"/>
                <a:gd name="connsiteX94" fmla="*/ 4297784 w 4876688"/>
                <a:gd name="connsiteY94" fmla="*/ 2723959 h 4876795"/>
                <a:gd name="connsiteX95" fmla="*/ 4667696 w 4876688"/>
                <a:gd name="connsiteY95" fmla="*/ 2723959 h 4876795"/>
                <a:gd name="connsiteX96" fmla="*/ 4686226 w 4876688"/>
                <a:gd name="connsiteY96" fmla="*/ 2438209 h 4876795"/>
                <a:gd name="connsiteX97" fmla="*/ 4667696 w 4876688"/>
                <a:gd name="connsiteY97" fmla="*/ 2152459 h 4876795"/>
                <a:gd name="connsiteX98" fmla="*/ 4297784 w 4876688"/>
                <a:gd name="connsiteY98" fmla="*/ 2152459 h 4876795"/>
                <a:gd name="connsiteX99" fmla="*/ 4204469 w 4876688"/>
                <a:gd name="connsiteY99" fmla="*/ 2076185 h 4876795"/>
                <a:gd name="connsiteX100" fmla="*/ 3940485 w 4876688"/>
                <a:gd name="connsiteY100" fmla="*/ 1439796 h 4876795"/>
                <a:gd name="connsiteX101" fmla="*/ 3952503 w 4876688"/>
                <a:gd name="connsiteY101" fmla="*/ 1319766 h 4876795"/>
                <a:gd name="connsiteX102" fmla="*/ 4168304 w 4876688"/>
                <a:gd name="connsiteY102" fmla="*/ 1103965 h 4876795"/>
                <a:gd name="connsiteX103" fmla="*/ 3764272 w 4876688"/>
                <a:gd name="connsiteY103" fmla="*/ 699934 h 4876795"/>
                <a:gd name="connsiteX104" fmla="*/ 3548472 w 4876688"/>
                <a:gd name="connsiteY104" fmla="*/ 915660 h 4876795"/>
                <a:gd name="connsiteX105" fmla="*/ 3428516 w 4876688"/>
                <a:gd name="connsiteY105" fmla="*/ 927715 h 4876795"/>
                <a:gd name="connsiteX106" fmla="*/ 2800350 w 4876688"/>
                <a:gd name="connsiteY106" fmla="*/ 663806 h 4876795"/>
                <a:gd name="connsiteX107" fmla="*/ 2724113 w 4876688"/>
                <a:gd name="connsiteY107" fmla="*/ 570453 h 4876795"/>
                <a:gd name="connsiteX108" fmla="*/ 2724113 w 4876688"/>
                <a:gd name="connsiteY108" fmla="*/ 208875 h 4876795"/>
                <a:gd name="connsiteX109" fmla="*/ 2438684 w 4876688"/>
                <a:gd name="connsiteY109" fmla="*/ 190402 h 4876795"/>
                <a:gd name="connsiteX110" fmla="*/ 2438916 w 4876688"/>
                <a:gd name="connsiteY110" fmla="*/ 0 h 4876795"/>
                <a:gd name="connsiteX111" fmla="*/ 2835176 w 4876688"/>
                <a:gd name="connsiteY111" fmla="*/ 32886 h 4876795"/>
                <a:gd name="connsiteX112" fmla="*/ 2914613 w 4876688"/>
                <a:gd name="connsiteY112" fmla="*/ 126797 h 4876795"/>
                <a:gd name="connsiteX113" fmla="*/ 2914613 w 4876688"/>
                <a:gd name="connsiteY113" fmla="*/ 494328 h 4876795"/>
                <a:gd name="connsiteX114" fmla="*/ 3467844 w 4876688"/>
                <a:gd name="connsiteY114" fmla="*/ 726946 h 4876795"/>
                <a:gd name="connsiteX115" fmla="*/ 3687626 w 4876688"/>
                <a:gd name="connsiteY115" fmla="*/ 507201 h 4876795"/>
                <a:gd name="connsiteX116" fmla="*/ 3810260 w 4876688"/>
                <a:gd name="connsiteY116" fmla="*/ 497007 h 4876795"/>
                <a:gd name="connsiteX117" fmla="*/ 4371268 w 4876688"/>
                <a:gd name="connsiteY117" fmla="*/ 1058014 h 4876795"/>
                <a:gd name="connsiteX118" fmla="*/ 4361073 w 4876688"/>
                <a:gd name="connsiteY118" fmla="*/ 1180649 h 4876795"/>
                <a:gd name="connsiteX119" fmla="*/ 4141217 w 4876688"/>
                <a:gd name="connsiteY119" fmla="*/ 1400505 h 4876795"/>
                <a:gd name="connsiteX120" fmla="*/ 4374096 w 4876688"/>
                <a:gd name="connsiteY120" fmla="*/ 1961959 h 4876795"/>
                <a:gd name="connsiteX121" fmla="*/ 4749738 w 4876688"/>
                <a:gd name="connsiteY121" fmla="*/ 1961959 h 4876795"/>
                <a:gd name="connsiteX122" fmla="*/ 4843649 w 4876688"/>
                <a:gd name="connsiteY122" fmla="*/ 2041396 h 4876795"/>
                <a:gd name="connsiteX123" fmla="*/ 4876688 w 4876688"/>
                <a:gd name="connsiteY123" fmla="*/ 2438172 h 4876795"/>
                <a:gd name="connsiteX124" fmla="*/ 4843649 w 4876688"/>
                <a:gd name="connsiteY124" fmla="*/ 2834985 h 4876795"/>
                <a:gd name="connsiteX125" fmla="*/ 4749738 w 4876688"/>
                <a:gd name="connsiteY125" fmla="*/ 2914422 h 4876795"/>
                <a:gd name="connsiteX126" fmla="*/ 4374021 w 4876688"/>
                <a:gd name="connsiteY126" fmla="*/ 2914422 h 4876795"/>
                <a:gd name="connsiteX127" fmla="*/ 4141217 w 4876688"/>
                <a:gd name="connsiteY127" fmla="*/ 3473830 h 4876795"/>
                <a:gd name="connsiteX128" fmla="*/ 4361036 w 4876688"/>
                <a:gd name="connsiteY128" fmla="*/ 3693649 h 4876795"/>
                <a:gd name="connsiteX129" fmla="*/ 4371268 w 4876688"/>
                <a:gd name="connsiteY129" fmla="*/ 3816283 h 4876795"/>
                <a:gd name="connsiteX130" fmla="*/ 3810260 w 4876688"/>
                <a:gd name="connsiteY130" fmla="*/ 4377291 h 4876795"/>
                <a:gd name="connsiteX131" fmla="*/ 3687626 w 4876688"/>
                <a:gd name="connsiteY131" fmla="*/ 4367096 h 4876795"/>
                <a:gd name="connsiteX132" fmla="*/ 3467770 w 4876688"/>
                <a:gd name="connsiteY132" fmla="*/ 4147240 h 4876795"/>
                <a:gd name="connsiteX133" fmla="*/ 2905088 w 4876688"/>
                <a:gd name="connsiteY133" fmla="*/ 4380081 h 4876795"/>
                <a:gd name="connsiteX134" fmla="*/ 2905088 w 4876688"/>
                <a:gd name="connsiteY134" fmla="*/ 4749585 h 4876795"/>
                <a:gd name="connsiteX135" fmla="*/ 2825651 w 4876688"/>
                <a:gd name="connsiteY135" fmla="*/ 4843495 h 4876795"/>
                <a:gd name="connsiteX136" fmla="*/ 2428875 w 4876688"/>
                <a:gd name="connsiteY136" fmla="*/ 4876795 h 4876795"/>
                <a:gd name="connsiteX137" fmla="*/ 2032025 w 4876688"/>
                <a:gd name="connsiteY137" fmla="*/ 4843495 h 4876795"/>
                <a:gd name="connsiteX138" fmla="*/ 1952588 w 4876688"/>
                <a:gd name="connsiteY138" fmla="*/ 4749585 h 4876795"/>
                <a:gd name="connsiteX139" fmla="*/ 1952588 w 4876688"/>
                <a:gd name="connsiteY139" fmla="*/ 4380044 h 4876795"/>
                <a:gd name="connsiteX140" fmla="*/ 1394445 w 4876688"/>
                <a:gd name="connsiteY140" fmla="*/ 4147240 h 4876795"/>
                <a:gd name="connsiteX141" fmla="*/ 1174589 w 4876688"/>
                <a:gd name="connsiteY141" fmla="*/ 4367096 h 4876795"/>
                <a:gd name="connsiteX142" fmla="*/ 1051991 w 4876688"/>
                <a:gd name="connsiteY142" fmla="*/ 4377291 h 4876795"/>
                <a:gd name="connsiteX143" fmla="*/ 490947 w 4876688"/>
                <a:gd name="connsiteY143" fmla="*/ 3816246 h 4876795"/>
                <a:gd name="connsiteX144" fmla="*/ 501178 w 4876688"/>
                <a:gd name="connsiteY144" fmla="*/ 3693649 h 4876795"/>
                <a:gd name="connsiteX145" fmla="*/ 721035 w 4876688"/>
                <a:gd name="connsiteY145" fmla="*/ 3473793 h 4876795"/>
                <a:gd name="connsiteX146" fmla="*/ 488193 w 4876688"/>
                <a:gd name="connsiteY146" fmla="*/ 2914422 h 4876795"/>
                <a:gd name="connsiteX147" fmla="*/ 126950 w 4876688"/>
                <a:gd name="connsiteY147" fmla="*/ 2914422 h 4876795"/>
                <a:gd name="connsiteX148" fmla="*/ 33040 w 4876688"/>
                <a:gd name="connsiteY148" fmla="*/ 2834985 h 4876795"/>
                <a:gd name="connsiteX149" fmla="*/ 0 w 4876688"/>
                <a:gd name="connsiteY149" fmla="*/ 2438172 h 4876795"/>
                <a:gd name="connsiteX150" fmla="*/ 33040 w 4876688"/>
                <a:gd name="connsiteY150" fmla="*/ 2041396 h 4876795"/>
                <a:gd name="connsiteX151" fmla="*/ 126950 w 4876688"/>
                <a:gd name="connsiteY151" fmla="*/ 1961959 h 4876795"/>
                <a:gd name="connsiteX152" fmla="*/ 488193 w 4876688"/>
                <a:gd name="connsiteY152" fmla="*/ 1961959 h 4876795"/>
                <a:gd name="connsiteX153" fmla="*/ 721035 w 4876688"/>
                <a:gd name="connsiteY153" fmla="*/ 1400468 h 4876795"/>
                <a:gd name="connsiteX154" fmla="*/ 501178 w 4876688"/>
                <a:gd name="connsiteY154" fmla="*/ 1180649 h 4876795"/>
                <a:gd name="connsiteX155" fmla="*/ 490984 w 4876688"/>
                <a:gd name="connsiteY155" fmla="*/ 1058014 h 4876795"/>
                <a:gd name="connsiteX156" fmla="*/ 1051991 w 4876688"/>
                <a:gd name="connsiteY156" fmla="*/ 496969 h 4876795"/>
                <a:gd name="connsiteX157" fmla="*/ 1174626 w 4876688"/>
                <a:gd name="connsiteY157" fmla="*/ 507201 h 4876795"/>
                <a:gd name="connsiteX158" fmla="*/ 1394557 w 4876688"/>
                <a:gd name="connsiteY158" fmla="*/ 727132 h 4876795"/>
                <a:gd name="connsiteX159" fmla="*/ 1962113 w 4876688"/>
                <a:gd name="connsiteY159" fmla="*/ 494179 h 4876795"/>
                <a:gd name="connsiteX160" fmla="*/ 1962113 w 4876688"/>
                <a:gd name="connsiteY160" fmla="*/ 126797 h 4876795"/>
                <a:gd name="connsiteX161" fmla="*/ 2041624 w 4876688"/>
                <a:gd name="connsiteY161" fmla="*/ 32886 h 4876795"/>
                <a:gd name="connsiteX162" fmla="*/ 2438916 w 4876688"/>
                <a:gd name="connsiteY162" fmla="*/ 0 h 48767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</a:cxnLst>
              <a:rect l="l" t="t" r="r" b="b"/>
              <a:pathLst>
                <a:path w="4876688" h="4876795">
                  <a:moveTo>
                    <a:pt x="1335249" y="3000147"/>
                  </a:moveTo>
                  <a:cubicBezTo>
                    <a:pt x="1484672" y="3291924"/>
                    <a:pt x="1744563" y="3511074"/>
                    <a:pt x="2050219" y="3613058"/>
                  </a:cubicBezTo>
                  <a:cubicBezTo>
                    <a:pt x="2042666" y="3601673"/>
                    <a:pt x="2035113" y="3589915"/>
                    <a:pt x="2027597" y="3577563"/>
                  </a:cubicBezTo>
                  <a:cubicBezTo>
                    <a:pt x="1937110" y="3428400"/>
                    <a:pt x="1867012" y="3229975"/>
                    <a:pt x="1822996" y="3000147"/>
                  </a:cubicBezTo>
                  <a:close/>
                  <a:moveTo>
                    <a:pt x="3053693" y="3000072"/>
                  </a:moveTo>
                  <a:cubicBezTo>
                    <a:pt x="3009714" y="3229863"/>
                    <a:pt x="2939616" y="3428400"/>
                    <a:pt x="2849128" y="3577525"/>
                  </a:cubicBezTo>
                  <a:cubicBezTo>
                    <a:pt x="2841613" y="3589915"/>
                    <a:pt x="2834060" y="3601673"/>
                    <a:pt x="2826507" y="3613021"/>
                  </a:cubicBezTo>
                  <a:cubicBezTo>
                    <a:pt x="3132162" y="3511074"/>
                    <a:pt x="3392016" y="3291850"/>
                    <a:pt x="3541477" y="3000072"/>
                  </a:cubicBezTo>
                  <a:close/>
                  <a:moveTo>
                    <a:pt x="2017328" y="3000072"/>
                  </a:moveTo>
                  <a:cubicBezTo>
                    <a:pt x="2100635" y="3397890"/>
                    <a:pt x="2270671" y="3676422"/>
                    <a:pt x="2438363" y="3676422"/>
                  </a:cubicBezTo>
                  <a:cubicBezTo>
                    <a:pt x="2606055" y="3676422"/>
                    <a:pt x="2776054" y="3397890"/>
                    <a:pt x="2859360" y="3000072"/>
                  </a:cubicBezTo>
                  <a:close/>
                  <a:moveTo>
                    <a:pt x="3080891" y="2047684"/>
                  </a:moveTo>
                  <a:cubicBezTo>
                    <a:pt x="3096927" y="2174262"/>
                    <a:pt x="3105076" y="2305119"/>
                    <a:pt x="3105076" y="2438209"/>
                  </a:cubicBezTo>
                  <a:cubicBezTo>
                    <a:pt x="3105076" y="2564638"/>
                    <a:pt x="3097709" y="2689133"/>
                    <a:pt x="3083235" y="2809684"/>
                  </a:cubicBezTo>
                  <a:lnTo>
                    <a:pt x="3619612" y="2809684"/>
                  </a:lnTo>
                  <a:cubicBezTo>
                    <a:pt x="3657377" y="2689840"/>
                    <a:pt x="3676576" y="2565196"/>
                    <a:pt x="3676576" y="2438209"/>
                  </a:cubicBezTo>
                  <a:cubicBezTo>
                    <a:pt x="3676576" y="2304226"/>
                    <a:pt x="3655330" y="2173183"/>
                    <a:pt x="3613398" y="2047684"/>
                  </a:cubicBezTo>
                  <a:close/>
                  <a:moveTo>
                    <a:pt x="1914488" y="1866709"/>
                  </a:moveTo>
                  <a:cubicBezTo>
                    <a:pt x="1967061" y="1866709"/>
                    <a:pt x="2009738" y="1909385"/>
                    <a:pt x="2009738" y="1961959"/>
                  </a:cubicBezTo>
                  <a:cubicBezTo>
                    <a:pt x="2009738" y="2014532"/>
                    <a:pt x="1967061" y="2057209"/>
                    <a:pt x="1914488" y="2057209"/>
                  </a:cubicBezTo>
                  <a:cubicBezTo>
                    <a:pt x="1861914" y="2057209"/>
                    <a:pt x="1819238" y="2014532"/>
                    <a:pt x="1819238" y="1961959"/>
                  </a:cubicBezTo>
                  <a:cubicBezTo>
                    <a:pt x="1819238" y="1909385"/>
                    <a:pt x="1861914" y="1866709"/>
                    <a:pt x="1914488" y="1866709"/>
                  </a:cubicBezTo>
                  <a:close/>
                  <a:moveTo>
                    <a:pt x="2828181" y="1264327"/>
                  </a:moveTo>
                  <a:cubicBezTo>
                    <a:pt x="2924473" y="1409099"/>
                    <a:pt x="3001194" y="1610873"/>
                    <a:pt x="3050084" y="1857184"/>
                  </a:cubicBezTo>
                  <a:lnTo>
                    <a:pt x="3531394" y="1857184"/>
                  </a:lnTo>
                  <a:cubicBezTo>
                    <a:pt x="3380929" y="1576122"/>
                    <a:pt x="3125874" y="1364563"/>
                    <a:pt x="2828181" y="1264327"/>
                  </a:cubicBezTo>
                  <a:close/>
                  <a:moveTo>
                    <a:pt x="2438363" y="1199959"/>
                  </a:moveTo>
                  <a:cubicBezTo>
                    <a:pt x="2313682" y="1199959"/>
                    <a:pt x="2179104" y="1361586"/>
                    <a:pt x="2087166" y="1621775"/>
                  </a:cubicBezTo>
                  <a:cubicBezTo>
                    <a:pt x="2069641" y="1671335"/>
                    <a:pt x="2015207" y="1697342"/>
                    <a:pt x="1965610" y="1679818"/>
                  </a:cubicBezTo>
                  <a:cubicBezTo>
                    <a:pt x="1916013" y="1662293"/>
                    <a:pt x="1890006" y="1607859"/>
                    <a:pt x="1907530" y="1558262"/>
                  </a:cubicBezTo>
                  <a:cubicBezTo>
                    <a:pt x="1948532" y="1442325"/>
                    <a:pt x="1997273" y="1342945"/>
                    <a:pt x="2051968" y="1261760"/>
                  </a:cubicBezTo>
                  <a:cubicBezTo>
                    <a:pt x="1747093" y="1362144"/>
                    <a:pt x="1494197" y="1577908"/>
                    <a:pt x="1345183" y="1857184"/>
                  </a:cubicBezTo>
                  <a:lnTo>
                    <a:pt x="1533674" y="1857184"/>
                  </a:lnTo>
                  <a:cubicBezTo>
                    <a:pt x="1586285" y="1857184"/>
                    <a:pt x="1628924" y="1899823"/>
                    <a:pt x="1628924" y="1952434"/>
                  </a:cubicBezTo>
                  <a:cubicBezTo>
                    <a:pt x="1628924" y="2005045"/>
                    <a:pt x="1586285" y="2047684"/>
                    <a:pt x="1533674" y="2047684"/>
                  </a:cubicBezTo>
                  <a:lnTo>
                    <a:pt x="1263290" y="2047684"/>
                  </a:lnTo>
                  <a:cubicBezTo>
                    <a:pt x="1222363" y="2170504"/>
                    <a:pt x="1200113" y="2301808"/>
                    <a:pt x="1200113" y="2438209"/>
                  </a:cubicBezTo>
                  <a:cubicBezTo>
                    <a:pt x="1200113" y="2565196"/>
                    <a:pt x="1219312" y="2689840"/>
                    <a:pt x="1257114" y="2809684"/>
                  </a:cubicBezTo>
                  <a:lnTo>
                    <a:pt x="1793453" y="2809684"/>
                  </a:lnTo>
                  <a:cubicBezTo>
                    <a:pt x="1778980" y="2689133"/>
                    <a:pt x="1771613" y="2564638"/>
                    <a:pt x="1771613" y="2438209"/>
                  </a:cubicBezTo>
                  <a:cubicBezTo>
                    <a:pt x="1771613" y="2403346"/>
                    <a:pt x="1772134" y="2369301"/>
                    <a:pt x="1773175" y="2337117"/>
                  </a:cubicBezTo>
                  <a:cubicBezTo>
                    <a:pt x="1774887" y="2284507"/>
                    <a:pt x="1818754" y="2243467"/>
                    <a:pt x="1871476" y="2244993"/>
                  </a:cubicBezTo>
                  <a:cubicBezTo>
                    <a:pt x="1924050" y="2246704"/>
                    <a:pt x="1965275" y="2290683"/>
                    <a:pt x="1963601" y="2343256"/>
                  </a:cubicBezTo>
                  <a:cubicBezTo>
                    <a:pt x="1962596" y="2373431"/>
                    <a:pt x="1962113" y="2405392"/>
                    <a:pt x="1962113" y="2438209"/>
                  </a:cubicBezTo>
                  <a:cubicBezTo>
                    <a:pt x="1962113" y="2565085"/>
                    <a:pt x="1970038" y="2689617"/>
                    <a:pt x="1985516" y="2809684"/>
                  </a:cubicBezTo>
                  <a:lnTo>
                    <a:pt x="2891210" y="2809684"/>
                  </a:lnTo>
                  <a:cubicBezTo>
                    <a:pt x="2906651" y="2689617"/>
                    <a:pt x="2914576" y="2565085"/>
                    <a:pt x="2914576" y="2438209"/>
                  </a:cubicBezTo>
                  <a:cubicBezTo>
                    <a:pt x="2914576" y="2304636"/>
                    <a:pt x="2905795" y="2173667"/>
                    <a:pt x="2888717" y="2047684"/>
                  </a:cubicBezTo>
                  <a:lnTo>
                    <a:pt x="2295302" y="2047684"/>
                  </a:lnTo>
                  <a:cubicBezTo>
                    <a:pt x="2242691" y="2047684"/>
                    <a:pt x="2200052" y="2005045"/>
                    <a:pt x="2200052" y="1952434"/>
                  </a:cubicBezTo>
                  <a:cubicBezTo>
                    <a:pt x="2200052" y="1899823"/>
                    <a:pt x="2242691" y="1857184"/>
                    <a:pt x="2295302" y="1857184"/>
                  </a:cubicBezTo>
                  <a:lnTo>
                    <a:pt x="2855379" y="1857184"/>
                  </a:lnTo>
                  <a:cubicBezTo>
                    <a:pt x="2770733" y="1470417"/>
                    <a:pt x="2602483" y="1199959"/>
                    <a:pt x="2438363" y="1199959"/>
                  </a:cubicBezTo>
                  <a:close/>
                  <a:moveTo>
                    <a:pt x="2438363" y="1009459"/>
                  </a:moveTo>
                  <a:cubicBezTo>
                    <a:pt x="3230166" y="1009459"/>
                    <a:pt x="3867076" y="1653736"/>
                    <a:pt x="3867076" y="2438209"/>
                  </a:cubicBezTo>
                  <a:cubicBezTo>
                    <a:pt x="3867076" y="3227258"/>
                    <a:pt x="3225403" y="3866922"/>
                    <a:pt x="2438363" y="3866922"/>
                  </a:cubicBezTo>
                  <a:cubicBezTo>
                    <a:pt x="1651881" y="3866922"/>
                    <a:pt x="1009613" y="3227705"/>
                    <a:pt x="1009613" y="2438209"/>
                  </a:cubicBezTo>
                  <a:cubicBezTo>
                    <a:pt x="1009613" y="1650387"/>
                    <a:pt x="1650541" y="1009459"/>
                    <a:pt x="2438363" y="1009459"/>
                  </a:cubicBezTo>
                  <a:close/>
                  <a:moveTo>
                    <a:pt x="2438684" y="190402"/>
                  </a:moveTo>
                  <a:cubicBezTo>
                    <a:pt x="2343057" y="190393"/>
                    <a:pt x="2247324" y="196541"/>
                    <a:pt x="2152613" y="208875"/>
                  </a:cubicBezTo>
                  <a:lnTo>
                    <a:pt x="2152613" y="570453"/>
                  </a:lnTo>
                  <a:cubicBezTo>
                    <a:pt x="2152613" y="615734"/>
                    <a:pt x="2120726" y="654764"/>
                    <a:pt x="2076338" y="663806"/>
                  </a:cubicBezTo>
                  <a:cubicBezTo>
                    <a:pt x="1845394" y="710798"/>
                    <a:pt x="1623194" y="802104"/>
                    <a:pt x="1433736" y="927790"/>
                  </a:cubicBezTo>
                  <a:cubicBezTo>
                    <a:pt x="1396008" y="952830"/>
                    <a:pt x="1345778" y="947807"/>
                    <a:pt x="1313743" y="915772"/>
                  </a:cubicBezTo>
                  <a:lnTo>
                    <a:pt x="1097942" y="699934"/>
                  </a:lnTo>
                  <a:cubicBezTo>
                    <a:pt x="946063" y="816652"/>
                    <a:pt x="810629" y="952123"/>
                    <a:pt x="693911" y="1103965"/>
                  </a:cubicBezTo>
                  <a:lnTo>
                    <a:pt x="909712" y="1319766"/>
                  </a:lnTo>
                  <a:cubicBezTo>
                    <a:pt x="941784" y="1351838"/>
                    <a:pt x="946807" y="1402031"/>
                    <a:pt x="921730" y="1439796"/>
                  </a:cubicBezTo>
                  <a:cubicBezTo>
                    <a:pt x="793105" y="1633719"/>
                    <a:pt x="704254" y="1847845"/>
                    <a:pt x="657746" y="2076222"/>
                  </a:cubicBezTo>
                  <a:cubicBezTo>
                    <a:pt x="648742" y="2120573"/>
                    <a:pt x="609711" y="2152459"/>
                    <a:pt x="564430" y="2152459"/>
                  </a:cubicBezTo>
                  <a:lnTo>
                    <a:pt x="209029" y="2152459"/>
                  </a:lnTo>
                  <a:cubicBezTo>
                    <a:pt x="196713" y="2246816"/>
                    <a:pt x="190500" y="2342624"/>
                    <a:pt x="190500" y="2438209"/>
                  </a:cubicBezTo>
                  <a:cubicBezTo>
                    <a:pt x="190500" y="2533757"/>
                    <a:pt x="196713" y="2629565"/>
                    <a:pt x="209029" y="2723959"/>
                  </a:cubicBezTo>
                  <a:lnTo>
                    <a:pt x="564430" y="2723959"/>
                  </a:lnTo>
                  <a:cubicBezTo>
                    <a:pt x="609711" y="2723959"/>
                    <a:pt x="648704" y="2755808"/>
                    <a:pt x="657746" y="2800159"/>
                  </a:cubicBezTo>
                  <a:cubicBezTo>
                    <a:pt x="703882" y="3026490"/>
                    <a:pt x="792696" y="3239909"/>
                    <a:pt x="921767" y="3434539"/>
                  </a:cubicBezTo>
                  <a:cubicBezTo>
                    <a:pt x="946807" y="3472304"/>
                    <a:pt x="941747" y="3522497"/>
                    <a:pt x="909712" y="3554532"/>
                  </a:cubicBezTo>
                  <a:lnTo>
                    <a:pt x="693911" y="3770333"/>
                  </a:lnTo>
                  <a:cubicBezTo>
                    <a:pt x="810555" y="3922137"/>
                    <a:pt x="945989" y="4057571"/>
                    <a:pt x="1097942" y="4174364"/>
                  </a:cubicBezTo>
                  <a:lnTo>
                    <a:pt x="1313743" y="3958563"/>
                  </a:lnTo>
                  <a:cubicBezTo>
                    <a:pt x="1345778" y="3926528"/>
                    <a:pt x="1395970" y="3921468"/>
                    <a:pt x="1433736" y="3946508"/>
                  </a:cubicBezTo>
                  <a:cubicBezTo>
                    <a:pt x="1628663" y="4075765"/>
                    <a:pt x="1841673" y="4164578"/>
                    <a:pt x="2066850" y="4210529"/>
                  </a:cubicBezTo>
                  <a:cubicBezTo>
                    <a:pt x="2111238" y="4219570"/>
                    <a:pt x="2143088" y="4258563"/>
                    <a:pt x="2143088" y="4303844"/>
                  </a:cubicBezTo>
                  <a:lnTo>
                    <a:pt x="2143088" y="4667580"/>
                  </a:lnTo>
                  <a:cubicBezTo>
                    <a:pt x="2333067" y="4692509"/>
                    <a:pt x="2524646" y="4692509"/>
                    <a:pt x="2714588" y="4667580"/>
                  </a:cubicBezTo>
                  <a:lnTo>
                    <a:pt x="2714588" y="4303844"/>
                  </a:lnTo>
                  <a:cubicBezTo>
                    <a:pt x="2714588" y="4258563"/>
                    <a:pt x="2746437" y="4219570"/>
                    <a:pt x="2790788" y="4210529"/>
                  </a:cubicBezTo>
                  <a:cubicBezTo>
                    <a:pt x="3017304" y="4164318"/>
                    <a:pt x="3237830" y="4073049"/>
                    <a:pt x="3428479" y="3946545"/>
                  </a:cubicBezTo>
                  <a:cubicBezTo>
                    <a:pt x="3466244" y="3921505"/>
                    <a:pt x="3516436" y="3926528"/>
                    <a:pt x="3548509" y="3958563"/>
                  </a:cubicBezTo>
                  <a:lnTo>
                    <a:pt x="3764310" y="4174364"/>
                  </a:lnTo>
                  <a:cubicBezTo>
                    <a:pt x="3916152" y="4057645"/>
                    <a:pt x="4051585" y="3922174"/>
                    <a:pt x="4168304" y="3770333"/>
                  </a:cubicBezTo>
                  <a:lnTo>
                    <a:pt x="3952503" y="3554532"/>
                  </a:lnTo>
                  <a:cubicBezTo>
                    <a:pt x="3920468" y="3522497"/>
                    <a:pt x="3915445" y="3472304"/>
                    <a:pt x="3940485" y="3434539"/>
                  </a:cubicBezTo>
                  <a:cubicBezTo>
                    <a:pt x="4069631" y="3239797"/>
                    <a:pt x="4158444" y="3026378"/>
                    <a:pt x="4204469" y="2800196"/>
                  </a:cubicBezTo>
                  <a:cubicBezTo>
                    <a:pt x="4213473" y="2755846"/>
                    <a:pt x="4252503" y="2723959"/>
                    <a:pt x="4297784" y="2723959"/>
                  </a:cubicBezTo>
                  <a:lnTo>
                    <a:pt x="4667696" y="2723959"/>
                  </a:lnTo>
                  <a:cubicBezTo>
                    <a:pt x="4680012" y="2629565"/>
                    <a:pt x="4686226" y="2533757"/>
                    <a:pt x="4686226" y="2438209"/>
                  </a:cubicBezTo>
                  <a:cubicBezTo>
                    <a:pt x="4686226" y="2342624"/>
                    <a:pt x="4680012" y="2246816"/>
                    <a:pt x="4667696" y="2152459"/>
                  </a:cubicBezTo>
                  <a:lnTo>
                    <a:pt x="4297784" y="2152459"/>
                  </a:lnTo>
                  <a:cubicBezTo>
                    <a:pt x="4252503" y="2152459"/>
                    <a:pt x="4213473" y="2120573"/>
                    <a:pt x="4204469" y="2076185"/>
                  </a:cubicBezTo>
                  <a:cubicBezTo>
                    <a:pt x="4157997" y="1847882"/>
                    <a:pt x="4069184" y="1633756"/>
                    <a:pt x="3940485" y="1439796"/>
                  </a:cubicBezTo>
                  <a:cubicBezTo>
                    <a:pt x="3915445" y="1402031"/>
                    <a:pt x="3920468" y="1351838"/>
                    <a:pt x="3952503" y="1319766"/>
                  </a:cubicBezTo>
                  <a:lnTo>
                    <a:pt x="4168304" y="1103965"/>
                  </a:lnTo>
                  <a:cubicBezTo>
                    <a:pt x="4051585" y="952123"/>
                    <a:pt x="3916152" y="816652"/>
                    <a:pt x="3764272" y="699934"/>
                  </a:cubicBezTo>
                  <a:lnTo>
                    <a:pt x="3548472" y="915660"/>
                  </a:lnTo>
                  <a:cubicBezTo>
                    <a:pt x="3516436" y="947695"/>
                    <a:pt x="3466281" y="952718"/>
                    <a:pt x="3428516" y="927715"/>
                  </a:cubicBezTo>
                  <a:cubicBezTo>
                    <a:pt x="3229161" y="795556"/>
                    <a:pt x="3023666" y="709236"/>
                    <a:pt x="2800350" y="663806"/>
                  </a:cubicBezTo>
                  <a:cubicBezTo>
                    <a:pt x="2755999" y="654764"/>
                    <a:pt x="2724113" y="615734"/>
                    <a:pt x="2724113" y="570453"/>
                  </a:cubicBezTo>
                  <a:lnTo>
                    <a:pt x="2724113" y="208875"/>
                  </a:lnTo>
                  <a:cubicBezTo>
                    <a:pt x="2629830" y="196578"/>
                    <a:pt x="2534310" y="190411"/>
                    <a:pt x="2438684" y="190402"/>
                  </a:cubicBezTo>
                  <a:close/>
                  <a:moveTo>
                    <a:pt x="2438916" y="0"/>
                  </a:moveTo>
                  <a:cubicBezTo>
                    <a:pt x="2572113" y="13"/>
                    <a:pt x="2705137" y="10989"/>
                    <a:pt x="2835176" y="32886"/>
                  </a:cubicBezTo>
                  <a:cubicBezTo>
                    <a:pt x="2881015" y="40588"/>
                    <a:pt x="2914613" y="80288"/>
                    <a:pt x="2914613" y="126797"/>
                  </a:cubicBezTo>
                  <a:lnTo>
                    <a:pt x="2914613" y="494328"/>
                  </a:lnTo>
                  <a:cubicBezTo>
                    <a:pt x="3107085" y="541878"/>
                    <a:pt x="3292562" y="619864"/>
                    <a:pt x="3467844" y="726946"/>
                  </a:cubicBezTo>
                  <a:lnTo>
                    <a:pt x="3687626" y="507201"/>
                  </a:lnTo>
                  <a:cubicBezTo>
                    <a:pt x="3720554" y="474310"/>
                    <a:pt x="3772384" y="469994"/>
                    <a:pt x="3810260" y="497007"/>
                  </a:cubicBezTo>
                  <a:cubicBezTo>
                    <a:pt x="4027624" y="651900"/>
                    <a:pt x="4216375" y="840651"/>
                    <a:pt x="4371268" y="1058014"/>
                  </a:cubicBezTo>
                  <a:cubicBezTo>
                    <a:pt x="4398280" y="1095928"/>
                    <a:pt x="4393964" y="1147758"/>
                    <a:pt x="4361073" y="1180649"/>
                  </a:cubicBezTo>
                  <a:lnTo>
                    <a:pt x="4141217" y="1400505"/>
                  </a:lnTo>
                  <a:cubicBezTo>
                    <a:pt x="4247480" y="1575006"/>
                    <a:pt x="4325578" y="1763311"/>
                    <a:pt x="4374096" y="1961959"/>
                  </a:cubicBezTo>
                  <a:lnTo>
                    <a:pt x="4749738" y="1961959"/>
                  </a:lnTo>
                  <a:cubicBezTo>
                    <a:pt x="4796247" y="1961959"/>
                    <a:pt x="4835947" y="1995520"/>
                    <a:pt x="4843649" y="2041396"/>
                  </a:cubicBezTo>
                  <a:cubicBezTo>
                    <a:pt x="4865601" y="2171584"/>
                    <a:pt x="4876688" y="2305120"/>
                    <a:pt x="4876688" y="2438172"/>
                  </a:cubicBezTo>
                  <a:cubicBezTo>
                    <a:pt x="4876688" y="2571262"/>
                    <a:pt x="4865601" y="2704798"/>
                    <a:pt x="4843649" y="2834985"/>
                  </a:cubicBezTo>
                  <a:cubicBezTo>
                    <a:pt x="4835947" y="2880861"/>
                    <a:pt x="4796247" y="2914422"/>
                    <a:pt x="4749738" y="2914422"/>
                  </a:cubicBezTo>
                  <a:lnTo>
                    <a:pt x="4374021" y="2914422"/>
                  </a:lnTo>
                  <a:cubicBezTo>
                    <a:pt x="4325801" y="3111470"/>
                    <a:pt x="4247741" y="3299031"/>
                    <a:pt x="4141217" y="3473830"/>
                  </a:cubicBezTo>
                  <a:lnTo>
                    <a:pt x="4361036" y="3693649"/>
                  </a:lnTo>
                  <a:cubicBezTo>
                    <a:pt x="4393927" y="3726540"/>
                    <a:pt x="4398280" y="3778369"/>
                    <a:pt x="4371268" y="3816283"/>
                  </a:cubicBezTo>
                  <a:cubicBezTo>
                    <a:pt x="4216375" y="4033647"/>
                    <a:pt x="4027624" y="4222398"/>
                    <a:pt x="3810260" y="4377291"/>
                  </a:cubicBezTo>
                  <a:cubicBezTo>
                    <a:pt x="3772346" y="4404303"/>
                    <a:pt x="3720517" y="4399987"/>
                    <a:pt x="3687626" y="4367096"/>
                  </a:cubicBezTo>
                  <a:lnTo>
                    <a:pt x="3467770" y="4147240"/>
                  </a:lnTo>
                  <a:cubicBezTo>
                    <a:pt x="3293455" y="4253280"/>
                    <a:pt x="3104815" y="4331377"/>
                    <a:pt x="2905088" y="4380081"/>
                  </a:cubicBezTo>
                  <a:lnTo>
                    <a:pt x="2905088" y="4749585"/>
                  </a:lnTo>
                  <a:cubicBezTo>
                    <a:pt x="2905088" y="4796093"/>
                    <a:pt x="2871490" y="4835793"/>
                    <a:pt x="2825651" y="4843495"/>
                  </a:cubicBezTo>
                  <a:cubicBezTo>
                    <a:pt x="2694012" y="4865670"/>
                    <a:pt x="2561444" y="4876795"/>
                    <a:pt x="2428875" y="4876795"/>
                  </a:cubicBezTo>
                  <a:cubicBezTo>
                    <a:pt x="2296269" y="4876795"/>
                    <a:pt x="2163700" y="4865670"/>
                    <a:pt x="2032025" y="4843495"/>
                  </a:cubicBezTo>
                  <a:cubicBezTo>
                    <a:pt x="1986148" y="4835793"/>
                    <a:pt x="1952588" y="4796093"/>
                    <a:pt x="1952588" y="4749585"/>
                  </a:cubicBezTo>
                  <a:lnTo>
                    <a:pt x="1952588" y="4380044"/>
                  </a:lnTo>
                  <a:cubicBezTo>
                    <a:pt x="1756321" y="4331824"/>
                    <a:pt x="1569206" y="4253801"/>
                    <a:pt x="1394445" y="4147240"/>
                  </a:cubicBezTo>
                  <a:lnTo>
                    <a:pt x="1174589" y="4367096"/>
                  </a:lnTo>
                  <a:cubicBezTo>
                    <a:pt x="1141698" y="4399987"/>
                    <a:pt x="1089868" y="4404303"/>
                    <a:pt x="1051991" y="4377291"/>
                  </a:cubicBezTo>
                  <a:cubicBezTo>
                    <a:pt x="834479" y="4222286"/>
                    <a:pt x="645728" y="4033535"/>
                    <a:pt x="490947" y="3816246"/>
                  </a:cubicBezTo>
                  <a:cubicBezTo>
                    <a:pt x="463971" y="3778369"/>
                    <a:pt x="468287" y="3726540"/>
                    <a:pt x="501178" y="3693649"/>
                  </a:cubicBezTo>
                  <a:lnTo>
                    <a:pt x="721035" y="3473793"/>
                  </a:lnTo>
                  <a:cubicBezTo>
                    <a:pt x="614586" y="3299105"/>
                    <a:pt x="536525" y="3111545"/>
                    <a:pt x="488193" y="2914422"/>
                  </a:cubicBezTo>
                  <a:lnTo>
                    <a:pt x="126950" y="2914422"/>
                  </a:lnTo>
                  <a:cubicBezTo>
                    <a:pt x="80441" y="2914422"/>
                    <a:pt x="40741" y="2880861"/>
                    <a:pt x="33040" y="2834985"/>
                  </a:cubicBezTo>
                  <a:cubicBezTo>
                    <a:pt x="11125" y="2704798"/>
                    <a:pt x="0" y="2571262"/>
                    <a:pt x="0" y="2438172"/>
                  </a:cubicBezTo>
                  <a:cubicBezTo>
                    <a:pt x="0" y="2305120"/>
                    <a:pt x="11125" y="2171584"/>
                    <a:pt x="33040" y="2041396"/>
                  </a:cubicBezTo>
                  <a:cubicBezTo>
                    <a:pt x="40741" y="1995520"/>
                    <a:pt x="80441" y="1961959"/>
                    <a:pt x="126950" y="1961959"/>
                  </a:cubicBezTo>
                  <a:lnTo>
                    <a:pt x="488193" y="1961959"/>
                  </a:lnTo>
                  <a:cubicBezTo>
                    <a:pt x="536711" y="1763274"/>
                    <a:pt x="614809" y="1575006"/>
                    <a:pt x="721035" y="1400468"/>
                  </a:cubicBezTo>
                  <a:lnTo>
                    <a:pt x="501178" y="1180649"/>
                  </a:lnTo>
                  <a:cubicBezTo>
                    <a:pt x="468287" y="1147758"/>
                    <a:pt x="463971" y="1095891"/>
                    <a:pt x="490984" y="1058014"/>
                  </a:cubicBezTo>
                  <a:cubicBezTo>
                    <a:pt x="645839" y="840651"/>
                    <a:pt x="834591" y="651900"/>
                    <a:pt x="1051991" y="496969"/>
                  </a:cubicBezTo>
                  <a:cubicBezTo>
                    <a:pt x="1089868" y="469994"/>
                    <a:pt x="1141698" y="474310"/>
                    <a:pt x="1174626" y="507201"/>
                  </a:cubicBezTo>
                  <a:lnTo>
                    <a:pt x="1394557" y="727132"/>
                  </a:lnTo>
                  <a:cubicBezTo>
                    <a:pt x="1567234" y="622729"/>
                    <a:pt x="1760897" y="543218"/>
                    <a:pt x="1962113" y="494179"/>
                  </a:cubicBezTo>
                  <a:lnTo>
                    <a:pt x="1962113" y="126797"/>
                  </a:lnTo>
                  <a:cubicBezTo>
                    <a:pt x="1962113" y="80288"/>
                    <a:pt x="1995711" y="40588"/>
                    <a:pt x="2041624" y="32886"/>
                  </a:cubicBezTo>
                  <a:cubicBezTo>
                    <a:pt x="2172351" y="10934"/>
                    <a:pt x="2305720" y="-14"/>
                    <a:pt x="2438916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5" name="Title 24">
            <a:extLst>
              <a:ext uri="{FF2B5EF4-FFF2-40B4-BE49-F238E27FC236}">
                <a16:creationId xmlns:a16="http://schemas.microsoft.com/office/drawing/2014/main" id="{4EE59176-1B4D-74FC-2058-BDF8B4976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What happens in a typical Agile Project?</a:t>
            </a: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2883874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75 -0.00116 L 3.33333E-6 -4.81481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54" y="255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76 -0.00116 L 5E-6 -2.22222E-6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224" y="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75 0.00255 L 1.11022E-16 4.07407E-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50" y="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24 -0.00116 L 4.79167E-6 -2.22222E-6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64" y="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3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7" presetClass="entr" presetSubtype="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7" presetClass="entr" presetSubtype="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3" presetClass="entr" presetSubtype="16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7" presetClass="entr" presetSubtype="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3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7" presetClass="entr" presetSubtype="1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7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7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7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7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6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2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6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6" presetClass="entr" presetSubtype="3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 animBg="1"/>
      <p:bldP spid="69" grpId="0" animBg="1"/>
      <p:bldP spid="70" grpId="0" animBg="1"/>
      <p:bldP spid="67" grpId="0" animBg="1"/>
      <p:bldP spid="49" grpId="0" animBg="1"/>
      <p:bldP spid="3" grpId="0" animBg="1"/>
      <p:bldP spid="3" grpId="1" animBg="1"/>
      <p:bldP spid="119" grpId="0" animBg="1"/>
      <p:bldP spid="119" grpId="1" animBg="1"/>
      <p:bldP spid="129" grpId="0" animBg="1"/>
      <p:bldP spid="129" grpId="1" animBg="1"/>
      <p:bldP spid="139" grpId="0" animBg="1"/>
      <p:bldP spid="139" grpId="1" animBg="1"/>
      <p:bldP spid="93" grpId="0"/>
      <p:bldP spid="114" grpId="0"/>
      <p:bldP spid="124" grpId="0"/>
      <p:bldP spid="1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0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-EG"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5"/>
          <p:cNvSpPr txBox="1"/>
          <p:nvPr/>
        </p:nvSpPr>
        <p:spPr>
          <a:xfrm>
            <a:off x="2384547" y="561752"/>
            <a:ext cx="8654304" cy="954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Agile frameworks share main practices/processes with some differences in process and terminology used</a:t>
            </a:r>
            <a:endParaRPr dirty="0"/>
          </a:p>
        </p:txBody>
      </p:sp>
      <p:sp>
        <p:nvSpPr>
          <p:cNvPr id="163" name="Google Shape;163;p5"/>
          <p:cNvSpPr/>
          <p:nvPr/>
        </p:nvSpPr>
        <p:spPr>
          <a:xfrm>
            <a:off x="942308" y="467048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5"/>
          <p:cNvSpPr txBox="1"/>
          <p:nvPr/>
        </p:nvSpPr>
        <p:spPr>
          <a:xfrm>
            <a:off x="1153149" y="507626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</a:t>
            </a:r>
            <a:endParaRPr sz="2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5" name="Google Shape;165;p5"/>
          <p:cNvSpPr txBox="1"/>
          <p:nvPr/>
        </p:nvSpPr>
        <p:spPr>
          <a:xfrm>
            <a:off x="1214179" y="763441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6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8" name="Google Shape;168;p5"/>
          <p:cNvSpPr txBox="1"/>
          <p:nvPr/>
        </p:nvSpPr>
        <p:spPr>
          <a:xfrm>
            <a:off x="4787900" y="6400766"/>
            <a:ext cx="2616200" cy="46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sz="1600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E5673C8D-AABE-3D3B-EA6B-435DEDFFFD50}"/>
              </a:ext>
            </a:extLst>
          </p:cNvPr>
          <p:cNvSpPr/>
          <p:nvPr/>
        </p:nvSpPr>
        <p:spPr>
          <a:xfrm>
            <a:off x="2346765" y="1882479"/>
            <a:ext cx="7794762" cy="395645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endParaRPr lang="ar-SA" sz="160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F55DAB5-4CB4-D03A-CD9D-6F49894FFF1D}"/>
              </a:ext>
            </a:extLst>
          </p:cNvPr>
          <p:cNvSpPr/>
          <p:nvPr/>
        </p:nvSpPr>
        <p:spPr>
          <a:xfrm>
            <a:off x="4855810" y="2348724"/>
            <a:ext cx="4786953" cy="319964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endParaRPr lang="ar-SA" sz="16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D0E4FEF-9BF7-2EEA-A99E-9C8020A30253}"/>
              </a:ext>
            </a:extLst>
          </p:cNvPr>
          <p:cNvSpPr/>
          <p:nvPr/>
        </p:nvSpPr>
        <p:spPr>
          <a:xfrm>
            <a:off x="5705177" y="2834495"/>
            <a:ext cx="1523213" cy="100040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600" dirty="0"/>
              <a:t>Scrum</a:t>
            </a:r>
            <a:endParaRPr lang="ar-SA" sz="160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0A066AA-8BC2-45F6-39C2-86822F11A5C1}"/>
              </a:ext>
            </a:extLst>
          </p:cNvPr>
          <p:cNvSpPr/>
          <p:nvPr/>
        </p:nvSpPr>
        <p:spPr>
          <a:xfrm>
            <a:off x="6641425" y="4709701"/>
            <a:ext cx="905428" cy="70312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600" dirty="0"/>
              <a:t>XP</a:t>
            </a:r>
            <a:endParaRPr lang="ar-SA" sz="1600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445A467-978F-02D6-9EEA-1AD60BF18A64}"/>
              </a:ext>
            </a:extLst>
          </p:cNvPr>
          <p:cNvSpPr/>
          <p:nvPr/>
        </p:nvSpPr>
        <p:spPr>
          <a:xfrm>
            <a:off x="7546854" y="2765722"/>
            <a:ext cx="1689570" cy="105576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600" dirty="0"/>
              <a:t>ScrumBan</a:t>
            </a:r>
            <a:endParaRPr lang="ar-SA" sz="160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CEC62D-E5FF-FCF4-CCDB-A85A5768E9C8}"/>
              </a:ext>
            </a:extLst>
          </p:cNvPr>
          <p:cNvSpPr/>
          <p:nvPr/>
        </p:nvSpPr>
        <p:spPr>
          <a:xfrm>
            <a:off x="8048294" y="3869941"/>
            <a:ext cx="1325306" cy="105576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600" dirty="0"/>
              <a:t>DSDM</a:t>
            </a:r>
            <a:endParaRPr lang="ar-SA" sz="160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6B1B004-ADE1-BB48-7E33-6238A05E3816}"/>
              </a:ext>
            </a:extLst>
          </p:cNvPr>
          <p:cNvSpPr/>
          <p:nvPr/>
        </p:nvSpPr>
        <p:spPr>
          <a:xfrm>
            <a:off x="7069071" y="3994596"/>
            <a:ext cx="902855" cy="73764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600" dirty="0"/>
              <a:t>AUP</a:t>
            </a:r>
            <a:endParaRPr lang="ar-SA" sz="1600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EB024574-CBBE-8D6E-3A2A-0170C4F7E2DB}"/>
              </a:ext>
            </a:extLst>
          </p:cNvPr>
          <p:cNvSpPr/>
          <p:nvPr/>
        </p:nvSpPr>
        <p:spPr>
          <a:xfrm>
            <a:off x="3341472" y="3192603"/>
            <a:ext cx="2245388" cy="13362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600" dirty="0"/>
              <a:t>Kanban</a:t>
            </a:r>
            <a:endParaRPr lang="ar-SA" sz="160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B308F47-B871-76F8-F603-42D3EC63C611}"/>
              </a:ext>
            </a:extLst>
          </p:cNvPr>
          <p:cNvSpPr/>
          <p:nvPr/>
        </p:nvSpPr>
        <p:spPr>
          <a:xfrm>
            <a:off x="5512754" y="3888144"/>
            <a:ext cx="1523213" cy="640663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600" dirty="0"/>
              <a:t>Crystal</a:t>
            </a:r>
            <a:endParaRPr lang="ar-SA" sz="160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8CB149F2-C850-FF19-05A7-7006C5A91379}"/>
              </a:ext>
            </a:extLst>
          </p:cNvPr>
          <p:cNvSpPr/>
          <p:nvPr/>
        </p:nvSpPr>
        <p:spPr>
          <a:xfrm>
            <a:off x="5766791" y="4585996"/>
            <a:ext cx="905428" cy="70312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600" dirty="0"/>
              <a:t>FDD</a:t>
            </a:r>
            <a:endParaRPr lang="ar-SA" sz="1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9516CE-41A7-EC21-61D9-D8E7FBCB9EEF}"/>
              </a:ext>
            </a:extLst>
          </p:cNvPr>
          <p:cNvSpPr txBox="1"/>
          <p:nvPr/>
        </p:nvSpPr>
        <p:spPr>
          <a:xfrm>
            <a:off x="3046269" y="2001230"/>
            <a:ext cx="609946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600" dirty="0">
                <a:solidFill>
                  <a:schemeClr val="bg1"/>
                </a:solidFill>
              </a:rPr>
              <a:t>Lean</a:t>
            </a:r>
            <a:endParaRPr lang="ar-SA" sz="1600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0336B2-7417-F74B-767D-DD3F776AE845}"/>
              </a:ext>
            </a:extLst>
          </p:cNvPr>
          <p:cNvSpPr txBox="1"/>
          <p:nvPr/>
        </p:nvSpPr>
        <p:spPr>
          <a:xfrm>
            <a:off x="4354369" y="2405494"/>
            <a:ext cx="609946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</a:pPr>
            <a:r>
              <a:rPr lang="en-US" sz="1600" dirty="0">
                <a:solidFill>
                  <a:schemeClr val="bg1"/>
                </a:solidFill>
              </a:rPr>
              <a:t>Agile</a:t>
            </a:r>
            <a:endParaRPr lang="ar-SA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235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091E5C8E-CCE1-C344-0CF6-9D538BF32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The Agile Subway Roadmap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90BC2A-80F2-9344-3843-F366E7CCE953}"/>
              </a:ext>
            </a:extLst>
          </p:cNvPr>
          <p:cNvSpPr txBox="1"/>
          <p:nvPr/>
        </p:nvSpPr>
        <p:spPr>
          <a:xfrm>
            <a:off x="1004453" y="6418653"/>
            <a:ext cx="98791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Retrieved from </a:t>
            </a:r>
            <a:r>
              <a:rPr lang="en-US" dirty="0">
                <a:solidFill>
                  <a:schemeClr val="bg1"/>
                </a:solidFill>
                <a:hlinkClick r:id="rId2"/>
              </a:rPr>
              <a:t>https://www.agilealliance.org/agile101/subway-map-to-agile-practices/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FF38DB6-1162-1498-0194-7A65573822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1610369"/>
            <a:ext cx="7772400" cy="402788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F7BFA4F-1A68-3C68-7CCA-2BF33DB539A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9800" y="5826816"/>
            <a:ext cx="7772400" cy="556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6940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"/>
          <p:cNvSpPr/>
          <p:nvPr/>
        </p:nvSpPr>
        <p:spPr>
          <a:xfrm rot="10800000" flipH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xx</a:t>
            </a: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7" name="Google Shape;117;p2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4175" r="4175"/>
          <a:stretch/>
        </p:blipFill>
        <p:spPr>
          <a:xfrm>
            <a:off x="0" y="-43542"/>
            <a:ext cx="8659664" cy="5300798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pic>
      <p:sp>
        <p:nvSpPr>
          <p:cNvPr id="118" name="Google Shape;118;p2"/>
          <p:cNvSpPr txBox="1"/>
          <p:nvPr/>
        </p:nvSpPr>
        <p:spPr>
          <a:xfrm>
            <a:off x="6370224" y="2703929"/>
            <a:ext cx="5110078" cy="7694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Agile Terminology</a:t>
            </a:r>
          </a:p>
        </p:txBody>
      </p:sp>
      <p:sp>
        <p:nvSpPr>
          <p:cNvPr id="119" name="Google Shape;119;p2"/>
          <p:cNvSpPr/>
          <p:nvPr/>
        </p:nvSpPr>
        <p:spPr>
          <a:xfrm>
            <a:off x="6384738" y="4232260"/>
            <a:ext cx="3516608" cy="529167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2700" cap="flat" cmpd="sng">
            <a:solidFill>
              <a:srgbClr val="8E5A6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2</a:t>
            </a:r>
            <a:endParaRPr dirty="0"/>
          </a:p>
        </p:txBody>
      </p:sp>
      <p:sp>
        <p:nvSpPr>
          <p:cNvPr id="120" name="Google Shape;120;p2"/>
          <p:cNvSpPr txBox="1"/>
          <p:nvPr/>
        </p:nvSpPr>
        <p:spPr>
          <a:xfrm>
            <a:off x="6370224" y="4862512"/>
            <a:ext cx="3193501" cy="707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PMG 622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Agile Project Management</a:t>
            </a:r>
            <a:endParaRPr dirty="0"/>
          </a:p>
        </p:txBody>
      </p:sp>
      <p:sp>
        <p:nvSpPr>
          <p:cNvPr id="121" name="Google Shape;121;p2"/>
          <p:cNvSpPr txBox="1"/>
          <p:nvPr/>
        </p:nvSpPr>
        <p:spPr>
          <a:xfrm>
            <a:off x="459185" y="6187539"/>
            <a:ext cx="7978233" cy="4000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r>
              <a:rPr lang="en-US" sz="20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by Eng. Ahmed Hussein, MBA, PfMP©, PMP©, CMP APMG</a:t>
            </a:r>
          </a:p>
        </p:txBody>
      </p:sp>
      <p:sp>
        <p:nvSpPr>
          <p:cNvPr id="122" name="Google Shape;122;p2"/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by</a:t>
            </a:r>
            <a:endParaRPr dirty="0"/>
          </a:p>
        </p:txBody>
      </p:sp>
      <p:pic>
        <p:nvPicPr>
          <p:cNvPr id="123" name="Google Shape;123;p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13679" y="372325"/>
            <a:ext cx="2457656" cy="670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2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23081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5F6F3BB7-C15F-7FE9-4A9A-75C24D9B2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</a:rPr>
              <a:t>Main Roles in an Agile Team</a:t>
            </a:r>
            <a:endParaRPr lang="ar-SA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D2E7CB9-6158-7E49-B756-B8F501BC2E84}"/>
              </a:ext>
            </a:extLst>
          </p:cNvPr>
          <p:cNvGrpSpPr/>
          <p:nvPr/>
        </p:nvGrpSpPr>
        <p:grpSpPr>
          <a:xfrm>
            <a:off x="1709770" y="2048979"/>
            <a:ext cx="2880000" cy="4120542"/>
            <a:chOff x="1703420" y="2048979"/>
            <a:chExt cx="2880000" cy="4120542"/>
          </a:xfrm>
        </p:grpSpPr>
        <p:sp>
          <p:nvSpPr>
            <p:cNvPr id="8" name="Rechteck 26">
              <a:extLst>
                <a:ext uri="{FF2B5EF4-FFF2-40B4-BE49-F238E27FC236}">
                  <a16:creationId xmlns:a16="http://schemas.microsoft.com/office/drawing/2014/main" id="{360E44F6-C139-304F-82B2-38E505E876FB}"/>
                </a:ext>
              </a:extLst>
            </p:cNvPr>
            <p:cNvSpPr/>
            <p:nvPr/>
          </p:nvSpPr>
          <p:spPr bwMode="gray">
            <a:xfrm>
              <a:off x="1703420" y="2466691"/>
              <a:ext cx="2862492" cy="370283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737E8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ctr" hangingPunct="0">
                <a:lnSpc>
                  <a:spcPct val="90000"/>
                </a:lnSpc>
                <a:spcBef>
                  <a:spcPts val="1000"/>
                </a:spcBef>
                <a:spcAft>
                  <a:spcPts val="1000"/>
                </a:spcAft>
                <a:defRPr/>
              </a:pPr>
              <a:endParaRPr lang="en-US" sz="1200" b="1" kern="0" spc="40" dirty="0">
                <a:solidFill>
                  <a:srgbClr val="FFFFFF"/>
                </a:solidFill>
                <a:latin typeface="Century Gothic" panose="020B0502020202020204" pitchFamily="34" charset="0"/>
                <a:cs typeface="Calibri"/>
                <a:sym typeface="Century Gothic"/>
              </a:endParaRPr>
            </a:p>
          </p:txBody>
        </p:sp>
        <p:sp>
          <p:nvSpPr>
            <p:cNvPr id="5" name="Rechteck 26">
              <a:extLst>
                <a:ext uri="{FF2B5EF4-FFF2-40B4-BE49-F238E27FC236}">
                  <a16:creationId xmlns:a16="http://schemas.microsoft.com/office/drawing/2014/main" id="{35906402-3CD0-4343-BCEE-96D2D2944FF6}"/>
                </a:ext>
              </a:extLst>
            </p:cNvPr>
            <p:cNvSpPr/>
            <p:nvPr/>
          </p:nvSpPr>
          <p:spPr bwMode="gray">
            <a:xfrm>
              <a:off x="1703420" y="2048979"/>
              <a:ext cx="2880000" cy="694092"/>
            </a:xfrm>
            <a:prstGeom prst="rect">
              <a:avLst/>
            </a:prstGeom>
            <a:solidFill>
              <a:srgbClr val="A9A8A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ctr" hangingPunct="0">
                <a:lnSpc>
                  <a:spcPct val="90000"/>
                </a:lnSpc>
                <a:spcBef>
                  <a:spcPts val="1000"/>
                </a:spcBef>
                <a:spcAft>
                  <a:spcPts val="1000"/>
                </a:spcAft>
                <a:defRPr/>
              </a:pPr>
              <a:r>
                <a:rPr lang="en-US" sz="2000" b="1" kern="0" spc="40" dirty="0">
                  <a:solidFill>
                    <a:srgbClr val="FFFFFF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Century Gothic"/>
                </a:rPr>
                <a:t>Product Owner</a:t>
              </a:r>
            </a:p>
          </p:txBody>
        </p:sp>
      </p:grpSp>
      <p:sp>
        <p:nvSpPr>
          <p:cNvPr id="9" name="Rechteck 26">
            <a:extLst>
              <a:ext uri="{FF2B5EF4-FFF2-40B4-BE49-F238E27FC236}">
                <a16:creationId xmlns:a16="http://schemas.microsoft.com/office/drawing/2014/main" id="{0697216C-7A68-EC49-9924-5ED21179F373}"/>
              </a:ext>
            </a:extLst>
          </p:cNvPr>
          <p:cNvSpPr/>
          <p:nvPr/>
        </p:nvSpPr>
        <p:spPr bwMode="gray">
          <a:xfrm>
            <a:off x="4756308" y="2466691"/>
            <a:ext cx="2862492" cy="3702830"/>
          </a:xfrm>
          <a:prstGeom prst="rect">
            <a:avLst/>
          </a:prstGeom>
          <a:solidFill>
            <a:schemeClr val="bg1"/>
          </a:solidFill>
          <a:ln w="12700">
            <a:solidFill>
              <a:srgbClr val="545E6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 hangingPunct="0">
              <a:lnSpc>
                <a:spcPct val="90000"/>
              </a:lnSpc>
              <a:spcBef>
                <a:spcPts val="1000"/>
              </a:spcBef>
              <a:spcAft>
                <a:spcPts val="1000"/>
              </a:spcAft>
              <a:defRPr/>
            </a:pPr>
            <a:endParaRPr lang="en-US" sz="1200" b="1" kern="0" spc="40" dirty="0">
              <a:solidFill>
                <a:srgbClr val="FFFFFF"/>
              </a:solidFill>
              <a:latin typeface="Century Gothic" panose="020B0502020202020204" pitchFamily="34" charset="0"/>
              <a:cs typeface="Calibri"/>
              <a:sym typeface="Century Gothic"/>
            </a:endParaRPr>
          </a:p>
        </p:txBody>
      </p:sp>
      <p:sp>
        <p:nvSpPr>
          <p:cNvPr id="6" name="Rechteck 26">
            <a:extLst>
              <a:ext uri="{FF2B5EF4-FFF2-40B4-BE49-F238E27FC236}">
                <a16:creationId xmlns:a16="http://schemas.microsoft.com/office/drawing/2014/main" id="{FE1108B1-CA51-CC4E-89CB-7FC8437C1EDC}"/>
              </a:ext>
            </a:extLst>
          </p:cNvPr>
          <p:cNvSpPr/>
          <p:nvPr/>
        </p:nvSpPr>
        <p:spPr bwMode="gray">
          <a:xfrm>
            <a:off x="4744699" y="2048979"/>
            <a:ext cx="2880000" cy="694092"/>
          </a:xfrm>
          <a:prstGeom prst="rect">
            <a:avLst/>
          </a:prstGeom>
          <a:solidFill>
            <a:srgbClr val="A9A8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 hangingPunct="0">
              <a:lnSpc>
                <a:spcPct val="90000"/>
              </a:lnSpc>
              <a:spcBef>
                <a:spcPts val="1000"/>
              </a:spcBef>
              <a:spcAft>
                <a:spcPts val="1000"/>
              </a:spcAft>
              <a:defRPr/>
            </a:pPr>
            <a:r>
              <a:rPr lang="en-US" sz="2000" b="1" kern="0" spc="4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  <a:sym typeface="Century Gothic"/>
              </a:rPr>
              <a:t>Agile Coach/ Scrum Master/ Project Manager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069186-30D9-BE4B-B015-99B3C5DF23F3}"/>
              </a:ext>
            </a:extLst>
          </p:cNvPr>
          <p:cNvGrpSpPr/>
          <p:nvPr/>
        </p:nvGrpSpPr>
        <p:grpSpPr>
          <a:xfrm>
            <a:off x="7784796" y="2048979"/>
            <a:ext cx="2880000" cy="4120542"/>
            <a:chOff x="7778446" y="2048979"/>
            <a:chExt cx="2880000" cy="4120542"/>
          </a:xfrm>
        </p:grpSpPr>
        <p:sp>
          <p:nvSpPr>
            <p:cNvPr id="10" name="Rechteck 26">
              <a:extLst>
                <a:ext uri="{FF2B5EF4-FFF2-40B4-BE49-F238E27FC236}">
                  <a16:creationId xmlns:a16="http://schemas.microsoft.com/office/drawing/2014/main" id="{32CB6C2F-260C-4E4F-AB39-C1D85B93609F}"/>
                </a:ext>
              </a:extLst>
            </p:cNvPr>
            <p:cNvSpPr/>
            <p:nvPr/>
          </p:nvSpPr>
          <p:spPr bwMode="gray">
            <a:xfrm>
              <a:off x="7778988" y="2466691"/>
              <a:ext cx="2862491" cy="370283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383D4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ctr" hangingPunct="0">
                <a:lnSpc>
                  <a:spcPct val="90000"/>
                </a:lnSpc>
                <a:spcBef>
                  <a:spcPts val="1000"/>
                </a:spcBef>
                <a:spcAft>
                  <a:spcPts val="1000"/>
                </a:spcAft>
                <a:defRPr/>
              </a:pPr>
              <a:endParaRPr lang="en-US" sz="1200" b="1" kern="0" spc="40" dirty="0">
                <a:solidFill>
                  <a:srgbClr val="FFFFFF"/>
                </a:solidFill>
                <a:latin typeface="Century Gothic" panose="020B0502020202020204" pitchFamily="34" charset="0"/>
                <a:cs typeface="Calibri"/>
                <a:sym typeface="Century Gothic"/>
              </a:endParaRPr>
            </a:p>
          </p:txBody>
        </p:sp>
        <p:sp>
          <p:nvSpPr>
            <p:cNvPr id="7" name="Rechteck 26">
              <a:extLst>
                <a:ext uri="{FF2B5EF4-FFF2-40B4-BE49-F238E27FC236}">
                  <a16:creationId xmlns:a16="http://schemas.microsoft.com/office/drawing/2014/main" id="{04B1019D-A825-F249-A6AA-D925E4DC5BB9}"/>
                </a:ext>
              </a:extLst>
            </p:cNvPr>
            <p:cNvSpPr/>
            <p:nvPr/>
          </p:nvSpPr>
          <p:spPr bwMode="gray">
            <a:xfrm>
              <a:off x="7778446" y="2048979"/>
              <a:ext cx="2880000" cy="694092"/>
            </a:xfrm>
            <a:prstGeom prst="rect">
              <a:avLst/>
            </a:prstGeom>
            <a:solidFill>
              <a:srgbClr val="A9A8A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ctr" hangingPunct="0">
                <a:lnSpc>
                  <a:spcPct val="90000"/>
                </a:lnSpc>
                <a:spcBef>
                  <a:spcPts val="1000"/>
                </a:spcBef>
                <a:spcAft>
                  <a:spcPts val="1000"/>
                </a:spcAft>
                <a:defRPr/>
              </a:pPr>
              <a:r>
                <a:rPr lang="en-US" sz="2000" b="1" kern="0" spc="40" dirty="0">
                  <a:solidFill>
                    <a:srgbClr val="FFFFFF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Century Gothic"/>
                </a:rPr>
                <a:t>Team</a:t>
              </a:r>
            </a:p>
          </p:txBody>
        </p:sp>
      </p:grpSp>
      <p:sp>
        <p:nvSpPr>
          <p:cNvPr id="20" name="Rechteck 78">
            <a:extLst>
              <a:ext uri="{FF2B5EF4-FFF2-40B4-BE49-F238E27FC236}">
                <a16:creationId xmlns:a16="http://schemas.microsoft.com/office/drawing/2014/main" id="{3937C72C-85B3-3E46-BE80-E0B4505F0351}"/>
              </a:ext>
            </a:extLst>
          </p:cNvPr>
          <p:cNvSpPr/>
          <p:nvPr/>
        </p:nvSpPr>
        <p:spPr bwMode="gray">
          <a:xfrm>
            <a:off x="1804995" y="4372216"/>
            <a:ext cx="2676488" cy="1680351"/>
          </a:xfrm>
          <a:prstGeom prst="rect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/>
          <a:p>
            <a:pPr algn="ctr" hangingPunct="0">
              <a:lnSpc>
                <a:spcPts val="1219"/>
              </a:lnSpc>
              <a:spcAft>
                <a:spcPts val="999"/>
              </a:spcAft>
              <a:defRPr/>
            </a:pPr>
            <a:r>
              <a:rPr lang="en-US" sz="1600" dirty="0">
                <a:solidFill>
                  <a:srgbClr val="E3E3E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Responsible for the Product Backlog, Prioritization, and for maximizing the value delivered to customers, usually comes from the business side</a:t>
            </a:r>
            <a:endParaRPr lang="en-US" sz="1600" kern="0" dirty="0">
              <a:solidFill>
                <a:srgbClr val="000000">
                  <a:lumMod val="85000"/>
                  <a:lumOff val="15000"/>
                </a:srgbClr>
              </a:solidFill>
              <a:latin typeface="Calibri" panose="020F0502020204030204" pitchFamily="34" charset="0"/>
              <a:cs typeface="Calibri" panose="020F0502020204030204" pitchFamily="34" charset="0"/>
              <a:sym typeface="Century Gothic"/>
            </a:endParaRPr>
          </a:p>
        </p:txBody>
      </p:sp>
      <p:sp>
        <p:nvSpPr>
          <p:cNvPr id="21" name="Rechteck 78">
            <a:extLst>
              <a:ext uri="{FF2B5EF4-FFF2-40B4-BE49-F238E27FC236}">
                <a16:creationId xmlns:a16="http://schemas.microsoft.com/office/drawing/2014/main" id="{881FC21E-ACF5-C64C-A8D1-D4C843912D41}"/>
              </a:ext>
            </a:extLst>
          </p:cNvPr>
          <p:cNvSpPr/>
          <p:nvPr/>
        </p:nvSpPr>
        <p:spPr bwMode="gray">
          <a:xfrm>
            <a:off x="4939579" y="3101362"/>
            <a:ext cx="2312842" cy="1457457"/>
          </a:xfrm>
          <a:prstGeom prst="rect">
            <a:avLst/>
          </a:prstGeom>
          <a:noFill/>
        </p:spPr>
        <p:txBody>
          <a:bodyPr wrap="square" anchor="ctr">
            <a:noAutofit/>
          </a:bodyPr>
          <a:lstStyle/>
          <a:p>
            <a:endParaRPr lang="ar-SA" sz="1100" dirty="0">
              <a:solidFill>
                <a:schemeClr val="tx1"/>
              </a:solidFill>
            </a:endParaRPr>
          </a:p>
        </p:txBody>
      </p:sp>
      <p:pic>
        <p:nvPicPr>
          <p:cNvPr id="24" name="Picture 23">
            <a:hlinkClick r:id="rId3"/>
            <a:extLst>
              <a:ext uri="{FF2B5EF4-FFF2-40B4-BE49-F238E27FC236}">
                <a16:creationId xmlns:a16="http://schemas.microsoft.com/office/drawing/2014/main" id="{A4786446-D282-FD4B-9F06-963E038ED6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9187" y="6523390"/>
            <a:ext cx="1101967" cy="315986"/>
          </a:xfrm>
          <a:prstGeom prst="rect">
            <a:avLst/>
          </a:prstGeom>
        </p:spPr>
      </p:pic>
      <p:pic>
        <p:nvPicPr>
          <p:cNvPr id="18" name="Graphic 17" descr="Group with solid fill">
            <a:extLst>
              <a:ext uri="{FF2B5EF4-FFF2-40B4-BE49-F238E27FC236}">
                <a16:creationId xmlns:a16="http://schemas.microsoft.com/office/drawing/2014/main" id="{98EE5C50-B504-7886-AB87-87AAB0DD49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67596" y="2946713"/>
            <a:ext cx="914400" cy="914400"/>
          </a:xfrm>
          <a:prstGeom prst="rect">
            <a:avLst/>
          </a:prstGeom>
        </p:spPr>
      </p:pic>
      <p:pic>
        <p:nvPicPr>
          <p:cNvPr id="25" name="Graphic 24" descr="Office worker male with solid fill">
            <a:extLst>
              <a:ext uri="{FF2B5EF4-FFF2-40B4-BE49-F238E27FC236}">
                <a16:creationId xmlns:a16="http://schemas.microsoft.com/office/drawing/2014/main" id="{03A4FEA2-7E9C-753D-4C81-1AC5CDA28D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692570" y="2946713"/>
            <a:ext cx="914400" cy="914400"/>
          </a:xfrm>
          <a:prstGeom prst="rect">
            <a:avLst/>
          </a:prstGeom>
        </p:spPr>
      </p:pic>
      <p:pic>
        <p:nvPicPr>
          <p:cNvPr id="28" name="Graphic 27" descr="Teacher with solid fill">
            <a:extLst>
              <a:ext uri="{FF2B5EF4-FFF2-40B4-BE49-F238E27FC236}">
                <a16:creationId xmlns:a16="http://schemas.microsoft.com/office/drawing/2014/main" id="{F37A70F8-BD87-8589-2207-BEE3A29509F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638800" y="2971800"/>
            <a:ext cx="914400" cy="914400"/>
          </a:xfrm>
          <a:prstGeom prst="rect">
            <a:avLst/>
          </a:prstGeom>
        </p:spPr>
      </p:pic>
      <p:sp>
        <p:nvSpPr>
          <p:cNvPr id="29" name="Rechteck 78">
            <a:extLst>
              <a:ext uri="{FF2B5EF4-FFF2-40B4-BE49-F238E27FC236}">
                <a16:creationId xmlns:a16="http://schemas.microsoft.com/office/drawing/2014/main" id="{FA96ACF8-CCF2-2F77-3F40-7BE2E9D4B191}"/>
              </a:ext>
            </a:extLst>
          </p:cNvPr>
          <p:cNvSpPr/>
          <p:nvPr/>
        </p:nvSpPr>
        <p:spPr bwMode="gray">
          <a:xfrm>
            <a:off x="4846455" y="4372216"/>
            <a:ext cx="2676488" cy="1680351"/>
          </a:xfrm>
          <a:prstGeom prst="rect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/>
          <a:p>
            <a:pPr algn="ctr" hangingPunct="0">
              <a:lnSpc>
                <a:spcPts val="1219"/>
              </a:lnSpc>
              <a:spcAft>
                <a:spcPts val="999"/>
              </a:spcAft>
              <a:defRPr/>
            </a:pPr>
            <a:r>
              <a:rPr lang="en-US" sz="1600" dirty="0">
                <a:solidFill>
                  <a:srgbClr val="E3E3E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Responsible for helping the team follow the Agile (Scrum, Kanban, Lean, XP,…) framework, removes roadblocks, facilitates communication, and helps the team to continuously improve.</a:t>
            </a:r>
            <a:endParaRPr lang="ar-SA" sz="1600" dirty="0">
              <a:solidFill>
                <a:srgbClr val="E3E3E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Rechteck 78">
            <a:extLst>
              <a:ext uri="{FF2B5EF4-FFF2-40B4-BE49-F238E27FC236}">
                <a16:creationId xmlns:a16="http://schemas.microsoft.com/office/drawing/2014/main" id="{B474D113-D5DC-FCED-05FC-49A9E2F093F2}"/>
              </a:ext>
            </a:extLst>
          </p:cNvPr>
          <p:cNvSpPr/>
          <p:nvPr/>
        </p:nvSpPr>
        <p:spPr bwMode="gray">
          <a:xfrm>
            <a:off x="7874827" y="4372215"/>
            <a:ext cx="2676488" cy="1680351"/>
          </a:xfrm>
          <a:prstGeom prst="rect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/>
          <a:p>
            <a:pPr algn="ctr" hangingPunct="0">
              <a:lnSpc>
                <a:spcPts val="1219"/>
              </a:lnSpc>
              <a:spcAft>
                <a:spcPts val="999"/>
              </a:spcAft>
              <a:defRPr/>
            </a:pPr>
            <a:r>
              <a:rPr lang="en-US" sz="1600" dirty="0">
                <a:solidFill>
                  <a:srgbClr val="E3E3E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Responsible for developing the product. The Team is a cross-functional team that includes specialists</a:t>
            </a:r>
            <a:endParaRPr lang="en-US" sz="1600" dirty="0">
              <a:solidFill>
                <a:srgbClr val="E3E3E3"/>
              </a:solidFill>
              <a:latin typeface="Calibri" panose="020F0502020204030204" pitchFamily="34" charset="0"/>
              <a:cs typeface="Calibri" panose="020F0502020204030204" pitchFamily="34" charset="0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71007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 nodePh="1">
                                  <p:stCondLst>
                                    <p:cond delay="2000"/>
                                  </p:stCondLst>
                                  <p:endCondLst>
                                    <p:cond evt="begin" delay="0">
                                      <p:tn val="1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/>
      <p:bldP spid="29" grpId="0" animBg="1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6F0B7-E650-1943-6251-B6590896F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Agile Teams are usually between 5-9 people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1213AB3-D434-AA21-8858-43C7C76B689A}"/>
              </a:ext>
            </a:extLst>
          </p:cNvPr>
          <p:cNvSpPr/>
          <p:nvPr/>
        </p:nvSpPr>
        <p:spPr>
          <a:xfrm>
            <a:off x="1406979" y="1825625"/>
            <a:ext cx="2383972" cy="80327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dirty="0"/>
              <a:t>Easier Communication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E765ABFF-59E4-FA1F-7587-882BF0A3FC43}"/>
              </a:ext>
            </a:extLst>
          </p:cNvPr>
          <p:cNvSpPr/>
          <p:nvPr/>
        </p:nvSpPr>
        <p:spPr>
          <a:xfrm>
            <a:off x="4904014" y="1825625"/>
            <a:ext cx="2383972" cy="80327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dirty="0"/>
              <a:t>Faster Decision-Making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202DE98-2D82-BD67-01A5-745D58A4B92F}"/>
              </a:ext>
            </a:extLst>
          </p:cNvPr>
          <p:cNvSpPr/>
          <p:nvPr/>
        </p:nvSpPr>
        <p:spPr>
          <a:xfrm>
            <a:off x="8401049" y="1825625"/>
            <a:ext cx="2383972" cy="80327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dirty="0"/>
              <a:t>Higher Accountability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9E0D8D2-408D-37E0-2CFC-8880E8BD6B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504316"/>
            <a:ext cx="10515600" cy="803276"/>
          </a:xfrm>
        </p:spPr>
        <p:txBody>
          <a:bodyPr/>
          <a:lstStyle/>
          <a:p>
            <a:pPr marL="114300" indent="0" algn="ctr">
              <a:buNone/>
            </a:pPr>
            <a:r>
              <a:rPr lang="en-US" i="1" dirty="0">
                <a:solidFill>
                  <a:srgbClr val="00B0F0"/>
                </a:solidFill>
              </a:rPr>
              <a:t>An Agile Team should be small enough to be fed by two large pizzas </a:t>
            </a:r>
            <a:r>
              <a:rPr lang="en-US" i="1" dirty="0">
                <a:solidFill>
                  <a:srgbClr val="00B0F0"/>
                </a:solidFill>
                <a:sym typeface="Wingdings" pitchFamily="2" charset="2"/>
              </a:rPr>
              <a:t></a:t>
            </a:r>
            <a:endParaRPr lang="ar-SA" i="1" dirty="0">
              <a:solidFill>
                <a:srgbClr val="00B0F0"/>
              </a:solidFill>
            </a:endParaRPr>
          </a:p>
        </p:txBody>
      </p:sp>
      <p:pic>
        <p:nvPicPr>
          <p:cNvPr id="10" name="Graphic 9" descr="Whole pizza with solid fill">
            <a:extLst>
              <a:ext uri="{FF2B5EF4-FFF2-40B4-BE49-F238E27FC236}">
                <a16:creationId xmlns:a16="http://schemas.microsoft.com/office/drawing/2014/main" id="{BFDB78B2-F589-229A-113D-2788AD3526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41765" y="2847976"/>
            <a:ext cx="2762249" cy="2762249"/>
          </a:xfrm>
          <a:prstGeom prst="rect">
            <a:avLst/>
          </a:prstGeom>
        </p:spPr>
      </p:pic>
      <p:pic>
        <p:nvPicPr>
          <p:cNvPr id="11" name="Graphic 10" descr="Whole pizza with solid fill">
            <a:extLst>
              <a:ext uri="{FF2B5EF4-FFF2-40B4-BE49-F238E27FC236}">
                <a16:creationId xmlns:a16="http://schemas.microsoft.com/office/drawing/2014/main" id="{06441DB2-6ED0-D24F-1824-0CCB66BADB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87986" y="2847976"/>
            <a:ext cx="2762249" cy="2762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787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D3BB125-F3B0-97F0-ED13-BBB3CE8E9778}"/>
              </a:ext>
            </a:extLst>
          </p:cNvPr>
          <p:cNvSpPr txBox="1"/>
          <p:nvPr/>
        </p:nvSpPr>
        <p:spPr>
          <a:xfrm>
            <a:off x="6826172" y="597247"/>
            <a:ext cx="5283200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Colocation</a:t>
            </a:r>
          </a:p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“Team Room”</a:t>
            </a:r>
            <a:endParaRPr lang="en-US" sz="3200" dirty="0">
              <a:solidFill>
                <a:schemeClr val="bg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  <a:sym typeface="Times New Roman"/>
            </a:endParaRPr>
          </a:p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  <a:sym typeface="Times New Roman"/>
            </a:endParaRPr>
          </a:p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r>
              <a:rPr lang="en-US" sz="2000" dirty="0">
                <a:solidFill>
                  <a:schemeClr val="bg1"/>
                </a:solidFill>
                <a:latin typeface="Calibri" panose="020F0502020204030204" pitchFamily="34" charset="0"/>
                <a:ea typeface="Times New Roman"/>
                <a:cs typeface="Calibri" panose="020F0502020204030204" pitchFamily="34" charset="0"/>
                <a:sym typeface="Times New Roman"/>
              </a:rPr>
              <a:t>Ideally the whole team, including the product owner or domain expert, has the use of a dedicated space for the duration of the project, set apart from other groups’ activities.</a:t>
            </a:r>
          </a:p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endParaRPr lang="en-US" sz="2000" dirty="0">
              <a:solidFill>
                <a:schemeClr val="bg1"/>
              </a:solidFill>
              <a:latin typeface="Calibri" panose="020F0502020204030204" pitchFamily="34" charset="0"/>
              <a:ea typeface="Times New Roman"/>
              <a:cs typeface="Calibri" panose="020F0502020204030204" pitchFamily="34" charset="0"/>
              <a:sym typeface="Times New Roman"/>
            </a:endParaRPr>
          </a:p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endParaRPr lang="en-US" sz="2000" dirty="0">
              <a:solidFill>
                <a:schemeClr val="bg1"/>
              </a:solidFill>
              <a:latin typeface="Calibri" panose="020F0502020204030204" pitchFamily="34" charset="0"/>
              <a:ea typeface="Times New Roman"/>
              <a:cs typeface="Calibri" panose="020F0502020204030204" pitchFamily="34" charset="0"/>
              <a:sym typeface="Times New Roman"/>
            </a:endParaRPr>
          </a:p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r>
              <a:rPr lang="en-US" sz="2000" dirty="0">
                <a:solidFill>
                  <a:schemeClr val="bg1"/>
                </a:solidFill>
                <a:latin typeface="Calibri" panose="020F0502020204030204" pitchFamily="34" charset="0"/>
                <a:ea typeface="Times New Roman"/>
                <a:cs typeface="Calibri" panose="020F0502020204030204" pitchFamily="34" charset="0"/>
                <a:sym typeface="Times New Roman"/>
              </a:rPr>
              <a:t>This space is furnished with the various amenities that the team may need: workstations, whiteboards and flipcharts, wall space to display task boards, project plans or other charts, and so on.</a:t>
            </a:r>
          </a:p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  <a:sym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39BEB7A-E9FE-061F-E9EF-22CBCCC9F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629400" cy="34868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5D9E3D8-18B2-61FD-E08F-10A5EB6194F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416"/>
          <a:stretch/>
        </p:blipFill>
        <p:spPr>
          <a:xfrm>
            <a:off x="0" y="3486891"/>
            <a:ext cx="6629400" cy="336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129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D3BB125-F3B0-97F0-ED13-BBB3CE8E9778}"/>
              </a:ext>
            </a:extLst>
          </p:cNvPr>
          <p:cNvSpPr txBox="1"/>
          <p:nvPr/>
        </p:nvSpPr>
        <p:spPr>
          <a:xfrm>
            <a:off x="6826172" y="2151727"/>
            <a:ext cx="528320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“Scrum” Framework</a:t>
            </a: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 </a:t>
            </a:r>
          </a:p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endParaRPr lang="en-US" sz="3200" dirty="0">
              <a:solidFill>
                <a:schemeClr val="bg1"/>
              </a:solidFill>
              <a:latin typeface="Arial" panose="020B0604020202020204" pitchFamily="34" charset="0"/>
              <a:ea typeface="Times New Roman"/>
              <a:cs typeface="Arial" panose="020B0604020202020204" pitchFamily="34" charset="0"/>
              <a:sym typeface="Times New Roman"/>
            </a:endParaRPr>
          </a:p>
          <a:p>
            <a:pPr marR="0" lvl="0" algn="ctr" rtl="0">
              <a:spcBef>
                <a:spcPts val="0"/>
              </a:spcBef>
              <a:spcAft>
                <a:spcPts val="0"/>
              </a:spcAft>
            </a:pP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  <a:sym typeface="Times New Roman"/>
              </a:rPr>
              <a:t>Name inspired by the Rugby Scrum where the team works closely together to move the ball forward (achieve a common goal or move the project forward)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CC0702-2FA5-935B-1A91-6CDE61C4D3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6826172" cy="3478304"/>
          </a:xfrm>
          <a:prstGeom prst="rect">
            <a:avLst/>
          </a:prstGeom>
        </p:spPr>
      </p:pic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54C43E19-0520-9E27-7DB8-7A08A16B28A4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4"/>
          <a:srcRect l="10228" r="1022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40219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A3C09907-C693-46C5-9E8F-B83487872285}"/>
              </a:ext>
            </a:extLst>
          </p:cNvPr>
          <p:cNvGrpSpPr/>
          <p:nvPr/>
        </p:nvGrpSpPr>
        <p:grpSpPr>
          <a:xfrm>
            <a:off x="630215" y="1978930"/>
            <a:ext cx="2031520" cy="542451"/>
            <a:chOff x="630215" y="1151617"/>
            <a:chExt cx="2031520" cy="542451"/>
          </a:xfrm>
        </p:grpSpPr>
        <p:sp>
          <p:nvSpPr>
            <p:cNvPr id="78" name="Rounded Rectangle 12">
              <a:extLst>
                <a:ext uri="{FF2B5EF4-FFF2-40B4-BE49-F238E27FC236}">
                  <a16:creationId xmlns:a16="http://schemas.microsoft.com/office/drawing/2014/main" id="{4356DA0C-22FD-4089-9453-A9A5B733F8B5}"/>
                </a:ext>
              </a:extLst>
            </p:cNvPr>
            <p:cNvSpPr/>
            <p:nvPr/>
          </p:nvSpPr>
          <p:spPr>
            <a:xfrm>
              <a:off x="630215" y="1151617"/>
              <a:ext cx="2031520" cy="5424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74320" tIns="0" bIns="27432"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BACKLOG</a:t>
              </a:r>
              <a:endParaRPr kumimoji="0" lang="id-ID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51" name="Oval 150">
              <a:extLst>
                <a:ext uri="{FF2B5EF4-FFF2-40B4-BE49-F238E27FC236}">
                  <a16:creationId xmlns:a16="http://schemas.microsoft.com/office/drawing/2014/main" id="{57009E75-B91D-49DD-B3E7-B18650BD4260}"/>
                </a:ext>
              </a:extLst>
            </p:cNvPr>
            <p:cNvSpPr/>
            <p:nvPr/>
          </p:nvSpPr>
          <p:spPr>
            <a:xfrm>
              <a:off x="2211156" y="1299017"/>
              <a:ext cx="247650" cy="2476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 dirty="0">
                  <a:ln>
                    <a:noFill/>
                  </a:ln>
                  <a:solidFill>
                    <a:srgbClr val="0644D7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1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A521EA69-6A3D-42CA-800F-BAE72A2DFD8D}"/>
              </a:ext>
            </a:extLst>
          </p:cNvPr>
          <p:cNvGrpSpPr/>
          <p:nvPr/>
        </p:nvGrpSpPr>
        <p:grpSpPr>
          <a:xfrm>
            <a:off x="2855671" y="1978930"/>
            <a:ext cx="2031522" cy="542451"/>
            <a:chOff x="2855671" y="1151617"/>
            <a:chExt cx="2031522" cy="542451"/>
          </a:xfrm>
        </p:grpSpPr>
        <p:sp>
          <p:nvSpPr>
            <p:cNvPr id="100" name="Rounded Rectangle 12">
              <a:extLst>
                <a:ext uri="{FF2B5EF4-FFF2-40B4-BE49-F238E27FC236}">
                  <a16:creationId xmlns:a16="http://schemas.microsoft.com/office/drawing/2014/main" id="{FAB9592E-CBC2-4AA8-B843-70B23638FDD6}"/>
                </a:ext>
              </a:extLst>
            </p:cNvPr>
            <p:cNvSpPr/>
            <p:nvPr/>
          </p:nvSpPr>
          <p:spPr>
            <a:xfrm>
              <a:off x="2855671" y="1151617"/>
              <a:ext cx="2031522" cy="5424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74320" tIns="0" bIns="27432"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ANALYSIS</a:t>
              </a:r>
              <a:endParaRPr kumimoji="0" lang="id-ID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52" name="Oval 151">
              <a:extLst>
                <a:ext uri="{FF2B5EF4-FFF2-40B4-BE49-F238E27FC236}">
                  <a16:creationId xmlns:a16="http://schemas.microsoft.com/office/drawing/2014/main" id="{0C0ABCAD-F7BB-4EEE-BB4A-7B5D0EBEB93B}"/>
                </a:ext>
              </a:extLst>
            </p:cNvPr>
            <p:cNvSpPr/>
            <p:nvPr/>
          </p:nvSpPr>
          <p:spPr>
            <a:xfrm>
              <a:off x="4436614" y="1299017"/>
              <a:ext cx="247650" cy="2476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 dirty="0">
                  <a:ln>
                    <a:noFill/>
                  </a:ln>
                  <a:solidFill>
                    <a:srgbClr val="0644D7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4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6D1F8B78-F886-48A0-9C99-0F0193C742B4}"/>
              </a:ext>
            </a:extLst>
          </p:cNvPr>
          <p:cNvGrpSpPr/>
          <p:nvPr/>
        </p:nvGrpSpPr>
        <p:grpSpPr>
          <a:xfrm>
            <a:off x="5081074" y="1978930"/>
            <a:ext cx="2031522" cy="542451"/>
            <a:chOff x="5081074" y="1151617"/>
            <a:chExt cx="2031522" cy="542451"/>
          </a:xfrm>
        </p:grpSpPr>
        <p:sp>
          <p:nvSpPr>
            <p:cNvPr id="108" name="Rounded Rectangle 12">
              <a:extLst>
                <a:ext uri="{FF2B5EF4-FFF2-40B4-BE49-F238E27FC236}">
                  <a16:creationId xmlns:a16="http://schemas.microsoft.com/office/drawing/2014/main" id="{509F1735-BF8D-4A42-B509-B565CCEF9682}"/>
                </a:ext>
              </a:extLst>
            </p:cNvPr>
            <p:cNvSpPr/>
            <p:nvPr/>
          </p:nvSpPr>
          <p:spPr>
            <a:xfrm>
              <a:off x="5081074" y="1151617"/>
              <a:ext cx="2031522" cy="5424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74320" tIns="0" bIns="27432"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DEVELOPMENT</a:t>
              </a:r>
              <a:endParaRPr kumimoji="0" lang="id-ID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53" name="Oval 152">
              <a:extLst>
                <a:ext uri="{FF2B5EF4-FFF2-40B4-BE49-F238E27FC236}">
                  <a16:creationId xmlns:a16="http://schemas.microsoft.com/office/drawing/2014/main" id="{4FBF9BEA-0394-46A5-B8C1-0B9F4E663DB6}"/>
                </a:ext>
              </a:extLst>
            </p:cNvPr>
            <p:cNvSpPr/>
            <p:nvPr/>
          </p:nvSpPr>
          <p:spPr>
            <a:xfrm>
              <a:off x="6662017" y="1299017"/>
              <a:ext cx="247650" cy="2476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 dirty="0">
                  <a:ln>
                    <a:noFill/>
                  </a:ln>
                  <a:solidFill>
                    <a:srgbClr val="0644D7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5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04A09A01-82A3-4FFC-AFA4-F2D261CF9228}"/>
              </a:ext>
            </a:extLst>
          </p:cNvPr>
          <p:cNvGrpSpPr/>
          <p:nvPr/>
        </p:nvGrpSpPr>
        <p:grpSpPr>
          <a:xfrm>
            <a:off x="7306426" y="1978930"/>
            <a:ext cx="2031520" cy="542451"/>
            <a:chOff x="7306426" y="1151617"/>
            <a:chExt cx="2031520" cy="542451"/>
          </a:xfrm>
        </p:grpSpPr>
        <p:sp>
          <p:nvSpPr>
            <p:cNvPr id="116" name="Rounded Rectangle 12">
              <a:extLst>
                <a:ext uri="{FF2B5EF4-FFF2-40B4-BE49-F238E27FC236}">
                  <a16:creationId xmlns:a16="http://schemas.microsoft.com/office/drawing/2014/main" id="{C39BA0B8-783C-4DE6-8CD1-E3B19999A7F4}"/>
                </a:ext>
              </a:extLst>
            </p:cNvPr>
            <p:cNvSpPr/>
            <p:nvPr/>
          </p:nvSpPr>
          <p:spPr>
            <a:xfrm>
              <a:off x="7306426" y="1151617"/>
              <a:ext cx="2031520" cy="5424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74320" tIns="0" bIns="27432"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TESTING &amp; QA</a:t>
              </a:r>
              <a:endParaRPr kumimoji="0" lang="id-ID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54" name="Oval 153">
              <a:extLst>
                <a:ext uri="{FF2B5EF4-FFF2-40B4-BE49-F238E27FC236}">
                  <a16:creationId xmlns:a16="http://schemas.microsoft.com/office/drawing/2014/main" id="{A9CED35F-EE6F-4399-B7F2-19442CEBEFFA}"/>
                </a:ext>
              </a:extLst>
            </p:cNvPr>
            <p:cNvSpPr/>
            <p:nvPr/>
          </p:nvSpPr>
          <p:spPr>
            <a:xfrm>
              <a:off x="8887367" y="1299017"/>
              <a:ext cx="247650" cy="2476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 dirty="0">
                  <a:ln>
                    <a:noFill/>
                  </a:ln>
                  <a:solidFill>
                    <a:srgbClr val="0644D7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3</a:t>
              </a: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AD153E71-621D-415F-AB41-2BF34EECDD6A}"/>
              </a:ext>
            </a:extLst>
          </p:cNvPr>
          <p:cNvGrpSpPr/>
          <p:nvPr/>
        </p:nvGrpSpPr>
        <p:grpSpPr>
          <a:xfrm>
            <a:off x="9531830" y="1978930"/>
            <a:ext cx="2031520" cy="542451"/>
            <a:chOff x="9531830" y="1151617"/>
            <a:chExt cx="2031520" cy="542451"/>
          </a:xfrm>
        </p:grpSpPr>
        <p:sp>
          <p:nvSpPr>
            <p:cNvPr id="124" name="Rounded Rectangle 12">
              <a:extLst>
                <a:ext uri="{FF2B5EF4-FFF2-40B4-BE49-F238E27FC236}">
                  <a16:creationId xmlns:a16="http://schemas.microsoft.com/office/drawing/2014/main" id="{DE4B20F7-37AE-4E84-AB8E-26BB3735275C}"/>
                </a:ext>
              </a:extLst>
            </p:cNvPr>
            <p:cNvSpPr/>
            <p:nvPr/>
          </p:nvSpPr>
          <p:spPr>
            <a:xfrm>
              <a:off x="9531830" y="1151617"/>
              <a:ext cx="2031520" cy="5424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274320" tIns="0" bIns="27432"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200" b="1" i="0" u="none" strike="noStrike" kern="1200" cap="none" spc="0" normalizeH="0" baseline="0" noProof="0" dirty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Century Gothic" panose="020B0502020202020204" pitchFamily="34" charset="0"/>
                  <a:ea typeface="+mn-ea"/>
                  <a:cs typeface="+mn-cs"/>
                </a:rPr>
                <a:t>DEPLOYMENT</a:t>
              </a:r>
              <a:endParaRPr kumimoji="0" lang="id-ID" sz="1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endParaRPr>
            </a:p>
          </p:txBody>
        </p:sp>
        <p:sp>
          <p:nvSpPr>
            <p:cNvPr id="155" name="Oval 154">
              <a:extLst>
                <a:ext uri="{FF2B5EF4-FFF2-40B4-BE49-F238E27FC236}">
                  <a16:creationId xmlns:a16="http://schemas.microsoft.com/office/drawing/2014/main" id="{98D94A91-2D89-4230-9CF1-BB6DBFE39B0B}"/>
                </a:ext>
              </a:extLst>
            </p:cNvPr>
            <p:cNvSpPr/>
            <p:nvPr/>
          </p:nvSpPr>
          <p:spPr>
            <a:xfrm>
              <a:off x="11112771" y="1299017"/>
              <a:ext cx="247650" cy="2476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1000" b="1" i="0" u="none" strike="noStrike" kern="1200" cap="none" spc="0" normalizeH="0" baseline="0" noProof="0" dirty="0">
                  <a:ln>
                    <a:noFill/>
                  </a:ln>
                  <a:solidFill>
                    <a:srgbClr val="0644D7"/>
                  </a:solidFill>
                  <a:effectLst/>
                  <a:uLnTx/>
                  <a:uFillTx/>
                  <a:latin typeface="Century Gothic"/>
                  <a:ea typeface="+mn-ea"/>
                  <a:cs typeface="+mn-cs"/>
                </a:rPr>
                <a:t>2</a:t>
              </a:r>
            </a:p>
          </p:txBody>
        </p:sp>
      </p:grpSp>
      <p:sp>
        <p:nvSpPr>
          <p:cNvPr id="76" name="Rounded Rectangle 120">
            <a:extLst>
              <a:ext uri="{FF2B5EF4-FFF2-40B4-BE49-F238E27FC236}">
                <a16:creationId xmlns:a16="http://schemas.microsoft.com/office/drawing/2014/main" id="{8826D7A6-0F7D-418F-AF84-C74781955002}"/>
              </a:ext>
            </a:extLst>
          </p:cNvPr>
          <p:cNvSpPr/>
          <p:nvPr/>
        </p:nvSpPr>
        <p:spPr>
          <a:xfrm>
            <a:off x="628651" y="2561794"/>
            <a:ext cx="2033084" cy="389706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56" name="Gefaltete Ecke 19">
            <a:extLst>
              <a:ext uri="{FF2B5EF4-FFF2-40B4-BE49-F238E27FC236}">
                <a16:creationId xmlns:a16="http://schemas.microsoft.com/office/drawing/2014/main" id="{BA210BC9-536E-4A4C-BA87-92BD2A7D5871}"/>
              </a:ext>
            </a:extLst>
          </p:cNvPr>
          <p:cNvSpPr/>
          <p:nvPr/>
        </p:nvSpPr>
        <p:spPr bwMode="gray">
          <a:xfrm>
            <a:off x="1065312" y="3150661"/>
            <a:ext cx="115976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15" name="Rounded Rectangle 120">
            <a:extLst>
              <a:ext uri="{FF2B5EF4-FFF2-40B4-BE49-F238E27FC236}">
                <a16:creationId xmlns:a16="http://schemas.microsoft.com/office/drawing/2014/main" id="{ECD745A8-5024-4A3C-9597-12B065054B2C}"/>
              </a:ext>
            </a:extLst>
          </p:cNvPr>
          <p:cNvSpPr/>
          <p:nvPr/>
        </p:nvSpPr>
        <p:spPr>
          <a:xfrm>
            <a:off x="7304862" y="2561794"/>
            <a:ext cx="2033084" cy="389706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111" name="Gefaltete Ecke 19">
            <a:extLst>
              <a:ext uri="{FF2B5EF4-FFF2-40B4-BE49-F238E27FC236}">
                <a16:creationId xmlns:a16="http://schemas.microsoft.com/office/drawing/2014/main" id="{7F487F22-7348-4D2C-B2FE-5CD732A9CD94}"/>
              </a:ext>
            </a:extLst>
          </p:cNvPr>
          <p:cNvSpPr/>
          <p:nvPr/>
        </p:nvSpPr>
        <p:spPr bwMode="gray">
          <a:xfrm>
            <a:off x="7741523" y="3150661"/>
            <a:ext cx="115976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12" name="Gefaltete Ecke 19">
            <a:extLst>
              <a:ext uri="{FF2B5EF4-FFF2-40B4-BE49-F238E27FC236}">
                <a16:creationId xmlns:a16="http://schemas.microsoft.com/office/drawing/2014/main" id="{AD593E7A-D802-4CEB-BFC6-DD4CFD7648A9}"/>
              </a:ext>
            </a:extLst>
          </p:cNvPr>
          <p:cNvSpPr/>
          <p:nvPr/>
        </p:nvSpPr>
        <p:spPr bwMode="gray">
          <a:xfrm>
            <a:off x="7741523" y="3961277"/>
            <a:ext cx="115976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13" name="Gefaltete Ecke 19">
            <a:extLst>
              <a:ext uri="{FF2B5EF4-FFF2-40B4-BE49-F238E27FC236}">
                <a16:creationId xmlns:a16="http://schemas.microsoft.com/office/drawing/2014/main" id="{02C6FE80-66D6-459D-A42D-3C380D68C0F6}"/>
              </a:ext>
            </a:extLst>
          </p:cNvPr>
          <p:cNvSpPr/>
          <p:nvPr/>
        </p:nvSpPr>
        <p:spPr bwMode="gray">
          <a:xfrm>
            <a:off x="7741523" y="4771894"/>
            <a:ext cx="115976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23" name="Rounded Rectangle 120">
            <a:extLst>
              <a:ext uri="{FF2B5EF4-FFF2-40B4-BE49-F238E27FC236}">
                <a16:creationId xmlns:a16="http://schemas.microsoft.com/office/drawing/2014/main" id="{AA2A9252-32FF-47F0-8815-BCC5E0146042}"/>
              </a:ext>
            </a:extLst>
          </p:cNvPr>
          <p:cNvSpPr/>
          <p:nvPr/>
        </p:nvSpPr>
        <p:spPr>
          <a:xfrm>
            <a:off x="9530266" y="2561794"/>
            <a:ext cx="2033084" cy="389706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119" name="Gefaltete Ecke 19">
            <a:extLst>
              <a:ext uri="{FF2B5EF4-FFF2-40B4-BE49-F238E27FC236}">
                <a16:creationId xmlns:a16="http://schemas.microsoft.com/office/drawing/2014/main" id="{42509084-93F6-4CA2-955C-067542ED200A}"/>
              </a:ext>
            </a:extLst>
          </p:cNvPr>
          <p:cNvSpPr/>
          <p:nvPr/>
        </p:nvSpPr>
        <p:spPr bwMode="gray">
          <a:xfrm>
            <a:off x="9966927" y="3150661"/>
            <a:ext cx="115976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20" name="Gefaltete Ecke 19">
            <a:extLst>
              <a:ext uri="{FF2B5EF4-FFF2-40B4-BE49-F238E27FC236}">
                <a16:creationId xmlns:a16="http://schemas.microsoft.com/office/drawing/2014/main" id="{CA9E9410-8919-4EBD-B6B3-C6C37CAF33F4}"/>
              </a:ext>
            </a:extLst>
          </p:cNvPr>
          <p:cNvSpPr/>
          <p:nvPr/>
        </p:nvSpPr>
        <p:spPr bwMode="gray">
          <a:xfrm>
            <a:off x="9966927" y="3961277"/>
            <a:ext cx="115976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26" name="Rounded Rectangle 120">
            <a:extLst>
              <a:ext uri="{FF2B5EF4-FFF2-40B4-BE49-F238E27FC236}">
                <a16:creationId xmlns:a16="http://schemas.microsoft.com/office/drawing/2014/main" id="{FA25610A-8F82-4FAF-BBA2-586D3395A06C}"/>
              </a:ext>
            </a:extLst>
          </p:cNvPr>
          <p:cNvSpPr/>
          <p:nvPr/>
        </p:nvSpPr>
        <p:spPr>
          <a:xfrm>
            <a:off x="2855671" y="2561794"/>
            <a:ext cx="989372" cy="389706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95" name="Gefaltete Ecke 19">
            <a:extLst>
              <a:ext uri="{FF2B5EF4-FFF2-40B4-BE49-F238E27FC236}">
                <a16:creationId xmlns:a16="http://schemas.microsoft.com/office/drawing/2014/main" id="{5F26557D-7771-4ED8-9E08-2484CF91CB96}"/>
              </a:ext>
            </a:extLst>
          </p:cNvPr>
          <p:cNvSpPr/>
          <p:nvPr/>
        </p:nvSpPr>
        <p:spPr bwMode="gray">
          <a:xfrm>
            <a:off x="2965380" y="3150661"/>
            <a:ext cx="76995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96" name="Gefaltete Ecke 19">
            <a:extLst>
              <a:ext uri="{FF2B5EF4-FFF2-40B4-BE49-F238E27FC236}">
                <a16:creationId xmlns:a16="http://schemas.microsoft.com/office/drawing/2014/main" id="{CB021814-8E13-4763-961D-EB1F1F84FF62}"/>
              </a:ext>
            </a:extLst>
          </p:cNvPr>
          <p:cNvSpPr/>
          <p:nvPr/>
        </p:nvSpPr>
        <p:spPr bwMode="gray">
          <a:xfrm>
            <a:off x="2965380" y="3961277"/>
            <a:ext cx="76995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27" name="Rounded Rectangle 120">
            <a:extLst>
              <a:ext uri="{FF2B5EF4-FFF2-40B4-BE49-F238E27FC236}">
                <a16:creationId xmlns:a16="http://schemas.microsoft.com/office/drawing/2014/main" id="{A5F7C97F-9250-47F4-B3B9-91E4D7D776D2}"/>
              </a:ext>
            </a:extLst>
          </p:cNvPr>
          <p:cNvSpPr/>
          <p:nvPr/>
        </p:nvSpPr>
        <p:spPr>
          <a:xfrm>
            <a:off x="3894278" y="2561794"/>
            <a:ext cx="992915" cy="389706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129" name="Gefaltete Ecke 19">
            <a:extLst>
              <a:ext uri="{FF2B5EF4-FFF2-40B4-BE49-F238E27FC236}">
                <a16:creationId xmlns:a16="http://schemas.microsoft.com/office/drawing/2014/main" id="{5A15272F-5838-4A3F-89A6-41FF9451F22B}"/>
              </a:ext>
            </a:extLst>
          </p:cNvPr>
          <p:cNvSpPr/>
          <p:nvPr/>
        </p:nvSpPr>
        <p:spPr bwMode="gray">
          <a:xfrm>
            <a:off x="4005759" y="3150661"/>
            <a:ext cx="76995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30" name="Gefaltete Ecke 19">
            <a:extLst>
              <a:ext uri="{FF2B5EF4-FFF2-40B4-BE49-F238E27FC236}">
                <a16:creationId xmlns:a16="http://schemas.microsoft.com/office/drawing/2014/main" id="{40DBA791-B628-43B7-81AE-0FDBC191DEAD}"/>
              </a:ext>
            </a:extLst>
          </p:cNvPr>
          <p:cNvSpPr/>
          <p:nvPr/>
        </p:nvSpPr>
        <p:spPr bwMode="gray">
          <a:xfrm>
            <a:off x="4005759" y="3961277"/>
            <a:ext cx="76995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34" name="Rounded Rectangle 120">
            <a:extLst>
              <a:ext uri="{FF2B5EF4-FFF2-40B4-BE49-F238E27FC236}">
                <a16:creationId xmlns:a16="http://schemas.microsoft.com/office/drawing/2014/main" id="{334E2DE4-9518-4E4B-AA64-269EA34AB733}"/>
              </a:ext>
            </a:extLst>
          </p:cNvPr>
          <p:cNvSpPr/>
          <p:nvPr/>
        </p:nvSpPr>
        <p:spPr>
          <a:xfrm>
            <a:off x="5081074" y="2561794"/>
            <a:ext cx="989372" cy="389706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136" name="Gefaltete Ecke 19">
            <a:extLst>
              <a:ext uri="{FF2B5EF4-FFF2-40B4-BE49-F238E27FC236}">
                <a16:creationId xmlns:a16="http://schemas.microsoft.com/office/drawing/2014/main" id="{38BDF9EC-3E31-4D7A-B4D1-2150EB2C487A}"/>
              </a:ext>
            </a:extLst>
          </p:cNvPr>
          <p:cNvSpPr/>
          <p:nvPr/>
        </p:nvSpPr>
        <p:spPr bwMode="gray">
          <a:xfrm>
            <a:off x="5190783" y="3150661"/>
            <a:ext cx="76995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41" name="Rounded Rectangle 120">
            <a:extLst>
              <a:ext uri="{FF2B5EF4-FFF2-40B4-BE49-F238E27FC236}">
                <a16:creationId xmlns:a16="http://schemas.microsoft.com/office/drawing/2014/main" id="{DBFC796E-3EF0-48C0-833B-4FF90E3E61EE}"/>
              </a:ext>
            </a:extLst>
          </p:cNvPr>
          <p:cNvSpPr/>
          <p:nvPr/>
        </p:nvSpPr>
        <p:spPr>
          <a:xfrm>
            <a:off x="6119681" y="2561794"/>
            <a:ext cx="992915" cy="389706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 panose="020B0502020202020204" pitchFamily="34" charset="0"/>
              <a:ea typeface="+mn-ea"/>
              <a:cs typeface="+mn-cs"/>
            </a:endParaRPr>
          </a:p>
        </p:txBody>
      </p:sp>
      <p:sp>
        <p:nvSpPr>
          <p:cNvPr id="143" name="Gefaltete Ecke 19">
            <a:extLst>
              <a:ext uri="{FF2B5EF4-FFF2-40B4-BE49-F238E27FC236}">
                <a16:creationId xmlns:a16="http://schemas.microsoft.com/office/drawing/2014/main" id="{BEA43296-F880-4A28-93D1-9D4AD6A4B3CB}"/>
              </a:ext>
            </a:extLst>
          </p:cNvPr>
          <p:cNvSpPr/>
          <p:nvPr/>
        </p:nvSpPr>
        <p:spPr bwMode="gray">
          <a:xfrm>
            <a:off x="6231162" y="3150661"/>
            <a:ext cx="76995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44" name="Gefaltete Ecke 19">
            <a:extLst>
              <a:ext uri="{FF2B5EF4-FFF2-40B4-BE49-F238E27FC236}">
                <a16:creationId xmlns:a16="http://schemas.microsoft.com/office/drawing/2014/main" id="{D40C2367-A604-426A-94FC-CACF4E649AD9}"/>
              </a:ext>
            </a:extLst>
          </p:cNvPr>
          <p:cNvSpPr/>
          <p:nvPr/>
        </p:nvSpPr>
        <p:spPr bwMode="gray">
          <a:xfrm>
            <a:off x="6231162" y="3961277"/>
            <a:ext cx="76995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45" name="Gefaltete Ecke 19">
            <a:extLst>
              <a:ext uri="{FF2B5EF4-FFF2-40B4-BE49-F238E27FC236}">
                <a16:creationId xmlns:a16="http://schemas.microsoft.com/office/drawing/2014/main" id="{750513B6-5027-4EBA-AF45-3F24E3AC47E7}"/>
              </a:ext>
            </a:extLst>
          </p:cNvPr>
          <p:cNvSpPr/>
          <p:nvPr/>
        </p:nvSpPr>
        <p:spPr bwMode="gray">
          <a:xfrm>
            <a:off x="6231162" y="4771894"/>
            <a:ext cx="76995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46" name="Gefaltete Ecke 19">
            <a:extLst>
              <a:ext uri="{FF2B5EF4-FFF2-40B4-BE49-F238E27FC236}">
                <a16:creationId xmlns:a16="http://schemas.microsoft.com/office/drawing/2014/main" id="{D96EFB16-233A-4036-9C59-13C4CA8A28DB}"/>
              </a:ext>
            </a:extLst>
          </p:cNvPr>
          <p:cNvSpPr/>
          <p:nvPr/>
        </p:nvSpPr>
        <p:spPr bwMode="gray">
          <a:xfrm>
            <a:off x="6231162" y="5582510"/>
            <a:ext cx="769952" cy="665261"/>
          </a:xfrm>
          <a:prstGeom prst="foldedCorner">
            <a:avLst>
              <a:gd name="adj" fmla="val 33021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8288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Description Text</a:t>
            </a:r>
          </a:p>
        </p:txBody>
      </p:sp>
      <p:sp>
        <p:nvSpPr>
          <p:cNvPr id="147" name="TextBox 146">
            <a:extLst>
              <a:ext uri="{FF2B5EF4-FFF2-40B4-BE49-F238E27FC236}">
                <a16:creationId xmlns:a16="http://schemas.microsoft.com/office/drawing/2014/main" id="{A81EFD5A-CAB1-4D46-A7C1-0AA887D06F7E}"/>
              </a:ext>
            </a:extLst>
          </p:cNvPr>
          <p:cNvSpPr txBox="1"/>
          <p:nvPr/>
        </p:nvSpPr>
        <p:spPr>
          <a:xfrm>
            <a:off x="3072877" y="2716617"/>
            <a:ext cx="55496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Doing</a:t>
            </a:r>
          </a:p>
        </p:txBody>
      </p:sp>
      <p:sp>
        <p:nvSpPr>
          <p:cNvPr id="148" name="TextBox 147">
            <a:extLst>
              <a:ext uri="{FF2B5EF4-FFF2-40B4-BE49-F238E27FC236}">
                <a16:creationId xmlns:a16="http://schemas.microsoft.com/office/drawing/2014/main" id="{417D5FE7-9657-4B9D-810E-7CF07DF7B873}"/>
              </a:ext>
            </a:extLst>
          </p:cNvPr>
          <p:cNvSpPr txBox="1"/>
          <p:nvPr/>
        </p:nvSpPr>
        <p:spPr>
          <a:xfrm>
            <a:off x="4132805" y="2716617"/>
            <a:ext cx="51488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Done</a:t>
            </a:r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92EC5F0F-A903-4DA4-BBD2-71FF37758F12}"/>
              </a:ext>
            </a:extLst>
          </p:cNvPr>
          <p:cNvSpPr txBox="1"/>
          <p:nvPr/>
        </p:nvSpPr>
        <p:spPr>
          <a:xfrm>
            <a:off x="5298280" y="2716617"/>
            <a:ext cx="55496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Doing</a:t>
            </a:r>
          </a:p>
        </p:txBody>
      </p:sp>
      <p:sp>
        <p:nvSpPr>
          <p:cNvPr id="150" name="TextBox 149">
            <a:extLst>
              <a:ext uri="{FF2B5EF4-FFF2-40B4-BE49-F238E27FC236}">
                <a16:creationId xmlns:a16="http://schemas.microsoft.com/office/drawing/2014/main" id="{EFD245D2-8E89-480D-9DC7-0B84D45520C4}"/>
              </a:ext>
            </a:extLst>
          </p:cNvPr>
          <p:cNvSpPr txBox="1"/>
          <p:nvPr/>
        </p:nvSpPr>
        <p:spPr>
          <a:xfrm>
            <a:off x="6358696" y="2716617"/>
            <a:ext cx="51488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Century Gothic"/>
                <a:ea typeface="+mn-ea"/>
                <a:cs typeface="+mn-cs"/>
              </a:rPr>
              <a:t>Done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FD4CF0A-3488-16A2-139A-1953CD0A8D2B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Kanban Board/Board</a:t>
            </a:r>
            <a:endParaRPr lang="ar-SA" sz="3600" dirty="0">
              <a:solidFill>
                <a:schemeClr val="bg1"/>
              </a:solidFill>
            </a:endParaRP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D3293BC5-6236-DA94-8E47-6717B5C12901}"/>
              </a:ext>
            </a:extLst>
          </p:cNvPr>
          <p:cNvSpPr txBox="1">
            <a:spLocks/>
          </p:cNvSpPr>
          <p:nvPr/>
        </p:nvSpPr>
        <p:spPr>
          <a:xfrm>
            <a:off x="861881" y="1231172"/>
            <a:ext cx="10515600" cy="4351338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E3E3E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 visual board that shows the current state of work items.”</a:t>
            </a:r>
            <a:endParaRPr lang="ar-SA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950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2" presetClass="path" presetSubtype="0" accel="50000" decel="5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3.95833E-6 0.08565 L 3.95833E-6 2.59259E-6 " pathEditMode="relative" rAng="0" ptsTypes="AA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282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2" presetClass="path" presetSubtype="0" accel="50000" decel="5000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Motion origin="layout" path="M 3.95833E-6 0.08565 L 3.95833E-6 2.59259E-6 " pathEditMode="relative" rAng="0" ptsTypes="AA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282"/>
                                    </p:animMotion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2" presetClass="path" presetSubtype="0" accel="50000" decel="5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3.95833E-6 0.08565 L 3.95833E-6 2.59259E-6 " pathEditMode="relative" rAng="0" ptsTypes="AA">
                                      <p:cBhvr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282"/>
                                    </p:animMotion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2" presetClass="path" presetSubtype="0" accel="50000" decel="50000" fill="hold" nodeType="withEffect">
                                  <p:stCondLst>
                                    <p:cond delay="1750"/>
                                  </p:stCondLst>
                                  <p:childTnLst>
                                    <p:animMotion origin="layout" path="M 3.95833E-6 0.08565 L 3.95833E-6 2.59259E-6 " pathEditMode="relative" rAng="0" ptsTypes="AA">
                                      <p:cBhvr>
                                        <p:cTn id="6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282"/>
                                    </p:animMotion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42" presetClass="path" presetSubtype="0" accel="50000" decel="50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3.95833E-6 0.08565 L 3.95833E-6 2.59259E-6 " pathEditMode="relative" rAng="0" ptsTypes="AA">
                                      <p:cBhvr>
                                        <p:cTn id="7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282"/>
                                    </p:animMotion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42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7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42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81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42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86" dur="1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42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91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42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96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42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101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42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106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107" presetID="1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10" dur="1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000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14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1000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18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22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0" presetClass="entr" presetSubtype="0" fill="hold" grpId="0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42" presetClass="path" presetSubtype="0" accel="50000" decel="50000" fill="hold" grpId="1" nodeType="withEffect">
                                  <p:stCondLst>
                                    <p:cond delay="22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127" dur="1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128" presetID="10" presetClass="entr" presetSubtype="0" fill="hold" grpId="0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42" presetClass="path" presetSubtype="0" accel="50000" decel="50000" fill="hold" grpId="1" nodeType="withEffect">
                                  <p:stCondLst>
                                    <p:cond delay="22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132" dur="1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42" presetClass="path" presetSubtype="0" accel="50000" decel="50000" fill="hold" grpId="1" nodeType="withEffect">
                                  <p:stCondLst>
                                    <p:cond delay="22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137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138" presetID="10" presetClass="entr" presetSubtype="0" fill="hold" grpId="0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42" presetClass="path" presetSubtype="0" accel="50000" decel="50000" fill="hold" grpId="1" nodeType="withEffect">
                                  <p:stCondLst>
                                    <p:cond delay="22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142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143" presetID="10" presetClass="entr" presetSubtype="0" fill="hold" grpId="0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42" presetClass="path" presetSubtype="0" accel="50000" decel="50000" fill="hold" grpId="1" nodeType="withEffect">
                                  <p:stCondLst>
                                    <p:cond delay="22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147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grpId="0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42" presetClass="path" presetSubtype="0" accel="50000" decel="50000" fill="hold" grpId="1" nodeType="withEffect">
                                  <p:stCondLst>
                                    <p:cond delay="24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152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153" presetID="10" presetClass="entr" presetSubtype="0" fill="hold" grpId="0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42" presetClass="path" presetSubtype="0" accel="50000" decel="50000" fill="hold" grpId="1" nodeType="withEffect">
                                  <p:stCondLst>
                                    <p:cond delay="24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157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  <p:par>
                                <p:cTn id="158" presetID="10" presetClass="entr" presetSubtype="0" fill="hold" grpId="0" nodeType="with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42" presetClass="path" presetSubtype="0" accel="50000" decel="50000" fill="hold" grpId="1" nodeType="withEffect">
                                  <p:stCondLst>
                                    <p:cond delay="2600"/>
                                  </p:stCondLst>
                                  <p:childTnLst>
                                    <p:animMotion origin="layout" path="M 4.16667E-6 -0.01343 L 4.16667E-6 1.48148E-6 " pathEditMode="relative" rAng="0" ptsTypes="AA">
                                      <p:cBhvr>
                                        <p:cTn id="162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 animBg="1"/>
      <p:bldP spid="56" grpId="0" animBg="1"/>
      <p:bldP spid="56" grpId="1" animBg="1"/>
      <p:bldP spid="115" grpId="0" animBg="1"/>
      <p:bldP spid="111" grpId="0" animBg="1"/>
      <p:bldP spid="111" grpId="1" animBg="1"/>
      <p:bldP spid="112" grpId="0" animBg="1"/>
      <p:bldP spid="112" grpId="1" animBg="1"/>
      <p:bldP spid="113" grpId="0" animBg="1"/>
      <p:bldP spid="113" grpId="1" animBg="1"/>
      <p:bldP spid="123" grpId="0" animBg="1"/>
      <p:bldP spid="119" grpId="0" animBg="1"/>
      <p:bldP spid="119" grpId="1" animBg="1"/>
      <p:bldP spid="120" grpId="0" animBg="1"/>
      <p:bldP spid="120" grpId="1" animBg="1"/>
      <p:bldP spid="126" grpId="0" animBg="1"/>
      <p:bldP spid="95" grpId="0" animBg="1"/>
      <p:bldP spid="95" grpId="1" animBg="1"/>
      <p:bldP spid="96" grpId="0" animBg="1"/>
      <p:bldP spid="96" grpId="1" animBg="1"/>
      <p:bldP spid="127" grpId="0" animBg="1"/>
      <p:bldP spid="129" grpId="0" animBg="1"/>
      <p:bldP spid="129" grpId="1" animBg="1"/>
      <p:bldP spid="130" grpId="0" animBg="1"/>
      <p:bldP spid="130" grpId="1" animBg="1"/>
      <p:bldP spid="134" grpId="0" animBg="1"/>
      <p:bldP spid="136" grpId="0" animBg="1"/>
      <p:bldP spid="136" grpId="1" animBg="1"/>
      <p:bldP spid="141" grpId="0" animBg="1"/>
      <p:bldP spid="143" grpId="0" animBg="1"/>
      <p:bldP spid="143" grpId="1" animBg="1"/>
      <p:bldP spid="144" grpId="0" animBg="1"/>
      <p:bldP spid="144" grpId="1" animBg="1"/>
      <p:bldP spid="145" grpId="0" animBg="1"/>
      <p:bldP spid="145" grpId="1" animBg="1"/>
      <p:bldP spid="146" grpId="0" animBg="1"/>
      <p:bldP spid="146" grpId="1" animBg="1"/>
      <p:bldP spid="147" grpId="0"/>
      <p:bldP spid="148" grpId="0"/>
      <p:bldP spid="149" grpId="0"/>
      <p:bldP spid="15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FD4CF0A-3488-16A2-139A-1953CD0A8D2B}"/>
              </a:ext>
            </a:extLst>
          </p:cNvPr>
          <p:cNvSpPr txBox="1">
            <a:spLocks/>
          </p:cNvSpPr>
          <p:nvPr/>
        </p:nvSpPr>
        <p:spPr>
          <a:xfrm>
            <a:off x="838200" y="381454"/>
            <a:ext cx="10515600" cy="1325563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3600" dirty="0">
                <a:solidFill>
                  <a:schemeClr val="bg1"/>
                </a:solidFill>
              </a:rPr>
              <a:t>Product Vision</a:t>
            </a:r>
            <a:endParaRPr lang="ar-SA" sz="3600" dirty="0">
              <a:solidFill>
                <a:schemeClr val="bg1"/>
              </a:solidFill>
            </a:endParaRP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D3293BC5-6236-DA94-8E47-6717B5C12901}"/>
              </a:ext>
            </a:extLst>
          </p:cNvPr>
          <p:cNvSpPr txBox="1">
            <a:spLocks/>
          </p:cNvSpPr>
          <p:nvPr/>
        </p:nvSpPr>
        <p:spPr>
          <a:xfrm>
            <a:off x="861881" y="1231172"/>
            <a:ext cx="4216304" cy="4351338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>
              <a:lnSpc>
                <a:spcPct val="15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E3E3E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Describes the purpose of a Product, the intention with which the Product is being created, what problems it tries to resolve, and what it aims to achieve for customers</a:t>
            </a:r>
          </a:p>
          <a:p>
            <a:pPr marL="342900" indent="-342900">
              <a:lnSpc>
                <a:spcPct val="15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E3E3E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E3E3E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first thing to be done in the project (at initiating) and has the same purpose as Business Case in traditional project management.</a:t>
            </a:r>
          </a:p>
          <a:p>
            <a:pPr marL="342900" indent="-342900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E3E3E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54BA073-7CED-F2CC-AA7D-BEE6CB97CB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8185" y="2086705"/>
            <a:ext cx="6872515" cy="4047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625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eveal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CCCD52F-18F1-F694-9C2D-85FBB6F7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Features and Value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7FFD15-EC0E-0845-64DC-F93FE439EA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en-US" sz="2400" b="1" dirty="0">
                <a:solidFill>
                  <a:srgbClr val="00B0F0"/>
                </a:solidFill>
                <a:latin typeface="Google Sans"/>
              </a:rPr>
              <a:t>Feature:</a:t>
            </a:r>
            <a:r>
              <a:rPr lang="en-US" sz="2400" dirty="0">
                <a:solidFill>
                  <a:srgbClr val="E3E3E3"/>
                </a:solidFill>
                <a:latin typeface="Google Sans"/>
              </a:rPr>
              <a:t> A new or improved functionality that is delivered to customers</a:t>
            </a:r>
          </a:p>
          <a:p>
            <a:pPr>
              <a:buClr>
                <a:schemeClr val="bg1"/>
              </a:buClr>
            </a:pPr>
            <a:endParaRPr lang="en-US" sz="2400" dirty="0">
              <a:solidFill>
                <a:srgbClr val="E3E3E3"/>
              </a:solidFill>
              <a:latin typeface="Google Sans"/>
            </a:endParaRPr>
          </a:p>
          <a:p>
            <a:pPr>
              <a:buClr>
                <a:schemeClr val="bg1"/>
              </a:buClr>
            </a:pPr>
            <a:r>
              <a:rPr lang="en-US" sz="2400" b="1" i="0" u="none" strike="noStrike" dirty="0">
                <a:solidFill>
                  <a:srgbClr val="00B0F0"/>
                </a:solidFill>
                <a:effectLst/>
                <a:latin typeface="Google Sans"/>
              </a:rPr>
              <a:t>Value:</a:t>
            </a:r>
            <a:r>
              <a:rPr lang="en-US" sz="2400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 Anything that delivers a benefit to the customer</a:t>
            </a:r>
            <a:endParaRPr lang="en-US" sz="2400" dirty="0">
              <a:solidFill>
                <a:srgbClr val="E3E3E3"/>
              </a:solidFill>
              <a:latin typeface="Google Sans"/>
            </a:endParaRPr>
          </a:p>
        </p:txBody>
      </p:sp>
      <p:pic>
        <p:nvPicPr>
          <p:cNvPr id="5" name="Graphic 4" descr="Clipboard Checked with solid fill">
            <a:extLst>
              <a:ext uri="{FF2B5EF4-FFF2-40B4-BE49-F238E27FC236}">
                <a16:creationId xmlns:a16="http://schemas.microsoft.com/office/drawing/2014/main" id="{725542AC-3B06-D42A-2A1A-EA80A938F0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4273" y="4001294"/>
            <a:ext cx="914400" cy="914400"/>
          </a:xfrm>
          <a:prstGeom prst="rect">
            <a:avLst/>
          </a:prstGeom>
        </p:spPr>
      </p:pic>
      <p:pic>
        <p:nvPicPr>
          <p:cNvPr id="7" name="Graphic 6" descr="Flying Money with solid fill">
            <a:extLst>
              <a:ext uri="{FF2B5EF4-FFF2-40B4-BE49-F238E27FC236}">
                <a16:creationId xmlns:a16="http://schemas.microsoft.com/office/drawing/2014/main" id="{D3ACABC3-AEFF-368B-AB16-85493556978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083958" y="4001294"/>
            <a:ext cx="914400" cy="914400"/>
          </a:xfrm>
          <a:prstGeom prst="rect">
            <a:avLst/>
          </a:prstGeom>
        </p:spPr>
      </p:pic>
      <p:pic>
        <p:nvPicPr>
          <p:cNvPr id="10" name="Graphic 9" descr="Radioactive with solid fill">
            <a:extLst>
              <a:ext uri="{FF2B5EF4-FFF2-40B4-BE49-F238E27FC236}">
                <a16:creationId xmlns:a16="http://schemas.microsoft.com/office/drawing/2014/main" id="{8B6CB8BD-5EE3-95CA-D98D-5536C8F7046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193643" y="4001294"/>
            <a:ext cx="914400" cy="914400"/>
          </a:xfrm>
          <a:prstGeom prst="rect">
            <a:avLst/>
          </a:prstGeom>
        </p:spPr>
      </p:pic>
      <p:pic>
        <p:nvPicPr>
          <p:cNvPr id="12" name="Graphic 11" descr="Rating 3 Star with solid fill">
            <a:extLst>
              <a:ext uri="{FF2B5EF4-FFF2-40B4-BE49-F238E27FC236}">
                <a16:creationId xmlns:a16="http://schemas.microsoft.com/office/drawing/2014/main" id="{3B3B86E8-618A-299A-F78B-49BFB639A30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303327" y="4001294"/>
            <a:ext cx="914400" cy="914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F194BF6-6FB3-80D0-71A2-EAD3824A7895}"/>
              </a:ext>
            </a:extLst>
          </p:cNvPr>
          <p:cNvSpPr txBox="1"/>
          <p:nvPr/>
        </p:nvSpPr>
        <p:spPr>
          <a:xfrm>
            <a:off x="664030" y="5050631"/>
            <a:ext cx="1534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solidFill>
                  <a:schemeClr val="bg1"/>
                </a:solidFill>
              </a:rPr>
              <a:t>Improved Quality</a:t>
            </a:r>
            <a:endParaRPr lang="ar-SA" sz="1800" dirty="0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3266034-BE0A-7035-E754-5AFB89028D1E}"/>
              </a:ext>
            </a:extLst>
          </p:cNvPr>
          <p:cNvSpPr txBox="1"/>
          <p:nvPr/>
        </p:nvSpPr>
        <p:spPr>
          <a:xfrm>
            <a:off x="3773715" y="5050631"/>
            <a:ext cx="1534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solidFill>
                  <a:schemeClr val="bg1"/>
                </a:solidFill>
              </a:rPr>
              <a:t>Increased Revenue</a:t>
            </a:r>
            <a:endParaRPr lang="ar-SA" sz="1800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FFB69A4-43B6-5E3A-DE12-AF244BD53368}"/>
              </a:ext>
            </a:extLst>
          </p:cNvPr>
          <p:cNvSpPr txBox="1"/>
          <p:nvPr/>
        </p:nvSpPr>
        <p:spPr>
          <a:xfrm>
            <a:off x="6883400" y="5050631"/>
            <a:ext cx="1534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solidFill>
                  <a:schemeClr val="bg1"/>
                </a:solidFill>
              </a:rPr>
              <a:t>Decreased Risk</a:t>
            </a:r>
            <a:endParaRPr lang="ar-SA" sz="1800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2BD85D3-0DBB-BC10-484A-E6EBECD48C74}"/>
              </a:ext>
            </a:extLst>
          </p:cNvPr>
          <p:cNvSpPr txBox="1"/>
          <p:nvPr/>
        </p:nvSpPr>
        <p:spPr>
          <a:xfrm>
            <a:off x="9993084" y="5050631"/>
            <a:ext cx="1534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dirty="0">
                <a:solidFill>
                  <a:schemeClr val="bg1"/>
                </a:solidFill>
              </a:rPr>
              <a:t>Increased Satisfaction</a:t>
            </a:r>
            <a:endParaRPr lang="ar-SA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7349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F7DDE20-323D-F316-0A5E-F71493F43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Product Roadmap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99C8F00-AA1D-9EAF-B184-41DEA73B2F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en-US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“A visual depiction of the product releases and the main components that will be included in each release.”</a:t>
            </a:r>
          </a:p>
          <a:p>
            <a:pPr>
              <a:buClr>
                <a:schemeClr val="bg1"/>
              </a:buClr>
            </a:pPr>
            <a:r>
              <a:rPr lang="en-US" sz="2400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Serves as </a:t>
            </a:r>
            <a:r>
              <a:rPr lang="en-US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communication tool that provides project stakeholders with a quick view of the primary release points and intended functionality that will be delivered.</a:t>
            </a:r>
            <a:endParaRPr lang="ar-SA" sz="3600" dirty="0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A72486D-761B-77DF-379D-23ACBDDF87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4310742"/>
            <a:ext cx="10668010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5893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F7DDE20-323D-F316-0A5E-F71493F43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Product Roadmap Example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F16C2C-F517-A2FD-31EF-102BAF464E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8833AD-A4F1-D054-B167-6FB8492BA4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6591"/>
          <a:stretch/>
        </p:blipFill>
        <p:spPr>
          <a:xfrm>
            <a:off x="838199" y="1825625"/>
            <a:ext cx="11081657" cy="4509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1958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F7DDE20-323D-F316-0A5E-F71493F43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Product Backlog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99C8F00-AA1D-9EAF-B184-41DEA73B2F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buClr>
                <a:schemeClr val="bg1"/>
              </a:buClr>
            </a:pPr>
            <a:r>
              <a:rPr lang="en-US" dirty="0">
                <a:solidFill>
                  <a:schemeClr val="bg1"/>
                </a:solidFill>
              </a:rPr>
              <a:t>“A </a:t>
            </a:r>
            <a:r>
              <a:rPr lang="en-US" b="1" u="sng" dirty="0">
                <a:solidFill>
                  <a:schemeClr val="accent1"/>
                </a:solidFill>
              </a:rPr>
              <a:t>prioritized list</a:t>
            </a:r>
            <a:r>
              <a:rPr lang="en-US" dirty="0">
                <a:solidFill>
                  <a:schemeClr val="bg1"/>
                </a:solidFill>
              </a:rPr>
              <a:t> of all the work that needs to be done to complete the project as new features, changes to existing features, fixes, process changes, or other activities.”</a:t>
            </a:r>
          </a:p>
          <a:p>
            <a:pPr>
              <a:lnSpc>
                <a:spcPct val="150000"/>
              </a:lnSpc>
              <a:buClr>
                <a:schemeClr val="bg1"/>
              </a:buClr>
            </a:pPr>
            <a:r>
              <a:rPr lang="en-US" dirty="0">
                <a:solidFill>
                  <a:schemeClr val="bg1"/>
                </a:solidFill>
              </a:rPr>
              <a:t>The </a:t>
            </a:r>
            <a:r>
              <a:rPr lang="en-US" b="1" u="sng" dirty="0">
                <a:solidFill>
                  <a:schemeClr val="accent1"/>
                </a:solidFill>
              </a:rPr>
              <a:t>single source </a:t>
            </a:r>
            <a:r>
              <a:rPr lang="en-US" dirty="0">
                <a:solidFill>
                  <a:schemeClr val="bg1"/>
                </a:solidFill>
              </a:rPr>
              <a:t>for things that a team works on. i.e. nothing gets done that isn’t on the product backlog</a:t>
            </a:r>
          </a:p>
          <a:p>
            <a:pPr>
              <a:lnSpc>
                <a:spcPct val="150000"/>
              </a:lnSpc>
              <a:buClr>
                <a:schemeClr val="bg1"/>
              </a:buClr>
            </a:pPr>
            <a:r>
              <a:rPr lang="en-US" dirty="0">
                <a:solidFill>
                  <a:schemeClr val="bg1"/>
                </a:solidFill>
              </a:rPr>
              <a:t>Product Backlog can be modified (add new, delete, modify) in a process called </a:t>
            </a:r>
            <a:r>
              <a:rPr lang="en-US" b="1" u="sng" dirty="0">
                <a:solidFill>
                  <a:schemeClr val="accent1"/>
                </a:solidFill>
              </a:rPr>
              <a:t>Backlog Grooming/Refinement </a:t>
            </a:r>
            <a:r>
              <a:rPr lang="en-US" dirty="0">
                <a:solidFill>
                  <a:schemeClr val="bg1"/>
                </a:solidFill>
              </a:rPr>
              <a:t>performed after each Iteration’s Retrospective.</a:t>
            </a:r>
          </a:p>
          <a:p>
            <a:pPr>
              <a:lnSpc>
                <a:spcPct val="150000"/>
              </a:lnSpc>
              <a:buClr>
                <a:schemeClr val="bg1"/>
              </a:buClr>
            </a:pPr>
            <a:r>
              <a:rPr lang="en-US" dirty="0">
                <a:solidFill>
                  <a:schemeClr val="bg1"/>
                </a:solidFill>
              </a:rPr>
              <a:t>Can be comparable WBS Work </a:t>
            </a:r>
            <a:r>
              <a:rPr lang="en-US" b="1" u="sng" dirty="0">
                <a:solidFill>
                  <a:schemeClr val="bg1"/>
                </a:solidFill>
              </a:rPr>
              <a:t>Packages </a:t>
            </a:r>
            <a:r>
              <a:rPr lang="en-US" dirty="0">
                <a:solidFill>
                  <a:schemeClr val="bg1"/>
                </a:solidFill>
              </a:rPr>
              <a:t>in Traditional Project Management</a:t>
            </a:r>
            <a:endParaRPr lang="ar-SA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7593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F7DDE20-323D-F316-0A5E-F71493F43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Product Backlog Example</a:t>
            </a:r>
            <a:endParaRPr lang="ar-SA" dirty="0">
              <a:solidFill>
                <a:schemeClr val="bg1"/>
              </a:solidFill>
            </a:endParaRPr>
          </a:p>
        </p:txBody>
      </p:sp>
      <p:graphicFrame>
        <p:nvGraphicFramePr>
          <p:cNvPr id="13" name="Tabelle 3">
            <a:extLst>
              <a:ext uri="{FF2B5EF4-FFF2-40B4-BE49-F238E27FC236}">
                <a16:creationId xmlns:a16="http://schemas.microsoft.com/office/drawing/2014/main" id="{CA6B22BB-D3E3-FC39-7CA6-FAC7A97F6D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1371487"/>
              </p:ext>
            </p:extLst>
          </p:nvPr>
        </p:nvGraphicFramePr>
        <p:xfrm>
          <a:off x="983365" y="1678189"/>
          <a:ext cx="10225270" cy="4450273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4203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24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624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2823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013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0556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54161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54161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98833">
                <a:tc rowSpan="2">
                  <a:txBody>
                    <a:bodyPr/>
                    <a:lstStyle/>
                    <a:p>
                      <a:pPr algn="ctr"/>
                      <a:endParaRPr lang="en-US" sz="1000" b="0" noProof="0" dirty="0">
                        <a:solidFill>
                          <a:schemeClr val="accent1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Id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/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Backlog Item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Assigned to Sprint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Priority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Status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Working</a:t>
                      </a:r>
                      <a:r>
                        <a:rPr lang="en-US" sz="1100" b="1" baseline="0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Hours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000" b="0" noProof="1">
                        <a:latin typeface="Calibri Light" panose="020F0302020204030204" pitchFamily="34" charset="0"/>
                      </a:endParaRPr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2312"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100" b="1" kern="1200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Estimate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100" b="1" kern="1200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Actual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Feature 1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1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Must Have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8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Feature 2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1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Must Have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3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Feature 3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1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Must Have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Feature 4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Should Have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5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Feature 5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Should Have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6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Feature 6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Should Have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7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Feature 7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Nice to Have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Closed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8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Feature 8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Nice to Have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Closed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noProof="0" dirty="0"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noProof="0" dirty="0"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73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9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Feature 9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Nice to Have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Closed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noProof="0" dirty="0"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noProof="0" dirty="0"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b="1" kern="1200" noProof="0" dirty="0">
                        <a:solidFill>
                          <a:srgbClr val="FFFFFF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b="1" noProof="0" dirty="0">
                        <a:solidFill>
                          <a:srgbClr val="FFFFFF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b="1" noProof="0" dirty="0">
                        <a:solidFill>
                          <a:srgbClr val="FFFFFF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b="1" noProof="0" dirty="0">
                        <a:solidFill>
                          <a:srgbClr val="FFFFFF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b="1" noProof="0" dirty="0">
                        <a:solidFill>
                          <a:srgbClr val="FFFFFF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</a:rPr>
                        <a:t>TOTAL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</a:rPr>
                        <a:t>27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</a:rPr>
                        <a:t>5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96793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CCCD52F-18F1-F694-9C2D-85FBB6F7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User Story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7FFD15-EC0E-0845-64DC-F93FE439E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7227277" cy="4351338"/>
          </a:xfrm>
        </p:spPr>
        <p:txBody>
          <a:bodyPr/>
          <a:lstStyle/>
          <a:p>
            <a:pPr>
              <a:buClr>
                <a:schemeClr val="bg1"/>
              </a:buClr>
            </a:pPr>
            <a:r>
              <a:rPr lang="en-US" dirty="0">
                <a:solidFill>
                  <a:schemeClr val="bg1"/>
                </a:solidFill>
              </a:rPr>
              <a:t>A short description of a feature or requirement from the user perspective.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chemeClr val="bg1"/>
                </a:solidFill>
              </a:rPr>
              <a:t>A user story involves roughly 1 to 3 days’ worth of work or “4 to 40 hours’ worth of work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chemeClr val="bg1"/>
                </a:solidFill>
              </a:rPr>
              <a:t>Help align team priorities with the needs of the business.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chemeClr val="bg1"/>
                </a:solidFill>
              </a:rPr>
              <a:t>Written on a card in the following format:</a:t>
            </a:r>
          </a:p>
          <a:p>
            <a:pPr>
              <a:buClr>
                <a:schemeClr val="bg1"/>
              </a:buClr>
            </a:pPr>
            <a:endParaRPr lang="en-US" dirty="0">
              <a:solidFill>
                <a:schemeClr val="bg1"/>
              </a:solidFill>
            </a:endParaRPr>
          </a:p>
          <a:p>
            <a:pPr>
              <a:buClr>
                <a:schemeClr val="bg1"/>
              </a:buClr>
            </a:pPr>
            <a:endParaRPr lang="en-US" dirty="0"/>
          </a:p>
          <a:p>
            <a:pPr>
              <a:buClr>
                <a:schemeClr val="bg1"/>
              </a:buClr>
            </a:pPr>
            <a:endParaRPr lang="en-US" dirty="0"/>
          </a:p>
          <a:p>
            <a:pPr>
              <a:buClr>
                <a:schemeClr val="bg1"/>
              </a:buClr>
            </a:pPr>
            <a:endParaRPr lang="ar-SA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B09C57-4D88-21A3-248A-2913924B5F9A}"/>
              </a:ext>
            </a:extLst>
          </p:cNvPr>
          <p:cNvSpPr txBox="1"/>
          <p:nvPr/>
        </p:nvSpPr>
        <p:spPr>
          <a:xfrm>
            <a:off x="1055077" y="5542259"/>
            <a:ext cx="1008184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sz="3600" i="1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As a &lt;Role&gt;, I want &lt;Functionality&gt;, so that &lt;Business beneﬁt &gt;."</a:t>
            </a:r>
            <a:endParaRPr lang="en-EG" sz="3600">
              <a:solidFill>
                <a:schemeClr val="accent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6" name="Picture 5" descr="A close-up of a paper&#10;&#10;Description automatically generated">
            <a:extLst>
              <a:ext uri="{FF2B5EF4-FFF2-40B4-BE49-F238E27FC236}">
                <a16:creationId xmlns:a16="http://schemas.microsoft.com/office/drawing/2014/main" id="{2AAEB834-CFCB-A92E-AEC5-6B94A5CB65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5559" y="2411278"/>
            <a:ext cx="3605087" cy="2295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6251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CCCD52F-18F1-F694-9C2D-85FBB6F7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User Story Examples</a:t>
            </a:r>
            <a:endParaRPr lang="ar-SA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B3CF7A-A109-38E3-27F3-D471C16BC8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690688"/>
            <a:ext cx="4977164" cy="232267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8F41273-AA52-7688-641E-5ED2F2EA29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279" t="5472" r="9255" b="6263"/>
          <a:stretch/>
        </p:blipFill>
        <p:spPr>
          <a:xfrm>
            <a:off x="6376638" y="1690688"/>
            <a:ext cx="5437603" cy="4123958"/>
          </a:xfrm>
          <a:prstGeom prst="rect">
            <a:avLst/>
          </a:prstGeom>
        </p:spPr>
      </p:pic>
      <p:pic>
        <p:nvPicPr>
          <p:cNvPr id="15" name="Picture 14" descr="A close-up of a note&#10;&#10;Description automatically generated">
            <a:extLst>
              <a:ext uri="{FF2B5EF4-FFF2-40B4-BE49-F238E27FC236}">
                <a16:creationId xmlns:a16="http://schemas.microsoft.com/office/drawing/2014/main" id="{5692836D-686A-0FA6-90AB-CB16302F62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200" y="4139835"/>
            <a:ext cx="5484372" cy="2398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163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CCCD52F-18F1-F694-9C2D-85FBB6F7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Definition of “Done” / Acceptance Criteria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7FFD15-EC0E-0845-64DC-F93FE439E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24153"/>
            <a:ext cx="10515600" cy="4351338"/>
          </a:xfrm>
        </p:spPr>
        <p:txBody>
          <a:bodyPr/>
          <a:lstStyle/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A set of criteria that must be met in order for a work item to be considered truly complete. </a:t>
            </a:r>
          </a:p>
          <a:p>
            <a:pPr>
              <a:buClr>
                <a:schemeClr val="bg1"/>
              </a:buClr>
            </a:pPr>
            <a:endParaRPr lang="ar-SA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15B0D7-E15A-8456-81AC-560D64D834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919" y="2354864"/>
            <a:ext cx="6465642" cy="4138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6908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7FFD15-EC0E-0845-64DC-F93FE439EA02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529388" y="1253330"/>
            <a:ext cx="3914274" cy="4940133"/>
          </a:xfrm>
        </p:spPr>
        <p:txBody>
          <a:bodyPr>
            <a:normAutofit fontScale="85000" lnSpcReduction="20000"/>
          </a:bodyPr>
          <a:lstStyle/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Story mapping consists of ordering user stories along two independent dimensions. </a:t>
            </a:r>
          </a:p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Help understand “User Journey”</a:t>
            </a:r>
          </a:p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Along the horizontal axis user activities are put roughly in the order in which the user would perform the task. </a:t>
            </a:r>
          </a:p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Down the vertical axis, user stories are ordered by priority and/or increasing sophistication of the implementation.</a:t>
            </a:r>
          </a:p>
          <a:p>
            <a:pPr>
              <a:buClr>
                <a:schemeClr val="bg1"/>
              </a:buClr>
            </a:pPr>
            <a:endParaRPr lang="en-US" b="0" i="0" u="none" strike="noStrike" dirty="0">
              <a:solidFill>
                <a:srgbClr val="E3E3E3"/>
              </a:solidFill>
              <a:effectLst/>
              <a:latin typeface="Google San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D97D9F-11A4-8AA8-178D-858B1ECC11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3662" y="1027906"/>
            <a:ext cx="7748337" cy="5165558"/>
          </a:xfrm>
          <a:prstGeom prst="rect">
            <a:avLst/>
          </a:prstGeom>
        </p:spPr>
      </p:pic>
      <p:sp>
        <p:nvSpPr>
          <p:cNvPr id="9" name="Title 6">
            <a:extLst>
              <a:ext uri="{FF2B5EF4-FFF2-40B4-BE49-F238E27FC236}">
                <a16:creationId xmlns:a16="http://schemas.microsoft.com/office/drawing/2014/main" id="{06E7917A-A363-D1C7-82D5-C950BE7365D8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r>
              <a:rPr lang="en-US" sz="4000" dirty="0">
                <a:solidFill>
                  <a:schemeClr val="bg1"/>
                </a:solidFill>
              </a:rPr>
              <a:t>Story Mapping</a:t>
            </a:r>
            <a:endParaRPr lang="ar-SA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6010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CCCD52F-18F1-F694-9C2D-85FBB6F7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Iteration/Sprint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7FFD15-EC0E-0845-64DC-F93FE439E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36162"/>
            <a:ext cx="10515600" cy="4351338"/>
          </a:xfrm>
        </p:spPr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short period of time (usually one to two weeks) during which the team works on a specific set of tasks from the backlog.</a:t>
            </a:r>
          </a:p>
          <a:p>
            <a:pPr>
              <a:buClr>
                <a:schemeClr val="bg1"/>
              </a:buClr>
            </a:pPr>
            <a:r>
              <a:rPr lang="en-US" b="1" u="sng" dirty="0">
                <a:solidFill>
                  <a:schemeClr val="accent1"/>
                </a:solidFill>
              </a:rPr>
              <a:t>Iteration/Sprint Backlog</a:t>
            </a:r>
            <a:r>
              <a:rPr lang="en-US" dirty="0">
                <a:solidFill>
                  <a:schemeClr val="bg1"/>
                </a:solidFill>
              </a:rPr>
              <a:t>: A list of all the work that the team plans to complete during a sprint. Is a subset from the Product backlog items usually written in user stories format. </a:t>
            </a:r>
          </a:p>
          <a:p>
            <a:pPr>
              <a:buClr>
                <a:schemeClr val="bg1"/>
              </a:buClr>
            </a:pPr>
            <a:endParaRPr lang="ar-SA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2" name="Tabelle 3">
            <a:extLst>
              <a:ext uri="{FF2B5EF4-FFF2-40B4-BE49-F238E27FC236}">
                <a16:creationId xmlns:a16="http://schemas.microsoft.com/office/drawing/2014/main" id="{00890073-2BD7-12C7-D8A0-E080E624FF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591818"/>
              </p:ext>
            </p:extLst>
          </p:nvPr>
        </p:nvGraphicFramePr>
        <p:xfrm>
          <a:off x="1368669" y="3740468"/>
          <a:ext cx="9454662" cy="3117532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3886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544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693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813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333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2978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42543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42543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80595">
                <a:tc rowSpan="2">
                  <a:txBody>
                    <a:bodyPr/>
                    <a:lstStyle/>
                    <a:p>
                      <a:pPr algn="ctr"/>
                      <a:endParaRPr lang="en-US" sz="1000" b="0" noProof="0" dirty="0">
                        <a:solidFill>
                          <a:schemeClr val="accent1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Id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/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Backlog Item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Assigned To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Due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Status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Working</a:t>
                      </a:r>
                      <a:r>
                        <a:rPr lang="en-US" sz="1100" b="1" baseline="0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 </a:t>
                      </a:r>
                      <a:r>
                        <a:rPr lang="en-US" sz="1100" b="1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</a:rPr>
                        <a:t>Hours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2000" b="0" noProof="1">
                        <a:latin typeface="Calibri Light" panose="020F0302020204030204" pitchFamily="34" charset="0"/>
                      </a:endParaRPr>
                    </a:p>
                  </a:txBody>
                  <a:tcPr anchor="ctr"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1937"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de-DE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100" b="1" kern="1200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Estimate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sz="1100" b="1" kern="1200" noProof="0" dirty="0">
                          <a:solidFill>
                            <a:schemeClr val="accent1"/>
                          </a:solidFill>
                          <a:latin typeface="Century Gothic" panose="020B0502020202020204" pitchFamily="34" charset="0"/>
                          <a:ea typeface="+mn-ea"/>
                          <a:cs typeface="+mn-cs"/>
                        </a:rPr>
                        <a:t>Actual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90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1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Task Description 1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None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Day 10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8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90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Task Description 2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TB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Day 8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3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90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Task Description 3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NB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Day 12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90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Task Description 4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590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5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Task Description 5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ST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90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6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Task Description 6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Open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4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590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7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Task Description 7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Closed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2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0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590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8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Task Description 8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Closed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noProof="0" dirty="0"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noProof="0" dirty="0"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3736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kern="1200" noProof="0" dirty="0">
                        <a:solidFill>
                          <a:schemeClr val="dk1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9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Task Description 9</a:t>
                      </a:r>
                    </a:p>
                  </a:txBody>
                  <a:tcPr marL="360000"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Century Gothic" panose="020B0502020202020204" pitchFamily="34" charset="0"/>
                        </a:rPr>
                        <a:t>-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 noProof="0" dirty="0">
                          <a:solidFill>
                            <a:schemeClr val="tx1"/>
                          </a:solidFill>
                          <a:latin typeface="Century Gothic" panose="020B0502020202020204" pitchFamily="34" charset="0"/>
                        </a:rPr>
                        <a:t>Closed</a:t>
                      </a: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noProof="0" dirty="0"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900" noProof="0" dirty="0"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E6E6E6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5901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000" b="1" kern="1200" noProof="0" dirty="0">
                        <a:solidFill>
                          <a:srgbClr val="FFFFFF"/>
                        </a:solidFill>
                        <a:latin typeface="Century Gothic" panose="020B0502020202020204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b="1" noProof="0" dirty="0">
                        <a:solidFill>
                          <a:srgbClr val="FFFFFF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b="1" noProof="0" dirty="0">
                        <a:solidFill>
                          <a:srgbClr val="FFFFFF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b="1" noProof="0" dirty="0">
                        <a:solidFill>
                          <a:srgbClr val="FFFFFF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000" b="1" noProof="0" dirty="0">
                        <a:solidFill>
                          <a:srgbClr val="FFFFFF"/>
                        </a:solidFill>
                        <a:latin typeface="Century Gothic" panose="020B0502020202020204" pitchFamily="34" charset="0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</a:rPr>
                        <a:t>TOTAL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</a:rPr>
                        <a:t>27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b="1" noProof="0" dirty="0">
                          <a:solidFill>
                            <a:srgbClr val="FFFFFF"/>
                          </a:solidFill>
                          <a:latin typeface="Century Gothic" panose="020B0502020202020204" pitchFamily="34" charset="0"/>
                        </a:rPr>
                        <a:t>5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92334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CCCD52F-18F1-F694-9C2D-85FBB6F7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Daily Meeting / Daily Scrum / Standup Meeting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7FFD15-EC0E-0845-64DC-F93FE439E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5213350" cy="4351338"/>
          </a:xfrm>
        </p:spPr>
        <p:txBody>
          <a:bodyPr/>
          <a:lstStyle/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A short (5 to 15 minutes), daily meeting where the team discusses their progress, plans, and any roadblocks they are facing.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rgbClr val="E3E3E3"/>
                </a:solidFill>
                <a:latin typeface="Google Sans"/>
              </a:rPr>
              <a:t>Sometimes held while the team standing to make sure it stays short.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rgbClr val="E3E3E3"/>
                </a:solidFill>
                <a:latin typeface="Google Sans"/>
              </a:rPr>
              <a:t>Uses Kanban Boards and follows a structure</a:t>
            </a:r>
            <a:endParaRPr lang="ar-SA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1E644F-B5B2-50D6-B346-6C3CB6B54D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2875" y="1151128"/>
            <a:ext cx="4350939" cy="5341747"/>
          </a:xfrm>
          <a:prstGeom prst="rect">
            <a:avLst/>
          </a:prstGeom>
        </p:spPr>
      </p:pic>
      <p:sp>
        <p:nvSpPr>
          <p:cNvPr id="3" name="Right Arrow 2">
            <a:extLst>
              <a:ext uri="{FF2B5EF4-FFF2-40B4-BE49-F238E27FC236}">
                <a16:creationId xmlns:a16="http://schemas.microsoft.com/office/drawing/2014/main" id="{18F5D2B4-E8AA-0CAF-65A0-8DE5379F0011}"/>
              </a:ext>
            </a:extLst>
          </p:cNvPr>
          <p:cNvSpPr/>
          <p:nvPr/>
        </p:nvSpPr>
        <p:spPr>
          <a:xfrm rot="20625289">
            <a:off x="4802855" y="5324547"/>
            <a:ext cx="2027763" cy="498524"/>
          </a:xfrm>
          <a:prstGeom prst="rightArrow">
            <a:avLst>
              <a:gd name="adj1" fmla="val 50000"/>
              <a:gd name="adj2" fmla="val 58958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32628334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CCCD52F-18F1-F694-9C2D-85FBB6F7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Burn Down Chart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7FFD15-EC0E-0845-64DC-F93FE439E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27040"/>
            <a:ext cx="10515600" cy="4351338"/>
          </a:xfrm>
        </p:spPr>
        <p:txBody>
          <a:bodyPr/>
          <a:lstStyle/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A measure of progress depicted as a visual chart that shows how much work remains to be done on a project or iteration.</a:t>
            </a:r>
            <a:endParaRPr lang="ar-SA" dirty="0"/>
          </a:p>
        </p:txBody>
      </p:sp>
      <p:sp>
        <p:nvSpPr>
          <p:cNvPr id="2" name="Rectangle: Rounded Corners 3">
            <a:extLst>
              <a:ext uri="{FF2B5EF4-FFF2-40B4-BE49-F238E27FC236}">
                <a16:creationId xmlns:a16="http://schemas.microsoft.com/office/drawing/2014/main" id="{892C6AE7-8F98-BE97-8A35-74BDC33CBD1A}"/>
              </a:ext>
            </a:extLst>
          </p:cNvPr>
          <p:cNvSpPr/>
          <p:nvPr/>
        </p:nvSpPr>
        <p:spPr>
          <a:xfrm>
            <a:off x="2031796" y="2681776"/>
            <a:ext cx="8518974" cy="3990731"/>
          </a:xfrm>
          <a:prstGeom prst="roundRect">
            <a:avLst>
              <a:gd name="adj" fmla="val 3802"/>
            </a:avLst>
          </a:prstGeom>
          <a:solidFill>
            <a:schemeClr val="accent1">
              <a:lumMod val="20000"/>
              <a:lumOff val="80000"/>
            </a:schemeClr>
          </a:solidFill>
          <a:ln w="285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Open Sans"/>
              <a:ea typeface="+mn-ea"/>
              <a:cs typeface="+mn-cs"/>
            </a:endParaRPr>
          </a:p>
        </p:txBody>
      </p:sp>
      <p:sp>
        <p:nvSpPr>
          <p:cNvPr id="3" name="Rectangle: Rounded Corners 3">
            <a:extLst>
              <a:ext uri="{FF2B5EF4-FFF2-40B4-BE49-F238E27FC236}">
                <a16:creationId xmlns:a16="http://schemas.microsoft.com/office/drawing/2014/main" id="{F064C069-1B23-2F9E-94D4-B9F4F5D360D7}"/>
              </a:ext>
            </a:extLst>
          </p:cNvPr>
          <p:cNvSpPr/>
          <p:nvPr/>
        </p:nvSpPr>
        <p:spPr>
          <a:xfrm>
            <a:off x="2340377" y="2852627"/>
            <a:ext cx="7533290" cy="3660399"/>
          </a:xfrm>
          <a:prstGeom prst="roundRect">
            <a:avLst>
              <a:gd name="adj" fmla="val 4730"/>
            </a:avLst>
          </a:prstGeom>
          <a:solidFill>
            <a:schemeClr val="bg1"/>
          </a:solidFill>
          <a:ln w="222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144000"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33C5FE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Burndown Chart</a:t>
            </a:r>
          </a:p>
        </p:txBody>
      </p:sp>
      <p:graphicFrame>
        <p:nvGraphicFramePr>
          <p:cNvPr id="4" name="Diagramm 35">
            <a:extLst>
              <a:ext uri="{FF2B5EF4-FFF2-40B4-BE49-F238E27FC236}">
                <a16:creationId xmlns:a16="http://schemas.microsoft.com/office/drawing/2014/main" id="{FB9BF082-D41C-26AD-6A9A-2135C4C4DB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4418410"/>
              </p:ext>
            </p:extLst>
          </p:nvPr>
        </p:nvGraphicFramePr>
        <p:xfrm>
          <a:off x="2532662" y="3379050"/>
          <a:ext cx="6927010" cy="28202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Rechteck 27">
            <a:extLst>
              <a:ext uri="{FF2B5EF4-FFF2-40B4-BE49-F238E27FC236}">
                <a16:creationId xmlns:a16="http://schemas.microsoft.com/office/drawing/2014/main" id="{20DE0005-EA47-BA2B-0766-E74661EE7D3A}"/>
              </a:ext>
            </a:extLst>
          </p:cNvPr>
          <p:cNvSpPr/>
          <p:nvPr/>
        </p:nvSpPr>
        <p:spPr bwMode="gray">
          <a:xfrm>
            <a:off x="7794646" y="4789187"/>
            <a:ext cx="1973607" cy="269339"/>
          </a:xfrm>
          <a:prstGeom prst="rect">
            <a:avLst/>
          </a:prstGeom>
          <a:noFill/>
          <a:ln w="12700">
            <a:noFill/>
            <a:round/>
            <a:headEnd/>
            <a:tailEnd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1" u="none" strike="noStrike" kern="1200" cap="none" spc="20" normalizeH="0" baseline="0" noProof="0" dirty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Projected Finish</a:t>
            </a:r>
          </a:p>
        </p:txBody>
      </p:sp>
    </p:spTree>
    <p:extLst>
      <p:ext uri="{BB962C8B-B14F-4D97-AF65-F5344CB8AC3E}">
        <p14:creationId xmlns:p14="http://schemas.microsoft.com/office/powerpoint/2010/main" val="1144528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2" presetClass="entr" presetSubtype="1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Graphic spid="4" grpId="0">
        <p:bldAsOne/>
      </p:bldGraphic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7FFD15-EC0E-0845-64DC-F93FE439E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0631" y="1690688"/>
            <a:ext cx="4108938" cy="4351338"/>
          </a:xfrm>
        </p:spPr>
        <p:txBody>
          <a:bodyPr>
            <a:normAutofit lnSpcReduction="10000"/>
          </a:bodyPr>
          <a:lstStyle/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A meeting, held at the end of each iteration/sprint, where the team reflects on their work and identifies areas for improvement.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rgbClr val="E3E3E3"/>
                </a:solidFill>
                <a:latin typeface="Google Sans"/>
              </a:rPr>
              <a:t>Product Backlog Refinement/Grooming may be done as a result of the Retrospective</a:t>
            </a:r>
            <a:endParaRPr lang="ar-SA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CCCD52F-18F1-F694-9C2D-85FBB6F7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Iteration/Sprint  Retrospective</a:t>
            </a:r>
            <a:endParaRPr lang="ar-SA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EABFC8-9B8F-34E9-A497-19AB38DDAD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2645" y="1814367"/>
            <a:ext cx="6740769" cy="3881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3399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CCCD52F-18F1-F694-9C2D-85FBB6F7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Velocity 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7FFD15-EC0E-0845-64DC-F93FE439E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5656385" cy="4351338"/>
          </a:xfrm>
        </p:spPr>
        <p:txBody>
          <a:bodyPr/>
          <a:lstStyle/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A measure of the amount of work a team can complete in a period of time. 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rgbClr val="E3E3E3"/>
                </a:solidFill>
                <a:latin typeface="Google Sans"/>
              </a:rPr>
              <a:t>M</a:t>
            </a: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easured in story points, a unit of measurement that represents the effort required to complete a user story.</a:t>
            </a:r>
            <a:endParaRPr lang="ar-SA" dirty="0"/>
          </a:p>
        </p:txBody>
      </p:sp>
      <p:sp>
        <p:nvSpPr>
          <p:cNvPr id="5" name="Rechteck 27">
            <a:extLst>
              <a:ext uri="{FF2B5EF4-FFF2-40B4-BE49-F238E27FC236}">
                <a16:creationId xmlns:a16="http://schemas.microsoft.com/office/drawing/2014/main" id="{20DE0005-EA47-BA2B-0766-E74661EE7D3A}"/>
              </a:ext>
            </a:extLst>
          </p:cNvPr>
          <p:cNvSpPr/>
          <p:nvPr/>
        </p:nvSpPr>
        <p:spPr bwMode="gray">
          <a:xfrm>
            <a:off x="6698584" y="4469943"/>
            <a:ext cx="979428" cy="167722"/>
          </a:xfrm>
          <a:prstGeom prst="rect">
            <a:avLst/>
          </a:prstGeom>
          <a:noFill/>
          <a:ln w="12700">
            <a:noFill/>
            <a:round/>
            <a:headEnd/>
            <a:tailEnd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1" u="none" strike="noStrike" kern="1200" cap="none" spc="20" normalizeH="0" baseline="0" noProof="0" dirty="0">
                <a:ln>
                  <a:noFill/>
                </a:ln>
                <a:solidFill>
                  <a:srgbClr val="FFFFFF">
                    <a:lumMod val="50000"/>
                  </a:srgbClr>
                </a:solidFill>
                <a:effectLst/>
                <a:uLnTx/>
                <a:uFillTx/>
                <a:latin typeface="Century Gothic" panose="020B0502020202020204" pitchFamily="34" charset="0"/>
                <a:ea typeface="+mn-ea"/>
                <a:cs typeface="+mn-cs"/>
              </a:rPr>
              <a:t>Projected Finish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503246-A357-C21D-184B-D01CD89D14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6258" y="1690688"/>
            <a:ext cx="5373837" cy="3809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65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CCCD52F-18F1-F694-9C2D-85FBB6F7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Increment/Release</a:t>
            </a:r>
            <a:endParaRPr lang="ar-SA" dirty="0">
              <a:solidFill>
                <a:schemeClr val="bg1"/>
              </a:solidFill>
            </a:endParaRP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67FFD15-EC0E-0845-64DC-F93FE439EA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2474913"/>
          </a:xfrm>
        </p:spPr>
        <p:txBody>
          <a:bodyPr>
            <a:normAutofit/>
          </a:bodyPr>
          <a:lstStyle/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An Agile increment or release is a working version of a product that is delivered to customers at the end of a sprint or iteration. </a:t>
            </a:r>
          </a:p>
          <a:p>
            <a:pPr>
              <a:buClr>
                <a:schemeClr val="bg1"/>
              </a:buClr>
            </a:pP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Typically</a:t>
            </a:r>
            <a:r>
              <a:rPr lang="en-US" dirty="0">
                <a:solidFill>
                  <a:srgbClr val="E3E3E3"/>
                </a:solidFill>
                <a:latin typeface="Google Sans"/>
              </a:rPr>
              <a:t>, </a:t>
            </a:r>
            <a:r>
              <a:rPr lang="en-US" b="0" i="0" u="none" strike="noStrike" dirty="0">
                <a:solidFill>
                  <a:srgbClr val="E3E3E3"/>
                </a:solidFill>
                <a:effectLst/>
                <a:latin typeface="Google Sans"/>
              </a:rPr>
              <a:t>a small, but complete and usable, piece of the product that includes new features and functionality.</a:t>
            </a:r>
          </a:p>
          <a:p>
            <a:pPr>
              <a:buClr>
                <a:schemeClr val="bg1"/>
              </a:buClr>
            </a:pPr>
            <a:r>
              <a:rPr lang="en-US" dirty="0">
                <a:solidFill>
                  <a:srgbClr val="E3E3E3"/>
                </a:solidFill>
                <a:latin typeface="Google Sans"/>
              </a:rPr>
              <a:t>Benefits:</a:t>
            </a:r>
            <a:endParaRPr lang="en-US" b="0" i="0" u="none" strike="noStrike" dirty="0">
              <a:solidFill>
                <a:srgbClr val="E3E3E3"/>
              </a:solidFill>
              <a:effectLst/>
              <a:latin typeface="Google Sans"/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5A7F6E7-DB51-A215-7FBE-132C4C842EDC}"/>
              </a:ext>
            </a:extLst>
          </p:cNvPr>
          <p:cNvSpPr/>
          <p:nvPr/>
        </p:nvSpPr>
        <p:spPr>
          <a:xfrm>
            <a:off x="1406979" y="4898009"/>
            <a:ext cx="2383972" cy="126074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dirty="0"/>
              <a:t>Customer is satisfied and can use the product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4F543E57-FF36-0CF5-3733-6D044DED2997}"/>
              </a:ext>
            </a:extLst>
          </p:cNvPr>
          <p:cNvSpPr/>
          <p:nvPr/>
        </p:nvSpPr>
        <p:spPr>
          <a:xfrm>
            <a:off x="4904014" y="4898009"/>
            <a:ext cx="2383972" cy="126074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dirty="0"/>
              <a:t>Learn from mistakes and adapt to change quickly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8E8A4AB-317B-370A-B30B-540CA4353014}"/>
              </a:ext>
            </a:extLst>
          </p:cNvPr>
          <p:cNvSpPr/>
          <p:nvPr/>
        </p:nvSpPr>
        <p:spPr>
          <a:xfrm>
            <a:off x="8401049" y="4898009"/>
            <a:ext cx="2383972" cy="126074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dirty="0"/>
              <a:t>Test product in market and reduce risk of not meeting requirements</a:t>
            </a:r>
          </a:p>
        </p:txBody>
      </p:sp>
    </p:spTree>
    <p:extLst>
      <p:ext uri="{BB962C8B-B14F-4D97-AF65-F5344CB8AC3E}">
        <p14:creationId xmlns:p14="http://schemas.microsoft.com/office/powerpoint/2010/main" val="36901287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4705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5"/>
          <p:cNvSpPr txBox="1"/>
          <p:nvPr/>
        </p:nvSpPr>
        <p:spPr>
          <a:xfrm>
            <a:off x="2513150" y="1019069"/>
            <a:ext cx="4638764" cy="52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solidFill>
                  <a:schemeClr val="lt1"/>
                </a:solidFill>
                <a:latin typeface="Times New Roman"/>
                <a:cs typeface="Times New Roman"/>
                <a:sym typeface="Times New Roman"/>
              </a:rPr>
              <a:t>Key Points</a:t>
            </a:r>
          </a:p>
        </p:txBody>
      </p:sp>
      <p:pic>
        <p:nvPicPr>
          <p:cNvPr id="167" name="Google Shape;167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5"/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www.midocean.ae</a:t>
            </a:r>
            <a:endParaRPr dirty="0"/>
          </a:p>
        </p:txBody>
      </p:sp>
      <p:sp>
        <p:nvSpPr>
          <p:cNvPr id="3" name="Google Shape;163;p5">
            <a:extLst>
              <a:ext uri="{FF2B5EF4-FFF2-40B4-BE49-F238E27FC236}">
                <a16:creationId xmlns:a16="http://schemas.microsoft.com/office/drawing/2014/main" id="{0C94E425-EFF5-7463-592D-5DD951A6C26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CC20127-3F88-7DBD-ACCC-E036E2F652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3081554"/>
              </p:ext>
            </p:extLst>
          </p:nvPr>
        </p:nvGraphicFramePr>
        <p:xfrm>
          <a:off x="2513150" y="2014901"/>
          <a:ext cx="8593464" cy="3728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Google Shape;164;p5">
            <a:extLst>
              <a:ext uri="{FF2B5EF4-FFF2-40B4-BE49-F238E27FC236}">
                <a16:creationId xmlns:a16="http://schemas.microsoft.com/office/drawing/2014/main" id="{62A1B30A-EA99-38B4-49AD-9008F4665B3E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</a:t>
            </a:r>
            <a:endParaRPr sz="2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" name="Google Shape;165;p5">
            <a:extLst>
              <a:ext uri="{FF2B5EF4-FFF2-40B4-BE49-F238E27FC236}">
                <a16:creationId xmlns:a16="http://schemas.microsoft.com/office/drawing/2014/main" id="{32327E49-3C0B-8600-C32C-7B361B328DF3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6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491096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4">
            <a:extLst>
              <a:ext uri="{FF2B5EF4-FFF2-40B4-BE49-F238E27FC236}">
                <a16:creationId xmlns:a16="http://schemas.microsoft.com/office/drawing/2014/main" id="{423BF7D5-1358-0859-DFDC-4754AF4D85B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096000" y="1397680"/>
            <a:ext cx="4962146" cy="2495550"/>
          </a:xfr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308298" y="1549486"/>
            <a:ext cx="4012818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Preparation for discussion panel: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.Watch the Video:</a:t>
            </a:r>
          </a:p>
          <a:p>
            <a:pPr lvl="0"/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  <a:hlinkClick r:id="rId3"/>
              </a:rPr>
              <a:t>“Introduction to Scrum – 7 minutes”</a:t>
            </a:r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lvl="0"/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Question for Discussion: As a project manager moving from Traditional to Agile project management:</a:t>
            </a: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Which practices you can adapt to easily and which practices you will find difficultly in adapting to?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Discussion Panel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E018C8-E6D9-8F68-BAC6-E298E84AEBAC}"/>
              </a:ext>
            </a:extLst>
          </p:cNvPr>
          <p:cNvSpPr/>
          <p:nvPr/>
        </p:nvSpPr>
        <p:spPr>
          <a:xfrm flipV="1">
            <a:off x="-609600" y="556144"/>
            <a:ext cx="9752693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63AFD8-665B-42E5-D694-594CE30B4B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E0B38C-D385-1421-48A4-45B060659A0E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0" name="Google Shape;163;p5">
            <a:extLst>
              <a:ext uri="{FF2B5EF4-FFF2-40B4-BE49-F238E27FC236}">
                <a16:creationId xmlns:a16="http://schemas.microsoft.com/office/drawing/2014/main" id="{EAD92110-43CA-D37E-9425-4D811177C524}"/>
              </a:ext>
            </a:extLst>
          </p:cNvPr>
          <p:cNvSpPr/>
          <p:nvPr/>
        </p:nvSpPr>
        <p:spPr>
          <a:xfrm>
            <a:off x="5337813" y="3318620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" name="Google Shape;164;p5">
            <a:extLst>
              <a:ext uri="{FF2B5EF4-FFF2-40B4-BE49-F238E27FC236}">
                <a16:creationId xmlns:a16="http://schemas.microsoft.com/office/drawing/2014/main" id="{737265F6-D653-BD34-5779-F28EED3A3A6D}"/>
              </a:ext>
            </a:extLst>
          </p:cNvPr>
          <p:cNvSpPr txBox="1"/>
          <p:nvPr/>
        </p:nvSpPr>
        <p:spPr>
          <a:xfrm>
            <a:off x="5514282" y="3381702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</a:t>
            </a:r>
            <a:endParaRPr sz="2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" name="Google Shape;165;p5">
            <a:extLst>
              <a:ext uri="{FF2B5EF4-FFF2-40B4-BE49-F238E27FC236}">
                <a16:creationId xmlns:a16="http://schemas.microsoft.com/office/drawing/2014/main" id="{FE39805C-1612-AAD3-B142-A157B8EF7FB4}"/>
              </a:ext>
            </a:extLst>
          </p:cNvPr>
          <p:cNvSpPr txBox="1"/>
          <p:nvPr/>
        </p:nvSpPr>
        <p:spPr>
          <a:xfrm>
            <a:off x="5575312" y="3637517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6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62257401"/>
      </p:ext>
    </p:extLst>
  </p:cSld>
  <p:clrMapOvr>
    <a:masterClrMapping/>
  </p:clrMapOvr>
  <p:transition spd="slow">
    <p:comb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E6D85BB1-9A58-3CC8-DB57-2B69C2E972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2557" y="1396304"/>
            <a:ext cx="4888372" cy="253329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308298" y="1549486"/>
            <a:ext cx="4065036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b="1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Before next lecture: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Familiarize yourself with Agile Terminology :</a:t>
            </a:r>
          </a:p>
          <a:p>
            <a:pPr lvl="0"/>
            <a:r>
              <a:rPr lang="en-US" sz="2000" dirty="0">
                <a:solidFill>
                  <a:schemeClr val="bg1"/>
                </a:solidFill>
                <a:hlinkClick r:id="rId3"/>
              </a:rPr>
              <a:t>https://www.agilealliance.org/agile101/subway-map-to-agile-practices/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Click on the circle beside the term to get its definition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Try to test your knowledge before clicking on them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Next Lecture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E018C8-E6D9-8F68-BAC6-E298E84AEBAC}"/>
              </a:ext>
            </a:extLst>
          </p:cNvPr>
          <p:cNvSpPr/>
          <p:nvPr/>
        </p:nvSpPr>
        <p:spPr>
          <a:xfrm flipV="1">
            <a:off x="-609600" y="556144"/>
            <a:ext cx="9752693" cy="457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63AFD8-665B-42E5-D694-594CE30B4B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E0B38C-D385-1421-48A4-45B060659A0E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0" name="Google Shape;163;p5">
            <a:extLst>
              <a:ext uri="{FF2B5EF4-FFF2-40B4-BE49-F238E27FC236}">
                <a16:creationId xmlns:a16="http://schemas.microsoft.com/office/drawing/2014/main" id="{EAD92110-43CA-D37E-9425-4D811177C524}"/>
              </a:ext>
            </a:extLst>
          </p:cNvPr>
          <p:cNvSpPr/>
          <p:nvPr/>
        </p:nvSpPr>
        <p:spPr>
          <a:xfrm>
            <a:off x="5337813" y="3318620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" name="Google Shape;164;p5">
            <a:extLst>
              <a:ext uri="{FF2B5EF4-FFF2-40B4-BE49-F238E27FC236}">
                <a16:creationId xmlns:a16="http://schemas.microsoft.com/office/drawing/2014/main" id="{BCD43B08-E884-E7F6-1767-18E316C2DB07}"/>
              </a:ext>
            </a:extLst>
          </p:cNvPr>
          <p:cNvSpPr txBox="1"/>
          <p:nvPr/>
        </p:nvSpPr>
        <p:spPr>
          <a:xfrm>
            <a:off x="5514282" y="3381702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</a:t>
            </a:r>
            <a:endParaRPr sz="2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" name="Google Shape;165;p5">
            <a:extLst>
              <a:ext uri="{FF2B5EF4-FFF2-40B4-BE49-F238E27FC236}">
                <a16:creationId xmlns:a16="http://schemas.microsoft.com/office/drawing/2014/main" id="{58F53B77-EEDA-3928-252C-0BA9838903DF}"/>
              </a:ext>
            </a:extLst>
          </p:cNvPr>
          <p:cNvSpPr txBox="1"/>
          <p:nvPr/>
        </p:nvSpPr>
        <p:spPr>
          <a:xfrm>
            <a:off x="5575312" y="3637517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6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91782254"/>
      </p:ext>
    </p:extLst>
  </p:cSld>
  <p:clrMapOvr>
    <a:masterClrMapping/>
  </p:clrMapOvr>
  <p:transition spd="slow">
    <p:comb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Google Shape;207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76180" y="6168740"/>
            <a:ext cx="2279266" cy="38405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67466" y="485415"/>
            <a:ext cx="2758843" cy="75309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" name="Google Shape;209;p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9"/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Thank You</a:t>
            </a:r>
            <a:endParaRPr dirty="0"/>
          </a:p>
        </p:txBody>
      </p:sp>
      <p:sp>
        <p:nvSpPr>
          <p:cNvPr id="211" name="Google Shape;211;p9"/>
          <p:cNvSpPr/>
          <p:nvPr/>
        </p:nvSpPr>
        <p:spPr>
          <a:xfrm>
            <a:off x="1340017" y="1410088"/>
            <a:ext cx="9661358" cy="4312207"/>
          </a:xfrm>
          <a:custGeom>
            <a:avLst/>
            <a:gdLst/>
            <a:ahLst/>
            <a:cxnLst/>
            <a:rect l="l" t="t" r="r" b="b"/>
            <a:pathLst>
              <a:path w="10296146" h="4595536" extrusionOk="0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2" name="Google Shape;212;p9"/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rotWithShape="1">
            <a:blip r:embed="rId6">
              <a:alphaModFix/>
            </a:blip>
            <a:tile tx="0" ty="-381000" sx="99000" sy="98000" flip="none" algn="ctr"/>
          </a:blip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6|15.5"/>
</p:tagLst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9242</TotalTime>
  <Words>1877</Words>
  <Application>Microsoft Macintosh PowerPoint</Application>
  <PresentationFormat>Widescreen</PresentationFormat>
  <Paragraphs>408</Paragraphs>
  <Slides>35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Century Gothic</vt:lpstr>
      <vt:lpstr>Google Sans</vt:lpstr>
      <vt:lpstr>Open Sans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Agile Practices and Processes</vt:lpstr>
      <vt:lpstr>What happens in a typical Agile Project?</vt:lpstr>
      <vt:lpstr>PowerPoint Presentation</vt:lpstr>
      <vt:lpstr>The Agile Subway Roadmap</vt:lpstr>
      <vt:lpstr>PowerPoint Presentation</vt:lpstr>
      <vt:lpstr>Main Roles in an Agile Team</vt:lpstr>
      <vt:lpstr>Agile Teams are usually between 5-9 people</vt:lpstr>
      <vt:lpstr>PowerPoint Presentation</vt:lpstr>
      <vt:lpstr>PowerPoint Presentation</vt:lpstr>
      <vt:lpstr>PowerPoint Presentation</vt:lpstr>
      <vt:lpstr>PowerPoint Presentation</vt:lpstr>
      <vt:lpstr>Features and Value</vt:lpstr>
      <vt:lpstr>Product Roadmap</vt:lpstr>
      <vt:lpstr>Product Roadmap Example</vt:lpstr>
      <vt:lpstr>Product Backlog</vt:lpstr>
      <vt:lpstr>Product Backlog Example</vt:lpstr>
      <vt:lpstr>User Story</vt:lpstr>
      <vt:lpstr>User Story Examples</vt:lpstr>
      <vt:lpstr>Definition of “Done” / Acceptance Criteria</vt:lpstr>
      <vt:lpstr>PowerPoint Presentation</vt:lpstr>
      <vt:lpstr>Iteration/Sprint</vt:lpstr>
      <vt:lpstr>Daily Meeting / Daily Scrum / Standup Meeting</vt:lpstr>
      <vt:lpstr>Burn Down Chart</vt:lpstr>
      <vt:lpstr>Iteration/Sprint  Retrospective</vt:lpstr>
      <vt:lpstr>Velocity </vt:lpstr>
      <vt:lpstr>Increment/Release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Ahmed Hassan</cp:lastModifiedBy>
  <cp:revision>4</cp:revision>
  <dcterms:created xsi:type="dcterms:W3CDTF">2023-04-29T09:08:23Z</dcterms:created>
  <dcterms:modified xsi:type="dcterms:W3CDTF">2023-10-08T22:14:00Z</dcterms:modified>
</cp:coreProperties>
</file>