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4"/>
  </p:notesMasterIdLst>
  <p:sldIdLst>
    <p:sldId id="480" r:id="rId2"/>
    <p:sldId id="484" r:id="rId3"/>
    <p:sldId id="485" r:id="rId4"/>
    <p:sldId id="486" r:id="rId5"/>
    <p:sldId id="487" r:id="rId6"/>
    <p:sldId id="488" r:id="rId7"/>
    <p:sldId id="489" r:id="rId8"/>
    <p:sldId id="490" r:id="rId9"/>
    <p:sldId id="491" r:id="rId10"/>
    <p:sldId id="492" r:id="rId11"/>
    <p:sldId id="493" r:id="rId12"/>
    <p:sldId id="494" r:id="rId13"/>
    <p:sldId id="495" r:id="rId14"/>
    <p:sldId id="496" r:id="rId15"/>
    <p:sldId id="497" r:id="rId16"/>
    <p:sldId id="498" r:id="rId17"/>
    <p:sldId id="499" r:id="rId18"/>
    <p:sldId id="500" r:id="rId19"/>
    <p:sldId id="501" r:id="rId20"/>
    <p:sldId id="502" r:id="rId21"/>
    <p:sldId id="503" r:id="rId22"/>
    <p:sldId id="504" r:id="rId23"/>
    <p:sldId id="505" r:id="rId24"/>
    <p:sldId id="506" r:id="rId25"/>
    <p:sldId id="507" r:id="rId26"/>
    <p:sldId id="508" r:id="rId27"/>
    <p:sldId id="509" r:id="rId28"/>
    <p:sldId id="510" r:id="rId29"/>
    <p:sldId id="511" r:id="rId30"/>
    <p:sldId id="512" r:id="rId31"/>
    <p:sldId id="513" r:id="rId32"/>
    <p:sldId id="349" r:id="rId3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484"/>
            <p14:sldId id="485"/>
            <p14:sldId id="486"/>
            <p14:sldId id="487"/>
            <p14:sldId id="488"/>
            <p14:sldId id="489"/>
            <p14:sldId id="490"/>
            <p14:sldId id="491"/>
            <p14:sldId id="492"/>
            <p14:sldId id="493"/>
            <p14:sldId id="494"/>
            <p14:sldId id="495"/>
            <p14:sldId id="496"/>
            <p14:sldId id="497"/>
            <p14:sldId id="498"/>
            <p14:sldId id="499"/>
            <p14:sldId id="500"/>
            <p14:sldId id="501"/>
            <p14:sldId id="502"/>
            <p14:sldId id="503"/>
            <p14:sldId id="504"/>
            <p14:sldId id="505"/>
            <p14:sldId id="506"/>
            <p14:sldId id="507"/>
            <p14:sldId id="508"/>
            <p14:sldId id="509"/>
            <p14:sldId id="510"/>
            <p14:sldId id="511"/>
            <p14:sldId id="512"/>
            <p14:sldId id="513"/>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80" d="100"/>
          <a:sy n="80" d="100"/>
        </p:scale>
        <p:origin x="634"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10/4/2023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10/4/2023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10/4/2023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10/4/2023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10/4/2023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10/4/2023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10/4/2023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10/4/2023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10/4/2023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10/4/2023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10/4/2023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10/4/2023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10/4/2023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pic>
        <p:nvPicPr>
          <p:cNvPr id="7" name="Picture 6">
            <a:extLst>
              <a:ext uri="{FF2B5EF4-FFF2-40B4-BE49-F238E27FC236}">
                <a16:creationId xmlns:a16="http://schemas.microsoft.com/office/drawing/2014/main" id="{BF267E06-EB1E-9B34-38B9-64519A68A913}"/>
              </a:ext>
            </a:extLst>
          </p:cNvPr>
          <p:cNvPicPr>
            <a:picLocks noChangeAspect="1"/>
          </p:cNvPicPr>
          <p:nvPr userDrawn="1"/>
        </p:nvPicPr>
        <p:blipFill>
          <a:blip r:embed="rId16" cstate="hqprint">
            <a:extLst>
              <a:ext uri="{28A0092B-C50C-407E-A947-70E740481C1C}">
                <a14:useLocalDpi xmlns:a14="http://schemas.microsoft.com/office/drawing/2010/main" val="0"/>
              </a:ext>
            </a:extLst>
          </a:blip>
          <a:srcRect/>
          <a:stretch/>
        </p:blipFill>
        <p:spPr>
          <a:xfrm>
            <a:off x="9691058" y="87721"/>
            <a:ext cx="2383737" cy="1125123"/>
          </a:xfrm>
          <a:prstGeom prst="rect">
            <a:avLst/>
          </a:prstGeom>
        </p:spPr>
      </p:pic>
      <p:sp>
        <p:nvSpPr>
          <p:cNvPr id="8" name="Rectangle 7">
            <a:extLst>
              <a:ext uri="{FF2B5EF4-FFF2-40B4-BE49-F238E27FC236}">
                <a16:creationId xmlns:a16="http://schemas.microsoft.com/office/drawing/2014/main" id="{ADB57316-93DF-55FF-871F-F7A63A9FF2F0}"/>
              </a:ext>
            </a:extLst>
          </p:cNvPr>
          <p:cNvSpPr/>
          <p:nvPr userDrawn="1"/>
        </p:nvSpPr>
        <p:spPr>
          <a:xfrm flipV="1">
            <a:off x="-124683"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userDrawn="1"/>
        </p:nvSpPr>
        <p:spPr>
          <a:xfrm>
            <a:off x="20094" y="215482"/>
            <a:ext cx="1856509" cy="830997"/>
          </a:xfrm>
          <a:prstGeom prst="rect">
            <a:avLst/>
          </a:prstGeom>
        </p:spPr>
        <p:txBody>
          <a:bodyPr wrap="square">
            <a:spAutoFit/>
          </a:bodyPr>
          <a:lstStyle/>
          <a:p>
            <a:pPr algn="ctr"/>
            <a:r>
              <a:rPr lang="en-US" sz="2400" b="1" dirty="0">
                <a:solidFill>
                  <a:schemeClr val="bg1"/>
                </a:solidFill>
                <a:latin typeface="Tajawal Medium" panose="00000600000000000000" pitchFamily="2" charset="-78"/>
                <a:cs typeface="Tajawal Medium" panose="00000600000000000000" pitchFamily="2" charset="-78"/>
              </a:rPr>
              <a:t>Chapter</a:t>
            </a:r>
          </a:p>
          <a:p>
            <a:pPr algn="ctr"/>
            <a:r>
              <a:rPr lang="en-US" sz="2400" b="1" dirty="0">
                <a:solidFill>
                  <a:schemeClr val="bg1"/>
                </a:solidFill>
                <a:latin typeface="Tajawal Medium" panose="00000600000000000000" pitchFamily="2" charset="-78"/>
                <a:cs typeface="Tajawal Medium" panose="00000600000000000000" pitchFamily="2" charset="-78"/>
              </a:rPr>
              <a:t>01</a:t>
            </a:r>
            <a:endParaRPr lang="en-US" sz="24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7" r:id="rId13"/>
  </p:sldLayoutIdLst>
  <p:txStyles>
    <p:titleStyle>
      <a:lvl1pPr algn="l" defTabSz="914400" rtl="0" eaLnBrk="1" latinLnBrk="0" hangingPunct="1">
        <a:lnSpc>
          <a:spcPct val="90000"/>
        </a:lnSpc>
        <a:spcBef>
          <a:spcPct val="0"/>
        </a:spcBef>
        <a:buNone/>
        <a:defRPr sz="4400" b="1" kern="1200">
          <a:solidFill>
            <a:schemeClr val="bg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jp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7.jpg"/><Relationship Id="rId4" Type="http://schemas.openxmlformats.org/officeDocument/2006/relationships/image" Target="../media/image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50" y="-44450"/>
            <a:ext cx="12311979" cy="6858000"/>
          </a:xfrm>
          <a:prstGeom prst="rect">
            <a:avLst/>
          </a:prstGeom>
        </p:spPr>
      </p:pic>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63203" y="5221928"/>
            <a:ext cx="4886463" cy="830997"/>
          </a:xfrm>
          <a:prstGeom prst="rect">
            <a:avLst/>
          </a:prstGeom>
          <a:noFill/>
        </p:spPr>
        <p:txBody>
          <a:bodyPr wrap="square" rtlCol="0">
            <a:spAutoFit/>
          </a:bodyPr>
          <a:lstStyle/>
          <a:p>
            <a:r>
              <a:rPr lang="en-US" sz="2400" b="1" dirty="0">
                <a:solidFill>
                  <a:schemeClr val="bg1"/>
                </a:solidFill>
                <a:latin typeface="Tajawal Medium" panose="00000600000000000000" pitchFamily="2" charset="-78"/>
                <a:cs typeface="Tajawal Medium" panose="00000600000000000000" pitchFamily="2" charset="-78"/>
              </a:rPr>
              <a:t>Final Project</a:t>
            </a:r>
          </a:p>
          <a:p>
            <a:r>
              <a:rPr lang="en-US" sz="2400" b="1" dirty="0">
                <a:solidFill>
                  <a:srgbClr val="24A9E1"/>
                </a:solidFill>
                <a:latin typeface="Tajawal Medium" panose="00000600000000000000" pitchFamily="2" charset="-78"/>
                <a:cs typeface="Tajawal Medium" panose="00000600000000000000" pitchFamily="2" charset="-78"/>
              </a:rPr>
              <a:t>Prepared by </a:t>
            </a:r>
            <a:r>
              <a:rPr lang="en-US" sz="2400" b="1" dirty="0" err="1">
                <a:solidFill>
                  <a:srgbClr val="24A9E1"/>
                </a:solidFill>
                <a:latin typeface="Tajawal Medium" panose="00000600000000000000" pitchFamily="2" charset="-78"/>
                <a:cs typeface="Tajawal Medium" panose="00000600000000000000" pitchFamily="2" charset="-78"/>
              </a:rPr>
              <a:t>Walid</a:t>
            </a:r>
            <a:r>
              <a:rPr lang="en-US" sz="2400" b="1" dirty="0">
                <a:solidFill>
                  <a:srgbClr val="24A9E1"/>
                </a:solidFill>
                <a:latin typeface="Tajawal Medium" panose="00000600000000000000" pitchFamily="2" charset="-78"/>
                <a:cs typeface="Tajawal Medium" panose="00000600000000000000" pitchFamily="2" charset="-78"/>
              </a:rPr>
              <a:t> </a:t>
            </a:r>
            <a:r>
              <a:rPr lang="en-US" sz="2400" b="1" dirty="0" err="1">
                <a:solidFill>
                  <a:srgbClr val="24A9E1"/>
                </a:solidFill>
                <a:latin typeface="Tajawal Medium" panose="00000600000000000000" pitchFamily="2" charset="-78"/>
                <a:cs typeface="Tajawal Medium" panose="00000600000000000000" pitchFamily="2" charset="-78"/>
              </a:rPr>
              <a:t>Soliman</a:t>
            </a:r>
            <a:endParaRPr lang="en-US" sz="2400" b="1" dirty="0">
              <a:solidFill>
                <a:srgbClr val="24A9E1"/>
              </a:solidFill>
              <a:latin typeface="Tajawal Medium" panose="00000600000000000000" pitchFamily="2" charset="-78"/>
              <a:cs typeface="Tajawal Medium" panose="00000600000000000000" pitchFamily="2" charset="-78"/>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63203" y="6168654"/>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Lecture 1</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16E4CC76-2D0D-6204-3FBC-B0856D8E8836}"/>
              </a:ext>
            </a:extLst>
          </p:cNvPr>
          <p:cNvSpPr txBox="1"/>
          <p:nvPr/>
        </p:nvSpPr>
        <p:spPr>
          <a:xfrm>
            <a:off x="3361" y="2358283"/>
            <a:ext cx="5825075" cy="1569660"/>
          </a:xfrm>
          <a:prstGeom prst="rect">
            <a:avLst/>
          </a:prstGeom>
          <a:noFill/>
        </p:spPr>
        <p:txBody>
          <a:bodyPr wrap="square" rtlCol="0">
            <a:spAutoFit/>
          </a:bodyPr>
          <a:lstStyle/>
          <a:p>
            <a:pPr algn="just"/>
            <a:r>
              <a:rPr lang="en-US" sz="3200" b="1" dirty="0">
                <a:solidFill>
                  <a:schemeClr val="bg1"/>
                </a:solidFill>
                <a:cs typeface="Tajawal Medium" panose="00000600000000000000" pitchFamily="2" charset="-78"/>
              </a:rPr>
              <a:t>The concept and ethics of scientific research in the field of administrative sciences</a:t>
            </a:r>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155705" y="618440"/>
            <a:ext cx="2159566" cy="584775"/>
          </a:xfrm>
          <a:prstGeom prst="rect">
            <a:avLst/>
          </a:prstGeom>
          <a:noFill/>
        </p:spPr>
        <p:txBody>
          <a:bodyPr wrap="none" rtlCol="0">
            <a:spAutoFit/>
          </a:bodyPr>
          <a:lstStyle/>
          <a:p>
            <a:r>
              <a:rPr lang="en-US" sz="3200" b="1" dirty="0">
                <a:solidFill>
                  <a:srgbClr val="FF9518"/>
                </a:solidFill>
                <a:latin typeface="Tajawal Medium" panose="00000600000000000000" pitchFamily="2" charset="-78"/>
                <a:cs typeface="Tajawal Medium" panose="00000600000000000000" pitchFamily="2" charset="-78"/>
              </a:rPr>
              <a:t>Contents</a:t>
            </a:r>
          </a:p>
        </p:txBody>
      </p:sp>
      <p:sp>
        <p:nvSpPr>
          <p:cNvPr id="11" name="TextBox 10">
            <a:extLst>
              <a:ext uri="{FF2B5EF4-FFF2-40B4-BE49-F238E27FC236}">
                <a16:creationId xmlns:a16="http://schemas.microsoft.com/office/drawing/2014/main" id="{701153C9-CDCF-6382-03C6-A896310FFAB0}"/>
              </a:ext>
            </a:extLst>
          </p:cNvPr>
          <p:cNvSpPr txBox="1"/>
          <p:nvPr/>
        </p:nvSpPr>
        <p:spPr>
          <a:xfrm>
            <a:off x="2080354" y="1197372"/>
            <a:ext cx="9394469" cy="4815164"/>
          </a:xfrm>
          <a:prstGeom prst="rect">
            <a:avLst/>
          </a:prstGeom>
          <a:noFill/>
        </p:spPr>
        <p:txBody>
          <a:bodyPr wrap="square">
            <a:spAutoFit/>
          </a:bodyPr>
          <a:lstStyle/>
          <a:p>
            <a:pPr>
              <a:lnSpc>
                <a:spcPct val="150000"/>
              </a:lnSpc>
            </a:pPr>
            <a:r>
              <a:rPr lang="en-US" sz="2000" b="1" u="sng" dirty="0">
                <a:solidFill>
                  <a:schemeClr val="bg1"/>
                </a:solidFill>
              </a:rPr>
              <a:t>Learning objectives and skills:-</a:t>
            </a:r>
          </a:p>
          <a:p>
            <a:pPr>
              <a:lnSpc>
                <a:spcPct val="150000"/>
              </a:lnSpc>
            </a:pPr>
            <a:r>
              <a:rPr lang="en-US" sz="2000" dirty="0">
                <a:solidFill>
                  <a:schemeClr val="bg1"/>
                </a:solidFill>
              </a:rPr>
              <a:t>- The concept of scientific research</a:t>
            </a:r>
          </a:p>
          <a:p>
            <a:pPr>
              <a:lnSpc>
                <a:spcPct val="150000"/>
              </a:lnSpc>
            </a:pPr>
            <a:r>
              <a:rPr lang="en-US" sz="2000" dirty="0">
                <a:solidFill>
                  <a:schemeClr val="bg1"/>
                </a:solidFill>
              </a:rPr>
              <a:t>- Fields of scientific research in administrative sciences</a:t>
            </a:r>
          </a:p>
          <a:p>
            <a:pPr>
              <a:lnSpc>
                <a:spcPct val="150000"/>
              </a:lnSpc>
            </a:pPr>
            <a:r>
              <a:rPr lang="en-US" sz="2000" dirty="0">
                <a:solidFill>
                  <a:schemeClr val="bg1"/>
                </a:solidFill>
              </a:rPr>
              <a:t>- Research types</a:t>
            </a:r>
          </a:p>
          <a:p>
            <a:pPr>
              <a:lnSpc>
                <a:spcPct val="150000"/>
              </a:lnSpc>
            </a:pPr>
            <a:r>
              <a:rPr lang="en-US" sz="2000" dirty="0">
                <a:solidFill>
                  <a:schemeClr val="bg1"/>
                </a:solidFill>
              </a:rPr>
              <a:t>- Scientific research goals</a:t>
            </a:r>
          </a:p>
          <a:p>
            <a:pPr>
              <a:lnSpc>
                <a:spcPct val="150000"/>
              </a:lnSpc>
            </a:pPr>
            <a:r>
              <a:rPr lang="en-US" sz="2000" dirty="0">
                <a:solidFill>
                  <a:schemeClr val="bg1"/>
                </a:solidFill>
              </a:rPr>
              <a:t>- Characteristics of scientific research</a:t>
            </a:r>
          </a:p>
          <a:p>
            <a:pPr>
              <a:lnSpc>
                <a:spcPct val="150000"/>
              </a:lnSpc>
            </a:pPr>
            <a:r>
              <a:rPr lang="en-US" sz="2000" dirty="0">
                <a:solidFill>
                  <a:schemeClr val="bg1"/>
                </a:solidFill>
              </a:rPr>
              <a:t>-The importance of scientific research in the field of administrative sciences</a:t>
            </a:r>
          </a:p>
          <a:p>
            <a:pPr>
              <a:lnSpc>
                <a:spcPct val="150000"/>
              </a:lnSpc>
            </a:pPr>
            <a:r>
              <a:rPr lang="en-US" sz="2000" dirty="0">
                <a:solidFill>
                  <a:schemeClr val="bg1"/>
                </a:solidFill>
              </a:rPr>
              <a:t>- Problems and difficulties of scientific research in administrative sciences</a:t>
            </a:r>
          </a:p>
          <a:p>
            <a:pPr>
              <a:lnSpc>
                <a:spcPct val="150000"/>
              </a:lnSpc>
            </a:pPr>
            <a:r>
              <a:rPr lang="en-US" sz="2000" dirty="0">
                <a:solidFill>
                  <a:schemeClr val="bg1"/>
                </a:solidFill>
              </a:rPr>
              <a:t>- Characteristics and skills of a distinguished researcher</a:t>
            </a:r>
          </a:p>
          <a:p>
            <a:pPr>
              <a:lnSpc>
                <a:spcPct val="150000"/>
              </a:lnSpc>
            </a:pPr>
            <a:r>
              <a:rPr lang="en-US" sz="2000" dirty="0">
                <a:solidFill>
                  <a:schemeClr val="bg1"/>
                </a:solidFill>
              </a:rPr>
              <a:t>- Ethics of scientific research in the field of administrative sciences</a:t>
            </a:r>
          </a:p>
        </p:txBody>
      </p:sp>
    </p:spTree>
    <p:extLst>
      <p:ext uri="{BB962C8B-B14F-4D97-AF65-F5344CB8AC3E}">
        <p14:creationId xmlns:p14="http://schemas.microsoft.com/office/powerpoint/2010/main" val="1057141976"/>
      </p:ext>
    </p:extLst>
  </p:cSld>
  <p:clrMapOvr>
    <a:masterClrMapping/>
  </p:clrMapOvr>
  <mc:AlternateContent xmlns:mc="http://schemas.openxmlformats.org/markup-compatibility/2006" xmlns:p14="http://schemas.microsoft.com/office/powerpoint/2010/main">
    <mc:Choice Requires="p14">
      <p:transition spd="slow" p14:dur="2000" advTm="200693"/>
    </mc:Choice>
    <mc:Fallback xmlns="">
      <p:transition spd="slow" advTm="20069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anim calcmode="lin" valueType="num">
                                      <p:cBhvr additive="base">
                                        <p:cTn id="7" dur="1000" fill="hold"/>
                                        <p:tgtEl>
                                          <p:spTgt spid="11">
                                            <p:txEl>
                                              <p:pRg st="0" end="0"/>
                                            </p:txEl>
                                          </p:spTgt>
                                        </p:tgtEl>
                                        <p:attrNameLst>
                                          <p:attrName>ppt_x</p:attrName>
                                        </p:attrNameLst>
                                      </p:cBhvr>
                                      <p:tavLst>
                                        <p:tav tm="0">
                                          <p:val>
                                            <p:strVal val="0-#ppt_w/2"/>
                                          </p:val>
                                        </p:tav>
                                        <p:tav tm="100000">
                                          <p:val>
                                            <p:strVal val="#ppt_x"/>
                                          </p:val>
                                        </p:tav>
                                      </p:tavLst>
                                    </p:anim>
                                    <p:anim calcmode="lin" valueType="num">
                                      <p:cBhvr additive="base">
                                        <p:cTn id="8" dur="1000" fill="hold"/>
                                        <p:tgtEl>
                                          <p:spTgt spid="11">
                                            <p:txEl>
                                              <p:pRg st="0" end="0"/>
                                            </p:txEl>
                                          </p:spTgt>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2" presetClass="entr" presetSubtype="8" fill="hold" grpId="0" nodeType="afterEffect">
                                  <p:stCondLst>
                                    <p:cond delay="0"/>
                                  </p:stCondLst>
                                  <p:childTnLst>
                                    <p:set>
                                      <p:cBhvr>
                                        <p:cTn id="11" dur="1" fill="hold">
                                          <p:stCondLst>
                                            <p:cond delay="0"/>
                                          </p:stCondLst>
                                        </p:cTn>
                                        <p:tgtEl>
                                          <p:spTgt spid="11">
                                            <p:txEl>
                                              <p:pRg st="1" end="1"/>
                                            </p:txEl>
                                          </p:spTgt>
                                        </p:tgtEl>
                                        <p:attrNameLst>
                                          <p:attrName>style.visibility</p:attrName>
                                        </p:attrNameLst>
                                      </p:cBhvr>
                                      <p:to>
                                        <p:strVal val="visible"/>
                                      </p:to>
                                    </p:set>
                                    <p:anim calcmode="lin" valueType="num">
                                      <p:cBhvr additive="base">
                                        <p:cTn id="12" dur="1000" fill="hold"/>
                                        <p:tgtEl>
                                          <p:spTgt spid="11">
                                            <p:txEl>
                                              <p:pRg st="1" end="1"/>
                                            </p:txEl>
                                          </p:spTgt>
                                        </p:tgtEl>
                                        <p:attrNameLst>
                                          <p:attrName>ppt_x</p:attrName>
                                        </p:attrNameLst>
                                      </p:cBhvr>
                                      <p:tavLst>
                                        <p:tav tm="0">
                                          <p:val>
                                            <p:strVal val="0-#ppt_w/2"/>
                                          </p:val>
                                        </p:tav>
                                        <p:tav tm="100000">
                                          <p:val>
                                            <p:strVal val="#ppt_x"/>
                                          </p:val>
                                        </p:tav>
                                      </p:tavLst>
                                    </p:anim>
                                    <p:anim calcmode="lin" valueType="num">
                                      <p:cBhvr additive="base">
                                        <p:cTn id="13" dur="1000" fill="hold"/>
                                        <p:tgtEl>
                                          <p:spTgt spid="11">
                                            <p:txEl>
                                              <p:pRg st="1" end="1"/>
                                            </p:txEl>
                                          </p:spTgt>
                                        </p:tgtEl>
                                        <p:attrNameLst>
                                          <p:attrName>ppt_y</p:attrName>
                                        </p:attrNameLst>
                                      </p:cBhvr>
                                      <p:tavLst>
                                        <p:tav tm="0">
                                          <p:val>
                                            <p:strVal val="#ppt_y"/>
                                          </p:val>
                                        </p:tav>
                                        <p:tav tm="100000">
                                          <p:val>
                                            <p:strVal val="#ppt_y"/>
                                          </p:val>
                                        </p:tav>
                                      </p:tavLst>
                                    </p:anim>
                                  </p:childTnLst>
                                </p:cTn>
                              </p:par>
                            </p:childTnLst>
                          </p:cTn>
                        </p:par>
                        <p:par>
                          <p:cTn id="14" fill="hold">
                            <p:stCondLst>
                              <p:cond delay="2000"/>
                            </p:stCondLst>
                            <p:childTnLst>
                              <p:par>
                                <p:cTn id="15" presetID="2" presetClass="entr" presetSubtype="8" fill="hold" grpId="0" nodeType="afterEffect">
                                  <p:stCondLst>
                                    <p:cond delay="0"/>
                                  </p:stCondLst>
                                  <p:childTnLst>
                                    <p:set>
                                      <p:cBhvr>
                                        <p:cTn id="16" dur="1" fill="hold">
                                          <p:stCondLst>
                                            <p:cond delay="0"/>
                                          </p:stCondLst>
                                        </p:cTn>
                                        <p:tgtEl>
                                          <p:spTgt spid="11">
                                            <p:txEl>
                                              <p:pRg st="2" end="2"/>
                                            </p:txEl>
                                          </p:spTgt>
                                        </p:tgtEl>
                                        <p:attrNameLst>
                                          <p:attrName>style.visibility</p:attrName>
                                        </p:attrNameLst>
                                      </p:cBhvr>
                                      <p:to>
                                        <p:strVal val="visible"/>
                                      </p:to>
                                    </p:set>
                                    <p:anim calcmode="lin" valueType="num">
                                      <p:cBhvr additive="base">
                                        <p:cTn id="17" dur="1000" fill="hold"/>
                                        <p:tgtEl>
                                          <p:spTgt spid="11">
                                            <p:txEl>
                                              <p:pRg st="2" end="2"/>
                                            </p:txEl>
                                          </p:spTgt>
                                        </p:tgtEl>
                                        <p:attrNameLst>
                                          <p:attrName>ppt_x</p:attrName>
                                        </p:attrNameLst>
                                      </p:cBhvr>
                                      <p:tavLst>
                                        <p:tav tm="0">
                                          <p:val>
                                            <p:strVal val="0-#ppt_w/2"/>
                                          </p:val>
                                        </p:tav>
                                        <p:tav tm="100000">
                                          <p:val>
                                            <p:strVal val="#ppt_x"/>
                                          </p:val>
                                        </p:tav>
                                      </p:tavLst>
                                    </p:anim>
                                    <p:anim calcmode="lin" valueType="num">
                                      <p:cBhvr additive="base">
                                        <p:cTn id="18" dur="1000" fill="hold"/>
                                        <p:tgtEl>
                                          <p:spTgt spid="11">
                                            <p:txEl>
                                              <p:pRg st="2" end="2"/>
                                            </p:txEl>
                                          </p:spTgt>
                                        </p:tgtEl>
                                        <p:attrNameLst>
                                          <p:attrName>ppt_y</p:attrName>
                                        </p:attrNameLst>
                                      </p:cBhvr>
                                      <p:tavLst>
                                        <p:tav tm="0">
                                          <p:val>
                                            <p:strVal val="#ppt_y"/>
                                          </p:val>
                                        </p:tav>
                                        <p:tav tm="100000">
                                          <p:val>
                                            <p:strVal val="#ppt_y"/>
                                          </p:val>
                                        </p:tav>
                                      </p:tavLst>
                                    </p:anim>
                                  </p:childTnLst>
                                </p:cTn>
                              </p:par>
                            </p:childTnLst>
                          </p:cTn>
                        </p:par>
                        <p:par>
                          <p:cTn id="19" fill="hold">
                            <p:stCondLst>
                              <p:cond delay="3000"/>
                            </p:stCondLst>
                            <p:childTnLst>
                              <p:par>
                                <p:cTn id="20" presetID="2" presetClass="entr" presetSubtype="8" fill="hold" grpId="0" nodeType="afterEffect">
                                  <p:stCondLst>
                                    <p:cond delay="0"/>
                                  </p:stCondLst>
                                  <p:childTnLst>
                                    <p:set>
                                      <p:cBhvr>
                                        <p:cTn id="21" dur="1" fill="hold">
                                          <p:stCondLst>
                                            <p:cond delay="0"/>
                                          </p:stCondLst>
                                        </p:cTn>
                                        <p:tgtEl>
                                          <p:spTgt spid="11">
                                            <p:txEl>
                                              <p:pRg st="3" end="3"/>
                                            </p:txEl>
                                          </p:spTgt>
                                        </p:tgtEl>
                                        <p:attrNameLst>
                                          <p:attrName>style.visibility</p:attrName>
                                        </p:attrNameLst>
                                      </p:cBhvr>
                                      <p:to>
                                        <p:strVal val="visible"/>
                                      </p:to>
                                    </p:set>
                                    <p:anim calcmode="lin" valueType="num">
                                      <p:cBhvr additive="base">
                                        <p:cTn id="22" dur="1000" fill="hold"/>
                                        <p:tgtEl>
                                          <p:spTgt spid="11">
                                            <p:txEl>
                                              <p:pRg st="3" end="3"/>
                                            </p:txEl>
                                          </p:spTgt>
                                        </p:tgtEl>
                                        <p:attrNameLst>
                                          <p:attrName>ppt_x</p:attrName>
                                        </p:attrNameLst>
                                      </p:cBhvr>
                                      <p:tavLst>
                                        <p:tav tm="0">
                                          <p:val>
                                            <p:strVal val="0-#ppt_w/2"/>
                                          </p:val>
                                        </p:tav>
                                        <p:tav tm="100000">
                                          <p:val>
                                            <p:strVal val="#ppt_x"/>
                                          </p:val>
                                        </p:tav>
                                      </p:tavLst>
                                    </p:anim>
                                    <p:anim calcmode="lin" valueType="num">
                                      <p:cBhvr additive="base">
                                        <p:cTn id="23" dur="1000" fill="hold"/>
                                        <p:tgtEl>
                                          <p:spTgt spid="11">
                                            <p:txEl>
                                              <p:pRg st="3" end="3"/>
                                            </p:txEl>
                                          </p:spTgt>
                                        </p:tgtEl>
                                        <p:attrNameLst>
                                          <p:attrName>ppt_y</p:attrName>
                                        </p:attrNameLst>
                                      </p:cBhvr>
                                      <p:tavLst>
                                        <p:tav tm="0">
                                          <p:val>
                                            <p:strVal val="#ppt_y"/>
                                          </p:val>
                                        </p:tav>
                                        <p:tav tm="100000">
                                          <p:val>
                                            <p:strVal val="#ppt_y"/>
                                          </p:val>
                                        </p:tav>
                                      </p:tavLst>
                                    </p:anim>
                                  </p:childTnLst>
                                </p:cTn>
                              </p:par>
                            </p:childTnLst>
                          </p:cTn>
                        </p:par>
                        <p:par>
                          <p:cTn id="24" fill="hold">
                            <p:stCondLst>
                              <p:cond delay="4000"/>
                            </p:stCondLst>
                            <p:childTnLst>
                              <p:par>
                                <p:cTn id="25" presetID="2" presetClass="entr" presetSubtype="8" fill="hold" grpId="0" nodeType="afterEffect">
                                  <p:stCondLst>
                                    <p:cond delay="0"/>
                                  </p:stCondLst>
                                  <p:childTnLst>
                                    <p:set>
                                      <p:cBhvr>
                                        <p:cTn id="26" dur="1" fill="hold">
                                          <p:stCondLst>
                                            <p:cond delay="0"/>
                                          </p:stCondLst>
                                        </p:cTn>
                                        <p:tgtEl>
                                          <p:spTgt spid="11">
                                            <p:txEl>
                                              <p:pRg st="4" end="4"/>
                                            </p:txEl>
                                          </p:spTgt>
                                        </p:tgtEl>
                                        <p:attrNameLst>
                                          <p:attrName>style.visibility</p:attrName>
                                        </p:attrNameLst>
                                      </p:cBhvr>
                                      <p:to>
                                        <p:strVal val="visible"/>
                                      </p:to>
                                    </p:set>
                                    <p:anim calcmode="lin" valueType="num">
                                      <p:cBhvr additive="base">
                                        <p:cTn id="27" dur="1000" fill="hold"/>
                                        <p:tgtEl>
                                          <p:spTgt spid="11">
                                            <p:txEl>
                                              <p:pRg st="4" end="4"/>
                                            </p:txEl>
                                          </p:spTgt>
                                        </p:tgtEl>
                                        <p:attrNameLst>
                                          <p:attrName>ppt_x</p:attrName>
                                        </p:attrNameLst>
                                      </p:cBhvr>
                                      <p:tavLst>
                                        <p:tav tm="0">
                                          <p:val>
                                            <p:strVal val="0-#ppt_w/2"/>
                                          </p:val>
                                        </p:tav>
                                        <p:tav tm="100000">
                                          <p:val>
                                            <p:strVal val="#ppt_x"/>
                                          </p:val>
                                        </p:tav>
                                      </p:tavLst>
                                    </p:anim>
                                    <p:anim calcmode="lin" valueType="num">
                                      <p:cBhvr additive="base">
                                        <p:cTn id="28" dur="1000" fill="hold"/>
                                        <p:tgtEl>
                                          <p:spTgt spid="11">
                                            <p:txEl>
                                              <p:pRg st="4" end="4"/>
                                            </p:txEl>
                                          </p:spTgt>
                                        </p:tgtEl>
                                        <p:attrNameLst>
                                          <p:attrName>ppt_y</p:attrName>
                                        </p:attrNameLst>
                                      </p:cBhvr>
                                      <p:tavLst>
                                        <p:tav tm="0">
                                          <p:val>
                                            <p:strVal val="#ppt_y"/>
                                          </p:val>
                                        </p:tav>
                                        <p:tav tm="100000">
                                          <p:val>
                                            <p:strVal val="#ppt_y"/>
                                          </p:val>
                                        </p:tav>
                                      </p:tavLst>
                                    </p:anim>
                                  </p:childTnLst>
                                </p:cTn>
                              </p:par>
                            </p:childTnLst>
                          </p:cTn>
                        </p:par>
                        <p:par>
                          <p:cTn id="29" fill="hold">
                            <p:stCondLst>
                              <p:cond delay="5000"/>
                            </p:stCondLst>
                            <p:childTnLst>
                              <p:par>
                                <p:cTn id="30" presetID="2" presetClass="entr" presetSubtype="8" fill="hold" grpId="0" nodeType="afterEffect">
                                  <p:stCondLst>
                                    <p:cond delay="0"/>
                                  </p:stCondLst>
                                  <p:childTnLst>
                                    <p:set>
                                      <p:cBhvr>
                                        <p:cTn id="31" dur="1" fill="hold">
                                          <p:stCondLst>
                                            <p:cond delay="0"/>
                                          </p:stCondLst>
                                        </p:cTn>
                                        <p:tgtEl>
                                          <p:spTgt spid="11">
                                            <p:txEl>
                                              <p:pRg st="5" end="5"/>
                                            </p:txEl>
                                          </p:spTgt>
                                        </p:tgtEl>
                                        <p:attrNameLst>
                                          <p:attrName>style.visibility</p:attrName>
                                        </p:attrNameLst>
                                      </p:cBhvr>
                                      <p:to>
                                        <p:strVal val="visible"/>
                                      </p:to>
                                    </p:set>
                                    <p:anim calcmode="lin" valueType="num">
                                      <p:cBhvr additive="base">
                                        <p:cTn id="32" dur="1000" fill="hold"/>
                                        <p:tgtEl>
                                          <p:spTgt spid="11">
                                            <p:txEl>
                                              <p:pRg st="5" end="5"/>
                                            </p:txEl>
                                          </p:spTgt>
                                        </p:tgtEl>
                                        <p:attrNameLst>
                                          <p:attrName>ppt_x</p:attrName>
                                        </p:attrNameLst>
                                      </p:cBhvr>
                                      <p:tavLst>
                                        <p:tav tm="0">
                                          <p:val>
                                            <p:strVal val="0-#ppt_w/2"/>
                                          </p:val>
                                        </p:tav>
                                        <p:tav tm="100000">
                                          <p:val>
                                            <p:strVal val="#ppt_x"/>
                                          </p:val>
                                        </p:tav>
                                      </p:tavLst>
                                    </p:anim>
                                    <p:anim calcmode="lin" valueType="num">
                                      <p:cBhvr additive="base">
                                        <p:cTn id="33" dur="1000" fill="hold"/>
                                        <p:tgtEl>
                                          <p:spTgt spid="11">
                                            <p:txEl>
                                              <p:pRg st="5" end="5"/>
                                            </p:txEl>
                                          </p:spTgt>
                                        </p:tgtEl>
                                        <p:attrNameLst>
                                          <p:attrName>ppt_y</p:attrName>
                                        </p:attrNameLst>
                                      </p:cBhvr>
                                      <p:tavLst>
                                        <p:tav tm="0">
                                          <p:val>
                                            <p:strVal val="#ppt_y"/>
                                          </p:val>
                                        </p:tav>
                                        <p:tav tm="100000">
                                          <p:val>
                                            <p:strVal val="#ppt_y"/>
                                          </p:val>
                                        </p:tav>
                                      </p:tavLst>
                                    </p:anim>
                                  </p:childTnLst>
                                </p:cTn>
                              </p:par>
                            </p:childTnLst>
                          </p:cTn>
                        </p:par>
                        <p:par>
                          <p:cTn id="34" fill="hold">
                            <p:stCondLst>
                              <p:cond delay="6000"/>
                            </p:stCondLst>
                            <p:childTnLst>
                              <p:par>
                                <p:cTn id="35" presetID="2" presetClass="entr" presetSubtype="8" fill="hold" grpId="0" nodeType="afterEffect">
                                  <p:stCondLst>
                                    <p:cond delay="0"/>
                                  </p:stCondLst>
                                  <p:childTnLst>
                                    <p:set>
                                      <p:cBhvr>
                                        <p:cTn id="36" dur="1" fill="hold">
                                          <p:stCondLst>
                                            <p:cond delay="0"/>
                                          </p:stCondLst>
                                        </p:cTn>
                                        <p:tgtEl>
                                          <p:spTgt spid="11">
                                            <p:txEl>
                                              <p:pRg st="6" end="6"/>
                                            </p:txEl>
                                          </p:spTgt>
                                        </p:tgtEl>
                                        <p:attrNameLst>
                                          <p:attrName>style.visibility</p:attrName>
                                        </p:attrNameLst>
                                      </p:cBhvr>
                                      <p:to>
                                        <p:strVal val="visible"/>
                                      </p:to>
                                    </p:set>
                                    <p:anim calcmode="lin" valueType="num">
                                      <p:cBhvr additive="base">
                                        <p:cTn id="37" dur="1000" fill="hold"/>
                                        <p:tgtEl>
                                          <p:spTgt spid="11">
                                            <p:txEl>
                                              <p:pRg st="6" end="6"/>
                                            </p:txEl>
                                          </p:spTgt>
                                        </p:tgtEl>
                                        <p:attrNameLst>
                                          <p:attrName>ppt_x</p:attrName>
                                        </p:attrNameLst>
                                      </p:cBhvr>
                                      <p:tavLst>
                                        <p:tav tm="0">
                                          <p:val>
                                            <p:strVal val="0-#ppt_w/2"/>
                                          </p:val>
                                        </p:tav>
                                        <p:tav tm="100000">
                                          <p:val>
                                            <p:strVal val="#ppt_x"/>
                                          </p:val>
                                        </p:tav>
                                      </p:tavLst>
                                    </p:anim>
                                    <p:anim calcmode="lin" valueType="num">
                                      <p:cBhvr additive="base">
                                        <p:cTn id="38" dur="1000" fill="hold"/>
                                        <p:tgtEl>
                                          <p:spTgt spid="11">
                                            <p:txEl>
                                              <p:pRg st="6" end="6"/>
                                            </p:txEl>
                                          </p:spTgt>
                                        </p:tgtEl>
                                        <p:attrNameLst>
                                          <p:attrName>ppt_y</p:attrName>
                                        </p:attrNameLst>
                                      </p:cBhvr>
                                      <p:tavLst>
                                        <p:tav tm="0">
                                          <p:val>
                                            <p:strVal val="#ppt_y"/>
                                          </p:val>
                                        </p:tav>
                                        <p:tav tm="100000">
                                          <p:val>
                                            <p:strVal val="#ppt_y"/>
                                          </p:val>
                                        </p:tav>
                                      </p:tavLst>
                                    </p:anim>
                                  </p:childTnLst>
                                </p:cTn>
                              </p:par>
                            </p:childTnLst>
                          </p:cTn>
                        </p:par>
                        <p:par>
                          <p:cTn id="39" fill="hold">
                            <p:stCondLst>
                              <p:cond delay="7000"/>
                            </p:stCondLst>
                            <p:childTnLst>
                              <p:par>
                                <p:cTn id="40" presetID="2" presetClass="entr" presetSubtype="8" fill="hold" grpId="0" nodeType="afterEffect">
                                  <p:stCondLst>
                                    <p:cond delay="0"/>
                                  </p:stCondLst>
                                  <p:childTnLst>
                                    <p:set>
                                      <p:cBhvr>
                                        <p:cTn id="41" dur="1" fill="hold">
                                          <p:stCondLst>
                                            <p:cond delay="0"/>
                                          </p:stCondLst>
                                        </p:cTn>
                                        <p:tgtEl>
                                          <p:spTgt spid="11">
                                            <p:txEl>
                                              <p:pRg st="7" end="7"/>
                                            </p:txEl>
                                          </p:spTgt>
                                        </p:tgtEl>
                                        <p:attrNameLst>
                                          <p:attrName>style.visibility</p:attrName>
                                        </p:attrNameLst>
                                      </p:cBhvr>
                                      <p:to>
                                        <p:strVal val="visible"/>
                                      </p:to>
                                    </p:set>
                                    <p:anim calcmode="lin" valueType="num">
                                      <p:cBhvr additive="base">
                                        <p:cTn id="42" dur="1000" fill="hold"/>
                                        <p:tgtEl>
                                          <p:spTgt spid="11">
                                            <p:txEl>
                                              <p:pRg st="7" end="7"/>
                                            </p:txEl>
                                          </p:spTgt>
                                        </p:tgtEl>
                                        <p:attrNameLst>
                                          <p:attrName>ppt_x</p:attrName>
                                        </p:attrNameLst>
                                      </p:cBhvr>
                                      <p:tavLst>
                                        <p:tav tm="0">
                                          <p:val>
                                            <p:strVal val="0-#ppt_w/2"/>
                                          </p:val>
                                        </p:tav>
                                        <p:tav tm="100000">
                                          <p:val>
                                            <p:strVal val="#ppt_x"/>
                                          </p:val>
                                        </p:tav>
                                      </p:tavLst>
                                    </p:anim>
                                    <p:anim calcmode="lin" valueType="num">
                                      <p:cBhvr additive="base">
                                        <p:cTn id="43" dur="1000" fill="hold"/>
                                        <p:tgtEl>
                                          <p:spTgt spid="11">
                                            <p:txEl>
                                              <p:pRg st="7" end="7"/>
                                            </p:txEl>
                                          </p:spTgt>
                                        </p:tgtEl>
                                        <p:attrNameLst>
                                          <p:attrName>ppt_y</p:attrName>
                                        </p:attrNameLst>
                                      </p:cBhvr>
                                      <p:tavLst>
                                        <p:tav tm="0">
                                          <p:val>
                                            <p:strVal val="#ppt_y"/>
                                          </p:val>
                                        </p:tav>
                                        <p:tav tm="100000">
                                          <p:val>
                                            <p:strVal val="#ppt_y"/>
                                          </p:val>
                                        </p:tav>
                                      </p:tavLst>
                                    </p:anim>
                                  </p:childTnLst>
                                </p:cTn>
                              </p:par>
                            </p:childTnLst>
                          </p:cTn>
                        </p:par>
                        <p:par>
                          <p:cTn id="44" fill="hold">
                            <p:stCondLst>
                              <p:cond delay="8000"/>
                            </p:stCondLst>
                            <p:childTnLst>
                              <p:par>
                                <p:cTn id="45" presetID="2" presetClass="entr" presetSubtype="8" fill="hold" grpId="0" nodeType="afterEffect">
                                  <p:stCondLst>
                                    <p:cond delay="0"/>
                                  </p:stCondLst>
                                  <p:childTnLst>
                                    <p:set>
                                      <p:cBhvr>
                                        <p:cTn id="46" dur="1" fill="hold">
                                          <p:stCondLst>
                                            <p:cond delay="0"/>
                                          </p:stCondLst>
                                        </p:cTn>
                                        <p:tgtEl>
                                          <p:spTgt spid="11">
                                            <p:txEl>
                                              <p:pRg st="8" end="8"/>
                                            </p:txEl>
                                          </p:spTgt>
                                        </p:tgtEl>
                                        <p:attrNameLst>
                                          <p:attrName>style.visibility</p:attrName>
                                        </p:attrNameLst>
                                      </p:cBhvr>
                                      <p:to>
                                        <p:strVal val="visible"/>
                                      </p:to>
                                    </p:set>
                                    <p:anim calcmode="lin" valueType="num">
                                      <p:cBhvr additive="base">
                                        <p:cTn id="47" dur="1000" fill="hold"/>
                                        <p:tgtEl>
                                          <p:spTgt spid="11">
                                            <p:txEl>
                                              <p:pRg st="8" end="8"/>
                                            </p:txEl>
                                          </p:spTgt>
                                        </p:tgtEl>
                                        <p:attrNameLst>
                                          <p:attrName>ppt_x</p:attrName>
                                        </p:attrNameLst>
                                      </p:cBhvr>
                                      <p:tavLst>
                                        <p:tav tm="0">
                                          <p:val>
                                            <p:strVal val="0-#ppt_w/2"/>
                                          </p:val>
                                        </p:tav>
                                        <p:tav tm="100000">
                                          <p:val>
                                            <p:strVal val="#ppt_x"/>
                                          </p:val>
                                        </p:tav>
                                      </p:tavLst>
                                    </p:anim>
                                    <p:anim calcmode="lin" valueType="num">
                                      <p:cBhvr additive="base">
                                        <p:cTn id="48" dur="1000" fill="hold"/>
                                        <p:tgtEl>
                                          <p:spTgt spid="11">
                                            <p:txEl>
                                              <p:pRg st="8" end="8"/>
                                            </p:txEl>
                                          </p:spTgt>
                                        </p:tgtEl>
                                        <p:attrNameLst>
                                          <p:attrName>ppt_y</p:attrName>
                                        </p:attrNameLst>
                                      </p:cBhvr>
                                      <p:tavLst>
                                        <p:tav tm="0">
                                          <p:val>
                                            <p:strVal val="#ppt_y"/>
                                          </p:val>
                                        </p:tav>
                                        <p:tav tm="100000">
                                          <p:val>
                                            <p:strVal val="#ppt_y"/>
                                          </p:val>
                                        </p:tav>
                                      </p:tavLst>
                                    </p:anim>
                                  </p:childTnLst>
                                </p:cTn>
                              </p:par>
                            </p:childTnLst>
                          </p:cTn>
                        </p:par>
                        <p:par>
                          <p:cTn id="49" fill="hold">
                            <p:stCondLst>
                              <p:cond delay="9000"/>
                            </p:stCondLst>
                            <p:childTnLst>
                              <p:par>
                                <p:cTn id="50" presetID="2" presetClass="entr" presetSubtype="8" fill="hold" grpId="0" nodeType="afterEffect">
                                  <p:stCondLst>
                                    <p:cond delay="0"/>
                                  </p:stCondLst>
                                  <p:childTnLst>
                                    <p:set>
                                      <p:cBhvr>
                                        <p:cTn id="51" dur="1" fill="hold">
                                          <p:stCondLst>
                                            <p:cond delay="0"/>
                                          </p:stCondLst>
                                        </p:cTn>
                                        <p:tgtEl>
                                          <p:spTgt spid="11">
                                            <p:txEl>
                                              <p:pRg st="9" end="9"/>
                                            </p:txEl>
                                          </p:spTgt>
                                        </p:tgtEl>
                                        <p:attrNameLst>
                                          <p:attrName>style.visibility</p:attrName>
                                        </p:attrNameLst>
                                      </p:cBhvr>
                                      <p:to>
                                        <p:strVal val="visible"/>
                                      </p:to>
                                    </p:set>
                                    <p:anim calcmode="lin" valueType="num">
                                      <p:cBhvr additive="base">
                                        <p:cTn id="52" dur="1000" fill="hold"/>
                                        <p:tgtEl>
                                          <p:spTgt spid="11">
                                            <p:txEl>
                                              <p:pRg st="9" end="9"/>
                                            </p:txEl>
                                          </p:spTgt>
                                        </p:tgtEl>
                                        <p:attrNameLst>
                                          <p:attrName>ppt_x</p:attrName>
                                        </p:attrNameLst>
                                      </p:cBhvr>
                                      <p:tavLst>
                                        <p:tav tm="0">
                                          <p:val>
                                            <p:strVal val="0-#ppt_w/2"/>
                                          </p:val>
                                        </p:tav>
                                        <p:tav tm="100000">
                                          <p:val>
                                            <p:strVal val="#ppt_x"/>
                                          </p:val>
                                        </p:tav>
                                      </p:tavLst>
                                    </p:anim>
                                    <p:anim calcmode="lin" valueType="num">
                                      <p:cBhvr additive="base">
                                        <p:cTn id="53" dur="1000" fill="hold"/>
                                        <p:tgtEl>
                                          <p:spTgt spid="11">
                                            <p:txEl>
                                              <p:pRg st="9" end="9"/>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B4AEBCB2-E6D3-D814-B5EC-A66877081B19}"/>
              </a:ext>
            </a:extLst>
          </p:cNvPr>
          <p:cNvSpPr txBox="1"/>
          <p:nvPr/>
        </p:nvSpPr>
        <p:spPr>
          <a:xfrm>
            <a:off x="1634325" y="1409066"/>
            <a:ext cx="9902229" cy="4247317"/>
          </a:xfrm>
          <a:prstGeom prst="rect">
            <a:avLst/>
          </a:prstGeom>
          <a:noFill/>
        </p:spPr>
        <p:txBody>
          <a:bodyPr wrap="square" rtlCol="0">
            <a:spAutoFit/>
          </a:bodyPr>
          <a:lstStyle/>
          <a:p>
            <a:pPr>
              <a:lnSpc>
                <a:spcPct val="150000"/>
              </a:lnSpc>
            </a:pPr>
            <a:r>
              <a:rPr lang="en-US" sz="2000" b="1" u="sng" dirty="0">
                <a:solidFill>
                  <a:schemeClr val="bg1"/>
                </a:solidFill>
              </a:rPr>
              <a:t>By the end of this chapter you will be able to understand the following knowledge:</a:t>
            </a:r>
          </a:p>
          <a:p>
            <a:pPr>
              <a:lnSpc>
                <a:spcPct val="150000"/>
              </a:lnSpc>
            </a:pPr>
            <a:r>
              <a:rPr lang="en-US" sz="2000" dirty="0">
                <a:solidFill>
                  <a:schemeClr val="bg1"/>
                </a:solidFill>
              </a:rPr>
              <a:t>- The concept of scientific research and its most important fields in administrative sciences.</a:t>
            </a:r>
          </a:p>
          <a:p>
            <a:pPr>
              <a:lnSpc>
                <a:spcPct val="150000"/>
              </a:lnSpc>
            </a:pPr>
            <a:r>
              <a:rPr lang="en-US" sz="2000" dirty="0">
                <a:solidFill>
                  <a:schemeClr val="bg1"/>
                </a:solidFill>
              </a:rPr>
              <a:t>- Recognize the different divisions of research.</a:t>
            </a:r>
          </a:p>
          <a:p>
            <a:pPr>
              <a:lnSpc>
                <a:spcPct val="150000"/>
              </a:lnSpc>
            </a:pPr>
            <a:r>
              <a:rPr lang="en-US" sz="2000" dirty="0">
                <a:solidFill>
                  <a:schemeClr val="bg1"/>
                </a:solidFill>
              </a:rPr>
              <a:t>- The ability to understand and compare the different objectives of scientific research.</a:t>
            </a:r>
          </a:p>
          <a:p>
            <a:pPr>
              <a:lnSpc>
                <a:spcPct val="150000"/>
              </a:lnSpc>
            </a:pPr>
            <a:r>
              <a:rPr lang="en-US" sz="2000" dirty="0">
                <a:solidFill>
                  <a:schemeClr val="bg1"/>
                </a:solidFill>
              </a:rPr>
              <a:t>- Different characteristics of scientific research.</a:t>
            </a:r>
          </a:p>
          <a:p>
            <a:pPr>
              <a:lnSpc>
                <a:spcPct val="150000"/>
              </a:lnSpc>
            </a:pPr>
            <a:r>
              <a:rPr lang="en-US" sz="2000" dirty="0">
                <a:solidFill>
                  <a:schemeClr val="bg1"/>
                </a:solidFill>
              </a:rPr>
              <a:t>- The importance of scientific research in the field of administrative sciences.</a:t>
            </a:r>
          </a:p>
          <a:p>
            <a:pPr>
              <a:lnSpc>
                <a:spcPct val="150000"/>
              </a:lnSpc>
            </a:pPr>
            <a:r>
              <a:rPr lang="en-US" sz="2000" dirty="0">
                <a:solidFill>
                  <a:schemeClr val="bg1"/>
                </a:solidFill>
              </a:rPr>
              <a:t>- The most important problems and difficulties of research in administrative sciences.</a:t>
            </a:r>
          </a:p>
          <a:p>
            <a:pPr>
              <a:lnSpc>
                <a:spcPct val="150000"/>
              </a:lnSpc>
            </a:pPr>
            <a:r>
              <a:rPr lang="en-US" sz="2000" dirty="0">
                <a:solidFill>
                  <a:schemeClr val="bg1"/>
                </a:solidFill>
              </a:rPr>
              <a:t>- The most important features and skills that an outstanding researcher should possess.</a:t>
            </a:r>
          </a:p>
          <a:p>
            <a:pPr>
              <a:lnSpc>
                <a:spcPct val="150000"/>
              </a:lnSpc>
            </a:pPr>
            <a:r>
              <a:rPr lang="en-US" sz="2000" dirty="0">
                <a:solidFill>
                  <a:schemeClr val="bg1"/>
                </a:solidFill>
              </a:rPr>
              <a:t>- Ethics of scientific research in the field of administrative sciences.</a:t>
            </a:r>
          </a:p>
        </p:txBody>
      </p:sp>
      <p:sp>
        <p:nvSpPr>
          <p:cNvPr id="10" name="TextBox 9">
            <a:extLst>
              <a:ext uri="{FF2B5EF4-FFF2-40B4-BE49-F238E27FC236}">
                <a16:creationId xmlns:a16="http://schemas.microsoft.com/office/drawing/2014/main" id="{8F693528-002F-E871-7BA2-AF47ED5DECB5}"/>
              </a:ext>
            </a:extLst>
          </p:cNvPr>
          <p:cNvSpPr txBox="1"/>
          <p:nvPr/>
        </p:nvSpPr>
        <p:spPr>
          <a:xfrm>
            <a:off x="2110733" y="618440"/>
            <a:ext cx="3445623" cy="584775"/>
          </a:xfrm>
          <a:prstGeom prst="rect">
            <a:avLst/>
          </a:prstGeom>
          <a:noFill/>
        </p:spPr>
        <p:txBody>
          <a:bodyPr wrap="square" rtlCol="0">
            <a:spAutoFit/>
          </a:bodyPr>
          <a:lstStyle/>
          <a:p>
            <a:r>
              <a:rPr lang="en-US" sz="3200" b="1" dirty="0">
                <a:solidFill>
                  <a:srgbClr val="FF9518"/>
                </a:solidFill>
                <a:latin typeface="Tajawal Medium" panose="00000600000000000000" pitchFamily="2" charset="-78"/>
                <a:cs typeface="Tajawal Medium" panose="00000600000000000000" pitchFamily="2" charset="-78"/>
              </a:rPr>
              <a:t>Contents</a:t>
            </a:r>
          </a:p>
        </p:txBody>
      </p:sp>
    </p:spTree>
    <p:extLst>
      <p:ext uri="{BB962C8B-B14F-4D97-AF65-F5344CB8AC3E}">
        <p14:creationId xmlns:p14="http://schemas.microsoft.com/office/powerpoint/2010/main" val="4241870789"/>
      </p:ext>
    </p:extLst>
  </p:cSld>
  <p:clrMapOvr>
    <a:masterClrMapping/>
  </p:clrMapOvr>
  <mc:AlternateContent xmlns:mc="http://schemas.openxmlformats.org/markup-compatibility/2006" xmlns:p14="http://schemas.microsoft.com/office/powerpoint/2010/main">
    <mc:Choice Requires="p14">
      <p:transition spd="slow" p14:dur="2000" advTm="111190"/>
    </mc:Choice>
    <mc:Fallback xmlns="">
      <p:transition spd="slow" advTm="11119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 calcmode="lin" valueType="num">
                                      <p:cBhvr additive="base">
                                        <p:cTn id="7" dur="500" fill="hold"/>
                                        <p:tgtEl>
                                          <p:spTgt spid="9">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9">
                                            <p:txEl>
                                              <p:pRg st="0" end="0"/>
                                            </p:txEl>
                                          </p:spTgt>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grpId="0" nodeType="afterEffect">
                                  <p:stCondLst>
                                    <p:cond delay="0"/>
                                  </p:stCondLst>
                                  <p:childTnLst>
                                    <p:set>
                                      <p:cBhvr>
                                        <p:cTn id="11" dur="1" fill="hold">
                                          <p:stCondLst>
                                            <p:cond delay="0"/>
                                          </p:stCondLst>
                                        </p:cTn>
                                        <p:tgtEl>
                                          <p:spTgt spid="9">
                                            <p:txEl>
                                              <p:pRg st="1" end="1"/>
                                            </p:txEl>
                                          </p:spTgt>
                                        </p:tgtEl>
                                        <p:attrNameLst>
                                          <p:attrName>style.visibility</p:attrName>
                                        </p:attrNameLst>
                                      </p:cBhvr>
                                      <p:to>
                                        <p:strVal val="visible"/>
                                      </p:to>
                                    </p:set>
                                    <p:anim calcmode="lin" valueType="num">
                                      <p:cBhvr additive="base">
                                        <p:cTn id="12" dur="500" fill="hold"/>
                                        <p:tgtEl>
                                          <p:spTgt spid="9">
                                            <p:txEl>
                                              <p:pRg st="1" end="1"/>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9">
                                            <p:txEl>
                                              <p:pRg st="1" end="1"/>
                                            </p:txEl>
                                          </p:spTgt>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fill="hold" grpId="0" nodeType="afterEffect">
                                  <p:stCondLst>
                                    <p:cond delay="0"/>
                                  </p:stCondLst>
                                  <p:childTnLst>
                                    <p:set>
                                      <p:cBhvr>
                                        <p:cTn id="16" dur="1" fill="hold">
                                          <p:stCondLst>
                                            <p:cond delay="0"/>
                                          </p:stCondLst>
                                        </p:cTn>
                                        <p:tgtEl>
                                          <p:spTgt spid="9">
                                            <p:txEl>
                                              <p:pRg st="2" end="2"/>
                                            </p:txEl>
                                          </p:spTgt>
                                        </p:tgtEl>
                                        <p:attrNameLst>
                                          <p:attrName>style.visibility</p:attrName>
                                        </p:attrNameLst>
                                      </p:cBhvr>
                                      <p:to>
                                        <p:strVal val="visible"/>
                                      </p:to>
                                    </p:set>
                                    <p:anim calcmode="lin" valueType="num">
                                      <p:cBhvr additive="base">
                                        <p:cTn id="17" dur="500" fill="hold"/>
                                        <p:tgtEl>
                                          <p:spTgt spid="9">
                                            <p:txEl>
                                              <p:pRg st="2" end="2"/>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9">
                                            <p:txEl>
                                              <p:pRg st="2" end="2"/>
                                            </p:txEl>
                                          </p:spTgt>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 presetClass="entr" presetSubtype="4" fill="hold" grpId="0" nodeType="afterEffect">
                                  <p:stCondLst>
                                    <p:cond delay="0"/>
                                  </p:stCondLst>
                                  <p:childTnLst>
                                    <p:set>
                                      <p:cBhvr>
                                        <p:cTn id="21" dur="1" fill="hold">
                                          <p:stCondLst>
                                            <p:cond delay="0"/>
                                          </p:stCondLst>
                                        </p:cTn>
                                        <p:tgtEl>
                                          <p:spTgt spid="9">
                                            <p:txEl>
                                              <p:pRg st="3" end="3"/>
                                            </p:txEl>
                                          </p:spTgt>
                                        </p:tgtEl>
                                        <p:attrNameLst>
                                          <p:attrName>style.visibility</p:attrName>
                                        </p:attrNameLst>
                                      </p:cBhvr>
                                      <p:to>
                                        <p:strVal val="visible"/>
                                      </p:to>
                                    </p:set>
                                    <p:anim calcmode="lin" valueType="num">
                                      <p:cBhvr additive="base">
                                        <p:cTn id="22" dur="500" fill="hold"/>
                                        <p:tgtEl>
                                          <p:spTgt spid="9">
                                            <p:txEl>
                                              <p:pRg st="3" end="3"/>
                                            </p:txEl>
                                          </p:spTgt>
                                        </p:tgtEl>
                                        <p:attrNameLst>
                                          <p:attrName>ppt_x</p:attrName>
                                        </p:attrNameLst>
                                      </p:cBhvr>
                                      <p:tavLst>
                                        <p:tav tm="0">
                                          <p:val>
                                            <p:strVal val="#ppt_x"/>
                                          </p:val>
                                        </p:tav>
                                        <p:tav tm="100000">
                                          <p:val>
                                            <p:strVal val="#ppt_x"/>
                                          </p:val>
                                        </p:tav>
                                      </p:tavLst>
                                    </p:anim>
                                    <p:anim calcmode="lin" valueType="num">
                                      <p:cBhvr additive="base">
                                        <p:cTn id="23" dur="500" fill="hold"/>
                                        <p:tgtEl>
                                          <p:spTgt spid="9">
                                            <p:txEl>
                                              <p:pRg st="3" end="3"/>
                                            </p:txEl>
                                          </p:spTgt>
                                        </p:tgtEl>
                                        <p:attrNameLst>
                                          <p:attrName>ppt_y</p:attrName>
                                        </p:attrNameLst>
                                      </p:cBhvr>
                                      <p:tavLst>
                                        <p:tav tm="0">
                                          <p:val>
                                            <p:strVal val="1+#ppt_h/2"/>
                                          </p:val>
                                        </p:tav>
                                        <p:tav tm="100000">
                                          <p:val>
                                            <p:strVal val="#ppt_y"/>
                                          </p:val>
                                        </p:tav>
                                      </p:tavLst>
                                    </p:anim>
                                  </p:childTnLst>
                                </p:cTn>
                              </p:par>
                            </p:childTnLst>
                          </p:cTn>
                        </p:par>
                        <p:par>
                          <p:cTn id="24" fill="hold">
                            <p:stCondLst>
                              <p:cond delay="2000"/>
                            </p:stCondLst>
                            <p:childTnLst>
                              <p:par>
                                <p:cTn id="25" presetID="2" presetClass="entr" presetSubtype="4" fill="hold" grpId="0" nodeType="afterEffect">
                                  <p:stCondLst>
                                    <p:cond delay="0"/>
                                  </p:stCondLst>
                                  <p:childTnLst>
                                    <p:set>
                                      <p:cBhvr>
                                        <p:cTn id="26" dur="1" fill="hold">
                                          <p:stCondLst>
                                            <p:cond delay="0"/>
                                          </p:stCondLst>
                                        </p:cTn>
                                        <p:tgtEl>
                                          <p:spTgt spid="9">
                                            <p:txEl>
                                              <p:pRg st="4" end="4"/>
                                            </p:txEl>
                                          </p:spTgt>
                                        </p:tgtEl>
                                        <p:attrNameLst>
                                          <p:attrName>style.visibility</p:attrName>
                                        </p:attrNameLst>
                                      </p:cBhvr>
                                      <p:to>
                                        <p:strVal val="visible"/>
                                      </p:to>
                                    </p:set>
                                    <p:anim calcmode="lin" valueType="num">
                                      <p:cBhvr additive="base">
                                        <p:cTn id="27" dur="500" fill="hold"/>
                                        <p:tgtEl>
                                          <p:spTgt spid="9">
                                            <p:txEl>
                                              <p:pRg st="4" end="4"/>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9">
                                            <p:txEl>
                                              <p:pRg st="4" end="4"/>
                                            </p:txEl>
                                          </p:spTgt>
                                        </p:tgtEl>
                                        <p:attrNameLst>
                                          <p:attrName>ppt_y</p:attrName>
                                        </p:attrNameLst>
                                      </p:cBhvr>
                                      <p:tavLst>
                                        <p:tav tm="0">
                                          <p:val>
                                            <p:strVal val="1+#ppt_h/2"/>
                                          </p:val>
                                        </p:tav>
                                        <p:tav tm="100000">
                                          <p:val>
                                            <p:strVal val="#ppt_y"/>
                                          </p:val>
                                        </p:tav>
                                      </p:tavLst>
                                    </p:anim>
                                  </p:childTnLst>
                                </p:cTn>
                              </p:par>
                            </p:childTnLst>
                          </p:cTn>
                        </p:par>
                        <p:par>
                          <p:cTn id="29" fill="hold">
                            <p:stCondLst>
                              <p:cond delay="2500"/>
                            </p:stCondLst>
                            <p:childTnLst>
                              <p:par>
                                <p:cTn id="30" presetID="2" presetClass="entr" presetSubtype="4" fill="hold" grpId="0" nodeType="afterEffect">
                                  <p:stCondLst>
                                    <p:cond delay="0"/>
                                  </p:stCondLst>
                                  <p:childTnLst>
                                    <p:set>
                                      <p:cBhvr>
                                        <p:cTn id="31" dur="1" fill="hold">
                                          <p:stCondLst>
                                            <p:cond delay="0"/>
                                          </p:stCondLst>
                                        </p:cTn>
                                        <p:tgtEl>
                                          <p:spTgt spid="9">
                                            <p:txEl>
                                              <p:pRg st="5" end="5"/>
                                            </p:txEl>
                                          </p:spTgt>
                                        </p:tgtEl>
                                        <p:attrNameLst>
                                          <p:attrName>style.visibility</p:attrName>
                                        </p:attrNameLst>
                                      </p:cBhvr>
                                      <p:to>
                                        <p:strVal val="visible"/>
                                      </p:to>
                                    </p:set>
                                    <p:anim calcmode="lin" valueType="num">
                                      <p:cBhvr additive="base">
                                        <p:cTn id="32" dur="500" fill="hold"/>
                                        <p:tgtEl>
                                          <p:spTgt spid="9">
                                            <p:txEl>
                                              <p:pRg st="5" end="5"/>
                                            </p:txEl>
                                          </p:spTgt>
                                        </p:tgtEl>
                                        <p:attrNameLst>
                                          <p:attrName>ppt_x</p:attrName>
                                        </p:attrNameLst>
                                      </p:cBhvr>
                                      <p:tavLst>
                                        <p:tav tm="0">
                                          <p:val>
                                            <p:strVal val="#ppt_x"/>
                                          </p:val>
                                        </p:tav>
                                        <p:tav tm="100000">
                                          <p:val>
                                            <p:strVal val="#ppt_x"/>
                                          </p:val>
                                        </p:tav>
                                      </p:tavLst>
                                    </p:anim>
                                    <p:anim calcmode="lin" valueType="num">
                                      <p:cBhvr additive="base">
                                        <p:cTn id="33" dur="500" fill="hold"/>
                                        <p:tgtEl>
                                          <p:spTgt spid="9">
                                            <p:txEl>
                                              <p:pRg st="5" end="5"/>
                                            </p:txEl>
                                          </p:spTgt>
                                        </p:tgtEl>
                                        <p:attrNameLst>
                                          <p:attrName>ppt_y</p:attrName>
                                        </p:attrNameLst>
                                      </p:cBhvr>
                                      <p:tavLst>
                                        <p:tav tm="0">
                                          <p:val>
                                            <p:strVal val="1+#ppt_h/2"/>
                                          </p:val>
                                        </p:tav>
                                        <p:tav tm="100000">
                                          <p:val>
                                            <p:strVal val="#ppt_y"/>
                                          </p:val>
                                        </p:tav>
                                      </p:tavLst>
                                    </p:anim>
                                  </p:childTnLst>
                                </p:cTn>
                              </p:par>
                            </p:childTnLst>
                          </p:cTn>
                        </p:par>
                        <p:par>
                          <p:cTn id="34" fill="hold">
                            <p:stCondLst>
                              <p:cond delay="3000"/>
                            </p:stCondLst>
                            <p:childTnLst>
                              <p:par>
                                <p:cTn id="35" presetID="2" presetClass="entr" presetSubtype="4" fill="hold" grpId="0" nodeType="afterEffect">
                                  <p:stCondLst>
                                    <p:cond delay="0"/>
                                  </p:stCondLst>
                                  <p:childTnLst>
                                    <p:set>
                                      <p:cBhvr>
                                        <p:cTn id="36" dur="1" fill="hold">
                                          <p:stCondLst>
                                            <p:cond delay="0"/>
                                          </p:stCondLst>
                                        </p:cTn>
                                        <p:tgtEl>
                                          <p:spTgt spid="9">
                                            <p:txEl>
                                              <p:pRg st="6" end="6"/>
                                            </p:txEl>
                                          </p:spTgt>
                                        </p:tgtEl>
                                        <p:attrNameLst>
                                          <p:attrName>style.visibility</p:attrName>
                                        </p:attrNameLst>
                                      </p:cBhvr>
                                      <p:to>
                                        <p:strVal val="visible"/>
                                      </p:to>
                                    </p:set>
                                    <p:anim calcmode="lin" valueType="num">
                                      <p:cBhvr additive="base">
                                        <p:cTn id="37" dur="500" fill="hold"/>
                                        <p:tgtEl>
                                          <p:spTgt spid="9">
                                            <p:txEl>
                                              <p:pRg st="6" end="6"/>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9">
                                            <p:txEl>
                                              <p:pRg st="6" end="6"/>
                                            </p:txEl>
                                          </p:spTgt>
                                        </p:tgtEl>
                                        <p:attrNameLst>
                                          <p:attrName>ppt_y</p:attrName>
                                        </p:attrNameLst>
                                      </p:cBhvr>
                                      <p:tavLst>
                                        <p:tav tm="0">
                                          <p:val>
                                            <p:strVal val="1+#ppt_h/2"/>
                                          </p:val>
                                        </p:tav>
                                        <p:tav tm="100000">
                                          <p:val>
                                            <p:strVal val="#ppt_y"/>
                                          </p:val>
                                        </p:tav>
                                      </p:tavLst>
                                    </p:anim>
                                  </p:childTnLst>
                                </p:cTn>
                              </p:par>
                            </p:childTnLst>
                          </p:cTn>
                        </p:par>
                        <p:par>
                          <p:cTn id="39" fill="hold">
                            <p:stCondLst>
                              <p:cond delay="3500"/>
                            </p:stCondLst>
                            <p:childTnLst>
                              <p:par>
                                <p:cTn id="40" presetID="2" presetClass="entr" presetSubtype="4" fill="hold" grpId="0" nodeType="afterEffect">
                                  <p:stCondLst>
                                    <p:cond delay="0"/>
                                  </p:stCondLst>
                                  <p:childTnLst>
                                    <p:set>
                                      <p:cBhvr>
                                        <p:cTn id="41" dur="1" fill="hold">
                                          <p:stCondLst>
                                            <p:cond delay="0"/>
                                          </p:stCondLst>
                                        </p:cTn>
                                        <p:tgtEl>
                                          <p:spTgt spid="9">
                                            <p:txEl>
                                              <p:pRg st="7" end="7"/>
                                            </p:txEl>
                                          </p:spTgt>
                                        </p:tgtEl>
                                        <p:attrNameLst>
                                          <p:attrName>style.visibility</p:attrName>
                                        </p:attrNameLst>
                                      </p:cBhvr>
                                      <p:to>
                                        <p:strVal val="visible"/>
                                      </p:to>
                                    </p:set>
                                    <p:anim calcmode="lin" valueType="num">
                                      <p:cBhvr additive="base">
                                        <p:cTn id="42" dur="500" fill="hold"/>
                                        <p:tgtEl>
                                          <p:spTgt spid="9">
                                            <p:txEl>
                                              <p:pRg st="7" end="7"/>
                                            </p:txEl>
                                          </p:spTgt>
                                        </p:tgtEl>
                                        <p:attrNameLst>
                                          <p:attrName>ppt_x</p:attrName>
                                        </p:attrNameLst>
                                      </p:cBhvr>
                                      <p:tavLst>
                                        <p:tav tm="0">
                                          <p:val>
                                            <p:strVal val="#ppt_x"/>
                                          </p:val>
                                        </p:tav>
                                        <p:tav tm="100000">
                                          <p:val>
                                            <p:strVal val="#ppt_x"/>
                                          </p:val>
                                        </p:tav>
                                      </p:tavLst>
                                    </p:anim>
                                    <p:anim calcmode="lin" valueType="num">
                                      <p:cBhvr additive="base">
                                        <p:cTn id="43" dur="500" fill="hold"/>
                                        <p:tgtEl>
                                          <p:spTgt spid="9">
                                            <p:txEl>
                                              <p:pRg st="7" end="7"/>
                                            </p:txEl>
                                          </p:spTgt>
                                        </p:tgtEl>
                                        <p:attrNameLst>
                                          <p:attrName>ppt_y</p:attrName>
                                        </p:attrNameLst>
                                      </p:cBhvr>
                                      <p:tavLst>
                                        <p:tav tm="0">
                                          <p:val>
                                            <p:strVal val="1+#ppt_h/2"/>
                                          </p:val>
                                        </p:tav>
                                        <p:tav tm="100000">
                                          <p:val>
                                            <p:strVal val="#ppt_y"/>
                                          </p:val>
                                        </p:tav>
                                      </p:tavLst>
                                    </p:anim>
                                  </p:childTnLst>
                                </p:cTn>
                              </p:par>
                            </p:childTnLst>
                          </p:cTn>
                        </p:par>
                        <p:par>
                          <p:cTn id="44" fill="hold">
                            <p:stCondLst>
                              <p:cond delay="4000"/>
                            </p:stCondLst>
                            <p:childTnLst>
                              <p:par>
                                <p:cTn id="45" presetID="2" presetClass="entr" presetSubtype="4" fill="hold" grpId="0" nodeType="afterEffect">
                                  <p:stCondLst>
                                    <p:cond delay="0"/>
                                  </p:stCondLst>
                                  <p:childTnLst>
                                    <p:set>
                                      <p:cBhvr>
                                        <p:cTn id="46" dur="1" fill="hold">
                                          <p:stCondLst>
                                            <p:cond delay="0"/>
                                          </p:stCondLst>
                                        </p:cTn>
                                        <p:tgtEl>
                                          <p:spTgt spid="9">
                                            <p:txEl>
                                              <p:pRg st="8" end="8"/>
                                            </p:txEl>
                                          </p:spTgt>
                                        </p:tgtEl>
                                        <p:attrNameLst>
                                          <p:attrName>style.visibility</p:attrName>
                                        </p:attrNameLst>
                                      </p:cBhvr>
                                      <p:to>
                                        <p:strVal val="visible"/>
                                      </p:to>
                                    </p:set>
                                    <p:anim calcmode="lin" valueType="num">
                                      <p:cBhvr additive="base">
                                        <p:cTn id="47" dur="500" fill="hold"/>
                                        <p:tgtEl>
                                          <p:spTgt spid="9">
                                            <p:txEl>
                                              <p:pRg st="8" end="8"/>
                                            </p:txEl>
                                          </p:spTgt>
                                        </p:tgtEl>
                                        <p:attrNameLst>
                                          <p:attrName>ppt_x</p:attrName>
                                        </p:attrNameLst>
                                      </p:cBhvr>
                                      <p:tavLst>
                                        <p:tav tm="0">
                                          <p:val>
                                            <p:strVal val="#ppt_x"/>
                                          </p:val>
                                        </p:tav>
                                        <p:tav tm="100000">
                                          <p:val>
                                            <p:strVal val="#ppt_x"/>
                                          </p:val>
                                        </p:tav>
                                      </p:tavLst>
                                    </p:anim>
                                    <p:anim calcmode="lin" valueType="num">
                                      <p:cBhvr additive="base">
                                        <p:cTn id="48" dur="500" fill="hold"/>
                                        <p:tgtEl>
                                          <p:spTgt spid="9">
                                            <p:txEl>
                                              <p:pRg st="8" end="8"/>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650377" y="543490"/>
            <a:ext cx="2159566" cy="584775"/>
          </a:xfrm>
          <a:prstGeom prst="rect">
            <a:avLst/>
          </a:prstGeom>
          <a:noFill/>
        </p:spPr>
        <p:txBody>
          <a:bodyPr wrap="none" rtlCol="0">
            <a:spAutoFit/>
          </a:bodyPr>
          <a:lstStyle/>
          <a:p>
            <a:r>
              <a:rPr lang="en-US" sz="3200" b="1" dirty="0">
                <a:solidFill>
                  <a:srgbClr val="FF9518"/>
                </a:solidFill>
                <a:latin typeface="Tajawal Medium" panose="00000600000000000000" pitchFamily="2" charset="-78"/>
                <a:cs typeface="Tajawal Medium" panose="00000600000000000000" pitchFamily="2" charset="-78"/>
              </a:rPr>
              <a:t>Contents</a:t>
            </a:r>
          </a:p>
        </p:txBody>
      </p:sp>
      <p:sp>
        <p:nvSpPr>
          <p:cNvPr id="9" name="TextBox 8">
            <a:extLst>
              <a:ext uri="{FF2B5EF4-FFF2-40B4-BE49-F238E27FC236}">
                <a16:creationId xmlns:a16="http://schemas.microsoft.com/office/drawing/2014/main" id="{25428D64-7AB7-E3B3-CD1B-130F6643DBE5}"/>
              </a:ext>
            </a:extLst>
          </p:cNvPr>
          <p:cNvSpPr txBox="1"/>
          <p:nvPr/>
        </p:nvSpPr>
        <p:spPr>
          <a:xfrm>
            <a:off x="1790614" y="1420556"/>
            <a:ext cx="9460091" cy="4573688"/>
          </a:xfrm>
          <a:prstGeom prst="rect">
            <a:avLst/>
          </a:prstGeom>
          <a:noFill/>
        </p:spPr>
        <p:txBody>
          <a:bodyPr wrap="square" rtlCol="0">
            <a:spAutoFit/>
          </a:bodyPr>
          <a:lstStyle/>
          <a:p>
            <a:pPr>
              <a:lnSpc>
                <a:spcPct val="150000"/>
              </a:lnSpc>
            </a:pPr>
            <a:r>
              <a:rPr lang="en-US" sz="1800" b="1" u="sng" dirty="0">
                <a:solidFill>
                  <a:schemeClr val="bg1"/>
                </a:solidFill>
              </a:rPr>
              <a:t>By the end of this chapter you will </a:t>
            </a:r>
            <a:r>
              <a:rPr lang="en-US" b="1" u="sng" dirty="0">
                <a:solidFill>
                  <a:schemeClr val="bg1"/>
                </a:solidFill>
              </a:rPr>
              <a:t>possess the following Skills</a:t>
            </a:r>
            <a:r>
              <a:rPr lang="en-US" sz="1800" b="1" u="sng" dirty="0">
                <a:solidFill>
                  <a:schemeClr val="bg1"/>
                </a:solidFill>
              </a:rPr>
              <a:t>:</a:t>
            </a:r>
            <a:endParaRPr lang="en-US" dirty="0">
              <a:solidFill>
                <a:schemeClr val="bg1"/>
              </a:solidFill>
            </a:endParaRPr>
          </a:p>
          <a:p>
            <a:pPr>
              <a:lnSpc>
                <a:spcPct val="150000"/>
              </a:lnSpc>
            </a:pPr>
            <a:r>
              <a:rPr lang="en-US" sz="2000" dirty="0">
                <a:solidFill>
                  <a:schemeClr val="bg1"/>
                </a:solidFill>
              </a:rPr>
              <a:t>- The ability to recognize and distinguish areas of scientific research in administrative sciences.</a:t>
            </a:r>
          </a:p>
          <a:p>
            <a:pPr>
              <a:lnSpc>
                <a:spcPct val="150000"/>
              </a:lnSpc>
            </a:pPr>
            <a:r>
              <a:rPr lang="en-US" sz="2000" dirty="0">
                <a:solidFill>
                  <a:schemeClr val="bg1"/>
                </a:solidFill>
              </a:rPr>
              <a:t>- The ability to differentiate and distinguish between different types of research, their requirements, and their purpose.</a:t>
            </a:r>
          </a:p>
          <a:p>
            <a:pPr>
              <a:lnSpc>
                <a:spcPct val="150000"/>
              </a:lnSpc>
            </a:pPr>
            <a:r>
              <a:rPr lang="en-US" sz="2000" dirty="0">
                <a:solidFill>
                  <a:schemeClr val="bg1"/>
                </a:solidFill>
              </a:rPr>
              <a:t>- The ability to define the objectives and importance of the research.</a:t>
            </a:r>
          </a:p>
          <a:p>
            <a:pPr>
              <a:lnSpc>
                <a:spcPct val="150000"/>
              </a:lnSpc>
            </a:pPr>
            <a:r>
              <a:rPr lang="en-US" sz="2000" dirty="0">
                <a:solidFill>
                  <a:schemeClr val="bg1"/>
                </a:solidFill>
              </a:rPr>
              <a:t>- The ability to recognize and acquire the most important skills and distinguishing features of a successful researcher.</a:t>
            </a:r>
          </a:p>
          <a:p>
            <a:pPr>
              <a:lnSpc>
                <a:spcPct val="150000"/>
              </a:lnSpc>
            </a:pPr>
            <a:r>
              <a:rPr lang="en-US" sz="2000" dirty="0">
                <a:solidFill>
                  <a:schemeClr val="bg1"/>
                </a:solidFill>
              </a:rPr>
              <a:t>- The ability to develop an ethical framework for the scientific research process.</a:t>
            </a:r>
          </a:p>
          <a:p>
            <a:pPr>
              <a:lnSpc>
                <a:spcPct val="150000"/>
              </a:lnSpc>
            </a:pPr>
            <a:endParaRPr lang="en-US" dirty="0">
              <a:solidFill>
                <a:schemeClr val="bg1"/>
              </a:solidFill>
            </a:endParaRPr>
          </a:p>
        </p:txBody>
      </p:sp>
    </p:spTree>
    <p:extLst>
      <p:ext uri="{BB962C8B-B14F-4D97-AF65-F5344CB8AC3E}">
        <p14:creationId xmlns:p14="http://schemas.microsoft.com/office/powerpoint/2010/main" val="69226178"/>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grpId="0" nodeType="after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circle(out)">
                                      <p:cBhvr>
                                        <p:cTn id="7" dur="2000"/>
                                        <p:tgtEl>
                                          <p:spTgt spid="9">
                                            <p:txEl>
                                              <p:pRg st="0" end="0"/>
                                            </p:txEl>
                                          </p:spTgt>
                                        </p:tgtEl>
                                      </p:cBhvr>
                                    </p:animEffect>
                                  </p:childTnLst>
                                </p:cTn>
                              </p:par>
                            </p:childTnLst>
                          </p:cTn>
                        </p:par>
                        <p:par>
                          <p:cTn id="8" fill="hold">
                            <p:stCondLst>
                              <p:cond delay="2000"/>
                            </p:stCondLst>
                            <p:childTnLst>
                              <p:par>
                                <p:cTn id="9" presetID="6" presetClass="entr" presetSubtype="32" fill="hold" grpId="0" nodeType="afterEffect">
                                  <p:stCondLst>
                                    <p:cond delay="0"/>
                                  </p:stCondLst>
                                  <p:childTnLst>
                                    <p:set>
                                      <p:cBhvr>
                                        <p:cTn id="10" dur="1" fill="hold">
                                          <p:stCondLst>
                                            <p:cond delay="0"/>
                                          </p:stCondLst>
                                        </p:cTn>
                                        <p:tgtEl>
                                          <p:spTgt spid="9">
                                            <p:txEl>
                                              <p:pRg st="1" end="1"/>
                                            </p:txEl>
                                          </p:spTgt>
                                        </p:tgtEl>
                                        <p:attrNameLst>
                                          <p:attrName>style.visibility</p:attrName>
                                        </p:attrNameLst>
                                      </p:cBhvr>
                                      <p:to>
                                        <p:strVal val="visible"/>
                                      </p:to>
                                    </p:set>
                                    <p:animEffect transition="in" filter="circle(out)">
                                      <p:cBhvr>
                                        <p:cTn id="11" dur="2000"/>
                                        <p:tgtEl>
                                          <p:spTgt spid="9">
                                            <p:txEl>
                                              <p:pRg st="1" end="1"/>
                                            </p:txEl>
                                          </p:spTgt>
                                        </p:tgtEl>
                                      </p:cBhvr>
                                    </p:animEffect>
                                  </p:childTnLst>
                                </p:cTn>
                              </p:par>
                            </p:childTnLst>
                          </p:cTn>
                        </p:par>
                        <p:par>
                          <p:cTn id="12" fill="hold">
                            <p:stCondLst>
                              <p:cond delay="4000"/>
                            </p:stCondLst>
                            <p:childTnLst>
                              <p:par>
                                <p:cTn id="13" presetID="6" presetClass="entr" presetSubtype="32" fill="hold" grpId="0" nodeType="afterEffect">
                                  <p:stCondLst>
                                    <p:cond delay="0"/>
                                  </p:stCondLst>
                                  <p:childTnLst>
                                    <p:set>
                                      <p:cBhvr>
                                        <p:cTn id="14" dur="1" fill="hold">
                                          <p:stCondLst>
                                            <p:cond delay="0"/>
                                          </p:stCondLst>
                                        </p:cTn>
                                        <p:tgtEl>
                                          <p:spTgt spid="9">
                                            <p:txEl>
                                              <p:pRg st="2" end="2"/>
                                            </p:txEl>
                                          </p:spTgt>
                                        </p:tgtEl>
                                        <p:attrNameLst>
                                          <p:attrName>style.visibility</p:attrName>
                                        </p:attrNameLst>
                                      </p:cBhvr>
                                      <p:to>
                                        <p:strVal val="visible"/>
                                      </p:to>
                                    </p:set>
                                    <p:animEffect transition="in" filter="circle(out)">
                                      <p:cBhvr>
                                        <p:cTn id="15" dur="2000"/>
                                        <p:tgtEl>
                                          <p:spTgt spid="9">
                                            <p:txEl>
                                              <p:pRg st="2" end="2"/>
                                            </p:txEl>
                                          </p:spTgt>
                                        </p:tgtEl>
                                      </p:cBhvr>
                                    </p:animEffect>
                                  </p:childTnLst>
                                </p:cTn>
                              </p:par>
                            </p:childTnLst>
                          </p:cTn>
                        </p:par>
                        <p:par>
                          <p:cTn id="16" fill="hold">
                            <p:stCondLst>
                              <p:cond delay="6000"/>
                            </p:stCondLst>
                            <p:childTnLst>
                              <p:par>
                                <p:cTn id="17" presetID="6" presetClass="entr" presetSubtype="32" fill="hold" grpId="0" nodeType="afterEffect">
                                  <p:stCondLst>
                                    <p:cond delay="0"/>
                                  </p:stCondLst>
                                  <p:childTnLst>
                                    <p:set>
                                      <p:cBhvr>
                                        <p:cTn id="18" dur="1" fill="hold">
                                          <p:stCondLst>
                                            <p:cond delay="0"/>
                                          </p:stCondLst>
                                        </p:cTn>
                                        <p:tgtEl>
                                          <p:spTgt spid="9">
                                            <p:txEl>
                                              <p:pRg st="3" end="3"/>
                                            </p:txEl>
                                          </p:spTgt>
                                        </p:tgtEl>
                                        <p:attrNameLst>
                                          <p:attrName>style.visibility</p:attrName>
                                        </p:attrNameLst>
                                      </p:cBhvr>
                                      <p:to>
                                        <p:strVal val="visible"/>
                                      </p:to>
                                    </p:set>
                                    <p:animEffect transition="in" filter="circle(out)">
                                      <p:cBhvr>
                                        <p:cTn id="19" dur="2000"/>
                                        <p:tgtEl>
                                          <p:spTgt spid="9">
                                            <p:txEl>
                                              <p:pRg st="3" end="3"/>
                                            </p:txEl>
                                          </p:spTgt>
                                        </p:tgtEl>
                                      </p:cBhvr>
                                    </p:animEffect>
                                  </p:childTnLst>
                                </p:cTn>
                              </p:par>
                            </p:childTnLst>
                          </p:cTn>
                        </p:par>
                        <p:par>
                          <p:cTn id="20" fill="hold">
                            <p:stCondLst>
                              <p:cond delay="8000"/>
                            </p:stCondLst>
                            <p:childTnLst>
                              <p:par>
                                <p:cTn id="21" presetID="6" presetClass="entr" presetSubtype="32" fill="hold" grpId="0" nodeType="afterEffect">
                                  <p:stCondLst>
                                    <p:cond delay="0"/>
                                  </p:stCondLst>
                                  <p:childTnLst>
                                    <p:set>
                                      <p:cBhvr>
                                        <p:cTn id="22" dur="1" fill="hold">
                                          <p:stCondLst>
                                            <p:cond delay="0"/>
                                          </p:stCondLst>
                                        </p:cTn>
                                        <p:tgtEl>
                                          <p:spTgt spid="9">
                                            <p:txEl>
                                              <p:pRg st="4" end="4"/>
                                            </p:txEl>
                                          </p:spTgt>
                                        </p:tgtEl>
                                        <p:attrNameLst>
                                          <p:attrName>style.visibility</p:attrName>
                                        </p:attrNameLst>
                                      </p:cBhvr>
                                      <p:to>
                                        <p:strVal val="visible"/>
                                      </p:to>
                                    </p:set>
                                    <p:animEffect transition="in" filter="circle(out)">
                                      <p:cBhvr>
                                        <p:cTn id="23" dur="2000"/>
                                        <p:tgtEl>
                                          <p:spTgt spid="9">
                                            <p:txEl>
                                              <p:pRg st="4" end="4"/>
                                            </p:txEl>
                                          </p:spTgt>
                                        </p:tgtEl>
                                      </p:cBhvr>
                                    </p:animEffect>
                                  </p:childTnLst>
                                </p:cTn>
                              </p:par>
                            </p:childTnLst>
                          </p:cTn>
                        </p:par>
                        <p:par>
                          <p:cTn id="24" fill="hold">
                            <p:stCondLst>
                              <p:cond delay="10000"/>
                            </p:stCondLst>
                            <p:childTnLst>
                              <p:par>
                                <p:cTn id="25" presetID="6" presetClass="entr" presetSubtype="32" fill="hold" grpId="0" nodeType="afterEffect">
                                  <p:stCondLst>
                                    <p:cond delay="0"/>
                                  </p:stCondLst>
                                  <p:childTnLst>
                                    <p:set>
                                      <p:cBhvr>
                                        <p:cTn id="26" dur="1" fill="hold">
                                          <p:stCondLst>
                                            <p:cond delay="0"/>
                                          </p:stCondLst>
                                        </p:cTn>
                                        <p:tgtEl>
                                          <p:spTgt spid="9">
                                            <p:txEl>
                                              <p:pRg st="5" end="5"/>
                                            </p:txEl>
                                          </p:spTgt>
                                        </p:tgtEl>
                                        <p:attrNameLst>
                                          <p:attrName>style.visibility</p:attrName>
                                        </p:attrNameLst>
                                      </p:cBhvr>
                                      <p:to>
                                        <p:strVal val="visible"/>
                                      </p:to>
                                    </p:set>
                                    <p:animEffect transition="in" filter="circle(out)">
                                      <p:cBhvr>
                                        <p:cTn id="27" dur="2000"/>
                                        <p:tgtEl>
                                          <p:spTgt spid="9">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uiExpand="1"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501054" y="586729"/>
            <a:ext cx="6662464" cy="461665"/>
          </a:xfrm>
          <a:prstGeom prst="rect">
            <a:avLst/>
          </a:prstGeom>
          <a:noFill/>
        </p:spPr>
        <p:txBody>
          <a:bodyPr wrap="square" rtlCol="0">
            <a:spAutoFit/>
          </a:bodyPr>
          <a:lstStyle/>
          <a:p>
            <a:r>
              <a:rPr lang="en-GB" sz="2400" b="1" dirty="0">
                <a:solidFill>
                  <a:schemeClr val="bg1"/>
                </a:solidFill>
                <a:effectLst/>
                <a:latin typeface="Verdana" panose="020B0604030504040204" pitchFamily="34" charset="0"/>
                <a:ea typeface="Times New Roman" panose="02020603050405020304" pitchFamily="18" charset="0"/>
                <a:cs typeface="Times New Roman" panose="02020603050405020304" pitchFamily="18" charset="0"/>
              </a:rPr>
              <a:t>Definition and Purposes of Research </a:t>
            </a:r>
            <a:endParaRPr lang="en-US" sz="2400" b="1" dirty="0">
              <a:solidFill>
                <a:schemeClr val="bg1"/>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44663760-B251-7614-5B22-49E2C088F0C6}"/>
              </a:ext>
            </a:extLst>
          </p:cNvPr>
          <p:cNvSpPr txBox="1"/>
          <p:nvPr/>
        </p:nvSpPr>
        <p:spPr>
          <a:xfrm>
            <a:off x="1308895" y="2029179"/>
            <a:ext cx="7720874" cy="1852815"/>
          </a:xfrm>
          <a:prstGeom prst="rect">
            <a:avLst/>
          </a:prstGeom>
          <a:noFill/>
        </p:spPr>
        <p:txBody>
          <a:bodyPr wrap="square">
            <a:spAutoFit/>
          </a:bodyPr>
          <a:lstStyle/>
          <a:p>
            <a:pPr marL="342900" indent="-342900">
              <a:lnSpc>
                <a:spcPct val="200000"/>
              </a:lnSpc>
              <a:buFont typeface="+mj-lt"/>
              <a:buAutoNum type="arabicPeriod"/>
            </a:pPr>
            <a:r>
              <a:rPr lang="en-US" sz="2000" b="1" dirty="0">
                <a:solidFill>
                  <a:schemeClr val="bg1"/>
                </a:solidFill>
              </a:rPr>
              <a:t>Is scientific research just gathering information without a clear goal?</a:t>
            </a:r>
          </a:p>
          <a:p>
            <a:pPr>
              <a:lnSpc>
                <a:spcPct val="200000"/>
              </a:lnSpc>
            </a:pPr>
            <a:r>
              <a:rPr lang="en-US" sz="2000" b="1" dirty="0">
                <a:solidFill>
                  <a:schemeClr val="bg1"/>
                </a:solidFill>
              </a:rPr>
              <a:t>2. Is scientific research gathering and recording information about a particular phenomenon without interpreting this information?</a:t>
            </a:r>
          </a:p>
        </p:txBody>
      </p:sp>
    </p:spTree>
    <p:extLst>
      <p:ext uri="{BB962C8B-B14F-4D97-AF65-F5344CB8AC3E}">
        <p14:creationId xmlns:p14="http://schemas.microsoft.com/office/powerpoint/2010/main" val="2595125947"/>
      </p:ext>
    </p:extLst>
  </p:cSld>
  <p:clrMapOvr>
    <a:masterClrMapping/>
  </p:clrMapOvr>
  <mc:AlternateContent xmlns:mc="http://schemas.openxmlformats.org/markup-compatibility/2006" xmlns:p14="http://schemas.microsoft.com/office/powerpoint/2010/main">
    <mc:Choice Requires="p14">
      <p:transition spd="slow" p14:dur="2000" advTm="127991"/>
    </mc:Choice>
    <mc:Fallback xmlns="">
      <p:transition spd="slow" advTm="12799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animEffect transition="in" filter="wheel(1)">
                                      <p:cBhvr>
                                        <p:cTn id="7" dur="2000"/>
                                        <p:tgtEl>
                                          <p:spTgt spid="11">
                                            <p:txEl>
                                              <p:pRg st="0" end="0"/>
                                            </p:txEl>
                                          </p:spTgt>
                                        </p:tgtEl>
                                      </p:cBhvr>
                                    </p:animEffect>
                                  </p:childTnLst>
                                </p:cTn>
                              </p:par>
                            </p:childTnLst>
                          </p:cTn>
                        </p:par>
                        <p:par>
                          <p:cTn id="8" fill="hold">
                            <p:stCondLst>
                              <p:cond delay="2000"/>
                            </p:stCondLst>
                            <p:childTnLst>
                              <p:par>
                                <p:cTn id="9" presetID="21" presetClass="entr" presetSubtype="1" fill="hold" grpId="0" nodeType="afterEffect">
                                  <p:stCondLst>
                                    <p:cond delay="0"/>
                                  </p:stCondLst>
                                  <p:childTnLst>
                                    <p:set>
                                      <p:cBhvr>
                                        <p:cTn id="10" dur="1" fill="hold">
                                          <p:stCondLst>
                                            <p:cond delay="0"/>
                                          </p:stCondLst>
                                        </p:cTn>
                                        <p:tgtEl>
                                          <p:spTgt spid="11">
                                            <p:txEl>
                                              <p:pRg st="1" end="1"/>
                                            </p:txEl>
                                          </p:spTgt>
                                        </p:tgtEl>
                                        <p:attrNameLst>
                                          <p:attrName>style.visibility</p:attrName>
                                        </p:attrNameLst>
                                      </p:cBhvr>
                                      <p:to>
                                        <p:strVal val="visible"/>
                                      </p:to>
                                    </p:set>
                                    <p:animEffect transition="in" filter="wheel(1)">
                                      <p:cBhvr>
                                        <p:cTn id="11" dur="2000"/>
                                        <p:tgtEl>
                                          <p:spTgt spid="11">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1686645" y="838964"/>
            <a:ext cx="7651454" cy="954107"/>
          </a:xfrm>
          <a:prstGeom prst="rect">
            <a:avLst/>
          </a:prstGeom>
          <a:noFill/>
        </p:spPr>
        <p:txBody>
          <a:bodyPr wrap="none" rtlCol="0">
            <a:spAutoFit/>
          </a:bodyPr>
          <a:lstStyle/>
          <a:p>
            <a:r>
              <a:rPr lang="en-GB" sz="2800" b="1" dirty="0">
                <a:solidFill>
                  <a:schemeClr val="bg1"/>
                </a:solidFill>
                <a:effectLst/>
                <a:latin typeface="Verdana" panose="020B0604030504040204" pitchFamily="34" charset="0"/>
                <a:ea typeface="Times New Roman" panose="02020603050405020304" pitchFamily="18" charset="0"/>
                <a:cs typeface="Times New Roman" panose="02020603050405020304" pitchFamily="18" charset="0"/>
              </a:rPr>
              <a:t>Definition and Purposes of Research </a:t>
            </a:r>
            <a:endParaRPr lang="en-US" sz="2800" b="1" dirty="0">
              <a:solidFill>
                <a:schemeClr val="bg1"/>
              </a:solidFill>
              <a:latin typeface="Tajawal Medium" panose="00000600000000000000" pitchFamily="2" charset="-78"/>
              <a:cs typeface="Tajawal Medium" panose="00000600000000000000" pitchFamily="2" charset="-78"/>
            </a:endParaRPr>
          </a:p>
          <a:p>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80CABFB7-3523-56C2-0EB8-57D900AA4847}"/>
              </a:ext>
            </a:extLst>
          </p:cNvPr>
          <p:cNvSpPr txBox="1"/>
          <p:nvPr/>
        </p:nvSpPr>
        <p:spPr>
          <a:xfrm>
            <a:off x="1223577" y="1566925"/>
            <a:ext cx="9854154" cy="1477328"/>
          </a:xfrm>
          <a:prstGeom prst="rect">
            <a:avLst/>
          </a:prstGeom>
          <a:noFill/>
        </p:spPr>
        <p:txBody>
          <a:bodyPr wrap="square" rtlCol="0">
            <a:spAutoFit/>
          </a:bodyPr>
          <a:lstStyle/>
          <a:p>
            <a:pPr algn="just" rtl="1">
              <a:lnSpc>
                <a:spcPct val="150000"/>
              </a:lnSpc>
              <a:defRPr/>
            </a:pPr>
            <a:r>
              <a:rPr lang="ar-SA" sz="2000" dirty="0">
                <a:solidFill>
                  <a:schemeClr val="bg1"/>
                </a:solidFill>
              </a:rPr>
              <a:t>«</a:t>
            </a:r>
            <a:r>
              <a:rPr lang="en-US" sz="2000" dirty="0">
                <a:solidFill>
                  <a:schemeClr val="bg1"/>
                </a:solidFill>
              </a:rPr>
              <a:t> </a:t>
            </a:r>
            <a:r>
              <a:rPr lang="ar-SA" sz="2000" b="1" i="1" dirty="0">
                <a:solidFill>
                  <a:schemeClr val="bg1"/>
                </a:solidFill>
              </a:rPr>
              <a:t>عمل فكري منظم يقوم به شخص مدرب وهو الباحث من أجل جمع الحقائق وتنظيمها وتفسيرها وربطها بالنظريات والحقائق بهدف التوصل إلى حل مشكلة أو للإضافة إلى المعرفة في حقل من حقول المعرفة</a:t>
            </a:r>
            <a:r>
              <a:rPr lang="ar-SA" sz="2000" b="1" dirty="0">
                <a:solidFill>
                  <a:schemeClr val="bg1"/>
                </a:solidFill>
              </a:rPr>
              <a:t>» </a:t>
            </a:r>
            <a:r>
              <a:rPr lang="ar-SA" sz="2000" dirty="0">
                <a:solidFill>
                  <a:schemeClr val="bg1"/>
                </a:solidFill>
                <a:latin typeface="Andalus" pitchFamily="18" charset="-78"/>
                <a:cs typeface="Andalus" pitchFamily="18" charset="-78"/>
              </a:rPr>
              <a:t>حافظ (2012) </a:t>
            </a:r>
          </a:p>
          <a:p>
            <a:pPr algn="r" rtl="1">
              <a:lnSpc>
                <a:spcPct val="150000"/>
              </a:lnSpc>
            </a:pPr>
            <a:endParaRPr lang="en-US" sz="2000" dirty="0">
              <a:solidFill>
                <a:schemeClr val="bg1"/>
              </a:solidFill>
            </a:endParaRPr>
          </a:p>
        </p:txBody>
      </p:sp>
      <p:sp>
        <p:nvSpPr>
          <p:cNvPr id="11" name="TextBox 10">
            <a:extLst>
              <a:ext uri="{FF2B5EF4-FFF2-40B4-BE49-F238E27FC236}">
                <a16:creationId xmlns:a16="http://schemas.microsoft.com/office/drawing/2014/main" id="{12633D1F-54B7-07EC-4749-02C2B3A68EAB}"/>
              </a:ext>
            </a:extLst>
          </p:cNvPr>
          <p:cNvSpPr txBox="1"/>
          <p:nvPr/>
        </p:nvSpPr>
        <p:spPr>
          <a:xfrm>
            <a:off x="1622611" y="3282409"/>
            <a:ext cx="9455119" cy="1938992"/>
          </a:xfrm>
          <a:prstGeom prst="rect">
            <a:avLst/>
          </a:prstGeom>
          <a:noFill/>
        </p:spPr>
        <p:txBody>
          <a:bodyPr wrap="square" rtlCol="0">
            <a:spAutoFit/>
          </a:bodyPr>
          <a:lstStyle/>
          <a:p>
            <a:pPr algn="just">
              <a:lnSpc>
                <a:spcPct val="150000"/>
              </a:lnSpc>
            </a:pPr>
            <a:r>
              <a:rPr lang="en-US" sz="2000" dirty="0">
                <a:solidFill>
                  <a:schemeClr val="bg1"/>
                </a:solidFill>
                <a:latin typeface="Andalus" pitchFamily="18" charset="-78"/>
                <a:cs typeface="Andalus" pitchFamily="18" charset="-78"/>
              </a:rPr>
              <a:t>“A systematic and organized effort to investigate a specific problem that needs to be solved. Hence, the scientific research process is a set of methodological steps that are designed and followed with a clear goal, which is to reach answers to some questions about topics of interest to us” Sekaran and Bougie (2010)</a:t>
            </a:r>
            <a:endParaRPr lang="en-US" sz="2000" dirty="0">
              <a:solidFill>
                <a:schemeClr val="bg1"/>
              </a:solidFill>
            </a:endParaRPr>
          </a:p>
        </p:txBody>
      </p:sp>
    </p:spTree>
    <p:extLst>
      <p:ext uri="{BB962C8B-B14F-4D97-AF65-F5344CB8AC3E}">
        <p14:creationId xmlns:p14="http://schemas.microsoft.com/office/powerpoint/2010/main" val="1846427718"/>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0-#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9"/>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1"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306184" y="1231301"/>
            <a:ext cx="6662464" cy="461665"/>
          </a:xfrm>
          <a:prstGeom prst="rect">
            <a:avLst/>
          </a:prstGeom>
          <a:noFill/>
        </p:spPr>
        <p:txBody>
          <a:bodyPr wrap="square" rtlCol="0">
            <a:spAutoFit/>
          </a:bodyPr>
          <a:lstStyle/>
          <a:p>
            <a:r>
              <a:rPr lang="en-GB" sz="2400" b="1" dirty="0">
                <a:solidFill>
                  <a:schemeClr val="bg1"/>
                </a:solidFill>
                <a:effectLst/>
                <a:latin typeface="Verdana" panose="020B0604030504040204" pitchFamily="34" charset="0"/>
                <a:ea typeface="Times New Roman" panose="02020603050405020304" pitchFamily="18" charset="0"/>
                <a:cs typeface="Times New Roman" panose="02020603050405020304" pitchFamily="18" charset="0"/>
              </a:rPr>
              <a:t>Definition and Purposes of Research </a:t>
            </a:r>
            <a:endParaRPr lang="en-US" sz="2400" b="1" dirty="0">
              <a:solidFill>
                <a:schemeClr val="bg1"/>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44663760-B251-7614-5B22-49E2C088F0C6}"/>
              </a:ext>
            </a:extLst>
          </p:cNvPr>
          <p:cNvSpPr txBox="1"/>
          <p:nvPr/>
        </p:nvSpPr>
        <p:spPr>
          <a:xfrm>
            <a:off x="2206364" y="1689039"/>
            <a:ext cx="7313242" cy="3083921"/>
          </a:xfrm>
          <a:prstGeom prst="rect">
            <a:avLst/>
          </a:prstGeom>
          <a:noFill/>
        </p:spPr>
        <p:txBody>
          <a:bodyPr wrap="square">
            <a:spAutoFit/>
          </a:bodyPr>
          <a:lstStyle/>
          <a:p>
            <a:pPr>
              <a:lnSpc>
                <a:spcPct val="200000"/>
              </a:lnSpc>
            </a:pPr>
            <a:r>
              <a:rPr lang="en-US" sz="2000" b="1" dirty="0">
                <a:solidFill>
                  <a:schemeClr val="bg1"/>
                </a:solidFill>
              </a:rPr>
              <a:t>Finally, the scientific research must include:</a:t>
            </a:r>
          </a:p>
          <a:p>
            <a:pPr marL="342900" indent="-342900">
              <a:lnSpc>
                <a:spcPct val="200000"/>
              </a:lnSpc>
              <a:buFontTx/>
              <a:buChar char="-"/>
            </a:pPr>
            <a:r>
              <a:rPr lang="en-US" sz="2000" b="1" dirty="0">
                <a:solidFill>
                  <a:schemeClr val="bg1"/>
                </a:solidFill>
              </a:rPr>
              <a:t>A clear objective of scientific research.</a:t>
            </a:r>
          </a:p>
          <a:p>
            <a:pPr marL="342900" indent="-342900">
              <a:lnSpc>
                <a:spcPct val="200000"/>
              </a:lnSpc>
              <a:buFontTx/>
              <a:buChar char="-"/>
            </a:pPr>
            <a:r>
              <a:rPr lang="en-US" sz="2000" b="1" dirty="0">
                <a:solidFill>
                  <a:schemeClr val="bg1"/>
                </a:solidFill>
              </a:rPr>
              <a:t>Scientific data collection.</a:t>
            </a:r>
          </a:p>
          <a:p>
            <a:pPr marL="342900" indent="-342900">
              <a:lnSpc>
                <a:spcPct val="200000"/>
              </a:lnSpc>
              <a:buFontTx/>
              <a:buChar char="-"/>
            </a:pPr>
            <a:r>
              <a:rPr lang="en-US" sz="2000" b="1" dirty="0">
                <a:solidFill>
                  <a:schemeClr val="bg1"/>
                </a:solidFill>
              </a:rPr>
              <a:t>Scientific analysis and interpretation of data.</a:t>
            </a:r>
          </a:p>
          <a:p>
            <a:pPr marL="342900" indent="-342900">
              <a:lnSpc>
                <a:spcPct val="200000"/>
              </a:lnSpc>
              <a:buFontTx/>
              <a:buChar char="-"/>
            </a:pPr>
            <a:r>
              <a:rPr lang="en-US" sz="2000" b="1" dirty="0">
                <a:solidFill>
                  <a:schemeClr val="bg1"/>
                </a:solidFill>
              </a:rPr>
              <a:t>Handling a specific problem.</a:t>
            </a:r>
          </a:p>
        </p:txBody>
      </p:sp>
    </p:spTree>
    <p:extLst>
      <p:ext uri="{BB962C8B-B14F-4D97-AF65-F5344CB8AC3E}">
        <p14:creationId xmlns:p14="http://schemas.microsoft.com/office/powerpoint/2010/main" val="4223690790"/>
      </p:ext>
    </p:extLst>
  </p:cSld>
  <p:clrMapOvr>
    <a:masterClrMapping/>
  </p:clrMapOvr>
  <mc:AlternateContent xmlns:mc="http://schemas.openxmlformats.org/markup-compatibility/2006" xmlns:p14="http://schemas.microsoft.com/office/powerpoint/2010/main">
    <mc:Choice Requires="p14">
      <p:transition spd="slow" p14:dur="2000" advTm="91095"/>
    </mc:Choice>
    <mc:Fallback xmlns="">
      <p:transition spd="slow" advTm="9109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anim calcmode="lin" valueType="num">
                                      <p:cBhvr additive="base">
                                        <p:cTn id="7" dur="500" fill="hold"/>
                                        <p:tgtEl>
                                          <p:spTgt spid="11">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1">
                                            <p:txEl>
                                              <p:pRg st="0" end="0"/>
                                            </p:txEl>
                                          </p:spTgt>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grpId="0" nodeType="afterEffect">
                                  <p:stCondLst>
                                    <p:cond delay="0"/>
                                  </p:stCondLst>
                                  <p:childTnLst>
                                    <p:set>
                                      <p:cBhvr>
                                        <p:cTn id="11" dur="1" fill="hold">
                                          <p:stCondLst>
                                            <p:cond delay="0"/>
                                          </p:stCondLst>
                                        </p:cTn>
                                        <p:tgtEl>
                                          <p:spTgt spid="11">
                                            <p:txEl>
                                              <p:pRg st="1" end="1"/>
                                            </p:txEl>
                                          </p:spTgt>
                                        </p:tgtEl>
                                        <p:attrNameLst>
                                          <p:attrName>style.visibility</p:attrName>
                                        </p:attrNameLst>
                                      </p:cBhvr>
                                      <p:to>
                                        <p:strVal val="visible"/>
                                      </p:to>
                                    </p:set>
                                    <p:anim calcmode="lin" valueType="num">
                                      <p:cBhvr additive="base">
                                        <p:cTn id="12" dur="500" fill="hold"/>
                                        <p:tgtEl>
                                          <p:spTgt spid="11">
                                            <p:txEl>
                                              <p:pRg st="1" end="1"/>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11">
                                            <p:txEl>
                                              <p:pRg st="1" end="1"/>
                                            </p:txEl>
                                          </p:spTgt>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fill="hold" grpId="0" nodeType="afterEffect">
                                  <p:stCondLst>
                                    <p:cond delay="0"/>
                                  </p:stCondLst>
                                  <p:childTnLst>
                                    <p:set>
                                      <p:cBhvr>
                                        <p:cTn id="16" dur="1" fill="hold">
                                          <p:stCondLst>
                                            <p:cond delay="0"/>
                                          </p:stCondLst>
                                        </p:cTn>
                                        <p:tgtEl>
                                          <p:spTgt spid="11">
                                            <p:txEl>
                                              <p:pRg st="2" end="2"/>
                                            </p:txEl>
                                          </p:spTgt>
                                        </p:tgtEl>
                                        <p:attrNameLst>
                                          <p:attrName>style.visibility</p:attrName>
                                        </p:attrNameLst>
                                      </p:cBhvr>
                                      <p:to>
                                        <p:strVal val="visible"/>
                                      </p:to>
                                    </p:set>
                                    <p:anim calcmode="lin" valueType="num">
                                      <p:cBhvr additive="base">
                                        <p:cTn id="17" dur="500" fill="hold"/>
                                        <p:tgtEl>
                                          <p:spTgt spid="11">
                                            <p:txEl>
                                              <p:pRg st="2" end="2"/>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11">
                                            <p:txEl>
                                              <p:pRg st="2" end="2"/>
                                            </p:txEl>
                                          </p:spTgt>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 presetClass="entr" presetSubtype="4" fill="hold" grpId="0" nodeType="afterEffect">
                                  <p:stCondLst>
                                    <p:cond delay="0"/>
                                  </p:stCondLst>
                                  <p:childTnLst>
                                    <p:set>
                                      <p:cBhvr>
                                        <p:cTn id="21" dur="1" fill="hold">
                                          <p:stCondLst>
                                            <p:cond delay="0"/>
                                          </p:stCondLst>
                                        </p:cTn>
                                        <p:tgtEl>
                                          <p:spTgt spid="11">
                                            <p:txEl>
                                              <p:pRg st="3" end="3"/>
                                            </p:txEl>
                                          </p:spTgt>
                                        </p:tgtEl>
                                        <p:attrNameLst>
                                          <p:attrName>style.visibility</p:attrName>
                                        </p:attrNameLst>
                                      </p:cBhvr>
                                      <p:to>
                                        <p:strVal val="visible"/>
                                      </p:to>
                                    </p:set>
                                    <p:anim calcmode="lin" valueType="num">
                                      <p:cBhvr additive="base">
                                        <p:cTn id="22" dur="500" fill="hold"/>
                                        <p:tgtEl>
                                          <p:spTgt spid="11">
                                            <p:txEl>
                                              <p:pRg st="3" end="3"/>
                                            </p:txEl>
                                          </p:spTgt>
                                        </p:tgtEl>
                                        <p:attrNameLst>
                                          <p:attrName>ppt_x</p:attrName>
                                        </p:attrNameLst>
                                      </p:cBhvr>
                                      <p:tavLst>
                                        <p:tav tm="0">
                                          <p:val>
                                            <p:strVal val="#ppt_x"/>
                                          </p:val>
                                        </p:tav>
                                        <p:tav tm="100000">
                                          <p:val>
                                            <p:strVal val="#ppt_x"/>
                                          </p:val>
                                        </p:tav>
                                      </p:tavLst>
                                    </p:anim>
                                    <p:anim calcmode="lin" valueType="num">
                                      <p:cBhvr additive="base">
                                        <p:cTn id="23" dur="500" fill="hold"/>
                                        <p:tgtEl>
                                          <p:spTgt spid="11">
                                            <p:txEl>
                                              <p:pRg st="3" end="3"/>
                                            </p:txEl>
                                          </p:spTgt>
                                        </p:tgtEl>
                                        <p:attrNameLst>
                                          <p:attrName>ppt_y</p:attrName>
                                        </p:attrNameLst>
                                      </p:cBhvr>
                                      <p:tavLst>
                                        <p:tav tm="0">
                                          <p:val>
                                            <p:strVal val="1+#ppt_h/2"/>
                                          </p:val>
                                        </p:tav>
                                        <p:tav tm="100000">
                                          <p:val>
                                            <p:strVal val="#ppt_y"/>
                                          </p:val>
                                        </p:tav>
                                      </p:tavLst>
                                    </p:anim>
                                  </p:childTnLst>
                                </p:cTn>
                              </p:par>
                            </p:childTnLst>
                          </p:cTn>
                        </p:par>
                        <p:par>
                          <p:cTn id="24" fill="hold">
                            <p:stCondLst>
                              <p:cond delay="2000"/>
                            </p:stCondLst>
                            <p:childTnLst>
                              <p:par>
                                <p:cTn id="25" presetID="2" presetClass="entr" presetSubtype="4" fill="hold" grpId="0" nodeType="afterEffect">
                                  <p:stCondLst>
                                    <p:cond delay="0"/>
                                  </p:stCondLst>
                                  <p:childTnLst>
                                    <p:set>
                                      <p:cBhvr>
                                        <p:cTn id="26" dur="1" fill="hold">
                                          <p:stCondLst>
                                            <p:cond delay="0"/>
                                          </p:stCondLst>
                                        </p:cTn>
                                        <p:tgtEl>
                                          <p:spTgt spid="11">
                                            <p:txEl>
                                              <p:pRg st="4" end="4"/>
                                            </p:txEl>
                                          </p:spTgt>
                                        </p:tgtEl>
                                        <p:attrNameLst>
                                          <p:attrName>style.visibility</p:attrName>
                                        </p:attrNameLst>
                                      </p:cBhvr>
                                      <p:to>
                                        <p:strVal val="visible"/>
                                      </p:to>
                                    </p:set>
                                    <p:anim calcmode="lin" valueType="num">
                                      <p:cBhvr additive="base">
                                        <p:cTn id="27" dur="500" fill="hold"/>
                                        <p:tgtEl>
                                          <p:spTgt spid="11">
                                            <p:txEl>
                                              <p:pRg st="4" end="4"/>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11">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182515" y="615703"/>
            <a:ext cx="7651454" cy="954107"/>
          </a:xfrm>
          <a:prstGeom prst="rect">
            <a:avLst/>
          </a:prstGeom>
          <a:noFill/>
        </p:spPr>
        <p:txBody>
          <a:bodyPr wrap="none" rtlCol="0">
            <a:spAutoFit/>
          </a:bodyPr>
          <a:lstStyle/>
          <a:p>
            <a:r>
              <a:rPr lang="en-GB" sz="2800" b="1" dirty="0">
                <a:solidFill>
                  <a:schemeClr val="bg1"/>
                </a:solidFill>
                <a:effectLst/>
                <a:latin typeface="Verdana" panose="020B0604030504040204" pitchFamily="34" charset="0"/>
                <a:ea typeface="Times New Roman" panose="02020603050405020304" pitchFamily="18" charset="0"/>
                <a:cs typeface="Times New Roman" panose="02020603050405020304" pitchFamily="18" charset="0"/>
              </a:rPr>
              <a:t>Definition and Purposes of Research </a:t>
            </a:r>
            <a:endParaRPr lang="en-US" sz="2800" b="1" dirty="0">
              <a:solidFill>
                <a:schemeClr val="bg1"/>
              </a:solidFill>
              <a:latin typeface="Tajawal Medium" panose="00000600000000000000" pitchFamily="2" charset="-78"/>
              <a:cs typeface="Tajawal Medium" panose="00000600000000000000" pitchFamily="2" charset="-78"/>
            </a:endParaRPr>
          </a:p>
          <a:p>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82814675-D7EA-614B-1428-70F8796DBC83}"/>
              </a:ext>
            </a:extLst>
          </p:cNvPr>
          <p:cNvSpPr txBox="1"/>
          <p:nvPr/>
        </p:nvSpPr>
        <p:spPr>
          <a:xfrm>
            <a:off x="569626" y="1610200"/>
            <a:ext cx="10743833" cy="3323987"/>
          </a:xfrm>
          <a:prstGeom prst="rect">
            <a:avLst/>
          </a:prstGeom>
          <a:noFill/>
        </p:spPr>
        <p:txBody>
          <a:bodyPr wrap="square">
            <a:spAutoFit/>
          </a:bodyPr>
          <a:lstStyle/>
          <a:p>
            <a:pPr>
              <a:lnSpc>
                <a:spcPct val="150000"/>
              </a:lnSpc>
            </a:pPr>
            <a:r>
              <a:rPr lang="en-US" sz="2000" b="1" dirty="0">
                <a:solidFill>
                  <a:schemeClr val="bg1"/>
                </a:solidFill>
              </a:rPr>
              <a:t>Fields of scientific research in administrative sciences:</a:t>
            </a:r>
          </a:p>
          <a:p>
            <a:pPr marL="342900" indent="-342900">
              <a:lnSpc>
                <a:spcPct val="150000"/>
              </a:lnSpc>
              <a:buFontTx/>
              <a:buChar char="-"/>
            </a:pPr>
            <a:r>
              <a:rPr lang="en-US" sz="2000" dirty="0">
                <a:solidFill>
                  <a:schemeClr val="bg1"/>
                </a:solidFill>
              </a:rPr>
              <a:t>It can be said that the general concept of scientific research in administrative sciences does not depart from the general context of the concept of scientific research, but the fields of scientific research and its methods,  and curricula differ from one science to another because the nature of phenomena is different.</a:t>
            </a:r>
          </a:p>
          <a:p>
            <a:pPr marL="342900" indent="-342900">
              <a:lnSpc>
                <a:spcPct val="150000"/>
              </a:lnSpc>
              <a:buFontTx/>
              <a:buChar char="-"/>
            </a:pPr>
            <a:r>
              <a:rPr lang="en-US" sz="2000" dirty="0">
                <a:solidFill>
                  <a:schemeClr val="bg1"/>
                </a:solidFill>
              </a:rPr>
              <a:t>The field of research interest in the field of management and business is focused on collecting accurate data that helps in the decision-making process and reduces its risks.     </a:t>
            </a:r>
            <a:endParaRPr lang="en-US" sz="2000" b="1" dirty="0">
              <a:solidFill>
                <a:schemeClr val="bg1"/>
              </a:solidFill>
            </a:endParaRPr>
          </a:p>
        </p:txBody>
      </p:sp>
    </p:spTree>
    <p:extLst>
      <p:ext uri="{BB962C8B-B14F-4D97-AF65-F5344CB8AC3E}">
        <p14:creationId xmlns:p14="http://schemas.microsoft.com/office/powerpoint/2010/main" val="3804661096"/>
      </p:ext>
    </p:extLst>
  </p:cSld>
  <p:clrMapOvr>
    <a:masterClrMapping/>
  </p:clrMapOvr>
  <mc:AlternateContent xmlns:mc="http://schemas.openxmlformats.org/markup-compatibility/2006" xmlns:p14="http://schemas.microsoft.com/office/powerpoint/2010/main">
    <mc:Choice Requires="p14">
      <p:transition spd="slow" p14:dur="2000" advTm="92953"/>
    </mc:Choice>
    <mc:Fallback xmlns="">
      <p:transition spd="slow" advTm="9295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wipe(down)">
                                      <p:cBhvr>
                                        <p:cTn id="7" dur="500"/>
                                        <p:tgtEl>
                                          <p:spTgt spid="10">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10">
                                            <p:txEl>
                                              <p:pRg st="1" end="1"/>
                                            </p:txEl>
                                          </p:spTgt>
                                        </p:tgtEl>
                                        <p:attrNameLst>
                                          <p:attrName>style.visibility</p:attrName>
                                        </p:attrNameLst>
                                      </p:cBhvr>
                                      <p:to>
                                        <p:strVal val="visible"/>
                                      </p:to>
                                    </p:set>
                                    <p:animEffect transition="in" filter="wipe(down)">
                                      <p:cBhvr>
                                        <p:cTn id="12" dur="500"/>
                                        <p:tgtEl>
                                          <p:spTgt spid="10">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10">
                                            <p:txEl>
                                              <p:pRg st="2" end="2"/>
                                            </p:txEl>
                                          </p:spTgt>
                                        </p:tgtEl>
                                        <p:attrNameLst>
                                          <p:attrName>style.visibility</p:attrName>
                                        </p:attrNameLst>
                                      </p:cBhvr>
                                      <p:to>
                                        <p:strVal val="visible"/>
                                      </p:to>
                                    </p:set>
                                    <p:animEffect transition="in" filter="wipe(down)">
                                      <p:cBhvr>
                                        <p:cTn id="17" dur="500"/>
                                        <p:tgtEl>
                                          <p:spTgt spid="1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uiExpand="1"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107565" y="682348"/>
            <a:ext cx="7651454" cy="954107"/>
          </a:xfrm>
          <a:prstGeom prst="rect">
            <a:avLst/>
          </a:prstGeom>
          <a:noFill/>
        </p:spPr>
        <p:txBody>
          <a:bodyPr wrap="none" rtlCol="0">
            <a:spAutoFit/>
          </a:bodyPr>
          <a:lstStyle/>
          <a:p>
            <a:r>
              <a:rPr lang="en-GB" sz="2800" b="1" dirty="0">
                <a:solidFill>
                  <a:schemeClr val="bg1"/>
                </a:solidFill>
                <a:effectLst/>
                <a:latin typeface="Verdana" panose="020B0604030504040204" pitchFamily="34" charset="0"/>
                <a:ea typeface="Times New Roman" panose="02020603050405020304" pitchFamily="18" charset="0"/>
                <a:cs typeface="Times New Roman" panose="02020603050405020304" pitchFamily="18" charset="0"/>
              </a:rPr>
              <a:t>Definition and Purposes of Research </a:t>
            </a:r>
            <a:endParaRPr lang="en-US" sz="2800" b="1" dirty="0">
              <a:solidFill>
                <a:schemeClr val="bg1"/>
              </a:solidFill>
              <a:latin typeface="Tajawal Medium" panose="00000600000000000000" pitchFamily="2" charset="-78"/>
              <a:cs typeface="Tajawal Medium" panose="00000600000000000000" pitchFamily="2" charset="-78"/>
            </a:endParaRPr>
          </a:p>
          <a:p>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82814675-D7EA-614B-1428-70F8796DBC83}"/>
              </a:ext>
            </a:extLst>
          </p:cNvPr>
          <p:cNvSpPr txBox="1"/>
          <p:nvPr/>
        </p:nvSpPr>
        <p:spPr>
          <a:xfrm>
            <a:off x="884420" y="1610200"/>
            <a:ext cx="10429039" cy="4467057"/>
          </a:xfrm>
          <a:prstGeom prst="rect">
            <a:avLst/>
          </a:prstGeom>
          <a:noFill/>
        </p:spPr>
        <p:txBody>
          <a:bodyPr wrap="square">
            <a:spAutoFit/>
          </a:bodyPr>
          <a:lstStyle/>
          <a:p>
            <a:pPr>
              <a:lnSpc>
                <a:spcPct val="150000"/>
              </a:lnSpc>
            </a:pPr>
            <a:r>
              <a:rPr lang="en-US" sz="2400" b="1" dirty="0">
                <a:solidFill>
                  <a:schemeClr val="bg1"/>
                </a:solidFill>
              </a:rPr>
              <a:t>Fields of scientific research in administrative sciences:</a:t>
            </a:r>
          </a:p>
          <a:p>
            <a:pPr>
              <a:lnSpc>
                <a:spcPct val="150000"/>
              </a:lnSpc>
            </a:pPr>
            <a:r>
              <a:rPr lang="en-US" sz="2400" dirty="0">
                <a:solidFill>
                  <a:schemeClr val="bg1"/>
                </a:solidFill>
              </a:rPr>
              <a:t>- According to Saunders, the concept of research in the field of management sciences is «organized investigation to discover the truth of things related to management and business».     </a:t>
            </a:r>
          </a:p>
          <a:p>
            <a:pPr>
              <a:lnSpc>
                <a:spcPct val="150000"/>
              </a:lnSpc>
            </a:pPr>
            <a:r>
              <a:rPr lang="en-US" sz="2400" dirty="0">
                <a:solidFill>
                  <a:schemeClr val="bg1"/>
                </a:solidFill>
              </a:rPr>
              <a:t> - The concept of research in the field of administrative sciences according to Sekaran and Bougie «sequentially regular steps based on data collected about a specific problem and subjected to examination and scrutiny in order to solve this problem».</a:t>
            </a:r>
          </a:p>
        </p:txBody>
      </p:sp>
    </p:spTree>
    <p:extLst>
      <p:ext uri="{BB962C8B-B14F-4D97-AF65-F5344CB8AC3E}">
        <p14:creationId xmlns:p14="http://schemas.microsoft.com/office/powerpoint/2010/main" val="723209295"/>
      </p:ext>
    </p:extLst>
  </p:cSld>
  <p:clrMapOvr>
    <a:masterClrMapping/>
  </p:clrMapOvr>
  <mc:AlternateContent xmlns:mc="http://schemas.openxmlformats.org/markup-compatibility/2006" xmlns:p14="http://schemas.microsoft.com/office/powerpoint/2010/main">
    <mc:Choice Requires="p14">
      <p:transition spd="slow" p14:dur="2000" advTm="83651"/>
    </mc:Choice>
    <mc:Fallback xmlns="">
      <p:transition spd="slow" advTm="8365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wipe(down)">
                                      <p:cBhvr>
                                        <p:cTn id="7" dur="500"/>
                                        <p:tgtEl>
                                          <p:spTgt spid="10">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10">
                                            <p:txEl>
                                              <p:pRg st="1" end="1"/>
                                            </p:txEl>
                                          </p:spTgt>
                                        </p:tgtEl>
                                        <p:attrNameLst>
                                          <p:attrName>style.visibility</p:attrName>
                                        </p:attrNameLst>
                                      </p:cBhvr>
                                      <p:to>
                                        <p:strVal val="visible"/>
                                      </p:to>
                                    </p:set>
                                    <p:animEffect transition="in" filter="wipe(down)">
                                      <p:cBhvr>
                                        <p:cTn id="12" dur="500"/>
                                        <p:tgtEl>
                                          <p:spTgt spid="10">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10">
                                            <p:txEl>
                                              <p:pRg st="2" end="2"/>
                                            </p:txEl>
                                          </p:spTgt>
                                        </p:tgtEl>
                                        <p:attrNameLst>
                                          <p:attrName>style.visibility</p:attrName>
                                        </p:attrNameLst>
                                      </p:cBhvr>
                                      <p:to>
                                        <p:strVal val="visible"/>
                                      </p:to>
                                    </p:set>
                                    <p:animEffect transition="in" filter="wipe(down)">
                                      <p:cBhvr>
                                        <p:cTn id="17" dur="500"/>
                                        <p:tgtEl>
                                          <p:spTgt spid="1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uiExpand="1"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B5B2D0A3-5039-491D-56B5-75B21A4AABBE}"/>
              </a:ext>
            </a:extLst>
          </p:cNvPr>
          <p:cNvSpPr txBox="1"/>
          <p:nvPr/>
        </p:nvSpPr>
        <p:spPr>
          <a:xfrm>
            <a:off x="342120" y="1713497"/>
            <a:ext cx="10555729" cy="2400657"/>
          </a:xfrm>
          <a:prstGeom prst="rect">
            <a:avLst/>
          </a:prstGeom>
          <a:noFill/>
        </p:spPr>
        <p:txBody>
          <a:bodyPr wrap="square">
            <a:spAutoFit/>
          </a:bodyPr>
          <a:lstStyle/>
          <a:p>
            <a:pPr>
              <a:lnSpc>
                <a:spcPct val="150000"/>
              </a:lnSpc>
            </a:pPr>
            <a:r>
              <a:rPr lang="en-US" sz="2000" dirty="0">
                <a:solidFill>
                  <a:schemeClr val="bg1"/>
                </a:solidFill>
              </a:rPr>
              <a:t>- The production, financing, marketing, and management operations of organizations aiming to make a profit or reduce costs.</a:t>
            </a:r>
          </a:p>
          <a:p>
            <a:pPr>
              <a:lnSpc>
                <a:spcPct val="150000"/>
              </a:lnSpc>
            </a:pPr>
            <a:endParaRPr lang="en-US" sz="2000" dirty="0">
              <a:solidFill>
                <a:schemeClr val="bg1"/>
              </a:solidFill>
            </a:endParaRPr>
          </a:p>
          <a:p>
            <a:pPr>
              <a:lnSpc>
                <a:spcPct val="150000"/>
              </a:lnSpc>
            </a:pPr>
            <a:r>
              <a:rPr lang="en-US" sz="2000" dirty="0">
                <a:solidFill>
                  <a:schemeClr val="bg1"/>
                </a:solidFill>
              </a:rPr>
              <a:t>-  Non-profit organizations that seek to satisfy a general need and therefore need management skills to produce and provide services that meet the needs of the people.</a:t>
            </a:r>
          </a:p>
        </p:txBody>
      </p:sp>
      <p:sp>
        <p:nvSpPr>
          <p:cNvPr id="11" name="TextBox 10">
            <a:extLst>
              <a:ext uri="{FF2B5EF4-FFF2-40B4-BE49-F238E27FC236}">
                <a16:creationId xmlns:a16="http://schemas.microsoft.com/office/drawing/2014/main" id="{3513448C-BED9-AB13-1C25-117DD22DFF34}"/>
              </a:ext>
            </a:extLst>
          </p:cNvPr>
          <p:cNvSpPr txBox="1"/>
          <p:nvPr/>
        </p:nvSpPr>
        <p:spPr>
          <a:xfrm>
            <a:off x="422156" y="4579394"/>
            <a:ext cx="11315141" cy="1754326"/>
          </a:xfrm>
          <a:prstGeom prst="rect">
            <a:avLst/>
          </a:prstGeom>
          <a:noFill/>
        </p:spPr>
        <p:txBody>
          <a:bodyPr wrap="square">
            <a:spAutoFit/>
          </a:bodyPr>
          <a:lstStyle/>
          <a:p>
            <a:pPr>
              <a:lnSpc>
                <a:spcPct val="150000"/>
              </a:lnSpc>
            </a:pPr>
            <a:r>
              <a:rPr lang="en-US" sz="2400" b="1" dirty="0">
                <a:solidFill>
                  <a:schemeClr val="bg1"/>
                </a:solidFill>
              </a:rPr>
              <a:t>Research in administrative sciences focuses on the applied aspect and the solution of administrative problems in addition to the cognitive aspect of administrative phenomena.</a:t>
            </a:r>
          </a:p>
        </p:txBody>
      </p:sp>
      <p:sp>
        <p:nvSpPr>
          <p:cNvPr id="12" name="TextBox 11">
            <a:extLst>
              <a:ext uri="{FF2B5EF4-FFF2-40B4-BE49-F238E27FC236}">
                <a16:creationId xmlns:a16="http://schemas.microsoft.com/office/drawing/2014/main" id="{DD4F3352-8E68-6ABB-6F61-6131926FE1D7}"/>
              </a:ext>
            </a:extLst>
          </p:cNvPr>
          <p:cNvSpPr txBox="1"/>
          <p:nvPr/>
        </p:nvSpPr>
        <p:spPr>
          <a:xfrm>
            <a:off x="2152535" y="720633"/>
            <a:ext cx="7651454" cy="954107"/>
          </a:xfrm>
          <a:prstGeom prst="rect">
            <a:avLst/>
          </a:prstGeom>
          <a:noFill/>
        </p:spPr>
        <p:txBody>
          <a:bodyPr wrap="none" rtlCol="0">
            <a:spAutoFit/>
          </a:bodyPr>
          <a:lstStyle/>
          <a:p>
            <a:r>
              <a:rPr lang="en-GB" sz="2800" b="1" dirty="0">
                <a:solidFill>
                  <a:schemeClr val="bg1"/>
                </a:solidFill>
                <a:effectLst/>
                <a:latin typeface="Verdana" panose="020B0604030504040204" pitchFamily="34" charset="0"/>
                <a:ea typeface="Times New Roman" panose="02020603050405020304" pitchFamily="18" charset="0"/>
                <a:cs typeface="Times New Roman" panose="02020603050405020304" pitchFamily="18" charset="0"/>
              </a:rPr>
              <a:t>Definition and Purposes of Research </a:t>
            </a:r>
            <a:endParaRPr lang="en-US" sz="2800" b="1" dirty="0">
              <a:solidFill>
                <a:schemeClr val="bg1"/>
              </a:solidFill>
              <a:latin typeface="Tajawal Medium" panose="00000600000000000000" pitchFamily="2" charset="-78"/>
              <a:cs typeface="Tajawal Medium" panose="00000600000000000000" pitchFamily="2" charset="-78"/>
            </a:endParaRPr>
          </a:p>
          <a:p>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097309022"/>
      </p:ext>
    </p:extLst>
  </p:cSld>
  <p:clrMapOvr>
    <a:masterClrMapping/>
  </p:clrMapOvr>
  <mc:AlternateContent xmlns:mc="http://schemas.openxmlformats.org/markup-compatibility/2006" xmlns:p14="http://schemas.microsoft.com/office/powerpoint/2010/main">
    <mc:Choice Requires="p14">
      <p:transition spd="slow" p14:dur="2000" advTm="100058"/>
    </mc:Choice>
    <mc:Fallback xmlns="">
      <p:transition spd="slow" advTm="10005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additive="base">
                                        <p:cTn id="7" dur="500" fill="hold"/>
                                        <p:tgtEl>
                                          <p:spTgt spid="6">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6">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6">
                                            <p:txEl>
                                              <p:pRg st="2" end="2"/>
                                            </p:txEl>
                                          </p:spTgt>
                                        </p:tgtEl>
                                        <p:attrNameLst>
                                          <p:attrName>style.visibility</p:attrName>
                                        </p:attrNameLst>
                                      </p:cBhvr>
                                      <p:to>
                                        <p:strVal val="visible"/>
                                      </p:to>
                                    </p:set>
                                    <p:anim calcmode="lin" valueType="num">
                                      <p:cBhvr additive="base">
                                        <p:cTn id="13" dur="500" fill="hold"/>
                                        <p:tgtEl>
                                          <p:spTgt spid="6">
                                            <p:txEl>
                                              <p:pRg st="2" end="2"/>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6">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uiExpand="1" build="p"/>
      <p:bldP spid="11"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B5B2D0A3-5039-491D-56B5-75B21A4AABBE}"/>
              </a:ext>
            </a:extLst>
          </p:cNvPr>
          <p:cNvSpPr txBox="1"/>
          <p:nvPr/>
        </p:nvSpPr>
        <p:spPr>
          <a:xfrm>
            <a:off x="342120" y="1713497"/>
            <a:ext cx="10300896" cy="3046988"/>
          </a:xfrm>
          <a:prstGeom prst="rect">
            <a:avLst/>
          </a:prstGeom>
          <a:noFill/>
        </p:spPr>
        <p:txBody>
          <a:bodyPr wrap="square">
            <a:spAutoFit/>
          </a:bodyPr>
          <a:lstStyle/>
          <a:p>
            <a:pPr>
              <a:lnSpc>
                <a:spcPct val="200000"/>
              </a:lnSpc>
            </a:pPr>
            <a:r>
              <a:rPr lang="en-US" sz="2400" b="1" u="sng" dirty="0">
                <a:solidFill>
                  <a:schemeClr val="bg1"/>
                </a:solidFill>
              </a:rPr>
              <a:t>Scientific research can be divided in terms of </a:t>
            </a:r>
            <a:r>
              <a:rPr lang="ar-SA" sz="2400" b="1" u="sng" dirty="0">
                <a:solidFill>
                  <a:schemeClr val="bg1"/>
                </a:solidFill>
              </a:rPr>
              <a:t>the </a:t>
            </a:r>
            <a:r>
              <a:rPr lang="en-US" sz="2400" b="1" u="sng" dirty="0">
                <a:solidFill>
                  <a:schemeClr val="bg1"/>
                </a:solidFill>
              </a:rPr>
              <a:t>field into three main types</a:t>
            </a:r>
          </a:p>
          <a:p>
            <a:pPr marL="342900" indent="-342900">
              <a:lnSpc>
                <a:spcPct val="200000"/>
              </a:lnSpc>
              <a:buFont typeface="+mj-lt"/>
              <a:buAutoNum type="arabicPeriod"/>
            </a:pPr>
            <a:r>
              <a:rPr lang="en-US" sz="2400" dirty="0">
                <a:solidFill>
                  <a:schemeClr val="bg1"/>
                </a:solidFill>
              </a:rPr>
              <a:t>Exploratory Research</a:t>
            </a:r>
          </a:p>
          <a:p>
            <a:pPr marL="342900" indent="-342900">
              <a:lnSpc>
                <a:spcPct val="200000"/>
              </a:lnSpc>
              <a:buFont typeface="+mj-lt"/>
              <a:buAutoNum type="arabicPeriod"/>
            </a:pPr>
            <a:r>
              <a:rPr lang="en-US" sz="2400" dirty="0">
                <a:solidFill>
                  <a:schemeClr val="bg1"/>
                </a:solidFill>
              </a:rPr>
              <a:t>Basic or Fundamental Research</a:t>
            </a:r>
          </a:p>
          <a:p>
            <a:pPr marL="342900" indent="-342900">
              <a:lnSpc>
                <a:spcPct val="200000"/>
              </a:lnSpc>
              <a:buFont typeface="+mj-lt"/>
              <a:buAutoNum type="arabicPeriod"/>
            </a:pPr>
            <a:r>
              <a:rPr lang="en-US" sz="2400" dirty="0">
                <a:solidFill>
                  <a:schemeClr val="bg1"/>
                </a:solidFill>
              </a:rPr>
              <a:t>Applied Research</a:t>
            </a:r>
          </a:p>
        </p:txBody>
      </p:sp>
      <p:sp>
        <p:nvSpPr>
          <p:cNvPr id="12" name="TextBox 11">
            <a:extLst>
              <a:ext uri="{FF2B5EF4-FFF2-40B4-BE49-F238E27FC236}">
                <a16:creationId xmlns:a16="http://schemas.microsoft.com/office/drawing/2014/main" id="{DD4F3352-8E68-6ABB-6F61-6131926FE1D7}"/>
              </a:ext>
            </a:extLst>
          </p:cNvPr>
          <p:cNvSpPr txBox="1"/>
          <p:nvPr/>
        </p:nvSpPr>
        <p:spPr>
          <a:xfrm>
            <a:off x="2862052" y="809408"/>
            <a:ext cx="4148893" cy="523220"/>
          </a:xfrm>
          <a:prstGeom prst="rect">
            <a:avLst/>
          </a:prstGeom>
          <a:noFill/>
        </p:spPr>
        <p:txBody>
          <a:bodyPr wrap="none" rtlCol="0">
            <a:spAutoFit/>
          </a:bodyPr>
          <a:lstStyle/>
          <a:p>
            <a:r>
              <a:rPr lang="en-GB" sz="2800" b="1" dirty="0">
                <a:solidFill>
                  <a:schemeClr val="bg1"/>
                </a:solidFill>
                <a:latin typeface="Verdana" panose="020B0604030504040204" pitchFamily="34" charset="0"/>
                <a:ea typeface="Times New Roman" panose="02020603050405020304" pitchFamily="18" charset="0"/>
                <a:cs typeface="Times New Roman" panose="02020603050405020304" pitchFamily="18" charset="0"/>
              </a:rPr>
              <a:t>Scientific</a:t>
            </a:r>
            <a:r>
              <a:rPr lang="en-GB" sz="2800" b="1" dirty="0">
                <a:solidFill>
                  <a:schemeClr val="bg1"/>
                </a:solidFill>
                <a:effectLst/>
                <a:latin typeface="Verdana" panose="020B0604030504040204" pitchFamily="34" charset="0"/>
                <a:ea typeface="Times New Roman" panose="02020603050405020304" pitchFamily="18" charset="0"/>
                <a:cs typeface="Times New Roman" panose="02020603050405020304" pitchFamily="18" charset="0"/>
              </a:rPr>
              <a:t> Research </a:t>
            </a:r>
            <a:endParaRPr lang="en-US" sz="28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052086439"/>
      </p:ext>
    </p:extLst>
  </p:cSld>
  <p:clrMapOvr>
    <a:masterClrMapping/>
  </p:clrMapOvr>
  <mc:AlternateContent xmlns:mc="http://schemas.openxmlformats.org/markup-compatibility/2006" xmlns:p14="http://schemas.microsoft.com/office/powerpoint/2010/main">
    <mc:Choice Requires="p14">
      <p:transition spd="slow" p14:dur="2000" advTm="267600"/>
    </mc:Choice>
    <mc:Fallback xmlns="">
      <p:transition spd="slow" advTm="267600"/>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B5B2D0A3-5039-491D-56B5-75B21A4AABBE}"/>
              </a:ext>
            </a:extLst>
          </p:cNvPr>
          <p:cNvSpPr txBox="1"/>
          <p:nvPr/>
        </p:nvSpPr>
        <p:spPr>
          <a:xfrm>
            <a:off x="614598" y="1634217"/>
            <a:ext cx="8936060" cy="4524315"/>
          </a:xfrm>
          <a:prstGeom prst="rect">
            <a:avLst/>
          </a:prstGeom>
          <a:noFill/>
        </p:spPr>
        <p:txBody>
          <a:bodyPr wrap="square">
            <a:spAutoFit/>
          </a:bodyPr>
          <a:lstStyle/>
          <a:p>
            <a:pPr>
              <a:lnSpc>
                <a:spcPct val="200000"/>
              </a:lnSpc>
            </a:pPr>
            <a:r>
              <a:rPr lang="en-US" sz="2400" b="1" u="sng" dirty="0">
                <a:solidFill>
                  <a:schemeClr val="bg1"/>
                </a:solidFill>
              </a:rPr>
              <a:t>Scientific research can be divided in terms of use into</a:t>
            </a:r>
            <a:r>
              <a:rPr lang="ar-SA" sz="2400" b="1" u="sng" dirty="0">
                <a:solidFill>
                  <a:schemeClr val="bg1"/>
                </a:solidFill>
              </a:rPr>
              <a:t>:</a:t>
            </a:r>
            <a:endParaRPr lang="en-US" sz="2400" b="1" u="sng" dirty="0">
              <a:solidFill>
                <a:schemeClr val="bg1"/>
              </a:solidFill>
            </a:endParaRPr>
          </a:p>
          <a:p>
            <a:pPr marL="342900" indent="-342900">
              <a:lnSpc>
                <a:spcPct val="200000"/>
              </a:lnSpc>
              <a:buFont typeface="+mj-lt"/>
              <a:buAutoNum type="arabicPeriod"/>
            </a:pPr>
            <a:r>
              <a:rPr lang="en-US" sz="2400" dirty="0">
                <a:solidFill>
                  <a:schemeClr val="bg1"/>
                </a:solidFill>
              </a:rPr>
              <a:t>Classroom Research</a:t>
            </a:r>
          </a:p>
          <a:p>
            <a:pPr marL="342900" indent="-342900">
              <a:lnSpc>
                <a:spcPct val="200000"/>
              </a:lnSpc>
              <a:buFont typeface="+mj-lt"/>
              <a:buAutoNum type="arabicPeriod"/>
            </a:pPr>
            <a:r>
              <a:rPr lang="en-US" sz="2400" dirty="0">
                <a:solidFill>
                  <a:schemeClr val="bg1"/>
                </a:solidFill>
              </a:rPr>
              <a:t>Graduation Research</a:t>
            </a:r>
          </a:p>
          <a:p>
            <a:pPr marL="342900" indent="-342900">
              <a:lnSpc>
                <a:spcPct val="200000"/>
              </a:lnSpc>
              <a:buFont typeface="+mj-lt"/>
              <a:buAutoNum type="arabicPeriod"/>
            </a:pPr>
            <a:r>
              <a:rPr lang="en-US" sz="2400" dirty="0">
                <a:solidFill>
                  <a:schemeClr val="bg1"/>
                </a:solidFill>
              </a:rPr>
              <a:t>Master Thesis</a:t>
            </a:r>
          </a:p>
          <a:p>
            <a:pPr marL="342900" indent="-342900">
              <a:lnSpc>
                <a:spcPct val="200000"/>
              </a:lnSpc>
              <a:buFont typeface="+mj-lt"/>
              <a:buAutoNum type="arabicPeriod"/>
            </a:pPr>
            <a:r>
              <a:rPr lang="en-US" sz="2400" dirty="0">
                <a:solidFill>
                  <a:schemeClr val="bg1"/>
                </a:solidFill>
              </a:rPr>
              <a:t>Ph.D. Dissertation</a:t>
            </a:r>
          </a:p>
          <a:p>
            <a:pPr marL="342900" indent="-342900">
              <a:lnSpc>
                <a:spcPct val="200000"/>
              </a:lnSpc>
              <a:buFont typeface="+mj-lt"/>
              <a:buAutoNum type="arabicPeriod"/>
            </a:pPr>
            <a:r>
              <a:rPr lang="en-US" sz="2400" dirty="0">
                <a:solidFill>
                  <a:schemeClr val="bg1"/>
                </a:solidFill>
              </a:rPr>
              <a:t>Applied Research</a:t>
            </a:r>
          </a:p>
        </p:txBody>
      </p:sp>
      <p:sp>
        <p:nvSpPr>
          <p:cNvPr id="12" name="TextBox 11">
            <a:extLst>
              <a:ext uri="{FF2B5EF4-FFF2-40B4-BE49-F238E27FC236}">
                <a16:creationId xmlns:a16="http://schemas.microsoft.com/office/drawing/2014/main" id="{DD4F3352-8E68-6ABB-6F61-6131926FE1D7}"/>
              </a:ext>
            </a:extLst>
          </p:cNvPr>
          <p:cNvSpPr txBox="1"/>
          <p:nvPr/>
        </p:nvSpPr>
        <p:spPr>
          <a:xfrm>
            <a:off x="3266784" y="689488"/>
            <a:ext cx="4148893" cy="523220"/>
          </a:xfrm>
          <a:prstGeom prst="rect">
            <a:avLst/>
          </a:prstGeom>
          <a:noFill/>
        </p:spPr>
        <p:txBody>
          <a:bodyPr wrap="none" rtlCol="0">
            <a:spAutoFit/>
          </a:bodyPr>
          <a:lstStyle/>
          <a:p>
            <a:r>
              <a:rPr lang="en-GB" sz="2800" b="1" dirty="0">
                <a:solidFill>
                  <a:schemeClr val="bg1"/>
                </a:solidFill>
                <a:latin typeface="Verdana" panose="020B0604030504040204" pitchFamily="34" charset="0"/>
                <a:ea typeface="Times New Roman" panose="02020603050405020304" pitchFamily="18" charset="0"/>
                <a:cs typeface="Times New Roman" panose="02020603050405020304" pitchFamily="18" charset="0"/>
              </a:rPr>
              <a:t>Scientific</a:t>
            </a:r>
            <a:r>
              <a:rPr lang="en-GB" sz="2800" b="1" dirty="0">
                <a:solidFill>
                  <a:schemeClr val="bg1"/>
                </a:solidFill>
                <a:effectLst/>
                <a:latin typeface="Verdana" panose="020B0604030504040204" pitchFamily="34" charset="0"/>
                <a:ea typeface="Times New Roman" panose="02020603050405020304" pitchFamily="18" charset="0"/>
                <a:cs typeface="Times New Roman" panose="02020603050405020304" pitchFamily="18" charset="0"/>
              </a:rPr>
              <a:t> Research </a:t>
            </a:r>
            <a:endParaRPr lang="en-US" sz="28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8938096"/>
      </p:ext>
    </p:extLst>
  </p:cSld>
  <p:clrMapOvr>
    <a:masterClrMapping/>
  </p:clrMapOvr>
  <mc:AlternateContent xmlns:mc="http://schemas.openxmlformats.org/markup-compatibility/2006" xmlns:p14="http://schemas.microsoft.com/office/powerpoint/2010/main">
    <mc:Choice Requires="p14">
      <p:transition spd="slow" p14:dur="2000" advTm="187073"/>
    </mc:Choice>
    <mc:Fallback xmlns="">
      <p:transition spd="slow" advTm="187073"/>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B5B2D0A3-5039-491D-56B5-75B21A4AABBE}"/>
              </a:ext>
            </a:extLst>
          </p:cNvPr>
          <p:cNvSpPr txBox="1"/>
          <p:nvPr/>
        </p:nvSpPr>
        <p:spPr>
          <a:xfrm>
            <a:off x="1833282" y="1469399"/>
            <a:ext cx="8525435" cy="4401205"/>
          </a:xfrm>
          <a:prstGeom prst="rect">
            <a:avLst/>
          </a:prstGeom>
          <a:noFill/>
        </p:spPr>
        <p:txBody>
          <a:bodyPr wrap="square">
            <a:spAutoFit/>
          </a:bodyPr>
          <a:lstStyle/>
          <a:p>
            <a:pPr>
              <a:lnSpc>
                <a:spcPct val="200000"/>
              </a:lnSpc>
            </a:pPr>
            <a:r>
              <a:rPr lang="en-US" sz="2800" b="1" u="sng" dirty="0">
                <a:solidFill>
                  <a:schemeClr val="bg1"/>
                </a:solidFill>
              </a:rPr>
              <a:t>Scientific research can be divided in terms of the method used</a:t>
            </a:r>
            <a:r>
              <a:rPr lang="ar-SA" sz="2800" b="1" u="sng" dirty="0">
                <a:solidFill>
                  <a:schemeClr val="bg1"/>
                </a:solidFill>
              </a:rPr>
              <a:t>:</a:t>
            </a:r>
            <a:endParaRPr lang="en-US" sz="2800" b="1" u="sng" dirty="0">
              <a:solidFill>
                <a:schemeClr val="bg1"/>
              </a:solidFill>
            </a:endParaRPr>
          </a:p>
          <a:p>
            <a:pPr marL="342900" indent="-342900">
              <a:lnSpc>
                <a:spcPct val="200000"/>
              </a:lnSpc>
              <a:buFont typeface="+mj-lt"/>
              <a:buAutoNum type="arabicPeriod"/>
            </a:pPr>
            <a:r>
              <a:rPr lang="en-US" sz="2800" dirty="0">
                <a:solidFill>
                  <a:schemeClr val="bg1"/>
                </a:solidFill>
              </a:rPr>
              <a:t>Descriptive</a:t>
            </a:r>
          </a:p>
          <a:p>
            <a:pPr marL="342900" indent="-342900">
              <a:lnSpc>
                <a:spcPct val="200000"/>
              </a:lnSpc>
              <a:buFont typeface="+mj-lt"/>
              <a:buAutoNum type="arabicPeriod"/>
            </a:pPr>
            <a:r>
              <a:rPr lang="en-US" sz="2800" dirty="0">
                <a:solidFill>
                  <a:schemeClr val="bg1"/>
                </a:solidFill>
              </a:rPr>
              <a:t>Historical</a:t>
            </a:r>
          </a:p>
          <a:p>
            <a:pPr marL="342900" indent="-342900">
              <a:lnSpc>
                <a:spcPct val="200000"/>
              </a:lnSpc>
              <a:buFont typeface="+mj-lt"/>
              <a:buAutoNum type="arabicPeriod"/>
            </a:pPr>
            <a:r>
              <a:rPr lang="en-US" sz="2800" dirty="0">
                <a:solidFill>
                  <a:schemeClr val="bg1"/>
                </a:solidFill>
              </a:rPr>
              <a:t>Applied</a:t>
            </a:r>
          </a:p>
        </p:txBody>
      </p:sp>
      <p:sp>
        <p:nvSpPr>
          <p:cNvPr id="12" name="TextBox 11">
            <a:extLst>
              <a:ext uri="{FF2B5EF4-FFF2-40B4-BE49-F238E27FC236}">
                <a16:creationId xmlns:a16="http://schemas.microsoft.com/office/drawing/2014/main" id="{DD4F3352-8E68-6ABB-6F61-6131926FE1D7}"/>
              </a:ext>
            </a:extLst>
          </p:cNvPr>
          <p:cNvSpPr txBox="1"/>
          <p:nvPr/>
        </p:nvSpPr>
        <p:spPr>
          <a:xfrm>
            <a:off x="2862052" y="659508"/>
            <a:ext cx="4148893" cy="523220"/>
          </a:xfrm>
          <a:prstGeom prst="rect">
            <a:avLst/>
          </a:prstGeom>
          <a:noFill/>
        </p:spPr>
        <p:txBody>
          <a:bodyPr wrap="none" rtlCol="0">
            <a:spAutoFit/>
          </a:bodyPr>
          <a:lstStyle/>
          <a:p>
            <a:r>
              <a:rPr lang="en-GB" sz="2800" b="1" dirty="0">
                <a:solidFill>
                  <a:schemeClr val="bg1"/>
                </a:solidFill>
                <a:latin typeface="Verdana" panose="020B0604030504040204" pitchFamily="34" charset="0"/>
                <a:ea typeface="Times New Roman" panose="02020603050405020304" pitchFamily="18" charset="0"/>
                <a:cs typeface="Times New Roman" panose="02020603050405020304" pitchFamily="18" charset="0"/>
              </a:rPr>
              <a:t>Scientific</a:t>
            </a:r>
            <a:r>
              <a:rPr lang="en-GB" sz="2800" b="1" dirty="0">
                <a:solidFill>
                  <a:schemeClr val="bg1"/>
                </a:solidFill>
                <a:effectLst/>
                <a:latin typeface="Verdana" panose="020B0604030504040204" pitchFamily="34" charset="0"/>
                <a:ea typeface="Times New Roman" panose="02020603050405020304" pitchFamily="18" charset="0"/>
                <a:cs typeface="Times New Roman" panose="02020603050405020304" pitchFamily="18" charset="0"/>
              </a:rPr>
              <a:t> Research </a:t>
            </a:r>
            <a:endParaRPr lang="en-US" sz="28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752627967"/>
      </p:ext>
    </p:extLst>
  </p:cSld>
  <p:clrMapOvr>
    <a:masterClrMapping/>
  </p:clrMapOvr>
  <mc:AlternateContent xmlns:mc="http://schemas.openxmlformats.org/markup-compatibility/2006" xmlns:p14="http://schemas.microsoft.com/office/powerpoint/2010/main">
    <mc:Choice Requires="p14">
      <p:transition spd="slow" p14:dur="2000" advTm="122047"/>
    </mc:Choice>
    <mc:Fallback xmlns="">
      <p:transition spd="slow" advTm="122047"/>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TextBox 22">
            <a:extLst>
              <a:ext uri="{FF2B5EF4-FFF2-40B4-BE49-F238E27FC236}">
                <a16:creationId xmlns:a16="http://schemas.microsoft.com/office/drawing/2014/main" id="{A1CDA8C1-F57C-F88F-D26D-69399420CBE5}"/>
              </a:ext>
            </a:extLst>
          </p:cNvPr>
          <p:cNvSpPr txBox="1"/>
          <p:nvPr/>
        </p:nvSpPr>
        <p:spPr>
          <a:xfrm>
            <a:off x="3048740" y="1520351"/>
            <a:ext cx="6094520" cy="523220"/>
          </a:xfrm>
          <a:prstGeom prst="rect">
            <a:avLst/>
          </a:prstGeom>
          <a:noFill/>
        </p:spPr>
        <p:txBody>
          <a:bodyPr wrap="square">
            <a:spAutoFit/>
          </a:bodyPr>
          <a:lstStyle/>
          <a:p>
            <a:pPr algn="ctr"/>
            <a:r>
              <a:rPr lang="en-US" sz="2800" b="1" dirty="0">
                <a:solidFill>
                  <a:schemeClr val="bg1"/>
                </a:solidFill>
                <a:latin typeface="Times New Roman" pitchFamily="18" charset="0"/>
                <a:cs typeface="Times New Roman" pitchFamily="18" charset="0"/>
              </a:rPr>
              <a:t>Scientific Research</a:t>
            </a:r>
            <a:endParaRPr lang="en-US" sz="2800" dirty="0">
              <a:solidFill>
                <a:schemeClr val="bg1"/>
              </a:solidFill>
            </a:endParaRPr>
          </a:p>
        </p:txBody>
      </p:sp>
      <p:grpSp>
        <p:nvGrpSpPr>
          <p:cNvPr id="37" name="Group 36">
            <a:extLst>
              <a:ext uri="{FF2B5EF4-FFF2-40B4-BE49-F238E27FC236}">
                <a16:creationId xmlns:a16="http://schemas.microsoft.com/office/drawing/2014/main" id="{87553058-AF42-539C-C734-2D3A36130180}"/>
              </a:ext>
            </a:extLst>
          </p:cNvPr>
          <p:cNvGrpSpPr/>
          <p:nvPr/>
        </p:nvGrpSpPr>
        <p:grpSpPr>
          <a:xfrm>
            <a:off x="934760" y="2014274"/>
            <a:ext cx="10812839" cy="3875677"/>
            <a:chOff x="195470" y="2412651"/>
            <a:chExt cx="10812839" cy="3875677"/>
          </a:xfrm>
        </p:grpSpPr>
        <p:grpSp>
          <p:nvGrpSpPr>
            <p:cNvPr id="34" name="Group 33">
              <a:extLst>
                <a:ext uri="{FF2B5EF4-FFF2-40B4-BE49-F238E27FC236}">
                  <a16:creationId xmlns:a16="http://schemas.microsoft.com/office/drawing/2014/main" id="{3895F1FA-9A62-1ECB-5C62-CC62C799AAF8}"/>
                </a:ext>
              </a:extLst>
            </p:cNvPr>
            <p:cNvGrpSpPr/>
            <p:nvPr/>
          </p:nvGrpSpPr>
          <p:grpSpPr>
            <a:xfrm>
              <a:off x="1562475" y="2412651"/>
              <a:ext cx="9445834" cy="3863862"/>
              <a:chOff x="1562475" y="2412651"/>
              <a:chExt cx="9445834" cy="3863862"/>
            </a:xfrm>
          </p:grpSpPr>
          <p:grpSp>
            <p:nvGrpSpPr>
              <p:cNvPr id="2" name="Google Shape;9158;p70">
                <a:extLst>
                  <a:ext uri="{FF2B5EF4-FFF2-40B4-BE49-F238E27FC236}">
                    <a16:creationId xmlns:a16="http://schemas.microsoft.com/office/drawing/2014/main" id="{4CE7E71A-7EC3-D80C-E6E2-94901F6B0BFD}"/>
                  </a:ext>
                </a:extLst>
              </p:cNvPr>
              <p:cNvGrpSpPr/>
              <p:nvPr/>
            </p:nvGrpSpPr>
            <p:grpSpPr>
              <a:xfrm>
                <a:off x="1562475" y="2412651"/>
                <a:ext cx="9445834" cy="3863862"/>
                <a:chOff x="732422" y="2990152"/>
                <a:chExt cx="1337773" cy="572102"/>
              </a:xfrm>
              <a:scene3d>
                <a:camera prst="orthographicFront">
                  <a:rot lat="0" lon="0" rev="0"/>
                </a:camera>
                <a:lightRig rig="contrasting" dir="t">
                  <a:rot lat="0" lon="0" rev="1500000"/>
                </a:lightRig>
              </a:scene3d>
            </p:grpSpPr>
            <p:sp>
              <p:nvSpPr>
                <p:cNvPr id="3" name="Google Shape;9159;p70">
                  <a:extLst>
                    <a:ext uri="{FF2B5EF4-FFF2-40B4-BE49-F238E27FC236}">
                      <a16:creationId xmlns:a16="http://schemas.microsoft.com/office/drawing/2014/main" id="{FA9039A5-60EB-5DD9-0922-F6A04401D854}"/>
                    </a:ext>
                  </a:extLst>
                </p:cNvPr>
                <p:cNvSpPr/>
                <p:nvPr/>
              </p:nvSpPr>
              <p:spPr>
                <a:xfrm>
                  <a:off x="923705" y="3182595"/>
                  <a:ext cx="380762" cy="379464"/>
                </a:xfrm>
                <a:custGeom>
                  <a:avLst/>
                  <a:gdLst/>
                  <a:ahLst/>
                  <a:cxnLst/>
                  <a:rect l="l" t="t" r="r" b="b"/>
                  <a:pathLst>
                    <a:path w="33153" h="33040" extrusionOk="0">
                      <a:moveTo>
                        <a:pt x="16576" y="1"/>
                      </a:moveTo>
                      <a:cubicBezTo>
                        <a:pt x="16428" y="1"/>
                        <a:pt x="16280" y="57"/>
                        <a:pt x="16167" y="170"/>
                      </a:cubicBezTo>
                      <a:lnTo>
                        <a:pt x="9658" y="6680"/>
                      </a:lnTo>
                      <a:cubicBezTo>
                        <a:pt x="9434" y="6906"/>
                        <a:pt x="9434" y="7272"/>
                        <a:pt x="9658" y="7495"/>
                      </a:cubicBezTo>
                      <a:lnTo>
                        <a:pt x="9729" y="7566"/>
                      </a:lnTo>
                      <a:cubicBezTo>
                        <a:pt x="9955" y="7789"/>
                        <a:pt x="10395" y="8000"/>
                        <a:pt x="10712" y="8032"/>
                      </a:cubicBezTo>
                      <a:cubicBezTo>
                        <a:pt x="10712" y="8032"/>
                        <a:pt x="11595" y="8116"/>
                        <a:pt x="12145" y="8663"/>
                      </a:cubicBezTo>
                      <a:cubicBezTo>
                        <a:pt x="13090" y="9608"/>
                        <a:pt x="13090" y="11141"/>
                        <a:pt x="12142" y="12089"/>
                      </a:cubicBezTo>
                      <a:cubicBezTo>
                        <a:pt x="11670" y="12562"/>
                        <a:pt x="11050" y="12798"/>
                        <a:pt x="10431" y="12798"/>
                      </a:cubicBezTo>
                      <a:cubicBezTo>
                        <a:pt x="9811" y="12798"/>
                        <a:pt x="9192" y="12562"/>
                        <a:pt x="8719" y="12089"/>
                      </a:cubicBezTo>
                      <a:cubicBezTo>
                        <a:pt x="8173" y="11539"/>
                        <a:pt x="8085" y="10656"/>
                        <a:pt x="8085" y="10656"/>
                      </a:cubicBezTo>
                      <a:cubicBezTo>
                        <a:pt x="8053" y="10339"/>
                        <a:pt x="7846" y="9899"/>
                        <a:pt x="7623" y="9672"/>
                      </a:cubicBezTo>
                      <a:lnTo>
                        <a:pt x="7551" y="9604"/>
                      </a:lnTo>
                      <a:cubicBezTo>
                        <a:pt x="7438" y="9491"/>
                        <a:pt x="7290" y="9435"/>
                        <a:pt x="7143" y="9435"/>
                      </a:cubicBezTo>
                      <a:cubicBezTo>
                        <a:pt x="6995" y="9435"/>
                        <a:pt x="6848" y="9491"/>
                        <a:pt x="6736" y="9604"/>
                      </a:cubicBezTo>
                      <a:lnTo>
                        <a:pt x="223" y="16111"/>
                      </a:lnTo>
                      <a:cubicBezTo>
                        <a:pt x="0" y="16337"/>
                        <a:pt x="0" y="16703"/>
                        <a:pt x="223" y="16929"/>
                      </a:cubicBezTo>
                      <a:lnTo>
                        <a:pt x="6733" y="23439"/>
                      </a:lnTo>
                      <a:cubicBezTo>
                        <a:pt x="6846" y="23550"/>
                        <a:pt x="6994" y="23606"/>
                        <a:pt x="7142" y="23606"/>
                      </a:cubicBezTo>
                      <a:cubicBezTo>
                        <a:pt x="7290" y="23606"/>
                        <a:pt x="7438" y="23550"/>
                        <a:pt x="7551" y="23439"/>
                      </a:cubicBezTo>
                      <a:lnTo>
                        <a:pt x="7623" y="23364"/>
                      </a:lnTo>
                      <a:cubicBezTo>
                        <a:pt x="7849" y="23141"/>
                        <a:pt x="8056" y="22698"/>
                        <a:pt x="8088" y="22381"/>
                      </a:cubicBezTo>
                      <a:cubicBezTo>
                        <a:pt x="8088" y="22381"/>
                        <a:pt x="8173" y="21497"/>
                        <a:pt x="8719" y="20951"/>
                      </a:cubicBezTo>
                      <a:cubicBezTo>
                        <a:pt x="9194" y="20469"/>
                        <a:pt x="9820" y="20228"/>
                        <a:pt x="10446" y="20228"/>
                      </a:cubicBezTo>
                      <a:cubicBezTo>
                        <a:pt x="11066" y="20228"/>
                        <a:pt x="11685" y="20465"/>
                        <a:pt x="12158" y="20938"/>
                      </a:cubicBezTo>
                      <a:cubicBezTo>
                        <a:pt x="13110" y="21889"/>
                        <a:pt x="13103" y="23432"/>
                        <a:pt x="12145" y="24374"/>
                      </a:cubicBezTo>
                      <a:cubicBezTo>
                        <a:pt x="11599" y="24924"/>
                        <a:pt x="10715" y="25008"/>
                        <a:pt x="10715" y="25008"/>
                      </a:cubicBezTo>
                      <a:cubicBezTo>
                        <a:pt x="10398" y="25040"/>
                        <a:pt x="9955" y="25250"/>
                        <a:pt x="9732" y="25474"/>
                      </a:cubicBezTo>
                      <a:lnTo>
                        <a:pt x="9658" y="25545"/>
                      </a:lnTo>
                      <a:cubicBezTo>
                        <a:pt x="9434" y="25771"/>
                        <a:pt x="9434" y="26137"/>
                        <a:pt x="9658" y="26363"/>
                      </a:cubicBezTo>
                      <a:lnTo>
                        <a:pt x="16167" y="32869"/>
                      </a:lnTo>
                      <a:cubicBezTo>
                        <a:pt x="16280" y="32983"/>
                        <a:pt x="16428" y="33039"/>
                        <a:pt x="16576" y="33039"/>
                      </a:cubicBezTo>
                      <a:cubicBezTo>
                        <a:pt x="16724" y="33039"/>
                        <a:pt x="16872" y="32983"/>
                        <a:pt x="16985" y="32869"/>
                      </a:cubicBezTo>
                      <a:lnTo>
                        <a:pt x="23492" y="26363"/>
                      </a:lnTo>
                      <a:cubicBezTo>
                        <a:pt x="23605" y="26252"/>
                        <a:pt x="23753" y="26196"/>
                        <a:pt x="23901" y="26196"/>
                      </a:cubicBezTo>
                      <a:cubicBezTo>
                        <a:pt x="24049" y="26196"/>
                        <a:pt x="24197" y="26252"/>
                        <a:pt x="24310" y="26363"/>
                      </a:cubicBezTo>
                      <a:lnTo>
                        <a:pt x="24313" y="26370"/>
                      </a:lnTo>
                      <a:cubicBezTo>
                        <a:pt x="24540" y="26593"/>
                        <a:pt x="24750" y="27036"/>
                        <a:pt x="24779" y="27353"/>
                      </a:cubicBezTo>
                      <a:cubicBezTo>
                        <a:pt x="24779" y="27353"/>
                        <a:pt x="24867" y="28237"/>
                        <a:pt x="25413" y="28783"/>
                      </a:cubicBezTo>
                      <a:cubicBezTo>
                        <a:pt x="25888" y="29265"/>
                        <a:pt x="26514" y="29506"/>
                        <a:pt x="27140" y="29506"/>
                      </a:cubicBezTo>
                      <a:cubicBezTo>
                        <a:pt x="27759" y="29506"/>
                        <a:pt x="28378" y="29269"/>
                        <a:pt x="28849" y="28796"/>
                      </a:cubicBezTo>
                      <a:cubicBezTo>
                        <a:pt x="29800" y="27845"/>
                        <a:pt x="29797" y="26302"/>
                        <a:pt x="28840" y="25357"/>
                      </a:cubicBezTo>
                      <a:cubicBezTo>
                        <a:pt x="28290" y="24810"/>
                        <a:pt x="27406" y="24726"/>
                        <a:pt x="27406" y="24726"/>
                      </a:cubicBezTo>
                      <a:cubicBezTo>
                        <a:pt x="27089" y="24694"/>
                        <a:pt x="26646" y="24487"/>
                        <a:pt x="26423" y="24260"/>
                      </a:cubicBezTo>
                      <a:lnTo>
                        <a:pt x="26420" y="24257"/>
                      </a:lnTo>
                      <a:cubicBezTo>
                        <a:pt x="26193" y="24031"/>
                        <a:pt x="26193" y="23665"/>
                        <a:pt x="26420" y="23439"/>
                      </a:cubicBezTo>
                      <a:lnTo>
                        <a:pt x="32926" y="16929"/>
                      </a:lnTo>
                      <a:cubicBezTo>
                        <a:pt x="33152" y="16703"/>
                        <a:pt x="33152" y="16337"/>
                        <a:pt x="32926" y="16111"/>
                      </a:cubicBezTo>
                      <a:lnTo>
                        <a:pt x="26420" y="9604"/>
                      </a:lnTo>
                      <a:cubicBezTo>
                        <a:pt x="26193" y="9378"/>
                        <a:pt x="26193" y="9012"/>
                        <a:pt x="26420" y="8786"/>
                      </a:cubicBezTo>
                      <a:lnTo>
                        <a:pt x="26533" y="8669"/>
                      </a:lnTo>
                      <a:cubicBezTo>
                        <a:pt x="26759" y="8446"/>
                        <a:pt x="27202" y="8236"/>
                        <a:pt x="27516" y="8207"/>
                      </a:cubicBezTo>
                      <a:cubicBezTo>
                        <a:pt x="27516" y="8207"/>
                        <a:pt x="28403" y="8119"/>
                        <a:pt x="28950" y="7573"/>
                      </a:cubicBezTo>
                      <a:cubicBezTo>
                        <a:pt x="29894" y="6628"/>
                        <a:pt x="29894" y="5094"/>
                        <a:pt x="28950" y="4147"/>
                      </a:cubicBezTo>
                      <a:cubicBezTo>
                        <a:pt x="28477" y="3674"/>
                        <a:pt x="27858" y="3438"/>
                        <a:pt x="27238" y="3438"/>
                      </a:cubicBezTo>
                      <a:cubicBezTo>
                        <a:pt x="26618" y="3438"/>
                        <a:pt x="25997" y="3674"/>
                        <a:pt x="25523" y="4147"/>
                      </a:cubicBezTo>
                      <a:cubicBezTo>
                        <a:pt x="24977" y="4697"/>
                        <a:pt x="24892" y="5580"/>
                        <a:pt x="24892" y="5580"/>
                      </a:cubicBezTo>
                      <a:cubicBezTo>
                        <a:pt x="24860" y="5894"/>
                        <a:pt x="24650" y="6337"/>
                        <a:pt x="24427" y="6563"/>
                      </a:cubicBezTo>
                      <a:lnTo>
                        <a:pt x="24310" y="6680"/>
                      </a:lnTo>
                      <a:cubicBezTo>
                        <a:pt x="24197" y="6791"/>
                        <a:pt x="24049" y="6847"/>
                        <a:pt x="23901" y="6847"/>
                      </a:cubicBezTo>
                      <a:cubicBezTo>
                        <a:pt x="23753" y="6847"/>
                        <a:pt x="23605" y="6791"/>
                        <a:pt x="23492" y="6680"/>
                      </a:cubicBezTo>
                      <a:lnTo>
                        <a:pt x="16985" y="170"/>
                      </a:lnTo>
                      <a:cubicBezTo>
                        <a:pt x="16872" y="57"/>
                        <a:pt x="16724" y="1"/>
                        <a:pt x="16576" y="1"/>
                      </a:cubicBezTo>
                      <a:close/>
                    </a:path>
                  </a:pathLst>
                </a:custGeom>
                <a:solidFill>
                  <a:schemeClr val="accent1">
                    <a:lumMod val="40000"/>
                    <a:lumOff val="60000"/>
                  </a:schemeClr>
                </a:solidFill>
                <a:ln w="9525" cap="flat" cmpd="sng">
                  <a:noFill/>
                  <a:prstDash val="solid"/>
                  <a:round/>
                  <a:headEnd type="none" w="sm" len="sm"/>
                  <a:tailEnd type="none" w="sm" len="sm"/>
                </a:ln>
                <a:effectLst>
                  <a:outerShdw blurRad="149987" dist="250190" dir="8460000" algn="ctr">
                    <a:srgbClr val="000000">
                      <a:alpha val="28000"/>
                    </a:srgbClr>
                  </a:outerShdw>
                </a:effectLst>
                <a:sp3d prstMaterial="metal"/>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4" name="Google Shape;9160;p70">
                  <a:extLst>
                    <a:ext uri="{FF2B5EF4-FFF2-40B4-BE49-F238E27FC236}">
                      <a16:creationId xmlns:a16="http://schemas.microsoft.com/office/drawing/2014/main" id="{BFBF7B7B-2CAB-3C6C-6677-FE0F8592E46A}"/>
                    </a:ext>
                  </a:extLst>
                </p:cNvPr>
                <p:cNvSpPr/>
                <p:nvPr/>
              </p:nvSpPr>
              <p:spPr>
                <a:xfrm>
                  <a:off x="1309210" y="3183709"/>
                  <a:ext cx="378534" cy="377248"/>
                </a:xfrm>
                <a:custGeom>
                  <a:avLst/>
                  <a:gdLst/>
                  <a:ahLst/>
                  <a:cxnLst/>
                  <a:rect l="l" t="t" r="r" b="b"/>
                  <a:pathLst>
                    <a:path w="32959" h="32847" extrusionOk="0">
                      <a:moveTo>
                        <a:pt x="16480" y="1"/>
                      </a:moveTo>
                      <a:cubicBezTo>
                        <a:pt x="16334" y="1"/>
                        <a:pt x="16186" y="57"/>
                        <a:pt x="16073" y="170"/>
                      </a:cubicBezTo>
                      <a:lnTo>
                        <a:pt x="9603" y="6641"/>
                      </a:lnTo>
                      <a:cubicBezTo>
                        <a:pt x="9491" y="6753"/>
                        <a:pt x="9345" y="6808"/>
                        <a:pt x="9198" y="6808"/>
                      </a:cubicBezTo>
                      <a:cubicBezTo>
                        <a:pt x="9051" y="6808"/>
                        <a:pt x="8904" y="6753"/>
                        <a:pt x="8791" y="6641"/>
                      </a:cubicBezTo>
                      <a:lnTo>
                        <a:pt x="8677" y="6525"/>
                      </a:lnTo>
                      <a:cubicBezTo>
                        <a:pt x="8454" y="6301"/>
                        <a:pt x="8244" y="5861"/>
                        <a:pt x="8215" y="5547"/>
                      </a:cubicBezTo>
                      <a:cubicBezTo>
                        <a:pt x="8215" y="5547"/>
                        <a:pt x="8127" y="4667"/>
                        <a:pt x="7584" y="4124"/>
                      </a:cubicBezTo>
                      <a:cubicBezTo>
                        <a:pt x="7113" y="3653"/>
                        <a:pt x="6497" y="3418"/>
                        <a:pt x="5880" y="3418"/>
                      </a:cubicBezTo>
                      <a:cubicBezTo>
                        <a:pt x="5264" y="3418"/>
                        <a:pt x="4648" y="3653"/>
                        <a:pt x="4177" y="4124"/>
                      </a:cubicBezTo>
                      <a:cubicBezTo>
                        <a:pt x="3236" y="5065"/>
                        <a:pt x="3236" y="6589"/>
                        <a:pt x="4177" y="7531"/>
                      </a:cubicBezTo>
                      <a:cubicBezTo>
                        <a:pt x="4721" y="8074"/>
                        <a:pt x="5601" y="8158"/>
                        <a:pt x="5601" y="8158"/>
                      </a:cubicBezTo>
                      <a:cubicBezTo>
                        <a:pt x="5914" y="8191"/>
                        <a:pt x="6354" y="8398"/>
                        <a:pt x="6578" y="8621"/>
                      </a:cubicBezTo>
                      <a:lnTo>
                        <a:pt x="6694" y="8737"/>
                      </a:lnTo>
                      <a:cubicBezTo>
                        <a:pt x="6917" y="8961"/>
                        <a:pt x="6917" y="9323"/>
                        <a:pt x="6694" y="9550"/>
                      </a:cubicBezTo>
                      <a:lnTo>
                        <a:pt x="223" y="16020"/>
                      </a:lnTo>
                      <a:cubicBezTo>
                        <a:pt x="0" y="16243"/>
                        <a:pt x="0" y="16606"/>
                        <a:pt x="223" y="16832"/>
                      </a:cubicBezTo>
                      <a:lnTo>
                        <a:pt x="6694" y="23300"/>
                      </a:lnTo>
                      <a:cubicBezTo>
                        <a:pt x="6807" y="23411"/>
                        <a:pt x="6954" y="23467"/>
                        <a:pt x="7102" y="23467"/>
                      </a:cubicBezTo>
                      <a:cubicBezTo>
                        <a:pt x="7249" y="23467"/>
                        <a:pt x="7396" y="23411"/>
                        <a:pt x="7509" y="23300"/>
                      </a:cubicBezTo>
                      <a:lnTo>
                        <a:pt x="7577" y="23232"/>
                      </a:lnTo>
                      <a:cubicBezTo>
                        <a:pt x="7801" y="23008"/>
                        <a:pt x="8008" y="22568"/>
                        <a:pt x="8040" y="22255"/>
                      </a:cubicBezTo>
                      <a:cubicBezTo>
                        <a:pt x="8040" y="22255"/>
                        <a:pt x="8124" y="21375"/>
                        <a:pt x="8668" y="20831"/>
                      </a:cubicBezTo>
                      <a:cubicBezTo>
                        <a:pt x="9138" y="20360"/>
                        <a:pt x="9755" y="20125"/>
                        <a:pt x="10371" y="20125"/>
                      </a:cubicBezTo>
                      <a:cubicBezTo>
                        <a:pt x="10987" y="20125"/>
                        <a:pt x="11604" y="20360"/>
                        <a:pt x="12074" y="20831"/>
                      </a:cubicBezTo>
                      <a:cubicBezTo>
                        <a:pt x="13013" y="21769"/>
                        <a:pt x="13013" y="23296"/>
                        <a:pt x="12074" y="24235"/>
                      </a:cubicBezTo>
                      <a:cubicBezTo>
                        <a:pt x="11528" y="24781"/>
                        <a:pt x="10651" y="24865"/>
                        <a:pt x="10651" y="24865"/>
                      </a:cubicBezTo>
                      <a:cubicBezTo>
                        <a:pt x="10337" y="24895"/>
                        <a:pt x="9897" y="25105"/>
                        <a:pt x="9674" y="25328"/>
                      </a:cubicBezTo>
                      <a:lnTo>
                        <a:pt x="9603" y="25396"/>
                      </a:lnTo>
                      <a:cubicBezTo>
                        <a:pt x="9379" y="25619"/>
                        <a:pt x="9379" y="25985"/>
                        <a:pt x="9603" y="26208"/>
                      </a:cubicBezTo>
                      <a:lnTo>
                        <a:pt x="16073" y="32679"/>
                      </a:lnTo>
                      <a:cubicBezTo>
                        <a:pt x="16186" y="32790"/>
                        <a:pt x="16334" y="32846"/>
                        <a:pt x="16480" y="32846"/>
                      </a:cubicBezTo>
                      <a:cubicBezTo>
                        <a:pt x="16627" y="32846"/>
                        <a:pt x="16774" y="32790"/>
                        <a:pt x="16885" y="32679"/>
                      </a:cubicBezTo>
                      <a:lnTo>
                        <a:pt x="23356" y="26208"/>
                      </a:lnTo>
                      <a:cubicBezTo>
                        <a:pt x="23582" y="25985"/>
                        <a:pt x="23582" y="25619"/>
                        <a:pt x="23356" y="25396"/>
                      </a:cubicBezTo>
                      <a:lnTo>
                        <a:pt x="23285" y="25325"/>
                      </a:lnTo>
                      <a:cubicBezTo>
                        <a:pt x="23061" y="25102"/>
                        <a:pt x="22621" y="24895"/>
                        <a:pt x="22308" y="24862"/>
                      </a:cubicBezTo>
                      <a:cubicBezTo>
                        <a:pt x="22308" y="24862"/>
                        <a:pt x="21428" y="24778"/>
                        <a:pt x="20884" y="24235"/>
                      </a:cubicBezTo>
                      <a:cubicBezTo>
                        <a:pt x="19962" y="23290"/>
                        <a:pt x="19972" y="21779"/>
                        <a:pt x="20903" y="20847"/>
                      </a:cubicBezTo>
                      <a:cubicBezTo>
                        <a:pt x="21375" y="20378"/>
                        <a:pt x="21991" y="20142"/>
                        <a:pt x="22608" y="20142"/>
                      </a:cubicBezTo>
                      <a:cubicBezTo>
                        <a:pt x="23215" y="20142"/>
                        <a:pt x="23822" y="20370"/>
                        <a:pt x="24291" y="20828"/>
                      </a:cubicBezTo>
                      <a:cubicBezTo>
                        <a:pt x="24834" y="21371"/>
                        <a:pt x="24918" y="22251"/>
                        <a:pt x="24918" y="22251"/>
                      </a:cubicBezTo>
                      <a:cubicBezTo>
                        <a:pt x="24951" y="22565"/>
                        <a:pt x="25158" y="23005"/>
                        <a:pt x="25381" y="23228"/>
                      </a:cubicBezTo>
                      <a:lnTo>
                        <a:pt x="25452" y="23300"/>
                      </a:lnTo>
                      <a:cubicBezTo>
                        <a:pt x="25565" y="23411"/>
                        <a:pt x="25713" y="23467"/>
                        <a:pt x="25859" y="23467"/>
                      </a:cubicBezTo>
                      <a:cubicBezTo>
                        <a:pt x="26006" y="23467"/>
                        <a:pt x="26153" y="23411"/>
                        <a:pt x="26264" y="23300"/>
                      </a:cubicBezTo>
                      <a:lnTo>
                        <a:pt x="32735" y="16829"/>
                      </a:lnTo>
                      <a:cubicBezTo>
                        <a:pt x="32958" y="16606"/>
                        <a:pt x="32958" y="16243"/>
                        <a:pt x="32735" y="16017"/>
                      </a:cubicBezTo>
                      <a:lnTo>
                        <a:pt x="26264" y="9546"/>
                      </a:lnTo>
                      <a:cubicBezTo>
                        <a:pt x="26041" y="9323"/>
                        <a:pt x="26041" y="8961"/>
                        <a:pt x="26264" y="8734"/>
                      </a:cubicBezTo>
                      <a:lnTo>
                        <a:pt x="26271" y="8731"/>
                      </a:lnTo>
                      <a:cubicBezTo>
                        <a:pt x="26494" y="8508"/>
                        <a:pt x="26934" y="8301"/>
                        <a:pt x="27248" y="8268"/>
                      </a:cubicBezTo>
                      <a:cubicBezTo>
                        <a:pt x="27248" y="8268"/>
                        <a:pt x="28125" y="8184"/>
                        <a:pt x="28671" y="7641"/>
                      </a:cubicBezTo>
                      <a:cubicBezTo>
                        <a:pt x="29593" y="6696"/>
                        <a:pt x="29584" y="5185"/>
                        <a:pt x="28652" y="4253"/>
                      </a:cubicBezTo>
                      <a:cubicBezTo>
                        <a:pt x="28181" y="3784"/>
                        <a:pt x="27564" y="3548"/>
                        <a:pt x="26947" y="3548"/>
                      </a:cubicBezTo>
                      <a:cubicBezTo>
                        <a:pt x="26340" y="3548"/>
                        <a:pt x="25733" y="3777"/>
                        <a:pt x="25265" y="4234"/>
                      </a:cubicBezTo>
                      <a:cubicBezTo>
                        <a:pt x="24721" y="4777"/>
                        <a:pt x="24637" y="5657"/>
                        <a:pt x="24637" y="5657"/>
                      </a:cubicBezTo>
                      <a:cubicBezTo>
                        <a:pt x="24605" y="5971"/>
                        <a:pt x="24398" y="6411"/>
                        <a:pt x="24174" y="6635"/>
                      </a:cubicBezTo>
                      <a:lnTo>
                        <a:pt x="24168" y="6641"/>
                      </a:lnTo>
                      <a:cubicBezTo>
                        <a:pt x="24056" y="6753"/>
                        <a:pt x="23910" y="6808"/>
                        <a:pt x="23763" y="6808"/>
                      </a:cubicBezTo>
                      <a:cubicBezTo>
                        <a:pt x="23616" y="6808"/>
                        <a:pt x="23469" y="6753"/>
                        <a:pt x="23356" y="6641"/>
                      </a:cubicBezTo>
                      <a:lnTo>
                        <a:pt x="16885" y="170"/>
                      </a:lnTo>
                      <a:cubicBezTo>
                        <a:pt x="16774" y="57"/>
                        <a:pt x="16627" y="1"/>
                        <a:pt x="16480" y="1"/>
                      </a:cubicBezTo>
                      <a:close/>
                    </a:path>
                  </a:pathLst>
                </a:custGeom>
                <a:solidFill>
                  <a:schemeClr val="accent5">
                    <a:lumMod val="60000"/>
                    <a:lumOff val="40000"/>
                  </a:schemeClr>
                </a:solidFill>
                <a:ln w="9525" cap="flat" cmpd="sng">
                  <a:noFill/>
                  <a:prstDash val="solid"/>
                  <a:round/>
                  <a:headEnd type="none" w="sm" len="sm"/>
                  <a:tailEnd type="none" w="sm" len="sm"/>
                </a:ln>
                <a:effectLst>
                  <a:outerShdw blurRad="149987" dist="250190" dir="8460000" algn="ctr">
                    <a:srgbClr val="000000">
                      <a:alpha val="28000"/>
                    </a:srgbClr>
                  </a:outerShdw>
                </a:effectLst>
                <a:sp3d prstMaterial="metal"/>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5" name="Google Shape;9161;p70">
                  <a:extLst>
                    <a:ext uri="{FF2B5EF4-FFF2-40B4-BE49-F238E27FC236}">
                      <a16:creationId xmlns:a16="http://schemas.microsoft.com/office/drawing/2014/main" id="{6EA14C38-BC59-3E3E-8D07-BE2A80E65389}"/>
                    </a:ext>
                  </a:extLst>
                </p:cNvPr>
                <p:cNvSpPr/>
                <p:nvPr/>
              </p:nvSpPr>
              <p:spPr>
                <a:xfrm>
                  <a:off x="732422" y="2990152"/>
                  <a:ext cx="380716" cy="379441"/>
                </a:xfrm>
                <a:custGeom>
                  <a:avLst/>
                  <a:gdLst/>
                  <a:ahLst/>
                  <a:cxnLst/>
                  <a:rect l="l" t="t" r="r" b="b"/>
                  <a:pathLst>
                    <a:path w="33149" h="33038" extrusionOk="0">
                      <a:moveTo>
                        <a:pt x="16573" y="0"/>
                      </a:moveTo>
                      <a:cubicBezTo>
                        <a:pt x="16426" y="0"/>
                        <a:pt x="16278" y="56"/>
                        <a:pt x="16167" y="168"/>
                      </a:cubicBezTo>
                      <a:lnTo>
                        <a:pt x="9657" y="6677"/>
                      </a:lnTo>
                      <a:cubicBezTo>
                        <a:pt x="9431" y="6903"/>
                        <a:pt x="9431" y="7269"/>
                        <a:pt x="9657" y="7492"/>
                      </a:cubicBezTo>
                      <a:lnTo>
                        <a:pt x="9725" y="7563"/>
                      </a:lnTo>
                      <a:cubicBezTo>
                        <a:pt x="9952" y="7787"/>
                        <a:pt x="10395" y="7997"/>
                        <a:pt x="10709" y="8026"/>
                      </a:cubicBezTo>
                      <a:cubicBezTo>
                        <a:pt x="10709" y="8026"/>
                        <a:pt x="11592" y="8113"/>
                        <a:pt x="12142" y="8660"/>
                      </a:cubicBezTo>
                      <a:cubicBezTo>
                        <a:pt x="13087" y="9605"/>
                        <a:pt x="13087" y="11142"/>
                        <a:pt x="12142" y="12086"/>
                      </a:cubicBezTo>
                      <a:cubicBezTo>
                        <a:pt x="11669" y="12561"/>
                        <a:pt x="11049" y="12798"/>
                        <a:pt x="10429" y="12798"/>
                      </a:cubicBezTo>
                      <a:cubicBezTo>
                        <a:pt x="9809" y="12798"/>
                        <a:pt x="9189" y="12562"/>
                        <a:pt x="8716" y="12090"/>
                      </a:cubicBezTo>
                      <a:cubicBezTo>
                        <a:pt x="8169" y="11540"/>
                        <a:pt x="8082" y="10656"/>
                        <a:pt x="8082" y="10656"/>
                      </a:cubicBezTo>
                      <a:cubicBezTo>
                        <a:pt x="8053" y="10339"/>
                        <a:pt x="7842" y="9899"/>
                        <a:pt x="7619" y="9673"/>
                      </a:cubicBezTo>
                      <a:lnTo>
                        <a:pt x="7548" y="9605"/>
                      </a:lnTo>
                      <a:cubicBezTo>
                        <a:pt x="7435" y="9492"/>
                        <a:pt x="7287" y="9435"/>
                        <a:pt x="7140" y="9435"/>
                      </a:cubicBezTo>
                      <a:cubicBezTo>
                        <a:pt x="6993" y="9435"/>
                        <a:pt x="6846" y="9492"/>
                        <a:pt x="6733" y="9605"/>
                      </a:cubicBezTo>
                      <a:lnTo>
                        <a:pt x="223" y="16111"/>
                      </a:lnTo>
                      <a:cubicBezTo>
                        <a:pt x="0" y="16338"/>
                        <a:pt x="0" y="16700"/>
                        <a:pt x="223" y="16926"/>
                      </a:cubicBezTo>
                      <a:lnTo>
                        <a:pt x="6733" y="23436"/>
                      </a:lnTo>
                      <a:cubicBezTo>
                        <a:pt x="6956" y="23662"/>
                        <a:pt x="6956" y="24028"/>
                        <a:pt x="6733" y="24254"/>
                      </a:cubicBezTo>
                      <a:lnTo>
                        <a:pt x="6616" y="24368"/>
                      </a:lnTo>
                      <a:cubicBezTo>
                        <a:pt x="6390" y="24594"/>
                        <a:pt x="5950" y="24804"/>
                        <a:pt x="5633" y="24833"/>
                      </a:cubicBezTo>
                      <a:cubicBezTo>
                        <a:pt x="5633" y="24833"/>
                        <a:pt x="4749" y="24921"/>
                        <a:pt x="4199" y="25468"/>
                      </a:cubicBezTo>
                      <a:cubicBezTo>
                        <a:pt x="3255" y="26412"/>
                        <a:pt x="3255" y="27946"/>
                        <a:pt x="4199" y="28890"/>
                      </a:cubicBezTo>
                      <a:cubicBezTo>
                        <a:pt x="4673" y="29364"/>
                        <a:pt x="5294" y="29601"/>
                        <a:pt x="5914" y="29601"/>
                      </a:cubicBezTo>
                      <a:cubicBezTo>
                        <a:pt x="6534" y="29601"/>
                        <a:pt x="7153" y="29364"/>
                        <a:pt x="7626" y="28890"/>
                      </a:cubicBezTo>
                      <a:cubicBezTo>
                        <a:pt x="8172" y="28344"/>
                        <a:pt x="8260" y="27460"/>
                        <a:pt x="8260" y="27460"/>
                      </a:cubicBezTo>
                      <a:cubicBezTo>
                        <a:pt x="8289" y="27143"/>
                        <a:pt x="8499" y="26700"/>
                        <a:pt x="8726" y="26477"/>
                      </a:cubicBezTo>
                      <a:lnTo>
                        <a:pt x="8839" y="26360"/>
                      </a:lnTo>
                      <a:cubicBezTo>
                        <a:pt x="8952" y="26249"/>
                        <a:pt x="9100" y="26193"/>
                        <a:pt x="9248" y="26193"/>
                      </a:cubicBezTo>
                      <a:cubicBezTo>
                        <a:pt x="9396" y="26193"/>
                        <a:pt x="9544" y="26249"/>
                        <a:pt x="9657" y="26360"/>
                      </a:cubicBezTo>
                      <a:lnTo>
                        <a:pt x="16167" y="32870"/>
                      </a:lnTo>
                      <a:cubicBezTo>
                        <a:pt x="16278" y="32982"/>
                        <a:pt x="16426" y="33037"/>
                        <a:pt x="16573" y="33037"/>
                      </a:cubicBezTo>
                      <a:cubicBezTo>
                        <a:pt x="16721" y="33037"/>
                        <a:pt x="16869" y="32982"/>
                        <a:pt x="16982" y="32870"/>
                      </a:cubicBezTo>
                      <a:lnTo>
                        <a:pt x="23491" y="26360"/>
                      </a:lnTo>
                      <a:cubicBezTo>
                        <a:pt x="23605" y="26247"/>
                        <a:pt x="23752" y="26191"/>
                        <a:pt x="23899" y="26191"/>
                      </a:cubicBezTo>
                      <a:cubicBezTo>
                        <a:pt x="24046" y="26191"/>
                        <a:pt x="24193" y="26247"/>
                        <a:pt x="24307" y="26360"/>
                      </a:cubicBezTo>
                      <a:lnTo>
                        <a:pt x="24313" y="26364"/>
                      </a:lnTo>
                      <a:cubicBezTo>
                        <a:pt x="24536" y="26590"/>
                        <a:pt x="24747" y="27033"/>
                        <a:pt x="24776" y="27350"/>
                      </a:cubicBezTo>
                      <a:cubicBezTo>
                        <a:pt x="24776" y="27350"/>
                        <a:pt x="24863" y="28234"/>
                        <a:pt x="25410" y="28780"/>
                      </a:cubicBezTo>
                      <a:cubicBezTo>
                        <a:pt x="25885" y="29262"/>
                        <a:pt x="26511" y="29503"/>
                        <a:pt x="27137" y="29503"/>
                      </a:cubicBezTo>
                      <a:cubicBezTo>
                        <a:pt x="27756" y="29503"/>
                        <a:pt x="28376" y="29267"/>
                        <a:pt x="28849" y="28793"/>
                      </a:cubicBezTo>
                      <a:cubicBezTo>
                        <a:pt x="29800" y="27842"/>
                        <a:pt x="29794" y="26299"/>
                        <a:pt x="28836" y="25354"/>
                      </a:cubicBezTo>
                      <a:cubicBezTo>
                        <a:pt x="28289" y="24808"/>
                        <a:pt x="27403" y="24720"/>
                        <a:pt x="27403" y="24720"/>
                      </a:cubicBezTo>
                      <a:cubicBezTo>
                        <a:pt x="27089" y="24691"/>
                        <a:pt x="26646" y="24484"/>
                        <a:pt x="26419" y="24258"/>
                      </a:cubicBezTo>
                      <a:lnTo>
                        <a:pt x="26416" y="24254"/>
                      </a:lnTo>
                      <a:cubicBezTo>
                        <a:pt x="26190" y="24028"/>
                        <a:pt x="26190" y="23662"/>
                        <a:pt x="26416" y="23436"/>
                      </a:cubicBezTo>
                      <a:lnTo>
                        <a:pt x="32925" y="16926"/>
                      </a:lnTo>
                      <a:cubicBezTo>
                        <a:pt x="33149" y="16700"/>
                        <a:pt x="33149" y="16338"/>
                        <a:pt x="32925" y="16111"/>
                      </a:cubicBezTo>
                      <a:lnTo>
                        <a:pt x="26416" y="9602"/>
                      </a:lnTo>
                      <a:cubicBezTo>
                        <a:pt x="26303" y="9490"/>
                        <a:pt x="26155" y="9434"/>
                        <a:pt x="26007" y="9434"/>
                      </a:cubicBezTo>
                      <a:cubicBezTo>
                        <a:pt x="25859" y="9434"/>
                        <a:pt x="25711" y="9490"/>
                        <a:pt x="25598" y="9602"/>
                      </a:cubicBezTo>
                      <a:lnTo>
                        <a:pt x="25526" y="9673"/>
                      </a:lnTo>
                      <a:cubicBezTo>
                        <a:pt x="25303" y="9899"/>
                        <a:pt x="25093" y="10339"/>
                        <a:pt x="25064" y="10656"/>
                      </a:cubicBezTo>
                      <a:cubicBezTo>
                        <a:pt x="25064" y="10656"/>
                        <a:pt x="24976" y="11540"/>
                        <a:pt x="24430" y="12090"/>
                      </a:cubicBezTo>
                      <a:cubicBezTo>
                        <a:pt x="23953" y="12577"/>
                        <a:pt x="23323" y="12822"/>
                        <a:pt x="22693" y="12822"/>
                      </a:cubicBezTo>
                      <a:cubicBezTo>
                        <a:pt x="22073" y="12822"/>
                        <a:pt x="21454" y="12585"/>
                        <a:pt x="20981" y="12112"/>
                      </a:cubicBezTo>
                      <a:cubicBezTo>
                        <a:pt x="20026" y="11158"/>
                        <a:pt x="20036" y="9605"/>
                        <a:pt x="21003" y="8663"/>
                      </a:cubicBezTo>
                      <a:cubicBezTo>
                        <a:pt x="21550" y="8117"/>
                        <a:pt x="22437" y="8029"/>
                        <a:pt x="22437" y="8029"/>
                      </a:cubicBezTo>
                      <a:cubicBezTo>
                        <a:pt x="22750" y="8000"/>
                        <a:pt x="23194" y="7790"/>
                        <a:pt x="23420" y="7567"/>
                      </a:cubicBezTo>
                      <a:lnTo>
                        <a:pt x="23491" y="7492"/>
                      </a:lnTo>
                      <a:cubicBezTo>
                        <a:pt x="23715" y="7269"/>
                        <a:pt x="23715" y="6903"/>
                        <a:pt x="23491" y="6677"/>
                      </a:cubicBezTo>
                      <a:lnTo>
                        <a:pt x="16982" y="168"/>
                      </a:lnTo>
                      <a:cubicBezTo>
                        <a:pt x="16869" y="56"/>
                        <a:pt x="16721" y="0"/>
                        <a:pt x="16573" y="0"/>
                      </a:cubicBezTo>
                      <a:close/>
                    </a:path>
                  </a:pathLst>
                </a:custGeom>
                <a:solidFill>
                  <a:schemeClr val="accent1">
                    <a:lumMod val="20000"/>
                    <a:lumOff val="80000"/>
                  </a:schemeClr>
                </a:solidFill>
                <a:ln w="9525" cap="flat" cmpd="sng">
                  <a:noFill/>
                  <a:prstDash val="solid"/>
                  <a:round/>
                  <a:headEnd type="none" w="sm" len="sm"/>
                  <a:tailEnd type="none" w="sm" len="sm"/>
                </a:ln>
                <a:effectLst>
                  <a:outerShdw blurRad="149987" dist="250190" dir="8460000" algn="ctr">
                    <a:srgbClr val="000000">
                      <a:alpha val="28000"/>
                    </a:srgbClr>
                  </a:outerShdw>
                </a:effectLst>
                <a:sp3d prstMaterial="metal"/>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 name="Google Shape;9162;p70">
                  <a:extLst>
                    <a:ext uri="{FF2B5EF4-FFF2-40B4-BE49-F238E27FC236}">
                      <a16:creationId xmlns:a16="http://schemas.microsoft.com/office/drawing/2014/main" id="{C75C09E6-D7E8-9F66-5E0C-29741AABA1A2}"/>
                    </a:ext>
                  </a:extLst>
                </p:cNvPr>
                <p:cNvSpPr/>
                <p:nvPr/>
              </p:nvSpPr>
              <p:spPr>
                <a:xfrm>
                  <a:off x="1115837" y="2990152"/>
                  <a:ext cx="380728" cy="379430"/>
                </a:xfrm>
                <a:custGeom>
                  <a:avLst/>
                  <a:gdLst/>
                  <a:ahLst/>
                  <a:cxnLst/>
                  <a:rect l="l" t="t" r="r" b="b"/>
                  <a:pathLst>
                    <a:path w="33150" h="33037" extrusionOk="0">
                      <a:moveTo>
                        <a:pt x="16576" y="0"/>
                      </a:moveTo>
                      <a:cubicBezTo>
                        <a:pt x="16429" y="0"/>
                        <a:pt x="16281" y="56"/>
                        <a:pt x="16168" y="168"/>
                      </a:cubicBezTo>
                      <a:lnTo>
                        <a:pt x="9661" y="6677"/>
                      </a:lnTo>
                      <a:cubicBezTo>
                        <a:pt x="9548" y="6789"/>
                        <a:pt x="9400" y="6844"/>
                        <a:pt x="9252" y="6844"/>
                      </a:cubicBezTo>
                      <a:cubicBezTo>
                        <a:pt x="9104" y="6844"/>
                        <a:pt x="8956" y="6789"/>
                        <a:pt x="8843" y="6677"/>
                      </a:cubicBezTo>
                      <a:lnTo>
                        <a:pt x="8836" y="6670"/>
                      </a:lnTo>
                      <a:cubicBezTo>
                        <a:pt x="8613" y="6447"/>
                        <a:pt x="8403" y="6004"/>
                        <a:pt x="8374" y="5687"/>
                      </a:cubicBezTo>
                      <a:cubicBezTo>
                        <a:pt x="8374" y="5687"/>
                        <a:pt x="8286" y="4804"/>
                        <a:pt x="7740" y="4257"/>
                      </a:cubicBezTo>
                      <a:cubicBezTo>
                        <a:pt x="7263" y="3757"/>
                        <a:pt x="6626" y="3507"/>
                        <a:pt x="5987" y="3507"/>
                      </a:cubicBezTo>
                      <a:cubicBezTo>
                        <a:pt x="5368" y="3507"/>
                        <a:pt x="4749" y="3742"/>
                        <a:pt x="4275" y="4215"/>
                      </a:cubicBezTo>
                      <a:cubicBezTo>
                        <a:pt x="3314" y="5176"/>
                        <a:pt x="3330" y="6742"/>
                        <a:pt x="4313" y="7680"/>
                      </a:cubicBezTo>
                      <a:cubicBezTo>
                        <a:pt x="4860" y="8227"/>
                        <a:pt x="5747" y="8314"/>
                        <a:pt x="5747" y="8314"/>
                      </a:cubicBezTo>
                      <a:cubicBezTo>
                        <a:pt x="6061" y="8343"/>
                        <a:pt x="6504" y="8553"/>
                        <a:pt x="6730" y="8777"/>
                      </a:cubicBezTo>
                      <a:lnTo>
                        <a:pt x="6733" y="8783"/>
                      </a:lnTo>
                      <a:cubicBezTo>
                        <a:pt x="6960" y="9010"/>
                        <a:pt x="6960" y="9372"/>
                        <a:pt x="6733" y="9598"/>
                      </a:cubicBezTo>
                      <a:lnTo>
                        <a:pt x="224" y="16111"/>
                      </a:lnTo>
                      <a:cubicBezTo>
                        <a:pt x="1" y="16338"/>
                        <a:pt x="1" y="16700"/>
                        <a:pt x="224" y="16926"/>
                      </a:cubicBezTo>
                      <a:lnTo>
                        <a:pt x="6733" y="23436"/>
                      </a:lnTo>
                      <a:cubicBezTo>
                        <a:pt x="6847" y="23547"/>
                        <a:pt x="6995" y="23603"/>
                        <a:pt x="7143" y="23603"/>
                      </a:cubicBezTo>
                      <a:cubicBezTo>
                        <a:pt x="7291" y="23603"/>
                        <a:pt x="7439" y="23547"/>
                        <a:pt x="7552" y="23436"/>
                      </a:cubicBezTo>
                      <a:lnTo>
                        <a:pt x="7623" y="23365"/>
                      </a:lnTo>
                      <a:cubicBezTo>
                        <a:pt x="7846" y="23138"/>
                        <a:pt x="8057" y="22698"/>
                        <a:pt x="8086" y="22381"/>
                      </a:cubicBezTo>
                      <a:cubicBezTo>
                        <a:pt x="8086" y="22381"/>
                        <a:pt x="8173" y="21498"/>
                        <a:pt x="8720" y="20948"/>
                      </a:cubicBezTo>
                      <a:cubicBezTo>
                        <a:pt x="9195" y="20467"/>
                        <a:pt x="9821" y="20226"/>
                        <a:pt x="10447" y="20226"/>
                      </a:cubicBezTo>
                      <a:cubicBezTo>
                        <a:pt x="11066" y="20226"/>
                        <a:pt x="11686" y="20462"/>
                        <a:pt x="12159" y="20935"/>
                      </a:cubicBezTo>
                      <a:cubicBezTo>
                        <a:pt x="13110" y="21886"/>
                        <a:pt x="13104" y="23429"/>
                        <a:pt x="12146" y="24374"/>
                      </a:cubicBezTo>
                      <a:cubicBezTo>
                        <a:pt x="11599" y="24921"/>
                        <a:pt x="10716" y="25008"/>
                        <a:pt x="10716" y="25008"/>
                      </a:cubicBezTo>
                      <a:cubicBezTo>
                        <a:pt x="10399" y="25037"/>
                        <a:pt x="9956" y="25248"/>
                        <a:pt x="9733" y="25471"/>
                      </a:cubicBezTo>
                      <a:lnTo>
                        <a:pt x="9658" y="25542"/>
                      </a:lnTo>
                      <a:cubicBezTo>
                        <a:pt x="9435" y="25768"/>
                        <a:pt x="9435" y="26134"/>
                        <a:pt x="9658" y="26360"/>
                      </a:cubicBezTo>
                      <a:lnTo>
                        <a:pt x="16168" y="32867"/>
                      </a:lnTo>
                      <a:cubicBezTo>
                        <a:pt x="16281" y="32980"/>
                        <a:pt x="16429" y="33037"/>
                        <a:pt x="16577" y="33037"/>
                      </a:cubicBezTo>
                      <a:cubicBezTo>
                        <a:pt x="16725" y="33037"/>
                        <a:pt x="16873" y="32980"/>
                        <a:pt x="16986" y="32867"/>
                      </a:cubicBezTo>
                      <a:lnTo>
                        <a:pt x="23492" y="26360"/>
                      </a:lnTo>
                      <a:cubicBezTo>
                        <a:pt x="23715" y="26134"/>
                        <a:pt x="23715" y="25768"/>
                        <a:pt x="23492" y="25542"/>
                      </a:cubicBezTo>
                      <a:lnTo>
                        <a:pt x="23421" y="25474"/>
                      </a:lnTo>
                      <a:cubicBezTo>
                        <a:pt x="23198" y="25251"/>
                        <a:pt x="22755" y="25040"/>
                        <a:pt x="22438" y="25011"/>
                      </a:cubicBezTo>
                      <a:cubicBezTo>
                        <a:pt x="22438" y="25011"/>
                        <a:pt x="21554" y="24924"/>
                        <a:pt x="21004" y="24377"/>
                      </a:cubicBezTo>
                      <a:cubicBezTo>
                        <a:pt x="20073" y="23429"/>
                        <a:pt x="20076" y="21905"/>
                        <a:pt x="21017" y="20964"/>
                      </a:cubicBezTo>
                      <a:cubicBezTo>
                        <a:pt x="21490" y="20491"/>
                        <a:pt x="22111" y="20254"/>
                        <a:pt x="22731" y="20254"/>
                      </a:cubicBezTo>
                      <a:cubicBezTo>
                        <a:pt x="23345" y="20254"/>
                        <a:pt x="23959" y="20486"/>
                        <a:pt x="24430" y="20951"/>
                      </a:cubicBezTo>
                      <a:cubicBezTo>
                        <a:pt x="24977" y="21498"/>
                        <a:pt x="25065" y="22381"/>
                        <a:pt x="25065" y="22381"/>
                      </a:cubicBezTo>
                      <a:cubicBezTo>
                        <a:pt x="25097" y="22698"/>
                        <a:pt x="25304" y="23141"/>
                        <a:pt x="25530" y="23365"/>
                      </a:cubicBezTo>
                      <a:lnTo>
                        <a:pt x="25598" y="23436"/>
                      </a:lnTo>
                      <a:cubicBezTo>
                        <a:pt x="25712" y="23547"/>
                        <a:pt x="25860" y="23603"/>
                        <a:pt x="26007" y="23603"/>
                      </a:cubicBezTo>
                      <a:cubicBezTo>
                        <a:pt x="26155" y="23603"/>
                        <a:pt x="26302" y="23547"/>
                        <a:pt x="26414" y="23436"/>
                      </a:cubicBezTo>
                      <a:lnTo>
                        <a:pt x="32923" y="16926"/>
                      </a:lnTo>
                      <a:cubicBezTo>
                        <a:pt x="33150" y="16700"/>
                        <a:pt x="33150" y="16338"/>
                        <a:pt x="32923" y="16111"/>
                      </a:cubicBezTo>
                      <a:lnTo>
                        <a:pt x="26417" y="9602"/>
                      </a:lnTo>
                      <a:cubicBezTo>
                        <a:pt x="26194" y="9375"/>
                        <a:pt x="26194" y="9010"/>
                        <a:pt x="26417" y="8783"/>
                      </a:cubicBezTo>
                      <a:lnTo>
                        <a:pt x="26533" y="8670"/>
                      </a:lnTo>
                      <a:cubicBezTo>
                        <a:pt x="26760" y="8443"/>
                        <a:pt x="27203" y="8233"/>
                        <a:pt x="27517" y="8204"/>
                      </a:cubicBezTo>
                      <a:cubicBezTo>
                        <a:pt x="27517" y="8204"/>
                        <a:pt x="28400" y="8117"/>
                        <a:pt x="28950" y="7570"/>
                      </a:cubicBezTo>
                      <a:cubicBezTo>
                        <a:pt x="29918" y="6628"/>
                        <a:pt x="29927" y="5079"/>
                        <a:pt x="28973" y="4124"/>
                      </a:cubicBezTo>
                      <a:cubicBezTo>
                        <a:pt x="28500" y="3650"/>
                        <a:pt x="27879" y="3413"/>
                        <a:pt x="27259" y="3413"/>
                      </a:cubicBezTo>
                      <a:cubicBezTo>
                        <a:pt x="26629" y="3413"/>
                        <a:pt x="25999" y="3658"/>
                        <a:pt x="25524" y="4144"/>
                      </a:cubicBezTo>
                      <a:lnTo>
                        <a:pt x="25524" y="4147"/>
                      </a:lnTo>
                      <a:cubicBezTo>
                        <a:pt x="24977" y="4694"/>
                        <a:pt x="24890" y="5577"/>
                        <a:pt x="24890" y="5577"/>
                      </a:cubicBezTo>
                      <a:cubicBezTo>
                        <a:pt x="24861" y="5894"/>
                        <a:pt x="24650" y="6337"/>
                        <a:pt x="24427" y="6560"/>
                      </a:cubicBezTo>
                      <a:lnTo>
                        <a:pt x="24311" y="6677"/>
                      </a:lnTo>
                      <a:cubicBezTo>
                        <a:pt x="24198" y="6789"/>
                        <a:pt x="24050" y="6844"/>
                        <a:pt x="23901" y="6844"/>
                      </a:cubicBezTo>
                      <a:cubicBezTo>
                        <a:pt x="23753" y="6844"/>
                        <a:pt x="23605" y="6789"/>
                        <a:pt x="23492" y="6677"/>
                      </a:cubicBezTo>
                      <a:lnTo>
                        <a:pt x="16983" y="168"/>
                      </a:lnTo>
                      <a:cubicBezTo>
                        <a:pt x="16871" y="56"/>
                        <a:pt x="16724" y="0"/>
                        <a:pt x="16576" y="0"/>
                      </a:cubicBezTo>
                      <a:close/>
                    </a:path>
                  </a:pathLst>
                </a:custGeom>
                <a:solidFill>
                  <a:schemeClr val="accent1">
                    <a:lumMod val="60000"/>
                    <a:lumOff val="40000"/>
                  </a:schemeClr>
                </a:solidFill>
                <a:ln w="9525" cap="flat" cmpd="sng">
                  <a:noFill/>
                  <a:prstDash val="solid"/>
                  <a:round/>
                  <a:headEnd type="none" w="sm" len="sm"/>
                  <a:tailEnd type="none" w="sm" len="sm"/>
                </a:ln>
                <a:effectLst>
                  <a:outerShdw blurRad="149987" dist="250190" dir="8460000" algn="ctr">
                    <a:srgbClr val="000000">
                      <a:alpha val="28000"/>
                    </a:srgbClr>
                  </a:outerShdw>
                </a:effectLst>
                <a:sp3d prstMaterial="metal"/>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 name="Google Shape;9163;p70">
                  <a:extLst>
                    <a:ext uri="{FF2B5EF4-FFF2-40B4-BE49-F238E27FC236}">
                      <a16:creationId xmlns:a16="http://schemas.microsoft.com/office/drawing/2014/main" id="{F5678CE1-B645-73F7-EA8A-B53E3E9ACC5D}"/>
                    </a:ext>
                  </a:extLst>
                </p:cNvPr>
                <p:cNvSpPr/>
                <p:nvPr/>
              </p:nvSpPr>
              <p:spPr>
                <a:xfrm>
                  <a:off x="1691707" y="3184996"/>
                  <a:ext cx="378488" cy="377259"/>
                </a:xfrm>
                <a:custGeom>
                  <a:avLst/>
                  <a:gdLst/>
                  <a:ahLst/>
                  <a:cxnLst/>
                  <a:rect l="l" t="t" r="r" b="b"/>
                  <a:pathLst>
                    <a:path w="32955" h="32848" extrusionOk="0">
                      <a:moveTo>
                        <a:pt x="16478" y="1"/>
                      </a:moveTo>
                      <a:cubicBezTo>
                        <a:pt x="16331" y="1"/>
                        <a:pt x="16185" y="57"/>
                        <a:pt x="16073" y="168"/>
                      </a:cubicBezTo>
                      <a:lnTo>
                        <a:pt x="9603" y="6639"/>
                      </a:lnTo>
                      <a:cubicBezTo>
                        <a:pt x="9489" y="6752"/>
                        <a:pt x="9342" y="6809"/>
                        <a:pt x="9195" y="6809"/>
                      </a:cubicBezTo>
                      <a:cubicBezTo>
                        <a:pt x="9048" y="6809"/>
                        <a:pt x="8900" y="6752"/>
                        <a:pt x="8787" y="6639"/>
                      </a:cubicBezTo>
                      <a:lnTo>
                        <a:pt x="8674" y="6526"/>
                      </a:lnTo>
                      <a:cubicBezTo>
                        <a:pt x="8451" y="6303"/>
                        <a:pt x="8244" y="5863"/>
                        <a:pt x="8211" y="5545"/>
                      </a:cubicBezTo>
                      <a:cubicBezTo>
                        <a:pt x="8211" y="5545"/>
                        <a:pt x="8127" y="4669"/>
                        <a:pt x="7581" y="4125"/>
                      </a:cubicBezTo>
                      <a:cubicBezTo>
                        <a:pt x="7109" y="3646"/>
                        <a:pt x="6488" y="3407"/>
                        <a:pt x="5867" y="3407"/>
                      </a:cubicBezTo>
                      <a:cubicBezTo>
                        <a:pt x="5251" y="3407"/>
                        <a:pt x="4634" y="3642"/>
                        <a:pt x="4164" y="4112"/>
                      </a:cubicBezTo>
                      <a:cubicBezTo>
                        <a:pt x="3219" y="5057"/>
                        <a:pt x="3226" y="6590"/>
                        <a:pt x="4177" y="7529"/>
                      </a:cubicBezTo>
                      <a:cubicBezTo>
                        <a:pt x="4721" y="8075"/>
                        <a:pt x="5601" y="8160"/>
                        <a:pt x="5601" y="8160"/>
                      </a:cubicBezTo>
                      <a:cubicBezTo>
                        <a:pt x="5914" y="8189"/>
                        <a:pt x="6354" y="8399"/>
                        <a:pt x="6578" y="8622"/>
                      </a:cubicBezTo>
                      <a:lnTo>
                        <a:pt x="6694" y="8735"/>
                      </a:lnTo>
                      <a:cubicBezTo>
                        <a:pt x="6914" y="8962"/>
                        <a:pt x="6914" y="9324"/>
                        <a:pt x="6694" y="9548"/>
                      </a:cubicBezTo>
                      <a:lnTo>
                        <a:pt x="223" y="16018"/>
                      </a:lnTo>
                      <a:cubicBezTo>
                        <a:pt x="0" y="16245"/>
                        <a:pt x="0" y="16607"/>
                        <a:pt x="223" y="16830"/>
                      </a:cubicBezTo>
                      <a:lnTo>
                        <a:pt x="6694" y="23301"/>
                      </a:lnTo>
                      <a:cubicBezTo>
                        <a:pt x="6917" y="23527"/>
                        <a:pt x="6917" y="23890"/>
                        <a:pt x="6694" y="24113"/>
                      </a:cubicBezTo>
                      <a:lnTo>
                        <a:pt x="6688" y="24119"/>
                      </a:lnTo>
                      <a:cubicBezTo>
                        <a:pt x="6464" y="24343"/>
                        <a:pt x="6024" y="24550"/>
                        <a:pt x="5711" y="24579"/>
                      </a:cubicBezTo>
                      <a:cubicBezTo>
                        <a:pt x="5711" y="24579"/>
                        <a:pt x="4831" y="24666"/>
                        <a:pt x="4287" y="25210"/>
                      </a:cubicBezTo>
                      <a:cubicBezTo>
                        <a:pt x="3346" y="26151"/>
                        <a:pt x="3346" y="27675"/>
                        <a:pt x="4287" y="28616"/>
                      </a:cubicBezTo>
                      <a:cubicBezTo>
                        <a:pt x="4756" y="29085"/>
                        <a:pt x="5372" y="29320"/>
                        <a:pt x="5989" y="29320"/>
                      </a:cubicBezTo>
                      <a:cubicBezTo>
                        <a:pt x="6605" y="29320"/>
                        <a:pt x="7221" y="29085"/>
                        <a:pt x="7691" y="28616"/>
                      </a:cubicBezTo>
                      <a:cubicBezTo>
                        <a:pt x="8237" y="28070"/>
                        <a:pt x="8321" y="27193"/>
                        <a:pt x="8321" y="27193"/>
                      </a:cubicBezTo>
                      <a:cubicBezTo>
                        <a:pt x="8354" y="26876"/>
                        <a:pt x="8561" y="26436"/>
                        <a:pt x="8784" y="26213"/>
                      </a:cubicBezTo>
                      <a:lnTo>
                        <a:pt x="8787" y="26209"/>
                      </a:lnTo>
                      <a:cubicBezTo>
                        <a:pt x="8900" y="26098"/>
                        <a:pt x="9048" y="26042"/>
                        <a:pt x="9195" y="26042"/>
                      </a:cubicBezTo>
                      <a:cubicBezTo>
                        <a:pt x="9341" y="26042"/>
                        <a:pt x="9488" y="26098"/>
                        <a:pt x="9599" y="26209"/>
                      </a:cubicBezTo>
                      <a:lnTo>
                        <a:pt x="16070" y="32680"/>
                      </a:lnTo>
                      <a:cubicBezTo>
                        <a:pt x="16183" y="32792"/>
                        <a:pt x="16330" y="32847"/>
                        <a:pt x="16478" y="32847"/>
                      </a:cubicBezTo>
                      <a:cubicBezTo>
                        <a:pt x="16625" y="32847"/>
                        <a:pt x="16772" y="32792"/>
                        <a:pt x="16885" y="32680"/>
                      </a:cubicBezTo>
                      <a:lnTo>
                        <a:pt x="23356" y="26209"/>
                      </a:lnTo>
                      <a:cubicBezTo>
                        <a:pt x="23579" y="25983"/>
                        <a:pt x="23579" y="25620"/>
                        <a:pt x="23356" y="25397"/>
                      </a:cubicBezTo>
                      <a:lnTo>
                        <a:pt x="23281" y="25326"/>
                      </a:lnTo>
                      <a:cubicBezTo>
                        <a:pt x="23058" y="25103"/>
                        <a:pt x="22618" y="24893"/>
                        <a:pt x="22304" y="24863"/>
                      </a:cubicBezTo>
                      <a:cubicBezTo>
                        <a:pt x="22304" y="24863"/>
                        <a:pt x="21428" y="24779"/>
                        <a:pt x="20881" y="24233"/>
                      </a:cubicBezTo>
                      <a:cubicBezTo>
                        <a:pt x="19939" y="23294"/>
                        <a:pt x="19943" y="21767"/>
                        <a:pt x="20881" y="20829"/>
                      </a:cubicBezTo>
                      <a:cubicBezTo>
                        <a:pt x="21351" y="20358"/>
                        <a:pt x="21968" y="20123"/>
                        <a:pt x="22584" y="20123"/>
                      </a:cubicBezTo>
                      <a:cubicBezTo>
                        <a:pt x="23200" y="20123"/>
                        <a:pt x="23817" y="20358"/>
                        <a:pt x="24287" y="20829"/>
                      </a:cubicBezTo>
                      <a:cubicBezTo>
                        <a:pt x="24831" y="21373"/>
                        <a:pt x="24918" y="22253"/>
                        <a:pt x="24918" y="22253"/>
                      </a:cubicBezTo>
                      <a:cubicBezTo>
                        <a:pt x="24947" y="22566"/>
                        <a:pt x="25155" y="23006"/>
                        <a:pt x="25378" y="23230"/>
                      </a:cubicBezTo>
                      <a:lnTo>
                        <a:pt x="25449" y="23301"/>
                      </a:lnTo>
                      <a:cubicBezTo>
                        <a:pt x="25562" y="23412"/>
                        <a:pt x="25709" y="23468"/>
                        <a:pt x="25856" y="23468"/>
                      </a:cubicBezTo>
                      <a:cubicBezTo>
                        <a:pt x="26003" y="23468"/>
                        <a:pt x="26149" y="23412"/>
                        <a:pt x="26261" y="23301"/>
                      </a:cubicBezTo>
                      <a:lnTo>
                        <a:pt x="32732" y="16830"/>
                      </a:lnTo>
                      <a:cubicBezTo>
                        <a:pt x="32955" y="16607"/>
                        <a:pt x="32955" y="16245"/>
                        <a:pt x="32732" y="16018"/>
                      </a:cubicBezTo>
                      <a:lnTo>
                        <a:pt x="26261" y="9548"/>
                      </a:lnTo>
                      <a:cubicBezTo>
                        <a:pt x="26149" y="9436"/>
                        <a:pt x="26003" y="9380"/>
                        <a:pt x="25856" y="9380"/>
                      </a:cubicBezTo>
                      <a:cubicBezTo>
                        <a:pt x="25709" y="9380"/>
                        <a:pt x="25562" y="9436"/>
                        <a:pt x="25449" y="9548"/>
                      </a:cubicBezTo>
                      <a:lnTo>
                        <a:pt x="25381" y="9615"/>
                      </a:lnTo>
                      <a:cubicBezTo>
                        <a:pt x="25158" y="9839"/>
                        <a:pt x="24951" y="10279"/>
                        <a:pt x="24918" y="10596"/>
                      </a:cubicBezTo>
                      <a:cubicBezTo>
                        <a:pt x="24918" y="10596"/>
                        <a:pt x="24834" y="11473"/>
                        <a:pt x="24291" y="12019"/>
                      </a:cubicBezTo>
                      <a:cubicBezTo>
                        <a:pt x="23820" y="12488"/>
                        <a:pt x="23204" y="12723"/>
                        <a:pt x="22587" y="12723"/>
                      </a:cubicBezTo>
                      <a:cubicBezTo>
                        <a:pt x="21971" y="12723"/>
                        <a:pt x="21355" y="12488"/>
                        <a:pt x="20884" y="12019"/>
                      </a:cubicBezTo>
                      <a:cubicBezTo>
                        <a:pt x="19946" y="11078"/>
                        <a:pt x="19946" y="9554"/>
                        <a:pt x="20884" y="8613"/>
                      </a:cubicBezTo>
                      <a:cubicBezTo>
                        <a:pt x="21428" y="8069"/>
                        <a:pt x="22308" y="7985"/>
                        <a:pt x="22308" y="7985"/>
                      </a:cubicBezTo>
                      <a:cubicBezTo>
                        <a:pt x="22621" y="7953"/>
                        <a:pt x="23061" y="7745"/>
                        <a:pt x="23285" y="7522"/>
                      </a:cubicBezTo>
                      <a:lnTo>
                        <a:pt x="23356" y="7454"/>
                      </a:lnTo>
                      <a:cubicBezTo>
                        <a:pt x="23579" y="7228"/>
                        <a:pt x="23579" y="6865"/>
                        <a:pt x="23356" y="6639"/>
                      </a:cubicBezTo>
                      <a:lnTo>
                        <a:pt x="16885" y="168"/>
                      </a:lnTo>
                      <a:cubicBezTo>
                        <a:pt x="16772" y="57"/>
                        <a:pt x="16625" y="1"/>
                        <a:pt x="16478" y="1"/>
                      </a:cubicBezTo>
                      <a:close/>
                    </a:path>
                  </a:pathLst>
                </a:custGeom>
                <a:solidFill>
                  <a:schemeClr val="accent5">
                    <a:lumMod val="20000"/>
                    <a:lumOff val="80000"/>
                  </a:schemeClr>
                </a:solidFill>
                <a:ln w="9525" cap="flat" cmpd="sng">
                  <a:noFill/>
                  <a:prstDash val="solid"/>
                  <a:round/>
                  <a:headEnd type="none" w="sm" len="sm"/>
                  <a:tailEnd type="none" w="sm" len="sm"/>
                </a:ln>
                <a:effectLst>
                  <a:outerShdw blurRad="149987" dist="250190" dir="8460000" algn="ctr">
                    <a:srgbClr val="000000">
                      <a:alpha val="28000"/>
                    </a:srgbClr>
                  </a:outerShdw>
                </a:effectLst>
                <a:sp3d prstMaterial="metal"/>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8" name="Google Shape;9164;p70">
                  <a:extLst>
                    <a:ext uri="{FF2B5EF4-FFF2-40B4-BE49-F238E27FC236}">
                      <a16:creationId xmlns:a16="http://schemas.microsoft.com/office/drawing/2014/main" id="{3D8D9ADB-CE31-CA66-7B66-3BCA7405D016}"/>
                    </a:ext>
                  </a:extLst>
                </p:cNvPr>
                <p:cNvSpPr/>
                <p:nvPr/>
              </p:nvSpPr>
              <p:spPr>
                <a:xfrm>
                  <a:off x="1499792" y="2993162"/>
                  <a:ext cx="378523" cy="377213"/>
                </a:xfrm>
                <a:custGeom>
                  <a:avLst/>
                  <a:gdLst/>
                  <a:ahLst/>
                  <a:cxnLst/>
                  <a:rect l="l" t="t" r="r" b="b"/>
                  <a:pathLst>
                    <a:path w="32958" h="32844" extrusionOk="0">
                      <a:moveTo>
                        <a:pt x="16479" y="0"/>
                      </a:moveTo>
                      <a:cubicBezTo>
                        <a:pt x="16332" y="0"/>
                        <a:pt x="16185" y="56"/>
                        <a:pt x="16073" y="168"/>
                      </a:cubicBezTo>
                      <a:lnTo>
                        <a:pt x="9602" y="6638"/>
                      </a:lnTo>
                      <a:cubicBezTo>
                        <a:pt x="9489" y="6750"/>
                        <a:pt x="9342" y="6806"/>
                        <a:pt x="9195" y="6806"/>
                      </a:cubicBezTo>
                      <a:cubicBezTo>
                        <a:pt x="9048" y="6806"/>
                        <a:pt x="8902" y="6750"/>
                        <a:pt x="8790" y="6638"/>
                      </a:cubicBezTo>
                      <a:lnTo>
                        <a:pt x="8784" y="6632"/>
                      </a:lnTo>
                      <a:cubicBezTo>
                        <a:pt x="8561" y="6408"/>
                        <a:pt x="8354" y="5968"/>
                        <a:pt x="8324" y="5655"/>
                      </a:cubicBezTo>
                      <a:cubicBezTo>
                        <a:pt x="8324" y="5655"/>
                        <a:pt x="8237" y="4775"/>
                        <a:pt x="7694" y="4231"/>
                      </a:cubicBezTo>
                      <a:cubicBezTo>
                        <a:pt x="7222" y="3753"/>
                        <a:pt x="6600" y="3514"/>
                        <a:pt x="5978" y="3514"/>
                      </a:cubicBezTo>
                      <a:cubicBezTo>
                        <a:pt x="5362" y="3514"/>
                        <a:pt x="4745" y="3748"/>
                        <a:pt x="4274" y="4218"/>
                      </a:cubicBezTo>
                      <a:cubicBezTo>
                        <a:pt x="3329" y="5163"/>
                        <a:pt x="3336" y="6696"/>
                        <a:pt x="4287" y="7635"/>
                      </a:cubicBezTo>
                      <a:cubicBezTo>
                        <a:pt x="4834" y="8181"/>
                        <a:pt x="5710" y="8269"/>
                        <a:pt x="5710" y="8269"/>
                      </a:cubicBezTo>
                      <a:cubicBezTo>
                        <a:pt x="6024" y="8298"/>
                        <a:pt x="6464" y="8505"/>
                        <a:pt x="6687" y="8728"/>
                      </a:cubicBezTo>
                      <a:lnTo>
                        <a:pt x="6694" y="8735"/>
                      </a:lnTo>
                      <a:cubicBezTo>
                        <a:pt x="6917" y="8958"/>
                        <a:pt x="6917" y="9320"/>
                        <a:pt x="6694" y="9547"/>
                      </a:cubicBezTo>
                      <a:lnTo>
                        <a:pt x="223" y="16017"/>
                      </a:lnTo>
                      <a:cubicBezTo>
                        <a:pt x="0" y="16241"/>
                        <a:pt x="0" y="16603"/>
                        <a:pt x="223" y="16829"/>
                      </a:cubicBezTo>
                      <a:lnTo>
                        <a:pt x="6694" y="23300"/>
                      </a:lnTo>
                      <a:cubicBezTo>
                        <a:pt x="6805" y="23412"/>
                        <a:pt x="6952" y="23467"/>
                        <a:pt x="7099" y="23467"/>
                      </a:cubicBezTo>
                      <a:cubicBezTo>
                        <a:pt x="7245" y="23467"/>
                        <a:pt x="7393" y="23412"/>
                        <a:pt x="7506" y="23300"/>
                      </a:cubicBezTo>
                      <a:lnTo>
                        <a:pt x="7577" y="23229"/>
                      </a:lnTo>
                      <a:cubicBezTo>
                        <a:pt x="7800" y="23006"/>
                        <a:pt x="8007" y="22566"/>
                        <a:pt x="8040" y="22248"/>
                      </a:cubicBezTo>
                      <a:cubicBezTo>
                        <a:pt x="8040" y="22248"/>
                        <a:pt x="8124" y="21372"/>
                        <a:pt x="8667" y="20825"/>
                      </a:cubicBezTo>
                      <a:cubicBezTo>
                        <a:pt x="9138" y="20347"/>
                        <a:pt x="9760" y="20108"/>
                        <a:pt x="10383" y="20108"/>
                      </a:cubicBezTo>
                      <a:cubicBezTo>
                        <a:pt x="11000" y="20108"/>
                        <a:pt x="11617" y="20343"/>
                        <a:pt x="12087" y="20815"/>
                      </a:cubicBezTo>
                      <a:cubicBezTo>
                        <a:pt x="13032" y="21760"/>
                        <a:pt x="13025" y="23293"/>
                        <a:pt x="12074" y="24232"/>
                      </a:cubicBezTo>
                      <a:cubicBezTo>
                        <a:pt x="11531" y="24775"/>
                        <a:pt x="10651" y="24863"/>
                        <a:pt x="10651" y="24863"/>
                      </a:cubicBezTo>
                      <a:cubicBezTo>
                        <a:pt x="10337" y="24892"/>
                        <a:pt x="9897" y="25099"/>
                        <a:pt x="9674" y="25322"/>
                      </a:cubicBezTo>
                      <a:lnTo>
                        <a:pt x="9602" y="25393"/>
                      </a:lnTo>
                      <a:cubicBezTo>
                        <a:pt x="9376" y="25620"/>
                        <a:pt x="9376" y="25982"/>
                        <a:pt x="9602" y="26205"/>
                      </a:cubicBezTo>
                      <a:lnTo>
                        <a:pt x="16073" y="32676"/>
                      </a:lnTo>
                      <a:cubicBezTo>
                        <a:pt x="16185" y="32787"/>
                        <a:pt x="16331" y="32843"/>
                        <a:pt x="16478" y="32843"/>
                      </a:cubicBezTo>
                      <a:cubicBezTo>
                        <a:pt x="16625" y="32843"/>
                        <a:pt x="16772" y="32787"/>
                        <a:pt x="16885" y="32676"/>
                      </a:cubicBezTo>
                      <a:lnTo>
                        <a:pt x="23356" y="26205"/>
                      </a:lnTo>
                      <a:cubicBezTo>
                        <a:pt x="23579" y="25982"/>
                        <a:pt x="23579" y="25620"/>
                        <a:pt x="23356" y="25393"/>
                      </a:cubicBezTo>
                      <a:lnTo>
                        <a:pt x="23288" y="25325"/>
                      </a:lnTo>
                      <a:cubicBezTo>
                        <a:pt x="23061" y="25102"/>
                        <a:pt x="22621" y="24895"/>
                        <a:pt x="22307" y="24866"/>
                      </a:cubicBezTo>
                      <a:cubicBezTo>
                        <a:pt x="22307" y="24866"/>
                        <a:pt x="21431" y="24778"/>
                        <a:pt x="20884" y="24235"/>
                      </a:cubicBezTo>
                      <a:cubicBezTo>
                        <a:pt x="19942" y="23293"/>
                        <a:pt x="19942" y="21770"/>
                        <a:pt x="20884" y="20828"/>
                      </a:cubicBezTo>
                      <a:cubicBezTo>
                        <a:pt x="21354" y="20359"/>
                        <a:pt x="21971" y="20125"/>
                        <a:pt x="22587" y="20125"/>
                      </a:cubicBezTo>
                      <a:cubicBezTo>
                        <a:pt x="23203" y="20125"/>
                        <a:pt x="23820" y="20359"/>
                        <a:pt x="24291" y="20828"/>
                      </a:cubicBezTo>
                      <a:cubicBezTo>
                        <a:pt x="24834" y="21372"/>
                        <a:pt x="24918" y="22252"/>
                        <a:pt x="24918" y="22252"/>
                      </a:cubicBezTo>
                      <a:cubicBezTo>
                        <a:pt x="24951" y="22566"/>
                        <a:pt x="25158" y="23006"/>
                        <a:pt x="25381" y="23229"/>
                      </a:cubicBezTo>
                      <a:lnTo>
                        <a:pt x="25452" y="23300"/>
                      </a:lnTo>
                      <a:cubicBezTo>
                        <a:pt x="25564" y="23412"/>
                        <a:pt x="25710" y="23467"/>
                        <a:pt x="25857" y="23467"/>
                      </a:cubicBezTo>
                      <a:cubicBezTo>
                        <a:pt x="26004" y="23467"/>
                        <a:pt x="26151" y="23412"/>
                        <a:pt x="26264" y="23300"/>
                      </a:cubicBezTo>
                      <a:lnTo>
                        <a:pt x="32735" y="16829"/>
                      </a:lnTo>
                      <a:cubicBezTo>
                        <a:pt x="32958" y="16603"/>
                        <a:pt x="32958" y="16241"/>
                        <a:pt x="32735" y="16017"/>
                      </a:cubicBezTo>
                      <a:lnTo>
                        <a:pt x="26264" y="9547"/>
                      </a:lnTo>
                      <a:cubicBezTo>
                        <a:pt x="26041" y="9320"/>
                        <a:pt x="26041" y="8958"/>
                        <a:pt x="26264" y="8735"/>
                      </a:cubicBezTo>
                      <a:lnTo>
                        <a:pt x="26377" y="8618"/>
                      </a:lnTo>
                      <a:cubicBezTo>
                        <a:pt x="26600" y="8395"/>
                        <a:pt x="27044" y="8188"/>
                        <a:pt x="27358" y="8156"/>
                      </a:cubicBezTo>
                      <a:cubicBezTo>
                        <a:pt x="27358" y="8156"/>
                        <a:pt x="28234" y="8071"/>
                        <a:pt x="28781" y="7528"/>
                      </a:cubicBezTo>
                      <a:cubicBezTo>
                        <a:pt x="29732" y="6590"/>
                        <a:pt x="29739" y="5056"/>
                        <a:pt x="28791" y="4108"/>
                      </a:cubicBezTo>
                      <a:cubicBezTo>
                        <a:pt x="28321" y="3638"/>
                        <a:pt x="27705" y="3404"/>
                        <a:pt x="27090" y="3404"/>
                      </a:cubicBezTo>
                      <a:cubicBezTo>
                        <a:pt x="26468" y="3404"/>
                        <a:pt x="25846" y="3643"/>
                        <a:pt x="25374" y="4121"/>
                      </a:cubicBezTo>
                      <a:cubicBezTo>
                        <a:pt x="24831" y="4665"/>
                        <a:pt x="24743" y="5545"/>
                        <a:pt x="24743" y="5545"/>
                      </a:cubicBezTo>
                      <a:cubicBezTo>
                        <a:pt x="24714" y="5858"/>
                        <a:pt x="24507" y="6298"/>
                        <a:pt x="24284" y="6522"/>
                      </a:cubicBezTo>
                      <a:lnTo>
                        <a:pt x="24168" y="6638"/>
                      </a:lnTo>
                      <a:cubicBezTo>
                        <a:pt x="24056" y="6750"/>
                        <a:pt x="23909" y="6806"/>
                        <a:pt x="23762" y="6806"/>
                      </a:cubicBezTo>
                      <a:cubicBezTo>
                        <a:pt x="23614" y="6806"/>
                        <a:pt x="23467" y="6750"/>
                        <a:pt x="23356" y="6638"/>
                      </a:cubicBezTo>
                      <a:lnTo>
                        <a:pt x="16885" y="168"/>
                      </a:lnTo>
                      <a:cubicBezTo>
                        <a:pt x="16773" y="56"/>
                        <a:pt x="16626" y="0"/>
                        <a:pt x="16479" y="0"/>
                      </a:cubicBezTo>
                      <a:close/>
                    </a:path>
                  </a:pathLst>
                </a:custGeom>
                <a:solidFill>
                  <a:schemeClr val="accent5">
                    <a:lumMod val="40000"/>
                    <a:lumOff val="60000"/>
                  </a:schemeClr>
                </a:solidFill>
                <a:ln w="9525" cap="flat" cmpd="sng">
                  <a:noFill/>
                  <a:prstDash val="solid"/>
                  <a:round/>
                  <a:headEnd type="none" w="sm" len="sm"/>
                  <a:tailEnd type="none" w="sm" len="sm"/>
                </a:ln>
                <a:effectLst>
                  <a:outerShdw blurRad="149987" dist="250190" dir="8460000" algn="ctr">
                    <a:srgbClr val="000000">
                      <a:alpha val="28000"/>
                    </a:srgbClr>
                  </a:outerShdw>
                </a:effectLst>
                <a:sp3d prstMaterial="metal"/>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0" name="TextBox 9">
                <a:extLst>
                  <a:ext uri="{FF2B5EF4-FFF2-40B4-BE49-F238E27FC236}">
                    <a16:creationId xmlns:a16="http://schemas.microsoft.com/office/drawing/2014/main" id="{C993160D-2DD3-1ED3-6E32-01E360EB212A}"/>
                  </a:ext>
                </a:extLst>
              </p:cNvPr>
              <p:cNvSpPr txBox="1"/>
              <p:nvPr/>
            </p:nvSpPr>
            <p:spPr>
              <a:xfrm>
                <a:off x="8788241" y="4816312"/>
                <a:ext cx="1675258" cy="400110"/>
              </a:xfrm>
              <a:prstGeom prst="rect">
                <a:avLst/>
              </a:prstGeom>
              <a:noFill/>
              <a:ln>
                <a:noFill/>
              </a:ln>
            </p:spPr>
            <p:txBody>
              <a:bodyPr wrap="square">
                <a:spAutoFit/>
              </a:bodyPr>
              <a:lstStyle/>
              <a:p>
                <a:r>
                  <a:rPr lang="en-US" sz="2000" b="1" dirty="0">
                    <a:solidFill>
                      <a:srgbClr val="FF0000"/>
                    </a:solidFill>
                    <a:latin typeface="ArialMT"/>
                  </a:rPr>
                  <a:t>Description</a:t>
                </a:r>
                <a:endParaRPr lang="en-US" sz="2000" b="1" dirty="0">
                  <a:solidFill>
                    <a:srgbClr val="FF0000"/>
                  </a:solidFill>
                </a:endParaRPr>
              </a:p>
            </p:txBody>
          </p:sp>
          <p:sp>
            <p:nvSpPr>
              <p:cNvPr id="12" name="TextBox 11">
                <a:extLst>
                  <a:ext uri="{FF2B5EF4-FFF2-40B4-BE49-F238E27FC236}">
                    <a16:creationId xmlns:a16="http://schemas.microsoft.com/office/drawing/2014/main" id="{DAB59F70-3F21-A0D8-581B-DB05817C508D}"/>
                  </a:ext>
                </a:extLst>
              </p:cNvPr>
              <p:cNvSpPr txBox="1"/>
              <p:nvPr/>
            </p:nvSpPr>
            <p:spPr>
              <a:xfrm>
                <a:off x="7408733" y="3348282"/>
                <a:ext cx="1870169" cy="400110"/>
              </a:xfrm>
              <a:prstGeom prst="rect">
                <a:avLst/>
              </a:prstGeom>
              <a:noFill/>
              <a:ln>
                <a:noFill/>
              </a:ln>
            </p:spPr>
            <p:txBody>
              <a:bodyPr wrap="square">
                <a:spAutoFit/>
              </a:bodyPr>
              <a:lstStyle/>
              <a:p>
                <a:r>
                  <a:rPr lang="en-GB" sz="2000" b="1" dirty="0">
                    <a:solidFill>
                      <a:srgbClr val="FF0000"/>
                    </a:solidFill>
                    <a:latin typeface="ArialMT"/>
                  </a:rPr>
                  <a:t>Interpretation</a:t>
                </a:r>
                <a:endParaRPr lang="en-US" sz="2000" b="1" dirty="0">
                  <a:solidFill>
                    <a:srgbClr val="FF0000"/>
                  </a:solidFill>
                </a:endParaRPr>
              </a:p>
            </p:txBody>
          </p:sp>
          <p:sp>
            <p:nvSpPr>
              <p:cNvPr id="14" name="TextBox 13">
                <a:extLst>
                  <a:ext uri="{FF2B5EF4-FFF2-40B4-BE49-F238E27FC236}">
                    <a16:creationId xmlns:a16="http://schemas.microsoft.com/office/drawing/2014/main" id="{82BE098A-3589-3568-1083-62032B2CFF94}"/>
                  </a:ext>
                </a:extLst>
              </p:cNvPr>
              <p:cNvSpPr txBox="1"/>
              <p:nvPr/>
            </p:nvSpPr>
            <p:spPr>
              <a:xfrm>
                <a:off x="6144097" y="4588121"/>
                <a:ext cx="1430190" cy="400110"/>
              </a:xfrm>
              <a:prstGeom prst="rect">
                <a:avLst/>
              </a:prstGeom>
              <a:noFill/>
              <a:ln>
                <a:noFill/>
              </a:ln>
            </p:spPr>
            <p:txBody>
              <a:bodyPr wrap="square">
                <a:spAutoFit/>
              </a:bodyPr>
              <a:lstStyle/>
              <a:p>
                <a:r>
                  <a:rPr lang="en-GB" sz="2000" b="1" dirty="0">
                    <a:solidFill>
                      <a:srgbClr val="FF0000"/>
                    </a:solidFill>
                    <a:latin typeface="ArialMT"/>
                  </a:rPr>
                  <a:t>Prediction</a:t>
                </a:r>
                <a:endParaRPr lang="en-US" sz="2000" b="1" dirty="0">
                  <a:solidFill>
                    <a:srgbClr val="FF0000"/>
                  </a:solidFill>
                </a:endParaRPr>
              </a:p>
            </p:txBody>
          </p:sp>
          <p:sp>
            <p:nvSpPr>
              <p:cNvPr id="16" name="TextBox 15">
                <a:extLst>
                  <a:ext uri="{FF2B5EF4-FFF2-40B4-BE49-F238E27FC236}">
                    <a16:creationId xmlns:a16="http://schemas.microsoft.com/office/drawing/2014/main" id="{9F922264-1C7A-374A-92AA-F076BABDA204}"/>
                  </a:ext>
                </a:extLst>
              </p:cNvPr>
              <p:cNvSpPr txBox="1"/>
              <p:nvPr/>
            </p:nvSpPr>
            <p:spPr>
              <a:xfrm>
                <a:off x="4775855" y="3359256"/>
                <a:ext cx="1577973" cy="400110"/>
              </a:xfrm>
              <a:prstGeom prst="rect">
                <a:avLst/>
              </a:prstGeom>
              <a:noFill/>
              <a:ln>
                <a:noFill/>
              </a:ln>
            </p:spPr>
            <p:txBody>
              <a:bodyPr wrap="square">
                <a:spAutoFit/>
              </a:bodyPr>
              <a:lstStyle/>
              <a:p>
                <a:r>
                  <a:rPr lang="en-GB" sz="2000" b="1" dirty="0">
                    <a:solidFill>
                      <a:srgbClr val="0A1F61"/>
                    </a:solidFill>
                    <a:latin typeface="ArialMT"/>
                  </a:rPr>
                  <a:t>Controlling</a:t>
                </a:r>
                <a:endParaRPr lang="en-US" sz="2000" b="1" dirty="0">
                  <a:solidFill>
                    <a:srgbClr val="0A1F61"/>
                  </a:solidFill>
                  <a:latin typeface="ArialMT"/>
                </a:endParaRPr>
              </a:p>
            </p:txBody>
          </p:sp>
          <p:sp>
            <p:nvSpPr>
              <p:cNvPr id="18" name="TextBox 17">
                <a:extLst>
                  <a:ext uri="{FF2B5EF4-FFF2-40B4-BE49-F238E27FC236}">
                    <a16:creationId xmlns:a16="http://schemas.microsoft.com/office/drawing/2014/main" id="{DFE085C8-F87E-6AFB-54FA-740B4599457C}"/>
                  </a:ext>
                </a:extLst>
              </p:cNvPr>
              <p:cNvSpPr txBox="1"/>
              <p:nvPr/>
            </p:nvSpPr>
            <p:spPr>
              <a:xfrm>
                <a:off x="3394243" y="4826762"/>
                <a:ext cx="1768796" cy="400110"/>
              </a:xfrm>
              <a:prstGeom prst="rect">
                <a:avLst/>
              </a:prstGeom>
              <a:noFill/>
              <a:ln>
                <a:noFill/>
              </a:ln>
            </p:spPr>
            <p:txBody>
              <a:bodyPr wrap="square">
                <a:spAutoFit/>
              </a:bodyPr>
              <a:lstStyle/>
              <a:p>
                <a:r>
                  <a:rPr lang="en-GB" sz="2000" b="1" dirty="0">
                    <a:solidFill>
                      <a:srgbClr val="0A1F61"/>
                    </a:solidFill>
                    <a:latin typeface="ArialMT"/>
                  </a:rPr>
                  <a:t>Comparison</a:t>
                </a:r>
                <a:endParaRPr lang="en-US" sz="2000" b="1" dirty="0"/>
              </a:p>
            </p:txBody>
          </p:sp>
          <p:sp>
            <p:nvSpPr>
              <p:cNvPr id="20" name="TextBox 19">
                <a:extLst>
                  <a:ext uri="{FF2B5EF4-FFF2-40B4-BE49-F238E27FC236}">
                    <a16:creationId xmlns:a16="http://schemas.microsoft.com/office/drawing/2014/main" id="{487B82E6-301C-2FF4-221B-BDBA4AF3D538}"/>
                  </a:ext>
                </a:extLst>
              </p:cNvPr>
              <p:cNvSpPr txBox="1"/>
              <p:nvPr/>
            </p:nvSpPr>
            <p:spPr>
              <a:xfrm>
                <a:off x="2022101" y="3622018"/>
                <a:ext cx="1577973" cy="400110"/>
              </a:xfrm>
              <a:prstGeom prst="rect">
                <a:avLst/>
              </a:prstGeom>
              <a:noFill/>
              <a:ln>
                <a:noFill/>
              </a:ln>
            </p:spPr>
            <p:txBody>
              <a:bodyPr wrap="square">
                <a:spAutoFit/>
              </a:bodyPr>
              <a:lstStyle/>
              <a:p>
                <a:pPr algn="ctr" eaLnBrk="1" hangingPunct="1">
                  <a:defRPr/>
                </a:pPr>
                <a:r>
                  <a:rPr lang="en-US" sz="2000" b="1" dirty="0"/>
                  <a:t>New Facts</a:t>
                </a:r>
                <a:endParaRPr lang="fr-FR" sz="2000" b="1" dirty="0"/>
              </a:p>
            </p:txBody>
          </p:sp>
        </p:grpSp>
        <p:sp>
          <p:nvSpPr>
            <p:cNvPr id="35" name="Google Shape;9163;p70">
              <a:extLst>
                <a:ext uri="{FF2B5EF4-FFF2-40B4-BE49-F238E27FC236}">
                  <a16:creationId xmlns:a16="http://schemas.microsoft.com/office/drawing/2014/main" id="{4EF2177D-CF9B-1805-C9BD-8F02EEAD807F}"/>
                </a:ext>
              </a:extLst>
            </p:cNvPr>
            <p:cNvSpPr/>
            <p:nvPr/>
          </p:nvSpPr>
          <p:spPr>
            <a:xfrm>
              <a:off x="195470" y="3740396"/>
              <a:ext cx="2672453" cy="2547932"/>
            </a:xfrm>
            <a:custGeom>
              <a:avLst/>
              <a:gdLst/>
              <a:ahLst/>
              <a:cxnLst/>
              <a:rect l="l" t="t" r="r" b="b"/>
              <a:pathLst>
                <a:path w="32955" h="32848" extrusionOk="0">
                  <a:moveTo>
                    <a:pt x="16478" y="1"/>
                  </a:moveTo>
                  <a:cubicBezTo>
                    <a:pt x="16331" y="1"/>
                    <a:pt x="16185" y="57"/>
                    <a:pt x="16073" y="168"/>
                  </a:cubicBezTo>
                  <a:lnTo>
                    <a:pt x="9603" y="6639"/>
                  </a:lnTo>
                  <a:cubicBezTo>
                    <a:pt x="9489" y="6752"/>
                    <a:pt x="9342" y="6809"/>
                    <a:pt x="9195" y="6809"/>
                  </a:cubicBezTo>
                  <a:cubicBezTo>
                    <a:pt x="9048" y="6809"/>
                    <a:pt x="8900" y="6752"/>
                    <a:pt x="8787" y="6639"/>
                  </a:cubicBezTo>
                  <a:lnTo>
                    <a:pt x="8674" y="6526"/>
                  </a:lnTo>
                  <a:cubicBezTo>
                    <a:pt x="8451" y="6303"/>
                    <a:pt x="8244" y="5863"/>
                    <a:pt x="8211" y="5545"/>
                  </a:cubicBezTo>
                  <a:cubicBezTo>
                    <a:pt x="8211" y="5545"/>
                    <a:pt x="8127" y="4669"/>
                    <a:pt x="7581" y="4125"/>
                  </a:cubicBezTo>
                  <a:cubicBezTo>
                    <a:pt x="7109" y="3646"/>
                    <a:pt x="6488" y="3407"/>
                    <a:pt x="5867" y="3407"/>
                  </a:cubicBezTo>
                  <a:cubicBezTo>
                    <a:pt x="5251" y="3407"/>
                    <a:pt x="4634" y="3642"/>
                    <a:pt x="4164" y="4112"/>
                  </a:cubicBezTo>
                  <a:cubicBezTo>
                    <a:pt x="3219" y="5057"/>
                    <a:pt x="3226" y="6590"/>
                    <a:pt x="4177" y="7529"/>
                  </a:cubicBezTo>
                  <a:cubicBezTo>
                    <a:pt x="4721" y="8075"/>
                    <a:pt x="5601" y="8160"/>
                    <a:pt x="5601" y="8160"/>
                  </a:cubicBezTo>
                  <a:cubicBezTo>
                    <a:pt x="5914" y="8189"/>
                    <a:pt x="6354" y="8399"/>
                    <a:pt x="6578" y="8622"/>
                  </a:cubicBezTo>
                  <a:lnTo>
                    <a:pt x="6694" y="8735"/>
                  </a:lnTo>
                  <a:cubicBezTo>
                    <a:pt x="6914" y="8962"/>
                    <a:pt x="6914" y="9324"/>
                    <a:pt x="6694" y="9548"/>
                  </a:cubicBezTo>
                  <a:lnTo>
                    <a:pt x="223" y="16018"/>
                  </a:lnTo>
                  <a:cubicBezTo>
                    <a:pt x="0" y="16245"/>
                    <a:pt x="0" y="16607"/>
                    <a:pt x="223" y="16830"/>
                  </a:cubicBezTo>
                  <a:lnTo>
                    <a:pt x="6694" y="23301"/>
                  </a:lnTo>
                  <a:cubicBezTo>
                    <a:pt x="6917" y="23527"/>
                    <a:pt x="6917" y="23890"/>
                    <a:pt x="6694" y="24113"/>
                  </a:cubicBezTo>
                  <a:lnTo>
                    <a:pt x="6688" y="24119"/>
                  </a:lnTo>
                  <a:cubicBezTo>
                    <a:pt x="6464" y="24343"/>
                    <a:pt x="6024" y="24550"/>
                    <a:pt x="5711" y="24579"/>
                  </a:cubicBezTo>
                  <a:cubicBezTo>
                    <a:pt x="5711" y="24579"/>
                    <a:pt x="4831" y="24666"/>
                    <a:pt x="4287" y="25210"/>
                  </a:cubicBezTo>
                  <a:cubicBezTo>
                    <a:pt x="3346" y="26151"/>
                    <a:pt x="3346" y="27675"/>
                    <a:pt x="4287" y="28616"/>
                  </a:cubicBezTo>
                  <a:cubicBezTo>
                    <a:pt x="4756" y="29085"/>
                    <a:pt x="5372" y="29320"/>
                    <a:pt x="5989" y="29320"/>
                  </a:cubicBezTo>
                  <a:cubicBezTo>
                    <a:pt x="6605" y="29320"/>
                    <a:pt x="7221" y="29085"/>
                    <a:pt x="7691" y="28616"/>
                  </a:cubicBezTo>
                  <a:cubicBezTo>
                    <a:pt x="8237" y="28070"/>
                    <a:pt x="8321" y="27193"/>
                    <a:pt x="8321" y="27193"/>
                  </a:cubicBezTo>
                  <a:cubicBezTo>
                    <a:pt x="8354" y="26876"/>
                    <a:pt x="8561" y="26436"/>
                    <a:pt x="8784" y="26213"/>
                  </a:cubicBezTo>
                  <a:lnTo>
                    <a:pt x="8787" y="26209"/>
                  </a:lnTo>
                  <a:cubicBezTo>
                    <a:pt x="8900" y="26098"/>
                    <a:pt x="9048" y="26042"/>
                    <a:pt x="9195" y="26042"/>
                  </a:cubicBezTo>
                  <a:cubicBezTo>
                    <a:pt x="9341" y="26042"/>
                    <a:pt x="9488" y="26098"/>
                    <a:pt x="9599" y="26209"/>
                  </a:cubicBezTo>
                  <a:lnTo>
                    <a:pt x="16070" y="32680"/>
                  </a:lnTo>
                  <a:cubicBezTo>
                    <a:pt x="16183" y="32792"/>
                    <a:pt x="16330" y="32847"/>
                    <a:pt x="16478" y="32847"/>
                  </a:cubicBezTo>
                  <a:cubicBezTo>
                    <a:pt x="16625" y="32847"/>
                    <a:pt x="16772" y="32792"/>
                    <a:pt x="16885" y="32680"/>
                  </a:cubicBezTo>
                  <a:lnTo>
                    <a:pt x="23356" y="26209"/>
                  </a:lnTo>
                  <a:cubicBezTo>
                    <a:pt x="23579" y="25983"/>
                    <a:pt x="23579" y="25620"/>
                    <a:pt x="23356" y="25397"/>
                  </a:cubicBezTo>
                  <a:lnTo>
                    <a:pt x="23281" y="25326"/>
                  </a:lnTo>
                  <a:cubicBezTo>
                    <a:pt x="23058" y="25103"/>
                    <a:pt x="22618" y="24893"/>
                    <a:pt x="22304" y="24863"/>
                  </a:cubicBezTo>
                  <a:cubicBezTo>
                    <a:pt x="22304" y="24863"/>
                    <a:pt x="21428" y="24779"/>
                    <a:pt x="20881" y="24233"/>
                  </a:cubicBezTo>
                  <a:cubicBezTo>
                    <a:pt x="19939" y="23294"/>
                    <a:pt x="19943" y="21767"/>
                    <a:pt x="20881" y="20829"/>
                  </a:cubicBezTo>
                  <a:cubicBezTo>
                    <a:pt x="21351" y="20358"/>
                    <a:pt x="21968" y="20123"/>
                    <a:pt x="22584" y="20123"/>
                  </a:cubicBezTo>
                  <a:cubicBezTo>
                    <a:pt x="23200" y="20123"/>
                    <a:pt x="23817" y="20358"/>
                    <a:pt x="24287" y="20829"/>
                  </a:cubicBezTo>
                  <a:cubicBezTo>
                    <a:pt x="24831" y="21373"/>
                    <a:pt x="24918" y="22253"/>
                    <a:pt x="24918" y="22253"/>
                  </a:cubicBezTo>
                  <a:cubicBezTo>
                    <a:pt x="24947" y="22566"/>
                    <a:pt x="25155" y="23006"/>
                    <a:pt x="25378" y="23230"/>
                  </a:cubicBezTo>
                  <a:lnTo>
                    <a:pt x="25449" y="23301"/>
                  </a:lnTo>
                  <a:cubicBezTo>
                    <a:pt x="25562" y="23412"/>
                    <a:pt x="25709" y="23468"/>
                    <a:pt x="25856" y="23468"/>
                  </a:cubicBezTo>
                  <a:cubicBezTo>
                    <a:pt x="26003" y="23468"/>
                    <a:pt x="26149" y="23412"/>
                    <a:pt x="26261" y="23301"/>
                  </a:cubicBezTo>
                  <a:lnTo>
                    <a:pt x="32732" y="16830"/>
                  </a:lnTo>
                  <a:cubicBezTo>
                    <a:pt x="32955" y="16607"/>
                    <a:pt x="32955" y="16245"/>
                    <a:pt x="32732" y="16018"/>
                  </a:cubicBezTo>
                  <a:lnTo>
                    <a:pt x="26261" y="9548"/>
                  </a:lnTo>
                  <a:cubicBezTo>
                    <a:pt x="26149" y="9436"/>
                    <a:pt x="26003" y="9380"/>
                    <a:pt x="25856" y="9380"/>
                  </a:cubicBezTo>
                  <a:cubicBezTo>
                    <a:pt x="25709" y="9380"/>
                    <a:pt x="25562" y="9436"/>
                    <a:pt x="25449" y="9548"/>
                  </a:cubicBezTo>
                  <a:lnTo>
                    <a:pt x="25381" y="9615"/>
                  </a:lnTo>
                  <a:cubicBezTo>
                    <a:pt x="25158" y="9839"/>
                    <a:pt x="24951" y="10279"/>
                    <a:pt x="24918" y="10596"/>
                  </a:cubicBezTo>
                  <a:cubicBezTo>
                    <a:pt x="24918" y="10596"/>
                    <a:pt x="24834" y="11473"/>
                    <a:pt x="24291" y="12019"/>
                  </a:cubicBezTo>
                  <a:cubicBezTo>
                    <a:pt x="23820" y="12488"/>
                    <a:pt x="23204" y="12723"/>
                    <a:pt x="22587" y="12723"/>
                  </a:cubicBezTo>
                  <a:cubicBezTo>
                    <a:pt x="21971" y="12723"/>
                    <a:pt x="21355" y="12488"/>
                    <a:pt x="20884" y="12019"/>
                  </a:cubicBezTo>
                  <a:cubicBezTo>
                    <a:pt x="19946" y="11078"/>
                    <a:pt x="19946" y="9554"/>
                    <a:pt x="20884" y="8613"/>
                  </a:cubicBezTo>
                  <a:cubicBezTo>
                    <a:pt x="21428" y="8069"/>
                    <a:pt x="22308" y="7985"/>
                    <a:pt x="22308" y="7985"/>
                  </a:cubicBezTo>
                  <a:cubicBezTo>
                    <a:pt x="22621" y="7953"/>
                    <a:pt x="23061" y="7745"/>
                    <a:pt x="23285" y="7522"/>
                  </a:cubicBezTo>
                  <a:lnTo>
                    <a:pt x="23356" y="7454"/>
                  </a:lnTo>
                  <a:cubicBezTo>
                    <a:pt x="23579" y="7228"/>
                    <a:pt x="23579" y="6865"/>
                    <a:pt x="23356" y="6639"/>
                  </a:cubicBezTo>
                  <a:lnTo>
                    <a:pt x="16885" y="168"/>
                  </a:lnTo>
                  <a:cubicBezTo>
                    <a:pt x="16772" y="57"/>
                    <a:pt x="16625" y="1"/>
                    <a:pt x="16478" y="1"/>
                  </a:cubicBezTo>
                  <a:close/>
                </a:path>
              </a:pathLst>
            </a:custGeom>
            <a:solidFill>
              <a:schemeClr val="accent1">
                <a:lumMod val="60000"/>
                <a:lumOff val="40000"/>
              </a:schemeClr>
            </a:solidFill>
            <a:ln w="9525" cap="flat" cmpd="sng">
              <a:noFill/>
              <a:prstDash val="solid"/>
              <a:round/>
              <a:headEnd type="none" w="sm" len="sm"/>
              <a:tailEnd type="none" w="sm" len="sm"/>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36" name="TextBox 35">
              <a:extLst>
                <a:ext uri="{FF2B5EF4-FFF2-40B4-BE49-F238E27FC236}">
                  <a16:creationId xmlns:a16="http://schemas.microsoft.com/office/drawing/2014/main" id="{39A2F25D-F646-4BAB-4714-6C29BC158CD2}"/>
                </a:ext>
              </a:extLst>
            </p:cNvPr>
            <p:cNvSpPr txBox="1"/>
            <p:nvPr/>
          </p:nvSpPr>
          <p:spPr>
            <a:xfrm>
              <a:off x="559475" y="4813845"/>
              <a:ext cx="1675258" cy="400110"/>
            </a:xfrm>
            <a:prstGeom prst="rect">
              <a:avLst/>
            </a:prstGeom>
            <a:noFill/>
            <a:ln>
              <a:noFill/>
            </a:ln>
          </p:spPr>
          <p:txBody>
            <a:bodyPr wrap="square">
              <a:spAutoFit/>
            </a:bodyPr>
            <a:lstStyle/>
            <a:p>
              <a:r>
                <a:rPr lang="en-US" sz="2000" b="1" dirty="0">
                  <a:latin typeface="ArialMT"/>
                </a:rPr>
                <a:t>Validation</a:t>
              </a:r>
              <a:endParaRPr lang="en-US" sz="2000" b="1" dirty="0"/>
            </a:p>
          </p:txBody>
        </p:sp>
      </p:grpSp>
    </p:spTree>
    <p:extLst>
      <p:ext uri="{BB962C8B-B14F-4D97-AF65-F5344CB8AC3E}">
        <p14:creationId xmlns:p14="http://schemas.microsoft.com/office/powerpoint/2010/main" val="93518562"/>
      </p:ext>
    </p:extLst>
  </p:cSld>
  <p:clrMapOvr>
    <a:masterClrMapping/>
  </p:clrMapOvr>
  <mc:AlternateContent xmlns:mc="http://schemas.openxmlformats.org/markup-compatibility/2006" xmlns:p14="http://schemas.microsoft.com/office/powerpoint/2010/main">
    <mc:Choice Requires="p14">
      <p:transition spd="slow" p14:dur="2000" advTm="63380"/>
    </mc:Choice>
    <mc:Fallback xmlns="">
      <p:transition spd="slow" advTm="6338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wipe(down)">
                                      <p:cBhvr>
                                        <p:cTn id="7"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646909" y="263506"/>
            <a:ext cx="3689463" cy="833433"/>
          </a:xfrm>
          <a:prstGeom prst="rect">
            <a:avLst/>
          </a:prstGeom>
          <a:noFill/>
        </p:spPr>
        <p:txBody>
          <a:bodyPr wrap="square" rtlCol="0">
            <a:spAutoFit/>
          </a:bodyPr>
          <a:lstStyle/>
          <a:p>
            <a:pPr algn="ctr">
              <a:lnSpc>
                <a:spcPct val="200000"/>
              </a:lnSpc>
            </a:pPr>
            <a:r>
              <a:rPr lang="en-GB" sz="2800" b="1" i="0" u="none" strike="noStrike" baseline="0" dirty="0">
                <a:solidFill>
                  <a:schemeClr val="bg1"/>
                </a:solidFill>
                <a:latin typeface="ArialMT"/>
              </a:rPr>
              <a:t>Description</a:t>
            </a:r>
            <a:endParaRPr lang="en-GB" sz="2800" b="1" dirty="0">
              <a:solidFill>
                <a:schemeClr val="bg1"/>
              </a:solidFill>
            </a:endParaRPr>
          </a:p>
        </p:txBody>
      </p:sp>
      <p:sp>
        <p:nvSpPr>
          <p:cNvPr id="19" name="TextBox 18"/>
          <p:cNvSpPr txBox="1"/>
          <p:nvPr/>
        </p:nvSpPr>
        <p:spPr>
          <a:xfrm>
            <a:off x="818605" y="1756985"/>
            <a:ext cx="8025591" cy="4429931"/>
          </a:xfrm>
          <a:prstGeom prst="rect">
            <a:avLst/>
          </a:prstGeom>
          <a:noFill/>
        </p:spPr>
        <p:txBody>
          <a:bodyPr wrap="square" rtlCol="0">
            <a:spAutoFit/>
          </a:bodyPr>
          <a:lstStyle/>
          <a:p>
            <a:pPr marL="342900" marR="0" lvl="0" indent="-342900" algn="just" fontAlgn="auto">
              <a:lnSpc>
                <a:spcPct val="200000"/>
              </a:lnSpc>
              <a:spcBef>
                <a:spcPts val="1000"/>
              </a:spcBef>
              <a:spcAft>
                <a:spcPts val="0"/>
              </a:spcAft>
              <a:buClrTx/>
              <a:buSzTx/>
              <a:buFont typeface="+mj-lt"/>
              <a:buAutoNum type="arabicPeriod"/>
              <a:tabLst/>
              <a:defRPr/>
            </a:pPr>
            <a:r>
              <a:rPr lang="en-US" sz="2000" dirty="0">
                <a:solidFill>
                  <a:schemeClr val="bg1"/>
                </a:solidFill>
              </a:rPr>
              <a:t>Description represents efforts exerted to give a pictorial account of the phenomenon being studied. It is actually the first step in research since it provides the basis for further exploration of the </a:t>
            </a:r>
            <a:r>
              <a:rPr lang="en-GB" sz="2000" dirty="0">
                <a:solidFill>
                  <a:schemeClr val="bg1"/>
                </a:solidFill>
              </a:rPr>
              <a:t>phenomenon under consideration.</a:t>
            </a:r>
          </a:p>
          <a:p>
            <a:pPr marL="342900" indent="-342900" algn="just">
              <a:lnSpc>
                <a:spcPct val="200000"/>
              </a:lnSpc>
              <a:spcBef>
                <a:spcPts val="1000"/>
              </a:spcBef>
              <a:buFont typeface="+mj-lt"/>
              <a:buAutoNum type="arabicPeriod"/>
              <a:defRPr/>
            </a:pPr>
            <a:r>
              <a:rPr lang="en-US" sz="2000" dirty="0">
                <a:solidFill>
                  <a:schemeClr val="bg1"/>
                </a:solidFill>
              </a:rPr>
              <a:t>In the description, the researcher attempts to find answers to the questions “what,” “who,” and “where?”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GB" sz="2800" b="0" i="0" u="none" strike="noStrike" kern="1200" cap="none" spc="0" normalizeH="0" baseline="0" noProof="0" dirty="0">
              <a:ln>
                <a:noFill/>
              </a:ln>
              <a:solidFill>
                <a:schemeClr val="bg1"/>
              </a:solidFill>
              <a:effectLst/>
              <a:uLnTx/>
              <a:uFillTx/>
              <a:latin typeface="ArialMT"/>
              <a:ea typeface="+mn-ea"/>
              <a:cs typeface="+mn-cs"/>
            </a:endParaRPr>
          </a:p>
        </p:txBody>
      </p:sp>
    </p:spTree>
    <p:extLst>
      <p:ext uri="{BB962C8B-B14F-4D97-AF65-F5344CB8AC3E}">
        <p14:creationId xmlns:p14="http://schemas.microsoft.com/office/powerpoint/2010/main" val="2058095364"/>
      </p:ext>
    </p:extLst>
  </p:cSld>
  <p:clrMapOvr>
    <a:masterClrMapping/>
  </p:clrMapOvr>
  <mc:AlternateContent xmlns:mc="http://schemas.openxmlformats.org/markup-compatibility/2006" xmlns:p14="http://schemas.microsoft.com/office/powerpoint/2010/main">
    <mc:Choice Requires="p14">
      <p:transition spd="slow" p14:dur="1200" advTm="118826">
        <p14:prism/>
      </p:transition>
    </mc:Choice>
    <mc:Fallback xmlns="">
      <p:transition spd="slow" advTm="118826">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646909" y="263506"/>
            <a:ext cx="3689463" cy="833433"/>
          </a:xfrm>
          <a:prstGeom prst="rect">
            <a:avLst/>
          </a:prstGeom>
          <a:noFill/>
        </p:spPr>
        <p:txBody>
          <a:bodyPr wrap="square" rtlCol="0">
            <a:spAutoFit/>
          </a:bodyPr>
          <a:lstStyle/>
          <a:p>
            <a:pPr algn="ctr">
              <a:lnSpc>
                <a:spcPct val="200000"/>
              </a:lnSpc>
            </a:pPr>
            <a:r>
              <a:rPr lang="en-GB" sz="2800" b="1" dirty="0">
                <a:solidFill>
                  <a:schemeClr val="bg1"/>
                </a:solidFill>
                <a:latin typeface="ArialMT"/>
              </a:rPr>
              <a:t>Interpretation</a:t>
            </a:r>
            <a:endParaRPr lang="en-GB" sz="2800" b="1" dirty="0">
              <a:solidFill>
                <a:schemeClr val="bg1"/>
              </a:solidFill>
            </a:endParaRPr>
          </a:p>
        </p:txBody>
      </p:sp>
      <p:sp>
        <p:nvSpPr>
          <p:cNvPr id="19" name="TextBox 18"/>
          <p:cNvSpPr txBox="1"/>
          <p:nvPr/>
        </p:nvSpPr>
        <p:spPr>
          <a:xfrm>
            <a:off x="818606" y="1756985"/>
            <a:ext cx="9089892" cy="3810467"/>
          </a:xfrm>
          <a:prstGeom prst="rect">
            <a:avLst/>
          </a:prstGeom>
          <a:noFill/>
        </p:spPr>
        <p:txBody>
          <a:bodyPr wrap="square" rtlCol="0">
            <a:spAutoFit/>
          </a:bodyPr>
          <a:lstStyle/>
          <a:p>
            <a:pPr marL="342900" indent="-342900">
              <a:lnSpc>
                <a:spcPct val="200000"/>
              </a:lnSpc>
              <a:spcBef>
                <a:spcPts val="1000"/>
              </a:spcBef>
              <a:buFont typeface="+mj-lt"/>
              <a:buAutoNum type="arabicPeriod"/>
              <a:defRPr/>
            </a:pPr>
            <a:r>
              <a:rPr lang="en-US" sz="2400" dirty="0">
                <a:solidFill>
                  <a:schemeClr val="bg1"/>
                </a:solidFill>
              </a:rPr>
              <a:t>In interpretation, the researcher is interested in exploring the reasons or causes of certain behavior or event occurrence.</a:t>
            </a:r>
          </a:p>
          <a:p>
            <a:pPr marL="342900" indent="-342900">
              <a:lnSpc>
                <a:spcPct val="200000"/>
              </a:lnSpc>
              <a:spcBef>
                <a:spcPts val="1000"/>
              </a:spcBef>
              <a:buFont typeface="+mj-lt"/>
              <a:buAutoNum type="arabicPeriod"/>
              <a:defRPr/>
            </a:pPr>
            <a:r>
              <a:rPr lang="en-US" sz="2400" dirty="0">
                <a:solidFill>
                  <a:schemeClr val="bg1"/>
                </a:solidFill>
              </a:rPr>
              <a:t> It involves understanding the cause–and–effect relationship between phenomena. Attempts have been made to answer the </a:t>
            </a:r>
            <a:r>
              <a:rPr lang="en-GB" sz="2400" b="1" dirty="0">
                <a:solidFill>
                  <a:schemeClr val="bg1"/>
                </a:solidFill>
              </a:rPr>
              <a:t>question “why?”</a:t>
            </a:r>
          </a:p>
        </p:txBody>
      </p:sp>
    </p:spTree>
    <p:extLst>
      <p:ext uri="{BB962C8B-B14F-4D97-AF65-F5344CB8AC3E}">
        <p14:creationId xmlns:p14="http://schemas.microsoft.com/office/powerpoint/2010/main" val="3844461920"/>
      </p:ext>
    </p:extLst>
  </p:cSld>
  <p:clrMapOvr>
    <a:masterClrMapping/>
  </p:clrMapOvr>
  <mc:AlternateContent xmlns:mc="http://schemas.openxmlformats.org/markup-compatibility/2006" xmlns:p14="http://schemas.microsoft.com/office/powerpoint/2010/main">
    <mc:Choice Requires="p14">
      <p:transition spd="slow" p14:dur="1200" advTm="45103">
        <p14:prism/>
      </p:transition>
    </mc:Choice>
    <mc:Fallback xmlns="">
      <p:transition spd="slow" advTm="45103">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646909" y="263506"/>
            <a:ext cx="3689463" cy="833433"/>
          </a:xfrm>
          <a:prstGeom prst="rect">
            <a:avLst/>
          </a:prstGeom>
          <a:noFill/>
        </p:spPr>
        <p:txBody>
          <a:bodyPr wrap="square" rtlCol="0">
            <a:spAutoFit/>
          </a:bodyPr>
          <a:lstStyle/>
          <a:p>
            <a:pPr algn="ctr">
              <a:lnSpc>
                <a:spcPct val="200000"/>
              </a:lnSpc>
            </a:pPr>
            <a:r>
              <a:rPr lang="en-GB" sz="2800" b="1" i="0" u="none" strike="noStrike" baseline="0" dirty="0">
                <a:solidFill>
                  <a:schemeClr val="bg1"/>
                </a:solidFill>
                <a:latin typeface="ArialMT"/>
              </a:rPr>
              <a:t>Prediction</a:t>
            </a:r>
            <a:endParaRPr lang="en-GB" sz="2800" b="1" dirty="0">
              <a:solidFill>
                <a:schemeClr val="bg1"/>
              </a:solidFill>
            </a:endParaRPr>
          </a:p>
        </p:txBody>
      </p:sp>
      <p:sp>
        <p:nvSpPr>
          <p:cNvPr id="19" name="TextBox 18"/>
          <p:cNvSpPr txBox="1"/>
          <p:nvPr/>
        </p:nvSpPr>
        <p:spPr>
          <a:xfrm>
            <a:off x="879070" y="1756985"/>
            <a:ext cx="10438504" cy="3046988"/>
          </a:xfrm>
          <a:prstGeom prst="rect">
            <a:avLst/>
          </a:prstGeom>
          <a:noFill/>
        </p:spPr>
        <p:txBody>
          <a:bodyPr wrap="square" rtlCol="0">
            <a:spAutoFit/>
          </a:bodyPr>
          <a:lstStyle/>
          <a:p>
            <a:pPr marL="457200" indent="-457200" algn="l">
              <a:lnSpc>
                <a:spcPct val="200000"/>
              </a:lnSpc>
              <a:buFont typeface="+mj-lt"/>
              <a:buAutoNum type="arabicPeriod"/>
            </a:pPr>
            <a:r>
              <a:rPr lang="en-US" sz="2400" dirty="0">
                <a:solidFill>
                  <a:schemeClr val="bg1"/>
                </a:solidFill>
              </a:rPr>
              <a:t>In research, generalization is made to explain the past and predict what will happen in the future. </a:t>
            </a:r>
          </a:p>
          <a:p>
            <a:pPr marL="457200" indent="-457200" algn="l">
              <a:lnSpc>
                <a:spcPct val="200000"/>
              </a:lnSpc>
              <a:buFont typeface="+mj-lt"/>
              <a:buAutoNum type="arabicPeriod"/>
            </a:pPr>
            <a:r>
              <a:rPr lang="en-US" sz="2400" dirty="0">
                <a:solidFill>
                  <a:schemeClr val="bg1"/>
                </a:solidFill>
              </a:rPr>
              <a:t>A widely based conceptual framework or theory will be used to make predictions about the variable of interest.</a:t>
            </a:r>
          </a:p>
        </p:txBody>
      </p:sp>
    </p:spTree>
    <p:extLst>
      <p:ext uri="{BB962C8B-B14F-4D97-AF65-F5344CB8AC3E}">
        <p14:creationId xmlns:p14="http://schemas.microsoft.com/office/powerpoint/2010/main" val="1159509074"/>
      </p:ext>
    </p:extLst>
  </p:cSld>
  <p:clrMapOvr>
    <a:masterClrMapping/>
  </p:clrMapOvr>
  <mc:AlternateContent xmlns:mc="http://schemas.openxmlformats.org/markup-compatibility/2006" xmlns:p14="http://schemas.microsoft.com/office/powerpoint/2010/main">
    <mc:Choice Requires="p14">
      <p:transition spd="slow" p14:dur="1200" advTm="105707">
        <p14:prism/>
      </p:transition>
    </mc:Choice>
    <mc:Fallback xmlns="">
      <p:transition spd="slow" advTm="105707">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611220" y="247877"/>
            <a:ext cx="3689463" cy="833433"/>
          </a:xfrm>
          <a:prstGeom prst="rect">
            <a:avLst/>
          </a:prstGeom>
          <a:noFill/>
        </p:spPr>
        <p:txBody>
          <a:bodyPr wrap="square" rtlCol="0">
            <a:spAutoFit/>
          </a:bodyPr>
          <a:lstStyle/>
          <a:p>
            <a:pPr algn="ctr">
              <a:lnSpc>
                <a:spcPct val="200000"/>
              </a:lnSpc>
            </a:pPr>
            <a:r>
              <a:rPr lang="en-US" sz="2800" b="1" dirty="0">
                <a:solidFill>
                  <a:schemeClr val="bg1"/>
                </a:solidFill>
                <a:latin typeface="ArialMT"/>
              </a:rPr>
              <a:t>Validation</a:t>
            </a:r>
            <a:endParaRPr lang="en-GB" sz="2800" b="1" dirty="0">
              <a:solidFill>
                <a:schemeClr val="bg1"/>
              </a:solidFill>
            </a:endParaRPr>
          </a:p>
        </p:txBody>
      </p:sp>
      <p:sp>
        <p:nvSpPr>
          <p:cNvPr id="19" name="TextBox 18"/>
          <p:cNvSpPr txBox="1"/>
          <p:nvPr/>
        </p:nvSpPr>
        <p:spPr>
          <a:xfrm>
            <a:off x="818605" y="2017721"/>
            <a:ext cx="10633879" cy="2677656"/>
          </a:xfrm>
          <a:prstGeom prst="rect">
            <a:avLst/>
          </a:prstGeom>
          <a:noFill/>
        </p:spPr>
        <p:txBody>
          <a:bodyPr wrap="square" rtlCol="0">
            <a:spAutoFit/>
          </a:bodyPr>
          <a:lstStyle/>
          <a:p>
            <a:pPr>
              <a:lnSpc>
                <a:spcPct val="200000"/>
              </a:lnSpc>
              <a:spcBef>
                <a:spcPts val="1000"/>
              </a:spcBef>
              <a:defRPr/>
            </a:pPr>
            <a:r>
              <a:rPr lang="en-US" sz="2800" dirty="0">
                <a:solidFill>
                  <a:schemeClr val="bg1"/>
                </a:solidFill>
              </a:rPr>
              <a:t>Validation means that the researcher conducts his study on a topic previously studied by another researcher with a difference in the sample, application environment, method used, or time period.</a:t>
            </a:r>
            <a:endParaRPr lang="en-GB" sz="2800" dirty="0">
              <a:solidFill>
                <a:schemeClr val="bg1"/>
              </a:solidFill>
            </a:endParaRPr>
          </a:p>
        </p:txBody>
      </p:sp>
    </p:spTree>
    <p:extLst>
      <p:ext uri="{BB962C8B-B14F-4D97-AF65-F5344CB8AC3E}">
        <p14:creationId xmlns:p14="http://schemas.microsoft.com/office/powerpoint/2010/main" val="2554350046"/>
      </p:ext>
    </p:extLst>
  </p:cSld>
  <p:clrMapOvr>
    <a:masterClrMapping/>
  </p:clrMapOvr>
  <mc:AlternateContent xmlns:mc="http://schemas.openxmlformats.org/markup-compatibility/2006" xmlns:p14="http://schemas.microsoft.com/office/powerpoint/2010/main">
    <mc:Choice Requires="p14">
      <p:transition spd="slow" p14:dur="1200" advTm="45103">
        <p14:prism/>
      </p:transition>
    </mc:Choice>
    <mc:Fallback xmlns="">
      <p:transition spd="slow" advTm="45103">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646909" y="263506"/>
            <a:ext cx="3689463" cy="833433"/>
          </a:xfrm>
          <a:prstGeom prst="rect">
            <a:avLst/>
          </a:prstGeom>
          <a:noFill/>
        </p:spPr>
        <p:txBody>
          <a:bodyPr wrap="square" rtlCol="0">
            <a:spAutoFit/>
          </a:bodyPr>
          <a:lstStyle/>
          <a:p>
            <a:pPr algn="ctr">
              <a:lnSpc>
                <a:spcPct val="200000"/>
              </a:lnSpc>
            </a:pPr>
            <a:r>
              <a:rPr lang="en-GB" sz="2800" b="1" i="0" u="none" strike="noStrike" baseline="0" dirty="0">
                <a:solidFill>
                  <a:schemeClr val="bg1"/>
                </a:solidFill>
                <a:latin typeface="ArialMT"/>
              </a:rPr>
              <a:t>Control</a:t>
            </a:r>
            <a:endParaRPr lang="en-GB" sz="2800" b="1" dirty="0">
              <a:solidFill>
                <a:schemeClr val="bg1"/>
              </a:solidFill>
            </a:endParaRPr>
          </a:p>
        </p:txBody>
      </p:sp>
      <p:sp>
        <p:nvSpPr>
          <p:cNvPr id="19" name="TextBox 18"/>
          <p:cNvSpPr txBox="1"/>
          <p:nvPr/>
        </p:nvSpPr>
        <p:spPr>
          <a:xfrm>
            <a:off x="818606" y="1756985"/>
            <a:ext cx="10723820" cy="4524315"/>
          </a:xfrm>
          <a:prstGeom prst="rect">
            <a:avLst/>
          </a:prstGeom>
          <a:noFill/>
        </p:spPr>
        <p:txBody>
          <a:bodyPr wrap="square" rtlCol="0">
            <a:spAutoFit/>
          </a:bodyPr>
          <a:lstStyle/>
          <a:p>
            <a:pPr marL="457200" indent="-457200" algn="just">
              <a:lnSpc>
                <a:spcPct val="200000"/>
              </a:lnSpc>
              <a:buFont typeface="+mj-lt"/>
              <a:buAutoNum type="arabicPeriod"/>
            </a:pPr>
            <a:r>
              <a:rPr lang="en-US" sz="2400" dirty="0">
                <a:solidFill>
                  <a:schemeClr val="bg1"/>
                </a:solidFill>
              </a:rPr>
              <a:t>Researchers are also interested in influencing or changing a particular event or condition for different purposes. Therefore, the description, interpretation, and or prediction of events that result from any research undertaking are not casual or without aim. </a:t>
            </a:r>
          </a:p>
          <a:p>
            <a:pPr marL="457200" indent="-457200" algn="just">
              <a:lnSpc>
                <a:spcPct val="200000"/>
              </a:lnSpc>
              <a:buFont typeface="+mj-lt"/>
              <a:buAutoNum type="arabicPeriod"/>
            </a:pPr>
            <a:r>
              <a:rPr lang="en-US" sz="2400" dirty="0">
                <a:solidFill>
                  <a:schemeClr val="bg1"/>
                </a:solidFill>
              </a:rPr>
              <a:t>It is to explore and allow possibilities of control – to intervene and subsequently observe an expected result.</a:t>
            </a:r>
          </a:p>
        </p:txBody>
      </p:sp>
    </p:spTree>
    <p:extLst>
      <p:ext uri="{BB962C8B-B14F-4D97-AF65-F5344CB8AC3E}">
        <p14:creationId xmlns:p14="http://schemas.microsoft.com/office/powerpoint/2010/main" val="2090520886"/>
      </p:ext>
    </p:extLst>
  </p:cSld>
  <p:clrMapOvr>
    <a:masterClrMapping/>
  </p:clrMapOvr>
  <mc:AlternateContent xmlns:mc="http://schemas.openxmlformats.org/markup-compatibility/2006" xmlns:p14="http://schemas.microsoft.com/office/powerpoint/2010/main">
    <mc:Choice Requires="p14">
      <p:transition spd="slow" p14:dur="1200" advTm="63655">
        <p14:prism/>
      </p:transition>
    </mc:Choice>
    <mc:Fallback xmlns="">
      <p:transition spd="slow" advTm="63655">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6CCEA8E1-A558-3072-5AE2-3D27954F9323}"/>
              </a:ext>
            </a:extLst>
          </p:cNvPr>
          <p:cNvSpPr txBox="1"/>
          <p:nvPr/>
        </p:nvSpPr>
        <p:spPr>
          <a:xfrm>
            <a:off x="3147602" y="194532"/>
            <a:ext cx="4488286" cy="939360"/>
          </a:xfrm>
          <a:prstGeom prst="rect">
            <a:avLst/>
          </a:prstGeom>
          <a:noFill/>
        </p:spPr>
        <p:txBody>
          <a:bodyPr wrap="square" rtlCol="0">
            <a:spAutoFit/>
          </a:bodyPr>
          <a:lstStyle/>
          <a:p>
            <a:pPr>
              <a:lnSpc>
                <a:spcPct val="200000"/>
              </a:lnSpc>
            </a:pPr>
            <a:r>
              <a:rPr lang="en-GB" sz="3200" b="1" dirty="0">
                <a:solidFill>
                  <a:schemeClr val="bg1"/>
                </a:solidFill>
                <a:cs typeface="Tajawal Medium" panose="00000600000000000000" pitchFamily="2" charset="-78"/>
              </a:rPr>
              <a:t>New Facts</a:t>
            </a:r>
          </a:p>
        </p:txBody>
      </p:sp>
      <p:sp>
        <p:nvSpPr>
          <p:cNvPr id="12" name="TextBox 11">
            <a:extLst>
              <a:ext uri="{FF2B5EF4-FFF2-40B4-BE49-F238E27FC236}">
                <a16:creationId xmlns:a16="http://schemas.microsoft.com/office/drawing/2014/main" id="{F69625C4-D93D-AD53-0F18-37D71DA3C910}"/>
              </a:ext>
            </a:extLst>
          </p:cNvPr>
          <p:cNvSpPr txBox="1"/>
          <p:nvPr/>
        </p:nvSpPr>
        <p:spPr>
          <a:xfrm>
            <a:off x="625942" y="1917266"/>
            <a:ext cx="10676641" cy="2062103"/>
          </a:xfrm>
          <a:prstGeom prst="rect">
            <a:avLst/>
          </a:prstGeom>
          <a:noFill/>
        </p:spPr>
        <p:txBody>
          <a:bodyPr wrap="square">
            <a:spAutoFit/>
          </a:bodyPr>
          <a:lstStyle/>
          <a:p>
            <a:pPr algn="ctr">
              <a:lnSpc>
                <a:spcPct val="200000"/>
              </a:lnSpc>
            </a:pPr>
            <a:r>
              <a:rPr lang="en-US" sz="3200" dirty="0">
                <a:solidFill>
                  <a:schemeClr val="bg1"/>
                </a:solidFill>
              </a:rPr>
              <a:t>One of the goals of scientific research is to add to the  knowledge in a specific field</a:t>
            </a:r>
          </a:p>
        </p:txBody>
      </p:sp>
    </p:spTree>
    <p:extLst>
      <p:ext uri="{BB962C8B-B14F-4D97-AF65-F5344CB8AC3E}">
        <p14:creationId xmlns:p14="http://schemas.microsoft.com/office/powerpoint/2010/main" val="2197983150"/>
      </p:ext>
    </p:extLst>
  </p:cSld>
  <p:clrMapOvr>
    <a:masterClrMapping/>
  </p:clrMapOvr>
  <mc:AlternateContent xmlns:mc="http://schemas.openxmlformats.org/markup-compatibility/2006" xmlns:p14="http://schemas.microsoft.com/office/powerpoint/2010/main">
    <mc:Choice Requires="p14">
      <p:transition spd="slow" p14:dur="2000" advTm="105501"/>
    </mc:Choice>
    <mc:Fallback xmlns="">
      <p:transition spd="slow" advTm="10550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 calcmode="lin" valueType="num">
                                      <p:cBhvr additive="base">
                                        <p:cTn id="7" dur="500" fill="hold"/>
                                        <p:tgtEl>
                                          <p:spTgt spid="12">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12">
                                            <p:txEl>
                                              <p:pRg st="0" end="0"/>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367946" y="550891"/>
            <a:ext cx="7184238" cy="954107"/>
          </a:xfrm>
          <a:prstGeom prst="rect">
            <a:avLst/>
          </a:prstGeom>
          <a:noFill/>
        </p:spPr>
        <p:txBody>
          <a:bodyPr wrap="square" rtlCol="0">
            <a:spAutoFit/>
          </a:bodyPr>
          <a:lstStyle/>
          <a:p>
            <a:r>
              <a:rPr lang="en-US" sz="2800" b="1" dirty="0">
                <a:solidFill>
                  <a:schemeClr val="bg1"/>
                </a:solidFill>
                <a:latin typeface="ArialMT"/>
              </a:rPr>
              <a:t>C</a:t>
            </a:r>
            <a:r>
              <a:rPr lang="en-US" sz="2800" b="1" i="0" u="none" strike="noStrike" baseline="0" dirty="0">
                <a:solidFill>
                  <a:schemeClr val="bg1"/>
                </a:solidFill>
                <a:latin typeface="ArialMT"/>
              </a:rPr>
              <a:t>haracteristics of the Scientific research </a:t>
            </a:r>
            <a:endParaRPr lang="en-GB" sz="2800" b="1" dirty="0">
              <a:solidFill>
                <a:schemeClr val="bg1"/>
              </a:solidFill>
            </a:endParaRPr>
          </a:p>
          <a:p>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33" name="Rectangle 10">
            <a:extLst>
              <a:ext uri="{FF2B5EF4-FFF2-40B4-BE49-F238E27FC236}">
                <a16:creationId xmlns:a16="http://schemas.microsoft.com/office/drawing/2014/main" id="{5D52A63B-6B5F-55AC-EFB6-CC6A569FDE8F}"/>
              </a:ext>
            </a:extLst>
          </p:cNvPr>
          <p:cNvSpPr>
            <a:spLocks noChangeArrowheads="1"/>
          </p:cNvSpPr>
          <p:nvPr/>
        </p:nvSpPr>
        <p:spPr bwMode="auto">
          <a:xfrm>
            <a:off x="3937387" y="3377273"/>
            <a:ext cx="3673464"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FontTx/>
              <a:buNone/>
            </a:pPr>
            <a:r>
              <a:rPr lang="en-US" altLang="en-US" b="1" i="1" dirty="0">
                <a:solidFill>
                  <a:schemeClr val="accent2">
                    <a:lumMod val="50000"/>
                  </a:schemeClr>
                </a:solidFill>
                <a:latin typeface="Times New Roman" panose="02020603050405020304" pitchFamily="18" charset="0"/>
                <a:cs typeface="Times New Roman" panose="02020603050405020304" pitchFamily="18" charset="0"/>
              </a:rPr>
              <a:t>Characteristics</a:t>
            </a:r>
            <a:endParaRPr lang="fr-FR" altLang="en-US" b="1" i="1" dirty="0">
              <a:solidFill>
                <a:schemeClr val="accent2">
                  <a:lumMod val="50000"/>
                </a:schemeClr>
              </a:solidFill>
              <a:latin typeface="Times New Roman" panose="02020603050405020304" pitchFamily="18" charset="0"/>
              <a:cs typeface="Times New Roman" panose="02020603050405020304" pitchFamily="18" charset="0"/>
            </a:endParaRPr>
          </a:p>
        </p:txBody>
      </p:sp>
      <p:grpSp>
        <p:nvGrpSpPr>
          <p:cNvPr id="48" name="Group 47">
            <a:extLst>
              <a:ext uri="{FF2B5EF4-FFF2-40B4-BE49-F238E27FC236}">
                <a16:creationId xmlns:a16="http://schemas.microsoft.com/office/drawing/2014/main" id="{7EF34394-4542-B12F-3C4C-E9387A20E43D}"/>
              </a:ext>
            </a:extLst>
          </p:cNvPr>
          <p:cNvGrpSpPr/>
          <p:nvPr/>
        </p:nvGrpSpPr>
        <p:grpSpPr>
          <a:xfrm>
            <a:off x="1719932" y="2055889"/>
            <a:ext cx="8231820" cy="3336727"/>
            <a:chOff x="1719932" y="2055889"/>
            <a:chExt cx="8231820" cy="3336727"/>
          </a:xfrm>
          <a:scene3d>
            <a:camera prst="orthographicFront">
              <a:rot lat="0" lon="0" rev="0"/>
            </a:camera>
            <a:lightRig rig="contrasting" dir="t">
              <a:rot lat="0" lon="0" rev="1500000"/>
            </a:lightRig>
          </a:scene3d>
        </p:grpSpPr>
        <p:grpSp>
          <p:nvGrpSpPr>
            <p:cNvPr id="14" name="Google Shape;9032;p70">
              <a:extLst>
                <a:ext uri="{FF2B5EF4-FFF2-40B4-BE49-F238E27FC236}">
                  <a16:creationId xmlns:a16="http://schemas.microsoft.com/office/drawing/2014/main" id="{4B35794A-B2AA-7EC3-CE73-141F2B664695}"/>
                </a:ext>
              </a:extLst>
            </p:cNvPr>
            <p:cNvGrpSpPr/>
            <p:nvPr/>
          </p:nvGrpSpPr>
          <p:grpSpPr>
            <a:xfrm>
              <a:off x="1719932" y="2055889"/>
              <a:ext cx="8231820" cy="3336727"/>
              <a:chOff x="2559249" y="2069323"/>
              <a:chExt cx="685566" cy="685634"/>
            </a:xfrm>
          </p:grpSpPr>
          <p:sp>
            <p:nvSpPr>
              <p:cNvPr id="19" name="Google Shape;9033;p70">
                <a:extLst>
                  <a:ext uri="{FF2B5EF4-FFF2-40B4-BE49-F238E27FC236}">
                    <a16:creationId xmlns:a16="http://schemas.microsoft.com/office/drawing/2014/main" id="{4A401AE9-9CDB-64B7-4257-79AF82206508}"/>
                  </a:ext>
                </a:extLst>
              </p:cNvPr>
              <p:cNvSpPr/>
              <p:nvPr/>
            </p:nvSpPr>
            <p:spPr>
              <a:xfrm>
                <a:off x="2637836" y="2532965"/>
                <a:ext cx="376180" cy="221993"/>
              </a:xfrm>
              <a:custGeom>
                <a:avLst/>
                <a:gdLst/>
                <a:ahLst/>
                <a:cxnLst/>
                <a:rect l="l" t="t" r="r" b="b"/>
                <a:pathLst>
                  <a:path w="114864" h="67784" extrusionOk="0">
                    <a:moveTo>
                      <a:pt x="106357" y="13065"/>
                    </a:moveTo>
                    <a:cubicBezTo>
                      <a:pt x="104189" y="14178"/>
                      <a:pt x="101932" y="15164"/>
                      <a:pt x="99610" y="15997"/>
                    </a:cubicBezTo>
                    <a:cubicBezTo>
                      <a:pt x="99509" y="16034"/>
                      <a:pt x="99407" y="16071"/>
                      <a:pt x="99307" y="16108"/>
                    </a:cubicBezTo>
                    <a:lnTo>
                      <a:pt x="99307" y="16108"/>
                    </a:lnTo>
                    <a:cubicBezTo>
                      <a:pt x="101716" y="15259"/>
                      <a:pt x="104072" y="14244"/>
                      <a:pt x="106357" y="13065"/>
                    </a:cubicBezTo>
                    <a:close/>
                    <a:moveTo>
                      <a:pt x="28508" y="0"/>
                    </a:moveTo>
                    <a:cubicBezTo>
                      <a:pt x="24492" y="0"/>
                      <a:pt x="20462" y="1024"/>
                      <a:pt x="16807" y="3134"/>
                    </a:cubicBezTo>
                    <a:lnTo>
                      <a:pt x="16196" y="3489"/>
                    </a:lnTo>
                    <a:cubicBezTo>
                      <a:pt x="1800" y="11798"/>
                      <a:pt x="1" y="31827"/>
                      <a:pt x="12628" y="42646"/>
                    </a:cubicBezTo>
                    <a:cubicBezTo>
                      <a:pt x="28344" y="56100"/>
                      <a:pt x="48088" y="64977"/>
                      <a:pt x="69813" y="67214"/>
                    </a:cubicBezTo>
                    <a:cubicBezTo>
                      <a:pt x="70015" y="67229"/>
                      <a:pt x="70217" y="67254"/>
                      <a:pt x="70424" y="67273"/>
                    </a:cubicBezTo>
                    <a:cubicBezTo>
                      <a:pt x="70803" y="67313"/>
                      <a:pt x="71193" y="67347"/>
                      <a:pt x="71572" y="67377"/>
                    </a:cubicBezTo>
                    <a:cubicBezTo>
                      <a:pt x="72085" y="67421"/>
                      <a:pt x="72592" y="67465"/>
                      <a:pt x="73100" y="67500"/>
                    </a:cubicBezTo>
                    <a:lnTo>
                      <a:pt x="73445" y="67525"/>
                    </a:lnTo>
                    <a:cubicBezTo>
                      <a:pt x="75888" y="67697"/>
                      <a:pt x="78340" y="67783"/>
                      <a:pt x="80797" y="67783"/>
                    </a:cubicBezTo>
                    <a:cubicBezTo>
                      <a:pt x="92212" y="67783"/>
                      <a:pt x="103723" y="65913"/>
                      <a:pt x="114864" y="62044"/>
                    </a:cubicBezTo>
                    <a:lnTo>
                      <a:pt x="114864" y="62044"/>
                    </a:lnTo>
                    <a:cubicBezTo>
                      <a:pt x="112427" y="62820"/>
                      <a:pt x="109978" y="63185"/>
                      <a:pt x="107581" y="63185"/>
                    </a:cubicBezTo>
                    <a:cubicBezTo>
                      <a:pt x="94740" y="63185"/>
                      <a:pt x="83396" y="52710"/>
                      <a:pt x="83396" y="38875"/>
                    </a:cubicBezTo>
                    <a:cubicBezTo>
                      <a:pt x="83396" y="28688"/>
                      <a:pt x="89785" y="19663"/>
                      <a:pt x="99307" y="16108"/>
                    </a:cubicBezTo>
                    <a:lnTo>
                      <a:pt x="99307" y="16108"/>
                    </a:lnTo>
                    <a:cubicBezTo>
                      <a:pt x="93355" y="18205"/>
                      <a:pt x="87080" y="19284"/>
                      <a:pt x="80750" y="19284"/>
                    </a:cubicBezTo>
                    <a:cubicBezTo>
                      <a:pt x="79680" y="19284"/>
                      <a:pt x="78608" y="19253"/>
                      <a:pt x="77536" y="19191"/>
                    </a:cubicBezTo>
                    <a:cubicBezTo>
                      <a:pt x="77230" y="19171"/>
                      <a:pt x="76920" y="19146"/>
                      <a:pt x="76609" y="19127"/>
                    </a:cubicBezTo>
                    <a:cubicBezTo>
                      <a:pt x="76077" y="19092"/>
                      <a:pt x="75554" y="19048"/>
                      <a:pt x="75022" y="18999"/>
                    </a:cubicBezTo>
                    <a:cubicBezTo>
                      <a:pt x="74948" y="18994"/>
                      <a:pt x="74869" y="18979"/>
                      <a:pt x="74795" y="18974"/>
                    </a:cubicBezTo>
                    <a:cubicBezTo>
                      <a:pt x="73346" y="18821"/>
                      <a:pt x="71912" y="18609"/>
                      <a:pt x="70483" y="18353"/>
                    </a:cubicBezTo>
                    <a:cubicBezTo>
                      <a:pt x="70414" y="18338"/>
                      <a:pt x="70340" y="18333"/>
                      <a:pt x="70276" y="18323"/>
                    </a:cubicBezTo>
                    <a:cubicBezTo>
                      <a:pt x="60651" y="16515"/>
                      <a:pt x="51671" y="12222"/>
                      <a:pt x="44234" y="5859"/>
                    </a:cubicBezTo>
                    <a:cubicBezTo>
                      <a:pt x="39736" y="2011"/>
                      <a:pt x="34136" y="0"/>
                      <a:pt x="28508" y="0"/>
                    </a:cubicBezTo>
                    <a:close/>
                  </a:path>
                </a:pathLst>
              </a:custGeom>
              <a:solidFill>
                <a:schemeClr val="accent4">
                  <a:lumMod val="75000"/>
                </a:schemeClr>
              </a:solidFill>
              <a:ln w="9525" cap="flat" cmpd="sng">
                <a:noFill/>
                <a:prstDash val="solid"/>
                <a:round/>
                <a:headEnd type="none" w="sm" len="sm"/>
                <a:tailEnd type="none" w="sm" len="sm"/>
              </a:ln>
              <a:effectLst>
                <a:outerShdw blurRad="149987" dist="250190" dir="8460000" algn="ctr">
                  <a:srgbClr val="000000">
                    <a:alpha val="28000"/>
                  </a:srgbClr>
                </a:outerShdw>
              </a:effectLst>
              <a:sp3d prstMaterial="metal"/>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 name="Google Shape;9034;p70">
                <a:extLst>
                  <a:ext uri="{FF2B5EF4-FFF2-40B4-BE49-F238E27FC236}">
                    <a16:creationId xmlns:a16="http://schemas.microsoft.com/office/drawing/2014/main" id="{8608373A-9BA6-15F9-877D-719B76369133}"/>
                  </a:ext>
                </a:extLst>
              </p:cNvPr>
              <p:cNvSpPr/>
              <p:nvPr/>
            </p:nvSpPr>
            <p:spPr>
              <a:xfrm>
                <a:off x="2910955" y="2421038"/>
                <a:ext cx="327385" cy="318821"/>
              </a:xfrm>
              <a:custGeom>
                <a:avLst/>
                <a:gdLst/>
                <a:ahLst/>
                <a:cxnLst/>
                <a:rect l="l" t="t" r="r" b="b"/>
                <a:pathLst>
                  <a:path w="99965" h="97350" extrusionOk="0">
                    <a:moveTo>
                      <a:pt x="53376" y="1"/>
                    </a:moveTo>
                    <a:lnTo>
                      <a:pt x="53376" y="6"/>
                    </a:lnTo>
                    <a:cubicBezTo>
                      <a:pt x="52883" y="9853"/>
                      <a:pt x="49823" y="19400"/>
                      <a:pt x="44500" y="27694"/>
                    </a:cubicBezTo>
                    <a:lnTo>
                      <a:pt x="44495" y="27689"/>
                    </a:lnTo>
                    <a:cubicBezTo>
                      <a:pt x="39162" y="35945"/>
                      <a:pt x="31740" y="42706"/>
                      <a:pt x="22962" y="47236"/>
                    </a:cubicBezTo>
                    <a:cubicBezTo>
                      <a:pt x="20794" y="48354"/>
                      <a:pt x="18537" y="49335"/>
                      <a:pt x="16215" y="50168"/>
                    </a:cubicBezTo>
                    <a:cubicBezTo>
                      <a:pt x="6526" y="53643"/>
                      <a:pt x="1" y="62751"/>
                      <a:pt x="1" y="73041"/>
                    </a:cubicBezTo>
                    <a:cubicBezTo>
                      <a:pt x="1" y="86877"/>
                      <a:pt x="11338" y="97350"/>
                      <a:pt x="24179" y="97350"/>
                    </a:cubicBezTo>
                    <a:cubicBezTo>
                      <a:pt x="26579" y="97350"/>
                      <a:pt x="29032" y="96984"/>
                      <a:pt x="31474" y="96205"/>
                    </a:cubicBezTo>
                    <a:cubicBezTo>
                      <a:pt x="31730" y="96126"/>
                      <a:pt x="31977" y="96043"/>
                      <a:pt x="32223" y="95954"/>
                    </a:cubicBezTo>
                    <a:cubicBezTo>
                      <a:pt x="49305" y="89907"/>
                      <a:pt x="64347" y="79542"/>
                      <a:pt x="76047" y="66176"/>
                    </a:cubicBezTo>
                    <a:cubicBezTo>
                      <a:pt x="76333" y="65870"/>
                      <a:pt x="76609" y="65575"/>
                      <a:pt x="76880" y="65254"/>
                    </a:cubicBezTo>
                    <a:cubicBezTo>
                      <a:pt x="88664" y="51450"/>
                      <a:pt x="96520" y="34919"/>
                      <a:pt x="99965" y="17468"/>
                    </a:cubicBezTo>
                    <a:lnTo>
                      <a:pt x="99965" y="17468"/>
                    </a:lnTo>
                    <a:cubicBezTo>
                      <a:pt x="97249" y="28811"/>
                      <a:pt x="87103" y="36062"/>
                      <a:pt x="76340" y="36062"/>
                    </a:cubicBezTo>
                    <a:cubicBezTo>
                      <a:pt x="72278" y="36062"/>
                      <a:pt x="68129" y="35030"/>
                      <a:pt x="64258" y="32795"/>
                    </a:cubicBezTo>
                    <a:cubicBezTo>
                      <a:pt x="55426" y="27694"/>
                      <a:pt x="50641" y="17596"/>
                      <a:pt x="52509" y="7571"/>
                    </a:cubicBezTo>
                    <a:cubicBezTo>
                      <a:pt x="52977" y="5067"/>
                      <a:pt x="53268" y="2534"/>
                      <a:pt x="53391" y="1"/>
                    </a:cubicBezTo>
                    <a:close/>
                  </a:path>
                </a:pathLst>
              </a:custGeom>
              <a:solidFill>
                <a:schemeClr val="accent4">
                  <a:lumMod val="60000"/>
                  <a:lumOff val="40000"/>
                </a:schemeClr>
              </a:solidFill>
              <a:ln w="9525" cap="flat" cmpd="sng">
                <a:noFill/>
                <a:prstDash val="solid"/>
                <a:round/>
                <a:headEnd type="none" w="sm" len="sm"/>
                <a:tailEnd type="none" w="sm" len="sm"/>
              </a:ln>
              <a:effectLst>
                <a:outerShdw blurRad="149987" dist="250190" dir="8460000" algn="ctr">
                  <a:srgbClr val="000000">
                    <a:alpha val="28000"/>
                  </a:srgbClr>
                </a:outerShdw>
              </a:effectLst>
              <a:sp3d prstMaterial="metal"/>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 name="Google Shape;9035;p70">
                <a:extLst>
                  <a:ext uri="{FF2B5EF4-FFF2-40B4-BE49-F238E27FC236}">
                    <a16:creationId xmlns:a16="http://schemas.microsoft.com/office/drawing/2014/main" id="{715329A0-4F5D-22E1-7D43-62E46ADF1CDC}"/>
                  </a:ext>
                </a:extLst>
              </p:cNvPr>
              <p:cNvSpPr/>
              <p:nvPr/>
            </p:nvSpPr>
            <p:spPr>
              <a:xfrm>
                <a:off x="3122726" y="2149918"/>
                <a:ext cx="10490" cy="10015"/>
              </a:xfrm>
              <a:custGeom>
                <a:avLst/>
                <a:gdLst/>
                <a:ahLst/>
                <a:cxnLst/>
                <a:rect l="l" t="t" r="r" b="b"/>
                <a:pathLst>
                  <a:path w="3203" h="3058" extrusionOk="0">
                    <a:moveTo>
                      <a:pt x="21" y="0"/>
                    </a:moveTo>
                    <a:cubicBezTo>
                      <a:pt x="0" y="0"/>
                      <a:pt x="1234" y="1124"/>
                      <a:pt x="3203" y="3058"/>
                    </a:cubicBezTo>
                    <a:cubicBezTo>
                      <a:pt x="2429" y="2170"/>
                      <a:pt x="1576" y="1328"/>
                      <a:pt x="645" y="529"/>
                    </a:cubicBezTo>
                    <a:cubicBezTo>
                      <a:pt x="227" y="170"/>
                      <a:pt x="29" y="0"/>
                      <a:pt x="21" y="0"/>
                    </a:cubicBezTo>
                    <a:close/>
                  </a:path>
                </a:pathLst>
              </a:custGeom>
              <a:solidFill>
                <a:srgbClr val="667E92"/>
              </a:solidFill>
              <a:ln w="9525" cap="flat" cmpd="sng">
                <a:noFill/>
                <a:prstDash val="solid"/>
                <a:round/>
                <a:headEnd type="none" w="sm" len="sm"/>
                <a:tailEnd type="none" w="sm" len="sm"/>
              </a:ln>
              <a:effectLst>
                <a:outerShdw blurRad="149987" dist="250190" dir="8460000" algn="ctr">
                  <a:srgbClr val="000000">
                    <a:alpha val="28000"/>
                  </a:srgbClr>
                </a:outerShdw>
              </a:effectLst>
              <a:sp3d prstMaterial="metal"/>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 name="Google Shape;9036;p70">
                <a:extLst>
                  <a:ext uri="{FF2B5EF4-FFF2-40B4-BE49-F238E27FC236}">
                    <a16:creationId xmlns:a16="http://schemas.microsoft.com/office/drawing/2014/main" id="{09D4E21C-D062-9520-58C5-A2B62874CCCA}"/>
                  </a:ext>
                </a:extLst>
              </p:cNvPr>
              <p:cNvSpPr/>
              <p:nvPr/>
            </p:nvSpPr>
            <p:spPr>
              <a:xfrm>
                <a:off x="3022956" y="2159929"/>
                <a:ext cx="221858" cy="379216"/>
              </a:xfrm>
              <a:custGeom>
                <a:avLst/>
                <a:gdLst/>
                <a:ahLst/>
                <a:cxnLst/>
                <a:rect l="l" t="t" r="r" b="b"/>
                <a:pathLst>
                  <a:path w="67743" h="115791" extrusionOk="0">
                    <a:moveTo>
                      <a:pt x="33667" y="1"/>
                    </a:moveTo>
                    <a:cubicBezTo>
                      <a:pt x="43405" y="11169"/>
                      <a:pt x="40882" y="28926"/>
                      <a:pt x="27541" y="36624"/>
                    </a:cubicBezTo>
                    <a:lnTo>
                      <a:pt x="26934" y="36974"/>
                    </a:lnTo>
                    <a:cubicBezTo>
                      <a:pt x="23278" y="39085"/>
                      <a:pt x="19248" y="40109"/>
                      <a:pt x="15233" y="40109"/>
                    </a:cubicBezTo>
                    <a:cubicBezTo>
                      <a:pt x="9809" y="40109"/>
                      <a:pt x="4413" y="38242"/>
                      <a:pt x="0" y="34668"/>
                    </a:cubicBezTo>
                    <a:lnTo>
                      <a:pt x="0" y="34668"/>
                    </a:lnTo>
                    <a:cubicBezTo>
                      <a:pt x="4658" y="38719"/>
                      <a:pt x="8625" y="43529"/>
                      <a:pt x="11725" y="48916"/>
                    </a:cubicBezTo>
                    <a:cubicBezTo>
                      <a:pt x="12179" y="49709"/>
                      <a:pt x="12617" y="50513"/>
                      <a:pt x="13026" y="51316"/>
                    </a:cubicBezTo>
                    <a:cubicBezTo>
                      <a:pt x="13090" y="51439"/>
                      <a:pt x="13150" y="51568"/>
                      <a:pt x="13219" y="51691"/>
                    </a:cubicBezTo>
                    <a:cubicBezTo>
                      <a:pt x="13460" y="52169"/>
                      <a:pt x="13692" y="52642"/>
                      <a:pt x="13913" y="53125"/>
                    </a:cubicBezTo>
                    <a:cubicBezTo>
                      <a:pt x="14047" y="53396"/>
                      <a:pt x="14175" y="53672"/>
                      <a:pt x="14298" y="53948"/>
                    </a:cubicBezTo>
                    <a:cubicBezTo>
                      <a:pt x="14569" y="54544"/>
                      <a:pt x="14835" y="55151"/>
                      <a:pt x="15081" y="55752"/>
                    </a:cubicBezTo>
                    <a:cubicBezTo>
                      <a:pt x="15165" y="55964"/>
                      <a:pt x="15244" y="56171"/>
                      <a:pt x="15328" y="56383"/>
                    </a:cubicBezTo>
                    <a:cubicBezTo>
                      <a:pt x="15525" y="56880"/>
                      <a:pt x="15712" y="57378"/>
                      <a:pt x="15900" y="57886"/>
                    </a:cubicBezTo>
                    <a:cubicBezTo>
                      <a:pt x="18438" y="64904"/>
                      <a:pt x="19547" y="72326"/>
                      <a:pt x="19187" y="79729"/>
                    </a:cubicBezTo>
                    <a:cubicBezTo>
                      <a:pt x="19064" y="82262"/>
                      <a:pt x="18778" y="84795"/>
                      <a:pt x="18310" y="87304"/>
                    </a:cubicBezTo>
                    <a:cubicBezTo>
                      <a:pt x="16442" y="97324"/>
                      <a:pt x="21227" y="107422"/>
                      <a:pt x="30054" y="112523"/>
                    </a:cubicBezTo>
                    <a:cubicBezTo>
                      <a:pt x="33927" y="114758"/>
                      <a:pt x="38077" y="115790"/>
                      <a:pt x="42139" y="115790"/>
                    </a:cubicBezTo>
                    <a:cubicBezTo>
                      <a:pt x="52903" y="115790"/>
                      <a:pt x="63049" y="108539"/>
                      <a:pt x="65761" y="97196"/>
                    </a:cubicBezTo>
                    <a:cubicBezTo>
                      <a:pt x="66717" y="92366"/>
                      <a:pt x="67328" y="87462"/>
                      <a:pt x="67594" y="82533"/>
                    </a:cubicBezTo>
                    <a:cubicBezTo>
                      <a:pt x="67644" y="81602"/>
                      <a:pt x="67678" y="80665"/>
                      <a:pt x="67703" y="79739"/>
                    </a:cubicBezTo>
                    <a:cubicBezTo>
                      <a:pt x="67728" y="78832"/>
                      <a:pt x="67742" y="77920"/>
                      <a:pt x="67742" y="77013"/>
                    </a:cubicBezTo>
                    <a:cubicBezTo>
                      <a:pt x="67737" y="58916"/>
                      <a:pt x="63144" y="41893"/>
                      <a:pt x="55061" y="27043"/>
                    </a:cubicBezTo>
                    <a:lnTo>
                      <a:pt x="55047" y="27058"/>
                    </a:lnTo>
                    <a:cubicBezTo>
                      <a:pt x="54613" y="26255"/>
                      <a:pt x="54169" y="25461"/>
                      <a:pt x="53716" y="24673"/>
                    </a:cubicBezTo>
                    <a:cubicBezTo>
                      <a:pt x="47915" y="14623"/>
                      <a:pt x="38541" y="4811"/>
                      <a:pt x="33667" y="1"/>
                    </a:cubicBezTo>
                    <a:close/>
                  </a:path>
                </a:pathLst>
              </a:custGeom>
              <a:solidFill>
                <a:schemeClr val="accent4">
                  <a:lumMod val="40000"/>
                  <a:lumOff val="60000"/>
                  <a:alpha val="89804"/>
                </a:schemeClr>
              </a:solidFill>
              <a:ln w="9525" cap="flat" cmpd="sng">
                <a:noFill/>
                <a:prstDash val="solid"/>
                <a:round/>
                <a:headEnd type="none" w="sm" len="sm"/>
                <a:tailEnd type="none" w="sm" len="sm"/>
              </a:ln>
              <a:effectLst>
                <a:outerShdw blurRad="149987" dist="250190" dir="8460000" algn="ctr">
                  <a:srgbClr val="000000">
                    <a:alpha val="28000"/>
                  </a:srgbClr>
                </a:outerShdw>
              </a:effectLst>
              <a:sp3d prstMaterial="metal"/>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4" name="Google Shape;9037;p70">
                <a:extLst>
                  <a:ext uri="{FF2B5EF4-FFF2-40B4-BE49-F238E27FC236}">
                    <a16:creationId xmlns:a16="http://schemas.microsoft.com/office/drawing/2014/main" id="{DE6295EC-7914-0484-BDFD-0EF1F82C2F1E}"/>
                  </a:ext>
                </a:extLst>
              </p:cNvPr>
              <p:cNvSpPr/>
              <p:nvPr/>
            </p:nvSpPr>
            <p:spPr>
              <a:xfrm>
                <a:off x="3001649" y="2257452"/>
                <a:ext cx="4395" cy="2908"/>
              </a:xfrm>
              <a:custGeom>
                <a:avLst/>
                <a:gdLst/>
                <a:ahLst/>
                <a:cxnLst/>
                <a:rect l="l" t="t" r="r" b="b"/>
                <a:pathLst>
                  <a:path w="1342" h="888" extrusionOk="0">
                    <a:moveTo>
                      <a:pt x="1" y="1"/>
                    </a:moveTo>
                    <a:cubicBezTo>
                      <a:pt x="449" y="291"/>
                      <a:pt x="898" y="587"/>
                      <a:pt x="1341" y="888"/>
                    </a:cubicBezTo>
                    <a:cubicBezTo>
                      <a:pt x="898" y="587"/>
                      <a:pt x="449" y="291"/>
                      <a:pt x="1" y="1"/>
                    </a:cubicBezTo>
                    <a:close/>
                  </a:path>
                </a:pathLst>
              </a:custGeom>
              <a:solidFill>
                <a:srgbClr val="667E92"/>
              </a:solidFill>
              <a:ln w="9525" cap="flat" cmpd="sng">
                <a:noFill/>
                <a:prstDash val="solid"/>
                <a:round/>
                <a:headEnd type="none" w="sm" len="sm"/>
                <a:tailEnd type="none" w="sm" len="sm"/>
              </a:ln>
              <a:effectLst>
                <a:outerShdw blurRad="149987" dist="250190" dir="8460000" algn="ctr">
                  <a:srgbClr val="000000">
                    <a:alpha val="28000"/>
                  </a:srgbClr>
                </a:outerShdw>
              </a:effectLst>
              <a:sp3d prstMaterial="metal"/>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 name="Google Shape;9038;p70">
                <a:extLst>
                  <a:ext uri="{FF2B5EF4-FFF2-40B4-BE49-F238E27FC236}">
                    <a16:creationId xmlns:a16="http://schemas.microsoft.com/office/drawing/2014/main" id="{DFB3D39B-302A-8C68-6AC2-2262BD19F5AC}"/>
                  </a:ext>
                </a:extLst>
              </p:cNvPr>
              <p:cNvSpPr/>
              <p:nvPr/>
            </p:nvSpPr>
            <p:spPr>
              <a:xfrm>
                <a:off x="3006814" y="2260907"/>
                <a:ext cx="504" cy="373"/>
              </a:xfrm>
              <a:custGeom>
                <a:avLst/>
                <a:gdLst/>
                <a:ahLst/>
                <a:cxnLst/>
                <a:rect l="l" t="t" r="r" b="b"/>
                <a:pathLst>
                  <a:path w="154" h="114" extrusionOk="0">
                    <a:moveTo>
                      <a:pt x="1" y="0"/>
                    </a:moveTo>
                    <a:lnTo>
                      <a:pt x="1" y="0"/>
                    </a:lnTo>
                    <a:cubicBezTo>
                      <a:pt x="50" y="40"/>
                      <a:pt x="104" y="74"/>
                      <a:pt x="154" y="114"/>
                    </a:cubicBezTo>
                    <a:cubicBezTo>
                      <a:pt x="104" y="74"/>
                      <a:pt x="55" y="40"/>
                      <a:pt x="1" y="0"/>
                    </a:cubicBezTo>
                    <a:close/>
                  </a:path>
                </a:pathLst>
              </a:custGeom>
              <a:solidFill>
                <a:srgbClr val="667E92"/>
              </a:solidFill>
              <a:ln w="9525" cap="flat" cmpd="sng">
                <a:noFill/>
                <a:prstDash val="solid"/>
                <a:round/>
                <a:headEnd type="none" w="sm" len="sm"/>
                <a:tailEnd type="none" w="sm" len="sm"/>
              </a:ln>
              <a:effectLst>
                <a:outerShdw blurRad="149987" dist="250190" dir="8460000" algn="ctr">
                  <a:srgbClr val="000000">
                    <a:alpha val="28000"/>
                  </a:srgbClr>
                </a:outerShdw>
              </a:effectLst>
              <a:sp3d prstMaterial="metal"/>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 name="Google Shape;9039;p70">
                <a:extLst>
                  <a:ext uri="{FF2B5EF4-FFF2-40B4-BE49-F238E27FC236}">
                    <a16:creationId xmlns:a16="http://schemas.microsoft.com/office/drawing/2014/main" id="{6A964545-18C9-B376-104D-02901C9C1550}"/>
                  </a:ext>
                </a:extLst>
              </p:cNvPr>
              <p:cNvSpPr/>
              <p:nvPr/>
            </p:nvSpPr>
            <p:spPr>
              <a:xfrm>
                <a:off x="3007315" y="2261277"/>
                <a:ext cx="15645" cy="12190"/>
              </a:xfrm>
              <a:custGeom>
                <a:avLst/>
                <a:gdLst/>
                <a:ahLst/>
                <a:cxnLst/>
                <a:rect l="l" t="t" r="r" b="b"/>
                <a:pathLst>
                  <a:path w="4777" h="3722" extrusionOk="0">
                    <a:moveTo>
                      <a:pt x="1" y="1"/>
                    </a:moveTo>
                    <a:lnTo>
                      <a:pt x="1" y="1"/>
                    </a:lnTo>
                    <a:cubicBezTo>
                      <a:pt x="1479" y="1026"/>
                      <a:pt x="2908" y="2135"/>
                      <a:pt x="4283" y="3313"/>
                    </a:cubicBezTo>
                    <a:cubicBezTo>
                      <a:pt x="4441" y="3456"/>
                      <a:pt x="4609" y="3589"/>
                      <a:pt x="4776" y="3722"/>
                    </a:cubicBezTo>
                    <a:cubicBezTo>
                      <a:pt x="3253" y="2396"/>
                      <a:pt x="1666" y="1149"/>
                      <a:pt x="1" y="1"/>
                    </a:cubicBezTo>
                    <a:close/>
                  </a:path>
                </a:pathLst>
              </a:custGeom>
              <a:solidFill>
                <a:srgbClr val="CFD9E0"/>
              </a:solidFill>
              <a:ln w="9525" cap="flat" cmpd="sng">
                <a:noFill/>
                <a:prstDash val="solid"/>
                <a:round/>
                <a:headEnd type="none" w="sm" len="sm"/>
                <a:tailEnd type="none" w="sm" len="sm"/>
              </a:ln>
              <a:effectLst>
                <a:outerShdw blurRad="149987" dist="250190" dir="8460000" algn="ctr">
                  <a:srgbClr val="000000">
                    <a:alpha val="28000"/>
                  </a:srgbClr>
                </a:outerShdw>
              </a:effectLst>
              <a:sp3d prstMaterial="metal"/>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 name="Google Shape;9040;p70">
                <a:extLst>
                  <a:ext uri="{FF2B5EF4-FFF2-40B4-BE49-F238E27FC236}">
                    <a16:creationId xmlns:a16="http://schemas.microsoft.com/office/drawing/2014/main" id="{0506591D-1A19-086B-6033-B43604460E06}"/>
                  </a:ext>
                </a:extLst>
              </p:cNvPr>
              <p:cNvSpPr/>
              <p:nvPr/>
            </p:nvSpPr>
            <p:spPr>
              <a:xfrm>
                <a:off x="3006025" y="2260357"/>
                <a:ext cx="793" cy="553"/>
              </a:xfrm>
              <a:custGeom>
                <a:avLst/>
                <a:gdLst/>
                <a:ahLst/>
                <a:cxnLst/>
                <a:rect l="l" t="t" r="r" b="b"/>
                <a:pathLst>
                  <a:path w="242" h="169" extrusionOk="0">
                    <a:moveTo>
                      <a:pt x="0" y="1"/>
                    </a:moveTo>
                    <a:lnTo>
                      <a:pt x="201" y="140"/>
                    </a:lnTo>
                    <a:lnTo>
                      <a:pt x="201" y="140"/>
                    </a:lnTo>
                    <a:cubicBezTo>
                      <a:pt x="137" y="95"/>
                      <a:pt x="74" y="50"/>
                      <a:pt x="0" y="1"/>
                    </a:cubicBezTo>
                    <a:close/>
                    <a:moveTo>
                      <a:pt x="201" y="140"/>
                    </a:moveTo>
                    <a:cubicBezTo>
                      <a:pt x="215" y="150"/>
                      <a:pt x="228" y="159"/>
                      <a:pt x="242" y="168"/>
                    </a:cubicBezTo>
                    <a:lnTo>
                      <a:pt x="201" y="140"/>
                    </a:lnTo>
                    <a:close/>
                  </a:path>
                </a:pathLst>
              </a:custGeom>
              <a:solidFill>
                <a:srgbClr val="CFD9E0"/>
              </a:solidFill>
              <a:ln w="9525" cap="flat" cmpd="sng">
                <a:noFill/>
                <a:prstDash val="solid"/>
                <a:round/>
                <a:headEnd type="none" w="sm" len="sm"/>
                <a:tailEnd type="none" w="sm" len="sm"/>
              </a:ln>
              <a:effectLst>
                <a:outerShdw blurRad="149987" dist="250190" dir="8460000" algn="ctr">
                  <a:srgbClr val="000000">
                    <a:alpha val="28000"/>
                  </a:srgbClr>
                </a:outerShdw>
              </a:effectLst>
              <a:sp3d prstMaterial="metal"/>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 name="Google Shape;9041;p70">
                <a:extLst>
                  <a:ext uri="{FF2B5EF4-FFF2-40B4-BE49-F238E27FC236}">
                    <a16:creationId xmlns:a16="http://schemas.microsoft.com/office/drawing/2014/main" id="{142031B8-4E6B-D7E1-39CB-32654EB4F203}"/>
                  </a:ext>
                </a:extLst>
              </p:cNvPr>
              <p:cNvSpPr/>
              <p:nvPr/>
            </p:nvSpPr>
            <p:spPr>
              <a:xfrm>
                <a:off x="2790124" y="2069323"/>
                <a:ext cx="376068" cy="221963"/>
              </a:xfrm>
              <a:custGeom>
                <a:avLst/>
                <a:gdLst/>
                <a:ahLst/>
                <a:cxnLst/>
                <a:rect l="l" t="t" r="r" b="b"/>
                <a:pathLst>
                  <a:path w="114830" h="67775" extrusionOk="0">
                    <a:moveTo>
                      <a:pt x="15387" y="51713"/>
                    </a:moveTo>
                    <a:cubicBezTo>
                      <a:pt x="13025" y="52552"/>
                      <a:pt x="10715" y="53552"/>
                      <a:pt x="8473" y="54709"/>
                    </a:cubicBezTo>
                    <a:lnTo>
                      <a:pt x="8473" y="54709"/>
                    </a:lnTo>
                    <a:cubicBezTo>
                      <a:pt x="10647" y="53591"/>
                      <a:pt x="12899" y="52605"/>
                      <a:pt x="15225" y="51772"/>
                    </a:cubicBezTo>
                    <a:cubicBezTo>
                      <a:pt x="15279" y="51753"/>
                      <a:pt x="15333" y="51733"/>
                      <a:pt x="15387" y="51713"/>
                    </a:cubicBezTo>
                    <a:close/>
                    <a:moveTo>
                      <a:pt x="34032" y="1"/>
                    </a:moveTo>
                    <a:cubicBezTo>
                      <a:pt x="22630" y="1"/>
                      <a:pt x="11132" y="1868"/>
                      <a:pt x="1" y="5720"/>
                    </a:cubicBezTo>
                    <a:cubicBezTo>
                      <a:pt x="2428" y="4951"/>
                      <a:pt x="4866" y="4589"/>
                      <a:pt x="7253" y="4589"/>
                    </a:cubicBezTo>
                    <a:cubicBezTo>
                      <a:pt x="20092" y="4589"/>
                      <a:pt x="31430" y="15063"/>
                      <a:pt x="31430" y="28899"/>
                    </a:cubicBezTo>
                    <a:cubicBezTo>
                      <a:pt x="31430" y="39137"/>
                      <a:pt x="24982" y="48196"/>
                      <a:pt x="15387" y="51713"/>
                    </a:cubicBezTo>
                    <a:lnTo>
                      <a:pt x="15387" y="51713"/>
                    </a:lnTo>
                    <a:cubicBezTo>
                      <a:pt x="21370" y="49588"/>
                      <a:pt x="27683" y="48494"/>
                      <a:pt x="34053" y="48494"/>
                    </a:cubicBezTo>
                    <a:cubicBezTo>
                      <a:pt x="35131" y="48494"/>
                      <a:pt x="36210" y="48525"/>
                      <a:pt x="37290" y="48588"/>
                    </a:cubicBezTo>
                    <a:cubicBezTo>
                      <a:pt x="37605" y="48608"/>
                      <a:pt x="37911" y="48632"/>
                      <a:pt x="38221" y="48647"/>
                    </a:cubicBezTo>
                    <a:cubicBezTo>
                      <a:pt x="38749" y="48687"/>
                      <a:pt x="39276" y="48731"/>
                      <a:pt x="39803" y="48780"/>
                    </a:cubicBezTo>
                    <a:cubicBezTo>
                      <a:pt x="39877" y="48785"/>
                      <a:pt x="39956" y="48795"/>
                      <a:pt x="40030" y="48805"/>
                    </a:cubicBezTo>
                    <a:cubicBezTo>
                      <a:pt x="41479" y="48958"/>
                      <a:pt x="42913" y="49165"/>
                      <a:pt x="44343" y="49426"/>
                    </a:cubicBezTo>
                    <a:cubicBezTo>
                      <a:pt x="44412" y="49436"/>
                      <a:pt x="44485" y="49446"/>
                      <a:pt x="44554" y="49456"/>
                    </a:cubicBezTo>
                    <a:cubicBezTo>
                      <a:pt x="51706" y="50801"/>
                      <a:pt x="58507" y="53517"/>
                      <a:pt x="64584" y="57440"/>
                    </a:cubicBezTo>
                    <a:cubicBezTo>
                      <a:pt x="65032" y="57730"/>
                      <a:pt x="65481" y="58026"/>
                      <a:pt x="65924" y="58332"/>
                    </a:cubicBezTo>
                    <a:lnTo>
                      <a:pt x="66166" y="58499"/>
                    </a:lnTo>
                    <a:cubicBezTo>
                      <a:pt x="66215" y="58539"/>
                      <a:pt x="66269" y="58573"/>
                      <a:pt x="66319" y="58613"/>
                    </a:cubicBezTo>
                    <a:cubicBezTo>
                      <a:pt x="67975" y="59771"/>
                      <a:pt x="69571" y="61008"/>
                      <a:pt x="71094" y="62334"/>
                    </a:cubicBezTo>
                    <a:cubicBezTo>
                      <a:pt x="75504" y="65908"/>
                      <a:pt x="80901" y="67775"/>
                      <a:pt x="86325" y="67775"/>
                    </a:cubicBezTo>
                    <a:cubicBezTo>
                      <a:pt x="90341" y="67775"/>
                      <a:pt x="94372" y="66751"/>
                      <a:pt x="98028" y="64640"/>
                    </a:cubicBezTo>
                    <a:lnTo>
                      <a:pt x="98640" y="64290"/>
                    </a:lnTo>
                    <a:cubicBezTo>
                      <a:pt x="113036" y="55981"/>
                      <a:pt x="114830" y="35951"/>
                      <a:pt x="102203" y="25138"/>
                    </a:cubicBezTo>
                    <a:cubicBezTo>
                      <a:pt x="98028" y="21560"/>
                      <a:pt x="93563" y="18307"/>
                      <a:pt x="88857" y="15419"/>
                    </a:cubicBezTo>
                    <a:cubicBezTo>
                      <a:pt x="75850" y="7435"/>
                      <a:pt x="60966" y="2216"/>
                      <a:pt x="45018" y="570"/>
                    </a:cubicBezTo>
                    <a:cubicBezTo>
                      <a:pt x="44811" y="555"/>
                      <a:pt x="44609" y="530"/>
                      <a:pt x="44407" y="511"/>
                    </a:cubicBezTo>
                    <a:cubicBezTo>
                      <a:pt x="44022" y="471"/>
                      <a:pt x="43643" y="437"/>
                      <a:pt x="43253" y="407"/>
                    </a:cubicBezTo>
                    <a:cubicBezTo>
                      <a:pt x="42741" y="363"/>
                      <a:pt x="42238" y="318"/>
                      <a:pt x="41726" y="284"/>
                    </a:cubicBezTo>
                    <a:lnTo>
                      <a:pt x="41381" y="259"/>
                    </a:lnTo>
                    <a:cubicBezTo>
                      <a:pt x="38938" y="87"/>
                      <a:pt x="36487" y="1"/>
                      <a:pt x="34032" y="1"/>
                    </a:cubicBezTo>
                    <a:close/>
                  </a:path>
                </a:pathLst>
              </a:custGeom>
              <a:solidFill>
                <a:schemeClr val="accent4">
                  <a:lumMod val="20000"/>
                  <a:lumOff val="80000"/>
                </a:schemeClr>
              </a:solidFill>
              <a:ln w="9525" cap="flat" cmpd="sng">
                <a:noFill/>
                <a:prstDash val="solid"/>
                <a:round/>
                <a:headEnd type="none" w="sm" len="sm"/>
                <a:tailEnd type="none" w="sm" len="sm"/>
              </a:ln>
              <a:effectLst>
                <a:outerShdw blurRad="149987" dist="250190" dir="8460000" algn="ctr">
                  <a:srgbClr val="000000">
                    <a:alpha val="28000"/>
                  </a:srgbClr>
                </a:outerShdw>
              </a:effectLst>
              <a:sp3d prstMaterial="metal"/>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9" name="Google Shape;9042;p70">
                <a:extLst>
                  <a:ext uri="{FF2B5EF4-FFF2-40B4-BE49-F238E27FC236}">
                    <a16:creationId xmlns:a16="http://schemas.microsoft.com/office/drawing/2014/main" id="{E0416606-FA07-4621-962B-1747ED0E524B}"/>
                  </a:ext>
                </a:extLst>
              </p:cNvPr>
              <p:cNvSpPr/>
              <p:nvPr/>
            </p:nvSpPr>
            <p:spPr>
              <a:xfrm>
                <a:off x="2559328" y="2381300"/>
                <a:ext cx="1294" cy="21877"/>
              </a:xfrm>
              <a:custGeom>
                <a:avLst/>
                <a:gdLst/>
                <a:ahLst/>
                <a:cxnLst/>
                <a:rect l="l" t="t" r="r" b="b"/>
                <a:pathLst>
                  <a:path w="395" h="6680" extrusionOk="0">
                    <a:moveTo>
                      <a:pt x="395" y="1"/>
                    </a:moveTo>
                    <a:cubicBezTo>
                      <a:pt x="193" y="2219"/>
                      <a:pt x="65" y="4447"/>
                      <a:pt x="1" y="6679"/>
                    </a:cubicBezTo>
                    <a:lnTo>
                      <a:pt x="15" y="6679"/>
                    </a:lnTo>
                    <a:cubicBezTo>
                      <a:pt x="70" y="4447"/>
                      <a:pt x="198" y="2224"/>
                      <a:pt x="395" y="1"/>
                    </a:cubicBezTo>
                    <a:close/>
                  </a:path>
                </a:pathLst>
              </a:custGeom>
              <a:solidFill>
                <a:srgbClr val="A5B7C5"/>
              </a:solidFill>
              <a:ln w="9525" cap="flat" cmpd="sng">
                <a:noFill/>
                <a:prstDash val="solid"/>
                <a:round/>
                <a:headEnd type="none" w="sm" len="sm"/>
                <a:tailEnd type="none" w="sm" len="sm"/>
              </a:ln>
              <a:effectLst>
                <a:outerShdw blurRad="149987" dist="250190" dir="8460000" algn="ctr">
                  <a:srgbClr val="000000">
                    <a:alpha val="28000"/>
                  </a:srgbClr>
                </a:outerShdw>
              </a:effectLst>
              <a:sp3d prstMaterial="metal"/>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 name="Google Shape;9043;p70">
                <a:extLst>
                  <a:ext uri="{FF2B5EF4-FFF2-40B4-BE49-F238E27FC236}">
                    <a16:creationId xmlns:a16="http://schemas.microsoft.com/office/drawing/2014/main" id="{69EE08F8-817C-FDEE-C2C7-AA547C7AB075}"/>
                  </a:ext>
                </a:extLst>
              </p:cNvPr>
              <p:cNvSpPr/>
              <p:nvPr/>
            </p:nvSpPr>
            <p:spPr>
              <a:xfrm>
                <a:off x="2565429" y="2084349"/>
                <a:ext cx="327628" cy="318828"/>
              </a:xfrm>
              <a:custGeom>
                <a:avLst/>
                <a:gdLst/>
                <a:ahLst/>
                <a:cxnLst/>
                <a:rect l="l" t="t" r="r" b="b"/>
                <a:pathLst>
                  <a:path w="100039" h="97352" extrusionOk="0">
                    <a:moveTo>
                      <a:pt x="75862" y="1"/>
                    </a:moveTo>
                    <a:cubicBezTo>
                      <a:pt x="73475" y="1"/>
                      <a:pt x="71037" y="363"/>
                      <a:pt x="68610" y="1132"/>
                    </a:cubicBezTo>
                    <a:cubicBezTo>
                      <a:pt x="68344" y="1221"/>
                      <a:pt x="68088" y="1304"/>
                      <a:pt x="67821" y="1398"/>
                    </a:cubicBezTo>
                    <a:cubicBezTo>
                      <a:pt x="50739" y="7450"/>
                      <a:pt x="35693" y="17810"/>
                      <a:pt x="23992" y="31181"/>
                    </a:cubicBezTo>
                    <a:cubicBezTo>
                      <a:pt x="23712" y="31482"/>
                      <a:pt x="23436" y="31782"/>
                      <a:pt x="23164" y="32098"/>
                    </a:cubicBezTo>
                    <a:cubicBezTo>
                      <a:pt x="11277" y="46021"/>
                      <a:pt x="3391" y="62709"/>
                      <a:pt x="1" y="80328"/>
                    </a:cubicBezTo>
                    <a:cubicBezTo>
                      <a:pt x="2554" y="68739"/>
                      <a:pt x="12822" y="61297"/>
                      <a:pt x="23723" y="61297"/>
                    </a:cubicBezTo>
                    <a:cubicBezTo>
                      <a:pt x="27782" y="61297"/>
                      <a:pt x="31928" y="62329"/>
                      <a:pt x="35796" y="64562"/>
                    </a:cubicBezTo>
                    <a:cubicBezTo>
                      <a:pt x="44628" y="69658"/>
                      <a:pt x="49414" y="79756"/>
                      <a:pt x="47546" y="89781"/>
                    </a:cubicBezTo>
                    <a:cubicBezTo>
                      <a:pt x="47077" y="92285"/>
                      <a:pt x="46787" y="94818"/>
                      <a:pt x="46663" y="97351"/>
                    </a:cubicBezTo>
                    <a:lnTo>
                      <a:pt x="46673" y="97351"/>
                    </a:lnTo>
                    <a:cubicBezTo>
                      <a:pt x="47166" y="87504"/>
                      <a:pt x="50227" y="77957"/>
                      <a:pt x="55550" y="69663"/>
                    </a:cubicBezTo>
                    <a:lnTo>
                      <a:pt x="55554" y="69673"/>
                    </a:lnTo>
                    <a:cubicBezTo>
                      <a:pt x="60882" y="61417"/>
                      <a:pt x="68309" y="54651"/>
                      <a:pt x="77082" y="50131"/>
                    </a:cubicBezTo>
                    <a:cubicBezTo>
                      <a:pt x="79251" y="49007"/>
                      <a:pt x="81503" y="48027"/>
                      <a:pt x="83834" y="47189"/>
                    </a:cubicBezTo>
                    <a:cubicBezTo>
                      <a:pt x="93523" y="43714"/>
                      <a:pt x="100039" y="34611"/>
                      <a:pt x="100039" y="24316"/>
                    </a:cubicBezTo>
                    <a:cubicBezTo>
                      <a:pt x="100039" y="10476"/>
                      <a:pt x="88701" y="1"/>
                      <a:pt x="75862" y="1"/>
                    </a:cubicBezTo>
                    <a:close/>
                  </a:path>
                </a:pathLst>
              </a:custGeom>
              <a:solidFill>
                <a:schemeClr val="accent2">
                  <a:lumMod val="40000"/>
                  <a:lumOff val="60000"/>
                </a:schemeClr>
              </a:solidFill>
              <a:ln w="9525" cap="flat" cmpd="sng">
                <a:noFill/>
                <a:prstDash val="solid"/>
                <a:round/>
                <a:headEnd type="none" w="sm" len="sm"/>
                <a:tailEnd type="none" w="sm" len="sm"/>
              </a:ln>
              <a:effectLst>
                <a:outerShdw blurRad="149987" dist="250190" dir="8460000" algn="ctr">
                  <a:srgbClr val="000000">
                    <a:alpha val="28000"/>
                  </a:srgbClr>
                </a:outerShdw>
              </a:effectLst>
              <a:sp3d prstMaterial="metal"/>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 name="Google Shape;9044;p70">
                <a:extLst>
                  <a:ext uri="{FF2B5EF4-FFF2-40B4-BE49-F238E27FC236}">
                    <a16:creationId xmlns:a16="http://schemas.microsoft.com/office/drawing/2014/main" id="{02962BB0-BDA7-518D-E9A9-7671F010677C}"/>
                  </a:ext>
                </a:extLst>
              </p:cNvPr>
              <p:cNvSpPr/>
              <p:nvPr/>
            </p:nvSpPr>
            <p:spPr>
              <a:xfrm>
                <a:off x="2560618" y="2347407"/>
                <a:ext cx="4814" cy="33896"/>
              </a:xfrm>
              <a:custGeom>
                <a:avLst/>
                <a:gdLst/>
                <a:ahLst/>
                <a:cxnLst/>
                <a:rect l="l" t="t" r="r" b="b"/>
                <a:pathLst>
                  <a:path w="1470" h="10350" extrusionOk="0">
                    <a:moveTo>
                      <a:pt x="1470" y="0"/>
                    </a:moveTo>
                    <a:lnTo>
                      <a:pt x="1470" y="0"/>
                    </a:lnTo>
                    <a:cubicBezTo>
                      <a:pt x="1401" y="306"/>
                      <a:pt x="1337" y="611"/>
                      <a:pt x="1282" y="917"/>
                    </a:cubicBezTo>
                    <a:cubicBezTo>
                      <a:pt x="711" y="4042"/>
                      <a:pt x="287" y="7191"/>
                      <a:pt x="1" y="10350"/>
                    </a:cubicBezTo>
                    <a:cubicBezTo>
                      <a:pt x="316" y="6875"/>
                      <a:pt x="809" y="3421"/>
                      <a:pt x="1470" y="0"/>
                    </a:cubicBezTo>
                    <a:close/>
                  </a:path>
                </a:pathLst>
              </a:custGeom>
              <a:solidFill>
                <a:srgbClr val="667E92"/>
              </a:solidFill>
              <a:ln w="9525" cap="flat" cmpd="sng">
                <a:noFill/>
                <a:prstDash val="solid"/>
                <a:round/>
                <a:headEnd type="none" w="sm" len="sm"/>
                <a:tailEnd type="none" w="sm" len="sm"/>
              </a:ln>
              <a:effectLst>
                <a:outerShdw blurRad="149987" dist="250190" dir="8460000" algn="ctr">
                  <a:srgbClr val="000000">
                    <a:alpha val="28000"/>
                  </a:srgbClr>
                </a:outerShdw>
              </a:effectLst>
              <a:sp3d prstMaterial="metal"/>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 name="Google Shape;9045;p70">
                <a:extLst>
                  <a:ext uri="{FF2B5EF4-FFF2-40B4-BE49-F238E27FC236}">
                    <a16:creationId xmlns:a16="http://schemas.microsoft.com/office/drawing/2014/main" id="{BBF5AF89-2A63-D27F-F394-C0036376F89A}"/>
                  </a:ext>
                </a:extLst>
              </p:cNvPr>
              <p:cNvSpPr/>
              <p:nvPr/>
            </p:nvSpPr>
            <p:spPr>
              <a:xfrm>
                <a:off x="2559249" y="2285083"/>
                <a:ext cx="222808" cy="417520"/>
              </a:xfrm>
              <a:custGeom>
                <a:avLst/>
                <a:gdLst/>
                <a:ahLst/>
                <a:cxnLst/>
                <a:rect l="l" t="t" r="r" b="b"/>
                <a:pathLst>
                  <a:path w="68033" h="127487" extrusionOk="0">
                    <a:moveTo>
                      <a:pt x="25602" y="1"/>
                    </a:moveTo>
                    <a:cubicBezTo>
                      <a:pt x="14703" y="1"/>
                      <a:pt x="4439" y="7441"/>
                      <a:pt x="1883" y="19035"/>
                    </a:cubicBezTo>
                    <a:cubicBezTo>
                      <a:pt x="1227" y="22455"/>
                      <a:pt x="734" y="25910"/>
                      <a:pt x="419" y="29385"/>
                    </a:cubicBezTo>
                    <a:cubicBezTo>
                      <a:pt x="222" y="31603"/>
                      <a:pt x="94" y="33835"/>
                      <a:pt x="35" y="36063"/>
                    </a:cubicBezTo>
                    <a:cubicBezTo>
                      <a:pt x="10" y="36975"/>
                      <a:pt x="0" y="37887"/>
                      <a:pt x="0" y="38798"/>
                    </a:cubicBezTo>
                    <a:cubicBezTo>
                      <a:pt x="0" y="56881"/>
                      <a:pt x="4588" y="73904"/>
                      <a:pt x="12671" y="88749"/>
                    </a:cubicBezTo>
                    <a:lnTo>
                      <a:pt x="12691" y="88739"/>
                    </a:lnTo>
                    <a:cubicBezTo>
                      <a:pt x="13125" y="89537"/>
                      <a:pt x="13568" y="90331"/>
                      <a:pt x="14022" y="91119"/>
                    </a:cubicBezTo>
                    <a:cubicBezTo>
                      <a:pt x="22883" y="106467"/>
                      <a:pt x="35042" y="118709"/>
                      <a:pt x="49088" y="127487"/>
                    </a:cubicBezTo>
                    <a:cubicBezTo>
                      <a:pt x="44716" y="124746"/>
                      <a:pt x="40552" y="121676"/>
                      <a:pt x="36624" y="118320"/>
                    </a:cubicBezTo>
                    <a:cubicBezTo>
                      <a:pt x="23997" y="107507"/>
                      <a:pt x="25796" y="87482"/>
                      <a:pt x="40192" y="79163"/>
                    </a:cubicBezTo>
                    <a:lnTo>
                      <a:pt x="40803" y="78813"/>
                    </a:lnTo>
                    <a:cubicBezTo>
                      <a:pt x="44454" y="76704"/>
                      <a:pt x="48478" y="75683"/>
                      <a:pt x="52488" y="75683"/>
                    </a:cubicBezTo>
                    <a:cubicBezTo>
                      <a:pt x="58037" y="75683"/>
                      <a:pt x="63561" y="77639"/>
                      <a:pt x="68033" y="81376"/>
                    </a:cubicBezTo>
                    <a:cubicBezTo>
                      <a:pt x="63232" y="77255"/>
                      <a:pt x="59166" y="72352"/>
                      <a:pt x="56012" y="66871"/>
                    </a:cubicBezTo>
                    <a:cubicBezTo>
                      <a:pt x="55559" y="66078"/>
                      <a:pt x="55120" y="65279"/>
                      <a:pt x="54706" y="64471"/>
                    </a:cubicBezTo>
                    <a:cubicBezTo>
                      <a:pt x="54642" y="64348"/>
                      <a:pt x="54583" y="64220"/>
                      <a:pt x="54514" y="64096"/>
                    </a:cubicBezTo>
                    <a:cubicBezTo>
                      <a:pt x="54272" y="63618"/>
                      <a:pt x="54041" y="63145"/>
                      <a:pt x="53819" y="62667"/>
                    </a:cubicBezTo>
                    <a:cubicBezTo>
                      <a:pt x="53691" y="62396"/>
                      <a:pt x="53558" y="62115"/>
                      <a:pt x="53435" y="61839"/>
                    </a:cubicBezTo>
                    <a:cubicBezTo>
                      <a:pt x="53164" y="61243"/>
                      <a:pt x="52902" y="60637"/>
                      <a:pt x="52656" y="60035"/>
                    </a:cubicBezTo>
                    <a:cubicBezTo>
                      <a:pt x="52567" y="59823"/>
                      <a:pt x="52488" y="59616"/>
                      <a:pt x="52409" y="59399"/>
                    </a:cubicBezTo>
                    <a:cubicBezTo>
                      <a:pt x="52212" y="58902"/>
                      <a:pt x="52020" y="58404"/>
                      <a:pt x="51843" y="57901"/>
                    </a:cubicBezTo>
                    <a:cubicBezTo>
                      <a:pt x="49305" y="50888"/>
                      <a:pt x="48196" y="43461"/>
                      <a:pt x="48550" y="36058"/>
                    </a:cubicBezTo>
                    <a:cubicBezTo>
                      <a:pt x="48674" y="33525"/>
                      <a:pt x="48964" y="30992"/>
                      <a:pt x="49433" y="28488"/>
                    </a:cubicBezTo>
                    <a:cubicBezTo>
                      <a:pt x="51301" y="18463"/>
                      <a:pt x="46510" y="8365"/>
                      <a:pt x="37683" y="3269"/>
                    </a:cubicBezTo>
                    <a:cubicBezTo>
                      <a:pt x="33812" y="1033"/>
                      <a:pt x="29663" y="1"/>
                      <a:pt x="25602" y="1"/>
                    </a:cubicBezTo>
                    <a:close/>
                  </a:path>
                </a:pathLst>
              </a:custGeom>
              <a:solidFill>
                <a:schemeClr val="accent2">
                  <a:lumMod val="60000"/>
                  <a:lumOff val="40000"/>
                </a:schemeClr>
              </a:solidFill>
              <a:ln w="9525" cap="flat" cmpd="sng">
                <a:noFill/>
                <a:prstDash val="solid"/>
                <a:round/>
                <a:headEnd type="none" w="sm" len="sm"/>
                <a:tailEnd type="none" w="sm" len="sm"/>
              </a:ln>
              <a:effectLst>
                <a:outerShdw blurRad="149987" dist="250190" dir="8460000" algn="ctr">
                  <a:srgbClr val="000000">
                    <a:alpha val="28000"/>
                  </a:srgbClr>
                </a:outerShdw>
              </a:effectLst>
              <a:sp3d prstMaterial="metal"/>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35" name="TextBox 34">
              <a:extLst>
                <a:ext uri="{FF2B5EF4-FFF2-40B4-BE49-F238E27FC236}">
                  <a16:creationId xmlns:a16="http://schemas.microsoft.com/office/drawing/2014/main" id="{85ACBD99-C516-29D2-8E6C-F2DA9B9E34D3}"/>
                </a:ext>
              </a:extLst>
            </p:cNvPr>
            <p:cNvSpPr txBox="1"/>
            <p:nvPr/>
          </p:nvSpPr>
          <p:spPr>
            <a:xfrm>
              <a:off x="5942983" y="2354126"/>
              <a:ext cx="1982002" cy="400110"/>
            </a:xfrm>
            <a:prstGeom prst="rect">
              <a:avLst/>
            </a:prstGeom>
            <a:noFill/>
            <a:ln>
              <a:noFill/>
            </a:ln>
            <a:effectLst>
              <a:outerShdw blurRad="149987" dist="250190" dir="8460000" algn="ctr">
                <a:srgbClr val="000000">
                  <a:alpha val="28000"/>
                </a:srgbClr>
              </a:outerShdw>
            </a:effectLst>
            <a:sp3d prstMaterial="metal">
              <a:bevelT w="88900" h="88900"/>
            </a:sp3d>
          </p:spPr>
          <p:txBody>
            <a:bodyPr wrap="square">
              <a:spAutoFit/>
            </a:bodyPr>
            <a:lstStyle/>
            <a:p>
              <a:pPr algn="ctr" rtl="1" eaLnBrk="1" hangingPunct="1">
                <a:defRPr/>
              </a:pPr>
              <a:r>
                <a:rPr lang="en-US" sz="2000" b="1" dirty="0">
                  <a:solidFill>
                    <a:schemeClr val="tx1"/>
                  </a:solidFill>
                  <a:latin typeface="ArialMT"/>
                  <a:cs typeface="Times New Roman" pitchFamily="18" charset="0"/>
                </a:rPr>
                <a:t>Purposeful</a:t>
              </a:r>
              <a:endParaRPr lang="ar-SA" b="1" dirty="0">
                <a:solidFill>
                  <a:schemeClr val="tx1"/>
                </a:solidFill>
                <a:latin typeface="Times New Roman" pitchFamily="18" charset="0"/>
                <a:cs typeface="Times New Roman" pitchFamily="18" charset="0"/>
              </a:endParaRPr>
            </a:p>
          </p:txBody>
        </p:sp>
        <p:sp>
          <p:nvSpPr>
            <p:cNvPr id="37" name="TextBox 36">
              <a:extLst>
                <a:ext uri="{FF2B5EF4-FFF2-40B4-BE49-F238E27FC236}">
                  <a16:creationId xmlns:a16="http://schemas.microsoft.com/office/drawing/2014/main" id="{BD264BC1-184A-59A0-97F4-FFBC84903932}"/>
                </a:ext>
              </a:extLst>
            </p:cNvPr>
            <p:cNvSpPr txBox="1"/>
            <p:nvPr/>
          </p:nvSpPr>
          <p:spPr>
            <a:xfrm>
              <a:off x="8146942" y="3278810"/>
              <a:ext cx="1784700" cy="400110"/>
            </a:xfrm>
            <a:prstGeom prst="rect">
              <a:avLst/>
            </a:prstGeom>
            <a:noFill/>
            <a:ln>
              <a:noFill/>
            </a:ln>
            <a:effectLst>
              <a:outerShdw blurRad="149987" dist="250190" dir="8460000" algn="ctr">
                <a:srgbClr val="000000">
                  <a:alpha val="28000"/>
                </a:srgbClr>
              </a:outerShdw>
            </a:effectLst>
            <a:sp3d prstMaterial="metal">
              <a:bevelT w="88900" h="88900"/>
            </a:sp3d>
          </p:spPr>
          <p:txBody>
            <a:bodyPr wrap="square">
              <a:spAutoFit/>
            </a:bodyPr>
            <a:lstStyle/>
            <a:p>
              <a:pPr algn="ctr" rtl="1" eaLnBrk="1" hangingPunct="1">
                <a:defRPr/>
              </a:pPr>
              <a:r>
                <a:rPr lang="en-GB" sz="2000" b="1" dirty="0">
                  <a:solidFill>
                    <a:schemeClr val="tx1"/>
                  </a:solidFill>
                  <a:latin typeface="ArialMT"/>
                  <a:cs typeface="Times New Roman" pitchFamily="18" charset="0"/>
                </a:rPr>
                <a:t>Precision</a:t>
              </a:r>
              <a:endParaRPr lang="ar-SA" sz="2000" b="1" dirty="0">
                <a:solidFill>
                  <a:schemeClr val="tx1"/>
                </a:solidFill>
                <a:latin typeface="Times New Roman" pitchFamily="18" charset="0"/>
                <a:cs typeface="Times New Roman" pitchFamily="18" charset="0"/>
              </a:endParaRPr>
            </a:p>
          </p:txBody>
        </p:sp>
        <p:sp>
          <p:nvSpPr>
            <p:cNvPr id="39" name="TextBox 38">
              <a:extLst>
                <a:ext uri="{FF2B5EF4-FFF2-40B4-BE49-F238E27FC236}">
                  <a16:creationId xmlns:a16="http://schemas.microsoft.com/office/drawing/2014/main" id="{B887AA36-1A67-5FF9-F552-22F230F0C674}"/>
                </a:ext>
              </a:extLst>
            </p:cNvPr>
            <p:cNvSpPr txBox="1"/>
            <p:nvPr/>
          </p:nvSpPr>
          <p:spPr>
            <a:xfrm>
              <a:off x="6915705" y="4558340"/>
              <a:ext cx="1608653" cy="400110"/>
            </a:xfrm>
            <a:prstGeom prst="rect">
              <a:avLst/>
            </a:prstGeom>
            <a:noFill/>
            <a:ln>
              <a:noFill/>
            </a:ln>
            <a:effectLst>
              <a:outerShdw blurRad="149987" dist="250190" dir="8460000" algn="ctr">
                <a:srgbClr val="000000">
                  <a:alpha val="28000"/>
                </a:srgbClr>
              </a:outerShdw>
            </a:effectLst>
            <a:sp3d prstMaterial="metal">
              <a:bevelT w="88900" h="88900"/>
            </a:sp3d>
          </p:spPr>
          <p:txBody>
            <a:bodyPr wrap="square">
              <a:spAutoFit/>
            </a:bodyPr>
            <a:lstStyle/>
            <a:p>
              <a:pPr algn="ctr" rtl="1" eaLnBrk="1" hangingPunct="1">
                <a:defRPr/>
              </a:pPr>
              <a:r>
                <a:rPr lang="en-US" sz="2000" b="1" dirty="0">
                  <a:latin typeface="ArialMT"/>
                </a:rPr>
                <a:t>Testability</a:t>
              </a:r>
              <a:endParaRPr lang="fr-FR" sz="2000" b="1" dirty="0">
                <a:latin typeface="ArialMT"/>
              </a:endParaRPr>
            </a:p>
          </p:txBody>
        </p:sp>
        <p:sp>
          <p:nvSpPr>
            <p:cNvPr id="43" name="TextBox 42">
              <a:extLst>
                <a:ext uri="{FF2B5EF4-FFF2-40B4-BE49-F238E27FC236}">
                  <a16:creationId xmlns:a16="http://schemas.microsoft.com/office/drawing/2014/main" id="{38E09255-8BBB-5157-8A0C-302AE4C51B62}"/>
                </a:ext>
              </a:extLst>
            </p:cNvPr>
            <p:cNvSpPr txBox="1"/>
            <p:nvPr/>
          </p:nvSpPr>
          <p:spPr>
            <a:xfrm>
              <a:off x="3242301" y="2544964"/>
              <a:ext cx="1533885" cy="400110"/>
            </a:xfrm>
            <a:prstGeom prst="rect">
              <a:avLst/>
            </a:prstGeom>
            <a:noFill/>
            <a:ln>
              <a:noFill/>
            </a:ln>
            <a:effectLst>
              <a:outerShdw blurRad="149987" dist="250190" dir="8460000" algn="ctr">
                <a:srgbClr val="000000">
                  <a:alpha val="28000"/>
                </a:srgbClr>
              </a:outerShdw>
            </a:effectLst>
            <a:sp3d prstMaterial="metal">
              <a:bevelT w="88900" h="88900"/>
            </a:sp3d>
          </p:spPr>
          <p:txBody>
            <a:bodyPr wrap="square">
              <a:spAutoFit/>
            </a:bodyPr>
            <a:lstStyle/>
            <a:p>
              <a:pPr algn="ctr" rtl="1" eaLnBrk="1" hangingPunct="1">
                <a:defRPr/>
              </a:pPr>
              <a:r>
                <a:rPr lang="en-US" sz="2000" b="1" dirty="0">
                  <a:latin typeface="ArialMT"/>
                </a:rPr>
                <a:t>Organized</a:t>
              </a:r>
              <a:endParaRPr lang="fr-FR" sz="2000" b="1" dirty="0">
                <a:latin typeface="ArialMT"/>
              </a:endParaRPr>
            </a:p>
          </p:txBody>
        </p:sp>
        <p:sp>
          <p:nvSpPr>
            <p:cNvPr id="45" name="TextBox 44">
              <a:extLst>
                <a:ext uri="{FF2B5EF4-FFF2-40B4-BE49-F238E27FC236}">
                  <a16:creationId xmlns:a16="http://schemas.microsoft.com/office/drawing/2014/main" id="{5D9A3BFA-3813-4001-D58B-3986D778E41C}"/>
                </a:ext>
              </a:extLst>
            </p:cNvPr>
            <p:cNvSpPr txBox="1"/>
            <p:nvPr/>
          </p:nvSpPr>
          <p:spPr>
            <a:xfrm>
              <a:off x="1920075" y="3592716"/>
              <a:ext cx="1550975" cy="400110"/>
            </a:xfrm>
            <a:prstGeom prst="rect">
              <a:avLst/>
            </a:prstGeom>
            <a:noFill/>
            <a:ln>
              <a:noFill/>
            </a:ln>
            <a:effectLst>
              <a:outerShdw blurRad="149987" dist="250190" dir="8460000" algn="ctr">
                <a:srgbClr val="000000">
                  <a:alpha val="28000"/>
                </a:srgbClr>
              </a:outerShdw>
            </a:effectLst>
            <a:sp3d prstMaterial="metal">
              <a:bevelT w="88900" h="88900"/>
            </a:sp3d>
          </p:spPr>
          <p:txBody>
            <a:bodyPr wrap="square">
              <a:spAutoFit/>
            </a:bodyPr>
            <a:lstStyle/>
            <a:p>
              <a:pPr algn="ctr" eaLnBrk="1" hangingPunct="1">
                <a:defRPr/>
              </a:pPr>
              <a:r>
                <a:rPr lang="en-US" sz="2000" b="1" dirty="0">
                  <a:solidFill>
                    <a:schemeClr val="tx1"/>
                  </a:solidFill>
                  <a:latin typeface="ArialMT"/>
                </a:rPr>
                <a:t>O</a:t>
              </a:r>
              <a:r>
                <a:rPr lang="en-US" sz="2000" b="1" i="0" u="none" strike="noStrike" baseline="0" dirty="0">
                  <a:solidFill>
                    <a:schemeClr val="tx1"/>
                  </a:solidFill>
                  <a:latin typeface="ArialMT"/>
                </a:rPr>
                <a:t>bjectivity</a:t>
              </a:r>
              <a:endParaRPr lang="fr-FR" b="1" dirty="0">
                <a:solidFill>
                  <a:schemeClr val="tx1"/>
                </a:solidFill>
                <a:latin typeface="Times New Roman" pitchFamily="18" charset="0"/>
                <a:cs typeface="Times New Roman" pitchFamily="18" charset="0"/>
              </a:endParaRPr>
            </a:p>
          </p:txBody>
        </p:sp>
        <p:sp>
          <p:nvSpPr>
            <p:cNvPr id="47" name="TextBox 46">
              <a:extLst>
                <a:ext uri="{FF2B5EF4-FFF2-40B4-BE49-F238E27FC236}">
                  <a16:creationId xmlns:a16="http://schemas.microsoft.com/office/drawing/2014/main" id="{4B9009B6-EBA7-7749-1D68-B8E29A03D9DD}"/>
                </a:ext>
              </a:extLst>
            </p:cNvPr>
            <p:cNvSpPr txBox="1"/>
            <p:nvPr/>
          </p:nvSpPr>
          <p:spPr>
            <a:xfrm>
              <a:off x="3469032" y="4667776"/>
              <a:ext cx="2257717" cy="400110"/>
            </a:xfrm>
            <a:prstGeom prst="rect">
              <a:avLst/>
            </a:prstGeom>
            <a:noFill/>
            <a:ln>
              <a:noFill/>
            </a:ln>
            <a:effectLst>
              <a:outerShdw blurRad="149987" dist="250190" dir="8460000" algn="ctr">
                <a:srgbClr val="000000">
                  <a:alpha val="28000"/>
                </a:srgbClr>
              </a:outerShdw>
            </a:effectLst>
            <a:sp3d prstMaterial="metal">
              <a:bevelT w="88900" h="88900"/>
            </a:sp3d>
          </p:spPr>
          <p:txBody>
            <a:bodyPr wrap="square">
              <a:spAutoFit/>
            </a:bodyPr>
            <a:lstStyle/>
            <a:p>
              <a:pPr algn="ctr" rtl="1" eaLnBrk="1" hangingPunct="1">
                <a:defRPr/>
              </a:pPr>
              <a:r>
                <a:rPr lang="en-US" sz="2000" b="1" dirty="0">
                  <a:latin typeface="ArialMT"/>
                </a:rPr>
                <a:t>Generalizability</a:t>
              </a:r>
              <a:endParaRPr lang="fr-FR" sz="2000" b="1" dirty="0">
                <a:latin typeface="ArialMT"/>
              </a:endParaRPr>
            </a:p>
          </p:txBody>
        </p:sp>
      </p:grpSp>
    </p:spTree>
    <p:extLst>
      <p:ext uri="{BB962C8B-B14F-4D97-AF65-F5344CB8AC3E}">
        <p14:creationId xmlns:p14="http://schemas.microsoft.com/office/powerpoint/2010/main" val="4196889927"/>
      </p:ext>
    </p:extLst>
  </p:cSld>
  <p:clrMapOvr>
    <a:masterClrMapping/>
  </p:clrMapOvr>
  <mc:AlternateContent xmlns:mc="http://schemas.openxmlformats.org/markup-compatibility/2006" xmlns:p14="http://schemas.microsoft.com/office/powerpoint/2010/main">
    <mc:Choice Requires="p14">
      <p:transition spd="slow" p14:dur="2000" advTm="129186"/>
    </mc:Choice>
    <mc:Fallback xmlns="">
      <p:transition spd="slow" advTm="12918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afterEffect">
                                  <p:stCondLst>
                                    <p:cond delay="0"/>
                                  </p:stCondLst>
                                  <p:childTnLst>
                                    <p:set>
                                      <p:cBhvr>
                                        <p:cTn id="6" dur="1" fill="hold">
                                          <p:stCondLst>
                                            <p:cond delay="0"/>
                                          </p:stCondLst>
                                        </p:cTn>
                                        <p:tgtEl>
                                          <p:spTgt spid="33"/>
                                        </p:tgtEl>
                                        <p:attrNameLst>
                                          <p:attrName>style.visibility</p:attrName>
                                        </p:attrNameLst>
                                      </p:cBhvr>
                                      <p:to>
                                        <p:strVal val="visible"/>
                                      </p:to>
                                    </p:set>
                                    <p:animEffect transition="in" filter="barn(outVertical)">
                                      <p:cBhvr>
                                        <p:cTn id="7" dur="500"/>
                                        <p:tgtEl>
                                          <p:spTgt spid="33"/>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nodeType="clickEffect">
                                  <p:stCondLst>
                                    <p:cond delay="0"/>
                                  </p:stCondLst>
                                  <p:childTnLst>
                                    <p:set>
                                      <p:cBhvr>
                                        <p:cTn id="11" dur="1" fill="hold">
                                          <p:stCondLst>
                                            <p:cond delay="0"/>
                                          </p:stCondLst>
                                        </p:cTn>
                                        <p:tgtEl>
                                          <p:spTgt spid="48"/>
                                        </p:tgtEl>
                                        <p:attrNameLst>
                                          <p:attrName>style.visibility</p:attrName>
                                        </p:attrNameLst>
                                      </p:cBhvr>
                                      <p:to>
                                        <p:strVal val="visible"/>
                                      </p:to>
                                    </p:set>
                                    <p:animEffect transition="in" filter="wheel(1)">
                                      <p:cBhvr>
                                        <p:cTn id="12" dur="2000"/>
                                        <p:tgtEl>
                                          <p:spTgt spid="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6CCEA8E1-A558-3072-5AE2-3D27954F9323}"/>
              </a:ext>
            </a:extLst>
          </p:cNvPr>
          <p:cNvSpPr txBox="1"/>
          <p:nvPr/>
        </p:nvSpPr>
        <p:spPr>
          <a:xfrm>
            <a:off x="2512027" y="297060"/>
            <a:ext cx="4488286" cy="833433"/>
          </a:xfrm>
          <a:prstGeom prst="rect">
            <a:avLst/>
          </a:prstGeom>
          <a:noFill/>
        </p:spPr>
        <p:txBody>
          <a:bodyPr wrap="square" rtlCol="0">
            <a:spAutoFit/>
          </a:bodyPr>
          <a:lstStyle/>
          <a:p>
            <a:pPr>
              <a:lnSpc>
                <a:spcPct val="200000"/>
              </a:lnSpc>
            </a:pPr>
            <a:r>
              <a:rPr lang="en-GB" sz="2800" dirty="0">
                <a:solidFill>
                  <a:schemeClr val="bg1"/>
                </a:solidFill>
                <a:cs typeface="Tajawal Medium" panose="00000600000000000000" pitchFamily="2" charset="-78"/>
              </a:rPr>
              <a:t>Goals of Scientific Research</a:t>
            </a:r>
          </a:p>
        </p:txBody>
      </p:sp>
      <p:sp>
        <p:nvSpPr>
          <p:cNvPr id="12" name="TextBox 11">
            <a:extLst>
              <a:ext uri="{FF2B5EF4-FFF2-40B4-BE49-F238E27FC236}">
                <a16:creationId xmlns:a16="http://schemas.microsoft.com/office/drawing/2014/main" id="{F69625C4-D93D-AD53-0F18-37D71DA3C910}"/>
              </a:ext>
            </a:extLst>
          </p:cNvPr>
          <p:cNvSpPr txBox="1"/>
          <p:nvPr/>
        </p:nvSpPr>
        <p:spPr>
          <a:xfrm>
            <a:off x="625943" y="1917266"/>
            <a:ext cx="10826542" cy="3046988"/>
          </a:xfrm>
          <a:prstGeom prst="rect">
            <a:avLst/>
          </a:prstGeom>
          <a:noFill/>
        </p:spPr>
        <p:txBody>
          <a:bodyPr wrap="square">
            <a:spAutoFit/>
          </a:bodyPr>
          <a:lstStyle/>
          <a:p>
            <a:pPr>
              <a:lnSpc>
                <a:spcPct val="200000"/>
              </a:lnSpc>
            </a:pPr>
            <a:r>
              <a:rPr lang="en-US" sz="2400" b="1" dirty="0">
                <a:solidFill>
                  <a:schemeClr val="bg1"/>
                </a:solidFill>
              </a:rPr>
              <a:t>The importance of scientific research in the fields of administrative sciences stems from a number of elements that can be summarized as follows:</a:t>
            </a:r>
          </a:p>
          <a:p>
            <a:pPr>
              <a:lnSpc>
                <a:spcPct val="200000"/>
              </a:lnSpc>
            </a:pPr>
            <a:r>
              <a:rPr lang="en-US" sz="2400" dirty="0">
                <a:solidFill>
                  <a:schemeClr val="bg1"/>
                </a:solidFill>
              </a:rPr>
              <a:t>- Assisting decision-makers in administrative institutions</a:t>
            </a:r>
          </a:p>
          <a:p>
            <a:pPr>
              <a:lnSpc>
                <a:spcPct val="200000"/>
              </a:lnSpc>
            </a:pPr>
            <a:r>
              <a:rPr lang="en-US" sz="2400" dirty="0">
                <a:solidFill>
                  <a:schemeClr val="bg1"/>
                </a:solidFill>
              </a:rPr>
              <a:t>- Strengthening the competitive capabilities of business organizations</a:t>
            </a:r>
          </a:p>
        </p:txBody>
      </p:sp>
    </p:spTree>
    <p:extLst>
      <p:ext uri="{BB962C8B-B14F-4D97-AF65-F5344CB8AC3E}">
        <p14:creationId xmlns:p14="http://schemas.microsoft.com/office/powerpoint/2010/main" val="1875821670"/>
      </p:ext>
    </p:extLst>
  </p:cSld>
  <p:clrMapOvr>
    <a:masterClrMapping/>
  </p:clrMapOvr>
  <mc:AlternateContent xmlns:mc="http://schemas.openxmlformats.org/markup-compatibility/2006" xmlns:p14="http://schemas.microsoft.com/office/powerpoint/2010/main">
    <mc:Choice Requires="p14">
      <p:transition spd="slow" p14:dur="2000" advTm="43550"/>
    </mc:Choice>
    <mc:Fallback xmlns="">
      <p:transition spd="slow" advTm="4355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 calcmode="lin" valueType="num">
                                      <p:cBhvr additive="base">
                                        <p:cTn id="7" dur="500" fill="hold"/>
                                        <p:tgtEl>
                                          <p:spTgt spid="12">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12">
                                            <p:txEl>
                                              <p:pRg st="0" end="0"/>
                                            </p:txEl>
                                          </p:spTgt>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12">
                                            <p:txEl>
                                              <p:pRg st="1" end="1"/>
                                            </p:txEl>
                                          </p:spTgt>
                                        </p:tgtEl>
                                        <p:attrNameLst>
                                          <p:attrName>style.visibility</p:attrName>
                                        </p:attrNameLst>
                                      </p:cBhvr>
                                      <p:to>
                                        <p:strVal val="visible"/>
                                      </p:to>
                                    </p:set>
                                    <p:anim calcmode="lin" valueType="num">
                                      <p:cBhvr additive="base">
                                        <p:cTn id="12" dur="500" fill="hold"/>
                                        <p:tgtEl>
                                          <p:spTgt spid="12">
                                            <p:txEl>
                                              <p:pRg st="1" end="1"/>
                                            </p:txEl>
                                          </p:spTgt>
                                        </p:tgtEl>
                                        <p:attrNameLst>
                                          <p:attrName>ppt_x</p:attrName>
                                        </p:attrNameLst>
                                      </p:cBhvr>
                                      <p:tavLst>
                                        <p:tav tm="0">
                                          <p:val>
                                            <p:strVal val="0-#ppt_w/2"/>
                                          </p:val>
                                        </p:tav>
                                        <p:tav tm="100000">
                                          <p:val>
                                            <p:strVal val="#ppt_x"/>
                                          </p:val>
                                        </p:tav>
                                      </p:tavLst>
                                    </p:anim>
                                    <p:anim calcmode="lin" valueType="num">
                                      <p:cBhvr additive="base">
                                        <p:cTn id="13" dur="500" fill="hold"/>
                                        <p:tgtEl>
                                          <p:spTgt spid="12">
                                            <p:txEl>
                                              <p:pRg st="1" end="1"/>
                                            </p:txEl>
                                          </p:spTgt>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8" fill="hold" grpId="0" nodeType="afterEffect">
                                  <p:stCondLst>
                                    <p:cond delay="0"/>
                                  </p:stCondLst>
                                  <p:childTnLst>
                                    <p:set>
                                      <p:cBhvr>
                                        <p:cTn id="16" dur="1" fill="hold">
                                          <p:stCondLst>
                                            <p:cond delay="0"/>
                                          </p:stCondLst>
                                        </p:cTn>
                                        <p:tgtEl>
                                          <p:spTgt spid="12">
                                            <p:txEl>
                                              <p:pRg st="2" end="2"/>
                                            </p:txEl>
                                          </p:spTgt>
                                        </p:tgtEl>
                                        <p:attrNameLst>
                                          <p:attrName>style.visibility</p:attrName>
                                        </p:attrNameLst>
                                      </p:cBhvr>
                                      <p:to>
                                        <p:strVal val="visible"/>
                                      </p:to>
                                    </p:set>
                                    <p:anim calcmode="lin" valueType="num">
                                      <p:cBhvr additive="base">
                                        <p:cTn id="17" dur="500" fill="hold"/>
                                        <p:tgtEl>
                                          <p:spTgt spid="12">
                                            <p:txEl>
                                              <p:pRg st="2" end="2"/>
                                            </p:txEl>
                                          </p:spTgt>
                                        </p:tgtEl>
                                        <p:attrNameLst>
                                          <p:attrName>ppt_x</p:attrName>
                                        </p:attrNameLst>
                                      </p:cBhvr>
                                      <p:tavLst>
                                        <p:tav tm="0">
                                          <p:val>
                                            <p:strVal val="0-#ppt_w/2"/>
                                          </p:val>
                                        </p:tav>
                                        <p:tav tm="100000">
                                          <p:val>
                                            <p:strVal val="#ppt_x"/>
                                          </p:val>
                                        </p:tav>
                                      </p:tavLst>
                                    </p:anim>
                                    <p:anim calcmode="lin" valueType="num">
                                      <p:cBhvr additive="base">
                                        <p:cTn id="18" dur="500" fill="hold"/>
                                        <p:tgtEl>
                                          <p:spTgt spid="12">
                                            <p:txEl>
                                              <p:pRg st="2" end="2"/>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build="p"/>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6CCEA8E1-A558-3072-5AE2-3D27954F9323}"/>
              </a:ext>
            </a:extLst>
          </p:cNvPr>
          <p:cNvSpPr txBox="1"/>
          <p:nvPr/>
        </p:nvSpPr>
        <p:spPr>
          <a:xfrm>
            <a:off x="2512027" y="297060"/>
            <a:ext cx="4488286" cy="833433"/>
          </a:xfrm>
          <a:prstGeom prst="rect">
            <a:avLst/>
          </a:prstGeom>
          <a:noFill/>
        </p:spPr>
        <p:txBody>
          <a:bodyPr wrap="square" rtlCol="0">
            <a:spAutoFit/>
          </a:bodyPr>
          <a:lstStyle/>
          <a:p>
            <a:pPr>
              <a:lnSpc>
                <a:spcPct val="200000"/>
              </a:lnSpc>
            </a:pPr>
            <a:r>
              <a:rPr lang="en-GB" sz="2800" dirty="0">
                <a:solidFill>
                  <a:schemeClr val="bg1"/>
                </a:solidFill>
                <a:cs typeface="Tajawal Medium" panose="00000600000000000000" pitchFamily="2" charset="-78"/>
              </a:rPr>
              <a:t>Goals of Scientific Research</a:t>
            </a:r>
          </a:p>
        </p:txBody>
      </p:sp>
      <p:sp>
        <p:nvSpPr>
          <p:cNvPr id="12" name="TextBox 11">
            <a:extLst>
              <a:ext uri="{FF2B5EF4-FFF2-40B4-BE49-F238E27FC236}">
                <a16:creationId xmlns:a16="http://schemas.microsoft.com/office/drawing/2014/main" id="{F69625C4-D93D-AD53-0F18-37D71DA3C910}"/>
              </a:ext>
            </a:extLst>
          </p:cNvPr>
          <p:cNvSpPr txBox="1"/>
          <p:nvPr/>
        </p:nvSpPr>
        <p:spPr>
          <a:xfrm>
            <a:off x="1310000" y="1917266"/>
            <a:ext cx="9318026" cy="3046988"/>
          </a:xfrm>
          <a:prstGeom prst="rect">
            <a:avLst/>
          </a:prstGeom>
          <a:noFill/>
        </p:spPr>
        <p:txBody>
          <a:bodyPr wrap="square">
            <a:spAutoFit/>
          </a:bodyPr>
          <a:lstStyle/>
          <a:p>
            <a:pPr>
              <a:lnSpc>
                <a:spcPct val="200000"/>
              </a:lnSpc>
            </a:pPr>
            <a:r>
              <a:rPr lang="en-US" sz="2400" dirty="0">
                <a:solidFill>
                  <a:schemeClr val="bg1"/>
                </a:solidFill>
              </a:rPr>
              <a:t>- Keeping track of the rapid developments in production methods </a:t>
            </a:r>
          </a:p>
          <a:p>
            <a:pPr>
              <a:lnSpc>
                <a:spcPct val="200000"/>
              </a:lnSpc>
            </a:pPr>
            <a:r>
              <a:rPr lang="en-US" sz="2400" dirty="0">
                <a:solidFill>
                  <a:schemeClr val="bg1"/>
                </a:solidFill>
              </a:rPr>
              <a:t>- Analyze problems and identify their causes</a:t>
            </a:r>
          </a:p>
          <a:p>
            <a:pPr>
              <a:lnSpc>
                <a:spcPct val="200000"/>
              </a:lnSpc>
            </a:pPr>
            <a:r>
              <a:rPr lang="en-US" sz="2400" dirty="0">
                <a:solidFill>
                  <a:schemeClr val="bg1"/>
                </a:solidFill>
              </a:rPr>
              <a:t>- Predicting the course of events in the future</a:t>
            </a:r>
          </a:p>
          <a:p>
            <a:pPr>
              <a:lnSpc>
                <a:spcPct val="200000"/>
              </a:lnSpc>
            </a:pPr>
            <a:r>
              <a:rPr lang="en-US" sz="2400" dirty="0">
                <a:solidFill>
                  <a:schemeClr val="bg1"/>
                </a:solidFill>
              </a:rPr>
              <a:t>- Reaching the optimum production mix</a:t>
            </a:r>
          </a:p>
        </p:txBody>
      </p:sp>
    </p:spTree>
    <p:extLst>
      <p:ext uri="{BB962C8B-B14F-4D97-AF65-F5344CB8AC3E}">
        <p14:creationId xmlns:p14="http://schemas.microsoft.com/office/powerpoint/2010/main" val="4048769207"/>
      </p:ext>
    </p:extLst>
  </p:cSld>
  <p:clrMapOvr>
    <a:masterClrMapping/>
  </p:clrMapOvr>
  <mc:AlternateContent xmlns:mc="http://schemas.openxmlformats.org/markup-compatibility/2006" xmlns:p14="http://schemas.microsoft.com/office/powerpoint/2010/main">
    <mc:Choice Requires="p14">
      <p:transition spd="slow" p14:dur="2000" advTm="52026"/>
    </mc:Choice>
    <mc:Fallback xmlns="">
      <p:transition spd="slow" advTm="5202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fill="hold" grpId="0" nodeType="after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 calcmode="lin" valueType="num">
                                      <p:cBhvr additive="base">
                                        <p:cTn id="7" dur="1000" fill="hold"/>
                                        <p:tgtEl>
                                          <p:spTgt spid="12">
                                            <p:txEl>
                                              <p:pRg st="0" end="0"/>
                                            </p:txEl>
                                          </p:spTgt>
                                        </p:tgtEl>
                                        <p:attrNameLst>
                                          <p:attrName>ppt_x</p:attrName>
                                        </p:attrNameLst>
                                      </p:cBhvr>
                                      <p:tavLst>
                                        <p:tav tm="0">
                                          <p:val>
                                            <p:strVal val="1+#ppt_w/2"/>
                                          </p:val>
                                        </p:tav>
                                        <p:tav tm="100000">
                                          <p:val>
                                            <p:strVal val="#ppt_x"/>
                                          </p:val>
                                        </p:tav>
                                      </p:tavLst>
                                    </p:anim>
                                    <p:anim calcmode="lin" valueType="num">
                                      <p:cBhvr additive="base">
                                        <p:cTn id="8" dur="1000" fill="hold"/>
                                        <p:tgtEl>
                                          <p:spTgt spid="12">
                                            <p:txEl>
                                              <p:pRg st="0" end="0"/>
                                            </p:txEl>
                                          </p:spTgt>
                                        </p:tgtEl>
                                        <p:attrNameLst>
                                          <p:attrName>ppt_y</p:attrName>
                                        </p:attrNameLst>
                                      </p:cBhvr>
                                      <p:tavLst>
                                        <p:tav tm="0">
                                          <p:val>
                                            <p:strVal val="1+#ppt_h/2"/>
                                          </p:val>
                                        </p:tav>
                                        <p:tav tm="100000">
                                          <p:val>
                                            <p:strVal val="#ppt_y"/>
                                          </p:val>
                                        </p:tav>
                                      </p:tavLst>
                                    </p:anim>
                                  </p:childTnLst>
                                </p:cTn>
                              </p:par>
                            </p:childTnLst>
                          </p:cTn>
                        </p:par>
                        <p:par>
                          <p:cTn id="9" fill="hold">
                            <p:stCondLst>
                              <p:cond delay="1000"/>
                            </p:stCondLst>
                            <p:childTnLst>
                              <p:par>
                                <p:cTn id="10" presetID="2" presetClass="entr" presetSubtype="6" fill="hold" grpId="0" nodeType="afterEffect">
                                  <p:stCondLst>
                                    <p:cond delay="0"/>
                                  </p:stCondLst>
                                  <p:childTnLst>
                                    <p:set>
                                      <p:cBhvr>
                                        <p:cTn id="11" dur="1" fill="hold">
                                          <p:stCondLst>
                                            <p:cond delay="0"/>
                                          </p:stCondLst>
                                        </p:cTn>
                                        <p:tgtEl>
                                          <p:spTgt spid="12">
                                            <p:txEl>
                                              <p:pRg st="1" end="1"/>
                                            </p:txEl>
                                          </p:spTgt>
                                        </p:tgtEl>
                                        <p:attrNameLst>
                                          <p:attrName>style.visibility</p:attrName>
                                        </p:attrNameLst>
                                      </p:cBhvr>
                                      <p:to>
                                        <p:strVal val="visible"/>
                                      </p:to>
                                    </p:set>
                                    <p:anim calcmode="lin" valueType="num">
                                      <p:cBhvr additive="base">
                                        <p:cTn id="12" dur="1000" fill="hold"/>
                                        <p:tgtEl>
                                          <p:spTgt spid="12">
                                            <p:txEl>
                                              <p:pRg st="1" end="1"/>
                                            </p:txEl>
                                          </p:spTgt>
                                        </p:tgtEl>
                                        <p:attrNameLst>
                                          <p:attrName>ppt_x</p:attrName>
                                        </p:attrNameLst>
                                      </p:cBhvr>
                                      <p:tavLst>
                                        <p:tav tm="0">
                                          <p:val>
                                            <p:strVal val="1+#ppt_w/2"/>
                                          </p:val>
                                        </p:tav>
                                        <p:tav tm="100000">
                                          <p:val>
                                            <p:strVal val="#ppt_x"/>
                                          </p:val>
                                        </p:tav>
                                      </p:tavLst>
                                    </p:anim>
                                    <p:anim calcmode="lin" valueType="num">
                                      <p:cBhvr additive="base">
                                        <p:cTn id="13" dur="1000" fill="hold"/>
                                        <p:tgtEl>
                                          <p:spTgt spid="12">
                                            <p:txEl>
                                              <p:pRg st="1" end="1"/>
                                            </p:txEl>
                                          </p:spTgt>
                                        </p:tgtEl>
                                        <p:attrNameLst>
                                          <p:attrName>ppt_y</p:attrName>
                                        </p:attrNameLst>
                                      </p:cBhvr>
                                      <p:tavLst>
                                        <p:tav tm="0">
                                          <p:val>
                                            <p:strVal val="1+#ppt_h/2"/>
                                          </p:val>
                                        </p:tav>
                                        <p:tav tm="100000">
                                          <p:val>
                                            <p:strVal val="#ppt_y"/>
                                          </p:val>
                                        </p:tav>
                                      </p:tavLst>
                                    </p:anim>
                                  </p:childTnLst>
                                </p:cTn>
                              </p:par>
                            </p:childTnLst>
                          </p:cTn>
                        </p:par>
                        <p:par>
                          <p:cTn id="14" fill="hold">
                            <p:stCondLst>
                              <p:cond delay="2000"/>
                            </p:stCondLst>
                            <p:childTnLst>
                              <p:par>
                                <p:cTn id="15" presetID="2" presetClass="entr" presetSubtype="6" fill="hold" grpId="0" nodeType="afterEffect">
                                  <p:stCondLst>
                                    <p:cond delay="0"/>
                                  </p:stCondLst>
                                  <p:childTnLst>
                                    <p:set>
                                      <p:cBhvr>
                                        <p:cTn id="16" dur="1" fill="hold">
                                          <p:stCondLst>
                                            <p:cond delay="0"/>
                                          </p:stCondLst>
                                        </p:cTn>
                                        <p:tgtEl>
                                          <p:spTgt spid="12">
                                            <p:txEl>
                                              <p:pRg st="2" end="2"/>
                                            </p:txEl>
                                          </p:spTgt>
                                        </p:tgtEl>
                                        <p:attrNameLst>
                                          <p:attrName>style.visibility</p:attrName>
                                        </p:attrNameLst>
                                      </p:cBhvr>
                                      <p:to>
                                        <p:strVal val="visible"/>
                                      </p:to>
                                    </p:set>
                                    <p:anim calcmode="lin" valueType="num">
                                      <p:cBhvr additive="base">
                                        <p:cTn id="17" dur="1000" fill="hold"/>
                                        <p:tgtEl>
                                          <p:spTgt spid="12">
                                            <p:txEl>
                                              <p:pRg st="2" end="2"/>
                                            </p:txEl>
                                          </p:spTgt>
                                        </p:tgtEl>
                                        <p:attrNameLst>
                                          <p:attrName>ppt_x</p:attrName>
                                        </p:attrNameLst>
                                      </p:cBhvr>
                                      <p:tavLst>
                                        <p:tav tm="0">
                                          <p:val>
                                            <p:strVal val="1+#ppt_w/2"/>
                                          </p:val>
                                        </p:tav>
                                        <p:tav tm="100000">
                                          <p:val>
                                            <p:strVal val="#ppt_x"/>
                                          </p:val>
                                        </p:tav>
                                      </p:tavLst>
                                    </p:anim>
                                    <p:anim calcmode="lin" valueType="num">
                                      <p:cBhvr additive="base">
                                        <p:cTn id="18" dur="1000" fill="hold"/>
                                        <p:tgtEl>
                                          <p:spTgt spid="12">
                                            <p:txEl>
                                              <p:pRg st="2" end="2"/>
                                            </p:txEl>
                                          </p:spTgt>
                                        </p:tgtEl>
                                        <p:attrNameLst>
                                          <p:attrName>ppt_y</p:attrName>
                                        </p:attrNameLst>
                                      </p:cBhvr>
                                      <p:tavLst>
                                        <p:tav tm="0">
                                          <p:val>
                                            <p:strVal val="1+#ppt_h/2"/>
                                          </p:val>
                                        </p:tav>
                                        <p:tav tm="100000">
                                          <p:val>
                                            <p:strVal val="#ppt_y"/>
                                          </p:val>
                                        </p:tav>
                                      </p:tavLst>
                                    </p:anim>
                                  </p:childTnLst>
                                </p:cTn>
                              </p:par>
                            </p:childTnLst>
                          </p:cTn>
                        </p:par>
                        <p:par>
                          <p:cTn id="19" fill="hold">
                            <p:stCondLst>
                              <p:cond delay="3000"/>
                            </p:stCondLst>
                            <p:childTnLst>
                              <p:par>
                                <p:cTn id="20" presetID="2" presetClass="entr" presetSubtype="6" fill="hold" grpId="0" nodeType="afterEffect">
                                  <p:stCondLst>
                                    <p:cond delay="0"/>
                                  </p:stCondLst>
                                  <p:childTnLst>
                                    <p:set>
                                      <p:cBhvr>
                                        <p:cTn id="21" dur="1" fill="hold">
                                          <p:stCondLst>
                                            <p:cond delay="0"/>
                                          </p:stCondLst>
                                        </p:cTn>
                                        <p:tgtEl>
                                          <p:spTgt spid="12">
                                            <p:txEl>
                                              <p:pRg st="3" end="3"/>
                                            </p:txEl>
                                          </p:spTgt>
                                        </p:tgtEl>
                                        <p:attrNameLst>
                                          <p:attrName>style.visibility</p:attrName>
                                        </p:attrNameLst>
                                      </p:cBhvr>
                                      <p:to>
                                        <p:strVal val="visible"/>
                                      </p:to>
                                    </p:set>
                                    <p:anim calcmode="lin" valueType="num">
                                      <p:cBhvr additive="base">
                                        <p:cTn id="22" dur="1000" fill="hold"/>
                                        <p:tgtEl>
                                          <p:spTgt spid="12">
                                            <p:txEl>
                                              <p:pRg st="3" end="3"/>
                                            </p:txEl>
                                          </p:spTgt>
                                        </p:tgtEl>
                                        <p:attrNameLst>
                                          <p:attrName>ppt_x</p:attrName>
                                        </p:attrNameLst>
                                      </p:cBhvr>
                                      <p:tavLst>
                                        <p:tav tm="0">
                                          <p:val>
                                            <p:strVal val="1+#ppt_w/2"/>
                                          </p:val>
                                        </p:tav>
                                        <p:tav tm="100000">
                                          <p:val>
                                            <p:strVal val="#ppt_x"/>
                                          </p:val>
                                        </p:tav>
                                      </p:tavLst>
                                    </p:anim>
                                    <p:anim calcmode="lin" valueType="num">
                                      <p:cBhvr additive="base">
                                        <p:cTn id="23" dur="1000" fill="hold"/>
                                        <p:tgtEl>
                                          <p:spTgt spid="12">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build="p"/>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650377" y="543490"/>
            <a:ext cx="507376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Scientific Research Difficulties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8E39782A-1987-9F7C-C8D4-36A812AA7089}"/>
              </a:ext>
            </a:extLst>
          </p:cNvPr>
          <p:cNvSpPr txBox="1"/>
          <p:nvPr/>
        </p:nvSpPr>
        <p:spPr>
          <a:xfrm>
            <a:off x="1458058" y="1807063"/>
            <a:ext cx="9919475" cy="3046988"/>
          </a:xfrm>
          <a:prstGeom prst="rect">
            <a:avLst/>
          </a:prstGeom>
          <a:noFill/>
        </p:spPr>
        <p:txBody>
          <a:bodyPr wrap="square">
            <a:spAutoFit/>
          </a:bodyPr>
          <a:lstStyle/>
          <a:p>
            <a:pPr algn="just">
              <a:lnSpc>
                <a:spcPct val="200000"/>
              </a:lnSpc>
            </a:pPr>
            <a:r>
              <a:rPr lang="en-US" sz="2400" dirty="0">
                <a:solidFill>
                  <a:schemeClr val="bg1"/>
                </a:solidFill>
              </a:rPr>
              <a:t>Scientific research in the field of administrative sciences faces multiple problems and difficulties that may affect the results that are reached. The most important problems and difficulties facing researchers in the field of administrative sciences can be explained in the following points:</a:t>
            </a:r>
          </a:p>
        </p:txBody>
      </p:sp>
    </p:spTree>
    <p:extLst>
      <p:ext uri="{BB962C8B-B14F-4D97-AF65-F5344CB8AC3E}">
        <p14:creationId xmlns:p14="http://schemas.microsoft.com/office/powerpoint/2010/main" val="241612914"/>
      </p:ext>
    </p:extLst>
  </p:cSld>
  <p:clrMapOvr>
    <a:masterClrMapping/>
  </p:clrMapOvr>
  <mc:AlternateContent xmlns:mc="http://schemas.openxmlformats.org/markup-compatibility/2006" xmlns:p14="http://schemas.microsoft.com/office/powerpoint/2010/main">
    <mc:Choice Requires="p14">
      <p:transition spd="slow" p14:dur="2000" advTm="55011"/>
    </mc:Choice>
    <mc:Fallback xmlns="">
      <p:transition spd="slow" advTm="5501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up)">
                                      <p:cBhvr>
                                        <p:cTn id="7" dur="1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15C31874-9D06-1BC4-0CB9-25BBF14E1829}"/>
              </a:ext>
            </a:extLst>
          </p:cNvPr>
          <p:cNvSpPr txBox="1"/>
          <p:nvPr/>
        </p:nvSpPr>
        <p:spPr>
          <a:xfrm>
            <a:off x="648573" y="1610200"/>
            <a:ext cx="10938823" cy="4524315"/>
          </a:xfrm>
          <a:prstGeom prst="rect">
            <a:avLst/>
          </a:prstGeom>
          <a:noFill/>
        </p:spPr>
        <p:txBody>
          <a:bodyPr wrap="square">
            <a:spAutoFit/>
          </a:bodyPr>
          <a:lstStyle/>
          <a:p>
            <a:pPr marL="800100" lvl="1" indent="-342900" algn="just">
              <a:lnSpc>
                <a:spcPct val="150000"/>
              </a:lnSpc>
              <a:buFont typeface="+mj-lt"/>
              <a:buAutoNum type="arabicPeriod"/>
            </a:pPr>
            <a:r>
              <a:rPr lang="en-US" altLang="en-US" sz="2400" dirty="0">
                <a:solidFill>
                  <a:schemeClr val="bg1"/>
                </a:solidFill>
              </a:rPr>
              <a:t>Administrative phenomena are characterized by complexity due to their relationship to human behavior, tendencies, and emotions, which makes obtaining high-resolution data difficult to achieve in many cases, which affects the accuracy of the results obtained.</a:t>
            </a:r>
          </a:p>
          <a:p>
            <a:pPr lvl="1" algn="just">
              <a:lnSpc>
                <a:spcPct val="150000"/>
              </a:lnSpc>
            </a:pPr>
            <a:endParaRPr lang="en-US" altLang="en-US" sz="2400" dirty="0">
              <a:solidFill>
                <a:schemeClr val="bg1"/>
              </a:solidFill>
            </a:endParaRPr>
          </a:p>
          <a:p>
            <a:pPr marL="914400" lvl="1" indent="-457200" algn="just">
              <a:lnSpc>
                <a:spcPct val="150000"/>
              </a:lnSpc>
              <a:buFont typeface="+mj-lt"/>
              <a:buAutoNum type="arabicPeriod" startAt="2"/>
            </a:pPr>
            <a:r>
              <a:rPr lang="en-US" altLang="en-US" sz="2400" dirty="0">
                <a:solidFill>
                  <a:schemeClr val="bg1"/>
                </a:solidFill>
              </a:rPr>
              <a:t>It may be difficult in some cases to choose a well-representative sample of the study population that reflects all the characteristics of the study population, which affects the generalizability of the study results.</a:t>
            </a:r>
            <a:endParaRPr lang="ar-SA" altLang="en-US" sz="2400" dirty="0">
              <a:solidFill>
                <a:schemeClr val="bg1"/>
              </a:solidFill>
            </a:endParaRPr>
          </a:p>
        </p:txBody>
      </p:sp>
      <p:sp>
        <p:nvSpPr>
          <p:cNvPr id="11" name="TextBox 10">
            <a:extLst>
              <a:ext uri="{FF2B5EF4-FFF2-40B4-BE49-F238E27FC236}">
                <a16:creationId xmlns:a16="http://schemas.microsoft.com/office/drawing/2014/main" id="{4C5D8B7B-0380-8200-E9DB-AA78E5479787}"/>
              </a:ext>
            </a:extLst>
          </p:cNvPr>
          <p:cNvSpPr txBox="1"/>
          <p:nvPr/>
        </p:nvSpPr>
        <p:spPr>
          <a:xfrm>
            <a:off x="2410537" y="828300"/>
            <a:ext cx="7058343"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Scientific Research Difficulties</a:t>
            </a:r>
            <a:endParaRPr lang="en-US" sz="28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557449236"/>
      </p:ext>
    </p:extLst>
  </p:cSld>
  <p:clrMapOvr>
    <a:masterClrMapping/>
  </p:clrMapOvr>
  <mc:AlternateContent xmlns:mc="http://schemas.openxmlformats.org/markup-compatibility/2006" xmlns:p14="http://schemas.microsoft.com/office/powerpoint/2010/main">
    <mc:Choice Requires="p14">
      <p:transition spd="slow" p14:dur="2000" advTm="60315"/>
    </mc:Choice>
    <mc:Fallback xmlns="">
      <p:transition spd="slow" advTm="6031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8" fill="hold" grpId="0" nodeType="after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wheel(8)">
                                      <p:cBhvr>
                                        <p:cTn id="7" dur="2000"/>
                                        <p:tgtEl>
                                          <p:spTgt spid="10">
                                            <p:txEl>
                                              <p:pRg st="0" end="0"/>
                                            </p:txEl>
                                          </p:spTgt>
                                        </p:tgtEl>
                                      </p:cBhvr>
                                    </p:animEffect>
                                  </p:childTnLst>
                                </p:cTn>
                              </p:par>
                            </p:childTnLst>
                          </p:cTn>
                        </p:par>
                        <p:par>
                          <p:cTn id="8" fill="hold">
                            <p:stCondLst>
                              <p:cond delay="2000"/>
                            </p:stCondLst>
                            <p:childTnLst>
                              <p:par>
                                <p:cTn id="9" presetID="21" presetClass="entr" presetSubtype="8" fill="hold" grpId="0" nodeType="afterEffect">
                                  <p:stCondLst>
                                    <p:cond delay="0"/>
                                  </p:stCondLst>
                                  <p:childTnLst>
                                    <p:set>
                                      <p:cBhvr>
                                        <p:cTn id="10" dur="1" fill="hold">
                                          <p:stCondLst>
                                            <p:cond delay="0"/>
                                          </p:stCondLst>
                                        </p:cTn>
                                        <p:tgtEl>
                                          <p:spTgt spid="10">
                                            <p:txEl>
                                              <p:pRg st="2" end="2"/>
                                            </p:txEl>
                                          </p:spTgt>
                                        </p:tgtEl>
                                        <p:attrNameLst>
                                          <p:attrName>style.visibility</p:attrName>
                                        </p:attrNameLst>
                                      </p:cBhvr>
                                      <p:to>
                                        <p:strVal val="visible"/>
                                      </p:to>
                                    </p:set>
                                    <p:animEffect transition="in" filter="wheel(8)">
                                      <p:cBhvr>
                                        <p:cTn id="11" dur="2000"/>
                                        <p:tgtEl>
                                          <p:spTgt spid="1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build="p"/>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15C31874-9D06-1BC4-0CB9-25BBF14E1829}"/>
              </a:ext>
            </a:extLst>
          </p:cNvPr>
          <p:cNvSpPr txBox="1"/>
          <p:nvPr/>
        </p:nvSpPr>
        <p:spPr>
          <a:xfrm>
            <a:off x="1727862" y="1637143"/>
            <a:ext cx="9603526" cy="3970318"/>
          </a:xfrm>
          <a:prstGeom prst="rect">
            <a:avLst/>
          </a:prstGeom>
          <a:noFill/>
        </p:spPr>
        <p:txBody>
          <a:bodyPr wrap="square">
            <a:spAutoFit/>
          </a:bodyPr>
          <a:lstStyle/>
          <a:p>
            <a:pPr marL="800100" lvl="1" indent="-342900" algn="just">
              <a:lnSpc>
                <a:spcPct val="200000"/>
              </a:lnSpc>
              <a:buFont typeface="+mj-lt"/>
              <a:buAutoNum type="arabicPeriod" startAt="3"/>
            </a:pPr>
            <a:r>
              <a:rPr lang="en-US" altLang="en-US" sz="1800" dirty="0">
                <a:solidFill>
                  <a:schemeClr val="bg1"/>
                </a:solidFill>
              </a:rPr>
              <a:t>In the case of research that is concerned with the attitudes of individuals and customers, the personal attitudes of the respondents may affect their answers to the questions raised, which may lead to the emergence of a problem of bias in the data and thus negatively affect the results of the study.</a:t>
            </a:r>
          </a:p>
          <a:p>
            <a:pPr marL="800100" lvl="1" indent="-342900" algn="just">
              <a:lnSpc>
                <a:spcPct val="200000"/>
              </a:lnSpc>
              <a:buFont typeface="+mj-lt"/>
              <a:buAutoNum type="arabicPeriod" startAt="3"/>
            </a:pPr>
            <a:r>
              <a:rPr lang="en-US" altLang="en-US" sz="1800" dirty="0">
                <a:solidFill>
                  <a:schemeClr val="bg1"/>
                </a:solidFill>
              </a:rPr>
              <a:t>Some managers intervene in the research process</a:t>
            </a:r>
          </a:p>
          <a:p>
            <a:pPr marL="800100" lvl="1" indent="-342900" algn="just">
              <a:lnSpc>
                <a:spcPct val="200000"/>
              </a:lnSpc>
              <a:buFont typeface="+mj-lt"/>
              <a:buAutoNum type="arabicPeriod" startAt="3"/>
            </a:pPr>
            <a:r>
              <a:rPr lang="en-US" altLang="en-US" sz="1800" dirty="0">
                <a:solidFill>
                  <a:schemeClr val="bg1"/>
                </a:solidFill>
              </a:rPr>
              <a:t>Weak financial resources and resources for research</a:t>
            </a:r>
          </a:p>
          <a:p>
            <a:pPr marL="800100" lvl="1" indent="-342900" algn="just">
              <a:lnSpc>
                <a:spcPct val="200000"/>
              </a:lnSpc>
              <a:buFont typeface="+mj-lt"/>
              <a:buAutoNum type="arabicPeriod" startAt="3"/>
            </a:pPr>
            <a:r>
              <a:rPr lang="en-US" altLang="en-US" sz="1800" dirty="0">
                <a:solidFill>
                  <a:schemeClr val="bg1"/>
                </a:solidFill>
              </a:rPr>
              <a:t>Absence or deficiencies of databases</a:t>
            </a:r>
          </a:p>
        </p:txBody>
      </p:sp>
      <p:sp>
        <p:nvSpPr>
          <p:cNvPr id="11" name="TextBox 10">
            <a:extLst>
              <a:ext uri="{FF2B5EF4-FFF2-40B4-BE49-F238E27FC236}">
                <a16:creationId xmlns:a16="http://schemas.microsoft.com/office/drawing/2014/main" id="{4C5D8B7B-0380-8200-E9DB-AA78E5479787}"/>
              </a:ext>
            </a:extLst>
          </p:cNvPr>
          <p:cNvSpPr txBox="1"/>
          <p:nvPr/>
        </p:nvSpPr>
        <p:spPr>
          <a:xfrm>
            <a:off x="2530457" y="753350"/>
            <a:ext cx="7058343"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Scientific Research Difficulties</a:t>
            </a:r>
            <a:endParaRPr lang="en-US" sz="28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905313139"/>
      </p:ext>
    </p:extLst>
  </p:cSld>
  <p:clrMapOvr>
    <a:masterClrMapping/>
  </p:clrMapOvr>
  <mc:AlternateContent xmlns:mc="http://schemas.openxmlformats.org/markup-compatibility/2006" xmlns:p14="http://schemas.microsoft.com/office/powerpoint/2010/main">
    <mc:Choice Requires="p14">
      <p:transition spd="slow" p14:dur="2000" advTm="65958"/>
    </mc:Choice>
    <mc:Fallback xmlns="">
      <p:transition spd="slow" advTm="6595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8" fill="hold" grpId="0" nodeType="after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wheel(8)">
                                      <p:cBhvr>
                                        <p:cTn id="7" dur="2000"/>
                                        <p:tgtEl>
                                          <p:spTgt spid="10">
                                            <p:txEl>
                                              <p:pRg st="0" end="0"/>
                                            </p:txEl>
                                          </p:spTgt>
                                        </p:tgtEl>
                                      </p:cBhvr>
                                    </p:animEffect>
                                  </p:childTnLst>
                                </p:cTn>
                              </p:par>
                            </p:childTnLst>
                          </p:cTn>
                        </p:par>
                        <p:par>
                          <p:cTn id="8" fill="hold">
                            <p:stCondLst>
                              <p:cond delay="2000"/>
                            </p:stCondLst>
                            <p:childTnLst>
                              <p:par>
                                <p:cTn id="9" presetID="21" presetClass="entr" presetSubtype="8" fill="hold" grpId="0" nodeType="afterEffect">
                                  <p:stCondLst>
                                    <p:cond delay="0"/>
                                  </p:stCondLst>
                                  <p:childTnLst>
                                    <p:set>
                                      <p:cBhvr>
                                        <p:cTn id="10" dur="1" fill="hold">
                                          <p:stCondLst>
                                            <p:cond delay="0"/>
                                          </p:stCondLst>
                                        </p:cTn>
                                        <p:tgtEl>
                                          <p:spTgt spid="10">
                                            <p:txEl>
                                              <p:pRg st="1" end="1"/>
                                            </p:txEl>
                                          </p:spTgt>
                                        </p:tgtEl>
                                        <p:attrNameLst>
                                          <p:attrName>style.visibility</p:attrName>
                                        </p:attrNameLst>
                                      </p:cBhvr>
                                      <p:to>
                                        <p:strVal val="visible"/>
                                      </p:to>
                                    </p:set>
                                    <p:animEffect transition="in" filter="wheel(8)">
                                      <p:cBhvr>
                                        <p:cTn id="11" dur="2000"/>
                                        <p:tgtEl>
                                          <p:spTgt spid="10">
                                            <p:txEl>
                                              <p:pRg st="1" end="1"/>
                                            </p:txEl>
                                          </p:spTgt>
                                        </p:tgtEl>
                                      </p:cBhvr>
                                    </p:animEffect>
                                  </p:childTnLst>
                                </p:cTn>
                              </p:par>
                            </p:childTnLst>
                          </p:cTn>
                        </p:par>
                        <p:par>
                          <p:cTn id="12" fill="hold">
                            <p:stCondLst>
                              <p:cond delay="4000"/>
                            </p:stCondLst>
                            <p:childTnLst>
                              <p:par>
                                <p:cTn id="13" presetID="21" presetClass="entr" presetSubtype="8" fill="hold" grpId="0" nodeType="afterEffect">
                                  <p:stCondLst>
                                    <p:cond delay="0"/>
                                  </p:stCondLst>
                                  <p:childTnLst>
                                    <p:set>
                                      <p:cBhvr>
                                        <p:cTn id="14" dur="1" fill="hold">
                                          <p:stCondLst>
                                            <p:cond delay="0"/>
                                          </p:stCondLst>
                                        </p:cTn>
                                        <p:tgtEl>
                                          <p:spTgt spid="10">
                                            <p:txEl>
                                              <p:pRg st="2" end="2"/>
                                            </p:txEl>
                                          </p:spTgt>
                                        </p:tgtEl>
                                        <p:attrNameLst>
                                          <p:attrName>style.visibility</p:attrName>
                                        </p:attrNameLst>
                                      </p:cBhvr>
                                      <p:to>
                                        <p:strVal val="visible"/>
                                      </p:to>
                                    </p:set>
                                    <p:animEffect transition="in" filter="wheel(8)">
                                      <p:cBhvr>
                                        <p:cTn id="15" dur="2000"/>
                                        <p:tgtEl>
                                          <p:spTgt spid="10">
                                            <p:txEl>
                                              <p:pRg st="2" end="2"/>
                                            </p:txEl>
                                          </p:spTgt>
                                        </p:tgtEl>
                                      </p:cBhvr>
                                    </p:animEffect>
                                  </p:childTnLst>
                                </p:cTn>
                              </p:par>
                            </p:childTnLst>
                          </p:cTn>
                        </p:par>
                        <p:par>
                          <p:cTn id="16" fill="hold">
                            <p:stCondLst>
                              <p:cond delay="6000"/>
                            </p:stCondLst>
                            <p:childTnLst>
                              <p:par>
                                <p:cTn id="17" presetID="21" presetClass="entr" presetSubtype="8" fill="hold" grpId="0" nodeType="afterEffect">
                                  <p:stCondLst>
                                    <p:cond delay="0"/>
                                  </p:stCondLst>
                                  <p:childTnLst>
                                    <p:set>
                                      <p:cBhvr>
                                        <p:cTn id="18" dur="1" fill="hold">
                                          <p:stCondLst>
                                            <p:cond delay="0"/>
                                          </p:stCondLst>
                                        </p:cTn>
                                        <p:tgtEl>
                                          <p:spTgt spid="10">
                                            <p:txEl>
                                              <p:pRg st="3" end="3"/>
                                            </p:txEl>
                                          </p:spTgt>
                                        </p:tgtEl>
                                        <p:attrNameLst>
                                          <p:attrName>style.visibility</p:attrName>
                                        </p:attrNameLst>
                                      </p:cBhvr>
                                      <p:to>
                                        <p:strVal val="visible"/>
                                      </p:to>
                                    </p:set>
                                    <p:animEffect transition="in" filter="wheel(8)">
                                      <p:cBhvr>
                                        <p:cTn id="19" dur="2000"/>
                                        <p:tgtEl>
                                          <p:spTgt spid="10">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build="p"/>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650377" y="543490"/>
            <a:ext cx="499361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Scientific Research Difficulties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37E4E9DC-5FC1-9E3A-7B53-C89346F830FA}"/>
              </a:ext>
            </a:extLst>
          </p:cNvPr>
          <p:cNvSpPr txBox="1"/>
          <p:nvPr/>
        </p:nvSpPr>
        <p:spPr>
          <a:xfrm>
            <a:off x="1837448" y="1639078"/>
            <a:ext cx="7229533" cy="3699474"/>
          </a:xfrm>
          <a:prstGeom prst="rect">
            <a:avLst/>
          </a:prstGeom>
          <a:noFill/>
        </p:spPr>
        <p:txBody>
          <a:bodyPr wrap="square">
            <a:spAutoFit/>
          </a:bodyPr>
          <a:lstStyle/>
          <a:p>
            <a:pPr marL="457200" indent="-457200">
              <a:lnSpc>
                <a:spcPct val="200000"/>
              </a:lnSpc>
              <a:buFont typeface="+mj-lt"/>
              <a:buAutoNum type="arabicPeriod" startAt="7"/>
            </a:pPr>
            <a:r>
              <a:rPr lang="en-US" sz="2000" dirty="0">
                <a:solidFill>
                  <a:schemeClr val="bg1"/>
                </a:solidFill>
              </a:rPr>
              <a:t>It is difficult to isolate the external variables from the phenomenon in question (experimental research)</a:t>
            </a:r>
          </a:p>
          <a:p>
            <a:pPr marL="457200" indent="-457200">
              <a:lnSpc>
                <a:spcPct val="200000"/>
              </a:lnSpc>
              <a:buFont typeface="+mj-lt"/>
              <a:buAutoNum type="arabicPeriod" startAt="7"/>
            </a:pPr>
            <a:r>
              <a:rPr lang="en-US" sz="2000" dirty="0">
                <a:solidFill>
                  <a:schemeClr val="bg1"/>
                </a:solidFill>
              </a:rPr>
              <a:t>The difficulty of replicating the experience in the field of empirical research in administrative sciences</a:t>
            </a:r>
          </a:p>
          <a:p>
            <a:pPr marL="457200" indent="-457200">
              <a:lnSpc>
                <a:spcPct val="200000"/>
              </a:lnSpc>
              <a:buFont typeface="+mj-lt"/>
              <a:buAutoNum type="arabicPeriod" startAt="7"/>
            </a:pPr>
            <a:r>
              <a:rPr lang="en-US" sz="2000" dirty="0">
                <a:solidFill>
                  <a:schemeClr val="bg1"/>
                </a:solidFill>
              </a:rPr>
              <a:t>Many administrative phenomena are not subject to a general theory</a:t>
            </a:r>
          </a:p>
        </p:txBody>
      </p:sp>
    </p:spTree>
    <p:extLst>
      <p:ext uri="{BB962C8B-B14F-4D97-AF65-F5344CB8AC3E}">
        <p14:creationId xmlns:p14="http://schemas.microsoft.com/office/powerpoint/2010/main" val="256030352"/>
      </p:ext>
    </p:extLst>
  </p:cSld>
  <p:clrMapOvr>
    <a:masterClrMapping/>
  </p:clrMapOvr>
  <mc:AlternateContent xmlns:mc="http://schemas.openxmlformats.org/markup-compatibility/2006" xmlns:p14="http://schemas.microsoft.com/office/powerpoint/2010/main">
    <mc:Choice Requires="p14">
      <p:transition spd="slow" p14:dur="2000" advTm="43169"/>
    </mc:Choice>
    <mc:Fallback xmlns="">
      <p:transition spd="slow" advTm="4316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8" fill="hold" grpId="0" nodeType="after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animEffect transition="in" filter="wheel(8)">
                                      <p:cBhvr>
                                        <p:cTn id="7" dur="2000"/>
                                        <p:tgtEl>
                                          <p:spTgt spid="11">
                                            <p:txEl>
                                              <p:pRg st="0" end="0"/>
                                            </p:txEl>
                                          </p:spTgt>
                                        </p:tgtEl>
                                      </p:cBhvr>
                                    </p:animEffect>
                                  </p:childTnLst>
                                </p:cTn>
                              </p:par>
                            </p:childTnLst>
                          </p:cTn>
                        </p:par>
                        <p:par>
                          <p:cTn id="8" fill="hold">
                            <p:stCondLst>
                              <p:cond delay="2000"/>
                            </p:stCondLst>
                            <p:childTnLst>
                              <p:par>
                                <p:cTn id="9" presetID="21" presetClass="entr" presetSubtype="8" fill="hold" grpId="0" nodeType="afterEffect">
                                  <p:stCondLst>
                                    <p:cond delay="0"/>
                                  </p:stCondLst>
                                  <p:childTnLst>
                                    <p:set>
                                      <p:cBhvr>
                                        <p:cTn id="10" dur="1" fill="hold">
                                          <p:stCondLst>
                                            <p:cond delay="0"/>
                                          </p:stCondLst>
                                        </p:cTn>
                                        <p:tgtEl>
                                          <p:spTgt spid="11">
                                            <p:txEl>
                                              <p:pRg st="1" end="1"/>
                                            </p:txEl>
                                          </p:spTgt>
                                        </p:tgtEl>
                                        <p:attrNameLst>
                                          <p:attrName>style.visibility</p:attrName>
                                        </p:attrNameLst>
                                      </p:cBhvr>
                                      <p:to>
                                        <p:strVal val="visible"/>
                                      </p:to>
                                    </p:set>
                                    <p:animEffect transition="in" filter="wheel(8)">
                                      <p:cBhvr>
                                        <p:cTn id="11" dur="2000"/>
                                        <p:tgtEl>
                                          <p:spTgt spid="11">
                                            <p:txEl>
                                              <p:pRg st="1" end="1"/>
                                            </p:txEl>
                                          </p:spTgt>
                                        </p:tgtEl>
                                      </p:cBhvr>
                                    </p:animEffect>
                                  </p:childTnLst>
                                </p:cTn>
                              </p:par>
                            </p:childTnLst>
                          </p:cTn>
                        </p:par>
                        <p:par>
                          <p:cTn id="12" fill="hold">
                            <p:stCondLst>
                              <p:cond delay="4000"/>
                            </p:stCondLst>
                            <p:childTnLst>
                              <p:par>
                                <p:cTn id="13" presetID="21" presetClass="entr" presetSubtype="8" fill="hold" grpId="0" nodeType="afterEffect">
                                  <p:stCondLst>
                                    <p:cond delay="0"/>
                                  </p:stCondLst>
                                  <p:childTnLst>
                                    <p:set>
                                      <p:cBhvr>
                                        <p:cTn id="14" dur="1" fill="hold">
                                          <p:stCondLst>
                                            <p:cond delay="0"/>
                                          </p:stCondLst>
                                        </p:cTn>
                                        <p:tgtEl>
                                          <p:spTgt spid="11">
                                            <p:txEl>
                                              <p:pRg st="2" end="2"/>
                                            </p:txEl>
                                          </p:spTgt>
                                        </p:tgtEl>
                                        <p:attrNameLst>
                                          <p:attrName>style.visibility</p:attrName>
                                        </p:attrNameLst>
                                      </p:cBhvr>
                                      <p:to>
                                        <p:strVal val="visible"/>
                                      </p:to>
                                    </p:set>
                                    <p:animEffect transition="in" filter="wheel(8)">
                                      <p:cBhvr>
                                        <p:cTn id="15" dur="2000"/>
                                        <p:tgtEl>
                                          <p:spTgt spid="11">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build="p"/>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650377" y="543490"/>
            <a:ext cx="476713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Scientific Researchers’ Skills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37E4E9DC-5FC1-9E3A-7B53-C89346F830FA}"/>
              </a:ext>
            </a:extLst>
          </p:cNvPr>
          <p:cNvSpPr txBox="1"/>
          <p:nvPr/>
        </p:nvSpPr>
        <p:spPr>
          <a:xfrm>
            <a:off x="1882418" y="1639078"/>
            <a:ext cx="7229533" cy="4280531"/>
          </a:xfrm>
          <a:prstGeom prst="rect">
            <a:avLst/>
          </a:prstGeom>
          <a:noFill/>
        </p:spPr>
        <p:txBody>
          <a:bodyPr wrap="square">
            <a:spAutoFit/>
          </a:bodyPr>
          <a:lstStyle/>
          <a:p>
            <a:pPr marL="457200" indent="-457200">
              <a:lnSpc>
                <a:spcPct val="200000"/>
              </a:lnSpc>
              <a:buFont typeface="+mj-lt"/>
              <a:buAutoNum type="arabicPeriod"/>
            </a:pPr>
            <a:r>
              <a:rPr lang="en-US" sz="2800" dirty="0">
                <a:solidFill>
                  <a:schemeClr val="bg1"/>
                </a:solidFill>
              </a:rPr>
              <a:t>Professional Skill</a:t>
            </a:r>
          </a:p>
          <a:p>
            <a:pPr marL="457200" indent="-457200">
              <a:lnSpc>
                <a:spcPct val="200000"/>
              </a:lnSpc>
              <a:buFont typeface="+mj-lt"/>
              <a:buAutoNum type="arabicPeriod"/>
            </a:pPr>
            <a:r>
              <a:rPr lang="en-US" sz="2800" dirty="0">
                <a:solidFill>
                  <a:schemeClr val="bg1"/>
                </a:solidFill>
              </a:rPr>
              <a:t>Communication Skills</a:t>
            </a:r>
          </a:p>
          <a:p>
            <a:pPr marL="457200" indent="-457200">
              <a:lnSpc>
                <a:spcPct val="200000"/>
              </a:lnSpc>
              <a:buFont typeface="+mj-lt"/>
              <a:buAutoNum type="arabicPeriod"/>
            </a:pPr>
            <a:r>
              <a:rPr lang="en-US" sz="2800" dirty="0">
                <a:solidFill>
                  <a:schemeClr val="bg1"/>
                </a:solidFill>
              </a:rPr>
              <a:t>Conceptual Skills</a:t>
            </a:r>
          </a:p>
          <a:p>
            <a:pPr marL="457200" indent="-457200">
              <a:lnSpc>
                <a:spcPct val="200000"/>
              </a:lnSpc>
              <a:buFont typeface="+mj-lt"/>
              <a:buAutoNum type="arabicPeriod"/>
            </a:pPr>
            <a:r>
              <a:rPr lang="en-US" sz="2800" dirty="0">
                <a:solidFill>
                  <a:schemeClr val="bg1"/>
                </a:solidFill>
              </a:rPr>
              <a:t>Verbal Skills</a:t>
            </a:r>
          </a:p>
          <a:p>
            <a:pPr marL="457200" indent="-457200">
              <a:lnSpc>
                <a:spcPct val="200000"/>
              </a:lnSpc>
              <a:buFont typeface="+mj-lt"/>
              <a:buAutoNum type="arabicPeriod"/>
            </a:pPr>
            <a:r>
              <a:rPr lang="en-US" sz="2800" dirty="0">
                <a:solidFill>
                  <a:schemeClr val="bg1"/>
                </a:solidFill>
              </a:rPr>
              <a:t>Technical Skills</a:t>
            </a:r>
          </a:p>
        </p:txBody>
      </p:sp>
    </p:spTree>
    <p:extLst>
      <p:ext uri="{BB962C8B-B14F-4D97-AF65-F5344CB8AC3E}">
        <p14:creationId xmlns:p14="http://schemas.microsoft.com/office/powerpoint/2010/main" val="2563168170"/>
      </p:ext>
    </p:extLst>
  </p:cSld>
  <p:clrMapOvr>
    <a:masterClrMapping/>
  </p:clrMapOvr>
  <mc:AlternateContent xmlns:mc="http://schemas.openxmlformats.org/markup-compatibility/2006" xmlns:p14="http://schemas.microsoft.com/office/powerpoint/2010/main">
    <mc:Choice Requires="p14">
      <p:transition spd="slow" p14:dur="2000" advTm="43169"/>
    </mc:Choice>
    <mc:Fallback xmlns="">
      <p:transition spd="slow" advTm="4316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8" fill="hold" grpId="0" nodeType="after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animEffect transition="in" filter="wheel(8)">
                                      <p:cBhvr>
                                        <p:cTn id="7" dur="2000"/>
                                        <p:tgtEl>
                                          <p:spTgt spid="11">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11">
                                            <p:txEl>
                                              <p:pRg st="1" end="1"/>
                                            </p:txEl>
                                          </p:spTgt>
                                        </p:tgtEl>
                                        <p:attrNameLst>
                                          <p:attrName>style.visibility</p:attrName>
                                        </p:attrNameLst>
                                      </p:cBhvr>
                                      <p:to>
                                        <p:strVal val="visible"/>
                                      </p:to>
                                    </p:set>
                                    <p:animEffect transition="in" filter="wheel(8)">
                                      <p:cBhvr>
                                        <p:cTn id="12" dur="2000"/>
                                        <p:tgtEl>
                                          <p:spTgt spid="11">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8" fill="hold" grpId="0" nodeType="clickEffect">
                                  <p:stCondLst>
                                    <p:cond delay="0"/>
                                  </p:stCondLst>
                                  <p:childTnLst>
                                    <p:set>
                                      <p:cBhvr>
                                        <p:cTn id="16" dur="1" fill="hold">
                                          <p:stCondLst>
                                            <p:cond delay="0"/>
                                          </p:stCondLst>
                                        </p:cTn>
                                        <p:tgtEl>
                                          <p:spTgt spid="11">
                                            <p:txEl>
                                              <p:pRg st="2" end="2"/>
                                            </p:txEl>
                                          </p:spTgt>
                                        </p:tgtEl>
                                        <p:attrNameLst>
                                          <p:attrName>style.visibility</p:attrName>
                                        </p:attrNameLst>
                                      </p:cBhvr>
                                      <p:to>
                                        <p:strVal val="visible"/>
                                      </p:to>
                                    </p:set>
                                    <p:animEffect transition="in" filter="wheel(8)">
                                      <p:cBhvr>
                                        <p:cTn id="17" dur="2000"/>
                                        <p:tgtEl>
                                          <p:spTgt spid="11">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1" presetClass="entr" presetSubtype="8" fill="hold" grpId="0" nodeType="clickEffect">
                                  <p:stCondLst>
                                    <p:cond delay="0"/>
                                  </p:stCondLst>
                                  <p:childTnLst>
                                    <p:set>
                                      <p:cBhvr>
                                        <p:cTn id="21" dur="1" fill="hold">
                                          <p:stCondLst>
                                            <p:cond delay="0"/>
                                          </p:stCondLst>
                                        </p:cTn>
                                        <p:tgtEl>
                                          <p:spTgt spid="11">
                                            <p:txEl>
                                              <p:pRg st="3" end="3"/>
                                            </p:txEl>
                                          </p:spTgt>
                                        </p:tgtEl>
                                        <p:attrNameLst>
                                          <p:attrName>style.visibility</p:attrName>
                                        </p:attrNameLst>
                                      </p:cBhvr>
                                      <p:to>
                                        <p:strVal val="visible"/>
                                      </p:to>
                                    </p:set>
                                    <p:animEffect transition="in" filter="wheel(8)">
                                      <p:cBhvr>
                                        <p:cTn id="22" dur="2000"/>
                                        <p:tgtEl>
                                          <p:spTgt spid="11">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1" presetClass="entr" presetSubtype="8" fill="hold" grpId="0" nodeType="clickEffect">
                                  <p:stCondLst>
                                    <p:cond delay="0"/>
                                  </p:stCondLst>
                                  <p:childTnLst>
                                    <p:set>
                                      <p:cBhvr>
                                        <p:cTn id="26" dur="1" fill="hold">
                                          <p:stCondLst>
                                            <p:cond delay="0"/>
                                          </p:stCondLst>
                                        </p:cTn>
                                        <p:tgtEl>
                                          <p:spTgt spid="11">
                                            <p:txEl>
                                              <p:pRg st="4" end="4"/>
                                            </p:txEl>
                                          </p:spTgt>
                                        </p:tgtEl>
                                        <p:attrNameLst>
                                          <p:attrName>style.visibility</p:attrName>
                                        </p:attrNameLst>
                                      </p:cBhvr>
                                      <p:to>
                                        <p:strVal val="visible"/>
                                      </p:to>
                                    </p:set>
                                    <p:animEffect transition="in" filter="wheel(8)">
                                      <p:cBhvr>
                                        <p:cTn id="27" dur="2000"/>
                                        <p:tgtEl>
                                          <p:spTgt spid="11">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build="p"/>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474834" y="678400"/>
            <a:ext cx="3887603" cy="584775"/>
          </a:xfrm>
          <a:prstGeom prst="rect">
            <a:avLst/>
          </a:prstGeom>
          <a:noFill/>
        </p:spPr>
        <p:txBody>
          <a:bodyPr wrap="none" rtlCol="0">
            <a:spAutoFit/>
          </a:bodyPr>
          <a:lstStyle/>
          <a:p>
            <a:r>
              <a:rPr lang="en-US" sz="3200" b="1" dirty="0">
                <a:solidFill>
                  <a:srgbClr val="FF9518"/>
                </a:solidFill>
                <a:latin typeface="Tajawal Medium" panose="00000600000000000000" pitchFamily="2" charset="-78"/>
                <a:cs typeface="Tajawal Medium" panose="00000600000000000000" pitchFamily="2" charset="-78"/>
              </a:rPr>
              <a:t>Research Ethics</a:t>
            </a:r>
          </a:p>
        </p:txBody>
      </p:sp>
      <p:sp>
        <p:nvSpPr>
          <p:cNvPr id="10" name="TextBox 9">
            <a:extLst>
              <a:ext uri="{FF2B5EF4-FFF2-40B4-BE49-F238E27FC236}">
                <a16:creationId xmlns:a16="http://schemas.microsoft.com/office/drawing/2014/main" id="{E6B543E8-2AFA-4CC0-9F9D-4057E2607F13}"/>
              </a:ext>
            </a:extLst>
          </p:cNvPr>
          <p:cNvSpPr txBox="1"/>
          <p:nvPr/>
        </p:nvSpPr>
        <p:spPr>
          <a:xfrm>
            <a:off x="2015427" y="1610200"/>
            <a:ext cx="8675594" cy="3699474"/>
          </a:xfrm>
          <a:prstGeom prst="rect">
            <a:avLst/>
          </a:prstGeom>
          <a:noFill/>
        </p:spPr>
        <p:txBody>
          <a:bodyPr wrap="square">
            <a:spAutoFit/>
          </a:bodyPr>
          <a:lstStyle/>
          <a:p>
            <a:pPr>
              <a:lnSpc>
                <a:spcPct val="200000"/>
              </a:lnSpc>
            </a:pPr>
            <a:r>
              <a:rPr lang="en-US" sz="2000" dirty="0">
                <a:solidFill>
                  <a:schemeClr val="bg1"/>
                </a:solidFill>
              </a:rPr>
              <a:t>There are a set of considerations that must be taken into account by all parties involved in scientific research in the field of administrative sciences with regard to the ethics of scientific research, which are related to the different stages of the research process, which can be summarized as follows:</a:t>
            </a:r>
          </a:p>
          <a:p>
            <a:pPr marL="457200" indent="-457200">
              <a:lnSpc>
                <a:spcPct val="200000"/>
              </a:lnSpc>
              <a:buFont typeface="+mj-lt"/>
              <a:buAutoNum type="arabicPeriod"/>
            </a:pPr>
            <a:r>
              <a:rPr lang="en-US" sz="2000" dirty="0">
                <a:solidFill>
                  <a:schemeClr val="bg1"/>
                </a:solidFill>
              </a:rPr>
              <a:t>Honesty when collecting and recording data </a:t>
            </a:r>
          </a:p>
          <a:p>
            <a:pPr marL="457200" indent="-457200">
              <a:lnSpc>
                <a:spcPct val="200000"/>
              </a:lnSpc>
              <a:buFont typeface="+mj-lt"/>
              <a:buAutoNum type="arabicPeriod"/>
            </a:pPr>
            <a:r>
              <a:rPr lang="en-US" sz="2000" dirty="0">
                <a:solidFill>
                  <a:schemeClr val="bg1"/>
                </a:solidFill>
              </a:rPr>
              <a:t>Intellectual property rights</a:t>
            </a:r>
          </a:p>
        </p:txBody>
      </p:sp>
    </p:spTree>
    <p:extLst>
      <p:ext uri="{BB962C8B-B14F-4D97-AF65-F5344CB8AC3E}">
        <p14:creationId xmlns:p14="http://schemas.microsoft.com/office/powerpoint/2010/main" val="1057113957"/>
      </p:ext>
    </p:extLst>
  </p:cSld>
  <p:clrMapOvr>
    <a:masterClrMapping/>
  </p:clrMapOvr>
  <mc:AlternateContent xmlns:mc="http://schemas.openxmlformats.org/markup-compatibility/2006" xmlns:p14="http://schemas.microsoft.com/office/powerpoint/2010/main">
    <mc:Choice Requires="p14">
      <p:transition spd="slow" p14:dur="2000" advTm="83930"/>
    </mc:Choice>
    <mc:Fallback xmlns="">
      <p:transition spd="slow" advTm="8393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after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barn(outVertical)">
                                      <p:cBhvr>
                                        <p:cTn id="7" dur="500"/>
                                        <p:tgtEl>
                                          <p:spTgt spid="10">
                                            <p:txEl>
                                              <p:pRg st="0" end="0"/>
                                            </p:txEl>
                                          </p:spTgt>
                                        </p:tgtEl>
                                      </p:cBhvr>
                                    </p:animEffect>
                                  </p:childTnLst>
                                </p:cTn>
                              </p:par>
                            </p:childTnLst>
                          </p:cTn>
                        </p:par>
                        <p:par>
                          <p:cTn id="8" fill="hold">
                            <p:stCondLst>
                              <p:cond delay="500"/>
                            </p:stCondLst>
                            <p:childTnLst>
                              <p:par>
                                <p:cTn id="9" presetID="16" presetClass="entr" presetSubtype="37" fill="hold" grpId="0" nodeType="afterEffect">
                                  <p:stCondLst>
                                    <p:cond delay="0"/>
                                  </p:stCondLst>
                                  <p:childTnLst>
                                    <p:set>
                                      <p:cBhvr>
                                        <p:cTn id="10" dur="1" fill="hold">
                                          <p:stCondLst>
                                            <p:cond delay="0"/>
                                          </p:stCondLst>
                                        </p:cTn>
                                        <p:tgtEl>
                                          <p:spTgt spid="10">
                                            <p:txEl>
                                              <p:pRg st="1" end="1"/>
                                            </p:txEl>
                                          </p:spTgt>
                                        </p:tgtEl>
                                        <p:attrNameLst>
                                          <p:attrName>style.visibility</p:attrName>
                                        </p:attrNameLst>
                                      </p:cBhvr>
                                      <p:to>
                                        <p:strVal val="visible"/>
                                      </p:to>
                                    </p:set>
                                    <p:animEffect transition="in" filter="barn(outVertical)">
                                      <p:cBhvr>
                                        <p:cTn id="11" dur="500"/>
                                        <p:tgtEl>
                                          <p:spTgt spid="10">
                                            <p:txEl>
                                              <p:pRg st="1" end="1"/>
                                            </p:txEl>
                                          </p:spTgt>
                                        </p:tgtEl>
                                      </p:cBhvr>
                                    </p:animEffect>
                                  </p:childTnLst>
                                </p:cTn>
                              </p:par>
                            </p:childTnLst>
                          </p:cTn>
                        </p:par>
                        <p:par>
                          <p:cTn id="12" fill="hold">
                            <p:stCondLst>
                              <p:cond delay="1000"/>
                            </p:stCondLst>
                            <p:childTnLst>
                              <p:par>
                                <p:cTn id="13" presetID="16" presetClass="entr" presetSubtype="37" fill="hold" grpId="0" nodeType="afterEffect">
                                  <p:stCondLst>
                                    <p:cond delay="0"/>
                                  </p:stCondLst>
                                  <p:childTnLst>
                                    <p:set>
                                      <p:cBhvr>
                                        <p:cTn id="14" dur="1" fill="hold">
                                          <p:stCondLst>
                                            <p:cond delay="0"/>
                                          </p:stCondLst>
                                        </p:cTn>
                                        <p:tgtEl>
                                          <p:spTgt spid="10">
                                            <p:txEl>
                                              <p:pRg st="2" end="2"/>
                                            </p:txEl>
                                          </p:spTgt>
                                        </p:tgtEl>
                                        <p:attrNameLst>
                                          <p:attrName>style.visibility</p:attrName>
                                        </p:attrNameLst>
                                      </p:cBhvr>
                                      <p:to>
                                        <p:strVal val="visible"/>
                                      </p:to>
                                    </p:set>
                                    <p:animEffect transition="in" filter="barn(outVertical)">
                                      <p:cBhvr>
                                        <p:cTn id="15" dur="500"/>
                                        <p:tgtEl>
                                          <p:spTgt spid="1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build="p"/>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744657" y="648420"/>
            <a:ext cx="2802370" cy="523220"/>
          </a:xfrm>
          <a:prstGeom prst="rect">
            <a:avLst/>
          </a:prstGeom>
          <a:noFill/>
        </p:spPr>
        <p:txBody>
          <a:bodyPr wrap="none" rtlCol="0">
            <a:spAutoFit/>
          </a:bodyPr>
          <a:lstStyle/>
          <a:p>
            <a:r>
              <a:rPr lang="en-US" sz="2800" dirty="0">
                <a:solidFill>
                  <a:srgbClr val="FF9518"/>
                </a:solidFill>
                <a:latin typeface="Tajawal Medium" panose="00000600000000000000" pitchFamily="2" charset="-78"/>
                <a:cs typeface="Tajawal Medium" panose="00000600000000000000" pitchFamily="2" charset="-78"/>
              </a:rPr>
              <a:t>Research Ethics</a:t>
            </a:r>
          </a:p>
        </p:txBody>
      </p:sp>
      <p:sp>
        <p:nvSpPr>
          <p:cNvPr id="10" name="TextBox 9">
            <a:extLst>
              <a:ext uri="{FF2B5EF4-FFF2-40B4-BE49-F238E27FC236}">
                <a16:creationId xmlns:a16="http://schemas.microsoft.com/office/drawing/2014/main" id="{E6B543E8-2AFA-4CC0-9F9D-4057E2607F13}"/>
              </a:ext>
            </a:extLst>
          </p:cNvPr>
          <p:cNvSpPr txBox="1"/>
          <p:nvPr/>
        </p:nvSpPr>
        <p:spPr>
          <a:xfrm>
            <a:off x="1874165" y="1706280"/>
            <a:ext cx="8675594" cy="3785652"/>
          </a:xfrm>
          <a:prstGeom prst="rect">
            <a:avLst/>
          </a:prstGeom>
          <a:noFill/>
        </p:spPr>
        <p:txBody>
          <a:bodyPr wrap="square">
            <a:spAutoFit/>
          </a:bodyPr>
          <a:lstStyle/>
          <a:p>
            <a:pPr marL="457200" indent="-457200">
              <a:lnSpc>
                <a:spcPct val="200000"/>
              </a:lnSpc>
              <a:buFont typeface="+mj-lt"/>
              <a:buAutoNum type="arabicPeriod" startAt="3"/>
            </a:pPr>
            <a:r>
              <a:rPr lang="en-US" sz="2000" dirty="0">
                <a:solidFill>
                  <a:schemeClr val="bg1"/>
                </a:solidFill>
              </a:rPr>
              <a:t>Adhere to the rules agreed upon with the sponsor</a:t>
            </a:r>
          </a:p>
          <a:p>
            <a:pPr marL="457200" indent="-457200">
              <a:lnSpc>
                <a:spcPct val="200000"/>
              </a:lnSpc>
              <a:buFont typeface="+mj-lt"/>
              <a:buAutoNum type="arabicPeriod" startAt="3"/>
            </a:pPr>
            <a:r>
              <a:rPr lang="en-US" sz="2000" dirty="0">
                <a:solidFill>
                  <a:schemeClr val="bg1"/>
                </a:solidFill>
              </a:rPr>
              <a:t>Do not exaggerate the results</a:t>
            </a:r>
          </a:p>
          <a:p>
            <a:pPr marL="457200" indent="-457200">
              <a:lnSpc>
                <a:spcPct val="200000"/>
              </a:lnSpc>
              <a:buFont typeface="+mj-lt"/>
              <a:buAutoNum type="arabicPeriod" startAt="3"/>
            </a:pPr>
            <a:r>
              <a:rPr lang="en-US" sz="2000" dirty="0">
                <a:solidFill>
                  <a:schemeClr val="bg1"/>
                </a:solidFill>
              </a:rPr>
              <a:t>Objectivity</a:t>
            </a:r>
          </a:p>
          <a:p>
            <a:pPr marL="457200" indent="-457200">
              <a:lnSpc>
                <a:spcPct val="200000"/>
              </a:lnSpc>
              <a:buFont typeface="+mj-lt"/>
              <a:buAutoNum type="arabicPeriod" startAt="3"/>
            </a:pPr>
            <a:r>
              <a:rPr lang="en-US" sz="2000" dirty="0">
                <a:solidFill>
                  <a:schemeClr val="bg1"/>
                </a:solidFill>
              </a:rPr>
              <a:t>Confidentiality of the source of your data (identity of respondents in questionnaires and interviews, for example)</a:t>
            </a:r>
          </a:p>
          <a:p>
            <a:pPr marL="457200" indent="-457200">
              <a:lnSpc>
                <a:spcPct val="200000"/>
              </a:lnSpc>
              <a:buFont typeface="+mj-lt"/>
              <a:buAutoNum type="arabicPeriod" startAt="3"/>
            </a:pPr>
            <a:r>
              <a:rPr lang="en-US" sz="2000" dirty="0">
                <a:solidFill>
                  <a:schemeClr val="bg1"/>
                </a:solidFill>
              </a:rPr>
              <a:t>Ethical aspect falls on the respondents.</a:t>
            </a:r>
          </a:p>
        </p:txBody>
      </p:sp>
    </p:spTree>
    <p:extLst>
      <p:ext uri="{BB962C8B-B14F-4D97-AF65-F5344CB8AC3E}">
        <p14:creationId xmlns:p14="http://schemas.microsoft.com/office/powerpoint/2010/main" val="2337148484"/>
      </p:ext>
    </p:extLst>
  </p:cSld>
  <p:clrMapOvr>
    <a:masterClrMapping/>
  </p:clrMapOvr>
  <mc:AlternateContent xmlns:mc="http://schemas.openxmlformats.org/markup-compatibility/2006" xmlns:p14="http://schemas.microsoft.com/office/powerpoint/2010/main">
    <mc:Choice Requires="p14">
      <p:transition spd="slow" p14:dur="2000" advTm="71322"/>
    </mc:Choice>
    <mc:Fallback xmlns="">
      <p:transition spd="slow" advTm="71322"/>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609746" y="618440"/>
            <a:ext cx="3406702" cy="523220"/>
          </a:xfrm>
          <a:prstGeom prst="rect">
            <a:avLst/>
          </a:prstGeom>
          <a:noFill/>
        </p:spPr>
        <p:txBody>
          <a:bodyPr wrap="none" rtlCol="0">
            <a:spAutoFit/>
          </a:bodyPr>
          <a:lstStyle/>
          <a:p>
            <a:r>
              <a:rPr lang="en-US" sz="2800" b="1" dirty="0">
                <a:solidFill>
                  <a:srgbClr val="FF9518"/>
                </a:solidFill>
                <a:latin typeface="Tajawal Medium" panose="00000600000000000000" pitchFamily="2" charset="-78"/>
                <a:cs typeface="Tajawal Medium" panose="00000600000000000000" pitchFamily="2" charset="-78"/>
              </a:rPr>
              <a:t>Research Ethics</a:t>
            </a:r>
          </a:p>
        </p:txBody>
      </p:sp>
      <p:sp>
        <p:nvSpPr>
          <p:cNvPr id="10" name="TextBox 9">
            <a:extLst>
              <a:ext uri="{FF2B5EF4-FFF2-40B4-BE49-F238E27FC236}">
                <a16:creationId xmlns:a16="http://schemas.microsoft.com/office/drawing/2014/main" id="{E6B543E8-2AFA-4CC0-9F9D-4057E2607F13}"/>
              </a:ext>
            </a:extLst>
          </p:cNvPr>
          <p:cNvSpPr txBox="1"/>
          <p:nvPr/>
        </p:nvSpPr>
        <p:spPr>
          <a:xfrm>
            <a:off x="798414" y="1732326"/>
            <a:ext cx="10744011" cy="4524315"/>
          </a:xfrm>
          <a:prstGeom prst="rect">
            <a:avLst/>
          </a:prstGeom>
          <a:noFill/>
        </p:spPr>
        <p:txBody>
          <a:bodyPr wrap="square">
            <a:spAutoFit/>
          </a:bodyPr>
          <a:lstStyle/>
          <a:p>
            <a:pPr marL="457200" indent="-457200">
              <a:lnSpc>
                <a:spcPct val="200000"/>
              </a:lnSpc>
              <a:buFont typeface="+mj-lt"/>
              <a:buAutoNum type="arabicPeriod" startAt="8"/>
            </a:pPr>
            <a:r>
              <a:rPr lang="en-US" sz="2400" dirty="0">
                <a:solidFill>
                  <a:schemeClr val="bg1"/>
                </a:solidFill>
              </a:rPr>
              <a:t>The traditions of the members of the community</a:t>
            </a:r>
          </a:p>
          <a:p>
            <a:pPr marL="457200" indent="-457200">
              <a:lnSpc>
                <a:spcPct val="200000"/>
              </a:lnSpc>
              <a:buFont typeface="+mj-lt"/>
              <a:buAutoNum type="arabicPeriod" startAt="8"/>
            </a:pPr>
            <a:r>
              <a:rPr lang="en-US" sz="2400" dirty="0">
                <a:solidFill>
                  <a:schemeClr val="bg1"/>
                </a:solidFill>
              </a:rPr>
              <a:t>Ensure the safety of all parties involved in the research process</a:t>
            </a:r>
          </a:p>
          <a:p>
            <a:pPr marL="457200" indent="-457200">
              <a:lnSpc>
                <a:spcPct val="200000"/>
              </a:lnSpc>
              <a:buFont typeface="+mj-lt"/>
              <a:buAutoNum type="arabicPeriod" startAt="8"/>
            </a:pPr>
            <a:r>
              <a:rPr lang="en-US" sz="2400" dirty="0">
                <a:solidFill>
                  <a:schemeClr val="bg1"/>
                </a:solidFill>
              </a:rPr>
              <a:t>Data collection team morality</a:t>
            </a:r>
          </a:p>
          <a:p>
            <a:pPr marL="457200" indent="-457200">
              <a:lnSpc>
                <a:spcPct val="200000"/>
              </a:lnSpc>
              <a:buFont typeface="+mj-lt"/>
              <a:buAutoNum type="arabicPeriod" startAt="8"/>
            </a:pPr>
            <a:r>
              <a:rPr lang="en-US" sz="2400" dirty="0">
                <a:solidFill>
                  <a:schemeClr val="bg1"/>
                </a:solidFill>
              </a:rPr>
              <a:t>Research social responsibility.</a:t>
            </a:r>
          </a:p>
          <a:p>
            <a:pPr marL="457200" indent="-457200">
              <a:lnSpc>
                <a:spcPct val="200000"/>
              </a:lnSpc>
              <a:buFont typeface="+mj-lt"/>
              <a:buAutoNum type="arabicPeriod" startAt="8"/>
            </a:pPr>
            <a:r>
              <a:rPr lang="en-US" sz="2400" dirty="0">
                <a:solidFill>
                  <a:schemeClr val="bg1"/>
                </a:solidFill>
              </a:rPr>
              <a:t>Research supervisor’s recommendations and close supervision</a:t>
            </a:r>
          </a:p>
          <a:p>
            <a:pPr marL="457200" indent="-457200">
              <a:lnSpc>
                <a:spcPct val="200000"/>
              </a:lnSpc>
              <a:buFont typeface="+mj-lt"/>
              <a:buAutoNum type="arabicPeriod" startAt="8"/>
            </a:pPr>
            <a:r>
              <a:rPr lang="en-US" sz="2400" dirty="0">
                <a:solidFill>
                  <a:schemeClr val="bg1"/>
                </a:solidFill>
              </a:rPr>
              <a:t>Arbitrators Committee for Research ( objectivity</a:t>
            </a:r>
            <a:r>
              <a:rPr lang="ar-SA" sz="2400" dirty="0">
                <a:solidFill>
                  <a:schemeClr val="bg1"/>
                </a:solidFill>
              </a:rPr>
              <a:t> (</a:t>
            </a:r>
            <a:endParaRPr lang="en-US" sz="2400" dirty="0">
              <a:solidFill>
                <a:schemeClr val="bg1"/>
              </a:solidFill>
            </a:endParaRPr>
          </a:p>
        </p:txBody>
      </p:sp>
    </p:spTree>
    <p:extLst>
      <p:ext uri="{BB962C8B-B14F-4D97-AF65-F5344CB8AC3E}">
        <p14:creationId xmlns:p14="http://schemas.microsoft.com/office/powerpoint/2010/main" val="1856884790"/>
      </p:ext>
    </p:extLst>
  </p:cSld>
  <p:clrMapOvr>
    <a:masterClrMapping/>
  </p:clrMapOvr>
  <mc:AlternateContent xmlns:mc="http://schemas.openxmlformats.org/markup-compatibility/2006" xmlns:p14="http://schemas.microsoft.com/office/powerpoint/2010/main">
    <mc:Choice Requires="p14">
      <p:transition spd="slow" p14:dur="2000" advTm="59224"/>
    </mc:Choice>
    <mc:Fallback xmlns="">
      <p:transition spd="slow" advTm="59224"/>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5"/>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675</TotalTime>
  <Words>1579</Words>
  <Application>Microsoft Office PowerPoint</Application>
  <PresentationFormat>Widescreen</PresentationFormat>
  <Paragraphs>156</Paragraphs>
  <Slides>32</Slides>
  <Notes>2</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32</vt:i4>
      </vt:variant>
    </vt:vector>
  </HeadingPairs>
  <TitlesOfParts>
    <vt:vector size="41" baseType="lpstr">
      <vt:lpstr>Andalus</vt:lpstr>
      <vt:lpstr>Arial</vt:lpstr>
      <vt:lpstr>ArialMT</vt:lpstr>
      <vt:lpstr>Calibri</vt:lpstr>
      <vt:lpstr>Calibri Light</vt:lpstr>
      <vt:lpstr>Tajawal Medium</vt:lpstr>
      <vt:lpstr>Times New Roman</vt:lpstr>
      <vt:lpstr>Verdana</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Walid Abdelgawwad Soliman Seddik</cp:lastModifiedBy>
  <cp:revision>29</cp:revision>
  <dcterms:created xsi:type="dcterms:W3CDTF">2023-04-29T09:08:23Z</dcterms:created>
  <dcterms:modified xsi:type="dcterms:W3CDTF">2023-10-04T16:07:38Z</dcterms:modified>
</cp:coreProperties>
</file>