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2" r:id="rId2"/>
    <p:sldMasterId id="2147483694" r:id="rId3"/>
    <p:sldMasterId id="2147483707" r:id="rId4"/>
  </p:sldMasterIdLst>
  <p:notesMasterIdLst>
    <p:notesMasterId r:id="rId36"/>
  </p:notesMasterIdLst>
  <p:sldIdLst>
    <p:sldId id="537" r:id="rId5"/>
    <p:sldId id="538" r:id="rId6"/>
    <p:sldId id="539" r:id="rId7"/>
    <p:sldId id="568" r:id="rId8"/>
    <p:sldId id="569" r:id="rId9"/>
    <p:sldId id="570" r:id="rId10"/>
    <p:sldId id="571" r:id="rId11"/>
    <p:sldId id="573" r:id="rId12"/>
    <p:sldId id="577" r:id="rId13"/>
    <p:sldId id="578" r:id="rId14"/>
    <p:sldId id="579" r:id="rId15"/>
    <p:sldId id="580" r:id="rId16"/>
    <p:sldId id="581" r:id="rId17"/>
    <p:sldId id="582" r:id="rId18"/>
    <p:sldId id="584" r:id="rId19"/>
    <p:sldId id="585" r:id="rId20"/>
    <p:sldId id="588" r:id="rId21"/>
    <p:sldId id="557" r:id="rId22"/>
    <p:sldId id="309" r:id="rId23"/>
    <p:sldId id="306" r:id="rId24"/>
    <p:sldId id="290" r:id="rId25"/>
    <p:sldId id="307" r:id="rId26"/>
    <p:sldId id="541" r:id="rId27"/>
    <p:sldId id="489" r:id="rId28"/>
    <p:sldId id="589" r:id="rId29"/>
    <p:sldId id="297" r:id="rId30"/>
    <p:sldId id="593" r:id="rId31"/>
    <p:sldId id="590" r:id="rId32"/>
    <p:sldId id="591" r:id="rId33"/>
    <p:sldId id="592" r:id="rId34"/>
    <p:sldId id="49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9DCFF"/>
    <a:srgbClr val="D2EDF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86F1F0-99F9-4C69-B776-7D930A778787}" type="datetimeFigureOut">
              <a:rPr lang="en-US" smtClean="0"/>
              <a:t>10/10/23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97D2ED-22DB-4050-85E7-5CA54F902A9D}" type="slidenum">
              <a:rPr lang="en-US" smtClean="0"/>
              <a:t>‹#›</a:t>
            </a:fld>
            <a:endParaRPr lang="en-US"/>
          </a:p>
        </p:txBody>
      </p:sp>
    </p:spTree>
    <p:extLst>
      <p:ext uri="{BB962C8B-B14F-4D97-AF65-F5344CB8AC3E}">
        <p14:creationId xmlns:p14="http://schemas.microsoft.com/office/powerpoint/2010/main" val="6764302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23732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a:lnSpc>
                <a:spcPct val="100000"/>
              </a:lnSpc>
            </a:pPr>
            <a:r>
              <a:rPr lang="en-US" dirty="0"/>
              <a:t>Development history of neural networks (milestones of deep learning):</a:t>
            </a:r>
          </a:p>
          <a:p>
            <a:pPr>
              <a:lnSpc>
                <a:spcPct val="100000"/>
              </a:lnSpc>
            </a:pPr>
            <a:r>
              <a:rPr lang="en-US" dirty="0"/>
              <a:t>Budding neural network (1958–1969)</a:t>
            </a:r>
          </a:p>
          <a:p>
            <a:pPr lvl="1">
              <a:lnSpc>
                <a:spcPct val="100000"/>
              </a:lnSpc>
            </a:pPr>
            <a:r>
              <a:rPr lang="en-US" dirty="0"/>
              <a:t>In 1958, Frank Rosenblatt invented the perceptron algorithm.</a:t>
            </a:r>
          </a:p>
          <a:p>
            <a:pPr lvl="1">
              <a:lnSpc>
                <a:spcPct val="100000"/>
              </a:lnSpc>
            </a:pPr>
            <a:r>
              <a:rPr lang="en-US" dirty="0"/>
              <a:t>In 1969, Marvin </a:t>
            </a:r>
            <a:r>
              <a:rPr lang="en-US" dirty="0" err="1"/>
              <a:t>Minsky</a:t>
            </a:r>
            <a:r>
              <a:rPr lang="en-US" dirty="0"/>
              <a:t>, pioneer of artificial intelligence in the US, questioned that the perceptron could handle only linear classification problems and failed to classify even the simplest XOR problems. The research on the perceptron was doomed to failure.</a:t>
            </a:r>
          </a:p>
          <a:p>
            <a:pPr>
              <a:lnSpc>
                <a:spcPct val="100000"/>
              </a:lnSpc>
            </a:pPr>
            <a:r>
              <a:rPr lang="en-US" dirty="0"/>
              <a:t>Developing neural network (1986–1998)</a:t>
            </a:r>
          </a:p>
          <a:p>
            <a:pPr lvl="1">
              <a:lnSpc>
                <a:spcPct val="100000"/>
              </a:lnSpc>
            </a:pPr>
            <a:r>
              <a:rPr lang="en-US" dirty="0"/>
              <a:t>The second-generation neural network: In 1986, G. E. Hinton, a deep learning expert, developed a BP algorithm suitable for multilayer perceptron (MLP) and used Sigmoid for non-linear mapping, which solved the problem of non-linear classification and learning.</a:t>
            </a:r>
          </a:p>
          <a:p>
            <a:pPr lvl="1">
              <a:lnSpc>
                <a:spcPct val="100000"/>
              </a:lnSpc>
            </a:pPr>
            <a:r>
              <a:rPr lang="en-US" dirty="0"/>
              <a:t>Universal approximation theorem: In 1989, Robert Hecht-Nielsen proved that a continuous function f in any closed interval could be approximated by a BP network containing a hidden layer.</a:t>
            </a:r>
          </a:p>
          <a:p>
            <a:pPr>
              <a:lnSpc>
                <a:spcPct val="100000"/>
              </a:lnSpc>
            </a:pPr>
            <a:r>
              <a:rPr lang="en-US" dirty="0"/>
              <a:t>Emerging neural network (since 2006)</a:t>
            </a:r>
          </a:p>
          <a:p>
            <a:pPr lvl="1">
              <a:lnSpc>
                <a:spcPct val="100000"/>
              </a:lnSpc>
            </a:pPr>
            <a:r>
              <a:rPr lang="en-US" dirty="0"/>
              <a:t>Year 2006 is the first year of deep learning. In 2006, Hinton proposed a solution to the vanishing gradient problem in the deep neural network training: weight initialization for unsupervised </a:t>
            </a:r>
            <a:r>
              <a:rPr lang="en-US" dirty="0" err="1"/>
              <a:t>pre-training+weight</a:t>
            </a:r>
            <a:r>
              <a:rPr lang="en-US" dirty="0"/>
              <a:t> adjustment for supervised training.</a:t>
            </a:r>
          </a:p>
          <a:p>
            <a:pPr lvl="1">
              <a:lnSpc>
                <a:spcPct val="100000"/>
              </a:lnSpc>
            </a:pPr>
            <a:r>
              <a:rPr lang="en-US" dirty="0"/>
              <a:t>In 2012, CNN neural network of Hinton's team overwhelmed other methods and won the first prize in the top image recognition competition </a:t>
            </a:r>
            <a:r>
              <a:rPr lang="en-US" dirty="0" err="1"/>
              <a:t>ImageNet</a:t>
            </a:r>
            <a:r>
              <a:rPr lang="en-US" dirty="0"/>
              <a:t>, setting off an upsurge of deep learning.</a:t>
            </a:r>
          </a:p>
          <a:p>
            <a:pPr lvl="1">
              <a:lnSpc>
                <a:spcPct val="100000"/>
              </a:lnSpc>
            </a:pPr>
            <a:r>
              <a:rPr lang="en-US" dirty="0"/>
              <a:t>In 2016, the deep learning AI program </a:t>
            </a:r>
            <a:r>
              <a:rPr lang="en-US" dirty="0" err="1"/>
              <a:t>AlphaGo</a:t>
            </a:r>
            <a:r>
              <a:rPr lang="en-US" dirty="0"/>
              <a:t> developed by Google beat the Go world champion Lee </a:t>
            </a:r>
            <a:r>
              <a:rPr lang="en-US" dirty="0" err="1"/>
              <a:t>Sedol</a:t>
            </a:r>
            <a:r>
              <a:rPr lang="en-US" dirty="0"/>
              <a:t> who is a player of 9 </a:t>
            </a:r>
            <a:r>
              <a:rPr lang="en-US" dirty="0" err="1"/>
              <a:t>dan</a:t>
            </a:r>
            <a:r>
              <a:rPr lang="en-US" dirty="0"/>
              <a:t> rank, further promoting the popularity of deep learning.</a:t>
            </a:r>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36746455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a:lnSpc>
                <a:spcPct val="100000"/>
              </a:lnSpc>
            </a:pPr>
            <a:r>
              <a:rPr lang="en-US" dirty="0"/>
              <a:t>Development history of neural networks (milestones of deep learning):</a:t>
            </a:r>
          </a:p>
          <a:p>
            <a:pPr>
              <a:lnSpc>
                <a:spcPct val="100000"/>
              </a:lnSpc>
            </a:pPr>
            <a:r>
              <a:rPr lang="en-US" dirty="0"/>
              <a:t>Budding neural network (1958–1969)</a:t>
            </a:r>
          </a:p>
          <a:p>
            <a:pPr lvl="1">
              <a:lnSpc>
                <a:spcPct val="100000"/>
              </a:lnSpc>
            </a:pPr>
            <a:r>
              <a:rPr lang="en-US" dirty="0"/>
              <a:t>In 1958, Frank Rosenblatt invented the perceptron algorithm.</a:t>
            </a:r>
          </a:p>
          <a:p>
            <a:pPr lvl="1">
              <a:lnSpc>
                <a:spcPct val="100000"/>
              </a:lnSpc>
            </a:pPr>
            <a:r>
              <a:rPr lang="en-US" dirty="0"/>
              <a:t>In 1969, Marvin </a:t>
            </a:r>
            <a:r>
              <a:rPr lang="en-US" dirty="0" err="1"/>
              <a:t>Minsky</a:t>
            </a:r>
            <a:r>
              <a:rPr lang="en-US" dirty="0"/>
              <a:t>, pioneer of artificial intelligence in the US, questioned that the perceptron could handle only linear classification problems and failed to classify even the simplest XOR problems. The research on the perceptron was doomed to failure.</a:t>
            </a:r>
          </a:p>
          <a:p>
            <a:pPr>
              <a:lnSpc>
                <a:spcPct val="100000"/>
              </a:lnSpc>
            </a:pPr>
            <a:r>
              <a:rPr lang="en-US" dirty="0"/>
              <a:t>Developing neural network (1986–1998)</a:t>
            </a:r>
          </a:p>
          <a:p>
            <a:pPr lvl="1">
              <a:lnSpc>
                <a:spcPct val="100000"/>
              </a:lnSpc>
            </a:pPr>
            <a:r>
              <a:rPr lang="en-US" dirty="0"/>
              <a:t>The second-generation neural network: In 1986, G. E. Hinton, a deep learning expert, developed a BP algorithm suitable for multilayer perceptron (MLP) and used Sigmoid for non-linear mapping, which solved the problem of non-linear classification and learning.</a:t>
            </a:r>
          </a:p>
          <a:p>
            <a:pPr lvl="1">
              <a:lnSpc>
                <a:spcPct val="100000"/>
              </a:lnSpc>
            </a:pPr>
            <a:r>
              <a:rPr lang="en-US" dirty="0"/>
              <a:t>Universal approximation theorem: In 1989, Robert Hecht-Nielsen proved that a continuous function f in any closed interval could be approximated by a BP network containing a hidden layer.</a:t>
            </a:r>
          </a:p>
          <a:p>
            <a:pPr>
              <a:lnSpc>
                <a:spcPct val="100000"/>
              </a:lnSpc>
            </a:pPr>
            <a:r>
              <a:rPr lang="en-US" dirty="0"/>
              <a:t>Emerging neural network (since 2006)</a:t>
            </a:r>
          </a:p>
          <a:p>
            <a:pPr lvl="1">
              <a:lnSpc>
                <a:spcPct val="100000"/>
              </a:lnSpc>
            </a:pPr>
            <a:r>
              <a:rPr lang="en-US" dirty="0"/>
              <a:t>Year 2006 is the first year of deep learning. In 2006, Hinton proposed a solution to the vanishing gradient problem in the deep neural network training: weight initialization for unsupervised </a:t>
            </a:r>
            <a:r>
              <a:rPr lang="en-US" dirty="0" err="1"/>
              <a:t>pre-training+weight</a:t>
            </a:r>
            <a:r>
              <a:rPr lang="en-US" dirty="0"/>
              <a:t> adjustment for supervised training.</a:t>
            </a:r>
          </a:p>
          <a:p>
            <a:pPr lvl="1">
              <a:lnSpc>
                <a:spcPct val="100000"/>
              </a:lnSpc>
            </a:pPr>
            <a:r>
              <a:rPr lang="en-US" dirty="0"/>
              <a:t>In 2012, CNN neural network of Hinton's team overwhelmed other methods and won the first prize in the top image recognition competition </a:t>
            </a:r>
            <a:r>
              <a:rPr lang="en-US" dirty="0" err="1"/>
              <a:t>ImageNet</a:t>
            </a:r>
            <a:r>
              <a:rPr lang="en-US" dirty="0"/>
              <a:t>, setting off an upsurge of deep learning.</a:t>
            </a:r>
          </a:p>
          <a:p>
            <a:pPr lvl="1">
              <a:lnSpc>
                <a:spcPct val="100000"/>
              </a:lnSpc>
            </a:pPr>
            <a:r>
              <a:rPr lang="en-US" dirty="0"/>
              <a:t>In 2016, the deep learning AI program </a:t>
            </a:r>
            <a:r>
              <a:rPr lang="en-US" dirty="0" err="1"/>
              <a:t>AlphaGo</a:t>
            </a:r>
            <a:r>
              <a:rPr lang="en-US" dirty="0"/>
              <a:t> developed by Google beat the Go world champion Lee </a:t>
            </a:r>
            <a:r>
              <a:rPr lang="en-US" dirty="0" err="1"/>
              <a:t>Sedol</a:t>
            </a:r>
            <a:r>
              <a:rPr lang="en-US" dirty="0"/>
              <a:t> who is a player of 9 </a:t>
            </a:r>
            <a:r>
              <a:rPr lang="en-US" dirty="0" err="1"/>
              <a:t>dan</a:t>
            </a:r>
            <a:r>
              <a:rPr lang="en-US" dirty="0"/>
              <a:t> rank, further promoting the popularity of deep learning.</a:t>
            </a:r>
          </a:p>
          <a:p>
            <a:endParaRPr lang="en-US" dirty="0"/>
          </a:p>
        </p:txBody>
      </p:sp>
      <p:sp>
        <p:nvSpPr>
          <p:cNvPr id="4" name="幻灯片图像占位符 3"/>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33561342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7719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75561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1984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057279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0020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7834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48872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333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49908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6393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0104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9602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0357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4974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19160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33702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8438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10/10/23</a:t>
            </a:fld>
            <a:endParaRPr lang="en-US" dirty="0"/>
          </a:p>
        </p:txBody>
      </p:sp>
      <p:sp>
        <p:nvSpPr>
          <p:cNvPr id="24" name="Footer Placeholder 23">
            <a:extLst>
              <a:ext uri="{FF2B5EF4-FFF2-40B4-BE49-F238E27FC236}">
                <a16:creationId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39310603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10/10/23</a:t>
            </a:fld>
            <a:endParaRPr lang="en-US"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4702041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10/10/23</a:t>
            </a:fld>
            <a:endParaRPr lang="en-US" dirty="0"/>
          </a:p>
        </p:txBody>
      </p:sp>
    </p:spTree>
    <p:extLst>
      <p:ext uri="{BB962C8B-B14F-4D97-AF65-F5344CB8AC3E}">
        <p14:creationId xmlns:p14="http://schemas.microsoft.com/office/powerpoint/2010/main" val="22630302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10/10/23</a:t>
            </a:fld>
            <a:endParaRPr lang="en-US" dirty="0"/>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4985694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10/10/23</a:t>
            </a:fld>
            <a:endParaRPr lang="en-US"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440743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10/10/23</a:t>
            </a:fld>
            <a:endParaRPr lang="en-US" dirty="0"/>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6159649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10/10/23</a:t>
            </a:fld>
            <a:endParaRPr lang="en-US" dirty="0"/>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8510682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10/10/23</a:t>
            </a:fld>
            <a:endParaRPr lang="en-US" dirty="0"/>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0066188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10/10/23</a:t>
            </a:fld>
            <a:endParaRPr lang="en-US" dirty="0"/>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2158861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10/10/23</a:t>
            </a:fld>
            <a:endParaRPr lang="en-US" dirty="0"/>
          </a:p>
        </p:txBody>
      </p:sp>
      <p:sp>
        <p:nvSpPr>
          <p:cNvPr id="8" name="Footer Placeholder 7">
            <a:extLst>
              <a:ext uri="{FF2B5EF4-FFF2-40B4-BE49-F238E27FC236}">
                <a16:creationId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1950943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10/10/23</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436730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A32BFE7-B7B2-40E7-8699-78FEADACB1A7}" type="datetimeFigureOut">
              <a:rPr lang="en-US" smtClean="0"/>
              <a:t>10/10/23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DFBFE8-0C96-44E6-8883-0D896A0AE0C9}" type="slidenum">
              <a:rPr lang="en-US" smtClean="0"/>
              <a:t>‹#›</a:t>
            </a:fld>
            <a:endParaRPr lang="en-US"/>
          </a:p>
        </p:txBody>
      </p:sp>
    </p:spTree>
    <p:extLst>
      <p:ext uri="{BB962C8B-B14F-4D97-AF65-F5344CB8AC3E}">
        <p14:creationId xmlns:p14="http://schemas.microsoft.com/office/powerpoint/2010/main" val="10752291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32BFE7-B7B2-40E7-8699-78FEADACB1A7}" type="datetimeFigureOut">
              <a:rPr lang="en-US" smtClean="0"/>
              <a:t>10/10/23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DFBFE8-0C96-44E6-8883-0D896A0AE0C9}" type="slidenum">
              <a:rPr lang="en-US" smtClean="0"/>
              <a:t>‹#›</a:t>
            </a:fld>
            <a:endParaRPr lang="en-US"/>
          </a:p>
        </p:txBody>
      </p:sp>
    </p:spTree>
    <p:extLst>
      <p:ext uri="{BB962C8B-B14F-4D97-AF65-F5344CB8AC3E}">
        <p14:creationId xmlns:p14="http://schemas.microsoft.com/office/powerpoint/2010/main" val="19076943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A32BFE7-B7B2-40E7-8699-78FEADACB1A7}" type="datetimeFigureOut">
              <a:rPr lang="en-US" smtClean="0"/>
              <a:t>10/10/23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DFBFE8-0C96-44E6-8883-0D896A0AE0C9}" type="slidenum">
              <a:rPr lang="en-US" smtClean="0"/>
              <a:t>‹#›</a:t>
            </a:fld>
            <a:endParaRPr lang="en-US"/>
          </a:p>
        </p:txBody>
      </p:sp>
    </p:spTree>
    <p:extLst>
      <p:ext uri="{BB962C8B-B14F-4D97-AF65-F5344CB8AC3E}">
        <p14:creationId xmlns:p14="http://schemas.microsoft.com/office/powerpoint/2010/main" val="41887160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A32BFE7-B7B2-40E7-8699-78FEADACB1A7}" type="datetimeFigureOut">
              <a:rPr lang="en-US" smtClean="0"/>
              <a:t>10/10/23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DFBFE8-0C96-44E6-8883-0D896A0AE0C9}" type="slidenum">
              <a:rPr lang="en-US" smtClean="0"/>
              <a:t>‹#›</a:t>
            </a:fld>
            <a:endParaRPr lang="en-US"/>
          </a:p>
        </p:txBody>
      </p:sp>
    </p:spTree>
    <p:extLst>
      <p:ext uri="{BB962C8B-B14F-4D97-AF65-F5344CB8AC3E}">
        <p14:creationId xmlns:p14="http://schemas.microsoft.com/office/powerpoint/2010/main" val="37871672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A32BFE7-B7B2-40E7-8699-78FEADACB1A7}" type="datetimeFigureOut">
              <a:rPr lang="en-US" smtClean="0"/>
              <a:t>10/10/23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DFBFE8-0C96-44E6-8883-0D896A0AE0C9}" type="slidenum">
              <a:rPr lang="en-US" smtClean="0"/>
              <a:t>‹#›</a:t>
            </a:fld>
            <a:endParaRPr lang="en-US"/>
          </a:p>
        </p:txBody>
      </p:sp>
    </p:spTree>
    <p:extLst>
      <p:ext uri="{BB962C8B-B14F-4D97-AF65-F5344CB8AC3E}">
        <p14:creationId xmlns:p14="http://schemas.microsoft.com/office/powerpoint/2010/main" val="36129887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A32BFE7-B7B2-40E7-8699-78FEADACB1A7}" type="datetimeFigureOut">
              <a:rPr lang="en-US" smtClean="0"/>
              <a:t>10/10/23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DFBFE8-0C96-44E6-8883-0D896A0AE0C9}" type="slidenum">
              <a:rPr lang="en-US" smtClean="0"/>
              <a:t>‹#›</a:t>
            </a:fld>
            <a:endParaRPr lang="en-US"/>
          </a:p>
        </p:txBody>
      </p:sp>
    </p:spTree>
    <p:extLst>
      <p:ext uri="{BB962C8B-B14F-4D97-AF65-F5344CB8AC3E}">
        <p14:creationId xmlns:p14="http://schemas.microsoft.com/office/powerpoint/2010/main" val="18248156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32BFE7-B7B2-40E7-8699-78FEADACB1A7}" type="datetimeFigureOut">
              <a:rPr lang="en-US" smtClean="0"/>
              <a:t>10/10/23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DFBFE8-0C96-44E6-8883-0D896A0AE0C9}" type="slidenum">
              <a:rPr lang="en-US" smtClean="0"/>
              <a:t>‹#›</a:t>
            </a:fld>
            <a:endParaRPr lang="en-US"/>
          </a:p>
        </p:txBody>
      </p:sp>
    </p:spTree>
    <p:extLst>
      <p:ext uri="{BB962C8B-B14F-4D97-AF65-F5344CB8AC3E}">
        <p14:creationId xmlns:p14="http://schemas.microsoft.com/office/powerpoint/2010/main" val="416206195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A32BFE7-B7B2-40E7-8699-78FEADACB1A7}" type="datetimeFigureOut">
              <a:rPr lang="en-US" smtClean="0"/>
              <a:t>10/10/23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DFBFE8-0C96-44E6-8883-0D896A0AE0C9}" type="slidenum">
              <a:rPr lang="en-US" smtClean="0"/>
              <a:t>‹#›</a:t>
            </a:fld>
            <a:endParaRPr lang="en-US"/>
          </a:p>
        </p:txBody>
      </p:sp>
    </p:spTree>
    <p:extLst>
      <p:ext uri="{BB962C8B-B14F-4D97-AF65-F5344CB8AC3E}">
        <p14:creationId xmlns:p14="http://schemas.microsoft.com/office/powerpoint/2010/main" val="20604181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A32BFE7-B7B2-40E7-8699-78FEADACB1A7}" type="datetimeFigureOut">
              <a:rPr lang="en-US" smtClean="0"/>
              <a:t>10/10/23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DFBFE8-0C96-44E6-8883-0D896A0AE0C9}" type="slidenum">
              <a:rPr lang="en-US" smtClean="0"/>
              <a:t>‹#›</a:t>
            </a:fld>
            <a:endParaRPr lang="en-US"/>
          </a:p>
        </p:txBody>
      </p:sp>
    </p:spTree>
    <p:extLst>
      <p:ext uri="{BB962C8B-B14F-4D97-AF65-F5344CB8AC3E}">
        <p14:creationId xmlns:p14="http://schemas.microsoft.com/office/powerpoint/2010/main" val="143386524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32BFE7-B7B2-40E7-8699-78FEADACB1A7}" type="datetimeFigureOut">
              <a:rPr lang="en-US" smtClean="0"/>
              <a:t>10/10/23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DFBFE8-0C96-44E6-8883-0D896A0AE0C9}" type="slidenum">
              <a:rPr lang="en-US" smtClean="0"/>
              <a:t>‹#›</a:t>
            </a:fld>
            <a:endParaRPr lang="en-US"/>
          </a:p>
        </p:txBody>
      </p:sp>
    </p:spTree>
    <p:extLst>
      <p:ext uri="{BB962C8B-B14F-4D97-AF65-F5344CB8AC3E}">
        <p14:creationId xmlns:p14="http://schemas.microsoft.com/office/powerpoint/2010/main" val="354188193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A32BFE7-B7B2-40E7-8699-78FEADACB1A7}" type="datetimeFigureOut">
              <a:rPr lang="en-US" smtClean="0"/>
              <a:t>10/10/23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DFBFE8-0C96-44E6-8883-0D896A0AE0C9}" type="slidenum">
              <a:rPr lang="en-US" smtClean="0"/>
              <a:t>‹#›</a:t>
            </a:fld>
            <a:endParaRPr lang="en-US"/>
          </a:p>
        </p:txBody>
      </p:sp>
    </p:spTree>
    <p:extLst>
      <p:ext uri="{BB962C8B-B14F-4D97-AF65-F5344CB8AC3E}">
        <p14:creationId xmlns:p14="http://schemas.microsoft.com/office/powerpoint/2010/main" val="212343085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8*#仅标题（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731838" y="447468"/>
            <a:ext cx="10728325" cy="497095"/>
          </a:xfrm>
          <a:prstGeom prst="rect">
            <a:avLst/>
          </a:prstGeom>
        </p:spPr>
        <p:txBody>
          <a:bodyPr lIns="0" tIns="0" rIns="0" bIns="0" anchor="t">
            <a:normAutofit/>
          </a:bodyPr>
          <a:lstStyle>
            <a:lvl1pPr>
              <a:defRPr lang="zh-CN" altLang="en-US" baseline="0" dirty="0"/>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Tree>
    <p:extLst>
      <p:ext uri="{BB962C8B-B14F-4D97-AF65-F5344CB8AC3E}">
        <p14:creationId xmlns:p14="http://schemas.microsoft.com/office/powerpoint/2010/main" val="660569748"/>
      </p:ext>
    </p:extLst>
  </p:cSld>
  <p:clrMapOvr>
    <a:masterClrMapping/>
  </p:clrMapOvr>
  <p:extLst>
    <p:ext uri="{DCECCB84-F9BA-43D5-87BE-67443E8EF086}">
      <p15:sldGuideLst xmlns:p15="http://schemas.microsoft.com/office/powerpoint/2012/main">
        <p15:guide id="1" orient="horz" pos="595">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dirty="0"/>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8F79FE5D-4A83-4095-8235-CEA9DAF1EDC5}" type="datetimeFigureOut">
              <a:rPr lang="en-US" smtClean="0"/>
              <a:t>10/10/23</a:t>
            </a:fld>
            <a:endParaRPr lang="en-US"/>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788CE558-C476-4373-B415-9E6F3874DDF1}" type="slidenum">
              <a:rPr lang="en-US" smtClean="0"/>
              <a:t>‹#›</a:t>
            </a:fld>
            <a:endParaRPr lang="en-US"/>
          </a:p>
        </p:txBody>
      </p:sp>
    </p:spTree>
    <p:extLst>
      <p:ext uri="{BB962C8B-B14F-4D97-AF65-F5344CB8AC3E}">
        <p14:creationId xmlns:p14="http://schemas.microsoft.com/office/powerpoint/2010/main" val="1100264175"/>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8F79FE5D-4A83-4095-8235-CEA9DAF1EDC5}" type="datetimeFigureOut">
              <a:rPr lang="en-US" smtClean="0"/>
              <a:t>10/10/23</a:t>
            </a:fld>
            <a:endParaRPr lang="en-US"/>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788CE558-C476-4373-B415-9E6F3874DDF1}" type="slidenum">
              <a:rPr lang="en-US" smtClean="0"/>
              <a:t>‹#›</a:t>
            </a:fld>
            <a:endParaRPr lang="en-US"/>
          </a:p>
        </p:txBody>
      </p:sp>
    </p:spTree>
    <p:extLst>
      <p:ext uri="{BB962C8B-B14F-4D97-AF65-F5344CB8AC3E}">
        <p14:creationId xmlns:p14="http://schemas.microsoft.com/office/powerpoint/2010/main" val="3622177177"/>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8F79FE5D-4A83-4095-8235-CEA9DAF1EDC5}" type="datetimeFigureOut">
              <a:rPr lang="en-US" smtClean="0"/>
              <a:t>10/10/23</a:t>
            </a:fld>
            <a:endParaRPr lang="en-US"/>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788CE558-C476-4373-B415-9E6F3874DDF1}" type="slidenum">
              <a:rPr lang="en-US" smtClean="0"/>
              <a:t>‹#›</a:t>
            </a:fld>
            <a:endParaRPr lang="en-US"/>
          </a:p>
        </p:txBody>
      </p:sp>
    </p:spTree>
    <p:extLst>
      <p:ext uri="{BB962C8B-B14F-4D97-AF65-F5344CB8AC3E}">
        <p14:creationId xmlns:p14="http://schemas.microsoft.com/office/powerpoint/2010/main" val="861354178"/>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8F79FE5D-4A83-4095-8235-CEA9DAF1EDC5}" type="datetimeFigureOut">
              <a:rPr lang="en-US" smtClean="0"/>
              <a:t>10/10/23</a:t>
            </a:fld>
            <a:endParaRPr lang="en-US"/>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788CE558-C476-4373-B415-9E6F3874DDF1}" type="slidenum">
              <a:rPr lang="en-US" smtClean="0"/>
              <a:t>‹#›</a:t>
            </a:fld>
            <a:endParaRPr lang="en-US"/>
          </a:p>
        </p:txBody>
      </p:sp>
    </p:spTree>
    <p:extLst>
      <p:ext uri="{BB962C8B-B14F-4D97-AF65-F5344CB8AC3E}">
        <p14:creationId xmlns:p14="http://schemas.microsoft.com/office/powerpoint/2010/main" val="3488677051"/>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8F79FE5D-4A83-4095-8235-CEA9DAF1EDC5}" type="datetimeFigureOut">
              <a:rPr lang="en-US" smtClean="0"/>
              <a:t>10/10/23</a:t>
            </a:fld>
            <a:endParaRPr lang="en-US"/>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en-US"/>
          </a:p>
        </p:txBody>
      </p:sp>
      <p:sp>
        <p:nvSpPr>
          <p:cNvPr id="9" name="Slide Number Placeholder 8"/>
          <p:cNvSpPr>
            <a:spLocks noGrp="1"/>
          </p:cNvSpPr>
          <p:nvPr>
            <p:ph type="sldNum" sz="quarter" idx="12"/>
          </p:nvPr>
        </p:nvSpPr>
        <p:spPr/>
        <p:txBody>
          <a:bodyPr/>
          <a:lstStyle/>
          <a:p>
            <a:fld id="{788CE558-C476-4373-B415-9E6F3874DDF1}" type="slidenum">
              <a:rPr lang="en-US" smtClean="0"/>
              <a:t>‹#›</a:t>
            </a:fld>
            <a:endParaRPr lang="en-US"/>
          </a:p>
        </p:txBody>
      </p:sp>
    </p:spTree>
    <p:extLst>
      <p:ext uri="{BB962C8B-B14F-4D97-AF65-F5344CB8AC3E}">
        <p14:creationId xmlns:p14="http://schemas.microsoft.com/office/powerpoint/2010/main" val="3258153024"/>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8F79FE5D-4A83-4095-8235-CEA9DAF1EDC5}" type="datetimeFigureOut">
              <a:rPr lang="en-US" smtClean="0"/>
              <a:t>10/10/23</a:t>
            </a:fld>
            <a:endParaRPr lang="en-US"/>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US"/>
          </a:p>
        </p:txBody>
      </p:sp>
      <p:sp>
        <p:nvSpPr>
          <p:cNvPr id="5" name="Slide Number Placeholder 4"/>
          <p:cNvSpPr>
            <a:spLocks noGrp="1"/>
          </p:cNvSpPr>
          <p:nvPr>
            <p:ph type="sldNum" sz="quarter" idx="12"/>
          </p:nvPr>
        </p:nvSpPr>
        <p:spPr/>
        <p:txBody>
          <a:bodyPr/>
          <a:lstStyle/>
          <a:p>
            <a:fld id="{788CE558-C476-4373-B415-9E6F3874DDF1}" type="slidenum">
              <a:rPr lang="en-US" smtClean="0"/>
              <a:t>‹#›</a:t>
            </a:fld>
            <a:endParaRPr lang="en-US"/>
          </a:p>
        </p:txBody>
      </p:sp>
    </p:spTree>
    <p:extLst>
      <p:ext uri="{BB962C8B-B14F-4D97-AF65-F5344CB8AC3E}">
        <p14:creationId xmlns:p14="http://schemas.microsoft.com/office/powerpoint/2010/main" val="1583849802"/>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1"/>
            <a:ext cx="2844800" cy="365125"/>
          </a:xfrm>
          <a:prstGeom prst="rect">
            <a:avLst/>
          </a:prstGeom>
        </p:spPr>
        <p:txBody>
          <a:bodyPr/>
          <a:lstStyle/>
          <a:p>
            <a:fld id="{8F79FE5D-4A83-4095-8235-CEA9DAF1EDC5}" type="datetimeFigureOut">
              <a:rPr lang="en-US" smtClean="0"/>
              <a:t>10/10/23</a:t>
            </a:fld>
            <a:endParaRPr lang="en-US"/>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US"/>
          </a:p>
        </p:txBody>
      </p:sp>
      <p:sp>
        <p:nvSpPr>
          <p:cNvPr id="4" name="Slide Number Placeholder 3"/>
          <p:cNvSpPr>
            <a:spLocks noGrp="1"/>
          </p:cNvSpPr>
          <p:nvPr>
            <p:ph type="sldNum" sz="quarter" idx="12"/>
          </p:nvPr>
        </p:nvSpPr>
        <p:spPr/>
        <p:txBody>
          <a:bodyPr/>
          <a:lstStyle/>
          <a:p>
            <a:fld id="{788CE558-C476-4373-B415-9E6F3874DDF1}" type="slidenum">
              <a:rPr lang="en-US" smtClean="0"/>
              <a:t>‹#›</a:t>
            </a:fld>
            <a:endParaRPr lang="en-US"/>
          </a:p>
        </p:txBody>
      </p:sp>
    </p:spTree>
    <p:extLst>
      <p:ext uri="{BB962C8B-B14F-4D97-AF65-F5344CB8AC3E}">
        <p14:creationId xmlns:p14="http://schemas.microsoft.com/office/powerpoint/2010/main" val="553776371"/>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8F79FE5D-4A83-4095-8235-CEA9DAF1EDC5}" type="datetimeFigureOut">
              <a:rPr lang="en-US" smtClean="0"/>
              <a:t>10/10/23</a:t>
            </a:fld>
            <a:endParaRPr lang="en-US"/>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788CE558-C476-4373-B415-9E6F3874DDF1}" type="slidenum">
              <a:rPr lang="en-US" smtClean="0"/>
              <a:t>‹#›</a:t>
            </a:fld>
            <a:endParaRPr lang="en-US"/>
          </a:p>
        </p:txBody>
      </p:sp>
    </p:spTree>
    <p:extLst>
      <p:ext uri="{BB962C8B-B14F-4D97-AF65-F5344CB8AC3E}">
        <p14:creationId xmlns:p14="http://schemas.microsoft.com/office/powerpoint/2010/main" val="164610153"/>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8F79FE5D-4A83-4095-8235-CEA9DAF1EDC5}" type="datetimeFigureOut">
              <a:rPr lang="en-US" smtClean="0"/>
              <a:t>10/10/23</a:t>
            </a:fld>
            <a:endParaRPr lang="en-US"/>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788CE558-C476-4373-B415-9E6F3874DDF1}" type="slidenum">
              <a:rPr lang="en-US" smtClean="0"/>
              <a:t>‹#›</a:t>
            </a:fld>
            <a:endParaRPr lang="en-US"/>
          </a:p>
        </p:txBody>
      </p:sp>
    </p:spTree>
    <p:extLst>
      <p:ext uri="{BB962C8B-B14F-4D97-AF65-F5344CB8AC3E}">
        <p14:creationId xmlns:p14="http://schemas.microsoft.com/office/powerpoint/2010/main" val="3085966900"/>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8F79FE5D-4A83-4095-8235-CEA9DAF1EDC5}" type="datetimeFigureOut">
              <a:rPr lang="en-US" smtClean="0"/>
              <a:t>10/10/23</a:t>
            </a:fld>
            <a:endParaRPr lang="en-US"/>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788CE558-C476-4373-B415-9E6F3874DDF1}" type="slidenum">
              <a:rPr lang="en-US" smtClean="0"/>
              <a:t>‹#›</a:t>
            </a:fld>
            <a:endParaRPr lang="en-US"/>
          </a:p>
        </p:txBody>
      </p:sp>
    </p:spTree>
    <p:extLst>
      <p:ext uri="{BB962C8B-B14F-4D97-AF65-F5344CB8AC3E}">
        <p14:creationId xmlns:p14="http://schemas.microsoft.com/office/powerpoint/2010/main" val="3341688157"/>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8F79FE5D-4A83-4095-8235-CEA9DAF1EDC5}" type="datetimeFigureOut">
              <a:rPr lang="en-US" smtClean="0"/>
              <a:t>10/10/23</a:t>
            </a:fld>
            <a:endParaRPr lang="en-US"/>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788CE558-C476-4373-B415-9E6F3874DDF1}" type="slidenum">
              <a:rPr lang="en-US" smtClean="0"/>
              <a:t>‹#›</a:t>
            </a:fld>
            <a:endParaRPr lang="en-US"/>
          </a:p>
        </p:txBody>
      </p:sp>
    </p:spTree>
    <p:extLst>
      <p:ext uri="{BB962C8B-B14F-4D97-AF65-F5344CB8AC3E}">
        <p14:creationId xmlns:p14="http://schemas.microsoft.com/office/powerpoint/2010/main" val="1323226038"/>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theme" Target="../theme/theme3.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4.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159967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10/10/23</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5017659"/>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32BFE7-B7B2-40E7-8699-78FEADACB1A7}" type="datetimeFigureOut">
              <a:rPr lang="en-US" smtClean="0"/>
              <a:t>10/10/23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DFBFE8-0C96-44E6-8883-0D896A0AE0C9}" type="slidenum">
              <a:rPr lang="en-US" smtClean="0"/>
              <a:t>‹#›</a:t>
            </a:fld>
            <a:endParaRPr lang="en-US"/>
          </a:p>
        </p:txBody>
      </p:sp>
    </p:spTree>
    <p:extLst>
      <p:ext uri="{BB962C8B-B14F-4D97-AF65-F5344CB8AC3E}">
        <p14:creationId xmlns:p14="http://schemas.microsoft.com/office/powerpoint/2010/main" val="2410313287"/>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8CE558-C476-4373-B415-9E6F3874DDF1}" type="slidenum">
              <a:rPr lang="en-US" smtClean="0"/>
              <a:t>‹#›</a:t>
            </a:fld>
            <a:endParaRPr lang="en-US"/>
          </a:p>
        </p:txBody>
      </p:sp>
    </p:spTree>
    <p:extLst>
      <p:ext uri="{BB962C8B-B14F-4D97-AF65-F5344CB8AC3E}">
        <p14:creationId xmlns:p14="http://schemas.microsoft.com/office/powerpoint/2010/main" val="2745554360"/>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mc:AlternateContent xmlns:mc="http://schemas.openxmlformats.org/markup-compatibility/2006" xmlns:p14="http://schemas.microsoft.com/office/powerpoint/2010/main">
    <mc:Choice Requires="p14">
      <p:transition spd="slow" p14:dur="4000"/>
    </mc:Choice>
    <mc:Fallback xmlns="">
      <p:transition spd="slow"/>
    </mc:Fallback>
  </mc:AlternateContent>
  <p:txStyles>
    <p:titleStyle>
      <a:lvl1pPr algn="ctr" defTabSz="914400" rtl="0" eaLnBrk="1" latinLnBrk="0" hangingPunct="1">
        <a:spcBef>
          <a:spcPct val="0"/>
        </a:spcBef>
        <a:buNone/>
        <a:defRPr sz="4400" b="1" kern="1200">
          <a:solidFill>
            <a:srgbClr val="7030A0"/>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pandas.pydata.org/pandas-docs/stable/getting_started/install.html" TargetMode="Externa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9.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9.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9.xml"/><Relationship Id="rId5" Type="http://schemas.openxmlformats.org/officeDocument/2006/relationships/image" Target="../media/image5.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9.png"/><Relationship Id="rId1" Type="http://schemas.openxmlformats.org/officeDocument/2006/relationships/slideLayout" Target="../slideLayouts/slideLayout29.xml"/><Relationship Id="rId5" Type="http://schemas.openxmlformats.org/officeDocument/2006/relationships/image" Target="../media/image5.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9.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9.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41.xml"/><Relationship Id="rId5" Type="http://schemas.openxmlformats.org/officeDocument/2006/relationships/image" Target="../media/image5.png"/><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1.xml"/></Relationships>
</file>

<file path=ppt/slides/_rels/slide2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41.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9.xml"/><Relationship Id="rId5" Type="http://schemas.openxmlformats.org/officeDocument/2006/relationships/hyperlink" Target="https://drive.google.com/file/d/11bG05RrQpjmd5BSL8XXvA3OTndPdb4nI/view?usp=sharing" TargetMode="External"/><Relationship Id="rId4" Type="http://schemas.openxmlformats.org/officeDocument/2006/relationships/hyperlink" Target="https://drive.google.com/file/d/1i_Q0Gwmse4mgjtwh7RI6g1lZzTpbw5w3/view?usp=sharing"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39.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36.jpg"/><Relationship Id="rId5" Type="http://schemas.openxmlformats.org/officeDocument/2006/relationships/image" Target="../media/image6.png"/><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11501" y="3288342"/>
            <a:ext cx="446308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HCIA-AI Huawei</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5345648" y="4748549"/>
            <a:ext cx="58801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AI </a:t>
            </a:r>
            <a:r>
              <a:rPr lang="en-US" sz="2800" b="1" dirty="0">
                <a:solidFill>
                  <a:prstClr val="black"/>
                </a:solidFill>
                <a:latin typeface="Times New Roman" panose="02020603050405020304" pitchFamily="18" charset="0"/>
                <a:cs typeface="Times New Roman" panose="02020603050405020304" pitchFamily="18" charset="0"/>
              </a:rPr>
              <a:t>Important Modules with Practice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Eng. Eman Elgallad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97358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15185" y="1799303"/>
            <a:ext cx="565720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Content:</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847339"/>
            <a:ext cx="8417320" cy="19389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Python important Modules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Pandas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Matplotli</a:t>
            </a:r>
            <a:r>
              <a:rPr lang="en-US" sz="2400" dirty="0">
                <a:solidFill>
                  <a:prstClr val="white"/>
                </a:solidFill>
                <a:latin typeface="Times New Roman" panose="02020603050405020304" pitchFamily="18" charset="0"/>
                <a:cs typeface="Times New Roman" panose="02020603050405020304" pitchFamily="18" charset="0"/>
              </a:rPr>
              <a:t>b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Seaborn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white"/>
                </a:solidFill>
                <a:latin typeface="Times New Roman" panose="02020603050405020304" pitchFamily="18" charset="0"/>
                <a:cs typeface="Times New Roman" panose="02020603050405020304" pitchFamily="18" charset="0"/>
              </a:rPr>
              <a:t>Deep Learning Practical Exercise</a:t>
            </a: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nvGrpSpPr>
          <p:cNvPr id="3" name="Group 2">
            <a:extLst>
              <a:ext uri="{FF2B5EF4-FFF2-40B4-BE49-F238E27FC236}">
                <a16:creationId xmlns:a16="http://schemas.microsoft.com/office/drawing/2014/main" id="{AA37240B-EC80-68A3-F161-5887FD08DAB5}"/>
              </a:ext>
            </a:extLst>
          </p:cNvPr>
          <p:cNvGrpSpPr/>
          <p:nvPr/>
        </p:nvGrpSpPr>
        <p:grpSpPr>
          <a:xfrm>
            <a:off x="3312872" y="1727775"/>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5586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3048" y="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708413" y="1908313"/>
            <a:ext cx="5361809" cy="2474339"/>
          </a:xfrm>
        </p:spPr>
        <p:txBody>
          <a:bodyPr anchor="b">
            <a:normAutofit/>
          </a:bodyPr>
          <a:lstStyle/>
          <a:p>
            <a:pPr algn="ctr"/>
            <a:r>
              <a:rPr lang="en-US" sz="4800" dirty="0">
                <a:solidFill>
                  <a:schemeClr val="tx1">
                    <a:lumMod val="75000"/>
                    <a:lumOff val="25000"/>
                  </a:schemeClr>
                </a:solidFill>
              </a:rPr>
              <a:t>Pandas </a:t>
            </a:r>
          </a:p>
        </p:txBody>
      </p:sp>
    </p:spTree>
    <p:extLst>
      <p:ext uri="{BB962C8B-B14F-4D97-AF65-F5344CB8AC3E}">
        <p14:creationId xmlns:p14="http://schemas.microsoft.com/office/powerpoint/2010/main" val="15992417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7156" y="260250"/>
            <a:ext cx="9180443" cy="961055"/>
          </a:xfrm>
        </p:spPr>
        <p:txBody>
          <a:bodyPr/>
          <a:lstStyle/>
          <a:p>
            <a:r>
              <a:rPr lang="en-US" b="1" dirty="0"/>
              <a:t>Pandas First Steps: </a:t>
            </a:r>
            <a:r>
              <a:rPr lang="en-US" b="1" dirty="0">
                <a:solidFill>
                  <a:srgbClr val="0070C0"/>
                </a:solidFill>
              </a:rPr>
              <a:t>install</a:t>
            </a:r>
            <a:r>
              <a:rPr lang="en-US" b="1" dirty="0"/>
              <a:t> and </a:t>
            </a:r>
            <a:r>
              <a:rPr lang="en-US" b="1" dirty="0">
                <a:solidFill>
                  <a:srgbClr val="0070C0"/>
                </a:solidFill>
              </a:rPr>
              <a:t>import</a:t>
            </a:r>
          </a:p>
        </p:txBody>
      </p:sp>
      <p:sp>
        <p:nvSpPr>
          <p:cNvPr id="3" name="Content Placeholder 2"/>
          <p:cNvSpPr>
            <a:spLocks noGrp="1"/>
          </p:cNvSpPr>
          <p:nvPr>
            <p:ph idx="1"/>
          </p:nvPr>
        </p:nvSpPr>
        <p:spPr>
          <a:xfrm>
            <a:off x="838200" y="1765116"/>
            <a:ext cx="10687493" cy="4486275"/>
          </a:xfrm>
        </p:spPr>
        <p:txBody>
          <a:bodyPr>
            <a:normAutofit/>
          </a:bodyPr>
          <a:lstStyle/>
          <a:p>
            <a:r>
              <a:rPr lang="en-US" sz="2400" dirty="0"/>
              <a:t>Pandas is an easy package to install. Open up your terminal program (shell or </a:t>
            </a:r>
            <a:r>
              <a:rPr lang="en-US" sz="2400" dirty="0" err="1"/>
              <a:t>cmd</a:t>
            </a:r>
            <a:r>
              <a:rPr lang="en-US" sz="2400" dirty="0"/>
              <a:t>) and install it using either of the following commands:</a:t>
            </a:r>
          </a:p>
          <a:p>
            <a:endParaRPr lang="en-US" sz="2400" dirty="0"/>
          </a:p>
          <a:p>
            <a:endParaRPr lang="en-US" sz="2400" dirty="0"/>
          </a:p>
          <a:p>
            <a:endParaRPr lang="en-US" sz="2400" dirty="0"/>
          </a:p>
          <a:p>
            <a:r>
              <a:rPr lang="en-US" sz="2400" dirty="0"/>
              <a:t>For </a:t>
            </a:r>
            <a:r>
              <a:rPr lang="en-US" sz="2400" b="1" dirty="0" err="1">
                <a:latin typeface="Courier New" panose="02070309020205020404" pitchFamily="49" charset="0"/>
                <a:cs typeface="Courier New" panose="02070309020205020404" pitchFamily="49" charset="0"/>
              </a:rPr>
              <a:t>jupyter</a:t>
            </a:r>
            <a:r>
              <a:rPr lang="en-US" sz="2400" b="1" dirty="0">
                <a:latin typeface="Courier New" panose="02070309020205020404" pitchFamily="49" charset="0"/>
                <a:cs typeface="Courier New" panose="02070309020205020404" pitchFamily="49" charset="0"/>
              </a:rPr>
              <a:t> notebook </a:t>
            </a:r>
            <a:r>
              <a:rPr lang="en-US" sz="2400" dirty="0"/>
              <a:t>users, you can run this cell:</a:t>
            </a:r>
            <a:endParaRPr lang="en-US" sz="2000" b="1" dirty="0">
              <a:solidFill>
                <a:srgbClr val="FF0000"/>
              </a:solidFill>
              <a:latin typeface="Courier New" panose="02070309020205020404" pitchFamily="49" charset="0"/>
              <a:cs typeface="Courier New" panose="02070309020205020404" pitchFamily="49" charset="0"/>
            </a:endParaRPr>
          </a:p>
          <a:p>
            <a:pPr lvl="1"/>
            <a:r>
              <a:rPr lang="en-US" sz="2000" dirty="0"/>
              <a:t>The </a:t>
            </a:r>
            <a:r>
              <a:rPr lang="en-US" sz="2000" b="1" dirty="0">
                <a:solidFill>
                  <a:srgbClr val="FF0000"/>
                </a:solidFill>
                <a:latin typeface="Courier New" panose="02070309020205020404" pitchFamily="49" charset="0"/>
                <a:cs typeface="Courier New" panose="02070309020205020404" pitchFamily="49" charset="0"/>
              </a:rPr>
              <a:t>!</a:t>
            </a:r>
            <a:r>
              <a:rPr lang="en-US" sz="2000" dirty="0"/>
              <a:t> at the beginning runs cells as if they were in a terminal.</a:t>
            </a:r>
          </a:p>
          <a:p>
            <a:endParaRPr lang="en-US" sz="2400" dirty="0"/>
          </a:p>
          <a:p>
            <a:r>
              <a:rPr lang="en-US" sz="2400" dirty="0"/>
              <a:t>To import pandas we usually import it with a shorter name since it's used so much:</a:t>
            </a:r>
          </a:p>
        </p:txBody>
      </p:sp>
      <p:sp>
        <p:nvSpPr>
          <p:cNvPr id="5" name="Rectangle 4"/>
          <p:cNvSpPr/>
          <p:nvPr/>
        </p:nvSpPr>
        <p:spPr>
          <a:xfrm>
            <a:off x="8245256" y="2303097"/>
            <a:ext cx="3570208" cy="1015663"/>
          </a:xfrm>
          <a:prstGeom prst="rect">
            <a:avLst/>
          </a:prstGeom>
          <a:solidFill>
            <a:schemeClr val="accent1">
              <a:lumMod val="20000"/>
              <a:lumOff val="80000"/>
            </a:schemeClr>
          </a:solidFill>
          <a:ln>
            <a:solidFill>
              <a:schemeClr val="accent1"/>
            </a:solidFill>
          </a:ln>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i="0" u="none" strike="noStrike" kern="1200" normalizeH="0" baseline="0" noProof="0" dirty="0">
                <a:ln w="0"/>
                <a:solidFill>
                  <a:schemeClr val="accent1"/>
                </a:solidFill>
                <a:effectLst>
                  <a:outerShdw blurRad="38100" dist="25400" dir="5400000" algn="ctr" rotWithShape="0">
                    <a:srgbClr val="6E747A">
                      <a:alpha val="43000"/>
                    </a:srgbClr>
                  </a:outerShdw>
                </a:effectLst>
                <a:uLnTx/>
                <a:uFillTx/>
                <a:latin typeface="Courier New" panose="02070309020205020404" pitchFamily="49" charset="0"/>
                <a:ea typeface="+mn-ea"/>
                <a:cs typeface="Courier New" panose="02070309020205020404" pitchFamily="49" charset="0"/>
              </a:rPr>
              <a:t>$ </a:t>
            </a:r>
            <a:r>
              <a:rPr kumimoji="0" lang="en-US" sz="2000" i="0" u="none" strike="noStrike" kern="1200" normalizeH="0" baseline="0" noProof="0" dirty="0" err="1">
                <a:ln w="0"/>
                <a:solidFill>
                  <a:schemeClr val="accent1"/>
                </a:solidFill>
                <a:effectLst>
                  <a:outerShdw blurRad="38100" dist="25400" dir="5400000" algn="ctr" rotWithShape="0">
                    <a:srgbClr val="6E747A">
                      <a:alpha val="43000"/>
                    </a:srgbClr>
                  </a:outerShdw>
                </a:effectLst>
                <a:uLnTx/>
                <a:uFillTx/>
                <a:latin typeface="Courier New" panose="02070309020205020404" pitchFamily="49" charset="0"/>
                <a:ea typeface="+mn-ea"/>
                <a:cs typeface="Courier New" panose="02070309020205020404" pitchFamily="49" charset="0"/>
              </a:rPr>
              <a:t>conda</a:t>
            </a:r>
            <a:r>
              <a:rPr kumimoji="0" lang="en-US" sz="2000" i="0" u="none" strike="noStrike" kern="1200" normalizeH="0" baseline="0" noProof="0" dirty="0">
                <a:ln w="0"/>
                <a:solidFill>
                  <a:schemeClr val="accent1"/>
                </a:solidFill>
                <a:effectLst>
                  <a:outerShdw blurRad="38100" dist="25400" dir="5400000" algn="ctr" rotWithShape="0">
                    <a:srgbClr val="6E747A">
                      <a:alpha val="43000"/>
                    </a:srgbClr>
                  </a:outerShdw>
                </a:effectLst>
                <a:uLnTx/>
                <a:uFillTx/>
                <a:latin typeface="Courier New" panose="02070309020205020404" pitchFamily="49" charset="0"/>
                <a:ea typeface="+mn-ea"/>
                <a:cs typeface="Courier New" panose="02070309020205020404" pitchFamily="49" charset="0"/>
              </a:rPr>
              <a:t> install pandas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i="0" u="none" strike="noStrike" kern="1200" normalizeH="0" baseline="0" noProof="0" dirty="0">
                <a:ln w="0"/>
                <a:solidFill>
                  <a:srgbClr val="0070C0"/>
                </a:solidFill>
                <a:effectLst>
                  <a:outerShdw blurRad="38100" dist="25400" dir="5400000" algn="ctr" rotWithShape="0">
                    <a:srgbClr val="6E747A">
                      <a:alpha val="43000"/>
                    </a:srgbClr>
                  </a:outerShdw>
                </a:effectLst>
                <a:uLnTx/>
                <a:uFillTx/>
                <a:latin typeface="Courier New" panose="02070309020205020404" pitchFamily="49" charset="0"/>
                <a:ea typeface="+mn-ea"/>
                <a:cs typeface="Courier New" panose="02070309020205020404" pitchFamily="49" charset="0"/>
              </a:rPr>
              <a:t>OR</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n w="0"/>
                <a:solidFill>
                  <a:schemeClr val="accent1"/>
                </a:solidFill>
                <a:effectLst>
                  <a:outerShdw blurRad="38100" dist="25400" dir="5400000" algn="ctr" rotWithShape="0">
                    <a:srgbClr val="6E747A">
                      <a:alpha val="43000"/>
                    </a:srgbClr>
                  </a:outerShdw>
                </a:effectLst>
                <a:latin typeface="Courier New" panose="02070309020205020404" pitchFamily="49" charset="0"/>
                <a:cs typeface="Courier New" panose="02070309020205020404" pitchFamily="49" charset="0"/>
              </a:rPr>
              <a:t>! </a:t>
            </a:r>
            <a:r>
              <a:rPr kumimoji="0" lang="en-US" sz="2000" i="0" u="none" strike="noStrike" kern="1200" normalizeH="0" baseline="0" noProof="0" dirty="0">
                <a:ln w="0"/>
                <a:solidFill>
                  <a:schemeClr val="accent1"/>
                </a:solidFill>
                <a:effectLst>
                  <a:outerShdw blurRad="38100" dist="25400" dir="5400000" algn="ctr" rotWithShape="0">
                    <a:srgbClr val="6E747A">
                      <a:alpha val="43000"/>
                    </a:srgbClr>
                  </a:outerShdw>
                </a:effectLst>
                <a:uLnTx/>
                <a:uFillTx/>
                <a:latin typeface="Courier New" panose="02070309020205020404" pitchFamily="49" charset="0"/>
                <a:ea typeface="+mn-ea"/>
                <a:cs typeface="Courier New" panose="02070309020205020404" pitchFamily="49" charset="0"/>
              </a:rPr>
              <a:t>pip  install  pandas</a:t>
            </a:r>
          </a:p>
        </p:txBody>
      </p:sp>
      <p:sp>
        <p:nvSpPr>
          <p:cNvPr id="9" name="Rectangle 8"/>
          <p:cNvSpPr/>
          <p:nvPr/>
        </p:nvSpPr>
        <p:spPr>
          <a:xfrm>
            <a:off x="8245257" y="3896464"/>
            <a:ext cx="3570207" cy="400110"/>
          </a:xfrm>
          <a:prstGeom prst="rect">
            <a:avLst/>
          </a:prstGeom>
          <a:solidFill>
            <a:schemeClr val="accent1">
              <a:lumMod val="20000"/>
              <a:lumOff val="80000"/>
            </a:schemeClr>
          </a:solidFill>
          <a:ln>
            <a:solidFill>
              <a:schemeClr val="accent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i="0" u="none" strike="noStrike" kern="1200" normalizeH="0" baseline="0" noProof="0" dirty="0">
                <a:ln w="0"/>
                <a:solidFill>
                  <a:schemeClr val="accent1"/>
                </a:solidFill>
                <a:effectLst>
                  <a:outerShdw blurRad="38100" dist="25400" dir="5400000" algn="ctr" rotWithShape="0">
                    <a:srgbClr val="6E747A">
                      <a:alpha val="43000"/>
                    </a:srgbClr>
                  </a:outerShdw>
                </a:effectLst>
                <a:uLnTx/>
                <a:uFillTx/>
                <a:latin typeface="Courier New" panose="02070309020205020404" pitchFamily="49" charset="0"/>
                <a:ea typeface="+mn-ea"/>
                <a:cs typeface="Courier New" panose="02070309020205020404" pitchFamily="49" charset="0"/>
              </a:rPr>
              <a:t>!pip install pandas</a:t>
            </a:r>
          </a:p>
        </p:txBody>
      </p:sp>
      <p:sp>
        <p:nvSpPr>
          <p:cNvPr id="10" name="Rectangle 9"/>
          <p:cNvSpPr/>
          <p:nvPr/>
        </p:nvSpPr>
        <p:spPr>
          <a:xfrm>
            <a:off x="8245256" y="5829463"/>
            <a:ext cx="3570208" cy="400110"/>
          </a:xfrm>
          <a:prstGeom prst="rect">
            <a:avLst/>
          </a:prstGeom>
          <a:solidFill>
            <a:schemeClr val="accent1">
              <a:lumMod val="20000"/>
              <a:lumOff val="80000"/>
            </a:schemeClr>
          </a:solidFill>
          <a:ln>
            <a:solidFill>
              <a:schemeClr val="accent1"/>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i="0" u="none" strike="noStrike" kern="1200" normalizeH="0" baseline="0" noProof="0" dirty="0">
                <a:ln w="0"/>
                <a:solidFill>
                  <a:schemeClr val="accent1"/>
                </a:solidFill>
                <a:effectLst>
                  <a:outerShdw blurRad="38100" dist="25400" dir="5400000" algn="ctr" rotWithShape="0">
                    <a:srgbClr val="6E747A">
                      <a:alpha val="43000"/>
                    </a:srgbClr>
                  </a:outerShdw>
                </a:effectLst>
                <a:uLnTx/>
                <a:uFillTx/>
                <a:latin typeface="Courier New" panose="02070309020205020404" pitchFamily="49" charset="0"/>
                <a:ea typeface="+mn-ea"/>
                <a:cs typeface="Courier New" panose="02070309020205020404" pitchFamily="49" charset="0"/>
              </a:rPr>
              <a:t>import</a:t>
            </a:r>
            <a:r>
              <a:rPr kumimoji="0" lang="en-US" sz="2000" b="1" i="0" u="none" strike="noStrike" kern="1200" cap="none" spc="0" normalizeH="0" baseline="0" noProof="0" dirty="0">
                <a:ln>
                  <a:noFill/>
                </a:ln>
                <a:solidFill>
                  <a:srgbClr val="FF0000"/>
                </a:solidFill>
                <a:effectLst/>
                <a:uLnTx/>
                <a:uFillTx/>
                <a:latin typeface="Courier New" panose="02070309020205020404" pitchFamily="49" charset="0"/>
                <a:ea typeface="+mn-ea"/>
                <a:cs typeface="Courier New" panose="02070309020205020404" pitchFamily="49" charset="0"/>
              </a:rPr>
              <a:t> pandas as </a:t>
            </a:r>
            <a:r>
              <a:rPr kumimoji="0" lang="en-US" sz="2000" b="1" i="0" u="none" strike="noStrike" kern="1200" cap="none" spc="0" normalizeH="0" baseline="0" noProof="0" dirty="0" err="1">
                <a:ln>
                  <a:noFill/>
                </a:ln>
                <a:solidFill>
                  <a:srgbClr val="FF0000"/>
                </a:solidFill>
                <a:effectLst/>
                <a:uLnTx/>
                <a:uFillTx/>
                <a:latin typeface="Courier New" panose="02070309020205020404" pitchFamily="49" charset="0"/>
                <a:ea typeface="+mn-ea"/>
                <a:cs typeface="Courier New" panose="02070309020205020404" pitchFamily="49" charset="0"/>
              </a:rPr>
              <a:t>pd</a:t>
            </a:r>
            <a:endParaRPr kumimoji="0" lang="en-US" sz="2000" b="1" i="0" u="none" strike="noStrike" kern="1200" cap="none" spc="0" normalizeH="0" baseline="0" noProof="0" dirty="0">
              <a:ln>
                <a:noFill/>
              </a:ln>
              <a:solidFill>
                <a:srgbClr val="FF0000"/>
              </a:solidFill>
              <a:effectLst/>
              <a:uLnTx/>
              <a:uFillTx/>
              <a:latin typeface="Courier New" panose="02070309020205020404" pitchFamily="49" charset="0"/>
              <a:ea typeface="+mn-ea"/>
              <a:cs typeface="Courier New" panose="02070309020205020404" pitchFamily="49" charset="0"/>
            </a:endParaRPr>
          </a:p>
        </p:txBody>
      </p:sp>
      <p:sp>
        <p:nvSpPr>
          <p:cNvPr id="4" name="Rectangle 3"/>
          <p:cNvSpPr/>
          <p:nvPr/>
        </p:nvSpPr>
        <p:spPr>
          <a:xfrm>
            <a:off x="926366" y="2744865"/>
            <a:ext cx="6694718"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Installation</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hlinkClick r:id="rId2"/>
              </a:rPr>
              <a:t>https://pandas.pydata.org/pandas-docs/stable/getting_started/install.html</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6" name="Graphic 22">
            <a:extLst>
              <a:ext uri="{FF2B5EF4-FFF2-40B4-BE49-F238E27FC236}">
                <a16:creationId xmlns:a16="http://schemas.microsoft.com/office/drawing/2014/main" id="{8D8AFFA3-556D-6E83-849A-9D4C6F35F97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43762" y="31557"/>
            <a:ext cx="2036134" cy="961055"/>
          </a:xfrm>
          <a:prstGeom prst="rect">
            <a:avLst/>
          </a:prstGeom>
        </p:spPr>
      </p:pic>
      <p:sp>
        <p:nvSpPr>
          <p:cNvPr id="14" name="Right Triangle 13">
            <a:extLst>
              <a:ext uri="{FF2B5EF4-FFF2-40B4-BE49-F238E27FC236}">
                <a16:creationId xmlns:a16="http://schemas.microsoft.com/office/drawing/2014/main" id="{B646C065-19B2-C036-6039-9C865B53E6EB}"/>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3" name="Group 12">
            <a:extLst>
              <a:ext uri="{FF2B5EF4-FFF2-40B4-BE49-F238E27FC236}">
                <a16:creationId xmlns:a16="http://schemas.microsoft.com/office/drawing/2014/main" id="{D2332F01-0A69-6C38-12C3-44A713EED418}"/>
              </a:ext>
            </a:extLst>
          </p:cNvPr>
          <p:cNvGrpSpPr/>
          <p:nvPr/>
        </p:nvGrpSpPr>
        <p:grpSpPr>
          <a:xfrm>
            <a:off x="265043" y="127849"/>
            <a:ext cx="1275385" cy="1198331"/>
            <a:chOff x="265043" y="127849"/>
            <a:chExt cx="1275385" cy="1198331"/>
          </a:xfrm>
        </p:grpSpPr>
        <p:sp>
          <p:nvSpPr>
            <p:cNvPr id="8" name="Rectangle 7">
              <a:extLst>
                <a:ext uri="{FF2B5EF4-FFF2-40B4-BE49-F238E27FC236}">
                  <a16:creationId xmlns:a16="http://schemas.microsoft.com/office/drawing/2014/main" id="{A909F05C-62CF-5A04-5662-4126D244A660}"/>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1" name="TextBox 10">
              <a:extLst>
                <a:ext uri="{FF2B5EF4-FFF2-40B4-BE49-F238E27FC236}">
                  <a16:creationId xmlns:a16="http://schemas.microsoft.com/office/drawing/2014/main" id="{58AE52A7-1F7F-8AFD-4418-1C41576A1D0A}"/>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F23F4267-5F9E-8EF0-19F8-3D356A4B481C}"/>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15" name="TextBox 14">
            <a:extLst>
              <a:ext uri="{FF2B5EF4-FFF2-40B4-BE49-F238E27FC236}">
                <a16:creationId xmlns:a16="http://schemas.microsoft.com/office/drawing/2014/main" id="{AB334E1C-790E-2F90-B477-C6A0794BAAC4}"/>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88254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9775" y="553412"/>
            <a:ext cx="9392478" cy="709221"/>
          </a:xfrm>
        </p:spPr>
        <p:txBody>
          <a:bodyPr/>
          <a:lstStyle/>
          <a:p>
            <a:r>
              <a:rPr lang="en-US" dirty="0"/>
              <a:t>pandas: Data Table Representation</a:t>
            </a:r>
          </a:p>
        </p:txBody>
      </p:sp>
      <p:pic>
        <p:nvPicPr>
          <p:cNvPr id="5" name="Picture 4"/>
          <p:cNvPicPr>
            <a:picLocks noChangeAspect="1"/>
          </p:cNvPicPr>
          <p:nvPr/>
        </p:nvPicPr>
        <p:blipFill>
          <a:blip r:embed="rId2"/>
          <a:stretch>
            <a:fillRect/>
          </a:stretch>
        </p:blipFill>
        <p:spPr>
          <a:xfrm>
            <a:off x="3030556" y="1883080"/>
            <a:ext cx="6047183" cy="4404048"/>
          </a:xfrm>
          <a:prstGeom prst="rect">
            <a:avLst/>
          </a:prstGeom>
        </p:spPr>
      </p:pic>
      <p:pic>
        <p:nvPicPr>
          <p:cNvPr id="3" name="Graphic 22">
            <a:extLst>
              <a:ext uri="{FF2B5EF4-FFF2-40B4-BE49-F238E27FC236}">
                <a16:creationId xmlns:a16="http://schemas.microsoft.com/office/drawing/2014/main" id="{45390701-47C9-8B06-ACB6-0F95786B8E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225235" y="31557"/>
            <a:ext cx="1954661" cy="922600"/>
          </a:xfrm>
          <a:prstGeom prst="rect">
            <a:avLst/>
          </a:prstGeom>
        </p:spPr>
      </p:pic>
      <p:sp>
        <p:nvSpPr>
          <p:cNvPr id="9" name="Right Triangle 8">
            <a:extLst>
              <a:ext uri="{FF2B5EF4-FFF2-40B4-BE49-F238E27FC236}">
                <a16:creationId xmlns:a16="http://schemas.microsoft.com/office/drawing/2014/main" id="{91AE5DDB-BFB2-04EE-0F23-33675B3682F0}"/>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8A17153C-E40F-F446-BC30-CE84ACBB8E84}"/>
              </a:ext>
            </a:extLst>
          </p:cNvPr>
          <p:cNvGrpSpPr/>
          <p:nvPr/>
        </p:nvGrpSpPr>
        <p:grpSpPr>
          <a:xfrm>
            <a:off x="265043" y="127849"/>
            <a:ext cx="1275385" cy="1198331"/>
            <a:chOff x="265043" y="127849"/>
            <a:chExt cx="1275385" cy="1198331"/>
          </a:xfrm>
        </p:grpSpPr>
        <p:sp>
          <p:nvSpPr>
            <p:cNvPr id="6" name="Rectangle 5">
              <a:extLst>
                <a:ext uri="{FF2B5EF4-FFF2-40B4-BE49-F238E27FC236}">
                  <a16:creationId xmlns:a16="http://schemas.microsoft.com/office/drawing/2014/main" id="{EB09D1DE-F7E6-CEA1-0EB7-BF3A821B8E4D}"/>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7" name="TextBox 6">
              <a:extLst>
                <a:ext uri="{FF2B5EF4-FFF2-40B4-BE49-F238E27FC236}">
                  <a16:creationId xmlns:a16="http://schemas.microsoft.com/office/drawing/2014/main" id="{B052D081-BE5C-FCDE-125C-E75F00662064}"/>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73BE2D20-B341-223C-EF98-DDED933AB014}"/>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10" name="TextBox 9">
            <a:extLst>
              <a:ext uri="{FF2B5EF4-FFF2-40B4-BE49-F238E27FC236}">
                <a16:creationId xmlns:a16="http://schemas.microsoft.com/office/drawing/2014/main" id="{9C01F558-B79C-88F0-AA80-E55453407B79}"/>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123808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5841" y="433108"/>
            <a:ext cx="8770289" cy="606814"/>
          </a:xfrm>
        </p:spPr>
        <p:txBody>
          <a:bodyPr>
            <a:noAutofit/>
          </a:bodyPr>
          <a:lstStyle/>
          <a:p>
            <a:r>
              <a:rPr lang="en-US" sz="3200" b="1" dirty="0"/>
              <a:t>Core components of pandas:  </a:t>
            </a:r>
            <a:r>
              <a:rPr lang="en-US" sz="3200" b="1" dirty="0">
                <a:solidFill>
                  <a:srgbClr val="0070C0"/>
                </a:solidFill>
              </a:rPr>
              <a:t>Series</a:t>
            </a:r>
            <a:r>
              <a:rPr lang="en-US" sz="3200" b="1" dirty="0"/>
              <a:t> &amp; </a:t>
            </a:r>
            <a:r>
              <a:rPr lang="en-US" sz="3200" b="1" dirty="0" err="1">
                <a:solidFill>
                  <a:srgbClr val="0070C0"/>
                </a:solidFill>
              </a:rPr>
              <a:t>DataFrames</a:t>
            </a:r>
            <a:endParaRPr lang="en-US" sz="3200" b="1" dirty="0">
              <a:solidFill>
                <a:srgbClr val="0070C0"/>
              </a:solidFill>
            </a:endParaRPr>
          </a:p>
        </p:txBody>
      </p:sp>
      <p:sp>
        <p:nvSpPr>
          <p:cNvPr id="3" name="Content Placeholder 2"/>
          <p:cNvSpPr>
            <a:spLocks noGrp="1"/>
          </p:cNvSpPr>
          <p:nvPr>
            <p:ph idx="1"/>
          </p:nvPr>
        </p:nvSpPr>
        <p:spPr>
          <a:xfrm>
            <a:off x="1396226" y="1052081"/>
            <a:ext cx="10530731" cy="2826288"/>
          </a:xfrm>
        </p:spPr>
        <p:txBody>
          <a:bodyPr>
            <a:noAutofit/>
          </a:bodyPr>
          <a:lstStyle/>
          <a:p>
            <a:pPr>
              <a:lnSpc>
                <a:spcPct val="100000"/>
              </a:lnSpc>
              <a:spcBef>
                <a:spcPts val="600"/>
              </a:spcBef>
              <a:spcAft>
                <a:spcPts val="600"/>
              </a:spcAft>
            </a:pPr>
            <a:r>
              <a:rPr lang="en-US" sz="2000" dirty="0"/>
              <a:t>The primary two components of pandas are the </a:t>
            </a:r>
            <a:r>
              <a:rPr lang="en-US" sz="2000" u="sng" dirty="0">
                <a:solidFill>
                  <a:srgbClr val="FF0000"/>
                </a:solidFill>
              </a:rPr>
              <a:t>Series</a:t>
            </a:r>
            <a:r>
              <a:rPr lang="en-US" sz="2000" dirty="0"/>
              <a:t> and </a:t>
            </a:r>
            <a:r>
              <a:rPr lang="en-US" sz="2000" u="sng" dirty="0" err="1">
                <a:solidFill>
                  <a:srgbClr val="FF0000"/>
                </a:solidFill>
              </a:rPr>
              <a:t>DataFrame</a:t>
            </a:r>
            <a:r>
              <a:rPr lang="en-US" sz="2000" dirty="0"/>
              <a:t>.</a:t>
            </a:r>
          </a:p>
          <a:p>
            <a:pPr lvl="1">
              <a:lnSpc>
                <a:spcPct val="100000"/>
              </a:lnSpc>
              <a:spcBef>
                <a:spcPts val="600"/>
              </a:spcBef>
              <a:spcAft>
                <a:spcPts val="600"/>
              </a:spcAft>
            </a:pPr>
            <a:r>
              <a:rPr lang="en-US" sz="2000" dirty="0">
                <a:solidFill>
                  <a:srgbClr val="FF0000"/>
                </a:solidFill>
              </a:rPr>
              <a:t>Series</a:t>
            </a:r>
            <a:r>
              <a:rPr lang="en-US" sz="2000" dirty="0"/>
              <a:t> is essentially a </a:t>
            </a:r>
            <a:r>
              <a:rPr lang="en-US" sz="2000" dirty="0">
                <a:solidFill>
                  <a:srgbClr val="FF0000"/>
                </a:solidFill>
              </a:rPr>
              <a:t>column</a:t>
            </a:r>
            <a:r>
              <a:rPr lang="en-US" sz="2000" dirty="0"/>
              <a:t>, and </a:t>
            </a:r>
          </a:p>
          <a:p>
            <a:pPr lvl="1">
              <a:lnSpc>
                <a:spcPct val="100000"/>
              </a:lnSpc>
              <a:spcBef>
                <a:spcPts val="600"/>
              </a:spcBef>
              <a:spcAft>
                <a:spcPts val="600"/>
              </a:spcAft>
            </a:pPr>
            <a:r>
              <a:rPr lang="en-US" sz="2000" dirty="0" err="1">
                <a:solidFill>
                  <a:srgbClr val="FF0000"/>
                </a:solidFill>
              </a:rPr>
              <a:t>DataFrame</a:t>
            </a:r>
            <a:r>
              <a:rPr lang="en-US" sz="2000" dirty="0"/>
              <a:t> is a multi-dimensional table made up of a </a:t>
            </a:r>
            <a:r>
              <a:rPr lang="en-US" sz="2000" dirty="0">
                <a:solidFill>
                  <a:srgbClr val="FF0000"/>
                </a:solidFill>
              </a:rPr>
              <a:t>collection of Series</a:t>
            </a:r>
            <a:r>
              <a:rPr lang="en-US" sz="2000" dirty="0"/>
              <a:t>.</a:t>
            </a:r>
          </a:p>
          <a:p>
            <a:pPr>
              <a:lnSpc>
                <a:spcPct val="100000"/>
              </a:lnSpc>
              <a:spcBef>
                <a:spcPts val="600"/>
              </a:spcBef>
              <a:spcAft>
                <a:spcPts val="600"/>
              </a:spcAft>
            </a:pPr>
            <a:r>
              <a:rPr lang="en-US" sz="2000" dirty="0" err="1">
                <a:solidFill>
                  <a:srgbClr val="FF0000"/>
                </a:solidFill>
              </a:rPr>
              <a:t>DataFrames</a:t>
            </a:r>
            <a:r>
              <a:rPr lang="en-US" sz="2000" dirty="0"/>
              <a:t> and </a:t>
            </a:r>
            <a:r>
              <a:rPr lang="en-US" sz="2000" dirty="0">
                <a:solidFill>
                  <a:srgbClr val="FF0000"/>
                </a:solidFill>
              </a:rPr>
              <a:t>Series</a:t>
            </a:r>
            <a:r>
              <a:rPr lang="en-US" sz="2000" dirty="0"/>
              <a:t> are quite similar in that many </a:t>
            </a:r>
            <a:r>
              <a:rPr lang="en-US" sz="2000" u="sng" dirty="0"/>
              <a:t>operations</a:t>
            </a:r>
            <a:r>
              <a:rPr lang="en-US" sz="2000" dirty="0"/>
              <a:t> that you can do with one you can do with the other, such as filling in null values and calculating the mean.</a:t>
            </a:r>
          </a:p>
          <a:p>
            <a:pPr lvl="1">
              <a:lnSpc>
                <a:spcPct val="100000"/>
              </a:lnSpc>
              <a:spcBef>
                <a:spcPts val="600"/>
              </a:spcBef>
              <a:spcAft>
                <a:spcPts val="600"/>
              </a:spcAft>
            </a:pPr>
            <a:r>
              <a:rPr lang="en-US" sz="1600" dirty="0"/>
              <a:t>A Data frame is a two-dimensional data structure, i.e., data is aligned in a tabular fashion in rows and columns.</a:t>
            </a:r>
          </a:p>
          <a:p>
            <a:pPr lvl="1">
              <a:lnSpc>
                <a:spcPct val="100000"/>
              </a:lnSpc>
              <a:spcBef>
                <a:spcPts val="600"/>
              </a:spcBef>
              <a:spcAft>
                <a:spcPts val="600"/>
              </a:spcAft>
            </a:pPr>
            <a:endParaRPr lang="en-US" sz="1600" dirty="0"/>
          </a:p>
        </p:txBody>
      </p:sp>
      <p:pic>
        <p:nvPicPr>
          <p:cNvPr id="1026" name="Picture 2" descr="Series vs DataFra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4542994"/>
            <a:ext cx="5291545" cy="202666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78972" y="4028842"/>
            <a:ext cx="5286102" cy="1846659"/>
          </a:xfrm>
          <a:prstGeom prst="rect">
            <a:avLst/>
          </a:prstGeom>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Features of </a:t>
            </a:r>
            <a:r>
              <a:rPr kumimoji="0" lang="en-US" sz="2400" b="0" i="0" u="none" strike="noStrike" kern="1200" cap="none" spc="0" normalizeH="0" baseline="0" noProof="0" dirty="0" err="1">
                <a:ln>
                  <a:noFill/>
                </a:ln>
                <a:solidFill>
                  <a:prstClr val="black"/>
                </a:solidFill>
                <a:effectLst/>
                <a:uLnTx/>
                <a:uFillTx/>
                <a:latin typeface="Calibri" panose="020F0502020204030204"/>
                <a:ea typeface="+mn-ea"/>
                <a:cs typeface="+mn-cs"/>
              </a:rPr>
              <a:t>DataFrame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Potentially columns are of different types</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Size – Mutable</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Labeled axes (</a:t>
            </a:r>
            <a:r>
              <a:rPr kumimoji="0" lang="en-US" sz="1800" b="0" i="1" u="none" strike="noStrike" kern="1200" cap="none" spc="0" normalizeH="0" baseline="0" noProof="0" dirty="0">
                <a:ln>
                  <a:noFill/>
                </a:ln>
                <a:solidFill>
                  <a:prstClr val="black"/>
                </a:solidFill>
                <a:effectLst/>
                <a:uLnTx/>
                <a:uFillTx/>
                <a:latin typeface="Calibri" panose="020F0502020204030204"/>
                <a:ea typeface="+mn-ea"/>
                <a:cs typeface="+mn-cs"/>
              </a:rPr>
              <a:t>rows</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and </a:t>
            </a:r>
            <a:r>
              <a:rPr kumimoji="0" lang="en-US" sz="1800" b="0" i="1" u="none" strike="noStrike" kern="1200" cap="none" spc="0" normalizeH="0" baseline="0" noProof="0" dirty="0">
                <a:ln>
                  <a:noFill/>
                </a:ln>
                <a:solidFill>
                  <a:prstClr val="black"/>
                </a:solidFill>
                <a:effectLst/>
                <a:uLnTx/>
                <a:uFillTx/>
                <a:latin typeface="Calibri" panose="020F0502020204030204"/>
                <a:ea typeface="+mn-ea"/>
                <a:cs typeface="+mn-cs"/>
              </a:rPr>
              <a:t>columns</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800100" marR="0" lvl="1"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Can Perform Arithmetic operations on rows and columns</a:t>
            </a:r>
          </a:p>
        </p:txBody>
      </p:sp>
      <p:grpSp>
        <p:nvGrpSpPr>
          <p:cNvPr id="18" name="Group 17"/>
          <p:cNvGrpSpPr/>
          <p:nvPr/>
        </p:nvGrpSpPr>
        <p:grpSpPr>
          <a:xfrm>
            <a:off x="11129555" y="5268687"/>
            <a:ext cx="1010193" cy="1114696"/>
            <a:chOff x="11129555" y="5268687"/>
            <a:chExt cx="1010193" cy="1114696"/>
          </a:xfrm>
        </p:grpSpPr>
        <p:cxnSp>
          <p:nvCxnSpPr>
            <p:cNvPr id="6" name="Straight Arrow Connector 5"/>
            <p:cNvCxnSpPr/>
            <p:nvPr/>
          </p:nvCxnSpPr>
          <p:spPr>
            <a:xfrm flipH="1" flipV="1">
              <a:off x="11129555" y="5799909"/>
              <a:ext cx="444136" cy="7559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1" name="Straight Arrow Connector 10"/>
            <p:cNvCxnSpPr/>
            <p:nvPr/>
          </p:nvCxnSpPr>
          <p:spPr>
            <a:xfrm flipH="1">
              <a:off x="11195413" y="5875501"/>
              <a:ext cx="378278" cy="50788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3" name="Rectangle 12"/>
            <p:cNvSpPr/>
            <p:nvPr/>
          </p:nvSpPr>
          <p:spPr>
            <a:xfrm>
              <a:off x="11460480" y="5686103"/>
              <a:ext cx="679268" cy="3787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rows</a:t>
              </a:r>
            </a:p>
          </p:txBody>
        </p:sp>
        <p:cxnSp>
          <p:nvCxnSpPr>
            <p:cNvPr id="15" name="Straight Arrow Connector 14"/>
            <p:cNvCxnSpPr/>
            <p:nvPr/>
          </p:nvCxnSpPr>
          <p:spPr>
            <a:xfrm flipH="1" flipV="1">
              <a:off x="11129555" y="5268687"/>
              <a:ext cx="444136" cy="60681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pSp>
      <p:grpSp>
        <p:nvGrpSpPr>
          <p:cNvPr id="26" name="Group 25"/>
          <p:cNvGrpSpPr/>
          <p:nvPr/>
        </p:nvGrpSpPr>
        <p:grpSpPr>
          <a:xfrm>
            <a:off x="9910355" y="3757425"/>
            <a:ext cx="1474197" cy="1306635"/>
            <a:chOff x="9910355" y="3848839"/>
            <a:chExt cx="1474197" cy="1306635"/>
          </a:xfrm>
        </p:grpSpPr>
        <p:cxnSp>
          <p:nvCxnSpPr>
            <p:cNvPr id="20" name="Straight Arrow Connector 19"/>
            <p:cNvCxnSpPr/>
            <p:nvPr/>
          </p:nvCxnSpPr>
          <p:spPr>
            <a:xfrm flipH="1">
              <a:off x="9910355" y="4232366"/>
              <a:ext cx="971550" cy="923108"/>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23" name="Straight Arrow Connector 22"/>
            <p:cNvCxnSpPr/>
            <p:nvPr/>
          </p:nvCxnSpPr>
          <p:spPr>
            <a:xfrm flipH="1">
              <a:off x="10672355" y="4232366"/>
              <a:ext cx="218258" cy="923108"/>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27" name="Rectangle 26"/>
            <p:cNvSpPr/>
            <p:nvPr/>
          </p:nvSpPr>
          <p:spPr>
            <a:xfrm>
              <a:off x="10374359" y="3848839"/>
              <a:ext cx="1010193" cy="3787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columns</a:t>
              </a:r>
            </a:p>
          </p:txBody>
        </p:sp>
      </p:grpSp>
      <p:pic>
        <p:nvPicPr>
          <p:cNvPr id="5" name="Graphic 22">
            <a:extLst>
              <a:ext uri="{FF2B5EF4-FFF2-40B4-BE49-F238E27FC236}">
                <a16:creationId xmlns:a16="http://schemas.microsoft.com/office/drawing/2014/main" id="{C0708D1B-8DD2-38C7-0062-272DB12991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65189" y="31557"/>
            <a:ext cx="2014708" cy="950942"/>
          </a:xfrm>
          <a:prstGeom prst="rect">
            <a:avLst/>
          </a:prstGeom>
        </p:spPr>
      </p:pic>
      <p:sp>
        <p:nvSpPr>
          <p:cNvPr id="12" name="Right Triangle 11">
            <a:extLst>
              <a:ext uri="{FF2B5EF4-FFF2-40B4-BE49-F238E27FC236}">
                <a16:creationId xmlns:a16="http://schemas.microsoft.com/office/drawing/2014/main" id="{C1766133-32D0-E2B0-2EF3-B21BCA129EB6}"/>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 name="Group 6">
            <a:extLst>
              <a:ext uri="{FF2B5EF4-FFF2-40B4-BE49-F238E27FC236}">
                <a16:creationId xmlns:a16="http://schemas.microsoft.com/office/drawing/2014/main" id="{7387D3F6-634D-A304-1B9A-54989F82F35E}"/>
              </a:ext>
            </a:extLst>
          </p:cNvPr>
          <p:cNvGrpSpPr/>
          <p:nvPr/>
        </p:nvGrpSpPr>
        <p:grpSpPr>
          <a:xfrm>
            <a:off x="265043" y="127849"/>
            <a:ext cx="1275385" cy="1198331"/>
            <a:chOff x="265043" y="127849"/>
            <a:chExt cx="1275385" cy="1198331"/>
          </a:xfrm>
        </p:grpSpPr>
        <p:sp>
          <p:nvSpPr>
            <p:cNvPr id="8" name="Rectangle 7">
              <a:extLst>
                <a:ext uri="{FF2B5EF4-FFF2-40B4-BE49-F238E27FC236}">
                  <a16:creationId xmlns:a16="http://schemas.microsoft.com/office/drawing/2014/main" id="{A87B4947-4215-29FE-543F-AEBC0E119B2E}"/>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9" name="TextBox 8">
              <a:extLst>
                <a:ext uri="{FF2B5EF4-FFF2-40B4-BE49-F238E27FC236}">
                  <a16:creationId xmlns:a16="http://schemas.microsoft.com/office/drawing/2014/main" id="{D7EE1EFE-A5C6-F832-3D84-009E73DAEA85}"/>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C2FF163D-82B1-3100-EDE0-AE21D2043415}"/>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14" name="TextBox 13">
            <a:extLst>
              <a:ext uri="{FF2B5EF4-FFF2-40B4-BE49-F238E27FC236}">
                <a16:creationId xmlns:a16="http://schemas.microsoft.com/office/drawing/2014/main" id="{B5BD1E6B-DC19-6B37-4D72-749947186945}"/>
              </a:ext>
            </a:extLst>
          </p:cNvPr>
          <p:cNvSpPr txBox="1"/>
          <p:nvPr/>
        </p:nvSpPr>
        <p:spPr>
          <a:xfrm>
            <a:off x="9821455" y="64834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15013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0182" y="359338"/>
            <a:ext cx="10028583" cy="709221"/>
          </a:xfrm>
        </p:spPr>
        <p:txBody>
          <a:bodyPr/>
          <a:lstStyle/>
          <a:p>
            <a:r>
              <a:rPr lang="en-US" b="1" dirty="0"/>
              <a:t>Types of Data Structure in Pandas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37153765"/>
              </p:ext>
            </p:extLst>
          </p:nvPr>
        </p:nvGraphicFramePr>
        <p:xfrm>
          <a:off x="838200" y="1690688"/>
          <a:ext cx="10515600" cy="2092504"/>
        </p:xfrm>
        <a:graphic>
          <a:graphicData uri="http://schemas.openxmlformats.org/drawingml/2006/table">
            <a:tbl>
              <a:tblPr firstRow="1" bandRow="1">
                <a:tableStyleId>{69012ECD-51FC-41F1-AA8D-1B2483CD663E}</a:tableStyleId>
              </a:tblPr>
              <a:tblGrid>
                <a:gridCol w="2085753">
                  <a:extLst>
                    <a:ext uri="{9D8B030D-6E8A-4147-A177-3AD203B41FA5}">
                      <a16:colId xmlns:a16="http://schemas.microsoft.com/office/drawing/2014/main" val="750764602"/>
                    </a:ext>
                  </a:extLst>
                </a:gridCol>
                <a:gridCol w="1541721">
                  <a:extLst>
                    <a:ext uri="{9D8B030D-6E8A-4147-A177-3AD203B41FA5}">
                      <a16:colId xmlns:a16="http://schemas.microsoft.com/office/drawing/2014/main" val="3776776231"/>
                    </a:ext>
                  </a:extLst>
                </a:gridCol>
                <a:gridCol w="6888126">
                  <a:extLst>
                    <a:ext uri="{9D8B030D-6E8A-4147-A177-3AD203B41FA5}">
                      <a16:colId xmlns:a16="http://schemas.microsoft.com/office/drawing/2014/main" val="3716100037"/>
                    </a:ext>
                  </a:extLst>
                </a:gridCol>
              </a:tblGrid>
              <a:tr h="473888">
                <a:tc>
                  <a:txBody>
                    <a:bodyPr/>
                    <a:lstStyle/>
                    <a:p>
                      <a:r>
                        <a:rPr lang="en-US" sz="2000" dirty="0"/>
                        <a:t>Data Structure</a:t>
                      </a:r>
                    </a:p>
                  </a:txBody>
                  <a:tcPr/>
                </a:tc>
                <a:tc>
                  <a:txBody>
                    <a:bodyPr/>
                    <a:lstStyle/>
                    <a:p>
                      <a:r>
                        <a:rPr lang="en-US" sz="2000" dirty="0"/>
                        <a:t>Dimensions</a:t>
                      </a:r>
                    </a:p>
                  </a:txBody>
                  <a:tcPr/>
                </a:tc>
                <a:tc>
                  <a:txBody>
                    <a:bodyPr/>
                    <a:lstStyle/>
                    <a:p>
                      <a:r>
                        <a:rPr lang="en-US" sz="2000" dirty="0"/>
                        <a:t>Description</a:t>
                      </a:r>
                    </a:p>
                  </a:txBody>
                  <a:tcPr/>
                </a:tc>
                <a:extLst>
                  <a:ext uri="{0D108BD9-81ED-4DB2-BD59-A6C34878D82A}">
                    <a16:rowId xmlns:a16="http://schemas.microsoft.com/office/drawing/2014/main" val="763920883"/>
                  </a:ext>
                </a:extLst>
              </a:tr>
              <a:tr h="443688">
                <a:tc>
                  <a:txBody>
                    <a:bodyPr/>
                    <a:lstStyle/>
                    <a:p>
                      <a:r>
                        <a:rPr lang="en-US" sz="2000" b="1" dirty="0"/>
                        <a:t>Series</a:t>
                      </a:r>
                    </a:p>
                  </a:txBody>
                  <a:tcPr anchor="ctr"/>
                </a:tc>
                <a:tc>
                  <a:txBody>
                    <a:bodyPr/>
                    <a:lstStyle/>
                    <a:p>
                      <a:r>
                        <a:rPr lang="en-US" sz="2000" dirty="0"/>
                        <a:t>1</a:t>
                      </a:r>
                    </a:p>
                  </a:txBody>
                  <a:tcPr anchor="ctr"/>
                </a:tc>
                <a:tc>
                  <a:txBody>
                    <a:bodyPr/>
                    <a:lstStyle/>
                    <a:p>
                      <a:r>
                        <a:rPr lang="en-US" sz="2000" dirty="0"/>
                        <a:t>1D labeled </a:t>
                      </a:r>
                      <a:r>
                        <a:rPr lang="en-US" sz="2000" u="sng" dirty="0">
                          <a:solidFill>
                            <a:srgbClr val="0070C0"/>
                          </a:solidFill>
                        </a:rPr>
                        <a:t>homogeneous</a:t>
                      </a:r>
                      <a:r>
                        <a:rPr lang="en-US" sz="2000" dirty="0"/>
                        <a:t> array</a:t>
                      </a:r>
                      <a:r>
                        <a:rPr lang="en-US" sz="2000" baseline="0" dirty="0"/>
                        <a:t> with</a:t>
                      </a:r>
                      <a:r>
                        <a:rPr lang="en-US" sz="2000" dirty="0"/>
                        <a:t> immutable size</a:t>
                      </a:r>
                    </a:p>
                  </a:txBody>
                  <a:tcPr anchor="ctr"/>
                </a:tc>
                <a:extLst>
                  <a:ext uri="{0D108BD9-81ED-4DB2-BD59-A6C34878D82A}">
                    <a16:rowId xmlns:a16="http://schemas.microsoft.com/office/drawing/2014/main" val="540491421"/>
                  </a:ext>
                </a:extLst>
              </a:tr>
              <a:tr h="642539">
                <a:tc>
                  <a:txBody>
                    <a:bodyPr/>
                    <a:lstStyle/>
                    <a:p>
                      <a:r>
                        <a:rPr lang="en-US" sz="2000" b="1" dirty="0"/>
                        <a:t>Data Frames</a:t>
                      </a:r>
                    </a:p>
                  </a:txBody>
                  <a:tcPr anchor="ctr"/>
                </a:tc>
                <a:tc>
                  <a:txBody>
                    <a:bodyPr/>
                    <a:lstStyle/>
                    <a:p>
                      <a:r>
                        <a:rPr lang="en-US" sz="2000" dirty="0"/>
                        <a:t>2</a:t>
                      </a:r>
                    </a:p>
                  </a:txBody>
                  <a:tcPr anchor="ctr"/>
                </a:tc>
                <a:tc>
                  <a:txBody>
                    <a:bodyPr/>
                    <a:lstStyle/>
                    <a:p>
                      <a:r>
                        <a:rPr lang="en-US" sz="2000" dirty="0"/>
                        <a:t>General 2D labeled, size mutable tabular structure</a:t>
                      </a:r>
                    </a:p>
                    <a:p>
                      <a:r>
                        <a:rPr lang="en-US" sz="2000" dirty="0"/>
                        <a:t>with potentially </a:t>
                      </a:r>
                      <a:r>
                        <a:rPr lang="en-US" sz="2000" u="sng" dirty="0">
                          <a:solidFill>
                            <a:srgbClr val="0070C0"/>
                          </a:solidFill>
                        </a:rPr>
                        <a:t>heterogeneously</a:t>
                      </a:r>
                      <a:r>
                        <a:rPr lang="en-US" sz="2000" dirty="0"/>
                        <a:t> typed columns.</a:t>
                      </a:r>
                    </a:p>
                  </a:txBody>
                  <a:tcPr anchor="ctr"/>
                </a:tc>
                <a:extLst>
                  <a:ext uri="{0D108BD9-81ED-4DB2-BD59-A6C34878D82A}">
                    <a16:rowId xmlns:a16="http://schemas.microsoft.com/office/drawing/2014/main" val="93607339"/>
                  </a:ext>
                </a:extLst>
              </a:tr>
              <a:tr h="473888">
                <a:tc>
                  <a:txBody>
                    <a:bodyPr/>
                    <a:lstStyle/>
                    <a:p>
                      <a:r>
                        <a:rPr lang="en-US" sz="2000" b="1" dirty="0"/>
                        <a:t>Panel</a:t>
                      </a:r>
                    </a:p>
                  </a:txBody>
                  <a:tcPr anchor="ctr"/>
                </a:tc>
                <a:tc>
                  <a:txBody>
                    <a:bodyPr/>
                    <a:lstStyle/>
                    <a:p>
                      <a:r>
                        <a:rPr lang="en-US" sz="2000" dirty="0"/>
                        <a:t>3</a:t>
                      </a:r>
                    </a:p>
                  </a:txBody>
                  <a:tcPr anchor="ctr"/>
                </a:tc>
                <a:tc>
                  <a:txBody>
                    <a:bodyPr/>
                    <a:lstStyle/>
                    <a:p>
                      <a:r>
                        <a:rPr lang="en-US" sz="2000" dirty="0"/>
                        <a:t>General 3D labeled, size mutable array.</a:t>
                      </a:r>
                    </a:p>
                  </a:txBody>
                  <a:tcPr anchor="ctr"/>
                </a:tc>
                <a:extLst>
                  <a:ext uri="{0D108BD9-81ED-4DB2-BD59-A6C34878D82A}">
                    <a16:rowId xmlns:a16="http://schemas.microsoft.com/office/drawing/2014/main" val="1154861149"/>
                  </a:ext>
                </a:extLst>
              </a:tr>
            </a:tbl>
          </a:graphicData>
        </a:graphic>
      </p:graphicFrame>
      <p:sp>
        <p:nvSpPr>
          <p:cNvPr id="5" name="Content Placeholder 2"/>
          <p:cNvSpPr txBox="1">
            <a:spLocks/>
          </p:cNvSpPr>
          <p:nvPr/>
        </p:nvSpPr>
        <p:spPr>
          <a:xfrm>
            <a:off x="838200" y="4174823"/>
            <a:ext cx="10515600" cy="2194080"/>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Series &amp; Data Frame</a:t>
            </a: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70C0"/>
                </a:solidFill>
                <a:effectLst/>
                <a:uLnTx/>
                <a:uFillTx/>
                <a:latin typeface="Calibri" panose="020F0502020204030204"/>
                <a:ea typeface="+mn-ea"/>
                <a:cs typeface="+mn-cs"/>
              </a:rPr>
              <a:t>Series</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is a one-dimensional array (1D Array) like structure with homogeneous data. </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70C0"/>
                </a:solidFill>
                <a:effectLst/>
                <a:uLnTx/>
                <a:uFillTx/>
                <a:latin typeface="Calibri" panose="020F0502020204030204"/>
                <a:ea typeface="+mn-ea"/>
                <a:cs typeface="+mn-cs"/>
              </a:rPr>
              <a:t>Data Frame</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is a two-dimensional array (2D Array) with </a:t>
            </a:r>
            <a:r>
              <a:rPr kumimoji="0" lang="en-US" sz="2000" b="0" i="0" u="sng" strike="noStrike" kern="1200" cap="none" spc="0" normalizeH="0" baseline="0" noProof="0" dirty="0">
                <a:ln>
                  <a:noFill/>
                </a:ln>
                <a:solidFill>
                  <a:srgbClr val="0070C0"/>
                </a:solidFill>
                <a:effectLst/>
                <a:uLnTx/>
                <a:uFillTx/>
                <a:latin typeface="Calibri" panose="020F0502020204030204"/>
                <a:ea typeface="+mn-ea"/>
                <a:cs typeface="+mn-cs"/>
              </a:rPr>
              <a:t>heterogeneous</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data.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Panel</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Panel is a three-dimensional data structure (3D Array) with </a:t>
            </a:r>
            <a:r>
              <a:rPr kumimoji="0" lang="en-US" sz="2000" b="0" i="0" u="sng" strike="noStrike" kern="1200" cap="none" spc="0" normalizeH="0" baseline="0" noProof="0" dirty="0">
                <a:ln>
                  <a:noFill/>
                </a:ln>
                <a:solidFill>
                  <a:srgbClr val="0070C0"/>
                </a:solidFill>
                <a:effectLst/>
                <a:uLnTx/>
                <a:uFillTx/>
                <a:latin typeface="Calibri" panose="020F0502020204030204"/>
                <a:ea typeface="+mn-ea"/>
                <a:cs typeface="+mn-cs"/>
              </a:rPr>
              <a:t>heterogeneous</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data.</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It is hard to represent the panel in graphical representation. </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But a panel can be illustrated as a container of Data Frame</a:t>
            </a:r>
          </a:p>
          <a:p>
            <a:pPr marL="457200" marR="0" lvl="1" indent="0" algn="l" defTabSz="914400" rtl="0" eaLnBrk="1" fontAlgn="auto" latinLnBrk="0" hangingPunct="1">
              <a:lnSpc>
                <a:spcPct val="90000"/>
              </a:lnSpc>
              <a:spcBef>
                <a:spcPts val="5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Graphic 22">
            <a:extLst>
              <a:ext uri="{FF2B5EF4-FFF2-40B4-BE49-F238E27FC236}">
                <a16:creationId xmlns:a16="http://schemas.microsoft.com/office/drawing/2014/main" id="{9A7992D5-3099-569E-F517-01EC937C77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13032" y="22486"/>
            <a:ext cx="1978968" cy="934073"/>
          </a:xfrm>
          <a:prstGeom prst="rect">
            <a:avLst/>
          </a:prstGeom>
        </p:spPr>
      </p:pic>
      <p:sp>
        <p:nvSpPr>
          <p:cNvPr id="10" name="Right Triangle 9">
            <a:extLst>
              <a:ext uri="{FF2B5EF4-FFF2-40B4-BE49-F238E27FC236}">
                <a16:creationId xmlns:a16="http://schemas.microsoft.com/office/drawing/2014/main" id="{C9CDF9BE-4D01-6571-BE8C-5FE2DFDCC4CD}"/>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 name="Group 5">
            <a:extLst>
              <a:ext uri="{FF2B5EF4-FFF2-40B4-BE49-F238E27FC236}">
                <a16:creationId xmlns:a16="http://schemas.microsoft.com/office/drawing/2014/main" id="{7DEE1C94-ADFF-C9EF-B15F-F2E7AC89FCF2}"/>
              </a:ext>
            </a:extLst>
          </p:cNvPr>
          <p:cNvGrpSpPr/>
          <p:nvPr/>
        </p:nvGrpSpPr>
        <p:grpSpPr>
          <a:xfrm>
            <a:off x="265043" y="127849"/>
            <a:ext cx="1275385" cy="1198331"/>
            <a:chOff x="265043" y="127849"/>
            <a:chExt cx="1275385" cy="1198331"/>
          </a:xfrm>
        </p:grpSpPr>
        <p:sp>
          <p:nvSpPr>
            <p:cNvPr id="7" name="Rectangle 6">
              <a:extLst>
                <a:ext uri="{FF2B5EF4-FFF2-40B4-BE49-F238E27FC236}">
                  <a16:creationId xmlns:a16="http://schemas.microsoft.com/office/drawing/2014/main" id="{1598BFAD-0CDF-1C10-3EEE-5043091F1E21}"/>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1DDA539C-D9B1-08EB-C960-8A9BA25E2F5D}"/>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99F92CB0-F346-DB8D-C32D-E976F48FA57A}"/>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11" name="TextBox 10">
            <a:extLst>
              <a:ext uri="{FF2B5EF4-FFF2-40B4-BE49-F238E27FC236}">
                <a16:creationId xmlns:a16="http://schemas.microsoft.com/office/drawing/2014/main" id="{A780E262-3B44-E74E-A568-BD4D2E8AF30B}"/>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453493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3999" y="244368"/>
            <a:ext cx="9684025" cy="799394"/>
          </a:xfrm>
        </p:spPr>
        <p:txBody>
          <a:bodyPr/>
          <a:lstStyle/>
          <a:p>
            <a:r>
              <a:rPr lang="en-US" b="1" dirty="0"/>
              <a:t>Creating a </a:t>
            </a:r>
            <a:r>
              <a:rPr lang="en-US" b="1" dirty="0" err="1"/>
              <a:t>DataFrame</a:t>
            </a:r>
            <a:r>
              <a:rPr lang="en-US" b="1" dirty="0"/>
              <a:t> from scratch</a:t>
            </a:r>
          </a:p>
        </p:txBody>
      </p:sp>
      <p:sp>
        <p:nvSpPr>
          <p:cNvPr id="3" name="Content Placeholder 2"/>
          <p:cNvSpPr>
            <a:spLocks noGrp="1"/>
          </p:cNvSpPr>
          <p:nvPr>
            <p:ph idx="1"/>
          </p:nvPr>
        </p:nvSpPr>
        <p:spPr>
          <a:xfrm>
            <a:off x="838199" y="1508615"/>
            <a:ext cx="10515600" cy="4870920"/>
          </a:xfrm>
        </p:spPr>
        <p:txBody>
          <a:bodyPr>
            <a:noAutofit/>
          </a:bodyPr>
          <a:lstStyle/>
          <a:p>
            <a:pPr>
              <a:lnSpc>
                <a:spcPct val="110000"/>
              </a:lnSpc>
            </a:pPr>
            <a:r>
              <a:rPr lang="en-US" sz="2000" dirty="0"/>
              <a:t>There are many ways to create a </a:t>
            </a:r>
            <a:r>
              <a:rPr lang="en-US" sz="2000" dirty="0" err="1"/>
              <a:t>DataFrame</a:t>
            </a:r>
            <a:r>
              <a:rPr lang="en-US" sz="2000" dirty="0"/>
              <a:t> from scratch, but a great option is to just use a simple dict. But first you must import pandas.</a:t>
            </a:r>
          </a:p>
          <a:p>
            <a:pPr>
              <a:lnSpc>
                <a:spcPct val="110000"/>
              </a:lnSpc>
            </a:pPr>
            <a:endParaRPr lang="en-US" sz="2000" dirty="0"/>
          </a:p>
          <a:p>
            <a:pPr>
              <a:lnSpc>
                <a:spcPct val="110000"/>
              </a:lnSpc>
            </a:pPr>
            <a:r>
              <a:rPr lang="en-US" sz="2000" dirty="0"/>
              <a:t>Let's say we have a fruit stand that sells apples and oranges. We want to have a column for each fruit and a row for each customer purchase. To organize this as a dictionary for pandas we could do something like:</a:t>
            </a:r>
          </a:p>
          <a:p>
            <a:pPr>
              <a:lnSpc>
                <a:spcPct val="110000"/>
              </a:lnSpc>
            </a:pPr>
            <a:endParaRPr lang="en-US" sz="2000" dirty="0"/>
          </a:p>
          <a:p>
            <a:pPr>
              <a:lnSpc>
                <a:spcPct val="110000"/>
              </a:lnSpc>
            </a:pPr>
            <a:endParaRPr lang="en-US" sz="2000" dirty="0"/>
          </a:p>
          <a:p>
            <a:pPr>
              <a:lnSpc>
                <a:spcPct val="110000"/>
              </a:lnSpc>
            </a:pPr>
            <a:r>
              <a:rPr lang="en-US" sz="2000" dirty="0"/>
              <a:t>And then pass it to the pandas Data Frame constructor:</a:t>
            </a:r>
          </a:p>
          <a:p>
            <a:pPr>
              <a:lnSpc>
                <a:spcPct val="110000"/>
              </a:lnSpc>
            </a:pPr>
            <a:endParaRPr lang="en-US" sz="1800" dirty="0"/>
          </a:p>
        </p:txBody>
      </p:sp>
      <p:sp>
        <p:nvSpPr>
          <p:cNvPr id="5" name="Rectangle 4"/>
          <p:cNvSpPr/>
          <p:nvPr/>
        </p:nvSpPr>
        <p:spPr>
          <a:xfrm>
            <a:off x="1107213" y="5518023"/>
            <a:ext cx="5746215" cy="369332"/>
          </a:xfrm>
          <a:prstGeom prst="rect">
            <a:avLst/>
          </a:prstGeom>
          <a:noFill/>
          <a:ln>
            <a:solidFill>
              <a:schemeClr val="accent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srgbClr val="000000"/>
                </a:solidFill>
                <a:effectLst/>
                <a:uLnTx/>
                <a:uFillTx/>
                <a:latin typeface="Courier New" panose="02070309020205020404" pitchFamily="49" charset="0"/>
                <a:ea typeface="+mn-ea"/>
                <a:cs typeface="+mn-cs"/>
              </a:rPr>
              <a:t>df</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 </a:t>
            </a:r>
            <a:r>
              <a:rPr kumimoji="0" lang="en-US" sz="1800" b="1" i="0" u="none" strike="noStrike" kern="1200" cap="none" spc="0" normalizeH="0" baseline="0" noProof="0" dirty="0">
                <a:ln>
                  <a:noFill/>
                </a:ln>
                <a:solidFill>
                  <a:srgbClr val="3E999F"/>
                </a:solidFill>
                <a:effectLst/>
                <a:uLnTx/>
                <a:uFillTx/>
                <a:latin typeface="Courier New" panose="02070309020205020404" pitchFamily="49" charset="0"/>
                <a:ea typeface="+mn-ea"/>
                <a:cs typeface="Courier New" panose="02070309020205020404" pitchFamily="49" charset="0"/>
              </a:rPr>
              <a:t>=</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 </a:t>
            </a:r>
            <a:r>
              <a:rPr kumimoji="0" lang="en-US" sz="1800" b="1" i="0" u="none" strike="noStrike" kern="1200" cap="none" spc="0" normalizeH="0" baseline="0" noProof="0" dirty="0" err="1">
                <a:ln>
                  <a:noFill/>
                </a:ln>
                <a:solidFill>
                  <a:srgbClr val="000000"/>
                </a:solidFill>
                <a:effectLst/>
                <a:uLnTx/>
                <a:uFillTx/>
                <a:latin typeface="Courier New" panose="02070309020205020404" pitchFamily="49" charset="0"/>
                <a:ea typeface="+mn-ea"/>
                <a:cs typeface="+mn-cs"/>
              </a:rPr>
              <a:t>pd.</a:t>
            </a:r>
            <a:r>
              <a:rPr kumimoji="0" lang="en-US" sz="1800" b="1" i="0" u="none" strike="noStrike" kern="1200" cap="none" spc="0" normalizeH="0" baseline="0" noProof="0" dirty="0" err="1">
                <a:ln>
                  <a:noFill/>
                </a:ln>
                <a:solidFill>
                  <a:srgbClr val="4271AE"/>
                </a:solidFill>
                <a:effectLst/>
                <a:uLnTx/>
                <a:uFillTx/>
                <a:latin typeface="Courier New" panose="02070309020205020404" pitchFamily="49" charset="0"/>
                <a:ea typeface="+mn-ea"/>
                <a:cs typeface="Courier New" panose="02070309020205020404" pitchFamily="49" charset="0"/>
              </a:rPr>
              <a:t>DataFrame</a:t>
            </a:r>
            <a:r>
              <a:rPr kumimoji="0" lang="en-US"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(data)</a:t>
            </a:r>
          </a:p>
        </p:txBody>
      </p:sp>
      <p:sp>
        <p:nvSpPr>
          <p:cNvPr id="6" name="Right Arrow 5"/>
          <p:cNvSpPr/>
          <p:nvPr/>
        </p:nvSpPr>
        <p:spPr>
          <a:xfrm>
            <a:off x="7303538" y="5434908"/>
            <a:ext cx="776177" cy="478465"/>
          </a:xfrm>
          <a:prstGeom prst="rightArrow">
            <a:avLst/>
          </a:prstGeom>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6"/>
          <p:cNvSpPr/>
          <p:nvPr/>
        </p:nvSpPr>
        <p:spPr>
          <a:xfrm>
            <a:off x="1080892" y="2361387"/>
            <a:ext cx="2803973" cy="369332"/>
          </a:xfrm>
          <a:prstGeom prst="rect">
            <a:avLst/>
          </a:prstGeom>
          <a:noFill/>
          <a:ln>
            <a:solidFill>
              <a:schemeClr val="accent1"/>
            </a:solid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00DB"/>
                </a:solidFill>
                <a:effectLst/>
                <a:uLnTx/>
                <a:uFillTx/>
                <a:latin typeface="Courier New" panose="02070309020205020404" pitchFamily="49" charset="0"/>
                <a:ea typeface="+mn-ea"/>
                <a:cs typeface="+mn-cs"/>
              </a:rPr>
              <a:t>import</a:t>
            </a:r>
            <a:r>
              <a:rPr kumimoji="0" lang="en-US"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pandas </a:t>
            </a:r>
            <a:r>
              <a:rPr kumimoji="0" lang="en-US" sz="1800" b="1" i="0" u="none" strike="noStrike" kern="1200" cap="none" spc="0" normalizeH="0" baseline="0" noProof="0" dirty="0">
                <a:ln>
                  <a:noFill/>
                </a:ln>
                <a:solidFill>
                  <a:srgbClr val="AF00DB"/>
                </a:solidFill>
                <a:effectLst/>
                <a:uLnTx/>
                <a:uFillTx/>
                <a:latin typeface="Courier New" panose="02070309020205020404" pitchFamily="49" charset="0"/>
                <a:ea typeface="+mn-ea"/>
                <a:cs typeface="+mn-cs"/>
              </a:rPr>
              <a:t>as</a:t>
            </a:r>
            <a:r>
              <a:rPr kumimoji="0" lang="en-US"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a:t>
            </a:r>
            <a:r>
              <a:rPr kumimoji="0" lang="en-US" sz="1800" b="1" i="0" u="none" strike="noStrike" kern="1200" cap="none" spc="0" normalizeH="0" baseline="0" noProof="0" dirty="0" err="1">
                <a:ln>
                  <a:noFill/>
                </a:ln>
                <a:solidFill>
                  <a:srgbClr val="000000"/>
                </a:solidFill>
                <a:effectLst/>
                <a:uLnTx/>
                <a:uFillTx/>
                <a:latin typeface="Courier New" panose="02070309020205020404" pitchFamily="49" charset="0"/>
                <a:ea typeface="+mn-ea"/>
                <a:cs typeface="+mn-cs"/>
              </a:rPr>
              <a:t>pd</a:t>
            </a:r>
            <a:endParaRPr kumimoji="0" lang="en-US"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endParaRPr>
          </a:p>
        </p:txBody>
      </p:sp>
      <p:sp>
        <p:nvSpPr>
          <p:cNvPr id="9" name="Rectangle 8"/>
          <p:cNvSpPr/>
          <p:nvPr/>
        </p:nvSpPr>
        <p:spPr>
          <a:xfrm>
            <a:off x="1080892" y="3940717"/>
            <a:ext cx="8574491" cy="369332"/>
          </a:xfrm>
          <a:prstGeom prst="rect">
            <a:avLst/>
          </a:prstGeom>
          <a:noFill/>
          <a:ln>
            <a:solidFill>
              <a:schemeClr val="accent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data = { </a:t>
            </a:r>
            <a:r>
              <a:rPr kumimoji="0" lang="it-IT" sz="1800" b="1" i="0" u="none" strike="noStrike" kern="1200" cap="none" spc="0" normalizeH="0" baseline="0" noProof="0" dirty="0">
                <a:ln>
                  <a:noFill/>
                </a:ln>
                <a:solidFill>
                  <a:srgbClr val="A31515"/>
                </a:solidFill>
                <a:effectLst/>
                <a:uLnTx/>
                <a:uFillTx/>
                <a:latin typeface="Courier New" panose="02070309020205020404" pitchFamily="49" charset="0"/>
                <a:ea typeface="+mn-ea"/>
                <a:cs typeface="+mn-cs"/>
              </a:rPr>
              <a:t>'apples'</a:t>
            </a:r>
            <a:r>
              <a:rPr kumimoji="0" lang="it-IT"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a:t>
            </a:r>
            <a:r>
              <a:rPr kumimoji="0" lang="it-IT" sz="1800" b="1" i="0" u="none" strike="noStrike" kern="1200" cap="none" spc="0" normalizeH="0" baseline="0" noProof="0" dirty="0">
                <a:ln>
                  <a:noFill/>
                </a:ln>
                <a:solidFill>
                  <a:srgbClr val="09885A"/>
                </a:solidFill>
                <a:effectLst/>
                <a:uLnTx/>
                <a:uFillTx/>
                <a:latin typeface="Courier New" panose="02070309020205020404" pitchFamily="49" charset="0"/>
                <a:ea typeface="+mn-ea"/>
                <a:cs typeface="+mn-cs"/>
              </a:rPr>
              <a:t>3</a:t>
            </a:r>
            <a:r>
              <a:rPr kumimoji="0" lang="it-IT"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a:t>
            </a:r>
            <a:r>
              <a:rPr kumimoji="0" lang="it-IT" sz="1800" b="1" i="0" u="none" strike="noStrike" kern="1200" cap="none" spc="0" normalizeH="0" baseline="0" noProof="0" dirty="0">
                <a:ln>
                  <a:noFill/>
                </a:ln>
                <a:solidFill>
                  <a:srgbClr val="09885A"/>
                </a:solidFill>
                <a:effectLst/>
                <a:uLnTx/>
                <a:uFillTx/>
                <a:latin typeface="Courier New" panose="02070309020205020404" pitchFamily="49" charset="0"/>
                <a:ea typeface="+mn-ea"/>
                <a:cs typeface="+mn-cs"/>
              </a:rPr>
              <a:t>2</a:t>
            </a:r>
            <a:r>
              <a:rPr kumimoji="0" lang="it-IT"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a:t>
            </a:r>
            <a:r>
              <a:rPr kumimoji="0" lang="it-IT" sz="1800" b="1" i="0" u="none" strike="noStrike" kern="1200" cap="none" spc="0" normalizeH="0" baseline="0" noProof="0" dirty="0">
                <a:ln>
                  <a:noFill/>
                </a:ln>
                <a:solidFill>
                  <a:srgbClr val="09885A"/>
                </a:solidFill>
                <a:effectLst/>
                <a:uLnTx/>
                <a:uFillTx/>
                <a:latin typeface="Courier New" panose="02070309020205020404" pitchFamily="49" charset="0"/>
                <a:ea typeface="+mn-ea"/>
                <a:cs typeface="+mn-cs"/>
              </a:rPr>
              <a:t>0</a:t>
            </a:r>
            <a:r>
              <a:rPr kumimoji="0" lang="it-IT"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a:t>
            </a:r>
            <a:r>
              <a:rPr kumimoji="0" lang="it-IT" sz="1800" b="1" i="0" u="none" strike="noStrike" kern="1200" cap="none" spc="0" normalizeH="0" baseline="0" noProof="0" dirty="0">
                <a:ln>
                  <a:noFill/>
                </a:ln>
                <a:solidFill>
                  <a:srgbClr val="09885A"/>
                </a:solidFill>
                <a:effectLst/>
                <a:uLnTx/>
                <a:uFillTx/>
                <a:latin typeface="Courier New" panose="02070309020205020404" pitchFamily="49" charset="0"/>
                <a:ea typeface="+mn-ea"/>
                <a:cs typeface="+mn-cs"/>
              </a:rPr>
              <a:t>1</a:t>
            </a:r>
            <a:r>
              <a:rPr kumimoji="0" lang="it-IT"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 </a:t>
            </a:r>
            <a:r>
              <a:rPr kumimoji="0" lang="it-IT" sz="1800" b="1" i="0" u="none" strike="noStrike" kern="1200" cap="none" spc="0" normalizeH="0" baseline="0" noProof="0" dirty="0">
                <a:ln>
                  <a:noFill/>
                </a:ln>
                <a:solidFill>
                  <a:srgbClr val="A31515"/>
                </a:solidFill>
                <a:effectLst/>
                <a:uLnTx/>
                <a:uFillTx/>
                <a:latin typeface="Courier New" panose="02070309020205020404" pitchFamily="49" charset="0"/>
                <a:ea typeface="+mn-ea"/>
                <a:cs typeface="+mn-cs"/>
              </a:rPr>
              <a:t>'oranges'</a:t>
            </a:r>
            <a:r>
              <a:rPr kumimoji="0" lang="it-IT"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a:t>
            </a:r>
            <a:r>
              <a:rPr kumimoji="0" lang="it-IT" sz="1800" b="1" i="0" u="none" strike="noStrike" kern="1200" cap="none" spc="0" normalizeH="0" baseline="0" noProof="0" dirty="0">
                <a:ln>
                  <a:noFill/>
                </a:ln>
                <a:solidFill>
                  <a:srgbClr val="09885A"/>
                </a:solidFill>
                <a:effectLst/>
                <a:uLnTx/>
                <a:uFillTx/>
                <a:latin typeface="Courier New" panose="02070309020205020404" pitchFamily="49" charset="0"/>
                <a:ea typeface="+mn-ea"/>
                <a:cs typeface="+mn-cs"/>
              </a:rPr>
              <a:t>0</a:t>
            </a:r>
            <a:r>
              <a:rPr kumimoji="0" lang="it-IT"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a:t>
            </a:r>
            <a:r>
              <a:rPr kumimoji="0" lang="it-IT" sz="1800" b="1" i="0" u="none" strike="noStrike" kern="1200" cap="none" spc="0" normalizeH="0" baseline="0" noProof="0" dirty="0">
                <a:ln>
                  <a:noFill/>
                </a:ln>
                <a:solidFill>
                  <a:srgbClr val="09885A"/>
                </a:solidFill>
                <a:effectLst/>
                <a:uLnTx/>
                <a:uFillTx/>
                <a:latin typeface="Courier New" panose="02070309020205020404" pitchFamily="49" charset="0"/>
                <a:ea typeface="+mn-ea"/>
                <a:cs typeface="+mn-cs"/>
              </a:rPr>
              <a:t>3</a:t>
            </a:r>
            <a:r>
              <a:rPr kumimoji="0" lang="it-IT"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a:t>
            </a:r>
            <a:r>
              <a:rPr kumimoji="0" lang="it-IT" sz="1800" b="1" i="0" u="none" strike="noStrike" kern="1200" cap="none" spc="0" normalizeH="0" baseline="0" noProof="0" dirty="0">
                <a:ln>
                  <a:noFill/>
                </a:ln>
                <a:solidFill>
                  <a:srgbClr val="09885A"/>
                </a:solidFill>
                <a:effectLst/>
                <a:uLnTx/>
                <a:uFillTx/>
                <a:latin typeface="Courier New" panose="02070309020205020404" pitchFamily="49" charset="0"/>
                <a:ea typeface="+mn-ea"/>
                <a:cs typeface="+mn-cs"/>
              </a:rPr>
              <a:t>7</a:t>
            </a:r>
            <a:r>
              <a:rPr kumimoji="0" lang="it-IT"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a:t>
            </a:r>
            <a:r>
              <a:rPr kumimoji="0" lang="it-IT" sz="1800" b="1" i="0" u="none" strike="noStrike" kern="1200" cap="none" spc="0" normalizeH="0" baseline="0" noProof="0" dirty="0">
                <a:ln>
                  <a:noFill/>
                </a:ln>
                <a:solidFill>
                  <a:srgbClr val="09885A"/>
                </a:solidFill>
                <a:effectLst/>
                <a:uLnTx/>
                <a:uFillTx/>
                <a:latin typeface="Courier New" panose="02070309020205020404" pitchFamily="49" charset="0"/>
                <a:ea typeface="+mn-ea"/>
                <a:cs typeface="+mn-cs"/>
              </a:rPr>
              <a:t>2</a:t>
            </a:r>
            <a:r>
              <a:rPr kumimoji="0" lang="it-IT" sz="1800" b="1" i="0" u="none" strike="noStrike" kern="1200" cap="none" spc="0" normalizeH="0" baseline="0" noProof="0" dirty="0">
                <a:ln>
                  <a:noFill/>
                </a:ln>
                <a:solidFill>
                  <a:srgbClr val="000000"/>
                </a:solidFill>
                <a:effectLst/>
                <a:uLnTx/>
                <a:uFillTx/>
                <a:latin typeface="Courier New" panose="02070309020205020404" pitchFamily="49" charset="0"/>
                <a:ea typeface="+mn-ea"/>
                <a:cs typeface="+mn-cs"/>
              </a:rPr>
              <a:t>] }</a:t>
            </a:r>
          </a:p>
        </p:txBody>
      </p:sp>
      <p:pic>
        <p:nvPicPr>
          <p:cNvPr id="10" name="Picture 9"/>
          <p:cNvPicPr>
            <a:picLocks noChangeAspect="1"/>
          </p:cNvPicPr>
          <p:nvPr/>
        </p:nvPicPr>
        <p:blipFill>
          <a:blip r:embed="rId2"/>
          <a:stretch>
            <a:fillRect/>
          </a:stretch>
        </p:blipFill>
        <p:spPr>
          <a:xfrm>
            <a:off x="8183686" y="4492484"/>
            <a:ext cx="2002652" cy="1884849"/>
          </a:xfrm>
          <a:prstGeom prst="rect">
            <a:avLst/>
          </a:prstGeom>
        </p:spPr>
      </p:pic>
      <p:pic>
        <p:nvPicPr>
          <p:cNvPr id="4" name="Graphic 22">
            <a:extLst>
              <a:ext uri="{FF2B5EF4-FFF2-40B4-BE49-F238E27FC236}">
                <a16:creationId xmlns:a16="http://schemas.microsoft.com/office/drawing/2014/main" id="{04881A83-BE42-E70E-9D3B-402831F5807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1790" y="16382"/>
            <a:ext cx="1957977" cy="924165"/>
          </a:xfrm>
          <a:prstGeom prst="rect">
            <a:avLst/>
          </a:prstGeom>
        </p:spPr>
      </p:pic>
      <p:sp>
        <p:nvSpPr>
          <p:cNvPr id="14" name="Right Triangle 13">
            <a:extLst>
              <a:ext uri="{FF2B5EF4-FFF2-40B4-BE49-F238E27FC236}">
                <a16:creationId xmlns:a16="http://schemas.microsoft.com/office/drawing/2014/main" id="{80791213-6A8D-A926-40CB-442990A3823C}"/>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8" name="Group 7">
            <a:extLst>
              <a:ext uri="{FF2B5EF4-FFF2-40B4-BE49-F238E27FC236}">
                <a16:creationId xmlns:a16="http://schemas.microsoft.com/office/drawing/2014/main" id="{50E71E38-6AB6-A5DD-044B-2313B6ADD19D}"/>
              </a:ext>
            </a:extLst>
          </p:cNvPr>
          <p:cNvGrpSpPr/>
          <p:nvPr/>
        </p:nvGrpSpPr>
        <p:grpSpPr>
          <a:xfrm>
            <a:off x="265043" y="127849"/>
            <a:ext cx="1275385" cy="1198331"/>
            <a:chOff x="265043" y="127849"/>
            <a:chExt cx="1275385" cy="1198331"/>
          </a:xfrm>
        </p:grpSpPr>
        <p:sp>
          <p:nvSpPr>
            <p:cNvPr id="11" name="Rectangle 10">
              <a:extLst>
                <a:ext uri="{FF2B5EF4-FFF2-40B4-BE49-F238E27FC236}">
                  <a16:creationId xmlns:a16="http://schemas.microsoft.com/office/drawing/2014/main" id="{811C02A7-69A0-1529-9D85-4D86F4DAE036}"/>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2" name="TextBox 11">
              <a:extLst>
                <a:ext uri="{FF2B5EF4-FFF2-40B4-BE49-F238E27FC236}">
                  <a16:creationId xmlns:a16="http://schemas.microsoft.com/office/drawing/2014/main" id="{E354FD39-357C-7038-E010-1C7AE22D48AB}"/>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EAF590E2-E16A-56D6-BDBC-84B2E3D4D1D4}"/>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15" name="TextBox 14">
            <a:extLst>
              <a:ext uri="{FF2B5EF4-FFF2-40B4-BE49-F238E27FC236}">
                <a16:creationId xmlns:a16="http://schemas.microsoft.com/office/drawing/2014/main" id="{CCC43B57-0CF4-90BD-0FDA-D8FD019A1728}"/>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772924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54419" y="537049"/>
            <a:ext cx="7477815" cy="510927"/>
          </a:xfrm>
        </p:spPr>
        <p:txBody>
          <a:bodyPr>
            <a:noAutofit/>
          </a:bodyPr>
          <a:lstStyle/>
          <a:p>
            <a:r>
              <a:rPr lang="en-US" sz="4000" b="1" dirty="0"/>
              <a:t>Loading a </a:t>
            </a:r>
            <a:r>
              <a:rPr lang="en-US" sz="4000" b="1" dirty="0" err="1"/>
              <a:t>DataFrame</a:t>
            </a:r>
            <a:r>
              <a:rPr lang="en-US" sz="4000" b="1" dirty="0"/>
              <a:t> from files</a:t>
            </a:r>
          </a:p>
        </p:txBody>
      </p:sp>
      <p:pic>
        <p:nvPicPr>
          <p:cNvPr id="3" name="Picture 2"/>
          <p:cNvPicPr>
            <a:picLocks noChangeAspect="1"/>
          </p:cNvPicPr>
          <p:nvPr/>
        </p:nvPicPr>
        <p:blipFill>
          <a:blip r:embed="rId2"/>
          <a:stretch>
            <a:fillRect/>
          </a:stretch>
        </p:blipFill>
        <p:spPr>
          <a:xfrm>
            <a:off x="265043" y="2118384"/>
            <a:ext cx="11714354" cy="3172857"/>
          </a:xfrm>
          <a:prstGeom prst="rect">
            <a:avLst/>
          </a:prstGeom>
        </p:spPr>
      </p:pic>
      <p:pic>
        <p:nvPicPr>
          <p:cNvPr id="2" name="Graphic 22">
            <a:extLst>
              <a:ext uri="{FF2B5EF4-FFF2-40B4-BE49-F238E27FC236}">
                <a16:creationId xmlns:a16="http://schemas.microsoft.com/office/drawing/2014/main" id="{86F0EAF8-7CA6-82D3-8BA6-2FCAAA046AC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92049" y="54615"/>
            <a:ext cx="2299951" cy="1085577"/>
          </a:xfrm>
          <a:prstGeom prst="rect">
            <a:avLst/>
          </a:prstGeom>
        </p:spPr>
      </p:pic>
      <p:sp>
        <p:nvSpPr>
          <p:cNvPr id="9" name="Right Triangle 8">
            <a:extLst>
              <a:ext uri="{FF2B5EF4-FFF2-40B4-BE49-F238E27FC236}">
                <a16:creationId xmlns:a16="http://schemas.microsoft.com/office/drawing/2014/main" id="{0094EBD6-E425-D564-8DCF-991C79C0B4F4}"/>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5" name="Group 4">
            <a:extLst>
              <a:ext uri="{FF2B5EF4-FFF2-40B4-BE49-F238E27FC236}">
                <a16:creationId xmlns:a16="http://schemas.microsoft.com/office/drawing/2014/main" id="{EDDC6061-FE6C-32CD-CC8C-B3DC905B864F}"/>
              </a:ext>
            </a:extLst>
          </p:cNvPr>
          <p:cNvGrpSpPr/>
          <p:nvPr/>
        </p:nvGrpSpPr>
        <p:grpSpPr>
          <a:xfrm>
            <a:off x="265043" y="127849"/>
            <a:ext cx="1275385" cy="1198331"/>
            <a:chOff x="265043" y="127849"/>
            <a:chExt cx="1275385" cy="1198331"/>
          </a:xfrm>
        </p:grpSpPr>
        <p:sp>
          <p:nvSpPr>
            <p:cNvPr id="6" name="Rectangle 5">
              <a:extLst>
                <a:ext uri="{FF2B5EF4-FFF2-40B4-BE49-F238E27FC236}">
                  <a16:creationId xmlns:a16="http://schemas.microsoft.com/office/drawing/2014/main" id="{93AEFDD9-3630-E25D-142E-76C7B51CEEB1}"/>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7" name="TextBox 6">
              <a:extLst>
                <a:ext uri="{FF2B5EF4-FFF2-40B4-BE49-F238E27FC236}">
                  <a16:creationId xmlns:a16="http://schemas.microsoft.com/office/drawing/2014/main" id="{6F55908F-AADB-A625-C2DC-F87F2DA53C5D}"/>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44798EF4-8ADE-1C32-CEF7-59A83749040B}"/>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10" name="TextBox 9">
            <a:extLst>
              <a:ext uri="{FF2B5EF4-FFF2-40B4-BE49-F238E27FC236}">
                <a16:creationId xmlns:a16="http://schemas.microsoft.com/office/drawing/2014/main" id="{0B48AA18-C546-FCB9-72EA-049B22D5080F}"/>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97885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654419" y="407158"/>
            <a:ext cx="7844094" cy="709222"/>
          </a:xfrm>
        </p:spPr>
        <p:txBody>
          <a:bodyPr/>
          <a:lstStyle/>
          <a:p>
            <a:r>
              <a:rPr lang="en-US" dirty="0"/>
              <a:t>Reading data from a CSV file</a:t>
            </a:r>
          </a:p>
        </p:txBody>
      </p:sp>
      <p:sp>
        <p:nvSpPr>
          <p:cNvPr id="10" name="Bent-Up Arrow 9"/>
          <p:cNvSpPr/>
          <p:nvPr/>
        </p:nvSpPr>
        <p:spPr>
          <a:xfrm flipV="1">
            <a:off x="4266915" y="1956448"/>
            <a:ext cx="1130595" cy="903768"/>
          </a:xfrm>
          <a:prstGeom prst="bentUpArrow">
            <a:avLst>
              <a:gd name="adj1" fmla="val 25000"/>
              <a:gd name="adj2" fmla="val 28175"/>
              <a:gd name="adj3" fmla="val 25000"/>
            </a:avLst>
          </a:prstGeom>
        </p:spPr>
        <p:style>
          <a:lnRef idx="0">
            <a:schemeClr val="accent4"/>
          </a:lnRef>
          <a:fillRef idx="3">
            <a:schemeClr val="accent4"/>
          </a:fillRef>
          <a:effectRef idx="3">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2"/>
          <a:stretch>
            <a:fillRect/>
          </a:stretch>
        </p:blipFill>
        <p:spPr>
          <a:xfrm>
            <a:off x="273356" y="1885998"/>
            <a:ext cx="3896543" cy="3086003"/>
          </a:xfrm>
          <a:prstGeom prst="rect">
            <a:avLst/>
          </a:prstGeom>
        </p:spPr>
      </p:pic>
      <p:pic>
        <p:nvPicPr>
          <p:cNvPr id="3" name="Picture 2"/>
          <p:cNvPicPr>
            <a:picLocks noChangeAspect="1"/>
          </p:cNvPicPr>
          <p:nvPr/>
        </p:nvPicPr>
        <p:blipFill>
          <a:blip r:embed="rId3"/>
          <a:stretch>
            <a:fillRect/>
          </a:stretch>
        </p:blipFill>
        <p:spPr>
          <a:xfrm>
            <a:off x="4517719" y="3121025"/>
            <a:ext cx="7400925" cy="3371850"/>
          </a:xfrm>
          <a:prstGeom prst="rect">
            <a:avLst/>
          </a:prstGeom>
        </p:spPr>
      </p:pic>
      <p:pic>
        <p:nvPicPr>
          <p:cNvPr id="5" name="Graphic 22">
            <a:extLst>
              <a:ext uri="{FF2B5EF4-FFF2-40B4-BE49-F238E27FC236}">
                <a16:creationId xmlns:a16="http://schemas.microsoft.com/office/drawing/2014/main" id="{77836232-DA99-2EE2-A87B-57FF37E81C5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98798" y="122209"/>
            <a:ext cx="2106295" cy="994171"/>
          </a:xfrm>
          <a:prstGeom prst="rect">
            <a:avLst/>
          </a:prstGeom>
        </p:spPr>
      </p:pic>
      <p:sp>
        <p:nvSpPr>
          <p:cNvPr id="15" name="Right Triangle 14">
            <a:extLst>
              <a:ext uri="{FF2B5EF4-FFF2-40B4-BE49-F238E27FC236}">
                <a16:creationId xmlns:a16="http://schemas.microsoft.com/office/drawing/2014/main" id="{27FFB235-3CC2-E427-EE80-FB554DD3C538}"/>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7B587D4F-A7E2-FF26-5DAE-B77B658680C5}"/>
              </a:ext>
            </a:extLst>
          </p:cNvPr>
          <p:cNvGrpSpPr/>
          <p:nvPr/>
        </p:nvGrpSpPr>
        <p:grpSpPr>
          <a:xfrm>
            <a:off x="265043" y="127849"/>
            <a:ext cx="1275385" cy="1198331"/>
            <a:chOff x="265043" y="127849"/>
            <a:chExt cx="1275385" cy="1198331"/>
          </a:xfrm>
        </p:grpSpPr>
        <p:sp>
          <p:nvSpPr>
            <p:cNvPr id="12" name="Rectangle 11">
              <a:extLst>
                <a:ext uri="{FF2B5EF4-FFF2-40B4-BE49-F238E27FC236}">
                  <a16:creationId xmlns:a16="http://schemas.microsoft.com/office/drawing/2014/main" id="{8BEBB694-3C3F-62C1-F1DB-478153D0D6A8}"/>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3" name="TextBox 12">
              <a:extLst>
                <a:ext uri="{FF2B5EF4-FFF2-40B4-BE49-F238E27FC236}">
                  <a16:creationId xmlns:a16="http://schemas.microsoft.com/office/drawing/2014/main" id="{69B089D3-D27B-F9C9-DE44-6C8C35ED63EA}"/>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1253C162-596C-4416-5A94-AF5616F9C400}"/>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16" name="TextBox 15">
            <a:extLst>
              <a:ext uri="{FF2B5EF4-FFF2-40B4-BE49-F238E27FC236}">
                <a16:creationId xmlns:a16="http://schemas.microsoft.com/office/drawing/2014/main" id="{FDF49BCD-DE3F-45B0-DCF5-FF23FFA2E4EC}"/>
              </a:ext>
            </a:extLst>
          </p:cNvPr>
          <p:cNvSpPr txBox="1"/>
          <p:nvPr/>
        </p:nvSpPr>
        <p:spPr>
          <a:xfrm>
            <a:off x="9743845"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60549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7690" y="330018"/>
            <a:ext cx="8544339" cy="969293"/>
          </a:xfrm>
        </p:spPr>
        <p:txBody>
          <a:bodyPr/>
          <a:lstStyle/>
          <a:p>
            <a:r>
              <a:rPr lang="en-US" u="sng" dirty="0">
                <a:solidFill>
                  <a:srgbClr val="0070C0"/>
                </a:solidFill>
              </a:rPr>
              <a:t>Reading data from CSVs</a:t>
            </a:r>
          </a:p>
        </p:txBody>
      </p:sp>
      <p:sp>
        <p:nvSpPr>
          <p:cNvPr id="3" name="Content Placeholder 2"/>
          <p:cNvSpPr>
            <a:spLocks noGrp="1"/>
          </p:cNvSpPr>
          <p:nvPr>
            <p:ph idx="1"/>
          </p:nvPr>
        </p:nvSpPr>
        <p:spPr>
          <a:xfrm>
            <a:off x="838200" y="1399276"/>
            <a:ext cx="10515600" cy="531985"/>
          </a:xfrm>
        </p:spPr>
        <p:txBody>
          <a:bodyPr>
            <a:normAutofit/>
          </a:bodyPr>
          <a:lstStyle/>
          <a:p>
            <a:r>
              <a:rPr lang="en-US" sz="2000" dirty="0"/>
              <a:t>With CSV files, all you need is a single line to load in the data:</a:t>
            </a:r>
          </a:p>
        </p:txBody>
      </p:sp>
      <p:sp>
        <p:nvSpPr>
          <p:cNvPr id="4" name="Rectangle 3"/>
          <p:cNvSpPr/>
          <p:nvPr/>
        </p:nvSpPr>
        <p:spPr>
          <a:xfrm>
            <a:off x="1157689" y="1988278"/>
            <a:ext cx="4458272" cy="369332"/>
          </a:xfrm>
          <a:prstGeom prst="rect">
            <a:avLst/>
          </a:prstGeom>
          <a:noFill/>
          <a:ln>
            <a:solidFill>
              <a:schemeClr val="accent1"/>
            </a:solid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srgbClr val="4D4D4C"/>
                </a:solidFill>
                <a:effectLst/>
                <a:uLnTx/>
                <a:uFillTx/>
                <a:latin typeface="Courier New" panose="02070309020205020404" pitchFamily="49" charset="0"/>
                <a:ea typeface="+mn-ea"/>
                <a:cs typeface="Courier New" panose="02070309020205020404" pitchFamily="49" charset="0"/>
              </a:rPr>
              <a:t>df</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 </a:t>
            </a:r>
            <a:r>
              <a:rPr kumimoji="0" lang="en-US" sz="1800" b="1" i="0" u="none" strike="noStrike" kern="1200" cap="none" spc="0" normalizeH="0" baseline="0" noProof="0" dirty="0">
                <a:ln>
                  <a:noFill/>
                </a:ln>
                <a:solidFill>
                  <a:srgbClr val="3E999F"/>
                </a:solidFill>
                <a:effectLst/>
                <a:uLnTx/>
                <a:uFillTx/>
                <a:latin typeface="Courier New" panose="02070309020205020404" pitchFamily="49" charset="0"/>
                <a:ea typeface="+mn-ea"/>
                <a:cs typeface="Courier New" panose="02070309020205020404" pitchFamily="49" charset="0"/>
              </a:rPr>
              <a:t>=</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 </a:t>
            </a:r>
            <a:r>
              <a:rPr kumimoji="0" lang="en-US" sz="1800" b="1" i="0" u="none" strike="noStrike" kern="1200" cap="none" spc="0" normalizeH="0" baseline="0" noProof="0" dirty="0" err="1">
                <a:ln>
                  <a:noFill/>
                </a:ln>
                <a:solidFill>
                  <a:srgbClr val="4D4D4C"/>
                </a:solidFill>
                <a:effectLst/>
                <a:uLnTx/>
                <a:uFillTx/>
                <a:latin typeface="Courier New" panose="02070309020205020404" pitchFamily="49" charset="0"/>
                <a:ea typeface="+mn-ea"/>
                <a:cs typeface="Courier New" panose="02070309020205020404" pitchFamily="49" charset="0"/>
              </a:rPr>
              <a:t>pd.</a:t>
            </a:r>
            <a:r>
              <a:rPr kumimoji="0" lang="en-US" sz="1800" b="1" i="0" u="none" strike="noStrike" kern="1200" cap="none" spc="0" normalizeH="0" baseline="0" noProof="0" dirty="0" err="1">
                <a:ln>
                  <a:noFill/>
                </a:ln>
                <a:solidFill>
                  <a:srgbClr val="4271AE"/>
                </a:solidFill>
                <a:effectLst/>
                <a:uLnTx/>
                <a:uFillTx/>
                <a:latin typeface="Courier New" panose="02070309020205020404" pitchFamily="49" charset="0"/>
                <a:ea typeface="+mn-ea"/>
                <a:cs typeface="Courier New" panose="02070309020205020404" pitchFamily="49" charset="0"/>
              </a:rPr>
              <a:t>read_csv</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a:t>
            </a:r>
            <a:r>
              <a:rPr kumimoji="0" lang="en-US" sz="1800" b="1" i="0" u="none" strike="noStrike" kern="1200" cap="none" spc="0" normalizeH="0" baseline="0" noProof="0" dirty="0">
                <a:ln>
                  <a:noFill/>
                </a:ln>
                <a:solidFill>
                  <a:srgbClr val="A31515"/>
                </a:solidFill>
                <a:effectLst/>
                <a:uLnTx/>
                <a:uFillTx/>
                <a:latin typeface="Courier New" panose="02070309020205020404" pitchFamily="49" charset="0"/>
                <a:ea typeface="+mn-ea"/>
                <a:cs typeface="+mn-cs"/>
              </a:rPr>
              <a:t>'dataset.csv'</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a:t>
            </a:r>
            <a:endParaRPr kumimoji="0" lang="en-US" sz="1800" b="1" i="0" u="none" strike="noStrike" kern="1200" cap="none" spc="0" normalizeH="0" baseline="0" noProof="0" dirty="0">
              <a:ln>
                <a:noFill/>
              </a:ln>
              <a:solidFill>
                <a:prstClr val="black"/>
              </a:solidFill>
              <a:effectLst/>
              <a:uLnTx/>
              <a:uFillTx/>
              <a:latin typeface="Courier New" panose="02070309020205020404" pitchFamily="49" charset="0"/>
              <a:ea typeface="+mn-ea"/>
              <a:cs typeface="Courier New" panose="02070309020205020404" pitchFamily="49" charset="0"/>
            </a:endParaRPr>
          </a:p>
        </p:txBody>
      </p:sp>
      <p:sp>
        <p:nvSpPr>
          <p:cNvPr id="6" name="Content Placeholder 2"/>
          <p:cNvSpPr txBox="1">
            <a:spLocks/>
          </p:cNvSpPr>
          <p:nvPr/>
        </p:nvSpPr>
        <p:spPr>
          <a:xfrm>
            <a:off x="838200" y="3687323"/>
            <a:ext cx="10707477" cy="6990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CSVs don't have indexes like our </a:t>
            </a:r>
            <a:r>
              <a:rPr kumimoji="0" lang="en-US" sz="2000" b="0" i="0" u="none" strike="noStrike" kern="1200" cap="none" spc="0" normalizeH="0" baseline="0" noProof="0" dirty="0" err="1">
                <a:ln>
                  <a:noFill/>
                </a:ln>
                <a:solidFill>
                  <a:prstClr val="black"/>
                </a:solidFill>
                <a:effectLst/>
                <a:uLnTx/>
                <a:uFillTx/>
                <a:latin typeface="Calibri" panose="020F0502020204030204"/>
                <a:ea typeface="+mn-ea"/>
                <a:cs typeface="+mn-cs"/>
              </a:rPr>
              <a:t>DataFrames</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so all we need to do is just designate the </a:t>
            </a:r>
            <a:r>
              <a:rPr kumimoji="0" lang="en-US" sz="2000" b="1" i="0" u="none" strike="noStrike" kern="1200" cap="none" spc="0" normalizeH="0" baseline="0" noProof="0" dirty="0" err="1">
                <a:ln>
                  <a:noFill/>
                </a:ln>
                <a:solidFill>
                  <a:prstClr val="black"/>
                </a:solidFill>
                <a:effectLst/>
                <a:uLnTx/>
                <a:uFillTx/>
                <a:latin typeface="Courier New" panose="02070309020205020404" pitchFamily="49" charset="0"/>
                <a:ea typeface="+mn-ea"/>
                <a:cs typeface="Courier New" panose="02070309020205020404" pitchFamily="49" charset="0"/>
              </a:rPr>
              <a:t>index_col</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when reading:</a:t>
            </a:r>
          </a:p>
        </p:txBody>
      </p:sp>
      <p:sp>
        <p:nvSpPr>
          <p:cNvPr id="8" name="Rectangle 7"/>
          <p:cNvSpPr/>
          <p:nvPr/>
        </p:nvSpPr>
        <p:spPr>
          <a:xfrm>
            <a:off x="1157689" y="4562112"/>
            <a:ext cx="6250429" cy="369332"/>
          </a:xfrm>
          <a:prstGeom prst="rect">
            <a:avLst/>
          </a:prstGeom>
          <a:noFill/>
          <a:ln>
            <a:solidFill>
              <a:schemeClr val="accent1"/>
            </a:solid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srgbClr val="4D4D4C"/>
                </a:solidFill>
                <a:effectLst/>
                <a:uLnTx/>
                <a:uFillTx/>
                <a:latin typeface="Courier New" panose="02070309020205020404" pitchFamily="49" charset="0"/>
                <a:ea typeface="+mn-ea"/>
                <a:cs typeface="Courier New" panose="02070309020205020404" pitchFamily="49" charset="0"/>
              </a:rPr>
              <a:t>df</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 </a:t>
            </a:r>
            <a:r>
              <a:rPr kumimoji="0" lang="en-US" sz="1800" b="1" i="0" u="none" strike="noStrike" kern="1200" cap="none" spc="0" normalizeH="0" baseline="0" noProof="0" dirty="0">
                <a:ln>
                  <a:noFill/>
                </a:ln>
                <a:solidFill>
                  <a:srgbClr val="3E999F"/>
                </a:solidFill>
                <a:effectLst/>
                <a:uLnTx/>
                <a:uFillTx/>
                <a:latin typeface="Courier New" panose="02070309020205020404" pitchFamily="49" charset="0"/>
                <a:ea typeface="+mn-ea"/>
                <a:cs typeface="Courier New" panose="02070309020205020404" pitchFamily="49" charset="0"/>
              </a:rPr>
              <a:t>=</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 </a:t>
            </a:r>
            <a:r>
              <a:rPr kumimoji="0" lang="en-US" sz="1800" b="1" i="0" u="none" strike="noStrike" kern="1200" cap="none" spc="0" normalizeH="0" baseline="0" noProof="0" dirty="0" err="1">
                <a:ln>
                  <a:noFill/>
                </a:ln>
                <a:solidFill>
                  <a:srgbClr val="4D4D4C"/>
                </a:solidFill>
                <a:effectLst/>
                <a:uLnTx/>
                <a:uFillTx/>
                <a:latin typeface="Courier New" panose="02070309020205020404" pitchFamily="49" charset="0"/>
                <a:ea typeface="+mn-ea"/>
                <a:cs typeface="Courier New" panose="02070309020205020404" pitchFamily="49" charset="0"/>
              </a:rPr>
              <a:t>pd.</a:t>
            </a:r>
            <a:r>
              <a:rPr kumimoji="0" lang="en-US" sz="1800" b="1" i="0" u="none" strike="noStrike" kern="1200" cap="none" spc="0" normalizeH="0" baseline="0" noProof="0" dirty="0" err="1">
                <a:ln>
                  <a:noFill/>
                </a:ln>
                <a:solidFill>
                  <a:srgbClr val="4271AE"/>
                </a:solidFill>
                <a:effectLst/>
                <a:uLnTx/>
                <a:uFillTx/>
                <a:latin typeface="Courier New" panose="02070309020205020404" pitchFamily="49" charset="0"/>
                <a:ea typeface="+mn-ea"/>
                <a:cs typeface="Courier New" panose="02070309020205020404" pitchFamily="49" charset="0"/>
              </a:rPr>
              <a:t>read_csv</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a:t>
            </a:r>
            <a:r>
              <a:rPr kumimoji="0" lang="en-US" sz="1800" b="1" i="0" u="none" strike="noStrike" kern="1200" cap="none" spc="0" normalizeH="0" baseline="0" noProof="0" dirty="0">
                <a:ln>
                  <a:noFill/>
                </a:ln>
                <a:solidFill>
                  <a:srgbClr val="A31515"/>
                </a:solidFill>
                <a:effectLst/>
                <a:uLnTx/>
                <a:uFillTx/>
                <a:latin typeface="Courier New" panose="02070309020205020404" pitchFamily="49" charset="0"/>
                <a:ea typeface="+mn-ea"/>
                <a:cs typeface="+mn-cs"/>
              </a:rPr>
              <a:t>'dataset.csv'</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 </a:t>
            </a:r>
            <a:r>
              <a:rPr kumimoji="0" lang="en-US" sz="1800" b="1" i="0" u="none" strike="noStrike" kern="1200" cap="none" spc="0" normalizeH="0" baseline="0" noProof="0" dirty="0" err="1">
                <a:ln>
                  <a:noFill/>
                </a:ln>
                <a:solidFill>
                  <a:srgbClr val="4D4D4C"/>
                </a:solidFill>
                <a:effectLst/>
                <a:uLnTx/>
                <a:uFillTx/>
                <a:latin typeface="Courier New" panose="02070309020205020404" pitchFamily="49" charset="0"/>
                <a:ea typeface="+mn-ea"/>
                <a:cs typeface="Courier New" panose="02070309020205020404" pitchFamily="49" charset="0"/>
              </a:rPr>
              <a:t>index_col</a:t>
            </a:r>
            <a:r>
              <a:rPr kumimoji="0" lang="en-US" sz="1800" b="1" i="0" u="none" strike="noStrike" kern="1200" cap="none" spc="0" normalizeH="0" baseline="0" noProof="0" dirty="0">
                <a:ln>
                  <a:noFill/>
                </a:ln>
                <a:solidFill>
                  <a:srgbClr val="3E999F"/>
                </a:solidFill>
                <a:effectLst/>
                <a:uLnTx/>
                <a:uFillTx/>
                <a:latin typeface="Courier New" panose="02070309020205020404" pitchFamily="49" charset="0"/>
                <a:ea typeface="+mn-ea"/>
                <a:cs typeface="Courier New" panose="02070309020205020404" pitchFamily="49" charset="0"/>
              </a:rPr>
              <a:t>=</a:t>
            </a:r>
            <a:r>
              <a:rPr kumimoji="0" lang="en-US" sz="1800" b="1" i="0" u="none" strike="noStrike" kern="1200" cap="none" spc="0" normalizeH="0" baseline="0" noProof="0" dirty="0">
                <a:ln>
                  <a:noFill/>
                </a:ln>
                <a:solidFill>
                  <a:srgbClr val="F5871F"/>
                </a:solidFill>
                <a:effectLst/>
                <a:uLnTx/>
                <a:uFillTx/>
                <a:latin typeface="Courier New" panose="02070309020205020404" pitchFamily="49" charset="0"/>
                <a:ea typeface="+mn-ea"/>
                <a:cs typeface="Courier New" panose="02070309020205020404" pitchFamily="49" charset="0"/>
              </a:rPr>
              <a:t>0</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a:t>
            </a:r>
            <a:endParaRPr kumimoji="0" lang="en-US" sz="1800" b="1" i="0" u="none" strike="noStrike" kern="1200" cap="none" spc="0" normalizeH="0" baseline="0" noProof="0" dirty="0">
              <a:ln>
                <a:noFill/>
              </a:ln>
              <a:solidFill>
                <a:prstClr val="black"/>
              </a:solidFill>
              <a:effectLst/>
              <a:uLnTx/>
              <a:uFillTx/>
              <a:latin typeface="Courier New" panose="02070309020205020404" pitchFamily="49" charset="0"/>
              <a:ea typeface="+mn-ea"/>
              <a:cs typeface="Courier New" panose="02070309020205020404" pitchFamily="49" charset="0"/>
            </a:endParaRPr>
          </a:p>
        </p:txBody>
      </p:sp>
      <p:sp>
        <p:nvSpPr>
          <p:cNvPr id="10" name="Rectangle 9"/>
          <p:cNvSpPr/>
          <p:nvPr/>
        </p:nvSpPr>
        <p:spPr>
          <a:xfrm>
            <a:off x="1059436" y="5516055"/>
            <a:ext cx="5962338" cy="400110"/>
          </a:xfrm>
          <a:prstGeom prst="rect">
            <a:avLst/>
          </a:prstGeom>
        </p:spPr>
        <p:txBody>
          <a:bodyPr wrap="non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1" u="none" strike="noStrike" kern="1200" cap="none" spc="0" normalizeH="0" baseline="0" noProof="0" dirty="0">
                <a:ln>
                  <a:noFill/>
                </a:ln>
                <a:solidFill>
                  <a:prstClr val="black"/>
                </a:solidFill>
                <a:effectLst/>
                <a:uLnTx/>
                <a:uFillTx/>
                <a:latin typeface="Calibri" panose="020F0502020204030204"/>
                <a:ea typeface="+mn-ea"/>
                <a:cs typeface="+mn-cs"/>
              </a:rPr>
              <a:t>Note: here we're setting the </a:t>
            </a:r>
            <a:r>
              <a:rPr kumimoji="0" lang="en-US" sz="2000" b="0" i="1" u="sng" strike="noStrike" kern="1200" cap="none" spc="0" normalizeH="0" baseline="0" noProof="0" dirty="0">
                <a:ln>
                  <a:noFill/>
                </a:ln>
                <a:solidFill>
                  <a:prstClr val="black"/>
                </a:solidFill>
                <a:effectLst/>
                <a:uLnTx/>
                <a:uFillTx/>
                <a:latin typeface="Calibri" panose="020F0502020204030204"/>
                <a:ea typeface="+mn-ea"/>
                <a:cs typeface="+mn-cs"/>
              </a:rPr>
              <a:t>index to be column zero</a:t>
            </a:r>
            <a:r>
              <a:rPr kumimoji="0" lang="en-US" sz="2000" b="0" i="1" u="none" strike="noStrike" kern="1200" cap="none" spc="0" normalizeH="0" baseline="0" noProof="0" dirty="0">
                <a:ln>
                  <a:noFill/>
                </a:ln>
                <a:solidFill>
                  <a:prstClr val="black"/>
                </a:solidFill>
                <a:effectLst/>
                <a:uLnTx/>
                <a:uFillTx/>
                <a:latin typeface="Calibri" panose="020F0502020204030204"/>
                <a:ea typeface="+mn-ea"/>
                <a:cs typeface="+mn-cs"/>
              </a:rPr>
              <a:t>.</a:t>
            </a:r>
          </a:p>
        </p:txBody>
      </p:sp>
      <p:pic>
        <p:nvPicPr>
          <p:cNvPr id="7" name="Picture 6"/>
          <p:cNvPicPr>
            <a:picLocks noChangeAspect="1"/>
          </p:cNvPicPr>
          <p:nvPr/>
        </p:nvPicPr>
        <p:blipFill>
          <a:blip r:embed="rId2"/>
          <a:stretch>
            <a:fillRect/>
          </a:stretch>
        </p:blipFill>
        <p:spPr>
          <a:xfrm>
            <a:off x="7728791" y="1641265"/>
            <a:ext cx="3155874" cy="1936559"/>
          </a:xfrm>
          <a:prstGeom prst="rect">
            <a:avLst/>
          </a:prstGeom>
        </p:spPr>
      </p:pic>
      <p:pic>
        <p:nvPicPr>
          <p:cNvPr id="11" name="Picture 10"/>
          <p:cNvPicPr>
            <a:picLocks noChangeAspect="1"/>
          </p:cNvPicPr>
          <p:nvPr/>
        </p:nvPicPr>
        <p:blipFill>
          <a:blip r:embed="rId3"/>
          <a:stretch>
            <a:fillRect/>
          </a:stretch>
        </p:blipFill>
        <p:spPr>
          <a:xfrm>
            <a:off x="7728791" y="4554882"/>
            <a:ext cx="2472828" cy="1823080"/>
          </a:xfrm>
          <a:prstGeom prst="rect">
            <a:avLst/>
          </a:prstGeom>
        </p:spPr>
      </p:pic>
      <p:pic>
        <p:nvPicPr>
          <p:cNvPr id="5" name="Graphic 22">
            <a:extLst>
              <a:ext uri="{FF2B5EF4-FFF2-40B4-BE49-F238E27FC236}">
                <a16:creationId xmlns:a16="http://schemas.microsoft.com/office/drawing/2014/main" id="{3D745AA4-885D-D2E2-587C-4763D5782F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325394" y="110818"/>
            <a:ext cx="1779699" cy="840018"/>
          </a:xfrm>
          <a:prstGeom prst="rect">
            <a:avLst/>
          </a:prstGeom>
        </p:spPr>
      </p:pic>
      <p:sp>
        <p:nvSpPr>
          <p:cNvPr id="15" name="Right Triangle 14">
            <a:extLst>
              <a:ext uri="{FF2B5EF4-FFF2-40B4-BE49-F238E27FC236}">
                <a16:creationId xmlns:a16="http://schemas.microsoft.com/office/drawing/2014/main" id="{C62C3336-8035-4715-301A-B78C0737EAB2}"/>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9" name="Group 8">
            <a:extLst>
              <a:ext uri="{FF2B5EF4-FFF2-40B4-BE49-F238E27FC236}">
                <a16:creationId xmlns:a16="http://schemas.microsoft.com/office/drawing/2014/main" id="{36D4DD1E-2452-CB99-3473-CF0FC61FC07E}"/>
              </a:ext>
            </a:extLst>
          </p:cNvPr>
          <p:cNvGrpSpPr/>
          <p:nvPr/>
        </p:nvGrpSpPr>
        <p:grpSpPr>
          <a:xfrm>
            <a:off x="265043" y="127849"/>
            <a:ext cx="1275385" cy="1198331"/>
            <a:chOff x="265043" y="127849"/>
            <a:chExt cx="1275385" cy="1198331"/>
          </a:xfrm>
        </p:grpSpPr>
        <p:sp>
          <p:nvSpPr>
            <p:cNvPr id="12" name="Rectangle 11">
              <a:extLst>
                <a:ext uri="{FF2B5EF4-FFF2-40B4-BE49-F238E27FC236}">
                  <a16:creationId xmlns:a16="http://schemas.microsoft.com/office/drawing/2014/main" id="{81625ED9-E218-627E-DF7D-36E138613225}"/>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3" name="TextBox 12">
              <a:extLst>
                <a:ext uri="{FF2B5EF4-FFF2-40B4-BE49-F238E27FC236}">
                  <a16:creationId xmlns:a16="http://schemas.microsoft.com/office/drawing/2014/main" id="{19B28ED3-1575-13D2-CD17-79B5DCC0D61A}"/>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27F9FDDE-8543-A167-F93A-CB177379258D}"/>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16" name="TextBox 15">
            <a:extLst>
              <a:ext uri="{FF2B5EF4-FFF2-40B4-BE49-F238E27FC236}">
                <a16:creationId xmlns:a16="http://schemas.microsoft.com/office/drawing/2014/main" id="{89083AA1-0681-78B9-7733-AA9275CB6471}"/>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63768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3513" y="547368"/>
            <a:ext cx="8491330" cy="696775"/>
          </a:xfrm>
        </p:spPr>
        <p:txBody>
          <a:bodyPr/>
          <a:lstStyle/>
          <a:p>
            <a:r>
              <a:rPr lang="en-US" u="sng" dirty="0">
                <a:solidFill>
                  <a:srgbClr val="0070C0"/>
                </a:solidFill>
              </a:rPr>
              <a:t>Reading data from JSON</a:t>
            </a:r>
          </a:p>
        </p:txBody>
      </p:sp>
      <p:sp>
        <p:nvSpPr>
          <p:cNvPr id="3" name="Content Placeholder 2"/>
          <p:cNvSpPr>
            <a:spLocks noGrp="1"/>
          </p:cNvSpPr>
          <p:nvPr>
            <p:ph idx="1"/>
          </p:nvPr>
        </p:nvSpPr>
        <p:spPr>
          <a:xfrm>
            <a:off x="838200" y="1690688"/>
            <a:ext cx="10515600" cy="840457"/>
          </a:xfrm>
        </p:spPr>
        <p:txBody>
          <a:bodyPr>
            <a:normAutofit/>
          </a:bodyPr>
          <a:lstStyle/>
          <a:p>
            <a:r>
              <a:rPr lang="en-US" sz="2000" dirty="0"/>
              <a:t>If you have a JSON file — which is essentially a stored Python </a:t>
            </a:r>
            <a:r>
              <a:rPr lang="en-US" sz="2000" dirty="0" err="1"/>
              <a:t>dict</a:t>
            </a:r>
            <a:r>
              <a:rPr lang="en-US" sz="2000" dirty="0"/>
              <a:t> — pandas can read this just as easily:</a:t>
            </a:r>
          </a:p>
        </p:txBody>
      </p:sp>
      <p:sp>
        <p:nvSpPr>
          <p:cNvPr id="4" name="Rectangle 3"/>
          <p:cNvSpPr/>
          <p:nvPr/>
        </p:nvSpPr>
        <p:spPr>
          <a:xfrm>
            <a:off x="838200" y="2801019"/>
            <a:ext cx="5262979" cy="400110"/>
          </a:xfrm>
          <a:prstGeom prst="rect">
            <a:avLst/>
          </a:prstGeom>
          <a:noFill/>
          <a:ln>
            <a:solidFill>
              <a:schemeClr val="accent1"/>
            </a:solid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err="1">
                <a:ln>
                  <a:noFill/>
                </a:ln>
                <a:solidFill>
                  <a:srgbClr val="4D4D4C"/>
                </a:solidFill>
                <a:effectLst/>
                <a:uLnTx/>
                <a:uFillTx/>
                <a:latin typeface="Courier New" panose="02070309020205020404" pitchFamily="49" charset="0"/>
                <a:ea typeface="+mn-ea"/>
                <a:cs typeface="Courier New" panose="02070309020205020404" pitchFamily="49" charset="0"/>
              </a:rPr>
              <a:t>df</a:t>
            </a:r>
            <a:r>
              <a:rPr kumimoji="0" lang="en-US" sz="20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 </a:t>
            </a:r>
            <a:r>
              <a:rPr kumimoji="0" lang="en-US" sz="2000" b="1" i="0" u="none" strike="noStrike" kern="1200" cap="none" spc="0" normalizeH="0" baseline="0" noProof="0" dirty="0">
                <a:ln>
                  <a:noFill/>
                </a:ln>
                <a:solidFill>
                  <a:srgbClr val="3E999F"/>
                </a:solidFill>
                <a:effectLst/>
                <a:uLnTx/>
                <a:uFillTx/>
                <a:latin typeface="Courier New" panose="02070309020205020404" pitchFamily="49" charset="0"/>
                <a:ea typeface="+mn-ea"/>
                <a:cs typeface="Courier New" panose="02070309020205020404" pitchFamily="49" charset="0"/>
              </a:rPr>
              <a:t>=</a:t>
            </a:r>
            <a:r>
              <a:rPr kumimoji="0" lang="en-US" sz="20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 </a:t>
            </a:r>
            <a:r>
              <a:rPr kumimoji="0" lang="en-US" sz="2000" b="1" i="0" u="none" strike="noStrike" kern="1200" cap="none" spc="0" normalizeH="0" baseline="0" noProof="0" dirty="0" err="1">
                <a:ln>
                  <a:noFill/>
                </a:ln>
                <a:solidFill>
                  <a:srgbClr val="4D4D4C"/>
                </a:solidFill>
                <a:effectLst/>
                <a:uLnTx/>
                <a:uFillTx/>
                <a:latin typeface="Courier New" panose="02070309020205020404" pitchFamily="49" charset="0"/>
                <a:ea typeface="+mn-ea"/>
                <a:cs typeface="Courier New" panose="02070309020205020404" pitchFamily="49" charset="0"/>
              </a:rPr>
              <a:t>pd.</a:t>
            </a:r>
            <a:r>
              <a:rPr kumimoji="0" lang="en-US" sz="2000" b="1" i="0" u="none" strike="noStrike" kern="1200" cap="none" spc="0" normalizeH="0" baseline="0" noProof="0" dirty="0" err="1">
                <a:ln>
                  <a:noFill/>
                </a:ln>
                <a:solidFill>
                  <a:srgbClr val="4271AE"/>
                </a:solidFill>
                <a:effectLst/>
                <a:uLnTx/>
                <a:uFillTx/>
                <a:latin typeface="Courier New" panose="02070309020205020404" pitchFamily="49" charset="0"/>
                <a:ea typeface="+mn-ea"/>
                <a:cs typeface="Courier New" panose="02070309020205020404" pitchFamily="49" charset="0"/>
              </a:rPr>
              <a:t>read_json</a:t>
            </a:r>
            <a:r>
              <a:rPr kumimoji="0" lang="en-US" sz="20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a:t>
            </a:r>
            <a:r>
              <a:rPr kumimoji="0" lang="en-US" sz="2000" b="1" i="0" u="none" strike="noStrike" kern="1200" cap="none" spc="0" normalizeH="0" baseline="0" noProof="0" dirty="0">
                <a:ln>
                  <a:noFill/>
                </a:ln>
                <a:solidFill>
                  <a:srgbClr val="A31515"/>
                </a:solidFill>
                <a:effectLst/>
                <a:uLnTx/>
                <a:uFillTx/>
                <a:latin typeface="Courier New" panose="02070309020205020404" pitchFamily="49" charset="0"/>
                <a:ea typeface="+mn-ea"/>
                <a:cs typeface="+mn-cs"/>
              </a:rPr>
              <a:t>'</a:t>
            </a:r>
            <a:r>
              <a:rPr kumimoji="0" lang="en-US" sz="2000" b="1" i="0" u="none" strike="noStrike" kern="1200" cap="none" spc="0" normalizeH="0" baseline="0" noProof="0" dirty="0" err="1">
                <a:ln>
                  <a:noFill/>
                </a:ln>
                <a:solidFill>
                  <a:srgbClr val="A31515"/>
                </a:solidFill>
                <a:effectLst/>
                <a:uLnTx/>
                <a:uFillTx/>
                <a:latin typeface="Courier New" panose="02070309020205020404" pitchFamily="49" charset="0"/>
                <a:ea typeface="+mn-ea"/>
                <a:cs typeface="+mn-cs"/>
              </a:rPr>
              <a:t>dataset.json</a:t>
            </a:r>
            <a:r>
              <a:rPr kumimoji="0" lang="en-US" sz="2000" b="1" i="0" u="none" strike="noStrike" kern="1200" cap="none" spc="0" normalizeH="0" baseline="0" noProof="0" dirty="0">
                <a:ln>
                  <a:noFill/>
                </a:ln>
                <a:solidFill>
                  <a:srgbClr val="A31515"/>
                </a:solidFill>
                <a:effectLst/>
                <a:uLnTx/>
                <a:uFillTx/>
                <a:latin typeface="Courier New" panose="02070309020205020404" pitchFamily="49" charset="0"/>
                <a:ea typeface="+mn-ea"/>
                <a:cs typeface="+mn-cs"/>
              </a:rPr>
              <a:t>'</a:t>
            </a:r>
            <a:r>
              <a:rPr kumimoji="0" lang="en-US" sz="20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a:t>
            </a:r>
            <a:endParaRPr kumimoji="0" lang="en-US" sz="2000" b="1" i="0" u="none" strike="noStrike" kern="1200" cap="none" spc="0" normalizeH="0" baseline="0" noProof="0" dirty="0">
              <a:ln>
                <a:noFill/>
              </a:ln>
              <a:solidFill>
                <a:prstClr val="black"/>
              </a:solidFill>
              <a:effectLst/>
              <a:uLnTx/>
              <a:uFillTx/>
              <a:latin typeface="Courier New" panose="02070309020205020404" pitchFamily="49" charset="0"/>
              <a:ea typeface="+mn-ea"/>
              <a:cs typeface="Courier New" panose="02070309020205020404" pitchFamily="49" charset="0"/>
            </a:endParaRPr>
          </a:p>
        </p:txBody>
      </p:sp>
      <p:sp>
        <p:nvSpPr>
          <p:cNvPr id="6" name="Content Placeholder 2"/>
          <p:cNvSpPr txBox="1">
            <a:spLocks/>
          </p:cNvSpPr>
          <p:nvPr/>
        </p:nvSpPr>
        <p:spPr>
          <a:xfrm>
            <a:off x="838200" y="4094218"/>
            <a:ext cx="10515600" cy="205319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1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Notice this time our index came with us correctly since using JSON allowed indexes to work through nesting.</a:t>
            </a:r>
          </a:p>
          <a:p>
            <a:pPr marL="228600" marR="0" lvl="0" indent="-228600" algn="l" defTabSz="914400" rtl="0" eaLnBrk="1" fontAlgn="auto" latinLnBrk="0" hangingPunct="1">
              <a:lnSpc>
                <a:spcPct val="11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Pandas will try to figure out how to create a </a:t>
            </a:r>
            <a:r>
              <a:rPr kumimoji="0" lang="en-US" sz="2000" b="0" i="0" u="none" strike="noStrike" kern="1200" cap="none" spc="0" normalizeH="0" baseline="0" noProof="0" dirty="0" err="1">
                <a:ln>
                  <a:noFill/>
                </a:ln>
                <a:solidFill>
                  <a:prstClr val="black"/>
                </a:solidFill>
                <a:effectLst/>
                <a:uLnTx/>
                <a:uFillTx/>
                <a:latin typeface="Calibri" panose="020F0502020204030204"/>
                <a:ea typeface="+mn-ea"/>
                <a:cs typeface="+mn-cs"/>
              </a:rPr>
              <a:t>DataFrame</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by analyzing structure of your JSON, and sometimes it doesn't get it right. </a:t>
            </a:r>
          </a:p>
          <a:p>
            <a:pPr marL="228600" marR="0" lvl="0" indent="-228600" algn="l" defTabSz="914400" rtl="0" eaLnBrk="1" fontAlgn="auto" latinLnBrk="0" hangingPunct="1">
              <a:lnSpc>
                <a:spcPct val="11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Often you'll need to set the </a:t>
            </a:r>
            <a:r>
              <a:rPr kumimoji="0" lang="en-US" sz="2000" b="1" i="0" u="none" strike="noStrike" kern="1200" cap="none" spc="0" normalizeH="0" baseline="0" noProof="0" dirty="0">
                <a:ln>
                  <a:noFill/>
                </a:ln>
                <a:solidFill>
                  <a:srgbClr val="0070C0"/>
                </a:solidFill>
                <a:effectLst/>
                <a:uLnTx/>
                <a:uFillTx/>
                <a:latin typeface="Courier New" panose="02070309020205020404" pitchFamily="49" charset="0"/>
                <a:ea typeface="+mn-ea"/>
                <a:cs typeface="Courier New" panose="02070309020205020404" pitchFamily="49" charset="0"/>
              </a:rPr>
              <a:t>orient</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keyword argument depending on the structure</a:t>
            </a:r>
          </a:p>
        </p:txBody>
      </p:sp>
      <p:pic>
        <p:nvPicPr>
          <p:cNvPr id="5" name="Graphic 22">
            <a:extLst>
              <a:ext uri="{FF2B5EF4-FFF2-40B4-BE49-F238E27FC236}">
                <a16:creationId xmlns:a16="http://schemas.microsoft.com/office/drawing/2014/main" id="{B0627EE3-C3B7-7A19-0F17-646486B2430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24464" y="318685"/>
            <a:ext cx="1780629" cy="840457"/>
          </a:xfrm>
          <a:prstGeom prst="rect">
            <a:avLst/>
          </a:prstGeom>
        </p:spPr>
      </p:pic>
      <p:sp>
        <p:nvSpPr>
          <p:cNvPr id="11" name="Right Triangle 10">
            <a:extLst>
              <a:ext uri="{FF2B5EF4-FFF2-40B4-BE49-F238E27FC236}">
                <a16:creationId xmlns:a16="http://schemas.microsoft.com/office/drawing/2014/main" id="{B6EBAA01-D634-04A9-DE4E-11388E65D971}"/>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 name="Group 6">
            <a:extLst>
              <a:ext uri="{FF2B5EF4-FFF2-40B4-BE49-F238E27FC236}">
                <a16:creationId xmlns:a16="http://schemas.microsoft.com/office/drawing/2014/main" id="{A13F8534-7DEE-4B69-C22C-FDF282EB327F}"/>
              </a:ext>
            </a:extLst>
          </p:cNvPr>
          <p:cNvGrpSpPr/>
          <p:nvPr/>
        </p:nvGrpSpPr>
        <p:grpSpPr>
          <a:xfrm>
            <a:off x="265043" y="127849"/>
            <a:ext cx="1275385" cy="1198331"/>
            <a:chOff x="265043" y="127849"/>
            <a:chExt cx="1275385" cy="1198331"/>
          </a:xfrm>
        </p:grpSpPr>
        <p:sp>
          <p:nvSpPr>
            <p:cNvPr id="8" name="Rectangle 7">
              <a:extLst>
                <a:ext uri="{FF2B5EF4-FFF2-40B4-BE49-F238E27FC236}">
                  <a16:creationId xmlns:a16="http://schemas.microsoft.com/office/drawing/2014/main" id="{64CFA0D8-9F9D-C8DD-E236-F11790573DDD}"/>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9" name="TextBox 8">
              <a:extLst>
                <a:ext uri="{FF2B5EF4-FFF2-40B4-BE49-F238E27FC236}">
                  <a16:creationId xmlns:a16="http://schemas.microsoft.com/office/drawing/2014/main" id="{88164F68-967A-979E-222B-6F5E0DF11C9C}"/>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99AE6147-B6C7-4D99-C722-32F6AF0DDFBB}"/>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12" name="TextBox 11">
            <a:extLst>
              <a:ext uri="{FF2B5EF4-FFF2-40B4-BE49-F238E27FC236}">
                <a16:creationId xmlns:a16="http://schemas.microsoft.com/office/drawing/2014/main" id="{EFC0ADE0-B67B-6585-09D9-52CDEEFD752E}"/>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60420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31892" y="415167"/>
            <a:ext cx="7285383" cy="774364"/>
          </a:xfrm>
        </p:spPr>
        <p:txBody>
          <a:bodyPr>
            <a:noAutofit/>
          </a:bodyPr>
          <a:lstStyle/>
          <a:p>
            <a:r>
              <a:rPr lang="en-US" sz="3600" dirty="0"/>
              <a:t>Example1: Reading data from JSON</a:t>
            </a:r>
            <a:endParaRPr lang="en-US" sz="3600" dirty="0">
              <a:solidFill>
                <a:srgbClr val="FF0000"/>
              </a:solidFill>
            </a:endParaRPr>
          </a:p>
        </p:txBody>
      </p:sp>
      <p:pic>
        <p:nvPicPr>
          <p:cNvPr id="5" name="Picture 4"/>
          <p:cNvPicPr>
            <a:picLocks noChangeAspect="1"/>
          </p:cNvPicPr>
          <p:nvPr/>
        </p:nvPicPr>
        <p:blipFill>
          <a:blip r:embed="rId2"/>
          <a:stretch>
            <a:fillRect/>
          </a:stretch>
        </p:blipFill>
        <p:spPr>
          <a:xfrm>
            <a:off x="838200" y="4093186"/>
            <a:ext cx="5534025" cy="1685925"/>
          </a:xfrm>
          <a:prstGeom prst="rect">
            <a:avLst/>
          </a:prstGeom>
        </p:spPr>
      </p:pic>
      <p:sp>
        <p:nvSpPr>
          <p:cNvPr id="9" name="Right Arrow 8"/>
          <p:cNvSpPr/>
          <p:nvPr/>
        </p:nvSpPr>
        <p:spPr>
          <a:xfrm>
            <a:off x="6849991" y="4457684"/>
            <a:ext cx="776177" cy="478465"/>
          </a:xfrm>
          <a:prstGeom prst="rightArrow">
            <a:avLst/>
          </a:prstGeom>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ight Arrow 9"/>
          <p:cNvSpPr/>
          <p:nvPr/>
        </p:nvSpPr>
        <p:spPr>
          <a:xfrm rot="5400000">
            <a:off x="4115972" y="3290319"/>
            <a:ext cx="776177" cy="478465"/>
          </a:xfrm>
          <a:prstGeom prst="rightArrow">
            <a:avLst/>
          </a:prstGeom>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p:cNvPicPr>
            <a:picLocks noChangeAspect="1"/>
          </p:cNvPicPr>
          <p:nvPr/>
        </p:nvPicPr>
        <p:blipFill>
          <a:blip r:embed="rId3"/>
          <a:stretch>
            <a:fillRect/>
          </a:stretch>
        </p:blipFill>
        <p:spPr>
          <a:xfrm>
            <a:off x="838200" y="1664486"/>
            <a:ext cx="9867900" cy="1409700"/>
          </a:xfrm>
          <a:prstGeom prst="rect">
            <a:avLst/>
          </a:prstGeom>
          <a:ln>
            <a:solidFill>
              <a:schemeClr val="accent1"/>
            </a:solidFill>
          </a:ln>
        </p:spPr>
      </p:pic>
      <p:pic>
        <p:nvPicPr>
          <p:cNvPr id="7" name="Picture 6"/>
          <p:cNvPicPr>
            <a:picLocks noChangeAspect="1"/>
          </p:cNvPicPr>
          <p:nvPr/>
        </p:nvPicPr>
        <p:blipFill>
          <a:blip r:embed="rId4"/>
          <a:stretch>
            <a:fillRect/>
          </a:stretch>
        </p:blipFill>
        <p:spPr>
          <a:xfrm>
            <a:off x="8201718" y="3988895"/>
            <a:ext cx="2504382" cy="1894507"/>
          </a:xfrm>
          <a:prstGeom prst="rect">
            <a:avLst/>
          </a:prstGeom>
        </p:spPr>
      </p:pic>
      <p:pic>
        <p:nvPicPr>
          <p:cNvPr id="2" name="Graphic 22">
            <a:extLst>
              <a:ext uri="{FF2B5EF4-FFF2-40B4-BE49-F238E27FC236}">
                <a16:creationId xmlns:a16="http://schemas.microsoft.com/office/drawing/2014/main" id="{81E2B8EE-D517-2284-6F10-C335F88BA77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677309" y="31557"/>
            <a:ext cx="1502587" cy="709221"/>
          </a:xfrm>
          <a:prstGeom prst="rect">
            <a:avLst/>
          </a:prstGeom>
        </p:spPr>
      </p:pic>
      <p:sp>
        <p:nvSpPr>
          <p:cNvPr id="14" name="Right Triangle 13">
            <a:extLst>
              <a:ext uri="{FF2B5EF4-FFF2-40B4-BE49-F238E27FC236}">
                <a16:creationId xmlns:a16="http://schemas.microsoft.com/office/drawing/2014/main" id="{51E98F95-E7E5-22C0-10A1-E7A210D1CB4B}"/>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8" name="Group 7">
            <a:extLst>
              <a:ext uri="{FF2B5EF4-FFF2-40B4-BE49-F238E27FC236}">
                <a16:creationId xmlns:a16="http://schemas.microsoft.com/office/drawing/2014/main" id="{1BDBED4E-F68A-1471-06B0-6204F6783D08}"/>
              </a:ext>
            </a:extLst>
          </p:cNvPr>
          <p:cNvGrpSpPr/>
          <p:nvPr/>
        </p:nvGrpSpPr>
        <p:grpSpPr>
          <a:xfrm>
            <a:off x="265043" y="127849"/>
            <a:ext cx="1275385" cy="1198331"/>
            <a:chOff x="265043" y="127849"/>
            <a:chExt cx="1275385" cy="1198331"/>
          </a:xfrm>
        </p:grpSpPr>
        <p:sp>
          <p:nvSpPr>
            <p:cNvPr id="11" name="Rectangle 10">
              <a:extLst>
                <a:ext uri="{FF2B5EF4-FFF2-40B4-BE49-F238E27FC236}">
                  <a16:creationId xmlns:a16="http://schemas.microsoft.com/office/drawing/2014/main" id="{E2683C81-7F94-CC12-183F-74C85E7895D2}"/>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2" name="TextBox 11">
              <a:extLst>
                <a:ext uri="{FF2B5EF4-FFF2-40B4-BE49-F238E27FC236}">
                  <a16:creationId xmlns:a16="http://schemas.microsoft.com/office/drawing/2014/main" id="{7FC9C3FA-A34D-7B77-508C-55C2CC925EC5}"/>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1E6CB0B0-C039-E510-8FB6-8620E1B36992}"/>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15" name="TextBox 14">
            <a:extLst>
              <a:ext uri="{FF2B5EF4-FFF2-40B4-BE49-F238E27FC236}">
                <a16:creationId xmlns:a16="http://schemas.microsoft.com/office/drawing/2014/main" id="{C98BE982-2B52-CBE1-A0D8-083CCFED7998}"/>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415376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62538" y="265823"/>
            <a:ext cx="7126357" cy="949910"/>
          </a:xfrm>
        </p:spPr>
        <p:txBody>
          <a:bodyPr>
            <a:noAutofit/>
          </a:bodyPr>
          <a:lstStyle/>
          <a:p>
            <a:r>
              <a:rPr lang="en-US" sz="3200" dirty="0"/>
              <a:t>Example2: Reading data from JSON</a:t>
            </a:r>
            <a:endParaRPr lang="en-US" sz="3200" dirty="0">
              <a:solidFill>
                <a:srgbClr val="FF0000"/>
              </a:solidFill>
            </a:endParaRPr>
          </a:p>
        </p:txBody>
      </p:sp>
      <p:pic>
        <p:nvPicPr>
          <p:cNvPr id="2" name="Picture 1"/>
          <p:cNvPicPr>
            <a:picLocks noChangeAspect="1"/>
          </p:cNvPicPr>
          <p:nvPr/>
        </p:nvPicPr>
        <p:blipFill>
          <a:blip r:embed="rId2"/>
          <a:stretch>
            <a:fillRect/>
          </a:stretch>
        </p:blipFill>
        <p:spPr>
          <a:xfrm>
            <a:off x="354863" y="1575857"/>
            <a:ext cx="5943600" cy="1743075"/>
          </a:xfrm>
          <a:prstGeom prst="rect">
            <a:avLst/>
          </a:prstGeom>
          <a:ln>
            <a:solidFill>
              <a:schemeClr val="accent1"/>
            </a:solidFill>
          </a:ln>
        </p:spPr>
      </p:pic>
      <p:pic>
        <p:nvPicPr>
          <p:cNvPr id="5" name="Picture 4"/>
          <p:cNvPicPr>
            <a:picLocks noChangeAspect="1"/>
          </p:cNvPicPr>
          <p:nvPr/>
        </p:nvPicPr>
        <p:blipFill>
          <a:blip r:embed="rId3"/>
          <a:stretch>
            <a:fillRect/>
          </a:stretch>
        </p:blipFill>
        <p:spPr>
          <a:xfrm>
            <a:off x="354863" y="4355842"/>
            <a:ext cx="5953130" cy="1813604"/>
          </a:xfrm>
          <a:prstGeom prst="rect">
            <a:avLst/>
          </a:prstGeom>
        </p:spPr>
      </p:pic>
      <p:pic>
        <p:nvPicPr>
          <p:cNvPr id="8" name="Picture 7"/>
          <p:cNvPicPr>
            <a:picLocks noChangeAspect="1"/>
          </p:cNvPicPr>
          <p:nvPr/>
        </p:nvPicPr>
        <p:blipFill>
          <a:blip r:embed="rId4"/>
          <a:stretch>
            <a:fillRect/>
          </a:stretch>
        </p:blipFill>
        <p:spPr>
          <a:xfrm>
            <a:off x="7749524" y="4589884"/>
            <a:ext cx="4027578" cy="1271089"/>
          </a:xfrm>
          <a:prstGeom prst="rect">
            <a:avLst/>
          </a:prstGeom>
        </p:spPr>
      </p:pic>
      <p:sp>
        <p:nvSpPr>
          <p:cNvPr id="9" name="Right Arrow 8"/>
          <p:cNvSpPr/>
          <p:nvPr/>
        </p:nvSpPr>
        <p:spPr>
          <a:xfrm>
            <a:off x="6640670" y="4458421"/>
            <a:ext cx="776177" cy="478465"/>
          </a:xfrm>
          <a:prstGeom prst="rightArrow">
            <a:avLst/>
          </a:prstGeom>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ight Arrow 9"/>
          <p:cNvSpPr/>
          <p:nvPr/>
        </p:nvSpPr>
        <p:spPr>
          <a:xfrm rot="5400000">
            <a:off x="2699342" y="3554699"/>
            <a:ext cx="776177" cy="478465"/>
          </a:xfrm>
          <a:prstGeom prst="rightArrow">
            <a:avLst/>
          </a:prstGeom>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Graphic 22">
            <a:extLst>
              <a:ext uri="{FF2B5EF4-FFF2-40B4-BE49-F238E27FC236}">
                <a16:creationId xmlns:a16="http://schemas.microsoft.com/office/drawing/2014/main" id="{5223FF40-5702-E9A1-8DAE-90B36A43AE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179479" y="112034"/>
            <a:ext cx="2012521" cy="949910"/>
          </a:xfrm>
          <a:prstGeom prst="rect">
            <a:avLst/>
          </a:prstGeom>
        </p:spPr>
      </p:pic>
      <p:sp>
        <p:nvSpPr>
          <p:cNvPr id="13" name="Right Triangle 12">
            <a:extLst>
              <a:ext uri="{FF2B5EF4-FFF2-40B4-BE49-F238E27FC236}">
                <a16:creationId xmlns:a16="http://schemas.microsoft.com/office/drawing/2014/main" id="{B87D87F9-6B3A-1387-BF01-A63F2089E276}"/>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 name="Group 5">
            <a:extLst>
              <a:ext uri="{FF2B5EF4-FFF2-40B4-BE49-F238E27FC236}">
                <a16:creationId xmlns:a16="http://schemas.microsoft.com/office/drawing/2014/main" id="{C413F22D-8BEC-BE35-E505-BBF1892989D4}"/>
              </a:ext>
            </a:extLst>
          </p:cNvPr>
          <p:cNvGrpSpPr/>
          <p:nvPr/>
        </p:nvGrpSpPr>
        <p:grpSpPr>
          <a:xfrm>
            <a:off x="225286" y="89388"/>
            <a:ext cx="1275385" cy="1198331"/>
            <a:chOff x="265043" y="127849"/>
            <a:chExt cx="1275385" cy="1198331"/>
          </a:xfrm>
        </p:grpSpPr>
        <p:sp>
          <p:nvSpPr>
            <p:cNvPr id="7" name="Rectangle 6">
              <a:extLst>
                <a:ext uri="{FF2B5EF4-FFF2-40B4-BE49-F238E27FC236}">
                  <a16:creationId xmlns:a16="http://schemas.microsoft.com/office/drawing/2014/main" id="{EF560D7D-A6DE-856E-FA8D-0679BA2E21DC}"/>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1" name="TextBox 10">
              <a:extLst>
                <a:ext uri="{FF2B5EF4-FFF2-40B4-BE49-F238E27FC236}">
                  <a16:creationId xmlns:a16="http://schemas.microsoft.com/office/drawing/2014/main" id="{665EE47B-A76C-F0E2-A2D5-CF36A0819CF5}"/>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E7A09532-42C3-F534-7405-A0D06A26ED29}"/>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14" name="TextBox 13">
            <a:extLst>
              <a:ext uri="{FF2B5EF4-FFF2-40B4-BE49-F238E27FC236}">
                <a16:creationId xmlns:a16="http://schemas.microsoft.com/office/drawing/2014/main" id="{14A7FDA3-C6B3-14F1-DC67-CE38030CDEB3}"/>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771926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9287" y="438806"/>
            <a:ext cx="7699513" cy="714133"/>
          </a:xfrm>
        </p:spPr>
        <p:txBody>
          <a:bodyPr/>
          <a:lstStyle/>
          <a:p>
            <a:r>
              <a:rPr lang="en-US" b="1" dirty="0"/>
              <a:t>Viewing your data</a:t>
            </a:r>
          </a:p>
        </p:txBody>
      </p:sp>
      <p:sp>
        <p:nvSpPr>
          <p:cNvPr id="3" name="Content Placeholder 2"/>
          <p:cNvSpPr>
            <a:spLocks noGrp="1"/>
          </p:cNvSpPr>
          <p:nvPr>
            <p:ph idx="1"/>
          </p:nvPr>
        </p:nvSpPr>
        <p:spPr/>
        <p:txBody>
          <a:bodyPr>
            <a:normAutofit/>
          </a:bodyPr>
          <a:lstStyle/>
          <a:p>
            <a:r>
              <a:rPr lang="en-US" sz="2000" dirty="0"/>
              <a:t>The first thing to do when opening a new dataset is print out a few rows to keep as a visual reference. We accomplish this with </a:t>
            </a:r>
            <a:r>
              <a:rPr lang="en-US" sz="2000" b="1" dirty="0">
                <a:solidFill>
                  <a:srgbClr val="0070C0"/>
                </a:solidFill>
                <a:latin typeface="Courier New" panose="02070309020205020404" pitchFamily="49" charset="0"/>
                <a:cs typeface="Courier New" panose="02070309020205020404" pitchFamily="49" charset="0"/>
              </a:rPr>
              <a:t>.head()</a:t>
            </a:r>
            <a:r>
              <a:rPr lang="en-US" sz="2000" dirty="0"/>
              <a:t>:</a:t>
            </a:r>
          </a:p>
          <a:p>
            <a:endParaRPr lang="en-US" sz="2000" dirty="0"/>
          </a:p>
          <a:p>
            <a:r>
              <a:rPr lang="en-US" sz="2000" dirty="0"/>
              <a:t>.head() outputs the first five rows of your </a:t>
            </a:r>
            <a:r>
              <a:rPr lang="en-US" sz="2000" dirty="0" err="1"/>
              <a:t>DataFrame</a:t>
            </a:r>
            <a:r>
              <a:rPr lang="en-US" sz="2000" dirty="0"/>
              <a:t> by default, but we could also pass a number as well: </a:t>
            </a:r>
            <a:r>
              <a:rPr lang="en-US" sz="2000" b="1" dirty="0" err="1">
                <a:solidFill>
                  <a:srgbClr val="0070C0"/>
                </a:solidFill>
                <a:latin typeface="Courier New" panose="02070309020205020404" pitchFamily="49" charset="0"/>
                <a:cs typeface="Courier New" panose="02070309020205020404" pitchFamily="49" charset="0"/>
              </a:rPr>
              <a:t>movies_df.head</a:t>
            </a:r>
            <a:r>
              <a:rPr lang="en-US" sz="2000" b="1" dirty="0">
                <a:solidFill>
                  <a:srgbClr val="0070C0"/>
                </a:solidFill>
                <a:latin typeface="Courier New" panose="02070309020205020404" pitchFamily="49" charset="0"/>
                <a:cs typeface="Courier New" panose="02070309020205020404" pitchFamily="49" charset="0"/>
              </a:rPr>
              <a:t>(10)</a:t>
            </a:r>
            <a:r>
              <a:rPr lang="en-US" sz="2000" dirty="0"/>
              <a:t> would output the top ten rows, for example.</a:t>
            </a:r>
          </a:p>
          <a:p>
            <a:endParaRPr lang="en-US" sz="2000" dirty="0"/>
          </a:p>
          <a:p>
            <a:endParaRPr lang="en-US" sz="2000" dirty="0"/>
          </a:p>
          <a:p>
            <a:r>
              <a:rPr lang="en-US" sz="2000" dirty="0"/>
              <a:t>To see the last five rows use </a:t>
            </a:r>
            <a:r>
              <a:rPr lang="en-US" sz="2000" b="1" dirty="0">
                <a:solidFill>
                  <a:srgbClr val="0070C0"/>
                </a:solidFill>
                <a:latin typeface="Courier New" panose="02070309020205020404" pitchFamily="49" charset="0"/>
                <a:cs typeface="Courier New" panose="02070309020205020404" pitchFamily="49" charset="0"/>
              </a:rPr>
              <a:t>.tail()</a:t>
            </a:r>
            <a:r>
              <a:rPr lang="en-US" sz="2000" dirty="0"/>
              <a:t> that also accepts a number, and in this case we printing the bottom two rows.:</a:t>
            </a:r>
          </a:p>
          <a:p>
            <a:endParaRPr lang="en-US" sz="2000" dirty="0"/>
          </a:p>
        </p:txBody>
      </p:sp>
      <p:sp>
        <p:nvSpPr>
          <p:cNvPr id="4" name="Rectangle 3"/>
          <p:cNvSpPr/>
          <p:nvPr/>
        </p:nvSpPr>
        <p:spPr>
          <a:xfrm>
            <a:off x="6004764" y="2362985"/>
            <a:ext cx="2390398" cy="369332"/>
          </a:xfrm>
          <a:prstGeom prst="rect">
            <a:avLst/>
          </a:prstGeom>
          <a:noFill/>
          <a:ln>
            <a:solidFill>
              <a:schemeClr val="accent1"/>
            </a:solid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srgbClr val="4D4D4C"/>
                </a:solidFill>
                <a:effectLst/>
                <a:uLnTx/>
                <a:uFillTx/>
                <a:latin typeface="Courier New" panose="02070309020205020404" pitchFamily="49" charset="0"/>
                <a:ea typeface="+mn-ea"/>
                <a:cs typeface="Courier New" panose="02070309020205020404" pitchFamily="49" charset="0"/>
              </a:rPr>
              <a:t>movies_df.</a:t>
            </a:r>
            <a:r>
              <a:rPr kumimoji="0" lang="en-US" sz="1800" b="1" i="0" u="none" strike="noStrike" kern="1200" cap="none" spc="0" normalizeH="0" baseline="0" noProof="0" dirty="0" err="1">
                <a:ln>
                  <a:noFill/>
                </a:ln>
                <a:solidFill>
                  <a:srgbClr val="4271AE"/>
                </a:solidFill>
                <a:effectLst/>
                <a:uLnTx/>
                <a:uFillTx/>
                <a:latin typeface="Courier New" panose="02070309020205020404" pitchFamily="49" charset="0"/>
                <a:ea typeface="+mn-ea"/>
                <a:cs typeface="Courier New" panose="02070309020205020404" pitchFamily="49" charset="0"/>
              </a:rPr>
              <a:t>head</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a:t>
            </a:r>
            <a:endParaRPr kumimoji="0" lang="en-US" sz="1800" b="1" i="0" u="none" strike="noStrike" kern="1200" cap="none" spc="0" normalizeH="0" baseline="0" noProof="0" dirty="0">
              <a:ln>
                <a:noFill/>
              </a:ln>
              <a:solidFill>
                <a:prstClr val="black"/>
              </a:solidFill>
              <a:effectLst/>
              <a:uLnTx/>
              <a:uFillTx/>
              <a:latin typeface="Courier New" panose="02070309020205020404" pitchFamily="49" charset="0"/>
              <a:ea typeface="+mn-ea"/>
              <a:cs typeface="Courier New" panose="02070309020205020404" pitchFamily="49" charset="0"/>
            </a:endParaRPr>
          </a:p>
        </p:txBody>
      </p:sp>
      <p:sp>
        <p:nvSpPr>
          <p:cNvPr id="6" name="Rectangle 5"/>
          <p:cNvSpPr/>
          <p:nvPr/>
        </p:nvSpPr>
        <p:spPr>
          <a:xfrm>
            <a:off x="6004764" y="5040083"/>
            <a:ext cx="2528256" cy="369332"/>
          </a:xfrm>
          <a:prstGeom prst="rect">
            <a:avLst/>
          </a:prstGeom>
          <a:noFill/>
          <a:ln>
            <a:solidFill>
              <a:schemeClr val="accent1"/>
            </a:solid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srgbClr val="4D4D4C"/>
                </a:solidFill>
                <a:effectLst/>
                <a:uLnTx/>
                <a:uFillTx/>
                <a:latin typeface="Courier New" panose="02070309020205020404" pitchFamily="49" charset="0"/>
                <a:ea typeface="+mn-ea"/>
                <a:cs typeface="Courier New" panose="02070309020205020404" pitchFamily="49" charset="0"/>
              </a:rPr>
              <a:t>movies_df.</a:t>
            </a:r>
            <a:r>
              <a:rPr kumimoji="0" lang="en-US" sz="1800" b="1" i="0" u="none" strike="noStrike" kern="1200" cap="none" spc="0" normalizeH="0" baseline="0" noProof="0" dirty="0" err="1">
                <a:ln>
                  <a:noFill/>
                </a:ln>
                <a:solidFill>
                  <a:srgbClr val="4271AE"/>
                </a:solidFill>
                <a:effectLst/>
                <a:uLnTx/>
                <a:uFillTx/>
                <a:latin typeface="Courier New" panose="02070309020205020404" pitchFamily="49" charset="0"/>
                <a:ea typeface="+mn-ea"/>
                <a:cs typeface="Courier New" panose="02070309020205020404" pitchFamily="49" charset="0"/>
              </a:rPr>
              <a:t>tail</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a:t>
            </a:r>
            <a:r>
              <a:rPr kumimoji="0" lang="en-US" sz="1800" b="1" i="0" u="none" strike="noStrike" kern="1200" cap="none" spc="0" normalizeH="0" baseline="0" noProof="0" dirty="0">
                <a:ln>
                  <a:noFill/>
                </a:ln>
                <a:solidFill>
                  <a:srgbClr val="F5871F"/>
                </a:solidFill>
                <a:effectLst/>
                <a:uLnTx/>
                <a:uFillTx/>
                <a:latin typeface="Courier New" panose="02070309020205020404" pitchFamily="49" charset="0"/>
                <a:ea typeface="+mn-ea"/>
                <a:cs typeface="Courier New" panose="02070309020205020404" pitchFamily="49" charset="0"/>
              </a:rPr>
              <a:t>2</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a:t>
            </a:r>
            <a:endParaRPr kumimoji="0" lang="en-US" sz="1800" b="1" i="0" u="none" strike="noStrike" kern="1200" cap="none" spc="0" normalizeH="0" baseline="0" noProof="0" dirty="0">
              <a:ln>
                <a:noFill/>
              </a:ln>
              <a:solidFill>
                <a:prstClr val="black"/>
              </a:solidFill>
              <a:effectLst/>
              <a:uLnTx/>
              <a:uFillTx/>
              <a:latin typeface="Courier New" panose="02070309020205020404" pitchFamily="49" charset="0"/>
              <a:ea typeface="+mn-ea"/>
              <a:cs typeface="Courier New" panose="02070309020205020404" pitchFamily="49" charset="0"/>
            </a:endParaRPr>
          </a:p>
        </p:txBody>
      </p:sp>
      <p:pic>
        <p:nvPicPr>
          <p:cNvPr id="5" name="Graphic 22">
            <a:extLst>
              <a:ext uri="{FF2B5EF4-FFF2-40B4-BE49-F238E27FC236}">
                <a16:creationId xmlns:a16="http://schemas.microsoft.com/office/drawing/2014/main" id="{30EA5409-8CFD-335C-858B-8D7FB6B414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41007" y="31557"/>
            <a:ext cx="2038890" cy="962356"/>
          </a:xfrm>
          <a:prstGeom prst="rect">
            <a:avLst/>
          </a:prstGeom>
        </p:spPr>
      </p:pic>
      <p:sp>
        <p:nvSpPr>
          <p:cNvPr id="11" name="Right Triangle 10">
            <a:extLst>
              <a:ext uri="{FF2B5EF4-FFF2-40B4-BE49-F238E27FC236}">
                <a16:creationId xmlns:a16="http://schemas.microsoft.com/office/drawing/2014/main" id="{6C072C94-77DF-D35E-D239-EB63833726AB}"/>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 name="Group 6">
            <a:extLst>
              <a:ext uri="{FF2B5EF4-FFF2-40B4-BE49-F238E27FC236}">
                <a16:creationId xmlns:a16="http://schemas.microsoft.com/office/drawing/2014/main" id="{B3D8D379-B904-464F-4834-54FF115D1A4C}"/>
              </a:ext>
            </a:extLst>
          </p:cNvPr>
          <p:cNvGrpSpPr/>
          <p:nvPr/>
        </p:nvGrpSpPr>
        <p:grpSpPr>
          <a:xfrm>
            <a:off x="265043" y="127849"/>
            <a:ext cx="1275385" cy="1198331"/>
            <a:chOff x="265043" y="127849"/>
            <a:chExt cx="1275385" cy="1198331"/>
          </a:xfrm>
        </p:grpSpPr>
        <p:sp>
          <p:nvSpPr>
            <p:cNvPr id="8" name="Rectangle 7">
              <a:extLst>
                <a:ext uri="{FF2B5EF4-FFF2-40B4-BE49-F238E27FC236}">
                  <a16:creationId xmlns:a16="http://schemas.microsoft.com/office/drawing/2014/main" id="{F8A83BE3-7C54-8BBD-F382-F7A9E308D68A}"/>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9" name="TextBox 8">
              <a:extLst>
                <a:ext uri="{FF2B5EF4-FFF2-40B4-BE49-F238E27FC236}">
                  <a16:creationId xmlns:a16="http://schemas.microsoft.com/office/drawing/2014/main" id="{A375A5B9-241B-B51D-382B-65222D2968AC}"/>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CA0178B4-89EA-F759-E01F-2DEB42538A7F}"/>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12" name="TextBox 11">
            <a:extLst>
              <a:ext uri="{FF2B5EF4-FFF2-40B4-BE49-F238E27FC236}">
                <a16:creationId xmlns:a16="http://schemas.microsoft.com/office/drawing/2014/main" id="{9FB35C15-0D99-1036-25D0-D719F7914263}"/>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30372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7156" y="349494"/>
            <a:ext cx="7762460" cy="755039"/>
          </a:xfrm>
        </p:spPr>
        <p:txBody>
          <a:bodyPr/>
          <a:lstStyle/>
          <a:p>
            <a:r>
              <a:rPr lang="en-US" b="1" dirty="0"/>
              <a:t>Getting info about your data</a:t>
            </a:r>
          </a:p>
        </p:txBody>
      </p:sp>
      <p:sp>
        <p:nvSpPr>
          <p:cNvPr id="3" name="Content Placeholder 2"/>
          <p:cNvSpPr>
            <a:spLocks noGrp="1"/>
          </p:cNvSpPr>
          <p:nvPr>
            <p:ph idx="1"/>
          </p:nvPr>
        </p:nvSpPr>
        <p:spPr>
          <a:xfrm>
            <a:off x="838200" y="1690689"/>
            <a:ext cx="10515600" cy="1294882"/>
          </a:xfrm>
        </p:spPr>
        <p:txBody>
          <a:bodyPr>
            <a:noAutofit/>
          </a:bodyPr>
          <a:lstStyle/>
          <a:p>
            <a:r>
              <a:rPr lang="en-US" sz="2000" b="1" dirty="0">
                <a:solidFill>
                  <a:srgbClr val="0070C0"/>
                </a:solidFill>
                <a:latin typeface="Courier New" panose="02070309020205020404" pitchFamily="49" charset="0"/>
                <a:cs typeface="Courier New" panose="02070309020205020404" pitchFamily="49" charset="0"/>
              </a:rPr>
              <a:t>.info() </a:t>
            </a:r>
            <a:r>
              <a:rPr lang="en-US" sz="2000" dirty="0"/>
              <a:t>should be one of the very first commands you run after loading your data</a:t>
            </a:r>
          </a:p>
          <a:p>
            <a:r>
              <a:rPr lang="en-US" sz="2000" b="1" dirty="0">
                <a:solidFill>
                  <a:srgbClr val="0070C0"/>
                </a:solidFill>
                <a:latin typeface="Courier New" panose="02070309020205020404" pitchFamily="49" charset="0"/>
                <a:cs typeface="Courier New" panose="02070309020205020404" pitchFamily="49" charset="0"/>
              </a:rPr>
              <a:t>.info() </a:t>
            </a:r>
            <a:r>
              <a:rPr lang="en-US" sz="2000" dirty="0"/>
              <a:t>provides the essential details about your dataset, such as the number of rows and columns, the number of non-null values, what type of data is in each column, and how much memory your </a:t>
            </a:r>
            <a:r>
              <a:rPr lang="en-US" sz="2000" dirty="0" err="1"/>
              <a:t>DataFrame</a:t>
            </a:r>
            <a:r>
              <a:rPr lang="en-US" sz="2000" dirty="0"/>
              <a:t> is using.</a:t>
            </a:r>
          </a:p>
        </p:txBody>
      </p:sp>
      <p:sp>
        <p:nvSpPr>
          <p:cNvPr id="4" name="Rectangle 3"/>
          <p:cNvSpPr/>
          <p:nvPr/>
        </p:nvSpPr>
        <p:spPr>
          <a:xfrm>
            <a:off x="1396227" y="3496460"/>
            <a:ext cx="2390398" cy="369332"/>
          </a:xfrm>
          <a:prstGeom prst="rect">
            <a:avLst/>
          </a:prstGeom>
          <a:noFill/>
          <a:ln>
            <a:solidFill>
              <a:schemeClr val="accent1"/>
            </a:solid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movies_df.</a:t>
            </a:r>
            <a:r>
              <a:rPr kumimoji="0" lang="en-US" sz="1800" b="1" i="0" u="none" strike="noStrike" kern="1200" cap="none" spc="0" normalizeH="0" baseline="0" noProof="0" dirty="0">
                <a:ln>
                  <a:noFill/>
                </a:ln>
                <a:solidFill>
                  <a:srgbClr val="4271AE"/>
                </a:solidFill>
                <a:effectLst/>
                <a:uLnTx/>
                <a:uFillTx/>
                <a:latin typeface="Courier New" panose="02070309020205020404" pitchFamily="49" charset="0"/>
                <a:ea typeface="+mn-ea"/>
                <a:cs typeface="Courier New" panose="02070309020205020404" pitchFamily="49" charset="0"/>
              </a:rPr>
              <a:t>info</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a:t>
            </a:r>
            <a:endParaRPr kumimoji="0" lang="en-US" sz="1800" b="1" i="0" u="none" strike="noStrike" kern="1200" cap="none" spc="0" normalizeH="0" baseline="0" noProof="0" dirty="0">
              <a:ln>
                <a:noFill/>
              </a:ln>
              <a:solidFill>
                <a:prstClr val="black"/>
              </a:solidFill>
              <a:effectLst/>
              <a:uLnTx/>
              <a:uFillTx/>
              <a:latin typeface="Courier New" panose="02070309020205020404" pitchFamily="49" charset="0"/>
              <a:ea typeface="+mn-ea"/>
              <a:cs typeface="Courier New" panose="02070309020205020404" pitchFamily="49" charset="0"/>
            </a:endParaRPr>
          </a:p>
        </p:txBody>
      </p:sp>
      <p:pic>
        <p:nvPicPr>
          <p:cNvPr id="5" name="Picture 4"/>
          <p:cNvPicPr>
            <a:picLocks noChangeAspect="1"/>
          </p:cNvPicPr>
          <p:nvPr/>
        </p:nvPicPr>
        <p:blipFill>
          <a:blip r:embed="rId2"/>
          <a:stretch>
            <a:fillRect/>
          </a:stretch>
        </p:blipFill>
        <p:spPr>
          <a:xfrm>
            <a:off x="4906509" y="2985571"/>
            <a:ext cx="6447291" cy="2948621"/>
          </a:xfrm>
          <a:prstGeom prst="rect">
            <a:avLst/>
          </a:prstGeom>
        </p:spPr>
      </p:pic>
      <p:sp>
        <p:nvSpPr>
          <p:cNvPr id="6" name="Rectangle 5"/>
          <p:cNvSpPr/>
          <p:nvPr/>
        </p:nvSpPr>
        <p:spPr>
          <a:xfrm>
            <a:off x="1396227" y="4547419"/>
            <a:ext cx="2252540" cy="369332"/>
          </a:xfrm>
          <a:prstGeom prst="rect">
            <a:avLst/>
          </a:prstGeom>
          <a:noFill/>
          <a:ln>
            <a:solidFill>
              <a:schemeClr val="accent1"/>
            </a:solid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srgbClr val="4D4D4C"/>
                </a:solidFill>
                <a:effectLst/>
                <a:uLnTx/>
                <a:uFillTx/>
                <a:latin typeface="Courier New" panose="02070309020205020404" pitchFamily="49" charset="0"/>
                <a:ea typeface="+mn-ea"/>
                <a:cs typeface="Courier New" panose="02070309020205020404" pitchFamily="49" charset="0"/>
              </a:rPr>
              <a:t>movies_df.</a:t>
            </a:r>
            <a:r>
              <a:rPr kumimoji="0" lang="en-US" sz="1800" b="1" i="0" u="none" strike="noStrike" kern="1200" cap="none" spc="0" normalizeH="0" baseline="0" noProof="0" dirty="0" err="1">
                <a:ln>
                  <a:noFill/>
                </a:ln>
                <a:solidFill>
                  <a:srgbClr val="4271AE"/>
                </a:solidFill>
                <a:effectLst/>
                <a:uLnTx/>
                <a:uFillTx/>
                <a:latin typeface="Courier New" panose="02070309020205020404" pitchFamily="49" charset="0"/>
                <a:ea typeface="+mn-ea"/>
                <a:cs typeface="Courier New" panose="02070309020205020404" pitchFamily="49" charset="0"/>
              </a:rPr>
              <a:t>shape</a:t>
            </a:r>
            <a:endParaRPr kumimoji="0" lang="en-US" sz="1800" b="1" i="0" u="none" strike="noStrike" kern="1200" cap="none" spc="0" normalizeH="0" baseline="0" noProof="0" dirty="0">
              <a:ln>
                <a:noFill/>
              </a:ln>
              <a:solidFill>
                <a:prstClr val="black"/>
              </a:solidFill>
              <a:effectLst/>
              <a:uLnTx/>
              <a:uFillTx/>
              <a:latin typeface="Courier New" panose="02070309020205020404" pitchFamily="49" charset="0"/>
              <a:ea typeface="+mn-ea"/>
              <a:cs typeface="Courier New" panose="02070309020205020404" pitchFamily="49" charset="0"/>
            </a:endParaRPr>
          </a:p>
        </p:txBody>
      </p:sp>
      <p:pic>
        <p:nvPicPr>
          <p:cNvPr id="7" name="Picture 6"/>
          <p:cNvPicPr>
            <a:picLocks noChangeAspect="1"/>
          </p:cNvPicPr>
          <p:nvPr/>
        </p:nvPicPr>
        <p:blipFill>
          <a:blip r:embed="rId3"/>
          <a:stretch>
            <a:fillRect/>
          </a:stretch>
        </p:blipFill>
        <p:spPr>
          <a:xfrm>
            <a:off x="4906509" y="5829920"/>
            <a:ext cx="1514475" cy="923925"/>
          </a:xfrm>
          <a:prstGeom prst="rect">
            <a:avLst/>
          </a:prstGeom>
        </p:spPr>
      </p:pic>
      <p:pic>
        <p:nvPicPr>
          <p:cNvPr id="8" name="Graphic 22">
            <a:extLst>
              <a:ext uri="{FF2B5EF4-FFF2-40B4-BE49-F238E27FC236}">
                <a16:creationId xmlns:a16="http://schemas.microsoft.com/office/drawing/2014/main" id="{1FEFB56A-3996-CD5F-FF7E-EB8FF14329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055172" y="127849"/>
            <a:ext cx="2095043" cy="988860"/>
          </a:xfrm>
          <a:prstGeom prst="rect">
            <a:avLst/>
          </a:prstGeom>
        </p:spPr>
      </p:pic>
      <p:sp>
        <p:nvSpPr>
          <p:cNvPr id="13" name="Right Triangle 12">
            <a:extLst>
              <a:ext uri="{FF2B5EF4-FFF2-40B4-BE49-F238E27FC236}">
                <a16:creationId xmlns:a16="http://schemas.microsoft.com/office/drawing/2014/main" id="{4F10F2B5-8BEF-94E1-CC38-CCA7ACA5BD05}"/>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9" name="Group 8">
            <a:extLst>
              <a:ext uri="{FF2B5EF4-FFF2-40B4-BE49-F238E27FC236}">
                <a16:creationId xmlns:a16="http://schemas.microsoft.com/office/drawing/2014/main" id="{FFE3B5E7-8E4F-D9BD-023B-2797E10BE1B0}"/>
              </a:ext>
            </a:extLst>
          </p:cNvPr>
          <p:cNvGrpSpPr/>
          <p:nvPr/>
        </p:nvGrpSpPr>
        <p:grpSpPr>
          <a:xfrm>
            <a:off x="265043" y="127849"/>
            <a:ext cx="1275385" cy="1198331"/>
            <a:chOff x="265043" y="127849"/>
            <a:chExt cx="1275385" cy="1198331"/>
          </a:xfrm>
        </p:grpSpPr>
        <p:sp>
          <p:nvSpPr>
            <p:cNvPr id="10" name="Rectangle 9">
              <a:extLst>
                <a:ext uri="{FF2B5EF4-FFF2-40B4-BE49-F238E27FC236}">
                  <a16:creationId xmlns:a16="http://schemas.microsoft.com/office/drawing/2014/main" id="{15FCCF11-E96B-DEF5-B859-A459B2887A3A}"/>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1" name="TextBox 10">
              <a:extLst>
                <a:ext uri="{FF2B5EF4-FFF2-40B4-BE49-F238E27FC236}">
                  <a16:creationId xmlns:a16="http://schemas.microsoft.com/office/drawing/2014/main" id="{F39D24B1-46B8-FDDA-6023-0D1F2DF2D562}"/>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03736F02-9ED0-563D-4C03-76CD8BC7D3E1}"/>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14" name="TextBox 13">
            <a:extLst>
              <a:ext uri="{FF2B5EF4-FFF2-40B4-BE49-F238E27FC236}">
                <a16:creationId xmlns:a16="http://schemas.microsoft.com/office/drawing/2014/main" id="{7E86AAA1-6561-0964-0AC1-5C65D3FDDE52}"/>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519350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1295" y="366378"/>
            <a:ext cx="8305800" cy="721272"/>
          </a:xfrm>
        </p:spPr>
        <p:txBody>
          <a:bodyPr/>
          <a:lstStyle/>
          <a:p>
            <a:r>
              <a:rPr lang="en-US" b="1" dirty="0"/>
              <a:t>Understanding your variables</a:t>
            </a:r>
          </a:p>
        </p:txBody>
      </p:sp>
      <p:sp>
        <p:nvSpPr>
          <p:cNvPr id="3" name="Content Placeholder 2"/>
          <p:cNvSpPr>
            <a:spLocks noGrp="1"/>
          </p:cNvSpPr>
          <p:nvPr>
            <p:ph idx="1"/>
          </p:nvPr>
        </p:nvSpPr>
        <p:spPr>
          <a:xfrm>
            <a:off x="838200" y="1575412"/>
            <a:ext cx="10515600" cy="5107965"/>
          </a:xfrm>
        </p:spPr>
        <p:txBody>
          <a:bodyPr>
            <a:normAutofit lnSpcReduction="10000"/>
          </a:bodyPr>
          <a:lstStyle/>
          <a:p>
            <a:r>
              <a:rPr lang="en-US" sz="2000" dirty="0"/>
              <a:t>Using .</a:t>
            </a:r>
            <a:r>
              <a:rPr lang="en-US" sz="2000" b="1" dirty="0">
                <a:latin typeface="Courier New" panose="02070309020205020404" pitchFamily="49" charset="0"/>
                <a:cs typeface="Courier New" panose="02070309020205020404" pitchFamily="49" charset="0"/>
              </a:rPr>
              <a:t>describe() </a:t>
            </a:r>
            <a:r>
              <a:rPr lang="en-US" sz="2000" dirty="0"/>
              <a:t>on an entire </a:t>
            </a:r>
            <a:r>
              <a:rPr lang="en-US" sz="2000" dirty="0" err="1"/>
              <a:t>DataFrame</a:t>
            </a:r>
            <a:r>
              <a:rPr lang="en-US" sz="2000" dirty="0"/>
              <a:t> we can get a summary of the distribution of continuous variables:</a:t>
            </a:r>
          </a:p>
          <a:p>
            <a:endParaRPr lang="en-US" sz="2000" dirty="0"/>
          </a:p>
          <a:p>
            <a:endParaRPr lang="en-US" sz="2000" dirty="0"/>
          </a:p>
          <a:p>
            <a:endParaRPr lang="en-US" sz="2000" dirty="0"/>
          </a:p>
          <a:p>
            <a:endParaRPr lang="en-US" sz="2000" dirty="0"/>
          </a:p>
          <a:p>
            <a:endParaRPr lang="en-US" sz="2000" dirty="0"/>
          </a:p>
          <a:p>
            <a:r>
              <a:rPr lang="en-US" sz="2000" b="1" dirty="0">
                <a:latin typeface="Courier New" panose="02070309020205020404" pitchFamily="49" charset="0"/>
                <a:cs typeface="Courier New" panose="02070309020205020404" pitchFamily="49" charset="0"/>
              </a:rPr>
              <a:t>.describe() </a:t>
            </a:r>
            <a:r>
              <a:rPr lang="en-US" sz="2000" dirty="0"/>
              <a:t>can also be used on a categorical variable to get the count of rows, unique count of categories, top category, and </a:t>
            </a:r>
            <a:r>
              <a:rPr lang="en-US" sz="2000" dirty="0" err="1"/>
              <a:t>freq</a:t>
            </a:r>
            <a:r>
              <a:rPr lang="en-US" sz="2000" dirty="0"/>
              <a:t> of top category:</a:t>
            </a:r>
          </a:p>
          <a:p>
            <a:endParaRPr lang="en-US" sz="2000" dirty="0"/>
          </a:p>
          <a:p>
            <a:endParaRPr lang="en-US" sz="2000" dirty="0"/>
          </a:p>
          <a:p>
            <a:endParaRPr lang="en-US" sz="2000" dirty="0"/>
          </a:p>
          <a:p>
            <a:r>
              <a:rPr lang="en-US" sz="2000" dirty="0"/>
              <a:t>This tells us that the genre column has 207 unique values, the top value is Action/Adventure/Sci-Fi, which shows up 50 times (</a:t>
            </a:r>
            <a:r>
              <a:rPr lang="en-US" sz="2000" dirty="0" err="1"/>
              <a:t>freq</a:t>
            </a:r>
            <a:r>
              <a:rPr lang="en-US" sz="2000" dirty="0"/>
              <a:t>).</a:t>
            </a:r>
          </a:p>
        </p:txBody>
      </p:sp>
      <p:sp>
        <p:nvSpPr>
          <p:cNvPr id="4" name="Rectangle 3"/>
          <p:cNvSpPr/>
          <p:nvPr/>
        </p:nvSpPr>
        <p:spPr>
          <a:xfrm>
            <a:off x="2714689" y="2150372"/>
            <a:ext cx="2941831" cy="369332"/>
          </a:xfrm>
          <a:prstGeom prst="rect">
            <a:avLst/>
          </a:prstGeom>
          <a:noFill/>
          <a:ln>
            <a:solidFill>
              <a:schemeClr val="accent1"/>
            </a:solid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srgbClr val="4D4D4C"/>
                </a:solidFill>
                <a:effectLst/>
                <a:uLnTx/>
                <a:uFillTx/>
                <a:latin typeface="Courier New" panose="02070309020205020404" pitchFamily="49" charset="0"/>
                <a:ea typeface="+mn-ea"/>
                <a:cs typeface="Courier New" panose="02070309020205020404" pitchFamily="49" charset="0"/>
              </a:rPr>
              <a:t>movies_df.</a:t>
            </a:r>
            <a:r>
              <a:rPr kumimoji="0" lang="en-US" sz="1800" b="1" i="0" u="none" strike="noStrike" kern="1200" cap="none" spc="0" normalizeH="0" baseline="0" noProof="0" dirty="0" err="1">
                <a:ln>
                  <a:noFill/>
                </a:ln>
                <a:solidFill>
                  <a:srgbClr val="4271AE"/>
                </a:solidFill>
                <a:effectLst/>
                <a:uLnTx/>
                <a:uFillTx/>
                <a:latin typeface="Courier New" panose="02070309020205020404" pitchFamily="49" charset="0"/>
                <a:ea typeface="+mn-ea"/>
                <a:cs typeface="Courier New" panose="02070309020205020404" pitchFamily="49" charset="0"/>
              </a:rPr>
              <a:t>describe</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a:t>
            </a:r>
            <a:endParaRPr kumimoji="0" lang="en-US" sz="1800" b="1" i="0" u="none" strike="noStrike" kern="1200" cap="none" spc="0" normalizeH="0" baseline="0" noProof="0" dirty="0">
              <a:ln>
                <a:noFill/>
              </a:ln>
              <a:solidFill>
                <a:prstClr val="black"/>
              </a:solidFill>
              <a:effectLst/>
              <a:uLnTx/>
              <a:uFillTx/>
              <a:latin typeface="Courier New" panose="02070309020205020404" pitchFamily="49" charset="0"/>
              <a:ea typeface="+mn-ea"/>
              <a:cs typeface="Courier New" panose="02070309020205020404" pitchFamily="49" charset="0"/>
            </a:endParaRPr>
          </a:p>
        </p:txBody>
      </p:sp>
      <p:pic>
        <p:nvPicPr>
          <p:cNvPr id="5" name="Picture 4"/>
          <p:cNvPicPr>
            <a:picLocks noChangeAspect="1"/>
          </p:cNvPicPr>
          <p:nvPr/>
        </p:nvPicPr>
        <p:blipFill>
          <a:blip r:embed="rId2"/>
          <a:stretch>
            <a:fillRect/>
          </a:stretch>
        </p:blipFill>
        <p:spPr>
          <a:xfrm>
            <a:off x="6335387" y="1991264"/>
            <a:ext cx="4692498" cy="1967393"/>
          </a:xfrm>
          <a:prstGeom prst="rect">
            <a:avLst/>
          </a:prstGeom>
        </p:spPr>
      </p:pic>
      <p:sp>
        <p:nvSpPr>
          <p:cNvPr id="6" name="Rectangle 5"/>
          <p:cNvSpPr/>
          <p:nvPr/>
        </p:nvSpPr>
        <p:spPr>
          <a:xfrm>
            <a:off x="2714689" y="4931001"/>
            <a:ext cx="4182555" cy="369332"/>
          </a:xfrm>
          <a:prstGeom prst="rect">
            <a:avLst/>
          </a:prstGeom>
          <a:noFill/>
          <a:ln>
            <a:solidFill>
              <a:schemeClr val="accent1"/>
            </a:solid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srgbClr val="4D4D4C"/>
                </a:solidFill>
                <a:effectLst/>
                <a:uLnTx/>
                <a:uFillTx/>
                <a:latin typeface="Courier New" panose="02070309020205020404" pitchFamily="49" charset="0"/>
                <a:ea typeface="+mn-ea"/>
                <a:cs typeface="Courier New" panose="02070309020205020404" pitchFamily="49" charset="0"/>
              </a:rPr>
              <a:t>movies_df</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a:t>
            </a:r>
            <a:r>
              <a:rPr kumimoji="0" lang="en-US" sz="1800" b="1" i="0" u="none" strike="noStrike" kern="1200" cap="none" spc="0" normalizeH="0" baseline="0" noProof="0" dirty="0">
                <a:ln>
                  <a:noFill/>
                </a:ln>
                <a:solidFill>
                  <a:srgbClr val="718C00"/>
                </a:solidFill>
                <a:effectLst/>
                <a:uLnTx/>
                <a:uFillTx/>
                <a:latin typeface="Courier New" panose="02070309020205020404" pitchFamily="49" charset="0"/>
                <a:ea typeface="+mn-ea"/>
                <a:cs typeface="Courier New" panose="02070309020205020404" pitchFamily="49" charset="0"/>
              </a:rPr>
              <a:t>'genre'</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a:t>
            </a:r>
            <a:r>
              <a:rPr kumimoji="0" lang="en-US" sz="1800" b="1" i="0" u="none" strike="noStrike" kern="1200" cap="none" spc="0" normalizeH="0" baseline="0" noProof="0" dirty="0">
                <a:ln>
                  <a:noFill/>
                </a:ln>
                <a:solidFill>
                  <a:srgbClr val="4271AE"/>
                </a:solidFill>
                <a:effectLst/>
                <a:uLnTx/>
                <a:uFillTx/>
                <a:latin typeface="Courier New" panose="02070309020205020404" pitchFamily="49" charset="0"/>
                <a:ea typeface="+mn-ea"/>
                <a:cs typeface="Courier New" panose="02070309020205020404" pitchFamily="49" charset="0"/>
              </a:rPr>
              <a:t>describe</a:t>
            </a:r>
            <a:r>
              <a:rPr kumimoji="0" lang="en-US" sz="1800" b="1" i="0" u="none" strike="noStrike" kern="1200" cap="none" spc="0" normalizeH="0" baseline="0" noProof="0" dirty="0">
                <a:ln>
                  <a:noFill/>
                </a:ln>
                <a:solidFill>
                  <a:srgbClr val="4D4D4C"/>
                </a:solidFill>
                <a:effectLst/>
                <a:uLnTx/>
                <a:uFillTx/>
                <a:latin typeface="Courier New" panose="02070309020205020404" pitchFamily="49" charset="0"/>
                <a:ea typeface="+mn-ea"/>
                <a:cs typeface="Courier New" panose="02070309020205020404" pitchFamily="49" charset="0"/>
              </a:rPr>
              <a:t>()</a:t>
            </a:r>
            <a:endParaRPr kumimoji="0" lang="en-US" sz="1800" b="1" i="0" u="none" strike="noStrike" kern="1200" cap="none" spc="0" normalizeH="0" baseline="0" noProof="0" dirty="0">
              <a:ln>
                <a:noFill/>
              </a:ln>
              <a:solidFill>
                <a:prstClr val="black"/>
              </a:solidFill>
              <a:effectLst/>
              <a:uLnTx/>
              <a:uFillTx/>
              <a:latin typeface="Courier New" panose="02070309020205020404" pitchFamily="49" charset="0"/>
              <a:ea typeface="+mn-ea"/>
              <a:cs typeface="Courier New" panose="02070309020205020404" pitchFamily="49" charset="0"/>
            </a:endParaRPr>
          </a:p>
        </p:txBody>
      </p:sp>
      <p:pic>
        <p:nvPicPr>
          <p:cNvPr id="7" name="Picture 6"/>
          <p:cNvPicPr>
            <a:picLocks noChangeAspect="1"/>
          </p:cNvPicPr>
          <p:nvPr/>
        </p:nvPicPr>
        <p:blipFill>
          <a:blip r:embed="rId3"/>
          <a:stretch>
            <a:fillRect/>
          </a:stretch>
        </p:blipFill>
        <p:spPr>
          <a:xfrm>
            <a:off x="7425369" y="4487871"/>
            <a:ext cx="2875401" cy="1255592"/>
          </a:xfrm>
          <a:prstGeom prst="rect">
            <a:avLst/>
          </a:prstGeom>
        </p:spPr>
      </p:pic>
      <p:pic>
        <p:nvPicPr>
          <p:cNvPr id="8" name="Graphic 22">
            <a:extLst>
              <a:ext uri="{FF2B5EF4-FFF2-40B4-BE49-F238E27FC236}">
                <a16:creationId xmlns:a16="http://schemas.microsoft.com/office/drawing/2014/main" id="{063D0917-F4AD-0F04-54A5-C0A536AC6C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088025" y="31557"/>
            <a:ext cx="2091871" cy="987363"/>
          </a:xfrm>
          <a:prstGeom prst="rect">
            <a:avLst/>
          </a:prstGeom>
        </p:spPr>
      </p:pic>
      <p:grpSp>
        <p:nvGrpSpPr>
          <p:cNvPr id="15" name="Group 14">
            <a:extLst>
              <a:ext uri="{FF2B5EF4-FFF2-40B4-BE49-F238E27FC236}">
                <a16:creationId xmlns:a16="http://schemas.microsoft.com/office/drawing/2014/main" id="{BDE065A2-65D0-44C3-93F4-58C875F6A8C4}"/>
              </a:ext>
            </a:extLst>
          </p:cNvPr>
          <p:cNvGrpSpPr/>
          <p:nvPr/>
        </p:nvGrpSpPr>
        <p:grpSpPr>
          <a:xfrm>
            <a:off x="0" y="0"/>
            <a:ext cx="1790952" cy="1799302"/>
            <a:chOff x="0" y="0"/>
            <a:chExt cx="1790952" cy="1799302"/>
          </a:xfrm>
        </p:grpSpPr>
        <p:sp>
          <p:nvSpPr>
            <p:cNvPr id="14" name="Right Triangle 13">
              <a:extLst>
                <a:ext uri="{FF2B5EF4-FFF2-40B4-BE49-F238E27FC236}">
                  <a16:creationId xmlns:a16="http://schemas.microsoft.com/office/drawing/2014/main" id="{F2496D89-9AA9-856E-5234-988879517428}"/>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9" name="Group 8">
              <a:extLst>
                <a:ext uri="{FF2B5EF4-FFF2-40B4-BE49-F238E27FC236}">
                  <a16:creationId xmlns:a16="http://schemas.microsoft.com/office/drawing/2014/main" id="{DCD3B202-FB53-E315-9F31-23E266F04F51}"/>
                </a:ext>
              </a:extLst>
            </p:cNvPr>
            <p:cNvGrpSpPr/>
            <p:nvPr/>
          </p:nvGrpSpPr>
          <p:grpSpPr>
            <a:xfrm>
              <a:off x="265043" y="127849"/>
              <a:ext cx="1275385" cy="1198331"/>
              <a:chOff x="265043" y="127849"/>
              <a:chExt cx="1275385" cy="1198331"/>
            </a:xfrm>
          </p:grpSpPr>
          <p:sp>
            <p:nvSpPr>
              <p:cNvPr id="10" name="Rectangle 9">
                <a:extLst>
                  <a:ext uri="{FF2B5EF4-FFF2-40B4-BE49-F238E27FC236}">
                    <a16:creationId xmlns:a16="http://schemas.microsoft.com/office/drawing/2014/main" id="{BCB5AB3C-77BF-EC3F-B7C9-B15131574536}"/>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1" name="TextBox 10">
                <a:extLst>
                  <a:ext uri="{FF2B5EF4-FFF2-40B4-BE49-F238E27FC236}">
                    <a16:creationId xmlns:a16="http://schemas.microsoft.com/office/drawing/2014/main" id="{0E0DE945-35CE-4096-7254-3B9613775189}"/>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53851A02-337D-9772-A2FB-5F463F95C761}"/>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grpSp>
      <p:sp>
        <p:nvSpPr>
          <p:cNvPr id="13" name="TextBox 12">
            <a:extLst>
              <a:ext uri="{FF2B5EF4-FFF2-40B4-BE49-F238E27FC236}">
                <a16:creationId xmlns:a16="http://schemas.microsoft.com/office/drawing/2014/main" id="{0339B1F2-2E3C-5F09-59F6-CB2AAD8027E7}"/>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450773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3048" y="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1351722" y="2239618"/>
            <a:ext cx="4359965" cy="1974574"/>
          </a:xfrm>
        </p:spPr>
        <p:txBody>
          <a:bodyPr anchor="b">
            <a:normAutofit fontScale="90000"/>
          </a:bodyPr>
          <a:lstStyle/>
          <a:p>
            <a:pPr algn="ctr"/>
            <a:r>
              <a:rPr lang="en-US" sz="4800" dirty="0">
                <a:solidFill>
                  <a:schemeClr val="tx1">
                    <a:lumMod val="75000"/>
                    <a:lumOff val="25000"/>
                  </a:schemeClr>
                </a:solidFill>
              </a:rPr>
              <a:t>Matplotlib and Seaborn</a:t>
            </a:r>
          </a:p>
        </p:txBody>
      </p:sp>
    </p:spTree>
    <p:extLst>
      <p:ext uri="{BB962C8B-B14F-4D97-AF65-F5344CB8AC3E}">
        <p14:creationId xmlns:p14="http://schemas.microsoft.com/office/powerpoint/2010/main" val="16020094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52401"/>
            <a:ext cx="8229600" cy="1143000"/>
          </a:xfrm>
        </p:spPr>
        <p:txBody>
          <a:bodyPr>
            <a:normAutofit/>
          </a:bodyPr>
          <a:lstStyle/>
          <a:p>
            <a:r>
              <a:rPr lang="en-US" dirty="0">
                <a:solidFill>
                  <a:srgbClr val="0070C0"/>
                </a:solidFill>
              </a:rPr>
              <a:t>What is data visualization?</a:t>
            </a:r>
          </a:p>
        </p:txBody>
      </p:sp>
      <p:sp>
        <p:nvSpPr>
          <p:cNvPr id="3" name="Content Placeholder 2"/>
          <p:cNvSpPr>
            <a:spLocks noGrp="1"/>
          </p:cNvSpPr>
          <p:nvPr>
            <p:ph idx="1"/>
          </p:nvPr>
        </p:nvSpPr>
        <p:spPr>
          <a:xfrm>
            <a:off x="1828799" y="1243058"/>
            <a:ext cx="10098157" cy="2639829"/>
          </a:xfrm>
        </p:spPr>
        <p:txBody>
          <a:bodyPr>
            <a:normAutofit/>
          </a:bodyPr>
          <a:lstStyle/>
          <a:p>
            <a:r>
              <a:rPr lang="en-US" sz="2400" dirty="0"/>
              <a:t>Data visualization is the graphical representation of information and data. </a:t>
            </a:r>
          </a:p>
          <a:p>
            <a:pPr lvl="1"/>
            <a:r>
              <a:rPr lang="en-US" sz="2000" dirty="0"/>
              <a:t>Can be achieved using visual elements like figures, charts, graphs, maps, and more.</a:t>
            </a:r>
          </a:p>
          <a:p>
            <a:r>
              <a:rPr lang="en-US" sz="2400" dirty="0"/>
              <a:t>Data visualization tools provide a way to present these figures and graphs.</a:t>
            </a:r>
          </a:p>
          <a:p>
            <a:r>
              <a:rPr lang="en-US" sz="2400" dirty="0"/>
              <a:t>Often, it is essential to analyze massive amounts of information and make data-driven decisions.</a:t>
            </a:r>
          </a:p>
          <a:p>
            <a:pPr lvl="1"/>
            <a:r>
              <a:rPr lang="en-US" sz="2000" dirty="0"/>
              <a:t>converting complex data into an easy-to-understand representation.</a:t>
            </a:r>
          </a:p>
        </p:txBody>
      </p:sp>
      <p:grpSp>
        <p:nvGrpSpPr>
          <p:cNvPr id="5" name="Group 4"/>
          <p:cNvGrpSpPr/>
          <p:nvPr/>
        </p:nvGrpSpPr>
        <p:grpSpPr>
          <a:xfrm>
            <a:off x="2514599" y="3882887"/>
            <a:ext cx="8497957" cy="2670313"/>
            <a:chOff x="768096" y="3581401"/>
            <a:chExt cx="7977452" cy="2008131"/>
          </a:xfrm>
        </p:grpSpPr>
        <p:pic>
          <p:nvPicPr>
            <p:cNvPr id="6" name="Picture 5"/>
            <p:cNvPicPr>
              <a:picLocks noChangeAspect="1"/>
            </p:cNvPicPr>
            <p:nvPr/>
          </p:nvPicPr>
          <p:blipFill>
            <a:blip r:embed="rId2"/>
            <a:stretch>
              <a:fillRect/>
            </a:stretch>
          </p:blipFill>
          <p:spPr>
            <a:xfrm>
              <a:off x="768096" y="3733800"/>
              <a:ext cx="2199030" cy="1799206"/>
            </a:xfrm>
            <a:prstGeom prst="rect">
              <a:avLst/>
            </a:prstGeom>
          </p:spPr>
        </p:pic>
        <p:pic>
          <p:nvPicPr>
            <p:cNvPr id="7" name="Picture 6"/>
            <p:cNvPicPr>
              <a:picLocks noChangeAspect="1"/>
            </p:cNvPicPr>
            <p:nvPr/>
          </p:nvPicPr>
          <p:blipFill>
            <a:blip r:embed="rId3"/>
            <a:stretch>
              <a:fillRect/>
            </a:stretch>
          </p:blipFill>
          <p:spPr>
            <a:xfrm>
              <a:off x="3339588" y="3581401"/>
              <a:ext cx="2454065" cy="2007870"/>
            </a:xfrm>
            <a:prstGeom prst="rect">
              <a:avLst/>
            </a:prstGeom>
          </p:spPr>
        </p:pic>
        <p:pic>
          <p:nvPicPr>
            <p:cNvPr id="8" name="Picture 7"/>
            <p:cNvPicPr>
              <a:picLocks noChangeAspect="1"/>
            </p:cNvPicPr>
            <p:nvPr/>
          </p:nvPicPr>
          <p:blipFill>
            <a:blip r:embed="rId4"/>
            <a:stretch>
              <a:fillRect/>
            </a:stretch>
          </p:blipFill>
          <p:spPr>
            <a:xfrm>
              <a:off x="5979850" y="3581401"/>
              <a:ext cx="2765698" cy="2008131"/>
            </a:xfrm>
            <a:prstGeom prst="rect">
              <a:avLst/>
            </a:prstGeom>
          </p:spPr>
        </p:pic>
      </p:grpSp>
      <p:grpSp>
        <p:nvGrpSpPr>
          <p:cNvPr id="4" name="Group 3">
            <a:extLst>
              <a:ext uri="{FF2B5EF4-FFF2-40B4-BE49-F238E27FC236}">
                <a16:creationId xmlns:a16="http://schemas.microsoft.com/office/drawing/2014/main" id="{6D47FC49-20AF-06BA-2523-102416DE55AA}"/>
              </a:ext>
            </a:extLst>
          </p:cNvPr>
          <p:cNvGrpSpPr/>
          <p:nvPr/>
        </p:nvGrpSpPr>
        <p:grpSpPr>
          <a:xfrm>
            <a:off x="0" y="0"/>
            <a:ext cx="1790952" cy="1799302"/>
            <a:chOff x="0" y="0"/>
            <a:chExt cx="1790952" cy="1799302"/>
          </a:xfrm>
        </p:grpSpPr>
        <p:sp>
          <p:nvSpPr>
            <p:cNvPr id="9" name="Right Triangle 8">
              <a:extLst>
                <a:ext uri="{FF2B5EF4-FFF2-40B4-BE49-F238E27FC236}">
                  <a16:creationId xmlns:a16="http://schemas.microsoft.com/office/drawing/2014/main" id="{E807414F-F3BD-A12C-9837-378492BE6126}"/>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BF19ADF-36A0-A39E-EE60-A6EC24F2D9C9}"/>
                </a:ext>
              </a:extLst>
            </p:cNvPr>
            <p:cNvGrpSpPr/>
            <p:nvPr/>
          </p:nvGrpSpPr>
          <p:grpSpPr>
            <a:xfrm>
              <a:off x="265043" y="127849"/>
              <a:ext cx="1275385" cy="1198331"/>
              <a:chOff x="265043" y="127849"/>
              <a:chExt cx="1275385" cy="1198331"/>
            </a:xfrm>
          </p:grpSpPr>
          <p:sp>
            <p:nvSpPr>
              <p:cNvPr id="11" name="Rectangle 10">
                <a:extLst>
                  <a:ext uri="{FF2B5EF4-FFF2-40B4-BE49-F238E27FC236}">
                    <a16:creationId xmlns:a16="http://schemas.microsoft.com/office/drawing/2014/main" id="{76C2B9B2-3E70-DB79-7550-B3239179C01B}"/>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2" name="TextBox 11">
                <a:extLst>
                  <a:ext uri="{FF2B5EF4-FFF2-40B4-BE49-F238E27FC236}">
                    <a16:creationId xmlns:a16="http://schemas.microsoft.com/office/drawing/2014/main" id="{3EC4E2DA-1F84-96C1-1D02-54DCB72B305D}"/>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E5DC9818-1ECB-2706-C9CE-C06BD83DAF9E}"/>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grpSp>
      <p:pic>
        <p:nvPicPr>
          <p:cNvPr id="14" name="Graphic 22">
            <a:extLst>
              <a:ext uri="{FF2B5EF4-FFF2-40B4-BE49-F238E27FC236}">
                <a16:creationId xmlns:a16="http://schemas.microsoft.com/office/drawing/2014/main" id="{C81CBE67-DD2A-82C8-3CDF-A2EA94555BF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088025" y="31557"/>
            <a:ext cx="2091871" cy="987363"/>
          </a:xfrm>
          <a:prstGeom prst="rect">
            <a:avLst/>
          </a:prstGeom>
        </p:spPr>
      </p:pic>
      <p:sp>
        <p:nvSpPr>
          <p:cNvPr id="15" name="TextBox 14">
            <a:extLst>
              <a:ext uri="{FF2B5EF4-FFF2-40B4-BE49-F238E27FC236}">
                <a16:creationId xmlns:a16="http://schemas.microsoft.com/office/drawing/2014/main" id="{07FC21B8-62EA-9B6A-5ED2-17892DC92595}"/>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004249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60960"/>
            <a:ext cx="8229600" cy="1143000"/>
          </a:xfrm>
        </p:spPr>
        <p:txBody>
          <a:bodyPr/>
          <a:lstStyle/>
          <a:p>
            <a:r>
              <a:rPr lang="en-US" dirty="0" err="1"/>
              <a:t>Matplotlib</a:t>
            </a:r>
            <a:endParaRPr lang="en-US" dirty="0"/>
          </a:p>
        </p:txBody>
      </p:sp>
      <p:sp>
        <p:nvSpPr>
          <p:cNvPr id="3" name="Content Placeholder 2"/>
          <p:cNvSpPr>
            <a:spLocks noGrp="1"/>
          </p:cNvSpPr>
          <p:nvPr>
            <p:ph idx="1"/>
          </p:nvPr>
        </p:nvSpPr>
        <p:spPr>
          <a:xfrm>
            <a:off x="1981200" y="1066800"/>
            <a:ext cx="8229600" cy="5410200"/>
          </a:xfrm>
        </p:spPr>
        <p:txBody>
          <a:bodyPr>
            <a:normAutofit lnSpcReduction="10000"/>
          </a:bodyPr>
          <a:lstStyle/>
          <a:p>
            <a:r>
              <a:rPr lang="en-US" sz="2400" b="1">
                <a:solidFill>
                  <a:srgbClr val="0070C0"/>
                </a:solidFill>
              </a:rPr>
              <a:t>Matplotlib</a:t>
            </a:r>
            <a:r>
              <a:rPr lang="en-US" sz="2400"/>
              <a:t> is one of the most powerful tools for data visualization in Python.</a:t>
            </a:r>
          </a:p>
          <a:p>
            <a:r>
              <a:rPr lang="en-US" sz="2400" b="1">
                <a:solidFill>
                  <a:srgbClr val="0070C0"/>
                </a:solidFill>
              </a:rPr>
              <a:t>Matplotlib</a:t>
            </a:r>
            <a:r>
              <a:rPr lang="en-US" sz="2400"/>
              <a:t> is an incredibly powerful (and beautiful!) </a:t>
            </a:r>
            <a:r>
              <a:rPr lang="en-US" sz="2400">
                <a:solidFill>
                  <a:srgbClr val="FF0000"/>
                </a:solidFill>
              </a:rPr>
              <a:t>2-D</a:t>
            </a:r>
            <a:r>
              <a:rPr lang="en-US" sz="2400"/>
              <a:t> plotting library. </a:t>
            </a:r>
          </a:p>
          <a:p>
            <a:pPr lvl="1"/>
            <a:r>
              <a:rPr lang="en-US" sz="2000"/>
              <a:t>It is easy to use and provides a huge number of examples for tackling unique problems </a:t>
            </a:r>
          </a:p>
          <a:p>
            <a:r>
              <a:rPr lang="en-US" sz="2000"/>
              <a:t>In order to get </a:t>
            </a:r>
            <a:r>
              <a:rPr lang="en-US" sz="2000" b="1">
                <a:solidFill>
                  <a:srgbClr val="0070C0"/>
                </a:solidFill>
                <a:latin typeface="Courier New" panose="02070309020205020404" pitchFamily="49" charset="0"/>
                <a:cs typeface="Courier New" panose="02070309020205020404" pitchFamily="49" charset="0"/>
              </a:rPr>
              <a:t>matplotlib</a:t>
            </a:r>
            <a:r>
              <a:rPr lang="en-US" sz="2000"/>
              <a:t> into your script, </a:t>
            </a:r>
          </a:p>
          <a:p>
            <a:pPr lvl="1"/>
            <a:r>
              <a:rPr lang="en-US" sz="1600"/>
              <a:t>first you need to import it, for example:</a:t>
            </a:r>
          </a:p>
          <a:p>
            <a:pPr marL="457200" lvl="1" indent="0">
              <a:spcBef>
                <a:spcPts val="600"/>
              </a:spcBef>
              <a:spcAft>
                <a:spcPts val="600"/>
              </a:spcAft>
              <a:buNone/>
            </a:pPr>
            <a:r>
              <a:rPr lang="en-US" sz="1800" b="1">
                <a:solidFill>
                  <a:srgbClr val="0070C0"/>
                </a:solidFill>
                <a:latin typeface="Courier New" panose="02070309020205020404" pitchFamily="49" charset="0"/>
                <a:cs typeface="Courier New" panose="02070309020205020404" pitchFamily="49" charset="0"/>
              </a:rPr>
              <a:t>			import</a:t>
            </a:r>
            <a:r>
              <a:rPr lang="en-US" sz="1800" b="1">
                <a:latin typeface="Courier New" panose="02070309020205020404" pitchFamily="49" charset="0"/>
                <a:cs typeface="Courier New" panose="02070309020205020404" pitchFamily="49" charset="0"/>
              </a:rPr>
              <a:t> matplotlib.pyplot </a:t>
            </a:r>
            <a:r>
              <a:rPr lang="en-US" sz="1800" b="1">
                <a:solidFill>
                  <a:srgbClr val="0070C0"/>
                </a:solidFill>
                <a:latin typeface="Courier New" panose="02070309020205020404" pitchFamily="49" charset="0"/>
                <a:cs typeface="Courier New" panose="02070309020205020404" pitchFamily="49" charset="0"/>
              </a:rPr>
              <a:t>as</a:t>
            </a:r>
            <a:r>
              <a:rPr lang="en-US" sz="1800" b="1">
                <a:latin typeface="Courier New" panose="02070309020205020404" pitchFamily="49" charset="0"/>
                <a:cs typeface="Courier New" panose="02070309020205020404" pitchFamily="49" charset="0"/>
              </a:rPr>
              <a:t> plt</a:t>
            </a:r>
          </a:p>
          <a:p>
            <a:r>
              <a:rPr lang="en-US" sz="2400"/>
              <a:t>However, if it is not installed, you may need to install it:</a:t>
            </a:r>
          </a:p>
          <a:p>
            <a:pPr lvl="1"/>
            <a:r>
              <a:rPr lang="en-US" sz="2000"/>
              <a:t>Easiest way to install </a:t>
            </a:r>
            <a:r>
              <a:rPr lang="en-US" sz="2000" b="1">
                <a:solidFill>
                  <a:srgbClr val="0070C0"/>
                </a:solidFill>
              </a:rPr>
              <a:t>matplotlib</a:t>
            </a:r>
            <a:r>
              <a:rPr lang="en-US" sz="2000"/>
              <a:t> is using </a:t>
            </a:r>
            <a:r>
              <a:rPr lang="en-US" sz="2000" b="1">
                <a:solidFill>
                  <a:srgbClr val="FF0000"/>
                </a:solidFill>
                <a:latin typeface="Courier New" panose="02070309020205020404" pitchFamily="49" charset="0"/>
                <a:cs typeface="Courier New" panose="02070309020205020404" pitchFamily="49" charset="0"/>
              </a:rPr>
              <a:t>pip</a:t>
            </a:r>
            <a:r>
              <a:rPr lang="en-US" sz="2000"/>
              <a:t>. </a:t>
            </a:r>
          </a:p>
          <a:p>
            <a:pPr lvl="1"/>
            <a:r>
              <a:rPr lang="en-US" sz="2000"/>
              <a:t>Type the following command in the command prompt (cmd) or your Linux shell; </a:t>
            </a:r>
          </a:p>
          <a:p>
            <a:pPr lvl="2"/>
            <a:r>
              <a:rPr lang="en-US" sz="2000" b="1">
                <a:solidFill>
                  <a:srgbClr val="0070C0"/>
                </a:solidFill>
                <a:latin typeface="Courier New" panose="02070309020205020404" pitchFamily="49" charset="0"/>
                <a:cs typeface="Courier New" panose="02070309020205020404" pitchFamily="49" charset="0"/>
              </a:rPr>
              <a:t>pip install matplotlib</a:t>
            </a:r>
          </a:p>
          <a:p>
            <a:pPr lvl="2"/>
            <a:r>
              <a:rPr lang="en-US" sz="2000" i="1">
                <a:solidFill>
                  <a:srgbClr val="FF0000"/>
                </a:solidFill>
              </a:rPr>
              <a:t>Note</a:t>
            </a:r>
            <a:r>
              <a:rPr lang="en-US" sz="2000" i="1"/>
              <a:t> that you may need to run the above cmd as an administrator</a:t>
            </a:r>
          </a:p>
          <a:p>
            <a:pPr marL="0" indent="0">
              <a:buNone/>
            </a:pPr>
            <a:endParaRPr lang="en-US" sz="2400" dirty="0"/>
          </a:p>
        </p:txBody>
      </p:sp>
      <p:grpSp>
        <p:nvGrpSpPr>
          <p:cNvPr id="4" name="Group 3">
            <a:extLst>
              <a:ext uri="{FF2B5EF4-FFF2-40B4-BE49-F238E27FC236}">
                <a16:creationId xmlns:a16="http://schemas.microsoft.com/office/drawing/2014/main" id="{9CC7C6C3-3997-E654-659F-9191DB85164C}"/>
              </a:ext>
            </a:extLst>
          </p:cNvPr>
          <p:cNvGrpSpPr/>
          <p:nvPr/>
        </p:nvGrpSpPr>
        <p:grpSpPr>
          <a:xfrm>
            <a:off x="0" y="0"/>
            <a:ext cx="1790952" cy="1799302"/>
            <a:chOff x="0" y="0"/>
            <a:chExt cx="1790952" cy="1799302"/>
          </a:xfrm>
        </p:grpSpPr>
        <p:sp>
          <p:nvSpPr>
            <p:cNvPr id="5" name="Right Triangle 4">
              <a:extLst>
                <a:ext uri="{FF2B5EF4-FFF2-40B4-BE49-F238E27FC236}">
                  <a16:creationId xmlns:a16="http://schemas.microsoft.com/office/drawing/2014/main" id="{F0471A84-4F54-651F-965E-50251BFFB35A}"/>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 name="Group 5">
              <a:extLst>
                <a:ext uri="{FF2B5EF4-FFF2-40B4-BE49-F238E27FC236}">
                  <a16:creationId xmlns:a16="http://schemas.microsoft.com/office/drawing/2014/main" id="{E4739FDA-3CF5-1764-A672-C99EF3B58344}"/>
                </a:ext>
              </a:extLst>
            </p:cNvPr>
            <p:cNvGrpSpPr/>
            <p:nvPr/>
          </p:nvGrpSpPr>
          <p:grpSpPr>
            <a:xfrm>
              <a:off x="265043" y="127849"/>
              <a:ext cx="1275385" cy="1198331"/>
              <a:chOff x="265043" y="127849"/>
              <a:chExt cx="1275385" cy="1198331"/>
            </a:xfrm>
          </p:grpSpPr>
          <p:sp>
            <p:nvSpPr>
              <p:cNvPr id="7" name="Rectangle 6">
                <a:extLst>
                  <a:ext uri="{FF2B5EF4-FFF2-40B4-BE49-F238E27FC236}">
                    <a16:creationId xmlns:a16="http://schemas.microsoft.com/office/drawing/2014/main" id="{7998E655-5775-23F3-EE93-B83E574EE97D}"/>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6E2F1B5F-2D4B-A95A-7559-262A45010200}"/>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CA36B997-04B1-2F1C-5791-57F7AF4391EC}"/>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grpSp>
      <p:pic>
        <p:nvPicPr>
          <p:cNvPr id="10" name="Graphic 22">
            <a:extLst>
              <a:ext uri="{FF2B5EF4-FFF2-40B4-BE49-F238E27FC236}">
                <a16:creationId xmlns:a16="http://schemas.microsoft.com/office/drawing/2014/main" id="{B1C76379-7C6B-FA2F-80A9-266281F5A4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088025" y="31557"/>
            <a:ext cx="2091871" cy="987363"/>
          </a:xfrm>
          <a:prstGeom prst="rect">
            <a:avLst/>
          </a:prstGeom>
        </p:spPr>
      </p:pic>
      <p:sp>
        <p:nvSpPr>
          <p:cNvPr id="11" name="TextBox 10">
            <a:extLst>
              <a:ext uri="{FF2B5EF4-FFF2-40B4-BE49-F238E27FC236}">
                <a16:creationId xmlns:a16="http://schemas.microsoft.com/office/drawing/2014/main" id="{CE64CDF2-167C-DE6A-E5E3-CA526DDF49D4}"/>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448777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46383"/>
            <a:ext cx="8229600" cy="1143000"/>
          </a:xfrm>
        </p:spPr>
        <p:txBody>
          <a:bodyPr/>
          <a:lstStyle/>
          <a:p>
            <a:r>
              <a:rPr lang="en-US" dirty="0" err="1"/>
              <a:t>matplotlib</a:t>
            </a:r>
            <a:endParaRPr lang="en-US" dirty="0"/>
          </a:p>
        </p:txBody>
      </p:sp>
      <p:sp>
        <p:nvSpPr>
          <p:cNvPr id="5" name="Content Placeholder 4"/>
          <p:cNvSpPr>
            <a:spLocks noGrp="1"/>
          </p:cNvSpPr>
          <p:nvPr>
            <p:ph idx="1"/>
          </p:nvPr>
        </p:nvSpPr>
        <p:spPr>
          <a:xfrm>
            <a:off x="1752600" y="926865"/>
            <a:ext cx="8686800" cy="3505200"/>
          </a:xfrm>
        </p:spPr>
        <p:txBody>
          <a:bodyPr>
            <a:noAutofit/>
          </a:bodyPr>
          <a:lstStyle/>
          <a:p>
            <a:r>
              <a:rPr lang="en-US" sz="2000" dirty="0"/>
              <a:t>Strives to emulate MATLAB</a:t>
            </a:r>
          </a:p>
          <a:p>
            <a:pPr lvl="1"/>
            <a:r>
              <a:rPr lang="en-US" sz="1800" b="1" dirty="0" err="1">
                <a:solidFill>
                  <a:srgbClr val="0070C0"/>
                </a:solidFill>
                <a:latin typeface="Courier New" panose="02070309020205020404" pitchFamily="49" charset="0"/>
                <a:cs typeface="Courier New" panose="02070309020205020404" pitchFamily="49" charset="0"/>
              </a:rPr>
              <a:t>matplotlib.pyplot</a:t>
            </a:r>
            <a:r>
              <a:rPr lang="en-US" sz="1800" dirty="0"/>
              <a:t> is a collection of command style functions that make </a:t>
            </a:r>
            <a:r>
              <a:rPr lang="en-US" sz="1800" b="1" dirty="0" err="1">
                <a:solidFill>
                  <a:srgbClr val="0070C0"/>
                </a:solidFill>
                <a:latin typeface="Courier New" panose="02070309020205020404" pitchFamily="49" charset="0"/>
                <a:cs typeface="Courier New" panose="02070309020205020404" pitchFamily="49" charset="0"/>
              </a:rPr>
              <a:t>matplotlib</a:t>
            </a:r>
            <a:r>
              <a:rPr lang="en-US" sz="1800" dirty="0"/>
              <a:t> work like </a:t>
            </a:r>
            <a:r>
              <a:rPr lang="en-US" sz="1800" b="1" dirty="0"/>
              <a:t>MATLAB</a:t>
            </a:r>
            <a:r>
              <a:rPr lang="en-US" sz="1800" dirty="0"/>
              <a:t>.</a:t>
            </a:r>
          </a:p>
          <a:p>
            <a:r>
              <a:rPr lang="en-US" sz="2000" dirty="0"/>
              <a:t>Each </a:t>
            </a:r>
            <a:r>
              <a:rPr lang="en-US" sz="2000" b="1" dirty="0" err="1">
                <a:solidFill>
                  <a:srgbClr val="0070C0"/>
                </a:solidFill>
                <a:latin typeface="Courier New" panose="02070309020205020404" pitchFamily="49" charset="0"/>
                <a:cs typeface="Courier New" panose="02070309020205020404" pitchFamily="49" charset="0"/>
              </a:rPr>
              <a:t>pyplot</a:t>
            </a:r>
            <a:r>
              <a:rPr lang="en-US" sz="2000" dirty="0"/>
              <a:t> function makes some change to the figure:</a:t>
            </a:r>
          </a:p>
          <a:p>
            <a:pPr lvl="1"/>
            <a:r>
              <a:rPr lang="en-US" sz="2000" dirty="0"/>
              <a:t>e.g., </a:t>
            </a:r>
          </a:p>
          <a:p>
            <a:pPr lvl="2"/>
            <a:r>
              <a:rPr lang="en-US" sz="1800" dirty="0"/>
              <a:t>creates a figure, </a:t>
            </a:r>
          </a:p>
          <a:p>
            <a:pPr lvl="2"/>
            <a:r>
              <a:rPr lang="en-US" sz="1800" dirty="0"/>
              <a:t>creates a plotting area in the figure, </a:t>
            </a:r>
          </a:p>
          <a:p>
            <a:pPr lvl="2"/>
            <a:r>
              <a:rPr lang="en-US" sz="1800" dirty="0"/>
              <a:t>plots some lines in the plotting area, </a:t>
            </a:r>
          </a:p>
          <a:p>
            <a:pPr lvl="2"/>
            <a:r>
              <a:rPr lang="en-US" sz="1800" dirty="0"/>
              <a:t>decorates the plot with labels, etc.</a:t>
            </a:r>
          </a:p>
          <a:p>
            <a:r>
              <a:rPr lang="en-US" sz="2000" b="1" dirty="0">
                <a:solidFill>
                  <a:schemeClr val="accent1"/>
                </a:solidFill>
              </a:rPr>
              <a:t>Note</a:t>
            </a:r>
            <a:r>
              <a:rPr lang="en-US" sz="2000" dirty="0"/>
              <a:t> that </a:t>
            </a:r>
            <a:r>
              <a:rPr lang="en-US" sz="2000" b="1" u="sng" dirty="0"/>
              <a:t>various states</a:t>
            </a:r>
            <a:r>
              <a:rPr lang="en-US" sz="2000" b="1" dirty="0"/>
              <a:t> </a:t>
            </a:r>
            <a:r>
              <a:rPr lang="en-US" sz="2000" dirty="0"/>
              <a:t>are preserved </a:t>
            </a:r>
            <a:r>
              <a:rPr lang="en-US" sz="2000" b="1" u="sng" dirty="0"/>
              <a:t>across function calls</a:t>
            </a:r>
          </a:p>
          <a:p>
            <a:endParaRPr lang="en-US" sz="2000" dirty="0"/>
          </a:p>
        </p:txBody>
      </p:sp>
      <p:sp>
        <p:nvSpPr>
          <p:cNvPr id="6" name="Content Placeholder 2"/>
          <p:cNvSpPr txBox="1">
            <a:spLocks/>
          </p:cNvSpPr>
          <p:nvPr/>
        </p:nvSpPr>
        <p:spPr>
          <a:xfrm>
            <a:off x="1737360" y="4432065"/>
            <a:ext cx="8702040" cy="231616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000" dirty="0">
                <a:solidFill>
                  <a:prstClr val="black"/>
                </a:solidFill>
                <a:latin typeface="Calibri"/>
              </a:rPr>
              <a:t>Whenever you plot with </a:t>
            </a:r>
            <a:r>
              <a:rPr lang="en-US" sz="2000" b="1" dirty="0" err="1">
                <a:solidFill>
                  <a:srgbClr val="0070C0"/>
                </a:solidFill>
                <a:latin typeface="Courier New" panose="02070309020205020404" pitchFamily="49" charset="0"/>
                <a:cs typeface="Courier New" panose="02070309020205020404" pitchFamily="49" charset="0"/>
              </a:rPr>
              <a:t>matplotlib</a:t>
            </a:r>
            <a:r>
              <a:rPr lang="en-US" sz="2000" dirty="0">
                <a:solidFill>
                  <a:prstClr val="black"/>
                </a:solidFill>
                <a:latin typeface="Calibri"/>
              </a:rPr>
              <a:t>, the two main code lines should be considered:</a:t>
            </a:r>
          </a:p>
          <a:p>
            <a:pPr lvl="1"/>
            <a:r>
              <a:rPr lang="en-US" sz="1800" dirty="0">
                <a:solidFill>
                  <a:prstClr val="black"/>
                </a:solidFill>
                <a:latin typeface="Calibri"/>
              </a:rPr>
              <a:t>Type of graph</a:t>
            </a:r>
          </a:p>
          <a:p>
            <a:pPr lvl="2"/>
            <a:r>
              <a:rPr lang="en-US" sz="1600" dirty="0">
                <a:solidFill>
                  <a:prstClr val="black"/>
                </a:solidFill>
                <a:latin typeface="Calibri"/>
              </a:rPr>
              <a:t>this is where you </a:t>
            </a:r>
            <a:r>
              <a:rPr lang="en-US" sz="1600" dirty="0">
                <a:solidFill>
                  <a:srgbClr val="FF0000"/>
                </a:solidFill>
                <a:latin typeface="Calibri"/>
              </a:rPr>
              <a:t>define</a:t>
            </a:r>
            <a:r>
              <a:rPr lang="en-US" sz="1600" dirty="0">
                <a:solidFill>
                  <a:prstClr val="black"/>
                </a:solidFill>
                <a:latin typeface="Calibri"/>
              </a:rPr>
              <a:t> a </a:t>
            </a:r>
            <a:r>
              <a:rPr lang="en-US" sz="1600" dirty="0">
                <a:solidFill>
                  <a:srgbClr val="FF0000"/>
                </a:solidFill>
                <a:latin typeface="Calibri"/>
              </a:rPr>
              <a:t>bar</a:t>
            </a:r>
            <a:r>
              <a:rPr lang="en-US" sz="1600" dirty="0">
                <a:solidFill>
                  <a:prstClr val="black"/>
                </a:solidFill>
                <a:latin typeface="Calibri"/>
              </a:rPr>
              <a:t> chart, </a:t>
            </a:r>
            <a:r>
              <a:rPr lang="en-US" sz="1600" dirty="0">
                <a:solidFill>
                  <a:srgbClr val="FF0000"/>
                </a:solidFill>
                <a:latin typeface="Calibri"/>
              </a:rPr>
              <a:t>line</a:t>
            </a:r>
            <a:r>
              <a:rPr lang="en-US" sz="1600" dirty="0">
                <a:solidFill>
                  <a:prstClr val="black"/>
                </a:solidFill>
                <a:latin typeface="Calibri"/>
              </a:rPr>
              <a:t> chart, </a:t>
            </a:r>
            <a:r>
              <a:rPr lang="en-US" sz="1600" dirty="0">
                <a:solidFill>
                  <a:srgbClr val="FF0000"/>
                </a:solidFill>
                <a:latin typeface="Calibri"/>
              </a:rPr>
              <a:t>etc</a:t>
            </a:r>
            <a:r>
              <a:rPr lang="en-US" sz="1600" dirty="0">
                <a:solidFill>
                  <a:prstClr val="black"/>
                </a:solidFill>
                <a:latin typeface="Calibri"/>
              </a:rPr>
              <a:t>.</a:t>
            </a:r>
          </a:p>
          <a:p>
            <a:pPr lvl="1"/>
            <a:r>
              <a:rPr lang="en-US" sz="1800" dirty="0">
                <a:solidFill>
                  <a:prstClr val="black"/>
                </a:solidFill>
                <a:latin typeface="Calibri"/>
              </a:rPr>
              <a:t>Show the graph</a:t>
            </a:r>
          </a:p>
          <a:p>
            <a:pPr lvl="2"/>
            <a:r>
              <a:rPr lang="en-US" sz="1600" dirty="0">
                <a:solidFill>
                  <a:prstClr val="black"/>
                </a:solidFill>
                <a:latin typeface="Calibri"/>
              </a:rPr>
              <a:t>this is to </a:t>
            </a:r>
            <a:r>
              <a:rPr lang="en-US" sz="1600" dirty="0">
                <a:solidFill>
                  <a:srgbClr val="FF0000"/>
                </a:solidFill>
                <a:latin typeface="Calibri"/>
              </a:rPr>
              <a:t>display</a:t>
            </a:r>
            <a:r>
              <a:rPr lang="en-US" sz="1600" dirty="0">
                <a:solidFill>
                  <a:prstClr val="black"/>
                </a:solidFill>
                <a:latin typeface="Calibri"/>
              </a:rPr>
              <a:t> the graph</a:t>
            </a:r>
          </a:p>
        </p:txBody>
      </p:sp>
      <p:grpSp>
        <p:nvGrpSpPr>
          <p:cNvPr id="2" name="Group 1">
            <a:extLst>
              <a:ext uri="{FF2B5EF4-FFF2-40B4-BE49-F238E27FC236}">
                <a16:creationId xmlns:a16="http://schemas.microsoft.com/office/drawing/2014/main" id="{8A0C9C74-ACB3-5502-AD97-E513F6A2B589}"/>
              </a:ext>
            </a:extLst>
          </p:cNvPr>
          <p:cNvGrpSpPr/>
          <p:nvPr/>
        </p:nvGrpSpPr>
        <p:grpSpPr>
          <a:xfrm>
            <a:off x="0" y="0"/>
            <a:ext cx="1790952" cy="1799302"/>
            <a:chOff x="0" y="0"/>
            <a:chExt cx="1790952" cy="1799302"/>
          </a:xfrm>
        </p:grpSpPr>
        <p:sp>
          <p:nvSpPr>
            <p:cNvPr id="3" name="Right Triangle 2">
              <a:extLst>
                <a:ext uri="{FF2B5EF4-FFF2-40B4-BE49-F238E27FC236}">
                  <a16:creationId xmlns:a16="http://schemas.microsoft.com/office/drawing/2014/main" id="{3F1B4789-8CA3-2BC1-2FEB-2E1175AFFE3F}"/>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 name="Group 6">
              <a:extLst>
                <a:ext uri="{FF2B5EF4-FFF2-40B4-BE49-F238E27FC236}">
                  <a16:creationId xmlns:a16="http://schemas.microsoft.com/office/drawing/2014/main" id="{46321CD7-BD1B-C444-9217-208B6EA43E62}"/>
                </a:ext>
              </a:extLst>
            </p:cNvPr>
            <p:cNvGrpSpPr/>
            <p:nvPr/>
          </p:nvGrpSpPr>
          <p:grpSpPr>
            <a:xfrm>
              <a:off x="265043" y="127849"/>
              <a:ext cx="1275385" cy="1198331"/>
              <a:chOff x="265043" y="127849"/>
              <a:chExt cx="1275385" cy="1198331"/>
            </a:xfrm>
          </p:grpSpPr>
          <p:sp>
            <p:nvSpPr>
              <p:cNvPr id="8" name="Rectangle 7">
                <a:extLst>
                  <a:ext uri="{FF2B5EF4-FFF2-40B4-BE49-F238E27FC236}">
                    <a16:creationId xmlns:a16="http://schemas.microsoft.com/office/drawing/2014/main" id="{394454F8-4994-D829-ACEA-38C860B1A574}"/>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9" name="TextBox 8">
                <a:extLst>
                  <a:ext uri="{FF2B5EF4-FFF2-40B4-BE49-F238E27FC236}">
                    <a16:creationId xmlns:a16="http://schemas.microsoft.com/office/drawing/2014/main" id="{FAE23055-ADC0-C4D8-2774-023C622275A0}"/>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F560A86-4732-397C-97BC-357819D6E08F}"/>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grpSp>
      <p:pic>
        <p:nvPicPr>
          <p:cNvPr id="11" name="Graphic 22">
            <a:extLst>
              <a:ext uri="{FF2B5EF4-FFF2-40B4-BE49-F238E27FC236}">
                <a16:creationId xmlns:a16="http://schemas.microsoft.com/office/drawing/2014/main" id="{820CA09B-2A24-2FF8-BB88-53CEE0E138A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088025" y="31557"/>
            <a:ext cx="2091871" cy="987363"/>
          </a:xfrm>
          <a:prstGeom prst="rect">
            <a:avLst/>
          </a:prstGeom>
        </p:spPr>
      </p:pic>
      <p:sp>
        <p:nvSpPr>
          <p:cNvPr id="12" name="TextBox 11">
            <a:extLst>
              <a:ext uri="{FF2B5EF4-FFF2-40B4-BE49-F238E27FC236}">
                <a16:creationId xmlns:a16="http://schemas.microsoft.com/office/drawing/2014/main" id="{7D65EF57-482E-BC03-3A62-3B4C9F4317F7}"/>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388784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07376" y="2394403"/>
            <a:ext cx="2895600" cy="2181671"/>
          </a:xfrm>
          <a:prstGeom prst="rect">
            <a:avLst/>
          </a:prstGeom>
        </p:spPr>
      </p:pic>
      <p:pic>
        <p:nvPicPr>
          <p:cNvPr id="6" name="Picture 2" descr="mp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7660" y="4696148"/>
            <a:ext cx="2522846" cy="178998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mp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83711" y="4713192"/>
            <a:ext cx="2451652" cy="178067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mp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50302" y="2343792"/>
            <a:ext cx="3085061" cy="220589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mp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535363" y="2343792"/>
            <a:ext cx="2885365" cy="209568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mp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91494" y="4713192"/>
            <a:ext cx="2558808" cy="18296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663978" y="886793"/>
            <a:ext cx="9306592" cy="1200329"/>
          </a:xfrm>
          <a:prstGeom prst="rect">
            <a:avLst/>
          </a:prstGeom>
        </p:spPr>
        <p:txBody>
          <a:bodyPr wrap="square">
            <a:spAutoFit/>
          </a:bodyPr>
          <a:lstStyle/>
          <a:p>
            <a:pPr marL="342900" indent="-342900">
              <a:buFont typeface="Arial" panose="020B0604020202020204" pitchFamily="34" charset="0"/>
              <a:buChar char="•"/>
            </a:pPr>
            <a:r>
              <a:rPr lang="en-US" sz="2400" b="1" dirty="0" err="1">
                <a:solidFill>
                  <a:srgbClr val="0070C0"/>
                </a:solidFill>
                <a:latin typeface="Courier New" panose="02070309020205020404" pitchFamily="49" charset="0"/>
                <a:cs typeface="Courier New" panose="02070309020205020404" pitchFamily="49" charset="0"/>
              </a:rPr>
              <a:t>Matplotlib</a:t>
            </a:r>
            <a:r>
              <a:rPr lang="en-US" sz="2400" dirty="0">
                <a:solidFill>
                  <a:prstClr val="black"/>
                </a:solidFill>
                <a:latin typeface="Calibri"/>
              </a:rPr>
              <a:t> allows you to make easy things </a:t>
            </a:r>
          </a:p>
          <a:p>
            <a:pPr marL="342900" indent="-342900">
              <a:buFont typeface="Arial" panose="020B0604020202020204" pitchFamily="34" charset="0"/>
              <a:buChar char="•"/>
            </a:pPr>
            <a:r>
              <a:rPr lang="en-US" sz="2400" dirty="0">
                <a:solidFill>
                  <a:prstClr val="black"/>
                </a:solidFill>
                <a:latin typeface="Calibri"/>
              </a:rPr>
              <a:t>You can generate </a:t>
            </a:r>
            <a:r>
              <a:rPr lang="en-US" sz="2400" b="1" dirty="0">
                <a:solidFill>
                  <a:prstClr val="black"/>
                </a:solidFill>
                <a:latin typeface="Calibri"/>
              </a:rPr>
              <a:t>plots</a:t>
            </a:r>
            <a:r>
              <a:rPr lang="en-US" sz="2400" dirty="0">
                <a:solidFill>
                  <a:prstClr val="black"/>
                </a:solidFill>
                <a:latin typeface="Calibri"/>
              </a:rPr>
              <a:t>, </a:t>
            </a:r>
            <a:r>
              <a:rPr lang="en-US" sz="2400" b="1" dirty="0">
                <a:solidFill>
                  <a:prstClr val="black"/>
                </a:solidFill>
                <a:latin typeface="Calibri"/>
              </a:rPr>
              <a:t>histograms</a:t>
            </a:r>
            <a:r>
              <a:rPr lang="en-US" sz="2400" dirty="0">
                <a:solidFill>
                  <a:prstClr val="black"/>
                </a:solidFill>
                <a:latin typeface="Calibri"/>
              </a:rPr>
              <a:t>, </a:t>
            </a:r>
            <a:r>
              <a:rPr lang="en-US" sz="2400" b="1" dirty="0">
                <a:solidFill>
                  <a:prstClr val="black"/>
                </a:solidFill>
                <a:latin typeface="Calibri"/>
              </a:rPr>
              <a:t>power spectra</a:t>
            </a:r>
            <a:r>
              <a:rPr lang="en-US" sz="2400" dirty="0">
                <a:solidFill>
                  <a:prstClr val="black"/>
                </a:solidFill>
                <a:latin typeface="Calibri"/>
              </a:rPr>
              <a:t>, </a:t>
            </a:r>
            <a:r>
              <a:rPr lang="en-US" sz="2400" b="1" dirty="0">
                <a:solidFill>
                  <a:prstClr val="black"/>
                </a:solidFill>
                <a:latin typeface="Calibri"/>
              </a:rPr>
              <a:t>bar charts</a:t>
            </a:r>
            <a:r>
              <a:rPr lang="en-US" sz="2400" dirty="0">
                <a:solidFill>
                  <a:prstClr val="black"/>
                </a:solidFill>
                <a:latin typeface="Calibri"/>
              </a:rPr>
              <a:t>, </a:t>
            </a:r>
            <a:r>
              <a:rPr lang="en-US" sz="2400" b="1" dirty="0" err="1">
                <a:solidFill>
                  <a:prstClr val="black"/>
                </a:solidFill>
                <a:latin typeface="Calibri"/>
              </a:rPr>
              <a:t>errorcharts</a:t>
            </a:r>
            <a:r>
              <a:rPr lang="en-US" sz="2400" dirty="0">
                <a:solidFill>
                  <a:prstClr val="black"/>
                </a:solidFill>
                <a:latin typeface="Calibri"/>
              </a:rPr>
              <a:t>, </a:t>
            </a:r>
            <a:r>
              <a:rPr lang="en-US" sz="2400" b="1" dirty="0">
                <a:solidFill>
                  <a:prstClr val="black"/>
                </a:solidFill>
                <a:latin typeface="Calibri"/>
              </a:rPr>
              <a:t>scatterplots</a:t>
            </a:r>
            <a:r>
              <a:rPr lang="en-US" sz="2400" dirty="0">
                <a:solidFill>
                  <a:prstClr val="black"/>
                </a:solidFill>
                <a:latin typeface="Calibri"/>
              </a:rPr>
              <a:t>, etc., with just a few lines of code.</a:t>
            </a:r>
          </a:p>
        </p:txBody>
      </p:sp>
      <p:grpSp>
        <p:nvGrpSpPr>
          <p:cNvPr id="13" name="Group 12">
            <a:extLst>
              <a:ext uri="{FF2B5EF4-FFF2-40B4-BE49-F238E27FC236}">
                <a16:creationId xmlns:a16="http://schemas.microsoft.com/office/drawing/2014/main" id="{6A4F850F-084F-3D73-ED66-232F4FE24C19}"/>
              </a:ext>
            </a:extLst>
          </p:cNvPr>
          <p:cNvGrpSpPr/>
          <p:nvPr/>
        </p:nvGrpSpPr>
        <p:grpSpPr>
          <a:xfrm>
            <a:off x="0" y="0"/>
            <a:ext cx="1790952" cy="1799302"/>
            <a:chOff x="0" y="0"/>
            <a:chExt cx="1790952" cy="1799302"/>
          </a:xfrm>
        </p:grpSpPr>
        <p:sp>
          <p:nvSpPr>
            <p:cNvPr id="14" name="Right Triangle 13">
              <a:extLst>
                <a:ext uri="{FF2B5EF4-FFF2-40B4-BE49-F238E27FC236}">
                  <a16:creationId xmlns:a16="http://schemas.microsoft.com/office/drawing/2014/main" id="{610113E2-B0D5-022D-24EB-164C15D1F48D}"/>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5" name="Group 14">
              <a:extLst>
                <a:ext uri="{FF2B5EF4-FFF2-40B4-BE49-F238E27FC236}">
                  <a16:creationId xmlns:a16="http://schemas.microsoft.com/office/drawing/2014/main" id="{017FE33D-8B5B-A310-7DB1-7A53DE517B41}"/>
                </a:ext>
              </a:extLst>
            </p:cNvPr>
            <p:cNvGrpSpPr/>
            <p:nvPr/>
          </p:nvGrpSpPr>
          <p:grpSpPr>
            <a:xfrm>
              <a:off x="265043" y="127849"/>
              <a:ext cx="1275385" cy="1198331"/>
              <a:chOff x="265043" y="127849"/>
              <a:chExt cx="1275385" cy="1198331"/>
            </a:xfrm>
          </p:grpSpPr>
          <p:sp>
            <p:nvSpPr>
              <p:cNvPr id="16" name="Rectangle 15">
                <a:extLst>
                  <a:ext uri="{FF2B5EF4-FFF2-40B4-BE49-F238E27FC236}">
                    <a16:creationId xmlns:a16="http://schemas.microsoft.com/office/drawing/2014/main" id="{CEA3A41D-D64C-5A6A-8743-579ABD76F8B4}"/>
                  </a:ext>
                </a:extLst>
              </p:cNvPr>
              <p:cNvSpPr/>
              <p:nvPr/>
            </p:nvSpPr>
            <p:spPr>
              <a:xfrm>
                <a:off x="265043" y="127849"/>
                <a:ext cx="1275385" cy="11983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7" name="TextBox 16">
                <a:extLst>
                  <a:ext uri="{FF2B5EF4-FFF2-40B4-BE49-F238E27FC236}">
                    <a16:creationId xmlns:a16="http://schemas.microsoft.com/office/drawing/2014/main" id="{7CF8D4D8-5A33-3F23-2BD5-E96C64936CBF}"/>
                  </a:ext>
                </a:extLst>
              </p:cNvPr>
              <p:cNvSpPr txBox="1"/>
              <p:nvPr/>
            </p:nvSpPr>
            <p:spPr>
              <a:xfrm>
                <a:off x="456507" y="169552"/>
                <a:ext cx="939720" cy="3795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8" name="TextBox 17">
                <a:extLst>
                  <a:ext uri="{FF2B5EF4-FFF2-40B4-BE49-F238E27FC236}">
                    <a16:creationId xmlns:a16="http://schemas.microsoft.com/office/drawing/2014/main" id="{C66175ED-32AA-9FA3-EC3A-286A5CCE1E62}"/>
                  </a:ext>
                </a:extLst>
              </p:cNvPr>
              <p:cNvSpPr txBox="1"/>
              <p:nvPr/>
            </p:nvSpPr>
            <p:spPr>
              <a:xfrm>
                <a:off x="523235" y="483506"/>
                <a:ext cx="8062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grpSp>
      <p:pic>
        <p:nvPicPr>
          <p:cNvPr id="19" name="Graphic 22">
            <a:extLst>
              <a:ext uri="{FF2B5EF4-FFF2-40B4-BE49-F238E27FC236}">
                <a16:creationId xmlns:a16="http://schemas.microsoft.com/office/drawing/2014/main" id="{641CAF25-198E-862D-0C62-B06C805998A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0088025" y="31557"/>
            <a:ext cx="2091871" cy="987363"/>
          </a:xfrm>
          <a:prstGeom prst="rect">
            <a:avLst/>
          </a:prstGeom>
        </p:spPr>
      </p:pic>
    </p:spTree>
    <p:extLst>
      <p:ext uri="{BB962C8B-B14F-4D97-AF65-F5344CB8AC3E}">
        <p14:creationId xmlns:p14="http://schemas.microsoft.com/office/powerpoint/2010/main" val="2564236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1" y="839391"/>
            <a:ext cx="11993217" cy="58032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US" sz="24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2" y="150815"/>
            <a:ext cx="620864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Seaborn :</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2" name="TextBox 1">
            <a:extLst>
              <a:ext uri="{FF2B5EF4-FFF2-40B4-BE49-F238E27FC236}">
                <a16:creationId xmlns:a16="http://schemas.microsoft.com/office/drawing/2014/main" id="{85245C9E-4CE4-43AF-CD00-EDD98CE54739}"/>
              </a:ext>
            </a:extLst>
          </p:cNvPr>
          <p:cNvSpPr txBox="1"/>
          <p:nvPr/>
        </p:nvSpPr>
        <p:spPr>
          <a:xfrm>
            <a:off x="304799" y="1413063"/>
            <a:ext cx="11582401" cy="4031873"/>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lang="en-US" sz="3200" dirty="0"/>
              <a:t> It is also a Python library used for plotting graphs with the help of Matplotlib, Pandas, and Numpy. It is built on the roof of Matplotlib and is considered as a superset of the Matplotlib library. It helps in visualizing univariate and bivariate data. It uses beautiful themes for decorating Matplotlib graphics. It acts as an important tool in picturing Linear Regression Models. It serves in making graphs of statical Time-Series data. It eliminates the overlapping of graphs and also aids in their beautification.</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07290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56161" y="1231568"/>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2031" y="565143"/>
            <a:ext cx="533301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dirty="0">
                <a:solidFill>
                  <a:schemeClr val="bg1"/>
                </a:solidFill>
              </a:rPr>
              <a:t>Seaborn vs Matplotlib?</a:t>
            </a:r>
            <a:endParaRPr kumimoji="0" lang="en-US" sz="3600" b="1" i="0" u="none" strike="noStrike" kern="1200" cap="none" spc="0" normalizeH="0" baseline="0" noProof="0" dirty="0">
              <a:ln>
                <a:noFill/>
              </a:ln>
              <a:solidFill>
                <a:schemeClr val="bg1"/>
              </a:solidFill>
              <a:effectLst/>
              <a:uLnTx/>
              <a:uFillTx/>
              <a:latin typeface="Calibri Light" panose="020F0302020204030204"/>
              <a:ea typeface="+mn-ea"/>
              <a:cs typeface="Times New Roman" panose="02020603050405020304" pitchFamily="18" charset="0"/>
            </a:endParaRPr>
          </a:p>
        </p:txBody>
      </p:sp>
      <p:grpSp>
        <p:nvGrpSpPr>
          <p:cNvPr id="4" name="Group 3">
            <a:extLst>
              <a:ext uri="{FF2B5EF4-FFF2-40B4-BE49-F238E27FC236}">
                <a16:creationId xmlns:a16="http://schemas.microsoft.com/office/drawing/2014/main" id="{7EAB84A8-1517-6437-8540-7D1A8BD213FB}"/>
              </a:ext>
            </a:extLst>
          </p:cNvPr>
          <p:cNvGrpSpPr/>
          <p:nvPr/>
        </p:nvGrpSpPr>
        <p:grpSpPr>
          <a:xfrm>
            <a:off x="966441" y="381233"/>
            <a:ext cx="1404457" cy="1219723"/>
            <a:chOff x="966441" y="381233"/>
            <a:chExt cx="1404457" cy="1219723"/>
          </a:xfrm>
        </p:grpSpPr>
        <p:sp>
          <p:nvSpPr>
            <p:cNvPr id="5" name="Rectangle 4">
              <a:extLst>
                <a:ext uri="{FF2B5EF4-FFF2-40B4-BE49-F238E27FC236}">
                  <a16:creationId xmlns:a16="http://schemas.microsoft.com/office/drawing/2014/main" id="{3985EAE6-BFA6-766D-A032-077E4DCB399E}"/>
                </a:ext>
              </a:extLst>
            </p:cNvPr>
            <p:cNvSpPr/>
            <p:nvPr/>
          </p:nvSpPr>
          <p:spPr>
            <a:xfrm>
              <a:off x="966441" y="3812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7282" y="421811"/>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8312" y="677626"/>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pic>
        <p:nvPicPr>
          <p:cNvPr id="12" name="Picture 11">
            <a:extLst>
              <a:ext uri="{FF2B5EF4-FFF2-40B4-BE49-F238E27FC236}">
                <a16:creationId xmlns:a16="http://schemas.microsoft.com/office/drawing/2014/main" id="{73366FAA-DAB7-4080-705F-0B74DD6151FE}"/>
              </a:ext>
            </a:extLst>
          </p:cNvPr>
          <p:cNvPicPr>
            <a:picLocks noChangeAspect="1"/>
          </p:cNvPicPr>
          <p:nvPr/>
        </p:nvPicPr>
        <p:blipFill>
          <a:blip r:embed="rId3"/>
          <a:stretch>
            <a:fillRect/>
          </a:stretch>
        </p:blipFill>
        <p:spPr>
          <a:xfrm>
            <a:off x="819874" y="1651899"/>
            <a:ext cx="10904704" cy="4197961"/>
          </a:xfrm>
          <a:prstGeom prst="rect">
            <a:avLst/>
          </a:prstGeom>
        </p:spPr>
      </p:pic>
    </p:spTree>
    <p:extLst>
      <p:ext uri="{BB962C8B-B14F-4D97-AF65-F5344CB8AC3E}">
        <p14:creationId xmlns:p14="http://schemas.microsoft.com/office/powerpoint/2010/main" val="921464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56161" y="1231568"/>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2031" y="565143"/>
            <a:ext cx="533301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dirty="0">
                <a:solidFill>
                  <a:schemeClr val="bg1"/>
                </a:solidFill>
              </a:rPr>
              <a:t>Seaborn vs Matplotlib?</a:t>
            </a:r>
            <a:endParaRPr kumimoji="0" lang="en-US" sz="3600" b="1" i="0" u="none" strike="noStrike" kern="1200" cap="none" spc="0" normalizeH="0" baseline="0" noProof="0" dirty="0">
              <a:ln>
                <a:noFill/>
              </a:ln>
              <a:solidFill>
                <a:schemeClr val="bg1"/>
              </a:solidFill>
              <a:effectLst/>
              <a:uLnTx/>
              <a:uFillTx/>
              <a:latin typeface="Calibri Light" panose="020F0302020204030204"/>
              <a:ea typeface="+mn-ea"/>
              <a:cs typeface="Times New Roman" panose="02020603050405020304" pitchFamily="18" charset="0"/>
            </a:endParaRPr>
          </a:p>
        </p:txBody>
      </p:sp>
      <p:grpSp>
        <p:nvGrpSpPr>
          <p:cNvPr id="4" name="Group 3">
            <a:extLst>
              <a:ext uri="{FF2B5EF4-FFF2-40B4-BE49-F238E27FC236}">
                <a16:creationId xmlns:a16="http://schemas.microsoft.com/office/drawing/2014/main" id="{7EAB84A8-1517-6437-8540-7D1A8BD213FB}"/>
              </a:ext>
            </a:extLst>
          </p:cNvPr>
          <p:cNvGrpSpPr/>
          <p:nvPr/>
        </p:nvGrpSpPr>
        <p:grpSpPr>
          <a:xfrm>
            <a:off x="966441" y="381233"/>
            <a:ext cx="1404457" cy="1219723"/>
            <a:chOff x="966441" y="381233"/>
            <a:chExt cx="1404457" cy="1219723"/>
          </a:xfrm>
        </p:grpSpPr>
        <p:sp>
          <p:nvSpPr>
            <p:cNvPr id="5" name="Rectangle 4">
              <a:extLst>
                <a:ext uri="{FF2B5EF4-FFF2-40B4-BE49-F238E27FC236}">
                  <a16:creationId xmlns:a16="http://schemas.microsoft.com/office/drawing/2014/main" id="{3985EAE6-BFA6-766D-A032-077E4DCB399E}"/>
                </a:ext>
              </a:extLst>
            </p:cNvPr>
            <p:cNvSpPr/>
            <p:nvPr/>
          </p:nvSpPr>
          <p:spPr>
            <a:xfrm>
              <a:off x="966441" y="3812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7282" y="421811"/>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8312" y="677626"/>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pic>
        <p:nvPicPr>
          <p:cNvPr id="9" name="Picture 8">
            <a:extLst>
              <a:ext uri="{FF2B5EF4-FFF2-40B4-BE49-F238E27FC236}">
                <a16:creationId xmlns:a16="http://schemas.microsoft.com/office/drawing/2014/main" id="{9F691862-FD1A-0331-70E8-4473D73614C9}"/>
              </a:ext>
            </a:extLst>
          </p:cNvPr>
          <p:cNvPicPr>
            <a:picLocks noChangeAspect="1"/>
          </p:cNvPicPr>
          <p:nvPr/>
        </p:nvPicPr>
        <p:blipFill>
          <a:blip r:embed="rId3"/>
          <a:stretch>
            <a:fillRect/>
          </a:stretch>
        </p:blipFill>
        <p:spPr>
          <a:xfrm>
            <a:off x="1105222" y="1577898"/>
            <a:ext cx="10326541" cy="4477375"/>
          </a:xfrm>
          <a:prstGeom prst="rect">
            <a:avLst/>
          </a:prstGeom>
        </p:spPr>
      </p:pic>
    </p:spTree>
    <p:extLst>
      <p:ext uri="{BB962C8B-B14F-4D97-AF65-F5344CB8AC3E}">
        <p14:creationId xmlns:p14="http://schemas.microsoft.com/office/powerpoint/2010/main" val="29469830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C4D04EC2-71E3-2BA4-EF73-2C7F7D4B07BC}"/>
              </a:ext>
            </a:extLst>
          </p:cNvPr>
          <p:cNvSpPr/>
          <p:nvPr/>
        </p:nvSpPr>
        <p:spPr>
          <a:xfrm>
            <a:off x="-1" y="0"/>
            <a:ext cx="3728235" cy="6858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ight Triangle 1">
            <a:extLst>
              <a:ext uri="{FF2B5EF4-FFF2-40B4-BE49-F238E27FC236}">
                <a16:creationId xmlns:a16="http://schemas.microsoft.com/office/drawing/2014/main" id="{78585B44-D4D7-FC95-A426-06B7EAD49BB9}"/>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标题 2"/>
          <p:cNvSpPr>
            <a:spLocks noGrp="1"/>
          </p:cNvSpPr>
          <p:nvPr>
            <p:ph type="title"/>
          </p:nvPr>
        </p:nvSpPr>
        <p:spPr>
          <a:xfrm>
            <a:off x="100748" y="3056674"/>
            <a:ext cx="3611871" cy="1118366"/>
          </a:xfrm>
        </p:spPr>
        <p:txBody>
          <a:bodyPr wrap="square">
            <a:noAutofit/>
          </a:bodyPr>
          <a:lstStyle/>
          <a:p>
            <a:r>
              <a:rPr lang="en-US" sz="3200" b="1" dirty="0">
                <a:solidFill>
                  <a:schemeClr val="bg1"/>
                </a:solidFill>
                <a:latin typeface="Huawei Sans" panose="020C0503030203020204" pitchFamily="34" charset="0"/>
                <a:ea typeface="+mn-ea"/>
                <a:cs typeface="+mn-ea"/>
                <a:sym typeface="+mn-lt"/>
              </a:rPr>
              <a:t>Pandas, Matplotlib, and Seaborn Code </a:t>
            </a:r>
          </a:p>
        </p:txBody>
      </p:sp>
      <p:pic>
        <p:nvPicPr>
          <p:cNvPr id="5" name="Graphic 22">
            <a:extLst>
              <a:ext uri="{FF2B5EF4-FFF2-40B4-BE49-F238E27FC236}">
                <a16:creationId xmlns:a16="http://schemas.microsoft.com/office/drawing/2014/main" id="{0B078D5D-80F3-CE21-6F85-744ED079E0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677309" y="31557"/>
            <a:ext cx="1502587" cy="709221"/>
          </a:xfrm>
          <a:prstGeom prst="rect">
            <a:avLst/>
          </a:prstGeom>
        </p:spPr>
      </p:pic>
      <p:grpSp>
        <p:nvGrpSpPr>
          <p:cNvPr id="6" name="Group 5">
            <a:extLst>
              <a:ext uri="{FF2B5EF4-FFF2-40B4-BE49-F238E27FC236}">
                <a16:creationId xmlns:a16="http://schemas.microsoft.com/office/drawing/2014/main" id="{8AB9660F-5957-1E1E-38DD-2844460EAE74}"/>
              </a:ext>
            </a:extLst>
          </p:cNvPr>
          <p:cNvGrpSpPr/>
          <p:nvPr/>
        </p:nvGrpSpPr>
        <p:grpSpPr>
          <a:xfrm>
            <a:off x="300176" y="395081"/>
            <a:ext cx="1190600" cy="1039770"/>
            <a:chOff x="3386537" y="1329617"/>
            <a:chExt cx="1190600" cy="1039770"/>
          </a:xfrm>
        </p:grpSpPr>
        <p:sp>
          <p:nvSpPr>
            <p:cNvPr id="7" name="Rectangle 6">
              <a:extLst>
                <a:ext uri="{FF2B5EF4-FFF2-40B4-BE49-F238E27FC236}">
                  <a16:creationId xmlns:a16="http://schemas.microsoft.com/office/drawing/2014/main" id="{443F51A2-68B7-18CF-1E8E-C2F28B2DE11C}"/>
                </a:ext>
              </a:extLst>
            </p:cNvPr>
            <p:cNvSpPr/>
            <p:nvPr/>
          </p:nvSpPr>
          <p:spPr>
            <a:xfrm>
              <a:off x="3386537" y="1335074"/>
              <a:ext cx="1190600" cy="1034313"/>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A52E6B02-4B87-4964-194D-8B4323390213}"/>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B860B8DF-C7CA-A239-312D-3E0C9DAC683D}"/>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22" name="TextBox 21">
            <a:extLst>
              <a:ext uri="{FF2B5EF4-FFF2-40B4-BE49-F238E27FC236}">
                <a16:creationId xmlns:a16="http://schemas.microsoft.com/office/drawing/2014/main" id="{30D905A8-048A-E322-2FD6-6FE3DF7DB3E0}"/>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Calibri" panose="020F0502020204030204"/>
                <a:ea typeface="+mn-ea"/>
                <a:cs typeface="+mn-cs"/>
              </a:rPr>
              <a:t>www.midocean.ae</a:t>
            </a:r>
          </a:p>
        </p:txBody>
      </p:sp>
      <p:sp>
        <p:nvSpPr>
          <p:cNvPr id="11" name="TextBox 10">
            <a:extLst>
              <a:ext uri="{FF2B5EF4-FFF2-40B4-BE49-F238E27FC236}">
                <a16:creationId xmlns:a16="http://schemas.microsoft.com/office/drawing/2014/main" id="{8A636C12-2086-346C-D8EE-DB77F3A2C0B1}"/>
              </a:ext>
            </a:extLst>
          </p:cNvPr>
          <p:cNvSpPr txBox="1"/>
          <p:nvPr/>
        </p:nvSpPr>
        <p:spPr>
          <a:xfrm>
            <a:off x="4012795" y="1434851"/>
            <a:ext cx="7992028" cy="4524315"/>
          </a:xfrm>
          <a:prstGeom prst="rect">
            <a:avLst/>
          </a:prstGeom>
          <a:noFill/>
        </p:spPr>
        <p:txBody>
          <a:bodyPr wrap="square">
            <a:spAutoFit/>
          </a:bodyPr>
          <a:lstStyle/>
          <a:p>
            <a:pPr algn="l"/>
            <a:r>
              <a:rPr lang="en-US" sz="2400" i="0" dirty="0">
                <a:effectLst/>
                <a:latin typeface="Söhne"/>
                <a:hlinkClick r:id="rId4">
                  <a:extLst>
                    <a:ext uri="{A12FA001-AC4F-418D-AE19-62706E023703}">
                      <ahyp:hlinkClr xmlns:ahyp="http://schemas.microsoft.com/office/drawing/2018/hyperlinkcolor" val="tx"/>
                    </a:ext>
                  </a:extLst>
                </a:hlinkClick>
              </a:rPr>
              <a:t>https://drive.google.com/file/d/1a2F8SZU7n79VTCYfXL8hW9L2i7TXTwaG/view?usp=sharing</a:t>
            </a:r>
            <a:endParaRPr lang="ar-EG" sz="2400" i="0" dirty="0">
              <a:effectLst/>
              <a:latin typeface="Söhne"/>
              <a:hlinkClick r:id="rId4">
                <a:extLst>
                  <a:ext uri="{A12FA001-AC4F-418D-AE19-62706E023703}">
                    <ahyp:hlinkClr xmlns:ahyp="http://schemas.microsoft.com/office/drawing/2018/hyperlinkcolor" val="tx"/>
                  </a:ext>
                </a:extLst>
              </a:hlinkClick>
            </a:endParaRPr>
          </a:p>
          <a:p>
            <a:pPr algn="l"/>
            <a:endParaRPr lang="ar-EG" sz="2400" b="1" i="0" dirty="0">
              <a:effectLst/>
              <a:latin typeface="Söhne"/>
              <a:hlinkClick r:id="rId4">
                <a:extLst>
                  <a:ext uri="{A12FA001-AC4F-418D-AE19-62706E023703}">
                    <ahyp:hlinkClr xmlns:ahyp="http://schemas.microsoft.com/office/drawing/2018/hyperlinkcolor" val="tx"/>
                  </a:ext>
                </a:extLst>
              </a:hlinkClick>
            </a:endParaRPr>
          </a:p>
          <a:p>
            <a:pPr algn="l"/>
            <a:r>
              <a:rPr lang="en-US" sz="2400" i="0" dirty="0">
                <a:effectLst/>
                <a:latin typeface="Söhne"/>
                <a:hlinkClick r:id="rId4">
                  <a:extLst>
                    <a:ext uri="{A12FA001-AC4F-418D-AE19-62706E023703}">
                      <ahyp:hlinkClr xmlns:ahyp="http://schemas.microsoft.com/office/drawing/2018/hyperlinkcolor" val="tx"/>
                    </a:ext>
                  </a:extLst>
                </a:hlinkClick>
              </a:rPr>
              <a:t>https://drive.google.com/file/d/1bpn5k-uw7nPPy3uDBchg9ez6aXmUEFXE/view?usp=sharing</a:t>
            </a:r>
            <a:endParaRPr lang="ar-EG" sz="2400" dirty="0">
              <a:latin typeface="Söhne"/>
              <a:hlinkClick r:id="rId4">
                <a:extLst>
                  <a:ext uri="{A12FA001-AC4F-418D-AE19-62706E023703}">
                    <ahyp:hlinkClr xmlns:ahyp="http://schemas.microsoft.com/office/drawing/2018/hyperlinkcolor" val="tx"/>
                  </a:ext>
                </a:extLst>
              </a:hlinkClick>
            </a:endParaRPr>
          </a:p>
          <a:p>
            <a:pPr algn="l"/>
            <a:endParaRPr lang="ar-EG" sz="2400" b="1" i="0" dirty="0">
              <a:effectLst/>
              <a:latin typeface="Söhne"/>
              <a:hlinkClick r:id="rId4">
                <a:extLst>
                  <a:ext uri="{A12FA001-AC4F-418D-AE19-62706E023703}">
                    <ahyp:hlinkClr xmlns:ahyp="http://schemas.microsoft.com/office/drawing/2018/hyperlinkcolor" val="tx"/>
                  </a:ext>
                </a:extLst>
              </a:hlinkClick>
            </a:endParaRPr>
          </a:p>
          <a:p>
            <a:r>
              <a:rPr lang="en-US" sz="2400" dirty="0">
                <a:latin typeface="Söhne"/>
                <a:hlinkClick r:id="rId4">
                  <a:extLst>
                    <a:ext uri="{A12FA001-AC4F-418D-AE19-62706E023703}">
                      <ahyp:hlinkClr xmlns:ahyp="http://schemas.microsoft.com/office/drawing/2018/hyperlinkcolor" val="tx"/>
                    </a:ext>
                  </a:extLst>
                </a:hlinkClick>
              </a:rPr>
              <a:t>https://drive.google.com/file/d/1i_Q0Gwmse4mgjtwh7RI6g1lZzTpbw5w3/view?usp=sharing</a:t>
            </a:r>
            <a:endParaRPr lang="ar-EG" sz="2400" dirty="0">
              <a:latin typeface="Söhne"/>
            </a:endParaRPr>
          </a:p>
          <a:p>
            <a:pPr algn="l"/>
            <a:endParaRPr lang="ar-EG" sz="2400" dirty="0">
              <a:latin typeface="Söhne"/>
            </a:endParaRPr>
          </a:p>
          <a:p>
            <a:pPr algn="l"/>
            <a:r>
              <a:rPr lang="en-US" sz="2400" b="0" i="0" dirty="0">
                <a:effectLst/>
                <a:latin typeface="Söhne"/>
                <a:hlinkClick r:id="rId5">
                  <a:extLst>
                    <a:ext uri="{A12FA001-AC4F-418D-AE19-62706E023703}">
                      <ahyp:hlinkClr xmlns:ahyp="http://schemas.microsoft.com/office/drawing/2018/hyperlinkcolor" val="tx"/>
                    </a:ext>
                  </a:extLst>
                </a:hlinkClick>
              </a:rPr>
              <a:t>https://drive.google.com/file/d/11bG05RrQpjmd5BSL8XXvA3OTndPdb4nI/view?usp=sharing</a:t>
            </a:r>
            <a:endParaRPr lang="ar-EG" sz="2400" b="0" i="0" dirty="0">
              <a:effectLst/>
              <a:latin typeface="Söhne"/>
            </a:endParaRPr>
          </a:p>
          <a:p>
            <a:pPr algn="l"/>
            <a:endParaRPr lang="en-US" sz="2400" b="0" i="0" dirty="0">
              <a:effectLst/>
              <a:latin typeface="Söhne"/>
            </a:endParaRPr>
          </a:p>
        </p:txBody>
      </p:sp>
    </p:spTree>
    <p:extLst>
      <p:ext uri="{BB962C8B-B14F-4D97-AF65-F5344CB8AC3E}">
        <p14:creationId xmlns:p14="http://schemas.microsoft.com/office/powerpoint/2010/main" val="19162905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3048" y="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1351722" y="2239618"/>
            <a:ext cx="4359965" cy="1974574"/>
          </a:xfrm>
        </p:spPr>
        <p:txBody>
          <a:bodyPr anchor="b">
            <a:normAutofit/>
          </a:bodyPr>
          <a:lstStyle/>
          <a:p>
            <a:pPr algn="ctr"/>
            <a:r>
              <a:rPr lang="en-US" sz="4800" dirty="0">
                <a:solidFill>
                  <a:schemeClr val="tx1">
                    <a:lumMod val="75000"/>
                    <a:lumOff val="25000"/>
                  </a:schemeClr>
                </a:solidFill>
              </a:rPr>
              <a:t>DL Practical Exercise</a:t>
            </a:r>
          </a:p>
        </p:txBody>
      </p:sp>
    </p:spTree>
    <p:extLst>
      <p:ext uri="{BB962C8B-B14F-4D97-AF65-F5344CB8AC3E}">
        <p14:creationId xmlns:p14="http://schemas.microsoft.com/office/powerpoint/2010/main" val="31809515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9391" y="887896"/>
            <a:ext cx="11993217" cy="58032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US" sz="24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2" y="150815"/>
            <a:ext cx="620864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Calibri" panose="020F0502020204030204"/>
              </a:rPr>
              <a:t>Implementation of CNN </a:t>
            </a: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 :</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9" name="TextBox 8">
            <a:extLst>
              <a:ext uri="{FF2B5EF4-FFF2-40B4-BE49-F238E27FC236}">
                <a16:creationId xmlns:a16="http://schemas.microsoft.com/office/drawing/2014/main" id="{20FC3A28-FE16-6EAD-A7D4-07AE46CC7DA6}"/>
              </a:ext>
            </a:extLst>
          </p:cNvPr>
          <p:cNvSpPr txBox="1"/>
          <p:nvPr/>
        </p:nvSpPr>
        <p:spPr>
          <a:xfrm>
            <a:off x="569250" y="1053251"/>
            <a:ext cx="10536071" cy="5078313"/>
          </a:xfrm>
          <a:prstGeom prst="rect">
            <a:avLst/>
          </a:prstGeom>
          <a:noFill/>
        </p:spPr>
        <p:txBody>
          <a:bodyPr wrap="square" rtlCol="0">
            <a:spAutoFit/>
          </a:bodyPr>
          <a:lstStyle/>
          <a:p>
            <a:r>
              <a:rPr lang="en-US" b="1" i="0" dirty="0">
                <a:effectLst/>
                <a:latin typeface="Söhne"/>
              </a:rPr>
              <a:t>Creating the Sequential model</a:t>
            </a:r>
            <a:endParaRPr lang="en-US" b="1" dirty="0">
              <a:latin typeface="Söhne"/>
            </a:endParaRPr>
          </a:p>
          <a:p>
            <a:r>
              <a:rPr lang="en-US" dirty="0"/>
              <a:t>This initializes a Sequential model. In Keras, the Sequential model is appropriate for a plain stack of layers where each layer has exactly one input tensor and one output tensor.</a:t>
            </a:r>
          </a:p>
          <a:p>
            <a:r>
              <a:rPr lang="en-US" dirty="0">
                <a:solidFill>
                  <a:srgbClr val="0070C0"/>
                </a:solidFill>
              </a:rPr>
              <a:t>model = Sequential([</a:t>
            </a:r>
          </a:p>
          <a:p>
            <a:endParaRPr lang="en-US" dirty="0"/>
          </a:p>
          <a:p>
            <a:r>
              <a:rPr lang="en-US" b="1" i="0" dirty="0">
                <a:effectLst/>
                <a:latin typeface="Söhne"/>
              </a:rPr>
              <a:t>Adding Convolutional Layers</a:t>
            </a:r>
          </a:p>
          <a:p>
            <a:r>
              <a:rPr lang="en-US" dirty="0"/>
              <a:t>These lines add two convolutional layers with 32 filters each, a filter size of (3,3), 'same' padding, and ReLU activation. The first layer also specifies the input shape as (32, 32, 3), indicating that the input images are 32x32 pixels with three color channels.</a:t>
            </a:r>
          </a:p>
          <a:p>
            <a:r>
              <a:rPr lang="en-US" dirty="0">
                <a:solidFill>
                  <a:srgbClr val="0070C0"/>
                </a:solidFill>
              </a:rPr>
              <a:t>Conv2D(32, (3,3), padding='same', activation='</a:t>
            </a:r>
            <a:r>
              <a:rPr lang="en-US" dirty="0" err="1">
                <a:solidFill>
                  <a:srgbClr val="0070C0"/>
                </a:solidFill>
              </a:rPr>
              <a:t>relu</a:t>
            </a:r>
            <a:r>
              <a:rPr lang="en-US" dirty="0">
                <a:solidFill>
                  <a:srgbClr val="0070C0"/>
                </a:solidFill>
              </a:rPr>
              <a:t>', </a:t>
            </a:r>
            <a:r>
              <a:rPr lang="en-US" dirty="0" err="1">
                <a:solidFill>
                  <a:srgbClr val="0070C0"/>
                </a:solidFill>
              </a:rPr>
              <a:t>input_shape</a:t>
            </a:r>
            <a:r>
              <a:rPr lang="en-US" dirty="0">
                <a:solidFill>
                  <a:srgbClr val="0070C0"/>
                </a:solidFill>
              </a:rPr>
              <a:t>=(32, 32, 3)),</a:t>
            </a:r>
          </a:p>
          <a:p>
            <a:r>
              <a:rPr lang="en-US" dirty="0">
                <a:solidFill>
                  <a:srgbClr val="0070C0"/>
                </a:solidFill>
              </a:rPr>
              <a:t>Conv2D(32, (3,3), padding='same', activation='</a:t>
            </a:r>
            <a:r>
              <a:rPr lang="en-US" dirty="0" err="1">
                <a:solidFill>
                  <a:srgbClr val="0070C0"/>
                </a:solidFill>
              </a:rPr>
              <a:t>relu</a:t>
            </a:r>
            <a:r>
              <a:rPr lang="en-US" dirty="0">
                <a:solidFill>
                  <a:srgbClr val="0070C0"/>
                </a:solidFill>
              </a:rPr>
              <a:t>’),</a:t>
            </a:r>
          </a:p>
          <a:p>
            <a:endParaRPr lang="en-US" dirty="0"/>
          </a:p>
          <a:p>
            <a:r>
              <a:rPr lang="en-US" b="1" i="0" dirty="0">
                <a:effectLst/>
                <a:latin typeface="Söhne"/>
              </a:rPr>
              <a:t>Adding </a:t>
            </a:r>
            <a:r>
              <a:rPr lang="en-US" b="1" i="0" dirty="0" err="1">
                <a:effectLst/>
                <a:latin typeface="Söhne"/>
              </a:rPr>
              <a:t>MaxPooling</a:t>
            </a:r>
            <a:r>
              <a:rPr lang="en-US" b="1" i="0" dirty="0">
                <a:effectLst/>
                <a:latin typeface="Söhne"/>
              </a:rPr>
              <a:t> and Dropout</a:t>
            </a:r>
          </a:p>
          <a:p>
            <a:r>
              <a:rPr lang="en-US" dirty="0">
                <a:solidFill>
                  <a:srgbClr val="0070C0"/>
                </a:solidFill>
              </a:rPr>
              <a:t>MaxPooling2D((2,2)),</a:t>
            </a:r>
          </a:p>
          <a:p>
            <a:r>
              <a:rPr lang="en-US" dirty="0">
                <a:solidFill>
                  <a:srgbClr val="0070C0"/>
                </a:solidFill>
              </a:rPr>
              <a:t>Dropout(0.25),</a:t>
            </a:r>
          </a:p>
          <a:p>
            <a:r>
              <a:rPr lang="en-US" dirty="0"/>
              <a:t>After each set of convolutional layers, there's a max-pooling layer to </a:t>
            </a:r>
            <a:r>
              <a:rPr lang="en-US" dirty="0" err="1"/>
              <a:t>downsample</a:t>
            </a:r>
            <a:r>
              <a:rPr lang="en-US" dirty="0"/>
              <a:t> the spatial dimensions, and a dropout layer to introduce regularization, preventing overfitting by randomly setting a fraction of input units to 0 at each update during training.</a:t>
            </a:r>
          </a:p>
        </p:txBody>
      </p:sp>
    </p:spTree>
    <p:extLst>
      <p:ext uri="{BB962C8B-B14F-4D97-AF65-F5344CB8AC3E}">
        <p14:creationId xmlns:p14="http://schemas.microsoft.com/office/powerpoint/2010/main" val="961355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9391" y="887896"/>
            <a:ext cx="11993217" cy="58032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US" sz="24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2" y="150815"/>
            <a:ext cx="620864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Calibri" panose="020F0502020204030204"/>
              </a:rPr>
              <a:t>Implementation of CNN </a:t>
            </a: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 Cont. :</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9" name="TextBox 8">
            <a:extLst>
              <a:ext uri="{FF2B5EF4-FFF2-40B4-BE49-F238E27FC236}">
                <a16:creationId xmlns:a16="http://schemas.microsoft.com/office/drawing/2014/main" id="{20FC3A28-FE16-6EAD-A7D4-07AE46CC7DA6}"/>
              </a:ext>
            </a:extLst>
          </p:cNvPr>
          <p:cNvSpPr txBox="1"/>
          <p:nvPr/>
        </p:nvSpPr>
        <p:spPr>
          <a:xfrm>
            <a:off x="569250" y="1053251"/>
            <a:ext cx="10536071" cy="5078313"/>
          </a:xfrm>
          <a:prstGeom prst="rect">
            <a:avLst/>
          </a:prstGeom>
          <a:noFill/>
        </p:spPr>
        <p:txBody>
          <a:bodyPr wrap="square" rtlCol="0">
            <a:spAutoFit/>
          </a:bodyPr>
          <a:lstStyle/>
          <a:p>
            <a:r>
              <a:rPr lang="en-US" b="1" i="0" dirty="0">
                <a:effectLst/>
                <a:latin typeface="Söhne"/>
              </a:rPr>
              <a:t>Flatten Layer</a:t>
            </a:r>
          </a:p>
          <a:p>
            <a:r>
              <a:rPr lang="en-US" dirty="0"/>
              <a:t>This layer is used to flatten the input, transforming it into a one-dimensional array, before passing it to the dense layers.</a:t>
            </a:r>
          </a:p>
          <a:p>
            <a:r>
              <a:rPr lang="en-US" dirty="0">
                <a:solidFill>
                  <a:srgbClr val="0070C0"/>
                </a:solidFill>
              </a:rPr>
              <a:t>Flatten()</a:t>
            </a:r>
          </a:p>
          <a:p>
            <a:endParaRPr lang="en-US" dirty="0"/>
          </a:p>
          <a:p>
            <a:r>
              <a:rPr lang="en-US" b="1" i="0" dirty="0">
                <a:effectLst/>
                <a:latin typeface="Söhne"/>
              </a:rPr>
              <a:t>Adding Dense (Fully Connected) Layers</a:t>
            </a:r>
          </a:p>
          <a:p>
            <a:r>
              <a:rPr lang="en-US" dirty="0"/>
              <a:t>Two fully connected layers (dense layers) are added with 256 and 10 units, respectively. ReLU activation is used for the first dense layer, and </a:t>
            </a:r>
            <a:r>
              <a:rPr lang="en-US" dirty="0" err="1"/>
              <a:t>softmax</a:t>
            </a:r>
            <a:r>
              <a:rPr lang="en-US" dirty="0"/>
              <a:t> activation for the output layer, which is common for multi-class classification problems.</a:t>
            </a:r>
          </a:p>
          <a:p>
            <a:r>
              <a:rPr lang="fr-FR" dirty="0">
                <a:solidFill>
                  <a:srgbClr val="0070C0"/>
                </a:solidFill>
              </a:rPr>
              <a:t>Dense(256, activation='relu'),</a:t>
            </a:r>
          </a:p>
          <a:p>
            <a:r>
              <a:rPr lang="fr-FR" dirty="0">
                <a:solidFill>
                  <a:srgbClr val="0070C0"/>
                </a:solidFill>
              </a:rPr>
              <a:t>Dropout(0.5),</a:t>
            </a:r>
          </a:p>
          <a:p>
            <a:r>
              <a:rPr lang="fr-FR" dirty="0">
                <a:solidFill>
                  <a:srgbClr val="0070C0"/>
                </a:solidFill>
              </a:rPr>
              <a:t>Dense(10, activation='</a:t>
            </a:r>
            <a:r>
              <a:rPr lang="fr-FR" dirty="0" err="1">
                <a:solidFill>
                  <a:srgbClr val="0070C0"/>
                </a:solidFill>
              </a:rPr>
              <a:t>softmax</a:t>
            </a:r>
            <a:r>
              <a:rPr lang="fr-FR" dirty="0">
                <a:solidFill>
                  <a:srgbClr val="0070C0"/>
                </a:solidFill>
              </a:rPr>
              <a:t>')</a:t>
            </a:r>
          </a:p>
          <a:p>
            <a:endParaRPr lang="en-US" dirty="0"/>
          </a:p>
          <a:p>
            <a:r>
              <a:rPr lang="en-US" b="1" i="0" dirty="0">
                <a:effectLst/>
                <a:latin typeface="Söhne"/>
              </a:rPr>
              <a:t>Model Summary</a:t>
            </a:r>
          </a:p>
          <a:p>
            <a:r>
              <a:rPr lang="en-US" dirty="0"/>
              <a:t>This line prints a summary of the model architecture, including the number of parameters in each layer and the total number of parameters in the model.</a:t>
            </a:r>
          </a:p>
          <a:p>
            <a:r>
              <a:rPr lang="en-US" dirty="0" err="1">
                <a:solidFill>
                  <a:srgbClr val="0070C0"/>
                </a:solidFill>
              </a:rPr>
              <a:t>model.summary</a:t>
            </a:r>
            <a:r>
              <a:rPr lang="en-US" dirty="0">
                <a:solidFill>
                  <a:srgbClr val="0070C0"/>
                </a:solidFill>
              </a:rPr>
              <a:t>()</a:t>
            </a:r>
          </a:p>
          <a:p>
            <a:endParaRPr lang="en-US" dirty="0"/>
          </a:p>
        </p:txBody>
      </p:sp>
    </p:spTree>
    <p:extLst>
      <p:ext uri="{BB962C8B-B14F-4D97-AF65-F5344CB8AC3E}">
        <p14:creationId xmlns:p14="http://schemas.microsoft.com/office/powerpoint/2010/main" val="2620838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C4D04EC2-71E3-2BA4-EF73-2C7F7D4B07BC}"/>
              </a:ext>
            </a:extLst>
          </p:cNvPr>
          <p:cNvSpPr/>
          <p:nvPr/>
        </p:nvSpPr>
        <p:spPr>
          <a:xfrm>
            <a:off x="-1" y="0"/>
            <a:ext cx="3728235" cy="6858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ight Triangle 1">
            <a:extLst>
              <a:ext uri="{FF2B5EF4-FFF2-40B4-BE49-F238E27FC236}">
                <a16:creationId xmlns:a16="http://schemas.microsoft.com/office/drawing/2014/main" id="{78585B44-D4D7-FC95-A426-06B7EAD49BB9}"/>
              </a:ext>
            </a:extLst>
          </p:cNvPr>
          <p:cNvSpPr/>
          <p:nvPr/>
        </p:nvSpPr>
        <p:spPr>
          <a:xfrm rot="5400000">
            <a:off x="-4175" y="4175"/>
            <a:ext cx="1799302" cy="1790952"/>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标题 2"/>
          <p:cNvSpPr>
            <a:spLocks noGrp="1"/>
          </p:cNvSpPr>
          <p:nvPr>
            <p:ph type="title"/>
          </p:nvPr>
        </p:nvSpPr>
        <p:spPr>
          <a:xfrm>
            <a:off x="100748" y="3056674"/>
            <a:ext cx="3611871" cy="1118366"/>
          </a:xfrm>
        </p:spPr>
        <p:txBody>
          <a:bodyPr wrap="square">
            <a:noAutofit/>
          </a:bodyPr>
          <a:lstStyle/>
          <a:p>
            <a:r>
              <a:rPr lang="en-US" sz="3200" b="1" dirty="0">
                <a:solidFill>
                  <a:schemeClr val="bg1"/>
                </a:solidFill>
                <a:latin typeface="Huawei Sans" panose="020C0503030203020204" pitchFamily="34" charset="0"/>
                <a:ea typeface="+mn-ea"/>
                <a:cs typeface="+mn-ea"/>
                <a:sym typeface="+mn-lt"/>
              </a:rPr>
              <a:t>CNN Code</a:t>
            </a:r>
          </a:p>
        </p:txBody>
      </p:sp>
      <p:pic>
        <p:nvPicPr>
          <p:cNvPr id="5" name="Graphic 22">
            <a:extLst>
              <a:ext uri="{FF2B5EF4-FFF2-40B4-BE49-F238E27FC236}">
                <a16:creationId xmlns:a16="http://schemas.microsoft.com/office/drawing/2014/main" id="{0B078D5D-80F3-CE21-6F85-744ED079E0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677309" y="31557"/>
            <a:ext cx="1502587" cy="709221"/>
          </a:xfrm>
          <a:prstGeom prst="rect">
            <a:avLst/>
          </a:prstGeom>
        </p:spPr>
      </p:pic>
      <p:grpSp>
        <p:nvGrpSpPr>
          <p:cNvPr id="6" name="Group 5">
            <a:extLst>
              <a:ext uri="{FF2B5EF4-FFF2-40B4-BE49-F238E27FC236}">
                <a16:creationId xmlns:a16="http://schemas.microsoft.com/office/drawing/2014/main" id="{8AB9660F-5957-1E1E-38DD-2844460EAE74}"/>
              </a:ext>
            </a:extLst>
          </p:cNvPr>
          <p:cNvGrpSpPr/>
          <p:nvPr/>
        </p:nvGrpSpPr>
        <p:grpSpPr>
          <a:xfrm>
            <a:off x="300176" y="395081"/>
            <a:ext cx="1190600" cy="1039770"/>
            <a:chOff x="3386537" y="1329617"/>
            <a:chExt cx="1190600" cy="1039770"/>
          </a:xfrm>
        </p:grpSpPr>
        <p:sp>
          <p:nvSpPr>
            <p:cNvPr id="7" name="Rectangle 6">
              <a:extLst>
                <a:ext uri="{FF2B5EF4-FFF2-40B4-BE49-F238E27FC236}">
                  <a16:creationId xmlns:a16="http://schemas.microsoft.com/office/drawing/2014/main" id="{443F51A2-68B7-18CF-1E8E-C2F28B2DE11C}"/>
                </a:ext>
              </a:extLst>
            </p:cNvPr>
            <p:cNvSpPr/>
            <p:nvPr/>
          </p:nvSpPr>
          <p:spPr>
            <a:xfrm>
              <a:off x="3386537" y="1335074"/>
              <a:ext cx="1190600" cy="1034313"/>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A52E6B02-4B87-4964-194D-8B4323390213}"/>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B860B8DF-C7CA-A239-312D-3E0C9DAC683D}"/>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22" name="TextBox 21">
            <a:extLst>
              <a:ext uri="{FF2B5EF4-FFF2-40B4-BE49-F238E27FC236}">
                <a16:creationId xmlns:a16="http://schemas.microsoft.com/office/drawing/2014/main" id="{30D905A8-048A-E322-2FD6-6FE3DF7DB3E0}"/>
              </a:ext>
            </a:extLst>
          </p:cNvPr>
          <p:cNvSpPr txBox="1"/>
          <p:nvPr/>
        </p:nvSpPr>
        <p:spPr>
          <a:xfrm>
            <a:off x="9791533" y="632286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TextBox 10">
            <a:extLst>
              <a:ext uri="{FF2B5EF4-FFF2-40B4-BE49-F238E27FC236}">
                <a16:creationId xmlns:a16="http://schemas.microsoft.com/office/drawing/2014/main" id="{8A636C12-2086-346C-D8EE-DB77F3A2C0B1}"/>
              </a:ext>
            </a:extLst>
          </p:cNvPr>
          <p:cNvSpPr txBox="1"/>
          <p:nvPr/>
        </p:nvSpPr>
        <p:spPr>
          <a:xfrm>
            <a:off x="4351015" y="2784860"/>
            <a:ext cx="774023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effectLst/>
                <a:uLnTx/>
                <a:uFillTx/>
                <a:latin typeface="Söhne"/>
                <a:ea typeface="+mn-ea"/>
                <a:cs typeface="+mn-cs"/>
              </a:rPr>
              <a:t>https://drive.google.com/file/d/15M76gn5Lh-xdz1aBUAN_ZgYRLLQsTYc9/view?usp=sharing</a:t>
            </a:r>
            <a:endParaRPr kumimoji="0" lang="en-US" sz="2400" b="0" i="0" u="none" strike="noStrike" kern="1200" cap="none" spc="0" normalizeH="0" baseline="0" noProof="0" dirty="0">
              <a:ln>
                <a:noFill/>
              </a:ln>
              <a:effectLst/>
              <a:uLnTx/>
              <a:uFillTx/>
              <a:latin typeface="Söhne"/>
              <a:ea typeface="+mn-ea"/>
              <a:cs typeface="+mn-cs"/>
            </a:endParaRPr>
          </a:p>
        </p:txBody>
      </p:sp>
    </p:spTree>
    <p:extLst>
      <p:ext uri="{BB962C8B-B14F-4D97-AF65-F5344CB8AC3E}">
        <p14:creationId xmlns:p14="http://schemas.microsoft.com/office/powerpoint/2010/main" val="35967316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359167" y="1461410"/>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5F4909C7-1AD2-3A2B-E134-6D22F57FD6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25709922"/>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ketchLinesVTI">
  <a:themeElements>
    <a:clrScheme name="AnalogousFromDarkSeedLeftStep">
      <a:dk1>
        <a:srgbClr val="000000"/>
      </a:dk1>
      <a:lt1>
        <a:srgbClr val="FFFFFF"/>
      </a:lt1>
      <a:dk2>
        <a:srgbClr val="1B2130"/>
      </a:dk2>
      <a:lt2>
        <a:srgbClr val="F0F3F1"/>
      </a:lt2>
      <a:accent1>
        <a:srgbClr val="D937B0"/>
      </a:accent1>
      <a:accent2>
        <a:srgbClr val="AC25C7"/>
      </a:accent2>
      <a:accent3>
        <a:srgbClr val="7B37D9"/>
      </a:accent3>
      <a:accent4>
        <a:srgbClr val="3A3ACC"/>
      </a:accent4>
      <a:accent5>
        <a:srgbClr val="377AD9"/>
      </a:accent5>
      <a:accent6>
        <a:srgbClr val="25ACC7"/>
      </a:accent6>
      <a:hlink>
        <a:srgbClr val="3F5FBF"/>
      </a:hlink>
      <a:folHlink>
        <a:srgbClr val="7F7F7F"/>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857</TotalTime>
  <Words>2653</Words>
  <Application>Microsoft Office PowerPoint</Application>
  <PresentationFormat>Widescreen</PresentationFormat>
  <Paragraphs>294</Paragraphs>
  <Slides>31</Slides>
  <Notes>5</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31</vt:i4>
      </vt:variant>
    </vt:vector>
  </HeadingPairs>
  <TitlesOfParts>
    <vt:vector size="44" baseType="lpstr">
      <vt:lpstr>Meiryo</vt:lpstr>
      <vt:lpstr>Arial</vt:lpstr>
      <vt:lpstr>Calibri</vt:lpstr>
      <vt:lpstr>Calibri Light</vt:lpstr>
      <vt:lpstr>Corbel</vt:lpstr>
      <vt:lpstr>Courier New</vt:lpstr>
      <vt:lpstr>Huawei Sans</vt:lpstr>
      <vt:lpstr>Söhne</vt:lpstr>
      <vt:lpstr>Times New Roman</vt:lpstr>
      <vt:lpstr>1_Office Theme</vt:lpstr>
      <vt:lpstr>SketchLinesVTI</vt:lpstr>
      <vt:lpstr>Office Theme</vt:lpstr>
      <vt:lpstr>2_Office Theme</vt:lpstr>
      <vt:lpstr>PowerPoint Presentation</vt:lpstr>
      <vt:lpstr>PowerPoint Presentation</vt:lpstr>
      <vt:lpstr>Pandas </vt:lpstr>
      <vt:lpstr>Pandas First Steps: install and import</vt:lpstr>
      <vt:lpstr>pandas: Data Table Representation</vt:lpstr>
      <vt:lpstr>Core components of pandas:  Series &amp; DataFrames</vt:lpstr>
      <vt:lpstr>Types of Data Structure in Pandas</vt:lpstr>
      <vt:lpstr>Creating a DataFrame from scratch</vt:lpstr>
      <vt:lpstr>Loading a DataFrame from files</vt:lpstr>
      <vt:lpstr>Reading data from a CSV file</vt:lpstr>
      <vt:lpstr>Reading data from CSVs</vt:lpstr>
      <vt:lpstr>Reading data from JSON</vt:lpstr>
      <vt:lpstr>Example1: Reading data from JSON</vt:lpstr>
      <vt:lpstr>Example2: Reading data from JSON</vt:lpstr>
      <vt:lpstr>Viewing your data</vt:lpstr>
      <vt:lpstr>Getting info about your data</vt:lpstr>
      <vt:lpstr>Understanding your variables</vt:lpstr>
      <vt:lpstr>Matplotlib and Seaborn</vt:lpstr>
      <vt:lpstr>What is data visualization?</vt:lpstr>
      <vt:lpstr>Matplotlib</vt:lpstr>
      <vt:lpstr>matplotlib</vt:lpstr>
      <vt:lpstr>PowerPoint Presentation</vt:lpstr>
      <vt:lpstr>PowerPoint Presentation</vt:lpstr>
      <vt:lpstr>PowerPoint Presentation</vt:lpstr>
      <vt:lpstr>PowerPoint Presentation</vt:lpstr>
      <vt:lpstr>Pandas, Matplotlib, and Seaborn Code </vt:lpstr>
      <vt:lpstr>DL Practical Exercise</vt:lpstr>
      <vt:lpstr>PowerPoint Presentation</vt:lpstr>
      <vt:lpstr>PowerPoint Presentation</vt:lpstr>
      <vt:lpstr>CNN Code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Eman Mohamed</dc:creator>
  <cp:lastModifiedBy>Eman Mohamed</cp:lastModifiedBy>
  <cp:revision>5</cp:revision>
  <dcterms:created xsi:type="dcterms:W3CDTF">2023-09-19T23:24:03Z</dcterms:created>
  <dcterms:modified xsi:type="dcterms:W3CDTF">2023-10-10T00:38:41Z</dcterms:modified>
</cp:coreProperties>
</file>