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22.xml" ContentType="application/vnd.openxmlformats-officedocument.presentationml.slide+xml"/>
  <Override PartName="/ppt/slides/slide24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23.xml" ContentType="application/vnd.openxmlformats-officedocument.presentationml.slide+xml"/>
  <Override PartName="/ppt/slides/slide26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4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5.xml" ContentType="application/vnd.openxmlformats-officedocument.presentationml.tags+xml"/>
  <Override PartName="/ppt/tags/tag14.xml" ContentType="application/vnd.openxmlformats-officedocument.presentationml.tags+xml"/>
  <Override PartName="/ppt/tags/tag17.xml" ContentType="application/vnd.openxmlformats-officedocument.presentationml.tags+xml"/>
  <Override PartName="/ppt/tags/tag16.xml" ContentType="application/vnd.openxmlformats-officedocument.presentationml.tags+xml"/>
  <Override PartName="/ppt/tags/tag3.xml" ContentType="application/vnd.openxmlformats-officedocument.presentationml.tags+xml"/>
  <Override PartName="/ppt/tags/tag18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ppt/tags/tag11.xml" ContentType="application/vnd.openxmlformats-officedocument.presentationml.tag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tags/tag12.xml" ContentType="application/vnd.openxmlformats-officedocument.presentationml.tags+xml"/>
  <Override PartName="/ppt/tags/tag9.xml" ContentType="application/vnd.openxmlformats-officedocument.presentationml.tags+xml"/>
  <Override PartName="/ppt/tags/tag8.xml" ContentType="application/vnd.openxmlformats-officedocument.presentationml.tags+xml"/>
  <Override PartName="/ppt/tags/tag7.xml" ContentType="application/vnd.openxmlformats-officedocument.presentationml.tags+xml"/>
  <Override PartName="/ppt/tags/tag2.xml" ContentType="application/vnd.openxmlformats-officedocument.presentationml.tags+xml"/>
  <Override PartName="/ppt/tags/tag1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1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80" r:id="rId2"/>
    <p:sldId id="494" r:id="rId3"/>
    <p:sldId id="491" r:id="rId4"/>
    <p:sldId id="495" r:id="rId5"/>
    <p:sldId id="496" r:id="rId6"/>
    <p:sldId id="485" r:id="rId7"/>
    <p:sldId id="489" r:id="rId8"/>
    <p:sldId id="497" r:id="rId9"/>
    <p:sldId id="498" r:id="rId10"/>
    <p:sldId id="499" r:id="rId11"/>
    <p:sldId id="500" r:id="rId12"/>
    <p:sldId id="487" r:id="rId13"/>
    <p:sldId id="501" r:id="rId14"/>
    <p:sldId id="502" r:id="rId15"/>
    <p:sldId id="503" r:id="rId16"/>
    <p:sldId id="514" r:id="rId17"/>
    <p:sldId id="488" r:id="rId18"/>
    <p:sldId id="504" r:id="rId19"/>
    <p:sldId id="505" r:id="rId20"/>
    <p:sldId id="507" r:id="rId21"/>
    <p:sldId id="506" r:id="rId22"/>
    <p:sldId id="508" r:id="rId23"/>
    <p:sldId id="509" r:id="rId24"/>
    <p:sldId id="510" r:id="rId25"/>
    <p:sldId id="511" r:id="rId26"/>
    <p:sldId id="512" r:id="rId27"/>
    <p:sldId id="513" r:id="rId28"/>
    <p:sldId id="34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491"/>
            <p14:sldId id="495"/>
            <p14:sldId id="496"/>
            <p14:sldId id="485"/>
            <p14:sldId id="489"/>
            <p14:sldId id="497"/>
            <p14:sldId id="498"/>
            <p14:sldId id="499"/>
            <p14:sldId id="500"/>
            <p14:sldId id="487"/>
            <p14:sldId id="501"/>
            <p14:sldId id="502"/>
            <p14:sldId id="503"/>
            <p14:sldId id="514"/>
            <p14:sldId id="488"/>
            <p14:sldId id="504"/>
            <p14:sldId id="505"/>
            <p14:sldId id="507"/>
            <p14:sldId id="506"/>
            <p14:sldId id="508"/>
            <p14:sldId id="509"/>
            <p14:sldId id="510"/>
            <p14:sldId id="511"/>
            <p14:sldId id="512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ll" initials="d" lastIdx="3" clrIdx="0">
    <p:extLst>
      <p:ext uri="{19B8F6BF-5375-455C-9EA6-DF929625EA0E}">
        <p15:presenceInfo xmlns:p15="http://schemas.microsoft.com/office/powerpoint/2012/main" userId="del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5208" autoAdjust="0"/>
  </p:normalViewPr>
  <p:slideViewPr>
    <p:cSldViewPr snapToGrid="0">
      <p:cViewPr varScale="1">
        <p:scale>
          <a:sx n="85" d="100"/>
          <a:sy n="85" d="100"/>
        </p:scale>
        <p:origin x="6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3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37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5DE94B-A71E-4286-A016-5F616DC102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370E8D-9D1C-46DA-BF70-4FECFFC1FE7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B8DA7E-F5AF-474F-9D81-697C9706217C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B035E-795F-47E9-B423-E59C8BBF8C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90C9B5-F486-4D02-85C5-EF6B613EA16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9E168-CC1F-42B0-9B29-A593EA300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042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8796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09244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36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587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4750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11265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1976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6290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6594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2433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408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15321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02783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6307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0397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85533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95153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73581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09014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36133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4096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26030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0256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88088B5-5D3D-41C5-9929-9FAB3A249D9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957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EF545D8-9539-418A-92C3-1C4A1C588F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0750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36F0ADC-2E81-4C54-B9FE-7CDA0DEDB2CB}"/>
              </a:ext>
            </a:extLst>
          </p:cNvPr>
          <p:cNvSpPr/>
          <p:nvPr userDrawn="1"/>
        </p:nvSpPr>
        <p:spPr>
          <a:xfrm>
            <a:off x="2269797" y="501635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DBD452-3BA6-4685-873D-D36261D87D9C}"/>
              </a:ext>
            </a:extLst>
          </p:cNvPr>
          <p:cNvSpPr txBox="1"/>
          <p:nvPr userDrawn="1"/>
        </p:nvSpPr>
        <p:spPr>
          <a:xfrm>
            <a:off x="8737600" y="6356350"/>
            <a:ext cx="307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16.jpe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19.jpe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microsoft.com/office/2007/relationships/hdphoto" Target="../media/hdphoto1.wdp"/><Relationship Id="rId5" Type="http://schemas.openxmlformats.org/officeDocument/2006/relationships/image" Target="../media/image20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21.jp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22.jp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5" Type="http://schemas.openxmlformats.org/officeDocument/2006/relationships/image" Target="../media/image23.jp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5" Type="http://schemas.openxmlformats.org/officeDocument/2006/relationships/image" Target="../media/image24.jpg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sv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-1166696" y="-129531"/>
            <a:ext cx="8034221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60713" y="2870029"/>
            <a:ext cx="4356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1600" b="1" dirty="0">
                <a:latin typeface="Alexandria" pitchFamily="2" charset="-78"/>
                <a:cs typeface="Alexandria" pitchFamily="2" charset="-78"/>
              </a:rPr>
              <a:t>د. أسماء رويعي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ar-EG" sz="1600" dirty="0">
                <a:latin typeface="Alexandria" pitchFamily="2" charset="-78"/>
                <a:cs typeface="Alexandria" pitchFamily="2" charset="-78"/>
              </a:rPr>
              <a:t>المشرفة علي قسم ماجستير القانون الرقمي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19103" y="1931311"/>
            <a:ext cx="4353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Alexandria ExtraBold" pitchFamily="2" charset="-78"/>
                <a:cs typeface="Alexandria ExtraBold" pitchFamily="2" charset="-78"/>
              </a:rPr>
              <a:t>مقرر الجرائم السيبرانية</a:t>
            </a:r>
            <a:endParaRPr lang="en-US" sz="2800" b="1" dirty="0">
              <a:solidFill>
                <a:srgbClr val="00B0F0"/>
              </a:solidFill>
              <a:latin typeface="Alexandria ExtraBold" pitchFamily="2" charset="-78"/>
              <a:cs typeface="Alexandria ExtraBold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7639320" y="5380718"/>
            <a:ext cx="363041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المحاضرة التعريفية</a:t>
            </a:r>
            <a:endParaRPr lang="en-US" sz="28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643334" y="4672831"/>
            <a:ext cx="13536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+mj-lt"/>
                <a:cs typeface="Times New Roman" panose="02020603050405020304" pitchFamily="18" charset="0"/>
              </a:rPr>
              <a:t>LAW616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643334" y="209848"/>
            <a:ext cx="3050278" cy="1379622"/>
          </a:xfrm>
          <a:prstGeom prst="rect">
            <a:avLst/>
          </a:prstGeom>
        </p:spPr>
      </p:pic>
      <p:pic>
        <p:nvPicPr>
          <p:cNvPr id="1026" name="Picture 2" descr="Cybercrime has cost organisations and individuals over $ 4 billion in 2020  - IT Security Guru">
            <a:extLst>
              <a:ext uri="{FF2B5EF4-FFF2-40B4-BE49-F238E27FC236}">
                <a16:creationId xmlns:a16="http://schemas.microsoft.com/office/drawing/2014/main" id="{EE32B1BD-95DB-4A99-845C-9270A45C0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221" y="114300"/>
            <a:ext cx="7823422" cy="69723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47DF402-BB9A-4904-8F67-784D54CFA7E1}"/>
              </a:ext>
            </a:extLst>
          </p:cNvPr>
          <p:cNvSpPr/>
          <p:nvPr/>
        </p:nvSpPr>
        <p:spPr>
          <a:xfrm>
            <a:off x="6823491" y="97570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08490" y="1285192"/>
            <a:ext cx="9345750" cy="4287616"/>
          </a:xfrm>
          <a:prstGeom prst="roundRect">
            <a:avLst>
              <a:gd name="adj" fmla="val 614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06142D"/>
              </a:solidFill>
              <a:effectLst/>
              <a:uLnTx/>
              <a:uFillTx/>
              <a:latin typeface="Glory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 SemiBold" pitchFamily="2" charset="-78"/>
                <a:ea typeface="Times New Roman" panose="02020603050405020304" pitchFamily="18" charset="0"/>
                <a:cs typeface="Alexandria SemiBold" pitchFamily="2" charset="-78"/>
              </a:rPr>
              <a:t> الجرائم</a:t>
            </a:r>
            <a:r>
              <a:rPr kumimoji="0" lang="ar-EG" sz="3600" b="1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 SemiBold" pitchFamily="2" charset="-78"/>
                <a:ea typeface="Times New Roman" panose="02020603050405020304" pitchFamily="18" charset="0"/>
                <a:cs typeface="Alexandria SemiBold" pitchFamily="2" charset="-78"/>
              </a:rPr>
              <a:t> السبرانية</a:t>
            </a:r>
            <a:endParaRPr kumimoji="0" lang="ar-EG" sz="3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 SemiBold" pitchFamily="2" charset="-78"/>
              <a:ea typeface="Times New Roman" panose="02020603050405020304" pitchFamily="18" charset="0"/>
              <a:cs typeface="Alexandria SemiBold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FE31E4-EDED-4B0B-8DA9-AB0B086EF9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90" y="1330911"/>
            <a:ext cx="6282909" cy="424189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469393055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7321405" y="2064567"/>
            <a:ext cx="2880686" cy="2949063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ماجستير القانون الرقمي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4010B8-8102-48BB-A235-F3C647E289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178" y="1954467"/>
            <a:ext cx="5016059" cy="29490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7853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188323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079971" y="2187994"/>
            <a:ext cx="5494822" cy="307777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/>
            <a:endParaRPr lang="ar-EG" sz="2800" dirty="0">
              <a:solidFill>
                <a:srgbClr val="06142D"/>
              </a:solidFill>
              <a:latin typeface="Glory"/>
            </a:endParaRPr>
          </a:p>
          <a:p>
            <a:pPr algn="just" rtl="1"/>
            <a:r>
              <a:rPr lang="ar-EG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</a:t>
            </a: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14A01779-0E40-4D38-828D-6B96B9FC6076}"/>
              </a:ext>
            </a:extLst>
          </p:cNvPr>
          <p:cNvSpPr/>
          <p:nvPr/>
        </p:nvSpPr>
        <p:spPr>
          <a:xfrm>
            <a:off x="506036" y="2556877"/>
            <a:ext cx="3612176" cy="130858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800" dirty="0">
                <a:solidFill>
                  <a:sysClr val="window" lastClr="FFFFFF"/>
                </a:solidFill>
                <a:latin typeface="Alexandria Medium" pitchFamily="2" charset="-78"/>
                <a:cs typeface="Alexandria Medium" pitchFamily="2" charset="-78"/>
              </a:rPr>
              <a:t>المحاضرات</a:t>
            </a:r>
          </a:p>
        </p:txBody>
      </p:sp>
      <p:pic>
        <p:nvPicPr>
          <p:cNvPr id="1026" name="Picture 2" descr="https://i2.wp.com/rjeem.com/wp-content/uploads/2020/09/%D8%A7%D9%84%D8%AA%D8%B9%D9%84%D9%8A%D9%85-%D8%B9%D9%86-%D8%A8%D8%B9%D8%AF.jpg?fit=926%2C617&amp;ssl=1">
            <a:extLst>
              <a:ext uri="{FF2B5EF4-FFF2-40B4-BE49-F238E27FC236}">
                <a16:creationId xmlns:a16="http://schemas.microsoft.com/office/drawing/2014/main" id="{27491F1B-E0EB-4AB8-BFD3-FAF2F747E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51" y="1319685"/>
            <a:ext cx="7640430" cy="42186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40710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177205" y="82866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EG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 descr="https://tse2.mm.bing.net/th?id=OIP.MmzGB6DBTGtgEjioyHP5XgHaEJ&amp;pid=Api&amp;P=0&amp;h=180">
            <a:extLst>
              <a:ext uri="{FF2B5EF4-FFF2-40B4-BE49-F238E27FC236}">
                <a16:creationId xmlns:a16="http://schemas.microsoft.com/office/drawing/2014/main" id="{DF770721-A1A4-47ED-BD1B-F57B662D8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188" y="1819276"/>
            <a:ext cx="5512017" cy="353649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9" name="Rounded Rectangle 12">
            <a:extLst>
              <a:ext uri="{FF2B5EF4-FFF2-40B4-BE49-F238E27FC236}">
                <a16:creationId xmlns:a16="http://schemas.microsoft.com/office/drawing/2014/main" id="{EBC14308-432B-46A9-820A-27E40C1D0F81}"/>
              </a:ext>
            </a:extLst>
          </p:cNvPr>
          <p:cNvSpPr/>
          <p:nvPr/>
        </p:nvSpPr>
        <p:spPr>
          <a:xfrm>
            <a:off x="6436881" y="1901975"/>
            <a:ext cx="3714029" cy="152702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000" dirty="0">
                <a:solidFill>
                  <a:sysClr val="window" lastClr="FFFFFF"/>
                </a:solidFill>
              </a:rPr>
              <a:t>حلقات النقاش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129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01417" y="80237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7219" y="12394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defRPr/>
            </a:pPr>
            <a:r>
              <a:rPr lang="ar-EG" sz="2400" dirty="0">
                <a:solidFill>
                  <a:prstClr val="black"/>
                </a:solidFill>
              </a:rPr>
              <a:t> </a:t>
            </a:r>
            <a:endParaRPr lang="en-US" sz="2400" dirty="0">
              <a:solidFill>
                <a:prstClr val="black"/>
              </a:solidFill>
            </a:endParaRPr>
          </a:p>
          <a:p>
            <a:pPr lvl="0" algn="just" rtl="1">
              <a:defRPr/>
            </a:pPr>
            <a:endParaRPr lang="ar-EG" sz="2400" dirty="0">
              <a:solidFill>
                <a:prstClr val="black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54DD7E-04F9-41DA-8CCA-4108EF02DA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0803" y="1239472"/>
            <a:ext cx="7768427" cy="43790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ounded Rectangle 12">
            <a:extLst>
              <a:ext uri="{FF2B5EF4-FFF2-40B4-BE49-F238E27FC236}">
                <a16:creationId xmlns:a16="http://schemas.microsoft.com/office/drawing/2014/main" id="{18F4B438-4CD2-4B8B-84EC-53DEA4FA937A}"/>
              </a:ext>
            </a:extLst>
          </p:cNvPr>
          <p:cNvSpPr/>
          <p:nvPr/>
        </p:nvSpPr>
        <p:spPr>
          <a:xfrm>
            <a:off x="6750900" y="2728988"/>
            <a:ext cx="3714028" cy="1308584"/>
          </a:xfrm>
          <a:prstGeom prst="roundRect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800" dirty="0">
                <a:solidFill>
                  <a:schemeClr val="tx1"/>
                </a:solidFill>
              </a:rPr>
              <a:t>الإختبارات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349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87279" y="75607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48813" y="1267261"/>
            <a:ext cx="9345750" cy="5019239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30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</a:t>
            </a:r>
            <a:endParaRPr kumimoji="0" lang="ar-EG" sz="30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1BDF51-CC4B-45F7-9336-D7A7D569D6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688" y="3392345"/>
            <a:ext cx="4470573" cy="10726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6B2E61-2DE7-4266-9AC4-109D1C2E36E6}"/>
              </a:ext>
            </a:extLst>
          </p:cNvPr>
          <p:cNvSpPr txBox="1"/>
          <p:nvPr/>
        </p:nvSpPr>
        <p:spPr>
          <a:xfrm>
            <a:off x="6527024" y="3667065"/>
            <a:ext cx="386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</a:rPr>
              <a:t>المادة العلمية للمقرر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8416D9-15E2-4451-8CED-5F9002FF9A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8797" y="1409698"/>
            <a:ext cx="4505325" cy="47450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172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202654" y="100107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ounded Rectangle 12">
            <a:extLst>
              <a:ext uri="{FF2B5EF4-FFF2-40B4-BE49-F238E27FC236}">
                <a16:creationId xmlns:a16="http://schemas.microsoft.com/office/drawing/2014/main" id="{A544A606-05E0-421F-A2AB-0EC557F37A0F}"/>
              </a:ext>
            </a:extLst>
          </p:cNvPr>
          <p:cNvSpPr/>
          <p:nvPr/>
        </p:nvSpPr>
        <p:spPr>
          <a:xfrm>
            <a:off x="3514166" y="1569629"/>
            <a:ext cx="4751294" cy="126816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PT Bold Heading" pitchFamily="2" charset="-78"/>
            </a:endParaRP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9AA72DA0-CEF3-4417-864E-82C6EA566FEA}"/>
              </a:ext>
            </a:extLst>
          </p:cNvPr>
          <p:cNvSpPr/>
          <p:nvPr/>
        </p:nvSpPr>
        <p:spPr>
          <a:xfrm>
            <a:off x="1665188" y="3062938"/>
            <a:ext cx="8257957" cy="2698808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PT Bold Heading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F79672-C0F5-46E9-B7B4-FA335AA712CF}"/>
              </a:ext>
            </a:extLst>
          </p:cNvPr>
          <p:cNvSpPr txBox="1"/>
          <p:nvPr/>
        </p:nvSpPr>
        <p:spPr>
          <a:xfrm>
            <a:off x="3442446" y="1758567"/>
            <a:ext cx="45361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800" dirty="0">
                <a:solidFill>
                  <a:srgbClr val="C00000"/>
                </a:solidFill>
              </a:rPr>
              <a:t>ملحوظة</a:t>
            </a:r>
            <a:r>
              <a:rPr lang="en-US" sz="4800" dirty="0">
                <a:solidFill>
                  <a:srgbClr val="C00000"/>
                </a:solidFill>
              </a:rPr>
              <a:t> </a:t>
            </a:r>
            <a:r>
              <a:rPr lang="ar-EG" sz="4800" dirty="0">
                <a:solidFill>
                  <a:srgbClr val="C00000"/>
                </a:solidFill>
              </a:rPr>
              <a:t>هامة</a:t>
            </a:r>
            <a:endParaRPr lang="en-US" sz="4800" dirty="0">
              <a:solidFill>
                <a:srgbClr val="C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05935A-8CF5-477E-A4A1-B059A723E421}"/>
              </a:ext>
            </a:extLst>
          </p:cNvPr>
          <p:cNvSpPr txBox="1"/>
          <p:nvPr/>
        </p:nvSpPr>
        <p:spPr>
          <a:xfrm>
            <a:off x="1921789" y="3237448"/>
            <a:ext cx="77207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3600" dirty="0">
                <a:solidFill>
                  <a:schemeClr val="bg1"/>
                </a:solidFill>
              </a:rPr>
              <a:t>هذه المراجع التي سوف يتم ذكراها هي غير ملزمة وهي علي سبيل المثال وليس الحصر في إستخلاص المادة العلمية للمقرر.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968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228397" y="98978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7839F4-0D3F-4102-955F-B814092427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1865" y="1330910"/>
            <a:ext cx="5275235" cy="42418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200017-4CE3-415C-BBAB-0B1B4A7EEE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8834" y="1760412"/>
            <a:ext cx="4430812" cy="31060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4ACEF9-7B51-4C93-B763-E28E05E681D2}"/>
              </a:ext>
            </a:extLst>
          </p:cNvPr>
          <p:cNvSpPr txBox="1"/>
          <p:nvPr/>
        </p:nvSpPr>
        <p:spPr>
          <a:xfrm>
            <a:off x="1859797" y="2045776"/>
            <a:ext cx="361110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>
                <a:solidFill>
                  <a:schemeClr val="bg1"/>
                </a:solidFill>
              </a:rPr>
              <a:t>كتاب الجرائم المعلوماتية </a:t>
            </a:r>
          </a:p>
          <a:p>
            <a:pPr algn="ctr"/>
            <a:endParaRPr lang="ar-EG" sz="3200" b="1" dirty="0">
              <a:solidFill>
                <a:schemeClr val="bg1"/>
              </a:solidFill>
            </a:endParaRPr>
          </a:p>
          <a:p>
            <a:pPr algn="ctr"/>
            <a:r>
              <a:rPr lang="ar-EG" sz="2000" b="1" dirty="0">
                <a:solidFill>
                  <a:schemeClr val="bg1"/>
                </a:solidFill>
              </a:rPr>
              <a:t>للدكتور أحمد خليفة الملط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521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450446" y="96413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79283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668D82-1A65-46A7-91A5-8E9FD0B3FA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108" y="1285192"/>
            <a:ext cx="4803801" cy="42876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E1AF95-211E-4A39-B757-0EC1991B76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0093" y="1965289"/>
            <a:ext cx="4430812" cy="29274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0159C25-7BAA-40FA-B8E8-9C8F873A5BC2}"/>
              </a:ext>
            </a:extLst>
          </p:cNvPr>
          <p:cNvSpPr txBox="1"/>
          <p:nvPr/>
        </p:nvSpPr>
        <p:spPr>
          <a:xfrm>
            <a:off x="6058955" y="2500328"/>
            <a:ext cx="4449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</a:rPr>
              <a:t>جرائم الكمبيوتر </a:t>
            </a:r>
          </a:p>
          <a:p>
            <a:pPr algn="ctr"/>
            <a:endParaRPr lang="en-US" sz="2000" dirty="0">
              <a:solidFill>
                <a:schemeClr val="bg1"/>
              </a:solidFill>
            </a:endParaRPr>
          </a:p>
          <a:p>
            <a:pPr algn="ctr" rtl="1"/>
            <a:r>
              <a:rPr lang="ar-EG" sz="2000" dirty="0">
                <a:solidFill>
                  <a:schemeClr val="bg1"/>
                </a:solidFill>
              </a:rPr>
              <a:t>للدكتور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ar-EG" sz="2000" dirty="0">
                <a:solidFill>
                  <a:schemeClr val="bg1"/>
                </a:solidFill>
              </a:rPr>
              <a:t>أبوالفتوح الشاذلي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19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22182" y="95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defRPr/>
            </a:pPr>
            <a:r>
              <a:rPr lang="ar-EG" dirty="0">
                <a:solidFill>
                  <a:srgbClr val="333333"/>
                </a:solidFill>
                <a:latin typeface="Amiri"/>
              </a:rPr>
              <a:t>       </a:t>
            </a:r>
            <a:endParaRPr lang="ar-EG" sz="2800" dirty="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575690A-F691-4A41-A9AB-8C7B9E3163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062" y="1285192"/>
            <a:ext cx="4305338" cy="42876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539583-71EF-431A-BC92-5EE36DB728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3972" y="2364207"/>
            <a:ext cx="4659657" cy="27253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563971" y="3011382"/>
            <a:ext cx="465965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dirty="0">
                <a:solidFill>
                  <a:schemeClr val="bg1"/>
                </a:solidFill>
              </a:rPr>
              <a:t>مكافحة جرائم الكمبيوتر والإنترنت في القانون العربي النموذجي</a:t>
            </a:r>
            <a:endParaRPr lang="en-US" sz="2400" dirty="0">
              <a:solidFill>
                <a:schemeClr val="bg1"/>
              </a:solidFill>
            </a:endParaRPr>
          </a:p>
          <a:p>
            <a:pPr algn="ctr"/>
            <a:endParaRPr lang="ar-EG" sz="2400" dirty="0">
              <a:solidFill>
                <a:schemeClr val="bg1"/>
              </a:solidFill>
            </a:endParaRPr>
          </a:p>
          <a:p>
            <a:pPr algn="ctr"/>
            <a:r>
              <a:rPr lang="ar-EG" sz="2000" dirty="0">
                <a:solidFill>
                  <a:schemeClr val="bg1"/>
                </a:solidFill>
              </a:rPr>
              <a:t>الدكتور المستشار عبد الفتاح بيومي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48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91630" y="98978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B619DBD-4CBF-4BDC-84D3-55DE2EEBB5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8797" y="1285192"/>
            <a:ext cx="4354956" cy="42876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F522525-BBCF-4D63-81C3-DB99FD238A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9859" y="2066300"/>
            <a:ext cx="4622475" cy="27253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1264C6-49D6-48AE-A650-6AB61AFEF73F}"/>
              </a:ext>
            </a:extLst>
          </p:cNvPr>
          <p:cNvSpPr txBox="1"/>
          <p:nvPr/>
        </p:nvSpPr>
        <p:spPr>
          <a:xfrm>
            <a:off x="1454810" y="2311777"/>
            <a:ext cx="47006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dirty="0">
                <a:solidFill>
                  <a:schemeClr val="bg1"/>
                </a:solidFill>
              </a:rPr>
              <a:t>الجرائم الناشئة عن إستخدام الحاسب الآلي</a:t>
            </a: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( الحماية الجناية للحاسب الآلي )</a:t>
            </a: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دراسة مقارنة</a:t>
            </a:r>
            <a:endParaRPr lang="en-US" sz="2400" dirty="0">
              <a:solidFill>
                <a:schemeClr val="bg1"/>
              </a:solidFill>
            </a:endParaRPr>
          </a:p>
          <a:p>
            <a:pPr algn="ctr"/>
            <a:endParaRPr lang="ar-EG" sz="2400" dirty="0">
              <a:solidFill>
                <a:schemeClr val="bg1"/>
              </a:solidFill>
            </a:endParaRP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د. أحمد حسام طه تمام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5378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184228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539583-71EF-431A-BC92-5EE36DB728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8001" y="2365679"/>
            <a:ext cx="4653384" cy="27253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952380" y="2912770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03083A-3EFF-4E0D-B462-E121A06449F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1428064"/>
            <a:ext cx="4341953" cy="40236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CAF42D-A83C-43F1-B638-DDBCBDB8863B}"/>
              </a:ext>
            </a:extLst>
          </p:cNvPr>
          <p:cNvSpPr txBox="1"/>
          <p:nvPr/>
        </p:nvSpPr>
        <p:spPr>
          <a:xfrm>
            <a:off x="6096000" y="2912770"/>
            <a:ext cx="382714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</a:rPr>
              <a:t>الجريمة الإلكترونية </a:t>
            </a: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ودور القانون الجنائي في الحد منها</a:t>
            </a:r>
          </a:p>
          <a:p>
            <a:pPr algn="ctr"/>
            <a:endParaRPr lang="ar-EG" sz="2400" dirty="0">
              <a:solidFill>
                <a:schemeClr val="bg1"/>
              </a:solidFill>
            </a:endParaRP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د. أحمد عبد اللاه المراغي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448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44554" y="89301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34715" y="1387601"/>
            <a:ext cx="9345750" cy="40827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51C2BF-7F60-42FF-9847-96618DA21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864" y="1238752"/>
            <a:ext cx="6636830" cy="42705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707590" y="2583317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CAF42D-A83C-43F1-B638-DDBCBDB8863B}"/>
              </a:ext>
            </a:extLst>
          </p:cNvPr>
          <p:cNvSpPr txBox="1"/>
          <p:nvPr/>
        </p:nvSpPr>
        <p:spPr>
          <a:xfrm>
            <a:off x="534205" y="2583317"/>
            <a:ext cx="3827145" cy="120032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</a:rPr>
              <a:t>مقدمة عامة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dirty="0">
                <a:solidFill>
                  <a:srgbClr val="FF0000"/>
                </a:solidFill>
                <a:latin typeface="Calibri" panose="020F0502020204030204"/>
              </a:rPr>
              <a:t>علي المقرر </a:t>
            </a:r>
            <a:endParaRPr lang="en-US" sz="3600" dirty="0">
              <a:solidFill>
                <a:srgbClr val="FF0000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5025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7219" y="1353567"/>
            <a:ext cx="9345750" cy="40827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44554" y="89301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707590" y="2583317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https://d1wnoevxju5lec.cloudfront.net/storage/attachments/5788/6_746423_highres.jpg">
            <a:extLst>
              <a:ext uri="{FF2B5EF4-FFF2-40B4-BE49-F238E27FC236}">
                <a16:creationId xmlns:a16="http://schemas.microsoft.com/office/drawing/2014/main" id="{AD628FCD-8191-4592-A380-FA08F2D38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5" y="1736534"/>
            <a:ext cx="7142721" cy="33554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6208F8-489B-482E-911D-023D5AEA4EE2}"/>
              </a:ext>
            </a:extLst>
          </p:cNvPr>
          <p:cNvSpPr txBox="1"/>
          <p:nvPr/>
        </p:nvSpPr>
        <p:spPr>
          <a:xfrm>
            <a:off x="6500955" y="2320448"/>
            <a:ext cx="38811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5400" dirty="0">
                <a:solidFill>
                  <a:srgbClr val="FF0000"/>
                </a:solidFill>
              </a:rPr>
              <a:t>أهمية </a:t>
            </a:r>
          </a:p>
          <a:p>
            <a:pPr algn="r"/>
            <a:r>
              <a:rPr lang="ar-EG" sz="5400" dirty="0">
                <a:solidFill>
                  <a:srgbClr val="FF0000"/>
                </a:solidFill>
              </a:rPr>
              <a:t>المقرر</a:t>
            </a:r>
            <a:endParaRPr lang="en-US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554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7219" y="1353567"/>
            <a:ext cx="9345750" cy="40827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44554" y="89301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707590" y="2583317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https://d1wnoevxju5lec.cloudfront.net/storage/attachments/5788/6_746423_highres.jpg">
            <a:extLst>
              <a:ext uri="{FF2B5EF4-FFF2-40B4-BE49-F238E27FC236}">
                <a16:creationId xmlns:a16="http://schemas.microsoft.com/office/drawing/2014/main" id="{AD628FCD-8191-4592-A380-FA08F2D38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5" y="1736534"/>
            <a:ext cx="7142721" cy="33554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6208F8-489B-482E-911D-023D5AEA4EE2}"/>
              </a:ext>
            </a:extLst>
          </p:cNvPr>
          <p:cNvSpPr txBox="1"/>
          <p:nvPr/>
        </p:nvSpPr>
        <p:spPr>
          <a:xfrm>
            <a:off x="6500955" y="2320448"/>
            <a:ext cx="38811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5400" dirty="0">
                <a:solidFill>
                  <a:srgbClr val="FF0000"/>
                </a:solidFill>
              </a:rPr>
              <a:t>أهمية </a:t>
            </a:r>
          </a:p>
          <a:p>
            <a:pPr algn="r"/>
            <a:r>
              <a:rPr lang="ar-EG" sz="5400" dirty="0">
                <a:solidFill>
                  <a:srgbClr val="FF0000"/>
                </a:solidFill>
              </a:rPr>
              <a:t>المقرر</a:t>
            </a:r>
            <a:endParaRPr lang="en-US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648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093624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2210" y="2063381"/>
            <a:ext cx="4653384" cy="22054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algn="ctr"/>
            <a:r>
              <a:rPr lang="ar-EG" sz="3600" b="1" dirty="0">
                <a:solidFill>
                  <a:srgbClr val="FF0000"/>
                </a:solidFill>
              </a:rPr>
              <a:t>الأولي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296FDB-FF04-4AE7-B7EF-FC9CF6BC90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1" y="4104152"/>
            <a:ext cx="4747686" cy="29249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3599959" y="1981616"/>
            <a:ext cx="429699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dirty="0">
                <a:ea typeface="Times New Roman" panose="02020603050405020304" pitchFamily="18" charset="0"/>
              </a:rPr>
              <a:t>ماهية ال</a:t>
            </a:r>
            <a:r>
              <a:rPr lang="ar-EG" sz="4400" dirty="0">
                <a:ea typeface="Times New Roman" panose="02020603050405020304" pitchFamily="18" charset="0"/>
              </a:rPr>
              <a:t>جريمة والسيبرانية والمعلوماتية:</a:t>
            </a:r>
            <a:r>
              <a:rPr lang="ar-SA" sz="4400" dirty="0">
                <a:ea typeface="Times New Roman" panose="02020603050405020304" pitchFamily="18" charset="0"/>
              </a:rPr>
              <a:t> </a:t>
            </a:r>
            <a:endParaRPr lang="en-US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4100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93958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1129" y="1814163"/>
            <a:ext cx="5653777" cy="18896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414906" y="2415865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الثانية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2483224" y="1997702"/>
            <a:ext cx="5726913" cy="1507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07000"/>
              </a:lnSpc>
              <a:spcAft>
                <a:spcPts val="0"/>
              </a:spcAft>
            </a:pPr>
            <a:r>
              <a:rPr lang="ar-SA" sz="4400" b="1" dirty="0">
                <a:latin typeface="Calibri" panose="020F0502020204030204" pitchFamily="34" charset="0"/>
                <a:ea typeface="Times New Roman" panose="02020603050405020304" pitchFamily="18" charset="0"/>
              </a:rPr>
              <a:t>ماهية</a:t>
            </a:r>
            <a:r>
              <a:rPr lang="ar-EG" sz="4400" b="1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ar-SA" sz="4400" b="1" dirty="0">
                <a:latin typeface="Calibri" panose="020F0502020204030204" pitchFamily="34" charset="0"/>
                <a:ea typeface="Times New Roman" panose="02020603050405020304" pitchFamily="18" charset="0"/>
              </a:rPr>
              <a:t>الجرائم السبرانية 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5A474F-FC14-4380-85A5-8503A8CA23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64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481" y="2835005"/>
            <a:ext cx="5105519" cy="31457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92503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46325" y="136698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048912" y="2253078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4267" y="2035536"/>
            <a:ext cx="4653384" cy="26503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849074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الثالثة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4922026" y="2035536"/>
            <a:ext cx="3184920" cy="2429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07000"/>
              </a:lnSpc>
              <a:spcAft>
                <a:spcPts val="0"/>
              </a:spcAft>
            </a:pPr>
            <a:r>
              <a:rPr lang="ar-EG" sz="3600" b="1" dirty="0">
                <a:latin typeface="Arial" panose="020B0604020202020204" pitchFamily="34" charset="0"/>
                <a:ea typeface="Times New Roman" panose="02020603050405020304" pitchFamily="18" charset="0"/>
              </a:rPr>
              <a:t>محل الجريمة السيبرانية وأضرارها وحجمها: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398BDA-FBB7-4A6A-A603-C7B7289F12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92" y="1690024"/>
            <a:ext cx="4420568" cy="4307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45172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551411"/>
            <a:ext cx="9345750" cy="3943954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048912" y="2253078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8040" y="2576279"/>
            <a:ext cx="5557003" cy="163858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158281" y="2905601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6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EG" dirty="0">
                <a:latin typeface="+mn-lt"/>
                <a:cs typeface="+mn-cs"/>
              </a:rPr>
              <a:t>المحاضرة</a:t>
            </a:r>
          </a:p>
          <a:p>
            <a:r>
              <a:rPr lang="ar-EG" dirty="0">
                <a:latin typeface="+mn-lt"/>
                <a:cs typeface="+mn-cs"/>
              </a:rPr>
              <a:t>الرابعة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3718537" y="2671109"/>
            <a:ext cx="4364439" cy="1448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noProof="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الأسباب الرئيسية لإرتكاب الجرائم السيبرانية وخصائصها :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80FFE4-8167-4EB2-943B-BB6D95338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82" y="3352694"/>
            <a:ext cx="5615999" cy="31675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98190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3949245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0883" y="1900824"/>
            <a:ext cx="5703790" cy="161483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  <a:endParaRPr kumimoji="0" lang="ar-EG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الخامسة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2069272" y="2084225"/>
            <a:ext cx="6012369" cy="1248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prstClr val="black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عالمية الجريمة السيبرانية ومراحل إرتكابها: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Medium" pitchFamily="2" charset="-78"/>
              <a:ea typeface="Calibri" panose="020F0502020204030204" pitchFamily="34" charset="0"/>
              <a:cs typeface="Alexandria Medium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595A45-D0FC-4612-A907-CCDB45CF28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04" y="3409331"/>
            <a:ext cx="5486400" cy="30578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3784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6" y="141083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4350" y="2704828"/>
            <a:ext cx="4503422" cy="151729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السادسة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28A6A33-493C-4459-9656-3020A29D35E3}"/>
              </a:ext>
            </a:extLst>
          </p:cNvPr>
          <p:cNvSpPr/>
          <p:nvPr/>
        </p:nvSpPr>
        <p:spPr>
          <a:xfrm>
            <a:off x="3774299" y="2787532"/>
            <a:ext cx="4493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EG" sz="4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طرفا الجريمة السيبرانية:</a:t>
            </a:r>
            <a:endParaRPr lang="en-US" sz="40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AD0D2FF-84FE-492F-8A40-D0C181679D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259" y="2835910"/>
            <a:ext cx="4384783" cy="38061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65856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3727" y="1956063"/>
            <a:ext cx="4589222" cy="18896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السابعة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4069322" y="1956063"/>
            <a:ext cx="4010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600" b="1" dirty="0"/>
              <a:t>الطبيعة القانونية للجريمة السيبرانية وأركانها:</a:t>
            </a:r>
            <a:endParaRPr lang="en-US" sz="36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828796-E49D-46AC-A5C7-9B23EE7701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8" y="3156392"/>
            <a:ext cx="5932468" cy="324202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2145432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7"/>
            <a:ext cx="2420471" cy="210533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565" y="1973391"/>
            <a:ext cx="5306685" cy="18896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6838" y="2171506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الثامنة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1900518" y="1973391"/>
            <a:ext cx="6366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/>
              <a:t>  </a:t>
            </a:r>
            <a:r>
              <a:rPr lang="ar-EG" sz="3600" b="1" dirty="0"/>
              <a:t>نطاق تطبيق الجرائم السيبرانية: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F3DA1A-F96E-4052-9230-F46BFC6A93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354" y="2648115"/>
            <a:ext cx="5457825" cy="307002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898876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7"/>
            <a:ext cx="2420471" cy="210533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2872" y="2624757"/>
            <a:ext cx="5754504" cy="128439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95400" y="2201804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التاسعة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2321859" y="2734934"/>
            <a:ext cx="58602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200" b="1" dirty="0"/>
              <a:t>المواجهة الجنائية والتشريعية للجرائم السيبرانية: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A31924-DA63-46D8-B0EB-DA60AC42B9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60" y="3639671"/>
            <a:ext cx="5098680" cy="267741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6103617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174778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7"/>
            <a:ext cx="2420471" cy="210533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849" y="1814163"/>
            <a:ext cx="6766057" cy="161483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333833" y="222867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العاشرة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1974574" y="1914529"/>
            <a:ext cx="6148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/>
              <a:t>المسئولية الجنائية للوسطاء والتعاون الدولي والشريعة الإسلامية في الجرائم السيبرانية: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163948-672A-40FD-BC50-A82E683531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63" y="3338363"/>
            <a:ext cx="6000641" cy="29423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5228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31062" y="1285189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defRPr/>
            </a:pPr>
            <a:r>
              <a:rPr lang="ar-EG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en-US" sz="2000" dirty="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7321405" y="2064567"/>
            <a:ext cx="2880686" cy="2949063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000" b="1" dirty="0">
                <a:solidFill>
                  <a:srgbClr val="FF0000"/>
                </a:solidFill>
              </a:rPr>
              <a:t>مخرجات</a:t>
            </a:r>
          </a:p>
          <a:p>
            <a:pPr algn="ctr">
              <a:defRPr/>
            </a:pPr>
            <a:r>
              <a:rPr lang="ar-EG" sz="4000" b="1" dirty="0">
                <a:solidFill>
                  <a:srgbClr val="FF0000"/>
                </a:solidFill>
              </a:rPr>
              <a:t>المقرر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37711" y="1501132"/>
            <a:ext cx="507678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solidFill>
                  <a:srgbClr val="FF0000"/>
                </a:solidFill>
              </a:rPr>
              <a:t>بحلول نهاية هذا المقرر يجب علي الطالب أن يعرف:</a:t>
            </a:r>
          </a:p>
          <a:p>
            <a:pPr algn="just" rtl="1"/>
            <a:endParaRPr lang="ar-EG" sz="2000" b="1" dirty="0"/>
          </a:p>
          <a:p>
            <a:pPr marL="342900" lvl="0" indent="-342900" algn="just" rtl="1">
              <a:buFontTx/>
              <a:buAutoNum type="arabicPeriod"/>
            </a:pPr>
            <a:r>
              <a:rPr lang="ar-EG" sz="2000" b="1" dirty="0">
                <a:solidFill>
                  <a:prstClr val="black"/>
                </a:solidFill>
              </a:rPr>
              <a:t>المعرفة والفهم النقدي لتطور الجريمة إلي أن تصبح جرائم السيبرانية.</a:t>
            </a:r>
            <a:endParaRPr lang="ar-EG" sz="2000" b="1" dirty="0"/>
          </a:p>
          <a:p>
            <a:pPr marL="342900" indent="-342900" algn="just" rtl="1">
              <a:buAutoNum type="arabicPeriod"/>
            </a:pPr>
            <a:r>
              <a:rPr lang="ar-EG" sz="2000" b="1" dirty="0"/>
              <a:t>معرفة وفهم الأعمال النظرية الرئيسية المتعلقة بالجرائم السيبرانية.</a:t>
            </a:r>
          </a:p>
          <a:p>
            <a:pPr marL="342900" indent="-342900" algn="just" rtl="1">
              <a:buAutoNum type="arabicPeriod"/>
            </a:pPr>
            <a:r>
              <a:rPr lang="ar-EG" sz="2000" b="1" dirty="0"/>
              <a:t>استخدام مفاهيم إجرامية مجردة ذات الصلة بالجرائم السيبرانية.</a:t>
            </a:r>
          </a:p>
          <a:p>
            <a:pPr marL="342900" indent="-342900" algn="just" rtl="1">
              <a:buAutoNum type="arabicPeriod"/>
            </a:pPr>
            <a:r>
              <a:rPr lang="ar-EG" sz="2000" b="1" dirty="0"/>
              <a:t>تحليل و تقييم للتشريعات في مواجهة الجرائم السيبرانية.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7782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Alexandria"/>
        <a:ea typeface=""/>
        <a:cs typeface="Alexandria"/>
      </a:majorFont>
      <a:minorFont>
        <a:latin typeface="Alexandria"/>
        <a:ea typeface=""/>
        <a:cs typeface="Alexandria Medium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5d422e0c23701c061dc1225e801b4db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5b8d7a8ed4fa7491492b49e17a96b7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48721E0-828D-41F0-8496-238ABC24EF29}"/>
</file>

<file path=customXml/itemProps2.xml><?xml version="1.0" encoding="utf-8"?>
<ds:datastoreItem xmlns:ds="http://schemas.openxmlformats.org/officeDocument/2006/customXml" ds:itemID="{8278C81D-6834-4805-91B6-CFA450757A93}"/>
</file>

<file path=customXml/itemProps3.xml><?xml version="1.0" encoding="utf-8"?>
<ds:datastoreItem xmlns:ds="http://schemas.openxmlformats.org/officeDocument/2006/customXml" ds:itemID="{E111B954-12B5-43E7-A1C1-5CC4FC91D77D}"/>
</file>

<file path=docProps/app.xml><?xml version="1.0" encoding="utf-8"?>
<Properties xmlns="http://schemas.openxmlformats.org/officeDocument/2006/extended-properties" xmlns:vt="http://schemas.openxmlformats.org/officeDocument/2006/docPropsVTypes">
  <TotalTime>1334</TotalTime>
  <Words>313</Words>
  <Application>Microsoft Office PowerPoint</Application>
  <PresentationFormat>Widescreen</PresentationFormat>
  <Paragraphs>179</Paragraphs>
  <Slides>28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40" baseType="lpstr">
      <vt:lpstr>Alexandria</vt:lpstr>
      <vt:lpstr>Alexandria ExtraBold</vt:lpstr>
      <vt:lpstr>Alexandria Medium</vt:lpstr>
      <vt:lpstr>Alexandria SemiBold</vt:lpstr>
      <vt:lpstr>Amiri</vt:lpstr>
      <vt:lpstr>Arial</vt:lpstr>
      <vt:lpstr>Calibri</vt:lpstr>
      <vt:lpstr>Glory</vt:lpstr>
      <vt:lpstr>Helvetica</vt:lpstr>
      <vt:lpstr>PT Bold Heading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Asmaa</cp:lastModifiedBy>
  <cp:revision>55</cp:revision>
  <dcterms:created xsi:type="dcterms:W3CDTF">2023-04-29T09:08:00Z</dcterms:created>
  <dcterms:modified xsi:type="dcterms:W3CDTF">2024-01-26T13:50:54Z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