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3.xml" ContentType="application/vnd.openxmlformats-officedocument.presentationml.tags+xml"/>
  <Override PartName="/ppt/tags/tag14.xml" ContentType="application/vnd.openxmlformats-officedocument.presentationml.tags+xml"/>
  <Override PartName="/ppt/tags/tag22.xml" ContentType="application/vnd.openxmlformats-officedocument.presentationml.tags+xml"/>
  <Override PartName="/ppt/tags/tag10.xml" ContentType="application/vnd.openxmlformats-officedocument.presentationml.tags+xml"/>
  <Override PartName="/ppt/tags/tag16.xml" ContentType="application/vnd.openxmlformats-officedocument.presentationml.tags+xml"/>
  <Override PartName="/ppt/tags/tag2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7.xml" ContentType="application/vnd.openxmlformats-officedocument.presentationml.tags+xml"/>
  <Override PartName="/ppt/tags/tag1.xml" ContentType="application/vnd.openxmlformats-officedocument.presentationml.tags+xml"/>
  <Override PartName="/ppt/tags/tag19.xml" ContentType="application/vnd.openxmlformats-officedocument.presentationml.tags+xml"/>
  <Override PartName="/ppt/tags/tag12.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21.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ppt/tags/tag1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635" r:id="rId11"/>
    <p:sldId id="271" r:id="rId12"/>
    <p:sldId id="554" r:id="rId13"/>
    <p:sldId id="602" r:id="rId14"/>
    <p:sldId id="586" r:id="rId15"/>
    <p:sldId id="645" r:id="rId16"/>
    <p:sldId id="646" r:id="rId17"/>
    <p:sldId id="647" r:id="rId18"/>
    <p:sldId id="507" r:id="rId19"/>
    <p:sldId id="509" r:id="rId20"/>
    <p:sldId id="508" r:id="rId21"/>
    <p:sldId id="590" r:id="rId22"/>
    <p:sldId id="622" r:id="rId23"/>
    <p:sldId id="648" r:id="rId24"/>
    <p:sldId id="649" r:id="rId25"/>
    <p:sldId id="568" r:id="rId26"/>
    <p:sldId id="569" r:id="rId27"/>
    <p:sldId id="614" r:id="rId28"/>
    <p:sldId id="615" r:id="rId29"/>
    <p:sldId id="616" r:id="rId30"/>
    <p:sldId id="639" r:id="rId31"/>
    <p:sldId id="640" r:id="rId32"/>
    <p:sldId id="625" r:id="rId33"/>
    <p:sldId id="631" r:id="rId34"/>
    <p:sldId id="632" r:id="rId35"/>
    <p:sldId id="650" r:id="rId36"/>
    <p:sldId id="643" r:id="rId37"/>
    <p:sldId id="651"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635"/>
            <p14:sldId id="271"/>
            <p14:sldId id="554"/>
            <p14:sldId id="602"/>
            <p14:sldId id="586"/>
            <p14:sldId id="645"/>
            <p14:sldId id="646"/>
            <p14:sldId id="647"/>
            <p14:sldId id="507"/>
            <p14:sldId id="509"/>
            <p14:sldId id="508"/>
            <p14:sldId id="590"/>
            <p14:sldId id="622"/>
            <p14:sldId id="648"/>
            <p14:sldId id="649"/>
            <p14:sldId id="568"/>
            <p14:sldId id="569"/>
            <p14:sldId id="614"/>
            <p14:sldId id="615"/>
            <p14:sldId id="616"/>
            <p14:sldId id="639"/>
            <p14:sldId id="640"/>
            <p14:sldId id="625"/>
            <p14:sldId id="631"/>
            <p14:sldId id="632"/>
            <p14:sldId id="650"/>
            <p14:sldId id="643"/>
            <p14:sldId id="65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28/01/2026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28/01/2026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aa.com.tr/ar/%D8%A7%D9%82%D8%AA%D8%B5%D8%A7%D8%AF/%D8%A7%D9%84%D8%A7%D8%AA%D8%AD%D8%A7%D8%AF-%D8%A7%D9%84%D8%A5%D9%85%D8%A7%D8%B1%D8%A7%D8%AA%D9%8A%D8%A9-%D8%AA%D8%B9%D9%84%D9%82-%D9%85%D9%81%D8%A7%D9%88%D8%B6%D8%A7%D8%AA-%D8%AA%D8%A3%D8%B3%D9%8A%D8%B3-%D8%B4%D8%B1%D9%83%D8%A9-%D8%B7%D9%8A%D8%B1%D8%A7%D9%86-%D9%85%D8%B9-%D8%AA%D9%88%D9%8A-%D8%A7%D9%84%D8%A3%D9%84%D9%85%D8%A7%D9%86%D9%8A%D8%A9/837550"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2.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www.alarabiya.net/aswaq/companies/2025/07/12/%D9%81%D9%8A%D8%B1%D9%8A%D8%B1%D9%88-%D8%A7%D9%84%D8%A7%D9%8A%D8%B7%D8%A7%D9%84%D9%8A%D8%A9-%D8%AA%D8%B9%D8%AA%D8%B2%D9%85-%D8%A7%D9%84%D8%A7%D8%B3%D8%AA%D8%AD%D9%88%D8%A7%D8%B0-%D8%B9%D9%84%D9%89-%D8%A7%D9%84%D8%B4%D8%B1%D9%83%D8%A9-%D8%A7%D9%84%D9%85%D9%86%D8%AA%D8%AC%D8%A9-%D9%84%D8%AD%D9%84%D9%88%D9%89-%D9%83%D8%A7%D8%B1%D8%A7%D9%85%D8%A8%D8%A7%D8%B1"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8.pn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cademia.edu/129382981/The_Business_Negotiation_Between_Apple_Netflix_and_Samsung_An_Interest_based_Analysis" TargetMode="Externa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www.alarabiya.net/aswaq/companies/2023/07/25/3-%D8%B4%D8%B1%D9%83%D8%A7%D8%AA-%D8%AE%D9%84%D9%8A%D8%AC%D9%8A%D8%A9-%D8%AA%D8%AA%D9%81%D8%A7%D9%88%D8%B6-%D9%84%D8%A7%D9%86%D8%B4%D8%A7%D8%A1-%D8%A3%D9%83%D8%A8%D8%B1-%D8%B4%D8%B1%D9%83%D8%A9-%D8%A3%D8%A8%D8%B1%D8%A7%D8%AC-%D9%81%D9%8A-%D8%A7%D9%84%D8%B4%D8%B1%D9%82-%D8%A7%D9%84%D8%A3%D9%88%D8%B3%D8%B7"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8.jpe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www.reuters.com/ar/business/OTNM3ZGWDNMKRPTBQBEBZHI4XM-2025-02-03/"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33.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4.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5.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6.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7.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48181" y="3687651"/>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استراتيجيات التفاوض</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الثانية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359"/>
    </mc:Choice>
    <mc:Fallback xmlns="">
      <p:transition spd="slow" advTm="2635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4921284"/>
          </a:xfrm>
          <a:prstGeom prst="rect">
            <a:avLst/>
          </a:prstGeom>
          <a:noFill/>
        </p:spPr>
        <p:txBody>
          <a:bodyPr wrap="square" rtlCol="0">
            <a:spAutoFit/>
          </a:bodyPr>
          <a:lstStyle/>
          <a:p>
            <a:pPr algn="just" rtl="1">
              <a:lnSpc>
                <a:spcPct val="200000"/>
              </a:lnSpc>
            </a:pPr>
            <a:r>
              <a:rPr lang="ar-SY" sz="2000" dirty="0"/>
              <a:t>في عالم التفاوض، لا توجد استراتيجية واحدة تصلح لكل المواقف، بل تختلف باختلاف الهدف من التفاوض، طبيعة العلاقة بين الأطراف، وأهمية الموضوع المتناول. تتراوح الاستراتيجيات من التجنب الذي يؤجل الحسم ويقلل الصراع، إلى التنافس الذي يسعى لتحقيق مكاسب فردية على حساب الآخر. كما نجد الالتزام الذي يضع العلاقة فوق الربح، والتوفيق الذي يقدم حلولاً وسطية لتجنب النزاعات. في المقابل، تمثل استراتيجية التكامل النهج الأكثر فعالية لتحقيق مكاسب مشتركة وبناء الثقة. سنتناول في هذه المحاضرة كل استراتيجية بالتفصيل، مع شرح خصائصها وسلوكيات المفاوضين المرتبطة بها وأثرها على العلاقة والمخرجات التفاوضية. الهدف هو تمكينكم من اختيار الاستراتيجية المناسبة لكل موقف تفاوضي بشكل علمي واستراتيجي.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7258"/>
    </mc:Choice>
    <mc:Fallback xmlns="">
      <p:transition spd="slow" advTm="1672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299035"/>
            <a:ext cx="8495854" cy="4921284"/>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تمييز استراتيجيات التفاوض المختلفة: التجنب، التنافس، الالتزام، التوفيق، والتكامل.</a:t>
            </a:r>
          </a:p>
          <a:p>
            <a:pPr marL="342900" indent="-342900" algn="just" rtl="1">
              <a:lnSpc>
                <a:spcPct val="200000"/>
              </a:lnSpc>
              <a:buFont typeface="Arial" panose="020B0604020202020204" pitchFamily="34" charset="0"/>
              <a:buChar char="•"/>
            </a:pPr>
            <a:r>
              <a:rPr lang="ar-SY" sz="2000" dirty="0"/>
              <a:t>تحليل أثر الاستراتيجيات على النتائج والعلاقات: تقييم تأثير كل استراتيجية على المخرجات التفاوضية وجودة العلاقة بين الأطراف.</a:t>
            </a:r>
          </a:p>
          <a:p>
            <a:pPr marL="342900" indent="-342900" algn="just" rtl="1">
              <a:lnSpc>
                <a:spcPct val="200000"/>
              </a:lnSpc>
              <a:buFont typeface="Arial" panose="020B0604020202020204" pitchFamily="34" charset="0"/>
              <a:buChar char="•"/>
            </a:pPr>
            <a:r>
              <a:rPr lang="ar-SY" sz="2000" dirty="0"/>
              <a:t>اختيار الاستراتيجية الأمثل وفقاً لأهمية القضية، وطبيعة العلاقة مع الطرف الآخر.</a:t>
            </a:r>
          </a:p>
          <a:p>
            <a:pPr marL="342900" indent="-342900" algn="just" rtl="1">
              <a:lnSpc>
                <a:spcPct val="200000"/>
              </a:lnSpc>
              <a:buFont typeface="Arial" panose="020B0604020202020204" pitchFamily="34" charset="0"/>
              <a:buChar char="•"/>
            </a:pPr>
            <a:r>
              <a:rPr lang="ar-SY" sz="2000" dirty="0"/>
              <a:t>التعرف على السلوكيات والتكتيكات المتوقعة من المفاوضين عند استخدام كل استراتيجية.</a:t>
            </a:r>
          </a:p>
          <a:p>
            <a:pPr marL="342900" indent="-342900" algn="just" rtl="1">
              <a:lnSpc>
                <a:spcPct val="200000"/>
              </a:lnSpc>
              <a:buFont typeface="Arial" panose="020B0604020202020204" pitchFamily="34" charset="0"/>
              <a:buChar char="•"/>
            </a:pPr>
            <a:r>
              <a:rPr lang="ar-SY" sz="2000" dirty="0"/>
              <a:t>تطبيق الاستراتيجيات في مواقف عملية: استخدام الأمثلة العملية لتطبيق الاستراتيجيات التفاوضية بشكل فعّال لتحقيق الأهداف المرجوة.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24711"/>
    </mc:Choice>
    <mc:Fallback xmlns="">
      <p:transition spd="slow" advTm="1247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224446" y="990932"/>
            <a:ext cx="2305141"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استراتيجية التجنب</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2096"/>
    </mc:Choice>
    <mc:Fallback xmlns="">
      <p:transition spd="slow" advTm="12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1711" y="1332753"/>
            <a:ext cx="4955590" cy="5120954"/>
          </a:xfrm>
          <a:prstGeom prst="rect">
            <a:avLst/>
          </a:prstGeom>
        </p:spPr>
        <p:txBody>
          <a:bodyPr wrap="square">
            <a:spAutoFit/>
          </a:bodyPr>
          <a:lstStyle/>
          <a:p>
            <a:pPr algn="just" rtl="1">
              <a:lnSpc>
                <a:spcPct val="150000"/>
              </a:lnSpc>
            </a:pPr>
            <a:r>
              <a:rPr lang="ar-SY" sz="2000" dirty="0"/>
              <a:t>تُعد استراتيجية التجنب من الأساليب التفاوضية التي تعكس ضعف اهتمام المفاوض بالمخرجات وبالعلاقة مع الطرف الآخر، حيث يختار تجاهل المشكلة أو الانسحاب من الحوار. يؤدي هذا السلوك غالباً إلى نتائج محدودة أو غير مجدية للطرفين، مما يجعلها استراتيجية تصنف عادة كـ"خاسر – خاسر". تتجلى خصائص هذه الاستراتيجية في التردد، قلة المبادرة، واستخدام عبارات غير ملتزمة لتفادي النزاع، ما يعكس عدم الرغبة في إدارة المسار التفاوضي بفعالية. بالرغم من ذلك، يمكن أن تكون مفيدة ظرفياً عند التعامل مع قضايا ثانوية أو لحين جمع معلومات إضافية قبل اتخاذ قرار.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ustDataLst>
      <p:tags r:id="rId1"/>
    </p:custDataLst>
  </p:cSld>
  <p:clrMapOvr>
    <a:masterClrMapping/>
  </p:clrMapOvr>
  <p:transition spd="slow" advTm="7993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0770" y="942130"/>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استراتيجية التجنب</a:t>
            </a:r>
          </a:p>
        </p:txBody>
      </p:sp>
      <p:sp>
        <p:nvSpPr>
          <p:cNvPr id="48" name="TextBox 47"/>
          <p:cNvSpPr txBox="1"/>
          <p:nvPr/>
        </p:nvSpPr>
        <p:spPr>
          <a:xfrm>
            <a:off x="825500" y="1494254"/>
            <a:ext cx="10541000" cy="5344476"/>
          </a:xfrm>
          <a:prstGeom prst="rect">
            <a:avLst/>
          </a:prstGeom>
          <a:noFill/>
        </p:spPr>
        <p:txBody>
          <a:bodyPr wrap="square" rtlCol="0">
            <a:spAutoFit/>
          </a:bodyPr>
          <a:lstStyle/>
          <a:p>
            <a:pPr algn="just" rtl="1">
              <a:lnSpc>
                <a:spcPct val="250000"/>
              </a:lnSpc>
            </a:pPr>
            <a:r>
              <a:rPr lang="ar-SY" sz="2000" dirty="0"/>
              <a:t>تُعرَّف استراتيجية التجنب بأنها نمط تفاوضي يقوم فيه المفاوض بتجاهل المشكلة أو الانسحاب من التفاعل مع الطرف الآخر. ويتميّز هذا النمط بانخفاض اهتمام المفاوض بمصالحه الخاصة وبمصالح الطرف المقابل في آن واحد. وغالباً ما يُنظر إليها بوصفها استراتيجية "خاسر – خاسر" لأنها لا تحقق مكاسب لأي طرف. في هذه الاستراتيجية لا يسعى المفاوض إلى معالجة الخلاف أو البحث عن حلول له. </a:t>
            </a:r>
          </a:p>
          <a:p>
            <a:pPr algn="just" rtl="1">
              <a:lnSpc>
                <a:spcPct val="250000"/>
              </a:lnSpc>
            </a:pPr>
            <a:r>
              <a:rPr lang="ar-SY" sz="2000" b="1" dirty="0"/>
              <a:t>مثال</a:t>
            </a:r>
            <a:r>
              <a:rPr lang="ar-SY" sz="2000" dirty="0"/>
              <a:t>: تعليق شركة الاتحاد للطيران الإماراتية في (2017) مفاوضات تأسيس شركة طيران مشتركة مع </a:t>
            </a:r>
          </a:p>
          <a:p>
            <a:pPr algn="just" rtl="1">
              <a:lnSpc>
                <a:spcPct val="250000"/>
              </a:lnSpc>
            </a:pPr>
            <a:r>
              <a:rPr lang="ar-SY" sz="2000" dirty="0"/>
              <a:t>شركة طيران ألمانية. </a:t>
            </a:r>
            <a:r>
              <a:rPr lang="ar-SY" sz="2000" b="1" dirty="0"/>
              <a:t>فيما يأتي رابط يوضح تفاصيل ذلك: </a:t>
            </a:r>
            <a:r>
              <a:rPr lang="ar-SY" sz="2000" b="1" u="sng" dirty="0">
                <a:solidFill>
                  <a:srgbClr val="00B0F0"/>
                </a:solidFill>
                <a:hlinkClick r:id="rId3"/>
              </a:rPr>
              <a:t>اضغط هنا للدخول.</a:t>
            </a:r>
            <a:endParaRPr lang="ar-SY" sz="2000" b="1" u="sng" dirty="0">
              <a:solidFill>
                <a:srgbClr val="00B0F0"/>
              </a:solidFill>
            </a:endParaRPr>
          </a:p>
          <a:p>
            <a:pPr algn="just" rtl="1">
              <a:lnSpc>
                <a:spcPct val="25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6" name="Picture 2" descr="Avoiding Conflict Stock Illustrations ...">
            <a:extLst>
              <a:ext uri="{FF2B5EF4-FFF2-40B4-BE49-F238E27FC236}">
                <a16:creationId xmlns:a16="http://schemas.microsoft.com/office/drawing/2014/main" id="{5EADDCFB-9352-4DC3-8C3B-660EC84FC7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901055"/>
            <a:ext cx="2356452" cy="19179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47902"/>
    </mc:Choice>
    <mc:Fallback xmlns="">
      <p:transition advTm="24790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314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خصائص وسلوكيات المفاوض المتجنب</a:t>
            </a:r>
          </a:p>
        </p:txBody>
      </p:sp>
      <p:sp>
        <p:nvSpPr>
          <p:cNvPr id="48" name="TextBox 47"/>
          <p:cNvSpPr txBox="1"/>
          <p:nvPr/>
        </p:nvSpPr>
        <p:spPr>
          <a:xfrm>
            <a:off x="825500" y="1610816"/>
            <a:ext cx="10541000" cy="5075172"/>
          </a:xfrm>
          <a:prstGeom prst="rect">
            <a:avLst/>
          </a:prstGeom>
          <a:noFill/>
        </p:spPr>
        <p:txBody>
          <a:bodyPr wrap="square" rtlCol="0">
            <a:spAutoFit/>
          </a:bodyPr>
          <a:lstStyle/>
          <a:p>
            <a:pPr algn="just" rtl="1">
              <a:lnSpc>
                <a:spcPct val="300000"/>
              </a:lnSpc>
            </a:pPr>
            <a:r>
              <a:rPr lang="ar-SY" sz="2000" dirty="0"/>
              <a:t>يتصف المفاوض الذي يعتمد استراتيجية التجنب بعدم التعاون وقلة المبادرة في طرح الحلول. كما يتجنب النقاش في القضايا الخلافية أو يؤجلها إلى وقت لاحق دون خطة واضحة. ويظهر عليه ضعف الاهتمام بمخرجات التفاوض أو بجودة العلاقة مع الطرف الآخر. وغالباً ما يستخدم عبارات غير ملتزمة لتفادي الصراع. وقد يغيّر موضوع الحديث أو ينسحب نفسياً من التفاعل التفاوضي. هذا السلوك يعكس عجزاً أو عدم رغبة في إدارة مسار التفاوض.</a:t>
            </a:r>
          </a:p>
          <a:p>
            <a:pPr algn="just" rtl="1">
              <a:lnSpc>
                <a:spcPct val="200000"/>
              </a:lnSpc>
            </a:pPr>
            <a:r>
              <a:rPr lang="ar-SY" sz="2000" b="1" u="sng" dirty="0"/>
              <a:t>مثال</a:t>
            </a:r>
            <a:r>
              <a:rPr lang="ar-SY" sz="2000" dirty="0"/>
              <a:t>: مفاوض يرد على اعتراض الطرف الآخر بتغيير الموضوع بدل مناقشته.</a:t>
            </a:r>
          </a:p>
          <a:p>
            <a:pPr algn="just" rtl="1">
              <a:lnSpc>
                <a:spcPct val="200000"/>
              </a:lnSpc>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6" name="Picture 2" descr="Feature Clip Art at Clker.com - vector ...">
            <a:extLst>
              <a:ext uri="{FF2B5EF4-FFF2-40B4-BE49-F238E27FC236}">
                <a16:creationId xmlns:a16="http://schemas.microsoft.com/office/drawing/2014/main" id="{0A9FB31C-ACE2-4F2A-AB01-7AA9F728EC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8358" y="4296431"/>
            <a:ext cx="2119993" cy="17898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156202"/>
    </mc:Choice>
    <mc:Fallback xmlns="">
      <p:transition advTm="1562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2033" y="1075016"/>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استراتيجية التجنب على المخرجات التفاوضية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493696"/>
            <a:ext cx="10730205" cy="453656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تؤدي هذه الاستراتيجية إلى مخرجات تفاوضية ضعيفة أو معدومة. فهي لا تُشبع مصالح أي من الطرفين، ولا تسهم في بناء علاقة مستقرة. كما ترتبط بانخفاض رضا الطرف الآخر عن العملية التفاوضية. وتُظهر الدراسات أن استخدامها قد يكون له أثر سلبي على الثقة المتبادلة. وغالباً ما تُستخدم بالتوازي مع استراتيجية التنافس في بعض السياقات. ويُنظر إليها كخيار منخفض الفعالية في التفاوض التجاري.</a:t>
            </a:r>
          </a:p>
          <a:p>
            <a:pPr marL="231775" algn="just" rtl="1">
              <a:lnSpc>
                <a:spcPct val="3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زبون يغادر التفاوض بسبب شعوره بتجاهل مطالبه.</a:t>
            </a: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 name="Picture 2" descr="IMPACT Bulb Word Cloud, Business ...">
            <a:extLst>
              <a:ext uri="{FF2B5EF4-FFF2-40B4-BE49-F238E27FC236}">
                <a16:creationId xmlns:a16="http://schemas.microsoft.com/office/drawing/2014/main" id="{C4871D9F-3664-4213-B1DE-E3434DA4DB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559" y="4182409"/>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186125"/>
    </mc:Choice>
    <mc:Fallback xmlns="">
      <p:transition advTm="1861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24153" y="973733"/>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متى تكون استراتيجية التجنب مفيدة؟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87047"/>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لا تُعد استراتيجية التجنب ضارة دائماً في كل السياقات. فقد تكون مناسبة عندما تكون القضية التفاوضية غير مهمة أو عرضية. كما تُستخدم عندما يكون الضرر المحتمل من طرح القضية أكبر من الضرر الناتج عن تجاهلها. وتكون مفيدة أيضاً عندما يحتاج المفاوض إلى جمع معلومات إضافية قبل اتخاذ قرار. وقد تُستخدم لخفض التوتر وخلق هدوء مؤقت بين الأطراف. لكنها تظل خياراً ظرفياً وليس استراتيجية أساسية.</a:t>
            </a:r>
          </a:p>
          <a:p>
            <a:pPr algn="just" rtl="1">
              <a:lnSpc>
                <a:spcPct val="25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تأجيل مناقشة بند ثانوي في عقد إلى مرحلة لاحقة.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 name="Picture 2" descr="Free Vector Graphics &amp; Clip Art ...">
            <a:extLst>
              <a:ext uri="{FF2B5EF4-FFF2-40B4-BE49-F238E27FC236}">
                <a16:creationId xmlns:a16="http://schemas.microsoft.com/office/drawing/2014/main" id="{A7A3C3C3-2627-4D21-9A9B-8954CC8747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627864" y="4770010"/>
            <a:ext cx="1554020" cy="9324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Avoid Controversy Stock Illustrations – 13 Avoid Controversy Stock  Illustrations, Vectors &amp; Clipart - Dreamstime">
            <a:extLst>
              <a:ext uri="{FF2B5EF4-FFF2-40B4-BE49-F238E27FC236}">
                <a16:creationId xmlns:a16="http://schemas.microsoft.com/office/drawing/2014/main" id="{AEB8A384-539B-4535-8B2E-7BA93A03DA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0999" y="4321030"/>
            <a:ext cx="1781227" cy="16365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156657"/>
    </mc:Choice>
    <mc:Fallback xmlns="">
      <p:transition advTm="1566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تقييم عام لاستراتيجية التجنب</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0186" y="1715847"/>
            <a:ext cx="10541000" cy="5036700"/>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تعكس هذه الاستراتيجية اهتماماً منخفضاً بالمخرجات التفاوضية وبالتحكم في مسار التفاوض. ولا تساعد المفاوض على تحقيق أهدافه الاقتصادية أو العلاقية. كما أنها تضعف موقعه التفاوضي على المدى الطويل.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ويؤدي الإفراط في استخدامها إلى فقدان المصداقية والثقة. لذا تُعد من أضعف الاستراتيجيات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من حيث تحقيق النتائج. ويُنصح باستخدامها بحذر وفي حالات محدودة فقط.</a:t>
            </a:r>
          </a:p>
          <a:p>
            <a:pPr algn="just" rtl="1">
              <a:lnSpc>
                <a:spcPct val="20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شركة تتجاهل شكاوى عملائها فتفقدهم لصالح منافسين.</a:t>
            </a:r>
          </a:p>
          <a:p>
            <a:pPr algn="just" rtl="1">
              <a:lnSpc>
                <a:spcPct val="250000"/>
              </a:lnSpc>
            </a:pP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 name="Picture 2" descr="evaluation images clip art #5851809 ...">
            <a:extLst>
              <a:ext uri="{FF2B5EF4-FFF2-40B4-BE49-F238E27FC236}">
                <a16:creationId xmlns:a16="http://schemas.microsoft.com/office/drawing/2014/main" id="{CAE59158-D376-4CD8-B952-537A214C94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149" y="3312367"/>
            <a:ext cx="2469553" cy="2469553"/>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B3FCCE27-9D82-4145-A679-65817D2DD2F7}"/>
              </a:ext>
            </a:extLst>
          </p:cNvPr>
          <p:cNvSpPr/>
          <p:nvPr/>
        </p:nvSpPr>
        <p:spPr>
          <a:xfrm>
            <a:off x="8304245" y="639506"/>
            <a:ext cx="137460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137908"/>
    </mc:Choice>
    <mc:Fallback xmlns="">
      <p:transition advTm="1379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7280520" y="858144"/>
            <a:ext cx="2244525"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استراتيجية التنافس</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4959"/>
    </mc:Choice>
    <mc:Fallback xmlns="">
      <p:transition spd="slow" advTm="149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548888"/>
            <a:ext cx="5205083" cy="4659289"/>
          </a:xfrm>
          <a:prstGeom prst="rect">
            <a:avLst/>
          </a:prstGeom>
        </p:spPr>
        <p:txBody>
          <a:bodyPr wrap="square">
            <a:spAutoFit/>
          </a:bodyPr>
          <a:lstStyle/>
          <a:p>
            <a:pPr algn="just" rtl="1">
              <a:lnSpc>
                <a:spcPct val="150000"/>
              </a:lnSpc>
            </a:pPr>
            <a:r>
              <a:rPr lang="ar-SY" sz="2000" dirty="0"/>
              <a:t>في هذا المحور يتم تناول استراتيجية التنافس بوصفها أحد الأنماط الصدامية في التفاوض التي تقوم على منطق القوة وتحقيق المكاسب الفردية. وتُعد هذه الاستراتيجية تعبيراً واضحاً عن عقلية “رابح – خاسر” حيث يسعى كل طرف إلى تعظيم مصلحته دون اعتبار لمصلحة الطرف الآخر. كما تعكس افتراضاً ضمنياً بندرة الموارد وضرورة الاستحواذ عليها قبل المنافسين. ويُبرز هذا المحور طبيعة السلوكيات والتكتيكات التي ترافق هذا النمط التفاوضي وآثاره على العلاقة بين الأطراف. ويُختتم بتقييم نقدي يوازن بين مكاسبه قصيرة الأجل وتكلفته العالية على الثقة والاستدامة التفاوضية.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0573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9766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استراتيجية التنافس</a:t>
            </a:r>
          </a:p>
        </p:txBody>
      </p:sp>
      <p:sp>
        <p:nvSpPr>
          <p:cNvPr id="48" name="TextBox 47"/>
          <p:cNvSpPr txBox="1"/>
          <p:nvPr/>
        </p:nvSpPr>
        <p:spPr>
          <a:xfrm>
            <a:off x="825500" y="1663746"/>
            <a:ext cx="10541000" cy="4921284"/>
          </a:xfrm>
          <a:prstGeom prst="rect">
            <a:avLst/>
          </a:prstGeom>
          <a:noFill/>
        </p:spPr>
        <p:txBody>
          <a:bodyPr wrap="square" rtlCol="0">
            <a:spAutoFit/>
          </a:bodyPr>
          <a:lstStyle/>
          <a:p>
            <a:pPr algn="just" rtl="1">
              <a:lnSpc>
                <a:spcPct val="250000"/>
              </a:lnSpc>
            </a:pPr>
            <a:r>
              <a:rPr lang="ar-SY" sz="2000" dirty="0"/>
              <a:t>تُعرَّف استراتيجية التنافس بأنها محاولة لحل النزاعات من خلال استخدام التهديد والضغط والإقناع والعقوبات. ويُنظر إليها بوصفها استراتيجية “رابح – خاسر” لأن مكسب طرف يُعد خسارة للطرف الآخر. يهتم المفاوض فيها بمخرجاته الخاصة فقط دون مراعاة مصالح الطرف المقابل. ولا يتم خلالها تبادل المعلومات بشفافية. وغالباً ما تركز على صفقات قصيرة الأجل أو لمرة واحدة. وتفترض أن الموارد محدودة ويجب الاستحواذ عليها.</a:t>
            </a:r>
          </a:p>
          <a:p>
            <a:pPr algn="just" rtl="1">
              <a:lnSpc>
                <a:spcPct val="200000"/>
              </a:lnSpc>
            </a:pPr>
            <a:r>
              <a:rPr lang="ar-SY" sz="2000" b="1" u="sng" dirty="0"/>
              <a:t>مثال</a:t>
            </a:r>
            <a:r>
              <a:rPr lang="ar-SY" sz="2000" dirty="0"/>
              <a:t>: شركة فيريرو تَدخل في مفاوضات استحواذ على السيطرة في شركة حلوى </a:t>
            </a:r>
            <a:r>
              <a:rPr lang="ar-SY" sz="2000" dirty="0" err="1"/>
              <a:t>كارامبار</a:t>
            </a:r>
            <a:r>
              <a:rPr lang="ar-SY" sz="2000" dirty="0"/>
              <a:t> الفرنسية </a:t>
            </a:r>
          </a:p>
          <a:p>
            <a:pPr algn="just" rtl="1">
              <a:lnSpc>
                <a:spcPct val="200000"/>
              </a:lnSpc>
            </a:pPr>
            <a:r>
              <a:rPr lang="ar-SY" sz="2000" dirty="0"/>
              <a:t>بقيمة 1.78 مليار دولار.  </a:t>
            </a:r>
            <a:r>
              <a:rPr lang="ar-SY" sz="2000" b="1" dirty="0"/>
              <a:t>رابط يوضح التفاصيل: </a:t>
            </a:r>
            <a:r>
              <a:rPr lang="ar-SY" sz="2000" b="1" u="sng" dirty="0">
                <a:solidFill>
                  <a:srgbClr val="00B0F0"/>
                </a:solidFill>
                <a:hlinkClick r:id="rId3"/>
              </a:rPr>
              <a:t>اضغط هنا للدخول.</a:t>
            </a:r>
            <a:endParaRPr lang="ar-SY" sz="2000" b="1" u="sng" dirty="0">
              <a:solidFill>
                <a:srgbClr val="00B0F0"/>
              </a:solidFill>
            </a:endParaRPr>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5" name="Picture 4">
            <a:extLst>
              <a:ext uri="{FF2B5EF4-FFF2-40B4-BE49-F238E27FC236}">
                <a16:creationId xmlns:a16="http://schemas.microsoft.com/office/drawing/2014/main" id="{987C8D46-2D2B-4D6F-991C-28DE8E5A71DB}"/>
              </a:ext>
            </a:extLst>
          </p:cNvPr>
          <p:cNvPicPr>
            <a:picLocks noChangeAspect="1"/>
          </p:cNvPicPr>
          <p:nvPr/>
        </p:nvPicPr>
        <p:blipFill>
          <a:blip r:embed="rId5"/>
          <a:stretch>
            <a:fillRect/>
          </a:stretch>
        </p:blipFill>
        <p:spPr>
          <a:xfrm>
            <a:off x="1012274" y="3997079"/>
            <a:ext cx="2225448" cy="1850668"/>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17544"/>
    </mc:Choice>
    <mc:Fallback xmlns="">
      <p:transition advTm="2175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9878" y="979563"/>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التكتيكات المستخدمة في استراتيجية التنافس</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300000"/>
              </a:lnSpc>
            </a:pPr>
            <a:r>
              <a:rPr lang="ar-SY" sz="2000" dirty="0"/>
              <a:t>تتضمن هذه الاستراتيجية استخدام تكتيكات مثل التهديد والوعود الزائفة والخداع والمكر. وقد يستخدم المفاوض معلومات مضللة أو غير مناسبة للتأثير على الطرف الآخر. كما يُظهر سلوكاً عدائياً أو فردانياً. ويفترض أن التنازل من الطرف الآخر يمثل انتصاراً له. هذه التكتيكات قد تحقق مكاسب قصيرة الأجل لكنها تُضعف العلاقة. </a:t>
            </a:r>
            <a:endParaRPr lang="en-US" sz="2000" dirty="0"/>
          </a:p>
          <a:p>
            <a:pPr algn="just" rtl="1">
              <a:lnSpc>
                <a:spcPct val="300000"/>
              </a:lnSpc>
            </a:pPr>
            <a:r>
              <a:rPr lang="ar-SY" sz="2000" dirty="0"/>
              <a:t>وغالباً ما تُقابل بسلوك تنافسي مضاد.</a:t>
            </a:r>
          </a:p>
          <a:p>
            <a:pPr algn="just" rtl="1">
              <a:lnSpc>
                <a:spcPct val="200000"/>
              </a:lnSpc>
            </a:pPr>
            <a:r>
              <a:rPr lang="ar-SY" sz="2000" b="1" u="sng" dirty="0"/>
              <a:t>مثال</a:t>
            </a:r>
            <a:r>
              <a:rPr lang="ar-SY" sz="2000" dirty="0"/>
              <a:t>: تاجر يخفي عيوب المنتج لإجبار الزبون على الشراء.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7170" name="Picture 2" descr="win lose pic - Infuzed">
            <a:extLst>
              <a:ext uri="{FF2B5EF4-FFF2-40B4-BE49-F238E27FC236}">
                <a16:creationId xmlns:a16="http://schemas.microsoft.com/office/drawing/2014/main" id="{F5BA7F76-1CC0-4E9A-BBA9-F91C705437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8356" y="4862543"/>
            <a:ext cx="2557154" cy="12230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Win Win Negotiation Example ...">
            <a:extLst>
              <a:ext uri="{FF2B5EF4-FFF2-40B4-BE49-F238E27FC236}">
                <a16:creationId xmlns:a16="http://schemas.microsoft.com/office/drawing/2014/main" id="{AD18CBB7-E369-480F-9317-07F8A4E41F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4216" y="3797027"/>
            <a:ext cx="2225351" cy="13677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310455"/>
    </mc:Choice>
    <mc:Fallback xmlns="">
      <p:transition advTm="31045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14401" y="1014723"/>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استراتيجية التنافس على العلاقة التفاوضية</a:t>
            </a:r>
          </a:p>
        </p:txBody>
      </p:sp>
      <p:sp>
        <p:nvSpPr>
          <p:cNvPr id="48" name="TextBox 47"/>
          <p:cNvSpPr txBox="1"/>
          <p:nvPr/>
        </p:nvSpPr>
        <p:spPr>
          <a:xfrm>
            <a:off x="825500" y="1872428"/>
            <a:ext cx="10541000" cy="3613233"/>
          </a:xfrm>
          <a:prstGeom prst="rect">
            <a:avLst/>
          </a:prstGeom>
          <a:noFill/>
        </p:spPr>
        <p:txBody>
          <a:bodyPr wrap="square" rtlCol="0">
            <a:spAutoFit/>
          </a:bodyPr>
          <a:lstStyle/>
          <a:p>
            <a:pPr algn="just" rtl="1">
              <a:lnSpc>
                <a:spcPct val="300000"/>
              </a:lnSpc>
            </a:pPr>
            <a:r>
              <a:rPr lang="ar-SY" sz="2000" dirty="0"/>
              <a:t>تؤدي هذه الاستراتيجية إلى تدهور العلاقة بين الأطراف. كما تُضعف التعاون وتجعل النزاع أكثر حدة. ويشعر الطرف الآخر بالاستياء وعدم الرضا عن العملية التفاوضية. وغالباً ما تقود إلى مخرجات علاقية سلبية. كما تقلل من فرص التعامل المستقبلي. وتُعد غير مناسبة لبناء علاقات طويلة الأجل.</a:t>
            </a:r>
          </a:p>
          <a:p>
            <a:pPr algn="just" rtl="1">
              <a:lnSpc>
                <a:spcPct val="300000"/>
              </a:lnSpc>
            </a:pPr>
            <a:r>
              <a:rPr lang="ar-SY" sz="2000" b="1" u="sng" dirty="0"/>
              <a:t>مثال</a:t>
            </a:r>
            <a:r>
              <a:rPr lang="ar-SY" sz="2000" dirty="0"/>
              <a:t>: زبون يرفض التعامل مجدداً مع بائع ضغط عليه بشدة.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5122" name="Picture 2" descr="Influence Impact Stock Illustrations ...">
            <a:extLst>
              <a:ext uri="{FF2B5EF4-FFF2-40B4-BE49-F238E27FC236}">
                <a16:creationId xmlns:a16="http://schemas.microsoft.com/office/drawing/2014/main" id="{661461C2-4828-44AD-8005-A355F98D20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642" y="3606844"/>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Negotiation Skills">
            <a:extLst>
              <a:ext uri="{FF2B5EF4-FFF2-40B4-BE49-F238E27FC236}">
                <a16:creationId xmlns:a16="http://schemas.microsoft.com/office/drawing/2014/main" id="{BF10AC77-9065-4FF9-A193-ADFB90D995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1" y="4729344"/>
            <a:ext cx="3857625" cy="11811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217544"/>
    </mc:Choice>
    <mc:Fallback xmlns="">
      <p:transition advTm="2175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4604" y="1038134"/>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متى تكون استراتيجية التنافس مناسبة؟</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300000"/>
              </a:lnSpc>
            </a:pPr>
            <a:r>
              <a:rPr lang="ar-SY" sz="2000" dirty="0"/>
              <a:t>تكون هذه الاستراتيجية مناسبة عندما تكون الصفقة لمرة واحدة. كما تُستخدم عندما يكون مستوى الاعتماد المتبادل بين الأطراف منخفضاً. وتُعد ملائمة في الحالات التي يكون فيها المفاوض في موقع قوة. </a:t>
            </a:r>
          </a:p>
          <a:p>
            <a:pPr algn="just" rtl="1">
              <a:lnSpc>
                <a:spcPct val="300000"/>
              </a:lnSpc>
            </a:pPr>
            <a:r>
              <a:rPr lang="ar-SY" sz="2000" dirty="0"/>
              <a:t>كما تُستخدم لتحقيق مكاسب سريعة دون الاهتمام بالعلاقة. لكنها غير مناسبة للعلاقات المستمرة. </a:t>
            </a:r>
          </a:p>
          <a:p>
            <a:pPr algn="just" rtl="1">
              <a:lnSpc>
                <a:spcPct val="300000"/>
              </a:lnSpc>
            </a:pPr>
            <a:r>
              <a:rPr lang="ar-SY" sz="2000" dirty="0"/>
              <a:t>ويجب استخدامها بحذر شديد لأنها أحياناً تسبب ضرر في سمعة أطراف التفاوض التي تستخدمها.</a:t>
            </a:r>
          </a:p>
          <a:p>
            <a:pPr algn="just" rtl="1">
              <a:lnSpc>
                <a:spcPct val="200000"/>
              </a:lnSpc>
            </a:pPr>
            <a:r>
              <a:rPr lang="ar-SY" sz="2000" b="1" u="sng" dirty="0"/>
              <a:t>مثال</a:t>
            </a:r>
            <a:r>
              <a:rPr lang="ar-SY" sz="2000" dirty="0"/>
              <a:t>: مزاد علني يعتمد على أعلى سعر فقط.</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6148" name="Picture 4" descr="Arabic Verbs Flashcards by ProProfs">
            <a:extLst>
              <a:ext uri="{FF2B5EF4-FFF2-40B4-BE49-F238E27FC236}">
                <a16:creationId xmlns:a16="http://schemas.microsoft.com/office/drawing/2014/main" id="{72537543-6489-4ED9-AC94-0B14C288B0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231132"/>
            <a:ext cx="2472101" cy="247210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8448661"/>
      </p:ext>
    </p:extLst>
  </p:cSld>
  <p:clrMapOvr>
    <a:masterClrMapping/>
  </p:clrMapOvr>
  <mc:AlternateContent xmlns:mc="http://schemas.openxmlformats.org/markup-compatibility/2006" xmlns:p14="http://schemas.microsoft.com/office/powerpoint/2010/main">
    <mc:Choice Requires="p14">
      <p:transition p14:dur="10" advTm="310455"/>
    </mc:Choice>
    <mc:Fallback xmlns="">
      <p:transition advTm="3104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009" y="1038134"/>
            <a:ext cx="101899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تقييم عام لاستراتيجية التنافس</a:t>
            </a:r>
          </a:p>
        </p:txBody>
      </p:sp>
      <p:sp>
        <p:nvSpPr>
          <p:cNvPr id="48" name="TextBox 47"/>
          <p:cNvSpPr txBox="1"/>
          <p:nvPr/>
        </p:nvSpPr>
        <p:spPr>
          <a:xfrm>
            <a:off x="825500" y="1621613"/>
            <a:ext cx="10541000" cy="4536563"/>
          </a:xfrm>
          <a:prstGeom prst="rect">
            <a:avLst/>
          </a:prstGeom>
          <a:noFill/>
        </p:spPr>
        <p:txBody>
          <a:bodyPr wrap="square" rtlCol="0">
            <a:spAutoFit/>
          </a:bodyPr>
          <a:lstStyle/>
          <a:p>
            <a:pPr algn="just" rtl="1">
              <a:lnSpc>
                <a:spcPct val="300000"/>
              </a:lnSpc>
            </a:pPr>
            <a:r>
              <a:rPr lang="ar-SY" sz="2000" dirty="0"/>
              <a:t>تحقق هذه الاستراتيجية مخرجات ربحية فردية أعلى من غيرها. لكنها تُضعف الثقة والتعاون. كما تخلق بيئة تفاوضية عدائية. وتؤدي إلى سلوكيات مضادة من الطرف الآخر. وهي غير ملائمة للعلاقات طويلة الأمد. لذا تُعد استراتيجية ظرفية وليست مستدامة. كما أنها قد تضر بسمعة المفاوض على المدى البعيد وتجعله يُنظر إليه بوصفه </a:t>
            </a:r>
          </a:p>
          <a:p>
            <a:pPr algn="just" rtl="1">
              <a:lnSpc>
                <a:spcPct val="300000"/>
              </a:lnSpc>
            </a:pPr>
            <a:r>
              <a:rPr lang="ar-SY" sz="2000" dirty="0"/>
              <a:t>طرفاً انتهازياً يصعب التعامل معه مستقبلاً.</a:t>
            </a:r>
          </a:p>
          <a:p>
            <a:pPr algn="just" rtl="1">
              <a:lnSpc>
                <a:spcPct val="250000"/>
              </a:lnSpc>
            </a:pPr>
            <a:r>
              <a:rPr lang="ar-SY" sz="2000" b="1" u="sng" dirty="0"/>
              <a:t>مثال</a:t>
            </a:r>
            <a:r>
              <a:rPr lang="ar-SY" sz="2000" dirty="0"/>
              <a:t>: صفقة ناجحة مالياً لكنها تُنهي العلاقة بين الطرفين.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 name="Picture 2" descr="evaluation clipart #5950229 | Clipart ...">
            <a:extLst>
              <a:ext uri="{FF2B5EF4-FFF2-40B4-BE49-F238E27FC236}">
                <a16:creationId xmlns:a16="http://schemas.microsoft.com/office/drawing/2014/main" id="{BC122A7C-3072-4427-8BE0-3B79B466C4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889894"/>
            <a:ext cx="3536596" cy="198049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03426204"/>
      </p:ext>
    </p:extLst>
  </p:cSld>
  <p:clrMapOvr>
    <a:masterClrMapping/>
  </p:clrMapOvr>
  <mc:AlternateContent xmlns:mc="http://schemas.openxmlformats.org/markup-compatibility/2006" xmlns:p14="http://schemas.microsoft.com/office/powerpoint/2010/main">
    <mc:Choice Requires="p14">
      <p:transition p14:dur="10" advTm="310455"/>
    </mc:Choice>
    <mc:Fallback xmlns="">
      <p:transition advTm="31045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517540" y="966945"/>
            <a:ext cx="209704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استراتيجية الالتزام</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8863"/>
    </mc:Choice>
    <mc:Fallback xmlns="">
      <p:transition spd="slow" advTm="188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190427"/>
            <a:ext cx="4650962" cy="5120954"/>
          </a:xfrm>
          <a:prstGeom prst="rect">
            <a:avLst/>
          </a:prstGeom>
        </p:spPr>
        <p:txBody>
          <a:bodyPr wrap="square">
            <a:spAutoFit/>
          </a:bodyPr>
          <a:lstStyle/>
          <a:p>
            <a:pPr algn="just" rtl="1">
              <a:lnSpc>
                <a:spcPct val="150000"/>
              </a:lnSpc>
            </a:pPr>
            <a:r>
              <a:rPr lang="ar-SY" sz="2000" dirty="0"/>
              <a:t>يتناول هذا المحور استراتيجية الالتزام بوصفها أحد الأنماط التفاوضية التي تقوم على تغليب مصلحة الطرف الآخر على المصلحة الذاتية. وتعكس هذه الاستراتيجية توجهاً تعاونياً عالياً يهدف إلى الحفاظ على العلاقة وتقليل حدة النزاع. كما تُجسّد منطق "خاسر – رابح" حيث يضحي المفاوض بجزء من مكاسبه لتحقيق رضا الطرف المقابل. ويُبرز هذا المحور سلوكيات المفاوض الملتزم وآثار هذا النمط على المخرجات الاقتصادية والعلاقات التفاوضية. ويُختتم بتقييم يوضح حدود هذه الاستراتيجية وكونها ظرفية وغير مناسبة للاعتماد عليها بصورة مستدامة.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484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96275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استراتيجية الالتزام</a:t>
            </a:r>
          </a:p>
        </p:txBody>
      </p:sp>
      <p:sp>
        <p:nvSpPr>
          <p:cNvPr id="48" name="TextBox 47"/>
          <p:cNvSpPr txBox="1"/>
          <p:nvPr/>
        </p:nvSpPr>
        <p:spPr>
          <a:xfrm>
            <a:off x="626140" y="1748920"/>
            <a:ext cx="10541000" cy="4712572"/>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تنطوي هذه الاستراتيجية على اهتمام منخفض بالذات ومرتفع بالآخرين. ويضحي فيها المفاوض بمصالحه لإرضاء الطرف الآخر. ويركز على الجوانب المشتركة بدل الخلافات. ويسعى إلى تقليل الاختلافات وتأكيد الانسجام. وغالباً ما تُستخدم لإرضاء الطرف الآخر أو بناء علاقة. وهي استراتيجية "خاسر – رابح". وتُعد مرتبطة بالكرم والإحسان.</a:t>
            </a:r>
          </a:p>
          <a:p>
            <a:pPr algn="just" defTabSz="344488" rtl="1">
              <a:lnSpc>
                <a:spcPct val="150000"/>
              </a:lnSpc>
              <a:spcAft>
                <a:spcPts val="800"/>
              </a:spcAft>
              <a:tabLst>
                <a:tab pos="285750" algn="l"/>
              </a:tabLst>
            </a:pPr>
            <a:r>
              <a:rPr lang="ar-SY" sz="2000" dirty="0"/>
              <a:t>الاعتبارات الاقتصادية البحتة.</a:t>
            </a:r>
          </a:p>
          <a:p>
            <a:pPr algn="just" defTabSz="344488" rtl="1">
              <a:lnSpc>
                <a:spcPct val="150000"/>
              </a:lnSpc>
              <a:spcAft>
                <a:spcPts val="800"/>
              </a:spcAft>
              <a:tabLst>
                <a:tab pos="285750" algn="l"/>
              </a:tabLst>
            </a:pPr>
            <a:r>
              <a:rPr lang="ar-SY" sz="2000" b="1" u="sng" dirty="0"/>
              <a:t>مثال</a:t>
            </a:r>
            <a:r>
              <a:rPr lang="ar-SY" sz="2000" dirty="0"/>
              <a:t>: في حالة مفاوضات (</a:t>
            </a:r>
            <a:r>
              <a:rPr lang="en-US" sz="2000" dirty="0"/>
              <a:t>Apple</a:t>
            </a:r>
            <a:r>
              <a:rPr lang="ar-SY" sz="2000" dirty="0"/>
              <a:t>) و(</a:t>
            </a:r>
            <a:r>
              <a:rPr lang="en-US" sz="2000" dirty="0"/>
              <a:t>Netflix</a:t>
            </a:r>
            <a:r>
              <a:rPr lang="ar-SY" sz="2000" dirty="0"/>
              <a:t>) </a:t>
            </a:r>
            <a:r>
              <a:rPr lang="en-US" sz="2000" dirty="0"/>
              <a:t> </a:t>
            </a:r>
            <a:r>
              <a:rPr lang="ar-SY" sz="2000" dirty="0"/>
              <a:t>حول رسوم الاشتراك وطرق الدفع </a:t>
            </a:r>
          </a:p>
          <a:p>
            <a:pPr algn="just" defTabSz="344488" rtl="1">
              <a:lnSpc>
                <a:spcPct val="150000"/>
              </a:lnSpc>
              <a:spcAft>
                <a:spcPts val="800"/>
              </a:spcAft>
              <a:tabLst>
                <a:tab pos="285750" algn="l"/>
              </a:tabLst>
            </a:pPr>
            <a:r>
              <a:rPr lang="ar-SY" sz="2000" dirty="0"/>
              <a:t>عبر(</a:t>
            </a:r>
            <a:r>
              <a:rPr lang="en-US" sz="2000" dirty="0"/>
              <a:t>iTunes</a:t>
            </a:r>
            <a:r>
              <a:rPr lang="ar-SY" sz="2000" dirty="0"/>
              <a:t>)</a:t>
            </a:r>
            <a:r>
              <a:rPr lang="en-US" sz="2000" dirty="0"/>
              <a:t>، </a:t>
            </a:r>
            <a:r>
              <a:rPr lang="ar-SY" sz="2000" dirty="0"/>
              <a:t>اضطرت (</a:t>
            </a:r>
            <a:r>
              <a:rPr lang="en-US" sz="2000" dirty="0"/>
              <a:t>Apple</a:t>
            </a:r>
            <a:r>
              <a:rPr lang="ar-SY" sz="2000" dirty="0"/>
              <a:t>) في بعض الحالات إلى التنازل.</a:t>
            </a:r>
          </a:p>
          <a:p>
            <a:pPr algn="just" defTabSz="344488" rtl="1">
              <a:lnSpc>
                <a:spcPct val="150000"/>
              </a:lnSpc>
              <a:spcAft>
                <a:spcPts val="800"/>
              </a:spcAft>
              <a:tabLst>
                <a:tab pos="285750" algn="l"/>
              </a:tabLst>
            </a:pPr>
            <a:r>
              <a:rPr lang="ar-SY" sz="2000" b="1" dirty="0"/>
              <a:t>رابط يوضح تفاصيل المثال للاطلاع: </a:t>
            </a:r>
            <a:r>
              <a:rPr lang="ar-SY" sz="2000" b="1" u="sng" dirty="0">
                <a:solidFill>
                  <a:srgbClr val="00B0F0"/>
                </a:solidFill>
                <a:hlinkClick r:id="rId2"/>
              </a:rPr>
              <a:t>اضغط هنا للدخول.</a:t>
            </a:r>
            <a:endParaRPr lang="ar-SY" sz="2000" b="1" u="sng" dirty="0">
              <a:solidFill>
                <a:srgbClr val="00B0F0"/>
              </a:solidFill>
            </a:endParaRPr>
          </a:p>
          <a:p>
            <a:pPr algn="just" defTabSz="344488" rtl="1">
              <a:lnSpc>
                <a:spcPct val="150000"/>
              </a:lnSpc>
              <a:spcAft>
                <a:spcPts val="800"/>
              </a:spcAft>
              <a:tabLst>
                <a:tab pos="285750" algn="l"/>
              </a:tabLst>
            </a:pP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8196" name="Picture 4" descr="Professional Commitment Stock ...">
            <a:extLst>
              <a:ext uri="{FF2B5EF4-FFF2-40B4-BE49-F238E27FC236}">
                <a16:creationId xmlns:a16="http://schemas.microsoft.com/office/drawing/2014/main" id="{B82F6130-431C-4A50-9766-509C48451E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4860" y="3638939"/>
            <a:ext cx="2876779" cy="2036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05309"/>
    </mc:Choice>
    <mc:Fallback xmlns="">
      <p:transition advTm="2053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51705" y="101703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سلوكيات المفاوض الملتزم</a:t>
            </a:r>
          </a:p>
        </p:txBody>
      </p:sp>
      <p:sp>
        <p:nvSpPr>
          <p:cNvPr id="48" name="TextBox 47"/>
          <p:cNvSpPr txBox="1"/>
          <p:nvPr/>
        </p:nvSpPr>
        <p:spPr>
          <a:xfrm>
            <a:off x="825500" y="1551678"/>
            <a:ext cx="1054100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يتسم هذا المفاوض بالعطاء والتعاون العالي. ويقبل طلبات الطرف الآخر بسهولة. كما يقلل من مخاوفه الخاصة. ويظهر مرونة كبيرة في التنازل. ويهدف إلى تجنب النزاع. وغالباً ما يضع العلاقة فوق الربح. لكنه قد يضعف موقعه التفاوضي. كما يسعى إلى خلق جو إيجابي يسوده الود والاحترام المتبادل.</a:t>
            </a:r>
          </a:p>
          <a:p>
            <a:pPr algn="just" defTabSz="344488" rtl="1">
              <a:lnSpc>
                <a:spcPct val="250000"/>
              </a:lnSpc>
              <a:spcAft>
                <a:spcPts val="800"/>
              </a:spcAft>
              <a:tabLst>
                <a:tab pos="285750" algn="l"/>
              </a:tabLst>
            </a:pPr>
            <a:r>
              <a:rPr lang="ar-SY" sz="2000" dirty="0"/>
              <a:t>وقد يؤدي هذا السلوك إلى ترسيخ صورة المفاوض المتساهل الذي يصعب عليه فرض شروطه مستقبلاً.</a:t>
            </a:r>
          </a:p>
          <a:p>
            <a:pPr algn="just" defTabSz="344488" rtl="1">
              <a:lnSpc>
                <a:spcPct val="250000"/>
              </a:lnSpc>
              <a:spcAft>
                <a:spcPts val="800"/>
              </a:spcAft>
              <a:tabLst>
                <a:tab pos="285750" algn="l"/>
              </a:tabLst>
            </a:pPr>
            <a:r>
              <a:rPr lang="ar-SY" sz="2000" b="1" u="sng" dirty="0"/>
              <a:t>مثال</a:t>
            </a:r>
            <a:r>
              <a:rPr lang="ar-SY" sz="2000" dirty="0"/>
              <a:t>: قبول تخفيض السعر دون تفاوض طويل.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9218" name="Picture 2" descr="Commitment Vector Illustration Word ...">
            <a:extLst>
              <a:ext uri="{FF2B5EF4-FFF2-40B4-BE49-F238E27FC236}">
                <a16:creationId xmlns:a16="http://schemas.microsoft.com/office/drawing/2014/main" id="{6A23AF3F-4CFF-4964-B075-D146D49B7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623428"/>
            <a:ext cx="3177547" cy="13657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2" name="Picture 6" descr="Distressed Person Clipart | Free Images ...">
            <a:extLst>
              <a:ext uri="{FF2B5EF4-FFF2-40B4-BE49-F238E27FC236}">
                <a16:creationId xmlns:a16="http://schemas.microsoft.com/office/drawing/2014/main" id="{2C4B75B7-682A-4D86-B2C5-82F26ECAA0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0020" y="3529913"/>
            <a:ext cx="1329328" cy="132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68470"/>
    </mc:Choice>
    <mc:Fallback xmlns="">
      <p:transition advTm="16847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7505" y="103813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استراتيجية الالتزام على العلاقة والمخرجات</a:t>
            </a:r>
          </a:p>
        </p:txBody>
      </p:sp>
      <p:sp>
        <p:nvSpPr>
          <p:cNvPr id="48" name="TextBox 47"/>
          <p:cNvSpPr txBox="1"/>
          <p:nvPr/>
        </p:nvSpPr>
        <p:spPr>
          <a:xfrm>
            <a:off x="753140" y="1715847"/>
            <a:ext cx="10541000" cy="4292906"/>
          </a:xfrm>
          <a:prstGeom prst="rect">
            <a:avLst/>
          </a:prstGeom>
          <a:noFill/>
        </p:spPr>
        <p:txBody>
          <a:bodyPr wrap="square" rtlCol="0">
            <a:spAutoFit/>
          </a:bodyPr>
          <a:lstStyle/>
          <a:p>
            <a:pPr algn="just" defTabSz="344488" rtl="1">
              <a:lnSpc>
                <a:spcPct val="300000"/>
              </a:lnSpc>
              <a:spcAft>
                <a:spcPts val="800"/>
              </a:spcAft>
            </a:pPr>
            <a:r>
              <a:rPr lang="ar-SY" sz="2000" dirty="0"/>
              <a:t>تُسهم هذه الاستراتيجية في بناء علاقات ودية. كما تزيد من رضا الطرف الآخر. لكنها تقلل من عوائد المفاوض. ولا تحقق مخرجات اقتصادية جيدة. وغالباً ما تُستخدم لإدارة النزاعات الداخلية. كما ترتبط ببناء ولاء الزبون. لكنها غير مستدامة اقتصادياً. كما أنها تمنح المفاوض سمعة إيجابية وموثوقية لدى الأطراف الأخرى، ما قد يفيد في التعاملات المستقبلية غير المرتبطة بالربح المباشر.</a:t>
            </a:r>
          </a:p>
          <a:p>
            <a:pPr algn="just" defTabSz="344488" rtl="1">
              <a:lnSpc>
                <a:spcPct val="150000"/>
              </a:lnSpc>
              <a:spcAft>
                <a:spcPts val="800"/>
              </a:spcAft>
            </a:pPr>
            <a:r>
              <a:rPr lang="ar-SY" sz="2000" b="1" u="sng" dirty="0"/>
              <a:t>مثال</a:t>
            </a:r>
            <a:r>
              <a:rPr lang="ar-SY" sz="2000" dirty="0"/>
              <a:t>: زبون يصبح وفياً بسبب تنازلات متكررة.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42" name="Picture 2" descr="Impact Sign Stock Illustrations – 32 ...">
            <a:extLst>
              <a:ext uri="{FF2B5EF4-FFF2-40B4-BE49-F238E27FC236}">
                <a16:creationId xmlns:a16="http://schemas.microsoft.com/office/drawing/2014/main" id="{ABD676A5-FBEF-4DAE-BF96-772FCDD0C9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129" y="4394168"/>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56030"/>
    </mc:Choice>
    <mc:Fallback xmlns="">
      <p:transition advTm="1560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97383"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متى تكون استراتيجية الالتزام مناسبة؟</a:t>
            </a:r>
          </a:p>
        </p:txBody>
      </p:sp>
      <p:sp>
        <p:nvSpPr>
          <p:cNvPr id="48" name="TextBox 47"/>
          <p:cNvSpPr txBox="1"/>
          <p:nvPr/>
        </p:nvSpPr>
        <p:spPr>
          <a:xfrm>
            <a:off x="626140" y="1789157"/>
            <a:ext cx="10541000" cy="3818418"/>
          </a:xfrm>
          <a:prstGeom prst="rect">
            <a:avLst/>
          </a:prstGeom>
          <a:noFill/>
        </p:spPr>
        <p:txBody>
          <a:bodyPr wrap="square" rtlCol="0">
            <a:spAutoFit/>
          </a:bodyPr>
          <a:lstStyle/>
          <a:p>
            <a:pPr algn="just" defTabSz="344488" rtl="1">
              <a:lnSpc>
                <a:spcPct val="300000"/>
              </a:lnSpc>
              <a:spcAft>
                <a:spcPts val="800"/>
              </a:spcAft>
            </a:pPr>
            <a:r>
              <a:rPr lang="ar-SY" sz="2000" dirty="0"/>
              <a:t>تكون مناسبة عندما يدرك المفاوض أنه على خطأ. أو عندما تكون القضية أكثر أهمية للطرف الآخر. كما تُستخدم لتجنب أضرار إضافية. وتُعد بادرة حسن نية. وتُستخدم لبناء رصيد علاقاتي لقضايا لاحقة. لكنها غير مناسبة لتحقيق الأرباح.</a:t>
            </a:r>
          </a:p>
          <a:p>
            <a:pPr algn="just" defTabSz="344488" rtl="1">
              <a:lnSpc>
                <a:spcPct val="300000"/>
              </a:lnSpc>
              <a:spcAft>
                <a:spcPts val="800"/>
              </a:spcAft>
            </a:pPr>
            <a:r>
              <a:rPr lang="ar-SY" sz="2000" dirty="0"/>
              <a:t>كما يمكن استخدامها لتعزيز الثقة المتبادلة وإظهار احترام المفاوض لمصالح الطرف الآخر.</a:t>
            </a:r>
          </a:p>
          <a:p>
            <a:pPr algn="just" defTabSz="344488" rtl="1">
              <a:lnSpc>
                <a:spcPct val="300000"/>
              </a:lnSpc>
              <a:spcAft>
                <a:spcPts val="800"/>
              </a:spcAft>
            </a:pPr>
            <a:r>
              <a:rPr lang="ar-SY" sz="2000" b="1" u="sng" dirty="0"/>
              <a:t>مثال</a:t>
            </a:r>
            <a:r>
              <a:rPr lang="ar-SY" sz="2000" dirty="0"/>
              <a:t>: الاعتذار والتنازل لتفادي نزاع كبير.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2290" name="Picture 2" descr="Commitment Images – Browse 1,202,885 ...">
            <a:extLst>
              <a:ext uri="{FF2B5EF4-FFF2-40B4-BE49-F238E27FC236}">
                <a16:creationId xmlns:a16="http://schemas.microsoft.com/office/drawing/2014/main" id="{6B2637B6-3588-46C8-AD8C-C9181640FF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734" y="4754971"/>
            <a:ext cx="388620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ommitment Cliparts #63068 | Clipart ...">
            <a:extLst>
              <a:ext uri="{FF2B5EF4-FFF2-40B4-BE49-F238E27FC236}">
                <a16:creationId xmlns:a16="http://schemas.microsoft.com/office/drawing/2014/main" id="{BD4979A1-9940-4EAE-AFFB-F3E3B0ACD0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049" y="3568107"/>
            <a:ext cx="1957144" cy="14659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659720"/>
      </p:ext>
    </p:extLst>
  </p:cSld>
  <p:clrMapOvr>
    <a:masterClrMapping/>
  </p:clrMapOvr>
  <mc:AlternateContent xmlns:mc="http://schemas.openxmlformats.org/markup-compatibility/2006" xmlns:p14="http://schemas.microsoft.com/office/powerpoint/2010/main">
    <mc:Choice Requires="p14">
      <p:transition p14:dur="10" advTm="156030"/>
    </mc:Choice>
    <mc:Fallback xmlns="">
      <p:transition advTm="1560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60060" y="104077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تقييم عام لاستراتيجية الالتزام</a:t>
            </a:r>
          </a:p>
        </p:txBody>
      </p:sp>
      <p:sp>
        <p:nvSpPr>
          <p:cNvPr id="48" name="TextBox 47"/>
          <p:cNvSpPr txBox="1"/>
          <p:nvPr/>
        </p:nvSpPr>
        <p:spPr>
          <a:xfrm>
            <a:off x="753140" y="1776383"/>
            <a:ext cx="10541000" cy="4010778"/>
          </a:xfrm>
          <a:prstGeom prst="rect">
            <a:avLst/>
          </a:prstGeom>
          <a:noFill/>
        </p:spPr>
        <p:txBody>
          <a:bodyPr wrap="square" rtlCol="0">
            <a:spAutoFit/>
          </a:bodyPr>
          <a:lstStyle/>
          <a:p>
            <a:pPr algn="just" defTabSz="344488" rtl="1">
              <a:lnSpc>
                <a:spcPct val="250000"/>
              </a:lnSpc>
              <a:spcAft>
                <a:spcPts val="800"/>
              </a:spcAft>
            </a:pPr>
            <a:r>
              <a:rPr lang="ar-SY" sz="2000" dirty="0"/>
              <a:t>تركز هذه الاستراتيجية على العلاقة أكثر من الربح. وتحقق رضا الطرف الآخر. لكنها تضعف موقع المفاوض. ولا تحقق مخرجات اقتصادية قوية. وتُعد استراتيجية ظرفية. ولا يجب الاعتماد عليها دائماً. كما أنها مناسبة في المواقف التي تتطلب تهدئة النزاعات أو الحفاظ على الانسجام بين الأطراف. ومع ذلك، الإفراط في استخدامها قد يقلل من قدرة</a:t>
            </a:r>
          </a:p>
          <a:p>
            <a:pPr algn="just" defTabSz="344488" rtl="1">
              <a:lnSpc>
                <a:spcPct val="250000"/>
              </a:lnSpc>
              <a:spcAft>
                <a:spcPts val="800"/>
              </a:spcAft>
            </a:pPr>
            <a:r>
              <a:rPr lang="ar-SY" sz="2000" dirty="0"/>
              <a:t>المفاوض على فرض شروطه مستقبلاً ويضعف تأثيره الاستراتيجي.</a:t>
            </a:r>
          </a:p>
          <a:p>
            <a:pPr algn="just" defTabSz="344488" rtl="1">
              <a:lnSpc>
                <a:spcPct val="250000"/>
              </a:lnSpc>
              <a:spcAft>
                <a:spcPts val="800"/>
              </a:spcAft>
            </a:pPr>
            <a:r>
              <a:rPr lang="ar-SY" sz="2000" b="1" u="sng" dirty="0"/>
              <a:t>مثال</a:t>
            </a:r>
            <a:r>
              <a:rPr lang="ar-SY" sz="2000" dirty="0"/>
              <a:t>: شركة تخسر مالياً لكنها تكسب سمعة جيدة.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1266" name="Picture 2" descr="Negotiation Agreement Stock ...">
            <a:extLst>
              <a:ext uri="{FF2B5EF4-FFF2-40B4-BE49-F238E27FC236}">
                <a16:creationId xmlns:a16="http://schemas.microsoft.com/office/drawing/2014/main" id="{E94AA08C-E60E-4899-828A-53A9C43C6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781772"/>
            <a:ext cx="2190750" cy="2085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191242"/>
      </p:ext>
    </p:extLst>
  </p:cSld>
  <p:clrMapOvr>
    <a:masterClrMapping/>
  </p:clrMapOvr>
  <mc:AlternateContent xmlns:mc="http://schemas.openxmlformats.org/markup-compatibility/2006" xmlns:p14="http://schemas.microsoft.com/office/powerpoint/2010/main">
    <mc:Choice Requires="p14">
      <p:transition p14:dur="10" advTm="156030"/>
    </mc:Choice>
    <mc:Fallback xmlns="">
      <p:transition advTm="1560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002000" y="858144"/>
            <a:ext cx="2561878"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استراتيجية التوفيق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9177"/>
    </mc:Choice>
    <mc:Fallback xmlns="">
      <p:transition spd="slow" advTm="19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7159" y="1190427"/>
            <a:ext cx="5090762" cy="5120954"/>
          </a:xfrm>
          <a:prstGeom prst="rect">
            <a:avLst/>
          </a:prstGeom>
        </p:spPr>
        <p:txBody>
          <a:bodyPr wrap="square">
            <a:spAutoFit/>
          </a:bodyPr>
          <a:lstStyle/>
          <a:p>
            <a:pPr algn="just" rtl="1">
              <a:lnSpc>
                <a:spcPct val="150000"/>
              </a:lnSpc>
            </a:pPr>
            <a:r>
              <a:rPr lang="ar-SY" sz="2000" dirty="0"/>
              <a:t>تُعد استراتيجية التوفيق من أبرز أساليب حل النزاعات التفاوضية، حيث تركز على تحقيق توازن معتدل بين مصالح جميع الأطراف المعنية. تقوم هذه الاستراتيجية على تقديم تنازلات متبادلة تهدف إلى إنهاء الخلاف دون السعي لتحقيق أعلى ربح ممكن لأي طرف. تُستخدم بشكل خاص عندما تكون الأهداف متوسطة الأهمية أو عند الحاجة لحلول مؤقتة، وتساعد على الحفاظ على العلاقة بين الأطراف. كما تُسهم في الحد من التصعيد وإيجاد أرضية مشتركة، لكنها لا توفر حلولاً تكاملية أو مثالية. وبذلك، تمثل استراتيجية التوفيق خياراً عملياً وسطاً بين المنافسة والالتزام، مع مراعاة العلاقة واستقرار التفاوض على المدى القصير.</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144559">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1876" y="97219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استراتيجية التوفيق</a:t>
            </a:r>
          </a:p>
        </p:txBody>
      </p:sp>
      <p:sp>
        <p:nvSpPr>
          <p:cNvPr id="48" name="TextBox 47"/>
          <p:cNvSpPr txBox="1"/>
          <p:nvPr/>
        </p:nvSpPr>
        <p:spPr>
          <a:xfrm>
            <a:off x="848092" y="1596515"/>
            <a:ext cx="10541000" cy="4576381"/>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تعني هذه الاستراتيجية اهتماماً معتدلاً بمصالح جميع الأطراف، حيث يسعى كل طرف لتقديم تنازلات متبادلة بهدف الوصول إلى حل ينهي النزاع دون السعي لتحقيق أقصى ربح. تقع هذه الاستراتيجية بين التنافس والالتزام، وتُصنّف كخيار “رابح – رابح جزئياً”، وتُستخدم غالباً للحلول المؤقتة أو عند الحاجة لتسوية سريعة.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كما تُساعد على الحفاظ على العلاقة بين الأطراف وتقليل حدة الخلاف.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a:t>
            </a:r>
            <a:r>
              <a:rPr lang="ar-SY" sz="2000" dirty="0">
                <a:effectLst/>
                <a:ea typeface="Times New Roman" panose="02020603050405020304" pitchFamily="18" charset="0"/>
                <a:cs typeface="Times New Roman" panose="02020603050405020304" pitchFamily="18" charset="0"/>
              </a:rPr>
              <a:t>ثلاث</a:t>
            </a:r>
            <a:r>
              <a:rPr lang="ar-SA" sz="2000" dirty="0">
                <a:effectLst/>
                <a:ea typeface="Times New Roman" panose="02020603050405020304" pitchFamily="18" charset="0"/>
                <a:cs typeface="Times New Roman" panose="02020603050405020304" pitchFamily="18" charset="0"/>
              </a:rPr>
              <a:t> شركات خليجية تتفاوض لإنشاء أكبر شركة أبراج في الشرق الأوسط</a:t>
            </a:r>
            <a:r>
              <a:rPr lang="ar-SY" sz="2000" dirty="0">
                <a:effectLst/>
                <a:ea typeface="Times New Roman" panose="02020603050405020304" pitchFamily="18" charset="0"/>
                <a:cs typeface="Times New Roman" panose="02020603050405020304" pitchFamily="18" charset="0"/>
              </a:rPr>
              <a:t>.</a:t>
            </a:r>
          </a:p>
          <a:p>
            <a:pPr algn="just" rtl="1">
              <a:lnSpc>
                <a:spcPct val="200000"/>
              </a:lnSpc>
            </a:pPr>
            <a:r>
              <a:rPr lang="ar-SY" sz="2000" b="1" dirty="0">
                <a:latin typeface="Times New Roman" panose="02020603050405020304" pitchFamily="18" charset="0"/>
              </a:rPr>
              <a:t>الرابط التالي يوضح ذلك: </a:t>
            </a:r>
            <a:r>
              <a:rPr lang="ar-SY" sz="2000" b="1" u="sng" dirty="0">
                <a:solidFill>
                  <a:srgbClr val="00B0F0"/>
                </a:solidFill>
                <a:latin typeface="Times New Roman" panose="02020603050405020304" pitchFamily="18" charset="0"/>
                <a:hlinkClick r:id="rId3"/>
              </a:rPr>
              <a:t>اضغط هنا للدخول.</a:t>
            </a:r>
            <a:endParaRPr lang="en-US" sz="2000" b="1" u="sng" dirty="0">
              <a:solidFill>
                <a:srgbClr val="00B0F0"/>
              </a:solidFill>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026" name="Picture 2" descr="Dispute Resolve Negotiate Compromise ...">
            <a:extLst>
              <a:ext uri="{FF2B5EF4-FFF2-40B4-BE49-F238E27FC236}">
                <a16:creationId xmlns:a16="http://schemas.microsoft.com/office/drawing/2014/main" id="{6AF6EE13-44B2-456F-92B5-5414133BA2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3414" y="3712111"/>
            <a:ext cx="2228850"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220801"/>
    </mc:Choice>
    <mc:Fallback xmlns="">
      <p:transition advTm="22080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3018" y="1078720"/>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خصائص استراتيجية التوفيق</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50000"/>
              </a:lnSpc>
            </a:pPr>
            <a:r>
              <a:rPr lang="ar-SY" sz="2000" dirty="0"/>
              <a:t>يقدم كل طرف تنازلاً للحصول على مقابل، مع مراعاة التوازن بين مصالح جميع الأطراف. ولا يتم التركيز بعمق على جوهر المشكلة، بل تُطرح القضايا بشكل مباشر لتسهيل الوصول إلى حل سريع. رغم ذلك، فإن هذه الاستراتيجية لا تُنتج حلولاً تكاملية، وتُستخدم عادة عندما تفشل الاستراتيجيات الأخرى أو يكون الوقت أو الموارد محدودة. وهي مناسبة بشكل خاص لتوازن القوى بين الأطراف وضمان استقرار العلاقة.</a:t>
            </a:r>
          </a:p>
          <a:p>
            <a:pPr algn="just" rtl="1">
              <a:lnSpc>
                <a:spcPct val="200000"/>
              </a:lnSpc>
            </a:pPr>
            <a:r>
              <a:rPr lang="ar-SY" sz="2000" b="1" u="sng" dirty="0"/>
              <a:t>مثال</a:t>
            </a:r>
            <a:r>
              <a:rPr lang="ar-SY" sz="2000" dirty="0"/>
              <a:t>: عند وجود فرق في الأسعار بين البائع والمشتري، يمكن تقسيم الفرق بشكل متساوٍ </a:t>
            </a:r>
          </a:p>
          <a:p>
            <a:pPr algn="just" rtl="1">
              <a:lnSpc>
                <a:spcPct val="200000"/>
              </a:lnSpc>
            </a:pPr>
            <a:r>
              <a:rPr lang="ar-SY" sz="2000" dirty="0"/>
              <a:t>أو توافق معتدل يرضي الطرفين، دون تحقيق أقصى ربح لأي طرف.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4340" name="Picture 4" descr="Negotiating Vector Art, Icons, and ...">
            <a:extLst>
              <a:ext uri="{FF2B5EF4-FFF2-40B4-BE49-F238E27FC236}">
                <a16:creationId xmlns:a16="http://schemas.microsoft.com/office/drawing/2014/main" id="{E4FADBEE-6566-46D3-8D9A-037D56375A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5014" y="3559399"/>
            <a:ext cx="2449321" cy="244932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66770"/>
    </mc:Choice>
    <mc:Fallback xmlns="">
      <p:transition advTm="16677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9679" y="9378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استراتيجية التوفيق على العلاقة</a:t>
            </a:r>
          </a:p>
        </p:txBody>
      </p:sp>
      <p:sp>
        <p:nvSpPr>
          <p:cNvPr id="48" name="TextBox 47"/>
          <p:cNvSpPr txBox="1"/>
          <p:nvPr/>
        </p:nvSpPr>
        <p:spPr>
          <a:xfrm>
            <a:off x="825500" y="1794442"/>
            <a:ext cx="10541000" cy="4267258"/>
          </a:xfrm>
          <a:prstGeom prst="rect">
            <a:avLst/>
          </a:prstGeom>
          <a:noFill/>
        </p:spPr>
        <p:txBody>
          <a:bodyPr wrap="square" rtlCol="0">
            <a:spAutoFit/>
          </a:bodyPr>
          <a:lstStyle/>
          <a:p>
            <a:pPr algn="just" rtl="1">
              <a:lnSpc>
                <a:spcPct val="300000"/>
              </a:lnSpc>
            </a:pPr>
            <a:r>
              <a:rPr lang="ar-SY" sz="2000" dirty="0"/>
              <a:t>تُسهم هذه الاستراتيجية في بناء علاقة جيدة بين الأطراف، إذ تساعد على تحقيق رضا معتدل للطرفين دون السعي للوصول إلى أقصى منفعة ممكنة. كما تمنع تدهور العلاقة وتحد من التصعيد، ما يجعلها خياراً فعالاً لتجنب النزاعات الطويلة والمعقدة. ومع ذلك، فهي لا تعالج جذور المشكلة بشكل كامل، بل توفر حلاً مؤقتاً يخفف حدة الخلاف فقط.</a:t>
            </a:r>
          </a:p>
          <a:p>
            <a:pPr algn="just" rtl="1">
              <a:lnSpc>
                <a:spcPct val="250000"/>
              </a:lnSpc>
            </a:pPr>
            <a:r>
              <a:rPr lang="ar-SY" sz="2000" b="1" u="sng" dirty="0"/>
              <a:t>مثال</a:t>
            </a:r>
            <a:r>
              <a:rPr lang="ar-SY" sz="2000" dirty="0"/>
              <a:t>: عند نشوء خلاف محتمل بين طرفين، يمكن الوصول إلى اتفاق سريع يرضي الجميع </a:t>
            </a:r>
          </a:p>
          <a:p>
            <a:pPr algn="just" rtl="1">
              <a:lnSpc>
                <a:spcPct val="250000"/>
              </a:lnSpc>
            </a:pPr>
            <a:r>
              <a:rPr lang="ar-SY" sz="2000" dirty="0"/>
              <a:t>جزئياً لتجنب تصعيد الخلاف إلى نزاع أكبر.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2050" name="Picture 2" descr="Building Negotiation Behaviors | RED ...">
            <a:extLst>
              <a:ext uri="{FF2B5EF4-FFF2-40B4-BE49-F238E27FC236}">
                <a16:creationId xmlns:a16="http://schemas.microsoft.com/office/drawing/2014/main" id="{453263E8-2E8C-46BF-8385-56CF1D4AFB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337" y="4035879"/>
            <a:ext cx="2562225" cy="1790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201204"/>
    </mc:Choice>
    <mc:Fallback xmlns="">
      <p:transition advTm="2012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8197" y="931455"/>
            <a:ext cx="6918842" cy="492443"/>
          </a:xfrm>
          <a:prstGeom prst="rect">
            <a:avLst/>
          </a:prstGeom>
          <a:noFill/>
        </p:spPr>
        <p:txBody>
          <a:bodyPr wrap="square" rtlCol="0">
            <a:spAutoFit/>
          </a:bodyPr>
          <a:lstStyle/>
          <a:p>
            <a:pPr algn="ctr" rtl="1"/>
            <a:r>
              <a:rPr lang="ar-SY" sz="2600" b="1">
                <a:solidFill>
                  <a:srgbClr val="00B0F0"/>
                </a:solidFill>
                <a:latin typeface="Tahoma" panose="020B0604030504040204" pitchFamily="34" charset="0"/>
                <a:ea typeface="Tahoma" panose="020B0604030504040204" pitchFamily="34" charset="0"/>
                <a:cs typeface="Tahoma" panose="020B0604030504040204" pitchFamily="34" charset="0"/>
              </a:rPr>
              <a:t>متى تكون استراتيجية التوفيق مناسبة؟</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94442"/>
            <a:ext cx="10541000" cy="4274568"/>
          </a:xfrm>
          <a:prstGeom prst="rect">
            <a:avLst/>
          </a:prstGeom>
          <a:noFill/>
        </p:spPr>
        <p:txBody>
          <a:bodyPr wrap="square" rtlCol="0">
            <a:spAutoFit/>
          </a:bodyPr>
          <a:lstStyle/>
          <a:p>
            <a:pPr algn="just" rtl="1">
              <a:lnSpc>
                <a:spcPct val="300000"/>
              </a:lnSpc>
            </a:pPr>
            <a:r>
              <a:rPr lang="ar-SY" sz="2000" dirty="0"/>
              <a:t>تُستخدم استراتيجية التوفيق عندما تكون الأهداف متوسطة الأهمية، أو عندما يكون هناك توازن في القوى بين الأطراف، أو عند الحاجة لحلول مؤقتة وسريعة. كما تُعتمد عندما تفشل بقية الاستراتيجيات في الوصول إلى اتفاق، لتسهيل إنهاء التفاوض دون إطالة النزاع. ومع أنها توفر حلاً عملياً ومرناً، إلا أنها ليست مثالية دائماً ولا تحقق أقصى منفعة لأي طرف.</a:t>
            </a:r>
            <a:endParaRPr lang="en-US" sz="2000" dirty="0"/>
          </a:p>
          <a:p>
            <a:pPr algn="just" rtl="1">
              <a:lnSpc>
                <a:spcPct val="250000"/>
              </a:lnSpc>
            </a:pPr>
            <a:r>
              <a:rPr lang="ar-SY" sz="2000" b="1" u="sng" dirty="0"/>
              <a:t>مثال</a:t>
            </a:r>
            <a:r>
              <a:rPr lang="ar-SY" sz="2000" dirty="0"/>
              <a:t>: في حالة نزاع مالي بسيط بين طرفين، يمكن اللجوء إلى تسوية مؤقتة تُرضي كلا الطرفين</a:t>
            </a:r>
            <a:endParaRPr lang="en-US" sz="2000" dirty="0"/>
          </a:p>
          <a:p>
            <a:pPr algn="just" rtl="1">
              <a:lnSpc>
                <a:spcPct val="250000"/>
              </a:lnSpc>
            </a:pPr>
            <a:r>
              <a:rPr lang="ar-SY" sz="2000" dirty="0"/>
              <a:t> بشكل معتدل، مع الحفاظ على العلاقة دون خسائر كبيرة.</a:t>
            </a:r>
            <a:endParaRPr lang="en-US" sz="2000" b="1" u="sng" dirty="0" err="1"/>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16386" name="Picture 2" descr="Five Secrets for Successful Negotiation ...">
            <a:extLst>
              <a:ext uri="{FF2B5EF4-FFF2-40B4-BE49-F238E27FC236}">
                <a16:creationId xmlns:a16="http://schemas.microsoft.com/office/drawing/2014/main" id="{7E0DFC32-C097-4F9C-A087-FAEA8B4F25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433" y="4171736"/>
            <a:ext cx="2390775" cy="1914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59501451"/>
      </p:ext>
    </p:extLst>
  </p:cSld>
  <p:clrMapOvr>
    <a:masterClrMapping/>
  </p:clrMapOvr>
  <mc:AlternateContent xmlns:mc="http://schemas.openxmlformats.org/markup-compatibility/2006" xmlns:p14="http://schemas.microsoft.com/office/powerpoint/2010/main">
    <mc:Choice Requires="p14">
      <p:transition p14:dur="10" advTm="145016"/>
    </mc:Choice>
    <mc:Fallback xmlns="">
      <p:transition advTm="14501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1367"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تقييم عام لاستراتيجية التوفيق</a:t>
            </a:r>
          </a:p>
        </p:txBody>
      </p:sp>
      <p:sp>
        <p:nvSpPr>
          <p:cNvPr id="48" name="TextBox 47"/>
          <p:cNvSpPr txBox="1"/>
          <p:nvPr/>
        </p:nvSpPr>
        <p:spPr>
          <a:xfrm>
            <a:off x="825500" y="1794442"/>
            <a:ext cx="10541000" cy="4267258"/>
          </a:xfrm>
          <a:prstGeom prst="rect">
            <a:avLst/>
          </a:prstGeom>
          <a:noFill/>
        </p:spPr>
        <p:txBody>
          <a:bodyPr wrap="square" rtlCol="0">
            <a:spAutoFit/>
          </a:bodyPr>
          <a:lstStyle/>
          <a:p>
            <a:pPr algn="just" rtl="1">
              <a:lnSpc>
                <a:spcPct val="300000"/>
              </a:lnSpc>
            </a:pPr>
            <a:r>
              <a:rPr lang="ar-SY" sz="2000" dirty="0"/>
              <a:t>تحقق استراتيجية التوفيق مكاسب منخفضة للطرفين، فهي لا تعني الخسارة، لكنها أيضاً لا توفر حلولاً مثلى. تُعد هذه الاستراتيجية خياراً وسطياً بين المنافسة والالتزام، وتركز على الحفاظ على العلاقة بين الأطراف بدلاً من تحقيق أرباح عالية أو مكاسب قصوى. تُستخدم بشكل خاص عندما يكون الحفاظ على العلاقة واستقرار التفاوض أهم من تحقيق نتائج اقتصادية كبيرة.</a:t>
            </a:r>
            <a:endParaRPr lang="en-US" sz="2000" dirty="0"/>
          </a:p>
          <a:p>
            <a:pPr algn="just" rtl="1">
              <a:lnSpc>
                <a:spcPct val="250000"/>
              </a:lnSpc>
            </a:pPr>
            <a:r>
              <a:rPr lang="ar-SY" sz="2000" b="1" u="sng" dirty="0"/>
              <a:t>مثال</a:t>
            </a:r>
            <a:r>
              <a:rPr lang="ar-SY" sz="2000" dirty="0"/>
              <a:t>: يمكن التوصل إلى صفقة ترضي الطرفين بشكل معتدل، فهي مرضية لجميع </a:t>
            </a:r>
            <a:endParaRPr lang="en-US" sz="2000" dirty="0"/>
          </a:p>
          <a:p>
            <a:pPr algn="just" rtl="1">
              <a:lnSpc>
                <a:spcPct val="250000"/>
              </a:lnSpc>
            </a:pPr>
            <a:r>
              <a:rPr lang="ar-SY" sz="2000" dirty="0"/>
              <a:t>الأطراف لكنها لا تمثل الحل الأمثل من حيث المنفعة القصوى.</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3074" name="Picture 2" descr="Better Deals and Stronger Relationships">
            <a:extLst>
              <a:ext uri="{FF2B5EF4-FFF2-40B4-BE49-F238E27FC236}">
                <a16:creationId xmlns:a16="http://schemas.microsoft.com/office/drawing/2014/main" id="{1C69A2BB-F076-4ECC-95FD-5CB00BEE3B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392122"/>
            <a:ext cx="2981390" cy="16695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94636077"/>
      </p:ext>
    </p:extLst>
  </p:cSld>
  <p:clrMapOvr>
    <a:masterClrMapping/>
  </p:clrMapOvr>
  <mc:AlternateContent xmlns:mc="http://schemas.openxmlformats.org/markup-compatibility/2006" xmlns:p14="http://schemas.microsoft.com/office/powerpoint/2010/main">
    <mc:Choice Requires="p14">
      <p:transition p14:dur="10" advTm="226221"/>
    </mc:Choice>
    <mc:Fallback xmlns="">
      <p:transition advTm="22622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273697" y="858144"/>
            <a:ext cx="216597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استراتيجية التكامل</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5073"/>
    </mc:Choice>
    <mc:Fallback xmlns="">
      <p:transition spd="slow" advTm="150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85461" y="1232751"/>
            <a:ext cx="5227815" cy="5120954"/>
          </a:xfrm>
          <a:prstGeom prst="rect">
            <a:avLst/>
          </a:prstGeom>
        </p:spPr>
        <p:txBody>
          <a:bodyPr wrap="square">
            <a:spAutoFit/>
          </a:bodyPr>
          <a:lstStyle/>
          <a:p>
            <a:pPr algn="just" rtl="1">
              <a:lnSpc>
                <a:spcPct val="150000"/>
              </a:lnSpc>
            </a:pPr>
            <a:r>
              <a:rPr lang="ar-SY" sz="2000" dirty="0"/>
              <a:t>تُعد استراتيجية التكامل من أقوى أساليب التفاوض، حيث تركز على التعاون وحل المشكلات بطريقة “رابح – رابح”، من خلال مشاركة المعلومات وفهم حاجات وأولويات الأطراف. تهدف هذه الاستراتيجية إلى تحقيق منافع مشتركة، مع الحفاظ على العلاقة وبناء الثقة لتعزيز فرص التعامل المستقبلي. تتطلب استراتيجية التكامل مهارات اجتماعية وإدراكية عالية، مثل القدرة على أخذ وجهة نظر الآخر والتنظيم الفعّال للمعلومات والمهام. تُستخدم بشكل خاص في العلاقات طويلة الأمد أو المشاريع المشتركة، حيث تساعد على الوصول إلى حلول مبتكرة ومستدامة. وبذلك، تُعد هذه الاستراتيجية الخيار الأمثل لتحقيق مكاسب مشتركة مع تعزيز الثقة والتعاون بين الأطراف.</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F6DA8C9-A632-416E-8993-608F1815B47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974484730"/>
      </p:ext>
    </p:extLst>
  </p:cSld>
  <p:clrMapOvr>
    <a:masterClrMapping/>
  </p:clrMapOvr>
  <p:transition spd="slow" advTm="8650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5418" y="972482"/>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استراتيجية التكامل</a:t>
            </a:r>
          </a:p>
        </p:txBody>
      </p:sp>
      <p:sp>
        <p:nvSpPr>
          <p:cNvPr id="48" name="TextBox 47"/>
          <p:cNvSpPr txBox="1"/>
          <p:nvPr/>
        </p:nvSpPr>
        <p:spPr>
          <a:xfrm>
            <a:off x="689640" y="1628761"/>
            <a:ext cx="10742175" cy="4576702"/>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cs typeface="Times New Roman" panose="02020603050405020304" pitchFamily="18" charset="0"/>
              </a:rPr>
              <a:t>تُعرف استراتيجية التكامل بأنها استراتيجية تعتمد على التعاون وحل المشكلة بطريقة “رابح – رابح”، حيث يسعى الطرفان لتحقيق منافع مشتركة بدلاً من التركيز على المكاسب الفردية. تقوم على مشاركة المعلومات بوضوح وفهم حاجات وأولويات كل طرف، مما يجعلها مناسبة للعلاقات طويلة الأمد. </a:t>
            </a:r>
          </a:p>
          <a:p>
            <a:pPr algn="just" rtl="1">
              <a:lnSpc>
                <a:spcPct val="250000"/>
              </a:lnSpc>
            </a:pPr>
            <a:r>
              <a:rPr lang="ar-SY" sz="2000" b="1" u="sng" dirty="0">
                <a:effectLst/>
                <a:ea typeface="Times New Roman" panose="02020603050405020304" pitchFamily="18" charset="0"/>
                <a:cs typeface="Times New Roman" panose="02020603050405020304" pitchFamily="18" charset="0"/>
              </a:rPr>
              <a:t>مثال</a:t>
            </a:r>
            <a:r>
              <a:rPr lang="ar-SY" sz="2000" dirty="0">
                <a:effectLst/>
                <a:ea typeface="Times New Roman" panose="02020603050405020304" pitchFamily="18" charset="0"/>
                <a:cs typeface="Times New Roman" panose="02020603050405020304" pitchFamily="18" charset="0"/>
              </a:rPr>
              <a:t>: إجراء شركة بترول أبوظبي الوطنية (أدنوك) محادثات وتوصل اتفاقات واسعة مع شركات </a:t>
            </a:r>
          </a:p>
          <a:p>
            <a:pPr algn="just" rtl="1">
              <a:lnSpc>
                <a:spcPct val="250000"/>
              </a:lnSpc>
            </a:pPr>
            <a:r>
              <a:rPr lang="ar-SY" sz="2000" dirty="0">
                <a:effectLst/>
                <a:ea typeface="Times New Roman" panose="02020603050405020304" pitchFamily="18" charset="0"/>
                <a:cs typeface="Times New Roman" panose="02020603050405020304" pitchFamily="18" charset="0"/>
              </a:rPr>
              <a:t>أوروبية لاستحواذ وتوسيع الأعمال، بما في ذلك مشاريع مشتركة </a:t>
            </a:r>
            <a:r>
              <a:rPr lang="ar-SY" sz="2000" dirty="0" err="1">
                <a:effectLst/>
                <a:ea typeface="Times New Roman" panose="02020603050405020304" pitchFamily="18" charset="0"/>
                <a:cs typeface="Times New Roman" panose="02020603050405020304" pitchFamily="18" charset="0"/>
              </a:rPr>
              <a:t>واندماجات</a:t>
            </a:r>
            <a:r>
              <a:rPr lang="ar-SY" sz="2000" dirty="0">
                <a:effectLst/>
                <a:ea typeface="Times New Roman" panose="02020603050405020304" pitchFamily="18" charset="0"/>
                <a:cs typeface="Times New Roman" panose="02020603050405020304" pitchFamily="18" charset="0"/>
              </a:rPr>
              <a:t> في مجال الكيماويات والطاقة.</a:t>
            </a:r>
          </a:p>
          <a:p>
            <a:pPr algn="just" rtl="1">
              <a:lnSpc>
                <a:spcPct val="200000"/>
              </a:lnSpc>
            </a:pPr>
            <a:r>
              <a:rPr lang="ar-SY" sz="2000" b="1" dirty="0">
                <a:latin typeface="Times New Roman" panose="02020603050405020304" pitchFamily="18" charset="0"/>
                <a:cs typeface="Times New Roman" panose="02020603050405020304" pitchFamily="18" charset="0"/>
              </a:rPr>
              <a:t>الرابط الآتي يوضح المثال السابق بمزيد من التفاصيل:</a:t>
            </a:r>
            <a:r>
              <a:rPr lang="ar-SY" sz="2000" b="1" dirty="0">
                <a:latin typeface="Times New Roman" panose="02020603050405020304" pitchFamily="18" charset="0"/>
                <a:cs typeface="Times New Roman" panose="02020603050405020304" pitchFamily="18" charset="0"/>
                <a:hlinkClick r:id="rId3"/>
              </a:rPr>
              <a:t> </a:t>
            </a:r>
            <a:r>
              <a:rPr lang="ar-SY" sz="2000" b="1" u="sng" dirty="0">
                <a:solidFill>
                  <a:srgbClr val="00B0F0"/>
                </a:solidFill>
                <a:latin typeface="Times New Roman" panose="02020603050405020304" pitchFamily="18" charset="0"/>
                <a:cs typeface="Times New Roman" panose="02020603050405020304" pitchFamily="18" charset="0"/>
                <a:hlinkClick r:id="rId3"/>
              </a:rPr>
              <a:t>اضغط هنا للدخول.</a:t>
            </a:r>
            <a:endParaRPr lang="en-US" sz="2000" b="1" u="sng" dirty="0">
              <a:solidFill>
                <a:srgbClr val="00B0F0"/>
              </a:solidFill>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08CB0239-C699-40F6-A405-5E8B4188E4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098" name="Picture 2" descr="Phases of Negotiation | VIA Mediation ...">
            <a:extLst>
              <a:ext uri="{FF2B5EF4-FFF2-40B4-BE49-F238E27FC236}">
                <a16:creationId xmlns:a16="http://schemas.microsoft.com/office/drawing/2014/main" id="{FB491709-F43F-4282-A2F7-F56C18EB36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903" y="3257418"/>
            <a:ext cx="2143125" cy="2133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89803757"/>
      </p:ext>
    </p:extLst>
  </p:cSld>
  <p:clrMapOvr>
    <a:masterClrMapping/>
  </p:clrMapOvr>
  <mc:AlternateContent xmlns:mc="http://schemas.openxmlformats.org/markup-compatibility/2006" xmlns:p14="http://schemas.microsoft.com/office/powerpoint/2010/main">
    <mc:Choice Requires="p14">
      <p:transition p14:dur="10" advTm="192475"/>
    </mc:Choice>
    <mc:Fallback xmlns="">
      <p:transition advTm="19247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2767" y="887912"/>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خصائص المفاوض التكاملي</a:t>
            </a:r>
          </a:p>
        </p:txBody>
      </p:sp>
      <p:sp>
        <p:nvSpPr>
          <p:cNvPr id="48" name="TextBox 47"/>
          <p:cNvSpPr txBox="1"/>
          <p:nvPr/>
        </p:nvSpPr>
        <p:spPr>
          <a:xfrm>
            <a:off x="689640" y="1628761"/>
            <a:ext cx="10742175" cy="4538230"/>
          </a:xfrm>
          <a:prstGeom prst="rect">
            <a:avLst/>
          </a:prstGeom>
          <a:noFill/>
        </p:spPr>
        <p:txBody>
          <a:bodyPr wrap="square" rtlCol="0">
            <a:spAutoFit/>
          </a:bodyPr>
          <a:lstStyle/>
          <a:p>
            <a:pPr algn="just" rtl="1">
              <a:lnSpc>
                <a:spcPct val="300000"/>
              </a:lnSpc>
            </a:pPr>
            <a:r>
              <a:rPr lang="ar-SY" sz="2000" dirty="0">
                <a:effectLst/>
                <a:ea typeface="Times New Roman" panose="02020603050405020304" pitchFamily="18" charset="0"/>
                <a:cs typeface="Times New Roman" panose="02020603050405020304" pitchFamily="18" charset="0"/>
              </a:rPr>
              <a:t>يتسم المفاوض التكاملي بالشفافية والوضوح في تبادل المعلومات، ويسعى دائماً لبناء الثقة مع الطرف الآخر. يركز على التعاون والاحترام المتبادل، مع البحث عن حلول مبتكرة تلبي مصالح الجميع. يهتم المفاوض التكاملي بالعلاقة ومستوى الرضا العام، بالإضافة إلى النتائج النهائية للمفاوضات، مما يعزز فرص استمرار التعاون مستقبلاً. </a:t>
            </a:r>
          </a:p>
          <a:p>
            <a:pPr algn="just" rtl="1">
              <a:lnSpc>
                <a:spcPct val="300000"/>
              </a:lnSpc>
            </a:pPr>
            <a:r>
              <a:rPr lang="ar-SY" sz="2000" dirty="0">
                <a:effectLst/>
                <a:ea typeface="Times New Roman" panose="02020603050405020304" pitchFamily="18" charset="0"/>
                <a:cs typeface="Times New Roman" panose="02020603050405020304" pitchFamily="18" charset="0"/>
              </a:rPr>
              <a:t>كما يستخدم مهاراته الاجتماعية والإدراكية لتحسين جودة الحلول وإدارة الخلافات بشكل فعّال.</a:t>
            </a:r>
          </a:p>
          <a:p>
            <a:pPr algn="just" rtl="1">
              <a:lnSpc>
                <a:spcPct val="250000"/>
              </a:lnSpc>
            </a:pPr>
            <a:r>
              <a:rPr lang="ar-SY" sz="2000" b="1" u="sng" dirty="0">
                <a:effectLst/>
                <a:ea typeface="Times New Roman" panose="02020603050405020304" pitchFamily="18" charset="0"/>
                <a:cs typeface="Times New Roman" panose="02020603050405020304" pitchFamily="18" charset="0"/>
              </a:rPr>
              <a:t>مثال</a:t>
            </a:r>
            <a:r>
              <a:rPr lang="ar-SY" sz="2000" dirty="0">
                <a:effectLst/>
                <a:ea typeface="Times New Roman" panose="02020603050405020304" pitchFamily="18" charset="0"/>
                <a:cs typeface="Times New Roman" panose="02020603050405020304" pitchFamily="18" charset="0"/>
              </a:rPr>
              <a:t>: بائع يشرح جميع تفاصيل المنتج بوضوح للطرف الآخر لضمان فهم كامل وتحقيق رضا متبادل.</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08CB0239-C699-40F6-A405-5E8B4188E4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5124" name="Picture 4" descr="Negotiation Skills Stock Illustrations ...">
            <a:extLst>
              <a:ext uri="{FF2B5EF4-FFF2-40B4-BE49-F238E27FC236}">
                <a16:creationId xmlns:a16="http://schemas.microsoft.com/office/drawing/2014/main" id="{D756C7B3-A296-4FDF-AE33-CD23226867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540" y="3685884"/>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59889313"/>
      </p:ext>
    </p:extLst>
  </p:cSld>
  <p:clrMapOvr>
    <a:masterClrMapping/>
  </p:clrMapOvr>
  <mc:AlternateContent xmlns:mc="http://schemas.openxmlformats.org/markup-compatibility/2006" xmlns:p14="http://schemas.microsoft.com/office/powerpoint/2010/main">
    <mc:Choice Requires="p14">
      <p:transition p14:dur="10" advTm="192475"/>
    </mc:Choice>
    <mc:Fallback xmlns="">
      <p:transition advTm="19247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75249"/>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أثر استراتيجية التكامل على العلاقة</a:t>
            </a:r>
          </a:p>
        </p:txBody>
      </p:sp>
      <p:sp>
        <p:nvSpPr>
          <p:cNvPr id="48" name="TextBox 47"/>
          <p:cNvSpPr txBox="1"/>
          <p:nvPr/>
        </p:nvSpPr>
        <p:spPr>
          <a:xfrm>
            <a:off x="825500" y="1593463"/>
            <a:ext cx="10541000" cy="4582345"/>
          </a:xfrm>
          <a:prstGeom prst="rect">
            <a:avLst/>
          </a:prstGeom>
          <a:noFill/>
        </p:spPr>
        <p:txBody>
          <a:bodyPr wrap="square" rtlCol="0">
            <a:spAutoFit/>
          </a:bodyPr>
          <a:lstStyle/>
          <a:p>
            <a:pPr algn="just" rtl="1">
              <a:lnSpc>
                <a:spcPct val="250000"/>
              </a:lnSpc>
            </a:pPr>
            <a:r>
              <a:rPr lang="ar-SY" sz="2000" dirty="0"/>
              <a:t>تُسهم استراتيجية التكامل في بناء الثقة والتعاون بين الأطراف، حيث تحقق رضا الطرفين بشكل متوازن وتزيد فرص التعامل المستقبلي بشكل إيجابي. كما تحسن الأداء البيعي وتؤدي إلى مخرجات مفضلة تلبي مصالح الجميع، ما يجعلها أساساً لعلاقات طويلة الأمد ومستقرة. تعمل هذه الاستراتيجية على تعزيز الشراكات وتعميق الفهم المتبادل بين الأطراف، مما يتيح فرصاً لحلول مبتكرة ومستدامة.</a:t>
            </a:r>
          </a:p>
          <a:p>
            <a:pPr algn="just" rtl="1">
              <a:lnSpc>
                <a:spcPct val="250000"/>
              </a:lnSpc>
            </a:pPr>
            <a:r>
              <a:rPr lang="ar-SY" sz="2000" b="1" u="sng" dirty="0"/>
              <a:t>مثال</a:t>
            </a:r>
            <a:r>
              <a:rPr lang="ar-SY" sz="2000" dirty="0"/>
              <a:t>: شراكة طويلة بين مورد ومشتري يتم فيها تبادل المعلومات بوضوح، </a:t>
            </a:r>
          </a:p>
          <a:p>
            <a:pPr algn="just" rtl="1">
              <a:lnSpc>
                <a:spcPct val="200000"/>
              </a:lnSpc>
            </a:pPr>
            <a:r>
              <a:rPr lang="ar-SY" sz="2000" dirty="0"/>
              <a:t>وتُبنى القرارات على احتياجات الطرفين لضمان استمرار التعاون.</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A2514521-A14D-4882-9065-C6DE1F51DCD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4098" name="Picture 2" descr="How to negotiate a great property deal ...">
            <a:extLst>
              <a:ext uri="{FF2B5EF4-FFF2-40B4-BE49-F238E27FC236}">
                <a16:creationId xmlns:a16="http://schemas.microsoft.com/office/drawing/2014/main" id="{34029827-5BC6-423E-92A3-B4697206EA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475" y="3972298"/>
            <a:ext cx="3634533" cy="21139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353081"/>
      </p:ext>
    </p:extLst>
  </p:cSld>
  <p:clrMapOvr>
    <a:masterClrMapping/>
  </p:clrMapOvr>
  <mc:AlternateContent xmlns:mc="http://schemas.openxmlformats.org/markup-compatibility/2006" xmlns:p14="http://schemas.microsoft.com/office/powerpoint/2010/main">
    <mc:Choice Requires="p14">
      <p:transition p14:dur="10" advTm="132634"/>
    </mc:Choice>
    <mc:Fallback xmlns="">
      <p:transition advTm="1326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75249"/>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تقييم عام لاستراتيجية التكامل</a:t>
            </a:r>
          </a:p>
        </p:txBody>
      </p:sp>
      <p:sp>
        <p:nvSpPr>
          <p:cNvPr id="48" name="TextBox 47"/>
          <p:cNvSpPr txBox="1"/>
          <p:nvPr/>
        </p:nvSpPr>
        <p:spPr>
          <a:xfrm>
            <a:off x="825500" y="1593463"/>
            <a:ext cx="10541000" cy="4274568"/>
          </a:xfrm>
          <a:prstGeom prst="rect">
            <a:avLst/>
          </a:prstGeom>
          <a:noFill/>
        </p:spPr>
        <p:txBody>
          <a:bodyPr wrap="square" rtlCol="0">
            <a:spAutoFit/>
          </a:bodyPr>
          <a:lstStyle/>
          <a:p>
            <a:pPr algn="just" rtl="1">
              <a:lnSpc>
                <a:spcPct val="300000"/>
              </a:lnSpc>
            </a:pPr>
            <a:r>
              <a:rPr lang="ar-SY" sz="2000" dirty="0"/>
              <a:t>تُعد استراتيجية التكامل أفضل الاستراتيجيات التفاوضية، لأنها تحقق مكاسب مشتركة لجميع الأطراف، وتحافظ على العلاقة، وتعزز مستوى الثقة المتبادلة. كما تسهم في الوصول إلى حلول مستدامة طويلة الأمد، بدل الاكتفاء بتسويات مؤقتة أو سطحية. ومع ذلك، فهي تتطلب وقتاً وجهداً ومهارات تفاوضية عالية، ما يجعلها استراتيجية بعيدة المدى وليست سريعة النتائج.</a:t>
            </a:r>
          </a:p>
          <a:p>
            <a:pPr algn="just" rtl="1">
              <a:lnSpc>
                <a:spcPct val="250000"/>
              </a:lnSpc>
            </a:pPr>
            <a:r>
              <a:rPr lang="ar-SY" sz="2000" b="1" u="sng" dirty="0"/>
              <a:t>مثال</a:t>
            </a:r>
            <a:r>
              <a:rPr lang="ar-SY" sz="2000" dirty="0"/>
              <a:t>: اتفاق يرضي الطرفين ويستمر لسنوات، لأنه بُني على فهم المصالح </a:t>
            </a:r>
          </a:p>
          <a:p>
            <a:pPr algn="just" rtl="1">
              <a:lnSpc>
                <a:spcPct val="250000"/>
              </a:lnSpc>
            </a:pPr>
            <a:r>
              <a:rPr lang="ar-SY" sz="2000" dirty="0"/>
              <a:t>المشتركة والتعاون طويل الأمد.</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192278" y="639506"/>
            <a:ext cx="148657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A2514521-A14D-4882-9065-C6DE1F51DCD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pic>
        <p:nvPicPr>
          <p:cNvPr id="6146" name="Picture 2" descr="Business negotiations, contract ...">
            <a:extLst>
              <a:ext uri="{FF2B5EF4-FFF2-40B4-BE49-F238E27FC236}">
                <a16:creationId xmlns:a16="http://schemas.microsoft.com/office/drawing/2014/main" id="{9BB66D66-7ACD-4C6E-B8F4-5067D3CBA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7581" y="4486906"/>
            <a:ext cx="3314700" cy="1381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1763780"/>
      </p:ext>
    </p:extLst>
  </p:cSld>
  <p:clrMapOvr>
    <a:masterClrMapping/>
  </p:clrMapOvr>
  <mc:AlternateContent xmlns:mc="http://schemas.openxmlformats.org/markup-compatibility/2006" xmlns:p14="http://schemas.microsoft.com/office/powerpoint/2010/main">
    <mc:Choice Requires="p14">
      <p:transition p14:dur="10" advTm="132634"/>
    </mc:Choice>
    <mc:Fallback xmlns="">
      <p:transition advTm="1326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98781" y="1374902"/>
            <a:ext cx="8130073" cy="4921284"/>
          </a:xfrm>
          <a:prstGeom prst="rect">
            <a:avLst/>
          </a:prstGeom>
          <a:noFill/>
        </p:spPr>
        <p:txBody>
          <a:bodyPr wrap="square" rtlCol="0">
            <a:spAutoFit/>
          </a:bodyPr>
          <a:lstStyle/>
          <a:p>
            <a:pPr algn="just" rtl="1">
              <a:lnSpc>
                <a:spcPct val="200000"/>
              </a:lnSpc>
            </a:pPr>
            <a:r>
              <a:rPr lang="ar-SY" sz="2000" dirty="0"/>
              <a:t>تبيّن من خلال هذه المحاضرة أن استراتيجيات التفاوض تختلف في </a:t>
            </a:r>
            <a:r>
              <a:rPr lang="ar-SY" sz="2000" dirty="0" err="1"/>
              <a:t>منطلقاتها</a:t>
            </a:r>
            <a:r>
              <a:rPr lang="ar-SY" sz="2000" dirty="0"/>
              <a:t> وأهدافها وآثارها على العلاقة والمخرجات، بدءاً من التجنب والتنافس، وصولاً إلى الالتزام والتوفيق والتكامل. ولا توجد استراتيجية مثالية تُستخدم في جميع المواقف، بل يعتمد اختيارها على طبيعة القضية، وتوازن القوى، وأهمية العلاقة. وقد ظهر أن استراتيجيات مثل التنافس والتجنب تحقق نتائج قصيرة الأمد لكنها تضعف العلاقة، في حين تسهم استراتيجيات مثل التكامل في بناء الثقة وتحقيق حلول مستدامة. كما أن التوفيق والالتزام يمثلان حلولاً وسطية تُستخدم في سياقات ظرفية محددة. لذلك، يُعد فهم هذه الاستراتيجيات وإتقان استخدامها بمرونة من أهم مهارات المفاوض الناجح. ويُسهم هذا الفهم في تحسين جودة القرارات التفاوضية وتعزيز الأداء المهني في بيئات الأعمال المختلفة.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84188"/>
    </mc:Choice>
    <mc:Fallback xmlns="">
      <p:transition spd="slow" advTm="8418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98579" y="5109268"/>
            <a:ext cx="6176443" cy="584775"/>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مهارات التفاوض</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2</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040"/>
    </mc:Choice>
    <mc:Fallback xmlns="">
      <p:transition spd="slow" advTm="13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7"/>
    </mc:Choice>
    <mc:Fallback xmlns="">
      <p:transition spd="slow" advTm="511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D4FBC8-F28E-4D7A-8D47-CFA2A040BC21}"/>
</file>

<file path=customXml/itemProps2.xml><?xml version="1.0" encoding="utf-8"?>
<ds:datastoreItem xmlns:ds="http://schemas.openxmlformats.org/officeDocument/2006/customXml" ds:itemID="{1ED8A880-5EB6-45F9-BED0-70D157DDB197}"/>
</file>

<file path=customXml/itemProps3.xml><?xml version="1.0" encoding="utf-8"?>
<ds:datastoreItem xmlns:ds="http://schemas.openxmlformats.org/officeDocument/2006/customXml" ds:itemID="{6A19BF00-A779-4FDB-A43F-F427488E01B3}"/>
</file>

<file path=docProps/app.xml><?xml version="1.0" encoding="utf-8"?>
<Properties xmlns="http://schemas.openxmlformats.org/officeDocument/2006/extended-properties" xmlns:vt="http://schemas.openxmlformats.org/officeDocument/2006/docPropsVTypes">
  <TotalTime>7298</TotalTime>
  <Words>3077</Words>
  <Application>Microsoft Office PowerPoint</Application>
  <PresentationFormat>Widescreen</PresentationFormat>
  <Paragraphs>218</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874</cp:revision>
  <dcterms:created xsi:type="dcterms:W3CDTF">2025-07-01T03:58:26Z</dcterms:created>
  <dcterms:modified xsi:type="dcterms:W3CDTF">2026-01-28T09:38:55Z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