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4"/>
  </p:notesMasterIdLst>
  <p:sldIdLst>
    <p:sldId id="480" r:id="rId5"/>
    <p:sldId id="303" r:id="rId6"/>
    <p:sldId id="313" r:id="rId7"/>
    <p:sldId id="496" r:id="rId8"/>
    <p:sldId id="497" r:id="rId9"/>
    <p:sldId id="306" r:id="rId10"/>
    <p:sldId id="498" r:id="rId11"/>
    <p:sldId id="499" r:id="rId12"/>
    <p:sldId id="34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496"/>
            <p14:sldId id="497"/>
            <p14:sldId id="306"/>
            <p14:sldId id="498"/>
            <p14:sldId id="4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7" d="100"/>
          <a:sy n="57" d="100"/>
        </p:scale>
        <p:origin x="924" y="36"/>
      </p:cViewPr>
      <p:guideLst/>
    </p:cSldViewPr>
  </p:slideViewPr>
  <p:notesTextViewPr>
    <p:cViewPr>
      <p:scale>
        <a:sx n="66" d="100"/>
        <a:sy n="66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035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8623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218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3" r:id="rId14"/>
    <p:sldLayoutId id="2147483664" r:id="rId15"/>
    <p:sldLayoutId id="2147483665" r:id="rId16"/>
    <p:sldLayoutId id="214748366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671944" y="3336373"/>
            <a:ext cx="5216525" cy="398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dirty="0">
                <a:latin typeface="Alexandria"/>
                <a:cs typeface="Alexandria" charset="0"/>
              </a:rPr>
              <a:t>Prepared by Dr. Ahmed Omar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4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207" y="580666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0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7213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IT391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System Administration 1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3EEA227-24AC-21BC-0409-6D0B0F4A2354}"/>
              </a:ext>
            </a:extLst>
          </p:cNvPr>
          <p:cNvSpPr txBox="1"/>
          <p:nvPr/>
        </p:nvSpPr>
        <p:spPr>
          <a:xfrm>
            <a:off x="766034" y="2296810"/>
            <a:ext cx="691933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US" sz="800" b="0" i="0" u="none" strike="noStrike" baseline="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US" sz="800" b="0" i="0" u="none" strike="noStrike" baseline="0" dirty="0">
              <a:latin typeface="Calibri" panose="020F0502020204030204" pitchFamily="34" charset="0"/>
            </a:endParaRPr>
          </a:p>
          <a:p>
            <a:r>
              <a:rPr lang="en-US" sz="4000" b="1" dirty="0">
                <a:latin typeface="Alexandria"/>
              </a:rPr>
              <a:t>System Administration 1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89"/>
    </mc:Choice>
    <mc:Fallback xmlns="">
      <p:transition spd="slow" advTm="1898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5345648" y="3331886"/>
            <a:ext cx="58938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System Administration 1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Ahmed Omar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002F6D-0DF4-504C-1A57-D34F6F823551}"/>
              </a:ext>
            </a:extLst>
          </p:cNvPr>
          <p:cNvSpPr txBox="1"/>
          <p:nvPr/>
        </p:nvSpPr>
        <p:spPr>
          <a:xfrm>
            <a:off x="6559119" y="4958995"/>
            <a:ext cx="27213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IT391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System Administration 1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1"/>
    </mc:Choice>
    <mc:Fallback xmlns="">
      <p:transition spd="slow" advTm="207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577137" y="1584629"/>
            <a:ext cx="4113898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Course Outline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598250" y="2495028"/>
            <a:ext cx="841732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dirty="0">
                <a:latin typeface="Alexandria" charset="0"/>
                <a:cs typeface="Alexandria" charset="0"/>
              </a:rPr>
              <a:t>This course teaches skills and concepts that are essential to the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administration of operating systems</a:t>
            </a:r>
            <a:r>
              <a:rPr lang="en-US" sz="2800" dirty="0">
                <a:latin typeface="Alexandria" charset="0"/>
                <a:cs typeface="Alexandria" charset="0"/>
              </a:rPr>
              <a:t>,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networks</a:t>
            </a:r>
            <a:r>
              <a:rPr lang="en-US" sz="2800" dirty="0">
                <a:latin typeface="Alexandria" charset="0"/>
                <a:cs typeface="Alexandria" charset="0"/>
              </a:rPr>
              <a:t>, </a:t>
            </a:r>
            <a:r>
              <a:rPr lang="en-US" sz="2800" b="1" dirty="0">
                <a:latin typeface="Alexandria" charset="0"/>
                <a:cs typeface="Alexandria" charset="0"/>
              </a:rPr>
              <a:t>software</a:t>
            </a:r>
            <a:r>
              <a:rPr lang="en-US" sz="2800" dirty="0">
                <a:latin typeface="Alexandria" charset="0"/>
                <a:cs typeface="Alexandria" charset="0"/>
              </a:rPr>
              <a:t>, various computing support systems, and system </a:t>
            </a:r>
            <a:r>
              <a:rPr lang="en-US" sz="2800" b="1" dirty="0">
                <a:latin typeface="Alexandria" charset="0"/>
                <a:cs typeface="Alexandria" charset="0"/>
              </a:rPr>
              <a:t>documentation</a:t>
            </a:r>
            <a:r>
              <a:rPr lang="en-US" sz="2800" dirty="0">
                <a:latin typeface="Alexandria" charset="0"/>
                <a:cs typeface="Alexandria" charset="0"/>
              </a:rPr>
              <a:t>, </a:t>
            </a:r>
            <a:r>
              <a:rPr lang="en-US" sz="2800" b="1" dirty="0">
                <a:latin typeface="Alexandria" charset="0"/>
                <a:cs typeface="Alexandria" charset="0"/>
              </a:rPr>
              <a:t>policies</a:t>
            </a:r>
            <a:r>
              <a:rPr lang="en-US" sz="2800" dirty="0">
                <a:latin typeface="Alexandria" charset="0"/>
                <a:cs typeface="Alexandria" charset="0"/>
              </a:rPr>
              <a:t>, and </a:t>
            </a:r>
            <a:r>
              <a:rPr lang="en-US" sz="2800" b="1" dirty="0">
                <a:latin typeface="Alexandria" charset="0"/>
                <a:cs typeface="Alexandria" charset="0"/>
              </a:rPr>
              <a:t>procedures</a:t>
            </a:r>
            <a:r>
              <a:rPr lang="en-US" sz="2800" dirty="0">
                <a:latin typeface="Alexandria" charset="0"/>
                <a:cs typeface="Alexandria" charset="0"/>
              </a:rPr>
              <a:t>. This also includes </a:t>
            </a:r>
            <a:r>
              <a:rPr lang="en-US" sz="2800" b="1" dirty="0">
                <a:latin typeface="Alexandria" charset="0"/>
                <a:cs typeface="Alexandria" charset="0"/>
              </a:rPr>
              <a:t>education</a:t>
            </a:r>
            <a:r>
              <a:rPr lang="en-US" sz="2800" dirty="0">
                <a:latin typeface="Alexandria" charset="0"/>
                <a:cs typeface="Alexandria" charset="0"/>
              </a:rPr>
              <a:t> and </a:t>
            </a:r>
            <a:r>
              <a:rPr lang="en-US" sz="2800" b="1" dirty="0">
                <a:latin typeface="Alexandria" charset="0"/>
                <a:cs typeface="Alexandria" charset="0"/>
              </a:rPr>
              <a:t>support</a:t>
            </a:r>
            <a:r>
              <a:rPr lang="en-US" sz="2800" dirty="0">
                <a:latin typeface="Alexandria" charset="0"/>
                <a:cs typeface="Alexandria" charset="0"/>
              </a:rPr>
              <a:t> of the users of these systems.</a:t>
            </a:r>
          </a:p>
          <a:p>
            <a:endParaRPr lang="en-US" sz="1400" dirty="0">
              <a:latin typeface="Alexandria" charset="0"/>
              <a:cs typeface="Alexandria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705"/>
    </mc:Choice>
    <mc:Fallback xmlns="">
      <p:transition spd="slow" advTm="12070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A8DA2-75FB-947C-020C-FD42532B66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558BA74-0ADB-3AA4-C536-E7138AFDBAA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03CF83-DD47-D121-AEE2-4A8104CC23E7}"/>
              </a:ext>
            </a:extLst>
          </p:cNvPr>
          <p:cNvSpPr txBox="1"/>
          <p:nvPr/>
        </p:nvSpPr>
        <p:spPr>
          <a:xfrm>
            <a:off x="2513150" y="1019069"/>
            <a:ext cx="390203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Learning Outcomes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1904DEF-3535-4B0A-930A-9A1180C03CCC}"/>
              </a:ext>
            </a:extLst>
          </p:cNvPr>
          <p:cNvSpPr txBox="1"/>
          <p:nvPr/>
        </p:nvSpPr>
        <p:spPr>
          <a:xfrm>
            <a:off x="825500" y="2023853"/>
            <a:ext cx="1054100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  <a:cs typeface="Alexandria" charset="0"/>
              </a:rPr>
              <a:t>Upon completion of this course, the student will be able to:</a:t>
            </a:r>
          </a:p>
          <a:p>
            <a:pPr algn="l"/>
            <a:endParaRPr lang="en-US" sz="1800" b="0" i="0" u="none" strike="noStrike" baseline="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learn how to install and configure a Unix operating system. </a:t>
            </a: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learn how to install and update applications on a Unix operating system, including configuration of some important user services such as email and printing. </a:t>
            </a: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learn how to manage users and groups, as well as best practices for supporting the users (customers) of an organization’s computing infrastructure. </a:t>
            </a: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appreciate the importance of ethics in system administration, and to understand and apply a set of ethical rules in management of a computer system. </a:t>
            </a: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become familiar with a basic set of Unix operating commands and utilities.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0BC92CC-2020-C6A1-8A6E-3D645889C31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4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8960"/>
    </mc:Choice>
    <mc:Fallback xmlns="">
      <p:transition advTm="12896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4BFD0-394D-D27D-0153-97FCEABF7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C6BC6DC-25ED-95AD-5347-698C41752B58}"/>
              </a:ext>
            </a:extLst>
          </p:cNvPr>
          <p:cNvSpPr/>
          <p:nvPr/>
        </p:nvSpPr>
        <p:spPr>
          <a:xfrm>
            <a:off x="617279" y="1685495"/>
            <a:ext cx="10913081" cy="490354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8D5F8D-47E6-B4B3-14D9-4D260330F56C}"/>
              </a:ext>
            </a:extLst>
          </p:cNvPr>
          <p:cNvSpPr txBox="1"/>
          <p:nvPr/>
        </p:nvSpPr>
        <p:spPr>
          <a:xfrm>
            <a:off x="2513150" y="1019069"/>
            <a:ext cx="390203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Learning Outcomes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01770A7-C78D-3937-66E5-848E0C6426AF}"/>
              </a:ext>
            </a:extLst>
          </p:cNvPr>
          <p:cNvSpPr txBox="1"/>
          <p:nvPr/>
        </p:nvSpPr>
        <p:spPr>
          <a:xfrm>
            <a:off x="889000" y="1779687"/>
            <a:ext cx="10541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  <a:cs typeface="Alexandria" charset="0"/>
              </a:rPr>
              <a:t>Upon completion of this course, the student will be able to:</a:t>
            </a:r>
          </a:p>
          <a:p>
            <a:pPr algn="l"/>
            <a:endParaRPr lang="en-US" sz="1800" b="0" i="0" u="none" strike="noStrike" baseline="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understand the importance of communication and documentation and use software tools to keep active documentation of system changes and to track and manage customer requests. </a:t>
            </a: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understand the importance of automation and be able to create scripts and use other tools to automate system management procedures. </a:t>
            </a: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know some basic security measures to take in system administration. </a:t>
            </a: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prepare for possible disasters, including an understanding of backup and restoration of file systems. </a:t>
            </a: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know how to manage system resources, including methods for tracking system metrics. </a:t>
            </a:r>
          </a:p>
          <a:p>
            <a:pPr marL="446088" indent="-446088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 apply these skills in the administration of an actual computer system with actual users (customers). </a:t>
            </a:r>
          </a:p>
          <a:p>
            <a:pPr marL="446088" indent="-446088">
              <a:buFont typeface="+mj-lt"/>
              <a:buAutoNum type="arabicPeriod"/>
            </a:pPr>
            <a:endParaRPr lang="en-US" sz="2200" dirty="0">
              <a:latin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387B8ED-B261-6D5B-5E88-56DD50DD24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378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40513"/>
    </mc:Choice>
    <mc:Fallback xmlns="">
      <p:transition advTm="14051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>
            <a:fillRect/>
          </a:stretch>
        </p:blipFill>
        <p:spPr>
          <a:xfrm>
            <a:off x="7032702" y="1383951"/>
            <a:ext cx="4962146" cy="2495550"/>
          </a:xfrm>
        </p:spPr>
      </p:pic>
      <p:sp>
        <p:nvSpPr>
          <p:cNvPr id="17" name="TextBox 16"/>
          <p:cNvSpPr txBox="1"/>
          <p:nvPr/>
        </p:nvSpPr>
        <p:spPr>
          <a:xfrm>
            <a:off x="7086144" y="3932742"/>
            <a:ext cx="4113898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Course Plan</a:t>
            </a:r>
          </a:p>
        </p:txBody>
      </p: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9913CD9-D731-43A1-2713-DCAAAB3EAE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2800787"/>
              </p:ext>
            </p:extLst>
          </p:nvPr>
        </p:nvGraphicFramePr>
        <p:xfrm>
          <a:off x="385438" y="1266701"/>
          <a:ext cx="6558810" cy="533208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98396">
                  <a:extLst>
                    <a:ext uri="{9D8B030D-6E8A-4147-A177-3AD203B41FA5}">
                      <a16:colId xmlns:a16="http://schemas.microsoft.com/office/drawing/2014/main" val="2837701306"/>
                    </a:ext>
                  </a:extLst>
                </a:gridCol>
                <a:gridCol w="5260414">
                  <a:extLst>
                    <a:ext uri="{9D8B030D-6E8A-4147-A177-3AD203B41FA5}">
                      <a16:colId xmlns:a16="http://schemas.microsoft.com/office/drawing/2014/main" val="4204842598"/>
                    </a:ext>
                  </a:extLst>
                </a:gridCol>
              </a:tblGrid>
              <a:tr h="38086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Topics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5051979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Orientation week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5440577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Introduction to System Administration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2365564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Installing and Configuring Windows Server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0796528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Installing and Configuring Linux (Unix-based)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531887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User and Group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623531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Application and Service Configuration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0109305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Monitoring and Maintaining Servers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3803426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Application and Data Provisioning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1729695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Backup, Restore, and Disaster Recovery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1418221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Automation and Scripting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20292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Documentation &amp;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677595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Revision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177817"/>
                  </a:ext>
                </a:extLst>
              </a:tr>
              <a:tr h="3808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0" kern="1200" dirty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Final Exam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995672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 advTm="243156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0A7854-AA05-0B71-D937-F4A45F84EE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36BAB15-14C5-2960-289F-5EEECCD2654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>
            <a:fillRect/>
          </a:stretch>
        </p:blipFill>
        <p:spPr>
          <a:xfrm>
            <a:off x="6096000" y="1397680"/>
            <a:ext cx="4962146" cy="2495550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065E65A-349F-9505-D981-DAA741B8B9D8}"/>
              </a:ext>
            </a:extLst>
          </p:cNvPr>
          <p:cNvSpPr txBox="1"/>
          <p:nvPr/>
        </p:nvSpPr>
        <p:spPr>
          <a:xfrm>
            <a:off x="6944248" y="3996751"/>
            <a:ext cx="4113898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Reference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0752FDD-BF21-FFE1-DE63-5CD5D55AE4DA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A35338C8-84CD-5DC1-CD59-98072075237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A9A498-A2BC-C729-CF93-DA7F87237D82}"/>
              </a:ext>
            </a:extLst>
          </p:cNvPr>
          <p:cNvSpPr txBox="1"/>
          <p:nvPr/>
        </p:nvSpPr>
        <p:spPr>
          <a:xfrm>
            <a:off x="6193502" y="4438505"/>
            <a:ext cx="78922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Practice of System and Network Administration</a:t>
            </a:r>
          </a:p>
        </p:txBody>
      </p:sp>
      <p:pic>
        <p:nvPicPr>
          <p:cNvPr id="6" name="Picture 5" descr="A book cover of a book&#10;&#10;AI-generated content may be incorrect.">
            <a:extLst>
              <a:ext uri="{FF2B5EF4-FFF2-40B4-BE49-F238E27FC236}">
                <a16:creationId xmlns:a16="http://schemas.microsoft.com/office/drawing/2014/main" id="{9FD63054-A525-6851-DA1F-24B19B2674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8172" y="1397680"/>
            <a:ext cx="3835400" cy="5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499096"/>
      </p:ext>
    </p:extLst>
  </p:cSld>
  <p:clrMapOvr>
    <a:masterClrMapping/>
  </p:clrMapOvr>
  <p:transition spd="slow" advTm="20166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A031FD-AF9F-4BB4-FEA2-72AFB4BE84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465ADEB-8535-D7D7-6C65-7500F68746E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>
            <a:fillRect/>
          </a:stretch>
        </p:blipFill>
        <p:spPr>
          <a:xfrm>
            <a:off x="6096000" y="1397680"/>
            <a:ext cx="4962146" cy="2495550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C6BE926-E653-DA2B-0ADB-AD83F5C3C4EA}"/>
              </a:ext>
            </a:extLst>
          </p:cNvPr>
          <p:cNvSpPr txBox="1"/>
          <p:nvPr/>
        </p:nvSpPr>
        <p:spPr>
          <a:xfrm>
            <a:off x="7457204" y="3996751"/>
            <a:ext cx="4113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Assessment</a:t>
            </a:r>
            <a:endParaRPr lang="en-US" sz="2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46B698E-FA78-C60B-E2BB-0190EEC4818B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43E02466-17AB-6F67-FDEB-A80EC74F03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7BC28DB-C058-3A78-8B6C-E03A785F2F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679" y="1397680"/>
            <a:ext cx="4587524" cy="457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73424"/>
      </p:ext>
    </p:extLst>
  </p:cSld>
  <p:clrMapOvr>
    <a:masterClrMapping/>
  </p:clrMapOvr>
  <p:transition spd="slow" advTm="27215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14"/>
    </mc:Choice>
    <mc:Fallback xmlns="">
      <p:transition spd="slow" advTm="30414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ca13214-df29-4e3c-a050-857c0bf7bd8e">
      <Terms xmlns="http://schemas.microsoft.com/office/infopath/2007/PartnerControls"/>
    </lcf76f155ced4ddcb4097134ff3c332f>
    <TaxCatchAll xmlns="688354b5-287c-4cda-825e-1d7935aea40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69378573D04C4981F1C0E645EFE562" ma:contentTypeVersion="15" ma:contentTypeDescription="Create a new document." ma:contentTypeScope="" ma:versionID="2e1979ed7a40a032d8738234fb7d5638">
  <xsd:schema xmlns:xsd="http://www.w3.org/2001/XMLSchema" xmlns:xs="http://www.w3.org/2001/XMLSchema" xmlns:p="http://schemas.microsoft.com/office/2006/metadata/properties" xmlns:ns2="aca13214-df29-4e3c-a050-857c0bf7bd8e" xmlns:ns3="688354b5-287c-4cda-825e-1d7935aea40e" targetNamespace="http://schemas.microsoft.com/office/2006/metadata/properties" ma:root="true" ma:fieldsID="c2fc5af8d57f54d914d942766a1048b8" ns2:_="" ns3:_="">
    <xsd:import namespace="aca13214-df29-4e3c-a050-857c0bf7bd8e"/>
    <xsd:import namespace="688354b5-287c-4cda-825e-1d7935aea40e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SearchProperties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13214-df29-4e3c-a050-857c0bf7bd8e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8354b5-287c-4cda-825e-1d7935aea40e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72eb0a4-9da0-4036-9770-4dcdef9fdc33}" ma:internalName="TaxCatchAll" ma:showField="CatchAllData" ma:web="688354b5-287c-4cda-825e-1d7935aea4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1F37DF6-44CB-4806-BC5F-3CBF13C386BC}">
  <ds:schemaRefs>
    <ds:schemaRef ds:uri="688354b5-287c-4cda-825e-1d7935aea40e"/>
    <ds:schemaRef ds:uri="aca13214-df29-4e3c-a050-857c0bf7bd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412</Words>
  <Application>Microsoft Office PowerPoint</Application>
  <PresentationFormat>Widescreen</PresentationFormat>
  <Paragraphs>71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Alexandria</vt:lpstr>
      <vt:lpstr>Arial</vt:lpstr>
      <vt:lpstr>Calibri</vt:lpstr>
      <vt:lpstr>Calibri Light</vt:lpstr>
      <vt:lpstr>Roboto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Ahmed Omar</cp:lastModifiedBy>
  <cp:revision>14</cp:revision>
  <dcterms:created xsi:type="dcterms:W3CDTF">2023-04-29T09:08:00Z</dcterms:created>
  <dcterms:modified xsi:type="dcterms:W3CDTF">2025-05-29T12:17:16Z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  <property fmtid="{D5CDD505-2E9C-101B-9397-08002B2CF9AE}" pid="5" name="MediaServiceImageTags">
    <vt:lpwstr/>
  </property>
</Properties>
</file>